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3" r:id="rId2"/>
    <p:sldId id="297" r:id="rId3"/>
    <p:sldId id="277" r:id="rId4"/>
    <p:sldId id="279" r:id="rId5"/>
    <p:sldId id="282" r:id="rId6"/>
    <p:sldId id="276" r:id="rId7"/>
    <p:sldId id="298" r:id="rId8"/>
    <p:sldId id="278" r:id="rId9"/>
    <p:sldId id="299" r:id="rId10"/>
    <p:sldId id="300" r:id="rId11"/>
    <p:sldId id="286" r:id="rId12"/>
    <p:sldId id="301" r:id="rId13"/>
    <p:sldId id="287" r:id="rId14"/>
    <p:sldId id="296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77"/>
    <p:restoredTop sz="96679"/>
  </p:normalViewPr>
  <p:slideViewPr>
    <p:cSldViewPr snapToGrid="0" snapToObjects="1">
      <p:cViewPr varScale="1">
        <p:scale>
          <a:sx n="109" d="100"/>
          <a:sy n="109" d="100"/>
        </p:scale>
        <p:origin x="48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AC165B-1D43-7A0F-897A-F3A46CD59C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A5325A0-2BA3-EE9A-94EE-F814E773D5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D71C60-D405-7FD3-011E-62CFB0BFA1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9BF917-5304-82C2-2BC7-BCA594034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9CB04E6-B9AA-5AB5-BFBC-5636C3BE2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  <p:pic>
        <p:nvPicPr>
          <p:cNvPr id="14" name="Immagine 13" descr="Immagine che contiene testo&#10;&#10;Descrizione generata automaticamente">
            <a:extLst>
              <a:ext uri="{FF2B5EF4-FFF2-40B4-BE49-F238E27FC236}">
                <a16:creationId xmlns:a16="http://schemas.microsoft.com/office/drawing/2014/main" id="{5FB64FEB-AD8E-47A4-279E-B81840184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648"/>
          <a:stretch/>
        </p:blipFill>
        <p:spPr>
          <a:xfrm>
            <a:off x="55659" y="6089976"/>
            <a:ext cx="2208073" cy="720000"/>
          </a:xfrm>
          <a:prstGeom prst="rect">
            <a:avLst/>
          </a:prstGeom>
        </p:spPr>
      </p:pic>
      <p:grpSp>
        <p:nvGrpSpPr>
          <p:cNvPr id="19" name="Gruppo 18">
            <a:extLst>
              <a:ext uri="{FF2B5EF4-FFF2-40B4-BE49-F238E27FC236}">
                <a16:creationId xmlns:a16="http://schemas.microsoft.com/office/drawing/2014/main" id="{3B72845F-185E-B683-5222-E5ECE16B84DB}"/>
              </a:ext>
            </a:extLst>
          </p:cNvPr>
          <p:cNvGrpSpPr/>
          <p:nvPr userDrawn="1"/>
        </p:nvGrpSpPr>
        <p:grpSpPr>
          <a:xfrm>
            <a:off x="9937492" y="6089976"/>
            <a:ext cx="2206800" cy="720000"/>
            <a:chOff x="5926257" y="5460709"/>
            <a:chExt cx="3077777" cy="720000"/>
          </a:xfrm>
          <a:solidFill>
            <a:schemeClr val="bg1"/>
          </a:solidFill>
        </p:grpSpPr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91946DF8-FFFE-7586-29F4-E85BB0A364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045747" y="5460709"/>
              <a:ext cx="958287" cy="720000"/>
            </a:xfrm>
            <a:prstGeom prst="rect">
              <a:avLst/>
            </a:prstGeom>
            <a:grpFill/>
          </p:spPr>
        </p:pic>
        <p:pic>
          <p:nvPicPr>
            <p:cNvPr id="18" name="Immagine 1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1B2DDFEA-72C0-E7E1-0772-87AEC484F2E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 l="25217"/>
            <a:stretch/>
          </p:blipFill>
          <p:spPr>
            <a:xfrm>
              <a:off x="5926257" y="5460709"/>
              <a:ext cx="2101973" cy="681017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586784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3EAF2B3-E5EC-14E5-04E0-6F2CF92D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BDA6DB16-F9A6-1B43-6128-917A9327C7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2B0DB3-297C-A868-FD17-91DABB6809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D41D724-411B-BFFF-BEC4-926FADC662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B377266-44E9-97CF-C077-BAC724507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1278D79-AD0B-9D27-426E-566B5E62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82750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EF4CE8B-78E6-A681-2A64-8FB4BC57B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888DB2B-F7BB-0DCB-4D2F-36DCAEAC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C11828-AE60-A02D-5BBB-6152F1D1F1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F106CA-39E7-5A05-B09A-BE15E8E0D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4C8525-13D5-6854-E95A-08E96996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9229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227179B-4241-BEDA-B65B-8E498D6FD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9C44DC9-64BA-F22B-B655-FCA6CD5CA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9F33AD4-E75C-1E2A-E5F8-0136169410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73DEA40-9B00-0AD6-EA8F-E106F3E4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33961B1-4447-F9AA-ED21-0E1983D2F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6052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98920C0-7565-AD27-48F0-A59A0B2BE5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B509037-02CF-3821-CB97-F125ADF34D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BF7EFF1-53F8-E4B6-5247-2B93977EA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354413D-D179-490C-161F-2ABD9BCA0B8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9335EF65-8F18-974E-BD90-B15F18328256}" type="datetimeFigureOut">
              <a:rPr lang="it-IT" smtClean="0"/>
              <a:t>13/11/22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5853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4E5B0E-3FE0-F9CD-CC57-03FB193ECF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B7A720E-891D-1EB3-3E2F-B415B4BA7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5FEA54-FD18-DA3C-5D00-F4AF47309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it-IT" dirty="0"/>
              <a:t>19/07/22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417EF76-1373-33EF-FCC3-9C9A1FAB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E7113DF-B926-9EBA-854B-15E73C60D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54954E1B-A66B-EA4C-33D1-A8C02779DECE}"/>
              </a:ext>
            </a:extLst>
          </p:cNvPr>
          <p:cNvCxnSpPr>
            <a:cxnSpLocks/>
          </p:cNvCxnSpPr>
          <p:nvPr userDrawn="1"/>
        </p:nvCxnSpPr>
        <p:spPr>
          <a:xfrm>
            <a:off x="720000" y="540000"/>
            <a:ext cx="0" cy="1080000"/>
          </a:xfrm>
          <a:prstGeom prst="line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2907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25A8DD-5EA1-3F48-A21E-7D4AC18B6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693E48-9456-FE42-AF2B-DB1FC10243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2D90762-A945-DB45-BFE1-24516C71417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0F85FCC-75FB-294D-993F-38D91735D7A4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it-IT"/>
              <a:t>19/07/2022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625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81BFAB-B918-D949-A826-77AA9F2D48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DD87299-F092-0006-A87B-9EC88601BF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9E2C32-1458-8388-B867-BB21D910EB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476729D-E5B5-377A-0F07-EAFCCB838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7EFAFFD-E28E-A86F-17E2-8097CBC72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4074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30FEE-ACA2-8554-A377-C1FA7BBB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7277C9A-9C6C-2CB3-8504-A5E951F267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6A02543-A423-C8F3-DFE4-1ECBF8922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37E518C-15E3-5B35-E830-04DAAB0CD7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0B3B64-20AF-8CA0-FA7D-973321F3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466D91E-773D-5327-C9B4-BADD658F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598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284782-5E8A-2B06-4C1E-CA789A15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BFEE681-A47E-9366-A44E-2B1A998C04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D092759-CAC5-E9F6-1890-E0541946B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2ADBEAF-F901-3EC0-D9C4-AB631A8223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7AE7046-429A-F9E0-FFD3-785036298E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01917B98-650D-CA9C-BDB3-5395A2C2DD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1AE7DAD-13D1-E134-0714-5CDBA4E12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9726BCB-450A-FA50-1CC7-C0FA6907D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31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A48BB39-F7F6-6192-D3D9-08C499868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99323C2-F779-E227-7D30-11C2C1583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4F7C3C-ECB3-FC53-8F0F-5298306E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6CBC44C-5855-99EB-7464-F415A3D75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029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D40A091-89D3-DBE2-BF7F-CE063143A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B92EA6D-2D2D-6BF0-B2BA-E73ABD975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B27EF58-D013-EE26-CEEC-C702A9A36B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6347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CAA821C-B8F4-4DBF-FD47-9F819D845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66C3B67-D275-C179-B54A-2C3B33D28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BA25DDC-0EB6-FB19-6BF1-04459638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AB6C15-EFA5-D2EE-51C2-7984077F04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DF1ACCA-F4FC-4249-AF87-69C656276B0C}" type="datetimeFigureOut">
              <a:rPr lang="it-IT" smtClean="0"/>
              <a:t>13/11/22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038639-AEAD-D9C4-9F5C-0763DDE48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9C99C42-13CF-494A-1470-12323451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0632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F6B9A91-E880-9D73-8EB9-1936C62E8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09BF2B6-9A93-C435-721B-E0DC7E654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53EC5400-E0B4-5D9A-E0BD-F5EE18F6D6CD}"/>
              </a:ext>
            </a:extLst>
          </p:cNvPr>
          <p:cNvSpPr/>
          <p:nvPr userDrawn="1"/>
        </p:nvSpPr>
        <p:spPr>
          <a:xfrm>
            <a:off x="48000" y="6264000"/>
            <a:ext cx="540000" cy="540000"/>
          </a:xfrm>
          <a:prstGeom prst="rect">
            <a:avLst/>
          </a:prstGeom>
          <a:blipFill dpi="0" rotWithShape="1">
            <a:blip r:embed="rId1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C72DE5C-A6EE-D824-9206-C7E2CB108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C3046-BC7D-D149-A944-BF162787B88E}" type="slidenum">
              <a:rPr lang="it-IT" smtClean="0"/>
              <a:t>‹N›</a:t>
            </a:fld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5824445-A229-C5D5-850D-A8854C9AFC28}"/>
              </a:ext>
            </a:extLst>
          </p:cNvPr>
          <p:cNvSpPr/>
          <p:nvPr userDrawn="1"/>
        </p:nvSpPr>
        <p:spPr>
          <a:xfrm>
            <a:off x="11604000" y="6264000"/>
            <a:ext cx="540000" cy="540000"/>
          </a:xfrm>
          <a:prstGeom prst="rect">
            <a:avLst/>
          </a:prstGeom>
          <a:blipFill>
            <a:blip r:embed="rId1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Segnaposto data 9">
            <a:extLst>
              <a:ext uri="{FF2B5EF4-FFF2-40B4-BE49-F238E27FC236}">
                <a16:creationId xmlns:a16="http://schemas.microsoft.com/office/drawing/2014/main" id="{69AE399E-EE66-A6BC-9FC3-052E816F33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/>
              <a:t>19/07/2022</a:t>
            </a:r>
          </a:p>
        </p:txBody>
      </p:sp>
      <p:sp>
        <p:nvSpPr>
          <p:cNvPr id="12" name="Segnaposto testo 11">
            <a:extLst>
              <a:ext uri="{FF2B5EF4-FFF2-40B4-BE49-F238E27FC236}">
                <a16:creationId xmlns:a16="http://schemas.microsoft.com/office/drawing/2014/main" id="{6AFF1964-6487-4954-7376-1C9BE89AA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44197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berto.schiattarella@unina.it" TargetMode="External"/><Relationship Id="rId2" Type="http://schemas.openxmlformats.org/officeDocument/2006/relationships/hyperlink" Target="mailto:giovanni.acampora@unina.it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abs/2209.1104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8EFC34-3996-F688-B776-344B548C1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89485"/>
            <a:ext cx="9144000" cy="2387600"/>
          </a:xfrm>
        </p:spPr>
        <p:txBody>
          <a:bodyPr>
            <a:noAutofit/>
          </a:bodyPr>
          <a:lstStyle/>
          <a:p>
            <a:r>
              <a:rPr lang="it-IT" sz="4700" dirty="0"/>
              <a:t>Quantum </a:t>
            </a:r>
            <a:r>
              <a:rPr lang="it-IT" sz="4700" dirty="0" err="1"/>
              <a:t>Fuzzy</a:t>
            </a:r>
            <a:r>
              <a:rPr lang="it-IT" sz="4700" dirty="0"/>
              <a:t> </a:t>
            </a:r>
            <a:r>
              <a:rPr lang="it-IT" sz="4700" dirty="0" err="1"/>
              <a:t>Inference</a:t>
            </a:r>
            <a:r>
              <a:rPr lang="it-IT" sz="4700" dirty="0"/>
              <a:t> in </a:t>
            </a:r>
            <a:r>
              <a:rPr lang="it-IT" sz="4700" dirty="0" err="1"/>
              <a:t>Particle</a:t>
            </a:r>
            <a:r>
              <a:rPr lang="it-IT" sz="4700" dirty="0"/>
              <a:t> </a:t>
            </a:r>
            <a:r>
              <a:rPr lang="it-IT" sz="4700"/>
              <a:t>Accelerator Control</a:t>
            </a:r>
            <a:endParaRPr lang="it-IT" sz="47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89474BF-8658-B408-D502-5C187A9D43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73053" y="4031352"/>
            <a:ext cx="7057249" cy="1347692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it-IT" sz="5600" dirty="0"/>
              <a:t>Giovanni Acampora, </a:t>
            </a:r>
            <a:r>
              <a:rPr lang="it-IT" sz="5600" i="1" dirty="0" err="1"/>
              <a:t>University</a:t>
            </a:r>
            <a:r>
              <a:rPr lang="it-IT" sz="5600" i="1" dirty="0"/>
              <a:t> of </a:t>
            </a:r>
            <a:r>
              <a:rPr lang="it-IT" sz="5600" i="1" dirty="0" err="1"/>
              <a:t>Naples</a:t>
            </a:r>
            <a:r>
              <a:rPr lang="it-IT" sz="5600" i="1" dirty="0"/>
              <a:t> Federico II </a:t>
            </a:r>
            <a:r>
              <a:rPr lang="it-IT" sz="5600" i="1" dirty="0">
                <a:solidFill>
                  <a:schemeClr val="bg2"/>
                </a:solidFill>
              </a:rPr>
              <a:t>– </a:t>
            </a:r>
            <a:r>
              <a:rPr lang="it-IT" sz="5600" i="1" dirty="0">
                <a:solidFill>
                  <a:schemeClr val="bg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giovanni.acampora@unina.it</a:t>
            </a:r>
            <a:r>
              <a:rPr lang="it-IT" sz="5600" i="1" dirty="0">
                <a:solidFill>
                  <a:schemeClr val="bg2"/>
                </a:solidFill>
              </a:rPr>
              <a:t> </a:t>
            </a:r>
          </a:p>
          <a:p>
            <a:pPr algn="l"/>
            <a:endParaRPr lang="it-IT" sz="5600" i="1" dirty="0">
              <a:solidFill>
                <a:schemeClr val="bg2"/>
              </a:solidFill>
            </a:endParaRPr>
          </a:p>
          <a:p>
            <a:pPr algn="l"/>
            <a:r>
              <a:rPr lang="it-IT" sz="5600" dirty="0"/>
              <a:t>Michele Grossi, </a:t>
            </a:r>
            <a:r>
              <a:rPr lang="it-IT" sz="5600" i="1" dirty="0"/>
              <a:t>CERN Quantum Technology </a:t>
            </a:r>
            <a:r>
              <a:rPr lang="it-IT" sz="5600" i="1" dirty="0" err="1"/>
              <a:t>Initiative</a:t>
            </a:r>
            <a:r>
              <a:rPr lang="it-IT" sz="5600" i="1" dirty="0"/>
              <a:t> </a:t>
            </a:r>
            <a:r>
              <a:rPr lang="it-IT" sz="5600" dirty="0"/>
              <a:t>– </a:t>
            </a:r>
            <a:r>
              <a:rPr lang="it-IT" sz="5600" i="1" u="sng" dirty="0" err="1">
                <a:solidFill>
                  <a:schemeClr val="bg2"/>
                </a:solidFill>
              </a:rPr>
              <a:t>michele.grossi@cern.ch</a:t>
            </a:r>
            <a:endParaRPr lang="it-IT" sz="5600" i="1" u="sng" dirty="0">
              <a:solidFill>
                <a:schemeClr val="bg2"/>
              </a:solidFill>
            </a:endParaRPr>
          </a:p>
          <a:p>
            <a:pPr algn="l"/>
            <a:endParaRPr lang="it-IT" sz="5600" i="1" dirty="0">
              <a:solidFill>
                <a:schemeClr val="bg2"/>
              </a:solidFill>
            </a:endParaRPr>
          </a:p>
          <a:p>
            <a:pPr algn="l"/>
            <a:r>
              <a:rPr lang="it-IT" sz="5600" dirty="0"/>
              <a:t>Michael </a:t>
            </a:r>
            <a:r>
              <a:rPr lang="it-IT" sz="5600" dirty="0" err="1"/>
              <a:t>Schenk</a:t>
            </a:r>
            <a:r>
              <a:rPr lang="it-IT" sz="5600" dirty="0"/>
              <a:t>, </a:t>
            </a:r>
            <a:r>
              <a:rPr lang="it-IT" sz="5600" i="1" dirty="0"/>
              <a:t>CERN</a:t>
            </a:r>
            <a:r>
              <a:rPr lang="it-IT" sz="5600" dirty="0"/>
              <a:t> - </a:t>
            </a:r>
            <a:r>
              <a:rPr lang="it-IT" sz="5600" i="1" u="sng" dirty="0" err="1">
                <a:solidFill>
                  <a:schemeClr val="bg2"/>
                </a:solidFill>
              </a:rPr>
              <a:t>michael.schenk@cern.ch</a:t>
            </a:r>
            <a:endParaRPr lang="it-IT" sz="5600" i="1" u="sng" dirty="0">
              <a:solidFill>
                <a:schemeClr val="bg2"/>
              </a:solidFill>
            </a:endParaRPr>
          </a:p>
          <a:p>
            <a:pPr algn="l"/>
            <a:endParaRPr lang="it-IT" sz="5600" dirty="0"/>
          </a:p>
          <a:p>
            <a:pPr algn="l"/>
            <a:r>
              <a:rPr lang="it-IT" sz="5600" b="1" dirty="0"/>
              <a:t>Roberto Schiattarella</a:t>
            </a:r>
            <a:r>
              <a:rPr lang="it-IT" sz="5600" dirty="0"/>
              <a:t>,</a:t>
            </a:r>
            <a:r>
              <a:rPr lang="it-IT" sz="5600" b="1" dirty="0"/>
              <a:t> </a:t>
            </a:r>
            <a:r>
              <a:rPr lang="it-IT" sz="5600" i="1" dirty="0" err="1"/>
              <a:t>University</a:t>
            </a:r>
            <a:r>
              <a:rPr lang="it-IT" sz="5600" i="1" dirty="0"/>
              <a:t> of </a:t>
            </a:r>
            <a:r>
              <a:rPr lang="it-IT" sz="5600" i="1" dirty="0" err="1"/>
              <a:t>Naples</a:t>
            </a:r>
            <a:r>
              <a:rPr lang="it-IT" sz="5600" i="1" dirty="0"/>
              <a:t> Federico II - </a:t>
            </a:r>
            <a:r>
              <a:rPr lang="it-IT" sz="5600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roberto.schiattarella@unina.it</a:t>
            </a:r>
            <a:endParaRPr lang="it-IT" sz="5600" dirty="0">
              <a:solidFill>
                <a:schemeClr val="bg2"/>
              </a:solidFill>
            </a:endParaRPr>
          </a:p>
          <a:p>
            <a:pPr algn="l"/>
            <a:endParaRPr lang="it-IT" sz="5600" dirty="0">
              <a:solidFill>
                <a:schemeClr val="bg2">
                  <a:lumMod val="75000"/>
                </a:schemeClr>
              </a:solidFill>
            </a:endParaRPr>
          </a:p>
          <a:p>
            <a:endParaRPr lang="it-IT" dirty="0"/>
          </a:p>
          <a:p>
            <a:r>
              <a:rPr lang="it-IT" i="1" dirty="0"/>
              <a:t> </a:t>
            </a:r>
            <a:endParaRPr lang="it-IT" dirty="0"/>
          </a:p>
          <a:p>
            <a:pPr algn="l"/>
            <a:endParaRPr lang="it-IT" dirty="0"/>
          </a:p>
        </p:txBody>
      </p:sp>
      <p:pic>
        <p:nvPicPr>
          <p:cNvPr id="7" name="Elemento grafico 6" descr="Profilo maschile contorno">
            <a:extLst>
              <a:ext uri="{FF2B5EF4-FFF2-40B4-BE49-F238E27FC236}">
                <a16:creationId xmlns:a16="http://schemas.microsoft.com/office/drawing/2014/main" id="{D7AF1CDA-509B-9B1F-92BE-854F0CF449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3053" y="4486031"/>
            <a:ext cx="360000" cy="360000"/>
          </a:xfrm>
          <a:prstGeom prst="rect">
            <a:avLst/>
          </a:prstGeom>
        </p:spPr>
      </p:pic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F7ECD6B6-D2B4-7CBA-2B7A-D30719970DA0}"/>
              </a:ext>
            </a:extLst>
          </p:cNvPr>
          <p:cNvCxnSpPr>
            <a:cxnSpLocks/>
          </p:cNvCxnSpPr>
          <p:nvPr/>
        </p:nvCxnSpPr>
        <p:spPr>
          <a:xfrm>
            <a:off x="3827511" y="906007"/>
            <a:ext cx="43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>
            <a:extLst>
              <a:ext uri="{FF2B5EF4-FFF2-40B4-BE49-F238E27FC236}">
                <a16:creationId xmlns:a16="http://schemas.microsoft.com/office/drawing/2014/main" id="{950CCC30-DA50-F0A2-FFFE-44E5B4040EE1}"/>
              </a:ext>
            </a:extLst>
          </p:cNvPr>
          <p:cNvCxnSpPr>
            <a:cxnSpLocks/>
          </p:cNvCxnSpPr>
          <p:nvPr/>
        </p:nvCxnSpPr>
        <p:spPr>
          <a:xfrm>
            <a:off x="3827511" y="3238159"/>
            <a:ext cx="4320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Elemento grafico 13" descr="Profilo maschile contorno">
            <a:extLst>
              <a:ext uri="{FF2B5EF4-FFF2-40B4-BE49-F238E27FC236}">
                <a16:creationId xmlns:a16="http://schemas.microsoft.com/office/drawing/2014/main" id="{6AD345CB-30CD-0D49-8761-F03E741682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1320" y="5596323"/>
            <a:ext cx="360000" cy="360000"/>
          </a:xfrm>
          <a:prstGeom prst="rect">
            <a:avLst/>
          </a:prstGeom>
        </p:spPr>
      </p:pic>
      <p:pic>
        <p:nvPicPr>
          <p:cNvPr id="9" name="Elemento grafico 8" descr="Profilo maschile contorno">
            <a:extLst>
              <a:ext uri="{FF2B5EF4-FFF2-40B4-BE49-F238E27FC236}">
                <a16:creationId xmlns:a16="http://schemas.microsoft.com/office/drawing/2014/main" id="{41A3C0FF-3B7A-8541-AEF7-E5CAD272EE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1320" y="5080344"/>
            <a:ext cx="360000" cy="360000"/>
          </a:xfrm>
          <a:prstGeom prst="rect">
            <a:avLst/>
          </a:prstGeom>
        </p:spPr>
      </p:pic>
      <p:pic>
        <p:nvPicPr>
          <p:cNvPr id="10" name="Elemento grafico 9" descr="Profilo maschile contorno">
            <a:extLst>
              <a:ext uri="{FF2B5EF4-FFF2-40B4-BE49-F238E27FC236}">
                <a16:creationId xmlns:a16="http://schemas.microsoft.com/office/drawing/2014/main" id="{63329913-A5B9-1E45-A2AF-D4D61A3E87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14859" y="3970052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82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87F26-D30B-DC45-A292-9E344B3B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with real IBMQ devices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056CFAC-2863-064B-B1AD-4C0F01BB346B}"/>
                  </a:ext>
                </a:extLst>
              </p:cNvPr>
              <p:cNvSpPr txBox="1"/>
              <p:nvPr/>
            </p:nvSpPr>
            <p:spPr>
              <a:xfrm>
                <a:off x="1662710" y="2670826"/>
                <a:ext cx="2079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𝑅𝑒𝑤𝑎𝑟𝑑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=−(1 −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056CFAC-2863-064B-B1AD-4C0F01BB3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0" y="2670826"/>
                <a:ext cx="2079287" cy="276999"/>
              </a:xfrm>
              <a:prstGeom prst="rect">
                <a:avLst/>
              </a:prstGeom>
              <a:blipFill>
                <a:blip r:embed="rId2"/>
                <a:stretch>
                  <a:fillRect l="-2439" t="-8696" r="-365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12ABBE0-DE77-0548-B58F-ED33D0A26CF0}"/>
                  </a:ext>
                </a:extLst>
              </p:cNvPr>
              <p:cNvSpPr txBox="1"/>
              <p:nvPr/>
            </p:nvSpPr>
            <p:spPr>
              <a:xfrm>
                <a:off x="838200" y="3986736"/>
                <a:ext cx="51201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solidFill>
                      <a:schemeClr val="bg2"/>
                    </a:solidFill>
                  </a:rPr>
                  <a:t>intensity</a:t>
                </a:r>
                <a:r>
                  <a:rPr lang="en-US" dirty="0"/>
                  <a:t> of the Gaussian beam in  the range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beam size following from </a:t>
                </a:r>
              </a:p>
              <a:p>
                <a:r>
                  <a:rPr lang="en-US" dirty="0"/>
                  <a:t>a fixed emittance of 11.8 nm.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12ABBE0-DE77-0548-B58F-ED33D0A2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86736"/>
                <a:ext cx="5120184" cy="923330"/>
              </a:xfrm>
              <a:prstGeom prst="rect">
                <a:avLst/>
              </a:prstGeom>
              <a:blipFill>
                <a:blip r:embed="rId3"/>
                <a:stretch>
                  <a:fillRect l="-1241" t="-1351" r="-24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magine 7">
            <a:extLst>
              <a:ext uri="{FF2B5EF4-FFF2-40B4-BE49-F238E27FC236}">
                <a16:creationId xmlns:a16="http://schemas.microsoft.com/office/drawing/2014/main" id="{6D05174B-A0E4-454A-A4A2-39838F57A0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9290" y="1469971"/>
            <a:ext cx="4331002" cy="5052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143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E25066-817A-5A47-9922-A958FE3E7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AWAKE Environment 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8F6B53EF-5FAA-2F4F-B996-34699E7161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32702" cy="4351338"/>
          </a:xfrm>
        </p:spPr>
        <p:txBody>
          <a:bodyPr/>
          <a:lstStyle/>
          <a:p>
            <a:r>
              <a:rPr lang="it-IT" dirty="0"/>
              <a:t>Advanced </a:t>
            </a:r>
            <a:r>
              <a:rPr lang="it-IT" dirty="0" err="1"/>
              <a:t>Wakefield</a:t>
            </a:r>
            <a:r>
              <a:rPr lang="it-IT" dirty="0"/>
              <a:t> Experiment (</a:t>
            </a:r>
            <a:r>
              <a:rPr lang="it-IT" dirty="0">
                <a:solidFill>
                  <a:schemeClr val="bg2"/>
                </a:solidFill>
              </a:rPr>
              <a:t>AWAKE</a:t>
            </a:r>
            <a:r>
              <a:rPr lang="it-IT" dirty="0"/>
              <a:t>) </a:t>
            </a:r>
            <a:r>
              <a:rPr lang="it-IT" dirty="0" err="1"/>
              <a:t>at</a:t>
            </a:r>
            <a:r>
              <a:rPr lang="it-IT" dirty="0"/>
              <a:t> CERN </a:t>
            </a:r>
          </a:p>
          <a:p>
            <a:r>
              <a:rPr lang="en-US" dirty="0">
                <a:solidFill>
                  <a:schemeClr val="bg2"/>
                </a:solidFill>
              </a:rPr>
              <a:t>10-D</a:t>
            </a:r>
            <a:r>
              <a:rPr lang="en-US" dirty="0"/>
              <a:t> Problem </a:t>
            </a:r>
          </a:p>
          <a:p>
            <a:r>
              <a:rPr lang="en-US" dirty="0"/>
              <a:t>2 input variables for each corrector dipole magnet controller</a:t>
            </a:r>
          </a:p>
          <a:p>
            <a:endParaRPr lang="en-US" dirty="0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4BD06726-A61D-F048-9B2C-B71329E6D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2600" y="89335"/>
            <a:ext cx="4521200" cy="358369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2D89AB72-51B3-174C-A52E-10A1CF501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9800" y="3673029"/>
            <a:ext cx="4064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822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F082BAC-ED5C-C148-9141-D26E43793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Comparison with Quantum Reinforcement Learning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E142A5-E3C0-8340-9CB6-D4903481C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0393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A </a:t>
            </a:r>
            <a:r>
              <a:rPr lang="en-US" sz="1800" dirty="0">
                <a:solidFill>
                  <a:schemeClr val="bg2"/>
                </a:solidFill>
              </a:rPr>
              <a:t>quantum reinforcement learning </a:t>
            </a:r>
            <a:r>
              <a:rPr lang="en-US" sz="1800" dirty="0"/>
              <a:t>approach for controlling the AWAKE environment has been proposed in [2].</a:t>
            </a:r>
          </a:p>
          <a:p>
            <a:endParaRPr lang="en-US" sz="1800" dirty="0"/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Q-Fuzzy Control </a:t>
            </a:r>
            <a:r>
              <a:rPr lang="en-US" sz="1800" dirty="0">
                <a:solidFill>
                  <a:schemeClr val="bg2"/>
                </a:solidFill>
              </a:rPr>
              <a:t>pros</a:t>
            </a:r>
            <a:r>
              <a:rPr lang="en-US" sz="18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No Training Phase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 err="1"/>
              <a:t>Explainability</a:t>
            </a:r>
            <a:r>
              <a:rPr lang="en-US" sz="1400" dirty="0"/>
              <a:t> of the model</a:t>
            </a:r>
          </a:p>
          <a:p>
            <a:pPr marL="457200" lvl="1" indent="0">
              <a:buNone/>
            </a:pPr>
            <a:endParaRPr lang="en-US" sz="1400" dirty="0"/>
          </a:p>
          <a:p>
            <a:endParaRPr lang="en-US" sz="1400" dirty="0"/>
          </a:p>
          <a:p>
            <a:pPr>
              <a:buFont typeface="Wingdings" pitchFamily="2" charset="2"/>
              <a:buChar char="Ø"/>
            </a:pPr>
            <a:r>
              <a:rPr lang="en-US" sz="1800" dirty="0"/>
              <a:t>Q-Fuzzy Control </a:t>
            </a:r>
            <a:r>
              <a:rPr lang="en-US" sz="1800" dirty="0">
                <a:solidFill>
                  <a:schemeClr val="bg2"/>
                </a:solidFill>
              </a:rPr>
              <a:t>Cons</a:t>
            </a:r>
            <a:r>
              <a:rPr lang="en-US" sz="1800" dirty="0"/>
              <a:t>:</a:t>
            </a:r>
          </a:p>
          <a:p>
            <a:pPr lvl="1">
              <a:buFont typeface="Wingdings" pitchFamily="2" charset="2"/>
              <a:buChar char="Ø"/>
            </a:pPr>
            <a:r>
              <a:rPr lang="en-US" sz="1400" dirty="0"/>
              <a:t>Simulations of 10 quantum circuits unfeasible for real beam line tests. </a:t>
            </a:r>
          </a:p>
          <a:p>
            <a:pPr marL="457200" lvl="1" indent="0">
              <a:buNone/>
            </a:pPr>
            <a:endParaRPr lang="en-US" sz="14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F873BA9-0342-824D-B548-3A7AB2DBD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995" y="1183425"/>
            <a:ext cx="3625850" cy="2628900"/>
          </a:xfrm>
          <a:prstGeom prst="rect">
            <a:avLst/>
          </a:prstGeom>
        </p:spPr>
      </p:pic>
      <p:grpSp>
        <p:nvGrpSpPr>
          <p:cNvPr id="6" name="Group 12">
            <a:extLst>
              <a:ext uri="{FF2B5EF4-FFF2-40B4-BE49-F238E27FC236}">
                <a16:creationId xmlns:a16="http://schemas.microsoft.com/office/drawing/2014/main" id="{C5542B4B-FB07-9140-AF7B-A46236AAC279}"/>
              </a:ext>
            </a:extLst>
          </p:cNvPr>
          <p:cNvGrpSpPr/>
          <p:nvPr/>
        </p:nvGrpSpPr>
        <p:grpSpPr>
          <a:xfrm>
            <a:off x="7118995" y="3814650"/>
            <a:ext cx="3625850" cy="2426668"/>
            <a:chOff x="7671991" y="2800093"/>
            <a:chExt cx="3962400" cy="3243112"/>
          </a:xfrm>
        </p:grpSpPr>
        <p:pic>
          <p:nvPicPr>
            <p:cNvPr id="7" name="Picture 13">
              <a:extLst>
                <a:ext uri="{FF2B5EF4-FFF2-40B4-BE49-F238E27FC236}">
                  <a16:creationId xmlns:a16="http://schemas.microsoft.com/office/drawing/2014/main" id="{D18CB3B3-0921-2F4F-B871-ADD888D54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671991" y="3256372"/>
              <a:ext cx="3962400" cy="2786833"/>
            </a:xfrm>
            <a:prstGeom prst="rect">
              <a:avLst/>
            </a:prstGeom>
          </p:spPr>
        </p:pic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89C9C75D-7BDA-3643-A600-AFFEC3F9201E}"/>
                </a:ext>
              </a:extLst>
            </p:cNvPr>
            <p:cNvSpPr txBox="1"/>
            <p:nvPr/>
          </p:nvSpPr>
          <p:spPr>
            <a:xfrm>
              <a:off x="8160698" y="2800093"/>
              <a:ext cx="260064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CH" sz="16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Evaluation on real beam line</a:t>
              </a:r>
            </a:p>
          </p:txBody>
        </p:sp>
      </p:grp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556604B-F27A-B944-99EC-93F8106D460E}"/>
              </a:ext>
            </a:extLst>
          </p:cNvPr>
          <p:cNvSpPr txBox="1"/>
          <p:nvPr/>
        </p:nvSpPr>
        <p:spPr>
          <a:xfrm>
            <a:off x="973016" y="6331731"/>
            <a:ext cx="86633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[2] Hybrid actor-critic algorithm for quantum reinforcement learning at CERN beam lines – M. Schenk,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E.Combarro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M.Grossi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et all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https://arxiv.org/abs/2209.11044</a:t>
            </a:r>
            <a:endParaRPr kumimoji="0" lang="en-US" sz="12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2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DE45F0-8465-2140-854E-E8056299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9F6BA67-432F-DC4B-AD6C-F4B7CDE4C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chemeClr val="bg2"/>
                </a:solidFill>
              </a:rPr>
              <a:t>Quantum Fuzzy Inference Engine </a:t>
            </a:r>
            <a:r>
              <a:rPr lang="en-US" dirty="0"/>
              <a:t>proposed in [1] has been tested in </a:t>
            </a:r>
            <a:r>
              <a:rPr lang="en-US" dirty="0">
                <a:solidFill>
                  <a:schemeClr val="bg2"/>
                </a:solidFill>
              </a:rPr>
              <a:t>controlling particle accelerators at CERN.</a:t>
            </a:r>
          </a:p>
          <a:p>
            <a:pPr>
              <a:spcAft>
                <a:spcPts val="600"/>
              </a:spcAft>
            </a:pP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600"/>
              </a:spcAft>
            </a:pPr>
            <a:r>
              <a:rPr lang="en-US" dirty="0"/>
              <a:t>Promising results have been obtained </a:t>
            </a:r>
            <a:r>
              <a:rPr lang="en-US" dirty="0">
                <a:solidFill>
                  <a:schemeClr val="bg2"/>
                </a:solidFill>
              </a:rPr>
              <a:t>both</a:t>
            </a:r>
            <a:r>
              <a:rPr lang="en-US" dirty="0"/>
              <a:t> from </a:t>
            </a:r>
            <a:r>
              <a:rPr lang="en-US" dirty="0">
                <a:solidFill>
                  <a:schemeClr val="bg2"/>
                </a:solidFill>
              </a:rPr>
              <a:t>simulations</a:t>
            </a:r>
            <a:r>
              <a:rPr lang="en-US" dirty="0"/>
              <a:t> and </a:t>
            </a:r>
            <a:r>
              <a:rPr lang="en-US" dirty="0">
                <a:solidFill>
                  <a:schemeClr val="bg2"/>
                </a:solidFill>
              </a:rPr>
              <a:t>real</a:t>
            </a:r>
            <a:r>
              <a:rPr lang="en-US" dirty="0"/>
              <a:t> </a:t>
            </a:r>
            <a:r>
              <a:rPr lang="en-US" dirty="0">
                <a:solidFill>
                  <a:schemeClr val="bg2"/>
                </a:solidFill>
              </a:rPr>
              <a:t>executions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From environment simulators to </a:t>
            </a:r>
            <a:r>
              <a:rPr lang="en-US" dirty="0">
                <a:solidFill>
                  <a:schemeClr val="bg2"/>
                </a:solidFill>
              </a:rPr>
              <a:t>real accelerators</a:t>
            </a:r>
            <a:r>
              <a:rPr lang="en-US" dirty="0"/>
              <a:t>. </a:t>
            </a:r>
          </a:p>
          <a:p>
            <a:pPr>
              <a:spcAft>
                <a:spcPts val="600"/>
              </a:spcAft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76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F8E0062E-22AA-F249-ADA2-D0065247F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 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6CCE8A3-68C2-5344-BD5F-60B64FCFE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0457"/>
            <a:ext cx="9427029" cy="2190558"/>
          </a:xfrm>
        </p:spPr>
        <p:txBody>
          <a:bodyPr>
            <a:normAutofit fontScale="92500" lnSpcReduction="10000"/>
          </a:bodyPr>
          <a:lstStyle/>
          <a:p>
            <a:r>
              <a:rPr lang="en-US" sz="2500" dirty="0"/>
              <a:t>A research proposal based on the topics presented in this paper allowed the author Roberto </a:t>
            </a:r>
            <a:r>
              <a:rPr lang="en-US" sz="2500" dirty="0" err="1"/>
              <a:t>Schiattarella</a:t>
            </a:r>
            <a:r>
              <a:rPr lang="en-US" sz="2500" dirty="0"/>
              <a:t> to be awarded with the </a:t>
            </a:r>
            <a:r>
              <a:rPr lang="en-US" sz="2500" dirty="0">
                <a:solidFill>
                  <a:schemeClr val="bg2"/>
                </a:solidFill>
              </a:rPr>
              <a:t>IEEE CIS Graduate Student Grant in 2022 </a:t>
            </a:r>
            <a:r>
              <a:rPr lang="en-US" sz="2500" dirty="0"/>
              <a:t>and the</a:t>
            </a:r>
            <a:r>
              <a:rPr lang="en-US" sz="2500" dirty="0">
                <a:solidFill>
                  <a:schemeClr val="bg2"/>
                </a:solidFill>
              </a:rPr>
              <a:t> </a:t>
            </a:r>
            <a:r>
              <a:rPr lang="en-US" sz="2500" dirty="0" err="1">
                <a:solidFill>
                  <a:schemeClr val="bg2"/>
                </a:solidFill>
              </a:rPr>
              <a:t>IonQ</a:t>
            </a:r>
            <a:r>
              <a:rPr lang="en-US" sz="2500" dirty="0">
                <a:solidFill>
                  <a:schemeClr val="bg2"/>
                </a:solidFill>
              </a:rPr>
              <a:t> Research Credit Program</a:t>
            </a:r>
            <a:r>
              <a:rPr lang="en-US" sz="2500" dirty="0"/>
              <a:t>.</a:t>
            </a:r>
            <a:endParaRPr lang="it-IT" sz="2500" dirty="0"/>
          </a:p>
          <a:p>
            <a:endParaRPr lang="it-IT" sz="2500" dirty="0"/>
          </a:p>
          <a:p>
            <a:r>
              <a:rPr lang="it-IT" sz="2500" dirty="0" err="1"/>
              <a:t>We</a:t>
            </a:r>
            <a:r>
              <a:rPr lang="it-IT" sz="2500" dirty="0"/>
              <a:t> </a:t>
            </a:r>
            <a:r>
              <a:rPr lang="it-IT" sz="2500" dirty="0" err="1"/>
              <a:t>thank</a:t>
            </a:r>
            <a:r>
              <a:rPr lang="it-IT" sz="2500" dirty="0"/>
              <a:t> the </a:t>
            </a:r>
            <a:r>
              <a:rPr lang="it-IT" sz="2500" dirty="0">
                <a:solidFill>
                  <a:schemeClr val="bg2"/>
                </a:solidFill>
              </a:rPr>
              <a:t>ATLAS </a:t>
            </a:r>
            <a:r>
              <a:rPr lang="it-IT" sz="2500" dirty="0"/>
              <a:t>and the</a:t>
            </a:r>
            <a:r>
              <a:rPr lang="it-IT" sz="2500" dirty="0">
                <a:solidFill>
                  <a:schemeClr val="bg2"/>
                </a:solidFill>
              </a:rPr>
              <a:t> Quantum Technology </a:t>
            </a:r>
            <a:r>
              <a:rPr lang="it-IT" sz="2500" dirty="0" err="1">
                <a:solidFill>
                  <a:schemeClr val="bg2"/>
                </a:solidFill>
              </a:rPr>
              <a:t>Initiative</a:t>
            </a:r>
            <a:r>
              <a:rPr lang="it-IT" sz="2500" dirty="0">
                <a:solidFill>
                  <a:schemeClr val="bg2"/>
                </a:solidFill>
              </a:rPr>
              <a:t> </a:t>
            </a:r>
            <a:r>
              <a:rPr lang="it-IT" sz="2500" dirty="0" err="1">
                <a:solidFill>
                  <a:schemeClr val="bg2"/>
                </a:solidFill>
              </a:rPr>
              <a:t>at</a:t>
            </a:r>
            <a:r>
              <a:rPr lang="it-IT" sz="2500" dirty="0">
                <a:solidFill>
                  <a:schemeClr val="bg2"/>
                </a:solidFill>
              </a:rPr>
              <a:t> CERN </a:t>
            </a:r>
            <a:r>
              <a:rPr lang="it-IT" sz="2500" dirty="0"/>
              <a:t>for the </a:t>
            </a:r>
            <a:r>
              <a:rPr lang="en-US" sz="2500" dirty="0"/>
              <a:t>support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C33328-2031-6C45-B8E9-D1D896D3F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71" y="5167312"/>
            <a:ext cx="1146628" cy="115407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0488EAC-2CB6-2243-9CB5-1CA388CBE54C}"/>
              </a:ext>
            </a:extLst>
          </p:cNvPr>
          <p:cNvSpPr txBox="1"/>
          <p:nvPr/>
        </p:nvSpPr>
        <p:spPr>
          <a:xfrm>
            <a:off x="2158999" y="5167312"/>
            <a:ext cx="364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 Code for ‘ On the Implementation of Fuzzy Inference Engines on Quantum Computers ‘ </a:t>
            </a:r>
            <a:r>
              <a:rPr lang="en-US" dirty="0">
                <a:solidFill>
                  <a:schemeClr val="bg2"/>
                </a:solidFill>
              </a:rPr>
              <a:t>paper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2505F5B-5B67-6944-B4A1-1645D9BEBC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931" y="5167312"/>
            <a:ext cx="1161924" cy="115407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476D95D7-2FB9-C34A-BB36-035EB4F45A3D}"/>
              </a:ext>
            </a:extLst>
          </p:cNvPr>
          <p:cNvSpPr txBox="1"/>
          <p:nvPr/>
        </p:nvSpPr>
        <p:spPr>
          <a:xfrm>
            <a:off x="7957855" y="5559682"/>
            <a:ext cx="3646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QR Code for QFIE </a:t>
            </a:r>
            <a:r>
              <a:rPr lang="en-US" dirty="0">
                <a:solidFill>
                  <a:schemeClr val="bg2"/>
                </a:solidFill>
              </a:rPr>
              <a:t>Python Package</a:t>
            </a:r>
          </a:p>
        </p:txBody>
      </p:sp>
      <p:cxnSp>
        <p:nvCxnSpPr>
          <p:cNvPr id="11" name="Connettore 1 10">
            <a:extLst>
              <a:ext uri="{FF2B5EF4-FFF2-40B4-BE49-F238E27FC236}">
                <a16:creationId xmlns:a16="http://schemas.microsoft.com/office/drawing/2014/main" id="{886E538C-B8B0-CE4B-8E0C-99B1DA4FA521}"/>
              </a:ext>
            </a:extLst>
          </p:cNvPr>
          <p:cNvCxnSpPr>
            <a:cxnSpLocks/>
          </p:cNvCxnSpPr>
          <p:nvPr/>
        </p:nvCxnSpPr>
        <p:spPr>
          <a:xfrm>
            <a:off x="2614246" y="4384431"/>
            <a:ext cx="6541477" cy="0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4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3172F0-5CE1-694B-BF4F-400EEA454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Introduction on Fuzzy Logic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3B5CFA8-F8BB-E440-B241-CA42CDB94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it-IT" sz="2500" dirty="0"/>
          </a:p>
          <a:p>
            <a:r>
              <a:rPr lang="it-IT" sz="2500" dirty="0" err="1"/>
              <a:t>Fuzzy</a:t>
            </a:r>
            <a:r>
              <a:rPr lang="it-IT" sz="2500" dirty="0"/>
              <a:t> </a:t>
            </a:r>
            <a:r>
              <a:rPr lang="it-IT" sz="2500" dirty="0" err="1"/>
              <a:t>Logic</a:t>
            </a:r>
            <a:r>
              <a:rPr lang="it-IT" sz="2500" dirty="0"/>
              <a:t> </a:t>
            </a:r>
            <a:r>
              <a:rPr lang="it-IT" sz="2500" dirty="0" err="1"/>
              <a:t>was</a:t>
            </a:r>
            <a:r>
              <a:rPr lang="it-IT" sz="2500" dirty="0"/>
              <a:t> </a:t>
            </a:r>
            <a:r>
              <a:rPr lang="it-IT" sz="2500" dirty="0" err="1"/>
              <a:t>introduced</a:t>
            </a:r>
            <a:r>
              <a:rPr lang="it-IT" sz="2500" dirty="0"/>
              <a:t> by </a:t>
            </a:r>
            <a:r>
              <a:rPr lang="it-IT" sz="2500" b="1" dirty="0" err="1"/>
              <a:t>Lotfi</a:t>
            </a:r>
            <a:r>
              <a:rPr lang="it-IT" sz="2500" b="1" dirty="0"/>
              <a:t> </a:t>
            </a:r>
            <a:r>
              <a:rPr lang="it-IT" sz="2500" b="1" dirty="0" err="1"/>
              <a:t>Zadeh</a:t>
            </a:r>
            <a:r>
              <a:rPr lang="it-IT" sz="2500" b="1" dirty="0"/>
              <a:t> </a:t>
            </a:r>
            <a:r>
              <a:rPr lang="it-IT" sz="2500" dirty="0" err="1"/>
              <a:t>at</a:t>
            </a:r>
            <a:r>
              <a:rPr lang="it-IT" sz="2500" dirty="0"/>
              <a:t> UC Berkeley in </a:t>
            </a:r>
            <a:r>
              <a:rPr lang="it-IT" sz="2500" b="1" dirty="0"/>
              <a:t>1965 </a:t>
            </a:r>
            <a:r>
              <a:rPr lang="it-IT" sz="2500" dirty="0"/>
              <a:t>due to </a:t>
            </a:r>
            <a:r>
              <a:rPr lang="it-IT" sz="2500" dirty="0" err="1"/>
              <a:t>uncapability</a:t>
            </a:r>
            <a:r>
              <a:rPr lang="it-IT" sz="2500" dirty="0"/>
              <a:t> of </a:t>
            </a:r>
            <a:r>
              <a:rPr lang="it-IT" sz="2500" dirty="0" err="1"/>
              <a:t>conventional</a:t>
            </a:r>
            <a:r>
              <a:rPr lang="it-IT" sz="2500" dirty="0"/>
              <a:t> computer </a:t>
            </a:r>
            <a:r>
              <a:rPr lang="it-IT" sz="2500" dirty="0" err="1"/>
              <a:t>logic</a:t>
            </a:r>
            <a:r>
              <a:rPr lang="it-IT" sz="2500" dirty="0"/>
              <a:t> to </a:t>
            </a:r>
            <a:r>
              <a:rPr lang="it-IT" sz="2500" dirty="0" err="1"/>
              <a:t>represent</a:t>
            </a:r>
            <a:r>
              <a:rPr lang="it-IT" sz="2500" dirty="0"/>
              <a:t> </a:t>
            </a:r>
            <a:r>
              <a:rPr lang="it-IT" sz="2500" dirty="0" err="1"/>
              <a:t>vague</a:t>
            </a:r>
            <a:r>
              <a:rPr lang="it-IT" sz="2500" dirty="0"/>
              <a:t> human </a:t>
            </a:r>
            <a:r>
              <a:rPr lang="it-IT" sz="2500" dirty="0" err="1"/>
              <a:t>concepts</a:t>
            </a:r>
            <a:r>
              <a:rPr lang="it-IT" sz="2500" dirty="0"/>
              <a:t>.</a:t>
            </a:r>
          </a:p>
          <a:p>
            <a:pPr marL="0" indent="0">
              <a:buNone/>
            </a:pPr>
            <a:endParaRPr lang="it-IT" sz="2500" dirty="0"/>
          </a:p>
          <a:p>
            <a:r>
              <a:rPr lang="it-IT" sz="2500" dirty="0" err="1"/>
              <a:t>Fuzzy</a:t>
            </a:r>
            <a:r>
              <a:rPr lang="it-IT" sz="2500" dirty="0"/>
              <a:t> </a:t>
            </a:r>
            <a:r>
              <a:rPr lang="it-IT" sz="2500" dirty="0" err="1"/>
              <a:t>logic</a:t>
            </a:r>
            <a:r>
              <a:rPr lang="it-IT" sz="2500" dirty="0"/>
              <a:t> </a:t>
            </a:r>
            <a:r>
              <a:rPr lang="it-IT" sz="2500" dirty="0" err="1"/>
              <a:t>is</a:t>
            </a:r>
            <a:r>
              <a:rPr lang="it-IT" sz="2500" dirty="0"/>
              <a:t> an </a:t>
            </a:r>
            <a:r>
              <a:rPr lang="it-IT" sz="2500" dirty="0" err="1"/>
              <a:t>attempt</a:t>
            </a:r>
            <a:r>
              <a:rPr lang="it-IT" sz="2500" dirty="0"/>
              <a:t> to </a:t>
            </a:r>
            <a:r>
              <a:rPr lang="it-IT" sz="2500" dirty="0" err="1"/>
              <a:t>give</a:t>
            </a:r>
            <a:r>
              <a:rPr lang="it-IT" sz="2500" dirty="0"/>
              <a:t> </a:t>
            </a:r>
            <a:r>
              <a:rPr lang="it-IT" sz="2500" dirty="0" err="1">
                <a:solidFill>
                  <a:schemeClr val="bg2"/>
                </a:solidFill>
              </a:rPr>
              <a:t>computers</a:t>
            </a:r>
            <a:r>
              <a:rPr lang="it-IT" sz="2500" dirty="0"/>
              <a:t> the </a:t>
            </a:r>
            <a:r>
              <a:rPr lang="it-IT" sz="2500" dirty="0" err="1">
                <a:solidFill>
                  <a:schemeClr val="bg2"/>
                </a:solidFill>
              </a:rPr>
              <a:t>capability</a:t>
            </a:r>
            <a:r>
              <a:rPr lang="it-IT" sz="2500" dirty="0"/>
              <a:t> of </a:t>
            </a:r>
            <a:r>
              <a:rPr lang="it-IT" sz="2500" dirty="0" err="1">
                <a:solidFill>
                  <a:schemeClr val="bg2"/>
                </a:solidFill>
              </a:rPr>
              <a:t>dealing</a:t>
            </a:r>
            <a:r>
              <a:rPr lang="it-IT" sz="2500" dirty="0"/>
              <a:t> with </a:t>
            </a:r>
            <a:r>
              <a:rPr lang="it-IT" sz="2500" dirty="0" err="1">
                <a:solidFill>
                  <a:schemeClr val="bg2"/>
                </a:solidFill>
              </a:rPr>
              <a:t>uncertainty</a:t>
            </a:r>
            <a:r>
              <a:rPr lang="it-IT" sz="2500" b="1" dirty="0"/>
              <a:t>. </a:t>
            </a:r>
          </a:p>
          <a:p>
            <a:pPr marL="0" indent="0">
              <a:buNone/>
            </a:pPr>
            <a:endParaRPr lang="it-IT" sz="2500" b="1" dirty="0"/>
          </a:p>
          <a:p>
            <a:r>
              <a:rPr lang="it-IT" sz="2500" dirty="0"/>
              <a:t>In </a:t>
            </a:r>
            <a:r>
              <a:rPr lang="it-IT" sz="2500" dirty="0" err="1"/>
              <a:t>fuzzy</a:t>
            </a:r>
            <a:r>
              <a:rPr lang="it-IT" sz="2500" dirty="0"/>
              <a:t> </a:t>
            </a:r>
            <a:r>
              <a:rPr lang="it-IT" sz="2500" dirty="0" err="1"/>
              <a:t>logic</a:t>
            </a:r>
            <a:r>
              <a:rPr lang="it-IT" sz="2500" dirty="0"/>
              <a:t>, </a:t>
            </a:r>
            <a:r>
              <a:rPr lang="it-IT" sz="2500" dirty="0">
                <a:solidFill>
                  <a:schemeClr val="bg2"/>
                </a:solidFill>
              </a:rPr>
              <a:t>the </a:t>
            </a:r>
            <a:r>
              <a:rPr lang="it-IT" sz="2500" dirty="0" err="1">
                <a:solidFill>
                  <a:schemeClr val="bg2"/>
                </a:solidFill>
              </a:rPr>
              <a:t>truth</a:t>
            </a:r>
            <a:r>
              <a:rPr lang="it-IT" sz="2500" dirty="0">
                <a:solidFill>
                  <a:schemeClr val="bg2"/>
                </a:solidFill>
              </a:rPr>
              <a:t> </a:t>
            </a:r>
            <a:r>
              <a:rPr lang="it-IT" sz="2500" dirty="0" err="1">
                <a:solidFill>
                  <a:schemeClr val="bg2"/>
                </a:solidFill>
              </a:rPr>
              <a:t>values</a:t>
            </a:r>
            <a:r>
              <a:rPr lang="it-IT" sz="2500" dirty="0">
                <a:solidFill>
                  <a:schemeClr val="bg2"/>
                </a:solidFill>
              </a:rPr>
              <a:t> of </a:t>
            </a:r>
            <a:r>
              <a:rPr lang="it-IT" sz="2500" dirty="0" err="1">
                <a:solidFill>
                  <a:schemeClr val="bg2"/>
                </a:solidFill>
              </a:rPr>
              <a:t>variables</a:t>
            </a:r>
            <a:r>
              <a:rPr lang="it-IT" sz="2500" dirty="0">
                <a:solidFill>
                  <a:schemeClr val="bg2"/>
                </a:solidFill>
              </a:rPr>
              <a:t> are </a:t>
            </a:r>
            <a:r>
              <a:rPr lang="it-IT" sz="2500" dirty="0" err="1">
                <a:solidFill>
                  <a:schemeClr val="bg2"/>
                </a:solidFill>
              </a:rPr>
              <a:t>any</a:t>
            </a:r>
            <a:r>
              <a:rPr lang="it-IT" sz="2500" dirty="0">
                <a:solidFill>
                  <a:schemeClr val="bg2"/>
                </a:solidFill>
              </a:rPr>
              <a:t> </a:t>
            </a:r>
            <a:r>
              <a:rPr lang="it-IT" sz="2500" dirty="0" err="1">
                <a:solidFill>
                  <a:schemeClr val="bg2"/>
                </a:solidFill>
              </a:rPr>
              <a:t>real</a:t>
            </a:r>
            <a:r>
              <a:rPr lang="it-IT" sz="2500" dirty="0">
                <a:solidFill>
                  <a:schemeClr val="bg2"/>
                </a:solidFill>
              </a:rPr>
              <a:t> </a:t>
            </a:r>
            <a:r>
              <a:rPr lang="it-IT" sz="2500" dirty="0" err="1">
                <a:solidFill>
                  <a:schemeClr val="bg2"/>
                </a:solidFill>
              </a:rPr>
              <a:t>number</a:t>
            </a:r>
            <a:r>
              <a:rPr lang="it-IT" sz="2500" dirty="0">
                <a:solidFill>
                  <a:schemeClr val="bg2"/>
                </a:solidFill>
              </a:rPr>
              <a:t> </a:t>
            </a:r>
            <a:r>
              <a:rPr lang="it-IT" sz="2500" dirty="0" err="1">
                <a:solidFill>
                  <a:schemeClr val="bg2"/>
                </a:solidFill>
              </a:rPr>
              <a:t>between</a:t>
            </a:r>
            <a:r>
              <a:rPr lang="it-IT" sz="2500" dirty="0">
                <a:solidFill>
                  <a:schemeClr val="bg2"/>
                </a:solidFill>
              </a:rPr>
              <a:t> 0 and 1 </a:t>
            </a:r>
            <a:r>
              <a:rPr lang="it-IT" sz="2500" dirty="0" err="1"/>
              <a:t>both</a:t>
            </a:r>
            <a:r>
              <a:rPr lang="it-IT" sz="2500" dirty="0"/>
              <a:t> inclusive</a:t>
            </a:r>
          </a:p>
          <a:p>
            <a:pPr marL="0" indent="0">
              <a:buNone/>
            </a:pPr>
            <a:endParaRPr lang="it-IT" sz="2500" dirty="0"/>
          </a:p>
          <a:p>
            <a:r>
              <a:rPr lang="it-IT" sz="2500" b="1" dirty="0" err="1">
                <a:solidFill>
                  <a:schemeClr val="bg2"/>
                </a:solidFill>
              </a:rPr>
              <a:t>Fuzzy</a:t>
            </a:r>
            <a:r>
              <a:rPr lang="it-IT" sz="2500" b="1" dirty="0">
                <a:solidFill>
                  <a:schemeClr val="bg2"/>
                </a:solidFill>
              </a:rPr>
              <a:t> Control Systems</a:t>
            </a:r>
            <a:r>
              <a:rPr lang="it-IT" sz="2500" dirty="0"/>
              <a:t>: controller </a:t>
            </a:r>
            <a:r>
              <a:rPr lang="it-IT" sz="2500" dirty="0" err="1"/>
              <a:t>based</a:t>
            </a:r>
            <a:r>
              <a:rPr lang="it-IT" sz="2500" dirty="0"/>
              <a:t> on </a:t>
            </a:r>
            <a:r>
              <a:rPr lang="it-IT" sz="2500" dirty="0" err="1"/>
              <a:t>linguistic</a:t>
            </a:r>
            <a:r>
              <a:rPr lang="it-IT" sz="2500" dirty="0"/>
              <a:t> </a:t>
            </a:r>
            <a:r>
              <a:rPr lang="it-IT" sz="2500" dirty="0" err="1"/>
              <a:t>rules</a:t>
            </a:r>
            <a:endParaRPr lang="it-IT" sz="2500" dirty="0"/>
          </a:p>
          <a:p>
            <a:pPr marL="0" indent="0">
              <a:buNone/>
            </a:pPr>
            <a:endParaRPr lang="it-IT" dirty="0"/>
          </a:p>
          <a:p>
            <a:endParaRPr lang="it-I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227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51FF6-22BE-784C-ACFF-435129E6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Logic and Fuzzy Sets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200A282-BF08-3549-A2D3-4AAE25F68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it-IT" dirty="0"/>
              <a:t>In </a:t>
            </a:r>
            <a:r>
              <a:rPr lang="it-IT" dirty="0" err="1"/>
              <a:t>fuzzy</a:t>
            </a:r>
            <a:r>
              <a:rPr lang="it-IT" dirty="0"/>
              <a:t> </a:t>
            </a:r>
            <a:r>
              <a:rPr lang="it-IT" dirty="0" err="1"/>
              <a:t>logic</a:t>
            </a:r>
            <a:r>
              <a:rPr lang="it-IT" dirty="0"/>
              <a:t>, </a:t>
            </a:r>
            <a:r>
              <a:rPr lang="it-IT" b="1" dirty="0">
                <a:solidFill>
                  <a:schemeClr val="bg2"/>
                </a:solidFill>
              </a:rPr>
              <a:t>the </a:t>
            </a:r>
            <a:r>
              <a:rPr lang="it-IT" b="1" dirty="0" err="1">
                <a:solidFill>
                  <a:schemeClr val="bg2"/>
                </a:solidFill>
              </a:rPr>
              <a:t>truth</a:t>
            </a:r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b="1" dirty="0" err="1">
                <a:solidFill>
                  <a:schemeClr val="bg2"/>
                </a:solidFill>
              </a:rPr>
              <a:t>values</a:t>
            </a:r>
            <a:r>
              <a:rPr lang="it-IT" b="1" dirty="0">
                <a:solidFill>
                  <a:schemeClr val="bg2"/>
                </a:solidFill>
              </a:rPr>
              <a:t> of </a:t>
            </a:r>
            <a:r>
              <a:rPr lang="it-IT" b="1" dirty="0" err="1">
                <a:solidFill>
                  <a:schemeClr val="bg2"/>
                </a:solidFill>
              </a:rPr>
              <a:t>variables</a:t>
            </a:r>
            <a:r>
              <a:rPr lang="it-IT" b="1" dirty="0">
                <a:solidFill>
                  <a:schemeClr val="bg2"/>
                </a:solidFill>
              </a:rPr>
              <a:t> are </a:t>
            </a:r>
            <a:r>
              <a:rPr lang="it-IT" b="1" dirty="0" err="1">
                <a:solidFill>
                  <a:schemeClr val="bg2"/>
                </a:solidFill>
              </a:rPr>
              <a:t>any</a:t>
            </a:r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b="1" dirty="0" err="1">
                <a:solidFill>
                  <a:schemeClr val="bg2"/>
                </a:solidFill>
              </a:rPr>
              <a:t>real</a:t>
            </a:r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b="1" dirty="0" err="1">
                <a:solidFill>
                  <a:schemeClr val="bg2"/>
                </a:solidFill>
              </a:rPr>
              <a:t>number</a:t>
            </a:r>
            <a:r>
              <a:rPr lang="it-IT" b="1" dirty="0">
                <a:solidFill>
                  <a:schemeClr val="bg2"/>
                </a:solidFill>
              </a:rPr>
              <a:t> </a:t>
            </a:r>
            <a:r>
              <a:rPr lang="it-IT" b="1" dirty="0" err="1">
                <a:solidFill>
                  <a:schemeClr val="bg2"/>
                </a:solidFill>
              </a:rPr>
              <a:t>between</a:t>
            </a:r>
            <a:r>
              <a:rPr lang="it-IT" b="1" dirty="0">
                <a:solidFill>
                  <a:schemeClr val="bg2"/>
                </a:solidFill>
              </a:rPr>
              <a:t> 0 and 1 </a:t>
            </a:r>
            <a:r>
              <a:rPr lang="it-IT" dirty="0" err="1"/>
              <a:t>both</a:t>
            </a:r>
            <a:r>
              <a:rPr lang="it-IT" dirty="0"/>
              <a:t> inclusive.</a:t>
            </a:r>
          </a:p>
          <a:p>
            <a:endParaRPr lang="it-IT" dirty="0"/>
          </a:p>
          <a:p>
            <a:r>
              <a:rPr lang="it-IT" dirty="0"/>
              <a:t>A </a:t>
            </a:r>
            <a:r>
              <a:rPr lang="it-IT" dirty="0" err="1">
                <a:solidFill>
                  <a:schemeClr val="bg2"/>
                </a:solidFill>
              </a:rPr>
              <a:t>fuzzy</a:t>
            </a:r>
            <a:r>
              <a:rPr lang="it-IT" dirty="0">
                <a:solidFill>
                  <a:schemeClr val="bg2"/>
                </a:solidFill>
              </a:rPr>
              <a:t> set </a:t>
            </a:r>
            <a:r>
              <a:rPr lang="it-IT" dirty="0"/>
              <a:t>can be </a:t>
            </a:r>
            <a:r>
              <a:rPr lang="it-IT" dirty="0" err="1"/>
              <a:t>defined</a:t>
            </a:r>
            <a:r>
              <a:rPr lang="it-IT" dirty="0"/>
              <a:t> </a:t>
            </a:r>
            <a:r>
              <a:rPr lang="it-IT" dirty="0" err="1"/>
              <a:t>mathematically</a:t>
            </a:r>
            <a:r>
              <a:rPr lang="it-IT" dirty="0"/>
              <a:t> by </a:t>
            </a:r>
            <a:r>
              <a:rPr lang="it-IT" dirty="0" err="1"/>
              <a:t>assigning</a:t>
            </a:r>
            <a:r>
              <a:rPr lang="it-IT" dirty="0"/>
              <a:t> to </a:t>
            </a:r>
            <a:r>
              <a:rPr lang="it-IT" dirty="0" err="1"/>
              <a:t>each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</a:t>
            </a:r>
            <a:r>
              <a:rPr lang="it-IT" dirty="0" err="1"/>
              <a:t>element</a:t>
            </a:r>
            <a:r>
              <a:rPr lang="it-IT" dirty="0"/>
              <a:t> in the </a:t>
            </a:r>
            <a:r>
              <a:rPr lang="it-IT" dirty="0" err="1"/>
              <a:t>universe</a:t>
            </a:r>
            <a:r>
              <a:rPr lang="it-IT" dirty="0"/>
              <a:t> of </a:t>
            </a:r>
            <a:r>
              <a:rPr lang="it-IT" dirty="0" err="1"/>
              <a:t>discourse</a:t>
            </a:r>
            <a:r>
              <a:rPr lang="it-IT" dirty="0"/>
              <a:t> a </a:t>
            </a:r>
            <a:r>
              <a:rPr lang="it-IT" dirty="0" err="1"/>
              <a:t>value</a:t>
            </a:r>
            <a:r>
              <a:rPr lang="it-IT" dirty="0"/>
              <a:t> </a:t>
            </a:r>
            <a:r>
              <a:rPr lang="it-IT" dirty="0" err="1"/>
              <a:t>representing</a:t>
            </a:r>
            <a:r>
              <a:rPr lang="it-IT" dirty="0"/>
              <a:t> </a:t>
            </a:r>
            <a:r>
              <a:rPr lang="it-IT" dirty="0" err="1"/>
              <a:t>its</a:t>
            </a:r>
            <a:r>
              <a:rPr lang="it-IT" dirty="0"/>
              <a:t> </a:t>
            </a:r>
            <a:r>
              <a:rPr lang="it-IT" dirty="0">
                <a:solidFill>
                  <a:schemeClr val="bg2"/>
                </a:solidFill>
              </a:rPr>
              <a:t>grade of </a:t>
            </a:r>
            <a:r>
              <a:rPr lang="it-IT" dirty="0" err="1">
                <a:solidFill>
                  <a:schemeClr val="bg2"/>
                </a:solidFill>
              </a:rPr>
              <a:t>membership</a:t>
            </a:r>
            <a:r>
              <a:rPr lang="it-IT" dirty="0"/>
              <a:t> in the </a:t>
            </a:r>
            <a:r>
              <a:rPr lang="it-IT" dirty="0" err="1"/>
              <a:t>fuzzy</a:t>
            </a:r>
            <a:r>
              <a:rPr lang="it-IT" dirty="0"/>
              <a:t> set. 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D6AE836-D95D-B14E-ADC7-5C6475954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0868" y="1690688"/>
            <a:ext cx="4500349" cy="4700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709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F3A99C1-CC25-404C-B4F4-F46420B1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Fuzzy Variables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F3FD169-8E25-E249-B9CA-852B5C452D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Fuzzy</a:t>
            </a:r>
            <a:r>
              <a:rPr lang="it-IT" dirty="0"/>
              <a:t> </a:t>
            </a:r>
            <a:r>
              <a:rPr lang="it-IT" dirty="0" err="1"/>
              <a:t>linguistic</a:t>
            </a:r>
            <a:r>
              <a:rPr lang="it-IT" dirty="0"/>
              <a:t> </a:t>
            </a:r>
            <a:r>
              <a:rPr lang="it-IT" dirty="0" err="1"/>
              <a:t>variables</a:t>
            </a:r>
            <a:r>
              <a:rPr lang="it-IT" dirty="0"/>
              <a:t> (or </a:t>
            </a:r>
            <a:r>
              <a:rPr lang="it-IT" dirty="0" err="1"/>
              <a:t>simply</a:t>
            </a:r>
            <a:r>
              <a:rPr lang="it-IT" dirty="0"/>
              <a:t> </a:t>
            </a:r>
            <a:r>
              <a:rPr lang="it-IT" dirty="0" err="1"/>
              <a:t>fuzzy</a:t>
            </a:r>
            <a:r>
              <a:rPr lang="it-IT" dirty="0"/>
              <a:t> </a:t>
            </a:r>
            <a:r>
              <a:rPr lang="it-IT" dirty="0" err="1"/>
              <a:t>variables</a:t>
            </a:r>
            <a:r>
              <a:rPr lang="it-IT" dirty="0"/>
              <a:t>) are </a:t>
            </a:r>
            <a:r>
              <a:rPr lang="it-IT" dirty="0" err="1"/>
              <a:t>defined</a:t>
            </a:r>
            <a:r>
              <a:rPr lang="it-IT" dirty="0"/>
              <a:t> in a </a:t>
            </a:r>
            <a:r>
              <a:rPr lang="it-IT" b="1" dirty="0" err="1"/>
              <a:t>universe</a:t>
            </a:r>
            <a:r>
              <a:rPr lang="it-IT" b="1" dirty="0"/>
              <a:t> of </a:t>
            </a:r>
            <a:r>
              <a:rPr lang="it-IT" b="1" dirty="0" err="1"/>
              <a:t>discourse</a:t>
            </a:r>
            <a:r>
              <a:rPr lang="it-IT" b="1" dirty="0"/>
              <a:t> </a:t>
            </a:r>
            <a:r>
              <a:rPr lang="it-IT" dirty="0"/>
              <a:t>and </a:t>
            </a:r>
            <a:r>
              <a:rPr lang="it-IT" dirty="0" err="1"/>
              <a:t>represented</a:t>
            </a:r>
            <a:r>
              <a:rPr lang="it-IT" dirty="0"/>
              <a:t> by a </a:t>
            </a:r>
            <a:r>
              <a:rPr lang="it-IT" dirty="0" err="1"/>
              <a:t>collection</a:t>
            </a:r>
            <a:r>
              <a:rPr lang="it-IT" dirty="0"/>
              <a:t> of </a:t>
            </a:r>
            <a:r>
              <a:rPr lang="it-IT" dirty="0" err="1"/>
              <a:t>fuzzy</a:t>
            </a:r>
            <a:r>
              <a:rPr lang="it-IT" dirty="0"/>
              <a:t> sets.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D3D2942-FAE0-5B4F-8265-2EC0AAD74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166" y="3108330"/>
            <a:ext cx="5901218" cy="3068633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D4F06D7-CE78-9544-888E-E96D896F17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350" y="5017261"/>
            <a:ext cx="2330450" cy="82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06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EBD2C9E-92DA-1940-8D4C-D6E30BAA9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Fuzzy Controller: Tipper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CD5EE5C-A4B7-294E-95EE-7828050F16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514868"/>
            <a:ext cx="10515599" cy="402221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703E57CC-9647-FE4E-8D46-C7C842FB080D}"/>
              </a:ext>
            </a:extLst>
          </p:cNvPr>
          <p:cNvSpPr txBox="1"/>
          <p:nvPr/>
        </p:nvSpPr>
        <p:spPr>
          <a:xfrm>
            <a:off x="676656" y="5380672"/>
            <a:ext cx="21210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input are crisp</a:t>
            </a:r>
          </a:p>
          <a:p>
            <a:r>
              <a:rPr lang="en-US" dirty="0"/>
              <a:t>(non-fuzzy) numbers</a:t>
            </a:r>
          </a:p>
          <a:p>
            <a:r>
              <a:rPr lang="en-US" dirty="0"/>
              <a:t>limited to a specific</a:t>
            </a:r>
          </a:p>
          <a:p>
            <a:r>
              <a:rPr lang="en-US" dirty="0"/>
              <a:t>range</a:t>
            </a:r>
          </a:p>
          <a:p>
            <a:endParaRPr lang="en-US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CF0DF8C9-56F2-F542-B4C2-1EA1CD1B2A0B}"/>
              </a:ext>
            </a:extLst>
          </p:cNvPr>
          <p:cNvSpPr txBox="1"/>
          <p:nvPr/>
        </p:nvSpPr>
        <p:spPr>
          <a:xfrm>
            <a:off x="4041648" y="5428955"/>
            <a:ext cx="2318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rules are evaluated </a:t>
            </a:r>
          </a:p>
          <a:p>
            <a:r>
              <a:rPr lang="en-US" dirty="0"/>
              <a:t>using fuzzy reasoning</a:t>
            </a:r>
          </a:p>
          <a:p>
            <a:r>
              <a:rPr lang="en-US" dirty="0"/>
              <a:t>(fuzzy inference)</a:t>
            </a:r>
          </a:p>
          <a:p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6E0B0AA-BE8E-B14B-9BF7-1FF4C53E5A9D}"/>
              </a:ext>
            </a:extLst>
          </p:cNvPr>
          <p:cNvSpPr txBox="1"/>
          <p:nvPr/>
        </p:nvSpPr>
        <p:spPr>
          <a:xfrm>
            <a:off x="7261336" y="5347132"/>
            <a:ext cx="18231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results of the</a:t>
            </a:r>
          </a:p>
          <a:p>
            <a:r>
              <a:rPr lang="en-US" dirty="0"/>
              <a:t> rules are</a:t>
            </a:r>
          </a:p>
          <a:p>
            <a:r>
              <a:rPr lang="en-US" dirty="0"/>
              <a:t> combined </a:t>
            </a:r>
          </a:p>
          <a:p>
            <a:r>
              <a:rPr lang="en-US" dirty="0"/>
              <a:t>(</a:t>
            </a:r>
            <a:r>
              <a:rPr lang="en-US" dirty="0" err="1"/>
              <a:t>defuzzified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DF6C3B7-223D-A942-A7C9-574AF5233FC6}"/>
              </a:ext>
            </a:extLst>
          </p:cNvPr>
          <p:cNvSpPr txBox="1"/>
          <p:nvPr/>
        </p:nvSpPr>
        <p:spPr>
          <a:xfrm>
            <a:off x="9862125" y="5414667"/>
            <a:ext cx="17322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output is a</a:t>
            </a:r>
          </a:p>
          <a:p>
            <a:r>
              <a:rPr lang="en-US" dirty="0"/>
              <a:t>crisp (non-fuzzy)</a:t>
            </a:r>
          </a:p>
          <a:p>
            <a:r>
              <a:rPr lang="en-US" dirty="0"/>
              <a:t>number.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156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1CBE47-DF8C-3540-A5E8-3EA60731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Quantum Fuzzy Inference Engine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9E0052-F71B-7B4A-A79D-23EF419BF6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5826071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 Quantum Fuzzy Inference Engine (</a:t>
            </a:r>
            <a:r>
              <a:rPr lang="en-US" dirty="0">
                <a:solidFill>
                  <a:schemeClr val="bg2"/>
                </a:solidFill>
              </a:rPr>
              <a:t>QFIE</a:t>
            </a:r>
            <a:r>
              <a:rPr lang="en-US" dirty="0"/>
              <a:t>) has been proposed in [1].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Features</a:t>
            </a:r>
            <a:r>
              <a:rPr lang="en-US" dirty="0"/>
              <a:t>:</a:t>
            </a:r>
          </a:p>
          <a:p>
            <a:pPr marL="800100" lvl="1" indent="-342900">
              <a:buAutoNum type="arabicPeriod"/>
            </a:pPr>
            <a:r>
              <a:rPr lang="en-US" dirty="0"/>
              <a:t>Amplitude encoding of fuzzified values.</a:t>
            </a:r>
          </a:p>
          <a:p>
            <a:pPr marL="800100" lvl="1" indent="-342900">
              <a:buAutoNum type="arabicPeriod"/>
            </a:pPr>
            <a:r>
              <a:rPr lang="en-US" dirty="0"/>
              <a:t>Formulation of fuzzy rule base as a quantum oracle.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2"/>
                </a:solidFill>
              </a:rPr>
              <a:t>Advantages of a QFIE:</a:t>
            </a:r>
          </a:p>
          <a:p>
            <a:pPr marL="800100" lvl="1" indent="-342900">
              <a:buAutoNum type="arabicPeriod"/>
            </a:pPr>
            <a:r>
              <a:rPr lang="en-US" dirty="0"/>
              <a:t>Exponential advantage in the number of queries to the oracle</a:t>
            </a:r>
          </a:p>
          <a:p>
            <a:pPr marL="800100" lvl="1" indent="-342900">
              <a:buFont typeface="Arial" panose="020B0604020202020204" pitchFamily="34" charset="0"/>
              <a:buAutoNum type="arabicPeriod"/>
            </a:pPr>
            <a:r>
              <a:rPr lang="en-US" sz="2400" dirty="0"/>
              <a:t>Quantum computers can be programmed with linguistic rules.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C6CFD66B-443A-7045-9352-700426DAA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365" y="1470595"/>
            <a:ext cx="4832933" cy="2244613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B989130-E2C6-4F48-BA44-84105B18AB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182" y="3898708"/>
            <a:ext cx="4163618" cy="2157544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0B4CA1C-569D-F841-A3C2-E8B0B3BEDA4F}"/>
              </a:ext>
            </a:extLst>
          </p:cNvPr>
          <p:cNvSpPr txBox="1"/>
          <p:nvPr/>
        </p:nvSpPr>
        <p:spPr>
          <a:xfrm>
            <a:off x="1046925" y="6239752"/>
            <a:ext cx="1009814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[1] Acampora, Giovanni, Roberto Schiattarella, and </a:t>
            </a:r>
            <a:r>
              <a:rPr lang="it-IT" sz="1800" b="0" i="0" u="none" strike="noStrike" dirty="0" err="1">
                <a:effectLst/>
                <a:latin typeface="Arial" panose="020B0604020202020204" pitchFamily="34" charset="0"/>
              </a:rPr>
              <a:t>Autilia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 Vitiello. "On the </a:t>
            </a:r>
            <a:r>
              <a:rPr lang="it-IT" sz="1800" b="0" i="0" u="none" strike="noStrike" dirty="0" err="1">
                <a:effectLst/>
                <a:latin typeface="Arial" panose="020B0604020202020204" pitchFamily="34" charset="0"/>
              </a:rPr>
              <a:t>Implementation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 of </a:t>
            </a:r>
          </a:p>
          <a:p>
            <a:r>
              <a:rPr lang="it-IT" sz="1800" b="0" i="0" u="none" strike="noStrike" dirty="0" err="1">
                <a:effectLst/>
                <a:latin typeface="Arial" panose="020B0604020202020204" pitchFamily="34" charset="0"/>
              </a:rPr>
              <a:t>Fuzzy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effectLst/>
                <a:latin typeface="Arial" panose="020B0604020202020204" pitchFamily="34" charset="0"/>
              </a:rPr>
              <a:t>Inference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 </a:t>
            </a:r>
            <a:r>
              <a:rPr lang="it-IT" sz="1800" b="0" i="0" u="none" strike="noStrike" dirty="0" err="1">
                <a:effectLst/>
                <a:latin typeface="Arial" panose="020B0604020202020204" pitchFamily="34" charset="0"/>
              </a:rPr>
              <a:t>Engines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 on Quantum </a:t>
            </a:r>
            <a:r>
              <a:rPr lang="it-IT" sz="1800" b="0" i="0" u="none" strike="noStrike" dirty="0" err="1">
                <a:effectLst/>
                <a:latin typeface="Arial" panose="020B0604020202020204" pitchFamily="34" charset="0"/>
              </a:rPr>
              <a:t>Computers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." </a:t>
            </a:r>
            <a:r>
              <a:rPr lang="it-IT" sz="1800" b="0" i="1" u="none" strike="noStrike" dirty="0">
                <a:effectLst/>
                <a:latin typeface="Arial" panose="020B0604020202020204" pitchFamily="34" charset="0"/>
              </a:rPr>
              <a:t>IEEE </a:t>
            </a:r>
            <a:r>
              <a:rPr lang="it-IT" sz="1800" b="0" i="1" u="none" strike="noStrike" dirty="0" err="1">
                <a:effectLst/>
                <a:latin typeface="Arial" panose="020B0604020202020204" pitchFamily="34" charset="0"/>
              </a:rPr>
              <a:t>Transactions</a:t>
            </a:r>
            <a:r>
              <a:rPr lang="it-IT" sz="1800" b="0" i="1" u="none" strike="noStrike" dirty="0">
                <a:effectLst/>
                <a:latin typeface="Arial" panose="020B0604020202020204" pitchFamily="34" charset="0"/>
              </a:rPr>
              <a:t> on </a:t>
            </a:r>
            <a:r>
              <a:rPr lang="it-IT" sz="1800" b="0" i="1" u="none" strike="noStrike" dirty="0" err="1">
                <a:effectLst/>
                <a:latin typeface="Arial" panose="020B0604020202020204" pitchFamily="34" charset="0"/>
              </a:rPr>
              <a:t>Fuzzy</a:t>
            </a:r>
            <a:r>
              <a:rPr lang="it-IT" sz="1800" b="0" i="1" u="none" strike="noStrike" dirty="0">
                <a:effectLst/>
                <a:latin typeface="Arial" panose="020B0604020202020204" pitchFamily="34" charset="0"/>
              </a:rPr>
              <a:t> Systems</a:t>
            </a:r>
            <a:r>
              <a:rPr lang="it-IT" sz="1800" b="0" i="0" u="none" strike="noStrike" dirty="0">
                <a:effectLst/>
                <a:latin typeface="Arial" panose="020B0604020202020204" pitchFamily="34" charset="0"/>
              </a:rPr>
              <a:t> (2022).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20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51FF6-22BE-784C-ACFF-435129E6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Target Steering Environment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690E81BE-C4E0-EF4F-8FD1-873FAC949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89123"/>
                <a:ext cx="6950193" cy="209544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it-IT" dirty="0">
                    <a:solidFill>
                      <a:schemeClr val="bg2"/>
                    </a:solidFill>
                  </a:rPr>
                  <a:t>TT24-T4</a:t>
                </a:r>
                <a:r>
                  <a:rPr lang="it-IT" dirty="0"/>
                  <a:t> transfer line </a:t>
                </a:r>
                <a:r>
                  <a:rPr lang="it-IT" dirty="0" err="1"/>
                  <a:t>at</a:t>
                </a:r>
                <a:r>
                  <a:rPr lang="it-IT" dirty="0"/>
                  <a:t> </a:t>
                </a:r>
                <a:r>
                  <a:rPr lang="it-IT" dirty="0">
                    <a:solidFill>
                      <a:schemeClr val="bg2"/>
                    </a:solidFill>
                  </a:rPr>
                  <a:t>CERN</a:t>
                </a:r>
                <a:r>
                  <a:rPr lang="it-IT" dirty="0"/>
                  <a:t>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2 Input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𝐵𝑃𝑀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b="0" dirty="0">
                    <a:solidFill>
                      <a:schemeClr val="bg2"/>
                    </a:solidFill>
                  </a:rPr>
                  <a:t> </a:t>
                </a:r>
                <a:r>
                  <a:rPr lang="it-IT" b="0" dirty="0"/>
                  <a:t>- 1 Output </a:t>
                </a:r>
                <a:r>
                  <a:rPr lang="it-IT" b="0" dirty="0" err="1"/>
                  <a:t>variable</a:t>
                </a:r>
                <a:r>
                  <a:rPr lang="it-IT" b="0" dirty="0"/>
                  <a:t> </a:t>
                </a:r>
                <a:r>
                  <a:rPr lang="it-IT" b="0" i="1" dirty="0">
                    <a:solidFill>
                      <a:schemeClr val="bg2"/>
                    </a:solidFill>
                  </a:rPr>
                  <a:t>Action</a:t>
                </a:r>
                <a:r>
                  <a:rPr lang="it-IT" b="0" i="1" dirty="0"/>
                  <a:t>.</a:t>
                </a:r>
              </a:p>
              <a:p>
                <a:endParaRPr lang="it-IT" i="1" dirty="0"/>
              </a:p>
              <a:p>
                <a:r>
                  <a:rPr lang="it-IT" b="0" i="1" dirty="0"/>
                  <a:t>25 </a:t>
                </a:r>
                <a:r>
                  <a:rPr lang="it-IT" b="0" i="1" dirty="0" err="1"/>
                  <a:t>Fuzzy</a:t>
                </a:r>
                <a:r>
                  <a:rPr lang="it-IT" b="0" i="1" dirty="0"/>
                  <a:t> </a:t>
                </a:r>
                <a:r>
                  <a:rPr lang="it-IT" b="0" i="1" dirty="0" err="1">
                    <a:solidFill>
                      <a:schemeClr val="bg2"/>
                    </a:solidFill>
                  </a:rPr>
                  <a:t>Rules</a:t>
                </a:r>
                <a:endParaRPr lang="it-IT" b="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690E81BE-C4E0-EF4F-8FD1-873FAC949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89123"/>
                <a:ext cx="6950193" cy="2095446"/>
              </a:xfrm>
              <a:blipFill>
                <a:blip r:embed="rId2"/>
                <a:stretch>
                  <a:fillRect l="-1095" t="-6024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Immagine 9">
            <a:extLst>
              <a:ext uri="{FF2B5EF4-FFF2-40B4-BE49-F238E27FC236}">
                <a16:creationId xmlns:a16="http://schemas.microsoft.com/office/drawing/2014/main" id="{5CE43A59-FCAC-DB45-89FC-E8049FDF8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992" y="464023"/>
            <a:ext cx="3259808" cy="448223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ADB93556-6014-8F44-8E56-CD0993EB6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0422" y="1546742"/>
            <a:ext cx="5518619" cy="2340243"/>
          </a:xfrm>
          <a:prstGeom prst="rect">
            <a:avLst/>
          </a:prstGeom>
        </p:spPr>
      </p:pic>
      <p:pic>
        <p:nvPicPr>
          <p:cNvPr id="14" name="Immagine 1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1F3F1F58-39F4-6044-AE90-C2C3D9B6E2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0080" y="4810588"/>
            <a:ext cx="2648121" cy="183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509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F87F26-D30B-DC45-A292-9E344B3B8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Results in Noiseless Simulations</a:t>
            </a:r>
          </a:p>
        </p:txBody>
      </p:sp>
      <p:pic>
        <p:nvPicPr>
          <p:cNvPr id="6" name="Segnaposto contenuto 5">
            <a:extLst>
              <a:ext uri="{FF2B5EF4-FFF2-40B4-BE49-F238E27FC236}">
                <a16:creationId xmlns:a16="http://schemas.microsoft.com/office/drawing/2014/main" id="{FAC0F38A-82EE-A449-913D-1CB46219CF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5795" y="1471393"/>
            <a:ext cx="4197852" cy="4897495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056CFAC-2863-064B-B1AD-4C0F01BB346B}"/>
                  </a:ext>
                </a:extLst>
              </p:cNvPr>
              <p:cNvSpPr txBox="1"/>
              <p:nvPr/>
            </p:nvSpPr>
            <p:spPr>
              <a:xfrm>
                <a:off x="1662710" y="2670826"/>
                <a:ext cx="207928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𝑅𝑒𝑤𝑎𝑟𝑑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=−(1 −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CasellaDiTesto 6">
                <a:extLst>
                  <a:ext uri="{FF2B5EF4-FFF2-40B4-BE49-F238E27FC236}">
                    <a16:creationId xmlns:a16="http://schemas.microsoft.com/office/drawing/2014/main" id="{8056CFAC-2863-064B-B1AD-4C0F01BB34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2710" y="2670826"/>
                <a:ext cx="2079287" cy="276999"/>
              </a:xfrm>
              <a:prstGeom prst="rect">
                <a:avLst/>
              </a:prstGeom>
              <a:blipFill>
                <a:blip r:embed="rId3"/>
                <a:stretch>
                  <a:fillRect l="-2439" t="-8696" r="-3659" b="-347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12ABBE0-DE77-0548-B58F-ED33D0A26CF0}"/>
                  </a:ext>
                </a:extLst>
              </p:cNvPr>
              <p:cNvSpPr txBox="1"/>
              <p:nvPr/>
            </p:nvSpPr>
            <p:spPr>
              <a:xfrm>
                <a:off x="838200" y="3986736"/>
                <a:ext cx="512018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 : </a:t>
                </a:r>
                <a:r>
                  <a:rPr lang="en-US" dirty="0">
                    <a:solidFill>
                      <a:schemeClr val="bg2"/>
                    </a:solidFill>
                  </a:rPr>
                  <a:t>intensity</a:t>
                </a:r>
                <a:r>
                  <a:rPr lang="en-US" dirty="0"/>
                  <a:t> of the Gaussian beam in  the range</a:t>
                </a:r>
              </a:p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±3 </m:t>
                    </m:r>
                    <m:r>
                      <a:rPr lang="it-I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it-I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is the beam size following from </a:t>
                </a:r>
              </a:p>
              <a:p>
                <a:r>
                  <a:rPr lang="en-US" dirty="0"/>
                  <a:t>a fixed emittance of 11.8 nm.</a:t>
                </a:r>
              </a:p>
            </p:txBody>
          </p:sp>
        </mc:Choice>
        <mc:Fallback xmlns="">
          <p:sp>
            <p:nvSpPr>
              <p:cNvPr id="9" name="CasellaDiTesto 8">
                <a:extLst>
                  <a:ext uri="{FF2B5EF4-FFF2-40B4-BE49-F238E27FC236}">
                    <a16:creationId xmlns:a16="http://schemas.microsoft.com/office/drawing/2014/main" id="{312ABBE0-DE77-0548-B58F-ED33D0A26C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3986736"/>
                <a:ext cx="5120184" cy="923330"/>
              </a:xfrm>
              <a:prstGeom prst="rect">
                <a:avLst/>
              </a:prstGeom>
              <a:blipFill>
                <a:blip r:embed="rId4"/>
                <a:stretch>
                  <a:fillRect l="-1241" t="-1351" r="-248"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829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AD51FF6-22BE-784C-ACFF-435129E6B3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with real IBMQ devices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690E81BE-C4E0-EF4F-8FD1-873FAC9493F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4089123"/>
                <a:ext cx="6950193" cy="209544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1 Input variable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𝐵𝑃𝑀</m:t>
                        </m:r>
                      </m:sub>
                    </m:sSub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it-IT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it-IT" b="0" dirty="0">
                    <a:solidFill>
                      <a:schemeClr val="bg2"/>
                    </a:solidFill>
                  </a:rPr>
                  <a:t>=0 </a:t>
                </a:r>
                <a:r>
                  <a:rPr lang="it-IT" b="0" dirty="0"/>
                  <a:t>- 1 Output </a:t>
                </a:r>
                <a:r>
                  <a:rPr lang="it-IT" b="0" dirty="0" err="1"/>
                  <a:t>variable</a:t>
                </a:r>
                <a:r>
                  <a:rPr lang="it-IT" b="0" dirty="0"/>
                  <a:t> </a:t>
                </a:r>
                <a:r>
                  <a:rPr lang="it-IT" b="0" i="1" dirty="0">
                    <a:solidFill>
                      <a:schemeClr val="bg2"/>
                    </a:solidFill>
                  </a:rPr>
                  <a:t>Y</a:t>
                </a:r>
                <a:r>
                  <a:rPr lang="it-IT" b="0" i="1" dirty="0"/>
                  <a:t>.</a:t>
                </a:r>
              </a:p>
              <a:p>
                <a:endParaRPr lang="it-IT" i="1" dirty="0"/>
              </a:p>
              <a:p>
                <a:r>
                  <a:rPr lang="it-IT" i="1" dirty="0"/>
                  <a:t>3</a:t>
                </a:r>
                <a:r>
                  <a:rPr lang="it-IT" b="0" i="1" dirty="0"/>
                  <a:t> </a:t>
                </a:r>
                <a:r>
                  <a:rPr lang="it-IT" b="0" i="1" dirty="0" err="1"/>
                  <a:t>Fuzzy</a:t>
                </a:r>
                <a:r>
                  <a:rPr lang="it-IT" b="0" i="1" dirty="0"/>
                  <a:t> </a:t>
                </a:r>
                <a:r>
                  <a:rPr lang="it-IT" b="0" i="1" dirty="0" err="1">
                    <a:solidFill>
                      <a:schemeClr val="bg2"/>
                    </a:solidFill>
                  </a:rPr>
                  <a:t>Rules</a:t>
                </a:r>
                <a:endParaRPr lang="it-IT" b="0" dirty="0">
                  <a:solidFill>
                    <a:schemeClr val="bg2"/>
                  </a:solidFill>
                </a:endParaRP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6" name="Segnaposto contenuto 5">
                <a:extLst>
                  <a:ext uri="{FF2B5EF4-FFF2-40B4-BE49-F238E27FC236}">
                    <a16:creationId xmlns:a16="http://schemas.microsoft.com/office/drawing/2014/main" id="{690E81BE-C4E0-EF4F-8FD1-873FAC9493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4089123"/>
                <a:ext cx="6950193" cy="2095446"/>
              </a:xfrm>
              <a:blipFill>
                <a:blip r:embed="rId2"/>
                <a:stretch>
                  <a:fillRect l="-1642" t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:a16="http://schemas.microsoft.com/office/drawing/2014/main" id="{132BEB5A-ECCC-5749-A44D-F5F23D8CA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5036" y="1265369"/>
            <a:ext cx="3231053" cy="4442699"/>
          </a:xfrm>
          <a:prstGeom prst="rect">
            <a:avLst/>
          </a:prstGeom>
        </p:spPr>
      </p:pic>
      <p:pic>
        <p:nvPicPr>
          <p:cNvPr id="7" name="Immagine 6" descr="Immagine che contiene tavolo&#10;&#10;Descrizione generata automaticamente">
            <a:extLst>
              <a:ext uri="{FF2B5EF4-FFF2-40B4-BE49-F238E27FC236}">
                <a16:creationId xmlns:a16="http://schemas.microsoft.com/office/drawing/2014/main" id="{35A2E5A8-1919-DD4B-9974-EB4002587E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49935" y="5701161"/>
            <a:ext cx="2541256" cy="1078432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F8F8652F-C4D8-ED48-BF6B-2F31D0FF1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8699" y="1535019"/>
            <a:ext cx="5518619" cy="234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0432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">
      <a:dk1>
        <a:srgbClr val="005392"/>
      </a:dk1>
      <a:lt1>
        <a:srgbClr val="FDFFFF"/>
      </a:lt1>
      <a:dk2>
        <a:srgbClr val="005493"/>
      </a:dk2>
      <a:lt2>
        <a:srgbClr val="AB001C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26748</TotalTime>
  <Words>728</Words>
  <Application>Microsoft Macintosh PowerPoint</Application>
  <PresentationFormat>Widescreen</PresentationFormat>
  <Paragraphs>101</Paragraphs>
  <Slides>14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 Math</vt:lpstr>
      <vt:lpstr>Wingdings</vt:lpstr>
      <vt:lpstr>Tema di Office</vt:lpstr>
      <vt:lpstr>Quantum Fuzzy Inference in Particle Accelerator Control</vt:lpstr>
      <vt:lpstr>An Introduction on Fuzzy Logic</vt:lpstr>
      <vt:lpstr>Fuzzy Logic and Fuzzy Sets</vt:lpstr>
      <vt:lpstr>Fuzzy Variables</vt:lpstr>
      <vt:lpstr>An Example of Fuzzy Controller: Tipper</vt:lpstr>
      <vt:lpstr>A Quantum Fuzzy Inference Engine</vt:lpstr>
      <vt:lpstr>Target Steering Environment</vt:lpstr>
      <vt:lpstr>Experimental Results in Noiseless Simulations</vt:lpstr>
      <vt:lpstr>Experiments with real IBMQ devices</vt:lpstr>
      <vt:lpstr>Experimental with real IBMQ devices</vt:lpstr>
      <vt:lpstr>AWAKE Environment </vt:lpstr>
      <vt:lpstr>A Comparison with Quantum Reinforcement Learning</vt:lpstr>
      <vt:lpstr>Conclusion</vt:lpstr>
      <vt:lpstr>Acknowledgments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ANGELA CHIATTO</dc:creator>
  <cp:lastModifiedBy>ROBERTO SCHIATTARELLA</cp:lastModifiedBy>
  <cp:revision>11</cp:revision>
  <dcterms:created xsi:type="dcterms:W3CDTF">2022-07-01T10:06:56Z</dcterms:created>
  <dcterms:modified xsi:type="dcterms:W3CDTF">2022-11-13T09:38:46Z</dcterms:modified>
</cp:coreProperties>
</file>