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5" r:id="rId4"/>
    <p:sldId id="288" r:id="rId5"/>
    <p:sldId id="268" r:id="rId6"/>
    <p:sldId id="269" r:id="rId7"/>
    <p:sldId id="274" r:id="rId8"/>
    <p:sldId id="278" r:id="rId9"/>
    <p:sldId id="270" r:id="rId10"/>
    <p:sldId id="286" r:id="rId11"/>
    <p:sldId id="281" r:id="rId12"/>
    <p:sldId id="289" r:id="rId13"/>
    <p:sldId id="282" r:id="rId14"/>
    <p:sldId id="279" r:id="rId15"/>
    <p:sldId id="283" r:id="rId16"/>
    <p:sldId id="284" r:id="rId17"/>
    <p:sldId id="28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DE9F7"/>
    <a:srgbClr val="0055A5"/>
    <a:srgbClr val="437AAB"/>
    <a:srgbClr val="385273"/>
    <a:srgbClr val="EF3723"/>
    <a:srgbClr val="33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4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95" y="273553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0" y="5210346"/>
            <a:ext cx="3736126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4637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45F3-8D30-4E47-A23B-88EACEE32C39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dirty="0">
                <a:effectLst/>
                <a:latin typeface="Calibri" panose="020F0502020204030204" pitchFamily="34" charset="0"/>
              </a:rPr>
            </a:br>
            <a:br>
              <a:rPr lang="de-DE" dirty="0">
                <a:effectLst/>
                <a:latin typeface="Calibri" panose="020F0502020204030204" pitchFamily="34" charset="0"/>
              </a:rPr>
            </a:br>
            <a:r>
              <a:rPr lang="de-DE" dirty="0" err="1">
                <a:effectLst/>
                <a:latin typeface="Calibri" panose="020F0502020204030204" pitchFamily="34" charset="0"/>
              </a:rPr>
              <a:t>Presentation</a:t>
            </a:r>
            <a:r>
              <a:rPr lang="de-DE" dirty="0"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</a:rPr>
              <a:t>EuPRAXIA</a:t>
            </a:r>
            <a:r>
              <a:rPr lang="de-DE" dirty="0">
                <a:effectLst/>
                <a:latin typeface="Calibri" panose="020F0502020204030204" pitchFamily="34" charset="0"/>
              </a:rPr>
              <a:t>-PP and ESFRI Agreements and </a:t>
            </a:r>
            <a:r>
              <a:rPr lang="de-DE" dirty="0" err="1">
                <a:effectLst/>
                <a:latin typeface="Calibri" panose="020F0502020204030204" pitchFamily="34" charset="0"/>
              </a:rPr>
              <a:t>Consortia</a:t>
            </a:r>
            <a:r>
              <a:rPr lang="de-DE" dirty="0">
                <a:effectLst/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Ralph </a:t>
            </a:r>
            <a:r>
              <a:rPr lang="en-GB" dirty="0" err="1"/>
              <a:t>Assmann</a:t>
            </a:r>
            <a:r>
              <a:rPr lang="en-GB" dirty="0"/>
              <a:t>, INFN &amp; DESY, Coordinator ESFRI and PP</a:t>
            </a:r>
          </a:p>
          <a:p>
            <a:r>
              <a:rPr lang="en-GB" dirty="0"/>
              <a:t>Claudia </a:t>
            </a:r>
            <a:r>
              <a:rPr lang="en-GB" dirty="0" err="1"/>
              <a:t>Pelliccione</a:t>
            </a:r>
            <a:r>
              <a:rPr lang="en-GB" dirty="0"/>
              <a:t>, INFN, Project Officer </a:t>
            </a:r>
            <a:r>
              <a:rPr lang="en-GB" dirty="0" err="1"/>
              <a:t>EuPRAXIA</a:t>
            </a:r>
            <a:r>
              <a:rPr lang="en-GB" dirty="0"/>
              <a:t>-PP</a:t>
            </a:r>
          </a:p>
          <a:p>
            <a:r>
              <a:rPr lang="en-GB" dirty="0"/>
              <a:t>Massimo </a:t>
            </a:r>
            <a:r>
              <a:rPr lang="en-GB" dirty="0" err="1"/>
              <a:t>Ferrario</a:t>
            </a:r>
            <a:r>
              <a:rPr lang="en-GB" dirty="0"/>
              <a:t>, INFN, Collaboration Board Chair</a:t>
            </a:r>
          </a:p>
          <a:p>
            <a:r>
              <a:rPr lang="en-GB" dirty="0"/>
              <a:t>Collaboration Board Meeting, 25 Nov 2022, LNF, Frascati</a:t>
            </a:r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EED5AA-3BF1-878B-2A39-EB13A097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86" y="908418"/>
            <a:ext cx="3981679" cy="535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EDFF1D-6099-C491-26D5-A3ED95AC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95" y="908417"/>
            <a:ext cx="3781904" cy="535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BC0927-004A-0CED-CC02-C55607C9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35" y="908418"/>
            <a:ext cx="3784773" cy="535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3F3D0B2-B82E-3DCC-F529-2A32F8B3BE78}"/>
              </a:ext>
            </a:extLst>
          </p:cNvPr>
          <p:cNvSpPr/>
          <p:nvPr/>
        </p:nvSpPr>
        <p:spPr>
          <a:xfrm>
            <a:off x="4090784" y="908417"/>
            <a:ext cx="3784773" cy="53505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15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Preparatory Phase Consortium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8F0FA41-5102-FB70-820E-8CA164BB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24"/>
            <a:ext cx="4324574" cy="610245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0971191-20E6-807A-5244-B6CCC5DC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93" y="762224"/>
            <a:ext cx="4324573" cy="60864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CEDE702-BC2D-FF1D-A337-F856C7921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20"/>
          <a:stretch/>
        </p:blipFill>
        <p:spPr>
          <a:xfrm>
            <a:off x="7897497" y="762223"/>
            <a:ext cx="4324573" cy="60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0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02EE7D6-A597-D766-4198-B75668E3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7" y="1053377"/>
            <a:ext cx="11840165" cy="36626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Preparatory Phase Consortium Agreement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2E48788-9A3A-9038-1EDB-51CB0504C422}"/>
              </a:ext>
            </a:extLst>
          </p:cNvPr>
          <p:cNvSpPr/>
          <p:nvPr/>
        </p:nvSpPr>
        <p:spPr>
          <a:xfrm>
            <a:off x="2309304" y="2863170"/>
            <a:ext cx="6243025" cy="353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0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Preparatory Phase Consortium Agreement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01A113-BFA9-6B3F-352A-EC90FC76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50" y="821391"/>
            <a:ext cx="8579299" cy="27380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84115F-2EA6-99B8-7187-26236241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6" y="3814842"/>
            <a:ext cx="2997200" cy="838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0A0B8B-74B8-EE33-499F-B08E2BBC7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678"/>
          <a:stretch/>
        </p:blipFill>
        <p:spPr>
          <a:xfrm>
            <a:off x="3205777" y="3814842"/>
            <a:ext cx="4876800" cy="19512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5FF372-4BBD-8320-9443-E371A2732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323" b="-1"/>
          <a:stretch/>
        </p:blipFill>
        <p:spPr>
          <a:xfrm>
            <a:off x="7120406" y="3814842"/>
            <a:ext cx="4876800" cy="235404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E67ACC8-DC1D-82E9-26E6-9A12C61C4B08}"/>
              </a:ext>
            </a:extLst>
          </p:cNvPr>
          <p:cNvSpPr/>
          <p:nvPr/>
        </p:nvSpPr>
        <p:spPr>
          <a:xfrm>
            <a:off x="130246" y="3711388"/>
            <a:ext cx="11950591" cy="25818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2E48788-9A3A-9038-1EDB-51CB0504C422}"/>
              </a:ext>
            </a:extLst>
          </p:cNvPr>
          <p:cNvSpPr/>
          <p:nvPr/>
        </p:nvSpPr>
        <p:spPr>
          <a:xfrm>
            <a:off x="3205777" y="4233942"/>
            <a:ext cx="3732905" cy="327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6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8922219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Duration of Preparatory Phase Consortium 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04E411A-95A7-6F2C-FD5E-918C7EECE6ED}"/>
              </a:ext>
            </a:extLst>
          </p:cNvPr>
          <p:cNvGrpSpPr/>
          <p:nvPr/>
        </p:nvGrpSpPr>
        <p:grpSpPr>
          <a:xfrm>
            <a:off x="1787288" y="799277"/>
            <a:ext cx="8617424" cy="5587991"/>
            <a:chOff x="2263551" y="874581"/>
            <a:chExt cx="7664898" cy="4970323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E0ADE6F-E3C7-AED5-D7B0-85597A1C0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5451"/>
            <a:stretch/>
          </p:blipFill>
          <p:spPr>
            <a:xfrm>
              <a:off x="2263551" y="874581"/>
              <a:ext cx="7664898" cy="3493024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179BE0C-8495-F827-CD0B-E4A462A18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297"/>
            <a:stretch/>
          </p:blipFill>
          <p:spPr>
            <a:xfrm>
              <a:off x="2263551" y="4399876"/>
              <a:ext cx="7664898" cy="1445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72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Preparatory Phase Consortium Agreement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5EF53A-8164-B3B1-CBB2-F1F40C1C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3" y="957230"/>
            <a:ext cx="9949350" cy="52364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93E652C-B5F8-1CBD-8342-FBDE187DD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1" y="1498253"/>
            <a:ext cx="9949349" cy="285354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7799295" y="951634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(excerpts)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21CB5F4-5079-6A03-AB8A-893E674B3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26"/>
          <a:stretch/>
        </p:blipFill>
        <p:spPr>
          <a:xfrm>
            <a:off x="213582" y="4398852"/>
            <a:ext cx="9863288" cy="17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Preparatory Phase Consortium Agreement 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2060E9-6581-C573-600C-2891378F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1" y="990975"/>
            <a:ext cx="3837886" cy="521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AADBB0-8D69-5645-0698-BFE851376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3" t="2878" r="8489" b="57344"/>
          <a:stretch/>
        </p:blipFill>
        <p:spPr>
          <a:xfrm>
            <a:off x="4516153" y="1156894"/>
            <a:ext cx="7468856" cy="48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3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4B67AA1-8D3D-3934-F714-136B06CC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61" y="2766218"/>
            <a:ext cx="7961747" cy="1325563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+mn-lt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79892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DFF3E-EECA-4251-B0CB-285CB42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5" y="1053377"/>
            <a:ext cx="11586828" cy="5207574"/>
          </a:xfrm>
        </p:spPr>
        <p:txBody>
          <a:bodyPr>
            <a:normAutofit/>
          </a:bodyPr>
          <a:lstStyle/>
          <a:p>
            <a:r>
              <a:rPr lang="en-GB" sz="2400" dirty="0"/>
              <a:t>In order to streamline the work and reduce number of official meetings and project bodies: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	</a:t>
            </a:r>
            <a:r>
              <a:rPr lang="en-GB" sz="2400" dirty="0">
                <a:sym typeface="Wingdings" pitchFamily="2" charset="2"/>
              </a:rPr>
              <a:t>	ESFRI parties not in PP join the PP Consortium through accession</a:t>
            </a:r>
            <a:br>
              <a:rPr lang="en-GB" sz="2400" dirty="0">
                <a:sym typeface="Wingdings" pitchFamily="2" charset="2"/>
              </a:rPr>
            </a:br>
            <a:endParaRPr lang="en-GB" sz="2400" dirty="0"/>
          </a:p>
          <a:p>
            <a:r>
              <a:rPr lang="en-GB" sz="2400" dirty="0"/>
              <a:t>We will then drive the project through the Preparatory Phase consortium that includes all partners and observers</a:t>
            </a:r>
          </a:p>
          <a:p>
            <a:r>
              <a:rPr lang="en-GB" sz="2400" dirty="0"/>
              <a:t>The ESFRI consortium formally stays in place and will complete with the completion of the Preparatory Phase, as stipulated in its Consortium Agreement</a:t>
            </a:r>
          </a:p>
          <a:p>
            <a:r>
              <a:rPr lang="en-GB" sz="2400" dirty="0"/>
              <a:t>We ask for </a:t>
            </a:r>
          </a:p>
          <a:p>
            <a:pPr lvl="1"/>
            <a:r>
              <a:rPr lang="en-GB" sz="2000" dirty="0"/>
              <a:t>Approval to pursue this merger, involving the EU project officer for approval as well</a:t>
            </a:r>
          </a:p>
          <a:p>
            <a:pPr lvl="1"/>
            <a:r>
              <a:rPr lang="en-GB" sz="2000" dirty="0"/>
              <a:t>Approval to follow-up on additional requests to join the consortium (not yet in PP nor in ESFRI)</a:t>
            </a:r>
          </a:p>
          <a:p>
            <a:r>
              <a:rPr lang="en-GB" sz="2400" dirty="0"/>
              <a:t>Once ready we will organize CB of Preparatory Phase for formal votes on new members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</p:spTree>
    <p:extLst>
      <p:ext uri="{BB962C8B-B14F-4D97-AF65-F5344CB8AC3E}">
        <p14:creationId xmlns:p14="http://schemas.microsoft.com/office/powerpoint/2010/main" val="251578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EED5AA-3BF1-878B-2A39-EB13A097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86" y="908418"/>
            <a:ext cx="3981679" cy="535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EDFF1D-6099-C491-26D5-A3ED95AC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95" y="908417"/>
            <a:ext cx="3781904" cy="535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BC0927-004A-0CED-CC02-C55607C9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35" y="908418"/>
            <a:ext cx="3784773" cy="535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31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EED5AA-3BF1-878B-2A39-EB13A097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86" y="908418"/>
            <a:ext cx="3981679" cy="535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EDFF1D-6099-C491-26D5-A3ED95AC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95" y="908417"/>
            <a:ext cx="3781904" cy="535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BC0927-004A-0CED-CC02-C55607C9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35" y="908418"/>
            <a:ext cx="3784773" cy="535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3F3D0B2-B82E-3DCC-F529-2A32F8B3BE78}"/>
              </a:ext>
            </a:extLst>
          </p:cNvPr>
          <p:cNvSpPr/>
          <p:nvPr/>
        </p:nvSpPr>
        <p:spPr>
          <a:xfrm>
            <a:off x="153493" y="908417"/>
            <a:ext cx="3784773" cy="53505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41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ESFRI Consortium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58222E-7F94-CBA2-17CD-6F5B5B7B3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0" r="6062"/>
          <a:stretch/>
        </p:blipFill>
        <p:spPr>
          <a:xfrm>
            <a:off x="55019" y="762467"/>
            <a:ext cx="3788115" cy="608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04BEC0D-DF70-4E42-5E41-9ACE9AD5F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8" r="6636"/>
          <a:stretch/>
        </p:blipFill>
        <p:spPr>
          <a:xfrm>
            <a:off x="3886166" y="769693"/>
            <a:ext cx="3953243" cy="608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C7D2D7-0C52-B8DC-B271-11C1DD117D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8" r="6849" b="57783"/>
          <a:stretch/>
        </p:blipFill>
        <p:spPr>
          <a:xfrm>
            <a:off x="7894318" y="782537"/>
            <a:ext cx="4265408" cy="253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76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DFF3E-EECA-4251-B0CB-285CB42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5" y="1053377"/>
            <a:ext cx="11586828" cy="5207574"/>
          </a:xfrm>
        </p:spPr>
        <p:txBody>
          <a:bodyPr>
            <a:normAutofit/>
          </a:bodyPr>
          <a:lstStyle/>
          <a:p>
            <a:r>
              <a:rPr lang="en-GB" sz="2400" dirty="0"/>
              <a:t>Formed for the application to the ESFRI roadmap, based on CDR institutes plus additional new institutes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ESFRI Consortium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C0709C-5936-AC7A-CA20-9B8CAF83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53" y="2521709"/>
            <a:ext cx="7882494" cy="227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87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ESFRI Consortium Agreement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CD52D6-FC1D-2E5E-460A-2572FE6B0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2" y="917776"/>
            <a:ext cx="10107705" cy="53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ESFRI Consortium Agreement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7FAC19-5295-53A1-29A5-63BF8A93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2" y="956451"/>
            <a:ext cx="10156742" cy="398792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2542D69-617C-D0FE-929B-7DDF44376D5D}"/>
              </a:ext>
            </a:extLst>
          </p:cNvPr>
          <p:cNvSpPr/>
          <p:nvPr/>
        </p:nvSpPr>
        <p:spPr>
          <a:xfrm>
            <a:off x="241152" y="956451"/>
            <a:ext cx="10156742" cy="754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80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0286019-1594-9417-0B6E-C071887C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3" y="956451"/>
            <a:ext cx="11511115" cy="40534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ESFRI Consortium Agreement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542D69-617C-D0FE-929B-7DDF44376D5D}"/>
              </a:ext>
            </a:extLst>
          </p:cNvPr>
          <p:cNvSpPr/>
          <p:nvPr/>
        </p:nvSpPr>
        <p:spPr>
          <a:xfrm>
            <a:off x="241152" y="956451"/>
            <a:ext cx="11505076" cy="1657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20CBC3-7924-E2E5-E69C-91CAFF0C6024}"/>
              </a:ext>
            </a:extLst>
          </p:cNvPr>
          <p:cNvSpPr txBox="1"/>
          <p:nvPr/>
        </p:nvSpPr>
        <p:spPr>
          <a:xfrm>
            <a:off x="241153" y="5158291"/>
            <a:ext cx="1161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The ESFRI </a:t>
            </a:r>
            <a:r>
              <a:rPr lang="de-DE" sz="2400" b="1" dirty="0" err="1">
                <a:solidFill>
                  <a:srgbClr val="FF0000"/>
                </a:solidFill>
              </a:rPr>
              <a:t>consortium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had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no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resources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assigned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to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it</a:t>
            </a:r>
            <a:r>
              <a:rPr lang="de-DE" sz="2400" b="1" dirty="0">
                <a:solidFill>
                  <a:srgbClr val="FF0000"/>
                </a:solidFill>
              </a:rPr>
              <a:t> and </a:t>
            </a:r>
            <a:r>
              <a:rPr lang="de-DE" sz="2400" b="1" dirty="0" err="1">
                <a:solidFill>
                  <a:srgbClr val="FF0000"/>
                </a:solidFill>
              </a:rPr>
              <a:t>no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deliverables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therefore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not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adaptable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the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EU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funded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Preparatory Phase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project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(also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including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UK, CH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funding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plus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specified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in-kind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resources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) 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new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consortium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inviting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 all ESFRI </a:t>
            </a:r>
            <a:r>
              <a:rPr lang="de-DE" sz="2400" b="1" dirty="0" err="1">
                <a:solidFill>
                  <a:srgbClr val="FF0000"/>
                </a:solidFill>
                <a:sym typeface="Wingdings" pitchFamily="2" charset="2"/>
              </a:rPr>
              <a:t>institutes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EC3E67-502A-C6BC-CBE2-33F02D9BDD46}"/>
              </a:ext>
            </a:extLst>
          </p:cNvPr>
          <p:cNvSpPr/>
          <p:nvPr/>
        </p:nvSpPr>
        <p:spPr>
          <a:xfrm>
            <a:off x="241152" y="3313285"/>
            <a:ext cx="11505076" cy="1696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00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Duration of ESFRI Consortium Agreement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2C13CC-0A70-254C-B2FC-51F48794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" y="941364"/>
            <a:ext cx="11984555" cy="46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8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Macintosh PowerPoint</Application>
  <PresentationFormat>Breitbild</PresentationFormat>
  <Paragraphs>66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Arial Rounded MT Bold</vt:lpstr>
      <vt:lpstr>Calibri</vt:lpstr>
      <vt:lpstr>Calibri Light</vt:lpstr>
      <vt:lpstr>Office Theme</vt:lpstr>
      <vt:lpstr>  Presentation EuPRAXIA-PP and ESFRI Agreements and Consortia </vt:lpstr>
      <vt:lpstr>Documents</vt:lpstr>
      <vt:lpstr>Documents</vt:lpstr>
      <vt:lpstr>ESFRI Consortium Members</vt:lpstr>
      <vt:lpstr>ESFRI Consortium</vt:lpstr>
      <vt:lpstr>ESFRI Consortium Agreement I</vt:lpstr>
      <vt:lpstr>ESFRI Consortium Agreement II</vt:lpstr>
      <vt:lpstr>ESFRI Consortium Agreement III</vt:lpstr>
      <vt:lpstr>Duration of ESFRI Consortium Agreement </vt:lpstr>
      <vt:lpstr>Documents</vt:lpstr>
      <vt:lpstr>Preparatory Phase Consortium Members</vt:lpstr>
      <vt:lpstr>Preparatory Phase Consortium Agreement I</vt:lpstr>
      <vt:lpstr>Preparatory Phase Consortium Agreement II</vt:lpstr>
      <vt:lpstr>Duration of Preparatory Phase Consortium Agreement</vt:lpstr>
      <vt:lpstr>Preparatory Phase Consortium Agreement III</vt:lpstr>
      <vt:lpstr>Preparatory Phase Consortium Agreement IV</vt:lpstr>
      <vt:lpstr>Proposal</vt:lpstr>
      <vt:lpstr>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Ralph W. Assmann</cp:lastModifiedBy>
  <cp:revision>71</cp:revision>
  <dcterms:created xsi:type="dcterms:W3CDTF">2018-02-09T13:41:45Z</dcterms:created>
  <dcterms:modified xsi:type="dcterms:W3CDTF">2022-11-23T16:42:17Z</dcterms:modified>
</cp:coreProperties>
</file>