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1" r:id="rId4"/>
    <p:sldId id="283" r:id="rId5"/>
    <p:sldId id="288" r:id="rId6"/>
    <p:sldId id="289" r:id="rId7"/>
    <p:sldId id="300" r:id="rId8"/>
    <p:sldId id="301" r:id="rId9"/>
    <p:sldId id="293" r:id="rId10"/>
    <p:sldId id="298" r:id="rId11"/>
    <p:sldId id="299" r:id="rId12"/>
    <p:sldId id="28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DE9F7"/>
    <a:srgbClr val="0055A5"/>
    <a:srgbClr val="437AAB"/>
    <a:srgbClr val="385273"/>
    <a:srgbClr val="EF372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0" y="5210346"/>
            <a:ext cx="3736126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dirty="0">
                <a:effectLst/>
                <a:latin typeface="Calibri" panose="020F0502020204030204" pitchFamily="34" charset="0"/>
              </a:rPr>
            </a:br>
            <a:br>
              <a:rPr lang="de-DE" dirty="0">
                <a:effectLst/>
                <a:latin typeface="Calibri" panose="020F0502020204030204" pitchFamily="34" charset="0"/>
              </a:rPr>
            </a:br>
            <a:br>
              <a:rPr lang="de-DE" dirty="0">
                <a:effectLst/>
                <a:latin typeface="Helvetica" pitchFamily="2" charset="0"/>
              </a:rPr>
            </a:br>
            <a:br>
              <a:rPr lang="de-DE" dirty="0">
                <a:effectLst/>
                <a:latin typeface="Helvetica" pitchFamily="2" charset="0"/>
              </a:rPr>
            </a:br>
            <a:r>
              <a:rPr lang="de-DE" dirty="0" err="1">
                <a:effectLst/>
                <a:latin typeface="Helvetica" pitchFamily="2" charset="0"/>
              </a:rPr>
              <a:t>Presentation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of</a:t>
            </a:r>
            <a:r>
              <a:rPr lang="de-DE" dirty="0">
                <a:effectLst/>
                <a:latin typeface="Helvetica" pitchFamily="2" charset="0"/>
              </a:rPr>
              <a:t> Boards and </a:t>
            </a:r>
            <a:r>
              <a:rPr lang="de-DE" dirty="0" err="1">
                <a:effectLst/>
                <a:latin typeface="Helvetica" pitchFamily="2" charset="0"/>
              </a:rPr>
              <a:t>Procedure</a:t>
            </a:r>
            <a:r>
              <a:rPr lang="de-DE" dirty="0">
                <a:effectLst/>
                <a:latin typeface="Helvetica" pitchFamily="2" charset="0"/>
              </a:rPr>
              <a:t> </a:t>
            </a:r>
            <a:r>
              <a:rPr lang="de-DE" dirty="0" err="1">
                <a:effectLst/>
                <a:latin typeface="Helvetica" pitchFamily="2" charset="0"/>
              </a:rPr>
              <a:t>to</a:t>
            </a:r>
            <a:r>
              <a:rPr lang="de-DE" dirty="0">
                <a:effectLst/>
                <a:latin typeface="Helvetica" pitchFamily="2" charset="0"/>
              </a:rPr>
              <a:t> Form </a:t>
            </a:r>
            <a:r>
              <a:rPr lang="de-DE" dirty="0" err="1">
                <a:effectLst/>
                <a:latin typeface="Helvetica" pitchFamily="2" charset="0"/>
              </a:rPr>
              <a:t>them</a:t>
            </a:r>
            <a:r>
              <a:rPr lang="de-DE" dirty="0">
                <a:effectLst/>
                <a:latin typeface="Helvetica" pitchFamily="2" charset="0"/>
              </a:rPr>
              <a:t>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Ralph </a:t>
            </a:r>
            <a:r>
              <a:rPr lang="en-GB" dirty="0" err="1"/>
              <a:t>Assmann</a:t>
            </a:r>
            <a:r>
              <a:rPr lang="en-GB" dirty="0"/>
              <a:t>, INFN &amp; DESY, Coordinator ESFRI and PP</a:t>
            </a:r>
          </a:p>
          <a:p>
            <a:r>
              <a:rPr lang="en-GB" dirty="0"/>
              <a:t>Claudia </a:t>
            </a:r>
            <a:r>
              <a:rPr lang="en-GB" dirty="0" err="1"/>
              <a:t>Pelliccione</a:t>
            </a:r>
            <a:r>
              <a:rPr lang="en-GB" dirty="0"/>
              <a:t>, INFN, Project Officer </a:t>
            </a:r>
            <a:r>
              <a:rPr lang="en-GB" dirty="0" err="1"/>
              <a:t>EuPRAXIA</a:t>
            </a:r>
            <a:r>
              <a:rPr lang="en-GB" dirty="0"/>
              <a:t>-PP</a:t>
            </a:r>
          </a:p>
          <a:p>
            <a:r>
              <a:rPr lang="en-GB" dirty="0"/>
              <a:t>Massimo </a:t>
            </a:r>
            <a:r>
              <a:rPr lang="en-GB" dirty="0" err="1"/>
              <a:t>Ferrario</a:t>
            </a:r>
            <a:r>
              <a:rPr lang="en-GB" dirty="0"/>
              <a:t>, INFN, Collaboration Board Chair</a:t>
            </a:r>
          </a:p>
          <a:p>
            <a:r>
              <a:rPr lang="en-GB" dirty="0"/>
              <a:t>Collaboration Board Meeting, 25 Nov 2022, LNF, Frascati</a:t>
            </a:r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  Board of Financial Sponsors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10929770" y="868711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FF897E-CA99-32DD-5D0A-095EE39A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80" y="1149125"/>
            <a:ext cx="8697070" cy="41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 Scientific and Technical Advisory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10929770" y="868711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136CCB-8564-24A2-B25F-384FBDC2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82" y="868711"/>
            <a:ext cx="9449035" cy="5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4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4B67AA1-8D3D-3934-F714-136B06CC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61" y="2766218"/>
            <a:ext cx="7961747" cy="1325563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+mn-lt"/>
              </a:rPr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179892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DFF3E-EECA-4251-B0CB-285CB42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5" y="1053377"/>
            <a:ext cx="11586828" cy="52075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No additional members of the steering committee at the moment – only the ones foreseen in the CA. Therefore no vote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CB members and WP co-leaders send proposals for the scientific and technical advisory board to Claudia </a:t>
            </a:r>
            <a:r>
              <a:rPr lang="en-GB" sz="2400" dirty="0" err="1"/>
              <a:t>Pelliccione</a:t>
            </a:r>
            <a:r>
              <a:rPr lang="en-GB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Either a special CB meeting or remote voting procedure once we are ready to announce the various committees and boards.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</p:spTree>
    <p:extLst>
      <p:ext uri="{BB962C8B-B14F-4D97-AF65-F5344CB8AC3E}">
        <p14:creationId xmlns:p14="http://schemas.microsoft.com/office/powerpoint/2010/main" val="251578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Documents Preparatory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EED5AA-3BF1-878B-2A39-EB13A097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165" y="929933"/>
            <a:ext cx="3981679" cy="535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EDFF1D-6099-C491-26D5-A3ED95AC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4" y="929932"/>
            <a:ext cx="3781904" cy="535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993A5D3-0B0C-B364-EC33-F43CE012EEBE}"/>
              </a:ext>
            </a:extLst>
          </p:cNvPr>
          <p:cNvSpPr/>
          <p:nvPr/>
        </p:nvSpPr>
        <p:spPr>
          <a:xfrm>
            <a:off x="196525" y="908417"/>
            <a:ext cx="3784773" cy="53505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1DD671-0486-F2C4-7244-16883BF93DB1}"/>
              </a:ext>
            </a:extLst>
          </p:cNvPr>
          <p:cNvSpPr/>
          <p:nvPr/>
        </p:nvSpPr>
        <p:spPr>
          <a:xfrm>
            <a:off x="4401151" y="908416"/>
            <a:ext cx="3784773" cy="53505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31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F0FA41-5102-FB70-820E-8CA164BB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224"/>
            <a:ext cx="4324574" cy="61024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0971191-20E6-807A-5244-B6CCC5DC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93" y="762224"/>
            <a:ext cx="4324573" cy="608643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CEDE702-BC2D-FF1D-A337-F856C7921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20"/>
          <a:stretch/>
        </p:blipFill>
        <p:spPr>
          <a:xfrm>
            <a:off x="7897497" y="762223"/>
            <a:ext cx="4324573" cy="60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0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Collaboration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5EF53A-8164-B3B1-CBB2-F1F40C1C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6" y="957230"/>
            <a:ext cx="9949350" cy="52364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93E652C-B5F8-1CBD-8342-FBDE187DD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74" y="1498253"/>
            <a:ext cx="9949349" cy="285354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8702948" y="951634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(excerpts)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21CB5F4-5079-6A03-AB8A-893E674B3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26"/>
          <a:stretch/>
        </p:blipFill>
        <p:spPr>
          <a:xfrm>
            <a:off x="1117235" y="4398852"/>
            <a:ext cx="9863288" cy="171843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F929B568-7684-B53F-40DD-78915C8E7067}"/>
              </a:ext>
            </a:extLst>
          </p:cNvPr>
          <p:cNvSpPr/>
          <p:nvPr/>
        </p:nvSpPr>
        <p:spPr>
          <a:xfrm>
            <a:off x="1031173" y="4398852"/>
            <a:ext cx="9949349" cy="18601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8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D0154E0-FCE5-C6CB-464A-02601855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1" y="951633"/>
            <a:ext cx="11251580" cy="53073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Preparatory Phase Consortium Agreement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7799295" y="951634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</p:spTree>
    <p:extLst>
      <p:ext uri="{BB962C8B-B14F-4D97-AF65-F5344CB8AC3E}">
        <p14:creationId xmlns:p14="http://schemas.microsoft.com/office/powerpoint/2010/main" val="224345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A315122-2642-52EB-E725-6B1D954B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22" y="931752"/>
            <a:ext cx="10544066" cy="53905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Steering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7799295" y="951634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</p:spTree>
    <p:extLst>
      <p:ext uri="{BB962C8B-B14F-4D97-AF65-F5344CB8AC3E}">
        <p14:creationId xmlns:p14="http://schemas.microsoft.com/office/powerpoint/2010/main" val="172193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Management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10929770" y="868711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6E84A0-366E-35D6-6F5B-95A8B44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3" y="1247012"/>
            <a:ext cx="117091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6C62D26-3AEB-FFE5-CE95-E3C4FE4C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7" y="1063366"/>
            <a:ext cx="11667926" cy="33903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Senior Management Advisers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10929770" y="868711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</p:spTree>
    <p:extLst>
      <p:ext uri="{BB962C8B-B14F-4D97-AF65-F5344CB8AC3E}">
        <p14:creationId xmlns:p14="http://schemas.microsoft.com/office/powerpoint/2010/main" val="99774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 Board of Financial Sponsors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9D2B44-9563-C202-5F3F-D13263EAE13B}"/>
              </a:ext>
            </a:extLst>
          </p:cNvPr>
          <p:cNvSpPr txBox="1"/>
          <p:nvPr/>
        </p:nvSpPr>
        <p:spPr>
          <a:xfrm>
            <a:off x="10929770" y="868711"/>
            <a:ext cx="111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(excerpts)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A7524F-B1FD-8F8C-865F-A902FB04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80" y="1010380"/>
            <a:ext cx="8693239" cy="51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3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Macintosh PowerPoint</Application>
  <PresentationFormat>Breitbild</PresentationFormat>
  <Paragraphs>52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Arial Rounded MT Bold</vt:lpstr>
      <vt:lpstr>Calibri</vt:lpstr>
      <vt:lpstr>Calibri Light</vt:lpstr>
      <vt:lpstr>Helvetica</vt:lpstr>
      <vt:lpstr>Office Theme</vt:lpstr>
      <vt:lpstr>    Presentation of Boards and Procedure to Form them </vt:lpstr>
      <vt:lpstr>Documents Preparatory Phase</vt:lpstr>
      <vt:lpstr>Preparatory Phase Consortium Members</vt:lpstr>
      <vt:lpstr>Collaboration Board</vt:lpstr>
      <vt:lpstr>Preparatory Phase Consortium Agreement</vt:lpstr>
      <vt:lpstr>Steering Committee</vt:lpstr>
      <vt:lpstr>Management Team</vt:lpstr>
      <vt:lpstr>Senior Management Advisers</vt:lpstr>
      <vt:lpstr> Board of Financial Sponsors I</vt:lpstr>
      <vt:lpstr>  Board of Financial Sponsors II</vt:lpstr>
      <vt:lpstr> Scientific and Technical Advisory Board</vt:lpstr>
      <vt:lpstr>Proposals</vt:lpstr>
      <vt:lpstr>Proposals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Ralph W. Assmann</cp:lastModifiedBy>
  <cp:revision>87</cp:revision>
  <dcterms:created xsi:type="dcterms:W3CDTF">2018-02-09T13:41:45Z</dcterms:created>
  <dcterms:modified xsi:type="dcterms:W3CDTF">2022-11-23T17:09:44Z</dcterms:modified>
</cp:coreProperties>
</file>