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63" r:id="rId3"/>
    <p:sldId id="257" r:id="rId4"/>
    <p:sldId id="258" r:id="rId5"/>
    <p:sldId id="259" r:id="rId6"/>
    <p:sldId id="260" r:id="rId7"/>
    <p:sldId id="261" r:id="rId8"/>
    <p:sldId id="256" r:id="rId9"/>
    <p:sldId id="264" r:id="rId10"/>
    <p:sldId id="265" r:id="rId11"/>
    <p:sldId id="266" r:id="rId12"/>
    <p:sldId id="267" r:id="rId13"/>
    <p:sldId id="268" r:id="rId14"/>
    <p:sldId id="262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F17"/>
    <a:srgbClr val="334186"/>
    <a:srgbClr val="2C3981"/>
    <a:srgbClr val="0055A5"/>
    <a:srgbClr val="A6A6A6"/>
    <a:srgbClr val="DDE9F7"/>
    <a:srgbClr val="437AAB"/>
    <a:srgbClr val="385273"/>
    <a:srgbClr val="EF3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19" autoAdjust="0"/>
    <p:restoredTop sz="94660"/>
  </p:normalViewPr>
  <p:slideViewPr>
    <p:cSldViewPr snapToGrid="0">
      <p:cViewPr>
        <p:scale>
          <a:sx n="75" d="100"/>
          <a:sy n="75" d="100"/>
        </p:scale>
        <p:origin x="1458" y="1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 dirty="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B9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2FD8D01-67D9-49D2-8218-908EF6823A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86288" y="4606336"/>
            <a:ext cx="2882759" cy="39204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Speaker</a:t>
            </a:r>
            <a:endParaRPr lang="en-GB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26BAF09-287E-4404-B55C-380C9380D471}"/>
              </a:ext>
            </a:extLst>
          </p:cNvPr>
          <p:cNvSpPr/>
          <p:nvPr userDrawn="1"/>
        </p:nvSpPr>
        <p:spPr>
          <a:xfrm flipV="1">
            <a:off x="-20548" y="0"/>
            <a:ext cx="12233096" cy="6858000"/>
          </a:xfrm>
          <a:custGeom>
            <a:avLst/>
            <a:gdLst>
              <a:gd name="connsiteX0" fmla="*/ 0 w 12233096"/>
              <a:gd name="connsiteY0" fmla="*/ 6858000 h 6858000"/>
              <a:gd name="connsiteX1" fmla="*/ 6770669 w 12233096"/>
              <a:gd name="connsiteY1" fmla="*/ 6858000 h 6858000"/>
              <a:gd name="connsiteX2" fmla="*/ 12233096 w 12233096"/>
              <a:gd name="connsiteY2" fmla="*/ 6858000 h 6858000"/>
              <a:gd name="connsiteX3" fmla="*/ 6770669 w 12233096"/>
              <a:gd name="connsiteY3" fmla="*/ 0 h 6858000"/>
              <a:gd name="connsiteX4" fmla="*/ 0 w 1223309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3096" h="6858000">
                <a:moveTo>
                  <a:pt x="0" y="6858000"/>
                </a:moveTo>
                <a:lnTo>
                  <a:pt x="6770669" y="6858000"/>
                </a:lnTo>
                <a:lnTo>
                  <a:pt x="12233096" y="6858000"/>
                </a:lnTo>
                <a:lnTo>
                  <a:pt x="677066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6381C54-8600-44E7-AFB1-5588823CA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3" y="505568"/>
            <a:ext cx="3122488" cy="19709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7E69D7-7A1B-4B5A-8505-E9DFBF32EBFC}"/>
              </a:ext>
            </a:extLst>
          </p:cNvPr>
          <p:cNvCxnSpPr>
            <a:cxnSpLocks/>
          </p:cNvCxnSpPr>
          <p:nvPr userDrawn="1"/>
        </p:nvCxnSpPr>
        <p:spPr>
          <a:xfrm flipH="1">
            <a:off x="6241551" y="-59077"/>
            <a:ext cx="5527496" cy="6976153"/>
          </a:xfrm>
          <a:prstGeom prst="line">
            <a:avLst/>
          </a:prstGeom>
          <a:ln w="130175">
            <a:solidFill>
              <a:srgbClr val="DB9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81989BF-77A2-4DBD-8276-D65173743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693" y="2476500"/>
            <a:ext cx="7160231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DB9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13090030-9AAA-4E11-92E0-4C23FE6330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47" y="5773096"/>
            <a:ext cx="1387876" cy="91875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1FEEA79-671B-441A-BCD6-586FA1DC92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946" y="5933325"/>
            <a:ext cx="2015101" cy="594143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322C4DF-EBE1-48BC-8340-EFC2F49B65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86288" y="5073737"/>
            <a:ext cx="2882759" cy="392113"/>
          </a:xfrm>
        </p:spPr>
        <p:txBody>
          <a:bodyPr>
            <a:normAutofit/>
          </a:bodyPr>
          <a:lstStyle>
            <a:lvl1pPr marL="0" indent="0">
              <a:buNone/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Affiliation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9301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E7FD-63EE-4DE4-ADF7-DD3CDB9F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88ECE-E385-4F61-A206-BD75109BF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BBAE7-3F5A-4381-95DC-D60D1C760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14490-D280-4101-9264-9BE7A0B2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286EB-8132-4515-A7B7-82825CC8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094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6C509-6F70-4ABB-BC13-40891873E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EA094-62DC-43D8-8AF5-A799F8275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C620A-DE9F-4912-A0AE-A7ED330E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FAC0D-716C-4E8A-A560-04A8CAF94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D1EA3-015B-4B10-A0F1-E9178B31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11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DB0E6-DA20-46B7-972D-C3D553AB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56D2C-2B62-414D-9DCD-C923BA010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F4EB4D-E1EA-42BC-AF39-9F4F71A05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375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B03C-EDB3-4488-97A1-D45C7D841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843605" cy="1325563"/>
          </a:xfrm>
        </p:spPr>
        <p:txBody>
          <a:bodyPr/>
          <a:lstStyle>
            <a:lvl1pPr>
              <a:defRPr>
                <a:solidFill>
                  <a:srgbClr val="DB9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17D23-B0CC-4B8C-873F-13B254FDA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429B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CCC2D-FC8F-463A-91CA-0D5D5CB36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rgbClr val="51CE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DF9B5C-F52F-4531-B8F3-EBCD74CD8D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429B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F58C5-6CA2-40D5-98E0-9E6C548FC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>
                <a:solidFill>
                  <a:srgbClr val="51CE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17C4B7C-99F6-4B92-BE77-4A6F32135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76" y="365125"/>
            <a:ext cx="1957227" cy="1235413"/>
          </a:xfrm>
          <a:prstGeom prst="rect">
            <a:avLst/>
          </a:prstGeom>
        </p:spPr>
      </p:pic>
      <p:sp>
        <p:nvSpPr>
          <p:cNvPr id="20" name="Footer Placeholder 9">
            <a:extLst>
              <a:ext uri="{FF2B5EF4-FFF2-40B4-BE49-F238E27FC236}">
                <a16:creationId xmlns:a16="http://schemas.microsoft.com/office/drawing/2014/main" id="{320BBC16-DC12-4743-8144-0599BA81F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9297" y="6356350"/>
            <a:ext cx="10433407" cy="383497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Prof Carsten P. Welsch / EuPRAXIA Preparatory Phase kick-off Meeting, INFN-LNS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287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D5204-4514-4A9B-9DF3-ADAD25506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22" y="365125"/>
            <a:ext cx="8727040" cy="1325563"/>
          </a:xfrm>
        </p:spPr>
        <p:txBody>
          <a:bodyPr/>
          <a:lstStyle>
            <a:lvl1pPr>
              <a:defRPr>
                <a:solidFill>
                  <a:srgbClr val="DB9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E054DE7-0FFE-4246-929A-2FBBAA5C6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76" y="365125"/>
            <a:ext cx="1957227" cy="1235413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9F67815-1D71-406A-9687-2946740EE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9297" y="6356350"/>
            <a:ext cx="10433407" cy="383497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Prof Carsten P. Welsch / EuPRAXIA Preparatory Phase kick-off Meeting, INFN-LNS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627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AA3C3354-C4FA-4450-8C6D-0426FFAF0E51}"/>
              </a:ext>
            </a:extLst>
          </p:cNvPr>
          <p:cNvSpPr/>
          <p:nvPr userDrawn="1"/>
        </p:nvSpPr>
        <p:spPr>
          <a:xfrm>
            <a:off x="6590876" y="4813443"/>
            <a:ext cx="5606265" cy="213702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6505725-9830-48B7-B286-8F2E45B5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022" y="365125"/>
            <a:ext cx="8727040" cy="1325563"/>
          </a:xfrm>
        </p:spPr>
        <p:txBody>
          <a:bodyPr/>
          <a:lstStyle>
            <a:lvl1pPr>
              <a:defRPr>
                <a:solidFill>
                  <a:srgbClr val="DB9B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FDE9A13F-6843-4926-8BF3-BAF207450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76" y="365125"/>
            <a:ext cx="1957227" cy="1235413"/>
          </a:xfrm>
          <a:prstGeom prst="rect">
            <a:avLst/>
          </a:prstGeom>
        </p:spPr>
      </p:pic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D823893-306A-459E-BC1C-1DB221C4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004335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Prof Carsten P. Welsch / EuPRAXIA Preparatory Phase kick-off Meeting, INFN-LNS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27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176F9FA-8A0F-4047-B5D4-5AAA087DFC22}"/>
              </a:ext>
            </a:extLst>
          </p:cNvPr>
          <p:cNvSpPr/>
          <p:nvPr userDrawn="1"/>
        </p:nvSpPr>
        <p:spPr>
          <a:xfrm>
            <a:off x="4326387" y="5061153"/>
            <a:ext cx="1185012" cy="1152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14B85834-F8AA-47D5-ABFE-2E85BF51AC1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648" y="5261762"/>
            <a:ext cx="1134328" cy="75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41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0113-7593-453E-8A0A-FE4540EC1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4794A-BB8E-4535-BADF-4B34AE8DA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77CB5-1786-444F-B3EB-208C4B840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91A49-C06F-44B4-98AB-B60ACD96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A41E2-335E-4629-98D9-A487EE8D4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C8363-8BA6-40B9-AB7A-101B5704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672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8A6E-84A6-4D03-B41C-228D1911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225CF4-B01C-47DE-93D0-D682FB3E06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F9861-3A3D-4508-AEAF-AB6681EE1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23CEE-0BCB-4717-83C3-000A90B9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7B236-E8DF-4E3C-AC84-150B4B696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582EE-6C82-45EF-89AA-8B43082D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055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0A3CA-F630-4195-B65B-8BE472C0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F52D5-B0C4-49EC-8BA0-9D14BC635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2633B-6F21-4CB7-A0C9-1E05ECFED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FF823-DEE4-4A72-8E93-65012CF90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36912-206B-44DD-9E42-84FEB655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080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04ACCA-4C30-4300-8565-853C252651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A8793-52C5-42EB-871E-C3E2228DF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E82D6-381B-453E-A0EA-5F11C071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BA0A0-715F-4867-A855-C7DAF351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5B03E-283D-4234-AE05-CE8D1A51C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33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3" y="6462572"/>
            <a:ext cx="6049523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 dirty="0"/>
              <a:t>Prof Carsten P. Welsch / EuPRAXIA Preparatory Phase kick-off Meeting, INFN-LNS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BA2FD0-C22E-4FAC-AAB5-F1EAA438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DA01F-90D6-496C-9965-6B8AA744D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F329E-2887-438A-B000-226A472EA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7AE28-C9A7-4D2D-BC89-09D72E21B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Prof Carsten P. Welsch / EuPRAXIA Preparatory Phase kick-off Meeting, INFN-LNS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E5BF4-0FC3-48A2-9AA7-580EFE85D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A6942-0A64-43D8-89D7-6CF6A85B59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2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png"/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12" Type="http://schemas.openxmlformats.org/officeDocument/2006/relationships/image" Target="../media/image58.png"/><Relationship Id="rId2" Type="http://schemas.openxmlformats.org/officeDocument/2006/relationships/image" Target="../media/image48.jpg"/><Relationship Id="rId16" Type="http://schemas.openxmlformats.org/officeDocument/2006/relationships/image" Target="../media/image6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11" Type="http://schemas.openxmlformats.org/officeDocument/2006/relationships/image" Target="../media/image57.tif"/><Relationship Id="rId5" Type="http://schemas.openxmlformats.org/officeDocument/2006/relationships/image" Target="../media/image51.jpeg"/><Relationship Id="rId15" Type="http://schemas.openxmlformats.org/officeDocument/2006/relationships/image" Target="../media/image61.jp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34.jpeg"/><Relationship Id="rId7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5183-2943-459F-8360-FE48AF7964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EuPRAXIA Doctoral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0466E-8A28-4491-BED4-1B88571A6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2724" y="3153930"/>
            <a:ext cx="7740076" cy="81294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Carsten P Welsch</a:t>
            </a:r>
          </a:p>
          <a:p>
            <a:r>
              <a:rPr lang="en-GB" dirty="0"/>
              <a:t>EuPRAXIA Preparatory Phase kick-off Meeting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38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40161-2DB4-48DD-922D-CF7B10D9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Partner Organizations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471318-3FB5-4932-B823-4500C86DB709}"/>
              </a:ext>
            </a:extLst>
          </p:cNvPr>
          <p:cNvSpPr/>
          <p:nvPr/>
        </p:nvSpPr>
        <p:spPr>
          <a:xfrm>
            <a:off x="0" y="1736333"/>
            <a:ext cx="12192000" cy="4289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E60D43A-D8E4-46AF-B880-EAB2749AC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6" y="2125245"/>
            <a:ext cx="696002" cy="978779"/>
          </a:xfrm>
          <a:prstGeom prst="rect">
            <a:avLst/>
          </a:prstGeom>
        </p:spPr>
      </p:pic>
      <p:pic>
        <p:nvPicPr>
          <p:cNvPr id="18434" name="Picture 2" descr="České vysoké učení technické v Praze – Wikipedie">
            <a:extLst>
              <a:ext uri="{FF2B5EF4-FFF2-40B4-BE49-F238E27FC236}">
                <a16:creationId xmlns:a16="http://schemas.microsoft.com/office/drawing/2014/main" id="{47ADD55E-1DBC-4979-AF62-46F256131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09" y="2246162"/>
            <a:ext cx="1339743" cy="65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tableware, dark, dishware&#10;&#10;Description automatically generated">
            <a:extLst>
              <a:ext uri="{FF2B5EF4-FFF2-40B4-BE49-F238E27FC236}">
                <a16:creationId xmlns:a16="http://schemas.microsoft.com/office/drawing/2014/main" id="{344A36CE-0183-49BD-AB0D-B6A2AFDEA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69" y="2357826"/>
            <a:ext cx="2490484" cy="430498"/>
          </a:xfrm>
          <a:prstGeom prst="rect">
            <a:avLst/>
          </a:prstGeom>
        </p:spPr>
      </p:pic>
      <p:pic>
        <p:nvPicPr>
          <p:cNvPr id="18436" name="Picture 4" descr="Header ELI-NP">
            <a:extLst>
              <a:ext uri="{FF2B5EF4-FFF2-40B4-BE49-F238E27FC236}">
                <a16:creationId xmlns:a16="http://schemas.microsoft.com/office/drawing/2014/main" id="{CCC91D69-4E76-42AA-9E5A-B83497B20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19" y="2149590"/>
            <a:ext cx="1143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70BAA5DA-7F6D-43A2-9FB3-E6667E1B8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35" y="2172262"/>
            <a:ext cx="1523697" cy="616062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2FCAE7-C8BC-4267-82FD-92EA10621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51" y="2249158"/>
            <a:ext cx="1785321" cy="647833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1E5FE210-891F-4A10-892C-D22304707E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93" y="3658065"/>
            <a:ext cx="1635539" cy="604562"/>
          </a:xfrm>
          <a:prstGeom prst="rect">
            <a:avLst/>
          </a:prstGeom>
        </p:spPr>
      </p:pic>
      <p:pic>
        <p:nvPicPr>
          <p:cNvPr id="18438" name="Picture 6" descr="Consorzio di ricerca Hypatia">
            <a:extLst>
              <a:ext uri="{FF2B5EF4-FFF2-40B4-BE49-F238E27FC236}">
                <a16:creationId xmlns:a16="http://schemas.microsoft.com/office/drawing/2014/main" id="{A52D91EC-CD9C-4D02-9D30-595CF869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28" y="3438167"/>
            <a:ext cx="1114369" cy="89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The Racah Institute of Physics">
            <a:extLst>
              <a:ext uri="{FF2B5EF4-FFF2-40B4-BE49-F238E27FC236}">
                <a16:creationId xmlns:a16="http://schemas.microsoft.com/office/drawing/2014/main" id="{3819F984-887B-4000-835E-0D0D24444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64" y="3428155"/>
            <a:ext cx="2563813" cy="85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7E583219-72CC-4E09-B481-F9CA8D2789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844" y="3631456"/>
            <a:ext cx="1785321" cy="458925"/>
          </a:xfrm>
          <a:prstGeom prst="rect">
            <a:avLst/>
          </a:prstGeom>
        </p:spPr>
      </p:pic>
      <p:pic>
        <p:nvPicPr>
          <p:cNvPr id="18442" name="Picture 10" descr="TU Wien, Austria | Study.eu">
            <a:extLst>
              <a:ext uri="{FF2B5EF4-FFF2-40B4-BE49-F238E27FC236}">
                <a16:creationId xmlns:a16="http://schemas.microsoft.com/office/drawing/2014/main" id="{F0567E98-D3DE-43B4-B4FB-C6FB44AE2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599" y="3550576"/>
            <a:ext cx="1375834" cy="60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A14C194C-4AA5-4543-824D-89B7CD3A74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94" y="4957948"/>
            <a:ext cx="2044558" cy="470495"/>
          </a:xfrm>
          <a:prstGeom prst="rect">
            <a:avLst/>
          </a:prstGeom>
        </p:spPr>
      </p:pic>
      <p:pic>
        <p:nvPicPr>
          <p:cNvPr id="18444" name="Picture 12" descr="Università di Pisa - Campus Orienta Digital">
            <a:extLst>
              <a:ext uri="{FF2B5EF4-FFF2-40B4-BE49-F238E27FC236}">
                <a16:creationId xmlns:a16="http://schemas.microsoft.com/office/drawing/2014/main" id="{D1872FEE-320A-43E3-86E8-722B1795C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11" y="4636957"/>
            <a:ext cx="1579377" cy="8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D29CECB8-D861-42CD-B9E8-5F6481EB95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79" y="4810248"/>
            <a:ext cx="1896289" cy="590414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0F9D32-8496-4AD3-8D03-EE8C01B9C9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527" y="4813543"/>
            <a:ext cx="1672889" cy="614900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2C69689-B32C-F1AF-2434-AB3E061B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1999" cy="38349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Carsten P Welsch / EuPRAXIA Preparatory Phase Kick-off Meeting, INFN-LNS</a:t>
            </a:r>
          </a:p>
        </p:txBody>
      </p:sp>
    </p:spTree>
    <p:extLst>
      <p:ext uri="{BB962C8B-B14F-4D97-AF65-F5344CB8AC3E}">
        <p14:creationId xmlns:p14="http://schemas.microsoft.com/office/powerpoint/2010/main" val="417613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EE183-F427-42D2-A0D4-A61DFC94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E0B8E1-7D6A-462A-9B3A-D51C8CB2C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88" y="1877238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98F1ACF-C546-4A7A-87ED-57CF7074F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000" y="1877238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6384C39-FBF9-46E9-9327-F7D039477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574" y="1877238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EEB643-FE85-413B-A4C7-568092816030}"/>
              </a:ext>
            </a:extLst>
          </p:cNvPr>
          <p:cNvSpPr txBox="1"/>
          <p:nvPr/>
        </p:nvSpPr>
        <p:spPr>
          <a:xfrm>
            <a:off x="930988" y="4339122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Laser &amp; Plasma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BCE2C7-79D5-44F9-9810-5B72E286F0AA}"/>
              </a:ext>
            </a:extLst>
          </p:cNvPr>
          <p:cNvSpPr txBox="1"/>
          <p:nvPr/>
        </p:nvSpPr>
        <p:spPr>
          <a:xfrm>
            <a:off x="5016000" y="4344259"/>
            <a:ext cx="216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Facility Design &amp; Optimization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3DDDC8-DAB0-4AC1-A50A-347759E86EC2}"/>
              </a:ext>
            </a:extLst>
          </p:cNvPr>
          <p:cNvSpPr txBox="1"/>
          <p:nvPr/>
        </p:nvSpPr>
        <p:spPr>
          <a:xfrm>
            <a:off x="9101011" y="4339122"/>
            <a:ext cx="21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9D6FF0-4AA2-40DF-BD82-E26F3D12F81E}"/>
              </a:ext>
            </a:extLst>
          </p:cNvPr>
          <p:cNvSpPr txBox="1"/>
          <p:nvPr/>
        </p:nvSpPr>
        <p:spPr>
          <a:xfrm>
            <a:off x="1952679" y="5292280"/>
            <a:ext cx="8286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network's main scientific and technological objectives are split into three closely interlinked work packages.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2A90C1A-5C5E-C0C9-A22C-1C6DB7ED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1999" cy="38349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Carsten P Welsch / EuPRAXIA Preparatory Phase Kick-off Meeting, INFN-LNS</a:t>
            </a:r>
          </a:p>
        </p:txBody>
      </p:sp>
    </p:spTree>
    <p:extLst>
      <p:ext uri="{BB962C8B-B14F-4D97-AF65-F5344CB8AC3E}">
        <p14:creationId xmlns:p14="http://schemas.microsoft.com/office/powerpoint/2010/main" val="1184574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2A927-34C9-4720-918F-0D1BED1FE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Training &amp;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00440-6B04-4276-86AF-D7FD1F19ACB8}"/>
              </a:ext>
            </a:extLst>
          </p:cNvPr>
          <p:cNvSpPr txBox="1"/>
          <p:nvPr/>
        </p:nvSpPr>
        <p:spPr>
          <a:xfrm>
            <a:off x="1017142" y="1818530"/>
            <a:ext cx="1052715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plasma accelerators;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focused research topics – always across the different project work packages;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Researcher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training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designed to prepare all Fellows for their future careers and make them attractive for employers in academia and industry;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outreach symposium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present project results.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51E8E4-2404-4C45-9A30-3F93676A3BBB}"/>
              </a:ext>
            </a:extLst>
          </p:cNvPr>
          <p:cNvSpPr txBox="1"/>
          <p:nvPr/>
        </p:nvSpPr>
        <p:spPr>
          <a:xfrm>
            <a:off x="1952679" y="5477212"/>
            <a:ext cx="828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Events are open to all fellows and wider community !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0456303-BEAA-832B-CDA4-7017D1B8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1999" cy="38349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Carsten P Welsch / EuPRAXIA Preparatory Phase Kick-off Meeting, INFN-LNS</a:t>
            </a:r>
          </a:p>
        </p:txBody>
      </p:sp>
    </p:spTree>
    <p:extLst>
      <p:ext uri="{BB962C8B-B14F-4D97-AF65-F5344CB8AC3E}">
        <p14:creationId xmlns:p14="http://schemas.microsoft.com/office/powerpoint/2010/main" val="1245224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669D5-BBC1-4091-B8ED-C45DD38A7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EuPRAXIA-DN Events - Details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129EC-7CA0-44A7-A22A-42C12A412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02" b="3097"/>
          <a:stretch/>
        </p:blipFill>
        <p:spPr>
          <a:xfrm>
            <a:off x="1072966" y="1947286"/>
            <a:ext cx="4942553" cy="3749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953C8-6D7D-4173-BC43-BB4977423DEC}"/>
              </a:ext>
            </a:extLst>
          </p:cNvPr>
          <p:cNvSpPr txBox="1"/>
          <p:nvPr/>
        </p:nvSpPr>
        <p:spPr>
          <a:xfrm>
            <a:off x="6426484" y="1977777"/>
            <a:ext cx="48862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Outreach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symposium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 be held in 2026 together with the LIV.INNO CDT to maximize impact;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CAF1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conference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location will be decided in due time.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3FF5326-98D4-6B17-1647-649C9BB2A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1999" cy="38349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Carsten P Welsch / EuPRAXIA Preparatory Phase Kick-off Meeting, INFN-LNS</a:t>
            </a:r>
          </a:p>
        </p:txBody>
      </p:sp>
    </p:spTree>
    <p:extLst>
      <p:ext uri="{BB962C8B-B14F-4D97-AF65-F5344CB8AC3E}">
        <p14:creationId xmlns:p14="http://schemas.microsoft.com/office/powerpoint/2010/main" val="2379217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2A927-34C9-4720-918F-0D1BED1FE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Website</a:t>
            </a:r>
          </a:p>
        </p:txBody>
      </p:sp>
      <p:pic>
        <p:nvPicPr>
          <p:cNvPr id="7" name="Picture 6" descr="EuPRAXIA-DN website landing page">
            <a:extLst>
              <a:ext uri="{FF2B5EF4-FFF2-40B4-BE49-F238E27FC236}">
                <a16:creationId xmlns:a16="http://schemas.microsoft.com/office/drawing/2014/main" id="{BF920DA0-2E3A-46AB-AD72-D1DACD4DC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75" y="1469620"/>
            <a:ext cx="8168599" cy="475338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A5DC3D-2C42-4543-99A3-0EA9D064E807}"/>
              </a:ext>
            </a:extLst>
          </p:cNvPr>
          <p:cNvCxnSpPr>
            <a:cxnSpLocks/>
          </p:cNvCxnSpPr>
          <p:nvPr/>
        </p:nvCxnSpPr>
        <p:spPr>
          <a:xfrm flipH="1" flipV="1">
            <a:off x="8658914" y="3571598"/>
            <a:ext cx="1308100" cy="84455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B63B93-3E23-4C35-BC62-F829F9842B11}"/>
              </a:ext>
            </a:extLst>
          </p:cNvPr>
          <p:cNvCxnSpPr>
            <a:cxnSpLocks/>
          </p:cNvCxnSpPr>
          <p:nvPr/>
        </p:nvCxnSpPr>
        <p:spPr>
          <a:xfrm flipH="1" flipV="1">
            <a:off x="4084019" y="3232873"/>
            <a:ext cx="1035050" cy="91757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941E19-6356-49E1-AB29-159935906CDF}"/>
              </a:ext>
            </a:extLst>
          </p:cNvPr>
          <p:cNvCxnSpPr>
            <a:cxnSpLocks/>
          </p:cNvCxnSpPr>
          <p:nvPr/>
        </p:nvCxnSpPr>
        <p:spPr>
          <a:xfrm flipV="1">
            <a:off x="1616475" y="1915339"/>
            <a:ext cx="1395082" cy="73261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F604E16-9B2F-4FA7-B3F8-6289EE0B4592}"/>
              </a:ext>
            </a:extLst>
          </p:cNvPr>
          <p:cNvSpPr txBox="1"/>
          <p:nvPr/>
        </p:nvSpPr>
        <p:spPr>
          <a:xfrm>
            <a:off x="9312964" y="4609644"/>
            <a:ext cx="24587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 gold and indigo tone used throughout website for headings, buttons, icons etc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9EEDDE-CCE5-45F3-8846-49C3C2C78118}"/>
              </a:ext>
            </a:extLst>
          </p:cNvPr>
          <p:cNvSpPr txBox="1"/>
          <p:nvPr/>
        </p:nvSpPr>
        <p:spPr>
          <a:xfrm>
            <a:off x="299595" y="2811244"/>
            <a:ext cx="2168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 logo to show identity, with added description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CA6C25-8DF6-487F-B0C1-9916452DEA1C}"/>
              </a:ext>
            </a:extLst>
          </p:cNvPr>
          <p:cNvSpPr txBox="1"/>
          <p:nvPr/>
        </p:nvSpPr>
        <p:spPr>
          <a:xfrm>
            <a:off x="4264032" y="4312497"/>
            <a:ext cx="1521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EuPRAXIA ‘X’ as used in logo, on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 Files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A2F3201-523E-E411-7250-521E07F8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1999" cy="38349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Carsten P Welsch / EuPRAXIA Preparatory Phase Kick-off Meeting, INFN-LNS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CA5CB-C7F9-3E8E-122B-E76E324985FF}"/>
              </a:ext>
            </a:extLst>
          </p:cNvPr>
          <p:cNvSpPr txBox="1"/>
          <p:nvPr/>
        </p:nvSpPr>
        <p:spPr>
          <a:xfrm>
            <a:off x="9110757" y="6339737"/>
            <a:ext cx="308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www.eupraxia-dn.org</a:t>
            </a:r>
          </a:p>
        </p:txBody>
      </p:sp>
    </p:spTree>
    <p:extLst>
      <p:ext uri="{BB962C8B-B14F-4D97-AF65-F5344CB8AC3E}">
        <p14:creationId xmlns:p14="http://schemas.microsoft.com/office/powerpoint/2010/main" val="4112526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2A927-34C9-4720-918F-0D1BED1FE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Website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8731C0-F449-4CAC-AC01-87EB5C4D8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572" y="1710568"/>
            <a:ext cx="2821212" cy="4278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581CF1-46A0-4074-83BE-A98A7208F8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270"/>
          <a:stretch/>
        </p:blipFill>
        <p:spPr>
          <a:xfrm>
            <a:off x="1242832" y="1645583"/>
            <a:ext cx="3251745" cy="40793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A7A746-F96E-4960-963E-CEB705BC6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68"/>
          <a:stretch/>
        </p:blipFill>
        <p:spPr>
          <a:xfrm>
            <a:off x="7855680" y="1650555"/>
            <a:ext cx="3081243" cy="43388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077A4F-143E-4DCD-BC3B-F1637A68CDD5}"/>
              </a:ext>
            </a:extLst>
          </p:cNvPr>
          <p:cNvSpPr txBox="1"/>
          <p:nvPr/>
        </p:nvSpPr>
        <p:spPr>
          <a:xfrm>
            <a:off x="9110757" y="6339737"/>
            <a:ext cx="308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www.eupraxia-dn.org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E638461-7A40-46B5-4DFF-7D3844E21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1999" cy="38349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Carsten P Welsch / EuPRAXIA Preparatory Phase Kick-off Meeting, INFN-LNS</a:t>
            </a:r>
          </a:p>
        </p:txBody>
      </p:sp>
    </p:spTree>
    <p:extLst>
      <p:ext uri="{BB962C8B-B14F-4D97-AF65-F5344CB8AC3E}">
        <p14:creationId xmlns:p14="http://schemas.microsoft.com/office/powerpoint/2010/main" val="304577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A53BA-09B2-4D95-8730-40FA36B0C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Dissemination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3DD7CC-DE3F-4228-B4AA-6DF4C6402055}"/>
              </a:ext>
            </a:extLst>
          </p:cNvPr>
          <p:cNvSpPr txBox="1"/>
          <p:nvPr/>
        </p:nvSpPr>
        <p:spPr>
          <a:xfrm>
            <a:off x="1017142" y="1818530"/>
            <a:ext cx="1029556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articles will be supported by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press release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brochures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be produced at the beginning and end of the project to highlight the Fellows’ research results;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Fellows will produce 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about EuPRAXIA-DN to raise awareness of research within the network;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visits and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outreach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events;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network will release a regular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newsletter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showcasing scientific results; highlight articles will feature in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Accelerating News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activities will be supported by ULIV's established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media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channels.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B4DDC47-9FBD-C6B8-A901-A9AA96FD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1999" cy="38349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Carsten P Welsch / EuPRAXIA Preparatory Phase Kick-off Meeting, INFN-LNS</a:t>
            </a:r>
          </a:p>
        </p:txBody>
      </p:sp>
    </p:spTree>
    <p:extLst>
      <p:ext uri="{BB962C8B-B14F-4D97-AF65-F5344CB8AC3E}">
        <p14:creationId xmlns:p14="http://schemas.microsoft.com/office/powerpoint/2010/main" val="3076788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6044E-3715-4E8C-83D6-9D99F42B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Position Vacancies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CD1263-3930-4957-A16A-583098C53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22" y="1524386"/>
            <a:ext cx="3414743" cy="483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738ECC-6C26-4EB2-A432-0D4B3C2DE958}"/>
              </a:ext>
            </a:extLst>
          </p:cNvPr>
          <p:cNvSpPr txBox="1"/>
          <p:nvPr/>
        </p:nvSpPr>
        <p:spPr>
          <a:xfrm>
            <a:off x="4717604" y="1637555"/>
            <a:ext cx="570274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</a:t>
            </a:r>
            <a:r>
              <a:rPr lang="en-GB" sz="2400" dirty="0">
                <a:solidFill>
                  <a:prstClr val="white"/>
                </a:solidFill>
                <a:latin typeface="Calibri" panose="020F0502020204030204"/>
              </a:rPr>
              <a:t>Fell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owships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offer for start spring/summer 2023;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R&amp;D projects across the 3 EuPRAXIA-DN work packages;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International training program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Excellent salaries will be offered.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3A0D7-877A-4E3E-B583-93653430D2DB}"/>
              </a:ext>
            </a:extLst>
          </p:cNvPr>
          <p:cNvSpPr txBox="1"/>
          <p:nvPr/>
        </p:nvSpPr>
        <p:spPr>
          <a:xfrm>
            <a:off x="5019729" y="4989612"/>
            <a:ext cx="540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www.eupraxia-dn.org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BB81451-6E5D-4E79-5D9E-101B60C78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1999" cy="38349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Carsten P Welsch / EuPRAXIA Preparatory Phase Kick-off Meeting, INFN-LNS</a:t>
            </a:r>
          </a:p>
        </p:txBody>
      </p:sp>
    </p:spTree>
    <p:extLst>
      <p:ext uri="{BB962C8B-B14F-4D97-AF65-F5344CB8AC3E}">
        <p14:creationId xmlns:p14="http://schemas.microsoft.com/office/powerpoint/2010/main" val="1087512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3678-2D2E-42DA-9656-9CFCC5F22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877F0A-7FA9-419D-8127-3EF25C81B341}"/>
              </a:ext>
            </a:extLst>
          </p:cNvPr>
          <p:cNvSpPr txBox="1"/>
          <p:nvPr/>
        </p:nvSpPr>
        <p:spPr>
          <a:xfrm>
            <a:off x="1017142" y="1818530"/>
            <a:ext cx="1029556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major European initiative in plasma accelerator research will start in January 2023;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work packages address a number of important research challenges;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many opportunities for getting involved.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Spread the word – participate – benefit!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D592008-0696-215B-72CC-5F59CD2C7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1999" cy="38349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Carsten P Welsch / EuPRAXIA Preparatory Phase Kick-off Meeting, INFN-LNS</a:t>
            </a:r>
          </a:p>
        </p:txBody>
      </p:sp>
    </p:spTree>
    <p:extLst>
      <p:ext uri="{BB962C8B-B14F-4D97-AF65-F5344CB8AC3E}">
        <p14:creationId xmlns:p14="http://schemas.microsoft.com/office/powerpoint/2010/main" val="3176852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6E970-4861-49D2-BD08-56BDB58D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Contact and Further Details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D50B8-FDD1-4822-BB56-0099A87EF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1999" cy="38349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Carsten P Welsch / EuPRAXIA Preparatory Phase Kick-off Meeting, INFN-LNS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6F1582-286D-45B7-B106-556BDB65299B}"/>
              </a:ext>
            </a:extLst>
          </p:cNvPr>
          <p:cNvSpPr txBox="1"/>
          <p:nvPr/>
        </p:nvSpPr>
        <p:spPr>
          <a:xfrm>
            <a:off x="3940969" y="2590800"/>
            <a:ext cx="43100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Carsten P Welsch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Coordinator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INFN-LNF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of Liverpool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carsten.welsch@lnf.infn.it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DB9B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DB9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www.eupraxia-dn.org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DB9B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767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ctagon 10">
            <a:extLst>
              <a:ext uri="{FF2B5EF4-FFF2-40B4-BE49-F238E27FC236}">
                <a16:creationId xmlns:a16="http://schemas.microsoft.com/office/drawing/2014/main" id="{7D885E4E-1DE6-4A42-8A81-E5ABB5CC8491}"/>
              </a:ext>
            </a:extLst>
          </p:cNvPr>
          <p:cNvSpPr/>
          <p:nvPr/>
        </p:nvSpPr>
        <p:spPr>
          <a:xfrm>
            <a:off x="1395051" y="1902275"/>
            <a:ext cx="3659834" cy="3578988"/>
          </a:xfrm>
          <a:prstGeom prst="octagon">
            <a:avLst/>
          </a:prstGeom>
          <a:solidFill>
            <a:schemeClr val="tx1"/>
          </a:solidFill>
          <a:ln>
            <a:solidFill>
              <a:srgbClr val="FCA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565A59-7A4D-4261-9823-D9BB5ED5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5AC592-BD41-44DC-9007-5ECC7BFD1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20CF1-4A4D-47C4-AA02-1601D78206F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5569016" cy="486639"/>
          </a:xfrm>
        </p:spPr>
        <p:txBody>
          <a:bodyPr/>
          <a:lstStyle/>
          <a:p>
            <a:pPr algn="l"/>
            <a:r>
              <a:rPr lang="en-GB" dirty="0"/>
              <a:t>Prof Carsten P Welsch / EuPRAXIA Preparatory Phase Kick-off Meeting, INFN-LNS</a:t>
            </a:r>
          </a:p>
        </p:txBody>
      </p:sp>
      <p:pic>
        <p:nvPicPr>
          <p:cNvPr id="7" name="Graphic 6" descr="Caret Right with solid fill">
            <a:extLst>
              <a:ext uri="{FF2B5EF4-FFF2-40B4-BE49-F238E27FC236}">
                <a16:creationId xmlns:a16="http://schemas.microsoft.com/office/drawing/2014/main" id="{3AAA1A10-5A4A-4F07-A495-7492F92D7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68190">
            <a:off x="4698716" y="1545765"/>
            <a:ext cx="914400" cy="9144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89FBF1D-C575-4E80-B056-BD4330703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27" y="2637306"/>
            <a:ext cx="2091791" cy="2097096"/>
          </a:xfrm>
          <a:prstGeom prst="rect">
            <a:avLst/>
          </a:prstGeom>
        </p:spPr>
      </p:pic>
      <p:pic>
        <p:nvPicPr>
          <p:cNvPr id="12" name="Graphic 11" descr="Caret Right with solid fill">
            <a:extLst>
              <a:ext uri="{FF2B5EF4-FFF2-40B4-BE49-F238E27FC236}">
                <a16:creationId xmlns:a16="http://schemas.microsoft.com/office/drawing/2014/main" id="{28A8879A-C8F5-4CD7-A47B-13FA21439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5916" y="3255538"/>
            <a:ext cx="914400" cy="914400"/>
          </a:xfrm>
          <a:prstGeom prst="rect">
            <a:avLst/>
          </a:prstGeom>
        </p:spPr>
      </p:pic>
      <p:pic>
        <p:nvPicPr>
          <p:cNvPr id="13" name="Graphic 12" descr="Caret Right with solid fill">
            <a:extLst>
              <a:ext uri="{FF2B5EF4-FFF2-40B4-BE49-F238E27FC236}">
                <a16:creationId xmlns:a16="http://schemas.microsoft.com/office/drawing/2014/main" id="{631E5E17-1056-4BCD-AF1B-AD75FA8E1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540286">
            <a:off x="4648201" y="5040232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8D6638-BC7C-42C1-A7A9-E53A60746B67}"/>
              </a:ext>
            </a:extLst>
          </p:cNvPr>
          <p:cNvSpPr txBox="1"/>
          <p:nvPr/>
        </p:nvSpPr>
        <p:spPr>
          <a:xfrm>
            <a:off x="5486399" y="1508126"/>
            <a:ext cx="5147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BACKGROUND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714248-72FD-4002-B8EF-E985EF3A86AF}"/>
              </a:ext>
            </a:extLst>
          </p:cNvPr>
          <p:cNvSpPr txBox="1"/>
          <p:nvPr/>
        </p:nvSpPr>
        <p:spPr>
          <a:xfrm>
            <a:off x="5486400" y="5275527"/>
            <a:ext cx="426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EuPRAXIA-DN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FD045D-84B7-40D4-BACB-04F25801AA7A}"/>
              </a:ext>
            </a:extLst>
          </p:cNvPr>
          <p:cNvSpPr txBox="1"/>
          <p:nvPr/>
        </p:nvSpPr>
        <p:spPr>
          <a:xfrm>
            <a:off x="5933326" y="3362688"/>
            <a:ext cx="3097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295377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5FC45F5-1814-4F84-AAB0-2E965BFF1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40" y="1704824"/>
            <a:ext cx="5463120" cy="344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2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B947736A-7BCE-4D1A-8DD6-6B6998590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7" y="1205610"/>
            <a:ext cx="4274186" cy="30321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565A59-7A4D-4261-9823-D9BB5ED5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5AC592-BD41-44DC-9007-5ECC7BFD1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 Science Group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20CF1-4A4D-47C4-AA02-1601D78206F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5569016" cy="486639"/>
          </a:xfrm>
        </p:spPr>
        <p:txBody>
          <a:bodyPr/>
          <a:lstStyle/>
          <a:p>
            <a:pPr algn="l"/>
            <a:r>
              <a:rPr lang="en-GB" dirty="0"/>
              <a:t>Prof Carsten P Welsch / EuPRAXIA Preparatory Phase Kick-off Meeting, INFN-LNS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6D0E66F-5F5F-4AF2-A11E-4AE11322EFF7}"/>
              </a:ext>
            </a:extLst>
          </p:cNvPr>
          <p:cNvGrpSpPr/>
          <p:nvPr/>
        </p:nvGrpSpPr>
        <p:grpSpPr>
          <a:xfrm>
            <a:off x="0" y="4909334"/>
            <a:ext cx="12202194" cy="1576047"/>
            <a:chOff x="0" y="4909334"/>
            <a:chExt cx="12202194" cy="157604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A5C836D-BC96-4C2C-8FC0-E743648B780C}"/>
                </a:ext>
              </a:extLst>
            </p:cNvPr>
            <p:cNvGrpSpPr/>
            <p:nvPr/>
          </p:nvGrpSpPr>
          <p:grpSpPr>
            <a:xfrm>
              <a:off x="0" y="4909334"/>
              <a:ext cx="12192000" cy="1571455"/>
              <a:chOff x="0" y="4909334"/>
              <a:chExt cx="12192000" cy="1571455"/>
            </a:xfrm>
          </p:grpSpPr>
          <p:pic>
            <p:nvPicPr>
              <p:cNvPr id="17" name="Picture 5" descr="Uni Base Spread copy">
                <a:extLst>
                  <a:ext uri="{FF2B5EF4-FFF2-40B4-BE49-F238E27FC236}">
                    <a16:creationId xmlns:a16="http://schemas.microsoft.com/office/drawing/2014/main" id="{563FF1BF-BE97-453D-BBE9-9919E5F172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0" y="4913926"/>
                <a:ext cx="9144000" cy="1566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" name="Picture 2" descr="University of Strathclyde">
                <a:extLst>
                  <a:ext uri="{FF2B5EF4-FFF2-40B4-BE49-F238E27FC236}">
                    <a16:creationId xmlns:a16="http://schemas.microsoft.com/office/drawing/2014/main" id="{0B38F207-E470-4B72-B04D-26648E482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37"/>
              <a:stretch/>
            </p:blipFill>
            <p:spPr bwMode="auto">
              <a:xfrm>
                <a:off x="0" y="4909334"/>
                <a:ext cx="3048000" cy="15714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D33AD8C-FF29-408E-BB9A-4E9F9F3EB191}"/>
                </a:ext>
              </a:extLst>
            </p:cNvPr>
            <p:cNvGrpSpPr/>
            <p:nvPr/>
          </p:nvGrpSpPr>
          <p:grpSpPr>
            <a:xfrm>
              <a:off x="1163508" y="5837767"/>
              <a:ext cx="842433" cy="643022"/>
              <a:chOff x="2205567" y="5837767"/>
              <a:chExt cx="842433" cy="64302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66B89D5-21EF-434E-B780-9E60760F585A}"/>
                  </a:ext>
                </a:extLst>
              </p:cNvPr>
              <p:cNvSpPr/>
              <p:nvPr/>
            </p:nvSpPr>
            <p:spPr>
              <a:xfrm>
                <a:off x="2205567" y="5837767"/>
                <a:ext cx="842433" cy="643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" name="Picture 9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588A85C-BA87-4560-B422-75537880B4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5896" y="5972591"/>
                <a:ext cx="561773" cy="411761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82FC292-3E7F-412A-800F-13A081C0FC0E}"/>
                </a:ext>
              </a:extLst>
            </p:cNvPr>
            <p:cNvGrpSpPr/>
            <p:nvPr/>
          </p:nvGrpSpPr>
          <p:grpSpPr>
            <a:xfrm>
              <a:off x="3709090" y="5837767"/>
              <a:ext cx="842433" cy="643022"/>
              <a:chOff x="4654522" y="5837767"/>
              <a:chExt cx="842433" cy="64302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D45CE33-AC83-4EF3-8B83-06D435F2B5C7}"/>
                  </a:ext>
                </a:extLst>
              </p:cNvPr>
              <p:cNvSpPr/>
              <p:nvPr/>
            </p:nvSpPr>
            <p:spPr>
              <a:xfrm>
                <a:off x="4654522" y="5837767"/>
                <a:ext cx="842433" cy="643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28" name="Picture 4" descr="Lancaster University Enterprise Centre">
                <a:extLst>
                  <a:ext uri="{FF2B5EF4-FFF2-40B4-BE49-F238E27FC236}">
                    <a16:creationId xmlns:a16="http://schemas.microsoft.com/office/drawing/2014/main" id="{FAC11137-2A38-4B22-868D-F3EC2DFF3C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40437" y="6005755"/>
                <a:ext cx="633304" cy="3454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37FDDB3-2E25-4607-8629-B8DF8CE30410}"/>
                </a:ext>
              </a:extLst>
            </p:cNvPr>
            <p:cNvGrpSpPr/>
            <p:nvPr/>
          </p:nvGrpSpPr>
          <p:grpSpPr>
            <a:xfrm>
              <a:off x="6254672" y="5839701"/>
              <a:ext cx="842433" cy="643022"/>
              <a:chOff x="6798685" y="5839701"/>
              <a:chExt cx="842433" cy="64302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408C456-7FAE-434F-B978-D2B82A0CA573}"/>
                  </a:ext>
                </a:extLst>
              </p:cNvPr>
              <p:cNvSpPr/>
              <p:nvPr/>
            </p:nvSpPr>
            <p:spPr>
              <a:xfrm>
                <a:off x="6798685" y="5839701"/>
                <a:ext cx="842433" cy="643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2" name="Picture 2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7D7356A3-235C-4B74-8A7A-8EC910ECC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2073" y="6087457"/>
                <a:ext cx="713039" cy="182033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22B4366-20D8-4392-89A7-039E9A47CB38}"/>
                </a:ext>
              </a:extLst>
            </p:cNvPr>
            <p:cNvGrpSpPr/>
            <p:nvPr/>
          </p:nvGrpSpPr>
          <p:grpSpPr>
            <a:xfrm>
              <a:off x="8800254" y="5842359"/>
              <a:ext cx="842433" cy="643022"/>
              <a:chOff x="8771090" y="5842359"/>
              <a:chExt cx="842433" cy="64302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57F7890-3EC5-40C9-A7C7-7DD7AE1B534F}"/>
                  </a:ext>
                </a:extLst>
              </p:cNvPr>
              <p:cNvSpPr/>
              <p:nvPr/>
            </p:nvSpPr>
            <p:spPr>
              <a:xfrm>
                <a:off x="8771090" y="5842359"/>
                <a:ext cx="842433" cy="643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30" name="Picture 6" descr="University logo | University brand | StaffNet | The ...">
                <a:extLst>
                  <a:ext uri="{FF2B5EF4-FFF2-40B4-BE49-F238E27FC236}">
                    <a16:creationId xmlns:a16="http://schemas.microsoft.com/office/drawing/2014/main" id="{5C9714A3-5192-463D-ABBC-4A18506190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13" t="15039" r="17065" b="18857"/>
              <a:stretch/>
            </p:blipFill>
            <p:spPr bwMode="auto">
              <a:xfrm>
                <a:off x="8830141" y="6014819"/>
                <a:ext cx="724329" cy="327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0F2C449-250E-4168-9A07-8E6B8D04E906}"/>
                </a:ext>
              </a:extLst>
            </p:cNvPr>
            <p:cNvGrpSpPr/>
            <p:nvPr/>
          </p:nvGrpSpPr>
          <p:grpSpPr>
            <a:xfrm>
              <a:off x="11359761" y="5837767"/>
              <a:ext cx="842433" cy="643022"/>
              <a:chOff x="11345836" y="5837767"/>
              <a:chExt cx="842433" cy="64302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8EC5438-B0AC-45D9-A8E3-C5DE0869492A}"/>
                  </a:ext>
                </a:extLst>
              </p:cNvPr>
              <p:cNvSpPr/>
              <p:nvPr/>
            </p:nvSpPr>
            <p:spPr>
              <a:xfrm>
                <a:off x="11345836" y="5837767"/>
                <a:ext cx="842433" cy="643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3" name="Picture 32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E8DD011C-54A0-4139-BF6E-983FC3465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4925" y="6087457"/>
                <a:ext cx="657930" cy="167772"/>
              </a:xfrm>
              <a:prstGeom prst="rect">
                <a:avLst/>
              </a:prstGeom>
            </p:spPr>
          </p:pic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F81F750-85DA-4303-B9BE-7B0982A7EB2B}"/>
              </a:ext>
            </a:extLst>
          </p:cNvPr>
          <p:cNvSpPr txBox="1"/>
          <p:nvPr/>
        </p:nvSpPr>
        <p:spPr>
          <a:xfrm>
            <a:off x="4834466" y="1401233"/>
            <a:ext cx="6438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QUASAR Group: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+35 members (Postdocs, PhD students, admin staff)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166412-91DB-4492-AA8E-1DFD2D1C38A1}"/>
              </a:ext>
            </a:extLst>
          </p:cNvPr>
          <p:cNvSpPr txBox="1"/>
          <p:nvPr/>
        </p:nvSpPr>
        <p:spPr>
          <a:xfrm>
            <a:off x="4834466" y="2902589"/>
            <a:ext cx="47491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Mainly based at CI, but also: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CNRS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E50297D2-7942-496D-B7E6-8D78752626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667" y="2880064"/>
            <a:ext cx="2422148" cy="171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43AEA-CAFF-4118-8744-67AB16C0B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0BD942-294D-49C2-90CA-0932682A2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Cockcroft Model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1C8C6-46D5-4A63-80AC-7326B49E0B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Prof Carsten P Welsch / EuPRAXIA Preparatory Phase Kick-off Meeting, INFN-LNS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F9B2238-C34B-4DAE-9528-F034F2094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8899" y="2987242"/>
            <a:ext cx="3959225" cy="27860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A6FAD9-0A1B-4F92-991F-70859F92C81C}"/>
              </a:ext>
            </a:extLst>
          </p:cNvPr>
          <p:cNvSpPr txBox="1"/>
          <p:nvPr/>
        </p:nvSpPr>
        <p:spPr>
          <a:xfrm>
            <a:off x="2510125" y="1422400"/>
            <a:ext cx="6736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(Universities) + (STFC: </a:t>
            </a:r>
            <a:r>
              <a:rPr lang="en-GB" sz="2000" dirty="0" err="1"/>
              <a:t>ASTeC</a:t>
            </a:r>
            <a:r>
              <a:rPr lang="en-GB" sz="2000" dirty="0"/>
              <a:t> and elements at DL)</a:t>
            </a:r>
            <a:br>
              <a:rPr lang="en-GB" sz="2000" dirty="0"/>
            </a:br>
            <a:r>
              <a:rPr lang="en-GB" sz="2000" dirty="0"/>
              <a:t>+</a:t>
            </a:r>
            <a:br>
              <a:rPr lang="en-GB" sz="2000" dirty="0"/>
            </a:br>
            <a:r>
              <a:rPr lang="en-GB" sz="2000" dirty="0"/>
              <a:t>Integration of all the above</a:t>
            </a:r>
            <a:br>
              <a:rPr lang="en-GB" sz="20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24509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1322A1-603F-4251-A14C-BB4B140E3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D05BCD-4B24-4A17-955A-E02FAAD5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Marie Curie Networks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33D18-8FD2-4C83-8986-B7BAF27887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3" y="6462572"/>
            <a:ext cx="5486489" cy="365125"/>
          </a:xfrm>
        </p:spPr>
        <p:txBody>
          <a:bodyPr/>
          <a:lstStyle/>
          <a:p>
            <a:pPr algn="l"/>
            <a:r>
              <a:rPr lang="en-GB" dirty="0"/>
              <a:t>Prof Carsten P Welsch / EuPRAXIA Preparatory Phase Kick-off Meeting, INFN-LNS</a:t>
            </a:r>
          </a:p>
        </p:txBody>
      </p:sp>
      <p:pic>
        <p:nvPicPr>
          <p:cNvPr id="6" name="Picture 4" descr="Logo_ditanet_final_colour">
            <a:extLst>
              <a:ext uri="{FF2B5EF4-FFF2-40B4-BE49-F238E27FC236}">
                <a16:creationId xmlns:a16="http://schemas.microsoft.com/office/drawing/2014/main" id="{BEE7D32B-52CF-466B-8C08-0AD54AFD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10" y="1369628"/>
            <a:ext cx="2426579" cy="45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Cockcroft\Proposal\Marie Curie ITN\oPAC\Logo\oPAC-logo-cmyk.jpg">
            <a:extLst>
              <a:ext uri="{FF2B5EF4-FFF2-40B4-BE49-F238E27FC236}">
                <a16:creationId xmlns:a16="http://schemas.microsoft.com/office/drawing/2014/main" id="{1F82A5FA-5152-42F6-9254-3A87C6CA1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39" y="2825753"/>
            <a:ext cx="1633189" cy="5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s://www.liverpool.ac.uk/media/livacuk/omaproject/logos/OMA,Logo,(CMYK-print).png">
            <a:extLst>
              <a:ext uri="{FF2B5EF4-FFF2-40B4-BE49-F238E27FC236}">
                <a16:creationId xmlns:a16="http://schemas.microsoft.com/office/drawing/2014/main" id="{C4C1120B-B76D-4FC4-8E64-B4C1C331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81" y="3885658"/>
            <a:ext cx="1404534" cy="42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LAP 2012 - Sciencesconf.org">
            <a:extLst>
              <a:ext uri="{FF2B5EF4-FFF2-40B4-BE49-F238E27FC236}">
                <a16:creationId xmlns:a16="http://schemas.microsoft.com/office/drawing/2014/main" id="{7BDCB942-47D8-48BE-A0A7-2D8927F13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19" y="2017887"/>
            <a:ext cx="1585028" cy="56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2A3421D0-C948-4AA3-A447-9D2C2284D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24" y="4681425"/>
            <a:ext cx="1193503" cy="65688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3AD73C0-C907-47FD-81D7-A2736CF605EA}"/>
              </a:ext>
            </a:extLst>
          </p:cNvPr>
          <p:cNvSpPr txBox="1"/>
          <p:nvPr/>
        </p:nvSpPr>
        <p:spPr>
          <a:xfrm>
            <a:off x="4749799" y="1333963"/>
            <a:ext cx="5389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(Beam Diagnostics, </a:t>
            </a:r>
            <a:r>
              <a:rPr lang="en-GB" sz="2000" dirty="0">
                <a:solidFill>
                  <a:srgbClr val="FF0000"/>
                </a:solidFill>
              </a:rPr>
              <a:t>Physics</a:t>
            </a:r>
            <a:r>
              <a:rPr lang="en-GB" sz="2000" dirty="0"/>
              <a:t>) 4.2 M€, 32 partners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A5D4EB-1CFE-4C94-A278-E1B9929D9C68}"/>
              </a:ext>
            </a:extLst>
          </p:cNvPr>
          <p:cNvSpPr txBox="1"/>
          <p:nvPr/>
        </p:nvSpPr>
        <p:spPr>
          <a:xfrm>
            <a:off x="4749799" y="2202926"/>
            <a:ext cx="6434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(Laser Applications, </a:t>
            </a:r>
            <a:r>
              <a:rPr lang="en-GB" sz="2000" dirty="0">
                <a:solidFill>
                  <a:srgbClr val="FF0000"/>
                </a:solidFill>
              </a:rPr>
              <a:t>Engineering</a:t>
            </a:r>
            <a:r>
              <a:rPr lang="en-GB" sz="2000" dirty="0"/>
              <a:t>) 4.6 M€, 38 partners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BFAE0B-B8D0-4F5C-B2A1-AB19D5F56069}"/>
              </a:ext>
            </a:extLst>
          </p:cNvPr>
          <p:cNvSpPr txBox="1"/>
          <p:nvPr/>
        </p:nvSpPr>
        <p:spPr>
          <a:xfrm>
            <a:off x="4749799" y="3071889"/>
            <a:ext cx="6036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(Accelerator Optimization, </a:t>
            </a:r>
            <a:r>
              <a:rPr lang="en-GB" sz="2000" dirty="0">
                <a:solidFill>
                  <a:srgbClr val="FF0000"/>
                </a:solidFill>
              </a:rPr>
              <a:t>Physics</a:t>
            </a:r>
            <a:r>
              <a:rPr lang="en-GB" sz="2000" dirty="0"/>
              <a:t>) 6 M€, 35 partners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894A28-2899-40AC-91E4-AC3D4195A6F9}"/>
              </a:ext>
            </a:extLst>
          </p:cNvPr>
          <p:cNvSpPr txBox="1"/>
          <p:nvPr/>
        </p:nvSpPr>
        <p:spPr>
          <a:xfrm>
            <a:off x="4749799" y="3940852"/>
            <a:ext cx="7234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(Medical Accelerators R&amp;D, </a:t>
            </a:r>
            <a:r>
              <a:rPr lang="en-GB" sz="2000" dirty="0">
                <a:solidFill>
                  <a:srgbClr val="FF0000"/>
                </a:solidFill>
              </a:rPr>
              <a:t>Life Sciences</a:t>
            </a:r>
            <a:r>
              <a:rPr lang="en-GB" sz="2000" dirty="0"/>
              <a:t>) 4 M€, 24 partners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D0109A-AB27-426E-95A2-64525FEE084D}"/>
              </a:ext>
            </a:extLst>
          </p:cNvPr>
          <p:cNvSpPr txBox="1"/>
          <p:nvPr/>
        </p:nvSpPr>
        <p:spPr>
          <a:xfrm>
            <a:off x="4749799" y="4809814"/>
            <a:ext cx="5389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(Antimatter R&amp;D, </a:t>
            </a:r>
            <a:r>
              <a:rPr lang="en-GB" sz="2000" dirty="0">
                <a:solidFill>
                  <a:srgbClr val="FF0000"/>
                </a:solidFill>
              </a:rPr>
              <a:t>Physics</a:t>
            </a:r>
            <a:r>
              <a:rPr lang="en-GB" sz="2000" dirty="0"/>
              <a:t>) 4 M€, 26 partners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83099D-43BD-4C27-B172-41ADAF9ED8A3}"/>
              </a:ext>
            </a:extLst>
          </p:cNvPr>
          <p:cNvSpPr txBox="1"/>
          <p:nvPr/>
        </p:nvSpPr>
        <p:spPr>
          <a:xfrm>
            <a:off x="4749799" y="5379048"/>
            <a:ext cx="8035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34186"/>
                </a:solidFill>
              </a:rPr>
              <a:t>Largest portfolio of Marie Curie networks in any scientific area. </a:t>
            </a:r>
          </a:p>
          <a:p>
            <a:r>
              <a:rPr lang="en-GB" sz="2000" u="sng" dirty="0">
                <a:solidFill>
                  <a:srgbClr val="334186"/>
                </a:solidFill>
              </a:rPr>
              <a:t>Also</a:t>
            </a:r>
            <a:r>
              <a:rPr lang="en-GB" sz="2000" dirty="0">
                <a:solidFill>
                  <a:srgbClr val="334186"/>
                </a:solidFill>
              </a:rPr>
              <a:t>: Chair of STFC ETCC and member of UKRI TSAG.</a:t>
            </a:r>
          </a:p>
        </p:txBody>
      </p:sp>
      <p:pic>
        <p:nvPicPr>
          <p:cNvPr id="34" name="Graphic 33" descr="Caret Right with solid fill">
            <a:extLst>
              <a:ext uri="{FF2B5EF4-FFF2-40B4-BE49-F238E27FC236}">
                <a16:creationId xmlns:a16="http://schemas.microsoft.com/office/drawing/2014/main" id="{94FD47B7-5D9C-4142-BCE5-81F47BA34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79551" y="5275791"/>
            <a:ext cx="914400" cy="914400"/>
          </a:xfrm>
          <a:prstGeom prst="rect">
            <a:avLst/>
          </a:prstGeom>
        </p:spPr>
      </p:pic>
      <p:pic>
        <p:nvPicPr>
          <p:cNvPr id="35" name="Picture 4" descr="https://t3.ftcdn.net/jpg/00/94/76/98/240_F_94769853_dxEuys0MU2mwPSsXttNpbPFptfYwmqmG.jpg">
            <a:extLst>
              <a:ext uri="{FF2B5EF4-FFF2-40B4-BE49-F238E27FC236}">
                <a16:creationId xmlns:a16="http://schemas.microsoft.com/office/drawing/2014/main" id="{FEC60F8A-853A-4CF1-A41E-E8086D13D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442" y="944039"/>
            <a:ext cx="125730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EC8F1-ADF8-4069-960C-910F481A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2" name="Ripple">
            <a:hlinkClick r:id="" action="ppaction://media"/>
            <a:extLst>
              <a:ext uri="{FF2B5EF4-FFF2-40B4-BE49-F238E27FC236}">
                <a16:creationId xmlns:a16="http://schemas.microsoft.com/office/drawing/2014/main" id="{5A16E6D2-9FC0-18B5-5802-66F004C071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08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6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C61A0C6-5EAD-46D8-BEC8-1E57ED073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0946" y="4128591"/>
            <a:ext cx="2882759" cy="392041"/>
          </a:xfrm>
        </p:spPr>
        <p:txBody>
          <a:bodyPr/>
          <a:lstStyle/>
          <a:p>
            <a:r>
              <a:rPr lang="en-GB" dirty="0"/>
              <a:t>Carsten P Welsch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80497-569A-409A-AB25-19F8191FF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0946" y="4595992"/>
            <a:ext cx="2882759" cy="1136991"/>
          </a:xfrm>
        </p:spPr>
        <p:txBody>
          <a:bodyPr>
            <a:normAutofit/>
          </a:bodyPr>
          <a:lstStyle/>
          <a:p>
            <a:r>
              <a:rPr lang="en-GB" dirty="0"/>
              <a:t>INFN-LNF</a:t>
            </a:r>
          </a:p>
          <a:p>
            <a:r>
              <a:rPr lang="en-GB" dirty="0"/>
              <a:t>University of Liverpool</a:t>
            </a:r>
          </a:p>
          <a:p>
            <a:r>
              <a:rPr lang="en-GB" dirty="0"/>
              <a:t>The Cockcroft Institute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192D3-7D7D-4018-8D29-83F732DE2F40}"/>
              </a:ext>
            </a:extLst>
          </p:cNvPr>
          <p:cNvSpPr txBox="1"/>
          <p:nvPr/>
        </p:nvSpPr>
        <p:spPr>
          <a:xfrm>
            <a:off x="636998" y="2969230"/>
            <a:ext cx="80857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DB9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ACCELERATING RESEARCH AND TRAINING</a:t>
            </a:r>
          </a:p>
        </p:txBody>
      </p:sp>
    </p:spTree>
    <p:extLst>
      <p:ext uri="{BB962C8B-B14F-4D97-AF65-F5344CB8AC3E}">
        <p14:creationId xmlns:p14="http://schemas.microsoft.com/office/powerpoint/2010/main" val="27029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D0198-B91F-462F-BD92-B9905C14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EuPRAXIA-DN?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68BC5-5D99-415E-9033-34CD7910B5C3}"/>
              </a:ext>
            </a:extLst>
          </p:cNvPr>
          <p:cNvSpPr txBox="1"/>
          <p:nvPr/>
        </p:nvSpPr>
        <p:spPr>
          <a:xfrm>
            <a:off x="1017142" y="1818530"/>
            <a:ext cx="1029556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MSCA Doctoral Network with a budget of 3.2M €;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high-level Fellowships </a:t>
            </a:r>
            <a:r>
              <a:rPr kumimoji="0" lang="en-GB" sz="2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(10 Fellows will be funded by the EU, another two by the UKRI guarantee funds)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Interdisciplinary and cross-sector plasma accelerator research and training program carried out between universities, research centres and industry;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Allows for organizing (large) number of events;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Recognized importance of plasma accelerator R&amp;D at European level!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2CD32B5-EBE3-6162-37DD-B5CACA9A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1999" cy="38349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Carsten P Welsch / EuPRAXIA Preparatory Phase Kick-off Meeting, INFN-LNS</a:t>
            </a:r>
          </a:p>
        </p:txBody>
      </p:sp>
    </p:spTree>
    <p:extLst>
      <p:ext uri="{BB962C8B-B14F-4D97-AF65-F5344CB8AC3E}">
        <p14:creationId xmlns:p14="http://schemas.microsoft.com/office/powerpoint/2010/main" val="1997574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40161-2DB4-48DD-922D-CF7B10D9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Beneficiaries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471318-3FB5-4932-B823-4500C86DB709}"/>
              </a:ext>
            </a:extLst>
          </p:cNvPr>
          <p:cNvSpPr/>
          <p:nvPr/>
        </p:nvSpPr>
        <p:spPr>
          <a:xfrm>
            <a:off x="0" y="1716071"/>
            <a:ext cx="12192000" cy="4289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36EB8E-6E71-4CB7-A02A-DD03EBB52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55" y="3939539"/>
            <a:ext cx="1344657" cy="1344657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F3922FB-A785-4AB2-9325-43BCF3198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35" y="2215969"/>
            <a:ext cx="2270798" cy="926354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C20EF54D-60FF-462C-AFEA-5775BF1C8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38" y="2169373"/>
            <a:ext cx="1405515" cy="882016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EC4D8D-CBC6-49A4-867A-1F0F6BC37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196" y="2116502"/>
            <a:ext cx="2101805" cy="1063413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C5A4C9D1-9874-4491-908C-0113170599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12916" r="10802" b="20706"/>
          <a:stretch/>
        </p:blipFill>
        <p:spPr>
          <a:xfrm>
            <a:off x="661611" y="3860801"/>
            <a:ext cx="2433002" cy="1450827"/>
          </a:xfrm>
          <a:prstGeom prst="rect">
            <a:avLst/>
          </a:prstGeom>
        </p:spPr>
      </p:pic>
      <p:pic>
        <p:nvPicPr>
          <p:cNvPr id="4098" name="Picture 2" descr="Lund University - Wikipedia">
            <a:extLst>
              <a:ext uri="{FF2B5EF4-FFF2-40B4-BE49-F238E27FC236}">
                <a16:creationId xmlns:a16="http://schemas.microsoft.com/office/drawing/2014/main" id="{F0E07B3D-7F6C-4476-98FA-467C4DFE7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396" y="3789534"/>
            <a:ext cx="1344657" cy="16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niversity of Pécs - Wikipedia">
            <a:extLst>
              <a:ext uri="{FF2B5EF4-FFF2-40B4-BE49-F238E27FC236}">
                <a16:creationId xmlns:a16="http://schemas.microsoft.com/office/drawing/2014/main" id="{E987F5DE-DEDB-4E6C-961B-3A78CF311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795" y="3860801"/>
            <a:ext cx="1320761" cy="132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IVIDEC Instrumentation - CVD Diamond Technology applications">
            <a:extLst>
              <a:ext uri="{FF2B5EF4-FFF2-40B4-BE49-F238E27FC236}">
                <a16:creationId xmlns:a16="http://schemas.microsoft.com/office/drawing/2014/main" id="{3E9CD8F8-78C3-42E3-91B2-6F8CEA938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5" y="2368480"/>
            <a:ext cx="2391881" cy="6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495B092-C09F-DD33-5DA4-00C3955E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1999" cy="38349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 Carsten P Welsch / EuPRAXIA Preparatory Phase Kick-off Meeting, INFN-LNS</a:t>
            </a:r>
          </a:p>
        </p:txBody>
      </p:sp>
    </p:spTree>
    <p:extLst>
      <p:ext uri="{BB962C8B-B14F-4D97-AF65-F5344CB8AC3E}">
        <p14:creationId xmlns:p14="http://schemas.microsoft.com/office/powerpoint/2010/main" val="557736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821</Words>
  <Application>Microsoft Office PowerPoint</Application>
  <PresentationFormat>Widescreen</PresentationFormat>
  <Paragraphs>109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Arial Rounded MT Bold</vt:lpstr>
      <vt:lpstr>Calibri</vt:lpstr>
      <vt:lpstr>Calibri Light</vt:lpstr>
      <vt:lpstr>Office Theme</vt:lpstr>
      <vt:lpstr>1_Office Theme</vt:lpstr>
      <vt:lpstr>EuPRAXIA Doctoral Network</vt:lpstr>
      <vt:lpstr>Overview</vt:lpstr>
      <vt:lpstr>Accelerator Science Group</vt:lpstr>
      <vt:lpstr>The Cockcroft Model</vt:lpstr>
      <vt:lpstr>Marie Curie Networks</vt:lpstr>
      <vt:lpstr>PowerPoint Presentation</vt:lpstr>
      <vt:lpstr>PowerPoint Presentation</vt:lpstr>
      <vt:lpstr>What is EuPRAXIA-DN?</vt:lpstr>
      <vt:lpstr>Beneficiaries</vt:lpstr>
      <vt:lpstr>Partner Organizations</vt:lpstr>
      <vt:lpstr>Research</vt:lpstr>
      <vt:lpstr>Training &amp; Events</vt:lpstr>
      <vt:lpstr>EuPRAXIA-DN Events - Details</vt:lpstr>
      <vt:lpstr>Project Website</vt:lpstr>
      <vt:lpstr>Project Website</vt:lpstr>
      <vt:lpstr>Dissemination</vt:lpstr>
      <vt:lpstr>Position Vacancies</vt:lpstr>
      <vt:lpstr>Summary</vt:lpstr>
      <vt:lpstr>Contact and Further Details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Welsch, Carsten</cp:lastModifiedBy>
  <cp:revision>48</cp:revision>
  <dcterms:created xsi:type="dcterms:W3CDTF">2018-02-09T13:41:45Z</dcterms:created>
  <dcterms:modified xsi:type="dcterms:W3CDTF">2022-11-22T08:14:53Z</dcterms:modified>
</cp:coreProperties>
</file>