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57" r:id="rId4"/>
    <p:sldId id="273" r:id="rId5"/>
    <p:sldId id="268" r:id="rId6"/>
    <p:sldId id="269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DDE9F7"/>
    <a:srgbClr val="0055A5"/>
    <a:srgbClr val="437AAB"/>
    <a:srgbClr val="385273"/>
    <a:srgbClr val="EF372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4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24/11/2022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nrica.chiadroni@uniroma1.it" TargetMode="External"/><Relationship Id="rId2" Type="http://schemas.openxmlformats.org/officeDocument/2006/relationships/hyperlink" Target="mailto:g.sarri@qub.ac.u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WP11: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Gianluca </a:t>
            </a:r>
            <a:r>
              <a:rPr lang="en-GB" dirty="0" err="1"/>
              <a:t>Sarri</a:t>
            </a:r>
            <a:r>
              <a:rPr lang="en-GB" dirty="0"/>
              <a:t> and </a:t>
            </a:r>
            <a:r>
              <a:rPr lang="en-GB" dirty="0" err="1"/>
              <a:t>Enrica</a:t>
            </a:r>
            <a:r>
              <a:rPr lang="en-GB" dirty="0"/>
              <a:t> </a:t>
            </a:r>
            <a:r>
              <a:rPr lang="en-GB" dirty="0" err="1"/>
              <a:t>Chiadroni</a:t>
            </a:r>
            <a:endParaRPr lang="en-GB" dirty="0"/>
          </a:p>
          <a:p>
            <a:r>
              <a:rPr lang="en-GB" sz="2000" i="1" dirty="0"/>
              <a:t>Queen’s University Belfast and </a:t>
            </a:r>
            <a:r>
              <a:rPr lang="en-GB" sz="2000" i="1" dirty="0" err="1"/>
              <a:t>Università</a:t>
            </a:r>
            <a:r>
              <a:rPr lang="en-GB" sz="2000" i="1" dirty="0"/>
              <a:t> la Sapienza di Roma </a:t>
            </a: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5A3D7-70D6-438A-ADA7-A6FA6C01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D24C7B-62D8-4C9C-9B55-452A9AC9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EuPRAXIA-PP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4E90A-9D57-4096-8491-4145B72F1E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54" y="6462572"/>
            <a:ext cx="6103272" cy="365125"/>
          </a:xfrm>
        </p:spPr>
        <p:txBody>
          <a:bodyPr/>
          <a:lstStyle/>
          <a:p>
            <a:pPr algn="l"/>
            <a:r>
              <a:rPr lang="en-GB" dirty="0"/>
              <a:t>G. </a:t>
            </a:r>
            <a:r>
              <a:rPr lang="en-GB" dirty="0" err="1"/>
              <a:t>Sarri</a:t>
            </a:r>
            <a:r>
              <a:rPr lang="en-GB" dirty="0"/>
              <a:t> and E. </a:t>
            </a:r>
            <a:r>
              <a:rPr lang="en-GB" dirty="0" err="1"/>
              <a:t>Chiadroni</a:t>
            </a:r>
            <a:r>
              <a:rPr lang="en-GB" dirty="0"/>
              <a:t>: </a:t>
            </a:r>
            <a:r>
              <a:rPr lang="en-GB" dirty="0" err="1"/>
              <a:t>Euproxia</a:t>
            </a:r>
            <a:r>
              <a:rPr lang="en-GB" dirty="0"/>
              <a:t> PP Kick-off meeting, November 2022 Frascati, Italy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7DD724-B83B-4D7E-B22D-E9B3729DBCB6}"/>
              </a:ext>
            </a:extLst>
          </p:cNvPr>
          <p:cNvGrpSpPr/>
          <p:nvPr/>
        </p:nvGrpSpPr>
        <p:grpSpPr>
          <a:xfrm>
            <a:off x="1840707" y="909643"/>
            <a:ext cx="8586787" cy="5443538"/>
            <a:chOff x="1840707" y="909643"/>
            <a:chExt cx="8586787" cy="5443538"/>
          </a:xfrm>
        </p:grpSpPr>
        <p:pic>
          <p:nvPicPr>
            <p:cNvPr id="7" name="Grafik 2">
              <a:extLst>
                <a:ext uri="{FF2B5EF4-FFF2-40B4-BE49-F238E27FC236}">
                  <a16:creationId xmlns:a16="http://schemas.microsoft.com/office/drawing/2014/main" id="{0B1F41BC-9FFD-4ECC-80E9-6A4324CC8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4" t="1341" r="869" b="1775"/>
            <a:stretch/>
          </p:blipFill>
          <p:spPr>
            <a:xfrm>
              <a:off x="1840707" y="909643"/>
              <a:ext cx="8586787" cy="54435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8789FF-B186-499E-9E2B-B97F6CD09EC3}"/>
                </a:ext>
              </a:extLst>
            </p:cNvPr>
            <p:cNvSpPr/>
            <p:nvPr/>
          </p:nvSpPr>
          <p:spPr>
            <a:xfrm>
              <a:off x="1881189" y="909643"/>
              <a:ext cx="1193006" cy="5715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C4F2BBB-96CC-8210-6487-7D3A598D00DD}"/>
              </a:ext>
            </a:extLst>
          </p:cNvPr>
          <p:cNvSpPr/>
          <p:nvPr/>
        </p:nvSpPr>
        <p:spPr>
          <a:xfrm>
            <a:off x="5087154" y="3271234"/>
            <a:ext cx="2099257" cy="553792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0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10ED02A2-E3F3-3B76-4C29-146C3A07C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11" y="957043"/>
            <a:ext cx="6320074" cy="288755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C711712-D221-480D-E8C8-51D0BD725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56" y="3938021"/>
            <a:ext cx="4162243" cy="2138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9D50AB-0AA7-DD4A-4CD6-8FD3F0EA21C7}"/>
              </a:ext>
            </a:extLst>
          </p:cNvPr>
          <p:cNvSpPr/>
          <p:nvPr/>
        </p:nvSpPr>
        <p:spPr>
          <a:xfrm>
            <a:off x="8733035" y="5126807"/>
            <a:ext cx="1489753" cy="246580"/>
          </a:xfrm>
          <a:prstGeom prst="rect">
            <a:avLst/>
          </a:prstGeom>
          <a:solidFill>
            <a:schemeClr val="accent2">
              <a:lumMod val="75000"/>
              <a:alpha val="245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F1FE88-EFA1-889C-AA06-C0CE012C3A80}"/>
              </a:ext>
            </a:extLst>
          </p:cNvPr>
          <p:cNvSpPr/>
          <p:nvPr/>
        </p:nvSpPr>
        <p:spPr>
          <a:xfrm>
            <a:off x="10433314" y="5108249"/>
            <a:ext cx="878536" cy="246580"/>
          </a:xfrm>
          <a:prstGeom prst="rect">
            <a:avLst/>
          </a:prstGeom>
          <a:solidFill>
            <a:schemeClr val="accent2">
              <a:lumMod val="75000"/>
              <a:alpha val="245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8D9148-E33E-9EAD-3A1C-3C55B7113AA7}"/>
              </a:ext>
            </a:extLst>
          </p:cNvPr>
          <p:cNvSpPr/>
          <p:nvPr/>
        </p:nvSpPr>
        <p:spPr>
          <a:xfrm>
            <a:off x="9008934" y="5374337"/>
            <a:ext cx="1424380" cy="220476"/>
          </a:xfrm>
          <a:prstGeom prst="rect">
            <a:avLst/>
          </a:prstGeom>
          <a:solidFill>
            <a:schemeClr val="accent2">
              <a:lumMod val="75000"/>
              <a:alpha val="245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6014E-5F89-062C-B9C0-8A51A37C7671}"/>
              </a:ext>
            </a:extLst>
          </p:cNvPr>
          <p:cNvSpPr/>
          <p:nvPr/>
        </p:nvSpPr>
        <p:spPr>
          <a:xfrm>
            <a:off x="9019207" y="5588495"/>
            <a:ext cx="1690006" cy="148078"/>
          </a:xfrm>
          <a:prstGeom prst="rect">
            <a:avLst/>
          </a:prstGeom>
          <a:solidFill>
            <a:schemeClr val="accent2">
              <a:lumMod val="75000"/>
              <a:alpha val="245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2D5F9C3-7736-C433-B60B-316FDD9580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54" y="6462572"/>
            <a:ext cx="6103272" cy="365125"/>
          </a:xfrm>
        </p:spPr>
        <p:txBody>
          <a:bodyPr/>
          <a:lstStyle/>
          <a:p>
            <a:pPr algn="l"/>
            <a:r>
              <a:rPr lang="en-GB" dirty="0"/>
              <a:t>G. </a:t>
            </a:r>
            <a:r>
              <a:rPr lang="en-GB" dirty="0" err="1"/>
              <a:t>Sarri</a:t>
            </a:r>
            <a:r>
              <a:rPr lang="en-GB" dirty="0"/>
              <a:t> and E. </a:t>
            </a:r>
            <a:r>
              <a:rPr lang="en-GB" dirty="0" err="1"/>
              <a:t>Chiadroni</a:t>
            </a:r>
            <a:r>
              <a:rPr lang="en-GB" dirty="0"/>
              <a:t>: </a:t>
            </a:r>
            <a:r>
              <a:rPr lang="en-GB" dirty="0" err="1"/>
              <a:t>Euproxia</a:t>
            </a:r>
            <a:r>
              <a:rPr lang="en-GB" dirty="0"/>
              <a:t> PP Kick-off meeting, November 2022 Frascati, Italy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5896E593-C50C-61CA-9F18-44BBC7334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75" y="886673"/>
            <a:ext cx="7612006" cy="5433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Helvetica" pitchFamily="2" charset="0"/>
              </a:rPr>
              <a:t>Flagship Science Goals: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Flagship Science Goal 1: free-electron laser (FEL) X-rays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300" i="1" dirty="0">
                <a:effectLst/>
                <a:latin typeface="Helvetica" pitchFamily="2" charset="0"/>
              </a:rPr>
              <a:t>10</a:t>
            </a:r>
            <a:r>
              <a:rPr lang="en-GB" sz="1300" i="1" baseline="30000" dirty="0">
                <a:effectLst/>
                <a:latin typeface="Helvetica" pitchFamily="2" charset="0"/>
              </a:rPr>
              <a:t>9</a:t>
            </a:r>
            <a:r>
              <a:rPr lang="en-GB" sz="1300" i="1" dirty="0">
                <a:effectLst/>
                <a:latin typeface="Helvetica" pitchFamily="2" charset="0"/>
              </a:rPr>
              <a:t> - 10</a:t>
            </a:r>
            <a:r>
              <a:rPr lang="en-GB" sz="1300" i="1" baseline="30000" dirty="0">
                <a:effectLst/>
                <a:latin typeface="Helvetica" pitchFamily="2" charset="0"/>
              </a:rPr>
              <a:t>13</a:t>
            </a:r>
            <a:r>
              <a:rPr lang="en-GB" sz="1300" i="1" dirty="0">
                <a:effectLst/>
                <a:latin typeface="Helvetica" pitchFamily="2" charset="0"/>
              </a:rPr>
              <a:t> photons per pulse, 0.2 nm to 36 nm, 0.4 fs duration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Flagship Science Goal 2: </a:t>
            </a:r>
            <a:r>
              <a:rPr lang="en-GB" sz="1600" b="1" dirty="0" err="1">
                <a:effectLst/>
                <a:latin typeface="Helvetica" pitchFamily="2" charset="0"/>
              </a:rPr>
              <a:t>betatron</a:t>
            </a:r>
            <a:r>
              <a:rPr lang="en-GB" sz="1600" b="1" dirty="0">
                <a:effectLst/>
                <a:latin typeface="Helvetica" pitchFamily="2" charset="0"/>
              </a:rPr>
              <a:t> X-rays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300" i="1" dirty="0">
                <a:effectLst/>
                <a:latin typeface="Helvetica" pitchFamily="2" charset="0"/>
              </a:rPr>
              <a:t>10</a:t>
            </a:r>
            <a:r>
              <a:rPr lang="en-GB" sz="1300" i="1" baseline="30000" dirty="0">
                <a:effectLst/>
                <a:latin typeface="Helvetica" pitchFamily="2" charset="0"/>
              </a:rPr>
              <a:t>10</a:t>
            </a:r>
            <a:r>
              <a:rPr lang="en-GB" sz="1300" i="1" dirty="0">
                <a:effectLst/>
                <a:latin typeface="Helvetica" pitchFamily="2" charset="0"/>
              </a:rPr>
              <a:t> photons per pulse, energy of 5 –18 keV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Flagship Science Goal 3: low-energy positron beams </a:t>
            </a:r>
            <a:endParaRPr lang="en-GB" sz="16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300" i="1" dirty="0">
                <a:effectLst/>
                <a:latin typeface="Helvetica" pitchFamily="2" charset="0"/>
              </a:rPr>
              <a:t>energies</a:t>
            </a:r>
            <a:r>
              <a:rPr lang="en-GB" sz="1300" i="1" dirty="0">
                <a:latin typeface="Helvetica" pitchFamily="2" charset="0"/>
              </a:rPr>
              <a:t> </a:t>
            </a:r>
            <a:r>
              <a:rPr lang="en-GB" sz="1300" i="1" dirty="0">
                <a:effectLst/>
                <a:latin typeface="Helvetica" pitchFamily="2" charset="0"/>
              </a:rPr>
              <a:t>0.5MeV - 10MeV, 10</a:t>
            </a:r>
            <a:r>
              <a:rPr lang="en-GB" sz="1300" i="1" baseline="30000" dirty="0">
                <a:effectLst/>
                <a:latin typeface="Helvetica" pitchFamily="2" charset="0"/>
              </a:rPr>
              <a:t>6</a:t>
            </a:r>
            <a:r>
              <a:rPr lang="en-GB" sz="1300" i="1" dirty="0">
                <a:effectLst/>
                <a:latin typeface="Helvetica" pitchFamily="2" charset="0"/>
              </a:rPr>
              <a:t> positrons per pulse, 20–90 </a:t>
            </a:r>
            <a:r>
              <a:rPr lang="en-GB" sz="1300" i="1" dirty="0" err="1">
                <a:effectLst/>
                <a:latin typeface="Helvetica" pitchFamily="2" charset="0"/>
              </a:rPr>
              <a:t>ps</a:t>
            </a:r>
            <a:r>
              <a:rPr lang="en-GB" sz="1300" i="1" dirty="0">
                <a:effectLst/>
                <a:latin typeface="Helvetica" pitchFamily="2" charset="0"/>
              </a:rPr>
              <a:t> duration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Flagship Science Goal 4: electron and positron beams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300" i="1" dirty="0">
                <a:effectLst/>
                <a:latin typeface="Helvetica" pitchFamily="2" charset="0"/>
              </a:rPr>
              <a:t>energies 100MeV - 5 GeV for high-energy-physics-related R&amp;D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Flagship Science Goal 5:</a:t>
            </a:r>
            <a:r>
              <a:rPr lang="en-GB" sz="1600" b="1" dirty="0">
                <a:latin typeface="Helvetica" pitchFamily="2" charset="0"/>
              </a:rPr>
              <a:t> </a:t>
            </a:r>
            <a:r>
              <a:rPr lang="en-GB" sz="1600" b="1" dirty="0">
                <a:effectLst/>
                <a:latin typeface="Helvetica" pitchFamily="2" charset="0"/>
              </a:rPr>
              <a:t>Compton scattering (ICS) source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300" i="1" dirty="0">
                <a:effectLst/>
                <a:latin typeface="Helvetica" pitchFamily="2" charset="0"/>
              </a:rPr>
              <a:t>narrow-band spectrum for precision nuclear physics and highly penetrative radiography for users.</a:t>
            </a:r>
            <a:endParaRPr lang="en-GB" sz="1600" b="1" dirty="0">
              <a:effectLst/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Flagship Science Goal 6: multi-stage high repetition-rate plasma accelerator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 </a:t>
            </a:r>
            <a:r>
              <a:rPr lang="en-GB" sz="1300" i="1" dirty="0">
                <a:effectLst/>
                <a:latin typeface="Helvetica" pitchFamily="2" charset="0"/>
              </a:rPr>
              <a:t>in the GeV range to users from accelerator science.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effectLst/>
                <a:latin typeface="Helvetica" pitchFamily="2" charset="0"/>
              </a:rPr>
              <a:t>Flagship Science Goal 7: Novel schemes of pump probe configurations</a:t>
            </a:r>
            <a:r>
              <a:rPr lang="en-GB" sz="1100" dirty="0">
                <a:effectLst/>
                <a:latin typeface="Helvetica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300" i="1" dirty="0">
                <a:effectLst/>
                <a:latin typeface="Helvetica" pitchFamily="2" charset="0"/>
              </a:rPr>
              <a:t>and ultra-precise timing will be researched, feeding back into laser science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33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2D5F9C3-7736-C433-B60B-316FDD9580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54" y="6462572"/>
            <a:ext cx="6103272" cy="365125"/>
          </a:xfrm>
        </p:spPr>
        <p:txBody>
          <a:bodyPr/>
          <a:lstStyle/>
          <a:p>
            <a:pPr algn="l"/>
            <a:r>
              <a:rPr lang="en-GB" dirty="0"/>
              <a:t>G. </a:t>
            </a:r>
            <a:r>
              <a:rPr lang="en-GB" dirty="0" err="1"/>
              <a:t>Sarri</a:t>
            </a:r>
            <a:r>
              <a:rPr lang="en-GB" dirty="0"/>
              <a:t> and E. </a:t>
            </a:r>
            <a:r>
              <a:rPr lang="en-GB" dirty="0" err="1"/>
              <a:t>Chiadroni</a:t>
            </a:r>
            <a:r>
              <a:rPr lang="en-GB" dirty="0"/>
              <a:t>: </a:t>
            </a:r>
            <a:r>
              <a:rPr lang="en-GB" dirty="0" err="1"/>
              <a:t>Euproxia</a:t>
            </a:r>
            <a:r>
              <a:rPr lang="en-GB" dirty="0"/>
              <a:t> PP Kick-off meeting, November 2022 Frascati, Italy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35497-7B22-42E8-BF45-67C0B47B0CB8}"/>
              </a:ext>
            </a:extLst>
          </p:cNvPr>
          <p:cNvSpPr txBox="1"/>
          <p:nvPr/>
        </p:nvSpPr>
        <p:spPr>
          <a:xfrm>
            <a:off x="1471" y="86871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" pitchFamily="2" charset="0"/>
                <a:ea typeface="Baskerville" panose="02020502070401020303" pitchFamily="18" charset="0"/>
              </a:rPr>
              <a:t>From the ESFRI hearing…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58E4C4-BFCC-885E-5F0D-12DB071D7028}"/>
              </a:ext>
            </a:extLst>
          </p:cNvPr>
          <p:cNvSpPr txBox="1"/>
          <p:nvPr/>
        </p:nvSpPr>
        <p:spPr>
          <a:xfrm>
            <a:off x="-1" y="1341928"/>
            <a:ext cx="6719299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err="1"/>
              <a:t>EuPRAXIA</a:t>
            </a:r>
            <a:r>
              <a:rPr lang="en-US" sz="2000" dirty="0"/>
              <a:t> RI services fields of </a:t>
            </a:r>
            <a:r>
              <a:rPr lang="en-US" sz="2000" b="1" dirty="0"/>
              <a:t>Physical Sciences &amp; Engineering </a:t>
            </a:r>
            <a:r>
              <a:rPr lang="en-US" sz="2000" dirty="0"/>
              <a:t>and </a:t>
            </a:r>
            <a:r>
              <a:rPr lang="en-US" sz="2000" b="1" dirty="0"/>
              <a:t>Food &amp; Health</a:t>
            </a:r>
            <a:r>
              <a:rPr lang="en-US" sz="2000" dirty="0"/>
              <a:t>: </a:t>
            </a:r>
            <a:endParaRPr lang="en-US" sz="2000" b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Compact and cost-efficient accelerator technology at scale of interest for industry, hospitals, universities (</a:t>
            </a:r>
            <a:r>
              <a:rPr lang="en-US" sz="1800" b="1" dirty="0"/>
              <a:t>longer-term VHEE radiation therapy</a:t>
            </a:r>
            <a:r>
              <a:rPr lang="en-US" sz="1800" dirty="0"/>
              <a:t>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Compactified free electron laser facility for e.g. research on viruses and bacteria, rapid screening of biological tissues, </a:t>
            </a:r>
            <a:r>
              <a:rPr lang="fr-FR" sz="1800" b="1" dirty="0" err="1"/>
              <a:t>nanoparticles</a:t>
            </a:r>
            <a:r>
              <a:rPr lang="fr-FR" sz="1800" b="1" dirty="0"/>
              <a:t> as pesticides</a:t>
            </a:r>
            <a:r>
              <a:rPr lang="fr-FR" sz="1800" dirty="0"/>
              <a:t>. 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“Table-top” applications in </a:t>
            </a:r>
            <a:r>
              <a:rPr lang="en-US" sz="1800" b="1" dirty="0"/>
              <a:t>manufacturing industry </a:t>
            </a:r>
            <a:r>
              <a:rPr lang="en-US" sz="1800" dirty="0"/>
              <a:t>with </a:t>
            </a:r>
            <a:r>
              <a:rPr lang="en-US" sz="1800" b="1" dirty="0"/>
              <a:t>non-destructive testing methods </a:t>
            </a:r>
            <a:r>
              <a:rPr lang="en-US" sz="1800" dirty="0"/>
              <a:t>(compact X ray machine, deeply penetrating </a:t>
            </a:r>
            <a:r>
              <a:rPr lang="en-US" sz="1800" b="1" dirty="0"/>
              <a:t>positron annihilation spectroscopy</a:t>
            </a:r>
            <a:r>
              <a:rPr lang="en-US" sz="1800" dirty="0"/>
              <a:t>).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Point-like emission X ray source, e.g. for </a:t>
            </a:r>
            <a:r>
              <a:rPr lang="en-US" sz="1800" b="1" dirty="0"/>
              <a:t>material</a:t>
            </a:r>
            <a:r>
              <a:rPr lang="en-US" sz="1800" dirty="0"/>
              <a:t> studies or for identifying early onset of cancer at micron-scale (calcification).</a:t>
            </a:r>
            <a:r>
              <a:rPr lang="en-US" sz="8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D17C8A-F970-387D-873B-77C80B35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216" y="786519"/>
            <a:ext cx="4593975" cy="3713176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80DD90F9-4844-ACE8-5868-590774855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4837" y="4509969"/>
            <a:ext cx="1767155" cy="168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D3C1E154-4EF6-5D8F-3865-FFE092AD8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07" y="4339512"/>
            <a:ext cx="3347729" cy="18805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223B9D-7A31-B74D-7C80-AA733C53BA35}"/>
              </a:ext>
            </a:extLst>
          </p:cNvPr>
          <p:cNvSpPr txBox="1"/>
          <p:nvPr/>
        </p:nvSpPr>
        <p:spPr>
          <a:xfrm>
            <a:off x="6667928" y="6161498"/>
            <a:ext cx="2794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Helvetica" pitchFamily="2" charset="0"/>
              </a:rPr>
              <a:t>Positron sources for material scanning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0C8499-7387-4529-D7C5-5B144E36A185}"/>
              </a:ext>
            </a:extLst>
          </p:cNvPr>
          <p:cNvSpPr txBox="1"/>
          <p:nvPr/>
        </p:nvSpPr>
        <p:spPr>
          <a:xfrm>
            <a:off x="9585504" y="6159940"/>
            <a:ext cx="2616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Helvetica" pitchFamily="2" charset="0"/>
              </a:rPr>
              <a:t>Betatron</a:t>
            </a:r>
            <a:r>
              <a:rPr lang="en-US" sz="1200" i="1" dirty="0">
                <a:latin typeface="Helvetica" pitchFamily="2" charset="0"/>
              </a:rPr>
              <a:t> tomography of bone tissue</a:t>
            </a:r>
          </a:p>
        </p:txBody>
      </p:sp>
    </p:spTree>
    <p:extLst>
      <p:ext uri="{BB962C8B-B14F-4D97-AF65-F5344CB8AC3E}">
        <p14:creationId xmlns:p14="http://schemas.microsoft.com/office/powerpoint/2010/main" val="56614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0FBFEC-84B7-2AF9-6E71-7AAE5A0B4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/>
          <a:stretch/>
        </p:blipFill>
        <p:spPr>
          <a:xfrm>
            <a:off x="138340" y="5220994"/>
            <a:ext cx="7056812" cy="1092239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58A43696-F097-D406-3B91-316D5F346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"/>
          <a:stretch/>
        </p:blipFill>
        <p:spPr>
          <a:xfrm>
            <a:off x="10274" y="902245"/>
            <a:ext cx="7202184" cy="4318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750D81-4763-6722-FD2B-0B4918574592}"/>
              </a:ext>
            </a:extLst>
          </p:cNvPr>
          <p:cNvSpPr txBox="1"/>
          <p:nvPr/>
        </p:nvSpPr>
        <p:spPr>
          <a:xfrm>
            <a:off x="7195152" y="954844"/>
            <a:ext cx="292702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Work Package Coordinators</a:t>
            </a: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Work Package Participants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801225-2298-5DA8-48CA-B2AB8187D72F}"/>
              </a:ext>
            </a:extLst>
          </p:cNvPr>
          <p:cNvSpPr/>
          <p:nvPr/>
        </p:nvSpPr>
        <p:spPr>
          <a:xfrm>
            <a:off x="287676" y="4880225"/>
            <a:ext cx="6493268" cy="688368"/>
          </a:xfrm>
          <a:prstGeom prst="rect">
            <a:avLst/>
          </a:prstGeom>
          <a:solidFill>
            <a:schemeClr val="accent6">
              <a:lumMod val="75000"/>
              <a:alpha val="245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560ABC-ED7B-CFC7-CE7D-DF7C76B7E51A}"/>
              </a:ext>
            </a:extLst>
          </p:cNvPr>
          <p:cNvSpPr/>
          <p:nvPr/>
        </p:nvSpPr>
        <p:spPr>
          <a:xfrm>
            <a:off x="287676" y="5843937"/>
            <a:ext cx="6493268" cy="365125"/>
          </a:xfrm>
          <a:prstGeom prst="rect">
            <a:avLst/>
          </a:prstGeom>
          <a:solidFill>
            <a:schemeClr val="accent1">
              <a:alpha val="245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8" descr="Queen's University Belfast: Shaping a Better World since 1845">
            <a:extLst>
              <a:ext uri="{FF2B5EF4-FFF2-40B4-BE49-F238E27FC236}">
                <a16:creationId xmlns:a16="http://schemas.microsoft.com/office/drawing/2014/main" id="{108EDED7-6D3F-620F-17D0-6ADE5712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4553" y="1404241"/>
            <a:ext cx="13320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Sapienza University of Rome - EU Agenda">
            <a:extLst>
              <a:ext uri="{FF2B5EF4-FFF2-40B4-BE49-F238E27FC236}">
                <a16:creationId xmlns:a16="http://schemas.microsoft.com/office/drawing/2014/main" id="{C42178E1-E60A-57E5-8BFF-9A04B02D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447" y="1404241"/>
            <a:ext cx="262894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0">
            <a:extLst>
              <a:ext uri="{FF2B5EF4-FFF2-40B4-BE49-F238E27FC236}">
                <a16:creationId xmlns:a16="http://schemas.microsoft.com/office/drawing/2014/main" id="{51762C44-3207-5BDE-D5CE-D349488164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097" y="3858439"/>
            <a:ext cx="1339255" cy="110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CE222151-1503-47CF-E528-F31DEB95F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7295" y="3858439"/>
            <a:ext cx="1986056" cy="110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IASA">
            <a:extLst>
              <a:ext uri="{FF2B5EF4-FFF2-40B4-BE49-F238E27FC236}">
                <a16:creationId xmlns:a16="http://schemas.microsoft.com/office/drawing/2014/main" id="{2E96B89F-B341-0AFF-FDA6-D50860658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7097" y="5044609"/>
            <a:ext cx="812145" cy="110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mportant new UKRI Open Access Policy | Open Access Australasia">
            <a:extLst>
              <a:ext uri="{FF2B5EF4-FFF2-40B4-BE49-F238E27FC236}">
                <a16:creationId xmlns:a16="http://schemas.microsoft.com/office/drawing/2014/main" id="{8A9112E0-138C-F3D2-49E3-0DD71696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8645" y="5054775"/>
            <a:ext cx="1986055" cy="110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31">
            <a:extLst>
              <a:ext uri="{FF2B5EF4-FFF2-40B4-BE49-F238E27FC236}">
                <a16:creationId xmlns:a16="http://schemas.microsoft.com/office/drawing/2014/main" id="{C9B2B01C-41DD-11FD-8782-AADFBE05A4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713" y="3858439"/>
            <a:ext cx="1103364" cy="110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8BE4D3D-D895-8C80-A5D8-59009BA4B6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54" y="6462572"/>
            <a:ext cx="6103272" cy="365125"/>
          </a:xfrm>
        </p:spPr>
        <p:txBody>
          <a:bodyPr/>
          <a:lstStyle/>
          <a:p>
            <a:pPr algn="l"/>
            <a:r>
              <a:rPr lang="en-GB" dirty="0"/>
              <a:t>G. </a:t>
            </a:r>
            <a:r>
              <a:rPr lang="en-GB" dirty="0" err="1"/>
              <a:t>Sarri</a:t>
            </a:r>
            <a:r>
              <a:rPr lang="en-GB" dirty="0"/>
              <a:t> and E. </a:t>
            </a:r>
            <a:r>
              <a:rPr lang="en-GB" dirty="0" err="1"/>
              <a:t>Chiadroni</a:t>
            </a:r>
            <a:r>
              <a:rPr lang="en-GB" dirty="0"/>
              <a:t>: </a:t>
            </a:r>
            <a:r>
              <a:rPr lang="en-GB" dirty="0" err="1"/>
              <a:t>Euproxia</a:t>
            </a:r>
            <a:r>
              <a:rPr lang="en-GB" dirty="0"/>
              <a:t> PP Kick-off meeting, November 2022 Frascati, Italy</a:t>
            </a:r>
          </a:p>
        </p:txBody>
      </p:sp>
      <p:pic>
        <p:nvPicPr>
          <p:cNvPr id="2" name="Picture 2" descr="Főoldal">
            <a:extLst>
              <a:ext uri="{FF2B5EF4-FFF2-40B4-BE49-F238E27FC236}">
                <a16:creationId xmlns:a16="http://schemas.microsoft.com/office/drawing/2014/main" id="{BB78F382-2723-27BA-DD44-92DEDE21E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21" y="5080874"/>
            <a:ext cx="1668156" cy="70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3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need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4621166-5C15-5D15-984C-DDA732A511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54" y="6462572"/>
            <a:ext cx="6103272" cy="365125"/>
          </a:xfrm>
        </p:spPr>
        <p:txBody>
          <a:bodyPr/>
          <a:lstStyle/>
          <a:p>
            <a:pPr algn="l"/>
            <a:r>
              <a:rPr lang="en-GB" dirty="0"/>
              <a:t>G. </a:t>
            </a:r>
            <a:r>
              <a:rPr lang="en-GB" dirty="0" err="1"/>
              <a:t>Sarri</a:t>
            </a:r>
            <a:r>
              <a:rPr lang="en-GB" dirty="0"/>
              <a:t> and E. </a:t>
            </a:r>
            <a:r>
              <a:rPr lang="en-GB" dirty="0" err="1"/>
              <a:t>Chiadroni</a:t>
            </a:r>
            <a:r>
              <a:rPr lang="en-GB" dirty="0"/>
              <a:t>: </a:t>
            </a:r>
            <a:r>
              <a:rPr lang="en-GB" dirty="0" err="1"/>
              <a:t>Euproxia</a:t>
            </a:r>
            <a:r>
              <a:rPr lang="en-GB" dirty="0"/>
              <a:t> PP Kick-off meeting, November 2022 Frascati, Italy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A4653-8CA5-A956-9D93-1EA694A0CC8D}"/>
              </a:ext>
            </a:extLst>
          </p:cNvPr>
          <p:cNvSpPr txBox="1"/>
          <p:nvPr/>
        </p:nvSpPr>
        <p:spPr>
          <a:xfrm>
            <a:off x="19803" y="1130155"/>
            <a:ext cx="12112611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500" b="1" dirty="0">
                <a:latin typeface="Helvetica" pitchFamily="2" charset="0"/>
              </a:rPr>
              <a:t>Form a coherent and comprehensive structure of </a:t>
            </a:r>
            <a:r>
              <a:rPr lang="en-US" sz="1500" b="1" dirty="0" err="1">
                <a:latin typeface="Helvetica" pitchFamily="2" charset="0"/>
              </a:rPr>
              <a:t>centres</a:t>
            </a:r>
            <a:r>
              <a:rPr lang="en-US" sz="1500" b="1" dirty="0">
                <a:latin typeface="Helvetica" pitchFamily="2" charset="0"/>
              </a:rPr>
              <a:t>/initiatives to be funded at national/bilateral/European level</a:t>
            </a:r>
          </a:p>
          <a:p>
            <a:pPr marL="342900" indent="-342900">
              <a:buAutoNum type="arabicPeriod"/>
            </a:pPr>
            <a:endParaRPr lang="en-US" sz="600" b="1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	</a:t>
            </a:r>
            <a:r>
              <a:rPr lang="en-US" sz="1600" dirty="0">
                <a:latin typeface="Helvetica" pitchFamily="2" charset="0"/>
              </a:rPr>
              <a:t>- </a:t>
            </a:r>
            <a:r>
              <a:rPr lang="en-US" sz="1600" i="1" dirty="0">
                <a:latin typeface="Helvetica" pitchFamily="2" charset="0"/>
              </a:rPr>
              <a:t>Are there other institutes interested in joining or that we should involve? 	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600" i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</a:rPr>
              <a:t>Collaboration with WP6</a:t>
            </a:r>
          </a:p>
          <a:p>
            <a:endParaRPr lang="en-US" sz="600" i="1" dirty="0">
              <a:latin typeface="Helvetica" pitchFamily="2" charset="0"/>
            </a:endParaRPr>
          </a:p>
          <a:p>
            <a:r>
              <a:rPr lang="en-US" sz="1600" i="1" dirty="0">
                <a:latin typeface="Helvetica" pitchFamily="2" charset="0"/>
              </a:rPr>
              <a:t>	- What are the main current initiatives that could be integrated in WP11? 	</a:t>
            </a:r>
          </a:p>
          <a:p>
            <a:endParaRPr lang="en-US" sz="600" i="1" dirty="0">
              <a:latin typeface="Helvetica" pitchFamily="2" charset="0"/>
            </a:endParaRPr>
          </a:p>
          <a:p>
            <a:r>
              <a:rPr lang="en-US" sz="1600" i="1" dirty="0">
                <a:latin typeface="Helvetica" pitchFamily="2" charset="0"/>
              </a:rPr>
              <a:t>	- What are the main existing facilities that we can use for R&amp;D?  </a:t>
            </a:r>
          </a:p>
          <a:p>
            <a:endParaRPr lang="en-US" sz="2500" i="1" dirty="0">
              <a:latin typeface="Helvetica" pitchFamily="2" charset="0"/>
            </a:endParaRPr>
          </a:p>
          <a:p>
            <a:endParaRPr lang="en-US" sz="600" i="1" dirty="0">
              <a:latin typeface="Helvetica" pitchFamily="2" charset="0"/>
            </a:endParaRPr>
          </a:p>
          <a:p>
            <a:pPr marL="342900" indent="-342900">
              <a:buAutoNum type="arabicPeriod" startAt="2"/>
            </a:pPr>
            <a:r>
              <a:rPr lang="en-US" sz="1500" b="1" dirty="0">
                <a:latin typeface="Helvetica" pitchFamily="2" charset="0"/>
              </a:rPr>
              <a:t>Carry out more extensive and capillary surveys of potential user needs and beam requirements </a:t>
            </a:r>
          </a:p>
          <a:p>
            <a:endParaRPr lang="en-US" sz="600" b="1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	</a:t>
            </a:r>
            <a:r>
              <a:rPr lang="en-US" sz="1600" dirty="0">
                <a:latin typeface="Helvetica" pitchFamily="2" charset="0"/>
              </a:rPr>
              <a:t>- </a:t>
            </a:r>
            <a:r>
              <a:rPr lang="en-US" sz="1600" i="1" dirty="0">
                <a:latin typeface="Helvetica" pitchFamily="2" charset="0"/>
              </a:rPr>
              <a:t>What photon/electron/positron (other..?) beam parameters would be most useful? 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600" i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</a:rPr>
              <a:t>Collaboration with WP5, 9, and 10</a:t>
            </a:r>
            <a:endParaRPr lang="en-US" sz="1600" i="1" dirty="0">
              <a:latin typeface="Helvetica" pitchFamily="2" charset="0"/>
            </a:endParaRPr>
          </a:p>
          <a:p>
            <a:endParaRPr lang="en-US" sz="600" i="1" dirty="0">
              <a:latin typeface="Helvetica" pitchFamily="2" charset="0"/>
            </a:endParaRPr>
          </a:p>
          <a:p>
            <a:r>
              <a:rPr lang="en-US" sz="1600" i="1" dirty="0">
                <a:latin typeface="Helvetica" pitchFamily="2" charset="0"/>
              </a:rPr>
              <a:t>	- What would the end-stations look like? 					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   </a:t>
            </a:r>
            <a:r>
              <a:rPr lang="en-US" sz="1600" i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</a:rPr>
              <a:t>Collaboration with WP5, and 13</a:t>
            </a:r>
            <a:endParaRPr lang="en-US" sz="1600" i="1" dirty="0">
              <a:latin typeface="Helvetica" pitchFamily="2" charset="0"/>
            </a:endParaRPr>
          </a:p>
          <a:p>
            <a:endParaRPr lang="en-US" sz="600" i="1" dirty="0">
              <a:latin typeface="Helvetica" pitchFamily="2" charset="0"/>
            </a:endParaRPr>
          </a:p>
          <a:p>
            <a:r>
              <a:rPr lang="en-US" sz="1600" i="1" dirty="0">
                <a:latin typeface="Helvetica" pitchFamily="2" charset="0"/>
              </a:rPr>
              <a:t>	- What diagnostics and experimental capability do we need to provide to the users?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</a:t>
            </a:r>
            <a:r>
              <a:rPr lang="en-US" sz="1600" i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</a:rPr>
              <a:t>Collaboration with WP5, and 13</a:t>
            </a:r>
          </a:p>
          <a:p>
            <a:endParaRPr lang="en-US" sz="2500" i="1" dirty="0">
              <a:latin typeface="Helvetica" pitchFamily="2" charset="0"/>
            </a:endParaRPr>
          </a:p>
          <a:p>
            <a:endParaRPr lang="en-US" sz="600" i="1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3.    Preparation towards Eupraxia TDR</a:t>
            </a:r>
          </a:p>
          <a:p>
            <a:endParaRPr lang="en-US" sz="600" b="1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	</a:t>
            </a:r>
            <a:r>
              <a:rPr lang="en-US" sz="1600" dirty="0">
                <a:latin typeface="Helvetica" pitchFamily="2" charset="0"/>
              </a:rPr>
              <a:t>- </a:t>
            </a:r>
            <a:r>
              <a:rPr lang="en-US" sz="1600" i="1" dirty="0">
                <a:latin typeface="Helvetica" pitchFamily="2" charset="0"/>
              </a:rPr>
              <a:t>Design and project of transport beamlines				   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600" i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</a:rPr>
              <a:t>Collaboration with WP8, 9, and 10</a:t>
            </a:r>
            <a:endParaRPr lang="en-US" sz="1600" i="1" dirty="0">
              <a:latin typeface="Helvetica" pitchFamily="2" charset="0"/>
            </a:endParaRPr>
          </a:p>
          <a:p>
            <a:endParaRPr lang="en-US" sz="600" i="1" dirty="0">
              <a:latin typeface="Helvetica" pitchFamily="2" charset="0"/>
            </a:endParaRPr>
          </a:p>
          <a:p>
            <a:r>
              <a:rPr lang="en-US" sz="1600" i="1" dirty="0">
                <a:latin typeface="Helvetica" pitchFamily="2" charset="0"/>
              </a:rPr>
              <a:t>	- Design and project of end-stations					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   </a:t>
            </a:r>
            <a:r>
              <a:rPr lang="en-US" sz="1600" i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</a:rPr>
              <a:t>Collaboration with WP5, 13 and 16</a:t>
            </a:r>
            <a:endParaRPr lang="en-US" sz="1600" i="1" dirty="0">
              <a:latin typeface="Helvetica" pitchFamily="2" charset="0"/>
            </a:endParaRPr>
          </a:p>
          <a:p>
            <a:endParaRPr lang="en-US" sz="600" i="1" dirty="0">
              <a:latin typeface="Helvetica" pitchFamily="2" charset="0"/>
            </a:endParaRPr>
          </a:p>
          <a:p>
            <a:r>
              <a:rPr lang="en-US" sz="1600" i="1" dirty="0">
                <a:latin typeface="Helvetica" pitchFamily="2" charset="0"/>
              </a:rPr>
              <a:t>	- Beamline design for </a:t>
            </a:r>
            <a:r>
              <a:rPr lang="en-US" sz="1600" i="1" dirty="0" err="1">
                <a:latin typeface="Helvetica" pitchFamily="2" charset="0"/>
              </a:rPr>
              <a:t>Eupraxia@Sparc-lab</a:t>
            </a:r>
            <a:r>
              <a:rPr lang="en-US" sz="1600" i="1" dirty="0">
                <a:latin typeface="Helvetica" pitchFamily="2" charset="0"/>
              </a:rPr>
              <a:t> and for “Site 2”			   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</a:t>
            </a:r>
            <a:r>
              <a:rPr lang="en-US" sz="1600" i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sz="1600" dirty="0">
                <a:latin typeface="Helvetica" pitchFamily="2" charset="0"/>
              </a:rPr>
              <a:t>Collaboration with WP13 and 16</a:t>
            </a:r>
            <a:endParaRPr lang="en-US" sz="1600" i="1" dirty="0">
              <a:latin typeface="Helvetica" pitchFamily="2" charset="0"/>
            </a:endParaRPr>
          </a:p>
          <a:p>
            <a:endParaRPr lang="en-US" sz="1600" i="1" dirty="0">
              <a:latin typeface="Helvetica" pitchFamily="2" charset="0"/>
            </a:endParaRPr>
          </a:p>
          <a:p>
            <a:endParaRPr lang="en-US" sz="1600" i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3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work that has already started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618CDD7-6CDF-6D1C-7B56-2FC91212112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54" y="6462572"/>
            <a:ext cx="6103272" cy="365125"/>
          </a:xfrm>
        </p:spPr>
        <p:txBody>
          <a:bodyPr/>
          <a:lstStyle/>
          <a:p>
            <a:pPr algn="l"/>
            <a:r>
              <a:rPr lang="en-GB" dirty="0"/>
              <a:t>G. </a:t>
            </a:r>
            <a:r>
              <a:rPr lang="en-GB" dirty="0" err="1"/>
              <a:t>Sarri</a:t>
            </a:r>
            <a:r>
              <a:rPr lang="en-GB" dirty="0"/>
              <a:t> and E. </a:t>
            </a:r>
            <a:r>
              <a:rPr lang="en-GB" dirty="0" err="1"/>
              <a:t>Chiadroni</a:t>
            </a:r>
            <a:r>
              <a:rPr lang="en-GB" dirty="0"/>
              <a:t>: </a:t>
            </a:r>
            <a:r>
              <a:rPr lang="en-GB" dirty="0" err="1"/>
              <a:t>Euproxia</a:t>
            </a:r>
            <a:r>
              <a:rPr lang="en-GB" dirty="0"/>
              <a:t> PP Kick-off meeting, November 2022 Frascati, Italy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FC977-E794-468F-22C9-EDA0CAE7F917}"/>
              </a:ext>
            </a:extLst>
          </p:cNvPr>
          <p:cNvSpPr txBox="1"/>
          <p:nvPr/>
        </p:nvSpPr>
        <p:spPr>
          <a:xfrm>
            <a:off x="100865" y="858171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National level</a:t>
            </a:r>
          </a:p>
          <a:p>
            <a:endParaRPr lang="en-US" sz="1600" b="1" dirty="0">
              <a:latin typeface="Helvetica" pitchFamily="2" charset="0"/>
            </a:endParaRPr>
          </a:p>
          <a:p>
            <a:endParaRPr lang="en-US" sz="1600" b="1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2769C-B455-AF97-D5EE-31ED19D97CA1}"/>
              </a:ext>
            </a:extLst>
          </p:cNvPr>
          <p:cNvSpPr txBox="1"/>
          <p:nvPr/>
        </p:nvSpPr>
        <p:spPr>
          <a:xfrm>
            <a:off x="6292931" y="858171"/>
            <a:ext cx="2244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Institutional level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1FB4A6-065D-FC28-785E-16C20072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7" y="3940067"/>
            <a:ext cx="3782766" cy="24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8A5387-4668-D78F-05BE-7833B86F39FE}"/>
              </a:ext>
            </a:extLst>
          </p:cNvPr>
          <p:cNvSpPr txBox="1"/>
          <p:nvPr/>
        </p:nvSpPr>
        <p:spPr>
          <a:xfrm>
            <a:off x="31472" y="3374657"/>
            <a:ext cx="51668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Helvetica" pitchFamily="2" charset="0"/>
              </a:rPr>
              <a:t>Building on the experience of CLF, the UK has started the construction of EPAC  (Extreme Photonics Application Centre) </a:t>
            </a:r>
            <a:endParaRPr lang="en-US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5EC87-E89E-AE55-F304-DA08567A00DF}"/>
              </a:ext>
            </a:extLst>
          </p:cNvPr>
          <p:cNvSpPr txBox="1"/>
          <p:nvPr/>
        </p:nvSpPr>
        <p:spPr>
          <a:xfrm>
            <a:off x="100865" y="1166090"/>
            <a:ext cx="5166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Helvetica" pitchFamily="2" charset="0"/>
              </a:rPr>
              <a:t>LNF is developing a beam-driven source towards an FEL (</a:t>
            </a:r>
            <a:r>
              <a:rPr lang="en-US" sz="1500" dirty="0" err="1">
                <a:latin typeface="Helvetica" pitchFamily="2" charset="0"/>
              </a:rPr>
              <a:t>Eupraxia@Sparc_Lab</a:t>
            </a:r>
            <a:r>
              <a:rPr lang="en-US" sz="1500" dirty="0">
                <a:latin typeface="Helvetica" pitchFamily="2" charset="0"/>
              </a:rPr>
              <a:t>) and </a:t>
            </a:r>
            <a:r>
              <a:rPr lang="en-US" sz="1500" dirty="0" err="1">
                <a:latin typeface="Helvetica" pitchFamily="2" charset="0"/>
              </a:rPr>
              <a:t>betatron</a:t>
            </a:r>
            <a:r>
              <a:rPr lang="en-US" sz="1500" dirty="0">
                <a:latin typeface="Helvetica" pitchFamily="2" charset="0"/>
              </a:rPr>
              <a:t> sources</a:t>
            </a:r>
            <a:endParaRPr lang="en-US" sz="15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5009D8D-C331-0FA0-5EB5-C0F8C589D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5" y="1719614"/>
            <a:ext cx="5166850" cy="13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A26C21-B9CB-DE53-7C65-46D305E1C426}"/>
              </a:ext>
            </a:extLst>
          </p:cNvPr>
          <p:cNvSpPr txBox="1"/>
          <p:nvPr/>
        </p:nvSpPr>
        <p:spPr>
          <a:xfrm>
            <a:off x="6282657" y="1107755"/>
            <a:ext cx="51668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 err="1">
                <a:latin typeface="Helvetica" pitchFamily="2" charset="0"/>
              </a:rPr>
              <a:t>ELI_Elba</a:t>
            </a:r>
            <a:r>
              <a:rPr lang="en-US" sz="1500" dirty="0">
                <a:latin typeface="Helvetica" pitchFamily="2" charset="0"/>
              </a:rPr>
              <a:t> at ELI-BL has been commissioned at low power</a:t>
            </a:r>
            <a:endParaRPr lang="en-US" sz="1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95116-6455-0F75-C776-376195D94676}"/>
              </a:ext>
            </a:extLst>
          </p:cNvPr>
          <p:cNvSpPr txBox="1"/>
          <p:nvPr/>
        </p:nvSpPr>
        <p:spPr>
          <a:xfrm>
            <a:off x="6282657" y="2547911"/>
            <a:ext cx="5166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Helvetica" pitchFamily="2" charset="0"/>
              </a:rPr>
              <a:t>High- and low- energy laser-driven positron sources have been designed and built at QUB</a:t>
            </a:r>
            <a:endParaRPr lang="en-US" sz="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74736-750D-7351-8542-B9AE9D68E9D2}"/>
              </a:ext>
            </a:extLst>
          </p:cNvPr>
          <p:cNvSpPr txBox="1"/>
          <p:nvPr/>
        </p:nvSpPr>
        <p:spPr>
          <a:xfrm>
            <a:off x="6292931" y="4730798"/>
            <a:ext cx="51668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Helvetica" pitchFamily="2" charset="0"/>
              </a:rPr>
              <a:t>QUB/STFC first experiments on Compton imaging</a:t>
            </a:r>
            <a:endParaRPr lang="en-US" sz="15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C7B24A-0603-A059-919C-14D6D7911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183" y="3139650"/>
            <a:ext cx="2579031" cy="16070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A942C1-2FEC-AA90-8B93-1365A4D2F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762" y="3100230"/>
            <a:ext cx="2743200" cy="1554001"/>
          </a:xfrm>
          <a:prstGeom prst="rect">
            <a:avLst/>
          </a:prstGeom>
        </p:spPr>
      </p:pic>
      <p:pic>
        <p:nvPicPr>
          <p:cNvPr id="18" name="Picture 17" descr="A picture containing text, indoor, open, kitchen appliance&#10;&#10;Description automatically generated">
            <a:extLst>
              <a:ext uri="{FF2B5EF4-FFF2-40B4-BE49-F238E27FC236}">
                <a16:creationId xmlns:a16="http://schemas.microsoft.com/office/drawing/2014/main" id="{E5A608AA-FE04-D8C6-8ACA-F8C5B8F983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2000" contrast="23000"/>
                    </a14:imgEffect>
                  </a14:imgLayer>
                </a14:imgProps>
              </a:ext>
            </a:extLst>
          </a:blip>
          <a:srcRect l="16809" t="5176" r="28498" b="8083"/>
          <a:stretch/>
        </p:blipFill>
        <p:spPr>
          <a:xfrm rot="168961">
            <a:off x="9212375" y="5105411"/>
            <a:ext cx="986016" cy="1238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3CCD51-E6B3-9741-6B04-59F17D0599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83" y="1412267"/>
            <a:ext cx="3560578" cy="10768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15A485-4D43-6EC0-12A4-81D07243EF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805" y="4938237"/>
            <a:ext cx="1616432" cy="142495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DD4D12-92F8-352A-DABD-4AD1285A77BB}"/>
              </a:ext>
            </a:extLst>
          </p:cNvPr>
          <p:cNvCxnSpPr>
            <a:stCxn id="20" idx="3"/>
          </p:cNvCxnSpPr>
          <p:nvPr/>
        </p:nvCxnSpPr>
        <p:spPr>
          <a:xfrm flipV="1">
            <a:off x="8346237" y="5640512"/>
            <a:ext cx="6129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kick-off!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5D43948-9404-A631-B938-5F3E17A70A1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854" y="6462572"/>
            <a:ext cx="6103272" cy="365125"/>
          </a:xfrm>
        </p:spPr>
        <p:txBody>
          <a:bodyPr/>
          <a:lstStyle/>
          <a:p>
            <a:pPr algn="l"/>
            <a:r>
              <a:rPr lang="en-GB" dirty="0"/>
              <a:t>G. </a:t>
            </a:r>
            <a:r>
              <a:rPr lang="en-GB" dirty="0" err="1"/>
              <a:t>Sarri</a:t>
            </a:r>
            <a:r>
              <a:rPr lang="en-GB" dirty="0"/>
              <a:t> and E. </a:t>
            </a:r>
            <a:r>
              <a:rPr lang="en-GB" dirty="0" err="1"/>
              <a:t>Chiadroni</a:t>
            </a:r>
            <a:r>
              <a:rPr lang="en-GB" dirty="0"/>
              <a:t>: </a:t>
            </a:r>
            <a:r>
              <a:rPr lang="en-GB" dirty="0" err="1"/>
              <a:t>Euproxia</a:t>
            </a:r>
            <a:r>
              <a:rPr lang="en-GB" dirty="0"/>
              <a:t> PP Kick-off meeting, November 2022 Frascati, Italy</a:t>
            </a:r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C8A00224-5811-1E71-AAD8-FB9ABE595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59" y="1043747"/>
            <a:ext cx="11560013" cy="5185640"/>
          </a:xfrm>
        </p:spPr>
        <p:txBody>
          <a:bodyPr>
            <a:noAutofit/>
          </a:bodyPr>
          <a:lstStyle/>
          <a:p>
            <a:r>
              <a:rPr lang="de-DE" sz="2000" b="1" dirty="0">
                <a:latin typeface="Helvetica" pitchFamily="2" charset="0"/>
              </a:rPr>
              <a:t>November </a:t>
            </a:r>
            <a:r>
              <a:rPr lang="de-DE" sz="2000" b="1" dirty="0" err="1">
                <a:latin typeface="Helvetica" pitchFamily="2" charset="0"/>
              </a:rPr>
              <a:t>kick-off</a:t>
            </a:r>
            <a:endParaRPr lang="de-DE" sz="2000" b="1" dirty="0">
              <a:latin typeface="Helvetica" pitchFamily="2" charset="0"/>
            </a:endParaRPr>
          </a:p>
          <a:p>
            <a:endParaRPr lang="de-DE" sz="1000" dirty="0">
              <a:latin typeface="Helvetica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DE" sz="2000" dirty="0">
                <a:latin typeface="Helvetica" pitchFamily="2" charset="0"/>
              </a:rPr>
              <a:t> </a:t>
            </a:r>
            <a:r>
              <a:rPr lang="de-DE" sz="1800" dirty="0">
                <a:latin typeface="Helvetica" pitchFamily="2" charset="0"/>
              </a:rPr>
              <a:t>This </a:t>
            </a:r>
            <a:r>
              <a:rPr lang="de-DE" sz="1800" dirty="0" err="1">
                <a:latin typeface="Helvetica" pitchFamily="2" charset="0"/>
              </a:rPr>
              <a:t>is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our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first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meeting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for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the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Preparatory</a:t>
            </a:r>
            <a:r>
              <a:rPr lang="de-DE" sz="1800" dirty="0">
                <a:latin typeface="Helvetica" pitchFamily="2" charset="0"/>
              </a:rPr>
              <a:t> Phase, an </a:t>
            </a:r>
            <a:r>
              <a:rPr lang="de-DE" sz="1800" dirty="0" err="1">
                <a:latin typeface="Helvetica" pitchFamily="2" charset="0"/>
              </a:rPr>
              <a:t>excellent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chance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to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start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discussions</a:t>
            </a:r>
            <a:r>
              <a:rPr lang="de-DE" sz="1800" dirty="0">
                <a:latin typeface="Helvetica" pitchFamily="2" charset="0"/>
              </a:rPr>
              <a:t>!</a:t>
            </a:r>
          </a:p>
          <a:p>
            <a:pPr lvl="1">
              <a:buFont typeface="Wingdings" pitchFamily="2" charset="2"/>
              <a:buChar char="Ø"/>
            </a:pPr>
            <a:r>
              <a:rPr lang="de-DE" sz="1800" dirty="0">
                <a:latin typeface="Helvetica" pitchFamily="2" charset="0"/>
              </a:rPr>
              <a:t> First </a:t>
            </a:r>
            <a:r>
              <a:rPr lang="de-DE" sz="1800" dirty="0" err="1">
                <a:latin typeface="Helvetica" pitchFamily="2" charset="0"/>
              </a:rPr>
              <a:t>step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would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be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to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establish</a:t>
            </a:r>
            <a:r>
              <a:rPr lang="de-DE" sz="1800" dirty="0">
                <a:latin typeface="Helvetica" pitchFamily="2" charset="0"/>
              </a:rPr>
              <a:t> a </a:t>
            </a:r>
            <a:r>
              <a:rPr lang="de-DE" sz="1800" dirty="0" err="1">
                <a:latin typeface="Helvetica" pitchFamily="2" charset="0"/>
              </a:rPr>
              <a:t>structure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of</a:t>
            </a:r>
            <a:r>
              <a:rPr lang="de-DE" sz="1800" dirty="0">
                <a:latin typeface="Helvetica" pitchFamily="2" charset="0"/>
              </a:rPr>
              <a:t> initiatives and </a:t>
            </a:r>
            <a:r>
              <a:rPr lang="de-DE" sz="1800" dirty="0" err="1">
                <a:latin typeface="Helvetica" pitchFamily="2" charset="0"/>
              </a:rPr>
              <a:t>of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centres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involved</a:t>
            </a:r>
            <a:endParaRPr lang="de-DE" sz="1800" dirty="0">
              <a:latin typeface="Helvetica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DE" sz="1800" dirty="0">
                <a:latin typeface="Helvetica" pitchFamily="2" charset="0"/>
              </a:rPr>
              <a:t> Start </a:t>
            </a:r>
            <a:r>
              <a:rPr lang="de-DE" sz="1800" dirty="0" err="1">
                <a:latin typeface="Helvetica" pitchFamily="2" charset="0"/>
              </a:rPr>
              <a:t>procedures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for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funding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applications</a:t>
            </a:r>
            <a:r>
              <a:rPr lang="de-DE" sz="1800" dirty="0">
                <a:latin typeface="Helvetica" pitchFamily="2" charset="0"/>
              </a:rPr>
              <a:t> </a:t>
            </a:r>
            <a:r>
              <a:rPr lang="de-DE" sz="1800" dirty="0" err="1">
                <a:latin typeface="Helvetica" pitchFamily="2" charset="0"/>
              </a:rPr>
              <a:t>both</a:t>
            </a:r>
            <a:r>
              <a:rPr lang="de-DE" sz="1800" dirty="0">
                <a:latin typeface="Helvetica" pitchFamily="2" charset="0"/>
              </a:rPr>
              <a:t> at national and international </a:t>
            </a:r>
            <a:r>
              <a:rPr lang="de-DE" sz="1800" dirty="0" err="1">
                <a:latin typeface="Helvetica" pitchFamily="2" charset="0"/>
              </a:rPr>
              <a:t>level</a:t>
            </a:r>
            <a:endParaRPr lang="de-DE" sz="1800" dirty="0">
              <a:latin typeface="Helvetica" pitchFamily="2" charset="0"/>
            </a:endParaRPr>
          </a:p>
          <a:p>
            <a:endParaRPr lang="de-DE" sz="1000" dirty="0">
              <a:latin typeface="Helvetica" pitchFamily="2" charset="0"/>
            </a:endParaRPr>
          </a:p>
          <a:p>
            <a:endParaRPr lang="de-DE" sz="1000" dirty="0">
              <a:latin typeface="Helvetica" pitchFamily="2" charset="0"/>
            </a:endParaRPr>
          </a:p>
          <a:p>
            <a:r>
              <a:rPr lang="de-DE" sz="2000" b="1" dirty="0">
                <a:latin typeface="Helvetica" pitchFamily="2" charset="0"/>
              </a:rPr>
              <a:t>Steering </a:t>
            </a:r>
            <a:r>
              <a:rPr lang="de-DE" sz="2000" b="1" dirty="0" err="1">
                <a:latin typeface="Helvetica" pitchFamily="2" charset="0"/>
              </a:rPr>
              <a:t>committee</a:t>
            </a:r>
            <a:r>
              <a:rPr lang="de-DE" sz="2000" b="1" dirty="0">
                <a:latin typeface="Helvetica" pitchFamily="2" charset="0"/>
              </a:rPr>
              <a:t> </a:t>
            </a:r>
            <a:r>
              <a:rPr lang="de-DE" sz="2000" b="1" dirty="0" err="1">
                <a:latin typeface="Helvetica" pitchFamily="2" charset="0"/>
              </a:rPr>
              <a:t>every</a:t>
            </a:r>
            <a:r>
              <a:rPr lang="de-DE" sz="2000" b="1" dirty="0">
                <a:latin typeface="Helvetica" pitchFamily="2" charset="0"/>
              </a:rPr>
              <a:t> 3 </a:t>
            </a:r>
            <a:r>
              <a:rPr lang="de-DE" sz="2000" b="1" dirty="0" err="1">
                <a:latin typeface="Helvetica" pitchFamily="2" charset="0"/>
              </a:rPr>
              <a:t>months</a:t>
            </a:r>
            <a:endParaRPr lang="de-DE" sz="2000" b="1" dirty="0">
              <a:latin typeface="Helvetica" pitchFamily="2" charset="0"/>
            </a:endParaRPr>
          </a:p>
          <a:p>
            <a:endParaRPr lang="de-DE" sz="2000" b="1" dirty="0">
              <a:latin typeface="Helvetica" pitchFamily="2" charset="0"/>
            </a:endParaRPr>
          </a:p>
          <a:p>
            <a:r>
              <a:rPr lang="de-DE" sz="2000" b="1" dirty="0">
                <a:latin typeface="Helvetica" pitchFamily="2" charset="0"/>
              </a:rPr>
              <a:t>Dedicated </a:t>
            </a:r>
            <a:r>
              <a:rPr lang="de-DE" sz="2000" b="1" dirty="0" err="1">
                <a:latin typeface="Helvetica" pitchFamily="2" charset="0"/>
              </a:rPr>
              <a:t>workshop</a:t>
            </a:r>
            <a:r>
              <a:rPr lang="de-DE" sz="2000" b="1" dirty="0">
                <a:latin typeface="Helvetica" pitchFamily="2" charset="0"/>
              </a:rPr>
              <a:t>: „</a:t>
            </a:r>
            <a:r>
              <a:rPr lang="de-DE" sz="2000" b="1" dirty="0" err="1">
                <a:latin typeface="Helvetica" pitchFamily="2" charset="0"/>
              </a:rPr>
              <a:t>EuPRAXIA</a:t>
            </a:r>
            <a:r>
              <a:rPr lang="de-DE" sz="2000" b="1" dirty="0">
                <a:latin typeface="Helvetica" pitchFamily="2" charset="0"/>
              </a:rPr>
              <a:t> </a:t>
            </a:r>
            <a:r>
              <a:rPr lang="de-DE" sz="2000" b="1" dirty="0" err="1">
                <a:latin typeface="Helvetica" pitchFamily="2" charset="0"/>
              </a:rPr>
              <a:t>WP`s</a:t>
            </a:r>
            <a:r>
              <a:rPr lang="de-DE" sz="2000" b="1" dirty="0">
                <a:latin typeface="Helvetica" pitchFamily="2" charset="0"/>
              </a:rPr>
              <a:t> and Excellence Centers“ </a:t>
            </a:r>
          </a:p>
          <a:p>
            <a:pPr marL="0" indent="0">
              <a:buNone/>
            </a:pPr>
            <a:endParaRPr lang="de-DE" sz="2000" b="1" dirty="0">
              <a:latin typeface="Helvetica" pitchFamily="2" charset="0"/>
            </a:endParaRPr>
          </a:p>
          <a:p>
            <a:r>
              <a:rPr lang="de-DE" sz="2000" b="1" dirty="0">
                <a:latin typeface="Helvetica" pitchFamily="2" charset="0"/>
              </a:rPr>
              <a:t>Feedback </a:t>
            </a:r>
            <a:r>
              <a:rPr lang="de-DE" sz="2000" b="1" dirty="0" err="1">
                <a:latin typeface="Helvetica" pitchFamily="2" charset="0"/>
              </a:rPr>
              <a:t>very</a:t>
            </a:r>
            <a:r>
              <a:rPr lang="de-DE" sz="2000" b="1" dirty="0">
                <a:latin typeface="Helvetica" pitchFamily="2" charset="0"/>
              </a:rPr>
              <a:t> </a:t>
            </a:r>
            <a:r>
              <a:rPr lang="de-DE" sz="2000" b="1" dirty="0" err="1">
                <a:latin typeface="Helvetica" pitchFamily="2" charset="0"/>
              </a:rPr>
              <a:t>welcome</a:t>
            </a:r>
            <a:r>
              <a:rPr lang="de-DE" sz="2000" b="1" dirty="0">
                <a:latin typeface="Helvetica" pitchFamily="2" charset="0"/>
              </a:rPr>
              <a:t>: </a:t>
            </a:r>
            <a:r>
              <a:rPr lang="de-DE" sz="2000" b="1" dirty="0" err="1">
                <a:latin typeface="Helvetica" pitchFamily="2" charset="0"/>
              </a:rPr>
              <a:t>workshop</a:t>
            </a:r>
            <a:r>
              <a:rPr lang="de-DE" sz="2000" b="1" dirty="0">
                <a:latin typeface="Helvetica" pitchFamily="2" charset="0"/>
              </a:rPr>
              <a:t> </a:t>
            </a:r>
            <a:r>
              <a:rPr lang="de-DE" sz="2000" b="1" dirty="0" err="1">
                <a:latin typeface="Helvetica" pitchFamily="2" charset="0"/>
              </a:rPr>
              <a:t>when</a:t>
            </a:r>
            <a:r>
              <a:rPr lang="de-DE" sz="2000" b="1" dirty="0">
                <a:latin typeface="Helvetica" pitchFamily="2" charset="0"/>
              </a:rPr>
              <a:t>, </a:t>
            </a:r>
            <a:r>
              <a:rPr lang="de-DE" sz="2000" b="1" dirty="0" err="1">
                <a:latin typeface="Helvetica" pitchFamily="2" charset="0"/>
              </a:rPr>
              <a:t>meetings</a:t>
            </a:r>
            <a:r>
              <a:rPr lang="de-DE" sz="2000" b="1" dirty="0">
                <a:latin typeface="Helvetica" pitchFamily="2" charset="0"/>
              </a:rPr>
              <a:t> </a:t>
            </a:r>
            <a:r>
              <a:rPr lang="de-DE" sz="2000" b="1" dirty="0" err="1">
                <a:latin typeface="Helvetica" pitchFamily="2" charset="0"/>
              </a:rPr>
              <a:t>required</a:t>
            </a:r>
            <a:r>
              <a:rPr lang="de-DE" sz="2000" b="1" dirty="0">
                <a:latin typeface="Helvetica" pitchFamily="2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42745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Gianluca </a:t>
            </a:r>
            <a:r>
              <a:rPr lang="en-GB" dirty="0" err="1"/>
              <a:t>Sarri</a:t>
            </a:r>
            <a:r>
              <a:rPr lang="en-GB" dirty="0"/>
              <a:t>		 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g.sarri@qub.ac.uk</a:t>
            </a:r>
            <a:endParaRPr lang="en-GB" dirty="0"/>
          </a:p>
          <a:p>
            <a:r>
              <a:rPr lang="en-GB" dirty="0" err="1"/>
              <a:t>Enrica</a:t>
            </a:r>
            <a:r>
              <a:rPr lang="en-GB" dirty="0"/>
              <a:t> </a:t>
            </a:r>
            <a:r>
              <a:rPr lang="en-GB" dirty="0" err="1"/>
              <a:t>Chiadroni</a:t>
            </a:r>
            <a:r>
              <a:rPr lang="en-GB" dirty="0"/>
              <a:t>	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enrica.chiadroni@uniroma1.it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42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876</Words>
  <Application>Microsoft Macintosh PowerPoint</Application>
  <PresentationFormat>Widescreen</PresentationFormat>
  <Paragraphs>106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Narrow</vt:lpstr>
      <vt:lpstr>Arial Rounded MT Bold</vt:lpstr>
      <vt:lpstr>Calibri</vt:lpstr>
      <vt:lpstr>Calibri Light</vt:lpstr>
      <vt:lpstr>Helvetica</vt:lpstr>
      <vt:lpstr>Wingdings</vt:lpstr>
      <vt:lpstr>Office Theme</vt:lpstr>
      <vt:lpstr>WP11: Applications</vt:lpstr>
      <vt:lpstr>EuPRAXIA-PP Structure</vt:lpstr>
      <vt:lpstr>The Mission</vt:lpstr>
      <vt:lpstr>The Mission</vt:lpstr>
      <vt:lpstr>The Structure</vt:lpstr>
      <vt:lpstr>What do we need to do?</vt:lpstr>
      <vt:lpstr>Examples of work that has already started</vt:lpstr>
      <vt:lpstr>Let’s kick-off!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Gianluca Sarri</cp:lastModifiedBy>
  <cp:revision>57</cp:revision>
  <dcterms:created xsi:type="dcterms:W3CDTF">2018-02-09T13:41:45Z</dcterms:created>
  <dcterms:modified xsi:type="dcterms:W3CDTF">2022-11-24T09:40:30Z</dcterms:modified>
</cp:coreProperties>
</file>