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93" r:id="rId4"/>
    <p:sldId id="285" r:id="rId5"/>
    <p:sldId id="302" r:id="rId6"/>
    <p:sldId id="268" r:id="rId7"/>
    <p:sldId id="269" r:id="rId8"/>
    <p:sldId id="271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ey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DDE9F7"/>
    <a:srgbClr val="0055A5"/>
    <a:srgbClr val="437AAB"/>
    <a:srgbClr val="385273"/>
    <a:srgbClr val="EF3723"/>
    <a:srgbClr val="334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22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0B7A-9A06-42E7-BEE9-7EEA08A63A9F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28567-BDF5-451C-8737-F40313BC91EE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5" Type="http://schemas.openxmlformats.org/officeDocument/2006/relationships/image" Target="../media/image14.jpeg"/><Relationship Id="rId14" Type="http://schemas.openxmlformats.org/officeDocument/2006/relationships/image" Target="../media/image13.png"/><Relationship Id="rId13" Type="http://schemas.openxmlformats.org/officeDocument/2006/relationships/image" Target="../media/image12.jpe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6" t="3604" b="18163"/>
          <a:stretch>
            <a:fillRect/>
          </a:stretch>
        </p:blipFill>
        <p:spPr>
          <a:xfrm>
            <a:off x="0" y="-294639"/>
            <a:ext cx="12192000" cy="7152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3488" y="1939633"/>
            <a:ext cx="7813967" cy="1043854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2723" y="3153930"/>
            <a:ext cx="7813967" cy="81294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293939" y="376194"/>
            <a:ext cx="278815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>
                <a:solidFill>
                  <a:srgbClr val="3399FF"/>
                </a:solidFill>
                <a:latin typeface="Arial Narrow" pitchFamily="34" charset="0"/>
              </a:rPr>
              <a:t>EUROPEAN</a:t>
            </a:r>
            <a:endParaRPr lang="en-GB" altLang="en-US" sz="2400">
              <a:solidFill>
                <a:srgbClr val="3399FF"/>
              </a:solidFill>
              <a:latin typeface="Arial Narrow" pitchFamily="34" charset="0"/>
            </a:endParaRP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  <a:endParaRPr lang="en-GB" altLang="en-US" sz="2400">
              <a:solidFill>
                <a:srgbClr val="33CCFF"/>
              </a:solidFill>
              <a:latin typeface="Arial Narrow" pitchFamily="34" charset="0"/>
            </a:endParaRP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  <a:endParaRPr lang="en-GB" altLang="en-US" sz="2400">
              <a:solidFill>
                <a:srgbClr val="33CCFF"/>
              </a:solidFill>
              <a:latin typeface="Arial Narrow" pitchFamily="34" charset="0"/>
            </a:endParaRP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EXCELLENCE IN</a:t>
            </a:r>
            <a:endParaRPr lang="en-GB" altLang="en-US" sz="240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APPLICATIONS</a:t>
            </a:r>
            <a:endParaRPr lang="en-GB" altLang="en-US" sz="240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995" y="273553"/>
            <a:ext cx="2788151" cy="126123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5400000">
            <a:off x="1734098" y="3620994"/>
            <a:ext cx="1152130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 userDrawn="1"/>
        </p:nvSpPr>
        <p:spPr>
          <a:xfrm>
            <a:off x="974908" y="6288044"/>
            <a:ext cx="330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This project has received funding from the European Union´s Horizon Europe research and innovation programme under grant agreement </a:t>
            </a:r>
            <a:endParaRPr lang="en-GB" sz="800">
              <a:solidFill>
                <a:schemeClr val="bg1"/>
              </a:solidFill>
            </a:endParaRPr>
          </a:p>
          <a:p>
            <a:r>
              <a:rPr lang="en-GB" sz="800">
                <a:solidFill>
                  <a:schemeClr val="bg1"/>
                </a:solidFill>
              </a:rPr>
              <a:t>No. 101079773</a:t>
            </a:r>
            <a:endParaRPr lang="en-GB" sz="800">
              <a:solidFill>
                <a:schemeClr val="bg1"/>
              </a:solidFill>
            </a:endParaRP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442100" y="5210346"/>
            <a:ext cx="3736126" cy="853744"/>
            <a:chOff x="400753" y="5359778"/>
            <a:chExt cx="3736126" cy="853744"/>
          </a:xfrm>
        </p:grpSpPr>
        <p:pic>
          <p:nvPicPr>
            <p:cNvPr id="16" name="Picture 15" descr="Shape, background pattern, rectangle&#10;&#10;Description automatically generated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072" y="5359778"/>
              <a:ext cx="539714" cy="360000"/>
            </a:xfrm>
            <a:prstGeom prst="rect">
              <a:avLst/>
            </a:prstGeom>
          </p:spPr>
        </p:pic>
        <p:pic>
          <p:nvPicPr>
            <p:cNvPr id="20" name="Picture 19" descr="Shape&#10;&#10;Description automatically generated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53" y="5359778"/>
              <a:ext cx="539895" cy="360000"/>
            </a:xfrm>
            <a:prstGeom prst="rect">
              <a:avLst/>
            </a:prstGeom>
          </p:spPr>
        </p:pic>
        <p:pic>
          <p:nvPicPr>
            <p:cNvPr id="22" name="Picture 21" descr="Logo, company name&#10;&#10;Description automatically generated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210" y="5359778"/>
              <a:ext cx="539714" cy="360000"/>
            </a:xfrm>
            <a:prstGeom prst="rect">
              <a:avLst/>
            </a:prstGeom>
          </p:spPr>
        </p:pic>
        <p:pic>
          <p:nvPicPr>
            <p:cNvPr id="28" name="Picture 27" descr="Shape&#10;&#10;Description automatically generated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8348" y="5359778"/>
              <a:ext cx="539895" cy="360000"/>
            </a:xfrm>
            <a:prstGeom prst="rect">
              <a:avLst/>
            </a:prstGeom>
          </p:spPr>
        </p:pic>
        <p:pic>
          <p:nvPicPr>
            <p:cNvPr id="30" name="Picture 29" descr="Chart&#10;&#10;Description automatically generated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667" y="5359778"/>
              <a:ext cx="539895" cy="360000"/>
            </a:xfrm>
            <a:prstGeom prst="rect">
              <a:avLst/>
            </a:prstGeom>
          </p:spPr>
        </p:pic>
        <p:pic>
          <p:nvPicPr>
            <p:cNvPr id="32" name="Picture 31" descr="A picture containing diagram&#10;&#10;Description automatically generated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984" y="5359778"/>
              <a:ext cx="539895" cy="360000"/>
            </a:xfrm>
            <a:prstGeom prst="rect">
              <a:avLst/>
            </a:prstGeom>
          </p:spPr>
        </p:pic>
        <p:pic>
          <p:nvPicPr>
            <p:cNvPr id="34" name="Picture 33" descr="A picture containing logo&#10;&#10;Description automatically generated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53" y="5853522"/>
              <a:ext cx="539895" cy="360000"/>
            </a:xfrm>
            <a:prstGeom prst="rect">
              <a:avLst/>
            </a:prstGeom>
          </p:spPr>
        </p:pic>
        <p:pic>
          <p:nvPicPr>
            <p:cNvPr id="36" name="Picture 35" descr="Shape, rectangle&#10;&#10;Description automatically generated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072" y="5853522"/>
              <a:ext cx="539895" cy="360000"/>
            </a:xfrm>
            <a:prstGeom prst="rect">
              <a:avLst/>
            </a:prstGeom>
          </p:spPr>
        </p:pic>
        <p:pic>
          <p:nvPicPr>
            <p:cNvPr id="38" name="Picture 37" descr="A picture containing logo&#10;&#10;Description automatically generated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8710" y="5853522"/>
              <a:ext cx="539895" cy="360000"/>
            </a:xfrm>
            <a:prstGeom prst="rect">
              <a:avLst/>
            </a:prstGeom>
          </p:spPr>
        </p:pic>
        <p:pic>
          <p:nvPicPr>
            <p:cNvPr id="40" name="Picture 39" descr="A picture containing shape&#10;&#10;Description automatically generated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029" y="5853522"/>
              <a:ext cx="539714" cy="360000"/>
            </a:xfrm>
            <a:prstGeom prst="rect">
              <a:avLst/>
            </a:prstGeom>
          </p:spPr>
        </p:pic>
        <p:pic>
          <p:nvPicPr>
            <p:cNvPr id="42" name="Picture 41" descr="Logo&#10;&#10;Description automatically generated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391" y="5853522"/>
              <a:ext cx="539895" cy="360000"/>
            </a:xfrm>
            <a:prstGeom prst="rect">
              <a:avLst/>
            </a:prstGeom>
          </p:spPr>
        </p:pic>
        <p:pic>
          <p:nvPicPr>
            <p:cNvPr id="44" name="Picture 43" descr="Background pattern&#10;&#10;Description automatically generated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7165" y="5853522"/>
              <a:ext cx="539714" cy="360000"/>
            </a:xfrm>
            <a:prstGeom prst="rect">
              <a:avLst/>
            </a:prstGeom>
          </p:spPr>
        </p:pic>
      </p:grpSp>
      <p:pic>
        <p:nvPicPr>
          <p:cNvPr id="47" name="Picture 46" descr="A blue background with yellow stars&#10;&#10;Description automatically generated with low confidence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0" y="6339528"/>
            <a:ext cx="543816" cy="36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A08C-906E-43EA-885E-38D7E516C950}" type="datetime1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4375-5B77-493B-B985-7DE9ED0B3819}" type="datetime1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62572"/>
            <a:ext cx="12192000" cy="40156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20367"/>
            <a:ext cx="12192000" cy="80312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6D9F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1673" y="6480789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3A3A6714-3D1F-4857-9904-D935B84167FA}" type="slidenum">
              <a:rPr lang="en-GB" smtClean="0"/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4" y="83790"/>
            <a:ext cx="1421141" cy="610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127" y="-272186"/>
            <a:ext cx="7961747" cy="1325563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rgbClr val="3341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4114800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en-GB"/>
              <a:t>Insert author and occasion</a:t>
            </a:r>
            <a:endParaRPr lang="en-GB"/>
          </a:p>
        </p:txBody>
      </p:sp>
      <p:pic>
        <p:nvPicPr>
          <p:cNvPr id="13" name="Picture 12" descr="A blue background with yellow stars&#10;&#10;Description automatically generated with low confidenc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939" y="52479"/>
            <a:ext cx="670727" cy="44401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71767" y="506633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rgbClr val="0055A5"/>
                </a:solidFill>
                <a:latin typeface="Arial Rounded MT Bold" panose="020F0704030504030204" pitchFamily="34" charset="0"/>
              </a:rPr>
              <a:t>Funded by the European Union</a:t>
            </a:r>
            <a:endParaRPr lang="en-GB" sz="600">
              <a:solidFill>
                <a:srgbClr val="0055A5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A432-0A7F-4C00-891E-203DB036B6DB}" type="datetime1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466-3B82-475E-B082-527677DD09F8}" type="datetime1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2D47-8CAF-40B8-839E-ACD68B3A7126}" type="datetime1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0591-3475-4EBB-8016-10D483697907}" type="datetime1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7272-7EFB-437A-AE66-D494C00346C2}" type="datetime1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27A4-D14A-4CCB-9FE4-240F31646354}" type="datetime1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1834-46A7-4729-87E5-523A704ACD68}" type="datetime1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C45F3-8D30-4E47-A23B-88EACEE32C39}" type="datetime1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Insert author and occasion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6714-3D1F-4857-9904-D935B84167FA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GB"/>
              <a:t>WP9: </a:t>
            </a:r>
            <a:r>
              <a:rPr lang="en-US" altLang="en-GB">
                <a:solidFill>
                  <a:schemeClr val="bg1"/>
                </a:solidFill>
              </a:rPr>
              <a:t>RF, Magnets &amp; Beamline Components</a:t>
            </a:r>
            <a:r>
              <a:rPr lang="en-US" altLang="en-GB"/>
              <a:t> </a:t>
            </a:r>
            <a:endParaRPr lang="en-US" alt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en-US" altLang="en-GB" dirty="0"/>
              <a:t>Sergey </a:t>
            </a:r>
            <a:r>
              <a:rPr lang="en-US" altLang="en-GB" dirty="0" err="1"/>
              <a:t>Antipov</a:t>
            </a:r>
            <a:r>
              <a:rPr lang="en-US" altLang="en-GB" dirty="0"/>
              <a:t> (DESY), Federico </a:t>
            </a:r>
            <a:r>
              <a:rPr lang="en-US" altLang="en-GB" dirty="0" smtClean="0"/>
              <a:t>Nguyen </a:t>
            </a:r>
            <a:r>
              <a:rPr lang="en-US" altLang="en-GB" dirty="0"/>
              <a:t>(ENEA)</a:t>
            </a:r>
            <a:endParaRPr lang="en-US" altLang="en-GB" dirty="0"/>
          </a:p>
          <a:p>
            <a:r>
              <a:rPr lang="en-GB" dirty="0" err="1">
                <a:sym typeface="+mn-ea"/>
              </a:rPr>
              <a:t>EuPRAXIA</a:t>
            </a:r>
            <a:r>
              <a:rPr lang="en-GB" dirty="0">
                <a:sym typeface="+mn-ea"/>
              </a:rPr>
              <a:t> PP</a:t>
            </a:r>
            <a:r>
              <a:rPr lang="en-US" altLang="en-GB" dirty="0">
                <a:sym typeface="+mn-ea"/>
              </a:rPr>
              <a:t> K</a:t>
            </a:r>
            <a:r>
              <a:rPr lang="en-GB" dirty="0">
                <a:sym typeface="+mn-ea"/>
              </a:rPr>
              <a:t>ick-</a:t>
            </a:r>
            <a:r>
              <a:rPr lang="en-US" altLang="en-GB" dirty="0">
                <a:sym typeface="+mn-ea"/>
              </a:rPr>
              <a:t>O</a:t>
            </a:r>
            <a:r>
              <a:rPr lang="en-GB" dirty="0">
                <a:sym typeface="+mn-ea"/>
              </a:rPr>
              <a:t>ff </a:t>
            </a:r>
            <a:r>
              <a:rPr lang="en-US" altLang="en-GB" dirty="0">
                <a:sym typeface="+mn-ea"/>
              </a:rPr>
              <a:t>M</a:t>
            </a:r>
            <a:r>
              <a:rPr lang="en-GB" dirty="0">
                <a:sym typeface="+mn-ea"/>
              </a:rPr>
              <a:t>eeting</a:t>
            </a:r>
            <a:endParaRPr lang="en-US" alt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98600"/>
            <a:ext cx="6395720" cy="4351655"/>
          </a:xfrm>
        </p:spPr>
        <p:txBody>
          <a:bodyPr>
            <a:normAutofit fontScale="67500"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>
                <a:sym typeface="+mn-ea"/>
              </a:rPr>
              <a:t>Compact magnets (both electromagnets and permanent magnets) for beam capture and transport</a:t>
            </a:r>
            <a:endParaRPr lang="en-US"/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/>
              <a:t>Radiofrequency high power sources and structures for conventional acceleration</a:t>
            </a:r>
            <a:br>
              <a:rPr lang="en-US"/>
            </a:br>
            <a:r>
              <a:rPr lang="en-US"/>
              <a:t>and phase space manipulation</a:t>
            </a:r>
            <a:endParaRPr lang="en-US"/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/>
              <a:t>Magnetic undulators for free-electron laser generation</a:t>
            </a:r>
            <a:br>
              <a:rPr lang="en-US"/>
            </a:br>
            <a:br>
              <a:rPr lang="en-US"/>
            </a:br>
            <a:endParaRPr lang="en-US"/>
          </a:p>
          <a:p>
            <a:pPr>
              <a:lnSpc>
                <a:spcPct val="130000"/>
              </a:lnSpc>
              <a:spcAft>
                <a:spcPts val="0"/>
              </a:spcAft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altLang="en-GB" dirty="0"/>
              <a:t>S. </a:t>
            </a:r>
            <a:r>
              <a:rPr lang="en-US" altLang="en-GB" dirty="0" err="1"/>
              <a:t>Antipov</a:t>
            </a:r>
            <a:r>
              <a:rPr lang="en-US" altLang="en-GB" dirty="0"/>
              <a:t>, F. </a:t>
            </a:r>
            <a:r>
              <a:rPr lang="en-US" altLang="en-GB" dirty="0" smtClean="0"/>
              <a:t>Nguyen </a:t>
            </a:r>
            <a:r>
              <a:rPr lang="en-US" altLang="en-GB" dirty="0"/>
              <a:t>for WP9</a:t>
            </a:r>
            <a:endParaRPr lang="en-US" altLang="en-GB" dirty="0"/>
          </a:p>
        </p:txBody>
      </p:sp>
      <p:sp>
        <p:nvSpPr>
          <p:cNvPr id="7" name="Text Box 6"/>
          <p:cNvSpPr txBox="1"/>
          <p:nvPr/>
        </p:nvSpPr>
        <p:spPr>
          <a:xfrm>
            <a:off x="8253730" y="2656840"/>
            <a:ext cx="3688080" cy="12915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ym typeface="+mn-ea"/>
              </a:rPr>
              <a:t>High quality, high stability</a:t>
            </a:r>
            <a:br>
              <a:rPr lang="en-US" sz="2000">
                <a:sym typeface="+mn-ea"/>
              </a:rPr>
            </a:br>
            <a:r>
              <a:rPr lang="en-US" sz="2000">
                <a:sym typeface="+mn-ea"/>
              </a:rPr>
              <a:t>electron and photon beams</a:t>
            </a:r>
            <a:br>
              <a:rPr lang="en-US" sz="2000">
                <a:sym typeface="+mn-ea"/>
              </a:rPr>
            </a:br>
            <a:r>
              <a:rPr lang="en-US" sz="2000">
                <a:sym typeface="+mn-ea"/>
              </a:rPr>
              <a:t>in compact physical layout</a:t>
            </a:r>
            <a:endParaRPr lang="en-US" sz="2000">
              <a:sym typeface="+mn-ea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233920" y="1711325"/>
            <a:ext cx="909320" cy="30759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Participants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altLang="en-GB" dirty="0">
                <a:sym typeface="+mn-ea"/>
              </a:rPr>
              <a:t>S. </a:t>
            </a:r>
            <a:r>
              <a:rPr lang="en-US" altLang="en-GB" dirty="0" err="1">
                <a:sym typeface="+mn-ea"/>
              </a:rPr>
              <a:t>Antipov</a:t>
            </a:r>
            <a:r>
              <a:rPr lang="en-US" altLang="en-GB" dirty="0">
                <a:sym typeface="+mn-ea"/>
              </a:rPr>
              <a:t>, F. </a:t>
            </a:r>
            <a:r>
              <a:rPr lang="en-US" altLang="en-GB" dirty="0" smtClean="0">
                <a:sym typeface="+mn-ea"/>
              </a:rPr>
              <a:t>Nguyen </a:t>
            </a:r>
            <a:r>
              <a:rPr lang="en-US" altLang="en-GB" dirty="0">
                <a:sym typeface="+mn-ea"/>
              </a:rPr>
              <a:t>for WP9</a:t>
            </a:r>
            <a:endParaRPr lang="en-GB" dirty="0"/>
          </a:p>
        </p:txBody>
      </p:sp>
      <p:grpSp>
        <p:nvGrpSpPr>
          <p:cNvPr id="13" name="Gruppo 12"/>
          <p:cNvGrpSpPr/>
          <p:nvPr/>
        </p:nvGrpSpPr>
        <p:grpSpPr>
          <a:xfrm>
            <a:off x="739775" y="842645"/>
            <a:ext cx="7070090" cy="5592445"/>
            <a:chOff x="2812473" y="464138"/>
            <a:chExt cx="7680960" cy="6327845"/>
          </a:xfrm>
        </p:grpSpPr>
        <p:pic>
          <p:nvPicPr>
            <p:cNvPr id="9" name="Grafik 1"/>
            <p:cNvPicPr>
              <a:picLocks noChangeAspect="1"/>
            </p:cNvPicPr>
            <p:nvPr/>
          </p:nvPicPr>
          <p:blipFill rotWithShape="1">
            <a:blip r:embed="rId1"/>
            <a:srcRect r="20248" b="39718"/>
            <a:stretch>
              <a:fillRect/>
            </a:stretch>
          </p:blipFill>
          <p:spPr>
            <a:xfrm>
              <a:off x="2835530" y="464138"/>
              <a:ext cx="7657903" cy="3362090"/>
            </a:xfrm>
            <a:prstGeom prst="rect">
              <a:avLst/>
            </a:prstGeom>
          </p:spPr>
        </p:pic>
        <p:pic>
          <p:nvPicPr>
            <p:cNvPr id="10" name="Grafik 1"/>
            <p:cNvPicPr>
              <a:picLocks noChangeAspect="1"/>
            </p:cNvPicPr>
            <p:nvPr/>
          </p:nvPicPr>
          <p:blipFill rotWithShape="1">
            <a:blip r:embed="rId1"/>
            <a:srcRect t="93554" r="20248"/>
            <a:stretch>
              <a:fillRect/>
            </a:stretch>
          </p:blipFill>
          <p:spPr>
            <a:xfrm>
              <a:off x="2822633" y="3775428"/>
              <a:ext cx="7670800" cy="360129"/>
            </a:xfrm>
            <a:prstGeom prst="rect">
              <a:avLst/>
            </a:prstGeom>
          </p:spPr>
        </p:pic>
        <p:pic>
          <p:nvPicPr>
            <p:cNvPr id="11" name="Grafik 4"/>
            <p:cNvPicPr>
              <a:picLocks noChangeAspect="1"/>
            </p:cNvPicPr>
            <p:nvPr/>
          </p:nvPicPr>
          <p:blipFill rotWithShape="1">
            <a:blip r:embed="rId2"/>
            <a:srcRect t="18059" r="20110" b="50991"/>
            <a:stretch>
              <a:fillRect/>
            </a:stretch>
          </p:blipFill>
          <p:spPr>
            <a:xfrm>
              <a:off x="2812473" y="4040051"/>
              <a:ext cx="7670800" cy="1479912"/>
            </a:xfrm>
            <a:prstGeom prst="rect">
              <a:avLst/>
            </a:prstGeom>
          </p:spPr>
        </p:pic>
        <p:pic>
          <p:nvPicPr>
            <p:cNvPr id="12" name="Grafik 4"/>
            <p:cNvPicPr>
              <a:picLocks noChangeAspect="1"/>
            </p:cNvPicPr>
            <p:nvPr/>
          </p:nvPicPr>
          <p:blipFill rotWithShape="1">
            <a:blip r:embed="rId2"/>
            <a:srcRect t="73337" r="20110"/>
            <a:stretch>
              <a:fillRect/>
            </a:stretch>
          </p:blipFill>
          <p:spPr>
            <a:xfrm>
              <a:off x="2816618" y="5517723"/>
              <a:ext cx="7666655" cy="1274260"/>
            </a:xfrm>
            <a:prstGeom prst="rect">
              <a:avLst/>
            </a:prstGeom>
          </p:spPr>
        </p:pic>
      </p:grpSp>
      <p:sp>
        <p:nvSpPr>
          <p:cNvPr id="6" name="Rounded Rectangle 5"/>
          <p:cNvSpPr/>
          <p:nvPr/>
        </p:nvSpPr>
        <p:spPr>
          <a:xfrm>
            <a:off x="7183755" y="1231265"/>
            <a:ext cx="654050" cy="52832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7974965" y="3481705"/>
            <a:ext cx="2014855" cy="3683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/>
                </a:solidFill>
              </a:rPr>
              <a:t>Lead beneficary</a:t>
            </a:r>
            <a:endParaRPr lang="en-US">
              <a:solidFill>
                <a:schemeClr val="accent3"/>
              </a:solidFill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8015605" y="1572895"/>
            <a:ext cx="4104005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10 institutions from across Europe</a:t>
            </a:r>
            <a:br>
              <a:rPr lang="en-US"/>
            </a:br>
            <a:endParaRPr lang="en-US"/>
          </a:p>
          <a:p>
            <a:r>
              <a:rPr lang="en-US"/>
              <a:t>15 members in the</a:t>
            </a:r>
            <a:br>
              <a:rPr lang="en-US"/>
            </a:br>
            <a:r>
              <a:rPr lang="en-US"/>
              <a:t>mailing list so far;</a:t>
            </a:r>
            <a:endParaRPr lang="en-US"/>
          </a:p>
          <a:p>
            <a:r>
              <a:rPr 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additional members welcome</a:t>
            </a:r>
            <a:endParaRPr 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Participants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altLang="en-GB" dirty="0">
                <a:sym typeface="+mn-ea"/>
              </a:rPr>
              <a:t>S. </a:t>
            </a:r>
            <a:r>
              <a:rPr lang="en-US" altLang="en-GB" dirty="0" err="1">
                <a:sym typeface="+mn-ea"/>
              </a:rPr>
              <a:t>Antipov</a:t>
            </a:r>
            <a:r>
              <a:rPr lang="en-US" altLang="en-GB" dirty="0">
                <a:sym typeface="+mn-ea"/>
              </a:rPr>
              <a:t>, F. </a:t>
            </a:r>
            <a:r>
              <a:rPr lang="en-US" altLang="en-GB" dirty="0" smtClean="0">
                <a:sym typeface="+mn-ea"/>
              </a:rPr>
              <a:t>Nguyen </a:t>
            </a:r>
            <a:r>
              <a:rPr lang="en-US" altLang="en-GB" dirty="0">
                <a:sym typeface="+mn-ea"/>
              </a:rPr>
              <a:t>for WP9</a:t>
            </a:r>
            <a:endParaRPr lang="en-GB" dirty="0"/>
          </a:p>
        </p:txBody>
      </p:sp>
      <p:grpSp>
        <p:nvGrpSpPr>
          <p:cNvPr id="13" name="Gruppo 12"/>
          <p:cNvGrpSpPr/>
          <p:nvPr/>
        </p:nvGrpSpPr>
        <p:grpSpPr>
          <a:xfrm>
            <a:off x="739775" y="842645"/>
            <a:ext cx="7070090" cy="5592445"/>
            <a:chOff x="2812473" y="464138"/>
            <a:chExt cx="7680960" cy="6327845"/>
          </a:xfrm>
        </p:grpSpPr>
        <p:pic>
          <p:nvPicPr>
            <p:cNvPr id="9" name="Grafik 1"/>
            <p:cNvPicPr>
              <a:picLocks noChangeAspect="1"/>
            </p:cNvPicPr>
            <p:nvPr/>
          </p:nvPicPr>
          <p:blipFill rotWithShape="1">
            <a:blip r:embed="rId1"/>
            <a:srcRect r="20248" b="39718"/>
            <a:stretch>
              <a:fillRect/>
            </a:stretch>
          </p:blipFill>
          <p:spPr>
            <a:xfrm>
              <a:off x="2835530" y="464138"/>
              <a:ext cx="7657903" cy="3362090"/>
            </a:xfrm>
            <a:prstGeom prst="rect">
              <a:avLst/>
            </a:prstGeom>
          </p:spPr>
        </p:pic>
        <p:pic>
          <p:nvPicPr>
            <p:cNvPr id="10" name="Grafik 1"/>
            <p:cNvPicPr>
              <a:picLocks noChangeAspect="1"/>
            </p:cNvPicPr>
            <p:nvPr/>
          </p:nvPicPr>
          <p:blipFill rotWithShape="1">
            <a:blip r:embed="rId1"/>
            <a:srcRect t="93554" r="20248"/>
            <a:stretch>
              <a:fillRect/>
            </a:stretch>
          </p:blipFill>
          <p:spPr>
            <a:xfrm>
              <a:off x="2822633" y="3775428"/>
              <a:ext cx="7670800" cy="360129"/>
            </a:xfrm>
            <a:prstGeom prst="rect">
              <a:avLst/>
            </a:prstGeom>
          </p:spPr>
        </p:pic>
        <p:pic>
          <p:nvPicPr>
            <p:cNvPr id="11" name="Grafik 4"/>
            <p:cNvPicPr>
              <a:picLocks noChangeAspect="1"/>
            </p:cNvPicPr>
            <p:nvPr/>
          </p:nvPicPr>
          <p:blipFill rotWithShape="1">
            <a:blip r:embed="rId2"/>
            <a:srcRect t="18059" r="20110" b="50991"/>
            <a:stretch>
              <a:fillRect/>
            </a:stretch>
          </p:blipFill>
          <p:spPr>
            <a:xfrm>
              <a:off x="2812473" y="4040051"/>
              <a:ext cx="7670800" cy="1479912"/>
            </a:xfrm>
            <a:prstGeom prst="rect">
              <a:avLst/>
            </a:prstGeom>
          </p:spPr>
        </p:pic>
        <p:pic>
          <p:nvPicPr>
            <p:cNvPr id="12" name="Grafik 4"/>
            <p:cNvPicPr>
              <a:picLocks noChangeAspect="1"/>
            </p:cNvPicPr>
            <p:nvPr/>
          </p:nvPicPr>
          <p:blipFill rotWithShape="1">
            <a:blip r:embed="rId2"/>
            <a:srcRect t="73337" r="20110"/>
            <a:stretch>
              <a:fillRect/>
            </a:stretch>
          </p:blipFill>
          <p:spPr>
            <a:xfrm>
              <a:off x="2816618" y="5517723"/>
              <a:ext cx="7666655" cy="1274260"/>
            </a:xfrm>
            <a:prstGeom prst="rect">
              <a:avLst/>
            </a:prstGeom>
          </p:spPr>
        </p:pic>
      </p:grpSp>
      <p:sp>
        <p:nvSpPr>
          <p:cNvPr id="6" name="Rounded Rectangle 5"/>
          <p:cNvSpPr/>
          <p:nvPr/>
        </p:nvSpPr>
        <p:spPr>
          <a:xfrm>
            <a:off x="7183755" y="1231265"/>
            <a:ext cx="654050" cy="52832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8900160" y="4531995"/>
            <a:ext cx="2299970" cy="645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/>
              <a:t>66</a:t>
            </a:r>
            <a:r>
              <a:rPr lang="en-US"/>
              <a:t> person-months</a:t>
            </a:r>
            <a:br>
              <a:rPr lang="en-US"/>
            </a:br>
            <a:r>
              <a:rPr lang="en-US"/>
              <a:t>over 4 years</a:t>
            </a:r>
            <a:endParaRPr lang="en-US"/>
          </a:p>
        </p:txBody>
      </p:sp>
      <p:cxnSp>
        <p:nvCxnSpPr>
          <p:cNvPr id="8" name="Straight Connector 7"/>
          <p:cNvCxnSpPr>
            <a:stCxn id="7" idx="1"/>
          </p:cNvCxnSpPr>
          <p:nvPr/>
        </p:nvCxnSpPr>
        <p:spPr>
          <a:xfrm flipH="1">
            <a:off x="7837805" y="4854575"/>
            <a:ext cx="1062355" cy="1169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3"/>
          <p:cNvSpPr txBox="1"/>
          <p:nvPr/>
        </p:nvSpPr>
        <p:spPr>
          <a:xfrm>
            <a:off x="7974965" y="3481705"/>
            <a:ext cx="2014855" cy="3683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/>
                </a:solidFill>
              </a:rPr>
              <a:t>Lead beneficary</a:t>
            </a:r>
            <a:endParaRPr lang="en-US">
              <a:solidFill>
                <a:schemeClr val="accent3"/>
              </a:solidFill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8015605" y="1572895"/>
            <a:ext cx="4104005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10 institutions from across Europe</a:t>
            </a:r>
            <a:br>
              <a:rPr lang="en-US"/>
            </a:br>
            <a:endParaRPr lang="en-US"/>
          </a:p>
          <a:p>
            <a:r>
              <a:rPr lang="en-US"/>
              <a:t>15 members in the</a:t>
            </a:r>
            <a:br>
              <a:rPr lang="en-US"/>
            </a:br>
            <a:r>
              <a:rPr lang="en-US"/>
              <a:t>mailing list so far;</a:t>
            </a:r>
            <a:endParaRPr lang="en-US"/>
          </a:p>
          <a:p>
            <a:r>
              <a:rPr 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additional members welcome</a:t>
            </a:r>
            <a:endParaRPr 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655"/>
          </a:xfrm>
        </p:spPr>
        <p:txBody>
          <a:bodyPr/>
          <a:lstStyle/>
          <a:p>
            <a:pPr lvl="0"/>
            <a:r>
              <a:rPr lang="en-US" sz="2000"/>
              <a:t>Specify in detail Excellence Centers</a:t>
            </a:r>
            <a:endParaRPr lang="en-US" sz="2000"/>
          </a:p>
          <a:p>
            <a:pPr lvl="0"/>
            <a:r>
              <a:rPr lang="en-US" sz="2000"/>
              <a:t>Review potential prototype R&amp;D, identify the most</a:t>
            </a:r>
            <a:br>
              <a:rPr lang="en-US" sz="2000"/>
            </a:br>
            <a:r>
              <a:rPr lang="en-US" sz="2000"/>
              <a:t>relevant concepts and prototypes for the TDR phase</a:t>
            </a:r>
            <a:endParaRPr lang="en-US" sz="2000"/>
          </a:p>
          <a:p>
            <a:pPr lvl="0"/>
            <a:r>
              <a:rPr lang="en-US" sz="2000"/>
              <a:t>Coordinate funding requests at national and European level</a:t>
            </a:r>
            <a:endParaRPr lang="en-US" sz="2000"/>
          </a:p>
          <a:p>
            <a:pPr lvl="0"/>
            <a:endParaRPr lang="en-US" sz="2000"/>
          </a:p>
          <a:p>
            <a:pPr lvl="0"/>
            <a:endParaRPr lang="en-US" sz="2000"/>
          </a:p>
          <a:p>
            <a:pPr lvl="0"/>
            <a:r>
              <a:rPr lang="en-US" sz="2000"/>
              <a:t>Assess technical readiness level of RF, magnet, undulator technology</a:t>
            </a:r>
            <a:endParaRPr lang="en-US" sz="2000"/>
          </a:p>
          <a:p>
            <a:r>
              <a:rPr lang="en-US" sz="2000">
                <a:sym typeface="+mn-ea"/>
              </a:rPr>
              <a:t>Update concepts, parameters towards TDR</a:t>
            </a:r>
            <a:endParaRPr lang="en-US" sz="3200"/>
          </a:p>
          <a:p>
            <a:pPr lvl="1"/>
            <a:endParaRPr lang="en-US" sz="32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Steering technical progress on development and design of accelerator components</a:t>
            </a: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altLang="en-GB" dirty="0">
                <a:sym typeface="+mn-ea"/>
              </a:rPr>
              <a:t>S. </a:t>
            </a:r>
            <a:r>
              <a:rPr lang="en-US" altLang="en-GB" dirty="0" err="1">
                <a:sym typeface="+mn-ea"/>
              </a:rPr>
              <a:t>Antipov</a:t>
            </a:r>
            <a:r>
              <a:rPr lang="en-US" altLang="en-GB" dirty="0">
                <a:sym typeface="+mn-ea"/>
              </a:rPr>
              <a:t>, F. </a:t>
            </a:r>
            <a:r>
              <a:rPr lang="en-US" altLang="en-GB" dirty="0" smtClean="0">
                <a:sym typeface="+mn-ea"/>
              </a:rPr>
              <a:t>Nguyen </a:t>
            </a:r>
            <a:r>
              <a:rPr lang="en-US" altLang="en-GB" dirty="0">
                <a:sym typeface="+mn-ea"/>
              </a:rPr>
              <a:t>for WP9</a:t>
            </a:r>
            <a:endParaRPr lang="en-GB" dirty="0"/>
          </a:p>
        </p:txBody>
      </p:sp>
      <p:sp>
        <p:nvSpPr>
          <p:cNvPr id="6" name="Text Box 5"/>
          <p:cNvSpPr txBox="1"/>
          <p:nvPr/>
        </p:nvSpPr>
        <p:spPr>
          <a:xfrm>
            <a:off x="9450705" y="1825625"/>
            <a:ext cx="152146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Has to start</a:t>
            </a:r>
            <a:br>
              <a:rPr 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now</a:t>
            </a:r>
            <a:endParaRPr lang="en-US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What R&amp;D projects toward TDR shall be pursued?</a:t>
            </a:r>
            <a:endParaRPr lang="en-US" sz="2400"/>
          </a:p>
          <a:p>
            <a:endParaRPr lang="en-US" sz="2400"/>
          </a:p>
          <a:p>
            <a:r>
              <a:rPr lang="en-US" sz="2400"/>
              <a:t>Do CDR concepts and results need to be updated?</a:t>
            </a:r>
            <a:br>
              <a:rPr lang="en-US" sz="2400"/>
            </a:br>
            <a:r>
              <a:rPr lang="en-US" sz="2400"/>
              <a:t> </a:t>
            </a:r>
            <a:endParaRPr lang="en-US" sz="2400"/>
          </a:p>
          <a:p>
            <a:r>
              <a:rPr lang="en-US" sz="2400">
                <a:sym typeface="+mn-ea"/>
              </a:rPr>
              <a:t>Can WP9 help preparing the case and supporting R&amp;D for the 2nd site (WP16)?</a:t>
            </a:r>
            <a:br>
              <a:rPr lang="en-US" sz="2400">
                <a:sym typeface="+mn-ea"/>
              </a:rPr>
            </a:br>
            <a:endParaRPr lang="en-US" sz="2400"/>
          </a:p>
          <a:p>
            <a:r>
              <a:rPr lang="en-US" sz="2400">
                <a:solidFill>
                  <a:schemeClr val="tx1"/>
                </a:solidFill>
              </a:rPr>
              <a:t>Can WP9 help the Fracsati project (WP15) by prototyping, tests, etc, what budget would be needed?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to answer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altLang="en-GB" dirty="0">
                <a:sym typeface="+mn-ea"/>
              </a:rPr>
              <a:t>S. </a:t>
            </a:r>
            <a:r>
              <a:rPr lang="en-US" altLang="en-GB" dirty="0" err="1">
                <a:sym typeface="+mn-ea"/>
              </a:rPr>
              <a:t>Antipov</a:t>
            </a:r>
            <a:r>
              <a:rPr lang="en-US" altLang="en-GB" dirty="0">
                <a:sym typeface="+mn-ea"/>
              </a:rPr>
              <a:t>, F. </a:t>
            </a:r>
            <a:r>
              <a:rPr lang="en-US" altLang="en-GB" dirty="0" smtClean="0">
                <a:sym typeface="+mn-ea"/>
              </a:rPr>
              <a:t>Nguyen </a:t>
            </a:r>
            <a:r>
              <a:rPr lang="en-US" altLang="en-GB" dirty="0">
                <a:sym typeface="+mn-ea"/>
              </a:rPr>
              <a:t>for WP9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 Deliverables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altLang="en-GB" dirty="0">
                <a:sym typeface="+mn-ea"/>
              </a:rPr>
              <a:t>S. </a:t>
            </a:r>
            <a:r>
              <a:rPr lang="en-US" altLang="en-GB" dirty="0" err="1">
                <a:sym typeface="+mn-ea"/>
              </a:rPr>
              <a:t>Antipov</a:t>
            </a:r>
            <a:r>
              <a:rPr lang="en-US" altLang="en-GB" dirty="0">
                <a:sym typeface="+mn-ea"/>
              </a:rPr>
              <a:t>, F. </a:t>
            </a:r>
            <a:r>
              <a:rPr lang="en-US" altLang="en-GB" dirty="0" smtClean="0">
                <a:sym typeface="+mn-ea"/>
              </a:rPr>
              <a:t>Nguyen </a:t>
            </a:r>
            <a:r>
              <a:rPr lang="en-US" altLang="en-GB" dirty="0">
                <a:sym typeface="+mn-ea"/>
              </a:rPr>
              <a:t>for WP9</a:t>
            </a:r>
            <a:endParaRPr lang="en-GB" dirty="0"/>
          </a:p>
        </p:txBody>
      </p:sp>
      <p:graphicFrame>
        <p:nvGraphicFramePr>
          <p:cNvPr id="6" name="Table 5"/>
          <p:cNvGraphicFramePr/>
          <p:nvPr/>
        </p:nvGraphicFramePr>
        <p:xfrm>
          <a:off x="1327785" y="2191385"/>
          <a:ext cx="9907905" cy="192024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993140"/>
                <a:gridCol w="8914765"/>
              </a:tblGrid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M12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Report on organizational structures to be funded from national/bilateral/european level for RF, magnets &amp; beamline components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M24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Report on technical results achieved in the field of RF, magnets &amp; beamline components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M42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Technical Readiness Report and maturity assesement of the development of RF magnets &amp; beamline components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/>
          <p:nvPr/>
        </p:nvGraphicFramePr>
        <p:xfrm>
          <a:off x="1327785" y="4836160"/>
          <a:ext cx="9907905" cy="381000"/>
        </p:xfrm>
        <a:graphic>
          <a:graphicData uri="http://schemas.openxmlformats.org/drawingml/2006/table">
            <a:tbl>
              <a:tblPr firstCol="1">
                <a:tableStyleId>{00A15C55-8517-42AA-B614-E9B94910E393}</a:tableStyleId>
              </a:tblPr>
              <a:tblGrid>
                <a:gridCol w="988695"/>
                <a:gridCol w="8919210"/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M24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Milestone Report: Update of concepts for the TDR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/>
          <p:nvPr/>
        </p:nvGraphicFramePr>
        <p:xfrm>
          <a:off x="1327785" y="1179830"/>
          <a:ext cx="9907905" cy="381000"/>
        </p:xfrm>
        <a:graphic>
          <a:graphicData uri="http://schemas.openxmlformats.org/drawingml/2006/table">
            <a:tbl>
              <a:tblPr firstCol="1">
                <a:tableStyleId>{F5AB1C69-6EDB-4FF4-983F-18BD219EF322}</a:tableStyleId>
              </a:tblPr>
              <a:tblGrid>
                <a:gridCol w="988695"/>
                <a:gridCol w="891921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M0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PP begins 01.11.22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ross 9"/>
          <p:cNvSpPr/>
          <p:nvPr/>
        </p:nvSpPr>
        <p:spPr>
          <a:xfrm>
            <a:off x="5905500" y="4361815"/>
            <a:ext cx="266700" cy="276860"/>
          </a:xfrm>
          <a:prstGeom prst="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Identify partners’ interests, resources, potential contributions, and expectations from the WP</a:t>
            </a:r>
            <a:br>
              <a:rPr lang="en-US"/>
            </a:br>
            <a:endParaRPr lang="en-US"/>
          </a:p>
          <a:p>
            <a:r>
              <a:rPr lang="en-US"/>
              <a:t>Form WP teams for individual topics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altLang="en-GB" dirty="0">
                <a:sym typeface="+mn-ea"/>
              </a:rPr>
              <a:t>S. </a:t>
            </a:r>
            <a:r>
              <a:rPr lang="en-US" altLang="en-GB" dirty="0" err="1">
                <a:sym typeface="+mn-ea"/>
              </a:rPr>
              <a:t>Antipov</a:t>
            </a:r>
            <a:r>
              <a:rPr lang="en-US" altLang="en-GB" dirty="0">
                <a:sym typeface="+mn-ea"/>
              </a:rPr>
              <a:t>, F. </a:t>
            </a:r>
            <a:r>
              <a:rPr lang="en-US" altLang="en-GB" dirty="0" smtClean="0">
                <a:sym typeface="+mn-ea"/>
              </a:rPr>
              <a:t>Nguyen </a:t>
            </a:r>
            <a:r>
              <a:rPr lang="en-US" altLang="en-GB" dirty="0">
                <a:sym typeface="+mn-ea"/>
              </a:rPr>
              <a:t>for WP9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2178</Words>
  <Application>WPS Presentation</Application>
  <PresentationFormat>Widescreen</PresentationFormat>
  <Paragraphs>108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SimSun</vt:lpstr>
      <vt:lpstr>Wingdings</vt:lpstr>
      <vt:lpstr>Nimbus Roman No9 L</vt:lpstr>
      <vt:lpstr>Arial Narrow</vt:lpstr>
      <vt:lpstr>Arial Rounded MT Bold</vt:lpstr>
      <vt:lpstr>Calibri</vt:lpstr>
      <vt:lpstr>DejaVu Sans</vt:lpstr>
      <vt:lpstr>Calibri Light</vt:lpstr>
      <vt:lpstr>Microsoft YaHei</vt:lpstr>
      <vt:lpstr>Droid Sans Fallback</vt:lpstr>
      <vt:lpstr>Arial Unicode MS</vt:lpstr>
      <vt:lpstr>OpenSymbol</vt:lpstr>
      <vt:lpstr>Office Theme</vt:lpstr>
      <vt:lpstr>WP9: RF, Magnets &amp; Beamline Components </vt:lpstr>
      <vt:lpstr>Topics</vt:lpstr>
      <vt:lpstr>Participants</vt:lpstr>
      <vt:lpstr>Participants</vt:lpstr>
      <vt:lpstr>Objectives</vt:lpstr>
      <vt:lpstr>Questions to answer</vt:lpstr>
      <vt:lpstr>WP Deliverables</vt:lpstr>
      <vt:lpstr>First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Welsch, Alexandra (Cockcroft Inst,DL,-)</dc:creator>
  <cp:lastModifiedBy>sergey</cp:lastModifiedBy>
  <cp:revision>68</cp:revision>
  <dcterms:created xsi:type="dcterms:W3CDTF">2022-11-24T08:18:51Z</dcterms:created>
  <dcterms:modified xsi:type="dcterms:W3CDTF">2022-11-24T08:18:51Z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1033-11.1.0.11664</vt:lpwstr>
  </property>
</Properties>
</file>