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620" r:id="rId2"/>
    <p:sldId id="3728" r:id="rId3"/>
    <p:sldId id="3757" r:id="rId4"/>
    <p:sldId id="3756" r:id="rId5"/>
    <p:sldId id="3758" r:id="rId6"/>
    <p:sldId id="3759" r:id="rId7"/>
    <p:sldId id="3760" r:id="rId8"/>
    <p:sldId id="37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6"/>
    <p:restoredTop sz="96197"/>
  </p:normalViewPr>
  <p:slideViewPr>
    <p:cSldViewPr snapToGrid="0">
      <p:cViewPr varScale="1">
        <p:scale>
          <a:sx n="99" d="100"/>
          <a:sy n="99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70D04-8980-9145-845C-F9948E5DB99D}" type="datetimeFigureOut">
              <a:rPr lang="de-DE" smtClean="0"/>
              <a:t>24.11.22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8C177-E76E-4F43-A581-36783AA5863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3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 dirty="0">
              <a:solidFill>
                <a:srgbClr val="33418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59" y="1043747"/>
            <a:ext cx="11560013" cy="51856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A8DA6CDB-215D-7C4F-97C3-F225A77A34D6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0365"/>
            <a:ext cx="7961747" cy="80312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33418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3216233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hr-HR"/>
              <a:t>A.Ghigo, A.Specka- EuPRAXIA-PP –Kick-off meeting  24-25 Nov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E1C79-D823-8ED4-095A-544C9021A4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017" y="100425"/>
            <a:ext cx="679856" cy="449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1BE4A7-6E78-0B17-966E-56D7E54D0C30}"/>
              </a:ext>
            </a:extLst>
          </p:cNvPr>
          <p:cNvSpPr txBox="1"/>
          <p:nvPr userDrawn="1"/>
        </p:nvSpPr>
        <p:spPr>
          <a:xfrm>
            <a:off x="10967126" y="490883"/>
            <a:ext cx="1086567" cy="261608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GB" sz="1100" dirty="0">
                <a:solidFill>
                  <a:srgbClr val="0070C0"/>
                </a:solidFill>
              </a:rPr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342403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A.Ghigo, A.Specka- EuPRAXIA-PP –Kick-off meeting  24-25 Nov 2022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0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A.Ghigo, A.Specka- EuPRAXIA-PP –Kick-off meeting  24-25 Nov 2022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5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A.Ghigo, A.Specka- EuPRAXIA-PP –Kick-off meeting  24-25 Nov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075D31E-2CAF-0D60-9E06-4FE962CD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73"/>
          <a:stretch/>
        </p:blipFill>
        <p:spPr>
          <a:xfrm>
            <a:off x="359028" y="3466399"/>
            <a:ext cx="4761434" cy="22222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6AA09F8-91E9-170C-742D-8D55019B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29" y="-259486"/>
            <a:ext cx="8578271" cy="1325563"/>
          </a:xfrm>
        </p:spPr>
        <p:txBody>
          <a:bodyPr/>
          <a:lstStyle/>
          <a:p>
            <a:r>
              <a:rPr lang="en-US" sz="3200" dirty="0">
                <a:latin typeface="Calibri"/>
              </a:rPr>
              <a:t>WP3: </a:t>
            </a:r>
            <a:r>
              <a:rPr lang="en-US" sz="3200" dirty="0" err="1">
                <a:latin typeface="Calibri"/>
              </a:rPr>
              <a:t>Organisation</a:t>
            </a:r>
            <a:r>
              <a:rPr lang="en-US" sz="3200" dirty="0">
                <a:latin typeface="Calibri"/>
              </a:rPr>
              <a:t> and Rules</a:t>
            </a:r>
            <a:endParaRPr lang="en-US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0E35245A-0830-5918-2918-F5062758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48" y="916011"/>
            <a:ext cx="6119089" cy="2466959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FE0AA196-C0AB-AC87-043E-A43BF2EFF9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5685456" cy="395428"/>
          </a:xfrm>
        </p:spPr>
        <p:txBody>
          <a:bodyPr/>
          <a:lstStyle/>
          <a:p>
            <a:pPr algn="l"/>
            <a:r>
              <a:rPr lang="hr-HR" sz="1400" dirty="0" err="1"/>
              <a:t>A.Ghigo</a:t>
            </a:r>
            <a:r>
              <a:rPr lang="hr-HR" sz="1400" dirty="0"/>
              <a:t>, </a:t>
            </a:r>
            <a:r>
              <a:rPr lang="hr-HR" sz="1400" dirty="0" err="1"/>
              <a:t>A.Specka</a:t>
            </a:r>
            <a:r>
              <a:rPr lang="hr-HR" sz="1400" dirty="0"/>
              <a:t>- </a:t>
            </a:r>
            <a:r>
              <a:rPr lang="hr-HR" sz="1400" dirty="0" err="1"/>
              <a:t>EuPRAXIA</a:t>
            </a:r>
            <a:r>
              <a:rPr lang="hr-HR" sz="1400" dirty="0"/>
              <a:t>-PP –</a:t>
            </a:r>
            <a:r>
              <a:rPr lang="hr-HR" sz="1400" dirty="0" err="1"/>
              <a:t>Kick-off</a:t>
            </a:r>
            <a:r>
              <a:rPr lang="hr-HR" sz="1400" dirty="0"/>
              <a:t> </a:t>
            </a:r>
            <a:r>
              <a:rPr lang="hr-HR" sz="1400" dirty="0" err="1"/>
              <a:t>meeting</a:t>
            </a:r>
            <a:r>
              <a:rPr lang="hr-HR" sz="1400" dirty="0"/>
              <a:t>  24-25 Nov 2022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BCDBB-0935-AB25-3744-C7C441937CBA}"/>
              </a:ext>
            </a:extLst>
          </p:cNvPr>
          <p:cNvSpPr/>
          <p:nvPr/>
        </p:nvSpPr>
        <p:spPr>
          <a:xfrm>
            <a:off x="7367182" y="3429000"/>
            <a:ext cx="4761433" cy="222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  <a:r>
              <a:rPr lang="en-US" sz="8000" baseline="30000" dirty="0"/>
              <a:t>nd</a:t>
            </a:r>
            <a:r>
              <a:rPr lang="en-US" sz="8000" dirty="0"/>
              <a:t> site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BEC8BB-F24F-6132-A585-6F13F40258D0}"/>
              </a:ext>
            </a:extLst>
          </p:cNvPr>
          <p:cNvSpPr txBox="1"/>
          <p:nvPr/>
        </p:nvSpPr>
        <p:spPr>
          <a:xfrm>
            <a:off x="3380042" y="5697285"/>
            <a:ext cx="5027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WP3 coordinators : 	Andrea GHIGO (INFN)</a:t>
            </a:r>
            <a:br>
              <a:rPr lang="en-US" b="1" dirty="0"/>
            </a:br>
            <a:r>
              <a:rPr lang="en-US" b="1" dirty="0"/>
              <a:t>			Arnd SPECKA (CNRS)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770256-4962-504D-17AC-AA65656F6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0" y="1054114"/>
            <a:ext cx="1207899" cy="19272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2BD26A3-9D9D-5CAC-31E2-6E927A7D4081}"/>
              </a:ext>
            </a:extLst>
          </p:cNvPr>
          <p:cNvSpPr txBox="1"/>
          <p:nvPr/>
        </p:nvSpPr>
        <p:spPr>
          <a:xfrm>
            <a:off x="482321" y="3376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EA8246-FFAA-E5B1-602C-4A520EFB2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500" y="916012"/>
            <a:ext cx="1450880" cy="20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9C651C7-39C5-091B-7425-59A646E622FB}"/>
              </a:ext>
            </a:extLst>
          </p:cNvPr>
          <p:cNvSpPr/>
          <p:nvPr/>
        </p:nvSpPr>
        <p:spPr>
          <a:xfrm>
            <a:off x="1898273" y="2645567"/>
            <a:ext cx="3302673" cy="78343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EA9BD55-2826-C8C2-8D05-60748CC4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8898012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</a:rPr>
              <a:t>PP Steering Committee: Leaders Behind </a:t>
            </a:r>
            <a:r>
              <a:rPr lang="de-DE" sz="3200" dirty="0" err="1">
                <a:latin typeface="+mn-lt"/>
              </a:rPr>
              <a:t>EuPRAXIA</a:t>
            </a:r>
            <a:endParaRPr lang="de-DE" sz="3200" dirty="0"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1928CB-9107-464E-7500-DEDAC825C89F}"/>
              </a:ext>
            </a:extLst>
          </p:cNvPr>
          <p:cNvSpPr txBox="1"/>
          <p:nvPr/>
        </p:nvSpPr>
        <p:spPr>
          <a:xfrm>
            <a:off x="2138229" y="859304"/>
            <a:ext cx="309428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WP1 -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Coordination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&amp; Project Management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R. Assmann, INFN &amp; DESY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Ferrario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INFN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WP2 - Dissemination and Public Relations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C. Welsch, U Liverpool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Bertellii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INFN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WP3 -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Organization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Rules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Specka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CNRS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Ghigo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INFN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WP4 - Financial &amp; Legal Model.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Economic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Impact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Falone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INFN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WP5 - User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Strategy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Services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Stellato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U Tor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Vergata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Principi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ELETTRA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WP6 - Membership Extension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Strategy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B. Cros, CNRS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Mostacci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U Sapienza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F91E18-7E23-EAE8-2CD8-6C3C511CF7C0}"/>
              </a:ext>
            </a:extLst>
          </p:cNvPr>
          <p:cNvSpPr txBox="1"/>
          <p:nvPr/>
        </p:nvSpPr>
        <p:spPr>
          <a:xfrm>
            <a:off x="5436049" y="830213"/>
            <a:ext cx="344225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WP7 - E-Needs and Data Policy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R. Fonseca, IST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S. Pioli, INFN 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WP8 - Theory &amp; Simulation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Vieria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IST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Vincenti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CEA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WP9  - RF, Magnets &amp;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Beamline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Components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Antipov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DESY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F. Nguyen, ENEA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WP10 - Plasma Components &amp; Systems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Cassou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CNRS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J. Osterhoff, DESY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WP11 -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Applications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Sarri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U Belfast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Chiadroni,U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Sapienza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WP12 - Laser Technology, Liaison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Industry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Gizzi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CNR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Crump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FBH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B080D5-C0EA-54F6-EFD1-877E382708B5}"/>
              </a:ext>
            </a:extLst>
          </p:cNvPr>
          <p:cNvSpPr txBox="1"/>
          <p:nvPr/>
        </p:nvSpPr>
        <p:spPr>
          <a:xfrm>
            <a:off x="8687714" y="843660"/>
            <a:ext cx="3442259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WP13 -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Diagnostics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Cianchi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U Tor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Vergata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Ischebeck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EPFL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WP14 - Transformative Innovation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Paths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B. Hidding, U Strathclyde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S. Karsch, LMU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WP15 - TDR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EuPRAXIA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@SPARC-lab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Vaccarezza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INFN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Pompili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INFN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WP16 - TDR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EuPRAXIA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Site 2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Molodozhentsev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ELI-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Beamlines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Pattahil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STFC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AFB973-2AA4-B0B2-733A-EA081AA95172}"/>
              </a:ext>
            </a:extLst>
          </p:cNvPr>
          <p:cNvSpPr txBox="1"/>
          <p:nvPr/>
        </p:nvSpPr>
        <p:spPr>
          <a:xfrm>
            <a:off x="956120" y="5797431"/>
            <a:ext cx="4317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E220D"/>
                </a:solidFill>
                <a:effectLst/>
                <a:uLnTx/>
                <a:uFillTx/>
                <a:latin typeface="Calibri"/>
                <a:ea typeface="+mn-ea"/>
                <a:cs typeface="Aharoni" panose="02010803020104030203" pitchFamily="2" charset="-79"/>
              </a:rPr>
              <a:t>WP’s on coordination &amp; implementation as ESFRI RI (organization, legal model, financing, users)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EF04AD-5BAC-4FDF-41BA-910B07DF7F61}"/>
              </a:ext>
            </a:extLst>
          </p:cNvPr>
          <p:cNvSpPr txBox="1"/>
          <p:nvPr/>
        </p:nvSpPr>
        <p:spPr>
          <a:xfrm>
            <a:off x="8295480" y="5797431"/>
            <a:ext cx="389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haroni" panose="02010803020104030203" pitchFamily="2" charset="-79"/>
              </a:rPr>
              <a:t>WPs on technical implementation and sites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E67F90-46CB-5732-AE0E-AB8DA49BE9F0}"/>
              </a:ext>
            </a:extLst>
          </p:cNvPr>
          <p:cNvSpPr/>
          <p:nvPr/>
        </p:nvSpPr>
        <p:spPr>
          <a:xfrm>
            <a:off x="2080868" y="830213"/>
            <a:ext cx="3120078" cy="49201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9F0BC3-E583-DD2F-34FA-45CB34E8F236}"/>
              </a:ext>
            </a:extLst>
          </p:cNvPr>
          <p:cNvSpPr/>
          <p:nvPr/>
        </p:nvSpPr>
        <p:spPr>
          <a:xfrm>
            <a:off x="5342783" y="839426"/>
            <a:ext cx="6701764" cy="4910978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6EDFFC9-AB65-15AA-9507-AFD89F7C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4" y="914231"/>
            <a:ext cx="1522736" cy="3478866"/>
          </a:xfrm>
          <a:prstGeom prst="rect">
            <a:avLst/>
          </a:prstGeom>
        </p:spPr>
      </p:pic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E939DBF0-BF69-3BE7-8F6E-EDEA366FFEC6}"/>
              </a:ext>
            </a:extLst>
          </p:cNvPr>
          <p:cNvCxnSpPr>
            <a:cxnSpLocks/>
          </p:cNvCxnSpPr>
          <p:nvPr/>
        </p:nvCxnSpPr>
        <p:spPr>
          <a:xfrm flipV="1">
            <a:off x="1556088" y="830213"/>
            <a:ext cx="524780" cy="7834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FEE52BE7-B5DE-D596-8C75-63C1F2AD1832}"/>
              </a:ext>
            </a:extLst>
          </p:cNvPr>
          <p:cNvCxnSpPr>
            <a:cxnSpLocks/>
          </p:cNvCxnSpPr>
          <p:nvPr/>
        </p:nvCxnSpPr>
        <p:spPr>
          <a:xfrm>
            <a:off x="1556088" y="2051385"/>
            <a:ext cx="524780" cy="36990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E8A3B6A2-9F44-103B-1B9A-CAD36C4F6C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5685456" cy="395428"/>
          </a:xfrm>
        </p:spPr>
        <p:txBody>
          <a:bodyPr/>
          <a:lstStyle/>
          <a:p>
            <a:pPr algn="l"/>
            <a:r>
              <a:rPr lang="hr-HR" sz="1400" dirty="0" err="1"/>
              <a:t>A.Ghigo</a:t>
            </a:r>
            <a:r>
              <a:rPr lang="hr-HR" sz="1400" dirty="0"/>
              <a:t>, </a:t>
            </a:r>
            <a:r>
              <a:rPr lang="hr-HR" sz="1400" dirty="0" err="1"/>
              <a:t>A.Specka</a:t>
            </a:r>
            <a:r>
              <a:rPr lang="hr-HR" sz="1400" dirty="0"/>
              <a:t>- </a:t>
            </a:r>
            <a:r>
              <a:rPr lang="hr-HR" sz="1400" dirty="0" err="1"/>
              <a:t>EuPRAXIA</a:t>
            </a:r>
            <a:r>
              <a:rPr lang="hr-HR" sz="1400" dirty="0"/>
              <a:t>-PP –</a:t>
            </a:r>
            <a:r>
              <a:rPr lang="hr-HR" sz="1400" dirty="0" err="1"/>
              <a:t>Kick-off</a:t>
            </a:r>
            <a:r>
              <a:rPr lang="hr-HR" sz="1400" dirty="0"/>
              <a:t> </a:t>
            </a:r>
            <a:r>
              <a:rPr lang="hr-HR" sz="1400" dirty="0" err="1"/>
              <a:t>meeting</a:t>
            </a:r>
            <a:r>
              <a:rPr lang="hr-HR" sz="1400" dirty="0"/>
              <a:t>  24-25 Nov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256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A9BD55-2826-C8C2-8D05-60748CC4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29" y="-285743"/>
            <a:ext cx="8898012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</a:rPr>
              <a:t>WP3 </a:t>
            </a:r>
            <a:r>
              <a:rPr lang="de-DE" sz="3200" dirty="0" err="1">
                <a:latin typeface="+mn-lt"/>
              </a:rPr>
              <a:t>objectives</a:t>
            </a:r>
            <a:endParaRPr lang="de-DE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ACA2A-F963-3C1E-1C07-3F189C2E99ED}"/>
              </a:ext>
            </a:extLst>
          </p:cNvPr>
          <p:cNvSpPr txBox="1"/>
          <p:nvPr/>
        </p:nvSpPr>
        <p:spPr>
          <a:xfrm>
            <a:off x="853631" y="1558976"/>
            <a:ext cx="104847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u="sng" dirty="0">
                <a:effectLst/>
              </a:rPr>
              <a:t>Objectives (as of “Part-B-Document”)</a:t>
            </a:r>
          </a:p>
          <a:p>
            <a:r>
              <a:rPr lang="fr-FR" sz="2400" i="1" dirty="0">
                <a:effectLst/>
                <a:latin typeface="Calibri" panose="020F0502020204030204" pitchFamily="34" charset="0"/>
              </a:rPr>
              <a:t>The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primary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objective of WP3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is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to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develop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the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organisational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model of EuPRAXIA to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ensure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a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sound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and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timely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execution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of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tasks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when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the RI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will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be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operational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. For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this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purpose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, WP3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will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develop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an </a:t>
            </a:r>
            <a:r>
              <a:rPr lang="fr-FR" sz="2400" i="1" dirty="0" err="1">
                <a:effectLst/>
                <a:latin typeface="Calibri" panose="020F0502020204030204" pitchFamily="34" charset="0"/>
              </a:rPr>
              <a:t>organisational</a:t>
            </a:r>
            <a:r>
              <a:rPr lang="fr-FR" sz="2400" i="1" dirty="0">
                <a:effectLst/>
                <a:latin typeface="Calibri" panose="020F0502020204030204" pitchFamily="34" charset="0"/>
              </a:rPr>
              <a:t> model. </a:t>
            </a:r>
            <a:endParaRPr lang="fr-FR" sz="2400" i="1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41213EE-A7CE-855B-6A3A-2A7676879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5685456" cy="395428"/>
          </a:xfrm>
        </p:spPr>
        <p:txBody>
          <a:bodyPr/>
          <a:lstStyle/>
          <a:p>
            <a:pPr algn="l"/>
            <a:r>
              <a:rPr lang="hr-HR" sz="1400" dirty="0" err="1"/>
              <a:t>A.Ghigo</a:t>
            </a:r>
            <a:r>
              <a:rPr lang="hr-HR" sz="1400" dirty="0"/>
              <a:t>, </a:t>
            </a:r>
            <a:r>
              <a:rPr lang="hr-HR" sz="1400" dirty="0" err="1"/>
              <a:t>A.Specka</a:t>
            </a:r>
            <a:r>
              <a:rPr lang="hr-HR" sz="1400" dirty="0"/>
              <a:t>- </a:t>
            </a:r>
            <a:r>
              <a:rPr lang="hr-HR" sz="1400" dirty="0" err="1"/>
              <a:t>EuPRAXIA</a:t>
            </a:r>
            <a:r>
              <a:rPr lang="hr-HR" sz="1400" dirty="0"/>
              <a:t>-PP –</a:t>
            </a:r>
            <a:r>
              <a:rPr lang="hr-HR" sz="1400" dirty="0" err="1"/>
              <a:t>Kick-off</a:t>
            </a:r>
            <a:r>
              <a:rPr lang="hr-HR" sz="1400" dirty="0"/>
              <a:t> </a:t>
            </a:r>
            <a:r>
              <a:rPr lang="hr-HR" sz="1400" dirty="0" err="1"/>
              <a:t>meeting</a:t>
            </a:r>
            <a:r>
              <a:rPr lang="hr-HR" sz="1400" dirty="0"/>
              <a:t>  24-25 Nov 2022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76B70-2349-9E4A-E6E7-2D393DBEA9D0}"/>
              </a:ext>
            </a:extLst>
          </p:cNvPr>
          <p:cNvSpPr txBox="1"/>
          <p:nvPr/>
        </p:nvSpPr>
        <p:spPr>
          <a:xfrm>
            <a:off x="853631" y="3931702"/>
            <a:ext cx="475334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</a:rPr>
              <a:t>The </a:t>
            </a:r>
            <a:r>
              <a:rPr lang="en-GB" sz="2400" dirty="0">
                <a:effectLst/>
                <a:highlight>
                  <a:srgbClr val="FFFF00"/>
                </a:highlight>
              </a:rPr>
              <a:t>overall concept of </a:t>
            </a:r>
            <a:r>
              <a:rPr lang="en-GB" sz="2400" dirty="0" err="1">
                <a:effectLst/>
                <a:highlight>
                  <a:srgbClr val="FFFF00"/>
                </a:highlight>
              </a:rPr>
              <a:t>EuPRAXIA</a:t>
            </a:r>
            <a:r>
              <a:rPr lang="en-GB" sz="2400" dirty="0">
                <a:effectLst/>
                <a:highlight>
                  <a:srgbClr val="FFFF00"/>
                </a:highlight>
              </a:rPr>
              <a:t> is unusua</a:t>
            </a:r>
            <a:r>
              <a:rPr lang="en-GB" sz="2400" dirty="0">
                <a:effectLst/>
              </a:rPr>
              <a:t>l for an accelerator facility and is breaking some borders in both the managerial as also the technical concept.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FAF4F-17D2-A283-C20C-BB93B9337DC8}"/>
              </a:ext>
            </a:extLst>
          </p:cNvPr>
          <p:cNvSpPr txBox="1"/>
          <p:nvPr/>
        </p:nvSpPr>
        <p:spPr>
          <a:xfrm>
            <a:off x="6280269" y="3931702"/>
            <a:ext cx="557061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highlight>
                  <a:srgbClr val="FFFF00"/>
                </a:highlight>
              </a:rPr>
              <a:t>Models of organization of existing research infrastructures</a:t>
            </a:r>
            <a:r>
              <a:rPr lang="en-GB" sz="2400" dirty="0"/>
              <a:t> that include the participation of different research institutions and funding agencies will be compared. </a:t>
            </a:r>
            <a:endParaRPr lang="en-IT" sz="2400" dirty="0"/>
          </a:p>
        </p:txBody>
      </p:sp>
      <p:sp>
        <p:nvSpPr>
          <p:cNvPr id="5" name="Flèche vers le haut 4">
            <a:extLst>
              <a:ext uri="{FF2B5EF4-FFF2-40B4-BE49-F238E27FC236}">
                <a16:creationId xmlns:a16="http://schemas.microsoft.com/office/drawing/2014/main" id="{58DB343D-D9BD-9AA6-AC86-ACD0AD47B023}"/>
              </a:ext>
            </a:extLst>
          </p:cNvPr>
          <p:cNvSpPr/>
          <p:nvPr/>
        </p:nvSpPr>
        <p:spPr>
          <a:xfrm rot="2583414">
            <a:off x="3343745" y="3049431"/>
            <a:ext cx="265692" cy="872667"/>
          </a:xfrm>
          <a:prstGeom prst="upArrow">
            <a:avLst>
              <a:gd name="adj1" fmla="val 52198"/>
              <a:gd name="adj2" fmla="val 53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vers le haut 6">
            <a:extLst>
              <a:ext uri="{FF2B5EF4-FFF2-40B4-BE49-F238E27FC236}">
                <a16:creationId xmlns:a16="http://schemas.microsoft.com/office/drawing/2014/main" id="{53A59B00-0C35-122E-427E-04856D6E511D}"/>
              </a:ext>
            </a:extLst>
          </p:cNvPr>
          <p:cNvSpPr/>
          <p:nvPr/>
        </p:nvSpPr>
        <p:spPr>
          <a:xfrm rot="18864456">
            <a:off x="8447759" y="2992665"/>
            <a:ext cx="265692" cy="872667"/>
          </a:xfrm>
          <a:prstGeom prst="upArrow">
            <a:avLst>
              <a:gd name="adj1" fmla="val 52198"/>
              <a:gd name="adj2" fmla="val 53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A9BD55-2826-C8C2-8D05-60748CC4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29" y="-162535"/>
            <a:ext cx="8898012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</a:rPr>
              <a:t>WP3: </a:t>
            </a:r>
            <a:r>
              <a:rPr lang="de-DE" sz="3200" dirty="0" err="1">
                <a:latin typeface="+mn-lt"/>
              </a:rPr>
              <a:t>Managerial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concept</a:t>
            </a:r>
            <a:endParaRPr lang="de-DE" sz="32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245AE-6308-3798-47D6-2F9D787031FA}"/>
              </a:ext>
            </a:extLst>
          </p:cNvPr>
          <p:cNvSpPr txBox="1"/>
          <p:nvPr/>
        </p:nvSpPr>
        <p:spPr>
          <a:xfrm>
            <a:off x="488950" y="1272679"/>
            <a:ext cx="112141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400" dirty="0">
                <a:effectLst/>
              </a:rPr>
              <a:t>The overall managerial concept assumes that plasma acceleration must move to the next stage beyond the present level of 30 – 50 M€ projects in single laboratories or countries. At the next stage there should be sufficient resources to </a:t>
            </a:r>
            <a:r>
              <a:rPr lang="en-GB" sz="2400" dirty="0">
                <a:effectLst/>
                <a:highlight>
                  <a:srgbClr val="FFFF00"/>
                </a:highlight>
              </a:rPr>
              <a:t>combine expertise from many European labs and from different technical fields </a:t>
            </a:r>
            <a:r>
              <a:rPr lang="en-GB" sz="2400" dirty="0">
                <a:effectLst/>
              </a:rPr>
              <a:t>for a next level ESFRI RI. It is assumed that the next stage cannot and should not be performed at several European countries and labs in parallel.</a:t>
            </a:r>
          </a:p>
          <a:p>
            <a:pPr algn="just">
              <a:spcBef>
                <a:spcPts val="600"/>
              </a:spcBef>
            </a:pPr>
            <a:r>
              <a:rPr lang="en-GB" sz="2400" dirty="0">
                <a:effectLst/>
              </a:rPr>
              <a:t>The overall managerial concept of </a:t>
            </a:r>
            <a:r>
              <a:rPr lang="en-GB" sz="2400" dirty="0" err="1">
                <a:effectLst/>
              </a:rPr>
              <a:t>EuPRAXIA</a:t>
            </a:r>
            <a:r>
              <a:rPr lang="en-GB" sz="2400" dirty="0">
                <a:effectLst/>
              </a:rPr>
              <a:t> therefore implements the scenario where the European field </a:t>
            </a:r>
            <a:r>
              <a:rPr lang="en-GB" sz="2400" dirty="0">
                <a:effectLst/>
                <a:highlight>
                  <a:srgbClr val="FFFF00"/>
                </a:highlight>
              </a:rPr>
              <a:t>comes together for common design and construction of a European plasma accelerator facility</a:t>
            </a:r>
            <a:r>
              <a:rPr lang="en-GB" sz="2400" dirty="0">
                <a:effectLst/>
              </a:rPr>
              <a:t>, which shall be installed </a:t>
            </a:r>
            <a:r>
              <a:rPr lang="en-GB" sz="2400" dirty="0">
                <a:effectLst/>
                <a:highlight>
                  <a:srgbClr val="FFFF00"/>
                </a:highlight>
              </a:rPr>
              <a:t>in two central locations </a:t>
            </a:r>
            <a:r>
              <a:rPr lang="en-GB" sz="2400" dirty="0">
                <a:effectLst/>
              </a:rPr>
              <a:t>for two complementary driver technologies (one for beam and one for laser drivers). </a:t>
            </a:r>
            <a:r>
              <a:rPr lang="en-GB" sz="2400" dirty="0">
                <a:effectLst/>
                <a:highlight>
                  <a:srgbClr val="FFFF00"/>
                </a:highlight>
              </a:rPr>
              <a:t>Both sites share common technical designs, prototyping and production for many components</a:t>
            </a:r>
            <a:r>
              <a:rPr lang="en-GB" sz="2400" dirty="0">
                <a:effectLst/>
              </a:rPr>
              <a:t>. The model applied here takes the </a:t>
            </a:r>
            <a:r>
              <a:rPr lang="en-GB" sz="2400" dirty="0">
                <a:effectLst/>
                <a:highlight>
                  <a:srgbClr val="00FFFF"/>
                </a:highlight>
              </a:rPr>
              <a:t>example of a large High Energy Physics detector</a:t>
            </a:r>
            <a:r>
              <a:rPr lang="en-GB" sz="2400" dirty="0">
                <a:effectLst/>
              </a:rPr>
              <a:t>, that is designed and constructed by a wide collaboration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4A87DC7D-4BE4-EA44-D746-80F28E4B80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5685456" cy="395428"/>
          </a:xfrm>
        </p:spPr>
        <p:txBody>
          <a:bodyPr/>
          <a:lstStyle/>
          <a:p>
            <a:pPr algn="l"/>
            <a:r>
              <a:rPr lang="hr-HR" sz="1400" dirty="0" err="1"/>
              <a:t>A.Ghigo</a:t>
            </a:r>
            <a:r>
              <a:rPr lang="hr-HR" sz="1400" dirty="0"/>
              <a:t>, </a:t>
            </a:r>
            <a:r>
              <a:rPr lang="hr-HR" sz="1400" dirty="0" err="1"/>
              <a:t>A.Specka</a:t>
            </a:r>
            <a:r>
              <a:rPr lang="hr-HR" sz="1400" dirty="0"/>
              <a:t>- </a:t>
            </a:r>
            <a:r>
              <a:rPr lang="hr-HR" sz="1400" dirty="0" err="1"/>
              <a:t>EuPRAXIA</a:t>
            </a:r>
            <a:r>
              <a:rPr lang="hr-HR" sz="1400" dirty="0"/>
              <a:t>-PP –</a:t>
            </a:r>
            <a:r>
              <a:rPr lang="hr-HR" sz="1400" dirty="0" err="1"/>
              <a:t>Kick-off</a:t>
            </a:r>
            <a:r>
              <a:rPr lang="hr-HR" sz="1400" dirty="0"/>
              <a:t> </a:t>
            </a:r>
            <a:r>
              <a:rPr lang="hr-HR" sz="1400" dirty="0" err="1"/>
              <a:t>meeting</a:t>
            </a:r>
            <a:r>
              <a:rPr lang="hr-HR" sz="1400" dirty="0"/>
              <a:t>  24-25 Nov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9960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A9BD55-2826-C8C2-8D05-60748CC4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8898012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</a:rPr>
              <a:t>WP3: Description </a:t>
            </a:r>
            <a:r>
              <a:rPr lang="de-DE" sz="3200" dirty="0" err="1">
                <a:latin typeface="+mn-lt"/>
              </a:rPr>
              <a:t>of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the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work</a:t>
            </a:r>
            <a:r>
              <a:rPr lang="de-DE" sz="3200" dirty="0">
                <a:latin typeface="+mn-lt"/>
              </a:rPr>
              <a:t> (</a:t>
            </a:r>
            <a:r>
              <a:rPr lang="de-DE" sz="3200" dirty="0" err="1">
                <a:latin typeface="+mn-lt"/>
              </a:rPr>
              <a:t>remit</a:t>
            </a:r>
            <a:r>
              <a:rPr lang="de-DE" sz="3200" dirty="0">
                <a:latin typeface="+mn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F71FB-2414-CFA2-8796-0EBB617A0FD1}"/>
              </a:ext>
            </a:extLst>
          </p:cNvPr>
          <p:cNvSpPr txBox="1"/>
          <p:nvPr/>
        </p:nvSpPr>
        <p:spPr>
          <a:xfrm>
            <a:off x="138545" y="942972"/>
            <a:ext cx="11877059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The WP3 is following up on the following work items coordinated by CNRS and INFN and supported by the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collaborating institutes with their extensive experience and knowledge base: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• </a:t>
            </a:r>
            <a:r>
              <a:rPr lang="en-GB" sz="2000" dirty="0">
                <a:effectLst/>
                <a:highlight>
                  <a:srgbClr val="FFFF00"/>
                </a:highlight>
              </a:rPr>
              <a:t>Benchmark organisational models </a:t>
            </a:r>
            <a:r>
              <a:rPr lang="en-GB" sz="2000" dirty="0">
                <a:effectLst/>
              </a:rPr>
              <a:t>of distributed pan-European research infrastructures in physics and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engineering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-&gt; WP1, WP2, WP4, WP5, WP6, WP7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• (Re)define EuPRAXIA-RI </a:t>
            </a:r>
            <a:r>
              <a:rPr lang="en-GB" sz="2000" dirty="0">
                <a:effectLst/>
                <a:highlight>
                  <a:srgbClr val="FFFF00"/>
                </a:highlight>
              </a:rPr>
              <a:t>access policy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-&gt; WP1, WP5, WP6, WP7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• Convert </a:t>
            </a:r>
            <a:r>
              <a:rPr lang="en-GB" sz="2000" dirty="0">
                <a:effectLst/>
                <a:highlight>
                  <a:srgbClr val="FFFF00"/>
                </a:highlight>
              </a:rPr>
              <a:t>services into org. requirements</a:t>
            </a:r>
            <a:r>
              <a:rPr lang="en-GB" sz="2000" dirty="0">
                <a:effectLst/>
              </a:rPr>
              <a:t>: EuPRAXIA-RI services, tasks</a:t>
            </a:r>
            <a:r>
              <a:rPr lang="en-GB" sz="2000" dirty="0"/>
              <a:t> &amp; </a:t>
            </a:r>
            <a:r>
              <a:rPr lang="en-GB" sz="2000" dirty="0">
                <a:effectLst/>
              </a:rPr>
              <a:t>procedures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-&gt;WP1, WP5, WP15, WP16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• Complete the organisational plan with internal services, tasks, and procedures</a:t>
            </a:r>
            <a:r>
              <a:rPr lang="en-GB" sz="2000" b="1" dirty="0">
                <a:effectLst/>
              </a:rPr>
              <a:t>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-&gt;WP1, Wp5,  WP15, WP16</a:t>
            </a:r>
            <a:endParaRPr lang="en-GB" sz="20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• Identify the </a:t>
            </a:r>
            <a:r>
              <a:rPr lang="en-GB" sz="2000" dirty="0">
                <a:effectLst/>
                <a:highlight>
                  <a:srgbClr val="FFFF00"/>
                </a:highlight>
              </a:rPr>
              <a:t>roles and responsibilities of each </a:t>
            </a:r>
            <a:r>
              <a:rPr lang="en-GB" sz="2000" dirty="0" err="1">
                <a:effectLst/>
                <a:highlight>
                  <a:srgbClr val="FFFF00"/>
                </a:highlight>
              </a:rPr>
              <a:t>EuPRAXIA</a:t>
            </a:r>
            <a:r>
              <a:rPr lang="en-GB" sz="2000" dirty="0">
                <a:effectLst/>
                <a:highlight>
                  <a:srgbClr val="FFFF00"/>
                </a:highlight>
              </a:rPr>
              <a:t> installation (Construction site and Centres of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  <a:highlight>
                  <a:srgbClr val="FFFF00"/>
                </a:highlight>
              </a:rPr>
              <a:t>Excellence</a:t>
            </a:r>
            <a:r>
              <a:rPr lang="en-GB" sz="2000" dirty="0">
                <a:effectLst/>
              </a:rPr>
              <a:t>) in the provision of services and internal procedure or task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-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&gt; all technical WP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• Continuously interact with existing, operational research infrastructures to find solutions to operational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problems at EuPRAXIA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-&gt; WP1, WP2, WP5, WP6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</a:rPr>
              <a:t>• Assist </a:t>
            </a:r>
            <a:r>
              <a:rPr lang="en-GB" sz="2000" b="1" dirty="0">
                <a:effectLst/>
              </a:rPr>
              <a:t>WP6 </a:t>
            </a:r>
            <a:r>
              <a:rPr lang="en-GB" sz="2000" dirty="0">
                <a:effectLst/>
              </a:rPr>
              <a:t>in drafting the </a:t>
            </a:r>
            <a:r>
              <a:rPr lang="en-GB" sz="2000" dirty="0" err="1">
                <a:effectLst/>
              </a:rPr>
              <a:t>EuPRAXIA</a:t>
            </a:r>
            <a:r>
              <a:rPr lang="en-GB" sz="2000" dirty="0">
                <a:effectLst/>
              </a:rPr>
              <a:t> Terms of Services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DDF59C0-738B-8B97-5724-5700C5F5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5685456" cy="395428"/>
          </a:xfrm>
        </p:spPr>
        <p:txBody>
          <a:bodyPr/>
          <a:lstStyle/>
          <a:p>
            <a:pPr algn="l"/>
            <a:r>
              <a:rPr lang="hr-HR" sz="1400" dirty="0" err="1"/>
              <a:t>A.Ghigo</a:t>
            </a:r>
            <a:r>
              <a:rPr lang="hr-HR" sz="1400" dirty="0"/>
              <a:t>, </a:t>
            </a:r>
            <a:r>
              <a:rPr lang="hr-HR" sz="1400" dirty="0" err="1"/>
              <a:t>A.Specka</a:t>
            </a:r>
            <a:r>
              <a:rPr lang="hr-HR" sz="1400" dirty="0"/>
              <a:t>- </a:t>
            </a:r>
            <a:r>
              <a:rPr lang="hr-HR" sz="1400" dirty="0" err="1"/>
              <a:t>EuPRAXIA</a:t>
            </a:r>
            <a:r>
              <a:rPr lang="hr-HR" sz="1400" dirty="0"/>
              <a:t>-PP –</a:t>
            </a:r>
            <a:r>
              <a:rPr lang="hr-HR" sz="1400" dirty="0" err="1"/>
              <a:t>Kick-off</a:t>
            </a:r>
            <a:r>
              <a:rPr lang="hr-HR" sz="1400" dirty="0"/>
              <a:t> </a:t>
            </a:r>
            <a:r>
              <a:rPr lang="hr-HR" sz="1400" dirty="0" err="1"/>
              <a:t>meeting</a:t>
            </a:r>
            <a:r>
              <a:rPr lang="hr-HR" sz="1400" dirty="0"/>
              <a:t>  24-25 Nov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3395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A9BD55-2826-C8C2-8D05-60748CC4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36" y="-302942"/>
            <a:ext cx="8898012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</a:rPr>
              <a:t>WP3: </a:t>
            </a:r>
            <a:r>
              <a:rPr lang="de-DE" sz="3200" dirty="0" err="1">
                <a:latin typeface="+mn-lt"/>
              </a:rPr>
              <a:t>Deliverables</a:t>
            </a:r>
            <a:r>
              <a:rPr lang="de-DE" sz="3200" dirty="0">
                <a:latin typeface="+mn-lt"/>
              </a:rPr>
              <a:t> and Milestones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69476-7EA6-DBAD-598E-E281B63D0845}"/>
              </a:ext>
            </a:extLst>
          </p:cNvPr>
          <p:cNvSpPr txBox="1"/>
          <p:nvPr/>
        </p:nvSpPr>
        <p:spPr>
          <a:xfrm>
            <a:off x="410544" y="1245759"/>
            <a:ext cx="1156659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solidFill>
                  <a:srgbClr val="FF0000"/>
                </a:solidFill>
                <a:effectLst/>
                <a:latin typeface="Helvetica" pitchFamily="2" charset="0"/>
              </a:rPr>
              <a:t>Milestones: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effectLst/>
                <a:highlight>
                  <a:srgbClr val="FFFF00"/>
                </a:highlight>
                <a:latin typeface="Helvetica" pitchFamily="2" charset="0"/>
              </a:rPr>
              <a:t>M3.1 Benchmark of comparable RI organisational models (M18)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effectLst/>
                <a:latin typeface="Helvetica" pitchFamily="2" charset="0"/>
              </a:rPr>
              <a:t>M3.2 Organisational requirements: requirements for internal 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Helvetica" pitchFamily="2" charset="0"/>
              </a:rPr>
              <a:t>	</a:t>
            </a:r>
            <a:r>
              <a:rPr lang="en-GB" sz="2400" dirty="0">
                <a:effectLst/>
                <a:latin typeface="Helvetica" pitchFamily="2" charset="0"/>
              </a:rPr>
              <a:t>procedures and tasks (M28)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effectLst/>
                <a:latin typeface="Helvetica" pitchFamily="2" charset="0"/>
              </a:rPr>
              <a:t>M3.3 Responsibilities breakdown (M32) </a:t>
            </a:r>
          </a:p>
          <a:p>
            <a:pPr>
              <a:spcBef>
                <a:spcPts val="600"/>
              </a:spcBef>
            </a:pPr>
            <a:endParaRPr lang="en-GB" sz="2400" dirty="0">
              <a:effectLst/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r>
              <a:rPr lang="en-GB" sz="2400" dirty="0">
                <a:solidFill>
                  <a:srgbClr val="FF0000"/>
                </a:solidFill>
                <a:effectLst/>
                <a:latin typeface="Helvetica" pitchFamily="2" charset="0"/>
              </a:rPr>
              <a:t>Deliverables 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effectLst/>
                <a:highlight>
                  <a:srgbClr val="FFFF00"/>
                </a:highlight>
                <a:latin typeface="Helvetica" pitchFamily="2" charset="0"/>
              </a:rPr>
              <a:t>DEL3.1 Report (R) on the decision for the 2nd Site (M18)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effectLst/>
                <a:latin typeface="Helvetica" pitchFamily="2" charset="0"/>
              </a:rPr>
              <a:t>DEL3.2 Report (R) on the distributed RI Concept, including organization and rules (M42)</a:t>
            </a:r>
          </a:p>
          <a:p>
            <a:endParaRPr lang="en-GB" sz="2400" dirty="0">
              <a:effectLst/>
              <a:latin typeface="Helvetica" pitchFamily="2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EEE8A1A-D019-477C-006A-04426E7F3D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5685456" cy="395428"/>
          </a:xfrm>
        </p:spPr>
        <p:txBody>
          <a:bodyPr/>
          <a:lstStyle/>
          <a:p>
            <a:pPr algn="l"/>
            <a:r>
              <a:rPr lang="hr-HR" sz="1400" dirty="0" err="1"/>
              <a:t>A.Ghigo</a:t>
            </a:r>
            <a:r>
              <a:rPr lang="hr-HR" sz="1400" dirty="0"/>
              <a:t>, </a:t>
            </a:r>
            <a:r>
              <a:rPr lang="hr-HR" sz="1400" dirty="0" err="1"/>
              <a:t>A.Specka</a:t>
            </a:r>
            <a:r>
              <a:rPr lang="hr-HR" sz="1400" dirty="0"/>
              <a:t>- </a:t>
            </a:r>
            <a:r>
              <a:rPr lang="hr-HR" sz="1400" dirty="0" err="1"/>
              <a:t>EuPRAXIA</a:t>
            </a:r>
            <a:r>
              <a:rPr lang="hr-HR" sz="1400" dirty="0"/>
              <a:t>-PP –</a:t>
            </a:r>
            <a:r>
              <a:rPr lang="hr-HR" sz="1400" dirty="0" err="1"/>
              <a:t>Kick-off</a:t>
            </a:r>
            <a:r>
              <a:rPr lang="hr-HR" sz="1400" dirty="0"/>
              <a:t> </a:t>
            </a:r>
            <a:r>
              <a:rPr lang="hr-HR" sz="1400" dirty="0" err="1"/>
              <a:t>meeting</a:t>
            </a:r>
            <a:r>
              <a:rPr lang="hr-HR" sz="1400" dirty="0"/>
              <a:t>  24-25 Nov 2022</a:t>
            </a:r>
            <a:endParaRPr lang="en-GB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60E20B-F62F-F048-1064-1A3E23FF3D6F}"/>
              </a:ext>
            </a:extLst>
          </p:cNvPr>
          <p:cNvSpPr txBox="1"/>
          <p:nvPr/>
        </p:nvSpPr>
        <p:spPr>
          <a:xfrm>
            <a:off x="9421091" y="2140298"/>
            <a:ext cx="255605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XFEL,ELETTRA,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ELI,EPAC,…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CTA, FERMI, ESO, 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CERN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cxnSp>
        <p:nvCxnSpPr>
          <p:cNvPr id="5" name="Connecteur en angle 4">
            <a:extLst>
              <a:ext uri="{FF2B5EF4-FFF2-40B4-BE49-F238E27FC236}">
                <a16:creationId xmlns:a16="http://schemas.microsoft.com/office/drawing/2014/main" id="{5007C768-9C5C-37D1-6125-6AFB45708F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33171" y="2489438"/>
            <a:ext cx="1137062" cy="438782"/>
          </a:xfrm>
          <a:prstGeom prst="bentConnector3">
            <a:avLst>
              <a:gd name="adj1" fmla="val 1011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A78934A-67BB-03BA-173D-E6343E630640}"/>
              </a:ext>
            </a:extLst>
          </p:cNvPr>
          <p:cNvSpPr txBox="1"/>
          <p:nvPr/>
        </p:nvSpPr>
        <p:spPr>
          <a:xfrm>
            <a:off x="9700916" y="3948795"/>
            <a:ext cx="22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suggestions welcome</a:t>
            </a:r>
          </a:p>
        </p:txBody>
      </p:sp>
    </p:spTree>
    <p:extLst>
      <p:ext uri="{BB962C8B-B14F-4D97-AF65-F5344CB8AC3E}">
        <p14:creationId xmlns:p14="http://schemas.microsoft.com/office/powerpoint/2010/main" val="82646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197A6F2-5BFC-5CAD-23AF-82D56E93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scope for organizational model: site (laser- or beam-driven) specific rules </a:t>
            </a:r>
          </a:p>
          <a:p>
            <a:r>
              <a:rPr lang="en-US" dirty="0"/>
              <a:t>review management operational model : government and executive bodies</a:t>
            </a:r>
          </a:p>
          <a:p>
            <a:r>
              <a:rPr lang="en-US" dirty="0"/>
              <a:t>facility implementation </a:t>
            </a:r>
          </a:p>
          <a:p>
            <a:pPr lvl="1"/>
            <a:r>
              <a:rPr lang="en-US" dirty="0"/>
              <a:t>integration of  national + EU specific calls</a:t>
            </a:r>
          </a:p>
          <a:p>
            <a:pPr lvl="1"/>
            <a:r>
              <a:rPr lang="en-US" dirty="0"/>
              <a:t>in-kind contributions</a:t>
            </a:r>
          </a:p>
          <a:p>
            <a:r>
              <a:rPr lang="en-US" dirty="0"/>
              <a:t>status: contributor-v/s co-developer v/s user</a:t>
            </a:r>
          </a:p>
          <a:p>
            <a:r>
              <a:rPr lang="en-US" dirty="0"/>
              <a:t>facility operation, e.g. initiation of shutdowns</a:t>
            </a:r>
          </a:p>
          <a:p>
            <a:r>
              <a:rPr lang="en-US" dirty="0"/>
              <a:t>access policy: </a:t>
            </a:r>
          </a:p>
          <a:p>
            <a:pPr lvl="1"/>
            <a:r>
              <a:rPr lang="en-US" dirty="0"/>
              <a:t>collaborative accelerator R&amp;D v/s “turn-key” beamline users </a:t>
            </a:r>
          </a:p>
          <a:p>
            <a:pPr lvl="1"/>
            <a:r>
              <a:rPr lang="en-US" dirty="0"/>
              <a:t>experiment selection and beam time allocation</a:t>
            </a:r>
          </a:p>
          <a:p>
            <a:pPr lvl="1"/>
            <a:r>
              <a:rPr lang="en-US" dirty="0"/>
              <a:t>cost evaluation and sharing</a:t>
            </a:r>
          </a:p>
          <a:p>
            <a:pPr lvl="1"/>
            <a:r>
              <a:rPr lang="en-US" dirty="0"/>
              <a:t>technical, financial and logistic user support</a:t>
            </a:r>
          </a:p>
          <a:p>
            <a:r>
              <a:rPr lang="en-US" dirty="0"/>
              <a:t>health and safety regulations for collaborators and external users</a:t>
            </a:r>
          </a:p>
          <a:p>
            <a:r>
              <a:rPr lang="en-US" dirty="0"/>
              <a:t>publications policy, data policy,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779E28-233B-DC03-18EC-B24805FB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0365"/>
            <a:ext cx="8899235" cy="803122"/>
          </a:xfrm>
        </p:spPr>
        <p:txBody>
          <a:bodyPr>
            <a:normAutofit fontScale="90000"/>
          </a:bodyPr>
          <a:lstStyle/>
          <a:p>
            <a:r>
              <a:rPr lang="en-US" dirty="0"/>
              <a:t>Items to be addressed in org. model (non-exhaustive)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0CF433-3890-248D-2701-3868D035AF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90377"/>
            <a:ext cx="8256938" cy="337320"/>
          </a:xfrm>
        </p:spPr>
        <p:txBody>
          <a:bodyPr/>
          <a:lstStyle/>
          <a:p>
            <a:pPr algn="l"/>
            <a:r>
              <a:rPr lang="hr-HR" dirty="0" err="1"/>
              <a:t>A.Ghigo</a:t>
            </a:r>
            <a:r>
              <a:rPr lang="hr-HR" dirty="0"/>
              <a:t>, </a:t>
            </a:r>
            <a:r>
              <a:rPr lang="hr-HR" dirty="0" err="1"/>
              <a:t>A.Specka</a:t>
            </a:r>
            <a:r>
              <a:rPr lang="hr-HR" dirty="0"/>
              <a:t>- EuPRAXIA-PP –</a:t>
            </a:r>
            <a:r>
              <a:rPr lang="hr-HR" dirty="0" err="1"/>
              <a:t>Kick-off</a:t>
            </a:r>
            <a:r>
              <a:rPr lang="hr-HR" dirty="0"/>
              <a:t> </a:t>
            </a:r>
            <a:r>
              <a:rPr lang="hr-HR" dirty="0" err="1"/>
              <a:t>meeting</a:t>
            </a:r>
            <a:r>
              <a:rPr lang="hr-HR" dirty="0"/>
              <a:t>  24-25 Nov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64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80F089D-FCD9-4BD5-7B33-66D9D65A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93" y="1029844"/>
            <a:ext cx="11560013" cy="3348973"/>
          </a:xfrm>
        </p:spPr>
        <p:txBody>
          <a:bodyPr>
            <a:normAutofit/>
          </a:bodyPr>
          <a:lstStyle/>
          <a:p>
            <a:r>
              <a:rPr lang="en-US" dirty="0"/>
              <a:t>selection of existing distributed European RI for benchmarking of org. models</a:t>
            </a:r>
          </a:p>
          <a:p>
            <a:r>
              <a:rPr lang="en-US" dirty="0"/>
              <a:t>establish regular meetings with other organizational WP </a:t>
            </a:r>
          </a:p>
          <a:p>
            <a:r>
              <a:rPr lang="en-US" dirty="0"/>
              <a:t>engage discussions  with and </a:t>
            </a:r>
            <a:r>
              <a:rPr lang="en-US" dirty="0" err="1"/>
              <a:t>organise</a:t>
            </a:r>
            <a:r>
              <a:rPr lang="en-US" dirty="0"/>
              <a:t> visit to 2</a:t>
            </a:r>
            <a:r>
              <a:rPr lang="en-US" baseline="30000" dirty="0"/>
              <a:t>nd</a:t>
            </a:r>
            <a:r>
              <a:rPr lang="en-US" dirty="0"/>
              <a:t> site candidates</a:t>
            </a:r>
          </a:p>
          <a:p>
            <a:r>
              <a:rPr lang="en-US" dirty="0"/>
              <a:t>establish first draft of site selection criteria </a:t>
            </a:r>
            <a:br>
              <a:rPr lang="en-US" dirty="0"/>
            </a:br>
            <a:r>
              <a:rPr lang="en-US" dirty="0"/>
              <a:t>(in collaboration with candidate sites and WP1 )</a:t>
            </a:r>
          </a:p>
          <a:p>
            <a:r>
              <a:rPr lang="en-US" dirty="0"/>
              <a:t>rules of publication, use of name </a:t>
            </a:r>
            <a:r>
              <a:rPr lang="en-US"/>
              <a:t>and logo</a:t>
            </a:r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5B9B04-5F16-A681-0667-3612C171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first year actions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95839F-50DF-949F-260B-AADA21CF45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8900881" cy="365125"/>
          </a:xfrm>
        </p:spPr>
        <p:txBody>
          <a:bodyPr/>
          <a:lstStyle/>
          <a:p>
            <a:pPr algn="l"/>
            <a:r>
              <a:rPr lang="hr-HR" dirty="0" err="1"/>
              <a:t>A.Ghigo</a:t>
            </a:r>
            <a:r>
              <a:rPr lang="hr-HR" dirty="0"/>
              <a:t>, </a:t>
            </a:r>
            <a:r>
              <a:rPr lang="hr-HR" dirty="0" err="1"/>
              <a:t>A.Specka</a:t>
            </a:r>
            <a:r>
              <a:rPr lang="hr-HR" dirty="0"/>
              <a:t>- EuPRAXIA-PP –</a:t>
            </a:r>
            <a:r>
              <a:rPr lang="hr-HR" dirty="0" err="1"/>
              <a:t>Kick-off</a:t>
            </a:r>
            <a:r>
              <a:rPr lang="hr-HR" dirty="0"/>
              <a:t> </a:t>
            </a:r>
            <a:r>
              <a:rPr lang="hr-HR" dirty="0" err="1"/>
              <a:t>meeting</a:t>
            </a:r>
            <a:r>
              <a:rPr lang="hr-HR" dirty="0"/>
              <a:t>  24-25 Nov 2022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BA21B0-9AA4-7891-A5B7-620347B799E8}"/>
              </a:ext>
            </a:extLst>
          </p:cNvPr>
          <p:cNvSpPr txBox="1"/>
          <p:nvPr/>
        </p:nvSpPr>
        <p:spPr>
          <a:xfrm>
            <a:off x="1350134" y="4378817"/>
            <a:ext cx="949173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EuPRAXIA will have the organizational model that YOU will shape, and follow rules that YOU will have set. YOUR input is required and will be requested.</a:t>
            </a:r>
          </a:p>
        </p:txBody>
      </p:sp>
    </p:spTree>
    <p:extLst>
      <p:ext uri="{BB962C8B-B14F-4D97-AF65-F5344CB8AC3E}">
        <p14:creationId xmlns:p14="http://schemas.microsoft.com/office/powerpoint/2010/main" val="65324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16436</TotalTime>
  <Words>1235</Words>
  <Application>Microsoft Macintosh PowerPoint</Application>
  <PresentationFormat>Grand écran</PresentationFormat>
  <Paragraphs>85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Helvetica</vt:lpstr>
      <vt:lpstr>Office Theme</vt:lpstr>
      <vt:lpstr>WP3: Organisation and Rules</vt:lpstr>
      <vt:lpstr>PP Steering Committee: Leaders Behind EuPRAXIA</vt:lpstr>
      <vt:lpstr>WP3 objectives</vt:lpstr>
      <vt:lpstr>WP3: Managerial concept</vt:lpstr>
      <vt:lpstr>WP3: Description of the work (remit)</vt:lpstr>
      <vt:lpstr>WP3: Deliverables and Milestones</vt:lpstr>
      <vt:lpstr>Items to be addressed in org. model (non-exhaustive)</vt:lpstr>
      <vt:lpstr>WP3: first year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EuPRAXIA-PP (Preparatory Phase) Key Facts</dc:title>
  <dc:creator>Ralph W. Assmann</dc:creator>
  <cp:lastModifiedBy>Arnd Specka</cp:lastModifiedBy>
  <cp:revision>36</cp:revision>
  <cp:lastPrinted>2022-11-24T10:39:48Z</cp:lastPrinted>
  <dcterms:created xsi:type="dcterms:W3CDTF">2022-11-02T09:09:43Z</dcterms:created>
  <dcterms:modified xsi:type="dcterms:W3CDTF">2022-11-24T10:42:25Z</dcterms:modified>
</cp:coreProperties>
</file>