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85" r:id="rId4"/>
    <p:sldId id="270" r:id="rId5"/>
    <p:sldId id="268" r:id="rId6"/>
    <p:sldId id="272" r:id="rId7"/>
    <p:sldId id="257" r:id="rId8"/>
    <p:sldId id="269" r:id="rId9"/>
    <p:sldId id="273" r:id="rId10"/>
    <p:sldId id="281" r:id="rId11"/>
    <p:sldId id="280" r:id="rId12"/>
    <p:sldId id="276" r:id="rId13"/>
    <p:sldId id="282" r:id="rId14"/>
    <p:sldId id="283" r:id="rId15"/>
    <p:sldId id="284" r:id="rId16"/>
    <p:sldId id="287" r:id="rId17"/>
    <p:sldId id="263" r:id="rId18"/>
    <p:sldId id="258" r:id="rId19"/>
    <p:sldId id="259" r:id="rId20"/>
    <p:sldId id="261" r:id="rId21"/>
    <p:sldId id="262" r:id="rId22"/>
    <p:sldId id="279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F17"/>
    <a:srgbClr val="2B3983"/>
    <a:srgbClr val="F3623C"/>
    <a:srgbClr val="000000"/>
    <a:srgbClr val="E6E6E6"/>
    <a:srgbClr val="364489"/>
    <a:srgbClr val="2C3882"/>
    <a:srgbClr val="ACB8D7"/>
    <a:srgbClr val="A6A6A6"/>
    <a:srgbClr val="DDE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6" autoAdjust="0"/>
    <p:restoredTop sz="93737" autoAdjust="0"/>
  </p:normalViewPr>
  <p:slideViewPr>
    <p:cSldViewPr snapToGrid="0">
      <p:cViewPr varScale="1">
        <p:scale>
          <a:sx n="142" d="100"/>
          <a:sy n="142" d="100"/>
        </p:scale>
        <p:origin x="12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87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6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6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28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Insert author and occasion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960716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61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748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23/11/2022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542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23/11/2022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602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23/11/2022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531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50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 dirty="0"/>
              <a:t>Carsten P Welsch / University of Liverpool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898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7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476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23/11/2022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23/11/2022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23/11/2022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39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wmf"/><Relationship Id="rId7" Type="http://schemas.openxmlformats.org/officeDocument/2006/relationships/image" Target="../media/image24.JPG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WP2 – Dissemination &amp; PR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Carsten P Welsch / University of Liverpool</a:t>
            </a:r>
          </a:p>
        </p:txBody>
      </p:sp>
    </p:spTree>
    <p:extLst>
      <p:ext uri="{BB962C8B-B14F-4D97-AF65-F5344CB8AC3E}">
        <p14:creationId xmlns:p14="http://schemas.microsoft.com/office/powerpoint/2010/main" val="224765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F01B69-E962-49E2-9396-C7659732F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Picture 6" descr="eli-laser website landing page">
            <a:extLst>
              <a:ext uri="{FF2B5EF4-FFF2-40B4-BE49-F238E27FC236}">
                <a16:creationId xmlns:a16="http://schemas.microsoft.com/office/drawing/2014/main" id="{F11D7AE4-AC0B-4D34-B270-E8CB05540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44" y="1516189"/>
            <a:ext cx="6479654" cy="3071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33755E-9344-4A3B-A805-196E3B7290EB}"/>
              </a:ext>
            </a:extLst>
          </p:cNvPr>
          <p:cNvSpPr txBox="1"/>
          <p:nvPr/>
        </p:nvSpPr>
        <p:spPr>
          <a:xfrm>
            <a:off x="410544" y="4799946"/>
            <a:ext cx="401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https://eli-laser.eu/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7FE2EA1-767D-47E3-9677-B3719C778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/>
          <a:lstStyle/>
          <a:p>
            <a:r>
              <a:rPr lang="en-GB" dirty="0"/>
              <a:t>New EuPRAXIA Website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31F9BD-BD82-443B-85AE-7403D78D2DBF}"/>
              </a:ext>
            </a:extLst>
          </p:cNvPr>
          <p:cNvGrpSpPr/>
          <p:nvPr/>
        </p:nvGrpSpPr>
        <p:grpSpPr>
          <a:xfrm>
            <a:off x="7058346" y="2247274"/>
            <a:ext cx="4723110" cy="2524803"/>
            <a:chOff x="7058346" y="2247274"/>
            <a:chExt cx="4723110" cy="2524803"/>
          </a:xfrm>
        </p:grpSpPr>
        <p:pic>
          <p:nvPicPr>
            <p:cNvPr id="4" name="Picture 3" descr="Impulse website landing page">
              <a:extLst>
                <a:ext uri="{FF2B5EF4-FFF2-40B4-BE49-F238E27FC236}">
                  <a16:creationId xmlns:a16="http://schemas.microsoft.com/office/drawing/2014/main" id="{37ECAD3A-A9D5-4807-B5E3-ACA19740C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8346" y="2247274"/>
              <a:ext cx="4723110" cy="195542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81C994-53AA-472D-938F-12FD775B14E4}"/>
                </a:ext>
              </a:extLst>
            </p:cNvPr>
            <p:cNvSpPr txBox="1"/>
            <p:nvPr/>
          </p:nvSpPr>
          <p:spPr>
            <a:xfrm>
              <a:off x="7058346" y="4402745"/>
              <a:ext cx="3333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https://impulse-project.eu/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2082BD6B-4A2F-4451-A41A-B3AAA31111F5}"/>
              </a:ext>
            </a:extLst>
          </p:cNvPr>
          <p:cNvSpPr/>
          <p:nvPr/>
        </p:nvSpPr>
        <p:spPr>
          <a:xfrm>
            <a:off x="3061698" y="1988049"/>
            <a:ext cx="508571" cy="554805"/>
          </a:xfrm>
          <a:prstGeom prst="ellipse">
            <a:avLst/>
          </a:prstGeom>
          <a:noFill/>
          <a:ln w="28575">
            <a:solidFill>
              <a:srgbClr val="FCA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3EAABB-E5A3-9803-62DE-0111CB7944A2}"/>
              </a:ext>
            </a:extLst>
          </p:cNvPr>
          <p:cNvGrpSpPr/>
          <p:nvPr/>
        </p:nvGrpSpPr>
        <p:grpSpPr>
          <a:xfrm>
            <a:off x="3588892" y="1014199"/>
            <a:ext cx="1673010" cy="973850"/>
            <a:chOff x="3588892" y="1014199"/>
            <a:chExt cx="1673010" cy="9738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F2ACDC-853F-4344-9A56-287B955C3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7463" y="1014199"/>
              <a:ext cx="1164439" cy="674523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29E41ED-E329-4EDD-A8E2-AE4B426DAD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8892" y="1649391"/>
              <a:ext cx="405517" cy="338658"/>
            </a:xfrm>
            <a:prstGeom prst="straightConnector1">
              <a:avLst/>
            </a:prstGeom>
            <a:ln w="38100">
              <a:solidFill>
                <a:srgbClr val="FCAF1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9F60C7-D91B-6FA9-9D94-CE0C82B4C6F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Carsten P Welsch / University of Liverpool</a:t>
            </a:r>
          </a:p>
        </p:txBody>
      </p:sp>
    </p:spTree>
    <p:extLst>
      <p:ext uri="{BB962C8B-B14F-4D97-AF65-F5344CB8AC3E}">
        <p14:creationId xmlns:p14="http://schemas.microsoft.com/office/powerpoint/2010/main" val="242744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F01B69-E962-49E2-9396-C7659732F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3755E-9344-4A3B-A805-196E3B7290EB}"/>
              </a:ext>
            </a:extLst>
          </p:cNvPr>
          <p:cNvSpPr txBox="1"/>
          <p:nvPr/>
        </p:nvSpPr>
        <p:spPr>
          <a:xfrm>
            <a:off x="346257" y="4471246"/>
            <a:ext cx="401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https://www.nyu.edu/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7FE2EA1-767D-47E3-9677-B3719C778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/>
          <a:lstStyle/>
          <a:p>
            <a:r>
              <a:rPr lang="en-GB" dirty="0"/>
              <a:t>New EuPRAXIA Website</a:t>
            </a:r>
          </a:p>
        </p:txBody>
      </p:sp>
      <p:pic>
        <p:nvPicPr>
          <p:cNvPr id="10" name="Picture 9" descr="NYU website landing page">
            <a:extLst>
              <a:ext uri="{FF2B5EF4-FFF2-40B4-BE49-F238E27FC236}">
                <a16:creationId xmlns:a16="http://schemas.microsoft.com/office/drawing/2014/main" id="{7FD74514-AEB8-455E-BF42-EA42687EC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87" y="1896788"/>
            <a:ext cx="5472728" cy="241322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49D9233-CB41-47C3-BE8E-F58F04AFF92A}"/>
              </a:ext>
            </a:extLst>
          </p:cNvPr>
          <p:cNvSpPr/>
          <p:nvPr/>
        </p:nvSpPr>
        <p:spPr>
          <a:xfrm>
            <a:off x="5254069" y="1682927"/>
            <a:ext cx="508571" cy="554805"/>
          </a:xfrm>
          <a:prstGeom prst="ellipse">
            <a:avLst/>
          </a:prstGeom>
          <a:noFill/>
          <a:ln w="28575">
            <a:solidFill>
              <a:srgbClr val="FCA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32D9B4-AD68-9A4E-391B-EF57FE8E2F9B}"/>
              </a:ext>
            </a:extLst>
          </p:cNvPr>
          <p:cNvGrpSpPr/>
          <p:nvPr/>
        </p:nvGrpSpPr>
        <p:grpSpPr>
          <a:xfrm>
            <a:off x="5882728" y="1923679"/>
            <a:ext cx="1466775" cy="720827"/>
            <a:chOff x="5882728" y="1923679"/>
            <a:chExt cx="1466775" cy="72082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9B97CEF-761D-4FDB-AD33-9A8561810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0699" y="2163495"/>
              <a:ext cx="1138804" cy="481011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71EB761-BBD9-4826-81E6-7591797610CE}"/>
                </a:ext>
              </a:extLst>
            </p:cNvPr>
            <p:cNvCxnSpPr>
              <a:cxnSpLocks/>
            </p:cNvCxnSpPr>
            <p:nvPr/>
          </p:nvCxnSpPr>
          <p:spPr>
            <a:xfrm>
              <a:off x="5882728" y="1923679"/>
              <a:ext cx="213272" cy="161975"/>
            </a:xfrm>
            <a:prstGeom prst="straightConnector1">
              <a:avLst/>
            </a:prstGeom>
            <a:ln w="38100">
              <a:solidFill>
                <a:srgbClr val="FCAF1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36DA5E-0F04-8895-9A25-FFC5354DFCED}"/>
              </a:ext>
            </a:extLst>
          </p:cNvPr>
          <p:cNvGrpSpPr/>
          <p:nvPr/>
        </p:nvGrpSpPr>
        <p:grpSpPr>
          <a:xfrm>
            <a:off x="6780101" y="1319331"/>
            <a:ext cx="4922164" cy="2109669"/>
            <a:chOff x="6780101" y="1319331"/>
            <a:chExt cx="4922164" cy="2109669"/>
          </a:xfrm>
        </p:grpSpPr>
        <p:pic>
          <p:nvPicPr>
            <p:cNvPr id="16" name="Picture 15" descr="NYU Abu Dhabi website landing page">
              <a:extLst>
                <a:ext uri="{FF2B5EF4-FFF2-40B4-BE49-F238E27FC236}">
                  <a16:creationId xmlns:a16="http://schemas.microsoft.com/office/drawing/2014/main" id="{39C165BF-888B-43DD-BEA7-888F4F619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5892" y="1319331"/>
              <a:ext cx="3986373" cy="166081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70C00C-4110-4563-8B3E-D5EED0C89155}"/>
                </a:ext>
              </a:extLst>
            </p:cNvPr>
            <p:cNvSpPr txBox="1"/>
            <p:nvPr/>
          </p:nvSpPr>
          <p:spPr>
            <a:xfrm>
              <a:off x="7784387" y="3059668"/>
              <a:ext cx="3333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https://nyuad.nyu.edu/en/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27281A1-D739-4EA2-AAC8-F735F22F1E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0101" y="1607531"/>
              <a:ext cx="744973" cy="393152"/>
            </a:xfrm>
            <a:prstGeom prst="straightConnector1">
              <a:avLst/>
            </a:prstGeom>
            <a:ln w="38100">
              <a:solidFill>
                <a:srgbClr val="FCAF1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15DB04-25DF-9714-4902-34D8DF9ACD32}"/>
              </a:ext>
            </a:extLst>
          </p:cNvPr>
          <p:cNvGrpSpPr/>
          <p:nvPr/>
        </p:nvGrpSpPr>
        <p:grpSpPr>
          <a:xfrm>
            <a:off x="6303640" y="2782360"/>
            <a:ext cx="4179633" cy="3083695"/>
            <a:chOff x="6303640" y="2782360"/>
            <a:chExt cx="4179633" cy="308369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81C994-53AA-472D-938F-12FD775B14E4}"/>
                </a:ext>
              </a:extLst>
            </p:cNvPr>
            <p:cNvSpPr txBox="1"/>
            <p:nvPr/>
          </p:nvSpPr>
          <p:spPr>
            <a:xfrm>
              <a:off x="6375114" y="5496723"/>
              <a:ext cx="3333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https://shanghai.nyu.edu/</a:t>
              </a:r>
            </a:p>
          </p:txBody>
        </p:sp>
        <p:pic>
          <p:nvPicPr>
            <p:cNvPr id="14" name="Picture 13" descr="NYU Shanghai website landing page">
              <a:extLst>
                <a:ext uri="{FF2B5EF4-FFF2-40B4-BE49-F238E27FC236}">
                  <a16:creationId xmlns:a16="http://schemas.microsoft.com/office/drawing/2014/main" id="{37CFCDB6-7335-4B81-8D5E-E10BC65A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3640" y="3754625"/>
              <a:ext cx="4179633" cy="1671400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6F5636D-35FC-4140-8FAE-EB577CB6AAA9}"/>
                </a:ext>
              </a:extLst>
            </p:cNvPr>
            <p:cNvCxnSpPr>
              <a:cxnSpLocks/>
            </p:cNvCxnSpPr>
            <p:nvPr/>
          </p:nvCxnSpPr>
          <p:spPr>
            <a:xfrm>
              <a:off x="6780101" y="2782360"/>
              <a:ext cx="569402" cy="751950"/>
            </a:xfrm>
            <a:prstGeom prst="straightConnector1">
              <a:avLst/>
            </a:prstGeom>
            <a:ln w="38100">
              <a:solidFill>
                <a:srgbClr val="FCAF1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5878173-7966-7447-C222-15858E63646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Carsten P Welsch / University of Liverpool</a:t>
            </a:r>
          </a:p>
        </p:txBody>
      </p:sp>
    </p:spTree>
    <p:extLst>
      <p:ext uri="{BB962C8B-B14F-4D97-AF65-F5344CB8AC3E}">
        <p14:creationId xmlns:p14="http://schemas.microsoft.com/office/powerpoint/2010/main" val="303093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F01B69-E962-49E2-9396-C7659732F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7FE2EA1-767D-47E3-9677-B3719C778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/>
          <a:lstStyle/>
          <a:p>
            <a:r>
              <a:rPr lang="en-GB" dirty="0"/>
              <a:t>New EuPRAXIA Website Structure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E8975D1-C591-C8C7-686B-DE0BA62573D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Carsten P Welsch / University of Liverpool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D4BDE-D6B8-697F-CABB-7724F573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293" y="1353533"/>
            <a:ext cx="4325716" cy="4624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4324F2-6D11-727A-C142-C6A35201A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17" y="906308"/>
            <a:ext cx="4983571" cy="4523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303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6A69CC-BD05-F56C-69A4-AD857BD3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6513DF-DF3B-2274-766A-A198E2E4F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EuPRAXIA Website Structure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85D79-797E-8C1F-E795-AD545B64EAC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Carsten P Welsch / University of Liverpool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D53D21-6F7B-BDCB-003F-A9C8A9D33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748" y="1162036"/>
            <a:ext cx="5392503" cy="4838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8127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D9B7CE-28F0-67C8-20AC-C41048DBE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B26D2B-E428-2ABC-76E5-93BE71A01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EuPRAXIA-PP Website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941C3-694F-B112-7429-856C64EECA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Carsten P Welsch / University of Liverpool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91316E-858F-6529-E7AB-57A5D18D8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34" y="946767"/>
            <a:ext cx="4908174" cy="4834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31E187-9278-D719-1DAB-37AC8C69C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765" y="1245518"/>
            <a:ext cx="4268252" cy="4904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842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INFN LNF Outreach 2022-2023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S.Bertelli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-PP Kick off meeting, 24/11/2022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30BF102-3462-5F40-9FFF-DF9606461F96}"/>
              </a:ext>
            </a:extLst>
          </p:cNvPr>
          <p:cNvSpPr/>
          <p:nvPr/>
        </p:nvSpPr>
        <p:spPr>
          <a:xfrm>
            <a:off x="2353650" y="4133806"/>
            <a:ext cx="1853626" cy="1328806"/>
          </a:xfrm>
          <a:prstGeom prst="rect">
            <a:avLst/>
          </a:prstGeom>
          <a:solidFill>
            <a:srgbClr val="E94573"/>
          </a:solidFill>
          <a:ln>
            <a:solidFill>
              <a:srgbClr val="E945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entury Gothic" charset="0"/>
                <a:cs typeface="Century Gothic" charset="0"/>
              </a:rPr>
              <a:t>Students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entury Gothic" charset="0"/>
                <a:cs typeface="Century Gothic" charset="0"/>
              </a:rPr>
              <a:t>programme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7B84B0D-0C43-7F4B-8761-AE4B2A5E2AF3}"/>
              </a:ext>
            </a:extLst>
          </p:cNvPr>
          <p:cNvSpPr/>
          <p:nvPr/>
        </p:nvSpPr>
        <p:spPr>
          <a:xfrm>
            <a:off x="4889097" y="4133806"/>
            <a:ext cx="1886281" cy="1328806"/>
          </a:xfrm>
          <a:prstGeom prst="rect">
            <a:avLst/>
          </a:prstGeom>
          <a:solidFill>
            <a:srgbClr val="F4A733"/>
          </a:solidFill>
          <a:ln>
            <a:solidFill>
              <a:srgbClr val="F4A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entury Gothic" charset="0"/>
                <a:cs typeface="Century Gothic" charset="0"/>
              </a:rPr>
              <a:t>Teachers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entury Gothic" charset="0"/>
                <a:cs typeface="Century Gothic" charset="0"/>
              </a:rPr>
              <a:t>programme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4BDBA73-F425-534D-B668-CD629BC8F890}"/>
              </a:ext>
            </a:extLst>
          </p:cNvPr>
          <p:cNvSpPr/>
          <p:nvPr/>
        </p:nvSpPr>
        <p:spPr>
          <a:xfrm>
            <a:off x="7474777" y="4133806"/>
            <a:ext cx="2018144" cy="1328806"/>
          </a:xfrm>
          <a:prstGeom prst="rect">
            <a:avLst/>
          </a:prstGeom>
          <a:solidFill>
            <a:srgbClr val="ED7233"/>
          </a:solidFill>
          <a:ln>
            <a:solidFill>
              <a:srgbClr val="ED7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entury Gothic" charset="0"/>
                <a:cs typeface="Century Gothic" charset="0"/>
              </a:rPr>
              <a:t>General public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7578EF0-9FDE-594D-AF7B-67512918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818" y="2969235"/>
            <a:ext cx="1182351" cy="116457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4DFB55C-547E-1348-8983-93E953D7D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217" y="2938036"/>
            <a:ext cx="1212040" cy="119577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6BD39F3-3232-3E46-90B2-66F2C2896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826" y="2920935"/>
            <a:ext cx="1450046" cy="121287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F7EFA76-59BB-B143-9422-4FCA7D2CE05A}"/>
              </a:ext>
            </a:extLst>
          </p:cNvPr>
          <p:cNvSpPr/>
          <p:nvPr/>
        </p:nvSpPr>
        <p:spPr>
          <a:xfrm>
            <a:off x="679377" y="990811"/>
            <a:ext cx="111754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Education and Public Outreach Service (EPOS) of LNF fosters the scientific literacy through a wide program of initiatives addressed to students, teachers and general public to bridge science and society, either inside or outside the LNF site.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main mission are to engage the public with science, to inform about the latest issues in research conducted by INFN-LNF and the collaborations,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raise awareness, curiosity and passion towards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and its applications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building network with the society.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C047628-0DE2-0248-8F6B-6A64E9BFCD17}"/>
              </a:ext>
            </a:extLst>
          </p:cNvPr>
          <p:cNvSpPr/>
          <p:nvPr/>
        </p:nvSpPr>
        <p:spPr>
          <a:xfrm>
            <a:off x="0" y="581391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edu.lnf.infn.it</a:t>
            </a:r>
          </a:p>
        </p:txBody>
      </p:sp>
      <p:pic>
        <p:nvPicPr>
          <p:cNvPr id="1026" name="Picture 2" descr="Example Red Stamp Text On White Stock Vector (Royalty Free) 210007390 |  Shutterstock">
            <a:extLst>
              <a:ext uri="{FF2B5EF4-FFF2-40B4-BE49-F238E27FC236}">
                <a16:creationId xmlns:a16="http://schemas.microsoft.com/office/drawing/2014/main" id="{99580B31-D276-5570-5E0B-A9AB4451B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1" b="12689"/>
          <a:stretch/>
        </p:blipFill>
        <p:spPr bwMode="auto">
          <a:xfrm rot="20339861">
            <a:off x="10386599" y="5252156"/>
            <a:ext cx="1655241" cy="8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007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INFN LNF Outreach 2022-2023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S.Bertelli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-PP Kick off meeting, 24/11/2022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30BF102-3462-5F40-9FFF-DF9606461F96}"/>
              </a:ext>
            </a:extLst>
          </p:cNvPr>
          <p:cNvSpPr/>
          <p:nvPr/>
        </p:nvSpPr>
        <p:spPr>
          <a:xfrm>
            <a:off x="571149" y="2918463"/>
            <a:ext cx="1853626" cy="1328806"/>
          </a:xfrm>
          <a:prstGeom prst="rect">
            <a:avLst/>
          </a:prstGeom>
          <a:solidFill>
            <a:srgbClr val="E94573"/>
          </a:solidFill>
          <a:ln>
            <a:solidFill>
              <a:srgbClr val="E945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entury Gothic" charset="0"/>
                <a:cs typeface="Century Gothic" charset="0"/>
              </a:rPr>
              <a:t>Students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entury Gothic" charset="0"/>
                <a:cs typeface="Century Gothic" charset="0"/>
              </a:rPr>
              <a:t>programme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entury Gothic" charset="0"/>
              <a:cs typeface="Century Gothic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7578EF0-9FDE-594D-AF7B-67512918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7" y="1753892"/>
            <a:ext cx="1182351" cy="116457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54CF6E-2D1E-7745-B0F7-21B95B2BB0F7}"/>
              </a:ext>
            </a:extLst>
          </p:cNvPr>
          <p:cNvSpPr txBox="1"/>
          <p:nvPr/>
        </p:nvSpPr>
        <p:spPr>
          <a:xfrm>
            <a:off x="3737144" y="842636"/>
            <a:ext cx="44930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involve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</a:t>
            </a: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C13A7B-AC60-2841-9D9D-5A93976DF917}"/>
              </a:ext>
            </a:extLst>
          </p:cNvPr>
          <p:cNvSpPr txBox="1"/>
          <p:nvPr/>
        </p:nvSpPr>
        <p:spPr>
          <a:xfrm>
            <a:off x="2789498" y="3836503"/>
            <a:ext cx="697389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 Kids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summer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camp,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July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of activity: lectures, hands-on activities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Discussed topics: general and modern physics, research and technology and their applications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participants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30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229825C-60AE-B942-8235-8D8D0FB749D6}"/>
              </a:ext>
            </a:extLst>
          </p:cNvPr>
          <p:cNvSpPr txBox="1"/>
          <p:nvPr/>
        </p:nvSpPr>
        <p:spPr>
          <a:xfrm>
            <a:off x="2789498" y="2443070"/>
            <a:ext cx="84495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Guided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Tours to the Bruno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Touschek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Visitor Centre and LNF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of activity: informal education, out-of-school learning, guided tours, hands-on experiments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INFN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general 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almost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500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participants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A664CB4-DCA4-F649-A1B7-8B7D8557BF6F}"/>
              </a:ext>
            </a:extLst>
          </p:cNvPr>
          <p:cNvSpPr/>
          <p:nvPr/>
        </p:nvSpPr>
        <p:spPr>
          <a:xfrm>
            <a:off x="3520006" y="1263551"/>
            <a:ext cx="52625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middle school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2" descr="Example Red Stamp Text On White Stock Vector (Royalty Free) 210007390 |  Shutterstock">
            <a:extLst>
              <a:ext uri="{FF2B5EF4-FFF2-40B4-BE49-F238E27FC236}">
                <a16:creationId xmlns:a16="http://schemas.microsoft.com/office/drawing/2014/main" id="{65A243B4-B344-76D7-990C-97B07739E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1" b="12689"/>
          <a:stretch/>
        </p:blipFill>
        <p:spPr bwMode="auto">
          <a:xfrm rot="20339861">
            <a:off x="10386599" y="5252156"/>
            <a:ext cx="1655241" cy="8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464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xample Red Stamp Text On White Stock Vector (Royalty Free) 210007390 |  Shutterstock">
            <a:extLst>
              <a:ext uri="{FF2B5EF4-FFF2-40B4-BE49-F238E27FC236}">
                <a16:creationId xmlns:a16="http://schemas.microsoft.com/office/drawing/2014/main" id="{B0F5182F-9F20-94A3-1DF4-27FD6E4D5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1" b="12689"/>
          <a:stretch/>
        </p:blipFill>
        <p:spPr bwMode="auto">
          <a:xfrm rot="20339861">
            <a:off x="10386599" y="5252156"/>
            <a:ext cx="1655241" cy="8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INFN LNF Outreach 2022-2023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S.Bertelli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-PP Kick off meeting, 24/11/2022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30BF102-3462-5F40-9FFF-DF9606461F96}"/>
              </a:ext>
            </a:extLst>
          </p:cNvPr>
          <p:cNvSpPr/>
          <p:nvPr/>
        </p:nvSpPr>
        <p:spPr>
          <a:xfrm>
            <a:off x="571149" y="2918463"/>
            <a:ext cx="1853626" cy="1328806"/>
          </a:xfrm>
          <a:prstGeom prst="rect">
            <a:avLst/>
          </a:prstGeom>
          <a:solidFill>
            <a:srgbClr val="E94573"/>
          </a:solidFill>
          <a:ln>
            <a:solidFill>
              <a:srgbClr val="E945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entury Gothic" charset="0"/>
                <a:cs typeface="Century Gothic" charset="0"/>
              </a:rPr>
              <a:t>Students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entury Gothic" charset="0"/>
                <a:cs typeface="Century Gothic" charset="0"/>
              </a:rPr>
              <a:t>programme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entury Gothic" charset="0"/>
              <a:cs typeface="Century Gothic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7578EF0-9FDE-594D-AF7B-67512918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17" y="1753892"/>
            <a:ext cx="1182351" cy="11645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1DDB69-64C9-E940-9139-B8FF9A1084A3}"/>
              </a:ext>
            </a:extLst>
          </p:cNvPr>
          <p:cNvSpPr txBox="1"/>
          <p:nvPr/>
        </p:nvSpPr>
        <p:spPr>
          <a:xfrm>
            <a:off x="2754774" y="2978641"/>
            <a:ext cx="763215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INSPYRE – International School on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27-31 March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of activity: lectures, hands-on activities, guided tours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Discussed topics: modern physics, research and technology and their applications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expected participants: 120 students (foreign + Italian)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54CF6E-2D1E-7745-B0F7-21B95B2BB0F7}"/>
              </a:ext>
            </a:extLst>
          </p:cNvPr>
          <p:cNvSpPr txBox="1"/>
          <p:nvPr/>
        </p:nvSpPr>
        <p:spPr>
          <a:xfrm>
            <a:off x="3737144" y="842636"/>
            <a:ext cx="44930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involve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</a:t>
            </a: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High School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C13A7B-AC60-2841-9D9D-5A93976DF917}"/>
              </a:ext>
            </a:extLst>
          </p:cNvPr>
          <p:cNvSpPr txBox="1"/>
          <p:nvPr/>
        </p:nvSpPr>
        <p:spPr>
          <a:xfrm>
            <a:off x="2789498" y="4100806"/>
            <a:ext cx="611340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 LNF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Summer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School,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of activity: lectures, hands-on activities, guided tours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Discussed topics: modern physics, research and technology and their applications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participants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60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229825C-60AE-B942-8235-8D8D0FB749D6}"/>
              </a:ext>
            </a:extLst>
          </p:cNvPr>
          <p:cNvSpPr txBox="1"/>
          <p:nvPr/>
        </p:nvSpPr>
        <p:spPr>
          <a:xfrm>
            <a:off x="2789498" y="5185451"/>
            <a:ext cx="84495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Guided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Tours to the Bruno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Touschek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Visitor Centre and LNF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of activity: informal education, out-of-school learning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INFN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almost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3000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participants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ECAF995-2736-EF4C-B7E9-10004B497CA1}"/>
              </a:ext>
            </a:extLst>
          </p:cNvPr>
          <p:cNvSpPr/>
          <p:nvPr/>
        </p:nvSpPr>
        <p:spPr>
          <a:xfrm>
            <a:off x="2653467" y="1859357"/>
            <a:ext cx="88980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International Day of Girls and Women in Science, 10 February 2023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 of activity: frontal and dialogic lecture, round 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Topics: the role of girls and women in science, how to create an inclusive environment, how to overcome stereotypes 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Number of expected participants: 200 students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265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INFN LNF Outreach 2022-2023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S.Bertelli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-PP Kick off meeting, 24/11/2022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30BF102-3462-5F40-9FFF-DF9606461F96}"/>
              </a:ext>
            </a:extLst>
          </p:cNvPr>
          <p:cNvSpPr/>
          <p:nvPr/>
        </p:nvSpPr>
        <p:spPr>
          <a:xfrm>
            <a:off x="571149" y="2918463"/>
            <a:ext cx="1853626" cy="1328806"/>
          </a:xfrm>
          <a:prstGeom prst="rect">
            <a:avLst/>
          </a:prstGeom>
          <a:solidFill>
            <a:srgbClr val="E94573"/>
          </a:solidFill>
          <a:ln>
            <a:solidFill>
              <a:srgbClr val="E945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entury Gothic" charset="0"/>
                <a:cs typeface="Century Gothic" charset="0"/>
              </a:rPr>
              <a:t>Students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entury Gothic" charset="0"/>
                <a:cs typeface="Century Gothic" charset="0"/>
              </a:rPr>
              <a:t>programme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entury Gothic" charset="0"/>
              <a:cs typeface="Century Gothic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7578EF0-9FDE-594D-AF7B-67512918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7" y="1753892"/>
            <a:ext cx="1182351" cy="116457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1DDB69-64C9-E940-9139-B8FF9A1084A3}"/>
              </a:ext>
            </a:extLst>
          </p:cNvPr>
          <p:cNvSpPr txBox="1"/>
          <p:nvPr/>
        </p:nvSpPr>
        <p:spPr>
          <a:xfrm>
            <a:off x="2653467" y="2973564"/>
            <a:ext cx="722159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Excellence course addressed to Masters’ students, Accelerator Technology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of activity: lectures, guided tours, demonstrative experiments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Dates: July (9 hours)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54CF6E-2D1E-7745-B0F7-21B95B2BB0F7}"/>
              </a:ext>
            </a:extLst>
          </p:cNvPr>
          <p:cNvSpPr txBox="1"/>
          <p:nvPr/>
        </p:nvSpPr>
        <p:spPr>
          <a:xfrm>
            <a:off x="3737144" y="842636"/>
            <a:ext cx="44930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involve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</a:t>
            </a: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</a:t>
            </a: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229825C-60AE-B942-8235-8D8D0FB749D6}"/>
              </a:ext>
            </a:extLst>
          </p:cNvPr>
          <p:cNvSpPr txBox="1"/>
          <p:nvPr/>
        </p:nvSpPr>
        <p:spPr>
          <a:xfrm>
            <a:off x="2653467" y="3972720"/>
            <a:ext cx="84495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Guided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Tours to the Bruno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Touschek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Visitor Centre and LNF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of activity: informal education, out-of-school learning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INFN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participants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600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ECAF995-2736-EF4C-B7E9-10004B497CA1}"/>
              </a:ext>
            </a:extLst>
          </p:cNvPr>
          <p:cNvSpPr/>
          <p:nvPr/>
        </p:nvSpPr>
        <p:spPr>
          <a:xfrm>
            <a:off x="2653467" y="2044557"/>
            <a:ext cx="889806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Excellence course addressed to Bachelor’s students, Accelerators Physics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of activity: lectures, guided tours, hands-on experiments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Dates: July (9 hours)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Example Red Stamp Text On White Stock Vector (Royalty Free) 210007390 |  Shutterstock">
            <a:extLst>
              <a:ext uri="{FF2B5EF4-FFF2-40B4-BE49-F238E27FC236}">
                <a16:creationId xmlns:a16="http://schemas.microsoft.com/office/drawing/2014/main" id="{7DF8C0FF-C4D0-AEE1-6472-254F8D9BB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1" b="12689"/>
          <a:stretch/>
        </p:blipFill>
        <p:spPr bwMode="auto">
          <a:xfrm rot="20339861">
            <a:off x="10386599" y="5252156"/>
            <a:ext cx="1655241" cy="8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557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INFN LNF Outreach 2022-2023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S.Bertelli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-PP Kick off meeting, 24/11/2022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54CF6E-2D1E-7745-B0F7-21B95B2BB0F7}"/>
              </a:ext>
            </a:extLst>
          </p:cNvPr>
          <p:cNvSpPr txBox="1"/>
          <p:nvPr/>
        </p:nvSpPr>
        <p:spPr>
          <a:xfrm>
            <a:off x="3737144" y="842636"/>
            <a:ext cx="44930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involve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</a:t>
            </a: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Teachers’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</a:t>
            </a: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ECAF995-2736-EF4C-B7E9-10004B497CA1}"/>
              </a:ext>
            </a:extLst>
          </p:cNvPr>
          <p:cNvSpPr/>
          <p:nvPr/>
        </p:nvSpPr>
        <p:spPr>
          <a:xfrm>
            <a:off x="2956807" y="2979922"/>
            <a:ext cx="889806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School Teachers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Title: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Incontri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Fisica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/Physics Meetings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of activity: training and refresher course aimed to promote and support learning/teaching of modern Physics, frontal lectures, hands-on experiments (see experimental activity: Plasma accelerators)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Dates: November 16-18, 2022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participants: 192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8347FC6-8333-2440-82CC-FAEFAF84654F}"/>
              </a:ext>
            </a:extLst>
          </p:cNvPr>
          <p:cNvSpPr/>
          <p:nvPr/>
        </p:nvSpPr>
        <p:spPr>
          <a:xfrm>
            <a:off x="565967" y="3093571"/>
            <a:ext cx="1886281" cy="1328806"/>
          </a:xfrm>
          <a:prstGeom prst="rect">
            <a:avLst/>
          </a:prstGeom>
          <a:solidFill>
            <a:srgbClr val="F4A733"/>
          </a:solidFill>
          <a:ln>
            <a:solidFill>
              <a:srgbClr val="F4A7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entury Gothic" charset="0"/>
                <a:cs typeface="Century Gothic" charset="0"/>
              </a:rPr>
              <a:t>Teachers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entury Gothic" charset="0"/>
                <a:cs typeface="Century Gothic" charset="0"/>
              </a:rPr>
              <a:t>programme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entury Gothic" charset="0"/>
              <a:cs typeface="Century Gothic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3A605DD-9D4D-A84B-86EB-A8EA4C9C5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87" y="1897801"/>
            <a:ext cx="1212040" cy="1195770"/>
          </a:xfrm>
          <a:prstGeom prst="rect">
            <a:avLst/>
          </a:prstGeom>
        </p:spPr>
      </p:pic>
      <p:pic>
        <p:nvPicPr>
          <p:cNvPr id="2" name="Picture 2" descr="Example Red Stamp Text On White Stock Vector (Royalty Free) 210007390 |  Shutterstock">
            <a:extLst>
              <a:ext uri="{FF2B5EF4-FFF2-40B4-BE49-F238E27FC236}">
                <a16:creationId xmlns:a16="http://schemas.microsoft.com/office/drawing/2014/main" id="{935761AF-B9B0-71C4-80AC-BAA233433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1" b="12689"/>
          <a:stretch/>
        </p:blipFill>
        <p:spPr bwMode="auto">
          <a:xfrm rot="20339861">
            <a:off x="10386599" y="5252156"/>
            <a:ext cx="1655241" cy="8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034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385FFE-F95E-7CBB-7B7F-87569158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807" y="1190297"/>
            <a:ext cx="10533993" cy="49866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WP2 focuses on communication tasks coordinated by ULIV and INFN, supported by the collaborating institutes with their respective extensive experience, knowledge base and existing communication channels:</a:t>
            </a:r>
          </a:p>
          <a:p>
            <a:r>
              <a:rPr lang="en-GB" dirty="0">
                <a:solidFill>
                  <a:schemeClr val="bg1"/>
                </a:solidFill>
              </a:rPr>
              <a:t>Updates of dissemination, exploitation, and communication plan</a:t>
            </a:r>
          </a:p>
          <a:p>
            <a:r>
              <a:rPr lang="en-GB" dirty="0">
                <a:solidFill>
                  <a:schemeClr val="bg1"/>
                </a:solidFill>
              </a:rPr>
              <a:t>Development of links with industry</a:t>
            </a:r>
          </a:p>
          <a:p>
            <a:r>
              <a:rPr lang="en-GB" dirty="0">
                <a:solidFill>
                  <a:schemeClr val="bg1"/>
                </a:solidFill>
              </a:rPr>
              <a:t>Contributions to an efficient EuPRAXIA User Office</a:t>
            </a:r>
          </a:p>
          <a:p>
            <a:r>
              <a:rPr lang="en-GB" dirty="0">
                <a:solidFill>
                  <a:schemeClr val="bg1"/>
                </a:solidFill>
              </a:rPr>
              <a:t>Development of information material for identified target audiences and provision of the material to all project stakeholders</a:t>
            </a:r>
          </a:p>
          <a:p>
            <a:pPr marL="0" indent="0">
              <a:buNone/>
            </a:pPr>
            <a:endParaRPr lang="en-GB" sz="1400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u="sng" dirty="0">
                <a:solidFill>
                  <a:srgbClr val="FCAF17"/>
                </a:solidFill>
              </a:rPr>
              <a:t>Important</a:t>
            </a:r>
            <a:r>
              <a:rPr lang="en-GB" dirty="0">
                <a:solidFill>
                  <a:srgbClr val="FCAF17"/>
                </a:solidFill>
              </a:rPr>
              <a:t>: </a:t>
            </a:r>
            <a:r>
              <a:rPr lang="en-GB" dirty="0">
                <a:solidFill>
                  <a:schemeClr val="bg1"/>
                </a:solidFill>
              </a:rPr>
              <a:t>Joined-up approach. Please let us know your communication contacts!</a:t>
            </a:r>
          </a:p>
          <a:p>
            <a:pPr marL="0" indent="0">
              <a:buNone/>
            </a:pPr>
            <a:endParaRPr lang="en-GB" sz="13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u="sng" dirty="0">
                <a:solidFill>
                  <a:srgbClr val="FCAF17"/>
                </a:solidFill>
              </a:rPr>
              <a:t>Aim</a:t>
            </a:r>
            <a:r>
              <a:rPr lang="en-GB" dirty="0">
                <a:solidFill>
                  <a:srgbClr val="FCAF17"/>
                </a:solidFill>
              </a:rPr>
              <a:t>: </a:t>
            </a:r>
            <a:r>
              <a:rPr lang="en-GB" dirty="0">
                <a:solidFill>
                  <a:schemeClr val="bg1"/>
                </a:solidFill>
              </a:rPr>
              <a:t>Connect and build our community. News from all of us are much more impactful – starting with the project launch.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AAA0A8-456E-612A-9220-5CF9AEC8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349DF4-8331-6C61-D044-3E8285650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Communication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8660E-0331-B93E-E058-7559515E5C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Carsten P Welsch / University of Liverpool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824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INFN LNF Outreach 2022-2023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6714-3D1F-4857-9904-D935B84167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S.Bertelli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-PP Kick off meeting, 24/11/2022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1DDB69-64C9-E940-9139-B8FF9A1084A3}"/>
              </a:ext>
            </a:extLst>
          </p:cNvPr>
          <p:cNvSpPr txBox="1"/>
          <p:nvPr/>
        </p:nvSpPr>
        <p:spPr>
          <a:xfrm>
            <a:off x="2653467" y="2542147"/>
            <a:ext cx="879894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OpenLabs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INFN LNF open day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of activity: guided tours, public lectures, exhibitions, laboratory-based activities,  scientific demonstrations and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rich program for kids. 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 May 2023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expected participants: 2500 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54CF6E-2D1E-7745-B0F7-21B95B2BB0F7}"/>
              </a:ext>
            </a:extLst>
          </p:cNvPr>
          <p:cNvSpPr txBox="1"/>
          <p:nvPr/>
        </p:nvSpPr>
        <p:spPr>
          <a:xfrm>
            <a:off x="3737144" y="842636"/>
            <a:ext cx="44930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6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involve </a:t>
            </a:r>
            <a:r>
              <a:rPr kumimoji="0" lang="it-IT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</a:t>
            </a: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229825C-60AE-B942-8235-8D8D0FB749D6}"/>
              </a:ext>
            </a:extLst>
          </p:cNvPr>
          <p:cNvSpPr txBox="1"/>
          <p:nvPr/>
        </p:nvSpPr>
        <p:spPr>
          <a:xfrm>
            <a:off x="2653467" y="3839772"/>
            <a:ext cx="84495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Researchers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 Night –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Together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of activity: informal education, lifelong learning, exhibition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Dates: September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activity took place at: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Città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dell’Altra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Economia, Roma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expected participants: 6000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ECAF995-2736-EF4C-B7E9-10004B497CA1}"/>
              </a:ext>
            </a:extLst>
          </p:cNvPr>
          <p:cNvSpPr/>
          <p:nvPr/>
        </p:nvSpPr>
        <p:spPr>
          <a:xfrm>
            <a:off x="2653467" y="1475755"/>
            <a:ext cx="8898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Pomeriggi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/Science afternoons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of activity: webinars broadcasted on INFN LNF YouTube channel, seminars held in person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dedicated to the latest issues in Physics and Science 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Dates: December 2022 – June 2023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F4A59F4-6E3E-4643-BB4A-DA6E09E31483}"/>
              </a:ext>
            </a:extLst>
          </p:cNvPr>
          <p:cNvSpPr/>
          <p:nvPr/>
        </p:nvSpPr>
        <p:spPr>
          <a:xfrm>
            <a:off x="416467" y="3264333"/>
            <a:ext cx="2018144" cy="1328806"/>
          </a:xfrm>
          <a:prstGeom prst="rect">
            <a:avLst/>
          </a:prstGeom>
          <a:solidFill>
            <a:srgbClr val="ED7233"/>
          </a:solidFill>
          <a:ln>
            <a:solidFill>
              <a:srgbClr val="ED7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entury Gothic" charset="0"/>
                <a:cs typeface="Century Gothic" charset="0"/>
              </a:rPr>
              <a:t>General public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773A917-9367-254B-ADF5-F6213F0A3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16" y="2051462"/>
            <a:ext cx="1450046" cy="121287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208DE6D-1EE3-8240-933B-9BE3F19B282E}"/>
              </a:ext>
            </a:extLst>
          </p:cNvPr>
          <p:cNvSpPr txBox="1"/>
          <p:nvPr/>
        </p:nvSpPr>
        <p:spPr>
          <a:xfrm>
            <a:off x="2653467" y="5183704"/>
            <a:ext cx="8449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Guided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Tours to the Bruno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Touschek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Visitor Centre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of activity: informal education, lifelong learning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INFN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Example Red Stamp Text On White Stock Vector (Royalty Free) 210007390 |  Shutterstock">
            <a:extLst>
              <a:ext uri="{FF2B5EF4-FFF2-40B4-BE49-F238E27FC236}">
                <a16:creationId xmlns:a16="http://schemas.microsoft.com/office/drawing/2014/main" id="{B1E5383B-35DF-B7C8-15B8-CA6B1239B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1" b="12689"/>
          <a:stretch/>
        </p:blipFill>
        <p:spPr bwMode="auto">
          <a:xfrm rot="20339861">
            <a:off x="10386599" y="5252156"/>
            <a:ext cx="1655241" cy="8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91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48DC37-C7D1-D9AF-9369-23BF7E8AB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53377"/>
            <a:ext cx="10930759" cy="5315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CAF17"/>
                </a:solidFill>
              </a:rPr>
              <a:t>Exciting plans</a:t>
            </a:r>
          </a:p>
          <a:p>
            <a:r>
              <a:rPr lang="en-GB" dirty="0">
                <a:solidFill>
                  <a:schemeClr val="bg1"/>
                </a:solidFill>
              </a:rPr>
              <a:t>Templates for all communication: please use these to establish and promote the EuPRAXIA brand;</a:t>
            </a:r>
          </a:p>
          <a:p>
            <a:r>
              <a:rPr lang="en-GB" dirty="0">
                <a:solidFill>
                  <a:schemeClr val="bg1"/>
                </a:solidFill>
              </a:rPr>
              <a:t>Joined-up communication with material provided to partners on a very regular basis;</a:t>
            </a:r>
          </a:p>
          <a:p>
            <a:r>
              <a:rPr lang="en-GB" dirty="0">
                <a:solidFill>
                  <a:schemeClr val="bg1"/>
                </a:solidFill>
              </a:rPr>
              <a:t>Science symposia and outreach events to create wider impact;</a:t>
            </a:r>
          </a:p>
          <a:p>
            <a:r>
              <a:rPr lang="en-GB" dirty="0">
                <a:solidFill>
                  <a:schemeClr val="bg1"/>
                </a:solidFill>
              </a:rPr>
              <a:t>Education materials such as </a:t>
            </a:r>
            <a:r>
              <a:rPr lang="en-GB" i="1" dirty="0" err="1">
                <a:solidFill>
                  <a:schemeClr val="bg1"/>
                </a:solidFill>
              </a:rPr>
              <a:t>Surfatron</a:t>
            </a:r>
            <a:r>
              <a:rPr lang="en-GB" i="1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online game, demonstrators and teaching material;</a:t>
            </a:r>
          </a:p>
          <a:p>
            <a:r>
              <a:rPr lang="en-GB" dirty="0">
                <a:solidFill>
                  <a:schemeClr val="bg1"/>
                </a:solidFill>
              </a:rPr>
              <a:t>Structured engagement with policy makers and industry.</a:t>
            </a:r>
          </a:p>
          <a:p>
            <a:pPr marL="0" indent="0" algn="ctr">
              <a:buNone/>
            </a:pPr>
            <a:endParaRPr lang="en-GB" sz="15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FCAF17"/>
                </a:solidFill>
              </a:rPr>
              <a:t>We look forward to working with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ED2831-7E0E-17A6-F0B8-C1B7A1C49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10D38AC-DEC1-EA15-9FBE-B5A83F8E6B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Carsten P Welsch / University of Liverpool</a:t>
            </a:r>
          </a:p>
        </p:txBody>
      </p:sp>
    </p:spTree>
    <p:extLst>
      <p:ext uri="{BB962C8B-B14F-4D97-AF65-F5344CB8AC3E}">
        <p14:creationId xmlns:p14="http://schemas.microsoft.com/office/powerpoint/2010/main" val="320039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47CC8ED-6252-5025-BC64-5B8D8A2A5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1"/>
          <a:stretch/>
        </p:blipFill>
        <p:spPr>
          <a:xfrm>
            <a:off x="2451880" y="1917813"/>
            <a:ext cx="6711253" cy="31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7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 Logo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D0C7-5E00-4708-B044-120893627F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Carsten P Welsch / University of Liverpool</a:t>
            </a:r>
          </a:p>
        </p:txBody>
      </p:sp>
      <p:grpSp>
        <p:nvGrpSpPr>
          <p:cNvPr id="7" name="Group 6" descr="EuPRAXIA logo gold/indigo">
            <a:extLst>
              <a:ext uri="{FF2B5EF4-FFF2-40B4-BE49-F238E27FC236}">
                <a16:creationId xmlns:a16="http://schemas.microsoft.com/office/drawing/2014/main" id="{64282C9A-05D0-4DF6-8ADC-A52FA51964DC}"/>
              </a:ext>
            </a:extLst>
          </p:cNvPr>
          <p:cNvGrpSpPr/>
          <p:nvPr/>
        </p:nvGrpSpPr>
        <p:grpSpPr>
          <a:xfrm>
            <a:off x="1455102" y="1213663"/>
            <a:ext cx="4331336" cy="1981975"/>
            <a:chOff x="783590" y="999350"/>
            <a:chExt cx="4331336" cy="19819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E2CE6E8-9DA4-4949-A12C-E7402A79D5D3}"/>
                </a:ext>
              </a:extLst>
            </p:cNvPr>
            <p:cNvSpPr/>
            <p:nvPr/>
          </p:nvSpPr>
          <p:spPr>
            <a:xfrm>
              <a:off x="783590" y="999350"/>
              <a:ext cx="4331336" cy="1981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9F4B2834-AE9E-48AB-B18F-61E3650A5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522" y="1282854"/>
              <a:ext cx="2981366" cy="1348634"/>
            </a:xfrm>
            <a:prstGeom prst="rect">
              <a:avLst/>
            </a:prstGeom>
          </p:spPr>
        </p:pic>
      </p:grpSp>
      <p:pic>
        <p:nvPicPr>
          <p:cNvPr id="18" name="Picture 17" descr="EuPRAXIA logo white">
            <a:extLst>
              <a:ext uri="{FF2B5EF4-FFF2-40B4-BE49-F238E27FC236}">
                <a16:creationId xmlns:a16="http://schemas.microsoft.com/office/drawing/2014/main" id="{5235FA51-EE22-43B6-9624-C84811D30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22859" r="11964" b="21620"/>
          <a:stretch/>
        </p:blipFill>
        <p:spPr>
          <a:xfrm>
            <a:off x="6460133" y="1021719"/>
            <a:ext cx="4331336" cy="2299529"/>
          </a:xfrm>
          <a:prstGeom prst="rect">
            <a:avLst/>
          </a:prstGeom>
        </p:spPr>
      </p:pic>
      <p:grpSp>
        <p:nvGrpSpPr>
          <p:cNvPr id="8" name="Group 7" descr="EuPRAXIA logo gold/white">
            <a:extLst>
              <a:ext uri="{FF2B5EF4-FFF2-40B4-BE49-F238E27FC236}">
                <a16:creationId xmlns:a16="http://schemas.microsoft.com/office/drawing/2014/main" id="{04D8DBA9-63FE-48E2-8442-072236C97205}"/>
              </a:ext>
            </a:extLst>
          </p:cNvPr>
          <p:cNvGrpSpPr/>
          <p:nvPr/>
        </p:nvGrpSpPr>
        <p:grpSpPr>
          <a:xfrm>
            <a:off x="2714961" y="4019558"/>
            <a:ext cx="4731387" cy="2076450"/>
            <a:chOff x="3036251" y="3833813"/>
            <a:chExt cx="4731387" cy="20764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062D871-CA58-4924-B932-FB48A5C962FE}"/>
                </a:ext>
              </a:extLst>
            </p:cNvPr>
            <p:cNvSpPr/>
            <p:nvPr/>
          </p:nvSpPr>
          <p:spPr>
            <a:xfrm>
              <a:off x="3036251" y="3833813"/>
              <a:ext cx="4731387" cy="20764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5D0B7437-80CA-41B1-8C89-42413F4B1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142" y="4266526"/>
              <a:ext cx="2936284" cy="132824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78F695-C33D-4946-9285-F57020AF511E}"/>
              </a:ext>
            </a:extLst>
          </p:cNvPr>
          <p:cNvGrpSpPr/>
          <p:nvPr/>
        </p:nvGrpSpPr>
        <p:grpSpPr>
          <a:xfrm>
            <a:off x="8552874" y="3429000"/>
            <a:ext cx="3048000" cy="2667008"/>
            <a:chOff x="8910638" y="3663821"/>
            <a:chExt cx="3048000" cy="26670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5F70123-5E2A-4C0B-B50D-08C9FCB2C1B9}"/>
                </a:ext>
              </a:extLst>
            </p:cNvPr>
            <p:cNvSpPr/>
            <p:nvPr/>
          </p:nvSpPr>
          <p:spPr>
            <a:xfrm>
              <a:off x="8910638" y="3663821"/>
              <a:ext cx="3048000" cy="2667008"/>
            </a:xfrm>
            <a:prstGeom prst="rect">
              <a:avLst/>
            </a:prstGeom>
            <a:solidFill>
              <a:srgbClr val="FCAF1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6C18AC5-2B00-44B9-B5CC-164596AB7AA4}"/>
                </a:ext>
              </a:extLst>
            </p:cNvPr>
            <p:cNvSpPr txBox="1"/>
            <p:nvPr/>
          </p:nvSpPr>
          <p:spPr>
            <a:xfrm>
              <a:off x="9187257" y="3925177"/>
              <a:ext cx="156109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Colour codes</a:t>
              </a:r>
            </a:p>
            <a:p>
              <a:endParaRPr lang="en-GB" dirty="0"/>
            </a:p>
            <a:p>
              <a:r>
                <a:rPr lang="en-GB" i="1" dirty="0"/>
                <a:t>Indigo</a:t>
              </a:r>
            </a:p>
            <a:p>
              <a:r>
                <a:rPr lang="en-GB" dirty="0"/>
                <a:t>#2B3983</a:t>
              </a:r>
            </a:p>
            <a:p>
              <a:r>
                <a:rPr lang="en-GB" dirty="0"/>
                <a:t>R 43</a:t>
              </a:r>
            </a:p>
            <a:p>
              <a:r>
                <a:rPr lang="en-GB" dirty="0"/>
                <a:t>G 57</a:t>
              </a:r>
            </a:p>
            <a:p>
              <a:r>
                <a:rPr lang="en-GB" dirty="0"/>
                <a:t>B 131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ED045B-79E6-4DF9-92BF-33F7C6E17523}"/>
                </a:ext>
              </a:extLst>
            </p:cNvPr>
            <p:cNvSpPr txBox="1"/>
            <p:nvPr/>
          </p:nvSpPr>
          <p:spPr>
            <a:xfrm>
              <a:off x="10553700" y="4479174"/>
              <a:ext cx="130117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Gold</a:t>
              </a:r>
            </a:p>
            <a:p>
              <a:r>
                <a:rPr lang="en-GB" dirty="0"/>
                <a:t>#FCAF17</a:t>
              </a:r>
            </a:p>
            <a:p>
              <a:r>
                <a:rPr lang="en-GB" dirty="0"/>
                <a:t>R 252</a:t>
              </a:r>
            </a:p>
            <a:p>
              <a:r>
                <a:rPr lang="en-GB" dirty="0"/>
                <a:t>G 175</a:t>
              </a:r>
            </a:p>
            <a:p>
              <a:r>
                <a:rPr lang="en-GB" dirty="0"/>
                <a:t>B 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3174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8" name="Object 7" descr="EuPRAXIA conference poster template">
            <a:hlinkClick r:id="" action="ppaction://ole?verb=0"/>
            <a:extLst>
              <a:ext uri="{FF2B5EF4-FFF2-40B4-BE49-F238E27FC236}">
                <a16:creationId xmlns:a16="http://schemas.microsoft.com/office/drawing/2014/main" id="{7BFB01F6-01AE-47EB-A529-42A9C3FAA2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618469"/>
              </p:ext>
            </p:extLst>
          </p:nvPr>
        </p:nvGraphicFramePr>
        <p:xfrm>
          <a:off x="266546" y="1239836"/>
          <a:ext cx="2820642" cy="3987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15768720" imgH="22294800" progId="PowerPoint.Show.12">
                  <p:embed/>
                </p:oleObj>
              </mc:Choice>
              <mc:Fallback>
                <p:oleObj name="Presentation" r:id="rId2" imgW="15768720" imgH="22294800" progId="PowerPoint.Show.12">
                  <p:embed/>
                  <p:pic>
                    <p:nvPicPr>
                      <p:cNvPr id="8" name="Object 7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7BFB01F6-01AE-47EB-A529-42A9C3FAA2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6546" y="1239836"/>
                        <a:ext cx="2820642" cy="3987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EuPRAXIA info poster">
            <a:extLst>
              <a:ext uri="{FF2B5EF4-FFF2-40B4-BE49-F238E27FC236}">
                <a16:creationId xmlns:a16="http://schemas.microsoft.com/office/drawing/2014/main" id="{ECA642B0-0620-495B-AC9B-DCCDA2876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71" y="1679030"/>
            <a:ext cx="2621718" cy="3706416"/>
          </a:xfrm>
          <a:prstGeom prst="rect">
            <a:avLst/>
          </a:prstGeom>
        </p:spPr>
      </p:pic>
      <p:pic>
        <p:nvPicPr>
          <p:cNvPr id="12" name="Picture 11" descr="EuPRAXIA leaflet">
            <a:extLst>
              <a:ext uri="{FF2B5EF4-FFF2-40B4-BE49-F238E27FC236}">
                <a16:creationId xmlns:a16="http://schemas.microsoft.com/office/drawing/2014/main" id="{D17B62DD-1F05-4573-AFB8-96C152986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99" y="3331419"/>
            <a:ext cx="1401160" cy="2761932"/>
          </a:xfrm>
          <a:prstGeom prst="rect">
            <a:avLst/>
          </a:prstGeom>
        </p:spPr>
      </p:pic>
      <p:pic>
        <p:nvPicPr>
          <p:cNvPr id="14" name="Picture 13" descr="EuPRAXIA brochure">
            <a:extLst>
              <a:ext uri="{FF2B5EF4-FFF2-40B4-BE49-F238E27FC236}">
                <a16:creationId xmlns:a16="http://schemas.microsoft.com/office/drawing/2014/main" id="{21372E83-CA49-484E-9DBF-68E8D729E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661" y="1053377"/>
            <a:ext cx="2743576" cy="3877705"/>
          </a:xfrm>
          <a:prstGeom prst="rect">
            <a:avLst/>
          </a:prstGeom>
        </p:spPr>
      </p:pic>
      <p:pic>
        <p:nvPicPr>
          <p:cNvPr id="6" name="Picture 5" descr="EuPRAXIA Season's Greetings card">
            <a:extLst>
              <a:ext uri="{FF2B5EF4-FFF2-40B4-BE49-F238E27FC236}">
                <a16:creationId xmlns:a16="http://schemas.microsoft.com/office/drawing/2014/main" id="{9EB5CBE8-23E4-43B5-B78C-926395B05D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080" y="1227356"/>
            <a:ext cx="2936882" cy="2063433"/>
          </a:xfrm>
          <a:prstGeom prst="rect">
            <a:avLst/>
          </a:prstGeom>
        </p:spPr>
      </p:pic>
      <p:pic>
        <p:nvPicPr>
          <p:cNvPr id="7" name="Picture 6" descr="EuPRAXIA technology poster">
            <a:extLst>
              <a:ext uri="{FF2B5EF4-FFF2-40B4-BE49-F238E27FC236}">
                <a16:creationId xmlns:a16="http://schemas.microsoft.com/office/drawing/2014/main" id="{9D4F9170-CB6E-4DF9-A18D-9E206A526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49" y="3680099"/>
            <a:ext cx="3524250" cy="2491576"/>
          </a:xfrm>
          <a:prstGeom prst="rect">
            <a:avLst/>
          </a:prstGeom>
        </p:spPr>
      </p:pic>
      <p:pic>
        <p:nvPicPr>
          <p:cNvPr id="20" name="Picture 19" descr="The EuPRAXIA Files">
            <a:extLst>
              <a:ext uri="{FF2B5EF4-FFF2-40B4-BE49-F238E27FC236}">
                <a16:creationId xmlns:a16="http://schemas.microsoft.com/office/drawing/2014/main" id="{2CC502E7-1721-4A43-ABE6-39179507DC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4682" y="3443179"/>
            <a:ext cx="1988716" cy="2805112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B88F6C2-7305-6E61-B99C-41480D51E2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Carsten P Welsch / University of Liverpool</a:t>
            </a:r>
          </a:p>
        </p:txBody>
      </p:sp>
    </p:spTree>
    <p:extLst>
      <p:ext uri="{BB962C8B-B14F-4D97-AF65-F5344CB8AC3E}">
        <p14:creationId xmlns:p14="http://schemas.microsoft.com/office/powerpoint/2010/main" val="1798278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 Events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</a:t>
            </a:fld>
            <a:endParaRPr lang="en-GB"/>
          </a:p>
        </p:txBody>
      </p:sp>
      <p:grpSp>
        <p:nvGrpSpPr>
          <p:cNvPr id="2" name="Group 1" descr="EuPRAXIA badge">
            <a:extLst>
              <a:ext uri="{FF2B5EF4-FFF2-40B4-BE49-F238E27FC236}">
                <a16:creationId xmlns:a16="http://schemas.microsoft.com/office/drawing/2014/main" id="{F7FD565F-A55B-4825-B945-7F61FD1A866C}"/>
              </a:ext>
            </a:extLst>
          </p:cNvPr>
          <p:cNvGrpSpPr/>
          <p:nvPr/>
        </p:nvGrpSpPr>
        <p:grpSpPr>
          <a:xfrm>
            <a:off x="557896" y="1202700"/>
            <a:ext cx="3805237" cy="2462212"/>
            <a:chOff x="1433513" y="999350"/>
            <a:chExt cx="3805237" cy="24622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E2CE6E8-9DA4-4949-A12C-E7402A79D5D3}"/>
                </a:ext>
              </a:extLst>
            </p:cNvPr>
            <p:cNvSpPr/>
            <p:nvPr/>
          </p:nvSpPr>
          <p:spPr>
            <a:xfrm>
              <a:off x="1433513" y="999350"/>
              <a:ext cx="3805237" cy="2462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D11D22-E86E-44C2-9FA7-1CD6862B704A}"/>
                </a:ext>
              </a:extLst>
            </p:cNvPr>
            <p:cNvGrpSpPr/>
            <p:nvPr/>
          </p:nvGrpSpPr>
          <p:grpSpPr>
            <a:xfrm>
              <a:off x="1684844" y="1234299"/>
              <a:ext cx="3302573" cy="1992313"/>
              <a:chOff x="1628800" y="3731815"/>
              <a:chExt cx="3302573" cy="1992313"/>
            </a:xfrm>
          </p:grpSpPr>
          <p:grpSp>
            <p:nvGrpSpPr>
              <p:cNvPr id="31" name="Group 138">
                <a:extLst>
                  <a:ext uri="{FF2B5EF4-FFF2-40B4-BE49-F238E27FC236}">
                    <a16:creationId xmlns:a16="http://schemas.microsoft.com/office/drawing/2014/main" id="{12A53A76-2520-433A-A10D-BC61E6F800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8801" y="3731815"/>
                <a:ext cx="3302572" cy="1992313"/>
                <a:chOff x="488952" y="338138"/>
                <a:chExt cx="3302570" cy="1992377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58ED5C3F-5687-4C73-A15B-9E828F22676A}"/>
                    </a:ext>
                  </a:extLst>
                </p:cNvPr>
                <p:cNvSpPr/>
                <p:nvPr/>
              </p:nvSpPr>
              <p:spPr bwMode="auto">
                <a:xfrm>
                  <a:off x="493713" y="338138"/>
                  <a:ext cx="3295648" cy="1992377"/>
                </a:xfrm>
                <a:prstGeom prst="rect">
                  <a:avLst/>
                </a:prstGeom>
                <a:noFill/>
                <a:ln w="95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38" name="TextBox 11">
                  <a:extLst>
                    <a:ext uri="{FF2B5EF4-FFF2-40B4-BE49-F238E27FC236}">
                      <a16:creationId xmlns:a16="http://schemas.microsoft.com/office/drawing/2014/main" id="{7AFD85A3-37F4-433A-8602-EA78204BDB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3713" y="922692"/>
                  <a:ext cx="3295019" cy="5847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7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7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3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3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defTabSz="104298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3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defTabSz="104298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3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defTabSz="104298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3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defTabSz="104298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3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pt-BR" altLang="en-US" sz="1800" b="1" dirty="0">
                      <a:latin typeface="Arial" charset="0"/>
                    </a:rPr>
                    <a:t>Dr. Ralph Assmann 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400" dirty="0">
                      <a:latin typeface="Arial" charset="0"/>
                    </a:rPr>
                    <a:t>DESY</a:t>
                  </a:r>
                </a:p>
              </p:txBody>
            </p:sp>
            <p:sp>
              <p:nvSpPr>
                <p:cNvPr id="39" name="TextBox 11">
                  <a:extLst>
                    <a:ext uri="{FF2B5EF4-FFF2-40B4-BE49-F238E27FC236}">
                      <a16:creationId xmlns:a16="http://schemas.microsoft.com/office/drawing/2014/main" id="{44E2AD09-AEA0-4F10-AE1C-0A02DBDDF3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8952" y="1533133"/>
                  <a:ext cx="3302570" cy="3693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7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7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3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3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defTabSz="104298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3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defTabSz="104298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3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defTabSz="104298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3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defTabSz="104298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3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000" b="1" dirty="0">
                      <a:latin typeface="Arial Narrow" pitchFamily="34" charset="0"/>
                    </a:rPr>
                    <a:t>Workshop on an European Plasma Accelerator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800" dirty="0">
                      <a:latin typeface="Arial Narrow" pitchFamily="34" charset="0"/>
                    </a:rPr>
                    <a:t>June 29</a:t>
                  </a:r>
                  <a:r>
                    <a:rPr lang="en-GB" altLang="en-US" sz="800" baseline="30000" dirty="0">
                      <a:latin typeface="Arial Narrow" pitchFamily="34" charset="0"/>
                    </a:rPr>
                    <a:t>th</a:t>
                  </a:r>
                  <a:r>
                    <a:rPr lang="en-GB" altLang="en-US" sz="800" dirty="0">
                      <a:latin typeface="Arial Narrow" pitchFamily="34" charset="0"/>
                    </a:rPr>
                    <a:t> – July 1</a:t>
                  </a:r>
                  <a:r>
                    <a:rPr lang="en-GB" altLang="en-US" sz="800" baseline="30000" dirty="0">
                      <a:latin typeface="Arial Narrow" pitchFamily="34" charset="0"/>
                    </a:rPr>
                    <a:t>st</a:t>
                  </a:r>
                  <a:r>
                    <a:rPr lang="en-GB" altLang="en-US" sz="800" dirty="0">
                      <a:latin typeface="Arial Narrow" pitchFamily="34" charset="0"/>
                    </a:rPr>
                    <a:t>, INO-CNR/INFN, Pisa, Italy</a:t>
                  </a:r>
                </a:p>
              </p:txBody>
            </p:sp>
          </p:grpSp>
          <p:pic>
            <p:nvPicPr>
              <p:cNvPr id="32" name="Picture 90">
                <a:extLst>
                  <a:ext uri="{FF2B5EF4-FFF2-40B4-BE49-F238E27FC236}">
                    <a16:creationId xmlns:a16="http://schemas.microsoft.com/office/drawing/2014/main" id="{F9AB5C9D-670F-4C38-85A0-2DB3D5420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04" t="94354" r="204" b="690"/>
              <a:stretch>
                <a:fillRect/>
              </a:stretch>
            </p:blipFill>
            <p:spPr bwMode="auto">
              <a:xfrm>
                <a:off x="1628800" y="5589190"/>
                <a:ext cx="3297600" cy="131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5">
                <a:extLst>
                  <a:ext uri="{FF2B5EF4-FFF2-40B4-BE49-F238E27FC236}">
                    <a16:creationId xmlns:a16="http://schemas.microsoft.com/office/drawing/2014/main" id="{0EF727FE-2339-4ACB-B249-9270F88A7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9200" y="3786008"/>
                <a:ext cx="776432" cy="35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4729E2F-6458-4F32-96B7-2FAFF5D13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4005" y="5364088"/>
                <a:ext cx="294995" cy="19528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BDB81893-DE58-47A9-AA87-E7D0F0D59F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72" b="43054"/>
              <a:stretch/>
            </p:blipFill>
            <p:spPr>
              <a:xfrm>
                <a:off x="1636420" y="3735356"/>
                <a:ext cx="3294000" cy="451998"/>
              </a:xfrm>
              <a:prstGeom prst="rect">
                <a:avLst/>
              </a:prstGeom>
            </p:spPr>
          </p:pic>
          <p:pic>
            <p:nvPicPr>
              <p:cNvPr id="36" name="Picture 5">
                <a:extLst>
                  <a:ext uri="{FF2B5EF4-FFF2-40B4-BE49-F238E27FC236}">
                    <a16:creationId xmlns:a16="http://schemas.microsoft.com/office/drawing/2014/main" id="{913AE5F8-02C4-4368-B662-B4D6FE2D4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1557" y="3801326"/>
                <a:ext cx="781339" cy="352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3" name="Picture 52" descr="EuPRAXIA design study partners roll-up banner">
            <a:extLst>
              <a:ext uri="{FF2B5EF4-FFF2-40B4-BE49-F238E27FC236}">
                <a16:creationId xmlns:a16="http://schemas.microsoft.com/office/drawing/2014/main" id="{C6030AFA-6FED-40E2-A476-B3C10F285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8725" y="923886"/>
            <a:ext cx="2265475" cy="5312036"/>
          </a:xfrm>
          <a:prstGeom prst="rect">
            <a:avLst/>
          </a:prstGeom>
        </p:spPr>
      </p:pic>
      <p:pic>
        <p:nvPicPr>
          <p:cNvPr id="55" name="Picture 54" descr="EuPRAXIA roll-up banner">
            <a:extLst>
              <a:ext uri="{FF2B5EF4-FFF2-40B4-BE49-F238E27FC236}">
                <a16:creationId xmlns:a16="http://schemas.microsoft.com/office/drawing/2014/main" id="{7CC0F005-52B5-4E02-AFBF-A2DE1E8D8C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317" b="5464"/>
          <a:stretch/>
        </p:blipFill>
        <p:spPr>
          <a:xfrm>
            <a:off x="9329062" y="1053377"/>
            <a:ext cx="2143322" cy="5182545"/>
          </a:xfrm>
          <a:prstGeom prst="rect">
            <a:avLst/>
          </a:prstGeom>
        </p:spPr>
      </p:pic>
      <p:pic>
        <p:nvPicPr>
          <p:cNvPr id="7" name="Picture 6" descr="Signage">
            <a:extLst>
              <a:ext uri="{FF2B5EF4-FFF2-40B4-BE49-F238E27FC236}">
                <a16:creationId xmlns:a16="http://schemas.microsoft.com/office/drawing/2014/main" id="{9F295738-4AE7-497D-8ADC-3D2BDF84F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3085" y="4036865"/>
            <a:ext cx="2897844" cy="21590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881ED7-DF3E-1990-E6CC-F900DF5B132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Carsten P Welsch / University of Liverpool</a:t>
            </a:r>
          </a:p>
        </p:txBody>
      </p:sp>
    </p:spTree>
    <p:extLst>
      <p:ext uri="{BB962C8B-B14F-4D97-AF65-F5344CB8AC3E}">
        <p14:creationId xmlns:p14="http://schemas.microsoft.com/office/powerpoint/2010/main" val="763505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 Events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9" name="Picture 8" descr="Group photograph 3rd Collaboration Meeting Liverpool">
            <a:extLst>
              <a:ext uri="{FF2B5EF4-FFF2-40B4-BE49-F238E27FC236}">
                <a16:creationId xmlns:a16="http://schemas.microsoft.com/office/drawing/2014/main" id="{5402260F-2341-4EAD-A6B0-8FDD56D49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79445"/>
            <a:ext cx="4422212" cy="3316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SAC meeting during Yearly Meeting 2017">
            <a:extLst>
              <a:ext uri="{FF2B5EF4-FFF2-40B4-BE49-F238E27FC236}">
                <a16:creationId xmlns:a16="http://schemas.microsoft.com/office/drawing/2014/main" id="{D44B9B52-232F-494C-B10A-E77F53A13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00" y="979445"/>
            <a:ext cx="4548186" cy="2557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Group photograph Collaboration Meeting 2017, DESY">
            <a:extLst>
              <a:ext uri="{FF2B5EF4-FFF2-40B4-BE49-F238E27FC236}">
                <a16:creationId xmlns:a16="http://schemas.microsoft.com/office/drawing/2014/main" id="{244646A9-BB19-494D-8112-7DECF2814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14" y="3697960"/>
            <a:ext cx="4548186" cy="259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687FB41-032C-B9A4-CC2A-CC6A37877F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Carsten P Welsch / University of Liverpool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DAD9FF-CFE1-DC85-AE15-2971F8DE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406462"/>
            <a:ext cx="4419563" cy="1775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312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 CDR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9" name="Picture 8" descr="CDR">
            <a:extLst>
              <a:ext uri="{FF2B5EF4-FFF2-40B4-BE49-F238E27FC236}">
                <a16:creationId xmlns:a16="http://schemas.microsoft.com/office/drawing/2014/main" id="{C3ED7183-9353-434D-A6CA-E53B14CFE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19" y="1268553"/>
            <a:ext cx="2986383" cy="4233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CDR">
            <a:extLst>
              <a:ext uri="{FF2B5EF4-FFF2-40B4-BE49-F238E27FC236}">
                <a16:creationId xmlns:a16="http://schemas.microsoft.com/office/drawing/2014/main" id="{EF66E43B-E863-40A9-A942-E5337AE36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063" y="1268550"/>
            <a:ext cx="3028473" cy="4233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CDR">
            <a:extLst>
              <a:ext uri="{FF2B5EF4-FFF2-40B4-BE49-F238E27FC236}">
                <a16:creationId xmlns:a16="http://schemas.microsoft.com/office/drawing/2014/main" id="{913094A9-50C2-4173-9018-BE11B5370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787" y="1268551"/>
            <a:ext cx="3009506" cy="4233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5AE7ACB-4925-A86B-3252-22DB03E19A2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Carsten P Welsch / University of Liverpool</a:t>
            </a:r>
          </a:p>
        </p:txBody>
      </p:sp>
    </p:spTree>
    <p:extLst>
      <p:ext uri="{BB962C8B-B14F-4D97-AF65-F5344CB8AC3E}">
        <p14:creationId xmlns:p14="http://schemas.microsoft.com/office/powerpoint/2010/main" val="178176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 Study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8" name="Picture 7" descr="EuPRAXIA website landing page">
            <a:extLst>
              <a:ext uri="{FF2B5EF4-FFF2-40B4-BE49-F238E27FC236}">
                <a16:creationId xmlns:a16="http://schemas.microsoft.com/office/drawing/2014/main" id="{0FC255A5-BAD3-4B11-8C7F-924DEDD2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71" y="930902"/>
            <a:ext cx="5279858" cy="536456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9D90199-66FB-43CB-897C-9718992182BF}"/>
              </a:ext>
            </a:extLst>
          </p:cNvPr>
          <p:cNvCxnSpPr>
            <a:cxnSpLocks/>
          </p:cNvCxnSpPr>
          <p:nvPr/>
        </p:nvCxnSpPr>
        <p:spPr>
          <a:xfrm flipV="1">
            <a:off x="2590800" y="1220485"/>
            <a:ext cx="2174306" cy="1529065"/>
          </a:xfrm>
          <a:prstGeom prst="straightConnector1">
            <a:avLst/>
          </a:prstGeom>
          <a:ln w="38100">
            <a:solidFill>
              <a:srgbClr val="FCAF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7617F6D-CE4A-4D28-A58A-85807009BB4F}"/>
              </a:ext>
            </a:extLst>
          </p:cNvPr>
          <p:cNvSpPr txBox="1"/>
          <p:nvPr/>
        </p:nvSpPr>
        <p:spPr>
          <a:xfrm>
            <a:off x="724939" y="2735074"/>
            <a:ext cx="1795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CAF17"/>
                </a:solidFill>
              </a:rPr>
              <a:t>EuPRAXIA gold and indigo tone used throughout website for headings, buttons, icons etc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1399D0-B823-4FC3-836D-ED1D9E03AAEB}"/>
              </a:ext>
            </a:extLst>
          </p:cNvPr>
          <p:cNvCxnSpPr>
            <a:cxnSpLocks/>
          </p:cNvCxnSpPr>
          <p:nvPr/>
        </p:nvCxnSpPr>
        <p:spPr>
          <a:xfrm flipH="1">
            <a:off x="7126572" y="2301875"/>
            <a:ext cx="2055528" cy="0"/>
          </a:xfrm>
          <a:prstGeom prst="straightConnector1">
            <a:avLst/>
          </a:prstGeom>
          <a:ln w="38100">
            <a:solidFill>
              <a:srgbClr val="FCAF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E3A3728-45D9-4ECA-AC73-8C60F521C796}"/>
              </a:ext>
            </a:extLst>
          </p:cNvPr>
          <p:cNvSpPr txBox="1"/>
          <p:nvPr/>
        </p:nvSpPr>
        <p:spPr>
          <a:xfrm>
            <a:off x="9482422" y="2198312"/>
            <a:ext cx="194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CAF17"/>
                </a:solidFill>
              </a:rPr>
              <a:t>Prominent EuPRAXIA logo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F13CE67-4494-47C4-AA49-A0846F264CDB}"/>
              </a:ext>
            </a:extLst>
          </p:cNvPr>
          <p:cNvCxnSpPr>
            <a:cxnSpLocks/>
          </p:cNvCxnSpPr>
          <p:nvPr/>
        </p:nvCxnSpPr>
        <p:spPr>
          <a:xfrm>
            <a:off x="2709578" y="2971800"/>
            <a:ext cx="1936750" cy="7938"/>
          </a:xfrm>
          <a:prstGeom prst="straightConnector1">
            <a:avLst/>
          </a:prstGeom>
          <a:ln w="38100">
            <a:solidFill>
              <a:srgbClr val="FCAF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C8C3913-BA07-44BB-9D32-3DE2FE316D13}"/>
              </a:ext>
            </a:extLst>
          </p:cNvPr>
          <p:cNvCxnSpPr>
            <a:cxnSpLocks/>
          </p:cNvCxnSpPr>
          <p:nvPr/>
        </p:nvCxnSpPr>
        <p:spPr>
          <a:xfrm>
            <a:off x="2658778" y="3224634"/>
            <a:ext cx="2046572" cy="728004"/>
          </a:xfrm>
          <a:prstGeom prst="straightConnector1">
            <a:avLst/>
          </a:prstGeom>
          <a:ln w="38100">
            <a:solidFill>
              <a:srgbClr val="FCAF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1D2BED2-957D-1604-2617-07D301CA6C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Carsten P Welsch / University of Liverpool</a:t>
            </a:r>
          </a:p>
        </p:txBody>
      </p:sp>
    </p:spTree>
    <p:extLst>
      <p:ext uri="{BB962C8B-B14F-4D97-AF65-F5344CB8AC3E}">
        <p14:creationId xmlns:p14="http://schemas.microsoft.com/office/powerpoint/2010/main" val="3311080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9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7BAF81D-B488-043A-E067-5D1A2562A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9352"/>
            <a:ext cx="10515600" cy="5057611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From our Grant Agreement: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3800FE-BB4D-C9EC-C639-9000E99D3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8622E6-C43E-285F-DE4C-3C9A342C1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Deliverables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B1466-F807-0836-3E85-D3512A60EA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Carsten P Welsch / University of Liverpool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F12B59-2D1D-FDC6-5751-365B415ED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731" y="2951466"/>
            <a:ext cx="7141779" cy="955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D2A5F-62DD-7B5D-2D6D-E341D44A5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731" y="1846860"/>
            <a:ext cx="7141779" cy="778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0802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1238</Words>
  <Application>Microsoft Office PowerPoint</Application>
  <PresentationFormat>Widescreen</PresentationFormat>
  <Paragraphs>187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Narrow</vt:lpstr>
      <vt:lpstr>Arial Rounded MT Bold</vt:lpstr>
      <vt:lpstr>Calibri</vt:lpstr>
      <vt:lpstr>Calibri Light</vt:lpstr>
      <vt:lpstr>Candara</vt:lpstr>
      <vt:lpstr>Office Theme</vt:lpstr>
      <vt:lpstr>1_Office Theme</vt:lpstr>
      <vt:lpstr>Presentation</vt:lpstr>
      <vt:lpstr>WP2 – Dissemination &amp; PR</vt:lpstr>
      <vt:lpstr>Communication</vt:lpstr>
      <vt:lpstr>EuPRAXIA Logo</vt:lpstr>
      <vt:lpstr>EuPRAXIA Communication</vt:lpstr>
      <vt:lpstr>EuPRAXIA Events I</vt:lpstr>
      <vt:lpstr>EuPRAXIA Events II</vt:lpstr>
      <vt:lpstr>EuPRAXIA CDR</vt:lpstr>
      <vt:lpstr>EuPRAXIA Study Website</vt:lpstr>
      <vt:lpstr>Project Deliverables</vt:lpstr>
      <vt:lpstr>New EuPRAXIA Website</vt:lpstr>
      <vt:lpstr>New EuPRAXIA Website</vt:lpstr>
      <vt:lpstr>New EuPRAXIA Website Structure</vt:lpstr>
      <vt:lpstr>New EuPRAXIA Website Structure</vt:lpstr>
      <vt:lpstr>EuPRAXIA-PP Website</vt:lpstr>
      <vt:lpstr>INFN LNF Outreach 2022-2023</vt:lpstr>
      <vt:lpstr>INFN LNF Outreach 2022-2023</vt:lpstr>
      <vt:lpstr>INFN LNF Outreach 2022-2023</vt:lpstr>
      <vt:lpstr>INFN LNF Outreach 2022-2023</vt:lpstr>
      <vt:lpstr>INFN LNF Outreach 2022-2023</vt:lpstr>
      <vt:lpstr>INFN LNF Outreach 2022-2023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Welsch, Carsten</cp:lastModifiedBy>
  <cp:revision>62</cp:revision>
  <dcterms:created xsi:type="dcterms:W3CDTF">2018-02-09T13:41:45Z</dcterms:created>
  <dcterms:modified xsi:type="dcterms:W3CDTF">2022-11-23T10:11:21Z</dcterms:modified>
</cp:coreProperties>
</file>