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</p:sldMasterIdLst>
  <p:notesMasterIdLst>
    <p:notesMasterId r:id="rId27"/>
  </p:notesMasterIdLst>
  <p:handoutMasterIdLst>
    <p:handoutMasterId r:id="rId28"/>
  </p:handoutMasterIdLst>
  <p:sldIdLst>
    <p:sldId id="430" r:id="rId6"/>
    <p:sldId id="434" r:id="rId7"/>
    <p:sldId id="478" r:id="rId8"/>
    <p:sldId id="476" r:id="rId9"/>
    <p:sldId id="431" r:id="rId10"/>
    <p:sldId id="480" r:id="rId11"/>
    <p:sldId id="442" r:id="rId12"/>
    <p:sldId id="474" r:id="rId13"/>
    <p:sldId id="443" r:id="rId14"/>
    <p:sldId id="473" r:id="rId15"/>
    <p:sldId id="472" r:id="rId16"/>
    <p:sldId id="414" r:id="rId17"/>
    <p:sldId id="432" r:id="rId18"/>
    <p:sldId id="479" r:id="rId19"/>
    <p:sldId id="466" r:id="rId20"/>
    <p:sldId id="465" r:id="rId21"/>
    <p:sldId id="462" r:id="rId22"/>
    <p:sldId id="463" r:id="rId23"/>
    <p:sldId id="464" r:id="rId24"/>
    <p:sldId id="439" r:id="rId25"/>
    <p:sldId id="440" r:id="rId26"/>
  </p:sldIdLst>
  <p:sldSz cx="10972800" cy="61722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C5FF"/>
    <a:srgbClr val="ED9145"/>
    <a:srgbClr val="817CBE"/>
    <a:srgbClr val="68432E"/>
    <a:srgbClr val="714932"/>
    <a:srgbClr val="544793"/>
    <a:srgbClr val="81C800"/>
    <a:srgbClr val="517E00"/>
    <a:srgbClr val="11C1FF"/>
    <a:srgbClr val="00567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0" autoAdjust="0"/>
    <p:restoredTop sz="92078" autoAdjust="0"/>
  </p:normalViewPr>
  <p:slideViewPr>
    <p:cSldViewPr snapToGrid="0">
      <p:cViewPr varScale="1">
        <p:scale>
          <a:sx n="105" d="100"/>
          <a:sy n="105" d="100"/>
        </p:scale>
        <p:origin x="-490" y="-77"/>
      </p:cViewPr>
      <p:guideLst>
        <p:guide orient="horz" pos="194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erforce\research\bdally\bdally\doc\Einste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erforce\research\bdally\bdally\doc\Einste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400">
                <a:solidFill>
                  <a:schemeClr val="tx2"/>
                </a:solidFill>
                <a:latin typeface="Trebuchet MS" pitchFamily="34" charset="0"/>
              </a:defRPr>
            </a:pPr>
            <a:r>
              <a:rPr lang="en-US" sz="2400">
                <a:solidFill>
                  <a:schemeClr val="tx2"/>
                </a:solidFill>
                <a:latin typeface="Trebuchet MS" pitchFamily="34" charset="0"/>
              </a:rPr>
              <a:t>DGEMM</a:t>
            </a:r>
          </a:p>
        </c:rich>
      </c:tx>
      <c:layout>
        <c:manualLayout>
          <c:xMode val="edge"/>
          <c:yMode val="edge"/>
          <c:x val="0.4890306940799074"/>
          <c:y val="4.3066322136089644E-2"/>
        </c:manualLayout>
      </c:layout>
    </c:title>
    <c:plotArea>
      <c:layout>
        <c:manualLayout>
          <c:layoutTarget val="inner"/>
          <c:xMode val="edge"/>
          <c:yMode val="edge"/>
          <c:x val="0.14127314814814801"/>
          <c:y val="0.13647201291914288"/>
          <c:w val="0.79838418635170449"/>
          <c:h val="0.62398918481443"/>
        </c:manualLayout>
      </c:layout>
      <c:scatterChart>
        <c:scatterStyle val="lineMarker"/>
        <c:ser>
          <c:idx val="0"/>
          <c:order val="0"/>
          <c:tx>
            <c:strRef>
              <c:f>'Working Set'!$B$3</c:f>
              <c:strCache>
                <c:ptCount val="1"/>
                <c:pt idx="0">
                  <c:v>%Miss</c:v>
                </c:pt>
              </c:strCache>
            </c:strRef>
          </c:tx>
          <c:spPr>
            <a:ln w="63500">
              <a:solidFill>
                <a:srgbClr val="87D200"/>
              </a:solidFill>
            </a:ln>
          </c:spPr>
          <c:marker>
            <c:symbol val="none"/>
          </c:marker>
          <c:xVal>
            <c:numRef>
              <c:f>'Working Set'!$A$4:$A$17</c:f>
              <c:numCache>
                <c:formatCode>0.0E+0</c:formatCode>
                <c:ptCount val="14"/>
                <c:pt idx="0">
                  <c:v>1</c:v>
                </c:pt>
                <c:pt idx="1">
                  <c:v>8</c:v>
                </c:pt>
                <c:pt idx="2">
                  <c:v>64</c:v>
                </c:pt>
                <c:pt idx="3">
                  <c:v>512</c:v>
                </c:pt>
                <c:pt idx="4">
                  <c:v>4096</c:v>
                </c:pt>
                <c:pt idx="5">
                  <c:v>32768</c:v>
                </c:pt>
                <c:pt idx="6">
                  <c:v>262144</c:v>
                </c:pt>
                <c:pt idx="7">
                  <c:v>2097152</c:v>
                </c:pt>
                <c:pt idx="8">
                  <c:v>16777215.999999993</c:v>
                </c:pt>
                <c:pt idx="9">
                  <c:v>134217728</c:v>
                </c:pt>
                <c:pt idx="10">
                  <c:v>1073741824</c:v>
                </c:pt>
                <c:pt idx="11">
                  <c:v>8589934592.0000019</c:v>
                </c:pt>
                <c:pt idx="12">
                  <c:v>68719476736</c:v>
                </c:pt>
                <c:pt idx="13">
                  <c:v>549755813888</c:v>
                </c:pt>
              </c:numCache>
            </c:numRef>
          </c:xVal>
          <c:yVal>
            <c:numRef>
              <c:f>'Working Set'!$G$4:$G$17</c:f>
              <c:numCache>
                <c:formatCode>0.0E+0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50.000000000000007</c:v>
                </c:pt>
                <c:pt idx="3">
                  <c:v>25.000000000000011</c:v>
                </c:pt>
                <c:pt idx="4">
                  <c:v>12.500000000000012</c:v>
                </c:pt>
                <c:pt idx="5">
                  <c:v>6.2500000000000027</c:v>
                </c:pt>
                <c:pt idx="6">
                  <c:v>3.1250000000000009</c:v>
                </c:pt>
                <c:pt idx="7">
                  <c:v>1.5625</c:v>
                </c:pt>
                <c:pt idx="8">
                  <c:v>0.781250000000001</c:v>
                </c:pt>
                <c:pt idx="9">
                  <c:v>0.39062500000000133</c:v>
                </c:pt>
                <c:pt idx="10">
                  <c:v>0.19531250000000008</c:v>
                </c:pt>
                <c:pt idx="11">
                  <c:v>9.7656250000000069E-2</c:v>
                </c:pt>
                <c:pt idx="12">
                  <c:v>4.8828125000000007E-2</c:v>
                </c:pt>
                <c:pt idx="13">
                  <c:v>2.4414062500000021E-2</c:v>
                </c:pt>
              </c:numCache>
            </c:numRef>
          </c:yVal>
        </c:ser>
        <c:axId val="39988608"/>
        <c:axId val="53078272"/>
      </c:scatterChart>
      <c:valAx>
        <c:axId val="39988608"/>
        <c:scaling>
          <c:logBase val="10"/>
          <c:orientation val="minMax"/>
          <c:min val="1"/>
        </c:scaling>
        <c:axPos val="b"/>
        <c:title>
          <c:tx>
            <c:rich>
              <a:bodyPr/>
              <a:lstStyle/>
              <a:p>
                <a:pPr>
                  <a:defRPr sz="1600" b="0">
                    <a:latin typeface="Trebuchet MS" pitchFamily="34" charset="0"/>
                  </a:defRPr>
                </a:pPr>
                <a:r>
                  <a:rPr lang="en-US" sz="1600" b="0">
                    <a:latin typeface="Trebuchet MS" pitchFamily="34" charset="0"/>
                  </a:rPr>
                  <a:t>Size</a:t>
                </a:r>
              </a:p>
            </c:rich>
          </c:tx>
          <c:layout/>
        </c:title>
        <c:numFmt formatCode="0.0E+0" sourceLinked="1"/>
        <c:majorTickMark val="none"/>
        <c:tickLblPos val="nextTo"/>
        <c:spPr>
          <a:ln w="19050">
            <a:solidFill>
              <a:srgbClr val="FFFFFF"/>
            </a:solidFill>
          </a:ln>
        </c:spPr>
        <c:txPr>
          <a:bodyPr rot="0" vert="horz"/>
          <a:lstStyle/>
          <a:p>
            <a:pPr>
              <a:defRPr b="1">
                <a:latin typeface="Trebuchet MS" pitchFamily="34" charset="0"/>
              </a:defRPr>
            </a:pPr>
            <a:endParaRPr lang="en-US"/>
          </a:p>
        </c:txPr>
        <c:crossAx val="53078272"/>
        <c:crosses val="autoZero"/>
        <c:crossBetween val="midCat"/>
        <c:majorUnit val="1000"/>
      </c:valAx>
      <c:valAx>
        <c:axId val="53078272"/>
        <c:scaling>
          <c:orientation val="minMax"/>
          <c:max val="120"/>
          <c:min val="0"/>
        </c:scaling>
        <c:axPos val="l"/>
        <c:majorGridlines>
          <c:spPr>
            <a:ln w="3175">
              <a:solidFill>
                <a:srgbClr val="FFFFFF">
                  <a:alpha val="35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 b="0">
                    <a:latin typeface="Trebuchet MS" pitchFamily="34" charset="0"/>
                  </a:defRPr>
                </a:pPr>
                <a:r>
                  <a:rPr lang="en-US" sz="1600" b="0">
                    <a:latin typeface="Trebuchet MS" pitchFamily="34" charset="0"/>
                  </a:rPr>
                  <a:t>% Miss</a:t>
                </a:r>
              </a:p>
            </c:rich>
          </c:tx>
          <c:layout/>
        </c:title>
        <c:numFmt formatCode="0" sourceLinked="0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>
                <a:latin typeface="Trebuchet MS" pitchFamily="34" charset="0"/>
              </a:defRPr>
            </a:pPr>
            <a:endParaRPr lang="en-US"/>
          </a:p>
        </c:txPr>
        <c:crossAx val="39988608"/>
        <c:crosses val="autoZero"/>
        <c:crossBetween val="midCat"/>
      </c:valAx>
      <c:spPr>
        <a:gradFill>
          <a:gsLst>
            <a:gs pos="0">
              <a:srgbClr val="FFFFFF">
                <a:alpha val="15000"/>
              </a:srgbClr>
            </a:gs>
            <a:gs pos="100000">
              <a:srgbClr val="FFFFFF">
                <a:alpha val="5000"/>
              </a:srgbClr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tx>
        <c:rich>
          <a:bodyPr/>
          <a:lstStyle/>
          <a:p>
            <a:pPr>
              <a:defRPr sz="2400">
                <a:solidFill>
                  <a:schemeClr val="tx2"/>
                </a:solidFill>
                <a:latin typeface="Trebuchet MS" pitchFamily="34" charset="0"/>
              </a:defRPr>
            </a:pPr>
            <a:r>
              <a:rPr lang="en-US" sz="2400">
                <a:solidFill>
                  <a:schemeClr val="tx2"/>
                </a:solidFill>
                <a:latin typeface="Trebuchet MS" pitchFamily="34" charset="0"/>
              </a:rPr>
              <a:t>Table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917775747499308"/>
          <c:y val="0.118051931611412"/>
          <c:w val="0.80671808039368664"/>
          <c:h val="0.61052754566275558"/>
        </c:manualLayout>
      </c:layout>
      <c:scatterChart>
        <c:scatterStyle val="lineMarker"/>
        <c:ser>
          <c:idx val="0"/>
          <c:order val="0"/>
          <c:tx>
            <c:strRef>
              <c:f>'Working Set'!$B$3</c:f>
              <c:strCache>
                <c:ptCount val="1"/>
                <c:pt idx="0">
                  <c:v>%Miss</c:v>
                </c:pt>
              </c:strCache>
            </c:strRef>
          </c:tx>
          <c:spPr>
            <a:ln w="63500">
              <a:solidFill>
                <a:srgbClr val="299FE7"/>
              </a:solidFill>
            </a:ln>
          </c:spPr>
          <c:marker>
            <c:symbol val="none"/>
          </c:marker>
          <c:xVal>
            <c:numRef>
              <c:f>'Working Set'!$A$4:$A$17</c:f>
              <c:numCache>
                <c:formatCode>0.0E+0</c:formatCode>
                <c:ptCount val="14"/>
                <c:pt idx="0">
                  <c:v>1</c:v>
                </c:pt>
                <c:pt idx="1">
                  <c:v>8</c:v>
                </c:pt>
                <c:pt idx="2">
                  <c:v>64</c:v>
                </c:pt>
                <c:pt idx="3">
                  <c:v>512</c:v>
                </c:pt>
                <c:pt idx="4">
                  <c:v>4096</c:v>
                </c:pt>
                <c:pt idx="5">
                  <c:v>32768</c:v>
                </c:pt>
                <c:pt idx="6">
                  <c:v>262144</c:v>
                </c:pt>
                <c:pt idx="7">
                  <c:v>2097152</c:v>
                </c:pt>
                <c:pt idx="8">
                  <c:v>16777215.999999993</c:v>
                </c:pt>
                <c:pt idx="9">
                  <c:v>134217728</c:v>
                </c:pt>
                <c:pt idx="10">
                  <c:v>1073741824</c:v>
                </c:pt>
                <c:pt idx="11">
                  <c:v>8589934592.0000019</c:v>
                </c:pt>
                <c:pt idx="12">
                  <c:v>68719476736</c:v>
                </c:pt>
                <c:pt idx="13">
                  <c:v>549755813888</c:v>
                </c:pt>
              </c:numCache>
            </c:numRef>
          </c:xVal>
          <c:yVal>
            <c:numRef>
              <c:f>'Working Set'!$AC$3:$AC$18</c:f>
              <c:numCache>
                <c:formatCode>General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10</c:v>
                </c:pt>
                <c:pt idx="8">
                  <c:v>5</c:v>
                </c:pt>
                <c:pt idx="9">
                  <c:v>2.5</c:v>
                </c:pt>
                <c:pt idx="10">
                  <c:v>1.25</c:v>
                </c:pt>
                <c:pt idx="11">
                  <c:v>0.60000000000000164</c:v>
                </c:pt>
                <c:pt idx="12">
                  <c:v>0.30000000000000032</c:v>
                </c:pt>
                <c:pt idx="13">
                  <c:v>0.1</c:v>
                </c:pt>
                <c:pt idx="14">
                  <c:v>0.05</c:v>
                </c:pt>
                <c:pt idx="15">
                  <c:v>0</c:v>
                </c:pt>
              </c:numCache>
            </c:numRef>
          </c:yVal>
        </c:ser>
        <c:axId val="50571904"/>
        <c:axId val="50582272"/>
      </c:scatterChart>
      <c:valAx>
        <c:axId val="50571904"/>
        <c:scaling>
          <c:logBase val="10"/>
          <c:orientation val="minMax"/>
          <c:min val="1"/>
        </c:scaling>
        <c:axPos val="b"/>
        <c:title>
          <c:tx>
            <c:rich>
              <a:bodyPr/>
              <a:lstStyle/>
              <a:p>
                <a:pPr>
                  <a:defRPr sz="1600" b="0">
                    <a:latin typeface="Trebuchet MS" pitchFamily="34" charset="0"/>
                  </a:defRPr>
                </a:pPr>
                <a:r>
                  <a:rPr lang="en-US" sz="1600" b="0">
                    <a:latin typeface="Trebuchet MS" pitchFamily="34" charset="0"/>
                  </a:rPr>
                  <a:t>Size</a:t>
                </a:r>
              </a:p>
            </c:rich>
          </c:tx>
          <c:layout/>
        </c:title>
        <c:numFmt formatCode="0.0E+0" sourceLinked="1"/>
        <c:maj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b="1">
                <a:latin typeface="Trebuchet MS" pitchFamily="34" charset="0"/>
              </a:defRPr>
            </a:pPr>
            <a:endParaRPr lang="en-US"/>
          </a:p>
        </c:txPr>
        <c:crossAx val="50582272"/>
        <c:crosses val="autoZero"/>
        <c:crossBetween val="midCat"/>
        <c:majorUnit val="1000"/>
      </c:valAx>
      <c:valAx>
        <c:axId val="50582272"/>
        <c:scaling>
          <c:orientation val="minMax"/>
          <c:max val="120"/>
        </c:scaling>
        <c:axPos val="l"/>
        <c:majorGridlines>
          <c:spPr>
            <a:ln w="3175">
              <a:solidFill>
                <a:srgbClr val="FFFFFF">
                  <a:alpha val="35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 b="0">
                    <a:latin typeface="Trebuchet MS" pitchFamily="34" charset="0"/>
                  </a:defRPr>
                </a:pPr>
                <a:r>
                  <a:rPr lang="en-US" sz="1600" b="0">
                    <a:latin typeface="Trebuchet MS" pitchFamily="34" charset="0"/>
                  </a:rPr>
                  <a:t>% Miss</a:t>
                </a:r>
              </a:p>
            </c:rich>
          </c:tx>
          <c:layout/>
        </c:title>
        <c:numFmt formatCode="0" sourceLinked="0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rebuchet MS" pitchFamily="34" charset="0"/>
              </a:defRPr>
            </a:pPr>
            <a:endParaRPr lang="en-US"/>
          </a:p>
        </c:txPr>
        <c:crossAx val="50571904"/>
        <c:crosses val="autoZero"/>
        <c:crossBetween val="midCat"/>
      </c:valAx>
      <c:spPr>
        <a:gradFill>
          <a:gsLst>
            <a:gs pos="0">
              <a:srgbClr val="FFFFFF">
                <a:alpha val="15000"/>
              </a:srgbClr>
            </a:gs>
            <a:gs pos="100000">
              <a:srgbClr val="FFFFFF">
                <a:alpha val="5000"/>
              </a:srgbClr>
            </a:gs>
          </a:gsLst>
          <a:lin ang="5400000" scaled="0"/>
        </a:gradFill>
        <a:ln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6328DC-615E-4595-A869-4FB627679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3253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4AA29B5-A980-4340-95C0-008714C1757C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6879B22-D358-4828-9DF5-093E97D4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617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875A0-8466-43A5-AAB6-6831D8D06C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875A0-8466-43A5-AAB6-6831D8D06C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csongor\Pictures\Wallpapers\01_Eye_BrushMetal_V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VLogo_3D_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188" y="52451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0" y="3447270"/>
            <a:ext cx="5191312" cy="1097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9275" y="4802824"/>
            <a:ext cx="519047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439863"/>
            <a:ext cx="4945063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439863"/>
            <a:ext cx="4945062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 b="1"/>
            </a:lvl2pPr>
            <a:lvl3pPr>
              <a:buSzPct val="100000"/>
              <a:buFontTx/>
              <a:buBlip>
                <a:blip r:embed="rId2"/>
              </a:buBlip>
              <a:defRPr sz="1800" b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IDIA Title Slide Master">
    <p:bg>
      <p:bgPr>
        <a:solidFill>
          <a:schemeClr val="bg1">
            <a:alpha val="619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Netapp-hq03\creative\EVENTS\EVENTS_2010\10_GTC\TEMPLATES\PPT\JPG\GTC_PPT_16x9_TEMPLATE_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63029" y="4567056"/>
            <a:ext cx="9862827" cy="571454"/>
          </a:xfrm>
          <a:prstGeom prst="rect">
            <a:avLst/>
          </a:prstGeom>
        </p:spPr>
        <p:txBody>
          <a:bodyPr anchor="t"/>
          <a:lstStyle>
            <a:lvl1pPr algn="l">
              <a:defRPr sz="1600" b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63029" y="3223556"/>
            <a:ext cx="9862827" cy="13501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25" y="274320"/>
            <a:ext cx="9777750" cy="103327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25" y="1471300"/>
            <a:ext cx="9777750" cy="417584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 sz="2600">
                <a:solidFill>
                  <a:schemeClr val="bg2"/>
                </a:solidFill>
                <a:latin typeface="Trebuchet MS" pitchFamily="34" charset="0"/>
              </a:defRPr>
            </a:lvl1pPr>
            <a:lvl2pPr>
              <a:spcBef>
                <a:spcPts val="600"/>
              </a:spcBef>
              <a:spcAft>
                <a:spcPts val="300"/>
              </a:spcAft>
              <a:buFont typeface="Trebuchet MS" pitchFamily="34" charset="0"/>
              <a:buChar char="—"/>
              <a:defRPr sz="2200">
                <a:solidFill>
                  <a:schemeClr val="bg2"/>
                </a:solidFill>
                <a:latin typeface="Trebuchet MS" pitchFamily="34" charset="0"/>
              </a:defRPr>
            </a:lvl2pPr>
            <a:lvl3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Trebuchet MS" pitchFamily="34" charset="0"/>
              </a:defRPr>
            </a:lvl3pPr>
            <a:lvl4pPr>
              <a:spcBef>
                <a:spcPts val="600"/>
              </a:spcBef>
              <a:spcAft>
                <a:spcPts val="300"/>
              </a:spcAft>
              <a:buFont typeface="Trebuchet MS" pitchFamily="34" charset="0"/>
              <a:buChar char="—"/>
              <a:defRPr sz="1400">
                <a:solidFill>
                  <a:schemeClr val="bg2"/>
                </a:solidFill>
                <a:latin typeface="Trebuchet MS" pitchFamily="34" charset="0"/>
              </a:defRPr>
            </a:lvl4pPr>
            <a:lvl5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 sz="1400">
                <a:solidFill>
                  <a:schemeClr val="bg2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32" y="272816"/>
            <a:ext cx="9774936" cy="103327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47650"/>
            <a:ext cx="920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439863"/>
            <a:ext cx="100425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1" r:id="rId2"/>
    <p:sldLayoutId id="2147483682" r:id="rId3"/>
    <p:sldLayoutId id="2147483683" r:id="rId4"/>
    <p:sldLayoutId id="2147483684" r:id="rId5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fontAlgn="base">
        <a:spcBef>
          <a:spcPct val="20000"/>
        </a:spcBef>
        <a:spcAft>
          <a:spcPct val="0"/>
        </a:spcAft>
        <a:buSzPct val="100000"/>
        <a:buBlip>
          <a:blip r:embed="rId8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fontAlgn="base">
        <a:spcBef>
          <a:spcPct val="20000"/>
        </a:spcBef>
        <a:spcAft>
          <a:spcPct val="0"/>
        </a:spcAft>
        <a:buSzPct val="100000"/>
        <a:buBlip>
          <a:blip r:embed="rId8"/>
        </a:buBlip>
        <a:defRPr sz="2400" b="1">
          <a:solidFill>
            <a:schemeClr val="tx1"/>
          </a:solidFill>
          <a:latin typeface="+mn-lt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32" y="272817"/>
            <a:ext cx="9774936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32" y="1471301"/>
            <a:ext cx="9774936" cy="417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  <a:ea typeface="MS PGothic" pitchFamily="34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  <a:ea typeface="MS PGothic" pitchFamily="34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  <a:ea typeface="MS PGothic" pitchFamily="34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31775" indent="-231775" algn="l" defTabSz="457200" rtl="0" eaLnBrk="0" fontAlgn="base" hangingPunct="0">
        <a:spcBef>
          <a:spcPts val="600"/>
        </a:spcBef>
        <a:spcAft>
          <a:spcPts val="3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ts val="600"/>
        </a:spcBef>
        <a:spcAft>
          <a:spcPts val="3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3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ts val="3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01838" indent="-173038" algn="l" defTabSz="457200" rtl="0" eaLnBrk="0" fontAlgn="base" hangingPunct="0">
        <a:spcBef>
          <a:spcPts val="600"/>
        </a:spcBef>
        <a:spcAft>
          <a:spcPts val="300"/>
        </a:spcAft>
        <a:buFont typeface="Arial" pitchFamily="34" charset="0"/>
        <a:buChar char="•"/>
        <a:tabLst>
          <a:tab pos="2173288" algn="l"/>
        </a:tabLs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5775" y="3093442"/>
            <a:ext cx="10001250" cy="15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spcAft>
                <a:spcPts val="900"/>
              </a:spcAft>
              <a:buSzPct val="100000"/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NVIDIA’s Extreme-Scale Computing Project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84238" y="2030398"/>
            <a:ext cx="92043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6600" b="1" kern="0" dirty="0" smtClean="0">
                <a:solidFill>
                  <a:srgbClr val="73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Echelon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545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1077218"/>
          </a:xfrm>
        </p:spPr>
        <p:txBody>
          <a:bodyPr/>
          <a:lstStyle/>
          <a:p>
            <a:r>
              <a:rPr lang="en-US" dirty="0" smtClean="0"/>
              <a:t>Applications with Plateaus </a:t>
            </a:r>
            <a:br>
              <a:rPr lang="en-US" dirty="0" smtClean="0"/>
            </a:br>
            <a:r>
              <a:rPr lang="en-US" dirty="0" smtClean="0"/>
              <a:t>Want a Shallow Storage Hierarchy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59699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0527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842270" y="3582784"/>
            <a:ext cx="764772" cy="581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842270" y="4497185"/>
            <a:ext cx="764772" cy="581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981029" y="3902839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3366785" y="3902839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5785790" y="3902839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8146603" y="3902839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659878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050706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1260057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650885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V="1">
            <a:off x="1860236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251064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54" name="Straight Connector 53"/>
          <p:cNvCxnSpPr/>
          <p:nvPr/>
        </p:nvCxnSpPr>
        <p:spPr>
          <a:xfrm rot="16200000" flipV="1">
            <a:off x="2460415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851243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3060594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451422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16200000" flipV="1">
            <a:off x="3660773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051601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72" name="Straight Connector 71"/>
          <p:cNvCxnSpPr/>
          <p:nvPr/>
        </p:nvCxnSpPr>
        <p:spPr>
          <a:xfrm rot="16200000" flipV="1">
            <a:off x="4260952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4651780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16200000" flipV="1">
            <a:off x="4861131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5251959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16200000" flipV="1">
            <a:off x="5461310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852138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16200000" flipV="1">
            <a:off x="6061489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6452317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96" name="Straight Connector 95"/>
          <p:cNvCxnSpPr/>
          <p:nvPr/>
        </p:nvCxnSpPr>
        <p:spPr>
          <a:xfrm rot="16200000" flipV="1">
            <a:off x="6661668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052496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102" name="Straight Connector 101"/>
          <p:cNvCxnSpPr/>
          <p:nvPr/>
        </p:nvCxnSpPr>
        <p:spPr>
          <a:xfrm rot="16200000" flipV="1">
            <a:off x="7261847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7652675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108" name="Straight Connector 107"/>
          <p:cNvCxnSpPr/>
          <p:nvPr/>
        </p:nvCxnSpPr>
        <p:spPr>
          <a:xfrm rot="16200000" flipV="1">
            <a:off x="7862026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8252854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114" name="Straight Connector 113"/>
          <p:cNvCxnSpPr/>
          <p:nvPr/>
        </p:nvCxnSpPr>
        <p:spPr>
          <a:xfrm rot="16200000" flipV="1">
            <a:off x="8462205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8853033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120" name="Straight Connector 119"/>
          <p:cNvCxnSpPr/>
          <p:nvPr/>
        </p:nvCxnSpPr>
        <p:spPr>
          <a:xfrm rot="16200000" flipV="1">
            <a:off x="9062380" y="5163603"/>
            <a:ext cx="11887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9453208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sp>
        <p:nvSpPr>
          <p:cNvPr id="125" name="Rounded Rectangle 11"/>
          <p:cNvSpPr/>
          <p:nvPr/>
        </p:nvSpPr>
        <p:spPr>
          <a:xfrm>
            <a:off x="374309" y="4006732"/>
            <a:ext cx="10241049" cy="689725"/>
          </a:xfrm>
          <a:prstGeom prst="roundRect">
            <a:avLst>
              <a:gd name="adj" fmla="val 11389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800" b="1" dirty="0" err="1" smtClean="0">
                <a:ea typeface="MS PGothic" pitchFamily="34" charset="-128"/>
              </a:rPr>
              <a:t>NoC</a:t>
            </a:r>
            <a:endParaRPr lang="en-US" sz="2800" b="1" dirty="0">
              <a:ea typeface="MS PGothic" pitchFamily="34" charset="-128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1157105" y="3186300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542860" y="3186300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953551" y="3186300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322680" y="3186300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50527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49044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647561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246078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2844595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3434800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049943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648459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246976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845492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452322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059151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649355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8247872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846389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9444906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208" y="1313412"/>
            <a:ext cx="4930052" cy="191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1077218"/>
          </a:xfrm>
        </p:spPr>
        <p:txBody>
          <a:bodyPr/>
          <a:lstStyle/>
          <a:p>
            <a:r>
              <a:rPr lang="en-US" dirty="0" smtClean="0"/>
              <a:t>Configurable Memory Can Do Both</a:t>
            </a:r>
            <a:br>
              <a:rPr lang="en-US" dirty="0" smtClean="0"/>
            </a:br>
            <a:r>
              <a:rPr lang="en-US" dirty="0" smtClean="0"/>
              <a:t>At the Same Time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Flat hierarchy for large working sets</a:t>
            </a:r>
          </a:p>
          <a:p>
            <a:r>
              <a:rPr lang="en-US" sz="2000" b="0" dirty="0" smtClean="0"/>
              <a:t>Deep hierarchy for reuse</a:t>
            </a:r>
          </a:p>
          <a:p>
            <a:r>
              <a:rPr lang="en-US" sz="2000" b="0" dirty="0" smtClean="0"/>
              <a:t>“Shared” memory for explicit management</a:t>
            </a:r>
          </a:p>
          <a:p>
            <a:r>
              <a:rPr lang="en-US" sz="2000" b="0" dirty="0" smtClean="0"/>
              <a:t>Cache memory for unpredictable sharing</a:t>
            </a:r>
          </a:p>
          <a:p>
            <a:endParaRPr lang="en-US" sz="2000" b="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77087" y="4571528"/>
            <a:ext cx="553945" cy="1253148"/>
            <a:chOff x="152636" y="4646345"/>
            <a:chExt cx="553945" cy="1253148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26" name="Straight Connector 125"/>
          <p:cNvCxnSpPr/>
          <p:nvPr/>
        </p:nvCxnSpPr>
        <p:spPr>
          <a:xfrm flipV="1">
            <a:off x="9842270" y="3582784"/>
            <a:ext cx="764772" cy="581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842270" y="4497185"/>
            <a:ext cx="764772" cy="581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097523" y="3181684"/>
            <a:ext cx="955733" cy="1317800"/>
            <a:chOff x="881385" y="3256501"/>
            <a:chExt cx="955733" cy="1317800"/>
          </a:xfrm>
        </p:grpSpPr>
        <p:cxnSp>
          <p:nvCxnSpPr>
            <p:cNvPr id="130" name="Straight Connector 129"/>
            <p:cNvCxnSpPr/>
            <p:nvPr/>
          </p:nvCxnSpPr>
          <p:spPr>
            <a:xfrm rot="16200000" flipV="1">
              <a:off x="764891" y="3977656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881385" y="3256501"/>
              <a:ext cx="955733" cy="468058"/>
              <a:chOff x="-1879600" y="2209800"/>
              <a:chExt cx="1270681" cy="6223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701800" y="2209800"/>
                <a:ext cx="1092881" cy="622300"/>
              </a:xfrm>
              <a:prstGeom prst="rect">
                <a:avLst/>
              </a:prstGeom>
              <a:solidFill>
                <a:srgbClr val="DA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SRAM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1879600" y="2209800"/>
                <a:ext cx="152400" cy="6223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3483279" y="3181684"/>
            <a:ext cx="955733" cy="1317800"/>
            <a:chOff x="881385" y="3256501"/>
            <a:chExt cx="955733" cy="1317800"/>
          </a:xfrm>
        </p:grpSpPr>
        <p:cxnSp>
          <p:nvCxnSpPr>
            <p:cNvPr id="133" name="Straight Connector 132"/>
            <p:cNvCxnSpPr/>
            <p:nvPr/>
          </p:nvCxnSpPr>
          <p:spPr>
            <a:xfrm rot="16200000" flipV="1">
              <a:off x="764891" y="3977656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881385" y="3256501"/>
              <a:ext cx="955733" cy="468058"/>
              <a:chOff x="-1879600" y="2209800"/>
              <a:chExt cx="1270681" cy="6223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-1701800" y="2209800"/>
                <a:ext cx="1092881" cy="622300"/>
              </a:xfrm>
              <a:prstGeom prst="rect">
                <a:avLst/>
              </a:prstGeom>
              <a:solidFill>
                <a:srgbClr val="DA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SRAM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-1879600" y="2209800"/>
                <a:ext cx="152400" cy="6223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5902284" y="3181684"/>
            <a:ext cx="955733" cy="1317800"/>
            <a:chOff x="881385" y="3256501"/>
            <a:chExt cx="955733" cy="1317800"/>
          </a:xfrm>
        </p:grpSpPr>
        <p:cxnSp>
          <p:nvCxnSpPr>
            <p:cNvPr id="138" name="Straight Connector 137"/>
            <p:cNvCxnSpPr/>
            <p:nvPr/>
          </p:nvCxnSpPr>
          <p:spPr>
            <a:xfrm rot="16200000" flipV="1">
              <a:off x="764891" y="3977656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881385" y="3256501"/>
              <a:ext cx="955733" cy="468058"/>
              <a:chOff x="-1879600" y="2209800"/>
              <a:chExt cx="1270681" cy="622300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-1701800" y="2209800"/>
                <a:ext cx="1092881" cy="622300"/>
              </a:xfrm>
              <a:prstGeom prst="rect">
                <a:avLst/>
              </a:prstGeom>
              <a:solidFill>
                <a:srgbClr val="DA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SRAM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-1879600" y="2209800"/>
                <a:ext cx="152400" cy="6223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8263097" y="3181684"/>
            <a:ext cx="955733" cy="1317800"/>
            <a:chOff x="881385" y="3256501"/>
            <a:chExt cx="955733" cy="1317800"/>
          </a:xfrm>
        </p:grpSpPr>
        <p:cxnSp>
          <p:nvCxnSpPr>
            <p:cNvPr id="143" name="Straight Connector 142"/>
            <p:cNvCxnSpPr/>
            <p:nvPr/>
          </p:nvCxnSpPr>
          <p:spPr>
            <a:xfrm rot="16200000" flipV="1">
              <a:off x="764891" y="3977656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881385" y="3256501"/>
              <a:ext cx="955733" cy="468058"/>
              <a:chOff x="-1879600" y="2209800"/>
              <a:chExt cx="1270681" cy="6223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-1701800" y="2209800"/>
                <a:ext cx="1092881" cy="622300"/>
              </a:xfrm>
              <a:prstGeom prst="rect">
                <a:avLst/>
              </a:prstGeom>
              <a:solidFill>
                <a:srgbClr val="DA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SRAM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-1879600" y="2209800"/>
                <a:ext cx="152400" cy="6223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77266" y="4571528"/>
            <a:ext cx="553945" cy="1253148"/>
            <a:chOff x="152636" y="4646345"/>
            <a:chExt cx="553945" cy="1253148"/>
          </a:xfrm>
        </p:grpSpPr>
        <p:cxnSp>
          <p:nvCxnSpPr>
            <p:cNvPr id="149" name="Straight Connector 148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0" name="Rounded Rectangle 149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1577445" y="4571528"/>
            <a:ext cx="553945" cy="1253148"/>
            <a:chOff x="152636" y="4646345"/>
            <a:chExt cx="553945" cy="1253148"/>
          </a:xfrm>
        </p:grpSpPr>
        <p:cxnSp>
          <p:nvCxnSpPr>
            <p:cNvPr id="155" name="Straight Connector 154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6" name="Rounded Rectangle 155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2177624" y="4571528"/>
            <a:ext cx="553945" cy="1253148"/>
            <a:chOff x="152636" y="4646345"/>
            <a:chExt cx="553945" cy="1253148"/>
          </a:xfrm>
        </p:grpSpPr>
        <p:cxnSp>
          <p:nvCxnSpPr>
            <p:cNvPr id="161" name="Straight Connector 160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2" name="Rounded Rectangle 161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2777803" y="4571528"/>
            <a:ext cx="553945" cy="1253148"/>
            <a:chOff x="152636" y="4646345"/>
            <a:chExt cx="553945" cy="1253148"/>
          </a:xfrm>
        </p:grpSpPr>
        <p:cxnSp>
          <p:nvCxnSpPr>
            <p:cNvPr id="167" name="Straight Connector 166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8" name="Rounded Rectangle 167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3377982" y="4571528"/>
            <a:ext cx="553945" cy="1253148"/>
            <a:chOff x="152636" y="4646345"/>
            <a:chExt cx="553945" cy="1253148"/>
          </a:xfrm>
        </p:grpSpPr>
        <p:cxnSp>
          <p:nvCxnSpPr>
            <p:cNvPr id="173" name="Straight Connector 172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4" name="Rounded Rectangle 173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76" name="Rounded Rectangle 175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3978161" y="4571528"/>
            <a:ext cx="553945" cy="1253148"/>
            <a:chOff x="152636" y="4646345"/>
            <a:chExt cx="553945" cy="1253148"/>
          </a:xfrm>
        </p:grpSpPr>
        <p:cxnSp>
          <p:nvCxnSpPr>
            <p:cNvPr id="179" name="Straight Connector 178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0" name="Rounded Rectangle 179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4578340" y="4571528"/>
            <a:ext cx="553945" cy="1253148"/>
            <a:chOff x="152636" y="4646345"/>
            <a:chExt cx="553945" cy="1253148"/>
          </a:xfrm>
        </p:grpSpPr>
        <p:cxnSp>
          <p:nvCxnSpPr>
            <p:cNvPr id="185" name="Straight Connector 184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6" name="Rounded Rectangle 185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88" name="Rounded Rectangle 187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5178519" y="4571528"/>
            <a:ext cx="553945" cy="1253148"/>
            <a:chOff x="152636" y="4646345"/>
            <a:chExt cx="553945" cy="1253148"/>
          </a:xfrm>
        </p:grpSpPr>
        <p:cxnSp>
          <p:nvCxnSpPr>
            <p:cNvPr id="191" name="Straight Connector 190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2" name="Rounded Rectangle 191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194" name="Rounded Rectangle 193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>
            <a:off x="5778698" y="4571528"/>
            <a:ext cx="553945" cy="1253148"/>
            <a:chOff x="152636" y="4646345"/>
            <a:chExt cx="553945" cy="1253148"/>
          </a:xfrm>
        </p:grpSpPr>
        <p:cxnSp>
          <p:nvCxnSpPr>
            <p:cNvPr id="197" name="Straight Connector 196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8" name="Rounded Rectangle 197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6378877" y="4571528"/>
            <a:ext cx="553945" cy="1253148"/>
            <a:chOff x="152636" y="4646345"/>
            <a:chExt cx="553945" cy="1253148"/>
          </a:xfrm>
        </p:grpSpPr>
        <p:cxnSp>
          <p:nvCxnSpPr>
            <p:cNvPr id="203" name="Straight Connector 202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4" name="Rounded Rectangle 203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6979056" y="4571528"/>
            <a:ext cx="553945" cy="1253148"/>
            <a:chOff x="152636" y="4646345"/>
            <a:chExt cx="553945" cy="1253148"/>
          </a:xfrm>
        </p:grpSpPr>
        <p:cxnSp>
          <p:nvCxnSpPr>
            <p:cNvPr id="209" name="Straight Connector 208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0" name="Rounded Rectangle 209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7579235" y="4571528"/>
            <a:ext cx="553945" cy="1253148"/>
            <a:chOff x="152636" y="4646345"/>
            <a:chExt cx="553945" cy="1253148"/>
          </a:xfrm>
        </p:grpSpPr>
        <p:cxnSp>
          <p:nvCxnSpPr>
            <p:cNvPr id="215" name="Straight Connector 214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6" name="Rounded Rectangle 215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18" name="Rounded Rectangle 217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8179414" y="4571528"/>
            <a:ext cx="553945" cy="1253148"/>
            <a:chOff x="152636" y="4646345"/>
            <a:chExt cx="553945" cy="1253148"/>
          </a:xfrm>
        </p:grpSpPr>
        <p:cxnSp>
          <p:nvCxnSpPr>
            <p:cNvPr id="221" name="Straight Connector 220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2" name="Rounded Rectangle 221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24" name="Rounded Rectangle 223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6" name="Group 225"/>
          <p:cNvGrpSpPr/>
          <p:nvPr/>
        </p:nvGrpSpPr>
        <p:grpSpPr>
          <a:xfrm>
            <a:off x="8779593" y="4571528"/>
            <a:ext cx="553945" cy="1253148"/>
            <a:chOff x="152636" y="4646345"/>
            <a:chExt cx="553945" cy="1253148"/>
          </a:xfrm>
        </p:grpSpPr>
        <p:cxnSp>
          <p:nvCxnSpPr>
            <p:cNvPr id="227" name="Straight Connector 226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8" name="Rounded Rectangle 227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30" name="Rounded Rectangle 229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2" name="Group 231"/>
          <p:cNvGrpSpPr/>
          <p:nvPr/>
        </p:nvGrpSpPr>
        <p:grpSpPr>
          <a:xfrm>
            <a:off x="9379768" y="4571528"/>
            <a:ext cx="553945" cy="1253148"/>
            <a:chOff x="152636" y="4646345"/>
            <a:chExt cx="553945" cy="1253148"/>
          </a:xfrm>
        </p:grpSpPr>
        <p:cxnSp>
          <p:nvCxnSpPr>
            <p:cNvPr id="233" name="Straight Connector 232"/>
            <p:cNvCxnSpPr/>
            <p:nvPr/>
          </p:nvCxnSpPr>
          <p:spPr>
            <a:xfrm rot="16200000" flipV="1">
              <a:off x="-164752" y="5238420"/>
              <a:ext cx="1188720" cy="456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4" name="Rounded Rectangle 233"/>
            <p:cNvSpPr/>
            <p:nvPr/>
          </p:nvSpPr>
          <p:spPr>
            <a:xfrm>
              <a:off x="226076" y="5513866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</a:rPr>
                <a:t>P</a:t>
              </a:r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152636" y="4940671"/>
              <a:ext cx="553945" cy="387185"/>
              <a:chOff x="152636" y="4940671"/>
              <a:chExt cx="553945" cy="387185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256308" y="4940671"/>
                <a:ext cx="450273" cy="387185"/>
              </a:xfrm>
              <a:prstGeom prst="roundRect">
                <a:avLst>
                  <a:gd name="adj" fmla="val 0"/>
                </a:avLst>
              </a:prstGeom>
              <a:solidFill>
                <a:srgbClr val="64493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chemeClr val="bg2">
                    <a:lumMod val="75000"/>
                  </a:schemeClr>
                </a:contourClr>
              </a:sp3d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 smtClean="0">
                    <a:ea typeface="MS PGothic" pitchFamily="34" charset="-128"/>
                  </a:rPr>
                  <a:t>L1</a:t>
                </a:r>
                <a:endParaRPr lang="en-US" sz="1400" b="1" dirty="0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152636" y="4941456"/>
                <a:ext cx="88433" cy="3840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374309" y="4006732"/>
            <a:ext cx="10241049" cy="689725"/>
          </a:xfrm>
          <a:prstGeom prst="roundRect">
            <a:avLst>
              <a:gd name="adj" fmla="val 11389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800" b="1" dirty="0" err="1" smtClean="0">
                <a:ea typeface="MS PGothic" pitchFamily="34" charset="-128"/>
              </a:rPr>
              <a:t>NoC</a:t>
            </a:r>
            <a:endParaRPr lang="en-US" sz="2800" b="1" dirty="0"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3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6126" y="3300144"/>
            <a:ext cx="4237179" cy="11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68050" y="312645"/>
            <a:ext cx="94367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36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Configurable Memory </a:t>
            </a:r>
            <a:br>
              <a:rPr lang="en-US" sz="36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6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Reduces Distance and Energy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99846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271547" y="1911928"/>
            <a:ext cx="1289026" cy="3894827"/>
            <a:chOff x="271547" y="1911928"/>
            <a:chExt cx="1289026" cy="3894827"/>
          </a:xfrm>
        </p:grpSpPr>
        <p:grpSp>
          <p:nvGrpSpPr>
            <p:cNvPr id="220" name="Group 219"/>
            <p:cNvGrpSpPr/>
            <p:nvPr/>
          </p:nvGrpSpPr>
          <p:grpSpPr>
            <a:xfrm>
              <a:off x="271547" y="1911928"/>
              <a:ext cx="1289026" cy="769242"/>
              <a:chOff x="321425" y="1911928"/>
              <a:chExt cx="1289026" cy="76924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14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5" name="Group 28"/>
              <p:cNvGrpSpPr/>
              <p:nvPr/>
            </p:nvGrpSpPr>
            <p:grpSpPr>
              <a:xfrm>
                <a:off x="1304290" y="1911928"/>
                <a:ext cx="306160" cy="213995"/>
                <a:chOff x="152636" y="4940671"/>
                <a:chExt cx="553945" cy="387185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Rounded Rectangle 49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1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5" name="Group 28"/>
              <p:cNvGrpSpPr/>
              <p:nvPr/>
            </p:nvGrpSpPr>
            <p:grpSpPr>
              <a:xfrm>
                <a:off x="1304290" y="2460568"/>
                <a:ext cx="306160" cy="213995"/>
                <a:chOff x="152636" y="4940671"/>
                <a:chExt cx="553945" cy="387185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271547" y="5037513"/>
              <a:ext cx="1289026" cy="769242"/>
              <a:chOff x="321425" y="1911928"/>
              <a:chExt cx="1289026" cy="769242"/>
            </a:xfrm>
          </p:grpSpPr>
          <p:sp>
            <p:nvSpPr>
              <p:cNvPr id="222" name="Rounded Rectangle 221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23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242" name="Rounded Rectangle 24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4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5" name="Rounded Rectangle 224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26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238" name="Rounded Rectangle 23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7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8" name="Rounded Rectangle 227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29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234" name="Rounded Rectangle 23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0" name="Rounded Rectangle 229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31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232" name="Rounded Rectangle 23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4" name="Group 243"/>
            <p:cNvGrpSpPr/>
            <p:nvPr/>
          </p:nvGrpSpPr>
          <p:grpSpPr>
            <a:xfrm>
              <a:off x="271547" y="2953790"/>
              <a:ext cx="1289026" cy="769242"/>
              <a:chOff x="321425" y="1911928"/>
              <a:chExt cx="1289026" cy="769242"/>
            </a:xfrm>
          </p:grpSpPr>
          <p:sp>
            <p:nvSpPr>
              <p:cNvPr id="245" name="Rounded Rectangle 244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46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265" name="Rounded Rectangle 264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7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8" name="Rounded Rectangle 247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49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261" name="Rounded Rectangle 260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0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59" name="Rectangle 258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51" name="Rounded Rectangle 250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52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257" name="Rounded Rectangle 256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53" name="Rounded Rectangle 252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54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255" name="Rounded Rectangle 254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7" name="Group 266"/>
            <p:cNvGrpSpPr/>
            <p:nvPr/>
          </p:nvGrpSpPr>
          <p:grpSpPr>
            <a:xfrm>
              <a:off x="271547" y="3995652"/>
              <a:ext cx="1289026" cy="769242"/>
              <a:chOff x="321425" y="1911928"/>
              <a:chExt cx="1289026" cy="769242"/>
            </a:xfrm>
          </p:grpSpPr>
          <p:sp>
            <p:nvSpPr>
              <p:cNvPr id="268" name="Rounded Rectangle 267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69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288" name="Rounded Rectangle 28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0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86" name="Rectangle 285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1" name="Rounded Rectangle 270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72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284" name="Rounded Rectangle 28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3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282" name="Rectangle 281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4" name="Rounded Rectangle 273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75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280" name="Rounded Rectangle 279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6" name="Rounded Rectangle 275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77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278" name="Rounded Rectangle 27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91" name="Group 290"/>
          <p:cNvGrpSpPr/>
          <p:nvPr/>
        </p:nvGrpSpPr>
        <p:grpSpPr>
          <a:xfrm>
            <a:off x="1934096" y="1911928"/>
            <a:ext cx="1289026" cy="3894827"/>
            <a:chOff x="271547" y="1911928"/>
            <a:chExt cx="1289026" cy="3894827"/>
          </a:xfrm>
        </p:grpSpPr>
        <p:grpSp>
          <p:nvGrpSpPr>
            <p:cNvPr id="292" name="Group 291"/>
            <p:cNvGrpSpPr/>
            <p:nvPr/>
          </p:nvGrpSpPr>
          <p:grpSpPr>
            <a:xfrm>
              <a:off x="271547" y="1911928"/>
              <a:ext cx="1289026" cy="769242"/>
              <a:chOff x="321425" y="1911928"/>
              <a:chExt cx="1289026" cy="769242"/>
            </a:xfrm>
          </p:grpSpPr>
          <p:sp>
            <p:nvSpPr>
              <p:cNvPr id="362" name="Rounded Rectangle 361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63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382" name="Rounded Rectangle 38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4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80" name="Rectangle 379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5" name="Rounded Rectangle 364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66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378" name="Rounded Rectangle 37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7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76" name="Rectangle 375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8" name="Rounded Rectangle 367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69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374" name="Rounded Rectangle 37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70" name="Rounded Rectangle 369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71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372" name="Rounded Rectangle 37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93" name="Group 292"/>
            <p:cNvGrpSpPr/>
            <p:nvPr/>
          </p:nvGrpSpPr>
          <p:grpSpPr>
            <a:xfrm>
              <a:off x="271547" y="5037513"/>
              <a:ext cx="1289026" cy="769242"/>
              <a:chOff x="321425" y="1911928"/>
              <a:chExt cx="1289026" cy="769242"/>
            </a:xfrm>
          </p:grpSpPr>
          <p:sp>
            <p:nvSpPr>
              <p:cNvPr id="340" name="Rounded Rectangle 339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41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360" name="Rounded Rectangle 359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2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3" name="Rounded Rectangle 342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44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356" name="Rounded Rectangle 355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5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54" name="Rectangle 353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6" name="Rounded Rectangle 345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47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352" name="Rounded Rectangle 35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8" name="Rounded Rectangle 347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49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350" name="Rounded Rectangle 349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94" name="Group 293"/>
            <p:cNvGrpSpPr/>
            <p:nvPr/>
          </p:nvGrpSpPr>
          <p:grpSpPr>
            <a:xfrm>
              <a:off x="271547" y="2953790"/>
              <a:ext cx="1289026" cy="769242"/>
              <a:chOff x="321425" y="1911928"/>
              <a:chExt cx="1289026" cy="769242"/>
            </a:xfrm>
          </p:grpSpPr>
          <p:sp>
            <p:nvSpPr>
              <p:cNvPr id="318" name="Rounded Rectangle 317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19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338" name="Rounded Rectangle 33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20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36" name="Rectangle 335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1" name="Rounded Rectangle 320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22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334" name="Rounded Rectangle 33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23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4" name="Rounded Rectangle 323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25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330" name="Rounded Rectangle 329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6" name="Rounded Rectangle 325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27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328" name="Rounded Rectangle 32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95" name="Group 294"/>
            <p:cNvGrpSpPr/>
            <p:nvPr/>
          </p:nvGrpSpPr>
          <p:grpSpPr>
            <a:xfrm>
              <a:off x="271547" y="3995652"/>
              <a:ext cx="1289026" cy="769242"/>
              <a:chOff x="321425" y="1911928"/>
              <a:chExt cx="1289026" cy="769242"/>
            </a:xfrm>
          </p:grpSpPr>
          <p:sp>
            <p:nvSpPr>
              <p:cNvPr id="296" name="Rounded Rectangle 295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297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316" name="Rounded Rectangle 315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8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14" name="Rectangle 313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9" name="Rounded Rectangle 298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00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312" name="Rounded Rectangle 31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1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2" name="Rounded Rectangle 301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03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308" name="Rounded Rectangle 30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4" name="Rounded Rectangle 303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05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306" name="Rounded Rectangle 305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384" name="Group 383"/>
          <p:cNvGrpSpPr/>
          <p:nvPr/>
        </p:nvGrpSpPr>
        <p:grpSpPr>
          <a:xfrm>
            <a:off x="3380512" y="1911928"/>
            <a:ext cx="1289026" cy="3894827"/>
            <a:chOff x="271547" y="1911928"/>
            <a:chExt cx="1289026" cy="3894827"/>
          </a:xfrm>
        </p:grpSpPr>
        <p:grpSp>
          <p:nvGrpSpPr>
            <p:cNvPr id="385" name="Group 384"/>
            <p:cNvGrpSpPr/>
            <p:nvPr/>
          </p:nvGrpSpPr>
          <p:grpSpPr>
            <a:xfrm>
              <a:off x="271547" y="1911928"/>
              <a:ext cx="1289026" cy="769242"/>
              <a:chOff x="321425" y="1911928"/>
              <a:chExt cx="1289026" cy="769242"/>
            </a:xfrm>
          </p:grpSpPr>
          <p:sp>
            <p:nvSpPr>
              <p:cNvPr id="455" name="Rounded Rectangle 454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56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475" name="Rounded Rectangle 474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7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73" name="Rectangle 472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8" name="Rounded Rectangle 457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59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471" name="Rounded Rectangle 470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0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69" name="Rectangle 468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1" name="Rounded Rectangle 460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62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467" name="Rounded Rectangle 466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3" name="Rounded Rectangle 462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64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465" name="Rounded Rectangle 464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86" name="Group 385"/>
            <p:cNvGrpSpPr/>
            <p:nvPr/>
          </p:nvGrpSpPr>
          <p:grpSpPr>
            <a:xfrm>
              <a:off x="271547" y="5037513"/>
              <a:ext cx="1289026" cy="769242"/>
              <a:chOff x="321425" y="1911928"/>
              <a:chExt cx="1289026" cy="769242"/>
            </a:xfrm>
          </p:grpSpPr>
          <p:sp>
            <p:nvSpPr>
              <p:cNvPr id="433" name="Rounded Rectangle 432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34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453" name="Rounded Rectangle 452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5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51" name="Rectangle 450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36" name="Rounded Rectangle 435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37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449" name="Rounded Rectangle 448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8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47" name="Rectangle 446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39" name="Rounded Rectangle 438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40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445" name="Rounded Rectangle 444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1" name="Rounded Rectangle 440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42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443" name="Rounded Rectangle 442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87" name="Group 386"/>
            <p:cNvGrpSpPr/>
            <p:nvPr/>
          </p:nvGrpSpPr>
          <p:grpSpPr>
            <a:xfrm>
              <a:off x="271547" y="2953790"/>
              <a:ext cx="1289026" cy="769242"/>
              <a:chOff x="321425" y="1911928"/>
              <a:chExt cx="1289026" cy="769242"/>
            </a:xfrm>
          </p:grpSpPr>
          <p:sp>
            <p:nvSpPr>
              <p:cNvPr id="411" name="Rounded Rectangle 410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12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431" name="Rounded Rectangle 430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13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29" name="Rectangle 428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4" name="Rounded Rectangle 413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15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427" name="Rounded Rectangle 426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16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25" name="Rectangle 424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7" name="Rounded Rectangle 416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18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423" name="Rounded Rectangle 422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9" name="Rounded Rectangle 418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20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421" name="Rounded Rectangle 420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88" name="Group 387"/>
            <p:cNvGrpSpPr/>
            <p:nvPr/>
          </p:nvGrpSpPr>
          <p:grpSpPr>
            <a:xfrm>
              <a:off x="271547" y="3995652"/>
              <a:ext cx="1289026" cy="769242"/>
              <a:chOff x="321425" y="1911928"/>
              <a:chExt cx="1289026" cy="769242"/>
            </a:xfrm>
          </p:grpSpPr>
          <p:sp>
            <p:nvSpPr>
              <p:cNvPr id="389" name="Rounded Rectangle 388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90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409" name="Rounded Rectangle 408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1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07" name="Rectangle 406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92" name="Rounded Rectangle 391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93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405" name="Rounded Rectangle 404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4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95" name="Rounded Rectangle 394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96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401" name="Rounded Rectangle 400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97" name="Rounded Rectangle 396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398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399" name="Rounded Rectangle 398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477" name="Group 476"/>
          <p:cNvGrpSpPr/>
          <p:nvPr/>
        </p:nvGrpSpPr>
        <p:grpSpPr>
          <a:xfrm>
            <a:off x="5034743" y="1911928"/>
            <a:ext cx="1289026" cy="3894827"/>
            <a:chOff x="271547" y="1911928"/>
            <a:chExt cx="1289026" cy="3894827"/>
          </a:xfrm>
        </p:grpSpPr>
        <p:grpSp>
          <p:nvGrpSpPr>
            <p:cNvPr id="478" name="Group 477"/>
            <p:cNvGrpSpPr/>
            <p:nvPr/>
          </p:nvGrpSpPr>
          <p:grpSpPr>
            <a:xfrm>
              <a:off x="271547" y="1911928"/>
              <a:ext cx="1289026" cy="769242"/>
              <a:chOff x="321425" y="1911928"/>
              <a:chExt cx="1289026" cy="769242"/>
            </a:xfrm>
          </p:grpSpPr>
          <p:sp>
            <p:nvSpPr>
              <p:cNvPr id="548" name="Rounded Rectangle 547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49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568" name="Rounded Rectangle 56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0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566" name="Rectangle 565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1" name="Rounded Rectangle 550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52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564" name="Rounded Rectangle 56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3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562" name="Rectangle 561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4" name="Rounded Rectangle 553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55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560" name="Rounded Rectangle 559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6" name="Rounded Rectangle 555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57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558" name="Rounded Rectangle 55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79" name="Group 478"/>
            <p:cNvGrpSpPr/>
            <p:nvPr/>
          </p:nvGrpSpPr>
          <p:grpSpPr>
            <a:xfrm>
              <a:off x="271547" y="5037513"/>
              <a:ext cx="1289026" cy="769242"/>
              <a:chOff x="321425" y="1911928"/>
              <a:chExt cx="1289026" cy="769242"/>
            </a:xfrm>
          </p:grpSpPr>
          <p:sp>
            <p:nvSpPr>
              <p:cNvPr id="526" name="Rounded Rectangle 525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27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546" name="Rounded Rectangle 545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28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544" name="Rectangle 543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9" name="Rounded Rectangle 528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30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542" name="Rounded Rectangle 54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31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540" name="Rectangle 539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32" name="Rounded Rectangle 531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33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538" name="Rounded Rectangle 53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34" name="Rounded Rectangle 533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35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536" name="Rounded Rectangle 535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80" name="Group 479"/>
            <p:cNvGrpSpPr/>
            <p:nvPr/>
          </p:nvGrpSpPr>
          <p:grpSpPr>
            <a:xfrm>
              <a:off x="271547" y="2953790"/>
              <a:ext cx="1289026" cy="769242"/>
              <a:chOff x="321425" y="1911928"/>
              <a:chExt cx="1289026" cy="769242"/>
            </a:xfrm>
          </p:grpSpPr>
          <p:sp>
            <p:nvSpPr>
              <p:cNvPr id="504" name="Rounded Rectangle 503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05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524" name="Rounded Rectangle 52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6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522" name="Rectangle 521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7" name="Rounded Rectangle 506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08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520" name="Rounded Rectangle 519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9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518" name="Rectangle 517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0" name="Rounded Rectangle 509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11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516" name="Rounded Rectangle 515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2" name="Rounded Rectangle 511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513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514" name="Rounded Rectangle 51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81" name="Group 480"/>
            <p:cNvGrpSpPr/>
            <p:nvPr/>
          </p:nvGrpSpPr>
          <p:grpSpPr>
            <a:xfrm>
              <a:off x="271547" y="3995652"/>
              <a:ext cx="1289026" cy="769242"/>
              <a:chOff x="321425" y="1911928"/>
              <a:chExt cx="1289026" cy="769242"/>
            </a:xfrm>
          </p:grpSpPr>
          <p:sp>
            <p:nvSpPr>
              <p:cNvPr id="482" name="Rounded Rectangle 481"/>
              <p:cNvSpPr/>
              <p:nvPr/>
            </p:nvSpPr>
            <p:spPr>
              <a:xfrm>
                <a:off x="321425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83" name="Group 28"/>
              <p:cNvGrpSpPr/>
              <p:nvPr/>
            </p:nvGrpSpPr>
            <p:grpSpPr>
              <a:xfrm>
                <a:off x="622647" y="1911928"/>
                <a:ext cx="306161" cy="213995"/>
                <a:chOff x="152636" y="4940671"/>
                <a:chExt cx="553945" cy="387185"/>
              </a:xfrm>
            </p:grpSpPr>
            <p:sp>
              <p:nvSpPr>
                <p:cNvPr id="502" name="Rounded Rectangle 50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4" name="Group 12"/>
              <p:cNvGrpSpPr/>
              <p:nvPr/>
            </p:nvGrpSpPr>
            <p:grpSpPr>
              <a:xfrm>
                <a:off x="321425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500" name="Rectangle 499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5" name="Rounded Rectangle 484"/>
              <p:cNvSpPr/>
              <p:nvPr/>
            </p:nvSpPr>
            <p:spPr>
              <a:xfrm>
                <a:off x="1003068" y="191587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86" name="Group 28"/>
              <p:cNvGrpSpPr/>
              <p:nvPr/>
            </p:nvGrpSpPr>
            <p:grpSpPr>
              <a:xfrm>
                <a:off x="1304290" y="1911928"/>
                <a:ext cx="306159" cy="213995"/>
                <a:chOff x="152636" y="4940671"/>
                <a:chExt cx="553945" cy="387185"/>
              </a:xfrm>
            </p:grpSpPr>
            <p:sp>
              <p:nvSpPr>
                <p:cNvPr id="498" name="Rounded Rectangle 497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7" name="Group 12"/>
              <p:cNvGrpSpPr/>
              <p:nvPr/>
            </p:nvGrpSpPr>
            <p:grpSpPr>
              <a:xfrm>
                <a:off x="1003068" y="2171286"/>
                <a:ext cx="607383" cy="239406"/>
                <a:chOff x="-1879600" y="2209800"/>
                <a:chExt cx="1009423" cy="622300"/>
              </a:xfrm>
            </p:grpSpPr>
            <p:sp>
              <p:nvSpPr>
                <p:cNvPr id="496" name="Rectangle 495"/>
                <p:cNvSpPr/>
                <p:nvPr/>
              </p:nvSpPr>
              <p:spPr>
                <a:xfrm>
                  <a:off x="-1701799" y="2209800"/>
                  <a:ext cx="831622" cy="622300"/>
                </a:xfrm>
                <a:prstGeom prst="rect">
                  <a:avLst/>
                </a:prstGeom>
                <a:solidFill>
                  <a:srgbClr val="DA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>
                      <a:solidFill>
                        <a:schemeClr val="bg1"/>
                      </a:solidFill>
                    </a:rPr>
                    <a:t>SRAM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-1879600" y="2209800"/>
                  <a:ext cx="152400" cy="6223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8" name="Rounded Rectangle 487"/>
              <p:cNvSpPr/>
              <p:nvPr/>
            </p:nvSpPr>
            <p:spPr>
              <a:xfrm>
                <a:off x="321425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89" name="Group 28"/>
              <p:cNvGrpSpPr/>
              <p:nvPr/>
            </p:nvGrpSpPr>
            <p:grpSpPr>
              <a:xfrm>
                <a:off x="622647" y="2460568"/>
                <a:ext cx="306161" cy="213995"/>
                <a:chOff x="152636" y="4940671"/>
                <a:chExt cx="553945" cy="387185"/>
              </a:xfrm>
            </p:grpSpPr>
            <p:sp>
              <p:nvSpPr>
                <p:cNvPr id="494" name="Rounded Rectangle 493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90" name="Rounded Rectangle 489"/>
              <p:cNvSpPr/>
              <p:nvPr/>
            </p:nvSpPr>
            <p:spPr>
              <a:xfrm>
                <a:off x="1003068" y="2464510"/>
                <a:ext cx="228705" cy="216660"/>
              </a:xfrm>
              <a:prstGeom prst="roundRect">
                <a:avLst>
                  <a:gd name="adj" fmla="val 11388"/>
                </a:avLst>
              </a:prstGeom>
              <a:solidFill>
                <a:srgbClr val="666666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12700" h="6350"/>
                <a:contourClr>
                  <a:srgbClr val="FFFFFF">
                    <a:lumMod val="75000"/>
                  </a:srgbClr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</a:rPr>
                  <a:t>P</a:t>
                </a:r>
              </a:p>
            </p:txBody>
          </p:sp>
          <p:grpSp>
            <p:nvGrpSpPr>
              <p:cNvPr id="491" name="Group 28"/>
              <p:cNvGrpSpPr/>
              <p:nvPr/>
            </p:nvGrpSpPr>
            <p:grpSpPr>
              <a:xfrm>
                <a:off x="1304290" y="2460568"/>
                <a:ext cx="306159" cy="213995"/>
                <a:chOff x="152636" y="4940671"/>
                <a:chExt cx="553945" cy="387185"/>
              </a:xfrm>
            </p:grpSpPr>
            <p:sp>
              <p:nvSpPr>
                <p:cNvPr id="492" name="Rounded Rectangle 491"/>
                <p:cNvSpPr/>
                <p:nvPr/>
              </p:nvSpPr>
              <p:spPr>
                <a:xfrm>
                  <a:off x="256308" y="4940671"/>
                  <a:ext cx="450273" cy="3871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44932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>
                    <a:rot lat="0" lon="0" rev="3000000"/>
                  </a:lightRig>
                </a:scene3d>
                <a:sp3d>
                  <a:bevelT w="12700" h="6350"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none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00" dirty="0" smtClean="0">
                      <a:ea typeface="MS PGothic" pitchFamily="34" charset="-128"/>
                    </a:rPr>
                    <a:t>L1</a:t>
                  </a:r>
                  <a:endParaRPr lang="en-US" sz="900" dirty="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152636" y="4941456"/>
                  <a:ext cx="88433" cy="3840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74" name="Rectangle 573"/>
          <p:cNvSpPr/>
          <p:nvPr/>
        </p:nvSpPr>
        <p:spPr>
          <a:xfrm>
            <a:off x="1695802" y="1753985"/>
            <a:ext cx="91440" cy="3108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/>
          <p:cNvSpPr/>
          <p:nvPr/>
        </p:nvSpPr>
        <p:spPr>
          <a:xfrm>
            <a:off x="4804761" y="1753985"/>
            <a:ext cx="91440" cy="3108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Rectangle 575"/>
          <p:cNvSpPr/>
          <p:nvPr/>
        </p:nvSpPr>
        <p:spPr>
          <a:xfrm rot="5400000">
            <a:off x="4073245" y="432262"/>
            <a:ext cx="91440" cy="4754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AutoShape 14"/>
          <p:cNvSpPr>
            <a:spLocks noChangeArrowheads="1"/>
          </p:cNvSpPr>
          <p:nvPr/>
        </p:nvSpPr>
        <p:spPr bwMode="auto">
          <a:xfrm rot="16200000">
            <a:off x="1384074" y="2680853"/>
            <a:ext cx="714895" cy="274321"/>
          </a:xfrm>
          <a:prstGeom prst="roundRect">
            <a:avLst>
              <a:gd name="adj" fmla="val 11233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00" b="1" dirty="0" smtClean="0">
                <a:ea typeface="MS PGothic" pitchFamily="34" charset="-128"/>
              </a:rPr>
              <a:t>ROUTER</a:t>
            </a:r>
            <a:endParaRPr lang="en-US" sz="900" b="1" dirty="0">
              <a:ea typeface="MS PGothic" pitchFamily="34" charset="-128"/>
            </a:endParaRPr>
          </a:p>
        </p:txBody>
      </p:sp>
      <p:sp>
        <p:nvSpPr>
          <p:cNvPr id="570" name="AutoShape 14"/>
          <p:cNvSpPr>
            <a:spLocks noChangeArrowheads="1"/>
          </p:cNvSpPr>
          <p:nvPr/>
        </p:nvSpPr>
        <p:spPr bwMode="auto">
          <a:xfrm rot="16200000">
            <a:off x="4493034" y="2680853"/>
            <a:ext cx="714895" cy="274321"/>
          </a:xfrm>
          <a:prstGeom prst="roundRect">
            <a:avLst>
              <a:gd name="adj" fmla="val 11233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00" b="1" dirty="0" smtClean="0">
                <a:ea typeface="MS PGothic" pitchFamily="34" charset="-128"/>
              </a:rPr>
              <a:t>ROUTER</a:t>
            </a:r>
            <a:endParaRPr lang="en-US" sz="900" b="1" dirty="0">
              <a:ea typeface="MS PGothic" pitchFamily="34" charset="-128"/>
            </a:endParaRPr>
          </a:p>
        </p:txBody>
      </p:sp>
      <p:sp>
        <p:nvSpPr>
          <p:cNvPr id="577" name="Rectangle 576"/>
          <p:cNvSpPr/>
          <p:nvPr/>
        </p:nvSpPr>
        <p:spPr>
          <a:xfrm rot="5400000">
            <a:off x="4073245" y="2518757"/>
            <a:ext cx="91440" cy="4754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AutoShape 14"/>
          <p:cNvSpPr>
            <a:spLocks noChangeArrowheads="1"/>
          </p:cNvSpPr>
          <p:nvPr/>
        </p:nvSpPr>
        <p:spPr bwMode="auto">
          <a:xfrm rot="16200000">
            <a:off x="4493034" y="4742410"/>
            <a:ext cx="714895" cy="274321"/>
          </a:xfrm>
          <a:prstGeom prst="roundRect">
            <a:avLst>
              <a:gd name="adj" fmla="val 11233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00" b="1" dirty="0" smtClean="0">
                <a:ea typeface="MS PGothic" pitchFamily="34" charset="-128"/>
              </a:rPr>
              <a:t>ROUTER</a:t>
            </a:r>
            <a:endParaRPr lang="en-US" sz="900" b="1" dirty="0">
              <a:ea typeface="MS PGothic" pitchFamily="34" charset="-128"/>
            </a:endParaRPr>
          </a:p>
        </p:txBody>
      </p:sp>
      <p:sp>
        <p:nvSpPr>
          <p:cNvPr id="573" name="AutoShape 14"/>
          <p:cNvSpPr>
            <a:spLocks noChangeArrowheads="1"/>
          </p:cNvSpPr>
          <p:nvPr/>
        </p:nvSpPr>
        <p:spPr bwMode="auto">
          <a:xfrm rot="16200000">
            <a:off x="1384074" y="4742410"/>
            <a:ext cx="714895" cy="274321"/>
          </a:xfrm>
          <a:prstGeom prst="roundRect">
            <a:avLst>
              <a:gd name="adj" fmla="val 11233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900" b="1" dirty="0" smtClean="0">
                <a:ea typeface="MS PGothic" pitchFamily="34" charset="-128"/>
              </a:rPr>
              <a:t>ROUTER</a:t>
            </a:r>
            <a:endParaRPr lang="en-US" sz="900" b="1" dirty="0"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23876" y="2624435"/>
            <a:ext cx="99250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kern="0" dirty="0" smtClean="0">
                <a:solidFill>
                  <a:srgbClr val="73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An NVIDIA </a:t>
            </a:r>
            <a:r>
              <a:rPr lang="en-US" sz="5400" b="1" kern="0" dirty="0" err="1" smtClean="0">
                <a:solidFill>
                  <a:srgbClr val="73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ExaScale</a:t>
            </a:r>
            <a:r>
              <a:rPr lang="en-US" sz="5400" b="1" kern="0" dirty="0" smtClean="0">
                <a:solidFill>
                  <a:srgbClr val="73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 Machine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545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– 4 DFMAs, 20 GFLOPS</a:t>
            </a:r>
            <a:endParaRPr lang="en-US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548640" y="864108"/>
          <a:ext cx="8869680" cy="5291222"/>
        </p:xfrm>
        <a:graphic>
          <a:graphicData uri="http://schemas.openxmlformats.org/presentationml/2006/ole">
            <p:oleObj spid="_x0000_s98306" name="Visio" r:id="rId3" imgW="3728535" imgH="247132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rgbClr val="808080">
                  <a:alpha val="36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8050" y="388845"/>
            <a:ext cx="943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fr-FR" sz="40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SM – 8 </a:t>
            </a:r>
            <a:r>
              <a:rPr lang="fr-FR" sz="4000" b="1" kern="0" dirty="0" err="1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lanes</a:t>
            </a:r>
            <a:r>
              <a:rPr lang="fr-FR" sz="40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– 160 GFLOPS</a:t>
            </a:r>
            <a:endParaRPr lang="en-US" sz="4000" b="1" kern="0" dirty="0" smtClean="0">
              <a:solidFill>
                <a:srgbClr val="76B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0320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628000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43000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1769186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284186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  <a:endParaRPr lang="en-US" sz="2000" b="1" dirty="0">
              <a:solidFill>
                <a:schemeClr val="bg2"/>
              </a:solidFill>
              <a:ea typeface="MS PGothic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V="1">
            <a:off x="2910372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425372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6200000" flipV="1">
            <a:off x="4051558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566558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5192744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07744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6333930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848930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7475116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990116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6200000" flipV="1">
            <a:off x="8616300" y="3665929"/>
            <a:ext cx="1737360" cy="456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9131300" y="44479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3355790"/>
            <a:ext cx="8699500" cy="670109"/>
          </a:xfrm>
          <a:prstGeom prst="roundRect">
            <a:avLst>
              <a:gd name="adj" fmla="val 11389"/>
            </a:avLst>
          </a:prstGeom>
          <a:solidFill>
            <a:srgbClr val="A5A5A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ea typeface="MS PGothic" pitchFamily="34" charset="-128"/>
              </a:rPr>
              <a:t>Switch</a:t>
            </a:r>
            <a:endParaRPr lang="en-US" sz="2000" b="1" dirty="0">
              <a:ea typeface="MS PGothic" pitchFamily="34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2263590"/>
            <a:ext cx="8699500" cy="670109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2"/>
                </a:solidFill>
                <a:ea typeface="MS PGothic" pitchFamily="34" charset="-128"/>
              </a:rPr>
              <a:t>L1$</a:t>
            </a:r>
            <a:endParaRPr lang="en-US" sz="2000" b="1" dirty="0">
              <a:solidFill>
                <a:schemeClr val="bg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1" y="0"/>
            <a:ext cx="10972800" cy="61722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7120" y="1724660"/>
            <a:ext cx="3549317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r>
              <a:rPr lang="en-US" dirty="0" smtClean="0"/>
              <a:t>1024 SRAM Banks, 256KB each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1720" y="5659021"/>
            <a:ext cx="2458498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r>
              <a:rPr lang="en-US" dirty="0" smtClean="0"/>
              <a:t>128 SMs 160GF each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8050" y="312645"/>
            <a:ext cx="94367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36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Chip – 128 SMs – 20.48 TFLOPS</a:t>
            </a:r>
            <a:br>
              <a:rPr lang="en-US" sz="36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6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+ 8 Latency Processors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83220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6"/>
          <p:cNvGrpSpPr/>
          <p:nvPr/>
        </p:nvGrpSpPr>
        <p:grpSpPr>
          <a:xfrm>
            <a:off x="4041533" y="2352546"/>
            <a:ext cx="770753" cy="22549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18" name="Oval 17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86"/>
          <p:cNvGrpSpPr/>
          <p:nvPr/>
        </p:nvGrpSpPr>
        <p:grpSpPr>
          <a:xfrm>
            <a:off x="7292733" y="2352546"/>
            <a:ext cx="770753" cy="22549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22" name="Oval 21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16200000" flipV="1">
            <a:off x="955435" y="4501361"/>
            <a:ext cx="110789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1844435" y="4501362"/>
            <a:ext cx="110789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2695335" y="4501363"/>
            <a:ext cx="110789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3571635" y="4501363"/>
            <a:ext cx="110789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5819535" y="4501363"/>
            <a:ext cx="110789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7038735" y="4501363"/>
            <a:ext cx="110789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8778635" y="4501364"/>
            <a:ext cx="110789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8629000" y="2522929"/>
            <a:ext cx="173736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7740000" y="2522929"/>
            <a:ext cx="173736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5911200" y="2522929"/>
            <a:ext cx="173736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2332368" y="3246829"/>
            <a:ext cx="173736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884568" y="3246829"/>
            <a:ext cx="173736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4770768" y="3246830"/>
            <a:ext cx="173736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9144000" y="2130241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1992DD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ea typeface="MS PGothic" pitchFamily="34" charset="-128"/>
              </a:rPr>
              <a:t>NI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426200" y="2130241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72BFEE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ea typeface="MS PGothic" pitchFamily="34" charset="-128"/>
              </a:rPr>
              <a:t>MC</a:t>
            </a:r>
            <a:endParaRPr lang="en-US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55000" y="2130241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72BFEE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ea typeface="MS PGothic" pitchFamily="34" charset="-128"/>
              </a:rPr>
              <a:t>MC</a:t>
            </a:r>
            <a:endParaRPr lang="en-US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55700" y="49432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A6795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SM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044700" y="49432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A6795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SM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95600" y="49432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A6795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SM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71900" y="49432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A6795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latin typeface="Arial" pitchFamily="34" charset="0"/>
                <a:ea typeface="MS PGothic" pitchFamily="34" charset="-128"/>
              </a:rPr>
              <a:t>SM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155700" y="3393890"/>
            <a:ext cx="8695660" cy="936810"/>
          </a:xfrm>
          <a:prstGeom prst="roundRect">
            <a:avLst>
              <a:gd name="adj" fmla="val 11389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800" b="1" dirty="0" err="1" smtClean="0">
                <a:ea typeface="MS PGothic" pitchFamily="34" charset="-128"/>
              </a:rPr>
              <a:t>NoC</a:t>
            </a:r>
            <a:endParaRPr lang="en-US" sz="28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19800" y="49432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A6795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ea typeface="MS PGothic" pitchFamily="34" charset="-128"/>
              </a:rPr>
              <a:t>SM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39000" y="49432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ea typeface="MS PGothic" pitchFamily="34" charset="-128"/>
              </a:rPr>
              <a:t>LP</a:t>
            </a:r>
            <a:endParaRPr lang="en-US" sz="16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978900" y="4943290"/>
            <a:ext cx="707360" cy="670109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ea typeface="MS PGothic" pitchFamily="34" charset="-128"/>
              </a:rPr>
              <a:t>LP</a:t>
            </a:r>
            <a:endParaRPr lang="en-US" sz="1600" b="1" dirty="0">
              <a:ea typeface="MS PGothic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55700" y="2128745"/>
            <a:ext cx="1195096" cy="673100"/>
            <a:chOff x="-1879600" y="2209800"/>
            <a:chExt cx="1104900" cy="622300"/>
          </a:xfrm>
        </p:grpSpPr>
        <p:sp>
          <p:nvSpPr>
            <p:cNvPr id="14" name="Rectangle 13"/>
            <p:cNvSpPr/>
            <p:nvPr/>
          </p:nvSpPr>
          <p:spPr>
            <a:xfrm>
              <a:off x="-1701800" y="2209800"/>
              <a:ext cx="927100" cy="622300"/>
            </a:xfrm>
            <a:prstGeom prst="rect">
              <a:avLst/>
            </a:prstGeom>
            <a:solidFill>
              <a:srgbClr val="DA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SRAM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879600" y="2209800"/>
              <a:ext cx="152400" cy="622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03500" y="2128745"/>
            <a:ext cx="1195096" cy="673100"/>
            <a:chOff x="-1879600" y="2209800"/>
            <a:chExt cx="1104900" cy="622300"/>
          </a:xfrm>
        </p:grpSpPr>
        <p:sp>
          <p:nvSpPr>
            <p:cNvPr id="26" name="Rectangle 25"/>
            <p:cNvSpPr/>
            <p:nvPr/>
          </p:nvSpPr>
          <p:spPr>
            <a:xfrm>
              <a:off x="-1701800" y="2209800"/>
              <a:ext cx="927100" cy="622300"/>
            </a:xfrm>
            <a:prstGeom prst="rect">
              <a:avLst/>
            </a:prstGeom>
            <a:solidFill>
              <a:srgbClr val="DA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SRAM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1879600" y="2209800"/>
              <a:ext cx="152400" cy="622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41900" y="2128745"/>
            <a:ext cx="1195096" cy="673100"/>
            <a:chOff x="-1879600" y="2209800"/>
            <a:chExt cx="1104900" cy="622300"/>
          </a:xfrm>
        </p:grpSpPr>
        <p:sp>
          <p:nvSpPr>
            <p:cNvPr id="29" name="Rectangle 28"/>
            <p:cNvSpPr/>
            <p:nvPr/>
          </p:nvSpPr>
          <p:spPr>
            <a:xfrm>
              <a:off x="-1701800" y="2209800"/>
              <a:ext cx="927100" cy="622300"/>
            </a:xfrm>
            <a:prstGeom prst="rect">
              <a:avLst/>
            </a:prstGeom>
            <a:solidFill>
              <a:srgbClr val="DA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SRAM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1879600" y="2209800"/>
              <a:ext cx="152400" cy="622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768050" y="388845"/>
            <a:ext cx="943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fr-FR" sz="4000" b="1" kern="0" dirty="0" err="1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Node</a:t>
            </a:r>
            <a:r>
              <a:rPr lang="fr-FR" sz="40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MCM – 20TF + 256GB</a:t>
            </a:r>
            <a:endParaRPr lang="en-US" sz="4000" b="1" kern="0" dirty="0" smtClean="0">
              <a:solidFill>
                <a:srgbClr val="76B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140320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075704" y="2100237"/>
            <a:ext cx="6176198" cy="1570063"/>
          </a:xfrm>
          <a:prstGeom prst="roundRect">
            <a:avLst>
              <a:gd name="adj" fmla="val 7769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GPU Chip</a:t>
            </a:r>
          </a:p>
          <a:p>
            <a:pPr algn="ctr"/>
            <a:r>
              <a:rPr lang="en-US" sz="2000" b="1" dirty="0" smtClean="0"/>
              <a:t>20TF DP</a:t>
            </a:r>
          </a:p>
          <a:p>
            <a:pPr algn="ctr"/>
            <a:r>
              <a:rPr lang="en-US" sz="2000" b="1" dirty="0" smtClean="0"/>
              <a:t>256MB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04784" y="403203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1.4TB/s</a:t>
            </a:r>
          </a:p>
          <a:p>
            <a:pPr algn="ctr"/>
            <a:r>
              <a:rPr lang="en-US" dirty="0" smtClean="0"/>
              <a:t>DRAM BW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252283" y="2519451"/>
            <a:ext cx="1287849" cy="29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52207" y="2787079"/>
            <a:ext cx="1287849" cy="29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42997" y="3054707"/>
            <a:ext cx="1287849" cy="29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52057" y="3322336"/>
            <a:ext cx="1287849" cy="29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76969" y="1551824"/>
            <a:ext cx="146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150GB/s</a:t>
            </a:r>
          </a:p>
          <a:p>
            <a:pPr algn="ctr"/>
            <a:r>
              <a:rPr lang="en-US" dirty="0" smtClean="0"/>
              <a:t>Network BW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V="1">
            <a:off x="1984701" y="4221960"/>
            <a:ext cx="1107890" cy="456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095532" y="4778190"/>
            <a:ext cx="886229" cy="721841"/>
          </a:xfrm>
          <a:prstGeom prst="roundRect">
            <a:avLst>
              <a:gd name="adj" fmla="val 11389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DRAM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Stack</a:t>
            </a:r>
            <a:endParaRPr lang="en-US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3136168" y="4221961"/>
            <a:ext cx="1107890" cy="456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246999" y="4778190"/>
            <a:ext cx="886229" cy="721841"/>
          </a:xfrm>
          <a:prstGeom prst="roundRect">
            <a:avLst>
              <a:gd name="adj" fmla="val 11389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DRAM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Stack</a:t>
            </a:r>
            <a:endParaRPr lang="en-US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V="1">
            <a:off x="5439101" y="4221963"/>
            <a:ext cx="1107890" cy="456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549932" y="4778190"/>
            <a:ext cx="886229" cy="721841"/>
          </a:xfrm>
          <a:prstGeom prst="roundRect">
            <a:avLst>
              <a:gd name="adj" fmla="val 11389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DRAM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Stack</a:t>
            </a:r>
            <a:endParaRPr lang="en-US" sz="16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7280601" y="4221963"/>
            <a:ext cx="1107890" cy="456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391432" y="4778190"/>
            <a:ext cx="886229" cy="721841"/>
          </a:xfrm>
          <a:prstGeom prst="roundRect">
            <a:avLst>
              <a:gd name="adj" fmla="val 11389"/>
            </a:avLst>
          </a:prstGeom>
          <a:solidFill>
            <a:srgbClr val="736EB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bg1"/>
                </a:solidFill>
                <a:ea typeface="MS PGothic" pitchFamily="34" charset="-128"/>
              </a:rPr>
              <a:t>NV</a:t>
            </a:r>
            <a:br>
              <a:rPr lang="en-US" sz="1600" b="1" dirty="0" smtClean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1600" b="1" dirty="0" smtClean="0">
                <a:solidFill>
                  <a:schemeClr val="bg1"/>
                </a:solidFill>
                <a:ea typeface="MS PGothic" pitchFamily="34" charset="-128"/>
              </a:rPr>
              <a:t>Memory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4" name="Group 86"/>
          <p:cNvGrpSpPr/>
          <p:nvPr/>
        </p:nvGrpSpPr>
        <p:grpSpPr>
          <a:xfrm>
            <a:off x="4438872" y="5011915"/>
            <a:ext cx="770753" cy="22549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34" name="Oval 33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07060" y="5121128"/>
            <a:ext cx="72856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32 Modules, 4 Nodes/Module, </a:t>
            </a:r>
            <a:br>
              <a:rPr lang="en-US" sz="2400" dirty="0" smtClean="0"/>
            </a:br>
            <a:r>
              <a:rPr lang="en-US" sz="2400" dirty="0" smtClean="0"/>
              <a:t>Central Router Module(s), Dragonfly Interconnect</a:t>
            </a: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 rot="10800000">
            <a:off x="1011504" y="1523999"/>
            <a:ext cx="1160196" cy="3416299"/>
          </a:xfrm>
          <a:prstGeom prst="roundRect">
            <a:avLst>
              <a:gd name="adj" fmla="val 11233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auto">
          <a:xfrm>
            <a:off x="1113104" y="1612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1113104" y="2332564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54" name="AutoShape 14"/>
          <p:cNvSpPr>
            <a:spLocks noChangeArrowheads="1"/>
          </p:cNvSpPr>
          <p:nvPr/>
        </p:nvSpPr>
        <p:spPr bwMode="auto">
          <a:xfrm>
            <a:off x="1113104" y="3052231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auto">
          <a:xfrm>
            <a:off x="1113104" y="3771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55237" y="449580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MODULE</a:t>
            </a:r>
          </a:p>
        </p:txBody>
      </p:sp>
      <p:sp>
        <p:nvSpPr>
          <p:cNvPr id="59" name="AutoShape 14"/>
          <p:cNvSpPr>
            <a:spLocks noChangeArrowheads="1"/>
          </p:cNvSpPr>
          <p:nvPr/>
        </p:nvSpPr>
        <p:spPr bwMode="auto">
          <a:xfrm rot="10800000">
            <a:off x="3373704" y="1523999"/>
            <a:ext cx="1160196" cy="3416299"/>
          </a:xfrm>
          <a:prstGeom prst="roundRect">
            <a:avLst>
              <a:gd name="adj" fmla="val 11233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3475304" y="1612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3475304" y="2332564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3475304" y="3052231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auto">
          <a:xfrm>
            <a:off x="3475304" y="3771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17437" y="449580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MODULE</a:t>
            </a: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auto">
          <a:xfrm rot="10800000">
            <a:off x="4906302" y="1523999"/>
            <a:ext cx="1160196" cy="3416299"/>
          </a:xfrm>
          <a:prstGeom prst="roundRect">
            <a:avLst>
              <a:gd name="adj" fmla="val 11233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>
            <a:off x="5007902" y="1612897"/>
            <a:ext cx="956996" cy="622301"/>
          </a:xfrm>
          <a:prstGeom prst="roundRect">
            <a:avLst>
              <a:gd name="adj" fmla="val 11233"/>
            </a:avLst>
          </a:prstGeom>
          <a:solidFill>
            <a:srgbClr val="00729A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ROUTER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68" name="AutoShape 14"/>
          <p:cNvSpPr>
            <a:spLocks noChangeArrowheads="1"/>
          </p:cNvSpPr>
          <p:nvPr/>
        </p:nvSpPr>
        <p:spPr bwMode="auto">
          <a:xfrm>
            <a:off x="5007902" y="2332564"/>
            <a:ext cx="956996" cy="622301"/>
          </a:xfrm>
          <a:prstGeom prst="roundRect">
            <a:avLst>
              <a:gd name="adj" fmla="val 11233"/>
            </a:avLst>
          </a:prstGeom>
          <a:solidFill>
            <a:srgbClr val="00729A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ROUTER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69" name="AutoShape 14"/>
          <p:cNvSpPr>
            <a:spLocks noChangeArrowheads="1"/>
          </p:cNvSpPr>
          <p:nvPr/>
        </p:nvSpPr>
        <p:spPr bwMode="auto">
          <a:xfrm>
            <a:off x="5007902" y="3052231"/>
            <a:ext cx="956996" cy="622301"/>
          </a:xfrm>
          <a:prstGeom prst="roundRect">
            <a:avLst>
              <a:gd name="adj" fmla="val 11233"/>
            </a:avLst>
          </a:prstGeom>
          <a:solidFill>
            <a:srgbClr val="00729A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ROUTER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70" name="AutoShape 14"/>
          <p:cNvSpPr>
            <a:spLocks noChangeArrowheads="1"/>
          </p:cNvSpPr>
          <p:nvPr/>
        </p:nvSpPr>
        <p:spPr bwMode="auto">
          <a:xfrm>
            <a:off x="5007902" y="3771897"/>
            <a:ext cx="956996" cy="622301"/>
          </a:xfrm>
          <a:prstGeom prst="roundRect">
            <a:avLst>
              <a:gd name="adj" fmla="val 11233"/>
            </a:avLst>
          </a:prstGeom>
          <a:solidFill>
            <a:srgbClr val="00729A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ROUTER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50035" y="449580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MODULE</a:t>
            </a: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 rot="10800000">
            <a:off x="6459804" y="1523999"/>
            <a:ext cx="1160196" cy="3416299"/>
          </a:xfrm>
          <a:prstGeom prst="roundRect">
            <a:avLst>
              <a:gd name="adj" fmla="val 11233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74" name="AutoShape 14"/>
          <p:cNvSpPr>
            <a:spLocks noChangeArrowheads="1"/>
          </p:cNvSpPr>
          <p:nvPr/>
        </p:nvSpPr>
        <p:spPr bwMode="auto">
          <a:xfrm>
            <a:off x="6561404" y="1612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75" name="AutoShape 14"/>
          <p:cNvSpPr>
            <a:spLocks noChangeArrowheads="1"/>
          </p:cNvSpPr>
          <p:nvPr/>
        </p:nvSpPr>
        <p:spPr bwMode="auto">
          <a:xfrm>
            <a:off x="6561404" y="2332564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76" name="AutoShape 14"/>
          <p:cNvSpPr>
            <a:spLocks noChangeArrowheads="1"/>
          </p:cNvSpPr>
          <p:nvPr/>
        </p:nvSpPr>
        <p:spPr bwMode="auto">
          <a:xfrm>
            <a:off x="6561404" y="3052231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77" name="AutoShape 14"/>
          <p:cNvSpPr>
            <a:spLocks noChangeArrowheads="1"/>
          </p:cNvSpPr>
          <p:nvPr/>
        </p:nvSpPr>
        <p:spPr bwMode="auto">
          <a:xfrm>
            <a:off x="6561404" y="3771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03537" y="449580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MODULE</a:t>
            </a:r>
          </a:p>
        </p:txBody>
      </p:sp>
      <p:sp>
        <p:nvSpPr>
          <p:cNvPr id="80" name="AutoShape 14"/>
          <p:cNvSpPr>
            <a:spLocks noChangeArrowheads="1"/>
          </p:cNvSpPr>
          <p:nvPr/>
        </p:nvSpPr>
        <p:spPr bwMode="auto">
          <a:xfrm rot="10800000">
            <a:off x="8834704" y="1523999"/>
            <a:ext cx="1160196" cy="3416299"/>
          </a:xfrm>
          <a:prstGeom prst="roundRect">
            <a:avLst>
              <a:gd name="adj" fmla="val 11233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81" name="AutoShape 14"/>
          <p:cNvSpPr>
            <a:spLocks noChangeArrowheads="1"/>
          </p:cNvSpPr>
          <p:nvPr/>
        </p:nvSpPr>
        <p:spPr bwMode="auto">
          <a:xfrm>
            <a:off x="8936304" y="1612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82" name="AutoShape 14"/>
          <p:cNvSpPr>
            <a:spLocks noChangeArrowheads="1"/>
          </p:cNvSpPr>
          <p:nvPr/>
        </p:nvSpPr>
        <p:spPr bwMode="auto">
          <a:xfrm>
            <a:off x="8936304" y="2332564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83" name="AutoShape 14"/>
          <p:cNvSpPr>
            <a:spLocks noChangeArrowheads="1"/>
          </p:cNvSpPr>
          <p:nvPr/>
        </p:nvSpPr>
        <p:spPr bwMode="auto">
          <a:xfrm>
            <a:off x="8936304" y="3052231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84" name="AutoShape 14"/>
          <p:cNvSpPr>
            <a:spLocks noChangeArrowheads="1"/>
          </p:cNvSpPr>
          <p:nvPr/>
        </p:nvSpPr>
        <p:spPr bwMode="auto">
          <a:xfrm>
            <a:off x="8936304" y="3771897"/>
            <a:ext cx="956996" cy="622301"/>
          </a:xfrm>
          <a:prstGeom prst="roundRect">
            <a:avLst>
              <a:gd name="adj" fmla="val 11233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NODE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878437" y="449580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ea typeface="MS PGothic" pitchFamily="34" charset="-128"/>
              </a:rPr>
              <a:t>MODULE</a:t>
            </a:r>
          </a:p>
        </p:txBody>
      </p:sp>
      <p:grpSp>
        <p:nvGrpSpPr>
          <p:cNvPr id="6" name="Group 47"/>
          <p:cNvGrpSpPr/>
          <p:nvPr/>
        </p:nvGrpSpPr>
        <p:grpSpPr>
          <a:xfrm>
            <a:off x="7838833" y="3119399"/>
            <a:ext cx="770753" cy="22549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49" name="Oval 48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6"/>
          <p:cNvGrpSpPr/>
          <p:nvPr/>
        </p:nvGrpSpPr>
        <p:grpSpPr>
          <a:xfrm>
            <a:off x="2365133" y="3119399"/>
            <a:ext cx="770753" cy="22549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88" name="Oval 87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itle 1"/>
          <p:cNvSpPr txBox="1">
            <a:spLocks/>
          </p:cNvSpPr>
          <p:nvPr/>
        </p:nvSpPr>
        <p:spPr bwMode="auto">
          <a:xfrm>
            <a:off x="768050" y="388845"/>
            <a:ext cx="943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fr-FR" sz="40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Cabinet – 128 </a:t>
            </a:r>
            <a:r>
              <a:rPr lang="fr-FR" sz="4000" b="1" kern="0" dirty="0" err="1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Nodes</a:t>
            </a:r>
            <a:r>
              <a:rPr lang="fr-FR" sz="40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– 2.56PF – 38 kW</a:t>
            </a:r>
            <a:endParaRPr lang="en-US" sz="4000" b="1" kern="0" dirty="0" smtClean="0">
              <a:solidFill>
                <a:srgbClr val="76B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0" y="1140320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-965200"/>
            <a:ext cx="10972800" cy="71374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7719" y="5121128"/>
            <a:ext cx="61553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Dragonfly Interconnect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400 Cabinets is ~1EF and ~15MW</a:t>
            </a:r>
            <a:endParaRPr lang="en-US" sz="2400" dirty="0"/>
          </a:p>
        </p:txBody>
      </p:sp>
      <p:grpSp>
        <p:nvGrpSpPr>
          <p:cNvPr id="2" name="Group 4"/>
          <p:cNvGrpSpPr/>
          <p:nvPr/>
        </p:nvGrpSpPr>
        <p:grpSpPr>
          <a:xfrm>
            <a:off x="6086233" y="3116858"/>
            <a:ext cx="770753" cy="22549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6" name="Oval 5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4626" name="Picture 2" descr="\\Hqmktg01\creative_share\•Laura_Bailey\~Assets\Misc-Stock_photos\iStock_000006745636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412" y="1554324"/>
            <a:ext cx="1660842" cy="3350566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55000"/>
              </a:prstClr>
            </a:outerShdw>
          </a:effectLst>
        </p:spPr>
      </p:pic>
      <p:pic>
        <p:nvPicPr>
          <p:cNvPr id="15" name="Picture 2" descr="\\Hqmktg01\creative_share\•Laura_Bailey\~Assets\Misc-Stock_photos\iStock_000006745636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651" y="1554324"/>
            <a:ext cx="1660842" cy="3350566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55000"/>
              </a:prstClr>
            </a:outerShdw>
          </a:effectLst>
        </p:spPr>
      </p:pic>
      <p:pic>
        <p:nvPicPr>
          <p:cNvPr id="16" name="Picture 2" descr="\\Hqmktg01\creative_share\•Laura_Bailey\~Assets\Misc-Stock_photos\iStock_000006745636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547" y="1554324"/>
            <a:ext cx="1660842" cy="3350566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55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768050" y="388845"/>
            <a:ext cx="943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System – to </a:t>
            </a:r>
            <a:r>
              <a:rPr lang="en-US" sz="40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ExaScale</a:t>
            </a:r>
            <a:r>
              <a:rPr lang="en-US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and Beyond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140320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>
            <a:off x="0" y="0"/>
            <a:ext cx="10972800" cy="6172196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120734" y="447114"/>
            <a:ext cx="87313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6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Echelon Team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14400" y="1397644"/>
            <a:ext cx="91440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\\Hqmktg01\creative_share\•Laura_Bailey\~Assets\Logos_TextLockUp\Oakridge_Labs\Oakridg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0021" y="1995724"/>
            <a:ext cx="1252720" cy="649420"/>
          </a:xfrm>
          <a:prstGeom prst="rect">
            <a:avLst/>
          </a:prstGeom>
          <a:noFill/>
        </p:spPr>
      </p:pic>
      <p:pic>
        <p:nvPicPr>
          <p:cNvPr id="25" name="Picture 3" descr="\\Hqmktg01\creative_share\•Laura_Bailey\~Assets\Logos_TextLockUp\Cray\Cray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888" y="2172416"/>
            <a:ext cx="2529914" cy="296036"/>
          </a:xfrm>
          <a:prstGeom prst="rect">
            <a:avLst/>
          </a:prstGeom>
          <a:noFill/>
        </p:spPr>
      </p:pic>
      <p:pic>
        <p:nvPicPr>
          <p:cNvPr id="27" name="Picture 5" descr="\\Hqmktg01\creative_share\•Laura_Bailey\~Assets\Logos_TextLockUp\College_Logos\U_of_Pen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468" y="2091036"/>
            <a:ext cx="1661200" cy="458796"/>
          </a:xfrm>
          <a:prstGeom prst="rect">
            <a:avLst/>
          </a:prstGeom>
          <a:noFill/>
        </p:spPr>
      </p:pic>
      <p:pic>
        <p:nvPicPr>
          <p:cNvPr id="28" name="Picture 6" descr="\\Hqmktg01\creative_share\•Laura_Bailey\~Assets\Logos_TextLockUp\College_Logos\University_of_Uta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60" y="1879134"/>
            <a:ext cx="1278248" cy="882600"/>
          </a:xfrm>
          <a:prstGeom prst="rect">
            <a:avLst/>
          </a:prstGeom>
          <a:noFill/>
        </p:spPr>
      </p:pic>
      <p:pic>
        <p:nvPicPr>
          <p:cNvPr id="29" name="Picture 7" descr="\\Hqmktg01\creative_share\•Laura_Bailey\~Assets\Logos_TextLockUp\College_Logos\U_of_Tex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1840" y="3271707"/>
            <a:ext cx="1793648" cy="943823"/>
          </a:xfrm>
          <a:prstGeom prst="rect">
            <a:avLst/>
          </a:prstGeom>
          <a:noFill/>
        </p:spPr>
      </p:pic>
      <p:pic>
        <p:nvPicPr>
          <p:cNvPr id="31" name="Picture 10" descr="\\Hqmktg01\creative_share\•Laura_Bailey\~Assets\Logos_TextLockUp\College_Logos\U_of_Tenness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5404" y="3465996"/>
            <a:ext cx="2498598" cy="555244"/>
          </a:xfrm>
          <a:prstGeom prst="rect">
            <a:avLst/>
          </a:prstGeom>
          <a:noFill/>
        </p:spPr>
      </p:pic>
      <p:pic>
        <p:nvPicPr>
          <p:cNvPr id="32" name="Picture 11" descr="\\Hqmktg01\creative_share\•Laura_Bailey\~Assets\Logos_TextLockUp\LockheedMartin\lockheed_martin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2919" y="4630723"/>
            <a:ext cx="5026963" cy="864425"/>
          </a:xfrm>
          <a:prstGeom prst="rect">
            <a:avLst/>
          </a:prstGeom>
          <a:noFill/>
        </p:spPr>
      </p:pic>
      <p:pic>
        <p:nvPicPr>
          <p:cNvPr id="33" name="Picture 12" descr="\\Hqmktg01\creative_share\•Laura_Bailey\~Assets\Logos_TextLockUp\Micron\Micron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556" y="3413423"/>
            <a:ext cx="2319368" cy="660390"/>
          </a:xfrm>
          <a:prstGeom prst="rect">
            <a:avLst/>
          </a:prstGeom>
          <a:noFill/>
        </p:spPr>
      </p:pic>
      <p:pic>
        <p:nvPicPr>
          <p:cNvPr id="34" name="Picture 13" descr="\\Hqmktg01\creative_share\•Laura_Bailey\~Assets\Logos_TextLockUp\College_Logos\U_of-C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06685" y="4511465"/>
            <a:ext cx="1252158" cy="1252158"/>
          </a:xfrm>
          <a:prstGeom prst="rect">
            <a:avLst/>
          </a:prstGeom>
          <a:noFill/>
        </p:spPr>
      </p:pic>
      <p:pic>
        <p:nvPicPr>
          <p:cNvPr id="149506" name="Picture 2" descr="\\Hqmktg01\creative_share\•Laura_Bailey\~Assets\Logos_TextLockUp\College_Logos\Stanford_U_Jr_B&amp;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089" y="4471332"/>
            <a:ext cx="1467100" cy="1332424"/>
          </a:xfrm>
          <a:prstGeom prst="rect">
            <a:avLst/>
          </a:prstGeom>
          <a:noFill/>
        </p:spPr>
      </p:pic>
      <p:pic>
        <p:nvPicPr>
          <p:cNvPr id="149507" name="Picture 3" descr="\\Hqmktg01\creative_share\•Laura_Bailey\~Assets\Logos_TextLockUp\College_Logos\Georgia_Tech.png"/>
          <p:cNvPicPr>
            <a:picLocks noChangeAspect="1" noChangeArrowheads="1"/>
          </p:cNvPicPr>
          <p:nvPr/>
        </p:nvPicPr>
        <p:blipFill>
          <a:blip r:embed="rId12" cstate="print"/>
          <a:srcRect t="450"/>
          <a:stretch>
            <a:fillRect/>
          </a:stretch>
        </p:blipFill>
        <p:spPr bwMode="auto">
          <a:xfrm>
            <a:off x="7843917" y="3296734"/>
            <a:ext cx="2677310" cy="893769"/>
          </a:xfrm>
          <a:prstGeom prst="rect">
            <a:avLst/>
          </a:prstGeom>
          <a:noFill/>
        </p:spPr>
      </p:pic>
      <p:pic>
        <p:nvPicPr>
          <p:cNvPr id="149508" name="Picture 4" descr="\\Netapp-hq03\creative\ASSETS\Logos\Corporate\Logo_Horizontal\White Type 2D (dark backs)\NVLogoH_B&amp;W_W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13428" y="2100979"/>
            <a:ext cx="2379820" cy="4389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Netapp-hq03\creative\PROJECTS\PPT\2010\1110_SuperComputing_Plenary\Assets\Circuit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72800" cy="61722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1" y="369755"/>
            <a:ext cx="7158681" cy="274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7666" y="2327231"/>
            <a:ext cx="68417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1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48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</p:txBody>
      </p:sp>
      <p:pic>
        <p:nvPicPr>
          <p:cNvPr id="10243" name="Picture 3" descr="\\Netapp-hq03\creative\ASSETS\Logos\Corporate\Logo\NVLogo_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4375" y="299405"/>
            <a:ext cx="1180140" cy="9178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>
            <a:off x="1" y="0"/>
            <a:ext cx="10972800" cy="6172196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61067" y="3018640"/>
            <a:ext cx="873133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GPU Computing Enables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Ex</a:t>
            </a:r>
            <a:r>
              <a:rPr lang="en-US" sz="3200" b="1" dirty="0" err="1" smtClean="0">
                <a:latin typeface="+mn-lt"/>
              </a:rPr>
              <a:t>aScale</a:t>
            </a:r>
            <a:endParaRPr lang="en-US" sz="3200" b="1" dirty="0" smtClean="0">
              <a:latin typeface="+mn-lt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At Reasonable Power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-65904" y="3019840"/>
            <a:ext cx="1818148" cy="830997"/>
            <a:chOff x="-65904" y="3374418"/>
            <a:chExt cx="1818148" cy="830997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 rot="16200000">
              <a:off x="478104" y="2890306"/>
              <a:ext cx="711204" cy="1799220"/>
            </a:xfrm>
            <a:prstGeom prst="roundRect">
              <a:avLst>
                <a:gd name="adj" fmla="val 5760"/>
              </a:avLst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alpha val="41000"/>
                  </a:schemeClr>
                </a:gs>
                <a:gs pos="100000">
                  <a:schemeClr val="bg1">
                    <a:lumMod val="75000"/>
                    <a:lumOff val="25000"/>
                    <a:alpha val="20000"/>
                  </a:schemeClr>
                </a:gs>
              </a:gsLst>
              <a:lin ang="16200000" scaled="1"/>
              <a:tileRect/>
            </a:gra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1114842" y="3374418"/>
              <a:ext cx="6374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j-ea"/>
                  <a:cs typeface="+mj-cs"/>
                </a:rPr>
                <a:t>2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861067" y="3996881"/>
            <a:ext cx="873133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b="1" dirty="0" smtClean="0">
                <a:latin typeface="+mn-lt"/>
              </a:rPr>
              <a:t>The GPU is the Computer</a:t>
            </a:r>
          </a:p>
          <a:p>
            <a:pPr lvl="0">
              <a:lnSpc>
                <a:spcPct val="90000"/>
              </a:lnSpc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 general purpose computing engine, not just an accelerator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-65904" y="4000143"/>
            <a:ext cx="1818148" cy="830997"/>
            <a:chOff x="-65904" y="4354721"/>
            <a:chExt cx="1818148" cy="830997"/>
          </a:xfrm>
        </p:grpSpPr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6200000">
              <a:off x="478104" y="3870609"/>
              <a:ext cx="711204" cy="1799220"/>
            </a:xfrm>
            <a:prstGeom prst="roundRect">
              <a:avLst>
                <a:gd name="adj" fmla="val 5760"/>
              </a:avLst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alpha val="41000"/>
                  </a:schemeClr>
                </a:gs>
                <a:gs pos="100000">
                  <a:schemeClr val="bg1">
                    <a:lumMod val="75000"/>
                    <a:lumOff val="25000"/>
                    <a:alpha val="20000"/>
                  </a:schemeClr>
                </a:gs>
              </a:gsLst>
              <a:lin ang="16200000" scaled="1"/>
              <a:tileRect/>
            </a:gra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1114842" y="4354721"/>
              <a:ext cx="6374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j-ea"/>
                  <a:cs typeface="+mj-cs"/>
                </a:rPr>
                <a:t>3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1861067" y="2029948"/>
            <a:ext cx="873133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GPU Computing is </a:t>
            </a:r>
            <a:r>
              <a:rPr lang="en-US" sz="3200" b="1" kern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#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 Today</a:t>
            </a:r>
          </a:p>
          <a:p>
            <a:pPr lvl="0">
              <a:lnSpc>
                <a:spcPct val="90000"/>
              </a:lnSpc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On Top 500 AND Dominant on Green 500</a:t>
            </a:r>
          </a:p>
        </p:txBody>
      </p:sp>
      <p:grpSp>
        <p:nvGrpSpPr>
          <p:cNvPr id="6" name="Group 15"/>
          <p:cNvGrpSpPr/>
          <p:nvPr/>
        </p:nvGrpSpPr>
        <p:grpSpPr>
          <a:xfrm>
            <a:off x="-65904" y="2039537"/>
            <a:ext cx="1818148" cy="830997"/>
            <a:chOff x="-65904" y="2394115"/>
            <a:chExt cx="1818148" cy="830997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rot="16200000">
              <a:off x="478104" y="1910003"/>
              <a:ext cx="711204" cy="1799220"/>
            </a:xfrm>
            <a:prstGeom prst="roundRect">
              <a:avLst>
                <a:gd name="adj" fmla="val 5760"/>
              </a:avLst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alpha val="41000"/>
                  </a:schemeClr>
                </a:gs>
                <a:gs pos="100000">
                  <a:schemeClr val="bg1">
                    <a:lumMod val="75000"/>
                    <a:lumOff val="25000"/>
                    <a:alpha val="20000"/>
                  </a:schemeClr>
                </a:gs>
              </a:gsLst>
              <a:lin ang="16200000" scaled="1"/>
              <a:tileRect/>
            </a:gra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1114842" y="2394115"/>
              <a:ext cx="6374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j-ea"/>
                  <a:cs typeface="+mj-cs"/>
                </a:rPr>
                <a:t>1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1861067" y="833345"/>
            <a:ext cx="873133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GPU Computing is the Future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78502" y="1597520"/>
            <a:ext cx="10058400" cy="0"/>
          </a:xfrm>
          <a:prstGeom prst="line">
            <a:avLst/>
          </a:prstGeom>
          <a:ln w="15875">
            <a:gradFill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1861067" y="5136312"/>
            <a:ext cx="873133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b="1" dirty="0" smtClean="0">
                <a:latin typeface="+mn-lt"/>
              </a:rPr>
              <a:t>The Real Challenge is Software</a:t>
            </a:r>
          </a:p>
        </p:txBody>
      </p:sp>
      <p:grpSp>
        <p:nvGrpSpPr>
          <p:cNvPr id="24" name="Group 22"/>
          <p:cNvGrpSpPr/>
          <p:nvPr/>
        </p:nvGrpSpPr>
        <p:grpSpPr>
          <a:xfrm>
            <a:off x="-65904" y="4962285"/>
            <a:ext cx="1818148" cy="830997"/>
            <a:chOff x="-65904" y="4354721"/>
            <a:chExt cx="1818148" cy="830997"/>
          </a:xfrm>
        </p:grpSpPr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rot="16200000">
              <a:off x="478104" y="3870609"/>
              <a:ext cx="711204" cy="1799220"/>
            </a:xfrm>
            <a:prstGeom prst="roundRect">
              <a:avLst>
                <a:gd name="adj" fmla="val 5760"/>
              </a:avLst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alpha val="41000"/>
                  </a:schemeClr>
                </a:gs>
                <a:gs pos="100000">
                  <a:schemeClr val="bg1">
                    <a:lumMod val="75000"/>
                    <a:lumOff val="25000"/>
                    <a:alpha val="20000"/>
                  </a:schemeClr>
                </a:gs>
              </a:gsLst>
              <a:lin ang="16200000" scaled="1"/>
              <a:tileRect/>
            </a:gra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1114842" y="4354721"/>
              <a:ext cx="6374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j-ea"/>
                  <a:cs typeface="+mj-cs"/>
                </a:rPr>
                <a:t>4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rgbClr val="808080">
                  <a:alpha val="36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8050" y="388845"/>
            <a:ext cx="943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fr-FR" sz="40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System Sketch</a:t>
            </a:r>
            <a:endParaRPr lang="en-US" sz="4000" b="1" kern="0" dirty="0" smtClean="0">
              <a:solidFill>
                <a:srgbClr val="76B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0320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909610" y="1399306"/>
            <a:ext cx="9132164" cy="4511042"/>
          </a:xfrm>
          <a:prstGeom prst="roundRect">
            <a:avLst>
              <a:gd name="adj" fmla="val 4136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0800000">
            <a:off x="1034302" y="2053242"/>
            <a:ext cx="5757196" cy="3674218"/>
          </a:xfrm>
          <a:prstGeom prst="roundRect">
            <a:avLst>
              <a:gd name="adj" fmla="val 4136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solidFill>
              <a:srgbClr val="21C5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0800000">
            <a:off x="1167299" y="2568628"/>
            <a:ext cx="4260912" cy="2967629"/>
          </a:xfrm>
          <a:prstGeom prst="roundRect">
            <a:avLst>
              <a:gd name="adj" fmla="val 4136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2232" y="2929013"/>
            <a:ext cx="1363286" cy="778463"/>
          </a:xfrm>
          <a:prstGeom prst="roundRect">
            <a:avLst>
              <a:gd name="adj" fmla="val 1379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 smtClean="0">
                <a:ea typeface="MS PGothic" pitchFamily="34" charset="-128"/>
              </a:rPr>
              <a:t>Self-Aware </a:t>
            </a:r>
            <a:br>
              <a:rPr lang="en-US" sz="1400" dirty="0" smtClean="0">
                <a:ea typeface="MS PGothic" pitchFamily="34" charset="-128"/>
              </a:rPr>
            </a:br>
            <a:r>
              <a:rPr lang="en-US" sz="1400" dirty="0" smtClean="0">
                <a:ea typeface="MS PGothic" pitchFamily="34" charset="-128"/>
              </a:rPr>
              <a:t>OS</a:t>
            </a:r>
            <a:endParaRPr lang="en-US" sz="1400" dirty="0">
              <a:ea typeface="MS PGothic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12232" y="3943166"/>
            <a:ext cx="1363286" cy="778463"/>
          </a:xfrm>
          <a:prstGeom prst="roundRect">
            <a:avLst>
              <a:gd name="adj" fmla="val 1379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 smtClean="0">
                <a:ea typeface="MS PGothic" pitchFamily="34" charset="-128"/>
              </a:rPr>
              <a:t>Self-Aware </a:t>
            </a:r>
            <a:br>
              <a:rPr lang="en-US" sz="1400" dirty="0" smtClean="0">
                <a:ea typeface="MS PGothic" pitchFamily="34" charset="-128"/>
              </a:rPr>
            </a:br>
            <a:r>
              <a:rPr lang="en-US" sz="1400" dirty="0" smtClean="0">
                <a:ea typeface="MS PGothic" pitchFamily="34" charset="-128"/>
              </a:rPr>
              <a:t>Runtime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12232" y="4957319"/>
            <a:ext cx="1363286" cy="778463"/>
          </a:xfrm>
          <a:prstGeom prst="roundRect">
            <a:avLst>
              <a:gd name="adj" fmla="val 1379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 smtClean="0">
                <a:ea typeface="MS PGothic" pitchFamily="34" charset="-128"/>
              </a:rPr>
              <a:t>Locality-Aware</a:t>
            </a:r>
            <a:br>
              <a:rPr lang="en-US" sz="1400" dirty="0" smtClean="0">
                <a:ea typeface="MS PGothic" pitchFamily="34" charset="-128"/>
              </a:rPr>
            </a:br>
            <a:r>
              <a:rPr lang="en-US" sz="1400" dirty="0" smtClean="0">
                <a:ea typeface="MS PGothic" pitchFamily="34" charset="-128"/>
              </a:rPr>
              <a:t>Compiler &amp; </a:t>
            </a:r>
            <a:br>
              <a:rPr lang="en-US" sz="1400" dirty="0" smtClean="0">
                <a:ea typeface="MS PGothic" pitchFamily="34" charset="-128"/>
              </a:rPr>
            </a:br>
            <a:r>
              <a:rPr lang="en-US" sz="1400" dirty="0" err="1" smtClean="0">
                <a:ea typeface="MS PGothic" pitchFamily="34" charset="-128"/>
              </a:rPr>
              <a:t>Autotuner</a:t>
            </a:r>
            <a:endParaRPr lang="en-US" sz="1400" dirty="0" smtClean="0">
              <a:ea typeface="MS PGothic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5344" y="5685907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Echelon System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4029" y="5494724"/>
            <a:ext cx="2534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0 (C0) 2.6PF, 205TB/s, 32TB</a:t>
            </a: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2098" y="5295228"/>
            <a:ext cx="2484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0 (M)) 160TF, 12.8TB/s, 2TB</a:t>
            </a:r>
            <a:endParaRPr lang="en-US" sz="1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 rot="10800000">
            <a:off x="5702531" y="2568628"/>
            <a:ext cx="939338" cy="2967629"/>
          </a:xfrm>
          <a:prstGeom prst="roundRect">
            <a:avLst>
              <a:gd name="adj" fmla="val 7676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solidFill>
              <a:schemeClr val="accent4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5783" y="529522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M15</a:t>
            </a:r>
            <a:endParaRPr lang="en-US" sz="1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55221" y="2668385"/>
            <a:ext cx="2867892" cy="2676703"/>
          </a:xfrm>
          <a:prstGeom prst="roundRect">
            <a:avLst>
              <a:gd name="adj" fmla="val 4266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600" b="1" dirty="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8471" y="5104016"/>
            <a:ext cx="2400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 0 (N0) 20TF, 1.6TB/s, 256GB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63285" y="3483033"/>
            <a:ext cx="2626823" cy="1645925"/>
          </a:xfrm>
          <a:prstGeom prst="roundRect">
            <a:avLst>
              <a:gd name="adj" fmla="val 6041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600" b="1" dirty="0" smtClean="0">
              <a:ea typeface="MS PGothic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4545" y="4887890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Chip (PC)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86"/>
          <p:cNvGrpSpPr/>
          <p:nvPr/>
        </p:nvGrpSpPr>
        <p:grpSpPr>
          <a:xfrm>
            <a:off x="6699543" y="3852333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32" name="Oval 31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86"/>
          <p:cNvGrpSpPr/>
          <p:nvPr/>
        </p:nvGrpSpPr>
        <p:grpSpPr>
          <a:xfrm>
            <a:off x="5377970" y="3852333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36" name="Oval 35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86"/>
          <p:cNvGrpSpPr/>
          <p:nvPr/>
        </p:nvGrpSpPr>
        <p:grpSpPr>
          <a:xfrm>
            <a:off x="4197562" y="3852333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40" name="Oval 39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86"/>
          <p:cNvGrpSpPr/>
          <p:nvPr/>
        </p:nvGrpSpPr>
        <p:grpSpPr>
          <a:xfrm>
            <a:off x="1953125" y="2925470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50" name="Oval 49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Straight Connector 90"/>
          <p:cNvCxnSpPr/>
          <p:nvPr/>
        </p:nvCxnSpPr>
        <p:spPr>
          <a:xfrm rot="16200000">
            <a:off x="4451942" y="2241222"/>
            <a:ext cx="91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4353728" y="1999055"/>
            <a:ext cx="3657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4" name="Group 86"/>
          <p:cNvGrpSpPr/>
          <p:nvPr/>
        </p:nvGrpSpPr>
        <p:grpSpPr>
          <a:xfrm>
            <a:off x="4594725" y="1926402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95" name="Oval 94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Connector 97"/>
          <p:cNvCxnSpPr/>
          <p:nvPr/>
        </p:nvCxnSpPr>
        <p:spPr>
          <a:xfrm rot="16200000">
            <a:off x="6062299" y="2463021"/>
            <a:ext cx="1828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>
            <a:off x="2833115" y="3187812"/>
            <a:ext cx="16459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>
            <a:off x="2904232" y="3335101"/>
            <a:ext cx="6400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>
            <a:off x="2765379" y="3517981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821259" y="3472261"/>
            <a:ext cx="3657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401312" y="3831248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>
            <a:off x="1554645" y="3831248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>
            <a:off x="1641005" y="3390981"/>
            <a:ext cx="12801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>
            <a:off x="1520780" y="3263981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>
            <a:off x="2447033" y="3225031"/>
            <a:ext cx="1828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2528993" y="3297847"/>
            <a:ext cx="49377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>
            <a:off x="1834046" y="4220714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>
            <a:off x="2756912" y="4220714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>
            <a:off x="3146379" y="4220714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>
            <a:off x="3628979" y="4220714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46415" y="4256270"/>
            <a:ext cx="1017385" cy="673337"/>
          </a:xfrm>
          <a:prstGeom prst="roundRect">
            <a:avLst>
              <a:gd name="adj" fmla="val 10979"/>
            </a:avLst>
          </a:prstGeom>
          <a:solidFill>
            <a:srgbClr val="ED914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600" b="1" dirty="0" smtClean="0">
              <a:ea typeface="MS PGothic" pitchFamily="34" charset="-12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514152" y="4294292"/>
            <a:ext cx="297718" cy="243840"/>
          </a:xfrm>
          <a:prstGeom prst="roundRect">
            <a:avLst>
              <a:gd name="adj" fmla="val 21585"/>
            </a:avLst>
          </a:prstGeom>
          <a:solidFill>
            <a:schemeClr val="accent1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ea typeface="MS PGothic" pitchFamily="34" charset="-128"/>
              </a:rPr>
              <a:t>L0</a:t>
            </a:r>
            <a:endParaRPr lang="en-US" sz="1100" baseline="-25000" dirty="0" smtClean="0">
              <a:ea typeface="MS PGothic" pitchFamily="34" charset="-12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14152" y="4531357"/>
            <a:ext cx="297718" cy="243840"/>
          </a:xfrm>
          <a:prstGeom prst="roundRect">
            <a:avLst>
              <a:gd name="adj" fmla="val 21585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ea typeface="MS PGothic" pitchFamily="34" charset="-128"/>
              </a:rPr>
              <a:t>C</a:t>
            </a:r>
            <a:r>
              <a:rPr lang="en-US" sz="1100" baseline="-25000" dirty="0" smtClean="0">
                <a:ea typeface="MS PGothic" pitchFamily="34" charset="-128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97683" y="4727022"/>
            <a:ext cx="474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SM0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69" name="Group 86"/>
          <p:cNvGrpSpPr/>
          <p:nvPr/>
        </p:nvGrpSpPr>
        <p:grpSpPr>
          <a:xfrm>
            <a:off x="1809038" y="4499341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70" name="Oval 69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2089884" y="4294292"/>
            <a:ext cx="297718" cy="243840"/>
          </a:xfrm>
          <a:prstGeom prst="roundRect">
            <a:avLst>
              <a:gd name="adj" fmla="val 21585"/>
            </a:avLst>
          </a:prstGeom>
          <a:solidFill>
            <a:schemeClr val="accent1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ea typeface="MS PGothic" pitchFamily="34" charset="-128"/>
              </a:rPr>
              <a:t>L0</a:t>
            </a:r>
            <a:endParaRPr lang="en-US" sz="1100" baseline="-25000" dirty="0" smtClean="0">
              <a:ea typeface="MS PGothic" pitchFamily="34" charset="-128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089884" y="4531357"/>
            <a:ext cx="297718" cy="243840"/>
          </a:xfrm>
          <a:prstGeom prst="roundRect">
            <a:avLst>
              <a:gd name="adj" fmla="val 21585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ea typeface="MS PGothic" pitchFamily="34" charset="-128"/>
              </a:rPr>
              <a:t>C</a:t>
            </a:r>
            <a:r>
              <a:rPr lang="en-US" sz="1100" baseline="-25000" dirty="0" smtClean="0">
                <a:ea typeface="MS PGothic" pitchFamily="34" charset="-128"/>
              </a:rPr>
              <a:t>7</a:t>
            </a:r>
          </a:p>
        </p:txBody>
      </p:sp>
      <p:grpSp>
        <p:nvGrpSpPr>
          <p:cNvPr id="77" name="Group 86"/>
          <p:cNvGrpSpPr/>
          <p:nvPr/>
        </p:nvGrpSpPr>
        <p:grpSpPr>
          <a:xfrm>
            <a:off x="2367836" y="4499341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78" name="Oval 77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446415" y="3906981"/>
            <a:ext cx="2435629" cy="274322"/>
          </a:xfrm>
          <a:prstGeom prst="roundRect">
            <a:avLst>
              <a:gd name="adj" fmla="val 21585"/>
            </a:avLst>
          </a:prstGeom>
          <a:solidFill>
            <a:schemeClr val="tx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err="1" smtClean="0">
                <a:solidFill>
                  <a:schemeClr val="bg1"/>
                </a:solidFill>
                <a:ea typeface="MS PGothic" pitchFamily="34" charset="-128"/>
              </a:rPr>
              <a:t>NoC</a:t>
            </a:r>
            <a:endParaRPr lang="en-US" sz="1100" dirty="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648679" y="4256270"/>
            <a:ext cx="500921" cy="673337"/>
          </a:xfrm>
          <a:prstGeom prst="roundRect">
            <a:avLst>
              <a:gd name="adj" fmla="val 10979"/>
            </a:avLst>
          </a:prstGeom>
          <a:solidFill>
            <a:srgbClr val="ED914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600" b="1" dirty="0" smtClean="0">
              <a:ea typeface="MS PGothic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81408" y="4727022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SM127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842954" y="3566159"/>
            <a:ext cx="482139" cy="274322"/>
          </a:xfrm>
          <a:prstGeom prst="roundRect">
            <a:avLst>
              <a:gd name="adj" fmla="val 21585"/>
            </a:avLst>
          </a:prstGeom>
          <a:solidFill>
            <a:srgbClr val="817CBE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MC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399905" y="3566159"/>
            <a:ext cx="482139" cy="274322"/>
          </a:xfrm>
          <a:prstGeom prst="roundRect">
            <a:avLst>
              <a:gd name="adj" fmla="val 21585"/>
            </a:avLst>
          </a:prstGeom>
          <a:solidFill>
            <a:srgbClr val="817CBE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NIC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46415" y="3566159"/>
            <a:ext cx="482139" cy="274322"/>
          </a:xfrm>
          <a:prstGeom prst="roundRect">
            <a:avLst>
              <a:gd name="adj" fmla="val 21585"/>
            </a:avLst>
          </a:prstGeom>
          <a:solidFill>
            <a:schemeClr val="accent1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ea typeface="MS PGothic" pitchFamily="34" charset="-128"/>
              </a:rPr>
              <a:t>L2</a:t>
            </a:r>
            <a:r>
              <a:rPr lang="en-US" sz="1100" baseline="-25000" dirty="0" smtClean="0">
                <a:ea typeface="MS PGothic" pitchFamily="34" charset="-128"/>
              </a:rPr>
              <a:t>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277688" y="3566159"/>
            <a:ext cx="482139" cy="274322"/>
          </a:xfrm>
          <a:prstGeom prst="roundRect">
            <a:avLst>
              <a:gd name="adj" fmla="val 21585"/>
            </a:avLst>
          </a:prstGeom>
          <a:solidFill>
            <a:schemeClr val="accent1">
              <a:lumMod val="90000"/>
              <a:lumOff val="1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ea typeface="MS PGothic" pitchFamily="34" charset="-128"/>
              </a:rPr>
              <a:t>L2</a:t>
            </a:r>
            <a:r>
              <a:rPr lang="en-US" sz="1100" baseline="-25000" dirty="0" smtClean="0">
                <a:ea typeface="MS PGothic" pitchFamily="34" charset="-128"/>
              </a:rPr>
              <a:t>1023</a:t>
            </a:r>
          </a:p>
        </p:txBody>
      </p:sp>
      <p:grpSp>
        <p:nvGrpSpPr>
          <p:cNvPr id="61" name="Group 86"/>
          <p:cNvGrpSpPr/>
          <p:nvPr/>
        </p:nvGrpSpPr>
        <p:grpSpPr>
          <a:xfrm>
            <a:off x="1969904" y="3661141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62" name="Oval 61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363286" y="2759826"/>
            <a:ext cx="523704" cy="407324"/>
          </a:xfrm>
          <a:prstGeom prst="roundRect">
            <a:avLst>
              <a:gd name="adj" fmla="val 14204"/>
            </a:avLst>
          </a:prstGeom>
          <a:solidFill>
            <a:srgbClr val="817CBE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DRAM</a:t>
            </a:r>
            <a:b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Cube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273532" y="2759826"/>
            <a:ext cx="523704" cy="407324"/>
          </a:xfrm>
          <a:prstGeom prst="roundRect">
            <a:avLst>
              <a:gd name="adj" fmla="val 14204"/>
            </a:avLst>
          </a:prstGeom>
          <a:solidFill>
            <a:srgbClr val="817CBE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DRAM</a:t>
            </a:r>
            <a:b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Cube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084023" y="2759826"/>
            <a:ext cx="523704" cy="407324"/>
          </a:xfrm>
          <a:prstGeom prst="roundRect">
            <a:avLst>
              <a:gd name="adj" fmla="val 14204"/>
            </a:avLst>
          </a:prstGeom>
          <a:solidFill>
            <a:srgbClr val="817CBE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NV </a:t>
            </a:r>
            <a:b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1100" dirty="0" smtClean="0">
                <a:solidFill>
                  <a:schemeClr val="bg1"/>
                </a:solidFill>
                <a:ea typeface="MS PGothic" pitchFamily="34" charset="-128"/>
              </a:rPr>
              <a:t>RAM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301999" y="2125143"/>
            <a:ext cx="3141133" cy="346200"/>
          </a:xfrm>
          <a:prstGeom prst="roundRect">
            <a:avLst>
              <a:gd name="adj" fmla="val 25796"/>
            </a:avLst>
          </a:prstGeom>
          <a:solidFill>
            <a:schemeClr val="tx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MS PGothic" pitchFamily="34" charset="-128"/>
              </a:rPr>
              <a:t>High-Radix Router Module (RM)</a:t>
            </a:r>
          </a:p>
        </p:txBody>
      </p:sp>
      <p:cxnSp>
        <p:nvCxnSpPr>
          <p:cNvPr id="114" name="Straight Connector 113"/>
          <p:cNvCxnSpPr/>
          <p:nvPr/>
        </p:nvCxnSpPr>
        <p:spPr>
          <a:xfrm rot="16200000">
            <a:off x="7726849" y="1909303"/>
            <a:ext cx="274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>
            <a:off x="7400035" y="1946556"/>
            <a:ext cx="1828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6" name="Group 86"/>
          <p:cNvGrpSpPr/>
          <p:nvPr/>
        </p:nvGrpSpPr>
        <p:grpSpPr>
          <a:xfrm>
            <a:off x="7549592" y="1926402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117" name="Oval 116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AutoShape 14"/>
          <p:cNvSpPr>
            <a:spLocks noChangeArrowheads="1"/>
          </p:cNvSpPr>
          <p:nvPr/>
        </p:nvSpPr>
        <p:spPr bwMode="auto">
          <a:xfrm rot="10800000">
            <a:off x="7040878" y="2053242"/>
            <a:ext cx="1271847" cy="3674218"/>
          </a:xfrm>
          <a:prstGeom prst="roundRect">
            <a:avLst>
              <a:gd name="adj" fmla="val 9365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solidFill>
              <a:srgbClr val="21C5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2444" y="5494724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</a:t>
            </a: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1559" y="1532476"/>
            <a:ext cx="7271174" cy="346200"/>
          </a:xfrm>
          <a:prstGeom prst="roundRect">
            <a:avLst>
              <a:gd name="adj" fmla="val 25796"/>
            </a:avLst>
          </a:prstGeom>
          <a:solidFill>
            <a:schemeClr val="tx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ea typeface="MS PGothic" pitchFamily="34" charset="-128"/>
              </a:rPr>
              <a:t>Dragonfly Interconnect (optical fiber)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513810" y="2668385"/>
            <a:ext cx="814647" cy="2676703"/>
          </a:xfrm>
          <a:prstGeom prst="roundRect">
            <a:avLst>
              <a:gd name="adj" fmla="val 12429"/>
            </a:avLst>
          </a:prstGeom>
          <a:solidFill>
            <a:srgbClr val="54479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600" b="1" dirty="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22738" y="5104016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N7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190541" y="4256270"/>
            <a:ext cx="213052" cy="673337"/>
          </a:xfrm>
          <a:prstGeom prst="roundRect">
            <a:avLst>
              <a:gd name="adj" fmla="val 26875"/>
            </a:avLst>
          </a:prstGeom>
          <a:solidFill>
            <a:srgbClr val="ED914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600" b="1" dirty="0" smtClean="0">
              <a:ea typeface="MS PGothic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3072472" y="4456089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LC0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664682" y="4256270"/>
            <a:ext cx="213052" cy="673337"/>
          </a:xfrm>
          <a:prstGeom prst="roundRect">
            <a:avLst>
              <a:gd name="adj" fmla="val 26875"/>
            </a:avLst>
          </a:prstGeom>
          <a:solidFill>
            <a:srgbClr val="ED914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600" b="1" dirty="0" smtClean="0">
              <a:ea typeface="MS PGothic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3546613" y="4456089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LC7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85" name="Group 86"/>
          <p:cNvGrpSpPr/>
          <p:nvPr/>
        </p:nvGrpSpPr>
        <p:grpSpPr>
          <a:xfrm>
            <a:off x="3400770" y="4499341"/>
            <a:ext cx="259900" cy="76038"/>
            <a:chOff x="8064511" y="3000283"/>
            <a:chExt cx="770753" cy="225498"/>
          </a:xfrm>
          <a:solidFill>
            <a:schemeClr val="tx1"/>
          </a:solidFill>
        </p:grpSpPr>
        <p:sp>
          <p:nvSpPr>
            <p:cNvPr id="86" name="Oval 85"/>
            <p:cNvSpPr/>
            <p:nvPr/>
          </p:nvSpPr>
          <p:spPr>
            <a:xfrm>
              <a:off x="8064511" y="3003216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344820" y="3000283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615991" y="3006487"/>
              <a:ext cx="219273" cy="219294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rgbClr val="808080">
                  <a:alpha val="36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AutoShape 14"/>
          <p:cNvSpPr>
            <a:spLocks noChangeArrowheads="1"/>
          </p:cNvSpPr>
          <p:nvPr/>
        </p:nvSpPr>
        <p:spPr bwMode="auto">
          <a:xfrm rot="10800000">
            <a:off x="3145735" y="1474098"/>
            <a:ext cx="4681329" cy="4552627"/>
          </a:xfrm>
          <a:prstGeom prst="roundRect">
            <a:avLst>
              <a:gd name="adj" fmla="val 3788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8050" y="388845"/>
            <a:ext cx="943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b="1" kern="0" dirty="0" smtClean="0">
                <a:solidFill>
                  <a:srgbClr val="76B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Execution Model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0320"/>
            <a:ext cx="10972800" cy="0"/>
          </a:xfrm>
          <a:prstGeom prst="line">
            <a:avLst/>
          </a:prstGeom>
          <a:ln w="15875"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433233" y="3238040"/>
            <a:ext cx="1481667" cy="108373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62497" y="1557413"/>
            <a:ext cx="4247807" cy="795866"/>
          </a:xfrm>
          <a:prstGeom prst="roundRect">
            <a:avLst>
              <a:gd name="adj" fmla="val 11389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2800" b="1" dirty="0">
              <a:ea typeface="MS PGothic" pitchFamily="34" charset="-12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78408" y="1649369"/>
            <a:ext cx="407064" cy="385627"/>
          </a:xfrm>
          <a:prstGeom prst="roundRect">
            <a:avLst>
              <a:gd name="adj" fmla="val 11389"/>
            </a:avLst>
          </a:prstGeom>
          <a:solidFill>
            <a:schemeClr val="accent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  <a:ea typeface="MS PGothic" pitchFamily="34" charset="-128"/>
              </a:rPr>
              <a:t>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650473" y="1649369"/>
            <a:ext cx="407064" cy="385627"/>
          </a:xfrm>
          <a:prstGeom prst="roundRect">
            <a:avLst>
              <a:gd name="adj" fmla="val 11389"/>
            </a:avLst>
          </a:prstGeom>
          <a:solidFill>
            <a:schemeClr val="accent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ea typeface="MS PGothic" pitchFamily="34" charset="-128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35569" y="5680778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Active Message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1170600" y="3301644"/>
            <a:ext cx="172499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/>
              <a:t>Abstract Memory Hierarchy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3331057" y="2040114"/>
            <a:ext cx="2212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Global Address Space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3951892" y="1160193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Thread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3137741" y="1160193"/>
            <a:ext cx="702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Object</a:t>
            </a:r>
            <a:endParaRPr lang="en-US" sz="1400" dirty="0"/>
          </a:p>
        </p:txBody>
      </p:sp>
      <p:sp>
        <p:nvSpPr>
          <p:cNvPr id="153611" name="Freeform 11"/>
          <p:cNvSpPr>
            <a:spLocks/>
          </p:cNvSpPr>
          <p:nvPr/>
        </p:nvSpPr>
        <p:spPr bwMode="auto">
          <a:xfrm>
            <a:off x="2898246" y="2489269"/>
            <a:ext cx="134937" cy="2486025"/>
          </a:xfrm>
          <a:custGeom>
            <a:avLst/>
            <a:gdLst/>
            <a:ahLst/>
            <a:cxnLst>
              <a:cxn ang="0">
                <a:pos x="0" y="283"/>
              </a:cxn>
              <a:cxn ang="0">
                <a:pos x="18" y="275"/>
              </a:cxn>
              <a:cxn ang="0">
                <a:pos x="17" y="26"/>
              </a:cxn>
              <a:cxn ang="0">
                <a:pos x="16" y="16"/>
              </a:cxn>
              <a:cxn ang="0">
                <a:pos x="34" y="0"/>
              </a:cxn>
              <a:cxn ang="0">
                <a:pos x="36" y="0"/>
              </a:cxn>
              <a:cxn ang="0">
                <a:pos x="36" y="7"/>
              </a:cxn>
              <a:cxn ang="0">
                <a:pos x="34" y="7"/>
              </a:cxn>
              <a:cxn ang="0">
                <a:pos x="25" y="17"/>
              </a:cxn>
              <a:cxn ang="0">
                <a:pos x="25" y="25"/>
              </a:cxn>
              <a:cxn ang="0">
                <a:pos x="26" y="273"/>
              </a:cxn>
              <a:cxn ang="0">
                <a:pos x="18" y="286"/>
              </a:cxn>
              <a:cxn ang="0">
                <a:pos x="18" y="287"/>
              </a:cxn>
              <a:cxn ang="0">
                <a:pos x="26" y="300"/>
              </a:cxn>
              <a:cxn ang="0">
                <a:pos x="25" y="637"/>
              </a:cxn>
              <a:cxn ang="0">
                <a:pos x="25" y="646"/>
              </a:cxn>
              <a:cxn ang="0">
                <a:pos x="34" y="657"/>
              </a:cxn>
              <a:cxn ang="0">
                <a:pos x="36" y="657"/>
              </a:cxn>
              <a:cxn ang="0">
                <a:pos x="36" y="663"/>
              </a:cxn>
              <a:cxn ang="0">
                <a:pos x="34" y="663"/>
              </a:cxn>
              <a:cxn ang="0">
                <a:pos x="16" y="647"/>
              </a:cxn>
              <a:cxn ang="0">
                <a:pos x="17" y="637"/>
              </a:cxn>
              <a:cxn ang="0">
                <a:pos x="18" y="299"/>
              </a:cxn>
              <a:cxn ang="0">
                <a:pos x="0" y="290"/>
              </a:cxn>
              <a:cxn ang="0">
                <a:pos x="0" y="283"/>
              </a:cxn>
            </a:cxnLst>
            <a:rect l="0" t="0" r="r" b="b"/>
            <a:pathLst>
              <a:path w="36" h="663">
                <a:moveTo>
                  <a:pt x="0" y="283"/>
                </a:moveTo>
                <a:cubicBezTo>
                  <a:pt x="9" y="283"/>
                  <a:pt x="18" y="279"/>
                  <a:pt x="18" y="275"/>
                </a:cubicBezTo>
                <a:cubicBezTo>
                  <a:pt x="18" y="271"/>
                  <a:pt x="18" y="29"/>
                  <a:pt x="17" y="26"/>
                </a:cubicBezTo>
                <a:cubicBezTo>
                  <a:pt x="17" y="22"/>
                  <a:pt x="16" y="19"/>
                  <a:pt x="16" y="16"/>
                </a:cubicBezTo>
                <a:cubicBezTo>
                  <a:pt x="16" y="5"/>
                  <a:pt x="24" y="0"/>
                  <a:pt x="3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27" y="7"/>
                  <a:pt x="25" y="10"/>
                  <a:pt x="25" y="17"/>
                </a:cubicBezTo>
                <a:cubicBezTo>
                  <a:pt x="25" y="20"/>
                  <a:pt x="25" y="22"/>
                  <a:pt x="25" y="25"/>
                </a:cubicBezTo>
                <a:cubicBezTo>
                  <a:pt x="26" y="28"/>
                  <a:pt x="26" y="270"/>
                  <a:pt x="26" y="273"/>
                </a:cubicBezTo>
                <a:cubicBezTo>
                  <a:pt x="26" y="281"/>
                  <a:pt x="23" y="285"/>
                  <a:pt x="18" y="286"/>
                </a:cubicBezTo>
                <a:cubicBezTo>
                  <a:pt x="18" y="287"/>
                  <a:pt x="18" y="287"/>
                  <a:pt x="18" y="287"/>
                </a:cubicBezTo>
                <a:cubicBezTo>
                  <a:pt x="23" y="288"/>
                  <a:pt x="26" y="292"/>
                  <a:pt x="26" y="300"/>
                </a:cubicBezTo>
                <a:cubicBezTo>
                  <a:pt x="26" y="303"/>
                  <a:pt x="26" y="634"/>
                  <a:pt x="25" y="637"/>
                </a:cubicBezTo>
                <a:cubicBezTo>
                  <a:pt x="25" y="640"/>
                  <a:pt x="25" y="643"/>
                  <a:pt x="25" y="646"/>
                </a:cubicBezTo>
                <a:cubicBezTo>
                  <a:pt x="25" y="653"/>
                  <a:pt x="27" y="656"/>
                  <a:pt x="34" y="657"/>
                </a:cubicBezTo>
                <a:cubicBezTo>
                  <a:pt x="36" y="657"/>
                  <a:pt x="36" y="657"/>
                  <a:pt x="36" y="657"/>
                </a:cubicBezTo>
                <a:cubicBezTo>
                  <a:pt x="36" y="663"/>
                  <a:pt x="36" y="663"/>
                  <a:pt x="36" y="663"/>
                </a:cubicBezTo>
                <a:cubicBezTo>
                  <a:pt x="34" y="663"/>
                  <a:pt x="34" y="663"/>
                  <a:pt x="34" y="663"/>
                </a:cubicBezTo>
                <a:cubicBezTo>
                  <a:pt x="24" y="663"/>
                  <a:pt x="16" y="659"/>
                  <a:pt x="16" y="647"/>
                </a:cubicBezTo>
                <a:cubicBezTo>
                  <a:pt x="16" y="643"/>
                  <a:pt x="17" y="640"/>
                  <a:pt x="17" y="637"/>
                </a:cubicBezTo>
                <a:cubicBezTo>
                  <a:pt x="18" y="634"/>
                  <a:pt x="18" y="302"/>
                  <a:pt x="18" y="299"/>
                </a:cubicBezTo>
                <a:cubicBezTo>
                  <a:pt x="18" y="295"/>
                  <a:pt x="9" y="290"/>
                  <a:pt x="0" y="290"/>
                </a:cubicBezTo>
                <a:lnTo>
                  <a:pt x="0" y="28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10800000" flipH="1">
            <a:off x="3434289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713688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271342" y="5137632"/>
            <a:ext cx="888894" cy="385627"/>
            <a:chOff x="3235600" y="5231231"/>
            <a:chExt cx="888894" cy="385627"/>
          </a:xfrm>
        </p:grpSpPr>
        <p:sp>
          <p:nvSpPr>
            <p:cNvPr id="16" name="Rounded Rectangle 15"/>
            <p:cNvSpPr/>
            <p:nvPr/>
          </p:nvSpPr>
          <p:spPr>
            <a:xfrm>
              <a:off x="3235600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 smtClean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717430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358343" y="4296292"/>
            <a:ext cx="714892" cy="614909"/>
          </a:xfrm>
          <a:prstGeom prst="roundRect">
            <a:avLst>
              <a:gd name="adj" fmla="val 11389"/>
            </a:avLst>
          </a:prstGeom>
          <a:solidFill>
            <a:srgbClr val="517E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2800" b="1" dirty="0">
              <a:ea typeface="MS PGothic" pitchFamily="34" charset="-12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2206" y="4350236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ea typeface="MS PGothic" pitchFamily="34" charset="-128"/>
              </a:rPr>
              <a:t>B</a:t>
            </a:r>
          </a:p>
        </p:txBody>
      </p:sp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954" y="5140712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088" y="5140712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sp>
        <p:nvSpPr>
          <p:cNvPr id="83" name="TextBox 82"/>
          <p:cNvSpPr txBox="1"/>
          <p:nvPr/>
        </p:nvSpPr>
        <p:spPr>
          <a:xfrm rot="16200000">
            <a:off x="3859727" y="4527769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Load/Store</a:t>
            </a:r>
            <a:endParaRPr lang="en-US" sz="1200" dirty="0"/>
          </a:p>
        </p:txBody>
      </p:sp>
      <p:cxnSp>
        <p:nvCxnSpPr>
          <p:cNvPr id="85" name="Straight Connector 84"/>
          <p:cNvCxnSpPr/>
          <p:nvPr/>
        </p:nvCxnSpPr>
        <p:spPr>
          <a:xfrm rot="16200000" flipV="1">
            <a:off x="5973233" y="3238040"/>
            <a:ext cx="1481667" cy="108373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341736" y="2567245"/>
            <a:ext cx="2360813" cy="614909"/>
          </a:xfrm>
          <a:prstGeom prst="roundRect">
            <a:avLst>
              <a:gd name="adj" fmla="val 11389"/>
            </a:avLst>
          </a:prstGeom>
          <a:solidFill>
            <a:srgbClr val="517E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2800" b="1" dirty="0">
              <a:ea typeface="MS PGothic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45908" y="3456861"/>
            <a:ext cx="1084934" cy="614909"/>
          </a:xfrm>
          <a:prstGeom prst="roundRect">
            <a:avLst>
              <a:gd name="adj" fmla="val 11389"/>
            </a:avLst>
          </a:prstGeom>
          <a:solidFill>
            <a:srgbClr val="517E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2800" b="1" dirty="0">
              <a:ea typeface="MS PGothic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22807" y="2631502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892706" y="2631502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62606" y="2631502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ea typeface="MS PGothic" pitchFamily="34" charset="-128"/>
              </a:rPr>
              <a:t>A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21971" y="3562836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092" y="2643044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cxnSp>
        <p:nvCxnSpPr>
          <p:cNvPr id="86" name="Straight Connector 85"/>
          <p:cNvCxnSpPr>
            <a:stCxn id="52" idx="3"/>
          </p:cNvCxnSpPr>
          <p:nvPr/>
        </p:nvCxnSpPr>
        <p:spPr>
          <a:xfrm flipH="1" flipV="1">
            <a:off x="4653488" y="3760128"/>
            <a:ext cx="481182" cy="7829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834198" y="3456861"/>
            <a:ext cx="1084934" cy="614909"/>
          </a:xfrm>
          <a:prstGeom prst="roundRect">
            <a:avLst>
              <a:gd name="adj" fmla="val 11389"/>
            </a:avLst>
          </a:prstGeom>
          <a:solidFill>
            <a:srgbClr val="517E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2800" b="1" dirty="0">
              <a:ea typeface="MS PGothic" pitchFamily="34" charset="-12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931739" y="3562836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401638" y="3562836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892" y="3574377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cxnSp>
        <p:nvCxnSpPr>
          <p:cNvPr id="77" name="Straight Connector 76"/>
          <p:cNvCxnSpPr/>
          <p:nvPr/>
        </p:nvCxnSpPr>
        <p:spPr>
          <a:xfrm>
            <a:off x="4165601" y="5248874"/>
            <a:ext cx="301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3830326" y="4627379"/>
            <a:ext cx="128016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>
            <a:off x="4721222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5000621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H="1">
            <a:off x="5703356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5982755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>
            <a:off x="6998756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7278155" y="4759194"/>
            <a:ext cx="255488" cy="5565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651128" y="4296292"/>
            <a:ext cx="1670237" cy="614909"/>
            <a:chOff x="4613721" y="4347556"/>
            <a:chExt cx="1670237" cy="614909"/>
          </a:xfrm>
          <a:solidFill>
            <a:srgbClr val="517E00"/>
          </a:solidFill>
        </p:grpSpPr>
        <p:sp>
          <p:nvSpPr>
            <p:cNvPr id="25" name="Rounded Rectangle 24"/>
            <p:cNvSpPr/>
            <p:nvPr/>
          </p:nvSpPr>
          <p:spPr>
            <a:xfrm>
              <a:off x="4613721" y="4347556"/>
              <a:ext cx="714892" cy="614909"/>
            </a:xfrm>
            <a:prstGeom prst="roundRect">
              <a:avLst>
                <a:gd name="adj" fmla="val 11389"/>
              </a:avLst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2800" b="1" dirty="0">
                <a:ea typeface="MS PGothic" pitchFamily="34" charset="-128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69066" y="4347556"/>
              <a:ext cx="714892" cy="614909"/>
            </a:xfrm>
            <a:prstGeom prst="roundRect">
              <a:avLst>
                <a:gd name="adj" fmla="val 11389"/>
              </a:avLst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2800" b="1" dirty="0">
                <a:ea typeface="MS PGothic" pitchFamily="34" charset="-128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727606" y="4350236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684339" y="4350236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ea typeface="MS PGothic" pitchFamily="34" charset="-128"/>
              </a:rPr>
              <a:t>B</a:t>
            </a:r>
          </a:p>
        </p:txBody>
      </p:sp>
      <p:pic>
        <p:nvPicPr>
          <p:cNvPr id="15361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760" y="4361778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sp>
        <p:nvSpPr>
          <p:cNvPr id="27" name="Rounded Rectangle 26"/>
          <p:cNvSpPr/>
          <p:nvPr/>
        </p:nvSpPr>
        <p:spPr>
          <a:xfrm>
            <a:off x="6899257" y="4296292"/>
            <a:ext cx="714892" cy="614909"/>
          </a:xfrm>
          <a:prstGeom prst="roundRect">
            <a:avLst>
              <a:gd name="adj" fmla="val 11389"/>
            </a:avLst>
          </a:prstGeom>
          <a:solidFill>
            <a:srgbClr val="517E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2800" b="1" dirty="0">
              <a:ea typeface="MS PGothic" pitchFamily="34" charset="-12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988206" y="4350236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81C8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59507" y="5137632"/>
            <a:ext cx="1853479" cy="385627"/>
            <a:chOff x="4523765" y="5231231"/>
            <a:chExt cx="1853479" cy="385627"/>
          </a:xfrm>
        </p:grpSpPr>
        <p:sp>
          <p:nvSpPr>
            <p:cNvPr id="18" name="Rounded Rectangle 17"/>
            <p:cNvSpPr/>
            <p:nvPr/>
          </p:nvSpPr>
          <p:spPr>
            <a:xfrm>
              <a:off x="4523765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005903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88041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70180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endParaRPr>
            </a:p>
          </p:txBody>
        </p:sp>
      </p:grpSp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420" y="5140712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0" y="5140712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687" y="5140712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cxnSp>
        <p:nvCxnSpPr>
          <p:cNvPr id="94" name="Straight Connector 93"/>
          <p:cNvCxnSpPr/>
          <p:nvPr/>
        </p:nvCxnSpPr>
        <p:spPr>
          <a:xfrm>
            <a:off x="4165601" y="5367408"/>
            <a:ext cx="3017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>
            <a:off x="4323927" y="5483400"/>
            <a:ext cx="25603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436531" y="5629874"/>
            <a:ext cx="21945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>
            <a:off x="6108023" y="5108496"/>
            <a:ext cx="1005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607429" y="4618912"/>
            <a:ext cx="36576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8340000" flipV="1">
            <a:off x="6056225" y="4219532"/>
            <a:ext cx="9144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19196914">
            <a:off x="6209044" y="4189100"/>
            <a:ext cx="808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Bulk </a:t>
            </a:r>
            <a:r>
              <a:rPr lang="en-US" sz="1200" dirty="0" err="1" smtClean="0"/>
              <a:t>Xfer</a:t>
            </a:r>
            <a:endParaRPr lang="en-US" sz="1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811948" y="5137632"/>
            <a:ext cx="889511" cy="385627"/>
            <a:chOff x="6776206" y="5231231"/>
            <a:chExt cx="889511" cy="385627"/>
          </a:xfrm>
        </p:grpSpPr>
        <p:sp>
          <p:nvSpPr>
            <p:cNvPr id="22" name="Rounded Rectangle 21"/>
            <p:cNvSpPr/>
            <p:nvPr/>
          </p:nvSpPr>
          <p:spPr>
            <a:xfrm>
              <a:off x="6776206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258653" y="5231231"/>
              <a:ext cx="407064" cy="385627"/>
            </a:xfrm>
            <a:prstGeom prst="roundRect">
              <a:avLst>
                <a:gd name="adj" fmla="val 11389"/>
              </a:avLst>
            </a:prstGeom>
            <a:solidFill>
              <a:srgbClr val="6666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rgbClr val="FFFFFF">
                  <a:lumMod val="75000"/>
                </a:srgbClr>
              </a:contourClr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endParaRPr>
            </a:p>
          </p:txBody>
        </p:sp>
      </p:grpSp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554" y="5140712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  <p:cxnSp>
        <p:nvCxnSpPr>
          <p:cNvPr id="101" name="Straight Connector 100"/>
          <p:cNvCxnSpPr/>
          <p:nvPr/>
        </p:nvCxnSpPr>
        <p:spPr>
          <a:xfrm rot="14400000" flipV="1">
            <a:off x="3381591" y="1594943"/>
            <a:ext cx="365760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7200000" flipH="1" flipV="1">
            <a:off x="4058925" y="1594944"/>
            <a:ext cx="365760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457608" y="1649369"/>
            <a:ext cx="407064" cy="385627"/>
          </a:xfrm>
          <a:prstGeom prst="roundRect">
            <a:avLst>
              <a:gd name="adj" fmla="val 11389"/>
            </a:avLst>
          </a:prstGeom>
          <a:solidFill>
            <a:schemeClr val="accent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31740" y="1649369"/>
            <a:ext cx="407064" cy="385627"/>
          </a:xfrm>
          <a:prstGeom prst="roundRect">
            <a:avLst>
              <a:gd name="adj" fmla="val 11389"/>
            </a:avLst>
          </a:prstGeom>
          <a:solidFill>
            <a:schemeClr val="accent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358" y="1660913"/>
            <a:ext cx="180975" cy="34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>
            <a:off x="1" y="0"/>
            <a:ext cx="10972800" cy="6172196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61067" y="3557776"/>
            <a:ext cx="873133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200" dirty="0" smtClean="0">
                <a:latin typeface="+mn-lt"/>
              </a:rPr>
              <a:t>Optimize the Storage Hierarchy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-65904" y="3374418"/>
            <a:ext cx="1818148" cy="830997"/>
            <a:chOff x="-65904" y="3374418"/>
            <a:chExt cx="1818148" cy="830997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 rot="16200000">
              <a:off x="478104" y="2890306"/>
              <a:ext cx="711204" cy="1799220"/>
            </a:xfrm>
            <a:prstGeom prst="roundRect">
              <a:avLst>
                <a:gd name="adj" fmla="val 5760"/>
              </a:avLst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alpha val="41000"/>
                  </a:schemeClr>
                </a:gs>
                <a:gs pos="100000">
                  <a:schemeClr val="bg1">
                    <a:lumMod val="75000"/>
                    <a:lumOff val="25000"/>
                    <a:alpha val="20000"/>
                  </a:schemeClr>
                </a:gs>
              </a:gsLst>
              <a:lin ang="16200000" scaled="1"/>
              <a:tileRect/>
            </a:gra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1114842" y="3374418"/>
              <a:ext cx="6374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j-ea"/>
                  <a:cs typeface="+mj-cs"/>
                </a:rPr>
                <a:t>2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861067" y="4538079"/>
            <a:ext cx="873133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+mn-lt"/>
              </a:rPr>
              <a:t>Tailor Memory to the Application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-65904" y="4354721"/>
            <a:ext cx="1818148" cy="830997"/>
            <a:chOff x="-65904" y="4354721"/>
            <a:chExt cx="1818148" cy="830997"/>
          </a:xfrm>
        </p:grpSpPr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6200000">
              <a:off x="478104" y="3870609"/>
              <a:ext cx="711204" cy="1799220"/>
            </a:xfrm>
            <a:prstGeom prst="roundRect">
              <a:avLst>
                <a:gd name="adj" fmla="val 5760"/>
              </a:avLst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alpha val="41000"/>
                  </a:schemeClr>
                </a:gs>
                <a:gs pos="100000">
                  <a:schemeClr val="bg1">
                    <a:lumMod val="75000"/>
                    <a:lumOff val="25000"/>
                    <a:alpha val="20000"/>
                  </a:schemeClr>
                </a:gs>
              </a:gsLst>
              <a:lin ang="16200000" scaled="1"/>
              <a:tileRect/>
            </a:gra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1114842" y="4354721"/>
              <a:ext cx="6374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j-ea"/>
                  <a:cs typeface="+mj-cs"/>
                </a:rPr>
                <a:t>3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1861067" y="2577473"/>
            <a:ext cx="873133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Data Movement Dominates Power</a:t>
            </a:r>
          </a:p>
        </p:txBody>
      </p:sp>
      <p:grpSp>
        <p:nvGrpSpPr>
          <p:cNvPr id="6" name="Group 15"/>
          <p:cNvGrpSpPr/>
          <p:nvPr/>
        </p:nvGrpSpPr>
        <p:grpSpPr>
          <a:xfrm>
            <a:off x="-65904" y="2394115"/>
            <a:ext cx="1818148" cy="830997"/>
            <a:chOff x="-65904" y="2394115"/>
            <a:chExt cx="1818148" cy="830997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rot="16200000">
              <a:off x="478104" y="1910003"/>
              <a:ext cx="711204" cy="1799220"/>
            </a:xfrm>
            <a:prstGeom prst="roundRect">
              <a:avLst>
                <a:gd name="adj" fmla="val 5760"/>
              </a:avLst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alpha val="41000"/>
                  </a:schemeClr>
                </a:gs>
                <a:gs pos="100000">
                  <a:schemeClr val="bg1">
                    <a:lumMod val="75000"/>
                    <a:lumOff val="25000"/>
                    <a:alpha val="20000"/>
                  </a:schemeClr>
                </a:gs>
              </a:gsLst>
              <a:lin ang="16200000" scaled="1"/>
              <a:tileRect/>
            </a:gra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1114842" y="2394115"/>
              <a:ext cx="63740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j-ea"/>
                  <a:cs typeface="+mj-cs"/>
                </a:rPr>
                <a:t>1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1861067" y="1085282"/>
            <a:ext cx="8731333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5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Power is THE Problem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78502" y="1933436"/>
            <a:ext cx="10058400" cy="0"/>
          </a:xfrm>
          <a:prstGeom prst="line">
            <a:avLst/>
          </a:prstGeom>
          <a:ln w="15875">
            <a:gradFill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0800000"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2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 rot="10800000">
            <a:off x="3145736" y="2155765"/>
            <a:ext cx="4681329" cy="3322321"/>
          </a:xfrm>
          <a:prstGeom prst="roundRect">
            <a:avLst>
              <a:gd name="adj" fmla="val 5979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62000"/>
                </a:schemeClr>
              </a:gs>
              <a:gs pos="100000">
                <a:schemeClr val="bg1">
                  <a:lumMod val="75000"/>
                  <a:lumOff val="25000"/>
                  <a:alpha val="25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22000"/>
                  </a:schemeClr>
                </a:gs>
                <a:gs pos="100000">
                  <a:srgbClr val="949494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 rot="10800000">
            <a:off x="3233217" y="2236124"/>
            <a:ext cx="4506364" cy="3158834"/>
          </a:xfrm>
          <a:prstGeom prst="roundRect">
            <a:avLst>
              <a:gd name="adj" fmla="val 4139"/>
            </a:avLst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1015663"/>
          </a:xfrm>
        </p:spPr>
        <p:txBody>
          <a:bodyPr/>
          <a:lstStyle/>
          <a:p>
            <a:pPr lvl="1"/>
            <a:r>
              <a:rPr lang="en-US" dirty="0" smtClean="0"/>
              <a:t>The High Cost of Data Movement</a:t>
            </a:r>
            <a:br>
              <a:rPr lang="en-US" dirty="0" smtClean="0"/>
            </a:br>
            <a:r>
              <a:rPr lang="en-US" sz="2800" b="0" dirty="0" smtClean="0">
                <a:solidFill>
                  <a:schemeClr val="bg2"/>
                </a:solidFill>
              </a:rPr>
              <a:t>Fetching operands costs more than computing on them</a:t>
            </a:r>
            <a:endParaRPr lang="en-US" b="0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54680" y="1935423"/>
            <a:ext cx="4663440" cy="199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2106" y="1548353"/>
            <a:ext cx="783736" cy="352756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sz="1600" dirty="0" smtClean="0"/>
              <a:t>20mm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986235" y="3926717"/>
            <a:ext cx="2743200" cy="0"/>
          </a:xfrm>
          <a:prstGeom prst="line">
            <a:avLst/>
          </a:prstGeom>
          <a:ln w="31750">
            <a:solidFill>
              <a:srgbClr val="21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341218" y="5290006"/>
            <a:ext cx="4216599" cy="0"/>
          </a:xfrm>
          <a:prstGeom prst="line">
            <a:avLst/>
          </a:prstGeom>
          <a:ln w="31750">
            <a:solidFill>
              <a:srgbClr val="21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44653" y="2475200"/>
            <a:ext cx="287496" cy="0"/>
          </a:xfrm>
          <a:prstGeom prst="line">
            <a:avLst/>
          </a:prstGeom>
          <a:ln w="31750">
            <a:solidFill>
              <a:srgbClr val="21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99505" y="3098108"/>
            <a:ext cx="1533311" cy="0"/>
          </a:xfrm>
          <a:prstGeom prst="line">
            <a:avLst/>
          </a:prstGeom>
          <a:ln w="31750">
            <a:solidFill>
              <a:srgbClr val="21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9099" y="2153748"/>
            <a:ext cx="1067467" cy="5497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/>
              <a:t>64-bit DP</a:t>
            </a:r>
          </a:p>
          <a:p>
            <a:pPr algn="r">
              <a:lnSpc>
                <a:spcPct val="90000"/>
              </a:lnSpc>
            </a:pPr>
            <a:r>
              <a:rPr lang="en-US" sz="1600" dirty="0" smtClean="0"/>
              <a:t>20pJ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260211" y="2333052"/>
            <a:ext cx="191524" cy="1436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3751" y="2249400"/>
            <a:ext cx="802972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C1FF"/>
                </a:solidFill>
              </a:rPr>
              <a:t>26 </a:t>
            </a:r>
            <a:r>
              <a:rPr lang="en-US" b="1" dirty="0" err="1" smtClean="0">
                <a:solidFill>
                  <a:srgbClr val="11C1FF"/>
                </a:solidFill>
              </a:rPr>
              <a:t>pJ</a:t>
            </a:r>
            <a:endParaRPr lang="en-US" b="1" dirty="0">
              <a:solidFill>
                <a:srgbClr val="11C1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1481" y="2249400"/>
            <a:ext cx="931212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C1FF"/>
                </a:solidFill>
              </a:rPr>
              <a:t>256 </a:t>
            </a:r>
            <a:r>
              <a:rPr lang="en-US" b="1" dirty="0" err="1" smtClean="0">
                <a:solidFill>
                  <a:srgbClr val="11C1FF"/>
                </a:solidFill>
              </a:rPr>
              <a:t>pJ</a:t>
            </a:r>
            <a:endParaRPr lang="en-US" b="1" dirty="0">
              <a:solidFill>
                <a:srgbClr val="11C1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123" y="4869037"/>
            <a:ext cx="674731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C1FF"/>
                </a:solidFill>
              </a:rPr>
              <a:t>1 </a:t>
            </a:r>
            <a:r>
              <a:rPr lang="en-US" b="1" dirty="0" err="1" smtClean="0">
                <a:solidFill>
                  <a:srgbClr val="11C1FF"/>
                </a:solidFill>
              </a:rPr>
              <a:t>nJ</a:t>
            </a:r>
            <a:endParaRPr lang="en-US" b="1" dirty="0">
              <a:solidFill>
                <a:srgbClr val="11C1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73978" y="3193940"/>
            <a:ext cx="511104" cy="191664"/>
          </a:xfrm>
          <a:prstGeom prst="rect">
            <a:avLst/>
          </a:prstGeom>
          <a:solidFill>
            <a:schemeClr val="bg1"/>
          </a:solidFill>
          <a:ln>
            <a:solidFill>
              <a:srgbClr val="21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05761" y="3055659"/>
            <a:ext cx="931212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C1FF"/>
                </a:solidFill>
              </a:rPr>
              <a:t>500 </a:t>
            </a:r>
            <a:r>
              <a:rPr lang="en-US" b="1" dirty="0" err="1" smtClean="0">
                <a:solidFill>
                  <a:srgbClr val="11C1FF"/>
                </a:solidFill>
              </a:rPr>
              <a:t>pJ</a:t>
            </a:r>
            <a:endParaRPr lang="en-US" b="1" dirty="0">
              <a:solidFill>
                <a:srgbClr val="11C1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8954" y="3002044"/>
            <a:ext cx="1252863" cy="54973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Efficient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off-chip link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0960" y="5531549"/>
            <a:ext cx="726028" cy="352756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sz="1600" dirty="0" smtClean="0"/>
              <a:t>28nm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-133008" y="3002044"/>
            <a:ext cx="2759574" cy="54973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/>
              <a:t>256-bit</a:t>
            </a:r>
          </a:p>
          <a:p>
            <a:pPr algn="r">
              <a:lnSpc>
                <a:spcPct val="90000"/>
              </a:lnSpc>
            </a:pPr>
            <a:r>
              <a:rPr lang="en-US" sz="1600" dirty="0" smtClean="0"/>
              <a:t>buses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98549" y="3150524"/>
            <a:ext cx="693291" cy="143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98549" y="2460567"/>
            <a:ext cx="1349996" cy="833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8549" y="3293696"/>
            <a:ext cx="2588593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73978" y="2331453"/>
            <a:ext cx="511104" cy="191664"/>
          </a:xfrm>
          <a:prstGeom prst="rect">
            <a:avLst/>
          </a:prstGeom>
          <a:solidFill>
            <a:schemeClr val="bg1"/>
          </a:solidFill>
          <a:ln>
            <a:solidFill>
              <a:srgbClr val="21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34001" y="2249400"/>
            <a:ext cx="802972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C1FF"/>
                </a:solidFill>
              </a:rPr>
              <a:t>16 </a:t>
            </a:r>
            <a:r>
              <a:rPr lang="en-US" b="1" dirty="0" err="1" smtClean="0">
                <a:solidFill>
                  <a:srgbClr val="11C1FF"/>
                </a:solidFill>
              </a:rPr>
              <a:t>nJ</a:t>
            </a:r>
            <a:endParaRPr lang="en-US" b="1" dirty="0">
              <a:solidFill>
                <a:srgbClr val="11C1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98955" y="2153748"/>
            <a:ext cx="815796" cy="5497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DRAM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Rd/</a:t>
            </a:r>
            <a:r>
              <a:rPr lang="en-US" sz="1600" dirty="0" err="1" smtClean="0"/>
              <a:t>Wr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3865839" y="3507971"/>
            <a:ext cx="191524" cy="143642"/>
          </a:xfrm>
          <a:prstGeom prst="rect">
            <a:avLst/>
          </a:prstGeom>
          <a:solidFill>
            <a:srgbClr val="11C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598549" y="3624349"/>
            <a:ext cx="1175429" cy="4320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3860375"/>
            <a:ext cx="2626566" cy="54973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/>
              <a:t>256-bit access</a:t>
            </a:r>
          </a:p>
          <a:p>
            <a:pPr algn="r">
              <a:lnSpc>
                <a:spcPct val="90000"/>
              </a:lnSpc>
            </a:pPr>
            <a:r>
              <a:rPr lang="en-US" sz="1600" dirty="0" smtClean="0"/>
              <a:t>8 </a:t>
            </a:r>
            <a:r>
              <a:rPr lang="en-US" sz="1600" dirty="0" err="1" smtClean="0"/>
              <a:t>kB</a:t>
            </a:r>
            <a:r>
              <a:rPr lang="en-US" sz="1600" dirty="0" smtClean="0"/>
              <a:t> SRAM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730123" y="3643772"/>
            <a:ext cx="802972" cy="383533"/>
          </a:xfrm>
          <a:prstGeom prst="rect">
            <a:avLst/>
          </a:prstGeom>
          <a:noFill/>
        </p:spPr>
        <p:txBody>
          <a:bodyPr wrap="none" lIns="105503" tIns="52752" rIns="105503" bIns="52752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C1FF"/>
                </a:solidFill>
              </a:rPr>
              <a:t>50 </a:t>
            </a:r>
            <a:r>
              <a:rPr lang="en-US" b="1" dirty="0" err="1" smtClean="0">
                <a:solidFill>
                  <a:srgbClr val="11C1FF"/>
                </a:solidFill>
              </a:rPr>
              <a:t>pJ</a:t>
            </a:r>
            <a:endParaRPr lang="en-US" b="1" dirty="0">
              <a:solidFill>
                <a:srgbClr val="11C1FF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598549" y="2402378"/>
            <a:ext cx="593538" cy="101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1" grpId="0"/>
      <p:bldP spid="28" grpId="0" animBg="1"/>
      <p:bldP spid="29" grpId="0"/>
      <p:bldP spid="30" grpId="0"/>
      <p:bldP spid="31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7174"/>
            <a:ext cx="8869680" cy="584775"/>
          </a:xfrm>
        </p:spPr>
        <p:txBody>
          <a:bodyPr/>
          <a:lstStyle/>
          <a:p>
            <a:r>
              <a:rPr lang="en-US" dirty="0" smtClean="0"/>
              <a:t>Some Applications Have Hierarchical Re-Use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864108"/>
          <a:ext cx="10972800" cy="530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5444836" y="2585258"/>
            <a:ext cx="5270271" cy="831273"/>
            <a:chOff x="-2818016" y="4264429"/>
            <a:chExt cx="5270271" cy="831273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-2818016" y="4264434"/>
              <a:ext cx="4347556" cy="8312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993372" y="4526281"/>
              <a:ext cx="781394" cy="2743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1296786" y="4497186"/>
              <a:ext cx="789709" cy="3241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1529539" y="4272742"/>
              <a:ext cx="922716" cy="7813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/>
          <p:cNvCxnSpPr/>
          <p:nvPr/>
        </p:nvCxnSpPr>
        <p:spPr>
          <a:xfrm flipV="1">
            <a:off x="1504604" y="3491350"/>
            <a:ext cx="3632660" cy="6650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06982" y="3499660"/>
            <a:ext cx="1221971" cy="665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5137269" y="3491349"/>
            <a:ext cx="1280156" cy="77308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5137263" y="3499658"/>
            <a:ext cx="3607726" cy="6567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7830593" y="4264429"/>
            <a:ext cx="1837110" cy="789711"/>
            <a:chOff x="615145" y="4264429"/>
            <a:chExt cx="1837110" cy="789711"/>
          </a:xfrm>
        </p:grpSpPr>
        <p:cxnSp>
          <p:nvCxnSpPr>
            <p:cNvPr id="91" name="Straight Connector 90"/>
            <p:cNvCxnSpPr/>
            <p:nvPr/>
          </p:nvCxnSpPr>
          <p:spPr>
            <a:xfrm flipV="1">
              <a:off x="615145" y="4264433"/>
              <a:ext cx="914395" cy="76476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993372" y="4526281"/>
              <a:ext cx="781394" cy="2743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1296786" y="4497186"/>
              <a:ext cx="789709" cy="3241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>
              <a:off x="1529539" y="4272742"/>
              <a:ext cx="922716" cy="7813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411589" y="4264429"/>
            <a:ext cx="1837110" cy="789711"/>
            <a:chOff x="615145" y="4264429"/>
            <a:chExt cx="1837110" cy="789711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615145" y="4264433"/>
              <a:ext cx="914395" cy="76476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993372" y="4526281"/>
              <a:ext cx="781394" cy="2743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V="1">
              <a:off x="1296786" y="4497186"/>
              <a:ext cx="789709" cy="3241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1529539" y="4272742"/>
              <a:ext cx="922716" cy="7813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025836" y="4264429"/>
            <a:ext cx="1837110" cy="789711"/>
            <a:chOff x="615145" y="4264429"/>
            <a:chExt cx="1837110" cy="789711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615145" y="4264433"/>
              <a:ext cx="914395" cy="76476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993372" y="4526281"/>
              <a:ext cx="781394" cy="2743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1296786" y="4497186"/>
              <a:ext cx="789709" cy="3241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1529539" y="4272742"/>
              <a:ext cx="922716" cy="7813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15145" y="4264429"/>
            <a:ext cx="1837110" cy="789711"/>
            <a:chOff x="615145" y="4264429"/>
            <a:chExt cx="1837110" cy="789711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615145" y="4264433"/>
              <a:ext cx="914395" cy="76476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993372" y="4526281"/>
              <a:ext cx="781394" cy="2743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1296786" y="4497186"/>
              <a:ext cx="789709" cy="3241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1529539" y="4272742"/>
              <a:ext cx="922716" cy="7813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1077218"/>
          </a:xfrm>
        </p:spPr>
        <p:txBody>
          <a:bodyPr/>
          <a:lstStyle/>
          <a:p>
            <a:r>
              <a:rPr lang="en-US" dirty="0" smtClean="0"/>
              <a:t>Applications with Hierarchical </a:t>
            </a:r>
            <a:br>
              <a:rPr lang="en-US" dirty="0" smtClean="0"/>
            </a:br>
            <a:r>
              <a:rPr lang="en-US" dirty="0" smtClean="0"/>
              <a:t>Reuse Want a Deep Storage Hierarchy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288299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0527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V="1">
            <a:off x="888478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50706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V="1">
            <a:off x="1488657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650885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6200000" flipV="1">
            <a:off x="2088836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251064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6200000" flipV="1">
            <a:off x="2689015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851243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V="1">
            <a:off x="3289194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451422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6200000" flipV="1">
            <a:off x="3889373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051601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6200000" flipV="1">
            <a:off x="4489552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651780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5089731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251959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6200000" flipV="1">
            <a:off x="5689910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852138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6200000" flipV="1">
            <a:off x="6290089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452317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6200000" flipV="1">
            <a:off x="6890268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052496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16200000" flipV="1">
            <a:off x="7490447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652675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8090626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252854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8690805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853033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6200000" flipV="1">
            <a:off x="9290980" y="5392203"/>
            <a:ext cx="731520" cy="4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9453208" y="5439049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rgbClr val="FFFFFF">
                <a:lumMod val="75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</a:rPr>
              <a:t>P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32166" y="4042516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517921" y="4042516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928612" y="4042516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314367" y="4042516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0527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49044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647561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246078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44595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434800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049943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648459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246976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845492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452322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059151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49355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247872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846389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444906" y="4857158"/>
            <a:ext cx="407064" cy="38562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a typeface="MS PGothic" pitchFamily="34" charset="-128"/>
              </a:rPr>
              <a:t>L1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723266" y="3286061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9395019" y="2371661"/>
            <a:ext cx="829634" cy="462987"/>
          </a:xfrm>
          <a:prstGeom prst="roundRect">
            <a:avLst>
              <a:gd name="adj" fmla="val 11389"/>
            </a:avLst>
          </a:prstGeom>
          <a:solidFill>
            <a:srgbClr val="64493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bg2">
                <a:lumMod val="75000"/>
              </a:schemeClr>
            </a:contourClr>
          </a:sp3d>
        </p:spPr>
        <p:txBody>
          <a:bodyPr wrap="none" anchor="ctr"/>
          <a:lstStyle/>
          <a:p>
            <a:pPr marL="0" marR="0" lvl="0" indent="0" algn="ctr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L4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751" y="1318603"/>
            <a:ext cx="4882180" cy="181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1077218"/>
          </a:xfrm>
        </p:spPr>
        <p:txBody>
          <a:bodyPr/>
          <a:lstStyle/>
          <a:p>
            <a:r>
              <a:rPr lang="en-US" dirty="0" smtClean="0"/>
              <a:t>Some Applications Have </a:t>
            </a:r>
            <a:br>
              <a:rPr lang="en-US" dirty="0" smtClean="0"/>
            </a:br>
            <a:r>
              <a:rPr lang="en-US" dirty="0" smtClean="0"/>
              <a:t>Plateaus in Their Working Sets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72477" y="1456266"/>
          <a:ext cx="10854559" cy="471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_Corp_16x9_BLK_2007">
  <a:themeElements>
    <a:clrScheme name="Custom 8">
      <a:dk1>
        <a:srgbClr val="808080"/>
      </a:dk1>
      <a:lt1>
        <a:srgbClr val="FFFFFF"/>
      </a:lt1>
      <a:dk2>
        <a:srgbClr val="000000"/>
      </a:dk2>
      <a:lt2>
        <a:srgbClr val="76B900"/>
      </a:lt2>
      <a:accent1>
        <a:srgbClr val="006445"/>
      </a:accent1>
      <a:accent2>
        <a:srgbClr val="0F5582"/>
      </a:accent2>
      <a:accent3>
        <a:srgbClr val="C86414"/>
      </a:accent3>
      <a:accent4>
        <a:srgbClr val="FFC000"/>
      </a:accent4>
      <a:accent5>
        <a:srgbClr val="00B0F0"/>
      </a:accent5>
      <a:accent6>
        <a:srgbClr val="645FAF"/>
      </a:accent6>
      <a:hlink>
        <a:srgbClr val="76B900"/>
      </a:hlink>
      <a:folHlink>
        <a:srgbClr val="588A00"/>
      </a:folHlink>
    </a:clrScheme>
    <a:fontScheme name="PPT_Template_Corp_16x9_re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VIDIA GTC Slide Master">
  <a:themeElements>
    <a:clrScheme name="NVIDIA GTC 2010">
      <a:dk1>
        <a:sysClr val="windowText" lastClr="000000"/>
      </a:dk1>
      <a:lt1>
        <a:sysClr val="window" lastClr="FFFFFF"/>
      </a:lt1>
      <a:dk2>
        <a:srgbClr val="545454"/>
      </a:dk2>
      <a:lt2>
        <a:srgbClr val="FFFFFF"/>
      </a:lt2>
      <a:accent1>
        <a:srgbClr val="76B900"/>
      </a:accent1>
      <a:accent2>
        <a:srgbClr val="00B485"/>
      </a:accent2>
      <a:accent3>
        <a:srgbClr val="929292"/>
      </a:accent3>
      <a:accent4>
        <a:srgbClr val="D429F1"/>
      </a:accent4>
      <a:accent5>
        <a:srgbClr val="6B2795"/>
      </a:accent5>
      <a:accent6>
        <a:srgbClr val="4549F5"/>
      </a:accent6>
      <a:hlink>
        <a:srgbClr val="FFFFFF"/>
      </a:hlink>
      <a:folHlink>
        <a:srgbClr val="545454"/>
      </a:folHlink>
    </a:clrScheme>
    <a:fontScheme name="NVIDIA PPT Font Famil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smtClean="0">
            <a:solidFill>
              <a:schemeClr val="bg2"/>
            </a:solidFill>
            <a:latin typeface="Trebuchet MS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3FF923D13AE3408E459C4AE11200DC" ma:contentTypeVersion="0" ma:contentTypeDescription="Create a new document." ma:contentTypeScope="" ma:versionID="63c2d44b8f6e5e12902e87259a6370c2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A2900ED-6993-4666-9437-85518572F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CE85A0B-BC6A-42BE-BAAA-8E2066F0A0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5B69E-4F26-40AF-973F-C7124048BBF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PPT_Temp_Corp_16x9_BLK_2007</Template>
  <TotalTime>1311</TotalTime>
  <Words>675</Words>
  <Application>Microsoft Office PowerPoint</Application>
  <PresentationFormat>Custom</PresentationFormat>
  <Paragraphs>454</Paragraphs>
  <Slides>21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PPT_Temp_Corp_16x9_BLK_2007</vt:lpstr>
      <vt:lpstr>NVIDIA GTC Slide Master</vt:lpstr>
      <vt:lpstr>Visio</vt:lpstr>
      <vt:lpstr>Slide 1</vt:lpstr>
      <vt:lpstr>Slide 2</vt:lpstr>
      <vt:lpstr>Slide 3</vt:lpstr>
      <vt:lpstr>Slide 4</vt:lpstr>
      <vt:lpstr>Slide 5</vt:lpstr>
      <vt:lpstr>The High Cost of Data Movement Fetching operands costs more than computing on them</vt:lpstr>
      <vt:lpstr>Some Applications Have Hierarchical Re-Use</vt:lpstr>
      <vt:lpstr>Applications with Hierarchical  Reuse Want a Deep Storage Hierarchy</vt:lpstr>
      <vt:lpstr>Some Applications Have  Plateaus in Their Working Sets</vt:lpstr>
      <vt:lpstr>Applications with Plateaus  Want a Shallow Storage Hierarchy</vt:lpstr>
      <vt:lpstr>Configurable Memory Can Do Both At the Same Time</vt:lpstr>
      <vt:lpstr>Slide 12</vt:lpstr>
      <vt:lpstr>Slide 13</vt:lpstr>
      <vt:lpstr>Lane – 4 DFMAs, 20 GFLOPS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NVIDIA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NVIDIA</dc:creator>
  <cp:lastModifiedBy>Timothy Lanfear</cp:lastModifiedBy>
  <cp:revision>482</cp:revision>
  <dcterms:created xsi:type="dcterms:W3CDTF">2010-11-17T02:58:07Z</dcterms:created>
  <dcterms:modified xsi:type="dcterms:W3CDTF">2011-02-16T12:14:40Z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0x010100C63FF923D13AE3408E459C4AE11200DC</vt:lpwstr>
  </property>
</Properties>
</file>