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49" r:id="rId1"/>
  </p:sldMasterIdLst>
  <p:notesMasterIdLst>
    <p:notesMasterId r:id="rId9"/>
  </p:notesMasterIdLst>
  <p:handoutMasterIdLst>
    <p:handoutMasterId r:id="rId10"/>
  </p:handoutMasterIdLst>
  <p:sldIdLst>
    <p:sldId id="256" r:id="rId2"/>
    <p:sldId id="268" r:id="rId3"/>
    <p:sldId id="269" r:id="rId4"/>
    <p:sldId id="264" r:id="rId5"/>
    <p:sldId id="270" r:id="rId6"/>
    <p:sldId id="271" r:id="rId7"/>
    <p:sldId id="272" r:id="rId8"/>
  </p:sldIdLst>
  <p:sldSz cx="9144000" cy="6858000" type="screen4x3"/>
  <p:notesSz cx="6858000" cy="9144000"/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1888" y="-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F4105DC1-3788-9649-8BA0-82BE02657849}" type="datetime1">
              <a:rPr lang="it-IT"/>
              <a:pPr/>
              <a:t>2/17/11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2F3AEEB1-B1BE-5547-B0C4-4F33C9EEF7FE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08210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57D5BD14-D6B5-7840-895E-F48502B584DD}" type="datetime1">
              <a:rPr lang="it-IT"/>
              <a:pPr/>
              <a:t>2/17/11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442F1476-9B40-6646-90FC-852D60F069D7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02698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404938" y="2286000"/>
            <a:ext cx="6488112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defTabSz="914400">
              <a:spcBef>
                <a:spcPts val="2000"/>
              </a:spcBef>
              <a:buClr>
                <a:srgbClr val="6FB7D7"/>
              </a:buClr>
              <a:buSzPct val="110000"/>
              <a:buFont typeface="Wingdings 2" charset="0"/>
              <a:buNone/>
            </a:pPr>
            <a:endParaRPr lang="it-IT" sz="3200">
              <a:solidFill>
                <a:srgbClr val="595959"/>
              </a:solidFill>
              <a:latin typeface="News Gothic MT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9747" y="25145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9747" y="42896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Fare clic per modificare lo stile del sottotitolo dello schema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18 Febbraio 2010</a:t>
            </a:r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Riccardo Veraldi</a:t>
            </a: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C02FE-9882-5146-83F2-41DE775FD761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9952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Fare clic sull'icona per inserire un'immagine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18 Febbraio 2010</a:t>
            </a:r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Riccardo Veraldi</a:t>
            </a: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F1CBA-863C-1547-88AD-5C6F3DA35A07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713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18 Febbraio 2010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Riccardo Veraldi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B4DBB-CFAA-B744-9548-D6B99701A2A0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4384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18 Febbraio 2010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Riccardo Veraldi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2CBD9-6981-9741-AD3D-43C3EDC68CBF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1726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18 Febbraio 2010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Riccardo Veraldi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BCD85-C9B7-A34C-8E38-5AA9684DCB96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993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Fare clic per modificare lo stile del sottotitolo dello schema</a:t>
            </a:r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Fare clic sull'icona per inserire un'immagine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18 Febbraio 2010</a:t>
            </a:r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Riccardo Veraldi</a:t>
            </a: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60E4FEC-5773-8046-9616-B4B28CED2F3E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3952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18 Febbraio 2010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Riccardo Veraldi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C1B48-6200-8747-98D1-5BFE23E8F856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6835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18 Febbraio 2010</a:t>
            </a:r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Riccardo Veraldi</a:t>
            </a: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F1217-CBFB-AC45-8FEF-DFFFA4AF2D55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2766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18 Febbraio 2010</a:t>
            </a:r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Riccardo Veraldi</a:t>
            </a: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814B3-F79D-784D-B5F6-3B0542E64CCA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5916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18 Febbraio 2010</a:t>
            </a:r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Riccardo Veraldi</a:t>
            </a: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41606-4DFD-3848-9AD8-7AC429977562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4733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18 Febbraio 2010</a:t>
            </a:r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Riccardo Veraldi</a:t>
            </a: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971A0-B00E-4B49-AD22-CA5E67E81A16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9501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18 Febbraio 2010</a:t>
            </a:r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Riccardo Veraldi</a:t>
            </a: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33890-EE86-1549-9FA4-58B5DC2EF7F5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7153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981200" y="0"/>
            <a:ext cx="714375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Fare clic per modific</a:t>
            </a:r>
            <a:endParaRPr lang="it-IT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News Gothic MT" charset="0"/>
              </a:defRPr>
            </a:lvl1pPr>
          </a:lstStyle>
          <a:p>
            <a:r>
              <a:rPr lang="x-none" smtClean="0"/>
              <a:t>18 Febbraio 2010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News Gothic MT" charset="0"/>
              </a:defRPr>
            </a:lvl1pPr>
          </a:lstStyle>
          <a:p>
            <a:r>
              <a:rPr lang="it-IT" smtClean="0"/>
              <a:t>Riccardo Veraldi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3600">
                <a:solidFill>
                  <a:schemeClr val="bg1"/>
                </a:solidFill>
                <a:latin typeface="News Gothic MT" charset="0"/>
              </a:defRPr>
            </a:lvl1pPr>
          </a:lstStyle>
          <a:p>
            <a:fld id="{E01CBF5E-DD6E-5C4F-A848-A3093C8A02CA}" type="slidenum">
              <a:rPr lang="it-IT"/>
              <a:pPr/>
              <a:t>‹n.›</a:t>
            </a:fld>
            <a:endParaRPr lang="it-IT"/>
          </a:p>
        </p:txBody>
      </p:sp>
      <p:pic>
        <p:nvPicPr>
          <p:cNvPr id="1031" name="Immagine 6" descr="infnlogo.gi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1200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70" r:id="rId2"/>
    <p:sldLayoutId id="2147483980" r:id="rId3"/>
    <p:sldLayoutId id="2147483981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  <p:sldLayoutId id="2147483978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-128"/>
          <a:cs typeface="ＭＳ Ｐゴシック" charset="-128"/>
        </a:defRPr>
      </a:lvl9pPr>
    </p:titleStyle>
    <p:bodyStyle>
      <a:lvl1pPr marL="349250" indent="-349250" algn="l" rtl="0" eaLnBrk="0" fontAlgn="base" hangingPunct="0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charset="0"/>
        <a:buChar char=""/>
        <a:defRPr sz="2400" kern="1200">
          <a:solidFill>
            <a:srgbClr val="595959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charset="0"/>
        <a:buChar char=""/>
        <a:defRPr sz="2200" kern="1200">
          <a:solidFill>
            <a:srgbClr val="595959"/>
          </a:solidFill>
          <a:latin typeface="+mn-lt"/>
          <a:ea typeface="ＭＳ Ｐゴシック" charset="-128"/>
          <a:cs typeface="+mn-cs"/>
        </a:defRPr>
      </a:lvl2pPr>
      <a:lvl3pPr marL="96837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charset="0"/>
        <a:buChar char=""/>
        <a:defRPr sz="2000" kern="1200">
          <a:solidFill>
            <a:srgbClr val="595959"/>
          </a:solidFill>
          <a:latin typeface="+mn-lt"/>
          <a:ea typeface="ＭＳ Ｐゴシック" charset="-128"/>
          <a:cs typeface="+mn-cs"/>
        </a:defRPr>
      </a:lvl3pPr>
      <a:lvl4pPr marL="1263650" indent="-295275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charset="0"/>
        <a:buChar char="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4pPr>
      <a:lvl5pPr marL="154622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charset="0"/>
        <a:buChar char="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00175" y="2514600"/>
            <a:ext cx="6497638" cy="1725613"/>
          </a:xfrm>
        </p:spPr>
        <p:txBody>
          <a:bodyPr>
            <a:normAutofit/>
          </a:bodyPr>
          <a:lstStyle/>
          <a:p>
            <a:pPr>
              <a:buClr>
                <a:srgbClr val="6FB7D7"/>
              </a:buClr>
            </a:pPr>
            <a:r>
              <a:rPr lang="it-IT" sz="4400" dirty="0"/>
              <a:t>Architettura per servizi ad alta affidabilità</a:t>
            </a:r>
            <a:endParaRPr lang="it-IT" sz="4100" dirty="0">
              <a:latin typeface="News Gothic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7" name="Sottotitolo 2"/>
          <p:cNvSpPr>
            <a:spLocks noGrp="1"/>
          </p:cNvSpPr>
          <p:nvPr>
            <p:ph type="subTitle" idx="1"/>
          </p:nvPr>
        </p:nvSpPr>
        <p:spPr>
          <a:xfrm>
            <a:off x="1400175" y="4289425"/>
            <a:ext cx="6497638" cy="917575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6FB7D7"/>
              </a:buClr>
              <a:buFont typeface="Wingdings 2" charset="0"/>
              <a:buNone/>
            </a:pPr>
            <a:r>
              <a:rPr lang="it-IT" dirty="0" smtClean="0">
                <a:solidFill>
                  <a:srgbClr val="898989"/>
                </a:solidFill>
                <a:latin typeface="News Gothic MT" charset="0"/>
                <a:ea typeface="ＭＳ Ｐゴシック" charset="0"/>
                <a:cs typeface="ＭＳ Ｐゴシック" charset="0"/>
              </a:rPr>
              <a:t>Stato e Prospettive del Calcolo Scientifico </a:t>
            </a:r>
          </a:p>
          <a:p>
            <a:pPr>
              <a:buClr>
                <a:srgbClr val="6FB7D7"/>
              </a:buClr>
              <a:buFont typeface="Wingdings 2" charset="0"/>
              <a:buNone/>
            </a:pPr>
            <a:r>
              <a:rPr lang="it-IT" dirty="0" smtClean="0">
                <a:solidFill>
                  <a:srgbClr val="898989"/>
                </a:solidFill>
                <a:latin typeface="News Gothic MT" charset="0"/>
                <a:ea typeface="ＭＳ Ｐゴシック" charset="0"/>
                <a:cs typeface="ＭＳ Ｐゴシック" charset="0"/>
              </a:rPr>
              <a:t>16-18 Febbraio 2011</a:t>
            </a:r>
          </a:p>
          <a:p>
            <a:pPr>
              <a:buClr>
                <a:srgbClr val="6FB7D7"/>
              </a:buClr>
              <a:buFont typeface="Wingdings 2" charset="0"/>
              <a:buNone/>
            </a:pPr>
            <a:endParaRPr lang="it-IT" dirty="0">
              <a:solidFill>
                <a:srgbClr val="898989"/>
              </a:solidFill>
              <a:latin typeface="News Gothic MT" charset="0"/>
              <a:ea typeface="ＭＳ Ｐゴシック" charset="0"/>
              <a:cs typeface="ＭＳ Ｐゴシック" charset="0"/>
            </a:endParaRPr>
          </a:p>
          <a:p>
            <a:pPr>
              <a:buClr>
                <a:srgbClr val="6FB7D7"/>
              </a:buClr>
              <a:buFont typeface="Wingdings 2" charset="0"/>
              <a:buNone/>
            </a:pPr>
            <a:r>
              <a:rPr lang="it-IT" dirty="0" err="1" smtClean="0">
                <a:solidFill>
                  <a:srgbClr val="898989"/>
                </a:solidFill>
                <a:latin typeface="News Gothic MT" charset="0"/>
                <a:ea typeface="ＭＳ Ｐゴシック" charset="0"/>
                <a:cs typeface="ＭＳ Ｐゴシック" charset="0"/>
              </a:rPr>
              <a:t>Riccardo.Veraldi@cnaf.infn.it</a:t>
            </a:r>
            <a:endParaRPr lang="it-IT" dirty="0">
              <a:solidFill>
                <a:srgbClr val="898989"/>
              </a:solidFill>
              <a:latin typeface="News Gothic MT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>
                <a:latin typeface="News Gothic MT" charset="0"/>
                <a:ea typeface="ＭＳ Ｐゴシック" charset="0"/>
                <a:cs typeface="ＭＳ Ｐゴシック" charset="0"/>
              </a:rPr>
              <a:t>Attuale architettura DNS</a:t>
            </a:r>
            <a:endParaRPr lang="it-IT" sz="4000" dirty="0">
              <a:latin typeface="News Gothic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53" name="Segnaposto piè di pagina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200" smtClean="0">
                <a:solidFill>
                  <a:schemeClr val="bg1"/>
                </a:solidFill>
                <a:latin typeface="News Gothic MT" charset="0"/>
              </a:rPr>
              <a:t>Riccardo Veraldi</a:t>
            </a:r>
            <a:endParaRPr lang="it-IT" sz="1200">
              <a:solidFill>
                <a:schemeClr val="bg1"/>
              </a:solidFill>
              <a:latin typeface="News Gothic MT" charset="0"/>
            </a:endParaRPr>
          </a:p>
        </p:txBody>
      </p:sp>
      <p:sp>
        <p:nvSpPr>
          <p:cNvPr id="2" name="Rettangolo arrotondato 1"/>
          <p:cNvSpPr/>
          <p:nvPr/>
        </p:nvSpPr>
        <p:spPr>
          <a:xfrm>
            <a:off x="1494158" y="3645024"/>
            <a:ext cx="5472608" cy="20882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782190" y="3758084"/>
            <a:ext cx="8825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i</a:t>
            </a:r>
            <a:r>
              <a:rPr lang="it-IT" sz="2000" b="1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nfn.it</a:t>
            </a:r>
            <a:endParaRPr lang="it-IT" sz="20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9" name="Rettangolo arrotondato 8"/>
          <p:cNvSpPr/>
          <p:nvPr/>
        </p:nvSpPr>
        <p:spPr>
          <a:xfrm>
            <a:off x="1494158" y="4794104"/>
            <a:ext cx="2215942" cy="72008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FF0000"/>
                </a:solidFill>
              </a:rPr>
              <a:t>d</a:t>
            </a:r>
            <a:r>
              <a:rPr lang="it-IT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FF0000"/>
                </a:solidFill>
              </a:rPr>
              <a:t>xcnaf.cnaf.infn.it</a:t>
            </a:r>
            <a:endParaRPr lang="it-IT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cxnSp>
        <p:nvCxnSpPr>
          <p:cNvPr id="8" name="Connettore 2 7"/>
          <p:cNvCxnSpPr/>
          <p:nvPr/>
        </p:nvCxnSpPr>
        <p:spPr>
          <a:xfrm flipH="1">
            <a:off x="3710100" y="4158194"/>
            <a:ext cx="1168434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 rot="19101952">
            <a:off x="4048446" y="4640216"/>
            <a:ext cx="673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AXFR</a:t>
            </a:r>
            <a:endParaRPr lang="it-IT" sz="1400" b="1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4750824" y="3870162"/>
            <a:ext cx="2215942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accent3">
                    <a:lumMod val="75000"/>
                  </a:schemeClr>
                </a:solidFill>
              </a:rPr>
              <a:t>s</a:t>
            </a:r>
            <a:r>
              <a:rPr lang="it-IT" b="1" dirty="0" smtClean="0">
                <a:solidFill>
                  <a:schemeClr val="accent3">
                    <a:lumMod val="75000"/>
                  </a:schemeClr>
                </a:solidFill>
              </a:rPr>
              <a:t>erver2.infn.it</a:t>
            </a:r>
            <a:endParaRPr lang="it-IT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" name="Rettangolo arrotondato 15"/>
          <p:cNvSpPr/>
          <p:nvPr/>
        </p:nvSpPr>
        <p:spPr>
          <a:xfrm>
            <a:off x="1413644" y="1709922"/>
            <a:ext cx="2322757" cy="7200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it-IT" b="1" dirty="0" smtClean="0">
                <a:solidFill>
                  <a:schemeClr val="accent5">
                    <a:lumMod val="50000"/>
                  </a:schemeClr>
                </a:solidFill>
              </a:rPr>
              <a:t>s1.garr.net</a:t>
            </a:r>
            <a:endParaRPr lang="it-IT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9" name="Rettangolo arrotondato 18"/>
          <p:cNvSpPr/>
          <p:nvPr/>
        </p:nvSpPr>
        <p:spPr>
          <a:xfrm>
            <a:off x="4644009" y="1709922"/>
            <a:ext cx="2322758" cy="72008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accent4">
                    <a:lumMod val="75000"/>
                  </a:schemeClr>
                </a:solidFill>
              </a:rPr>
              <a:t>ext-dns-2.cern.ch</a:t>
            </a:r>
          </a:p>
        </p:txBody>
      </p:sp>
      <p:cxnSp>
        <p:nvCxnSpPr>
          <p:cNvPr id="18" name="Connettore 2 17"/>
          <p:cNvCxnSpPr>
            <a:stCxn id="5" idx="0"/>
          </p:cNvCxnSpPr>
          <p:nvPr/>
        </p:nvCxnSpPr>
        <p:spPr>
          <a:xfrm flipH="1" flipV="1">
            <a:off x="2555777" y="2430002"/>
            <a:ext cx="3303018" cy="1440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stCxn id="5" idx="0"/>
          </p:cNvCxnSpPr>
          <p:nvPr/>
        </p:nvCxnSpPr>
        <p:spPr>
          <a:xfrm flipV="1">
            <a:off x="5858795" y="2430003"/>
            <a:ext cx="9349" cy="14401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1" name="CasellaDiTesto 30"/>
          <p:cNvSpPr txBox="1"/>
          <p:nvPr/>
        </p:nvSpPr>
        <p:spPr>
          <a:xfrm rot="1413418">
            <a:off x="3523945" y="2975740"/>
            <a:ext cx="673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AXFR</a:t>
            </a:r>
            <a:endParaRPr lang="it-IT" sz="1400" b="1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5885333" y="2894218"/>
            <a:ext cx="673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AXFR</a:t>
            </a:r>
            <a:endParaRPr lang="it-IT" sz="1400" b="1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18 Febbraio 2010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BCD85-C9B7-A34C-8E38-5AA9684DCB96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/>
              <a:t>Architettura DNS HA</a:t>
            </a:r>
            <a:endParaRPr lang="it-IT" sz="4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Veraldi</a:t>
            </a:r>
            <a:endParaRPr lang="it-IT"/>
          </a:p>
        </p:txBody>
      </p:sp>
      <p:sp>
        <p:nvSpPr>
          <p:cNvPr id="5" name="Rettangolo arrotondato 4"/>
          <p:cNvSpPr/>
          <p:nvPr/>
        </p:nvSpPr>
        <p:spPr>
          <a:xfrm>
            <a:off x="249023" y="1615162"/>
            <a:ext cx="5472608" cy="20882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37055" y="1728222"/>
            <a:ext cx="8825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i</a:t>
            </a:r>
            <a:r>
              <a:rPr lang="it-IT" sz="2000" b="1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nfn.it</a:t>
            </a:r>
            <a:endParaRPr lang="it-IT" sz="20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249023" y="2764242"/>
            <a:ext cx="2215942" cy="72008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FF0000"/>
                </a:solidFill>
              </a:rPr>
              <a:t>d</a:t>
            </a:r>
            <a:r>
              <a:rPr lang="it-IT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FF0000"/>
                </a:solidFill>
              </a:rPr>
              <a:t>xcnaf.cnaf.infn.it</a:t>
            </a:r>
            <a:endParaRPr lang="it-IT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cxnSp>
        <p:nvCxnSpPr>
          <p:cNvPr id="8" name="Connettore 2 7"/>
          <p:cNvCxnSpPr/>
          <p:nvPr/>
        </p:nvCxnSpPr>
        <p:spPr>
          <a:xfrm flipH="1">
            <a:off x="2464965" y="2128332"/>
            <a:ext cx="1168434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 rot="19101952">
            <a:off x="2803311" y="2610354"/>
            <a:ext cx="673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AXFR</a:t>
            </a:r>
            <a:endParaRPr lang="it-IT" sz="1400" b="1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3505689" y="1840300"/>
            <a:ext cx="2215942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accent3">
                    <a:lumMod val="75000"/>
                  </a:schemeClr>
                </a:solidFill>
              </a:rPr>
              <a:t>s</a:t>
            </a:r>
            <a:r>
              <a:rPr lang="it-IT" b="1" dirty="0" smtClean="0">
                <a:solidFill>
                  <a:schemeClr val="accent3">
                    <a:lumMod val="75000"/>
                  </a:schemeClr>
                </a:solidFill>
              </a:rPr>
              <a:t>erver2.infn.it</a:t>
            </a:r>
            <a:endParaRPr lang="it-IT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3265205" y="4187167"/>
            <a:ext cx="5893777" cy="191028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5345937" y="4187167"/>
            <a:ext cx="12531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err="1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ha.infn.it</a:t>
            </a:r>
            <a:endParaRPr lang="it-IT" sz="20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6745795" y="4739140"/>
            <a:ext cx="2205277" cy="72223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n</a:t>
            </a:r>
            <a:r>
              <a:rPr lang="it-IT" dirty="0" smtClean="0">
                <a:solidFill>
                  <a:srgbClr val="FF0000"/>
                </a:solidFill>
              </a:rPr>
              <a:t>s1.ha.infn.it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4558573" y="5682396"/>
            <a:ext cx="2955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In sede esterna NON INFN</a:t>
            </a:r>
            <a:endParaRPr lang="it-IT" dirty="0"/>
          </a:p>
        </p:txBody>
      </p:sp>
      <p:cxnSp>
        <p:nvCxnSpPr>
          <p:cNvPr id="16" name="Connettore 2 15"/>
          <p:cNvCxnSpPr>
            <a:endCxn id="10" idx="3"/>
          </p:cNvCxnSpPr>
          <p:nvPr/>
        </p:nvCxnSpPr>
        <p:spPr>
          <a:xfrm flipH="1" flipV="1">
            <a:off x="5721631" y="2200340"/>
            <a:ext cx="1138535" cy="2538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7" name="Rettangolo 16"/>
          <p:cNvSpPr/>
          <p:nvPr/>
        </p:nvSpPr>
        <p:spPr>
          <a:xfrm rot="4011434">
            <a:off x="5784437" y="3348087"/>
            <a:ext cx="6634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>
                <a:ln>
                  <a:solidFill>
                    <a:srgbClr val="FF0000"/>
                  </a:solidFill>
                </a:ln>
                <a:solidFill>
                  <a:schemeClr val="accent6"/>
                </a:solidFill>
              </a:rPr>
              <a:t>AXFR</a:t>
            </a:r>
          </a:p>
        </p:txBody>
      </p:sp>
      <p:sp>
        <p:nvSpPr>
          <p:cNvPr id="18" name="Fumetto 1 17"/>
          <p:cNvSpPr/>
          <p:nvPr/>
        </p:nvSpPr>
        <p:spPr>
          <a:xfrm>
            <a:off x="6036408" y="1204390"/>
            <a:ext cx="2922289" cy="923942"/>
          </a:xfrm>
          <a:prstGeom prst="wedgeRectCallout">
            <a:avLst>
              <a:gd name="adj1" fmla="val -60068"/>
              <a:gd name="adj2" fmla="val 4155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dirty="0" err="1" smtClean="0">
                <a:solidFill>
                  <a:srgbClr val="0D0D0D"/>
                </a:solidFill>
              </a:rPr>
              <a:t>host</a:t>
            </a:r>
            <a:r>
              <a:rPr lang="it-IT" sz="1400" dirty="0" smtClean="0">
                <a:solidFill>
                  <a:srgbClr val="0D0D0D"/>
                </a:solidFill>
              </a:rPr>
              <a:t> IN CNAME </a:t>
            </a:r>
            <a:r>
              <a:rPr lang="it-IT" sz="1400" dirty="0" err="1" smtClean="0">
                <a:solidFill>
                  <a:srgbClr val="0D0D0D"/>
                </a:solidFill>
              </a:rPr>
              <a:t>host.ha.infn.it</a:t>
            </a:r>
            <a:r>
              <a:rPr lang="it-IT" sz="1400" dirty="0" smtClean="0">
                <a:solidFill>
                  <a:srgbClr val="0D0D0D"/>
                </a:solidFill>
              </a:rPr>
              <a:t>.</a:t>
            </a:r>
            <a:endParaRPr lang="it-IT" sz="1400" dirty="0">
              <a:solidFill>
                <a:srgbClr val="0D0D0D"/>
              </a:solidFill>
            </a:endParaRPr>
          </a:p>
        </p:txBody>
      </p:sp>
      <p:sp>
        <p:nvSpPr>
          <p:cNvPr id="19" name="Fumetto 1 18"/>
          <p:cNvSpPr/>
          <p:nvPr/>
        </p:nvSpPr>
        <p:spPr>
          <a:xfrm>
            <a:off x="6204469" y="2462071"/>
            <a:ext cx="2746603" cy="674374"/>
          </a:xfrm>
          <a:prstGeom prst="wedgeRectCallout">
            <a:avLst>
              <a:gd name="adj1" fmla="val 46492"/>
              <a:gd name="adj2" fmla="val 28968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dirty="0" err="1">
                <a:solidFill>
                  <a:srgbClr val="0D0D0D"/>
                </a:solidFill>
              </a:rPr>
              <a:t>h</a:t>
            </a:r>
            <a:r>
              <a:rPr lang="it-IT" sz="1400" dirty="0" err="1" smtClean="0">
                <a:solidFill>
                  <a:srgbClr val="0D0D0D"/>
                </a:solidFill>
              </a:rPr>
              <a:t>ost</a:t>
            </a:r>
            <a:r>
              <a:rPr lang="it-IT" sz="1400" dirty="0" smtClean="0">
                <a:solidFill>
                  <a:srgbClr val="0D0D0D"/>
                </a:solidFill>
              </a:rPr>
              <a:t> </a:t>
            </a:r>
            <a:r>
              <a:rPr lang="it-IT" sz="1400" dirty="0" smtClean="0">
                <a:solidFill>
                  <a:srgbClr val="0D0D0D"/>
                </a:solidFill>
              </a:rPr>
              <a:t>60 IN </a:t>
            </a:r>
            <a:r>
              <a:rPr lang="it-IT" sz="1400" dirty="0">
                <a:solidFill>
                  <a:srgbClr val="0D0D0D"/>
                </a:solidFill>
              </a:rPr>
              <a:t>A </a:t>
            </a:r>
            <a:r>
              <a:rPr lang="it-IT" sz="1400" dirty="0" smtClean="0">
                <a:solidFill>
                  <a:srgbClr val="0D0D0D"/>
                </a:solidFill>
              </a:rPr>
              <a:t>193.x.y.z</a:t>
            </a:r>
          </a:p>
          <a:p>
            <a:r>
              <a:rPr lang="it-IT" sz="1400" dirty="0" err="1">
                <a:solidFill>
                  <a:srgbClr val="0D0D0D"/>
                </a:solidFill>
              </a:rPr>
              <a:t>h</a:t>
            </a:r>
            <a:r>
              <a:rPr lang="it-IT" sz="1400" dirty="0" err="1" smtClean="0">
                <a:solidFill>
                  <a:srgbClr val="0D0D0D"/>
                </a:solidFill>
              </a:rPr>
              <a:t>ost</a:t>
            </a:r>
            <a:r>
              <a:rPr lang="it-IT" sz="1400" dirty="0" smtClean="0">
                <a:solidFill>
                  <a:srgbClr val="0D0D0D"/>
                </a:solidFill>
              </a:rPr>
              <a:t> </a:t>
            </a:r>
            <a:r>
              <a:rPr lang="it-IT" sz="1400" dirty="0" smtClean="0">
                <a:solidFill>
                  <a:srgbClr val="0D0D0D"/>
                </a:solidFill>
              </a:rPr>
              <a:t>60 </a:t>
            </a:r>
            <a:r>
              <a:rPr lang="it-IT" sz="1400" dirty="0" smtClean="0">
                <a:solidFill>
                  <a:srgbClr val="0D0D0D"/>
                </a:solidFill>
              </a:rPr>
              <a:t>IN A 131.154.a.b </a:t>
            </a:r>
            <a:endParaRPr lang="it-IT" sz="1400" dirty="0">
              <a:solidFill>
                <a:srgbClr val="0D0D0D"/>
              </a:solidFill>
            </a:endParaRPr>
          </a:p>
        </p:txBody>
      </p:sp>
      <p:sp>
        <p:nvSpPr>
          <p:cNvPr id="20" name="Rettangolo arrotondato 19"/>
          <p:cNvSpPr/>
          <p:nvPr/>
        </p:nvSpPr>
        <p:spPr>
          <a:xfrm>
            <a:off x="3417375" y="4759646"/>
            <a:ext cx="2304256" cy="75754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ln>
                  <a:solidFill>
                    <a:srgbClr val="000000"/>
                  </a:solidFill>
                </a:ln>
              </a:rPr>
              <a:t>n</a:t>
            </a:r>
            <a:r>
              <a:rPr lang="it-IT" dirty="0" err="1" smtClean="0">
                <a:ln>
                  <a:solidFill>
                    <a:srgbClr val="000000"/>
                  </a:solidFill>
                </a:ln>
              </a:rPr>
              <a:t>agios-srv</a:t>
            </a:r>
            <a:endParaRPr lang="it-IT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21" name="Freccia destra 20"/>
          <p:cNvSpPr/>
          <p:nvPr/>
        </p:nvSpPr>
        <p:spPr>
          <a:xfrm>
            <a:off x="5733937" y="4849738"/>
            <a:ext cx="956313" cy="504056"/>
          </a:xfrm>
          <a:prstGeom prst="rightArrow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69000">
                <a:schemeClr val="accent1">
                  <a:tint val="80000"/>
                  <a:shade val="100000"/>
                  <a:satMod val="15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chemeClr val="accent5">
                    <a:lumMod val="60000"/>
                    <a:lumOff val="40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25"/>
          <p:cNvSpPr/>
          <p:nvPr/>
        </p:nvSpPr>
        <p:spPr>
          <a:xfrm>
            <a:off x="107505" y="4187167"/>
            <a:ext cx="2072142" cy="57247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host.cnaf.infn.it</a:t>
            </a:r>
            <a:endParaRPr lang="it-IT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107505" y="5353794"/>
            <a:ext cx="2053659" cy="57247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h</a:t>
            </a:r>
            <a:r>
              <a:rPr lang="it-IT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ost.sez.infn.it</a:t>
            </a:r>
            <a:endParaRPr lang="it-IT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cxnSp>
        <p:nvCxnSpPr>
          <p:cNvPr id="29" name="Connettore 2 28"/>
          <p:cNvCxnSpPr>
            <a:endCxn id="26" idx="3"/>
          </p:cNvCxnSpPr>
          <p:nvPr/>
        </p:nvCxnSpPr>
        <p:spPr>
          <a:xfrm flipH="1" flipV="1">
            <a:off x="2179647" y="4473407"/>
            <a:ext cx="1314250" cy="7017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>
            <a:endCxn id="27" idx="3"/>
          </p:cNvCxnSpPr>
          <p:nvPr/>
        </p:nvCxnSpPr>
        <p:spPr>
          <a:xfrm flipH="1">
            <a:off x="2161164" y="5175130"/>
            <a:ext cx="1332732" cy="464904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/>
          <p:cNvSpPr txBox="1"/>
          <p:nvPr/>
        </p:nvSpPr>
        <p:spPr>
          <a:xfrm rot="1666716">
            <a:off x="2526629" y="4433388"/>
            <a:ext cx="6438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probe</a:t>
            </a:r>
            <a:endParaRPr lang="it-IT" sz="1400" dirty="0"/>
          </a:p>
        </p:txBody>
      </p:sp>
      <p:sp>
        <p:nvSpPr>
          <p:cNvPr id="35" name="CasellaDiTesto 34"/>
          <p:cNvSpPr txBox="1"/>
          <p:nvPr/>
        </p:nvSpPr>
        <p:spPr>
          <a:xfrm rot="20439964">
            <a:off x="2527219" y="5461382"/>
            <a:ext cx="6438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probe</a:t>
            </a:r>
            <a:endParaRPr lang="it-IT" sz="14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721631" y="4916513"/>
            <a:ext cx="923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err="1" smtClean="0"/>
              <a:t>nsupdate</a:t>
            </a:r>
            <a:endParaRPr lang="it-IT" sz="1400" dirty="0"/>
          </a:p>
        </p:txBody>
      </p:sp>
      <p:cxnSp>
        <p:nvCxnSpPr>
          <p:cNvPr id="37" name="Connettore 1 36"/>
          <p:cNvCxnSpPr/>
          <p:nvPr/>
        </p:nvCxnSpPr>
        <p:spPr>
          <a:xfrm>
            <a:off x="6300192" y="2943761"/>
            <a:ext cx="216024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" name="Connettore 1 37"/>
          <p:cNvCxnSpPr/>
          <p:nvPr/>
        </p:nvCxnSpPr>
        <p:spPr>
          <a:xfrm>
            <a:off x="6300192" y="2871753"/>
            <a:ext cx="216024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3" name="Segnaposto data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18 Febbraio 2010</a:t>
            </a:r>
            <a:endParaRPr lang="it-IT"/>
          </a:p>
        </p:txBody>
      </p:sp>
      <p:sp>
        <p:nvSpPr>
          <p:cNvPr id="24" name="Segnaposto numero diapositiva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BCD85-C9B7-A34C-8E38-5AA9684DCB96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6350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dirty="0"/>
              <a:t>Architettura DNS HA</a:t>
            </a:r>
            <a:endParaRPr lang="it-IT" dirty="0">
              <a:latin typeface="News Gothic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5" name="Segnaposto contenuto 2"/>
          <p:cNvSpPr>
            <a:spLocks noGrp="1"/>
          </p:cNvSpPr>
          <p:nvPr>
            <p:ph idx="1"/>
          </p:nvPr>
        </p:nvSpPr>
        <p:spPr>
          <a:xfrm>
            <a:off x="571512" y="1484784"/>
            <a:ext cx="8042275" cy="4343400"/>
          </a:xfrm>
        </p:spPr>
        <p:txBody>
          <a:bodyPr/>
          <a:lstStyle/>
          <a:p>
            <a:pPr algn="just" eaLnBrk="1" hangingPunct="1"/>
            <a:r>
              <a:rPr lang="it-IT" sz="1400" dirty="0">
                <a:latin typeface="News Gothic MT" charset="0"/>
                <a:ea typeface="ＭＳ Ｐゴシック" charset="0"/>
                <a:cs typeface="ＭＳ Ｐゴシック" charset="0"/>
              </a:rPr>
              <a:t>I</a:t>
            </a:r>
            <a:r>
              <a:rPr lang="it-IT" sz="1400" dirty="0" smtClean="0">
                <a:latin typeface="News Gothic MT" charset="0"/>
                <a:ea typeface="ＭＳ Ｐゴシック" charset="0"/>
                <a:cs typeface="ＭＳ Ｐゴシック" charset="0"/>
              </a:rPr>
              <a:t> servizi (</a:t>
            </a:r>
            <a:r>
              <a:rPr lang="it-IT" sz="1400" dirty="0" err="1" smtClean="0">
                <a:latin typeface="News Gothic MT" charset="0"/>
                <a:ea typeface="ＭＳ Ｐゴシック" charset="0"/>
                <a:cs typeface="ＭＳ Ｐゴシック" charset="0"/>
              </a:rPr>
              <a:t>host.infn.it</a:t>
            </a:r>
            <a:r>
              <a:rPr lang="it-IT" sz="1400" dirty="0" smtClean="0">
                <a:latin typeface="News Gothic MT" charset="0"/>
                <a:ea typeface="ＭＳ Ｐゴシック" charset="0"/>
                <a:cs typeface="ＭＳ Ｐゴシック" charset="0"/>
              </a:rPr>
              <a:t>) vengono ridondati geograficamente in 2 sedi (ad es: CNAF e </a:t>
            </a:r>
            <a:r>
              <a:rPr lang="it-IT" sz="1400" dirty="0" err="1" smtClean="0">
                <a:latin typeface="News Gothic MT" charset="0"/>
                <a:ea typeface="ＭＳ Ｐゴシック" charset="0"/>
                <a:cs typeface="ＭＳ Ｐゴシック" charset="0"/>
              </a:rPr>
              <a:t>una’altra</a:t>
            </a:r>
            <a:r>
              <a:rPr lang="it-IT" sz="1400" dirty="0" smtClean="0">
                <a:latin typeface="News Gothic MT" charset="0"/>
                <a:ea typeface="ＭＳ Ｐゴシック" charset="0"/>
                <a:cs typeface="ＭＳ Ｐゴシック" charset="0"/>
              </a:rPr>
              <a:t> sede INFN)</a:t>
            </a:r>
          </a:p>
          <a:p>
            <a:pPr algn="just" eaLnBrk="1" hangingPunct="1"/>
            <a:r>
              <a:rPr lang="it-IT" sz="1400" dirty="0" smtClean="0">
                <a:latin typeface="News Gothic MT" charset="0"/>
                <a:ea typeface="ＭＳ Ｐゴシック" charset="0"/>
                <a:cs typeface="ＭＳ Ｐゴシック" charset="0"/>
              </a:rPr>
              <a:t>Il sottodominio </a:t>
            </a:r>
            <a:r>
              <a:rPr lang="it-IT" sz="1400" dirty="0" err="1" smtClean="0">
                <a:latin typeface="News Gothic MT" charset="0"/>
                <a:ea typeface="ＭＳ Ｐゴシック" charset="0"/>
                <a:cs typeface="ＭＳ Ｐゴシック" charset="0"/>
              </a:rPr>
              <a:t>ha.infn.it</a:t>
            </a:r>
            <a:r>
              <a:rPr lang="it-IT" sz="1400" dirty="0" smtClean="0">
                <a:latin typeface="News Gothic MT" charset="0"/>
                <a:ea typeface="ＭＳ Ｐゴシック" charset="0"/>
                <a:cs typeface="ＭＳ Ｐゴシック" charset="0"/>
              </a:rPr>
              <a:t> viene definito su un </a:t>
            </a:r>
            <a:r>
              <a:rPr lang="it-IT" sz="1400" dirty="0" err="1" smtClean="0">
                <a:latin typeface="News Gothic MT" charset="0"/>
                <a:ea typeface="ＭＳ Ｐゴシック" charset="0"/>
                <a:cs typeface="ＭＳ Ｐゴシック" charset="0"/>
              </a:rPr>
              <a:t>name</a:t>
            </a:r>
            <a:r>
              <a:rPr lang="it-IT" sz="1400" dirty="0" smtClean="0">
                <a:latin typeface="News Gothic MT" charset="0"/>
                <a:ea typeface="ＭＳ Ｐゴシック" charset="0"/>
                <a:cs typeface="ＭＳ Ｐゴシック" charset="0"/>
              </a:rPr>
              <a:t> server esterno ns1.ha.infn.it fisicamente in zona neutrale</a:t>
            </a:r>
          </a:p>
          <a:p>
            <a:pPr lvl="1" algn="just" eaLnBrk="1" hangingPunct="1"/>
            <a:r>
              <a:rPr lang="it-IT" sz="1200" dirty="0" smtClean="0">
                <a:latin typeface="News Gothic MT" charset="0"/>
                <a:ea typeface="ＭＳ Ｐゴシック" charset="0"/>
                <a:cs typeface="ＭＳ Ｐゴシック" charset="0"/>
              </a:rPr>
              <a:t>Viene impostata la delega per </a:t>
            </a:r>
            <a:r>
              <a:rPr lang="it-IT" sz="1200" dirty="0" err="1" smtClean="0">
                <a:latin typeface="News Gothic MT" charset="0"/>
                <a:ea typeface="ＭＳ Ｐゴシック" charset="0"/>
                <a:cs typeface="ＭＳ Ｐゴシック" charset="0"/>
              </a:rPr>
              <a:t>ha.infn.it</a:t>
            </a:r>
            <a:r>
              <a:rPr lang="it-IT" sz="1200" dirty="0" smtClean="0">
                <a:latin typeface="News Gothic MT" charset="0"/>
                <a:ea typeface="ＭＳ Ｐゴシック" charset="0"/>
                <a:cs typeface="ＭＳ Ｐゴシック" charset="0"/>
              </a:rPr>
              <a:t> su server2.infn.it verso ns1.ha.infn.it e gli </a:t>
            </a:r>
            <a:r>
              <a:rPr lang="it-IT" sz="1200" dirty="0" err="1" smtClean="0">
                <a:latin typeface="News Gothic MT" charset="0"/>
                <a:ea typeface="ＭＳ Ｐゴシック" charset="0"/>
                <a:cs typeface="ＭＳ Ｐゴシック" charset="0"/>
              </a:rPr>
              <a:t>host</a:t>
            </a:r>
            <a:r>
              <a:rPr lang="it-IT" sz="1200" dirty="0" smtClean="0">
                <a:latin typeface="News Gothic MT" charset="0"/>
                <a:ea typeface="ＭＳ Ｐゴシック" charset="0"/>
                <a:cs typeface="ＭＳ Ｐゴシック" charset="0"/>
              </a:rPr>
              <a:t> </a:t>
            </a:r>
            <a:r>
              <a:rPr lang="it-IT" sz="1200" dirty="0" err="1" smtClean="0">
                <a:latin typeface="News Gothic MT" charset="0"/>
                <a:ea typeface="ＭＳ Ｐゴシック" charset="0"/>
                <a:cs typeface="ＭＳ Ｐゴシック" charset="0"/>
              </a:rPr>
              <a:t>name</a:t>
            </a:r>
            <a:r>
              <a:rPr lang="it-IT" sz="1200" dirty="0" smtClean="0">
                <a:latin typeface="News Gothic MT" charset="0"/>
                <a:ea typeface="ＭＳ Ｐゴシック" charset="0"/>
                <a:cs typeface="ＭＳ Ｐゴシック" charset="0"/>
              </a:rPr>
              <a:t> dei servizi HA vengono definiti su server2.infn.it come CNAME che puntano a </a:t>
            </a:r>
            <a:r>
              <a:rPr lang="it-IT" sz="1200" dirty="0" err="1" smtClean="0">
                <a:latin typeface="News Gothic MT" charset="0"/>
                <a:ea typeface="ＭＳ Ｐゴシック" charset="0"/>
                <a:cs typeface="ＭＳ Ｐゴシック" charset="0"/>
              </a:rPr>
              <a:t>hostname</a:t>
            </a:r>
            <a:r>
              <a:rPr lang="it-IT" sz="1200" dirty="0" smtClean="0">
                <a:latin typeface="News Gothic MT" charset="0"/>
                <a:ea typeface="ＭＳ Ｐゴシック" charset="0"/>
                <a:cs typeface="ＭＳ Ｐゴシック" charset="0"/>
              </a:rPr>
              <a:t> sul dominio </a:t>
            </a:r>
            <a:r>
              <a:rPr lang="it-IT" sz="1200" dirty="0" err="1" smtClean="0">
                <a:latin typeface="News Gothic MT" charset="0"/>
                <a:ea typeface="ＭＳ Ｐゴシック" charset="0"/>
                <a:cs typeface="ＭＳ Ｐゴシック" charset="0"/>
              </a:rPr>
              <a:t>ha.infn.it</a:t>
            </a:r>
            <a:endParaRPr lang="it-IT" sz="1200" dirty="0" smtClean="0">
              <a:latin typeface="News Gothic MT" charset="0"/>
              <a:ea typeface="ＭＳ Ｐゴシック" charset="0"/>
              <a:cs typeface="ＭＳ Ｐゴシック" charset="0"/>
            </a:endParaRPr>
          </a:p>
          <a:p>
            <a:pPr algn="just" eaLnBrk="1" hangingPunct="1"/>
            <a:r>
              <a:rPr lang="it-IT" sz="1400" dirty="0" smtClean="0">
                <a:latin typeface="News Gothic MT" charset="0"/>
                <a:ea typeface="ＭＳ Ｐゴシック" charset="0"/>
                <a:cs typeface="ＭＳ Ｐゴシック" charset="0"/>
              </a:rPr>
              <a:t>Gli </a:t>
            </a:r>
            <a:r>
              <a:rPr lang="it-IT" sz="1400" dirty="0" err="1" smtClean="0">
                <a:latin typeface="News Gothic MT" charset="0"/>
                <a:ea typeface="ＭＳ Ｐゴシック" charset="0"/>
                <a:cs typeface="ＭＳ Ｐゴシック" charset="0"/>
              </a:rPr>
              <a:t>hostname</a:t>
            </a:r>
            <a:r>
              <a:rPr lang="it-IT" sz="1400" dirty="0" smtClean="0">
                <a:latin typeface="News Gothic MT" charset="0"/>
                <a:ea typeface="ＭＳ Ｐゴシック" charset="0"/>
                <a:cs typeface="ＭＳ Ｐゴシック" charset="0"/>
              </a:rPr>
              <a:t> definiti su ns1.ha.infn.it puntano all’IP di un'istanza del servizio con TTL 60 in una delle due sedi in cui è installato</a:t>
            </a:r>
          </a:p>
          <a:p>
            <a:pPr algn="just" eaLnBrk="1" hangingPunct="1"/>
            <a:r>
              <a:rPr lang="it-IT" sz="1400" dirty="0" smtClean="0">
                <a:latin typeface="News Gothic MT" charset="0"/>
                <a:ea typeface="ＭＳ Ｐゴシック" charset="0"/>
                <a:cs typeface="ＭＳ Ｐゴシック" charset="0"/>
              </a:rPr>
              <a:t>Nella sede neutrale è presente un </a:t>
            </a:r>
            <a:r>
              <a:rPr lang="it-IT" sz="1400" dirty="0" err="1" smtClean="0">
                <a:latin typeface="News Gothic MT" charset="0"/>
                <a:ea typeface="ＭＳ Ｐゴシック" charset="0"/>
                <a:cs typeface="ＭＳ Ｐゴシック" charset="0"/>
              </a:rPr>
              <a:t>nagios</a:t>
            </a:r>
            <a:r>
              <a:rPr lang="it-IT" sz="1400" dirty="0" smtClean="0">
                <a:latin typeface="News Gothic MT" charset="0"/>
                <a:ea typeface="ＭＳ Ｐゴシック" charset="0"/>
                <a:cs typeface="ＭＳ Ｐゴシック" charset="0"/>
              </a:rPr>
              <a:t> server che fa probe verso i server su cui è implementato un determinato servizio ridondato geograficamente</a:t>
            </a:r>
          </a:p>
          <a:p>
            <a:pPr lvl="1" algn="just" eaLnBrk="1" hangingPunct="1"/>
            <a:r>
              <a:rPr lang="it-IT" sz="1200" dirty="0" smtClean="0">
                <a:latin typeface="News Gothic MT" charset="0"/>
                <a:ea typeface="ＭＳ Ｐゴシック" charset="0"/>
                <a:cs typeface="ＭＳ Ｐゴシック" charset="0"/>
              </a:rPr>
              <a:t>Se </a:t>
            </a:r>
            <a:r>
              <a:rPr lang="it-IT" sz="1200" dirty="0" smtClean="0">
                <a:latin typeface="News Gothic MT" charset="0"/>
                <a:ea typeface="ＭＳ Ｐゴシック" charset="0"/>
                <a:cs typeface="ＭＳ Ｐゴシック" charset="0"/>
              </a:rPr>
              <a:t>il server principale</a:t>
            </a:r>
            <a:r>
              <a:rPr lang="it-IT" sz="1200" dirty="0" smtClean="0">
                <a:latin typeface="News Gothic MT" charset="0"/>
                <a:ea typeface="ＭＳ Ｐゴシック" charset="0"/>
                <a:cs typeface="ＭＳ Ｐゴシック" charset="0"/>
              </a:rPr>
              <a:t> tra i </a:t>
            </a:r>
            <a:r>
              <a:rPr lang="it-IT" sz="1200" dirty="0" smtClean="0">
                <a:latin typeface="News Gothic MT" charset="0"/>
                <a:ea typeface="ＭＳ Ｐゴシック" charset="0"/>
                <a:cs typeface="ＭＳ Ｐゴシック" charset="0"/>
              </a:rPr>
              <a:t>due non risponde </a:t>
            </a:r>
            <a:r>
              <a:rPr lang="it-IT" sz="1200" dirty="0" err="1" smtClean="0">
                <a:latin typeface="News Gothic MT" charset="0"/>
                <a:ea typeface="ＭＳ Ｐゴシック" charset="0"/>
                <a:cs typeface="ＭＳ Ｐゴシック" charset="0"/>
              </a:rPr>
              <a:t>nagios</a:t>
            </a:r>
            <a:r>
              <a:rPr lang="it-IT" sz="1200" dirty="0" smtClean="0">
                <a:latin typeface="News Gothic MT" charset="0"/>
                <a:ea typeface="ＭＳ Ｐゴシック" charset="0"/>
                <a:cs typeface="ＭＳ Ｐゴシック" charset="0"/>
              </a:rPr>
              <a:t> fa partire un'opportuna procedura (</a:t>
            </a:r>
            <a:r>
              <a:rPr lang="it-IT" sz="1200" dirty="0" err="1" smtClean="0">
                <a:latin typeface="News Gothic MT" charset="0"/>
                <a:ea typeface="ＭＳ Ｐゴシック" charset="0"/>
                <a:cs typeface="ＭＳ Ｐゴシック" charset="0"/>
              </a:rPr>
              <a:t>nsupdate</a:t>
            </a:r>
            <a:r>
              <a:rPr lang="it-IT" sz="1200" dirty="0" smtClean="0">
                <a:latin typeface="News Gothic MT" charset="0"/>
                <a:ea typeface="ＭＳ Ｐゴシック" charset="0"/>
                <a:cs typeface="ＭＳ Ｐゴシック" charset="0"/>
              </a:rPr>
              <a:t>) che modifica l’IP del </a:t>
            </a:r>
            <a:r>
              <a:rPr lang="it-IT" sz="1200" dirty="0" smtClean="0">
                <a:latin typeface="News Gothic MT" charset="0"/>
                <a:ea typeface="ＭＳ Ｐゴシック" charset="0"/>
                <a:cs typeface="ＭＳ Ｐゴシック" charset="0"/>
              </a:rPr>
              <a:t>servizio </a:t>
            </a:r>
            <a:r>
              <a:rPr lang="it-IT" sz="1200" dirty="0" smtClean="0">
                <a:latin typeface="News Gothic MT" charset="0"/>
                <a:ea typeface="ＭＳ Ｐゴシック" charset="0"/>
                <a:cs typeface="ＭＳ Ｐゴシック" charset="0"/>
              </a:rPr>
              <a:t>su ns1.</a:t>
            </a:r>
            <a:r>
              <a:rPr lang="it-IT" sz="1200" dirty="0" smtClean="0">
                <a:latin typeface="News Gothic MT" charset="0"/>
                <a:ea typeface="ＭＳ Ｐゴシック" charset="0"/>
                <a:cs typeface="ＭＳ Ｐゴシック" charset="0"/>
              </a:rPr>
              <a:t>ha.infn.it in modo da farlo puntare a quello attivo</a:t>
            </a:r>
            <a:endParaRPr lang="it-IT" sz="1200" dirty="0" smtClean="0">
              <a:latin typeface="News Gothic MT" charset="0"/>
              <a:ea typeface="ＭＳ Ｐゴシック" charset="0"/>
              <a:cs typeface="ＭＳ Ｐゴシック" charset="0"/>
            </a:endParaRPr>
          </a:p>
          <a:p>
            <a:pPr algn="just" eaLnBrk="1" hangingPunct="1"/>
            <a:r>
              <a:rPr lang="it-IT" sz="1400" dirty="0" smtClean="0">
                <a:latin typeface="News Gothic MT" charset="0"/>
                <a:ea typeface="ＭＳ Ｐゴシック" charset="0"/>
                <a:cs typeface="ＭＳ Ｐゴシック" charset="0"/>
              </a:rPr>
              <a:t>Attraverso il CNAME definito su server2.infn.it il servizio sarà sempre raggiungibile nella sede in cui è UP and </a:t>
            </a:r>
            <a:r>
              <a:rPr lang="it-IT" sz="1400" dirty="0" err="1" smtClean="0">
                <a:latin typeface="News Gothic MT" charset="0"/>
                <a:ea typeface="ＭＳ Ｐゴシック" charset="0"/>
                <a:cs typeface="ＭＳ Ｐゴシック" charset="0"/>
              </a:rPr>
              <a:t>running</a:t>
            </a:r>
            <a:r>
              <a:rPr lang="it-IT" sz="1400" dirty="0" smtClean="0">
                <a:latin typeface="News Gothic MT" charset="0"/>
                <a:ea typeface="ＭＳ Ｐゴシック" charset="0"/>
                <a:cs typeface="ＭＳ Ｐゴシック" charset="0"/>
              </a:rPr>
              <a:t> </a:t>
            </a:r>
          </a:p>
          <a:p>
            <a:pPr algn="just" eaLnBrk="1" hangingPunct="1"/>
            <a:endParaRPr lang="it-IT" sz="2200" dirty="0">
              <a:latin typeface="News Gothic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8" name="Segnaposto piè di pagina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200" dirty="0" smtClean="0">
                <a:solidFill>
                  <a:schemeClr val="bg1"/>
                </a:solidFill>
                <a:latin typeface="News Gothic MT" charset="0"/>
              </a:rPr>
              <a:t>Riccardo Veraldi</a:t>
            </a:r>
            <a:endParaRPr lang="it-IT" sz="1200" dirty="0">
              <a:solidFill>
                <a:schemeClr val="bg1"/>
              </a:solidFill>
              <a:latin typeface="News Gothic MT" charset="0"/>
            </a:endParaRP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18 Febbraio 2010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BCD85-C9B7-A34C-8E38-5AA9684DCB96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/>
              <a:t>HA con DNS </a:t>
            </a:r>
            <a:r>
              <a:rPr lang="it-IT" sz="4000" dirty="0" err="1" smtClean="0"/>
              <a:t>multimaster</a:t>
            </a:r>
            <a:endParaRPr lang="it-IT" sz="4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Riccardo Veraldi</a:t>
            </a:r>
            <a:endParaRPr lang="it-IT" dirty="0"/>
          </a:p>
        </p:txBody>
      </p:sp>
      <p:sp>
        <p:nvSpPr>
          <p:cNvPr id="5" name="Segnaposto piè di pagina 3"/>
          <p:cNvSpPr txBox="1">
            <a:spLocks/>
          </p:cNvSpPr>
          <p:nvPr/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it-IT" smtClean="0"/>
              <a:t>Riccardo Veraldi</a:t>
            </a:r>
            <a:endParaRPr lang="it-IT"/>
          </a:p>
        </p:txBody>
      </p:sp>
      <p:sp>
        <p:nvSpPr>
          <p:cNvPr id="6" name="Rettangolo arrotondato 5"/>
          <p:cNvSpPr/>
          <p:nvPr/>
        </p:nvSpPr>
        <p:spPr>
          <a:xfrm>
            <a:off x="112576" y="1442626"/>
            <a:ext cx="5971592" cy="262117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00608" y="1555687"/>
            <a:ext cx="8825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i</a:t>
            </a:r>
            <a:r>
              <a:rPr lang="it-IT" sz="2000" b="1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nfn.it</a:t>
            </a:r>
            <a:endParaRPr lang="it-IT" sz="20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112576" y="2027805"/>
            <a:ext cx="2215942" cy="72008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FF0000"/>
                </a:solidFill>
              </a:rPr>
              <a:t>d</a:t>
            </a:r>
            <a:r>
              <a:rPr lang="it-IT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FF0000"/>
                </a:solidFill>
              </a:rPr>
              <a:t>xcnaf.cnaf.infn.it</a:t>
            </a:r>
            <a:endParaRPr lang="it-IT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cxnSp>
        <p:nvCxnSpPr>
          <p:cNvPr id="9" name="Connettore 2 8"/>
          <p:cNvCxnSpPr/>
          <p:nvPr/>
        </p:nvCxnSpPr>
        <p:spPr>
          <a:xfrm flipH="1">
            <a:off x="2328518" y="1812369"/>
            <a:ext cx="1165378" cy="5754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 rot="19860955">
            <a:off x="2428952" y="1801908"/>
            <a:ext cx="673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AXFR</a:t>
            </a:r>
            <a:endParaRPr lang="it-IT" sz="1400" b="1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3372820" y="1442626"/>
            <a:ext cx="2215942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accent3">
                    <a:lumMod val="75000"/>
                  </a:schemeClr>
                </a:solidFill>
              </a:rPr>
              <a:t>s</a:t>
            </a:r>
            <a:r>
              <a:rPr lang="it-IT" b="1" dirty="0" smtClean="0">
                <a:solidFill>
                  <a:schemeClr val="accent3">
                    <a:lumMod val="75000"/>
                  </a:schemeClr>
                </a:solidFill>
              </a:rPr>
              <a:t>erver2.infn.it</a:t>
            </a:r>
            <a:endParaRPr lang="it-IT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2328518" y="2521964"/>
            <a:ext cx="3611051" cy="154184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2589675" y="2547830"/>
            <a:ext cx="12531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err="1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ha.infn.it</a:t>
            </a:r>
            <a:endParaRPr lang="it-IT" sz="20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4" name="Rettangolo arrotondato 13"/>
          <p:cNvSpPr/>
          <p:nvPr/>
        </p:nvSpPr>
        <p:spPr>
          <a:xfrm>
            <a:off x="3661711" y="2925533"/>
            <a:ext cx="2205277" cy="72223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n</a:t>
            </a:r>
            <a:r>
              <a:rPr lang="it-IT" dirty="0" smtClean="0">
                <a:solidFill>
                  <a:srgbClr val="FF0000"/>
                </a:solidFill>
              </a:rPr>
              <a:t>s1.ha.infn.it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8" name="Fumetto 1 17"/>
          <p:cNvSpPr/>
          <p:nvPr/>
        </p:nvSpPr>
        <p:spPr>
          <a:xfrm>
            <a:off x="5866988" y="1111150"/>
            <a:ext cx="2922289" cy="923942"/>
          </a:xfrm>
          <a:prstGeom prst="wedgeRectCallout">
            <a:avLst>
              <a:gd name="adj1" fmla="val -60068"/>
              <a:gd name="adj2" fmla="val 4155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dirty="0" err="1" smtClean="0">
                <a:solidFill>
                  <a:srgbClr val="0D0D0D"/>
                </a:solidFill>
              </a:rPr>
              <a:t>host</a:t>
            </a:r>
            <a:r>
              <a:rPr lang="it-IT" sz="1400" dirty="0" smtClean="0">
                <a:solidFill>
                  <a:srgbClr val="0D0D0D"/>
                </a:solidFill>
              </a:rPr>
              <a:t> IN CNAME </a:t>
            </a:r>
            <a:r>
              <a:rPr lang="it-IT" sz="1400" dirty="0" err="1" smtClean="0">
                <a:solidFill>
                  <a:srgbClr val="0D0D0D"/>
                </a:solidFill>
              </a:rPr>
              <a:t>idp.ha.infn.it</a:t>
            </a:r>
            <a:r>
              <a:rPr lang="it-IT" sz="1400" dirty="0" smtClean="0">
                <a:solidFill>
                  <a:srgbClr val="0D0D0D"/>
                </a:solidFill>
              </a:rPr>
              <a:t>.</a:t>
            </a:r>
            <a:endParaRPr lang="it-IT" sz="1400" dirty="0">
              <a:solidFill>
                <a:srgbClr val="0D0D0D"/>
              </a:solidFill>
            </a:endParaRPr>
          </a:p>
        </p:txBody>
      </p:sp>
      <p:sp>
        <p:nvSpPr>
          <p:cNvPr id="20" name="Rettangolo arrotondato 19"/>
          <p:cNvSpPr/>
          <p:nvPr/>
        </p:nvSpPr>
        <p:spPr>
          <a:xfrm>
            <a:off x="3143398" y="5031926"/>
            <a:ext cx="2141617" cy="75754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ln>
                  <a:solidFill>
                    <a:srgbClr val="000000"/>
                  </a:solidFill>
                </a:ln>
              </a:rPr>
              <a:t>n</a:t>
            </a:r>
            <a:r>
              <a:rPr lang="it-IT" dirty="0" err="1" smtClean="0">
                <a:ln>
                  <a:solidFill>
                    <a:srgbClr val="000000"/>
                  </a:solidFill>
                </a:ln>
              </a:rPr>
              <a:t>agios-srv</a:t>
            </a:r>
            <a:endParaRPr lang="it-IT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21" name="Freccia destra 20"/>
          <p:cNvSpPr/>
          <p:nvPr/>
        </p:nvSpPr>
        <p:spPr>
          <a:xfrm rot="16200000">
            <a:off x="3831783" y="4291709"/>
            <a:ext cx="976378" cy="504056"/>
          </a:xfrm>
          <a:prstGeom prst="rightArrow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69000">
                <a:schemeClr val="accent1">
                  <a:tint val="80000"/>
                  <a:shade val="100000"/>
                  <a:satMod val="15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chemeClr val="accent5">
                    <a:lumMod val="60000"/>
                    <a:lumOff val="40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Rettangolo 21"/>
          <p:cNvSpPr/>
          <p:nvPr/>
        </p:nvSpPr>
        <p:spPr>
          <a:xfrm>
            <a:off x="112576" y="4422735"/>
            <a:ext cx="1800200" cy="57247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host.cnaf.infn.it</a:t>
            </a:r>
            <a:endParaRPr lang="it-IT" sz="1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94094" y="5589362"/>
            <a:ext cx="1800200" cy="57247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host.cnaf.infn.it</a:t>
            </a:r>
            <a:endParaRPr lang="it-IT" sz="1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cxnSp>
        <p:nvCxnSpPr>
          <p:cNvPr id="24" name="Connettore 2 23"/>
          <p:cNvCxnSpPr>
            <a:endCxn id="22" idx="3"/>
          </p:cNvCxnSpPr>
          <p:nvPr/>
        </p:nvCxnSpPr>
        <p:spPr>
          <a:xfrm flipH="1" flipV="1">
            <a:off x="1912776" y="4708975"/>
            <a:ext cx="1314250" cy="7017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endCxn id="23" idx="3"/>
          </p:cNvCxnSpPr>
          <p:nvPr/>
        </p:nvCxnSpPr>
        <p:spPr>
          <a:xfrm flipH="1">
            <a:off x="1894294" y="5410698"/>
            <a:ext cx="1332732" cy="464904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/>
          <p:cNvSpPr txBox="1"/>
          <p:nvPr/>
        </p:nvSpPr>
        <p:spPr>
          <a:xfrm rot="1666716">
            <a:off x="2259759" y="4668956"/>
            <a:ext cx="6438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probe</a:t>
            </a:r>
            <a:endParaRPr lang="it-IT" sz="1400" dirty="0"/>
          </a:p>
        </p:txBody>
      </p:sp>
      <p:sp>
        <p:nvSpPr>
          <p:cNvPr id="27" name="CasellaDiTesto 26"/>
          <p:cNvSpPr txBox="1"/>
          <p:nvPr/>
        </p:nvSpPr>
        <p:spPr>
          <a:xfrm rot="20439964">
            <a:off x="2260349" y="5696950"/>
            <a:ext cx="6438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probe</a:t>
            </a:r>
            <a:endParaRPr lang="it-IT" sz="1400" dirty="0"/>
          </a:p>
        </p:txBody>
      </p:sp>
      <p:sp>
        <p:nvSpPr>
          <p:cNvPr id="32" name="Rettangolo arrotondato 31"/>
          <p:cNvSpPr/>
          <p:nvPr/>
        </p:nvSpPr>
        <p:spPr>
          <a:xfrm>
            <a:off x="5304257" y="4640252"/>
            <a:ext cx="3611051" cy="154184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5649030" y="4670675"/>
            <a:ext cx="12531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err="1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ha.infn.it</a:t>
            </a:r>
            <a:endParaRPr lang="it-IT" sz="20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5886230" y="5798625"/>
            <a:ext cx="2788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Istanza master sez. INFN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3227026" y="3686216"/>
            <a:ext cx="2390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Istanza master CNAF</a:t>
            </a:r>
            <a:endParaRPr lang="it-IT" dirty="0"/>
          </a:p>
        </p:txBody>
      </p:sp>
      <p:sp>
        <p:nvSpPr>
          <p:cNvPr id="36" name="Rettangolo arrotondato 35"/>
          <p:cNvSpPr/>
          <p:nvPr/>
        </p:nvSpPr>
        <p:spPr>
          <a:xfrm>
            <a:off x="6594527" y="5061561"/>
            <a:ext cx="2205277" cy="72223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ns2.ha.infn.it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7" name="Freccia angolare bidirezionale 36"/>
          <p:cNvSpPr/>
          <p:nvPr/>
        </p:nvSpPr>
        <p:spPr>
          <a:xfrm rot="10800000" flipH="1">
            <a:off x="5866988" y="2812016"/>
            <a:ext cx="2449428" cy="2183198"/>
          </a:xfrm>
          <a:prstGeom prst="leftUpArrow">
            <a:avLst/>
          </a:prstGeom>
          <a:gradFill flip="none" rotWithShape="1">
            <a:gsLst>
              <a:gs pos="0">
                <a:srgbClr val="FF0000"/>
              </a:gs>
              <a:gs pos="52000">
                <a:srgbClr val="FFFFFF"/>
              </a:gs>
              <a:gs pos="100000">
                <a:srgbClr val="FF0000"/>
              </a:gs>
            </a:gsLst>
            <a:lin ang="0" scaled="1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Fumetto 1 37"/>
          <p:cNvSpPr/>
          <p:nvPr/>
        </p:nvSpPr>
        <p:spPr>
          <a:xfrm>
            <a:off x="6204469" y="2073511"/>
            <a:ext cx="2746603" cy="674374"/>
          </a:xfrm>
          <a:prstGeom prst="wedgeRectCallout">
            <a:avLst>
              <a:gd name="adj1" fmla="val -77968"/>
              <a:gd name="adj2" fmla="val 7318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dirty="0" err="1" smtClean="0">
                <a:solidFill>
                  <a:srgbClr val="0D0D0D"/>
                </a:solidFill>
              </a:rPr>
              <a:t>host</a:t>
            </a:r>
            <a:r>
              <a:rPr lang="it-IT" sz="1400" dirty="0" smtClean="0">
                <a:solidFill>
                  <a:srgbClr val="0D0D0D"/>
                </a:solidFill>
              </a:rPr>
              <a:t> </a:t>
            </a:r>
            <a:r>
              <a:rPr lang="it-IT" sz="1400" dirty="0" smtClean="0">
                <a:solidFill>
                  <a:srgbClr val="0D0D0D"/>
                </a:solidFill>
              </a:rPr>
              <a:t>60 IN </a:t>
            </a:r>
            <a:r>
              <a:rPr lang="it-IT" sz="1400" dirty="0">
                <a:solidFill>
                  <a:srgbClr val="0D0D0D"/>
                </a:solidFill>
              </a:rPr>
              <a:t>A </a:t>
            </a:r>
            <a:r>
              <a:rPr lang="it-IT" sz="1400" dirty="0" smtClean="0">
                <a:solidFill>
                  <a:srgbClr val="0D0D0D"/>
                </a:solidFill>
              </a:rPr>
              <a:t>193.x.y.z</a:t>
            </a:r>
          </a:p>
          <a:p>
            <a:r>
              <a:rPr lang="it-IT" sz="1400" dirty="0" err="1" smtClean="0">
                <a:solidFill>
                  <a:srgbClr val="0D0D0D"/>
                </a:solidFill>
              </a:rPr>
              <a:t>host</a:t>
            </a:r>
            <a:r>
              <a:rPr lang="it-IT" sz="1400" dirty="0" smtClean="0">
                <a:solidFill>
                  <a:srgbClr val="0D0D0D"/>
                </a:solidFill>
              </a:rPr>
              <a:t> </a:t>
            </a:r>
            <a:r>
              <a:rPr lang="it-IT" sz="1400" dirty="0" smtClean="0">
                <a:solidFill>
                  <a:srgbClr val="0D0D0D"/>
                </a:solidFill>
              </a:rPr>
              <a:t>60 IN </a:t>
            </a:r>
            <a:r>
              <a:rPr lang="it-IT" sz="1400" dirty="0" smtClean="0">
                <a:solidFill>
                  <a:srgbClr val="0D0D0D"/>
                </a:solidFill>
              </a:rPr>
              <a:t>A 131.154.a.b </a:t>
            </a:r>
            <a:endParaRPr lang="it-IT" sz="1400" dirty="0">
              <a:solidFill>
                <a:srgbClr val="0D0D0D"/>
              </a:solidFill>
            </a:endParaRPr>
          </a:p>
        </p:txBody>
      </p:sp>
      <p:sp>
        <p:nvSpPr>
          <p:cNvPr id="39" name="CasellaDiTesto 38"/>
          <p:cNvSpPr txBox="1"/>
          <p:nvPr/>
        </p:nvSpPr>
        <p:spPr>
          <a:xfrm>
            <a:off x="3304315" y="5552374"/>
            <a:ext cx="180108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 smtClean="0"/>
              <a:t>In sede esterna NON INFN</a:t>
            </a:r>
            <a:endParaRPr lang="it-IT" sz="1050" dirty="0"/>
          </a:p>
        </p:txBody>
      </p:sp>
      <p:sp>
        <p:nvSpPr>
          <p:cNvPr id="40" name="Freccia destra 39"/>
          <p:cNvSpPr/>
          <p:nvPr/>
        </p:nvSpPr>
        <p:spPr>
          <a:xfrm>
            <a:off x="5275519" y="5134378"/>
            <a:ext cx="1303998" cy="504056"/>
          </a:xfrm>
          <a:prstGeom prst="rightArrow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69000">
                <a:schemeClr val="accent1">
                  <a:tint val="80000"/>
                  <a:shade val="100000"/>
                  <a:satMod val="15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chemeClr val="accent5">
                    <a:lumMod val="60000"/>
                    <a:lumOff val="40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CasellaDiTesto 40"/>
          <p:cNvSpPr txBox="1"/>
          <p:nvPr/>
        </p:nvSpPr>
        <p:spPr>
          <a:xfrm>
            <a:off x="5307689" y="5244597"/>
            <a:ext cx="923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err="1" smtClean="0"/>
              <a:t>nsupdate</a:t>
            </a:r>
            <a:endParaRPr lang="it-IT" sz="1400" dirty="0"/>
          </a:p>
        </p:txBody>
      </p:sp>
      <p:sp>
        <p:nvSpPr>
          <p:cNvPr id="42" name="CasellaDiTesto 41"/>
          <p:cNvSpPr txBox="1"/>
          <p:nvPr/>
        </p:nvSpPr>
        <p:spPr>
          <a:xfrm rot="16200000">
            <a:off x="3832136" y="4432168"/>
            <a:ext cx="923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err="1" smtClean="0"/>
              <a:t>nsupdate</a:t>
            </a:r>
            <a:endParaRPr lang="it-IT" sz="1400" dirty="0"/>
          </a:p>
        </p:txBody>
      </p:sp>
      <p:cxnSp>
        <p:nvCxnSpPr>
          <p:cNvPr id="43" name="Connettore 1 42"/>
          <p:cNvCxnSpPr/>
          <p:nvPr/>
        </p:nvCxnSpPr>
        <p:spPr>
          <a:xfrm>
            <a:off x="6231101" y="2500591"/>
            <a:ext cx="2229331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4" name="Connettore 1 43"/>
          <p:cNvCxnSpPr/>
          <p:nvPr/>
        </p:nvCxnSpPr>
        <p:spPr>
          <a:xfrm>
            <a:off x="6231101" y="2547830"/>
            <a:ext cx="2229331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18 Febbraio 2010</a:t>
            </a:r>
            <a:endParaRPr lang="it-IT"/>
          </a:p>
        </p:txBody>
      </p:sp>
      <p:sp>
        <p:nvSpPr>
          <p:cNvPr id="28" name="Segnaposto numero diapositiva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BCD85-C9B7-A34C-8E38-5AA9684DCB96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4909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0" grpId="0" animBg="1"/>
      <p:bldP spid="41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HA con DNS </a:t>
            </a:r>
            <a:r>
              <a:rPr lang="it-IT" dirty="0" err="1" smtClean="0"/>
              <a:t>multimaster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Veraldi</a:t>
            </a:r>
            <a:endParaRPr lang="it-IT"/>
          </a:p>
        </p:txBody>
      </p:sp>
      <p:sp>
        <p:nvSpPr>
          <p:cNvPr id="5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it-IT" sz="1400" dirty="0">
                <a:latin typeface="News Gothic MT" charset="0"/>
                <a:ea typeface="ＭＳ Ｐゴシック" charset="0"/>
                <a:cs typeface="ＭＳ Ｐゴシック" charset="0"/>
              </a:rPr>
              <a:t>I</a:t>
            </a:r>
            <a:r>
              <a:rPr lang="it-IT" sz="1400" dirty="0" smtClean="0">
                <a:latin typeface="News Gothic MT" charset="0"/>
                <a:ea typeface="ＭＳ Ｐゴシック" charset="0"/>
                <a:cs typeface="ＭＳ Ｐゴシック" charset="0"/>
              </a:rPr>
              <a:t> servizi (</a:t>
            </a:r>
            <a:r>
              <a:rPr lang="it-IT" sz="1400" dirty="0" err="1" smtClean="0">
                <a:latin typeface="News Gothic MT" charset="0"/>
                <a:ea typeface="ＭＳ Ｐゴシック" charset="0"/>
                <a:cs typeface="ＭＳ Ｐゴシック" charset="0"/>
              </a:rPr>
              <a:t>host.infn.it</a:t>
            </a:r>
            <a:r>
              <a:rPr lang="it-IT" sz="1400" dirty="0" smtClean="0">
                <a:latin typeface="News Gothic MT" charset="0"/>
                <a:ea typeface="ＭＳ Ｐゴシック" charset="0"/>
                <a:cs typeface="ＭＳ Ｐゴシック" charset="0"/>
              </a:rPr>
              <a:t>) vengono ridondati geograficamente in 2 sedi (ad es: CNAF e altra sede INFN)</a:t>
            </a:r>
          </a:p>
          <a:p>
            <a:pPr algn="just" eaLnBrk="1" hangingPunct="1"/>
            <a:r>
              <a:rPr lang="it-IT" sz="1400" dirty="0" smtClean="0">
                <a:latin typeface="News Gothic MT" charset="0"/>
                <a:ea typeface="ＭＳ Ｐゴシック" charset="0"/>
                <a:cs typeface="ＭＳ Ｐゴシック" charset="0"/>
              </a:rPr>
              <a:t>Il sottodominio </a:t>
            </a:r>
            <a:r>
              <a:rPr lang="it-IT" sz="1400" dirty="0" err="1" smtClean="0">
                <a:latin typeface="News Gothic MT" charset="0"/>
                <a:ea typeface="ＭＳ Ｐゴシック" charset="0"/>
                <a:cs typeface="ＭＳ Ｐゴシック" charset="0"/>
              </a:rPr>
              <a:t>ha.infn.it</a:t>
            </a:r>
            <a:r>
              <a:rPr lang="it-IT" sz="1400" dirty="0" smtClean="0">
                <a:latin typeface="News Gothic MT" charset="0"/>
                <a:ea typeface="ＭＳ Ｐゴシック" charset="0"/>
                <a:cs typeface="ＭＳ Ｐゴシック" charset="0"/>
              </a:rPr>
              <a:t> viene implementato con architettura Multi Master in due sedi INFN (ad es. CNAF e un’</a:t>
            </a:r>
            <a:r>
              <a:rPr lang="it-IT" sz="1400" dirty="0">
                <a:latin typeface="News Gothic MT" charset="0"/>
                <a:ea typeface="ＭＳ Ｐゴシック" charset="0"/>
                <a:cs typeface="ＭＳ Ｐゴシック" charset="0"/>
              </a:rPr>
              <a:t>a</a:t>
            </a:r>
            <a:r>
              <a:rPr lang="it-IT" sz="1400" dirty="0" smtClean="0">
                <a:latin typeface="News Gothic MT" charset="0"/>
                <a:ea typeface="ＭＳ Ｐゴシック" charset="0"/>
                <a:cs typeface="ＭＳ Ｐゴシック" charset="0"/>
              </a:rPr>
              <a:t>ltra sede INFN)</a:t>
            </a:r>
          </a:p>
          <a:p>
            <a:pPr lvl="1" algn="just" eaLnBrk="1" hangingPunct="1"/>
            <a:r>
              <a:rPr lang="it-IT" sz="1200" dirty="0" smtClean="0">
                <a:latin typeface="News Gothic MT" charset="0"/>
                <a:ea typeface="ＭＳ Ｐゴシック" charset="0"/>
                <a:cs typeface="ＭＳ Ｐゴシック" charset="0"/>
              </a:rPr>
              <a:t>Viene impostata la delega per </a:t>
            </a:r>
            <a:r>
              <a:rPr lang="it-IT" sz="1200" dirty="0" err="1" smtClean="0">
                <a:latin typeface="News Gothic MT" charset="0"/>
                <a:ea typeface="ＭＳ Ｐゴシック" charset="0"/>
                <a:cs typeface="ＭＳ Ｐゴシック" charset="0"/>
              </a:rPr>
              <a:t>ha.infn.it</a:t>
            </a:r>
            <a:r>
              <a:rPr lang="it-IT" sz="1200" dirty="0" smtClean="0">
                <a:latin typeface="News Gothic MT" charset="0"/>
                <a:ea typeface="ＭＳ Ｐゴシック" charset="0"/>
                <a:cs typeface="ＭＳ Ｐゴシック" charset="0"/>
              </a:rPr>
              <a:t> su server2.infn.it verso ns1.ha.infn.it e ns2.ha.infn.it e gli </a:t>
            </a:r>
            <a:r>
              <a:rPr lang="it-IT" sz="1200" dirty="0" err="1" smtClean="0">
                <a:latin typeface="News Gothic MT" charset="0"/>
                <a:ea typeface="ＭＳ Ｐゴシック" charset="0"/>
                <a:cs typeface="ＭＳ Ｐゴシック" charset="0"/>
              </a:rPr>
              <a:t>host</a:t>
            </a:r>
            <a:r>
              <a:rPr lang="it-IT" sz="1200" dirty="0" smtClean="0">
                <a:latin typeface="News Gothic MT" charset="0"/>
                <a:ea typeface="ＭＳ Ｐゴシック" charset="0"/>
                <a:cs typeface="ＭＳ Ｐゴシック" charset="0"/>
              </a:rPr>
              <a:t> </a:t>
            </a:r>
            <a:r>
              <a:rPr lang="it-IT" sz="1200" dirty="0" err="1" smtClean="0">
                <a:latin typeface="News Gothic MT" charset="0"/>
                <a:ea typeface="ＭＳ Ｐゴシック" charset="0"/>
                <a:cs typeface="ＭＳ Ｐゴシック" charset="0"/>
              </a:rPr>
              <a:t>name</a:t>
            </a:r>
            <a:r>
              <a:rPr lang="it-IT" sz="1200" dirty="0" smtClean="0">
                <a:latin typeface="News Gothic MT" charset="0"/>
                <a:ea typeface="ＭＳ Ｐゴシック" charset="0"/>
                <a:cs typeface="ＭＳ Ｐゴシック" charset="0"/>
              </a:rPr>
              <a:t> dei servizi HA vengono definiti su server2.infn.it come CNAME che puntano a </a:t>
            </a:r>
            <a:r>
              <a:rPr lang="it-IT" sz="1200" dirty="0" err="1" smtClean="0">
                <a:latin typeface="News Gothic MT" charset="0"/>
                <a:ea typeface="ＭＳ Ｐゴシック" charset="0"/>
                <a:cs typeface="ＭＳ Ｐゴシック" charset="0"/>
              </a:rPr>
              <a:t>hostname</a:t>
            </a:r>
            <a:r>
              <a:rPr lang="it-IT" sz="1200" dirty="0" smtClean="0">
                <a:latin typeface="News Gothic MT" charset="0"/>
                <a:ea typeface="ＭＳ Ｐゴシック" charset="0"/>
                <a:cs typeface="ＭＳ Ｐゴシック" charset="0"/>
              </a:rPr>
              <a:t> sul dominio </a:t>
            </a:r>
            <a:r>
              <a:rPr lang="it-IT" sz="1200" dirty="0" err="1" smtClean="0">
                <a:latin typeface="News Gothic MT" charset="0"/>
                <a:ea typeface="ＭＳ Ｐゴシック" charset="0"/>
                <a:cs typeface="ＭＳ Ｐゴシック" charset="0"/>
              </a:rPr>
              <a:t>ha.infn.it</a:t>
            </a:r>
            <a:endParaRPr lang="it-IT" sz="1200" dirty="0" smtClean="0">
              <a:latin typeface="News Gothic MT" charset="0"/>
              <a:ea typeface="ＭＳ Ｐゴシック" charset="0"/>
              <a:cs typeface="ＭＳ Ｐゴシック" charset="0"/>
            </a:endParaRPr>
          </a:p>
          <a:p>
            <a:pPr algn="just" eaLnBrk="1" hangingPunct="1"/>
            <a:r>
              <a:rPr lang="it-IT" sz="1400" dirty="0" smtClean="0">
                <a:latin typeface="News Gothic MT" charset="0"/>
                <a:ea typeface="ＭＳ Ｐゴシック" charset="0"/>
                <a:cs typeface="ＭＳ Ｐゴシック" charset="0"/>
              </a:rPr>
              <a:t>Gli </a:t>
            </a:r>
            <a:r>
              <a:rPr lang="it-IT" sz="1400" dirty="0" err="1" smtClean="0">
                <a:latin typeface="News Gothic MT" charset="0"/>
                <a:ea typeface="ＭＳ Ｐゴシック" charset="0"/>
                <a:cs typeface="ＭＳ Ｐゴシック" charset="0"/>
              </a:rPr>
              <a:t>hostname</a:t>
            </a:r>
            <a:r>
              <a:rPr lang="it-IT" sz="1400" dirty="0" smtClean="0">
                <a:latin typeface="News Gothic MT" charset="0"/>
                <a:ea typeface="ＭＳ Ｐゴシック" charset="0"/>
                <a:cs typeface="ＭＳ Ｐゴシック" charset="0"/>
              </a:rPr>
              <a:t> definiti su ns1.ha.infn.it e ns2.ha.infn.it puntano all’IP di un'istanza del servizio con TTL 60 in una delle due sedi in cui è installato</a:t>
            </a:r>
          </a:p>
          <a:p>
            <a:pPr algn="just" eaLnBrk="1" hangingPunct="1"/>
            <a:r>
              <a:rPr lang="it-IT" sz="1400" dirty="0" smtClean="0">
                <a:latin typeface="News Gothic MT" charset="0"/>
                <a:ea typeface="ＭＳ Ｐゴシック" charset="0"/>
                <a:cs typeface="ＭＳ Ｐゴシック" charset="0"/>
              </a:rPr>
              <a:t>Nella sede neutrale è presente un </a:t>
            </a:r>
            <a:r>
              <a:rPr lang="it-IT" sz="1400" dirty="0" err="1" smtClean="0">
                <a:latin typeface="News Gothic MT" charset="0"/>
                <a:ea typeface="ＭＳ Ｐゴシック" charset="0"/>
                <a:cs typeface="ＭＳ Ｐゴシック" charset="0"/>
              </a:rPr>
              <a:t>nagios</a:t>
            </a:r>
            <a:r>
              <a:rPr lang="it-IT" sz="1400" dirty="0" smtClean="0">
                <a:latin typeface="News Gothic MT" charset="0"/>
                <a:ea typeface="ＭＳ Ｐゴシック" charset="0"/>
                <a:cs typeface="ＭＳ Ｐゴシック" charset="0"/>
              </a:rPr>
              <a:t> server che fa probe verso i server su cui è implementato un determinato servizio ridondato geograficamente</a:t>
            </a:r>
          </a:p>
          <a:p>
            <a:pPr lvl="1" algn="just" eaLnBrk="1" hangingPunct="1"/>
            <a:r>
              <a:rPr lang="it-IT" sz="1200" dirty="0" smtClean="0">
                <a:latin typeface="News Gothic MT" charset="0"/>
                <a:ea typeface="ＭＳ Ｐゴシック" charset="0"/>
                <a:cs typeface="ＭＳ Ｐゴシック" charset="0"/>
              </a:rPr>
              <a:t>Se </a:t>
            </a:r>
            <a:r>
              <a:rPr lang="it-IT" sz="1200" dirty="0" smtClean="0">
                <a:latin typeface="News Gothic MT" charset="0"/>
                <a:ea typeface="ＭＳ Ｐゴシック" charset="0"/>
                <a:cs typeface="ＭＳ Ｐゴシック" charset="0"/>
              </a:rPr>
              <a:t>il server principale</a:t>
            </a:r>
            <a:r>
              <a:rPr lang="it-IT" sz="1200" dirty="0" smtClean="0">
                <a:latin typeface="News Gothic MT" charset="0"/>
                <a:ea typeface="ＭＳ Ｐゴシック" charset="0"/>
                <a:cs typeface="ＭＳ Ｐゴシック" charset="0"/>
              </a:rPr>
              <a:t> tra i </a:t>
            </a:r>
            <a:r>
              <a:rPr lang="it-IT" sz="1200" dirty="0" smtClean="0">
                <a:latin typeface="News Gothic MT" charset="0"/>
                <a:ea typeface="ＭＳ Ｐゴシック" charset="0"/>
                <a:cs typeface="ＭＳ Ｐゴシック" charset="0"/>
              </a:rPr>
              <a:t>due non risponde </a:t>
            </a:r>
            <a:r>
              <a:rPr lang="it-IT" sz="1200" dirty="0" err="1" smtClean="0">
                <a:latin typeface="News Gothic MT" charset="0"/>
                <a:ea typeface="ＭＳ Ｐゴシック" charset="0"/>
                <a:cs typeface="ＭＳ Ｐゴシック" charset="0"/>
              </a:rPr>
              <a:t>nagios</a:t>
            </a:r>
            <a:r>
              <a:rPr lang="it-IT" sz="1200" dirty="0" smtClean="0">
                <a:latin typeface="News Gothic MT" charset="0"/>
                <a:ea typeface="ＭＳ Ｐゴシック" charset="0"/>
                <a:cs typeface="ＭＳ Ｐゴシック" charset="0"/>
              </a:rPr>
              <a:t> fa partire </a:t>
            </a:r>
            <a:r>
              <a:rPr lang="it-IT" sz="1200" dirty="0" smtClean="0">
                <a:latin typeface="News Gothic MT" charset="0"/>
                <a:ea typeface="ＭＳ Ｐゴシック" charset="0"/>
                <a:cs typeface="ＭＳ Ｐゴシック" charset="0"/>
              </a:rPr>
              <a:t>un</a:t>
            </a:r>
            <a:r>
              <a:rPr lang="it-IT" sz="1200" dirty="0" smtClean="0">
                <a:latin typeface="News Gothic MT" charset="0"/>
                <a:ea typeface="ＭＳ Ｐゴシック" charset="0"/>
                <a:cs typeface="ＭＳ Ｐゴシック" charset="0"/>
              </a:rPr>
              <a:t>'</a:t>
            </a:r>
            <a:r>
              <a:rPr lang="it-IT" sz="1200" dirty="0" smtClean="0">
                <a:latin typeface="News Gothic MT" charset="0"/>
                <a:ea typeface="ＭＳ Ｐゴシック" charset="0"/>
                <a:cs typeface="ＭＳ Ｐゴシック" charset="0"/>
              </a:rPr>
              <a:t>opportuna </a:t>
            </a:r>
            <a:r>
              <a:rPr lang="it-IT" sz="1200" dirty="0" smtClean="0">
                <a:latin typeface="News Gothic MT" charset="0"/>
                <a:ea typeface="ＭＳ Ｐゴシック" charset="0"/>
                <a:cs typeface="ＭＳ Ｐゴシック" charset="0"/>
              </a:rPr>
              <a:t>procedura (</a:t>
            </a:r>
            <a:r>
              <a:rPr lang="it-IT" sz="1200" dirty="0" err="1" smtClean="0">
                <a:latin typeface="News Gothic MT" charset="0"/>
                <a:ea typeface="ＭＳ Ｐゴシック" charset="0"/>
                <a:cs typeface="ＭＳ Ｐゴシック" charset="0"/>
              </a:rPr>
              <a:t>nsupdate</a:t>
            </a:r>
            <a:r>
              <a:rPr lang="it-IT" sz="1200" dirty="0" smtClean="0">
                <a:latin typeface="News Gothic MT" charset="0"/>
                <a:ea typeface="ＭＳ Ｐゴシック" charset="0"/>
                <a:cs typeface="ＭＳ Ｐゴシック" charset="0"/>
              </a:rPr>
              <a:t>) che modifica l’IP del </a:t>
            </a:r>
            <a:r>
              <a:rPr lang="it-IT" sz="1200" dirty="0" smtClean="0">
                <a:latin typeface="News Gothic MT" charset="0"/>
                <a:ea typeface="ＭＳ Ｐゴシック" charset="0"/>
                <a:cs typeface="ＭＳ Ｐゴシック" charset="0"/>
              </a:rPr>
              <a:t>servizio </a:t>
            </a:r>
            <a:r>
              <a:rPr lang="it-IT" sz="1200" dirty="0" smtClean="0">
                <a:latin typeface="News Gothic MT" charset="0"/>
                <a:ea typeface="ＭＳ Ｐゴシック" charset="0"/>
                <a:cs typeface="ＭＳ Ｐゴシック" charset="0"/>
              </a:rPr>
              <a:t>su ns1.ha.infn.it </a:t>
            </a:r>
            <a:r>
              <a:rPr lang="it-IT" sz="1200" dirty="0" smtClean="0">
                <a:latin typeface="News Gothic MT" charset="0"/>
                <a:ea typeface="ＭＳ Ｐゴシック" charset="0"/>
                <a:cs typeface="ＭＳ Ｐゴシック" charset="0"/>
              </a:rPr>
              <a:t>oppure </a:t>
            </a:r>
            <a:r>
              <a:rPr lang="it-IT" sz="1200" dirty="0" smtClean="0">
                <a:latin typeface="News Gothic MT" charset="0"/>
                <a:ea typeface="ＭＳ Ｐゴシック" charset="0"/>
                <a:cs typeface="ＭＳ Ｐゴシック" charset="0"/>
              </a:rPr>
              <a:t>su ns2.cnaf.infn.it se il primo non è raggiungibile</a:t>
            </a:r>
          </a:p>
          <a:p>
            <a:pPr algn="just" eaLnBrk="1" hangingPunct="1"/>
            <a:r>
              <a:rPr lang="it-IT" sz="1400" dirty="0" smtClean="0">
                <a:latin typeface="News Gothic MT" charset="0"/>
                <a:ea typeface="ＭＳ Ｐゴシック" charset="0"/>
                <a:cs typeface="ＭＳ Ｐゴシック" charset="0"/>
              </a:rPr>
              <a:t>Attraverso il CNAME definito su server2.infn.it il servizio sarà sempre raggiungibile nella sede in cui è UP and </a:t>
            </a:r>
            <a:r>
              <a:rPr lang="it-IT" sz="1400" dirty="0" err="1" smtClean="0">
                <a:latin typeface="News Gothic MT" charset="0"/>
                <a:ea typeface="ＭＳ Ｐゴシック" charset="0"/>
                <a:cs typeface="ＭＳ Ｐゴシック" charset="0"/>
              </a:rPr>
              <a:t>running</a:t>
            </a:r>
            <a:r>
              <a:rPr lang="it-IT" sz="1400" dirty="0" smtClean="0">
                <a:latin typeface="News Gothic MT" charset="0"/>
                <a:ea typeface="ＭＳ Ｐゴシック" charset="0"/>
                <a:cs typeface="ＭＳ Ｐゴシック" charset="0"/>
              </a:rPr>
              <a:t> </a:t>
            </a:r>
          </a:p>
          <a:p>
            <a:pPr algn="just" eaLnBrk="1" hangingPunct="1"/>
            <a:endParaRPr lang="it-IT" sz="2200" dirty="0">
              <a:latin typeface="News Gothic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18 Febbraio 2010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BCD85-C9B7-A34C-8E38-5AA9684DCB96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3631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2000" dirty="0" smtClean="0"/>
              <a:t>Utilizzando un </a:t>
            </a:r>
            <a:r>
              <a:rPr lang="it-IT" sz="2000" dirty="0" err="1" smtClean="0"/>
              <a:t>name</a:t>
            </a:r>
            <a:r>
              <a:rPr lang="it-IT" sz="2000" dirty="0" smtClean="0"/>
              <a:t> server per il nuovo domino </a:t>
            </a:r>
            <a:r>
              <a:rPr lang="it-IT" sz="2000" dirty="0" err="1" smtClean="0"/>
              <a:t>ha.infn.it</a:t>
            </a:r>
            <a:r>
              <a:rPr lang="it-IT" sz="2000" dirty="0" smtClean="0"/>
              <a:t> e con opportuna configurazione di CNAME e deleghe sul </a:t>
            </a:r>
            <a:r>
              <a:rPr lang="it-IT" sz="2000" dirty="0" err="1" smtClean="0"/>
              <a:t>nameserver</a:t>
            </a:r>
            <a:r>
              <a:rPr lang="it-IT" sz="2000" dirty="0" smtClean="0"/>
              <a:t> </a:t>
            </a:r>
            <a:r>
              <a:rPr lang="it-IT" sz="2000" dirty="0" err="1" smtClean="0"/>
              <a:t>tld</a:t>
            </a:r>
            <a:r>
              <a:rPr lang="it-IT" sz="2000" dirty="0" smtClean="0"/>
              <a:t> è possibile </a:t>
            </a:r>
            <a:r>
              <a:rPr lang="it-IT" sz="2000" dirty="0" smtClean="0"/>
              <a:t>realizzare </a:t>
            </a:r>
            <a:r>
              <a:rPr lang="it-IT" sz="2000" dirty="0" smtClean="0"/>
              <a:t>un’architettura DNS per servizi ridondati geograficamente</a:t>
            </a:r>
          </a:p>
          <a:p>
            <a:pPr algn="just"/>
            <a:r>
              <a:rPr lang="it-IT" sz="2000" dirty="0" smtClean="0"/>
              <a:t>È possibile implementare il tutto con </a:t>
            </a:r>
            <a:r>
              <a:rPr lang="it-IT" sz="2000" dirty="0" err="1" smtClean="0"/>
              <a:t>nameserver</a:t>
            </a:r>
            <a:r>
              <a:rPr lang="it-IT" sz="2000" dirty="0" smtClean="0"/>
              <a:t> multi-master in modo da avere una ridondanza anche del DNS che </a:t>
            </a:r>
            <a:r>
              <a:rPr lang="it-IT" sz="2000" dirty="0" err="1" smtClean="0"/>
              <a:t>puó</a:t>
            </a:r>
            <a:r>
              <a:rPr lang="it-IT" sz="2000" dirty="0" smtClean="0"/>
              <a:t> essere aggiornato dinamicamente anche se uno dei due </a:t>
            </a:r>
            <a:r>
              <a:rPr lang="it-IT" sz="2000" dirty="0" err="1" smtClean="0"/>
              <a:t>nameserver</a:t>
            </a:r>
            <a:r>
              <a:rPr lang="it-IT" sz="2000" dirty="0" smtClean="0"/>
              <a:t> è down</a:t>
            </a:r>
          </a:p>
          <a:p>
            <a:pPr lvl="1" algn="just"/>
            <a:r>
              <a:rPr lang="it-IT" sz="2000" dirty="0" smtClean="0"/>
              <a:t>Studio dell’</a:t>
            </a:r>
            <a:r>
              <a:rPr lang="it-IT" sz="2000" dirty="0" err="1" smtClean="0"/>
              <a:t>implimentazoine</a:t>
            </a:r>
            <a:r>
              <a:rPr lang="it-IT" sz="2000" dirty="0" smtClean="0"/>
              <a:t> multi-master per HA</a:t>
            </a:r>
          </a:p>
          <a:p>
            <a:pPr lvl="2" algn="just"/>
            <a:r>
              <a:rPr lang="it-IT" sz="1800" dirty="0" err="1"/>
              <a:t>r</a:t>
            </a:r>
            <a:r>
              <a:rPr lang="it-IT" sz="1800" dirty="0" err="1" smtClean="0"/>
              <a:t>sync</a:t>
            </a:r>
            <a:r>
              <a:rPr lang="it-IT" sz="1800" dirty="0" smtClean="0"/>
              <a:t> di /</a:t>
            </a:r>
            <a:r>
              <a:rPr lang="it-IT" sz="1800" dirty="0" err="1" smtClean="0"/>
              <a:t>var</a:t>
            </a:r>
            <a:r>
              <a:rPr lang="it-IT" sz="1800" dirty="0" smtClean="0"/>
              <a:t>/</a:t>
            </a:r>
            <a:r>
              <a:rPr lang="it-IT" sz="1800" dirty="0" err="1" smtClean="0"/>
              <a:t>named</a:t>
            </a:r>
            <a:r>
              <a:rPr lang="it-IT" sz="1800" dirty="0" smtClean="0"/>
              <a:t>/</a:t>
            </a:r>
            <a:r>
              <a:rPr lang="it-IT" sz="1800" dirty="0" err="1" smtClean="0"/>
              <a:t>chroot</a:t>
            </a:r>
            <a:endParaRPr lang="it-IT" sz="1800" dirty="0" smtClean="0"/>
          </a:p>
          <a:p>
            <a:pPr lvl="2" algn="just"/>
            <a:r>
              <a:rPr lang="it-IT" sz="1800" dirty="0" err="1">
                <a:solidFill>
                  <a:srgbClr val="FF0000"/>
                </a:solidFill>
              </a:rPr>
              <a:t>m</a:t>
            </a:r>
            <a:r>
              <a:rPr lang="it-IT" sz="1800" dirty="0" err="1" smtClean="0">
                <a:solidFill>
                  <a:srgbClr val="FF0000"/>
                </a:solidFill>
              </a:rPr>
              <a:t>ysql</a:t>
            </a:r>
            <a:r>
              <a:rPr lang="it-IT" sz="1800" dirty="0" smtClean="0">
                <a:solidFill>
                  <a:srgbClr val="FF0000"/>
                </a:solidFill>
              </a:rPr>
              <a:t> </a:t>
            </a:r>
            <a:r>
              <a:rPr lang="it-IT" sz="1800" dirty="0" err="1" smtClean="0">
                <a:solidFill>
                  <a:srgbClr val="FF0000"/>
                </a:solidFill>
              </a:rPr>
              <a:t>backend</a:t>
            </a:r>
            <a:endParaRPr lang="it-IT" sz="1800" dirty="0" smtClean="0">
              <a:solidFill>
                <a:srgbClr val="FF0000"/>
              </a:solidFill>
            </a:endParaRPr>
          </a:p>
          <a:p>
            <a:pPr lvl="2" algn="just"/>
            <a:r>
              <a:rPr lang="it-IT" sz="1800" dirty="0" smtClean="0"/>
              <a:t>DLZ </a:t>
            </a:r>
            <a:r>
              <a:rPr lang="it-IT" sz="1800" dirty="0" err="1" smtClean="0"/>
              <a:t>backend</a:t>
            </a:r>
            <a:r>
              <a:rPr lang="it-IT" sz="1800" dirty="0" smtClean="0"/>
              <a:t> + </a:t>
            </a:r>
            <a:r>
              <a:rPr lang="it-IT" sz="1800" dirty="0" err="1" smtClean="0"/>
              <a:t>mysql</a:t>
            </a:r>
            <a:endParaRPr lang="it-IT" sz="1800" dirty="0" smtClean="0"/>
          </a:p>
          <a:p>
            <a:pPr lvl="2" algn="just"/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Veraldi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18 Febbraio 2010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BCD85-C9B7-A34C-8E38-5AA9684DCB96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7596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zza">
  <a:themeElements>
    <a:clrScheme name="Brezza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zza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zza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Brezza.thmx</Template>
  <TotalTime>1030</TotalTime>
  <Words>645</Words>
  <Application>Microsoft Macintosh PowerPoint</Application>
  <PresentationFormat>Presentazione su schermo (4:3)</PresentationFormat>
  <Paragraphs>96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Brezza</vt:lpstr>
      <vt:lpstr>Architettura per servizi ad alta affidabilità</vt:lpstr>
      <vt:lpstr>Attuale architettura DNS</vt:lpstr>
      <vt:lpstr>Architettura DNS HA</vt:lpstr>
      <vt:lpstr>Architettura DNS HA</vt:lpstr>
      <vt:lpstr>HA con DNS multimaster</vt:lpstr>
      <vt:lpstr>HA con DNS multimaster</vt:lpstr>
      <vt:lpstr>Conclusioni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Perche’ un portale WiFi puo’ non essere una buona idea</dc:title>
  <dc:creator>Riccardo Veraldi</dc:creator>
  <cp:lastModifiedBy>Riccardo Veraldi</cp:lastModifiedBy>
  <cp:revision>88</cp:revision>
  <dcterms:created xsi:type="dcterms:W3CDTF">2010-03-16T21:52:45Z</dcterms:created>
  <dcterms:modified xsi:type="dcterms:W3CDTF">2011-02-17T22:48:04Z</dcterms:modified>
</cp:coreProperties>
</file>