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 id="2147483862" r:id="rId2"/>
    <p:sldMasterId id="2147483874" r:id="rId3"/>
    <p:sldMasterId id="2147483886" r:id="rId4"/>
  </p:sldMasterIdLst>
  <p:notesMasterIdLst>
    <p:notesMasterId r:id="rId32"/>
  </p:notesMasterIdLst>
  <p:handoutMasterIdLst>
    <p:handoutMasterId r:id="rId33"/>
  </p:handoutMasterIdLst>
  <p:sldIdLst>
    <p:sldId id="1345" r:id="rId5"/>
    <p:sldId id="1339" r:id="rId6"/>
    <p:sldId id="1467" r:id="rId7"/>
    <p:sldId id="1532" r:id="rId8"/>
    <p:sldId id="1367" r:id="rId9"/>
    <p:sldId id="1530" r:id="rId10"/>
    <p:sldId id="1531" r:id="rId11"/>
    <p:sldId id="1526" r:id="rId12"/>
    <p:sldId id="1510" r:id="rId13"/>
    <p:sldId id="1365" r:id="rId14"/>
    <p:sldId id="1494" r:id="rId15"/>
    <p:sldId id="1516" r:id="rId16"/>
    <p:sldId id="1442" r:id="rId17"/>
    <p:sldId id="1527" r:id="rId18"/>
    <p:sldId id="1426" r:id="rId19"/>
    <p:sldId id="1502" r:id="rId20"/>
    <p:sldId id="1500" r:id="rId21"/>
    <p:sldId id="1410" r:id="rId22"/>
    <p:sldId id="1377" r:id="rId23"/>
    <p:sldId id="1446" r:id="rId24"/>
    <p:sldId id="1472" r:id="rId25"/>
    <p:sldId id="1525" r:id="rId26"/>
    <p:sldId id="1528" r:id="rId27"/>
    <p:sldId id="1529" r:id="rId28"/>
    <p:sldId id="1319" r:id="rId29"/>
    <p:sldId id="1493" r:id="rId30"/>
    <p:sldId id="1504" r:id="rId31"/>
  </p:sldIdLst>
  <p:sldSz cx="14630400" cy="8229600"/>
  <p:notesSz cx="7315200" cy="9601200"/>
  <p:defaultTextStyle>
    <a:defPPr>
      <a:defRPr lang="en-US"/>
    </a:defPPr>
    <a:lvl1pPr algn="ctr" rtl="0" fontAlgn="base">
      <a:spcBef>
        <a:spcPct val="0"/>
      </a:spcBef>
      <a:spcAft>
        <a:spcPct val="0"/>
      </a:spcAft>
      <a:defRPr sz="2100" b="1" kern="1200">
        <a:solidFill>
          <a:schemeClr val="tx1"/>
        </a:solidFill>
        <a:latin typeface="Segoe UI" pitchFamily="34" charset="0"/>
        <a:ea typeface="+mn-ea"/>
        <a:cs typeface="Arial" charset="0"/>
      </a:defRPr>
    </a:lvl1pPr>
    <a:lvl2pPr marL="457200" algn="ctr" rtl="0" fontAlgn="base">
      <a:spcBef>
        <a:spcPct val="0"/>
      </a:spcBef>
      <a:spcAft>
        <a:spcPct val="0"/>
      </a:spcAft>
      <a:defRPr sz="2100" b="1" kern="1200">
        <a:solidFill>
          <a:schemeClr val="tx1"/>
        </a:solidFill>
        <a:latin typeface="Segoe UI" pitchFamily="34" charset="0"/>
        <a:ea typeface="+mn-ea"/>
        <a:cs typeface="Arial" charset="0"/>
      </a:defRPr>
    </a:lvl2pPr>
    <a:lvl3pPr marL="914400" algn="ctr" rtl="0" fontAlgn="base">
      <a:spcBef>
        <a:spcPct val="0"/>
      </a:spcBef>
      <a:spcAft>
        <a:spcPct val="0"/>
      </a:spcAft>
      <a:defRPr sz="2100" b="1" kern="1200">
        <a:solidFill>
          <a:schemeClr val="tx1"/>
        </a:solidFill>
        <a:latin typeface="Segoe UI" pitchFamily="34" charset="0"/>
        <a:ea typeface="+mn-ea"/>
        <a:cs typeface="Arial" charset="0"/>
      </a:defRPr>
    </a:lvl3pPr>
    <a:lvl4pPr marL="1371600" algn="ctr" rtl="0" fontAlgn="base">
      <a:spcBef>
        <a:spcPct val="0"/>
      </a:spcBef>
      <a:spcAft>
        <a:spcPct val="0"/>
      </a:spcAft>
      <a:defRPr sz="2100" b="1" kern="1200">
        <a:solidFill>
          <a:schemeClr val="tx1"/>
        </a:solidFill>
        <a:latin typeface="Segoe UI" pitchFamily="34" charset="0"/>
        <a:ea typeface="+mn-ea"/>
        <a:cs typeface="Arial" charset="0"/>
      </a:defRPr>
    </a:lvl4pPr>
    <a:lvl5pPr marL="1828800" algn="ctr" rtl="0" fontAlgn="base">
      <a:spcBef>
        <a:spcPct val="0"/>
      </a:spcBef>
      <a:spcAft>
        <a:spcPct val="0"/>
      </a:spcAft>
      <a:defRPr sz="2100" b="1" kern="1200">
        <a:solidFill>
          <a:schemeClr val="tx1"/>
        </a:solidFill>
        <a:latin typeface="Segoe UI" pitchFamily="34" charset="0"/>
        <a:ea typeface="+mn-ea"/>
        <a:cs typeface="Arial" charset="0"/>
      </a:defRPr>
    </a:lvl5pPr>
    <a:lvl6pPr marL="2286000" algn="l" defTabSz="914400" rtl="0" eaLnBrk="1" latinLnBrk="0" hangingPunct="1">
      <a:defRPr sz="2100" b="1" kern="1200">
        <a:solidFill>
          <a:schemeClr val="tx1"/>
        </a:solidFill>
        <a:latin typeface="Segoe UI" pitchFamily="34" charset="0"/>
        <a:ea typeface="+mn-ea"/>
        <a:cs typeface="Arial" charset="0"/>
      </a:defRPr>
    </a:lvl6pPr>
    <a:lvl7pPr marL="2743200" algn="l" defTabSz="914400" rtl="0" eaLnBrk="1" latinLnBrk="0" hangingPunct="1">
      <a:defRPr sz="2100" b="1" kern="1200">
        <a:solidFill>
          <a:schemeClr val="tx1"/>
        </a:solidFill>
        <a:latin typeface="Segoe UI" pitchFamily="34" charset="0"/>
        <a:ea typeface="+mn-ea"/>
        <a:cs typeface="Arial" charset="0"/>
      </a:defRPr>
    </a:lvl7pPr>
    <a:lvl8pPr marL="3200400" algn="l" defTabSz="914400" rtl="0" eaLnBrk="1" latinLnBrk="0" hangingPunct="1">
      <a:defRPr sz="2100" b="1" kern="1200">
        <a:solidFill>
          <a:schemeClr val="tx1"/>
        </a:solidFill>
        <a:latin typeface="Segoe UI" pitchFamily="34" charset="0"/>
        <a:ea typeface="+mn-ea"/>
        <a:cs typeface="Arial" charset="0"/>
      </a:defRPr>
    </a:lvl8pPr>
    <a:lvl9pPr marL="3657600" algn="l" defTabSz="914400" rtl="0" eaLnBrk="1" latinLnBrk="0" hangingPunct="1">
      <a:defRPr sz="2100" b="1" kern="1200">
        <a:solidFill>
          <a:schemeClr val="tx1"/>
        </a:solidFill>
        <a:latin typeface="Segoe U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D0D0D"/>
    <a:srgbClr val="9999FF"/>
    <a:srgbClr val="CFD24E"/>
    <a:srgbClr val="404040"/>
    <a:srgbClr val="595959"/>
    <a:srgbClr val="0099FF"/>
    <a:srgbClr val="333333"/>
    <a:srgbClr val="000099"/>
    <a:srgbClr val="DFE6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73" autoAdjust="0"/>
    <p:restoredTop sz="92437" autoAdjust="0"/>
  </p:normalViewPr>
  <p:slideViewPr>
    <p:cSldViewPr snapToGrid="0">
      <p:cViewPr varScale="1">
        <p:scale>
          <a:sx n="53" d="100"/>
          <a:sy n="53" d="100"/>
        </p:scale>
        <p:origin x="-114" y="-426"/>
      </p:cViewPr>
      <p:guideLst>
        <p:guide orient="horz" pos="2472"/>
        <p:guide pos="4606"/>
      </p:guideLst>
    </p:cSldViewPr>
  </p:slideViewPr>
  <p:notesTextViewPr>
    <p:cViewPr>
      <p:scale>
        <a:sx n="100" d="100"/>
        <a:sy n="100" d="100"/>
      </p:scale>
      <p:origin x="0" y="0"/>
    </p:cViewPr>
  </p:notesTextViewPr>
  <p:sorterViewPr>
    <p:cViewPr>
      <p:scale>
        <a:sx n="50" d="100"/>
        <a:sy n="50" d="100"/>
      </p:scale>
      <p:origin x="0" y="5310"/>
    </p:cViewPr>
  </p:sorterViewPr>
  <p:notesViewPr>
    <p:cSldViewPr snapToGrid="0">
      <p:cViewPr>
        <p:scale>
          <a:sx n="75" d="100"/>
          <a:sy n="75" d="100"/>
        </p:scale>
        <p:origin x="-2172" y="-264"/>
      </p:cViewPr>
      <p:guideLst>
        <p:guide orient="horz" pos="3025"/>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4E83C-9EE2-420E-AA7E-80DE8286DA9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88A133C-A1A8-4D7A-84D9-0EAC005C625F}">
      <dgm:prSet phldrT="[Text]" custT="1"/>
      <dgm:spPr>
        <a:solidFill>
          <a:srgbClr val="FFC000"/>
        </a:solidFill>
      </dgm:spPr>
      <dgm:t>
        <a:bodyPr/>
        <a:lstStyle/>
        <a:p>
          <a:pPr algn="ctr"/>
          <a:r>
            <a:rPr lang="en-GB" sz="1800" dirty="0" err="1" smtClean="0">
              <a:solidFill>
                <a:schemeClr val="bg2"/>
              </a:solidFill>
              <a:latin typeface="Neo Sans Intel Medium" pitchFamily="34" charset="0"/>
            </a:rPr>
            <a:t>Cilk</a:t>
          </a:r>
          <a:r>
            <a:rPr lang="en-GB" sz="1800" dirty="0" smtClean="0">
              <a:solidFill>
                <a:schemeClr val="bg2"/>
              </a:solidFill>
              <a:latin typeface="Neo Sans Intel Medium" pitchFamily="34" charset="0"/>
            </a:rPr>
            <a:t> Plus (C/C++)</a:t>
          </a:r>
          <a:endParaRPr lang="en-US" sz="1800" dirty="0">
            <a:solidFill>
              <a:schemeClr val="bg2"/>
            </a:solidFill>
            <a:latin typeface="Neo Sans Intel Medium" pitchFamily="34" charset="0"/>
          </a:endParaRPr>
        </a:p>
      </dgm:t>
    </dgm:pt>
    <dgm:pt modelId="{3A1DA917-8662-4102-A97F-E7F6BC41C270}" type="parTrans" cxnId="{1383F23D-5D13-4704-BC22-9AE533FF847A}">
      <dgm:prSet/>
      <dgm:spPr/>
      <dgm:t>
        <a:bodyPr/>
        <a:lstStyle/>
        <a:p>
          <a:pPr algn="ctr"/>
          <a:endParaRPr lang="en-US" sz="1400">
            <a:solidFill>
              <a:schemeClr val="bg2"/>
            </a:solidFill>
            <a:latin typeface="Neo Sans Intel Medium" pitchFamily="34" charset="0"/>
          </a:endParaRPr>
        </a:p>
      </dgm:t>
    </dgm:pt>
    <dgm:pt modelId="{17D57D31-FF57-42CD-8522-B92C3C6577F5}" type="sibTrans" cxnId="{1383F23D-5D13-4704-BC22-9AE533FF847A}">
      <dgm:prSet/>
      <dgm:spPr/>
      <dgm:t>
        <a:bodyPr/>
        <a:lstStyle/>
        <a:p>
          <a:pPr algn="ctr"/>
          <a:endParaRPr lang="en-US" sz="1400">
            <a:solidFill>
              <a:schemeClr val="bg2"/>
            </a:solidFill>
            <a:latin typeface="Neo Sans Intel Medium" pitchFamily="34" charset="0"/>
          </a:endParaRPr>
        </a:p>
      </dgm:t>
    </dgm:pt>
    <dgm:pt modelId="{209C1FBD-09F2-4645-8369-0261FC46C843}">
      <dgm:prSet phldrT="[Text]" custT="1"/>
      <dgm:spPr>
        <a:solidFill>
          <a:schemeClr val="bg1">
            <a:lumMod val="40000"/>
            <a:lumOff val="60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1800" smtClean="0">
              <a:solidFill>
                <a:schemeClr val="bg2"/>
              </a:solidFill>
              <a:latin typeface="Neo Sans Intel Medium" pitchFamily="34" charset="0"/>
            </a:rPr>
            <a:t>Intel Compilers (C/C++, FTN)</a:t>
          </a:r>
          <a:endParaRPr lang="en-US" sz="1800" dirty="0" smtClean="0">
            <a:solidFill>
              <a:schemeClr val="bg2"/>
            </a:solidFill>
            <a:latin typeface="Neo Sans Intel Medium" pitchFamily="34" charset="0"/>
          </a:endParaRPr>
        </a:p>
      </dgm:t>
    </dgm:pt>
    <dgm:pt modelId="{22AE2C7A-7936-4F6A-9B5C-6790B486CE6E}" type="parTrans" cxnId="{171A5233-462B-4AB3-9FC5-4A6418A87C79}">
      <dgm:prSet/>
      <dgm:spPr/>
      <dgm:t>
        <a:bodyPr/>
        <a:lstStyle/>
        <a:p>
          <a:pPr algn="ctr"/>
          <a:endParaRPr lang="en-US" sz="1400">
            <a:solidFill>
              <a:schemeClr val="bg2"/>
            </a:solidFill>
            <a:latin typeface="Neo Sans Intel Medium" pitchFamily="34" charset="0"/>
          </a:endParaRPr>
        </a:p>
      </dgm:t>
    </dgm:pt>
    <dgm:pt modelId="{28FD1C98-750D-46A4-9343-186CB5DDEB82}" type="sibTrans" cxnId="{171A5233-462B-4AB3-9FC5-4A6418A87C79}">
      <dgm:prSet/>
      <dgm:spPr/>
      <dgm:t>
        <a:bodyPr/>
        <a:lstStyle/>
        <a:p>
          <a:pPr algn="ctr"/>
          <a:endParaRPr lang="en-US" sz="1400">
            <a:solidFill>
              <a:schemeClr val="bg2"/>
            </a:solidFill>
            <a:latin typeface="Neo Sans Intel Medium" pitchFamily="34" charset="0"/>
          </a:endParaRPr>
        </a:p>
      </dgm:t>
    </dgm:pt>
    <dgm:pt modelId="{D67C9F25-0B03-4E83-838B-024A00096ADF}">
      <dgm:prSet phldrT="[Text]" custT="1"/>
      <dgm:spPr>
        <a:solidFill>
          <a:srgbClr val="FFC000"/>
        </a:solidFill>
      </dgm:spPr>
      <dgm:t>
        <a:bodyPr/>
        <a:lstStyle/>
        <a:p>
          <a:pPr algn="ctr"/>
          <a:r>
            <a:rPr lang="en-GB" sz="1800" smtClean="0">
              <a:solidFill>
                <a:schemeClr val="bg2"/>
              </a:solidFill>
              <a:latin typeface="Neo Sans Intel Medium" pitchFamily="34" charset="0"/>
            </a:rPr>
            <a:t>CnC (C++)</a:t>
          </a:r>
          <a:endParaRPr lang="en-US" sz="1800" dirty="0">
            <a:solidFill>
              <a:schemeClr val="bg2"/>
            </a:solidFill>
            <a:latin typeface="Neo Sans Intel Medium" pitchFamily="34" charset="0"/>
          </a:endParaRPr>
        </a:p>
      </dgm:t>
    </dgm:pt>
    <dgm:pt modelId="{B3C064E7-2D74-4AD8-85B2-8EDD9DC821DC}" type="parTrans" cxnId="{AB4BE421-5398-44A8-BF3C-6098BF59DD96}">
      <dgm:prSet/>
      <dgm:spPr/>
      <dgm:t>
        <a:bodyPr/>
        <a:lstStyle/>
        <a:p>
          <a:pPr algn="ctr"/>
          <a:endParaRPr lang="en-US" sz="1400">
            <a:solidFill>
              <a:schemeClr val="bg2"/>
            </a:solidFill>
            <a:latin typeface="Neo Sans Intel Medium" pitchFamily="34" charset="0"/>
          </a:endParaRPr>
        </a:p>
      </dgm:t>
    </dgm:pt>
    <dgm:pt modelId="{B316FE7E-1C64-4966-8036-BF80B54D3485}" type="sibTrans" cxnId="{AB4BE421-5398-44A8-BF3C-6098BF59DD96}">
      <dgm:prSet/>
      <dgm:spPr/>
      <dgm:t>
        <a:bodyPr/>
        <a:lstStyle/>
        <a:p>
          <a:pPr algn="ctr"/>
          <a:endParaRPr lang="en-US" sz="1400">
            <a:solidFill>
              <a:schemeClr val="bg2"/>
            </a:solidFill>
            <a:latin typeface="Neo Sans Intel Medium" pitchFamily="34" charset="0"/>
          </a:endParaRPr>
        </a:p>
      </dgm:t>
    </dgm:pt>
    <dgm:pt modelId="{522BE197-E51C-4AA9-AF4C-2C11436C1D6E}">
      <dgm:prSet phldrT="[Text]" custT="1"/>
      <dgm:spPr>
        <a:solidFill>
          <a:srgbClr val="FFC000"/>
        </a:solidFill>
      </dgm:spPr>
      <dgm:t>
        <a:bodyPr/>
        <a:lstStyle/>
        <a:p>
          <a:pPr algn="ctr"/>
          <a:r>
            <a:rPr lang="en-GB" sz="1800" smtClean="0">
              <a:solidFill>
                <a:schemeClr val="bg2"/>
              </a:solidFill>
              <a:latin typeface="Neo Sans Intel Medium" pitchFamily="34" charset="0"/>
            </a:rPr>
            <a:t>TBB (C++)</a:t>
          </a:r>
          <a:endParaRPr lang="en-US" sz="1800" dirty="0">
            <a:solidFill>
              <a:schemeClr val="bg2"/>
            </a:solidFill>
            <a:latin typeface="Neo Sans Intel Medium" pitchFamily="34" charset="0"/>
          </a:endParaRPr>
        </a:p>
      </dgm:t>
    </dgm:pt>
    <dgm:pt modelId="{B421966B-5256-414B-A34C-BE843D0A5240}" type="parTrans" cxnId="{E661B46B-AF89-4B11-AA40-CAB193DD43CF}">
      <dgm:prSet/>
      <dgm:spPr/>
      <dgm:t>
        <a:bodyPr/>
        <a:lstStyle/>
        <a:p>
          <a:pPr algn="ctr"/>
          <a:endParaRPr lang="en-US" sz="1400">
            <a:solidFill>
              <a:schemeClr val="bg2"/>
            </a:solidFill>
            <a:latin typeface="Neo Sans Intel Medium" pitchFamily="34" charset="0"/>
          </a:endParaRPr>
        </a:p>
      </dgm:t>
    </dgm:pt>
    <dgm:pt modelId="{CD1D8918-ADFE-461E-81DD-4E18BEE4A356}" type="sibTrans" cxnId="{E661B46B-AF89-4B11-AA40-CAB193DD43CF}">
      <dgm:prSet/>
      <dgm:spPr/>
      <dgm:t>
        <a:bodyPr/>
        <a:lstStyle/>
        <a:p>
          <a:pPr algn="ctr"/>
          <a:endParaRPr lang="en-US" sz="1400">
            <a:solidFill>
              <a:schemeClr val="bg2"/>
            </a:solidFill>
            <a:latin typeface="Neo Sans Intel Medium" pitchFamily="34" charset="0"/>
          </a:endParaRPr>
        </a:p>
      </dgm:t>
    </dgm:pt>
    <dgm:pt modelId="{D59804FF-EDFC-45B7-8AED-1F65A5BA844C}">
      <dgm:prSet phldrT="[Text]" custT="1"/>
      <dgm:spPr>
        <a:solidFill>
          <a:schemeClr val="bg1">
            <a:lumMod val="40000"/>
            <a:lumOff val="60000"/>
          </a:schemeClr>
        </a:solidFill>
      </dgm:spPr>
      <dgm:t>
        <a:bodyPr/>
        <a:lstStyle/>
        <a:p>
          <a:pPr algn="ctr"/>
          <a:r>
            <a:rPr lang="en-GB" sz="1800" smtClean="0">
              <a:solidFill>
                <a:schemeClr val="bg2"/>
              </a:solidFill>
              <a:latin typeface="Neo Sans Intel Medium" pitchFamily="34" charset="0"/>
            </a:rPr>
            <a:t>OpenMP (C++/FTN)</a:t>
          </a:r>
          <a:endParaRPr lang="en-US" sz="1800" dirty="0">
            <a:solidFill>
              <a:schemeClr val="bg2"/>
            </a:solidFill>
            <a:latin typeface="Neo Sans Intel Medium" pitchFamily="34" charset="0"/>
          </a:endParaRPr>
        </a:p>
      </dgm:t>
    </dgm:pt>
    <dgm:pt modelId="{8B2D7D96-B89B-49BE-B9E8-97093733730E}" type="parTrans" cxnId="{86896BB8-8A2C-45E2-9834-088EE6F5D724}">
      <dgm:prSet/>
      <dgm:spPr/>
      <dgm:t>
        <a:bodyPr/>
        <a:lstStyle/>
        <a:p>
          <a:pPr algn="ctr"/>
          <a:endParaRPr lang="en-US" sz="1400">
            <a:solidFill>
              <a:schemeClr val="bg2"/>
            </a:solidFill>
            <a:latin typeface="Neo Sans Intel Medium" pitchFamily="34" charset="0"/>
          </a:endParaRPr>
        </a:p>
      </dgm:t>
    </dgm:pt>
    <dgm:pt modelId="{20EAF07F-3F92-4988-B6D4-FBD1EC1146C5}" type="sibTrans" cxnId="{86896BB8-8A2C-45E2-9834-088EE6F5D724}">
      <dgm:prSet/>
      <dgm:spPr/>
      <dgm:t>
        <a:bodyPr/>
        <a:lstStyle/>
        <a:p>
          <a:pPr algn="ctr"/>
          <a:endParaRPr lang="en-US" sz="1400">
            <a:solidFill>
              <a:schemeClr val="bg2"/>
            </a:solidFill>
            <a:latin typeface="Neo Sans Intel Medium" pitchFamily="34" charset="0"/>
          </a:endParaRPr>
        </a:p>
      </dgm:t>
    </dgm:pt>
    <dgm:pt modelId="{DF1D9BF1-96E3-42EE-81CB-5E6BA2079DA4}">
      <dgm:prSet phldrT="[Text]" custT="1"/>
      <dgm:spPr>
        <a:solidFill>
          <a:srgbClr val="FFC000"/>
        </a:solidFill>
      </dgm:spPr>
      <dgm:t>
        <a:bodyPr/>
        <a:lstStyle/>
        <a:p>
          <a:pPr algn="ctr"/>
          <a:r>
            <a:rPr lang="en-GB" sz="1800" smtClean="0">
              <a:solidFill>
                <a:schemeClr val="bg2"/>
              </a:solidFill>
              <a:latin typeface="Neo Sans Intel Medium" pitchFamily="34" charset="0"/>
            </a:rPr>
            <a:t>ArBB (C++)</a:t>
          </a:r>
          <a:endParaRPr lang="en-US" sz="1800" dirty="0">
            <a:solidFill>
              <a:schemeClr val="bg2"/>
            </a:solidFill>
            <a:latin typeface="Neo Sans Intel Medium" pitchFamily="34" charset="0"/>
          </a:endParaRPr>
        </a:p>
      </dgm:t>
    </dgm:pt>
    <dgm:pt modelId="{113616E1-57E1-42AF-BADF-674FE6E9AC10}" type="parTrans" cxnId="{6E5AB3E3-B763-45A6-8023-901259B50F59}">
      <dgm:prSet/>
      <dgm:spPr/>
      <dgm:t>
        <a:bodyPr/>
        <a:lstStyle/>
        <a:p>
          <a:pPr algn="ctr"/>
          <a:endParaRPr lang="en-US" sz="1400">
            <a:solidFill>
              <a:schemeClr val="bg2"/>
            </a:solidFill>
            <a:latin typeface="Neo Sans Intel Medium" pitchFamily="34" charset="0"/>
          </a:endParaRPr>
        </a:p>
      </dgm:t>
    </dgm:pt>
    <dgm:pt modelId="{AC93C7FF-440C-4D65-9AD5-E11EBA3FAEE4}" type="sibTrans" cxnId="{6E5AB3E3-B763-45A6-8023-901259B50F59}">
      <dgm:prSet/>
      <dgm:spPr/>
      <dgm:t>
        <a:bodyPr/>
        <a:lstStyle/>
        <a:p>
          <a:pPr algn="ctr"/>
          <a:endParaRPr lang="en-US" sz="1400">
            <a:solidFill>
              <a:schemeClr val="bg2"/>
            </a:solidFill>
            <a:latin typeface="Neo Sans Intel Medium" pitchFamily="34" charset="0"/>
          </a:endParaRPr>
        </a:p>
      </dgm:t>
    </dgm:pt>
    <dgm:pt modelId="{F5FCB207-409C-464D-8FCA-01EFA2754251}">
      <dgm:prSet phldrT="[Text]" custT="1"/>
      <dgm:spPr>
        <a:solidFill>
          <a:schemeClr val="bg1">
            <a:lumMod val="40000"/>
            <a:lumOff val="60000"/>
          </a:schemeClr>
        </a:solidFill>
      </dgm:spPr>
      <dgm:t>
        <a:bodyPr/>
        <a:lstStyle/>
        <a:p>
          <a:pPr algn="ctr"/>
          <a:r>
            <a:rPr lang="en-GB" sz="1800" smtClean="0">
              <a:solidFill>
                <a:schemeClr val="bg2"/>
              </a:solidFill>
              <a:latin typeface="Neo Sans Intel Medium" pitchFamily="34" charset="0"/>
            </a:rPr>
            <a:t>MKL, IPP (C/C++, FTN)</a:t>
          </a:r>
          <a:endParaRPr lang="en-US" sz="1800" dirty="0">
            <a:solidFill>
              <a:schemeClr val="bg2"/>
            </a:solidFill>
            <a:latin typeface="Neo Sans Intel Medium" pitchFamily="34" charset="0"/>
          </a:endParaRPr>
        </a:p>
      </dgm:t>
    </dgm:pt>
    <dgm:pt modelId="{FEBA5FF7-C508-4003-9EC7-A9FA118E6C8F}" type="parTrans" cxnId="{EAFD5846-C081-446D-BA31-C8EED200D568}">
      <dgm:prSet/>
      <dgm:spPr/>
      <dgm:t>
        <a:bodyPr/>
        <a:lstStyle/>
        <a:p>
          <a:pPr algn="ctr"/>
          <a:endParaRPr lang="en-US" sz="1400">
            <a:solidFill>
              <a:schemeClr val="bg2"/>
            </a:solidFill>
            <a:latin typeface="Neo Sans Intel Medium" pitchFamily="34" charset="0"/>
          </a:endParaRPr>
        </a:p>
      </dgm:t>
    </dgm:pt>
    <dgm:pt modelId="{B9044AC6-272E-4B48-9C27-23DD5095F188}" type="sibTrans" cxnId="{EAFD5846-C081-446D-BA31-C8EED200D568}">
      <dgm:prSet/>
      <dgm:spPr/>
      <dgm:t>
        <a:bodyPr/>
        <a:lstStyle/>
        <a:p>
          <a:pPr algn="ctr"/>
          <a:endParaRPr lang="en-US" sz="1400">
            <a:solidFill>
              <a:schemeClr val="bg2"/>
            </a:solidFill>
            <a:latin typeface="Neo Sans Intel Medium" pitchFamily="34" charset="0"/>
          </a:endParaRPr>
        </a:p>
      </dgm:t>
    </dgm:pt>
    <dgm:pt modelId="{B1214F3C-8885-4035-8EAF-747CE2951A88}">
      <dgm:prSet phldrT="[Text]" custT="1"/>
      <dgm:spPr>
        <a:solidFill>
          <a:schemeClr val="bg1">
            <a:lumMod val="40000"/>
            <a:lumOff val="60000"/>
          </a:schemeClr>
        </a:solidFill>
      </dgm:spPr>
      <dgm:t>
        <a:bodyPr/>
        <a:lstStyle/>
        <a:p>
          <a:pPr algn="ctr"/>
          <a:r>
            <a:rPr lang="en-GB" sz="1800" dirty="0" smtClean="0">
              <a:solidFill>
                <a:schemeClr val="bg2"/>
              </a:solidFill>
              <a:latin typeface="Neo Sans Intel Medium" pitchFamily="34" charset="0"/>
            </a:rPr>
            <a:t>MPI (C/C++, FTN)</a:t>
          </a:r>
          <a:endParaRPr lang="en-US" sz="1800" dirty="0">
            <a:solidFill>
              <a:schemeClr val="bg2"/>
            </a:solidFill>
            <a:latin typeface="Neo Sans Intel Medium" pitchFamily="34" charset="0"/>
          </a:endParaRPr>
        </a:p>
      </dgm:t>
    </dgm:pt>
    <dgm:pt modelId="{62A8C204-9445-4205-87CD-D033B1A22E55}" type="parTrans" cxnId="{310D38FB-886A-40FF-A9E5-C4A4EE59A38A}">
      <dgm:prSet/>
      <dgm:spPr/>
      <dgm:t>
        <a:bodyPr/>
        <a:lstStyle/>
        <a:p>
          <a:endParaRPr lang="en-US">
            <a:solidFill>
              <a:schemeClr val="bg2"/>
            </a:solidFill>
          </a:endParaRPr>
        </a:p>
      </dgm:t>
    </dgm:pt>
    <dgm:pt modelId="{57D55DDE-34C6-40BE-82F7-58D60D18AE84}" type="sibTrans" cxnId="{310D38FB-886A-40FF-A9E5-C4A4EE59A38A}">
      <dgm:prSet/>
      <dgm:spPr/>
      <dgm:t>
        <a:bodyPr/>
        <a:lstStyle/>
        <a:p>
          <a:endParaRPr lang="en-US">
            <a:solidFill>
              <a:schemeClr val="bg2"/>
            </a:solidFill>
          </a:endParaRPr>
        </a:p>
      </dgm:t>
    </dgm:pt>
    <dgm:pt modelId="{3EEA2566-E58C-4962-BD79-E48E499514BF}">
      <dgm:prSet phldrT="[Text]" custT="1"/>
      <dgm:spPr>
        <a:solidFill>
          <a:schemeClr val="bg1">
            <a:lumMod val="40000"/>
            <a:lumOff val="60000"/>
          </a:schemeClr>
        </a:solidFill>
      </dgm:spPr>
      <dgm:t>
        <a:bodyPr/>
        <a:lstStyle/>
        <a:p>
          <a:pPr algn="ctr"/>
          <a:r>
            <a:rPr lang="en-GB" sz="1800" smtClean="0">
              <a:solidFill>
                <a:schemeClr val="bg2"/>
              </a:solidFill>
              <a:latin typeface="Neo Sans Intel Medium" pitchFamily="34" charset="0"/>
            </a:rPr>
            <a:t>Fortran90 Arrays (FTN)</a:t>
          </a:r>
          <a:endParaRPr lang="en-US" sz="1800" dirty="0">
            <a:solidFill>
              <a:schemeClr val="bg2"/>
            </a:solidFill>
            <a:latin typeface="Neo Sans Intel Medium" pitchFamily="34" charset="0"/>
          </a:endParaRPr>
        </a:p>
      </dgm:t>
    </dgm:pt>
    <dgm:pt modelId="{8371A68B-E291-4A9C-B0C5-E1708E2947A6}" type="parTrans" cxnId="{1501830E-01C3-43BE-90EE-660AB1F1E130}">
      <dgm:prSet/>
      <dgm:spPr/>
      <dgm:t>
        <a:bodyPr/>
        <a:lstStyle/>
        <a:p>
          <a:endParaRPr lang="en-US">
            <a:solidFill>
              <a:schemeClr val="bg2"/>
            </a:solidFill>
          </a:endParaRPr>
        </a:p>
      </dgm:t>
    </dgm:pt>
    <dgm:pt modelId="{091FFCA3-6F2B-4C4E-B7DF-6E2B28AB25A1}" type="sibTrans" cxnId="{1501830E-01C3-43BE-90EE-660AB1F1E130}">
      <dgm:prSet/>
      <dgm:spPr/>
      <dgm:t>
        <a:bodyPr/>
        <a:lstStyle/>
        <a:p>
          <a:endParaRPr lang="en-US">
            <a:solidFill>
              <a:schemeClr val="bg2"/>
            </a:solidFill>
          </a:endParaRPr>
        </a:p>
      </dgm:t>
    </dgm:pt>
    <dgm:pt modelId="{8DF3968A-E246-46E5-9CC6-0095DF380C4B}">
      <dgm:prSet phldrT="[Text]" custT="1"/>
      <dgm:spPr>
        <a:solidFill>
          <a:srgbClr val="FFC000"/>
        </a:solidFill>
      </dgm:spPr>
      <dgm:t>
        <a:bodyPr/>
        <a:lstStyle/>
        <a:p>
          <a:pPr algn="ctr"/>
          <a:r>
            <a:rPr lang="en-GB" sz="1800" smtClean="0">
              <a:solidFill>
                <a:schemeClr val="bg2"/>
              </a:solidFill>
              <a:latin typeface="Neo Sans Intel Medium" pitchFamily="34" charset="0"/>
            </a:rPr>
            <a:t>CEAN (C++)</a:t>
          </a:r>
          <a:endParaRPr lang="en-US" sz="1800" dirty="0">
            <a:solidFill>
              <a:schemeClr val="bg2"/>
            </a:solidFill>
            <a:latin typeface="Neo Sans Intel Medium" pitchFamily="34" charset="0"/>
          </a:endParaRPr>
        </a:p>
      </dgm:t>
    </dgm:pt>
    <dgm:pt modelId="{DEBF94BD-5E27-4632-97E4-923D83F0F275}" type="parTrans" cxnId="{B4B3EF13-3811-44B9-8FAC-67EBEDAD9B5A}">
      <dgm:prSet/>
      <dgm:spPr/>
      <dgm:t>
        <a:bodyPr/>
        <a:lstStyle/>
        <a:p>
          <a:endParaRPr lang="en-US">
            <a:solidFill>
              <a:schemeClr val="bg2"/>
            </a:solidFill>
          </a:endParaRPr>
        </a:p>
      </dgm:t>
    </dgm:pt>
    <dgm:pt modelId="{57E78001-7425-4158-BAA3-016F7FE7EA16}" type="sibTrans" cxnId="{B4B3EF13-3811-44B9-8FAC-67EBEDAD9B5A}">
      <dgm:prSet/>
      <dgm:spPr/>
      <dgm:t>
        <a:bodyPr/>
        <a:lstStyle/>
        <a:p>
          <a:endParaRPr lang="en-US">
            <a:solidFill>
              <a:schemeClr val="bg2"/>
            </a:solidFill>
          </a:endParaRPr>
        </a:p>
      </dgm:t>
    </dgm:pt>
    <dgm:pt modelId="{BD275AD2-FBCF-4613-A149-C92A1F1B278C}">
      <dgm:prSet phldrT="[Text]" custT="1"/>
      <dgm:spPr>
        <a:solidFill>
          <a:schemeClr val="accent2"/>
        </a:solidFill>
      </dgm:spPr>
      <dgm:t>
        <a:bodyPr/>
        <a:lstStyle/>
        <a:p>
          <a:pPr algn="ctr"/>
          <a:r>
            <a:rPr lang="en-GB" sz="1800" dirty="0" smtClean="0">
              <a:solidFill>
                <a:schemeClr val="bg2"/>
              </a:solidFill>
              <a:latin typeface="Neo Sans Intel Medium" pitchFamily="34" charset="0"/>
            </a:rPr>
            <a:t>OpenCL (C/C++)</a:t>
          </a:r>
          <a:endParaRPr lang="en-US" sz="1800" dirty="0">
            <a:solidFill>
              <a:schemeClr val="bg2"/>
            </a:solidFill>
            <a:latin typeface="Neo Sans Intel Medium" pitchFamily="34" charset="0"/>
          </a:endParaRPr>
        </a:p>
      </dgm:t>
    </dgm:pt>
    <dgm:pt modelId="{CA07AA2C-EA9E-4769-AF0F-E2562A9AE8B8}" type="parTrans" cxnId="{99C18D5C-F983-4F69-94A4-0EA13053FCC6}">
      <dgm:prSet/>
      <dgm:spPr/>
      <dgm:t>
        <a:bodyPr/>
        <a:lstStyle/>
        <a:p>
          <a:endParaRPr lang="en-US">
            <a:solidFill>
              <a:schemeClr val="bg2"/>
            </a:solidFill>
          </a:endParaRPr>
        </a:p>
      </dgm:t>
    </dgm:pt>
    <dgm:pt modelId="{B66F51AC-7185-46E1-BEE9-3C4E5162FD83}" type="sibTrans" cxnId="{99C18D5C-F983-4F69-94A4-0EA13053FCC6}">
      <dgm:prSet/>
      <dgm:spPr/>
      <dgm:t>
        <a:bodyPr/>
        <a:lstStyle/>
        <a:p>
          <a:endParaRPr lang="en-US">
            <a:solidFill>
              <a:schemeClr val="bg2"/>
            </a:solidFill>
          </a:endParaRPr>
        </a:p>
      </dgm:t>
    </dgm:pt>
    <dgm:pt modelId="{A28FB23E-C72B-4F84-85F0-223E97032AD8}">
      <dgm:prSet phldrT="[Text]" custT="1"/>
      <dgm:spPr>
        <a:solidFill>
          <a:srgbClr val="FFC000"/>
        </a:solidFill>
      </dgm:spPr>
      <dgm:t>
        <a:bodyPr/>
        <a:lstStyle/>
        <a:p>
          <a:pPr algn="ctr"/>
          <a:r>
            <a:rPr lang="en-US" sz="1800" dirty="0" smtClean="0">
              <a:solidFill>
                <a:schemeClr val="bg2"/>
              </a:solidFill>
              <a:latin typeface="Neo Sans Intel Medium" pitchFamily="34" charset="0"/>
            </a:rPr>
            <a:t>Co-Array Fortran (CAF)</a:t>
          </a:r>
          <a:endParaRPr lang="en-US" sz="1800" dirty="0">
            <a:solidFill>
              <a:schemeClr val="bg2"/>
            </a:solidFill>
            <a:latin typeface="Neo Sans Intel Medium" pitchFamily="34" charset="0"/>
          </a:endParaRPr>
        </a:p>
      </dgm:t>
    </dgm:pt>
    <dgm:pt modelId="{0FF3D71A-0655-4F78-A1C5-79378FA1960C}" type="parTrans" cxnId="{8E450BAB-08D8-4702-953F-A14DE42D217B}">
      <dgm:prSet/>
      <dgm:spPr/>
      <dgm:t>
        <a:bodyPr/>
        <a:lstStyle/>
        <a:p>
          <a:endParaRPr lang="en-GB"/>
        </a:p>
      </dgm:t>
    </dgm:pt>
    <dgm:pt modelId="{1F28E539-4CB5-4FF0-BFA5-7EF1419EA410}" type="sibTrans" cxnId="{8E450BAB-08D8-4702-953F-A14DE42D217B}">
      <dgm:prSet/>
      <dgm:spPr/>
      <dgm:t>
        <a:bodyPr/>
        <a:lstStyle/>
        <a:p>
          <a:endParaRPr lang="en-GB"/>
        </a:p>
      </dgm:t>
    </dgm:pt>
    <dgm:pt modelId="{2A4FB5E8-FE98-42BF-A8F3-683CDEFCE7B0}" type="pres">
      <dgm:prSet presAssocID="{9FA4E83C-9EE2-420E-AA7E-80DE8286DA98}" presName="linear" presStyleCnt="0">
        <dgm:presLayoutVars>
          <dgm:animLvl val="lvl"/>
          <dgm:resizeHandles val="exact"/>
        </dgm:presLayoutVars>
      </dgm:prSet>
      <dgm:spPr/>
      <dgm:t>
        <a:bodyPr/>
        <a:lstStyle/>
        <a:p>
          <a:endParaRPr lang="en-US"/>
        </a:p>
      </dgm:t>
    </dgm:pt>
    <dgm:pt modelId="{6692D74E-385B-4DBA-811F-9AE34CD7CA49}" type="pres">
      <dgm:prSet presAssocID="{B1214F3C-8885-4035-8EAF-747CE2951A88}" presName="parentText" presStyleLbl="node1" presStyleIdx="0" presStyleCnt="12">
        <dgm:presLayoutVars>
          <dgm:chMax val="0"/>
          <dgm:bulletEnabled val="1"/>
        </dgm:presLayoutVars>
      </dgm:prSet>
      <dgm:spPr/>
      <dgm:t>
        <a:bodyPr/>
        <a:lstStyle/>
        <a:p>
          <a:endParaRPr lang="en-US"/>
        </a:p>
      </dgm:t>
    </dgm:pt>
    <dgm:pt modelId="{31184FC9-41CC-4C83-8E09-596E58C150B8}" type="pres">
      <dgm:prSet presAssocID="{57D55DDE-34C6-40BE-82F7-58D60D18AE84}" presName="spacer" presStyleCnt="0"/>
      <dgm:spPr/>
      <dgm:t>
        <a:bodyPr/>
        <a:lstStyle/>
        <a:p>
          <a:endParaRPr lang="en-GB"/>
        </a:p>
      </dgm:t>
    </dgm:pt>
    <dgm:pt modelId="{06BC4703-EC15-4CEA-A12C-555509A6802F}" type="pres">
      <dgm:prSet presAssocID="{A28FB23E-C72B-4F84-85F0-223E97032AD8}" presName="parentText" presStyleLbl="node1" presStyleIdx="1" presStyleCnt="12">
        <dgm:presLayoutVars>
          <dgm:chMax val="0"/>
          <dgm:bulletEnabled val="1"/>
        </dgm:presLayoutVars>
      </dgm:prSet>
      <dgm:spPr/>
      <dgm:t>
        <a:bodyPr/>
        <a:lstStyle/>
        <a:p>
          <a:endParaRPr lang="en-GB"/>
        </a:p>
      </dgm:t>
    </dgm:pt>
    <dgm:pt modelId="{0CA6D6EC-9DC6-4F8B-B208-84504BE56203}" type="pres">
      <dgm:prSet presAssocID="{1F28E539-4CB5-4FF0-BFA5-7EF1419EA410}" presName="spacer" presStyleCnt="0"/>
      <dgm:spPr/>
    </dgm:pt>
    <dgm:pt modelId="{0D2C7E56-41F4-4C80-A18B-669466D53A0A}" type="pres">
      <dgm:prSet presAssocID="{F5FCB207-409C-464D-8FCA-01EFA2754251}" presName="parentText" presStyleLbl="node1" presStyleIdx="2" presStyleCnt="12">
        <dgm:presLayoutVars>
          <dgm:chMax val="0"/>
          <dgm:bulletEnabled val="1"/>
        </dgm:presLayoutVars>
      </dgm:prSet>
      <dgm:spPr/>
      <dgm:t>
        <a:bodyPr/>
        <a:lstStyle/>
        <a:p>
          <a:endParaRPr lang="en-US"/>
        </a:p>
      </dgm:t>
    </dgm:pt>
    <dgm:pt modelId="{D6C048B4-27EB-4A80-BEBE-B37A204ED144}" type="pres">
      <dgm:prSet presAssocID="{B9044AC6-272E-4B48-9C27-23DD5095F188}" presName="spacer" presStyleCnt="0"/>
      <dgm:spPr/>
      <dgm:t>
        <a:bodyPr/>
        <a:lstStyle/>
        <a:p>
          <a:endParaRPr lang="en-GB"/>
        </a:p>
      </dgm:t>
    </dgm:pt>
    <dgm:pt modelId="{4D042569-98D0-4E0D-80BC-41F9194C9EA7}" type="pres">
      <dgm:prSet presAssocID="{DF1D9BF1-96E3-42EE-81CB-5E6BA2079DA4}" presName="parentText" presStyleLbl="node1" presStyleIdx="3" presStyleCnt="12">
        <dgm:presLayoutVars>
          <dgm:chMax val="0"/>
          <dgm:bulletEnabled val="1"/>
        </dgm:presLayoutVars>
      </dgm:prSet>
      <dgm:spPr/>
      <dgm:t>
        <a:bodyPr/>
        <a:lstStyle/>
        <a:p>
          <a:endParaRPr lang="en-US"/>
        </a:p>
      </dgm:t>
    </dgm:pt>
    <dgm:pt modelId="{336C03F2-ED5E-40BA-AB2B-C063F6FB0305}" type="pres">
      <dgm:prSet presAssocID="{AC93C7FF-440C-4D65-9AD5-E11EBA3FAEE4}" presName="spacer" presStyleCnt="0"/>
      <dgm:spPr/>
      <dgm:t>
        <a:bodyPr/>
        <a:lstStyle/>
        <a:p>
          <a:endParaRPr lang="en-GB"/>
        </a:p>
      </dgm:t>
    </dgm:pt>
    <dgm:pt modelId="{5D4C3470-5A24-4297-ADDD-F70F3E39BAAE}" type="pres">
      <dgm:prSet presAssocID="{522BE197-E51C-4AA9-AF4C-2C11436C1D6E}" presName="parentText" presStyleLbl="node1" presStyleIdx="4" presStyleCnt="12">
        <dgm:presLayoutVars>
          <dgm:chMax val="0"/>
          <dgm:bulletEnabled val="1"/>
        </dgm:presLayoutVars>
      </dgm:prSet>
      <dgm:spPr/>
      <dgm:t>
        <a:bodyPr/>
        <a:lstStyle/>
        <a:p>
          <a:endParaRPr lang="en-US"/>
        </a:p>
      </dgm:t>
    </dgm:pt>
    <dgm:pt modelId="{E36650C8-280E-452F-96AF-F26EB99C1385}" type="pres">
      <dgm:prSet presAssocID="{CD1D8918-ADFE-461E-81DD-4E18BEE4A356}" presName="spacer" presStyleCnt="0"/>
      <dgm:spPr/>
      <dgm:t>
        <a:bodyPr/>
        <a:lstStyle/>
        <a:p>
          <a:endParaRPr lang="en-GB"/>
        </a:p>
      </dgm:t>
    </dgm:pt>
    <dgm:pt modelId="{E4349202-BB66-4AD9-BE8C-BEE4C6ECE329}" type="pres">
      <dgm:prSet presAssocID="{D67C9F25-0B03-4E83-838B-024A00096ADF}" presName="parentText" presStyleLbl="node1" presStyleIdx="5" presStyleCnt="12">
        <dgm:presLayoutVars>
          <dgm:chMax val="0"/>
          <dgm:bulletEnabled val="1"/>
        </dgm:presLayoutVars>
      </dgm:prSet>
      <dgm:spPr/>
      <dgm:t>
        <a:bodyPr/>
        <a:lstStyle/>
        <a:p>
          <a:endParaRPr lang="en-US"/>
        </a:p>
      </dgm:t>
    </dgm:pt>
    <dgm:pt modelId="{C26E40C1-7B32-41BD-B9A8-0E8541E6B21F}" type="pres">
      <dgm:prSet presAssocID="{B316FE7E-1C64-4966-8036-BF80B54D3485}" presName="spacer" presStyleCnt="0"/>
      <dgm:spPr/>
      <dgm:t>
        <a:bodyPr/>
        <a:lstStyle/>
        <a:p>
          <a:endParaRPr lang="en-GB"/>
        </a:p>
      </dgm:t>
    </dgm:pt>
    <dgm:pt modelId="{D873B565-4921-4622-A921-8EB1BD88CD16}" type="pres">
      <dgm:prSet presAssocID="{688A133C-A1A8-4D7A-84D9-0EAC005C625F}" presName="parentText" presStyleLbl="node1" presStyleIdx="6" presStyleCnt="12">
        <dgm:presLayoutVars>
          <dgm:chMax val="0"/>
          <dgm:bulletEnabled val="1"/>
        </dgm:presLayoutVars>
      </dgm:prSet>
      <dgm:spPr/>
      <dgm:t>
        <a:bodyPr/>
        <a:lstStyle/>
        <a:p>
          <a:endParaRPr lang="en-US"/>
        </a:p>
      </dgm:t>
    </dgm:pt>
    <dgm:pt modelId="{3F06C2A0-A8F8-411A-B47D-BE09E5FB2040}" type="pres">
      <dgm:prSet presAssocID="{17D57D31-FF57-42CD-8522-B92C3C6577F5}" presName="spacer" presStyleCnt="0"/>
      <dgm:spPr/>
      <dgm:t>
        <a:bodyPr/>
        <a:lstStyle/>
        <a:p>
          <a:endParaRPr lang="en-GB"/>
        </a:p>
      </dgm:t>
    </dgm:pt>
    <dgm:pt modelId="{8DA7021A-7DC9-4290-8187-58976FEFE2C5}" type="pres">
      <dgm:prSet presAssocID="{8DF3968A-E246-46E5-9CC6-0095DF380C4B}" presName="parentText" presStyleLbl="node1" presStyleIdx="7" presStyleCnt="12">
        <dgm:presLayoutVars>
          <dgm:chMax val="0"/>
          <dgm:bulletEnabled val="1"/>
        </dgm:presLayoutVars>
      </dgm:prSet>
      <dgm:spPr/>
      <dgm:t>
        <a:bodyPr/>
        <a:lstStyle/>
        <a:p>
          <a:endParaRPr lang="en-US"/>
        </a:p>
      </dgm:t>
    </dgm:pt>
    <dgm:pt modelId="{4C50F0D4-6745-4AA6-BA1E-7888D52070F1}" type="pres">
      <dgm:prSet presAssocID="{57E78001-7425-4158-BAA3-016F7FE7EA16}" presName="spacer" presStyleCnt="0"/>
      <dgm:spPr/>
      <dgm:t>
        <a:bodyPr/>
        <a:lstStyle/>
        <a:p>
          <a:endParaRPr lang="en-GB"/>
        </a:p>
      </dgm:t>
    </dgm:pt>
    <dgm:pt modelId="{0429D18D-2A89-42AA-BA17-504C25A3C160}" type="pres">
      <dgm:prSet presAssocID="{3EEA2566-E58C-4962-BD79-E48E499514BF}" presName="parentText" presStyleLbl="node1" presStyleIdx="8" presStyleCnt="12">
        <dgm:presLayoutVars>
          <dgm:chMax val="0"/>
          <dgm:bulletEnabled val="1"/>
        </dgm:presLayoutVars>
      </dgm:prSet>
      <dgm:spPr/>
      <dgm:t>
        <a:bodyPr/>
        <a:lstStyle/>
        <a:p>
          <a:endParaRPr lang="en-US"/>
        </a:p>
      </dgm:t>
    </dgm:pt>
    <dgm:pt modelId="{396AFA05-7DCC-46F6-82D1-5D3BC9120C26}" type="pres">
      <dgm:prSet presAssocID="{091FFCA3-6F2B-4C4E-B7DF-6E2B28AB25A1}" presName="spacer" presStyleCnt="0"/>
      <dgm:spPr/>
      <dgm:t>
        <a:bodyPr/>
        <a:lstStyle/>
        <a:p>
          <a:endParaRPr lang="en-GB"/>
        </a:p>
      </dgm:t>
    </dgm:pt>
    <dgm:pt modelId="{8B597804-1544-4759-88F4-92409ABC147C}" type="pres">
      <dgm:prSet presAssocID="{D59804FF-EDFC-45B7-8AED-1F65A5BA844C}" presName="parentText" presStyleLbl="node1" presStyleIdx="9" presStyleCnt="12">
        <dgm:presLayoutVars>
          <dgm:chMax val="0"/>
          <dgm:bulletEnabled val="1"/>
        </dgm:presLayoutVars>
      </dgm:prSet>
      <dgm:spPr/>
      <dgm:t>
        <a:bodyPr/>
        <a:lstStyle/>
        <a:p>
          <a:endParaRPr lang="en-US"/>
        </a:p>
      </dgm:t>
    </dgm:pt>
    <dgm:pt modelId="{B7D41C85-18B2-49D2-9B43-D0C8A88D9A50}" type="pres">
      <dgm:prSet presAssocID="{20EAF07F-3F92-4988-B6D4-FBD1EC1146C5}" presName="spacer" presStyleCnt="0"/>
      <dgm:spPr/>
      <dgm:t>
        <a:bodyPr/>
        <a:lstStyle/>
        <a:p>
          <a:endParaRPr lang="en-GB"/>
        </a:p>
      </dgm:t>
    </dgm:pt>
    <dgm:pt modelId="{B48B4C69-CEDF-4ADC-82EE-624368851758}" type="pres">
      <dgm:prSet presAssocID="{BD275AD2-FBCF-4613-A149-C92A1F1B278C}" presName="parentText" presStyleLbl="node1" presStyleIdx="10" presStyleCnt="12">
        <dgm:presLayoutVars>
          <dgm:chMax val="0"/>
          <dgm:bulletEnabled val="1"/>
        </dgm:presLayoutVars>
      </dgm:prSet>
      <dgm:spPr/>
      <dgm:t>
        <a:bodyPr/>
        <a:lstStyle/>
        <a:p>
          <a:endParaRPr lang="en-US"/>
        </a:p>
      </dgm:t>
    </dgm:pt>
    <dgm:pt modelId="{00B4B27E-95AC-464D-81EC-B8CD08658BCF}" type="pres">
      <dgm:prSet presAssocID="{B66F51AC-7185-46E1-BEE9-3C4E5162FD83}" presName="spacer" presStyleCnt="0"/>
      <dgm:spPr/>
      <dgm:t>
        <a:bodyPr/>
        <a:lstStyle/>
        <a:p>
          <a:endParaRPr lang="en-GB"/>
        </a:p>
      </dgm:t>
    </dgm:pt>
    <dgm:pt modelId="{8B215159-4600-4DA9-AF55-A3EF7566AD27}" type="pres">
      <dgm:prSet presAssocID="{209C1FBD-09F2-4645-8369-0261FC46C843}" presName="parentText" presStyleLbl="node1" presStyleIdx="11" presStyleCnt="12" custLinFactNeighborX="294" custLinFactNeighborY="-82">
        <dgm:presLayoutVars>
          <dgm:chMax val="0"/>
          <dgm:bulletEnabled val="1"/>
        </dgm:presLayoutVars>
      </dgm:prSet>
      <dgm:spPr/>
      <dgm:t>
        <a:bodyPr/>
        <a:lstStyle/>
        <a:p>
          <a:endParaRPr lang="en-US"/>
        </a:p>
      </dgm:t>
    </dgm:pt>
  </dgm:ptLst>
  <dgm:cxnLst>
    <dgm:cxn modelId="{4F441627-B8D4-4414-AFE3-37C8311EEE32}" type="presOf" srcId="{D59804FF-EDFC-45B7-8AED-1F65A5BA844C}" destId="{8B597804-1544-4759-88F4-92409ABC147C}" srcOrd="0" destOrd="0" presId="urn:microsoft.com/office/officeart/2005/8/layout/vList2"/>
    <dgm:cxn modelId="{EAFD5846-C081-446D-BA31-C8EED200D568}" srcId="{9FA4E83C-9EE2-420E-AA7E-80DE8286DA98}" destId="{F5FCB207-409C-464D-8FCA-01EFA2754251}" srcOrd="2" destOrd="0" parTransId="{FEBA5FF7-C508-4003-9EC7-A9FA118E6C8F}" sibTransId="{B9044AC6-272E-4B48-9C27-23DD5095F188}"/>
    <dgm:cxn modelId="{F3E684B5-E46C-498C-80C6-24DF51E8CB6F}" type="presOf" srcId="{688A133C-A1A8-4D7A-84D9-0EAC005C625F}" destId="{D873B565-4921-4622-A921-8EB1BD88CD16}" srcOrd="0" destOrd="0" presId="urn:microsoft.com/office/officeart/2005/8/layout/vList2"/>
    <dgm:cxn modelId="{AF694B0B-63A3-47CE-A3FE-F1762ACD88F9}" type="presOf" srcId="{A28FB23E-C72B-4F84-85F0-223E97032AD8}" destId="{06BC4703-EC15-4CEA-A12C-555509A6802F}" srcOrd="0" destOrd="0" presId="urn:microsoft.com/office/officeart/2005/8/layout/vList2"/>
    <dgm:cxn modelId="{310D38FB-886A-40FF-A9E5-C4A4EE59A38A}" srcId="{9FA4E83C-9EE2-420E-AA7E-80DE8286DA98}" destId="{B1214F3C-8885-4035-8EAF-747CE2951A88}" srcOrd="0" destOrd="0" parTransId="{62A8C204-9445-4205-87CD-D033B1A22E55}" sibTransId="{57D55DDE-34C6-40BE-82F7-58D60D18AE84}"/>
    <dgm:cxn modelId="{1383F23D-5D13-4704-BC22-9AE533FF847A}" srcId="{9FA4E83C-9EE2-420E-AA7E-80DE8286DA98}" destId="{688A133C-A1A8-4D7A-84D9-0EAC005C625F}" srcOrd="6" destOrd="0" parTransId="{3A1DA917-8662-4102-A97F-E7F6BC41C270}" sibTransId="{17D57D31-FF57-42CD-8522-B92C3C6577F5}"/>
    <dgm:cxn modelId="{1D586C7C-3B12-48FC-94E2-8B1570A6F692}" type="presOf" srcId="{BD275AD2-FBCF-4613-A149-C92A1F1B278C}" destId="{B48B4C69-CEDF-4ADC-82EE-624368851758}" srcOrd="0" destOrd="0" presId="urn:microsoft.com/office/officeart/2005/8/layout/vList2"/>
    <dgm:cxn modelId="{102E21B1-61EB-4B85-AB21-F1063D62DE6B}" type="presOf" srcId="{522BE197-E51C-4AA9-AF4C-2C11436C1D6E}" destId="{5D4C3470-5A24-4297-ADDD-F70F3E39BAAE}" srcOrd="0" destOrd="0" presId="urn:microsoft.com/office/officeart/2005/8/layout/vList2"/>
    <dgm:cxn modelId="{171A5233-462B-4AB3-9FC5-4A6418A87C79}" srcId="{9FA4E83C-9EE2-420E-AA7E-80DE8286DA98}" destId="{209C1FBD-09F2-4645-8369-0261FC46C843}" srcOrd="11" destOrd="0" parTransId="{22AE2C7A-7936-4F6A-9B5C-6790B486CE6E}" sibTransId="{28FD1C98-750D-46A4-9343-186CB5DDEB82}"/>
    <dgm:cxn modelId="{99C18D5C-F983-4F69-94A4-0EA13053FCC6}" srcId="{9FA4E83C-9EE2-420E-AA7E-80DE8286DA98}" destId="{BD275AD2-FBCF-4613-A149-C92A1F1B278C}" srcOrd="10" destOrd="0" parTransId="{CA07AA2C-EA9E-4769-AF0F-E2562A9AE8B8}" sibTransId="{B66F51AC-7185-46E1-BEE9-3C4E5162FD83}"/>
    <dgm:cxn modelId="{167D03F2-557E-4A44-83DE-DEA3BA000729}" type="presOf" srcId="{F5FCB207-409C-464D-8FCA-01EFA2754251}" destId="{0D2C7E56-41F4-4C80-A18B-669466D53A0A}" srcOrd="0" destOrd="0" presId="urn:microsoft.com/office/officeart/2005/8/layout/vList2"/>
    <dgm:cxn modelId="{119C0423-2A9E-4105-8A8B-806263CFACB7}" type="presOf" srcId="{D67C9F25-0B03-4E83-838B-024A00096ADF}" destId="{E4349202-BB66-4AD9-BE8C-BEE4C6ECE329}" srcOrd="0" destOrd="0" presId="urn:microsoft.com/office/officeart/2005/8/layout/vList2"/>
    <dgm:cxn modelId="{8E450BAB-08D8-4702-953F-A14DE42D217B}" srcId="{9FA4E83C-9EE2-420E-AA7E-80DE8286DA98}" destId="{A28FB23E-C72B-4F84-85F0-223E97032AD8}" srcOrd="1" destOrd="0" parTransId="{0FF3D71A-0655-4F78-A1C5-79378FA1960C}" sibTransId="{1F28E539-4CB5-4FF0-BFA5-7EF1419EA410}"/>
    <dgm:cxn modelId="{B4B3EF13-3811-44B9-8FAC-67EBEDAD9B5A}" srcId="{9FA4E83C-9EE2-420E-AA7E-80DE8286DA98}" destId="{8DF3968A-E246-46E5-9CC6-0095DF380C4B}" srcOrd="7" destOrd="0" parTransId="{DEBF94BD-5E27-4632-97E4-923D83F0F275}" sibTransId="{57E78001-7425-4158-BAA3-016F7FE7EA16}"/>
    <dgm:cxn modelId="{481E7F20-D56D-4A24-A3EC-27DD4AAFC523}" type="presOf" srcId="{DF1D9BF1-96E3-42EE-81CB-5E6BA2079DA4}" destId="{4D042569-98D0-4E0D-80BC-41F9194C9EA7}" srcOrd="0" destOrd="0" presId="urn:microsoft.com/office/officeart/2005/8/layout/vList2"/>
    <dgm:cxn modelId="{86896BB8-8A2C-45E2-9834-088EE6F5D724}" srcId="{9FA4E83C-9EE2-420E-AA7E-80DE8286DA98}" destId="{D59804FF-EDFC-45B7-8AED-1F65A5BA844C}" srcOrd="9" destOrd="0" parTransId="{8B2D7D96-B89B-49BE-B9E8-97093733730E}" sibTransId="{20EAF07F-3F92-4988-B6D4-FBD1EC1146C5}"/>
    <dgm:cxn modelId="{AFDC86B0-763B-4DD4-BD5E-AA31DE5C5C4C}" type="presOf" srcId="{9FA4E83C-9EE2-420E-AA7E-80DE8286DA98}" destId="{2A4FB5E8-FE98-42BF-A8F3-683CDEFCE7B0}" srcOrd="0" destOrd="0" presId="urn:microsoft.com/office/officeart/2005/8/layout/vList2"/>
    <dgm:cxn modelId="{AB4BE421-5398-44A8-BF3C-6098BF59DD96}" srcId="{9FA4E83C-9EE2-420E-AA7E-80DE8286DA98}" destId="{D67C9F25-0B03-4E83-838B-024A00096ADF}" srcOrd="5" destOrd="0" parTransId="{B3C064E7-2D74-4AD8-85B2-8EDD9DC821DC}" sibTransId="{B316FE7E-1C64-4966-8036-BF80B54D3485}"/>
    <dgm:cxn modelId="{3A1E784C-8A76-411D-BC13-9AB67C97B433}" type="presOf" srcId="{3EEA2566-E58C-4962-BD79-E48E499514BF}" destId="{0429D18D-2A89-42AA-BA17-504C25A3C160}" srcOrd="0" destOrd="0" presId="urn:microsoft.com/office/officeart/2005/8/layout/vList2"/>
    <dgm:cxn modelId="{B128CCCB-E80D-4583-88D1-2EA26EAA02F7}" type="presOf" srcId="{B1214F3C-8885-4035-8EAF-747CE2951A88}" destId="{6692D74E-385B-4DBA-811F-9AE34CD7CA49}" srcOrd="0" destOrd="0" presId="urn:microsoft.com/office/officeart/2005/8/layout/vList2"/>
    <dgm:cxn modelId="{538CEDEF-6AD9-4346-AAAC-2F1E5591BFA7}" type="presOf" srcId="{209C1FBD-09F2-4645-8369-0261FC46C843}" destId="{8B215159-4600-4DA9-AF55-A3EF7566AD27}" srcOrd="0" destOrd="0" presId="urn:microsoft.com/office/officeart/2005/8/layout/vList2"/>
    <dgm:cxn modelId="{1501830E-01C3-43BE-90EE-660AB1F1E130}" srcId="{9FA4E83C-9EE2-420E-AA7E-80DE8286DA98}" destId="{3EEA2566-E58C-4962-BD79-E48E499514BF}" srcOrd="8" destOrd="0" parTransId="{8371A68B-E291-4A9C-B0C5-E1708E2947A6}" sibTransId="{091FFCA3-6F2B-4C4E-B7DF-6E2B28AB25A1}"/>
    <dgm:cxn modelId="{E661B46B-AF89-4B11-AA40-CAB193DD43CF}" srcId="{9FA4E83C-9EE2-420E-AA7E-80DE8286DA98}" destId="{522BE197-E51C-4AA9-AF4C-2C11436C1D6E}" srcOrd="4" destOrd="0" parTransId="{B421966B-5256-414B-A34C-BE843D0A5240}" sibTransId="{CD1D8918-ADFE-461E-81DD-4E18BEE4A356}"/>
    <dgm:cxn modelId="{6E5AB3E3-B763-45A6-8023-901259B50F59}" srcId="{9FA4E83C-9EE2-420E-AA7E-80DE8286DA98}" destId="{DF1D9BF1-96E3-42EE-81CB-5E6BA2079DA4}" srcOrd="3" destOrd="0" parTransId="{113616E1-57E1-42AF-BADF-674FE6E9AC10}" sibTransId="{AC93C7FF-440C-4D65-9AD5-E11EBA3FAEE4}"/>
    <dgm:cxn modelId="{E48C4581-7021-423A-AD4D-514E76BECF91}" type="presOf" srcId="{8DF3968A-E246-46E5-9CC6-0095DF380C4B}" destId="{8DA7021A-7DC9-4290-8187-58976FEFE2C5}" srcOrd="0" destOrd="0" presId="urn:microsoft.com/office/officeart/2005/8/layout/vList2"/>
    <dgm:cxn modelId="{65634945-8F3F-4F44-9BF2-E668563798B6}" type="presParOf" srcId="{2A4FB5E8-FE98-42BF-A8F3-683CDEFCE7B0}" destId="{6692D74E-385B-4DBA-811F-9AE34CD7CA49}" srcOrd="0" destOrd="0" presId="urn:microsoft.com/office/officeart/2005/8/layout/vList2"/>
    <dgm:cxn modelId="{3D8DF038-912A-4CB1-8F24-388985DDB55B}" type="presParOf" srcId="{2A4FB5E8-FE98-42BF-A8F3-683CDEFCE7B0}" destId="{31184FC9-41CC-4C83-8E09-596E58C150B8}" srcOrd="1" destOrd="0" presId="urn:microsoft.com/office/officeart/2005/8/layout/vList2"/>
    <dgm:cxn modelId="{4F4393A1-BF20-4626-9F02-A20AFDABB346}" type="presParOf" srcId="{2A4FB5E8-FE98-42BF-A8F3-683CDEFCE7B0}" destId="{06BC4703-EC15-4CEA-A12C-555509A6802F}" srcOrd="2" destOrd="0" presId="urn:microsoft.com/office/officeart/2005/8/layout/vList2"/>
    <dgm:cxn modelId="{CB95FAA1-D4F4-4886-8AC8-9C36811804AC}" type="presParOf" srcId="{2A4FB5E8-FE98-42BF-A8F3-683CDEFCE7B0}" destId="{0CA6D6EC-9DC6-4F8B-B208-84504BE56203}" srcOrd="3" destOrd="0" presId="urn:microsoft.com/office/officeart/2005/8/layout/vList2"/>
    <dgm:cxn modelId="{04995D6A-C06B-4595-B510-539FC52A5165}" type="presParOf" srcId="{2A4FB5E8-FE98-42BF-A8F3-683CDEFCE7B0}" destId="{0D2C7E56-41F4-4C80-A18B-669466D53A0A}" srcOrd="4" destOrd="0" presId="urn:microsoft.com/office/officeart/2005/8/layout/vList2"/>
    <dgm:cxn modelId="{05736574-BCA5-43CE-B677-76C6BCCFBBE6}" type="presParOf" srcId="{2A4FB5E8-FE98-42BF-A8F3-683CDEFCE7B0}" destId="{D6C048B4-27EB-4A80-BEBE-B37A204ED144}" srcOrd="5" destOrd="0" presId="urn:microsoft.com/office/officeart/2005/8/layout/vList2"/>
    <dgm:cxn modelId="{164D3155-97F6-4147-9EB8-961E4C40C43E}" type="presParOf" srcId="{2A4FB5E8-FE98-42BF-A8F3-683CDEFCE7B0}" destId="{4D042569-98D0-4E0D-80BC-41F9194C9EA7}" srcOrd="6" destOrd="0" presId="urn:microsoft.com/office/officeart/2005/8/layout/vList2"/>
    <dgm:cxn modelId="{F6F52236-6641-42B5-945A-FD97606D4BC9}" type="presParOf" srcId="{2A4FB5E8-FE98-42BF-A8F3-683CDEFCE7B0}" destId="{336C03F2-ED5E-40BA-AB2B-C063F6FB0305}" srcOrd="7" destOrd="0" presId="urn:microsoft.com/office/officeart/2005/8/layout/vList2"/>
    <dgm:cxn modelId="{BAB3EA22-0741-4D36-B69C-4B40314AD97A}" type="presParOf" srcId="{2A4FB5E8-FE98-42BF-A8F3-683CDEFCE7B0}" destId="{5D4C3470-5A24-4297-ADDD-F70F3E39BAAE}" srcOrd="8" destOrd="0" presId="urn:microsoft.com/office/officeart/2005/8/layout/vList2"/>
    <dgm:cxn modelId="{28A57F5C-95C8-4F9C-AF3D-F8904E8D6AA7}" type="presParOf" srcId="{2A4FB5E8-FE98-42BF-A8F3-683CDEFCE7B0}" destId="{E36650C8-280E-452F-96AF-F26EB99C1385}" srcOrd="9" destOrd="0" presId="urn:microsoft.com/office/officeart/2005/8/layout/vList2"/>
    <dgm:cxn modelId="{C57E7625-CBE6-4961-8804-E9882A1057BD}" type="presParOf" srcId="{2A4FB5E8-FE98-42BF-A8F3-683CDEFCE7B0}" destId="{E4349202-BB66-4AD9-BE8C-BEE4C6ECE329}" srcOrd="10" destOrd="0" presId="urn:microsoft.com/office/officeart/2005/8/layout/vList2"/>
    <dgm:cxn modelId="{F37B26D4-0647-429B-8B0C-DC1AA08A050C}" type="presParOf" srcId="{2A4FB5E8-FE98-42BF-A8F3-683CDEFCE7B0}" destId="{C26E40C1-7B32-41BD-B9A8-0E8541E6B21F}" srcOrd="11" destOrd="0" presId="urn:microsoft.com/office/officeart/2005/8/layout/vList2"/>
    <dgm:cxn modelId="{5C0B4185-CB7A-4B85-A314-05E867662ECD}" type="presParOf" srcId="{2A4FB5E8-FE98-42BF-A8F3-683CDEFCE7B0}" destId="{D873B565-4921-4622-A921-8EB1BD88CD16}" srcOrd="12" destOrd="0" presId="urn:microsoft.com/office/officeart/2005/8/layout/vList2"/>
    <dgm:cxn modelId="{23128775-1033-4A16-BC17-76CAF72471C2}" type="presParOf" srcId="{2A4FB5E8-FE98-42BF-A8F3-683CDEFCE7B0}" destId="{3F06C2A0-A8F8-411A-B47D-BE09E5FB2040}" srcOrd="13" destOrd="0" presId="urn:microsoft.com/office/officeart/2005/8/layout/vList2"/>
    <dgm:cxn modelId="{A4411D67-787E-4CA4-8795-3F0CA731B30D}" type="presParOf" srcId="{2A4FB5E8-FE98-42BF-A8F3-683CDEFCE7B0}" destId="{8DA7021A-7DC9-4290-8187-58976FEFE2C5}" srcOrd="14" destOrd="0" presId="urn:microsoft.com/office/officeart/2005/8/layout/vList2"/>
    <dgm:cxn modelId="{20FEC9D4-369E-4F57-BB40-0C80F7232137}" type="presParOf" srcId="{2A4FB5E8-FE98-42BF-A8F3-683CDEFCE7B0}" destId="{4C50F0D4-6745-4AA6-BA1E-7888D52070F1}" srcOrd="15" destOrd="0" presId="urn:microsoft.com/office/officeart/2005/8/layout/vList2"/>
    <dgm:cxn modelId="{C3E6B5A0-CE7D-42FC-A6C8-6A72899A01DD}" type="presParOf" srcId="{2A4FB5E8-FE98-42BF-A8F3-683CDEFCE7B0}" destId="{0429D18D-2A89-42AA-BA17-504C25A3C160}" srcOrd="16" destOrd="0" presId="urn:microsoft.com/office/officeart/2005/8/layout/vList2"/>
    <dgm:cxn modelId="{69708CAD-DAA3-4178-B375-ABAD27A8BDC2}" type="presParOf" srcId="{2A4FB5E8-FE98-42BF-A8F3-683CDEFCE7B0}" destId="{396AFA05-7DCC-46F6-82D1-5D3BC9120C26}" srcOrd="17" destOrd="0" presId="urn:microsoft.com/office/officeart/2005/8/layout/vList2"/>
    <dgm:cxn modelId="{44A4D596-4820-443E-8C9B-937767C4156C}" type="presParOf" srcId="{2A4FB5E8-FE98-42BF-A8F3-683CDEFCE7B0}" destId="{8B597804-1544-4759-88F4-92409ABC147C}" srcOrd="18" destOrd="0" presId="urn:microsoft.com/office/officeart/2005/8/layout/vList2"/>
    <dgm:cxn modelId="{3D2EB7E1-59D0-4849-8E60-74CBB05B29F3}" type="presParOf" srcId="{2A4FB5E8-FE98-42BF-A8F3-683CDEFCE7B0}" destId="{B7D41C85-18B2-49D2-9B43-D0C8A88D9A50}" srcOrd="19" destOrd="0" presId="urn:microsoft.com/office/officeart/2005/8/layout/vList2"/>
    <dgm:cxn modelId="{3F5B7C88-3388-406B-95A5-541EB31FD1A7}" type="presParOf" srcId="{2A4FB5E8-FE98-42BF-A8F3-683CDEFCE7B0}" destId="{B48B4C69-CEDF-4ADC-82EE-624368851758}" srcOrd="20" destOrd="0" presId="urn:microsoft.com/office/officeart/2005/8/layout/vList2"/>
    <dgm:cxn modelId="{5C9EDDBB-79DD-4F8A-93F5-FA3DBD67C5DD}" type="presParOf" srcId="{2A4FB5E8-FE98-42BF-A8F3-683CDEFCE7B0}" destId="{00B4B27E-95AC-464D-81EC-B8CD08658BCF}" srcOrd="21" destOrd="0" presId="urn:microsoft.com/office/officeart/2005/8/layout/vList2"/>
    <dgm:cxn modelId="{4EE96C7D-C78B-4604-A1DC-40A73F088608}" type="presParOf" srcId="{2A4FB5E8-FE98-42BF-A8F3-683CDEFCE7B0}" destId="{8B215159-4600-4DA9-AF55-A3EF7566AD27}" srcOrd="2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2D74E-385B-4DBA-811F-9AE34CD7CA49}">
      <dsp:nvSpPr>
        <dsp:cNvPr id="0" name=""/>
        <dsp:cNvSpPr/>
      </dsp:nvSpPr>
      <dsp:spPr>
        <a:xfrm>
          <a:off x="0" y="1619"/>
          <a:ext cx="3489789" cy="373665"/>
        </a:xfrm>
        <a:prstGeom prst="roundRect">
          <a:avLst/>
        </a:prstGeom>
        <a:solidFill>
          <a:schemeClr val="bg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2"/>
              </a:solidFill>
              <a:latin typeface="Neo Sans Intel Medium" pitchFamily="34" charset="0"/>
            </a:rPr>
            <a:t>MPI (C/C++, FTN)</a:t>
          </a:r>
          <a:endParaRPr lang="en-US" sz="1800" kern="1200" dirty="0">
            <a:solidFill>
              <a:schemeClr val="bg2"/>
            </a:solidFill>
            <a:latin typeface="Neo Sans Intel Medium" pitchFamily="34" charset="0"/>
          </a:endParaRPr>
        </a:p>
      </dsp:txBody>
      <dsp:txXfrm>
        <a:off x="18241" y="19860"/>
        <a:ext cx="3453307" cy="337183"/>
      </dsp:txXfrm>
    </dsp:sp>
    <dsp:sp modelId="{06BC4703-EC15-4CEA-A12C-555509A6802F}">
      <dsp:nvSpPr>
        <dsp:cNvPr id="0" name=""/>
        <dsp:cNvSpPr/>
      </dsp:nvSpPr>
      <dsp:spPr>
        <a:xfrm>
          <a:off x="0" y="386675"/>
          <a:ext cx="3489789" cy="37366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solidFill>
              <a:latin typeface="Neo Sans Intel Medium" pitchFamily="34" charset="0"/>
            </a:rPr>
            <a:t>Co-Array Fortran (CAF)</a:t>
          </a:r>
          <a:endParaRPr lang="en-US" sz="1800" kern="1200" dirty="0">
            <a:solidFill>
              <a:schemeClr val="bg2"/>
            </a:solidFill>
            <a:latin typeface="Neo Sans Intel Medium" pitchFamily="34" charset="0"/>
          </a:endParaRPr>
        </a:p>
      </dsp:txBody>
      <dsp:txXfrm>
        <a:off x="18241" y="404916"/>
        <a:ext cx="3453307" cy="337183"/>
      </dsp:txXfrm>
    </dsp:sp>
    <dsp:sp modelId="{0D2C7E56-41F4-4C80-A18B-669466D53A0A}">
      <dsp:nvSpPr>
        <dsp:cNvPr id="0" name=""/>
        <dsp:cNvSpPr/>
      </dsp:nvSpPr>
      <dsp:spPr>
        <a:xfrm>
          <a:off x="0" y="771732"/>
          <a:ext cx="3489789" cy="373665"/>
        </a:xfrm>
        <a:prstGeom prst="roundRect">
          <a:avLst/>
        </a:prstGeom>
        <a:solidFill>
          <a:schemeClr val="bg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solidFill>
                <a:schemeClr val="bg2"/>
              </a:solidFill>
              <a:latin typeface="Neo Sans Intel Medium" pitchFamily="34" charset="0"/>
            </a:rPr>
            <a:t>MKL, IPP (C/C++, FTN)</a:t>
          </a:r>
          <a:endParaRPr lang="en-US" sz="1800" kern="1200" dirty="0">
            <a:solidFill>
              <a:schemeClr val="bg2"/>
            </a:solidFill>
            <a:latin typeface="Neo Sans Intel Medium" pitchFamily="34" charset="0"/>
          </a:endParaRPr>
        </a:p>
      </dsp:txBody>
      <dsp:txXfrm>
        <a:off x="18241" y="789973"/>
        <a:ext cx="3453307" cy="337183"/>
      </dsp:txXfrm>
    </dsp:sp>
    <dsp:sp modelId="{4D042569-98D0-4E0D-80BC-41F9194C9EA7}">
      <dsp:nvSpPr>
        <dsp:cNvPr id="0" name=""/>
        <dsp:cNvSpPr/>
      </dsp:nvSpPr>
      <dsp:spPr>
        <a:xfrm>
          <a:off x="0" y="1156788"/>
          <a:ext cx="3489789" cy="37366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solidFill>
                <a:schemeClr val="bg2"/>
              </a:solidFill>
              <a:latin typeface="Neo Sans Intel Medium" pitchFamily="34" charset="0"/>
            </a:rPr>
            <a:t>ArBB (C++)</a:t>
          </a:r>
          <a:endParaRPr lang="en-US" sz="1800" kern="1200" dirty="0">
            <a:solidFill>
              <a:schemeClr val="bg2"/>
            </a:solidFill>
            <a:latin typeface="Neo Sans Intel Medium" pitchFamily="34" charset="0"/>
          </a:endParaRPr>
        </a:p>
      </dsp:txBody>
      <dsp:txXfrm>
        <a:off x="18241" y="1175029"/>
        <a:ext cx="3453307" cy="337183"/>
      </dsp:txXfrm>
    </dsp:sp>
    <dsp:sp modelId="{5D4C3470-5A24-4297-ADDD-F70F3E39BAAE}">
      <dsp:nvSpPr>
        <dsp:cNvPr id="0" name=""/>
        <dsp:cNvSpPr/>
      </dsp:nvSpPr>
      <dsp:spPr>
        <a:xfrm>
          <a:off x="0" y="1541845"/>
          <a:ext cx="3489789" cy="37366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solidFill>
                <a:schemeClr val="bg2"/>
              </a:solidFill>
              <a:latin typeface="Neo Sans Intel Medium" pitchFamily="34" charset="0"/>
            </a:rPr>
            <a:t>TBB (C++)</a:t>
          </a:r>
          <a:endParaRPr lang="en-US" sz="1800" kern="1200" dirty="0">
            <a:solidFill>
              <a:schemeClr val="bg2"/>
            </a:solidFill>
            <a:latin typeface="Neo Sans Intel Medium" pitchFamily="34" charset="0"/>
          </a:endParaRPr>
        </a:p>
      </dsp:txBody>
      <dsp:txXfrm>
        <a:off x="18241" y="1560086"/>
        <a:ext cx="3453307" cy="337183"/>
      </dsp:txXfrm>
    </dsp:sp>
    <dsp:sp modelId="{E4349202-BB66-4AD9-BE8C-BEE4C6ECE329}">
      <dsp:nvSpPr>
        <dsp:cNvPr id="0" name=""/>
        <dsp:cNvSpPr/>
      </dsp:nvSpPr>
      <dsp:spPr>
        <a:xfrm>
          <a:off x="0" y="1926901"/>
          <a:ext cx="3489789" cy="37366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solidFill>
                <a:schemeClr val="bg2"/>
              </a:solidFill>
              <a:latin typeface="Neo Sans Intel Medium" pitchFamily="34" charset="0"/>
            </a:rPr>
            <a:t>CnC (C++)</a:t>
          </a:r>
          <a:endParaRPr lang="en-US" sz="1800" kern="1200" dirty="0">
            <a:solidFill>
              <a:schemeClr val="bg2"/>
            </a:solidFill>
            <a:latin typeface="Neo Sans Intel Medium" pitchFamily="34" charset="0"/>
          </a:endParaRPr>
        </a:p>
      </dsp:txBody>
      <dsp:txXfrm>
        <a:off x="18241" y="1945142"/>
        <a:ext cx="3453307" cy="337183"/>
      </dsp:txXfrm>
    </dsp:sp>
    <dsp:sp modelId="{D873B565-4921-4622-A921-8EB1BD88CD16}">
      <dsp:nvSpPr>
        <dsp:cNvPr id="0" name=""/>
        <dsp:cNvSpPr/>
      </dsp:nvSpPr>
      <dsp:spPr>
        <a:xfrm>
          <a:off x="0" y="2311958"/>
          <a:ext cx="3489789" cy="37366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bg2"/>
              </a:solidFill>
              <a:latin typeface="Neo Sans Intel Medium" pitchFamily="34" charset="0"/>
            </a:rPr>
            <a:t>Cilk</a:t>
          </a:r>
          <a:r>
            <a:rPr lang="en-GB" sz="1800" kern="1200" dirty="0" smtClean="0">
              <a:solidFill>
                <a:schemeClr val="bg2"/>
              </a:solidFill>
              <a:latin typeface="Neo Sans Intel Medium" pitchFamily="34" charset="0"/>
            </a:rPr>
            <a:t> Plus (C/C++)</a:t>
          </a:r>
          <a:endParaRPr lang="en-US" sz="1800" kern="1200" dirty="0">
            <a:solidFill>
              <a:schemeClr val="bg2"/>
            </a:solidFill>
            <a:latin typeface="Neo Sans Intel Medium" pitchFamily="34" charset="0"/>
          </a:endParaRPr>
        </a:p>
      </dsp:txBody>
      <dsp:txXfrm>
        <a:off x="18241" y="2330199"/>
        <a:ext cx="3453307" cy="337183"/>
      </dsp:txXfrm>
    </dsp:sp>
    <dsp:sp modelId="{8DA7021A-7DC9-4290-8187-58976FEFE2C5}">
      <dsp:nvSpPr>
        <dsp:cNvPr id="0" name=""/>
        <dsp:cNvSpPr/>
      </dsp:nvSpPr>
      <dsp:spPr>
        <a:xfrm>
          <a:off x="0" y="2697014"/>
          <a:ext cx="3489789" cy="37366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solidFill>
                <a:schemeClr val="bg2"/>
              </a:solidFill>
              <a:latin typeface="Neo Sans Intel Medium" pitchFamily="34" charset="0"/>
            </a:rPr>
            <a:t>CEAN (C++)</a:t>
          </a:r>
          <a:endParaRPr lang="en-US" sz="1800" kern="1200" dirty="0">
            <a:solidFill>
              <a:schemeClr val="bg2"/>
            </a:solidFill>
            <a:latin typeface="Neo Sans Intel Medium" pitchFamily="34" charset="0"/>
          </a:endParaRPr>
        </a:p>
      </dsp:txBody>
      <dsp:txXfrm>
        <a:off x="18241" y="2715255"/>
        <a:ext cx="3453307" cy="337183"/>
      </dsp:txXfrm>
    </dsp:sp>
    <dsp:sp modelId="{0429D18D-2A89-42AA-BA17-504C25A3C160}">
      <dsp:nvSpPr>
        <dsp:cNvPr id="0" name=""/>
        <dsp:cNvSpPr/>
      </dsp:nvSpPr>
      <dsp:spPr>
        <a:xfrm>
          <a:off x="0" y="3082071"/>
          <a:ext cx="3489789" cy="373665"/>
        </a:xfrm>
        <a:prstGeom prst="roundRect">
          <a:avLst/>
        </a:prstGeom>
        <a:solidFill>
          <a:schemeClr val="bg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solidFill>
                <a:schemeClr val="bg2"/>
              </a:solidFill>
              <a:latin typeface="Neo Sans Intel Medium" pitchFamily="34" charset="0"/>
            </a:rPr>
            <a:t>Fortran90 Arrays (FTN)</a:t>
          </a:r>
          <a:endParaRPr lang="en-US" sz="1800" kern="1200" dirty="0">
            <a:solidFill>
              <a:schemeClr val="bg2"/>
            </a:solidFill>
            <a:latin typeface="Neo Sans Intel Medium" pitchFamily="34" charset="0"/>
          </a:endParaRPr>
        </a:p>
      </dsp:txBody>
      <dsp:txXfrm>
        <a:off x="18241" y="3100312"/>
        <a:ext cx="3453307" cy="337183"/>
      </dsp:txXfrm>
    </dsp:sp>
    <dsp:sp modelId="{8B597804-1544-4759-88F4-92409ABC147C}">
      <dsp:nvSpPr>
        <dsp:cNvPr id="0" name=""/>
        <dsp:cNvSpPr/>
      </dsp:nvSpPr>
      <dsp:spPr>
        <a:xfrm>
          <a:off x="0" y="3467127"/>
          <a:ext cx="3489789" cy="373665"/>
        </a:xfrm>
        <a:prstGeom prst="roundRect">
          <a:avLst/>
        </a:prstGeom>
        <a:solidFill>
          <a:schemeClr val="bg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solidFill>
                <a:schemeClr val="bg2"/>
              </a:solidFill>
              <a:latin typeface="Neo Sans Intel Medium" pitchFamily="34" charset="0"/>
            </a:rPr>
            <a:t>OpenMP (C++/FTN)</a:t>
          </a:r>
          <a:endParaRPr lang="en-US" sz="1800" kern="1200" dirty="0">
            <a:solidFill>
              <a:schemeClr val="bg2"/>
            </a:solidFill>
            <a:latin typeface="Neo Sans Intel Medium" pitchFamily="34" charset="0"/>
          </a:endParaRPr>
        </a:p>
      </dsp:txBody>
      <dsp:txXfrm>
        <a:off x="18241" y="3485368"/>
        <a:ext cx="3453307" cy="337183"/>
      </dsp:txXfrm>
    </dsp:sp>
    <dsp:sp modelId="{B48B4C69-CEDF-4ADC-82EE-624368851758}">
      <dsp:nvSpPr>
        <dsp:cNvPr id="0" name=""/>
        <dsp:cNvSpPr/>
      </dsp:nvSpPr>
      <dsp:spPr>
        <a:xfrm>
          <a:off x="0" y="3852184"/>
          <a:ext cx="3489789" cy="37366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2"/>
              </a:solidFill>
              <a:latin typeface="Neo Sans Intel Medium" pitchFamily="34" charset="0"/>
            </a:rPr>
            <a:t>OpenCL (C/C++)</a:t>
          </a:r>
          <a:endParaRPr lang="en-US" sz="1800" kern="1200" dirty="0">
            <a:solidFill>
              <a:schemeClr val="bg2"/>
            </a:solidFill>
            <a:latin typeface="Neo Sans Intel Medium" pitchFamily="34" charset="0"/>
          </a:endParaRPr>
        </a:p>
      </dsp:txBody>
      <dsp:txXfrm>
        <a:off x="18241" y="3870425"/>
        <a:ext cx="3453307" cy="337183"/>
      </dsp:txXfrm>
    </dsp:sp>
    <dsp:sp modelId="{8B215159-4600-4DA9-AF55-A3EF7566AD27}">
      <dsp:nvSpPr>
        <dsp:cNvPr id="0" name=""/>
        <dsp:cNvSpPr/>
      </dsp:nvSpPr>
      <dsp:spPr>
        <a:xfrm>
          <a:off x="0" y="4237231"/>
          <a:ext cx="3489789" cy="373665"/>
        </a:xfrm>
        <a:prstGeom prst="roundRect">
          <a:avLst/>
        </a:prstGeom>
        <a:solidFill>
          <a:schemeClr val="bg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smtClean="0">
              <a:solidFill>
                <a:schemeClr val="bg2"/>
              </a:solidFill>
              <a:latin typeface="Neo Sans Intel Medium" pitchFamily="34" charset="0"/>
            </a:rPr>
            <a:t>Intel Compilers (C/C++, FTN)</a:t>
          </a:r>
          <a:endParaRPr lang="en-US" sz="1800" kern="1200" dirty="0" smtClean="0">
            <a:solidFill>
              <a:schemeClr val="bg2"/>
            </a:solidFill>
            <a:latin typeface="Neo Sans Intel Medium" pitchFamily="34" charset="0"/>
          </a:endParaRPr>
        </a:p>
      </dsp:txBody>
      <dsp:txXfrm>
        <a:off x="18241" y="4255472"/>
        <a:ext cx="3453307" cy="3371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74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7231" tIns="48615" rIns="97231" bIns="48615" numCol="1" anchor="t" anchorCtr="0" compatLnSpc="1">
            <a:prstTxWarp prst="textNoShape">
              <a:avLst/>
            </a:prstTxWarp>
          </a:bodyPr>
          <a:lstStyle>
            <a:lvl1pPr algn="l" defTabSz="973138">
              <a:defRPr sz="1300" b="0">
                <a:latin typeface="Arial" charset="0"/>
                <a:cs typeface="+mn-cs"/>
              </a:defRPr>
            </a:lvl1pPr>
          </a:lstStyle>
          <a:p>
            <a:pPr>
              <a:defRPr/>
            </a:pPr>
            <a:endParaRPr lang="en-US"/>
          </a:p>
        </p:txBody>
      </p:sp>
      <p:sp>
        <p:nvSpPr>
          <p:cNvPr id="4474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7231" tIns="48615" rIns="97231" bIns="48615" numCol="1" anchor="t" anchorCtr="0" compatLnSpc="1">
            <a:prstTxWarp prst="textNoShape">
              <a:avLst/>
            </a:prstTxWarp>
          </a:bodyPr>
          <a:lstStyle>
            <a:lvl1pPr algn="r" defTabSz="973138">
              <a:defRPr sz="1300" b="0">
                <a:latin typeface="Arial" charset="0"/>
                <a:cs typeface="+mn-cs"/>
              </a:defRPr>
            </a:lvl1pPr>
          </a:lstStyle>
          <a:p>
            <a:pPr>
              <a:defRPr/>
            </a:pPr>
            <a:endParaRPr lang="en-US"/>
          </a:p>
        </p:txBody>
      </p:sp>
      <p:sp>
        <p:nvSpPr>
          <p:cNvPr id="4474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7231" tIns="48615" rIns="97231" bIns="48615" numCol="1" anchor="b" anchorCtr="0" compatLnSpc="1">
            <a:prstTxWarp prst="textNoShape">
              <a:avLst/>
            </a:prstTxWarp>
          </a:bodyPr>
          <a:lstStyle>
            <a:lvl1pPr algn="l" defTabSz="973138">
              <a:defRPr sz="1300" b="0">
                <a:latin typeface="Arial" charset="0"/>
                <a:cs typeface="+mn-cs"/>
              </a:defRPr>
            </a:lvl1pPr>
          </a:lstStyle>
          <a:p>
            <a:pPr>
              <a:defRPr/>
            </a:pPr>
            <a:endParaRPr lang="en-US"/>
          </a:p>
        </p:txBody>
      </p:sp>
      <p:sp>
        <p:nvSpPr>
          <p:cNvPr id="4474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7231" tIns="48615" rIns="97231" bIns="48615" numCol="1" anchor="b" anchorCtr="0" compatLnSpc="1">
            <a:prstTxWarp prst="textNoShape">
              <a:avLst/>
            </a:prstTxWarp>
          </a:bodyPr>
          <a:lstStyle>
            <a:lvl1pPr algn="r" defTabSz="973138">
              <a:defRPr sz="1300" b="0">
                <a:latin typeface="Arial" charset="0"/>
                <a:cs typeface="+mn-cs"/>
              </a:defRPr>
            </a:lvl1pPr>
          </a:lstStyle>
          <a:p>
            <a:pPr>
              <a:defRPr/>
            </a:pPr>
            <a:fld id="{6E7B6B1D-8495-470B-8D33-3CF035B8B209}" type="slidenum">
              <a:rPr lang="en-US"/>
              <a:pPr>
                <a:defRPr/>
              </a:pPr>
              <a:t>‹#›</a:t>
            </a:fld>
            <a:endParaRPr lang="en-US"/>
          </a:p>
        </p:txBody>
      </p:sp>
    </p:spTree>
    <p:extLst>
      <p:ext uri="{BB962C8B-B14F-4D97-AF65-F5344CB8AC3E}">
        <p14:creationId xmlns:p14="http://schemas.microsoft.com/office/powerpoint/2010/main" xmlns="" val="3106381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7231" tIns="48615" rIns="97231" bIns="48615" numCol="1" anchor="t" anchorCtr="0" compatLnSpc="1">
            <a:prstTxWarp prst="textNoShape">
              <a:avLst/>
            </a:prstTxWarp>
          </a:bodyPr>
          <a:lstStyle>
            <a:lvl1pPr algn="l" defTabSz="973138">
              <a:defRPr sz="1300" b="0">
                <a:latin typeface="Arial" charset="0"/>
                <a:cs typeface="+mn-cs"/>
              </a:defRPr>
            </a:lvl1pPr>
          </a:lstStyle>
          <a:p>
            <a:pPr>
              <a:defRPr/>
            </a:pPr>
            <a:endParaRPr lang="en-US"/>
          </a:p>
        </p:txBody>
      </p:sp>
      <p:sp>
        <p:nvSpPr>
          <p:cNvPr id="378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7231" tIns="48615" rIns="97231" bIns="48615" numCol="1" anchor="t" anchorCtr="0" compatLnSpc="1">
            <a:prstTxWarp prst="textNoShape">
              <a:avLst/>
            </a:prstTxWarp>
          </a:bodyPr>
          <a:lstStyle>
            <a:lvl1pPr algn="r" defTabSz="973138">
              <a:defRPr sz="1300" b="0">
                <a:latin typeface="Arial" charset="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455613" y="720725"/>
            <a:ext cx="6403975" cy="3602038"/>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7231" tIns="48615" rIns="97231" bIns="486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7231" tIns="48615" rIns="97231" bIns="48615" numCol="1" anchor="b" anchorCtr="0" compatLnSpc="1">
            <a:prstTxWarp prst="textNoShape">
              <a:avLst/>
            </a:prstTxWarp>
          </a:bodyPr>
          <a:lstStyle>
            <a:lvl1pPr algn="l" defTabSz="973138">
              <a:defRPr sz="1300" b="0">
                <a:latin typeface="Arial" charset="0"/>
                <a:cs typeface="+mn-cs"/>
              </a:defRPr>
            </a:lvl1pPr>
          </a:lstStyle>
          <a:p>
            <a:pPr>
              <a:defRPr/>
            </a:pPr>
            <a:endParaRPr lang="en-US"/>
          </a:p>
        </p:txBody>
      </p:sp>
      <p:sp>
        <p:nvSpPr>
          <p:cNvPr id="378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7231" tIns="48615" rIns="97231" bIns="48615" numCol="1" anchor="b" anchorCtr="0" compatLnSpc="1">
            <a:prstTxWarp prst="textNoShape">
              <a:avLst/>
            </a:prstTxWarp>
          </a:bodyPr>
          <a:lstStyle>
            <a:lvl1pPr algn="r" defTabSz="973138">
              <a:defRPr sz="1300" b="0">
                <a:latin typeface="Arial" charset="0"/>
                <a:cs typeface="+mn-cs"/>
              </a:defRPr>
            </a:lvl1pPr>
          </a:lstStyle>
          <a:p>
            <a:pPr>
              <a:defRPr/>
            </a:pPr>
            <a:fld id="{59B7E32F-02DF-468A-B4EB-2B79EC733C86}" type="slidenum">
              <a:rPr lang="en-US"/>
              <a:pPr>
                <a:defRPr/>
              </a:pPr>
              <a:t>‹#›</a:t>
            </a:fld>
            <a:endParaRPr lang="en-US"/>
          </a:p>
        </p:txBody>
      </p:sp>
    </p:spTree>
    <p:extLst>
      <p:ext uri="{BB962C8B-B14F-4D97-AF65-F5344CB8AC3E}">
        <p14:creationId xmlns:p14="http://schemas.microsoft.com/office/powerpoint/2010/main" xmlns="" val="2027764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87819BB-DA3F-4CA3-90BA-0B12D34D020C}"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xfrm>
            <a:off x="457200" y="719138"/>
            <a:ext cx="6400800" cy="3600450"/>
          </a:xfrm>
          <a:ln/>
        </p:spPr>
      </p:sp>
      <p:sp>
        <p:nvSpPr>
          <p:cNvPr id="28676" name="Rectangle 3"/>
          <p:cNvSpPr>
            <a:spLocks noGrp="1" noChangeArrowheads="1"/>
          </p:cNvSpPr>
          <p:nvPr>
            <p:ph type="body" idx="1"/>
          </p:nvPr>
        </p:nvSpPr>
        <p:spPr>
          <a:xfrm>
            <a:off x="731839" y="4560889"/>
            <a:ext cx="5851525" cy="4321175"/>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2038"/>
          </a:xfrm>
        </p:spPr>
      </p:sp>
      <p:sp>
        <p:nvSpPr>
          <p:cNvPr id="3" name="Notes Placeholder 2"/>
          <p:cNvSpPr>
            <a:spLocks noGrp="1"/>
          </p:cNvSpPr>
          <p:nvPr>
            <p:ph type="body" idx="1"/>
          </p:nvPr>
        </p:nvSpPr>
        <p:spPr/>
        <p:txBody>
          <a:bodyPr>
            <a:normAutofit/>
          </a:bodyPr>
          <a:lstStyle/>
          <a:p>
            <a:r>
              <a:rPr lang="en-US" dirty="0" smtClean="0"/>
              <a:t>http://download.intel.com/technology/architecture-silicon/Siggraph_Larrabee_paper.pdf</a:t>
            </a:r>
          </a:p>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59B7E32F-02DF-468A-B4EB-2B79EC733C86}" type="slidenum">
              <a:rPr lang="en-US" sz="1200" b="1" kern="1200">
                <a:solidFill>
                  <a:prstClr val="black"/>
                </a:solidFill>
                <a:latin typeface="Segoe UI" pitchFamily="34" charset="0"/>
                <a:ea typeface="+mn-ea"/>
                <a:cs typeface="Arial" charset="0"/>
              </a:rPr>
              <a:pPr algn="r" rtl="0" fontAlgn="base">
                <a:spcBef>
                  <a:spcPct val="0"/>
                </a:spcBef>
                <a:spcAft>
                  <a:spcPct val="0"/>
                </a:spcAft>
                <a:defRPr/>
              </a:pPr>
              <a:t>16</a:t>
            </a:fld>
            <a:endParaRPr lang="en-US" sz="1200" b="1" kern="1200">
              <a:solidFill>
                <a:prstClr val="black"/>
              </a:solidFill>
              <a:latin typeface="Segoe UI" pitchFamily="34" charset="0"/>
              <a:ea typeface="+mn-ea"/>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20725"/>
            <a:ext cx="6403975" cy="3602038"/>
          </a:xfrm>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59B7E32F-02DF-468A-B4EB-2B79EC733C86}"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Arial" charset="0"/>
                <a:ea typeface="+mn-ea"/>
                <a:cs typeface="+mn-cs"/>
              </a:rPr>
              <a:t>18,000 BILLION for 30 minutes</a:t>
            </a:r>
          </a:p>
          <a:p>
            <a:r>
              <a:rPr lang="en-GB" sz="1200" b="1" i="0" u="none" strike="noStrike" kern="1200" baseline="0" dirty="0" smtClean="0">
                <a:solidFill>
                  <a:schemeClr val="tx1"/>
                </a:solidFill>
                <a:latin typeface="Arial" charset="0"/>
                <a:ea typeface="+mn-ea"/>
                <a:cs typeface="+mn-cs"/>
              </a:rPr>
              <a:t>Let’s play Jeopardy! </a:t>
            </a:r>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•And the answer </a:t>
            </a:r>
            <a:r>
              <a:rPr lang="en-GB" sz="1200" b="0" i="1" u="none" strike="noStrike" kern="1200" baseline="0" dirty="0" err="1" smtClean="0">
                <a:solidFill>
                  <a:schemeClr val="tx1"/>
                </a:solidFill>
                <a:latin typeface="Arial" charset="0"/>
                <a:ea typeface="+mn-ea"/>
                <a:cs typeface="+mn-cs"/>
              </a:rPr>
              <a:t>now</a:t>
            </a:r>
            <a:r>
              <a:rPr lang="en-GB" sz="1200" b="0" i="0" u="none" strike="noStrike" kern="1200" baseline="0" dirty="0" err="1" smtClean="0">
                <a:solidFill>
                  <a:schemeClr val="tx1"/>
                </a:solidFill>
                <a:latin typeface="Arial" charset="0"/>
                <a:ea typeface="+mn-ea"/>
                <a:cs typeface="+mn-cs"/>
              </a:rPr>
              <a:t>is</a:t>
            </a:r>
            <a:r>
              <a:rPr lang="en-GB" sz="1200" b="0" i="0" u="none" strike="noStrike" kern="1200" baseline="0" dirty="0" smtClean="0">
                <a:solidFill>
                  <a:schemeClr val="tx1"/>
                </a:solidFill>
                <a:latin typeface="Arial" charset="0"/>
                <a:ea typeface="+mn-ea"/>
                <a:cs typeface="+mn-cs"/>
              </a:rPr>
              <a:t>…..</a:t>
            </a:r>
          </a:p>
          <a:p>
            <a:r>
              <a:rPr lang="en-GB" sz="1200" b="0" i="0" u="none" strike="noStrike" kern="1200" baseline="0" dirty="0" smtClean="0">
                <a:solidFill>
                  <a:schemeClr val="tx1"/>
                </a:solidFill>
                <a:latin typeface="Arial" charset="0"/>
                <a:ea typeface="+mn-ea"/>
                <a:cs typeface="+mn-cs"/>
              </a:rPr>
              <a:t>•1,620,000,000,000,000</a:t>
            </a:r>
          </a:p>
          <a:p>
            <a:r>
              <a:rPr lang="en-GB" sz="1200" b="0" i="0" u="none" strike="noStrike" kern="1200" baseline="0" dirty="0" smtClean="0">
                <a:solidFill>
                  <a:schemeClr val="tx1"/>
                </a:solidFill>
                <a:latin typeface="Arial" charset="0"/>
                <a:ea typeface="+mn-ea"/>
                <a:cs typeface="+mn-cs"/>
              </a:rPr>
              <a:t>•The question….</a:t>
            </a:r>
          </a:p>
          <a:p>
            <a:r>
              <a:rPr lang="en-US" sz="1200" b="0" i="0" u="none" strike="noStrike" kern="1200" baseline="0" dirty="0" smtClean="0">
                <a:solidFill>
                  <a:schemeClr val="tx1"/>
                </a:solidFill>
                <a:latin typeface="Arial" charset="0"/>
                <a:ea typeface="+mn-ea"/>
                <a:cs typeface="+mn-cs"/>
              </a:rPr>
              <a:t>•How many transistors did Intel build since the beginning of this talk? (We make about 10 billion/second)</a:t>
            </a:r>
          </a:p>
          <a:p>
            <a:endParaRPr lang="en-GB" dirty="0"/>
          </a:p>
        </p:txBody>
      </p:sp>
      <p:sp>
        <p:nvSpPr>
          <p:cNvPr id="4" name="Slide Number Placeholder 3"/>
          <p:cNvSpPr>
            <a:spLocks noGrp="1"/>
          </p:cNvSpPr>
          <p:nvPr>
            <p:ph type="sldNum" sz="quarter" idx="10"/>
          </p:nvPr>
        </p:nvSpPr>
        <p:spPr/>
        <p:txBody>
          <a:bodyPr/>
          <a:lstStyle/>
          <a:p>
            <a:pPr>
              <a:defRPr/>
            </a:pPr>
            <a:fld id="{59B7E32F-02DF-468A-B4EB-2B79EC733C86}" type="slidenum">
              <a:rPr lang="en-US" smtClean="0"/>
              <a:pPr>
                <a:defRPr/>
              </a:pPr>
              <a:t>23</a:t>
            </a:fld>
            <a:endParaRPr lang="en-US"/>
          </a:p>
        </p:txBody>
      </p:sp>
    </p:spTree>
    <p:extLst>
      <p:ext uri="{BB962C8B-B14F-4D97-AF65-F5344CB8AC3E}">
        <p14:creationId xmlns:p14="http://schemas.microsoft.com/office/powerpoint/2010/main" xmlns="" val="320493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smtClean="0">
                <a:solidFill>
                  <a:schemeClr val="tx1"/>
                </a:solidFill>
                <a:latin typeface="Arial" charset="0"/>
                <a:ea typeface="+mn-ea"/>
                <a:cs typeface="+mn-cs"/>
              </a:rPr>
              <a:t>18,000 </a:t>
            </a:r>
            <a:r>
              <a:rPr lang="en-GB" sz="1200" b="1" i="0" u="none" strike="noStrike" kern="1200" baseline="0" dirty="0" smtClean="0">
                <a:solidFill>
                  <a:schemeClr val="tx1"/>
                </a:solidFill>
                <a:latin typeface="Arial" charset="0"/>
                <a:ea typeface="+mn-ea"/>
                <a:cs typeface="+mn-cs"/>
              </a:rPr>
              <a:t>BILLION for </a:t>
            </a:r>
            <a:r>
              <a:rPr lang="en-GB" sz="1200" b="1" i="0" u="none" strike="noStrike" kern="1200" baseline="0" smtClean="0">
                <a:solidFill>
                  <a:schemeClr val="tx1"/>
                </a:solidFill>
                <a:latin typeface="Arial" charset="0"/>
                <a:ea typeface="+mn-ea"/>
                <a:cs typeface="+mn-cs"/>
              </a:rPr>
              <a:t>30 minutes</a:t>
            </a:r>
          </a:p>
          <a:p>
            <a:r>
              <a:rPr lang="en-GB" sz="1200" b="1" i="0" u="none" strike="noStrike" kern="1200" baseline="0" dirty="0" smtClean="0">
                <a:solidFill>
                  <a:schemeClr val="tx1"/>
                </a:solidFill>
                <a:latin typeface="Arial" charset="0"/>
                <a:ea typeface="+mn-ea"/>
                <a:cs typeface="+mn-cs"/>
              </a:rPr>
              <a:t>Let’s play Jeopardy! </a:t>
            </a:r>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•And the answer </a:t>
            </a:r>
            <a:r>
              <a:rPr lang="en-GB" sz="1200" b="0" i="1" u="none" strike="noStrike" kern="1200" baseline="0" dirty="0" err="1" smtClean="0">
                <a:solidFill>
                  <a:schemeClr val="tx1"/>
                </a:solidFill>
                <a:latin typeface="Arial" charset="0"/>
                <a:ea typeface="+mn-ea"/>
                <a:cs typeface="+mn-cs"/>
              </a:rPr>
              <a:t>now</a:t>
            </a:r>
            <a:r>
              <a:rPr lang="en-GB" sz="1200" b="0" i="0" u="none" strike="noStrike" kern="1200" baseline="0" dirty="0" err="1" smtClean="0">
                <a:solidFill>
                  <a:schemeClr val="tx1"/>
                </a:solidFill>
                <a:latin typeface="Arial" charset="0"/>
                <a:ea typeface="+mn-ea"/>
                <a:cs typeface="+mn-cs"/>
              </a:rPr>
              <a:t>is</a:t>
            </a:r>
            <a:r>
              <a:rPr lang="en-GB" sz="1200" b="0" i="0" u="none" strike="noStrike" kern="1200" baseline="0" dirty="0" smtClean="0">
                <a:solidFill>
                  <a:schemeClr val="tx1"/>
                </a:solidFill>
                <a:latin typeface="Arial" charset="0"/>
                <a:ea typeface="+mn-ea"/>
                <a:cs typeface="+mn-cs"/>
              </a:rPr>
              <a:t>…..</a:t>
            </a:r>
          </a:p>
          <a:p>
            <a:r>
              <a:rPr lang="en-GB" sz="1200" b="0" i="0" u="none" strike="noStrike" kern="1200" baseline="0" dirty="0" smtClean="0">
                <a:solidFill>
                  <a:schemeClr val="tx1"/>
                </a:solidFill>
                <a:latin typeface="Arial" charset="0"/>
                <a:ea typeface="+mn-ea"/>
                <a:cs typeface="+mn-cs"/>
              </a:rPr>
              <a:t>•1,620,000,000,000,000</a:t>
            </a:r>
          </a:p>
          <a:p>
            <a:r>
              <a:rPr lang="en-GB" sz="1200" b="0" i="0" u="none" strike="noStrike" kern="1200" baseline="0" dirty="0" smtClean="0">
                <a:solidFill>
                  <a:schemeClr val="tx1"/>
                </a:solidFill>
                <a:latin typeface="Arial" charset="0"/>
                <a:ea typeface="+mn-ea"/>
                <a:cs typeface="+mn-cs"/>
              </a:rPr>
              <a:t>•The question….</a:t>
            </a:r>
          </a:p>
          <a:p>
            <a:r>
              <a:rPr lang="en-US" sz="1200" b="0" i="0" u="none" strike="noStrike" kern="1200" baseline="0" dirty="0" smtClean="0">
                <a:solidFill>
                  <a:schemeClr val="tx1"/>
                </a:solidFill>
                <a:latin typeface="Arial" charset="0"/>
                <a:ea typeface="+mn-ea"/>
                <a:cs typeface="+mn-cs"/>
              </a:rPr>
              <a:t>•How many transistors did Intel build since the beginning of this talk? (We make about 10 billion/second)</a:t>
            </a:r>
          </a:p>
          <a:p>
            <a:endParaRPr lang="en-GB" dirty="0"/>
          </a:p>
        </p:txBody>
      </p:sp>
      <p:sp>
        <p:nvSpPr>
          <p:cNvPr id="4" name="Slide Number Placeholder 3"/>
          <p:cNvSpPr>
            <a:spLocks noGrp="1"/>
          </p:cNvSpPr>
          <p:nvPr>
            <p:ph type="sldNum" sz="quarter" idx="10"/>
          </p:nvPr>
        </p:nvSpPr>
        <p:spPr/>
        <p:txBody>
          <a:bodyPr/>
          <a:lstStyle/>
          <a:p>
            <a:pPr>
              <a:defRPr/>
            </a:pPr>
            <a:fld id="{59B7E32F-02DF-468A-B4EB-2B79EC733C86}" type="slidenum">
              <a:rPr lang="en-US" smtClean="0"/>
              <a:pPr>
                <a:defRPr/>
              </a:pPr>
              <a:t>24</a:t>
            </a:fld>
            <a:endParaRPr lang="en-US"/>
          </a:p>
        </p:txBody>
      </p:sp>
    </p:spTree>
    <p:extLst>
      <p:ext uri="{BB962C8B-B14F-4D97-AF65-F5344CB8AC3E}">
        <p14:creationId xmlns:p14="http://schemas.microsoft.com/office/powerpoint/2010/main" xmlns="" val="320493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9CA25033-FFE9-40EE-A07C-6C1215E1EC84}" type="slidenum">
              <a:rPr lang="en-US" smtClean="0">
                <a:cs typeface="Arial" charset="0"/>
              </a:rPr>
              <a:pPr/>
              <a:t>3</a:t>
            </a:fld>
            <a:endParaRPr lang="en-US"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4143376" y="9120193"/>
            <a:ext cx="3170237" cy="479425"/>
          </a:xfrm>
          <a:prstGeom prst="rect">
            <a:avLst/>
          </a:prstGeom>
          <a:noFill/>
          <a:ln w="9525">
            <a:noFill/>
            <a:miter lim="800000"/>
            <a:headEnd/>
            <a:tailEnd/>
          </a:ln>
        </p:spPr>
        <p:txBody>
          <a:bodyPr lIns="95711" tIns="47856" rIns="95711" bIns="47856" anchor="b"/>
          <a:lstStyle/>
          <a:p>
            <a:pPr algn="r" fontAlgn="base">
              <a:spcBef>
                <a:spcPct val="0"/>
              </a:spcBef>
              <a:spcAft>
                <a:spcPct val="0"/>
              </a:spcAft>
            </a:pPr>
            <a:fld id="{9EED9FC8-AD01-4BD2-9F73-86F6DC976749}" type="slidenum">
              <a:rPr lang="en-US" sz="1300">
                <a:solidFill>
                  <a:srgbClr val="000000"/>
                </a:solidFill>
              </a:rPr>
              <a:pPr algn="r" fontAlgn="base">
                <a:spcBef>
                  <a:spcPct val="0"/>
                </a:spcBef>
                <a:spcAft>
                  <a:spcPct val="0"/>
                </a:spcAft>
              </a:pPr>
              <a:t>5</a:t>
            </a:fld>
            <a:endParaRPr lang="en-US" sz="1300" dirty="0">
              <a:solidFill>
                <a:srgbClr val="000000"/>
              </a:solidFill>
            </a:endParaRPr>
          </a:p>
        </p:txBody>
      </p:sp>
      <p:sp>
        <p:nvSpPr>
          <p:cNvPr id="27650" name="Slide Image Placeholder 1"/>
          <p:cNvSpPr>
            <a:spLocks noGrp="1" noRot="1" noChangeAspect="1" noTextEdit="1"/>
          </p:cNvSpPr>
          <p:nvPr>
            <p:ph type="sldImg"/>
          </p:nvPr>
        </p:nvSpPr>
        <p:spPr bwMode="auto">
          <a:xfrm>
            <a:off x="458788" y="719138"/>
            <a:ext cx="6399212" cy="3600450"/>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lIns="95682" tIns="47842" rIns="95682" bIns="47842" numCol="1" anchor="t" anchorCtr="0" compatLnSpc="1">
            <a:prstTxWarp prst="textNoShape">
              <a:avLst/>
            </a:prstTxWarp>
          </a:bodyPr>
          <a:lstStyle/>
          <a:p>
            <a:pPr>
              <a:buFontTx/>
              <a:buNone/>
            </a:pPr>
            <a:endParaRPr lang="en-US" dirty="0" smtClean="0"/>
          </a:p>
        </p:txBody>
      </p:sp>
      <p:sp>
        <p:nvSpPr>
          <p:cNvPr id="27652" name="Slide Number Placeholder 3"/>
          <p:cNvSpPr txBox="1">
            <a:spLocks noGrp="1"/>
          </p:cNvSpPr>
          <p:nvPr/>
        </p:nvSpPr>
        <p:spPr bwMode="auto">
          <a:xfrm>
            <a:off x="4143376" y="9120193"/>
            <a:ext cx="3170237" cy="479425"/>
          </a:xfrm>
          <a:prstGeom prst="rect">
            <a:avLst/>
          </a:prstGeom>
          <a:noFill/>
          <a:ln w="9525">
            <a:noFill/>
            <a:miter lim="800000"/>
            <a:headEnd/>
            <a:tailEnd/>
          </a:ln>
        </p:spPr>
        <p:txBody>
          <a:bodyPr lIns="95682" tIns="47842" rIns="95682" bIns="47842" anchor="b"/>
          <a:lstStyle/>
          <a:p>
            <a:pPr algn="r" defTabSz="952572"/>
            <a:fld id="{DF77BA0B-32B8-4A7D-B7E0-64946E942506}" type="slidenum">
              <a:rPr lang="en-US" sz="1300">
                <a:solidFill>
                  <a:srgbClr val="000000"/>
                </a:solidFill>
                <a:latin typeface="Arial" charset="0"/>
              </a:rPr>
              <a:pPr algn="r" defTabSz="952572"/>
              <a:t>5</a:t>
            </a:fld>
            <a:endParaRPr lang="en-US" sz="1300" dirty="0">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2038"/>
          </a:xfrm>
        </p:spPr>
      </p:sp>
      <p:sp>
        <p:nvSpPr>
          <p:cNvPr id="3" name="Notes Placeholder 2"/>
          <p:cNvSpPr>
            <a:spLocks noGrp="1"/>
          </p:cNvSpPr>
          <p:nvPr>
            <p:ph type="body" idx="1"/>
          </p:nvPr>
        </p:nvSpPr>
        <p:spPr/>
        <p:txBody>
          <a:bodyPr>
            <a:normAutofit/>
          </a:bodyPr>
          <a:lstStyle/>
          <a:p>
            <a:r>
              <a:rPr lang="en-US" dirty="0" smtClean="0"/>
              <a:t>Embedded/Consumer Electronics </a:t>
            </a:r>
            <a:r>
              <a:rPr lang="en-US" dirty="0" smtClean="0">
                <a:sym typeface="Wingdings" pitchFamily="2" charset="2"/>
              </a:rPr>
              <a:t> </a:t>
            </a:r>
            <a:r>
              <a:rPr lang="en-US" dirty="0" err="1" smtClean="0"/>
              <a:t>ExaScale</a:t>
            </a:r>
            <a:endParaRPr lang="en-US" dirty="0" smtClean="0"/>
          </a:p>
          <a:p>
            <a:r>
              <a:rPr lang="en-US" dirty="0" smtClean="0"/>
              <a:t>Billions of transistors</a:t>
            </a:r>
            <a:endParaRPr lang="en-US" dirty="0"/>
          </a:p>
        </p:txBody>
      </p:sp>
      <p:sp>
        <p:nvSpPr>
          <p:cNvPr id="4" name="Slide Number Placeholder 3"/>
          <p:cNvSpPr>
            <a:spLocks noGrp="1"/>
          </p:cNvSpPr>
          <p:nvPr>
            <p:ph type="sldNum" sz="quarter" idx="10"/>
          </p:nvPr>
        </p:nvSpPr>
        <p:spPr/>
        <p:txBody>
          <a:bodyPr/>
          <a:lstStyle/>
          <a:p>
            <a:pPr>
              <a:defRPr/>
            </a:pPr>
            <a:fld id="{59B7E32F-02DF-468A-B4EB-2B79EC733C86}"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31B3707-9589-4D32-8DC7-EC0E942E4379}" type="slidenum">
              <a:rPr lang="en-US" smtClean="0">
                <a:solidFill>
                  <a:prstClr val="black"/>
                </a:solidFill>
              </a:rPr>
              <a:pPr/>
              <a:t>7</a:t>
            </a:fld>
            <a:endParaRPr lang="en-US" smtClean="0">
              <a:solidFill>
                <a:prstClr val="black"/>
              </a:solidFill>
            </a:endParaRPr>
          </a:p>
        </p:txBody>
      </p:sp>
      <p:sp>
        <p:nvSpPr>
          <p:cNvPr id="31747" name="Rectangle 2"/>
          <p:cNvSpPr>
            <a:spLocks noGrp="1" noRot="1" noChangeAspect="1" noChangeArrowheads="1" noTextEdit="1"/>
          </p:cNvSpPr>
          <p:nvPr>
            <p:ph type="sldImg"/>
          </p:nvPr>
        </p:nvSpPr>
        <p:spPr>
          <a:xfrm>
            <a:off x="457200" y="720725"/>
            <a:ext cx="6400800" cy="3600450"/>
          </a:xfrm>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3A27F019-CC1E-4409-A815-531FAAE94D6F}"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129027" name="Rectangle 2"/>
          <p:cNvSpPr>
            <a:spLocks noGrp="1" noRot="1" noChangeAspect="1" noChangeArrowheads="1" noTextEdit="1"/>
          </p:cNvSpPr>
          <p:nvPr>
            <p:ph type="sldImg"/>
          </p:nvPr>
        </p:nvSpPr>
        <p:spPr>
          <a:xfrm>
            <a:off x="463550" y="719138"/>
            <a:ext cx="6399213" cy="3600450"/>
          </a:xfrm>
          <a:ln/>
        </p:spPr>
      </p:sp>
      <p:sp>
        <p:nvSpPr>
          <p:cNvPr id="129028" name="Rectangle 3"/>
          <p:cNvSpPr>
            <a:spLocks noGrp="1" noChangeArrowheads="1"/>
          </p:cNvSpPr>
          <p:nvPr>
            <p:ph type="body" idx="1"/>
          </p:nvPr>
        </p:nvSpPr>
        <p:spPr>
          <a:xfrm>
            <a:off x="731839" y="4560889"/>
            <a:ext cx="5851525" cy="4321175"/>
          </a:xfrm>
          <a:noFill/>
          <a:ln/>
        </p:spPr>
        <p:txBody>
          <a:bodyPr/>
          <a:lstStyle/>
          <a:p>
            <a:pPr eaLnBrk="1" hangingPunct="1"/>
            <a:r>
              <a:rPr lang="en-US" dirty="0" smtClean="0">
                <a:latin typeface="Arial" pitchFamily="34" charset="0"/>
              </a:rPr>
              <a:t>Next we move to see how we are strengthening our core assets.  First, our leading edge silicon process technology.</a:t>
            </a:r>
          </a:p>
          <a:p>
            <a:pPr eaLnBrk="1" hangingPunct="1"/>
            <a:r>
              <a:rPr lang="en-US" dirty="0" smtClean="0">
                <a:latin typeface="Arial" pitchFamily="34" charset="0"/>
              </a:rPr>
              <a:t>2011 = 22 – 15 – 11 - 8 nm (every 2 years)</a:t>
            </a:r>
          </a:p>
          <a:p>
            <a:pPr eaLnBrk="1" hangingPunct="1"/>
            <a:endParaRPr lang="en-US" dirty="0" smtClean="0">
              <a:latin typeface="Arial" pitchFamily="34" charset="0"/>
            </a:endParaRPr>
          </a:p>
          <a:p>
            <a:pPr eaLnBrk="1" hangingPunct="1"/>
            <a:r>
              <a:rPr lang="en-US" i="1" dirty="0" smtClean="0">
                <a:latin typeface="Arial" pitchFamily="34" charset="0"/>
              </a:rPr>
              <a:t>Predictable is the key word here.</a:t>
            </a:r>
          </a:p>
          <a:p>
            <a:pPr eaLnBrk="1" hangingPunct="1"/>
            <a:endParaRPr lang="en-US" i="1" dirty="0" smtClean="0">
              <a:latin typeface="Arial" pitchFamily="34" charset="0"/>
            </a:endParaRPr>
          </a:p>
          <a:p>
            <a:pPr eaLnBrk="1" hangingPunct="1"/>
            <a:r>
              <a:rPr lang="en-US" dirty="0" smtClean="0">
                <a:latin typeface="Arial" pitchFamily="34" charset="0"/>
              </a:rPr>
              <a:t>45nm ramp is on track.</a:t>
            </a:r>
          </a:p>
          <a:p>
            <a:pPr eaLnBrk="1" hangingPunct="1"/>
            <a:endParaRPr lang="en-US" dirty="0" smtClean="0">
              <a:latin typeface="Arial" pitchFamily="34" charset="0"/>
            </a:endParaRPr>
          </a:p>
          <a:p>
            <a:pPr eaLnBrk="1" hangingPunct="1"/>
            <a:r>
              <a:rPr lang="en-US" dirty="0" smtClean="0">
                <a:latin typeface="Arial" pitchFamily="34" charset="0"/>
              </a:rPr>
              <a:t>Intel has one to two-year competitive lead on high-k technology.</a:t>
            </a:r>
          </a:p>
          <a:p>
            <a:pPr eaLnBrk="1" hangingPunct="1"/>
            <a:endParaRPr lang="en-US" dirty="0" smtClean="0">
              <a:latin typeface="Arial" pitchFamily="34" charset="0"/>
            </a:endParaRPr>
          </a:p>
          <a:p>
            <a:pPr eaLnBrk="1" hangingPunct="1"/>
            <a:r>
              <a:rPr lang="en-US" dirty="0" smtClean="0">
                <a:latin typeface="Arial" pitchFamily="34" charset="0"/>
              </a:rPr>
              <a:t>32nm development is on track with production expected second half of 2009.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20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B7E32F-02DF-468A-B4EB-2B79EC733C86}"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PhysX</a:t>
            </a:r>
            <a:r>
              <a:rPr lang="en-US" dirty="0" smtClean="0"/>
              <a:t> = PPU Physics Processing Unit for Games</a:t>
            </a:r>
            <a:endParaRPr lang="en-US" dirty="0"/>
          </a:p>
        </p:txBody>
      </p:sp>
      <p:sp>
        <p:nvSpPr>
          <p:cNvPr id="4" name="Slide Number Placeholder 3"/>
          <p:cNvSpPr>
            <a:spLocks noGrp="1"/>
          </p:cNvSpPr>
          <p:nvPr>
            <p:ph type="sldNum" sz="quarter" idx="10"/>
          </p:nvPr>
        </p:nvSpPr>
        <p:spPr/>
        <p:txBody>
          <a:bodyPr/>
          <a:lstStyle/>
          <a:p>
            <a:pPr>
              <a:defRPr/>
            </a:pPr>
            <a:fld id="{59B7E32F-02DF-468A-B4EB-2B79EC733C86}"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4143376" y="9120193"/>
            <a:ext cx="3170237" cy="479425"/>
          </a:xfrm>
          <a:prstGeom prst="rect">
            <a:avLst/>
          </a:prstGeom>
          <a:noFill/>
          <a:ln w="9525">
            <a:noFill/>
            <a:miter lim="800000"/>
            <a:headEnd/>
            <a:tailEnd/>
          </a:ln>
        </p:spPr>
        <p:txBody>
          <a:bodyPr lIns="95711" tIns="47856" rIns="95711" bIns="47856" anchor="b"/>
          <a:lstStyle/>
          <a:p>
            <a:pPr algn="r" fontAlgn="base">
              <a:spcBef>
                <a:spcPct val="0"/>
              </a:spcBef>
              <a:spcAft>
                <a:spcPct val="0"/>
              </a:spcAft>
            </a:pPr>
            <a:fld id="{9EED9FC8-AD01-4BD2-9F73-86F6DC976749}" type="slidenum">
              <a:rPr lang="en-US" sz="1300">
                <a:solidFill>
                  <a:srgbClr val="000000"/>
                </a:solidFill>
              </a:rPr>
              <a:pPr algn="r" fontAlgn="base">
                <a:spcBef>
                  <a:spcPct val="0"/>
                </a:spcBef>
                <a:spcAft>
                  <a:spcPct val="0"/>
                </a:spcAft>
              </a:pPr>
              <a:t>14</a:t>
            </a:fld>
            <a:endParaRPr lang="en-US" sz="1300" dirty="0">
              <a:solidFill>
                <a:srgbClr val="000000"/>
              </a:solidFill>
            </a:endParaRPr>
          </a:p>
        </p:txBody>
      </p:sp>
      <p:sp>
        <p:nvSpPr>
          <p:cNvPr id="27650" name="Slide Image Placeholder 1"/>
          <p:cNvSpPr>
            <a:spLocks noGrp="1" noRot="1" noChangeAspect="1" noTextEdit="1"/>
          </p:cNvSpPr>
          <p:nvPr>
            <p:ph type="sldImg"/>
          </p:nvPr>
        </p:nvSpPr>
        <p:spPr bwMode="auto">
          <a:xfrm>
            <a:off x="458788" y="719138"/>
            <a:ext cx="6399212" cy="3600450"/>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lIns="95682" tIns="47842" rIns="95682" bIns="47842" numCol="1" anchor="t" anchorCtr="0" compatLnSpc="1">
            <a:prstTxWarp prst="textNoShape">
              <a:avLst/>
            </a:prstTxWarp>
          </a:bodyPr>
          <a:lstStyle/>
          <a:p>
            <a:pPr>
              <a:buFontTx/>
              <a:buNone/>
            </a:pPr>
            <a:endParaRPr lang="en-US" dirty="0" smtClean="0"/>
          </a:p>
        </p:txBody>
      </p:sp>
      <p:sp>
        <p:nvSpPr>
          <p:cNvPr id="27652" name="Slide Number Placeholder 3"/>
          <p:cNvSpPr txBox="1">
            <a:spLocks noGrp="1"/>
          </p:cNvSpPr>
          <p:nvPr/>
        </p:nvSpPr>
        <p:spPr bwMode="auto">
          <a:xfrm>
            <a:off x="4143376" y="9120193"/>
            <a:ext cx="3170237" cy="479425"/>
          </a:xfrm>
          <a:prstGeom prst="rect">
            <a:avLst/>
          </a:prstGeom>
          <a:noFill/>
          <a:ln w="9525">
            <a:noFill/>
            <a:miter lim="800000"/>
            <a:headEnd/>
            <a:tailEnd/>
          </a:ln>
        </p:spPr>
        <p:txBody>
          <a:bodyPr lIns="95682" tIns="47842" rIns="95682" bIns="47842" anchor="b"/>
          <a:lstStyle/>
          <a:p>
            <a:pPr algn="r" defTabSz="952572"/>
            <a:fld id="{DF77BA0B-32B8-4A7D-B7E0-64946E942506}" type="slidenum">
              <a:rPr lang="en-US" sz="1300">
                <a:solidFill>
                  <a:srgbClr val="000000"/>
                </a:solidFill>
                <a:latin typeface="Arial" charset="0"/>
              </a:rPr>
              <a:pPr algn="r" defTabSz="952572"/>
              <a:t>14</a:t>
            </a:fld>
            <a:endParaRPr lang="en-US" sz="1300" dirty="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4" name="Rectangle 6"/>
          <p:cNvSpPr>
            <a:spLocks noGrp="1" noChangeArrowheads="1"/>
          </p:cNvSpPr>
          <p:nvPr>
            <p:ph type="subTitle" sz="quarter" idx="1"/>
          </p:nvPr>
        </p:nvSpPr>
        <p:spPr>
          <a:xfrm>
            <a:off x="1422400" y="4343400"/>
            <a:ext cx="12496800" cy="1905000"/>
          </a:xfrm>
        </p:spPr>
        <p:txBody>
          <a:bodyPr lIns="131439" tIns="65722" rIns="131439" bIns="65722" anchorCtr="0"/>
          <a:lstStyle>
            <a:lvl1pPr marL="0" indent="0" algn="r">
              <a:lnSpc>
                <a:spcPct val="100000"/>
              </a:lnSpc>
              <a:spcBef>
                <a:spcPct val="0"/>
              </a:spcBef>
              <a:buFont typeface="Wingdings" pitchFamily="2" charset="2"/>
              <a:buNone/>
              <a:defRPr sz="3600"/>
            </a:lvl1pPr>
          </a:lstStyle>
          <a:p>
            <a:r>
              <a:rPr lang="en-US"/>
              <a:t>Name</a:t>
            </a:r>
          </a:p>
          <a:p>
            <a:r>
              <a:rPr lang="en-US"/>
              <a:t>Title</a:t>
            </a:r>
          </a:p>
          <a:p>
            <a:r>
              <a:rPr lang="en-US"/>
              <a:t>Department</a:t>
            </a:r>
          </a:p>
        </p:txBody>
      </p:sp>
      <p:sp>
        <p:nvSpPr>
          <p:cNvPr id="32775" name="Rectangle 7"/>
          <p:cNvSpPr>
            <a:spLocks noGrp="1" noChangeArrowheads="1"/>
          </p:cNvSpPr>
          <p:nvPr>
            <p:ph type="ctrTitle" sz="quarter"/>
          </p:nvPr>
        </p:nvSpPr>
        <p:spPr>
          <a:xfrm>
            <a:off x="1485900" y="2349500"/>
            <a:ext cx="12407900" cy="1765300"/>
          </a:xfrm>
        </p:spPr>
        <p:txBody>
          <a:bodyPr lIns="91780" tIns="45886" rIns="91780" bIns="45886"/>
          <a:lstStyle>
            <a:lvl1pPr algn="r">
              <a:defRPr/>
            </a:lvl1pPr>
          </a:lstStyle>
          <a:p>
            <a:r>
              <a:rPr lang="en-US"/>
              <a:t>Click to edit Master title style</a:t>
            </a:r>
          </a:p>
        </p:txBody>
      </p:sp>
      <p:sp>
        <p:nvSpPr>
          <p:cNvPr id="4" name="Rectangle 8"/>
          <p:cNvSpPr>
            <a:spLocks noGrp="1" noChangeArrowheads="1"/>
          </p:cNvSpPr>
          <p:nvPr>
            <p:ph type="sldNum" sz="quarter" idx="10"/>
          </p:nvPr>
        </p:nvSpPr>
        <p:spPr bwMode="auto">
          <a:xfrm>
            <a:off x="5608638" y="7658100"/>
            <a:ext cx="3413125" cy="571500"/>
          </a:xfrm>
          <a:prstGeom prst="rect">
            <a:avLst/>
          </a:prstGeom>
          <a:ln>
            <a:miter lim="800000"/>
            <a:headEnd/>
            <a:tailEnd/>
          </a:ln>
        </p:spPr>
        <p:txBody>
          <a:bodyPr vert="horz" wrap="square" lIns="130549" tIns="65275" rIns="130549" bIns="65275" numCol="1" anchor="b" anchorCtr="1" compatLnSpc="1">
            <a:prstTxWarp prst="textNoShape">
              <a:avLst/>
            </a:prstTxWarp>
          </a:bodyPr>
          <a:lstStyle>
            <a:lvl1pPr>
              <a:defRPr sz="1400">
                <a:solidFill>
                  <a:schemeClr val="bg1"/>
                </a:solidFill>
                <a:latin typeface="Arial" charset="0"/>
              </a:defRPr>
            </a:lvl1pPr>
          </a:lstStyle>
          <a:p>
            <a:pPr>
              <a:defRPr/>
            </a:pPr>
            <a:fld id="{A3FAF190-6939-4CCD-8D0A-1C09961032F9}" type="slidenum">
              <a:rPr lang="en-US">
                <a:solidFill>
                  <a:srgbClr val="0860A8"/>
                </a:solidFill>
              </a:rPr>
              <a:pPr>
                <a:defRPr/>
              </a:pPr>
              <a:t>‹#›</a:t>
            </a:fld>
            <a:endParaRPr lang="en-US">
              <a:solidFill>
                <a:srgbClr val="0860A8"/>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77525" y="188913"/>
            <a:ext cx="3363913" cy="716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188913"/>
            <a:ext cx="9940925" cy="716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4" name="Rectangle 6"/>
          <p:cNvSpPr>
            <a:spLocks noGrp="1" noChangeArrowheads="1"/>
          </p:cNvSpPr>
          <p:nvPr>
            <p:ph type="subTitle" sz="quarter" idx="1"/>
          </p:nvPr>
        </p:nvSpPr>
        <p:spPr>
          <a:xfrm>
            <a:off x="1422400" y="4343400"/>
            <a:ext cx="12496800" cy="1905000"/>
          </a:xfrm>
        </p:spPr>
        <p:txBody>
          <a:bodyPr lIns="131439" tIns="65722" rIns="131439" bIns="65722" anchorCtr="0"/>
          <a:lstStyle>
            <a:lvl1pPr marL="0" indent="0" algn="r">
              <a:lnSpc>
                <a:spcPct val="100000"/>
              </a:lnSpc>
              <a:spcBef>
                <a:spcPct val="0"/>
              </a:spcBef>
              <a:buFont typeface="Wingdings" pitchFamily="2" charset="2"/>
              <a:buNone/>
              <a:defRPr sz="3600"/>
            </a:lvl1pPr>
          </a:lstStyle>
          <a:p>
            <a:r>
              <a:rPr lang="en-US"/>
              <a:t>Name</a:t>
            </a:r>
          </a:p>
          <a:p>
            <a:r>
              <a:rPr lang="en-US"/>
              <a:t>Title</a:t>
            </a:r>
          </a:p>
          <a:p>
            <a:r>
              <a:rPr lang="en-US"/>
              <a:t>Department</a:t>
            </a:r>
          </a:p>
        </p:txBody>
      </p:sp>
      <p:sp>
        <p:nvSpPr>
          <p:cNvPr id="32775" name="Rectangle 7"/>
          <p:cNvSpPr>
            <a:spLocks noGrp="1" noChangeArrowheads="1"/>
          </p:cNvSpPr>
          <p:nvPr>
            <p:ph type="ctrTitle" sz="quarter"/>
          </p:nvPr>
        </p:nvSpPr>
        <p:spPr>
          <a:xfrm>
            <a:off x="1485900" y="2349500"/>
            <a:ext cx="12407900" cy="1765300"/>
          </a:xfrm>
        </p:spPr>
        <p:txBody>
          <a:bodyPr lIns="91780" tIns="45886" rIns="91780" bIns="45886"/>
          <a:lstStyle>
            <a:lvl1pPr algn="r">
              <a:defRPr/>
            </a:lvl1pPr>
          </a:lstStyle>
          <a:p>
            <a:r>
              <a:rPr lang="en-US"/>
              <a:t>Click to edit Master title style</a:t>
            </a:r>
          </a:p>
        </p:txBody>
      </p:sp>
      <p:sp>
        <p:nvSpPr>
          <p:cNvPr id="4" name="Rectangle 8"/>
          <p:cNvSpPr>
            <a:spLocks noGrp="1" noChangeArrowheads="1"/>
          </p:cNvSpPr>
          <p:nvPr>
            <p:ph type="sldNum" sz="quarter" idx="10"/>
          </p:nvPr>
        </p:nvSpPr>
        <p:spPr bwMode="auto">
          <a:xfrm>
            <a:off x="5608638" y="7658100"/>
            <a:ext cx="3413125" cy="571500"/>
          </a:xfrm>
          <a:prstGeom prst="rect">
            <a:avLst/>
          </a:prstGeom>
          <a:ln>
            <a:miter lim="800000"/>
            <a:headEnd/>
            <a:tailEnd/>
          </a:ln>
        </p:spPr>
        <p:txBody>
          <a:bodyPr vert="horz" wrap="square" lIns="130549" tIns="65275" rIns="130549" bIns="65275" numCol="1" anchor="b" anchorCtr="1" compatLnSpc="1">
            <a:prstTxWarp prst="textNoShape">
              <a:avLst/>
            </a:prstTxWarp>
          </a:bodyPr>
          <a:lstStyle>
            <a:lvl1pPr>
              <a:defRPr sz="1400">
                <a:solidFill>
                  <a:schemeClr val="bg1"/>
                </a:solidFill>
                <a:latin typeface="Arial" charset="0"/>
              </a:defRPr>
            </a:lvl1pPr>
          </a:lstStyle>
          <a:p>
            <a:pPr>
              <a:defRPr/>
            </a:pPr>
            <a:fld id="{A3FAF190-6939-4CCD-8D0A-1C09961032F9}" type="slidenum">
              <a:rPr lang="en-US">
                <a:solidFill>
                  <a:srgbClr val="0860A8"/>
                </a:solidFill>
              </a:rPr>
              <a:pPr>
                <a:defRPr/>
              </a:pPr>
              <a:t>‹#›</a:t>
            </a:fld>
            <a:endParaRPr lang="en-US">
              <a:solidFill>
                <a:srgbClr val="0860A8"/>
              </a:solidFill>
            </a:endParaRPr>
          </a:p>
        </p:txBody>
      </p:sp>
    </p:spTree>
    <p:extLst>
      <p:ext uri="{BB962C8B-B14F-4D97-AF65-F5344CB8AC3E}">
        <p14:creationId xmlns:p14="http://schemas.microsoft.com/office/powerpoint/2010/main" xmlns="" val="58706004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509158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0" y="3487738"/>
            <a:ext cx="12436475" cy="1800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6821776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7375" y="1646238"/>
            <a:ext cx="6648450" cy="570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88225" y="1646238"/>
            <a:ext cx="6650038" cy="570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104373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838" y="1841500"/>
            <a:ext cx="64643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838" y="2609850"/>
            <a:ext cx="6464300"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432675" y="2609850"/>
            <a:ext cx="6465888"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494366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98873369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4229814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719763" y="327025"/>
            <a:ext cx="8178800"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838" y="1722438"/>
            <a:ext cx="4813300"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377063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67025" y="735013"/>
            <a:ext cx="8778875"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867025" y="6440488"/>
            <a:ext cx="8778875"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64637062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7743332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77525" y="188913"/>
            <a:ext cx="3363913" cy="716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188913"/>
            <a:ext cx="9940925" cy="716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7815568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4" name="Rectangle 6"/>
          <p:cNvSpPr>
            <a:spLocks noGrp="1" noChangeArrowheads="1"/>
          </p:cNvSpPr>
          <p:nvPr>
            <p:ph type="subTitle" sz="quarter" idx="1"/>
          </p:nvPr>
        </p:nvSpPr>
        <p:spPr>
          <a:xfrm>
            <a:off x="1422400" y="4343400"/>
            <a:ext cx="12496800" cy="1905000"/>
          </a:xfrm>
        </p:spPr>
        <p:txBody>
          <a:bodyPr lIns="131439" tIns="65722" rIns="131439" bIns="65722" anchorCtr="0"/>
          <a:lstStyle>
            <a:lvl1pPr marL="0" indent="0" algn="r">
              <a:lnSpc>
                <a:spcPct val="100000"/>
              </a:lnSpc>
              <a:spcBef>
                <a:spcPct val="0"/>
              </a:spcBef>
              <a:buFont typeface="Wingdings" pitchFamily="2" charset="2"/>
              <a:buNone/>
              <a:defRPr sz="3600"/>
            </a:lvl1pPr>
          </a:lstStyle>
          <a:p>
            <a:r>
              <a:rPr lang="en-US"/>
              <a:t>Name</a:t>
            </a:r>
          </a:p>
          <a:p>
            <a:r>
              <a:rPr lang="en-US"/>
              <a:t>Title</a:t>
            </a:r>
          </a:p>
          <a:p>
            <a:r>
              <a:rPr lang="en-US"/>
              <a:t>Department</a:t>
            </a:r>
          </a:p>
        </p:txBody>
      </p:sp>
      <p:sp>
        <p:nvSpPr>
          <p:cNvPr id="32775" name="Rectangle 7"/>
          <p:cNvSpPr>
            <a:spLocks noGrp="1" noChangeArrowheads="1"/>
          </p:cNvSpPr>
          <p:nvPr>
            <p:ph type="ctrTitle" sz="quarter"/>
          </p:nvPr>
        </p:nvSpPr>
        <p:spPr>
          <a:xfrm>
            <a:off x="1485900" y="2349500"/>
            <a:ext cx="12407900" cy="1765300"/>
          </a:xfrm>
        </p:spPr>
        <p:txBody>
          <a:bodyPr lIns="91780" tIns="45886" rIns="91780" bIns="45886"/>
          <a:lstStyle>
            <a:lvl1pPr algn="r">
              <a:defRPr/>
            </a:lvl1pPr>
          </a:lstStyle>
          <a:p>
            <a:r>
              <a:rPr lang="en-US"/>
              <a:t>Click to edit Master title style</a:t>
            </a:r>
          </a:p>
        </p:txBody>
      </p:sp>
      <p:sp>
        <p:nvSpPr>
          <p:cNvPr id="4" name="Rectangle 8"/>
          <p:cNvSpPr>
            <a:spLocks noGrp="1" noChangeArrowheads="1"/>
          </p:cNvSpPr>
          <p:nvPr>
            <p:ph type="sldNum" sz="quarter" idx="10"/>
          </p:nvPr>
        </p:nvSpPr>
        <p:spPr bwMode="auto">
          <a:xfrm>
            <a:off x="5608638" y="7658100"/>
            <a:ext cx="3413125" cy="571500"/>
          </a:xfrm>
          <a:prstGeom prst="rect">
            <a:avLst/>
          </a:prstGeom>
          <a:ln>
            <a:miter lim="800000"/>
            <a:headEnd/>
            <a:tailEnd/>
          </a:ln>
        </p:spPr>
        <p:txBody>
          <a:bodyPr vert="horz" wrap="square" lIns="130549" tIns="65275" rIns="130549" bIns="65275" numCol="1" anchor="b" anchorCtr="1" compatLnSpc="1">
            <a:prstTxWarp prst="textNoShape">
              <a:avLst/>
            </a:prstTxWarp>
          </a:bodyPr>
          <a:lstStyle>
            <a:lvl1pPr>
              <a:defRPr sz="1400">
                <a:solidFill>
                  <a:schemeClr val="bg1"/>
                </a:solidFill>
                <a:latin typeface="Arial" charset="0"/>
              </a:defRPr>
            </a:lvl1pPr>
          </a:lstStyle>
          <a:p>
            <a:pPr>
              <a:defRPr/>
            </a:pPr>
            <a:fld id="{A3FAF190-6939-4CCD-8D0A-1C09961032F9}" type="slidenum">
              <a:rPr lang="en-US">
                <a:solidFill>
                  <a:srgbClr val="0860A8"/>
                </a:solidFill>
              </a:rPr>
              <a:pPr>
                <a:defRPr/>
              </a:pPr>
              <a:t>‹#›</a:t>
            </a:fld>
            <a:endParaRPr lang="en-US">
              <a:solidFill>
                <a:srgbClr val="0860A8"/>
              </a:solidFill>
            </a:endParaRPr>
          </a:p>
        </p:txBody>
      </p:sp>
    </p:spTree>
    <p:extLst>
      <p:ext uri="{BB962C8B-B14F-4D97-AF65-F5344CB8AC3E}">
        <p14:creationId xmlns:p14="http://schemas.microsoft.com/office/powerpoint/2010/main" xmlns="" val="256845589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8149849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0" y="3487738"/>
            <a:ext cx="12436475" cy="1800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27343322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7375" y="1646238"/>
            <a:ext cx="6648450" cy="570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88225" y="1646238"/>
            <a:ext cx="6650038" cy="570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3552361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838" y="1841500"/>
            <a:ext cx="64643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838" y="2609850"/>
            <a:ext cx="6464300"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432675" y="2609850"/>
            <a:ext cx="6465888"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0680730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18690075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38225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0" y="3487738"/>
            <a:ext cx="12436475" cy="1800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719763" y="327025"/>
            <a:ext cx="8178800"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838" y="1722438"/>
            <a:ext cx="4813300"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7080276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67025" y="735013"/>
            <a:ext cx="8778875"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867025" y="6440488"/>
            <a:ext cx="8778875"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6054855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1134147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77525" y="188913"/>
            <a:ext cx="3363913" cy="716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188913"/>
            <a:ext cx="9940925" cy="716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5329550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4" name="Rectangle 6"/>
          <p:cNvSpPr>
            <a:spLocks noGrp="1" noChangeArrowheads="1"/>
          </p:cNvSpPr>
          <p:nvPr>
            <p:ph type="subTitle" sz="quarter" idx="1"/>
          </p:nvPr>
        </p:nvSpPr>
        <p:spPr>
          <a:xfrm>
            <a:off x="1422400" y="4343400"/>
            <a:ext cx="12496800" cy="1905000"/>
          </a:xfrm>
        </p:spPr>
        <p:txBody>
          <a:bodyPr lIns="131439" tIns="65722" rIns="131439" bIns="65722" anchorCtr="0"/>
          <a:lstStyle>
            <a:lvl1pPr marL="0" indent="0" algn="r">
              <a:lnSpc>
                <a:spcPct val="100000"/>
              </a:lnSpc>
              <a:spcBef>
                <a:spcPct val="0"/>
              </a:spcBef>
              <a:buFont typeface="Wingdings" pitchFamily="2" charset="2"/>
              <a:buNone/>
              <a:defRPr sz="3600"/>
            </a:lvl1pPr>
          </a:lstStyle>
          <a:p>
            <a:r>
              <a:rPr lang="en-US"/>
              <a:t>Name</a:t>
            </a:r>
          </a:p>
          <a:p>
            <a:r>
              <a:rPr lang="en-US"/>
              <a:t>Title</a:t>
            </a:r>
          </a:p>
          <a:p>
            <a:r>
              <a:rPr lang="en-US"/>
              <a:t>Department</a:t>
            </a:r>
          </a:p>
        </p:txBody>
      </p:sp>
      <p:sp>
        <p:nvSpPr>
          <p:cNvPr id="32775" name="Rectangle 7"/>
          <p:cNvSpPr>
            <a:spLocks noGrp="1" noChangeArrowheads="1"/>
          </p:cNvSpPr>
          <p:nvPr>
            <p:ph type="ctrTitle" sz="quarter"/>
          </p:nvPr>
        </p:nvSpPr>
        <p:spPr>
          <a:xfrm>
            <a:off x="1485900" y="2349500"/>
            <a:ext cx="12407900" cy="1765300"/>
          </a:xfrm>
        </p:spPr>
        <p:txBody>
          <a:bodyPr lIns="91780" tIns="45886" rIns="91780" bIns="45886"/>
          <a:lstStyle>
            <a:lvl1pPr algn="r">
              <a:defRPr/>
            </a:lvl1pPr>
          </a:lstStyle>
          <a:p>
            <a:r>
              <a:rPr lang="en-US"/>
              <a:t>Click to edit Master title style</a:t>
            </a:r>
          </a:p>
        </p:txBody>
      </p:sp>
      <p:sp>
        <p:nvSpPr>
          <p:cNvPr id="4" name="Rectangle 8"/>
          <p:cNvSpPr>
            <a:spLocks noGrp="1" noChangeArrowheads="1"/>
          </p:cNvSpPr>
          <p:nvPr>
            <p:ph type="sldNum" sz="quarter" idx="10"/>
          </p:nvPr>
        </p:nvSpPr>
        <p:spPr bwMode="auto">
          <a:xfrm>
            <a:off x="5608638" y="7658100"/>
            <a:ext cx="3413125" cy="571500"/>
          </a:xfrm>
          <a:prstGeom prst="rect">
            <a:avLst/>
          </a:prstGeom>
          <a:ln>
            <a:miter lim="800000"/>
            <a:headEnd/>
            <a:tailEnd/>
          </a:ln>
        </p:spPr>
        <p:txBody>
          <a:bodyPr vert="horz" wrap="square" lIns="130549" tIns="65275" rIns="130549" bIns="65275" numCol="1" anchor="b" anchorCtr="1" compatLnSpc="1">
            <a:prstTxWarp prst="textNoShape">
              <a:avLst/>
            </a:prstTxWarp>
          </a:bodyPr>
          <a:lstStyle>
            <a:lvl1pPr>
              <a:defRPr sz="1400">
                <a:solidFill>
                  <a:schemeClr val="bg1"/>
                </a:solidFill>
                <a:latin typeface="Arial" charset="0"/>
              </a:defRPr>
            </a:lvl1pPr>
          </a:lstStyle>
          <a:p>
            <a:pPr>
              <a:defRPr/>
            </a:pPr>
            <a:fld id="{A3FAF190-6939-4CCD-8D0A-1C09961032F9}" type="slidenum">
              <a:rPr lang="en-US">
                <a:solidFill>
                  <a:srgbClr val="0860A8"/>
                </a:solidFill>
              </a:rPr>
              <a:pPr>
                <a:defRPr/>
              </a:pPr>
              <a:t>‹#›</a:t>
            </a:fld>
            <a:endParaRPr lang="en-US">
              <a:solidFill>
                <a:srgbClr val="0860A8"/>
              </a:solidFill>
            </a:endParaRPr>
          </a:p>
        </p:txBody>
      </p:sp>
    </p:spTree>
    <p:extLst>
      <p:ext uri="{BB962C8B-B14F-4D97-AF65-F5344CB8AC3E}">
        <p14:creationId xmlns:p14="http://schemas.microsoft.com/office/powerpoint/2010/main" xmlns="" val="215476057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9338892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0" y="3487738"/>
            <a:ext cx="12436475" cy="1800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0898504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7375" y="1646238"/>
            <a:ext cx="6648450" cy="570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88225" y="1646238"/>
            <a:ext cx="6650038" cy="570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0241818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838" y="1841500"/>
            <a:ext cx="64643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838" y="2609850"/>
            <a:ext cx="6464300"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432675" y="2609850"/>
            <a:ext cx="6465888"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7340512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744640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7375" y="1646238"/>
            <a:ext cx="6648450" cy="570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88225" y="1646238"/>
            <a:ext cx="6650038" cy="570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1234158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719763" y="327025"/>
            <a:ext cx="8178800"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838" y="1722438"/>
            <a:ext cx="4813300"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28428452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67025" y="735013"/>
            <a:ext cx="8778875"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867025" y="6440488"/>
            <a:ext cx="8778875"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5656738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5210392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77525" y="188913"/>
            <a:ext cx="3363913" cy="716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188913"/>
            <a:ext cx="9940925" cy="716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23861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28982" y="190500"/>
            <a:ext cx="13180059"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8982" y="1442086"/>
            <a:ext cx="6466840" cy="39643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439661" y="1442086"/>
            <a:ext cx="6469379" cy="188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439661" y="3514726"/>
            <a:ext cx="6469379" cy="18916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13944601" y="7985760"/>
            <a:ext cx="665480" cy="365760"/>
          </a:xfrm>
          <a:prstGeom prst="rect">
            <a:avLst/>
          </a:prstGeom>
        </p:spPr>
        <p:txBody>
          <a:bodyPr lIns="130622" tIns="65311" rIns="130622" bIns="65311"/>
          <a:lstStyle>
            <a:lvl1pPr>
              <a:defRPr/>
            </a:lvl1pPr>
          </a:lstStyle>
          <a:p>
            <a:fld id="{0070BED7-DE34-4A35-AD50-BBD131216A7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703993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31520" y="1920240"/>
            <a:ext cx="646176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7437120" y="1920240"/>
            <a:ext cx="6461760" cy="4389120"/>
          </a:xfrm>
        </p:spPr>
        <p:txBody>
          <a:bodyPr/>
          <a:lstStyle/>
          <a:p>
            <a:pPr lvl="0"/>
            <a:endParaRPr lang="en-US" noProof="0" smtClean="0"/>
          </a:p>
        </p:txBody>
      </p:sp>
    </p:spTree>
    <p:extLst>
      <p:ext uri="{BB962C8B-B14F-4D97-AF65-F5344CB8AC3E}">
        <p14:creationId xmlns:p14="http://schemas.microsoft.com/office/powerpoint/2010/main" xmlns="" val="1951474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28982" y="190500"/>
            <a:ext cx="13180059"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28982" y="1442086"/>
            <a:ext cx="6466840" cy="188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439661" y="1442086"/>
            <a:ext cx="6469379" cy="1889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28982" y="3514726"/>
            <a:ext cx="6466840" cy="18916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7439661" y="3514726"/>
            <a:ext cx="6469379" cy="18916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13944601" y="7985760"/>
            <a:ext cx="665480" cy="365760"/>
          </a:xfrm>
          <a:prstGeom prst="rect">
            <a:avLst/>
          </a:prstGeom>
        </p:spPr>
        <p:txBody>
          <a:bodyPr lIns="130622" tIns="65311" rIns="130622" bIns="65311"/>
          <a:lstStyle>
            <a:lvl1pPr>
              <a:defRPr/>
            </a:lvl1pPr>
          </a:lstStyle>
          <a:p>
            <a:fld id="{7BD22C17-8A31-40AC-A071-2AE44E0CEE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887899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0" y="188913"/>
            <a:ext cx="13457238"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87375" y="1646238"/>
            <a:ext cx="13450888" cy="5705475"/>
          </a:xfrm>
        </p:spPr>
        <p:txBody>
          <a:bodyPr/>
          <a:lstStyle/>
          <a:p>
            <a:pPr lvl="0"/>
            <a:endParaRPr lang="en-US" noProof="0" smtClean="0"/>
          </a:p>
        </p:txBody>
      </p:sp>
    </p:spTree>
    <p:extLst>
      <p:ext uri="{BB962C8B-B14F-4D97-AF65-F5344CB8AC3E}">
        <p14:creationId xmlns:p14="http://schemas.microsoft.com/office/powerpoint/2010/main" xmlns="" val="306709605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a:spLocks noGrp="1"/>
          </p:cNvSpPr>
          <p:nvPr>
            <p:ph type="body" sz="quarter" idx="10"/>
          </p:nvPr>
        </p:nvSpPr>
        <p:spPr>
          <a:xfrm>
            <a:off x="365760" y="7223760"/>
            <a:ext cx="11987744" cy="687581"/>
          </a:xfrm>
        </p:spPr>
        <p:txBody>
          <a:bodyPr/>
          <a:lstStyle>
            <a:lvl1pPr marL="0" indent="0">
              <a:lnSpc>
                <a:spcPct val="85000"/>
              </a:lnSpc>
              <a:spcBef>
                <a:spcPts val="0"/>
              </a:spcBef>
              <a:buNone/>
              <a:defRPr sz="900">
                <a:solidFill>
                  <a:schemeClr val="bg1"/>
                </a:solidFill>
              </a:defRPr>
            </a:lvl1pPr>
            <a:lvl2pPr>
              <a:buNone/>
              <a:defRPr sz="1000">
                <a:solidFill>
                  <a:schemeClr val="bg1"/>
                </a:solidFill>
              </a:defRPr>
            </a:lvl2pPr>
            <a:lvl3pPr>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8245516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838" y="1841500"/>
            <a:ext cx="64643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838" y="2609850"/>
            <a:ext cx="6464300"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432675" y="2609850"/>
            <a:ext cx="6465888"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719763" y="327025"/>
            <a:ext cx="8178800"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838" y="1722438"/>
            <a:ext cx="4813300"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67025" y="735013"/>
            <a:ext cx="8778875"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867025" y="6440488"/>
            <a:ext cx="8778875"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0">
              <a:schemeClr val="bg2"/>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xfrm>
            <a:off x="587375" y="1646238"/>
            <a:ext cx="13450888" cy="5705475"/>
          </a:xfrm>
          <a:prstGeom prst="rect">
            <a:avLst/>
          </a:prstGeom>
          <a:noFill/>
          <a:ln w="9525">
            <a:noFill/>
            <a:miter lim="800000"/>
            <a:headEnd/>
            <a:tailEnd/>
          </a:ln>
          <a:effectLst/>
        </p:spPr>
        <p:txBody>
          <a:bodyPr vert="horz" wrap="square" lIns="130532" tIns="65268" rIns="130532" bIns="65268"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31747" name="Rectangle 3"/>
          <p:cNvSpPr>
            <a:spLocks noGrp="1" noChangeArrowheads="1"/>
          </p:cNvSpPr>
          <p:nvPr>
            <p:ph type="title"/>
          </p:nvPr>
        </p:nvSpPr>
        <p:spPr bwMode="auto">
          <a:xfrm>
            <a:off x="584200" y="188913"/>
            <a:ext cx="13457238" cy="1371600"/>
          </a:xfrm>
          <a:prstGeom prst="rect">
            <a:avLst/>
          </a:prstGeom>
          <a:noFill/>
          <a:ln w="9525">
            <a:noFill/>
            <a:miter lim="800000"/>
            <a:headEnd/>
            <a:tailEnd/>
          </a:ln>
          <a:effectLst/>
        </p:spPr>
        <p:txBody>
          <a:bodyPr vert="horz" wrap="square" lIns="131439" tIns="65722" rIns="131439" bIns="65722" numCol="1" anchor="ctr" anchorCtr="0" compatLnSpc="1">
            <a:prstTxWarp prst="textNoShape">
              <a:avLst/>
            </a:prstTxWarp>
          </a:bodyPr>
          <a:lstStyle/>
          <a:p>
            <a:pPr lvl="0"/>
            <a:r>
              <a:rPr lang="en-US" dirty="0" smtClean="0"/>
              <a:t>Slide Title</a:t>
            </a:r>
          </a:p>
        </p:txBody>
      </p:sp>
      <p:pic>
        <p:nvPicPr>
          <p:cNvPr id="2052" name="Picture 6" descr="intel"/>
          <p:cNvPicPr>
            <a:picLocks noChangeAspect="1" noChangeArrowheads="1"/>
          </p:cNvPicPr>
          <p:nvPr/>
        </p:nvPicPr>
        <p:blipFill>
          <a:blip r:embed="rId13" cstate="screen"/>
          <a:srcRect/>
          <a:stretch>
            <a:fillRect/>
          </a:stretch>
        </p:blipFill>
        <p:spPr bwMode="auto">
          <a:xfrm>
            <a:off x="13004800" y="7089775"/>
            <a:ext cx="1371600" cy="1012825"/>
          </a:xfrm>
          <a:prstGeom prst="rect">
            <a:avLst/>
          </a:prstGeom>
          <a:noFill/>
          <a:ln w="9525">
            <a:noFill/>
            <a:miter lim="800000"/>
            <a:headEnd/>
            <a:tailEnd/>
          </a:ln>
        </p:spPr>
      </p:pic>
      <p:sp>
        <p:nvSpPr>
          <p:cNvPr id="6" name="Rectangle 5"/>
          <p:cNvSpPr/>
          <p:nvPr/>
        </p:nvSpPr>
        <p:spPr>
          <a:xfrm>
            <a:off x="26504" y="7776482"/>
            <a:ext cx="7315200" cy="400110"/>
          </a:xfrm>
          <a:prstGeom prst="rect">
            <a:avLst/>
          </a:prstGeom>
        </p:spPr>
        <p:txBody>
          <a:bodyPr>
            <a:spAutoFit/>
          </a:bodyPr>
          <a:lstStyle/>
          <a:p>
            <a:pPr algn="l"/>
            <a:r>
              <a:rPr lang="en-US" sz="1000" b="0" dirty="0" smtClean="0">
                <a:solidFill>
                  <a:srgbClr val="FFFFFF"/>
                </a:solidFill>
                <a:latin typeface="Arial"/>
              </a:rPr>
              <a:t>Copyright © 2011</a:t>
            </a:r>
            <a:r>
              <a:rPr lang="en-US" sz="1000" b="0" baseline="0" dirty="0" smtClean="0">
                <a:solidFill>
                  <a:srgbClr val="FFFFFF"/>
                </a:solidFill>
                <a:latin typeface="Arial"/>
              </a:rPr>
              <a:t> I</a:t>
            </a:r>
            <a:r>
              <a:rPr lang="en-US" sz="1000" b="0" dirty="0" smtClean="0">
                <a:solidFill>
                  <a:srgbClr val="FFFFFF"/>
                </a:solidFill>
                <a:latin typeface="Arial"/>
              </a:rPr>
              <a:t>ntel Corporation. All rights reserved.</a:t>
            </a:r>
          </a:p>
          <a:p>
            <a:pPr algn="l"/>
            <a:r>
              <a:rPr lang="en-US" sz="1000" b="0" dirty="0" smtClean="0">
                <a:solidFill>
                  <a:srgbClr val="FFFFFF"/>
                </a:solidFill>
                <a:latin typeface="Arial"/>
              </a:rPr>
              <a:t>*Other brands and names are the property of their respective owners</a:t>
            </a:r>
            <a:endParaRPr lang="en-US" sz="1000" b="0" dirty="0">
              <a:solidFill>
                <a:srgbClr val="FFFFFF"/>
              </a:solidFill>
              <a:latin typeface="Arial"/>
            </a:endParaRPr>
          </a:p>
        </p:txBody>
      </p:sp>
      <p:sp>
        <p:nvSpPr>
          <p:cNvPr id="2" name="TextBox 1"/>
          <p:cNvSpPr txBox="1"/>
          <p:nvPr userDrawn="1"/>
        </p:nvSpPr>
        <p:spPr>
          <a:xfrm>
            <a:off x="12851392" y="42532"/>
            <a:ext cx="1742593" cy="276999"/>
          </a:xfrm>
          <a:prstGeom prst="rect">
            <a:avLst/>
          </a:prstGeom>
          <a:noFill/>
        </p:spPr>
        <p:txBody>
          <a:bodyPr wrap="none" rtlCol="0">
            <a:spAutoFit/>
          </a:bodyPr>
          <a:lstStyle/>
          <a:p>
            <a:r>
              <a:rPr lang="en-GB" sz="1200" b="0" dirty="0" smtClean="0">
                <a:latin typeface="+mn-lt"/>
              </a:rPr>
              <a:t>INFN 16.02.2011  </a:t>
            </a:r>
            <a:r>
              <a:rPr lang="en-GB" sz="1200" b="0" baseline="0" dirty="0" smtClean="0">
                <a:latin typeface="+mn-lt"/>
              </a:rPr>
              <a:t>|  </a:t>
            </a:r>
            <a:fld id="{C2C89720-7000-4B48-8341-A20F6EA817DC}" type="slidenum">
              <a:rPr lang="en-GB" sz="1200" b="1" baseline="0" smtClean="0">
                <a:latin typeface="+mn-lt"/>
              </a:rPr>
              <a:pPr/>
              <a:t>‹#›</a:t>
            </a:fld>
            <a:endParaRPr lang="en-GB" sz="1200" b="1" dirty="0">
              <a:latin typeface="+mn-lt"/>
            </a:endParaRPr>
          </a:p>
        </p:txBody>
      </p:sp>
    </p:spTree>
  </p:cSld>
  <p:clrMap bg1="dk2" tx1="lt1" bg2="dk1"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p:fade/>
  </p:transition>
  <p:timing>
    <p:tnLst>
      <p:par>
        <p:cTn id="1" dur="indefinite" restart="never" nodeType="tmRoot"/>
      </p:par>
    </p:tnLst>
  </p:timing>
  <p:hf hdr="0" ftr="0" dt="0"/>
  <p:txStyles>
    <p:titleStyle>
      <a:lvl1pPr algn="ctr" defTabSz="1306513" rtl="0" eaLnBrk="0" fontAlgn="base" hangingPunct="0">
        <a:lnSpc>
          <a:spcPct val="90000"/>
        </a:lnSpc>
        <a:spcBef>
          <a:spcPct val="0"/>
        </a:spcBef>
        <a:spcAft>
          <a:spcPct val="0"/>
        </a:spcAft>
        <a:defRPr sz="4000" b="1">
          <a:solidFill>
            <a:schemeClr val="tx1"/>
          </a:solidFill>
          <a:effectLst/>
          <a:latin typeface="+mj-lt"/>
          <a:ea typeface="+mj-ea"/>
          <a:cs typeface="+mj-cs"/>
        </a:defRPr>
      </a:lvl1pPr>
      <a:lvl2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2pPr>
      <a:lvl3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3pPr>
      <a:lvl4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4pPr>
      <a:lvl5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5pPr>
      <a:lvl6pPr marL="4572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6pPr>
      <a:lvl7pPr marL="9144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7pPr>
      <a:lvl8pPr marL="13716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8pPr>
      <a:lvl9pPr marL="18288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9pPr>
    </p:titleStyle>
    <p:bodyStyle>
      <a:lvl1pPr marL="322263" indent="-322263" algn="l" defTabSz="1306513" rtl="0" eaLnBrk="0" fontAlgn="base" hangingPunct="0">
        <a:lnSpc>
          <a:spcPct val="95000"/>
        </a:lnSpc>
        <a:spcBef>
          <a:spcPct val="30000"/>
        </a:spcBef>
        <a:spcAft>
          <a:spcPct val="0"/>
        </a:spcAft>
        <a:buClr>
          <a:schemeClr val="tx1"/>
        </a:buClr>
        <a:buFont typeface="Wingdings" pitchFamily="2" charset="2"/>
        <a:buChar char=""/>
        <a:defRPr sz="4000">
          <a:solidFill>
            <a:srgbClr val="FFFFFF"/>
          </a:solidFill>
          <a:effectLst/>
          <a:latin typeface="+mj-lt"/>
          <a:ea typeface="+mn-ea"/>
          <a:cs typeface="+mn-cs"/>
        </a:defRPr>
      </a:lvl1pPr>
      <a:lvl2pPr marL="814388" indent="-322263" algn="l" defTabSz="1306513" rtl="0" eaLnBrk="0" fontAlgn="base" hangingPunct="0">
        <a:lnSpc>
          <a:spcPct val="95000"/>
        </a:lnSpc>
        <a:spcBef>
          <a:spcPct val="30000"/>
        </a:spcBef>
        <a:spcAft>
          <a:spcPct val="0"/>
        </a:spcAft>
        <a:buClr>
          <a:schemeClr val="tx1"/>
        </a:buClr>
        <a:buChar char="–"/>
        <a:defRPr sz="3600">
          <a:solidFill>
            <a:schemeClr val="tx1"/>
          </a:solidFill>
          <a:effectLst/>
          <a:latin typeface="+mj-lt"/>
          <a:cs typeface="+mn-cs"/>
        </a:defRPr>
      </a:lvl2pPr>
      <a:lvl3pPr marL="1306513" indent="-322263" algn="l" defTabSz="1306513" rtl="0" eaLnBrk="0" fontAlgn="base" hangingPunct="0">
        <a:lnSpc>
          <a:spcPct val="95000"/>
        </a:lnSpc>
        <a:spcBef>
          <a:spcPct val="30000"/>
        </a:spcBef>
        <a:spcAft>
          <a:spcPct val="0"/>
        </a:spcAft>
        <a:buClr>
          <a:schemeClr val="tx1"/>
        </a:buClr>
        <a:buChar char="–"/>
        <a:defRPr sz="3100">
          <a:solidFill>
            <a:srgbClr val="FFFFFF"/>
          </a:solidFill>
          <a:effectLst/>
          <a:latin typeface="+mj-lt"/>
          <a:cs typeface="+mn-cs"/>
        </a:defRPr>
      </a:lvl3pPr>
      <a:lvl4pPr marL="1974850" indent="-341313" algn="l" defTabSz="1306513" rtl="0" eaLnBrk="0" fontAlgn="base" hangingPunct="0">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4pPr>
      <a:lvl5pPr marL="2466975" indent="-328613" algn="l" defTabSz="1306513" rtl="0" eaLnBrk="0" fontAlgn="base" hangingPunct="0">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5pPr>
      <a:lvl6pPr marL="29241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6pPr>
      <a:lvl7pPr marL="33813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7pPr>
      <a:lvl8pPr marL="38385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8pPr>
      <a:lvl9pPr marL="42957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xfrm>
            <a:off x="587375" y="1646238"/>
            <a:ext cx="13450888" cy="5705475"/>
          </a:xfrm>
          <a:prstGeom prst="rect">
            <a:avLst/>
          </a:prstGeom>
          <a:noFill/>
          <a:ln w="9525">
            <a:noFill/>
            <a:miter lim="800000"/>
            <a:headEnd/>
            <a:tailEnd/>
          </a:ln>
          <a:effectLst/>
        </p:spPr>
        <p:txBody>
          <a:bodyPr vert="horz" wrap="square" lIns="130532" tIns="65268" rIns="130532" bIns="65268"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1747" name="Rectangle 3"/>
          <p:cNvSpPr>
            <a:spLocks noGrp="1" noChangeArrowheads="1"/>
          </p:cNvSpPr>
          <p:nvPr>
            <p:ph type="title"/>
          </p:nvPr>
        </p:nvSpPr>
        <p:spPr bwMode="auto">
          <a:xfrm>
            <a:off x="584200" y="188913"/>
            <a:ext cx="13457238" cy="1371600"/>
          </a:xfrm>
          <a:prstGeom prst="rect">
            <a:avLst/>
          </a:prstGeom>
          <a:noFill/>
          <a:ln w="9525">
            <a:noFill/>
            <a:miter lim="800000"/>
            <a:headEnd/>
            <a:tailEnd/>
          </a:ln>
          <a:effectLst/>
        </p:spPr>
        <p:txBody>
          <a:bodyPr vert="horz" wrap="square" lIns="131439" tIns="65722" rIns="131439" bIns="65722" numCol="1" anchor="ctr" anchorCtr="0" compatLnSpc="1">
            <a:prstTxWarp prst="textNoShape">
              <a:avLst/>
            </a:prstTxWarp>
          </a:bodyPr>
          <a:lstStyle/>
          <a:p>
            <a:pPr lvl="0"/>
            <a:r>
              <a:rPr lang="en-US" smtClean="0"/>
              <a:t>Slide Title</a:t>
            </a:r>
          </a:p>
        </p:txBody>
      </p:sp>
      <p:pic>
        <p:nvPicPr>
          <p:cNvPr id="2052" name="Picture 6" descr="intel"/>
          <p:cNvPicPr>
            <a:picLocks noChangeAspect="1" noChangeArrowheads="1"/>
          </p:cNvPicPr>
          <p:nvPr/>
        </p:nvPicPr>
        <p:blipFill>
          <a:blip r:embed="rId14" cstate="print"/>
          <a:srcRect/>
          <a:stretch>
            <a:fillRect/>
          </a:stretch>
        </p:blipFill>
        <p:spPr bwMode="auto">
          <a:xfrm>
            <a:off x="13004800" y="7089775"/>
            <a:ext cx="1371600" cy="1012825"/>
          </a:xfrm>
          <a:prstGeom prst="rect">
            <a:avLst/>
          </a:prstGeom>
          <a:noFill/>
          <a:ln w="9525">
            <a:noFill/>
            <a:miter lim="800000"/>
            <a:headEnd/>
            <a:tailEnd/>
          </a:ln>
        </p:spPr>
      </p:pic>
      <p:sp>
        <p:nvSpPr>
          <p:cNvPr id="31752" name="Text Box 8"/>
          <p:cNvSpPr txBox="1">
            <a:spLocks noChangeArrowheads="1"/>
          </p:cNvSpPr>
          <p:nvPr/>
        </p:nvSpPr>
        <p:spPr bwMode="auto">
          <a:xfrm>
            <a:off x="58738" y="7878763"/>
            <a:ext cx="3709987" cy="246217"/>
          </a:xfrm>
          <a:prstGeom prst="rect">
            <a:avLst/>
          </a:prstGeom>
          <a:noFill/>
          <a:ln w="9525">
            <a:noFill/>
            <a:miter lim="800000"/>
            <a:headEnd/>
            <a:tailEnd/>
          </a:ln>
          <a:effectLst/>
        </p:spPr>
        <p:txBody>
          <a:bodyPr lIns="91435" tIns="45718" rIns="91435" bIns="45718">
            <a:spAutoFit/>
          </a:bodyPr>
          <a:lstStyle/>
          <a:p>
            <a:pPr algn="l" defTabSz="1306513">
              <a:defRPr/>
            </a:pPr>
            <a:r>
              <a:rPr lang="en-US" sz="1000" b="0" dirty="0">
                <a:solidFill>
                  <a:srgbClr val="FFFFFF"/>
                </a:solidFill>
                <a:latin typeface="Arial" charset="0"/>
              </a:rPr>
              <a:t>Copyright © </a:t>
            </a:r>
            <a:r>
              <a:rPr lang="en-US" sz="1000" b="0" dirty="0" smtClean="0">
                <a:solidFill>
                  <a:srgbClr val="FFFFFF"/>
                </a:solidFill>
                <a:latin typeface="Arial" charset="0"/>
              </a:rPr>
              <a:t>2009 </a:t>
            </a:r>
            <a:r>
              <a:rPr lang="en-US" sz="1000" b="0" dirty="0">
                <a:solidFill>
                  <a:srgbClr val="FFFFFF"/>
                </a:solidFill>
                <a:latin typeface="Arial" charset="0"/>
              </a:rPr>
              <a:t>Intel Corporation. All rights reserved.</a:t>
            </a:r>
          </a:p>
        </p:txBody>
      </p:sp>
    </p:spTree>
    <p:extLst>
      <p:ext uri="{BB962C8B-B14F-4D97-AF65-F5344CB8AC3E}">
        <p14:creationId xmlns:p14="http://schemas.microsoft.com/office/powerpoint/2010/main" xmlns="" val="1808697973"/>
      </p:ext>
    </p:extLst>
  </p:cSld>
  <p:clrMap bg1="dk2" tx1="lt1" bg2="dk1"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p:fade/>
  </p:transition>
  <p:timing>
    <p:tnLst>
      <p:par>
        <p:cTn id="1" dur="indefinite" restart="never" nodeType="tmRoot"/>
      </p:par>
    </p:tnLst>
  </p:timing>
  <p:txStyles>
    <p:titleStyle>
      <a:lvl1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mj-lt"/>
          <a:ea typeface="+mj-ea"/>
          <a:cs typeface="+mj-cs"/>
        </a:defRPr>
      </a:lvl1pPr>
      <a:lvl2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2pPr>
      <a:lvl3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3pPr>
      <a:lvl4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4pPr>
      <a:lvl5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5pPr>
      <a:lvl6pPr marL="4572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6pPr>
      <a:lvl7pPr marL="9144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7pPr>
      <a:lvl8pPr marL="13716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8pPr>
      <a:lvl9pPr marL="18288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9pPr>
    </p:titleStyle>
    <p:bodyStyle>
      <a:lvl1pPr marL="322263" indent="-322263" algn="l" defTabSz="1306513" rtl="0" eaLnBrk="0" fontAlgn="base" hangingPunct="0">
        <a:lnSpc>
          <a:spcPct val="95000"/>
        </a:lnSpc>
        <a:spcBef>
          <a:spcPct val="30000"/>
        </a:spcBef>
        <a:spcAft>
          <a:spcPct val="0"/>
        </a:spcAft>
        <a:buClr>
          <a:schemeClr val="tx1"/>
        </a:buClr>
        <a:buFont typeface="Wingdings" pitchFamily="2" charset="2"/>
        <a:buChar char=""/>
        <a:defRPr sz="4000">
          <a:solidFill>
            <a:srgbClr val="FFFFFF"/>
          </a:solidFill>
          <a:effectLst>
            <a:outerShdw blurRad="38100" dist="38100" dir="2700000" algn="tl">
              <a:srgbClr val="000000"/>
            </a:outerShdw>
          </a:effectLst>
          <a:latin typeface="+mn-lt"/>
          <a:ea typeface="+mn-ea"/>
          <a:cs typeface="+mn-cs"/>
        </a:defRPr>
      </a:lvl1pPr>
      <a:lvl2pPr marL="814388" indent="-322263" algn="l" defTabSz="1306513" rtl="0" eaLnBrk="0" fontAlgn="base" hangingPunct="0">
        <a:lnSpc>
          <a:spcPct val="95000"/>
        </a:lnSpc>
        <a:spcBef>
          <a:spcPct val="30000"/>
        </a:spcBef>
        <a:spcAft>
          <a:spcPct val="0"/>
        </a:spcAft>
        <a:buClr>
          <a:schemeClr val="tx1"/>
        </a:buClr>
        <a:buChar char="–"/>
        <a:defRPr sz="3600">
          <a:solidFill>
            <a:schemeClr val="tx1"/>
          </a:solidFill>
          <a:effectLst>
            <a:outerShdw blurRad="38100" dist="38100" dir="2700000" algn="tl">
              <a:srgbClr val="000000"/>
            </a:outerShdw>
          </a:effectLst>
          <a:latin typeface="+mn-lt"/>
          <a:cs typeface="+mn-cs"/>
        </a:defRPr>
      </a:lvl2pPr>
      <a:lvl3pPr marL="1306513" indent="-322263" algn="l" defTabSz="1306513" rtl="0" eaLnBrk="0" fontAlgn="base" hangingPunct="0">
        <a:lnSpc>
          <a:spcPct val="95000"/>
        </a:lnSpc>
        <a:spcBef>
          <a:spcPct val="30000"/>
        </a:spcBef>
        <a:spcAft>
          <a:spcPct val="0"/>
        </a:spcAft>
        <a:buClr>
          <a:schemeClr val="tx1"/>
        </a:buClr>
        <a:buChar char="–"/>
        <a:defRPr sz="3100">
          <a:solidFill>
            <a:srgbClr val="FFFFFF"/>
          </a:solidFill>
          <a:effectLst>
            <a:outerShdw blurRad="38100" dist="38100" dir="2700000" algn="tl">
              <a:srgbClr val="000000"/>
            </a:outerShdw>
          </a:effectLst>
          <a:latin typeface="+mn-lt"/>
          <a:cs typeface="+mn-cs"/>
        </a:defRPr>
      </a:lvl3pPr>
      <a:lvl4pPr marL="1974850" indent="-341313" algn="l" defTabSz="1306513" rtl="0" eaLnBrk="0" fontAlgn="base" hangingPunct="0">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4pPr>
      <a:lvl5pPr marL="2466975" indent="-328613" algn="l" defTabSz="1306513" rtl="0" eaLnBrk="0" fontAlgn="base" hangingPunct="0">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5pPr>
      <a:lvl6pPr marL="29241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6pPr>
      <a:lvl7pPr marL="33813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7pPr>
      <a:lvl8pPr marL="38385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8pPr>
      <a:lvl9pPr marL="42957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0">
              <a:schemeClr val="bg2"/>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xfrm>
            <a:off x="587375" y="1646238"/>
            <a:ext cx="13450888" cy="5705475"/>
          </a:xfrm>
          <a:prstGeom prst="rect">
            <a:avLst/>
          </a:prstGeom>
          <a:noFill/>
          <a:ln w="9525">
            <a:noFill/>
            <a:miter lim="800000"/>
            <a:headEnd/>
            <a:tailEnd/>
          </a:ln>
          <a:effectLst/>
        </p:spPr>
        <p:txBody>
          <a:bodyPr vert="horz" wrap="square" lIns="130532" tIns="65268" rIns="130532" bIns="65268"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31747" name="Rectangle 3"/>
          <p:cNvSpPr>
            <a:spLocks noGrp="1" noChangeArrowheads="1"/>
          </p:cNvSpPr>
          <p:nvPr>
            <p:ph type="title"/>
          </p:nvPr>
        </p:nvSpPr>
        <p:spPr bwMode="auto">
          <a:xfrm>
            <a:off x="584200" y="188913"/>
            <a:ext cx="13457238" cy="1371600"/>
          </a:xfrm>
          <a:prstGeom prst="rect">
            <a:avLst/>
          </a:prstGeom>
          <a:noFill/>
          <a:ln w="9525">
            <a:noFill/>
            <a:miter lim="800000"/>
            <a:headEnd/>
            <a:tailEnd/>
          </a:ln>
          <a:effectLst/>
        </p:spPr>
        <p:txBody>
          <a:bodyPr vert="horz" wrap="square" lIns="131439" tIns="65722" rIns="131439" bIns="65722" numCol="1" anchor="ctr" anchorCtr="0" compatLnSpc="1">
            <a:prstTxWarp prst="textNoShape">
              <a:avLst/>
            </a:prstTxWarp>
          </a:bodyPr>
          <a:lstStyle/>
          <a:p>
            <a:pPr lvl="0"/>
            <a:r>
              <a:rPr lang="en-US" dirty="0" smtClean="0"/>
              <a:t>Slide Title</a:t>
            </a:r>
          </a:p>
        </p:txBody>
      </p:sp>
      <p:pic>
        <p:nvPicPr>
          <p:cNvPr id="2052" name="Picture 6" descr="intel"/>
          <p:cNvPicPr>
            <a:picLocks noChangeAspect="1" noChangeArrowheads="1"/>
          </p:cNvPicPr>
          <p:nvPr/>
        </p:nvPicPr>
        <p:blipFill>
          <a:blip r:embed="rId13" cstate="screen"/>
          <a:srcRect/>
          <a:stretch>
            <a:fillRect/>
          </a:stretch>
        </p:blipFill>
        <p:spPr bwMode="auto">
          <a:xfrm>
            <a:off x="13004800" y="7089775"/>
            <a:ext cx="1371600" cy="1012825"/>
          </a:xfrm>
          <a:prstGeom prst="rect">
            <a:avLst/>
          </a:prstGeom>
          <a:noFill/>
          <a:ln w="9525">
            <a:noFill/>
            <a:miter lim="800000"/>
            <a:headEnd/>
            <a:tailEnd/>
          </a:ln>
        </p:spPr>
      </p:pic>
      <p:sp>
        <p:nvSpPr>
          <p:cNvPr id="6" name="Rectangle 5"/>
          <p:cNvSpPr/>
          <p:nvPr/>
        </p:nvSpPr>
        <p:spPr>
          <a:xfrm>
            <a:off x="26504" y="7776482"/>
            <a:ext cx="7315200" cy="400110"/>
          </a:xfrm>
          <a:prstGeom prst="rect">
            <a:avLst/>
          </a:prstGeom>
        </p:spPr>
        <p:txBody>
          <a:bodyPr>
            <a:spAutoFit/>
          </a:bodyPr>
          <a:lstStyle/>
          <a:p>
            <a:pPr algn="l"/>
            <a:r>
              <a:rPr lang="en-US" sz="1000" b="0" dirty="0" smtClean="0">
                <a:solidFill>
                  <a:srgbClr val="FFFFFF"/>
                </a:solidFill>
                <a:latin typeface="Arial"/>
              </a:rPr>
              <a:t>Copyright © 2011 Intel Corporation. All rights reserved.</a:t>
            </a:r>
          </a:p>
          <a:p>
            <a:pPr algn="l"/>
            <a:r>
              <a:rPr lang="en-US" sz="1000" b="0" dirty="0" smtClean="0">
                <a:solidFill>
                  <a:srgbClr val="FFFFFF"/>
                </a:solidFill>
                <a:latin typeface="Arial"/>
              </a:rPr>
              <a:t>*Other brands and names are the property of their respective owners</a:t>
            </a:r>
            <a:endParaRPr lang="en-US" sz="1000" b="0" dirty="0">
              <a:solidFill>
                <a:srgbClr val="FFFFFF"/>
              </a:solidFill>
              <a:latin typeface="Arial"/>
            </a:endParaRPr>
          </a:p>
        </p:txBody>
      </p:sp>
      <p:sp>
        <p:nvSpPr>
          <p:cNvPr id="2" name="TextBox 1"/>
          <p:cNvSpPr txBox="1"/>
          <p:nvPr userDrawn="1"/>
        </p:nvSpPr>
        <p:spPr>
          <a:xfrm>
            <a:off x="12851392" y="42532"/>
            <a:ext cx="1742593" cy="276999"/>
          </a:xfrm>
          <a:prstGeom prst="rect">
            <a:avLst/>
          </a:prstGeom>
          <a:noFill/>
        </p:spPr>
        <p:txBody>
          <a:bodyPr wrap="none" rtlCol="0">
            <a:spAutoFit/>
          </a:bodyPr>
          <a:lstStyle/>
          <a:p>
            <a:r>
              <a:rPr lang="en-GB" sz="1200" b="0" dirty="0" smtClean="0">
                <a:solidFill>
                  <a:srgbClr val="FFFFFF"/>
                </a:solidFill>
                <a:latin typeface="Arial"/>
              </a:rPr>
              <a:t>INFN 16.02.2011  |  </a:t>
            </a:r>
            <a:fld id="{C2C89720-7000-4B48-8341-A20F6EA817DC}" type="slidenum">
              <a:rPr lang="en-GB" sz="1200" smtClean="0">
                <a:solidFill>
                  <a:srgbClr val="FFFFFF"/>
                </a:solidFill>
                <a:latin typeface="Arial"/>
              </a:rPr>
              <a:pPr/>
              <a:t>‹#›</a:t>
            </a:fld>
            <a:endParaRPr lang="en-GB" sz="1200" dirty="0">
              <a:solidFill>
                <a:srgbClr val="FFFFFF"/>
              </a:solidFill>
              <a:latin typeface="Arial"/>
            </a:endParaRPr>
          </a:p>
        </p:txBody>
      </p:sp>
    </p:spTree>
    <p:extLst>
      <p:ext uri="{BB962C8B-B14F-4D97-AF65-F5344CB8AC3E}">
        <p14:creationId xmlns:p14="http://schemas.microsoft.com/office/powerpoint/2010/main" xmlns="" val="458281300"/>
      </p:ext>
    </p:extLst>
  </p:cSld>
  <p:clrMap bg1="dk2" tx1="lt1" bg2="dk1"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ransition>
    <p:fade/>
  </p:transition>
  <p:timing>
    <p:tnLst>
      <p:par>
        <p:cTn id="1" dur="indefinite" restart="never" nodeType="tmRoot"/>
      </p:par>
    </p:tnLst>
  </p:timing>
  <p:hf hdr="0" ftr="0" dt="0"/>
  <p:txStyles>
    <p:titleStyle>
      <a:lvl1pPr algn="ctr" defTabSz="1306513" rtl="0" eaLnBrk="0" fontAlgn="base" hangingPunct="0">
        <a:lnSpc>
          <a:spcPct val="90000"/>
        </a:lnSpc>
        <a:spcBef>
          <a:spcPct val="0"/>
        </a:spcBef>
        <a:spcAft>
          <a:spcPct val="0"/>
        </a:spcAft>
        <a:defRPr sz="4000" b="1">
          <a:solidFill>
            <a:schemeClr val="tx1"/>
          </a:solidFill>
          <a:effectLst/>
          <a:latin typeface="+mj-lt"/>
          <a:ea typeface="+mj-ea"/>
          <a:cs typeface="+mj-cs"/>
        </a:defRPr>
      </a:lvl1pPr>
      <a:lvl2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2pPr>
      <a:lvl3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3pPr>
      <a:lvl4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4pPr>
      <a:lvl5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5pPr>
      <a:lvl6pPr marL="4572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6pPr>
      <a:lvl7pPr marL="9144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7pPr>
      <a:lvl8pPr marL="13716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8pPr>
      <a:lvl9pPr marL="18288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9pPr>
    </p:titleStyle>
    <p:bodyStyle>
      <a:lvl1pPr marL="322263" indent="-322263" algn="l" defTabSz="1306513" rtl="0" eaLnBrk="0" fontAlgn="base" hangingPunct="0">
        <a:lnSpc>
          <a:spcPct val="95000"/>
        </a:lnSpc>
        <a:spcBef>
          <a:spcPct val="30000"/>
        </a:spcBef>
        <a:spcAft>
          <a:spcPct val="0"/>
        </a:spcAft>
        <a:buClr>
          <a:schemeClr val="tx1"/>
        </a:buClr>
        <a:buFont typeface="Wingdings" pitchFamily="2" charset="2"/>
        <a:buChar char=""/>
        <a:defRPr sz="4000">
          <a:solidFill>
            <a:srgbClr val="FFFFFF"/>
          </a:solidFill>
          <a:effectLst/>
          <a:latin typeface="+mj-lt"/>
          <a:ea typeface="+mn-ea"/>
          <a:cs typeface="+mn-cs"/>
        </a:defRPr>
      </a:lvl1pPr>
      <a:lvl2pPr marL="814388" indent="-322263" algn="l" defTabSz="1306513" rtl="0" eaLnBrk="0" fontAlgn="base" hangingPunct="0">
        <a:lnSpc>
          <a:spcPct val="95000"/>
        </a:lnSpc>
        <a:spcBef>
          <a:spcPct val="30000"/>
        </a:spcBef>
        <a:spcAft>
          <a:spcPct val="0"/>
        </a:spcAft>
        <a:buClr>
          <a:schemeClr val="tx1"/>
        </a:buClr>
        <a:buChar char="–"/>
        <a:defRPr sz="3600">
          <a:solidFill>
            <a:schemeClr val="tx1"/>
          </a:solidFill>
          <a:effectLst/>
          <a:latin typeface="+mj-lt"/>
          <a:cs typeface="+mn-cs"/>
        </a:defRPr>
      </a:lvl2pPr>
      <a:lvl3pPr marL="1306513" indent="-322263" algn="l" defTabSz="1306513" rtl="0" eaLnBrk="0" fontAlgn="base" hangingPunct="0">
        <a:lnSpc>
          <a:spcPct val="95000"/>
        </a:lnSpc>
        <a:spcBef>
          <a:spcPct val="30000"/>
        </a:spcBef>
        <a:spcAft>
          <a:spcPct val="0"/>
        </a:spcAft>
        <a:buClr>
          <a:schemeClr val="tx1"/>
        </a:buClr>
        <a:buChar char="–"/>
        <a:defRPr sz="3100">
          <a:solidFill>
            <a:srgbClr val="FFFFFF"/>
          </a:solidFill>
          <a:effectLst/>
          <a:latin typeface="+mj-lt"/>
          <a:cs typeface="+mn-cs"/>
        </a:defRPr>
      </a:lvl3pPr>
      <a:lvl4pPr marL="1974850" indent="-341313" algn="l" defTabSz="1306513" rtl="0" eaLnBrk="0" fontAlgn="base" hangingPunct="0">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4pPr>
      <a:lvl5pPr marL="2466975" indent="-328613" algn="l" defTabSz="1306513" rtl="0" eaLnBrk="0" fontAlgn="base" hangingPunct="0">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5pPr>
      <a:lvl6pPr marL="29241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6pPr>
      <a:lvl7pPr marL="33813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7pPr>
      <a:lvl8pPr marL="38385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8pPr>
      <a:lvl9pPr marL="42957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0">
              <a:schemeClr val="bg2"/>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xfrm>
            <a:off x="587375" y="1646238"/>
            <a:ext cx="13450888" cy="5705475"/>
          </a:xfrm>
          <a:prstGeom prst="rect">
            <a:avLst/>
          </a:prstGeom>
          <a:noFill/>
          <a:ln w="9525">
            <a:noFill/>
            <a:miter lim="800000"/>
            <a:headEnd/>
            <a:tailEnd/>
          </a:ln>
          <a:effectLst/>
        </p:spPr>
        <p:txBody>
          <a:bodyPr vert="horz" wrap="square" lIns="130532" tIns="65268" rIns="130532" bIns="65268"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1747" name="Rectangle 3"/>
          <p:cNvSpPr>
            <a:spLocks noGrp="1" noChangeArrowheads="1"/>
          </p:cNvSpPr>
          <p:nvPr>
            <p:ph type="title"/>
          </p:nvPr>
        </p:nvSpPr>
        <p:spPr bwMode="auto">
          <a:xfrm>
            <a:off x="584200" y="188913"/>
            <a:ext cx="13457238" cy="1371600"/>
          </a:xfrm>
          <a:prstGeom prst="rect">
            <a:avLst/>
          </a:prstGeom>
          <a:noFill/>
          <a:ln w="9525">
            <a:noFill/>
            <a:miter lim="800000"/>
            <a:headEnd/>
            <a:tailEnd/>
          </a:ln>
          <a:effectLst/>
        </p:spPr>
        <p:txBody>
          <a:bodyPr vert="horz" wrap="square" lIns="131439" tIns="65722" rIns="131439" bIns="65722" numCol="1" anchor="ctr" anchorCtr="0" compatLnSpc="1">
            <a:prstTxWarp prst="textNoShape">
              <a:avLst/>
            </a:prstTxWarp>
          </a:bodyPr>
          <a:lstStyle/>
          <a:p>
            <a:pPr lvl="0"/>
            <a:r>
              <a:rPr lang="en-US" smtClean="0"/>
              <a:t>Slide Title</a:t>
            </a:r>
          </a:p>
        </p:txBody>
      </p:sp>
      <p:pic>
        <p:nvPicPr>
          <p:cNvPr id="2052" name="Picture 6" descr="intel"/>
          <p:cNvPicPr>
            <a:picLocks noChangeAspect="1" noChangeArrowheads="1"/>
          </p:cNvPicPr>
          <p:nvPr/>
        </p:nvPicPr>
        <p:blipFill>
          <a:blip r:embed="rId18" cstate="screen"/>
          <a:srcRect/>
          <a:stretch>
            <a:fillRect/>
          </a:stretch>
        </p:blipFill>
        <p:spPr bwMode="auto">
          <a:xfrm>
            <a:off x="13004800" y="7089775"/>
            <a:ext cx="1371600" cy="1012825"/>
          </a:xfrm>
          <a:prstGeom prst="rect">
            <a:avLst/>
          </a:prstGeom>
          <a:noFill/>
          <a:ln w="9525">
            <a:noFill/>
            <a:miter lim="800000"/>
            <a:headEnd/>
            <a:tailEnd/>
          </a:ln>
        </p:spPr>
      </p:pic>
      <p:sp>
        <p:nvSpPr>
          <p:cNvPr id="6" name="Rectangle 5"/>
          <p:cNvSpPr/>
          <p:nvPr/>
        </p:nvSpPr>
        <p:spPr>
          <a:xfrm>
            <a:off x="26504" y="7776482"/>
            <a:ext cx="7315200" cy="400110"/>
          </a:xfrm>
          <a:prstGeom prst="rect">
            <a:avLst/>
          </a:prstGeom>
        </p:spPr>
        <p:txBody>
          <a:bodyPr>
            <a:spAutoFit/>
          </a:bodyPr>
          <a:lstStyle/>
          <a:p>
            <a:pPr algn="l"/>
            <a:r>
              <a:rPr lang="en-US" sz="1000" b="0" dirty="0" smtClean="0">
                <a:solidFill>
                  <a:srgbClr val="FFFFFF"/>
                </a:solidFill>
                <a:latin typeface="Arial"/>
              </a:rPr>
              <a:t>Copyright © 2010 Intel Corporation. All rights reserved.</a:t>
            </a:r>
          </a:p>
          <a:p>
            <a:pPr algn="l"/>
            <a:r>
              <a:rPr lang="en-US" sz="1000" b="0" dirty="0" smtClean="0">
                <a:solidFill>
                  <a:srgbClr val="FFFFFF"/>
                </a:solidFill>
                <a:latin typeface="Arial"/>
              </a:rPr>
              <a:t>*Other brands and names are the property of their respective owners</a:t>
            </a:r>
            <a:endParaRPr lang="en-US" sz="1000" b="0" dirty="0">
              <a:solidFill>
                <a:srgbClr val="FFFFFF"/>
              </a:solidFill>
              <a:latin typeface="Arial"/>
            </a:endParaRPr>
          </a:p>
        </p:txBody>
      </p:sp>
    </p:spTree>
    <p:extLst>
      <p:ext uri="{BB962C8B-B14F-4D97-AF65-F5344CB8AC3E}">
        <p14:creationId xmlns:p14="http://schemas.microsoft.com/office/powerpoint/2010/main" xmlns="" val="3581229388"/>
      </p:ext>
    </p:extLst>
  </p:cSld>
  <p:clrMap bg1="dk2" tx1="lt1" bg2="dk1"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Lst>
  <p:transition>
    <p:fade/>
  </p:transition>
  <p:timing>
    <p:tnLst>
      <p:par>
        <p:cTn id="1" dur="indefinite" restart="never" nodeType="tmRoot"/>
      </p:par>
    </p:tnLst>
  </p:timing>
  <p:hf hdr="0" ftr="0" dt="0"/>
  <p:txStyles>
    <p:titleStyle>
      <a:lvl1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mj-lt"/>
          <a:ea typeface="+mj-ea"/>
          <a:cs typeface="+mj-cs"/>
        </a:defRPr>
      </a:lvl1pPr>
      <a:lvl2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2pPr>
      <a:lvl3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3pPr>
      <a:lvl4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4pPr>
      <a:lvl5pPr algn="ctr" defTabSz="1306513" rtl="0" eaLnBrk="0" fontAlgn="base" hangingPunct="0">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5pPr>
      <a:lvl6pPr marL="4572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6pPr>
      <a:lvl7pPr marL="9144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7pPr>
      <a:lvl8pPr marL="13716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8pPr>
      <a:lvl9pPr marL="1828800" algn="ctr" defTabSz="1306513"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Segoe UI" pitchFamily="34" charset="0"/>
          <a:cs typeface="Arial" charset="0"/>
        </a:defRPr>
      </a:lvl9pPr>
    </p:titleStyle>
    <p:bodyStyle>
      <a:lvl1pPr marL="322263" indent="-322263" algn="l" defTabSz="1306513" rtl="0" eaLnBrk="0" fontAlgn="base" hangingPunct="0">
        <a:lnSpc>
          <a:spcPct val="95000"/>
        </a:lnSpc>
        <a:spcBef>
          <a:spcPct val="30000"/>
        </a:spcBef>
        <a:spcAft>
          <a:spcPct val="0"/>
        </a:spcAft>
        <a:buClr>
          <a:schemeClr val="tx1"/>
        </a:buClr>
        <a:buFont typeface="Wingdings" pitchFamily="2" charset="2"/>
        <a:buChar char=""/>
        <a:defRPr sz="4000">
          <a:solidFill>
            <a:srgbClr val="FFFFFF"/>
          </a:solidFill>
          <a:effectLst>
            <a:outerShdw blurRad="38100" dist="38100" dir="2700000" algn="tl">
              <a:srgbClr val="000000"/>
            </a:outerShdw>
          </a:effectLst>
          <a:latin typeface="+mn-lt"/>
          <a:ea typeface="+mn-ea"/>
          <a:cs typeface="+mn-cs"/>
        </a:defRPr>
      </a:lvl1pPr>
      <a:lvl2pPr marL="814388" indent="-322263" algn="l" defTabSz="1306513" rtl="0" eaLnBrk="0" fontAlgn="base" hangingPunct="0">
        <a:lnSpc>
          <a:spcPct val="95000"/>
        </a:lnSpc>
        <a:spcBef>
          <a:spcPct val="30000"/>
        </a:spcBef>
        <a:spcAft>
          <a:spcPct val="0"/>
        </a:spcAft>
        <a:buClr>
          <a:schemeClr val="tx1"/>
        </a:buClr>
        <a:buChar char="–"/>
        <a:defRPr sz="3600">
          <a:solidFill>
            <a:schemeClr val="tx1"/>
          </a:solidFill>
          <a:effectLst>
            <a:outerShdw blurRad="38100" dist="38100" dir="2700000" algn="tl">
              <a:srgbClr val="000000"/>
            </a:outerShdw>
          </a:effectLst>
          <a:latin typeface="+mn-lt"/>
          <a:cs typeface="+mn-cs"/>
        </a:defRPr>
      </a:lvl2pPr>
      <a:lvl3pPr marL="1306513" indent="-322263" algn="l" defTabSz="1306513" rtl="0" eaLnBrk="0" fontAlgn="base" hangingPunct="0">
        <a:lnSpc>
          <a:spcPct val="95000"/>
        </a:lnSpc>
        <a:spcBef>
          <a:spcPct val="30000"/>
        </a:spcBef>
        <a:spcAft>
          <a:spcPct val="0"/>
        </a:spcAft>
        <a:buClr>
          <a:schemeClr val="tx1"/>
        </a:buClr>
        <a:buChar char="–"/>
        <a:defRPr sz="3100">
          <a:solidFill>
            <a:srgbClr val="FFFFFF"/>
          </a:solidFill>
          <a:effectLst>
            <a:outerShdw blurRad="38100" dist="38100" dir="2700000" algn="tl">
              <a:srgbClr val="000000"/>
            </a:outerShdw>
          </a:effectLst>
          <a:latin typeface="+mn-lt"/>
          <a:cs typeface="+mn-cs"/>
        </a:defRPr>
      </a:lvl3pPr>
      <a:lvl4pPr marL="1974850" indent="-341313" algn="l" defTabSz="1306513" rtl="0" eaLnBrk="0" fontAlgn="base" hangingPunct="0">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4pPr>
      <a:lvl5pPr marL="2466975" indent="-328613" algn="l" defTabSz="1306513" rtl="0" eaLnBrk="0" fontAlgn="base" hangingPunct="0">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5pPr>
      <a:lvl6pPr marL="29241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6pPr>
      <a:lvl7pPr marL="33813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7pPr>
      <a:lvl8pPr marL="38385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8pPr>
      <a:lvl9pPr marL="4295775" indent="-328613" algn="l" defTabSz="1306513" rtl="0" fontAlgn="base">
        <a:spcBef>
          <a:spcPct val="20000"/>
        </a:spcBef>
        <a:spcAft>
          <a:spcPct val="0"/>
        </a:spcAft>
        <a:buChar char="•"/>
        <a:defRPr sz="29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diagramDrawing" Target="../diagrams/drawing1.xml"/><Relationship Id="rId4" Type="http://schemas.openxmlformats.org/officeDocument/2006/relationships/diagramLayout" Target="../diagrams/layout1.xml"/><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74568" y="6384152"/>
            <a:ext cx="3031599" cy="1384995"/>
          </a:xfrm>
          <a:prstGeom prst="rect">
            <a:avLst/>
          </a:prstGeom>
          <a:noFill/>
        </p:spPr>
        <p:txBody>
          <a:bodyPr wrap="none">
            <a:spAutoFit/>
          </a:bodyPr>
          <a:lstStyle/>
          <a:p>
            <a:pPr algn="l">
              <a:defRPr/>
            </a:pPr>
            <a:r>
              <a:rPr lang="en-US" sz="2800" b="0" i="1" dirty="0" smtClean="0">
                <a:solidFill>
                  <a:srgbClr val="FFFFFF"/>
                </a:solidFill>
                <a:latin typeface="Neo Sans Intel" pitchFamily="34" charset="0"/>
              </a:rPr>
              <a:t>16 February 2011</a:t>
            </a:r>
            <a:endParaRPr lang="en-US" sz="2800" b="0" i="1" dirty="0">
              <a:solidFill>
                <a:srgbClr val="FFFFFF"/>
              </a:solidFill>
              <a:latin typeface="Neo Sans Intel" pitchFamily="34" charset="0"/>
            </a:endParaRPr>
          </a:p>
          <a:p>
            <a:pPr algn="l">
              <a:defRPr/>
            </a:pPr>
            <a:r>
              <a:rPr lang="en-US" sz="2800" b="0" i="1" dirty="0" smtClean="0">
                <a:solidFill>
                  <a:srgbClr val="FFFFFF"/>
                </a:solidFill>
                <a:latin typeface="Neo Sans Intel" pitchFamily="34" charset="0"/>
              </a:rPr>
              <a:t>Herbert </a:t>
            </a:r>
            <a:r>
              <a:rPr lang="en-US" sz="2800" b="0" i="1" dirty="0">
                <a:solidFill>
                  <a:srgbClr val="FFFFFF"/>
                </a:solidFill>
                <a:latin typeface="Neo Sans Intel" pitchFamily="34" charset="0"/>
              </a:rPr>
              <a:t>Cornelius</a:t>
            </a:r>
          </a:p>
          <a:p>
            <a:pPr algn="l">
              <a:defRPr/>
            </a:pPr>
            <a:r>
              <a:rPr lang="en-US" sz="2800" b="0" i="1" dirty="0" smtClean="0">
                <a:solidFill>
                  <a:srgbClr val="FFFFFF"/>
                </a:solidFill>
                <a:latin typeface="Neo Sans Intel" pitchFamily="34" charset="0"/>
              </a:rPr>
              <a:t>Intel</a:t>
            </a:r>
            <a:endParaRPr lang="en-US" sz="2800" b="0" i="1" dirty="0">
              <a:solidFill>
                <a:srgbClr val="FFFFFF"/>
              </a:solidFill>
              <a:latin typeface="Neo Sans Intel" pitchFamily="34" charset="0"/>
            </a:endParaRPr>
          </a:p>
        </p:txBody>
      </p:sp>
      <p:pic>
        <p:nvPicPr>
          <p:cNvPr id="12" name="Picture 6" descr="intel"/>
          <p:cNvPicPr>
            <a:picLocks noChangeAspect="1" noChangeArrowheads="1"/>
          </p:cNvPicPr>
          <p:nvPr/>
        </p:nvPicPr>
        <p:blipFill>
          <a:blip r:embed="rId3" cstate="screen"/>
          <a:srcRect/>
          <a:stretch>
            <a:fillRect/>
          </a:stretch>
        </p:blipFill>
        <p:spPr bwMode="auto">
          <a:xfrm>
            <a:off x="12802386" y="6879491"/>
            <a:ext cx="1809310" cy="1336041"/>
          </a:xfrm>
          <a:prstGeom prst="rect">
            <a:avLst/>
          </a:prstGeom>
          <a:noFill/>
          <a:ln w="9525">
            <a:noFill/>
            <a:miter lim="800000"/>
            <a:headEnd/>
            <a:tailEnd/>
          </a:ln>
        </p:spPr>
      </p:pic>
      <p:pic>
        <p:nvPicPr>
          <p:cNvPr id="9" name="Picture 8" descr="Intelligent_Servers_NoEVP_RGB"/>
          <p:cNvPicPr>
            <a:picLocks noChangeAspect="1" noChangeArrowheads="1"/>
          </p:cNvPicPr>
          <p:nvPr/>
        </p:nvPicPr>
        <p:blipFill>
          <a:blip r:embed="rId4" cstate="screen">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a:ext>
            </a:extLst>
          </a:blip>
          <a:srcRect/>
          <a:stretch>
            <a:fillRect/>
          </a:stretch>
        </p:blipFill>
        <p:spPr bwMode="auto">
          <a:xfrm>
            <a:off x="109520" y="131781"/>
            <a:ext cx="1487424" cy="440874"/>
          </a:xfrm>
          <a:prstGeom prst="rect">
            <a:avLst/>
          </a:prstGeom>
          <a:noFill/>
          <a:ln w="9525">
            <a:noFill/>
            <a:miter lim="800000"/>
            <a:headEnd/>
            <a:tailEnd/>
          </a:ln>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706" y="-1"/>
            <a:ext cx="8090651" cy="5299451"/>
          </a:xfrm>
          <a:prstGeom prst="rect">
            <a:avLst/>
          </a:prstGeom>
          <a:ln>
            <a:noFill/>
          </a:ln>
          <a:effectLst>
            <a:softEdge rad="112500"/>
          </a:effectLst>
        </p:spPr>
      </p:pic>
      <p:sp>
        <p:nvSpPr>
          <p:cNvPr id="2006021" name="Rectangle 5"/>
          <p:cNvSpPr>
            <a:spLocks noChangeArrowheads="1"/>
          </p:cNvSpPr>
          <p:nvPr/>
        </p:nvSpPr>
        <p:spPr bwMode="auto">
          <a:xfrm>
            <a:off x="5559966" y="3769831"/>
            <a:ext cx="8604282" cy="2119746"/>
          </a:xfrm>
          <a:prstGeom prst="rect">
            <a:avLst/>
          </a:prstGeom>
          <a:noFill/>
          <a:ln w="9525" algn="ctr">
            <a:noFill/>
            <a:miter lim="800000"/>
            <a:headEnd/>
            <a:tailEnd/>
          </a:ln>
          <a:effectLst/>
        </p:spPr>
        <p:txBody>
          <a:bodyPr lIns="131505" tIns="65754" rIns="131505" bIns="65754" anchor="ctr"/>
          <a:lstStyle/>
          <a:p>
            <a:pPr algn="l" defTabSz="1306513">
              <a:defRPr/>
            </a:pPr>
            <a:r>
              <a:rPr lang="en-US" sz="54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eo Sans Intel Medium" pitchFamily="34" charset="0"/>
              </a:rPr>
              <a:t>Intel® Architecture</a:t>
            </a:r>
          </a:p>
          <a:p>
            <a:pPr algn="l" defTabSz="1306513">
              <a:defRPr/>
            </a:pPr>
            <a:r>
              <a:rPr lang="en-US" sz="54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eo Sans Intel Medium" pitchFamily="34" charset="0"/>
              </a:rPr>
              <a:t>for HPC</a:t>
            </a:r>
            <a:endParaRPr lang="en-US" sz="5400" b="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eo Sans Intel Medium"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CK-TOCK-1.jpg"/>
          <p:cNvPicPr>
            <a:picLocks noChangeAspect="1"/>
          </p:cNvPicPr>
          <p:nvPr/>
        </p:nvPicPr>
        <p:blipFill>
          <a:blip r:embed="rId2" cstate="screen"/>
          <a:stretch>
            <a:fillRect/>
          </a:stretch>
        </p:blipFill>
        <p:spPr>
          <a:xfrm>
            <a:off x="1" y="0"/>
            <a:ext cx="14630399" cy="8229600"/>
          </a:xfrm>
          <a:prstGeom prst="rect">
            <a:avLst/>
          </a:prstGeom>
        </p:spPr>
      </p:pic>
      <p:sp>
        <p:nvSpPr>
          <p:cNvPr id="2" name="Title 1"/>
          <p:cNvSpPr>
            <a:spLocks noGrp="1"/>
          </p:cNvSpPr>
          <p:nvPr>
            <p:ph type="title"/>
          </p:nvPr>
        </p:nvSpPr>
        <p:spPr/>
        <p:txBody>
          <a:bodyPr/>
          <a:lstStyle/>
          <a:p>
            <a:r>
              <a:rPr lang="en-US" dirty="0" smtClean="0">
                <a:ea typeface="Times New Roman"/>
                <a:cs typeface="Times New Roman"/>
              </a:rPr>
              <a:t>Tick-Tock Development Cycles</a:t>
            </a:r>
            <a:br>
              <a:rPr lang="en-US" dirty="0" smtClean="0">
                <a:ea typeface="Times New Roman"/>
                <a:cs typeface="Times New Roman"/>
              </a:rPr>
            </a:br>
            <a:r>
              <a:rPr lang="en-US" dirty="0" smtClean="0">
                <a:ea typeface="Times New Roman"/>
                <a:cs typeface="Times New Roman"/>
              </a:rPr>
              <a:t> Integrate. Innovate. </a:t>
            </a:r>
            <a:endParaRPr lang="en-US" dirty="0"/>
          </a:p>
        </p:txBody>
      </p:sp>
      <p:sp>
        <p:nvSpPr>
          <p:cNvPr id="4" name="TextBox 3"/>
          <p:cNvSpPr txBox="1"/>
          <p:nvPr/>
        </p:nvSpPr>
        <p:spPr>
          <a:xfrm rot="20965856">
            <a:off x="7842574" y="4173150"/>
            <a:ext cx="1409360" cy="338554"/>
          </a:xfrm>
          <a:prstGeom prst="rect">
            <a:avLst/>
          </a:prstGeom>
          <a:noFill/>
        </p:spPr>
        <p:txBody>
          <a:bodyPr wrap="none" rtlCol="0">
            <a:spAutoFit/>
          </a:bodyPr>
          <a:lstStyle/>
          <a:p>
            <a:r>
              <a:rPr lang="en-US" sz="1600" dirty="0" smtClean="0">
                <a:solidFill>
                  <a:schemeClr val="bg2"/>
                </a:solidFill>
                <a:latin typeface="Neo Sans Intel Medium" pitchFamily="34" charset="0"/>
              </a:rPr>
              <a:t>Sandy Bridge</a:t>
            </a:r>
            <a:endParaRPr lang="en-US" sz="1600" dirty="0">
              <a:solidFill>
                <a:schemeClr val="bg2"/>
              </a:solidFill>
              <a:latin typeface="Neo Sans Intel Medium" pitchFamily="34" charset="0"/>
            </a:endParaRPr>
          </a:p>
        </p:txBody>
      </p:sp>
      <p:sp>
        <p:nvSpPr>
          <p:cNvPr id="5" name="TextBox 4"/>
          <p:cNvSpPr txBox="1"/>
          <p:nvPr/>
        </p:nvSpPr>
        <p:spPr>
          <a:xfrm rot="20965856">
            <a:off x="10313402" y="4166524"/>
            <a:ext cx="1119217" cy="338554"/>
          </a:xfrm>
          <a:prstGeom prst="rect">
            <a:avLst/>
          </a:prstGeom>
          <a:noFill/>
        </p:spPr>
        <p:txBody>
          <a:bodyPr wrap="none" rtlCol="0">
            <a:spAutoFit/>
          </a:bodyPr>
          <a:lstStyle/>
          <a:p>
            <a:r>
              <a:rPr lang="en-US" sz="1600" dirty="0" smtClean="0">
                <a:solidFill>
                  <a:schemeClr val="bg2"/>
                </a:solidFill>
                <a:latin typeface="Neo Sans Intel Medium" pitchFamily="34" charset="0"/>
              </a:rPr>
              <a:t>Ivy Bridge</a:t>
            </a:r>
            <a:endParaRPr lang="en-US" sz="1600" dirty="0">
              <a:solidFill>
                <a:schemeClr val="bg2"/>
              </a:solidFill>
              <a:latin typeface="Neo Sans Intel Medium" pitchFamily="34" charset="0"/>
            </a:endParaRPr>
          </a:p>
        </p:txBody>
      </p:sp>
      <p:sp>
        <p:nvSpPr>
          <p:cNvPr id="6" name="TextBox 5"/>
          <p:cNvSpPr txBox="1"/>
          <p:nvPr/>
        </p:nvSpPr>
        <p:spPr>
          <a:xfrm rot="20965856">
            <a:off x="12580149" y="4087010"/>
            <a:ext cx="1303498" cy="338554"/>
          </a:xfrm>
          <a:prstGeom prst="rect">
            <a:avLst/>
          </a:prstGeom>
          <a:noFill/>
        </p:spPr>
        <p:txBody>
          <a:bodyPr wrap="none" rtlCol="0">
            <a:spAutoFit/>
          </a:bodyPr>
          <a:lstStyle/>
          <a:p>
            <a:r>
              <a:rPr lang="en-US" sz="1600" dirty="0" smtClean="0">
                <a:solidFill>
                  <a:schemeClr val="bg2"/>
                </a:solidFill>
                <a:latin typeface="Neo Sans Intel Medium" pitchFamily="34" charset="0"/>
              </a:rPr>
              <a:t>Future Proc.</a:t>
            </a:r>
            <a:endParaRPr lang="en-US" sz="1600" dirty="0">
              <a:solidFill>
                <a:schemeClr val="bg2"/>
              </a:solidFill>
              <a:latin typeface="Neo Sans Intel Medium" pitchFamily="34" charset="0"/>
            </a:endParaRPr>
          </a:p>
        </p:txBody>
      </p:sp>
      <p:sp>
        <p:nvSpPr>
          <p:cNvPr id="7" name="TextBox 6"/>
          <p:cNvSpPr txBox="1"/>
          <p:nvPr/>
        </p:nvSpPr>
        <p:spPr>
          <a:xfrm rot="20965856">
            <a:off x="5594219" y="4153272"/>
            <a:ext cx="1122038" cy="338554"/>
          </a:xfrm>
          <a:prstGeom prst="rect">
            <a:avLst/>
          </a:prstGeom>
          <a:noFill/>
        </p:spPr>
        <p:txBody>
          <a:bodyPr wrap="none" rtlCol="0">
            <a:spAutoFit/>
          </a:bodyPr>
          <a:lstStyle/>
          <a:p>
            <a:r>
              <a:rPr lang="en-US" sz="1600" dirty="0" smtClean="0">
                <a:solidFill>
                  <a:schemeClr val="bg2"/>
                </a:solidFill>
                <a:latin typeface="Neo Sans Intel Medium" pitchFamily="34" charset="0"/>
              </a:rPr>
              <a:t>Westmere</a:t>
            </a:r>
            <a:endParaRPr lang="en-US" sz="1600" dirty="0">
              <a:solidFill>
                <a:schemeClr val="bg2"/>
              </a:solidFill>
              <a:latin typeface="Neo Sans Intel Medium" pitchFamily="34" charset="0"/>
            </a:endParaRPr>
          </a:p>
        </p:txBody>
      </p:sp>
      <p:sp>
        <p:nvSpPr>
          <p:cNvPr id="8" name="TextBox 7"/>
          <p:cNvSpPr txBox="1"/>
          <p:nvPr/>
        </p:nvSpPr>
        <p:spPr>
          <a:xfrm rot="20965856">
            <a:off x="3412919" y="4166523"/>
            <a:ext cx="1005403" cy="338554"/>
          </a:xfrm>
          <a:prstGeom prst="rect">
            <a:avLst/>
          </a:prstGeom>
          <a:noFill/>
        </p:spPr>
        <p:txBody>
          <a:bodyPr wrap="none" rtlCol="0">
            <a:spAutoFit/>
          </a:bodyPr>
          <a:lstStyle/>
          <a:p>
            <a:r>
              <a:rPr lang="en-US" sz="1600" dirty="0" smtClean="0">
                <a:solidFill>
                  <a:schemeClr val="bg2"/>
                </a:solidFill>
                <a:latin typeface="Neo Sans Intel Medium" pitchFamily="34" charset="0"/>
              </a:rPr>
              <a:t>Nehalem</a:t>
            </a:r>
            <a:endParaRPr lang="en-US" sz="1600" dirty="0">
              <a:solidFill>
                <a:schemeClr val="bg2"/>
              </a:solidFill>
              <a:latin typeface="Neo Sans Intel Medium" pitchFamily="34" charset="0"/>
            </a:endParaRPr>
          </a:p>
        </p:txBody>
      </p:sp>
      <p:sp>
        <p:nvSpPr>
          <p:cNvPr id="9" name="Text Box 34"/>
          <p:cNvSpPr txBox="1">
            <a:spLocks noChangeArrowheads="1"/>
          </p:cNvSpPr>
          <p:nvPr/>
        </p:nvSpPr>
        <p:spPr bwMode="auto">
          <a:xfrm>
            <a:off x="1934266" y="2880792"/>
            <a:ext cx="1417238" cy="560089"/>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91372" tIns="45688" rIns="91372" bIns="45688" anchorCtr="1">
            <a:spAutoFit/>
          </a:bodyPr>
          <a:lstStyle/>
          <a:p>
            <a:pPr algn="ctr">
              <a:lnSpc>
                <a:spcPct val="95000"/>
              </a:lnSpc>
              <a:spcBef>
                <a:spcPct val="30000"/>
              </a:spcBef>
              <a:buClr>
                <a:schemeClr val="tx1"/>
              </a:buClr>
              <a:buFont typeface="Wingdings" pitchFamily="2" charset="2"/>
              <a:buNone/>
              <a:defRPr/>
            </a:pPr>
            <a:r>
              <a:rPr lang="en-US" sz="3200" dirty="0">
                <a:solidFill>
                  <a:srgbClr val="FFFFFF"/>
                </a:solidFill>
                <a:effectLst>
                  <a:outerShdw blurRad="38100" dist="38100" dir="2700000" algn="tl">
                    <a:srgbClr val="000000"/>
                  </a:outerShdw>
                </a:effectLst>
                <a:latin typeface="Arial Black" pitchFamily="34" charset="0"/>
              </a:rPr>
              <a:t>45nm</a:t>
            </a:r>
          </a:p>
        </p:txBody>
      </p:sp>
      <p:sp>
        <p:nvSpPr>
          <p:cNvPr id="10" name="Text Box 35"/>
          <p:cNvSpPr txBox="1">
            <a:spLocks noChangeArrowheads="1"/>
          </p:cNvSpPr>
          <p:nvPr/>
        </p:nvSpPr>
        <p:spPr bwMode="auto">
          <a:xfrm>
            <a:off x="6541254" y="2894043"/>
            <a:ext cx="1417238" cy="560089"/>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91372" tIns="45688" rIns="91372" bIns="45688" anchorCtr="1">
            <a:spAutoFit/>
          </a:bodyPr>
          <a:lstStyle/>
          <a:p>
            <a:pPr algn="ctr">
              <a:lnSpc>
                <a:spcPct val="95000"/>
              </a:lnSpc>
              <a:spcBef>
                <a:spcPct val="30000"/>
              </a:spcBef>
              <a:buClr>
                <a:schemeClr val="tx1"/>
              </a:buClr>
              <a:buFont typeface="Wingdings" pitchFamily="2" charset="2"/>
              <a:buNone/>
              <a:defRPr/>
            </a:pPr>
            <a:r>
              <a:rPr lang="en-US" sz="3200" dirty="0">
                <a:solidFill>
                  <a:srgbClr val="FFFFFF"/>
                </a:solidFill>
                <a:effectLst>
                  <a:outerShdw blurRad="38100" dist="38100" dir="2700000" algn="tl">
                    <a:srgbClr val="000000"/>
                  </a:outerShdw>
                </a:effectLst>
                <a:latin typeface="Arial Black" pitchFamily="34" charset="0"/>
              </a:rPr>
              <a:t>32nm</a:t>
            </a:r>
          </a:p>
        </p:txBody>
      </p:sp>
      <p:sp>
        <p:nvSpPr>
          <p:cNvPr id="11" name="Text Box 35"/>
          <p:cNvSpPr txBox="1">
            <a:spLocks noChangeArrowheads="1"/>
          </p:cNvSpPr>
          <p:nvPr/>
        </p:nvSpPr>
        <p:spPr bwMode="auto">
          <a:xfrm>
            <a:off x="11248894" y="2827783"/>
            <a:ext cx="1417238" cy="560089"/>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91372" tIns="45688" rIns="91372" bIns="45688" anchorCtr="1">
            <a:spAutoFit/>
          </a:bodyPr>
          <a:lstStyle/>
          <a:p>
            <a:pPr algn="ctr">
              <a:lnSpc>
                <a:spcPct val="95000"/>
              </a:lnSpc>
              <a:spcBef>
                <a:spcPct val="30000"/>
              </a:spcBef>
              <a:buClr>
                <a:schemeClr val="tx1"/>
              </a:buClr>
              <a:buFont typeface="Wingdings" pitchFamily="2" charset="2"/>
              <a:buNone/>
              <a:defRPr/>
            </a:pPr>
            <a:r>
              <a:rPr lang="en-US" sz="3200" dirty="0">
                <a:solidFill>
                  <a:srgbClr val="FFFFFF"/>
                </a:solidFill>
                <a:effectLst>
                  <a:outerShdw blurRad="38100" dist="38100" dir="2700000" algn="tl">
                    <a:srgbClr val="000000"/>
                  </a:outerShdw>
                </a:effectLst>
                <a:latin typeface="Arial Black" pitchFamily="34" charset="0"/>
              </a:rPr>
              <a:t>2</a:t>
            </a:r>
            <a:r>
              <a:rPr lang="en-US" sz="3200" dirty="0" smtClean="0">
                <a:solidFill>
                  <a:srgbClr val="FFFFFF"/>
                </a:solidFill>
                <a:effectLst>
                  <a:outerShdw blurRad="38100" dist="38100" dir="2700000" algn="tl">
                    <a:srgbClr val="000000"/>
                  </a:outerShdw>
                </a:effectLst>
                <a:latin typeface="Arial Black" pitchFamily="34" charset="0"/>
              </a:rPr>
              <a:t>2nm</a:t>
            </a:r>
            <a:endParaRPr lang="en-US" sz="3200" dirty="0">
              <a:solidFill>
                <a:srgbClr val="FFFFFF"/>
              </a:solidFill>
              <a:effectLst>
                <a:outerShdw blurRad="38100" dist="38100" dir="2700000" algn="tl">
                  <a:srgbClr val="000000"/>
                </a:outerShdw>
              </a:effectLst>
              <a:latin typeface="Arial Black" pitchFamily="34" charset="0"/>
            </a:endParaRPr>
          </a:p>
        </p:txBody>
      </p:sp>
      <p:sp>
        <p:nvSpPr>
          <p:cNvPr id="12" name="TextBox 11"/>
          <p:cNvSpPr txBox="1"/>
          <p:nvPr/>
        </p:nvSpPr>
        <p:spPr>
          <a:xfrm rot="20965856">
            <a:off x="1098837" y="4173148"/>
            <a:ext cx="849528" cy="338554"/>
          </a:xfrm>
          <a:prstGeom prst="rect">
            <a:avLst/>
          </a:prstGeom>
          <a:noFill/>
        </p:spPr>
        <p:txBody>
          <a:bodyPr wrap="none" rtlCol="0">
            <a:spAutoFit/>
          </a:bodyPr>
          <a:lstStyle/>
          <a:p>
            <a:r>
              <a:rPr lang="en-US" sz="1600" dirty="0" smtClean="0">
                <a:solidFill>
                  <a:schemeClr val="bg2"/>
                </a:solidFill>
                <a:latin typeface="Neo Sans Intel Medium" pitchFamily="34" charset="0"/>
              </a:rPr>
              <a:t>Penryn</a:t>
            </a:r>
            <a:endParaRPr lang="en-US" sz="1600" dirty="0">
              <a:solidFill>
                <a:schemeClr val="bg2"/>
              </a:solidFill>
              <a:latin typeface="Neo Sans Intel Medium" pitchFamily="34" charset="0"/>
            </a:endParaRPr>
          </a:p>
        </p:txBody>
      </p:sp>
      <p:sp>
        <p:nvSpPr>
          <p:cNvPr id="15" name="AutoShape 32"/>
          <p:cNvSpPr>
            <a:spLocks noChangeArrowheads="1"/>
          </p:cNvSpPr>
          <p:nvPr/>
        </p:nvSpPr>
        <p:spPr bwMode="auto">
          <a:xfrm>
            <a:off x="9034294" y="5790572"/>
            <a:ext cx="5066018" cy="755374"/>
          </a:xfrm>
          <a:prstGeom prst="rightArrow">
            <a:avLst>
              <a:gd name="adj1" fmla="val 49815"/>
              <a:gd name="adj2" fmla="val 59613"/>
            </a:avLst>
          </a:prstGeom>
          <a:gradFill rotWithShape="1">
            <a:gsLst>
              <a:gs pos="0">
                <a:srgbClr val="767676">
                  <a:alpha val="0"/>
                </a:srgbClr>
              </a:gs>
              <a:gs pos="100000">
                <a:srgbClr val="FFFFFF"/>
              </a:gs>
            </a:gsLst>
            <a:lin ang="0" scaled="1"/>
          </a:gradFill>
          <a:ln w="9525">
            <a:noFill/>
            <a:miter lim="800000"/>
            <a:headEnd/>
            <a:tailEnd/>
          </a:ln>
        </p:spPr>
        <p:txBody>
          <a:bodyPr wrap="none" lIns="91434" tIns="45718" rIns="91434" bIns="45718"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MS PGothic" pitchFamily="34" charset="-128"/>
            </a:endParaRPr>
          </a:p>
        </p:txBody>
      </p:sp>
      <p:sp>
        <p:nvSpPr>
          <p:cNvPr id="16" name="Text Box 19"/>
          <p:cNvSpPr txBox="1">
            <a:spLocks noChangeArrowheads="1"/>
          </p:cNvSpPr>
          <p:nvPr/>
        </p:nvSpPr>
        <p:spPr bwMode="auto">
          <a:xfrm>
            <a:off x="9409735" y="5992257"/>
            <a:ext cx="1487890" cy="341521"/>
          </a:xfrm>
          <a:prstGeom prst="rect">
            <a:avLst/>
          </a:prstGeom>
          <a:noFill/>
          <a:ln w="9525" algn="ctr">
            <a:noFill/>
            <a:miter lim="800000"/>
            <a:headEnd/>
            <a:tailEnd/>
          </a:ln>
        </p:spPr>
        <p:txBody>
          <a:bodyPr wrap="square" lIns="63898" tIns="31949" rIns="63898" bIns="31949">
            <a:spAutoFit/>
          </a:bodyPr>
          <a:lstStyle/>
          <a:p>
            <a:pPr defTabSz="639763" eaLnBrk="1" hangingPunct="1">
              <a:lnSpc>
                <a:spcPct val="100000"/>
              </a:lnSpc>
              <a:spcBef>
                <a:spcPct val="0"/>
              </a:spcBef>
              <a:defRPr/>
            </a:pPr>
            <a:r>
              <a:rPr lang="en-US" sz="1800" b="0" i="1" dirty="0">
                <a:effectLst>
                  <a:outerShdw blurRad="38100" dist="38100" dir="2700000" algn="tl">
                    <a:srgbClr val="000000"/>
                  </a:outerShdw>
                </a:effectLst>
                <a:latin typeface="Myriad Pro" pitchFamily="34" charset="0"/>
                <a:ea typeface="ＭＳ Ｐゴシック" pitchFamily="34" charset="-128"/>
              </a:rPr>
              <a:t>Forecast</a:t>
            </a:r>
          </a:p>
        </p:txBody>
      </p:sp>
      <p:sp>
        <p:nvSpPr>
          <p:cNvPr id="17" name="Text Box 19"/>
          <p:cNvSpPr txBox="1">
            <a:spLocks noChangeArrowheads="1"/>
          </p:cNvSpPr>
          <p:nvPr/>
        </p:nvSpPr>
        <p:spPr bwMode="auto">
          <a:xfrm>
            <a:off x="5552484" y="1970966"/>
            <a:ext cx="1199493" cy="495409"/>
          </a:xfrm>
          <a:prstGeom prst="rect">
            <a:avLst/>
          </a:prstGeom>
          <a:noFill/>
          <a:ln w="9525" algn="ctr">
            <a:noFill/>
            <a:miter lim="800000"/>
            <a:headEnd/>
            <a:tailEnd/>
          </a:ln>
        </p:spPr>
        <p:txBody>
          <a:bodyPr wrap="square" lIns="63898" tIns="31949" rIns="63898" bIns="31949">
            <a:spAutoFit/>
          </a:bodyPr>
          <a:lstStyle/>
          <a:p>
            <a:pPr defTabSz="639763" eaLnBrk="1" hangingPunct="1">
              <a:lnSpc>
                <a:spcPct val="100000"/>
              </a:lnSpc>
              <a:spcBef>
                <a:spcPct val="0"/>
              </a:spcBef>
              <a:defRPr/>
            </a:pPr>
            <a:r>
              <a:rPr lang="en-US" sz="2800" b="0" dirty="0" smtClean="0">
                <a:effectLst>
                  <a:outerShdw blurRad="38100" dist="38100" dir="2700000" algn="tl">
                    <a:srgbClr val="000000"/>
                  </a:outerShdw>
                </a:effectLst>
                <a:latin typeface="Myriad Pro" pitchFamily="34" charset="0"/>
                <a:ea typeface="ＭＳ Ｐゴシック" pitchFamily="34" charset="-128"/>
              </a:rPr>
              <a:t>TICK</a:t>
            </a:r>
            <a:endParaRPr lang="en-US" sz="2800" b="0" dirty="0">
              <a:effectLst>
                <a:outerShdw blurRad="38100" dist="38100" dir="2700000" algn="tl">
                  <a:srgbClr val="000000"/>
                </a:outerShdw>
              </a:effectLst>
              <a:latin typeface="Myriad Pro" pitchFamily="34" charset="0"/>
              <a:ea typeface="ＭＳ Ｐゴシック" pitchFamily="34" charset="-128"/>
            </a:endParaRPr>
          </a:p>
        </p:txBody>
      </p:sp>
      <p:sp>
        <p:nvSpPr>
          <p:cNvPr id="18" name="Text Box 19"/>
          <p:cNvSpPr txBox="1">
            <a:spLocks noChangeArrowheads="1"/>
          </p:cNvSpPr>
          <p:nvPr/>
        </p:nvSpPr>
        <p:spPr bwMode="auto">
          <a:xfrm>
            <a:off x="7984259" y="2043852"/>
            <a:ext cx="1199493" cy="495409"/>
          </a:xfrm>
          <a:prstGeom prst="rect">
            <a:avLst/>
          </a:prstGeom>
          <a:noFill/>
          <a:ln w="9525" algn="ctr">
            <a:noFill/>
            <a:miter lim="800000"/>
            <a:headEnd/>
            <a:tailEnd/>
          </a:ln>
        </p:spPr>
        <p:txBody>
          <a:bodyPr wrap="square" lIns="63898" tIns="31949" rIns="63898" bIns="31949">
            <a:spAutoFit/>
          </a:bodyPr>
          <a:lstStyle/>
          <a:p>
            <a:pPr defTabSz="639763" eaLnBrk="1" hangingPunct="1">
              <a:lnSpc>
                <a:spcPct val="100000"/>
              </a:lnSpc>
              <a:spcBef>
                <a:spcPct val="0"/>
              </a:spcBef>
              <a:defRPr/>
            </a:pPr>
            <a:r>
              <a:rPr lang="en-US" sz="2800" b="0" dirty="0" smtClean="0">
                <a:effectLst>
                  <a:outerShdw blurRad="38100" dist="38100" dir="2700000" algn="tl">
                    <a:srgbClr val="000000"/>
                  </a:outerShdw>
                </a:effectLst>
                <a:latin typeface="Myriad Pro" pitchFamily="34" charset="0"/>
                <a:ea typeface="ＭＳ Ｐゴシック" pitchFamily="34" charset="-128"/>
              </a:rPr>
              <a:t>TOCK</a:t>
            </a:r>
            <a:endParaRPr lang="en-US" sz="2800" b="0" dirty="0">
              <a:effectLst>
                <a:outerShdw blurRad="38100" dist="38100" dir="2700000" algn="tl">
                  <a:srgbClr val="000000"/>
                </a:outerShdw>
              </a:effectLst>
              <a:latin typeface="Myriad Pro" pitchFamily="34" charset="0"/>
              <a:ea typeface="ＭＳ Ｐゴシック" pitchFamily="34" charset="-128"/>
            </a:endParaRPr>
          </a:p>
        </p:txBody>
      </p:sp>
      <p:sp>
        <p:nvSpPr>
          <p:cNvPr id="19" name="Text Box 29"/>
          <p:cNvSpPr txBox="1">
            <a:spLocks noChangeArrowheads="1"/>
          </p:cNvSpPr>
          <p:nvPr/>
        </p:nvSpPr>
        <p:spPr bwMode="auto">
          <a:xfrm>
            <a:off x="3932062" y="4976556"/>
            <a:ext cx="2220150" cy="830932"/>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91372" tIns="45688" rIns="91372" bIns="45688" anchorCtr="1">
            <a:spAutoFit/>
          </a:bodyPr>
          <a:lstStyle/>
          <a:p>
            <a:pPr algn="ctr">
              <a:buClr>
                <a:schemeClr val="tx1"/>
              </a:buClr>
              <a:buFont typeface="Wingdings" pitchFamily="2" charset="2"/>
              <a:buNone/>
              <a:defRPr/>
            </a:pPr>
            <a:r>
              <a:rPr lang="en-US" sz="2800" b="1" dirty="0">
                <a:solidFill>
                  <a:schemeClr val="bg2"/>
                </a:solidFill>
                <a:latin typeface="Myriad Pro" pitchFamily="34" charset="0"/>
              </a:rPr>
              <a:t>Intel® Core™</a:t>
            </a:r>
          </a:p>
          <a:p>
            <a:pPr algn="ctr">
              <a:buClr>
                <a:schemeClr val="tx1"/>
              </a:buClr>
              <a:buFont typeface="Wingdings" pitchFamily="2" charset="2"/>
              <a:buNone/>
              <a:defRPr/>
            </a:pPr>
            <a:r>
              <a:rPr lang="en-US" sz="2000" b="1" dirty="0">
                <a:solidFill>
                  <a:schemeClr val="bg2"/>
                </a:solidFill>
                <a:latin typeface="Myriad Pro" pitchFamily="34" charset="0"/>
              </a:rPr>
              <a:t>Microarchitecture</a:t>
            </a:r>
          </a:p>
        </p:txBody>
      </p:sp>
      <p:sp>
        <p:nvSpPr>
          <p:cNvPr id="20" name="Text Box 31"/>
          <p:cNvSpPr txBox="1">
            <a:spLocks noChangeArrowheads="1"/>
          </p:cNvSpPr>
          <p:nvPr/>
        </p:nvSpPr>
        <p:spPr bwMode="auto">
          <a:xfrm>
            <a:off x="8618536" y="4998072"/>
            <a:ext cx="2319407" cy="830932"/>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91372" tIns="45688" rIns="91372" bIns="45688" anchorCtr="1">
            <a:spAutoFit/>
          </a:bodyPr>
          <a:lstStyle/>
          <a:p>
            <a:pPr algn="ctr">
              <a:buClr>
                <a:schemeClr val="tx1"/>
              </a:buClr>
              <a:buFont typeface="Wingdings" pitchFamily="2" charset="2"/>
              <a:buNone/>
              <a:defRPr/>
            </a:pPr>
            <a:r>
              <a:rPr lang="en-US" sz="2800" b="1" dirty="0">
                <a:solidFill>
                  <a:schemeClr val="bg2"/>
                </a:solidFill>
                <a:latin typeface="Myriad Pro" pitchFamily="34" charset="0"/>
              </a:rPr>
              <a:t>Sandy Bridge</a:t>
            </a:r>
          </a:p>
          <a:p>
            <a:pPr algn="ctr">
              <a:buClr>
                <a:schemeClr val="tx1"/>
              </a:buClr>
              <a:buFont typeface="Wingdings" pitchFamily="2" charset="2"/>
              <a:buNone/>
              <a:defRPr/>
            </a:pPr>
            <a:r>
              <a:rPr lang="en-US" sz="2000" b="1" dirty="0">
                <a:solidFill>
                  <a:schemeClr val="bg2"/>
                </a:solidFill>
                <a:latin typeface="Myriad Pro" pitchFamily="34" charset="0"/>
              </a:rPr>
              <a:t>Microarchitecture</a:t>
            </a:r>
          </a:p>
        </p:txBody>
      </p:sp>
      <p:pic>
        <p:nvPicPr>
          <p:cNvPr id="21" name="Picture 6" descr="intel"/>
          <p:cNvPicPr>
            <a:picLocks noChangeAspect="1" noChangeArrowheads="1"/>
          </p:cNvPicPr>
          <p:nvPr/>
        </p:nvPicPr>
        <p:blipFill>
          <a:blip r:embed="rId3" cstate="screen"/>
          <a:srcRect/>
          <a:stretch>
            <a:fillRect/>
          </a:stretch>
        </p:blipFill>
        <p:spPr bwMode="auto">
          <a:xfrm>
            <a:off x="13004800" y="7089775"/>
            <a:ext cx="1371600" cy="1012825"/>
          </a:xfrm>
          <a:prstGeom prst="rect">
            <a:avLst/>
          </a:prstGeom>
          <a:noFill/>
          <a:ln w="9525">
            <a:noFill/>
            <a:miter lim="800000"/>
            <a:headEnd/>
            <a:tailEnd/>
          </a:ln>
        </p:spPr>
      </p:pic>
      <p:sp>
        <p:nvSpPr>
          <p:cNvPr id="22" name="Rectangle 21"/>
          <p:cNvSpPr/>
          <p:nvPr/>
        </p:nvSpPr>
        <p:spPr>
          <a:xfrm>
            <a:off x="26504" y="7776482"/>
            <a:ext cx="7315200" cy="400110"/>
          </a:xfrm>
          <a:prstGeom prst="rect">
            <a:avLst/>
          </a:prstGeom>
        </p:spPr>
        <p:txBody>
          <a:bodyPr>
            <a:spAutoFit/>
          </a:bodyPr>
          <a:lstStyle/>
          <a:p>
            <a:pPr algn="l"/>
            <a:r>
              <a:rPr lang="en-US" sz="1000" b="0" dirty="0" smtClean="0"/>
              <a:t>Copyright © 2010 Intel Corporation. All rights reserved.</a:t>
            </a:r>
          </a:p>
          <a:p>
            <a:pPr algn="l"/>
            <a:r>
              <a:rPr lang="en-US" sz="1000" b="0" dirty="0" smtClean="0"/>
              <a:t>*Other brands and names are the property of their respective owners</a:t>
            </a:r>
            <a:endParaRPr lang="en-US" sz="1000" b="0" dirty="0"/>
          </a:p>
        </p:txBody>
      </p:sp>
      <p:pic>
        <p:nvPicPr>
          <p:cNvPr id="23" name="Picture 32" descr="xeon_a_rgb_3000"/>
          <p:cNvPicPr>
            <a:picLocks noChangeAspect="1" noChangeArrowheads="1"/>
          </p:cNvPicPr>
          <p:nvPr/>
        </p:nvPicPr>
        <p:blipFill>
          <a:blip r:embed="rId4" cstate="screen"/>
          <a:srcRect/>
          <a:stretch>
            <a:fillRect/>
          </a:stretch>
        </p:blipFill>
        <p:spPr bwMode="auto">
          <a:xfrm>
            <a:off x="177421" y="163773"/>
            <a:ext cx="1310185" cy="982639"/>
          </a:xfrm>
          <a:prstGeom prst="rect">
            <a:avLst/>
          </a:prstGeom>
          <a:noFill/>
          <a:ln w="9525">
            <a:noFill/>
            <a:miter lim="800000"/>
            <a:headEnd/>
            <a:tailEnd/>
          </a:ln>
          <a:effectLst/>
        </p:spPr>
      </p:pic>
      <p:sp>
        <p:nvSpPr>
          <p:cNvPr id="29" name="AutoShape 32"/>
          <p:cNvSpPr>
            <a:spLocks noChangeArrowheads="1"/>
          </p:cNvSpPr>
          <p:nvPr/>
        </p:nvSpPr>
        <p:spPr bwMode="auto">
          <a:xfrm>
            <a:off x="0" y="6436457"/>
            <a:ext cx="13469257" cy="820686"/>
          </a:xfrm>
          <a:prstGeom prst="rightArrow">
            <a:avLst>
              <a:gd name="adj1" fmla="val 49815"/>
              <a:gd name="adj2" fmla="val 59613"/>
            </a:avLst>
          </a:prstGeom>
          <a:solidFill>
            <a:schemeClr val="accent3">
              <a:lumMod val="75000"/>
            </a:schemeClr>
          </a:solidFill>
          <a:ln w="9525">
            <a:noFill/>
            <a:miter lim="800000"/>
            <a:headEnd/>
            <a:tailEnd/>
          </a:ln>
        </p:spPr>
        <p:txBody>
          <a:bodyPr wrap="none" lIns="91434" tIns="45718" rIns="91434" bIns="45718"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MS PGothic" pitchFamily="34" charset="-128"/>
            </a:endParaRPr>
          </a:p>
        </p:txBody>
      </p:sp>
      <p:sp>
        <p:nvSpPr>
          <p:cNvPr id="24" name="TextBox 23"/>
          <p:cNvSpPr txBox="1"/>
          <p:nvPr/>
        </p:nvSpPr>
        <p:spPr>
          <a:xfrm>
            <a:off x="3255368" y="6633026"/>
            <a:ext cx="1018227" cy="461665"/>
          </a:xfrm>
          <a:prstGeom prst="rect">
            <a:avLst/>
          </a:prstGeom>
          <a:noFill/>
        </p:spPr>
        <p:txBody>
          <a:bodyPr wrap="none" rtlCol="0">
            <a:spAutoFit/>
          </a:bodyPr>
          <a:lstStyle/>
          <a:p>
            <a:r>
              <a:rPr lang="en-US" sz="2400" b="0" dirty="0" smtClean="0">
                <a:solidFill>
                  <a:srgbClr val="FFFF00"/>
                </a:solidFill>
                <a:effectLst>
                  <a:outerShdw blurRad="38100" dist="38100" dir="2700000" algn="tl">
                    <a:srgbClr val="000000">
                      <a:alpha val="43137"/>
                    </a:srgbClr>
                  </a:outerShdw>
                </a:effectLst>
                <a:latin typeface="Myriad Pro" pitchFamily="34" charset="0"/>
              </a:rPr>
              <a:t>SSE4.2</a:t>
            </a:r>
            <a:endParaRPr lang="en-US" sz="2400" b="0" dirty="0">
              <a:solidFill>
                <a:srgbClr val="FFFF00"/>
              </a:solidFill>
              <a:effectLst>
                <a:outerShdw blurRad="38100" dist="38100" dir="2700000" algn="tl">
                  <a:srgbClr val="000000">
                    <a:alpha val="43137"/>
                  </a:srgbClr>
                </a:outerShdw>
              </a:effectLst>
              <a:latin typeface="Myriad Pro" pitchFamily="34" charset="0"/>
            </a:endParaRPr>
          </a:p>
        </p:txBody>
      </p:sp>
      <p:sp>
        <p:nvSpPr>
          <p:cNvPr id="25" name="TextBox 24"/>
          <p:cNvSpPr txBox="1"/>
          <p:nvPr/>
        </p:nvSpPr>
        <p:spPr>
          <a:xfrm>
            <a:off x="896797" y="6625770"/>
            <a:ext cx="1018227" cy="461665"/>
          </a:xfrm>
          <a:prstGeom prst="rect">
            <a:avLst/>
          </a:prstGeom>
          <a:noFill/>
        </p:spPr>
        <p:txBody>
          <a:bodyPr wrap="none" rtlCol="0">
            <a:spAutoFit/>
          </a:bodyPr>
          <a:lstStyle/>
          <a:p>
            <a:r>
              <a:rPr lang="en-US" sz="2400" b="0" dirty="0" smtClean="0">
                <a:solidFill>
                  <a:srgbClr val="FFFF00"/>
                </a:solidFill>
                <a:effectLst>
                  <a:outerShdw blurRad="38100" dist="38100" dir="2700000" algn="tl">
                    <a:srgbClr val="000000">
                      <a:alpha val="43137"/>
                    </a:srgbClr>
                  </a:outerShdw>
                </a:effectLst>
                <a:latin typeface="Myriad Pro" pitchFamily="34" charset="0"/>
              </a:rPr>
              <a:t>SSE4.1</a:t>
            </a:r>
            <a:endParaRPr lang="en-US" sz="2400" b="0" dirty="0">
              <a:solidFill>
                <a:srgbClr val="FFFF00"/>
              </a:solidFill>
              <a:effectLst>
                <a:outerShdw blurRad="38100" dist="38100" dir="2700000" algn="tl">
                  <a:srgbClr val="000000">
                    <a:alpha val="43137"/>
                  </a:srgbClr>
                </a:outerShdw>
              </a:effectLst>
              <a:latin typeface="Myriad Pro" pitchFamily="34" charset="0"/>
            </a:endParaRPr>
          </a:p>
        </p:txBody>
      </p:sp>
      <p:sp>
        <p:nvSpPr>
          <p:cNvPr id="26" name="TextBox 25"/>
          <p:cNvSpPr txBox="1"/>
          <p:nvPr/>
        </p:nvSpPr>
        <p:spPr>
          <a:xfrm>
            <a:off x="5530686" y="6625769"/>
            <a:ext cx="952504" cy="461665"/>
          </a:xfrm>
          <a:prstGeom prst="rect">
            <a:avLst/>
          </a:prstGeom>
          <a:noFill/>
        </p:spPr>
        <p:txBody>
          <a:bodyPr wrap="none" rtlCol="0">
            <a:spAutoFit/>
          </a:bodyPr>
          <a:lstStyle/>
          <a:p>
            <a:r>
              <a:rPr lang="en-US" sz="2400" b="0" dirty="0" smtClean="0">
                <a:solidFill>
                  <a:srgbClr val="FFFF00"/>
                </a:solidFill>
                <a:effectLst>
                  <a:outerShdw blurRad="38100" dist="38100" dir="2700000" algn="tl">
                    <a:srgbClr val="000000">
                      <a:alpha val="43137"/>
                    </a:srgbClr>
                  </a:outerShdw>
                </a:effectLst>
                <a:latin typeface="Myriad Pro" pitchFamily="34" charset="0"/>
              </a:rPr>
              <a:t>AESNI</a:t>
            </a:r>
            <a:endParaRPr lang="en-US" sz="2400" b="0" dirty="0">
              <a:solidFill>
                <a:srgbClr val="FFFF00"/>
              </a:solidFill>
              <a:effectLst>
                <a:outerShdw blurRad="38100" dist="38100" dir="2700000" algn="tl">
                  <a:srgbClr val="000000">
                    <a:alpha val="43137"/>
                  </a:srgbClr>
                </a:outerShdw>
              </a:effectLst>
              <a:latin typeface="Myriad Pro" pitchFamily="34" charset="0"/>
            </a:endParaRPr>
          </a:p>
        </p:txBody>
      </p:sp>
      <p:sp>
        <p:nvSpPr>
          <p:cNvPr id="27" name="TextBox 26"/>
          <p:cNvSpPr txBox="1"/>
          <p:nvPr/>
        </p:nvSpPr>
        <p:spPr>
          <a:xfrm>
            <a:off x="8056359" y="6647542"/>
            <a:ext cx="705385" cy="461665"/>
          </a:xfrm>
          <a:prstGeom prst="rect">
            <a:avLst/>
          </a:prstGeom>
          <a:noFill/>
        </p:spPr>
        <p:txBody>
          <a:bodyPr wrap="none" rtlCol="0">
            <a:spAutoFit/>
          </a:bodyPr>
          <a:lstStyle/>
          <a:p>
            <a:r>
              <a:rPr lang="en-US" sz="2400" b="0" dirty="0" smtClean="0">
                <a:solidFill>
                  <a:srgbClr val="FFFF00"/>
                </a:solidFill>
                <a:effectLst>
                  <a:outerShdw blurRad="38100" dist="38100" dir="2700000" algn="tl">
                    <a:srgbClr val="000000">
                      <a:alpha val="43137"/>
                    </a:srgbClr>
                  </a:outerShdw>
                </a:effectLst>
                <a:latin typeface="Myriad Pro" pitchFamily="34" charset="0"/>
              </a:rPr>
              <a:t>AVX</a:t>
            </a:r>
            <a:endParaRPr lang="en-US" sz="2400" b="0" dirty="0">
              <a:solidFill>
                <a:srgbClr val="FFFF00"/>
              </a:solidFill>
              <a:effectLst>
                <a:outerShdw blurRad="38100" dist="38100" dir="2700000" algn="tl">
                  <a:srgbClr val="000000">
                    <a:alpha val="43137"/>
                  </a:srgbClr>
                </a:outerShdw>
              </a:effectLst>
              <a:latin typeface="Myriad Pro" pitchFamily="34" charset="0"/>
            </a:endParaRPr>
          </a:p>
        </p:txBody>
      </p:sp>
      <p:sp>
        <p:nvSpPr>
          <p:cNvPr id="28" name="TextBox 27"/>
          <p:cNvSpPr txBox="1"/>
          <p:nvPr/>
        </p:nvSpPr>
        <p:spPr>
          <a:xfrm>
            <a:off x="10335261" y="6611257"/>
            <a:ext cx="2606418" cy="461665"/>
          </a:xfrm>
          <a:prstGeom prst="rect">
            <a:avLst/>
          </a:prstGeom>
          <a:noFill/>
        </p:spPr>
        <p:txBody>
          <a:bodyPr wrap="none" rtlCol="0">
            <a:spAutoFit/>
          </a:bodyPr>
          <a:lstStyle/>
          <a:p>
            <a:r>
              <a:rPr lang="en-US" sz="2400" b="0" dirty="0" smtClean="0">
                <a:solidFill>
                  <a:srgbClr val="FFFF00"/>
                </a:solidFill>
                <a:effectLst>
                  <a:outerShdw blurRad="38100" dist="38100" dir="2700000" algn="tl">
                    <a:srgbClr val="000000">
                      <a:alpha val="43137"/>
                    </a:srgbClr>
                  </a:outerShdw>
                </a:effectLst>
                <a:latin typeface="Myriad Pro" pitchFamily="34" charset="0"/>
              </a:rPr>
              <a:t>Future Instructions</a:t>
            </a:r>
            <a:endParaRPr lang="en-US" sz="2400" b="0" dirty="0">
              <a:solidFill>
                <a:srgbClr val="FFFF00"/>
              </a:solidFill>
              <a:effectLst>
                <a:outerShdw blurRad="38100" dist="38100" dir="2700000" algn="tl">
                  <a:srgbClr val="000000">
                    <a:alpha val="43137"/>
                  </a:srgbClr>
                </a:outerShdw>
              </a:effectLst>
              <a:latin typeface="Myriad Pro" pitchFamily="34" charset="0"/>
            </a:endParaRPr>
          </a:p>
        </p:txBody>
      </p:sp>
      <p:sp>
        <p:nvSpPr>
          <p:cNvPr id="30" name="Rectangle 29"/>
          <p:cNvSpPr/>
          <p:nvPr/>
        </p:nvSpPr>
        <p:spPr>
          <a:xfrm>
            <a:off x="3657600" y="7531389"/>
            <a:ext cx="7315200" cy="276999"/>
          </a:xfrm>
          <a:prstGeom prst="rect">
            <a:avLst/>
          </a:prstGeom>
        </p:spPr>
        <p:txBody>
          <a:bodyPr>
            <a:spAutoFit/>
          </a:bodyPr>
          <a:lstStyle/>
          <a:p>
            <a:pPr lvl="0" defTabSz="1306513"/>
            <a:r>
              <a:rPr lang="en-US" sz="1200" b="0" dirty="0" smtClean="0">
                <a:solidFill>
                  <a:srgbClr val="FFFFFF"/>
                </a:solidFill>
                <a:latin typeface="Arial" pitchFamily="34" charset="0"/>
              </a:rPr>
              <a:t>Potential future options, subject to change without notice.</a:t>
            </a:r>
            <a:endParaRPr lang="en-US" sz="1200" b="0" dirty="0">
              <a:solidFill>
                <a:srgbClr val="FFFFFF"/>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31" y="0"/>
            <a:ext cx="13457238" cy="1576552"/>
          </a:xfrm>
        </p:spPr>
        <p:txBody>
          <a:bodyPr/>
          <a:lstStyle/>
          <a:p>
            <a:r>
              <a:rPr lang="en-GB" dirty="0" smtClean="0"/>
              <a:t>Increasing Performance and Energy Efficiency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0758112" y="2955926"/>
            <a:ext cx="3580869" cy="2514237"/>
          </a:xfrm>
          <a:prstGeom prst="rect">
            <a:avLst/>
          </a:prstGeom>
          <a:gradFill rotWithShape="1">
            <a:gsLst>
              <a:gs pos="0">
                <a:srgbClr val="0860A8">
                  <a:gamma/>
                  <a:tint val="98431"/>
                  <a:invGamma/>
                  <a:alpha val="20000"/>
                </a:srgbClr>
              </a:gs>
              <a:gs pos="100000">
                <a:srgbClr val="0860A8">
                  <a:alpha val="0"/>
                </a:srgbClr>
              </a:gs>
            </a:gsLst>
            <a:lin ang="5400000" scaled="1"/>
          </a:gradFill>
          <a:ln w="19050" algn="ctr">
            <a:solidFill>
              <a:schemeClr val="bg1">
                <a:lumMod val="60000"/>
                <a:lumOff val="40000"/>
              </a:schemeClr>
            </a:solidFill>
            <a:round/>
            <a:headEnd/>
            <a:tailEnd/>
          </a:ln>
          <a:effectLst>
            <a:outerShdw blurRad="50800" dist="38100" dir="2700000" algn="tl" rotWithShape="0">
              <a:prstClr val="black">
                <a:alpha val="40000"/>
              </a:prstClr>
            </a:outerShdw>
            <a:reflection blurRad="6350" stA="50000" endA="300" endPos="38500" dist="50800" dir="5400000" sy="-100000" algn="bl" rotWithShape="0"/>
          </a:effectLst>
          <a:extLst/>
        </p:spPr>
      </p:pic>
      <p:pic>
        <p:nvPicPr>
          <p:cNvPr id="4" name="Picture 2" descr="TransistorGenerations_image"/>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70739" y="2941788"/>
            <a:ext cx="3496180" cy="2528375"/>
          </a:xfrm>
          <a:prstGeom prst="rect">
            <a:avLst/>
          </a:prstGeom>
          <a:gradFill rotWithShape="1">
            <a:gsLst>
              <a:gs pos="0">
                <a:srgbClr val="0860A8">
                  <a:gamma/>
                  <a:tint val="98431"/>
                  <a:invGamma/>
                  <a:alpha val="20000"/>
                </a:srgbClr>
              </a:gs>
              <a:gs pos="100000">
                <a:srgbClr val="0860A8">
                  <a:alpha val="0"/>
                </a:srgbClr>
              </a:gs>
            </a:gsLst>
            <a:lin ang="5400000" scaled="1"/>
          </a:gradFill>
          <a:ln w="19050" algn="ctr">
            <a:solidFill>
              <a:schemeClr val="bg1">
                <a:lumMod val="60000"/>
                <a:lumOff val="40000"/>
              </a:schemeClr>
            </a:solidFill>
            <a:round/>
            <a:headEnd/>
            <a:tailEnd/>
          </a:ln>
          <a:effectLst>
            <a:outerShdw blurRad="50800" dist="38100" dir="2700000" algn="tl" rotWithShape="0">
              <a:prstClr val="black">
                <a:alpha val="40000"/>
              </a:prstClr>
            </a:outerShdw>
            <a:reflection blurRad="6350" stA="50000" endA="300" endPos="38500" dist="50800" dir="5400000" sy="-100000" algn="bl" rotWithShape="0"/>
          </a:effec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6974256" y="2941788"/>
            <a:ext cx="3580906" cy="2528375"/>
          </a:xfrm>
          <a:prstGeom prst="rect">
            <a:avLst/>
          </a:prstGeom>
          <a:gradFill rotWithShape="1">
            <a:gsLst>
              <a:gs pos="0">
                <a:srgbClr val="0860A8">
                  <a:gamma/>
                  <a:tint val="98431"/>
                  <a:invGamma/>
                  <a:alpha val="20000"/>
                </a:srgbClr>
              </a:gs>
              <a:gs pos="100000">
                <a:srgbClr val="0860A8">
                  <a:alpha val="0"/>
                </a:srgbClr>
              </a:gs>
            </a:gsLst>
            <a:lin ang="5400000" scaled="1"/>
          </a:gradFill>
          <a:ln w="19050" algn="ctr">
            <a:solidFill>
              <a:schemeClr val="bg1">
                <a:lumMod val="60000"/>
                <a:lumOff val="40000"/>
              </a:schemeClr>
            </a:solidFill>
            <a:round/>
            <a:headEnd/>
            <a:tailEnd/>
          </a:ln>
          <a:effectLst>
            <a:outerShdw blurRad="50800" dist="38100" dir="2700000" algn="tl" rotWithShape="0">
              <a:prstClr val="black">
                <a:alpha val="40000"/>
              </a:prstClr>
            </a:outerShdw>
            <a:reflection blurRad="6350" stA="50000" endA="300" endPos="38500" dist="50800" dir="5400000" sy="-100000" algn="bl" rotWithShape="0"/>
          </a:effectLs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3983208" y="2941788"/>
            <a:ext cx="2790497" cy="2528375"/>
          </a:xfrm>
          <a:prstGeom prst="rect">
            <a:avLst/>
          </a:prstGeom>
          <a:gradFill rotWithShape="1">
            <a:gsLst>
              <a:gs pos="0">
                <a:srgbClr val="0860A8">
                  <a:gamma/>
                  <a:tint val="98431"/>
                  <a:invGamma/>
                  <a:alpha val="20000"/>
                </a:srgbClr>
              </a:gs>
              <a:gs pos="100000">
                <a:srgbClr val="0860A8">
                  <a:alpha val="0"/>
                </a:srgbClr>
              </a:gs>
            </a:gsLst>
            <a:lin ang="5400000" scaled="1"/>
          </a:gradFill>
          <a:ln w="19050" algn="ctr">
            <a:solidFill>
              <a:schemeClr val="bg1">
                <a:lumMod val="60000"/>
                <a:lumOff val="40000"/>
              </a:schemeClr>
            </a:solidFill>
            <a:round/>
            <a:headEnd/>
            <a:tailEnd/>
          </a:ln>
          <a:effectLst>
            <a:outerShdw blurRad="50800" dist="38100" dir="2700000" algn="tl" rotWithShape="0">
              <a:prstClr val="black">
                <a:alpha val="40000"/>
              </a:prstClr>
            </a:outerShdw>
            <a:reflection blurRad="6350" stA="50000" endA="300" endPos="38500" dist="50800" dir="5400000" sy="-100000" algn="bl" rotWithShape="0"/>
          </a:effectLst>
          <a:extLst/>
        </p:spPr>
      </p:pic>
      <p:sp>
        <p:nvSpPr>
          <p:cNvPr id="3" name="TextBox 2"/>
          <p:cNvSpPr txBox="1"/>
          <p:nvPr/>
        </p:nvSpPr>
        <p:spPr>
          <a:xfrm>
            <a:off x="270739" y="1856542"/>
            <a:ext cx="3452909" cy="954107"/>
          </a:xfrm>
          <a:prstGeom prst="rect">
            <a:avLst/>
          </a:prstGeom>
          <a:noFill/>
        </p:spPr>
        <p:txBody>
          <a:bodyPr wrap="square" rtlCol="0">
            <a:spAutoFit/>
          </a:bodyPr>
          <a:lstStyle/>
          <a:p>
            <a:r>
              <a:rPr lang="en-GB" sz="2800" b="0" dirty="0" smtClean="0">
                <a:solidFill>
                  <a:schemeClr val="bg1">
                    <a:lumMod val="60000"/>
                    <a:lumOff val="40000"/>
                  </a:schemeClr>
                </a:solidFill>
                <a:latin typeface="Neo Sans Intel Medium" pitchFamily="34" charset="0"/>
              </a:rPr>
              <a:t>Process Technology</a:t>
            </a:r>
          </a:p>
          <a:p>
            <a:r>
              <a:rPr lang="en-GB" sz="2800" b="0" dirty="0" smtClean="0">
                <a:solidFill>
                  <a:srgbClr val="FFC000"/>
                </a:solidFill>
                <a:latin typeface="Neo Sans Intel Medium" pitchFamily="34" charset="0"/>
              </a:rPr>
              <a:t>22NM</a:t>
            </a:r>
            <a:endParaRPr lang="en-GB" sz="2800" b="0" dirty="0">
              <a:solidFill>
                <a:srgbClr val="FFC000"/>
              </a:solidFill>
              <a:latin typeface="Neo Sans Intel Medium" pitchFamily="34" charset="0"/>
            </a:endParaRPr>
          </a:p>
        </p:txBody>
      </p:sp>
      <p:sp>
        <p:nvSpPr>
          <p:cNvPr id="9" name="TextBox 8"/>
          <p:cNvSpPr txBox="1"/>
          <p:nvPr/>
        </p:nvSpPr>
        <p:spPr>
          <a:xfrm>
            <a:off x="7318023" y="1845787"/>
            <a:ext cx="2992102" cy="954107"/>
          </a:xfrm>
          <a:prstGeom prst="rect">
            <a:avLst/>
          </a:prstGeom>
          <a:noFill/>
        </p:spPr>
        <p:txBody>
          <a:bodyPr wrap="none" rtlCol="0">
            <a:spAutoFit/>
          </a:bodyPr>
          <a:lstStyle/>
          <a:p>
            <a:r>
              <a:rPr lang="en-GB" sz="2800" b="0" dirty="0" smtClean="0">
                <a:solidFill>
                  <a:schemeClr val="bg1">
                    <a:lumMod val="60000"/>
                    <a:lumOff val="40000"/>
                  </a:schemeClr>
                </a:solidFill>
                <a:latin typeface="Neo Sans Intel Medium" pitchFamily="34" charset="0"/>
              </a:rPr>
              <a:t>Core Architecture</a:t>
            </a:r>
          </a:p>
          <a:p>
            <a:r>
              <a:rPr lang="en-GB" sz="2800" b="0" dirty="0" smtClean="0">
                <a:solidFill>
                  <a:srgbClr val="FFC000"/>
                </a:solidFill>
                <a:latin typeface="Neo Sans Intel Medium" pitchFamily="34" charset="0"/>
              </a:rPr>
              <a:t>AVX</a:t>
            </a:r>
            <a:endParaRPr lang="en-GB" sz="2800" b="0" dirty="0">
              <a:solidFill>
                <a:srgbClr val="FFC000"/>
              </a:solidFill>
              <a:latin typeface="Neo Sans Intel Medium" pitchFamily="34" charset="0"/>
            </a:endParaRPr>
          </a:p>
        </p:txBody>
      </p:sp>
      <p:sp>
        <p:nvSpPr>
          <p:cNvPr id="10" name="TextBox 9"/>
          <p:cNvSpPr txBox="1"/>
          <p:nvPr/>
        </p:nvSpPr>
        <p:spPr>
          <a:xfrm>
            <a:off x="4072179" y="1846151"/>
            <a:ext cx="2547492" cy="954107"/>
          </a:xfrm>
          <a:prstGeom prst="rect">
            <a:avLst/>
          </a:prstGeom>
          <a:noFill/>
        </p:spPr>
        <p:txBody>
          <a:bodyPr wrap="none" rtlCol="0">
            <a:spAutoFit/>
          </a:bodyPr>
          <a:lstStyle/>
          <a:p>
            <a:r>
              <a:rPr lang="en-GB" sz="2800" b="0" dirty="0" smtClean="0">
                <a:solidFill>
                  <a:schemeClr val="bg1">
                    <a:lumMod val="60000"/>
                    <a:lumOff val="40000"/>
                  </a:schemeClr>
                </a:solidFill>
                <a:latin typeface="Neo Sans Intel Medium" pitchFamily="34" charset="0"/>
              </a:rPr>
              <a:t>Legacy</a:t>
            </a:r>
          </a:p>
          <a:p>
            <a:r>
              <a:rPr lang="en-GB" sz="2800" b="0" dirty="0" smtClean="0">
                <a:solidFill>
                  <a:srgbClr val="FFC000"/>
                </a:solidFill>
                <a:latin typeface="Neo Sans Intel Medium" pitchFamily="34" charset="0"/>
              </a:rPr>
              <a:t>TURBO-BOOST</a:t>
            </a:r>
            <a:endParaRPr lang="en-GB" sz="2800" b="0" dirty="0">
              <a:solidFill>
                <a:srgbClr val="FFC000"/>
              </a:solidFill>
              <a:latin typeface="Neo Sans Intel Medium" pitchFamily="34" charset="0"/>
            </a:endParaRPr>
          </a:p>
        </p:txBody>
      </p:sp>
      <p:sp>
        <p:nvSpPr>
          <p:cNvPr id="11" name="TextBox 10"/>
          <p:cNvSpPr txBox="1"/>
          <p:nvPr/>
        </p:nvSpPr>
        <p:spPr>
          <a:xfrm>
            <a:off x="10943042" y="1845155"/>
            <a:ext cx="3211007" cy="954107"/>
          </a:xfrm>
          <a:prstGeom prst="rect">
            <a:avLst/>
          </a:prstGeom>
          <a:noFill/>
        </p:spPr>
        <p:txBody>
          <a:bodyPr wrap="none" rtlCol="0">
            <a:spAutoFit/>
          </a:bodyPr>
          <a:lstStyle/>
          <a:p>
            <a:r>
              <a:rPr lang="en-GB" sz="2800" b="0" dirty="0" smtClean="0">
                <a:solidFill>
                  <a:schemeClr val="bg1">
                    <a:lumMod val="60000"/>
                    <a:lumOff val="40000"/>
                  </a:schemeClr>
                </a:solidFill>
                <a:latin typeface="Neo Sans Intel Medium" pitchFamily="34" charset="0"/>
              </a:rPr>
              <a:t>Processors</a:t>
            </a:r>
          </a:p>
          <a:p>
            <a:r>
              <a:rPr lang="en-GB" sz="2800" b="0" dirty="0" smtClean="0">
                <a:solidFill>
                  <a:srgbClr val="FFC000"/>
                </a:solidFill>
                <a:latin typeface="Neo Sans Intel Medium" pitchFamily="34" charset="0"/>
              </a:rPr>
              <a:t>MULTI/MANY-CORE</a:t>
            </a:r>
            <a:endParaRPr lang="en-GB" sz="2800" b="0" dirty="0">
              <a:solidFill>
                <a:srgbClr val="FFC000"/>
              </a:solidFill>
              <a:latin typeface="Neo Sans Intel Medium" pitchFamily="34" charset="0"/>
            </a:endParaRPr>
          </a:p>
        </p:txBody>
      </p:sp>
      <p:sp>
        <p:nvSpPr>
          <p:cNvPr id="12" name="Rectangle 11"/>
          <p:cNvSpPr/>
          <p:nvPr/>
        </p:nvSpPr>
        <p:spPr>
          <a:xfrm>
            <a:off x="3657600" y="7531389"/>
            <a:ext cx="7315200" cy="276999"/>
          </a:xfrm>
          <a:prstGeom prst="rect">
            <a:avLst/>
          </a:prstGeom>
        </p:spPr>
        <p:txBody>
          <a:bodyPr>
            <a:spAutoFit/>
          </a:bodyPr>
          <a:lstStyle/>
          <a:p>
            <a:pPr lvl="0" defTabSz="1306513"/>
            <a:r>
              <a:rPr lang="en-US" sz="1200" b="0" dirty="0" smtClean="0">
                <a:solidFill>
                  <a:srgbClr val="FFFFFF"/>
                </a:solidFill>
                <a:latin typeface="Arial" pitchFamily="34" charset="0"/>
              </a:rPr>
              <a:t>Potential future options, subject to change without notice.</a:t>
            </a:r>
            <a:endParaRPr lang="en-US" sz="1200" b="0" dirty="0">
              <a:solidFill>
                <a:srgbClr val="FFFFFF"/>
              </a:solidFill>
              <a:latin typeface="Arial" pitchFamily="34" charset="0"/>
            </a:endParaRPr>
          </a:p>
        </p:txBody>
      </p:sp>
      <p:sp>
        <p:nvSpPr>
          <p:cNvPr id="13" name="TextBox 12"/>
          <p:cNvSpPr txBox="1"/>
          <p:nvPr/>
        </p:nvSpPr>
        <p:spPr>
          <a:xfrm>
            <a:off x="8699044" y="5960725"/>
            <a:ext cx="3889911" cy="954107"/>
          </a:xfrm>
          <a:prstGeom prst="rect">
            <a:avLst/>
          </a:prstGeom>
          <a:noFill/>
        </p:spPr>
        <p:txBody>
          <a:bodyPr wrap="none" rtlCol="0">
            <a:spAutoFit/>
          </a:bodyPr>
          <a:lstStyle/>
          <a:p>
            <a:r>
              <a:rPr lang="en-GB" sz="2800" b="0" dirty="0" smtClean="0">
                <a:solidFill>
                  <a:schemeClr val="accent2"/>
                </a:solidFill>
                <a:latin typeface="Neo Sans Intel Medium" pitchFamily="34" charset="0"/>
              </a:rPr>
              <a:t>Note: </a:t>
            </a:r>
          </a:p>
          <a:p>
            <a:r>
              <a:rPr lang="en-GB" sz="2800" b="0" dirty="0" smtClean="0">
                <a:solidFill>
                  <a:schemeClr val="accent2"/>
                </a:solidFill>
                <a:latin typeface="Neo Sans Intel Medium" pitchFamily="34" charset="0"/>
              </a:rPr>
              <a:t>not all cores are equal !</a:t>
            </a:r>
            <a:endParaRPr lang="en-GB" sz="2800" b="0" dirty="0">
              <a:solidFill>
                <a:schemeClr val="accent2"/>
              </a:solidFill>
              <a:latin typeface="Neo Sans Intel Medium" pitchFamily="34" charset="0"/>
            </a:endParaRPr>
          </a:p>
        </p:txBody>
      </p:sp>
    </p:spTree>
    <p:extLst>
      <p:ext uri="{BB962C8B-B14F-4D97-AF65-F5344CB8AC3E}">
        <p14:creationId xmlns:p14="http://schemas.microsoft.com/office/powerpoint/2010/main" xmlns="" val="78127544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848" y="0"/>
            <a:ext cx="12335395" cy="1371600"/>
          </a:xfrm>
        </p:spPr>
        <p:txBody>
          <a:bodyPr/>
          <a:lstStyle/>
          <a:p>
            <a:r>
              <a:rPr lang="en-GB" dirty="0" smtClean="0"/>
              <a:t>Intel HPC Programming</a:t>
            </a:r>
            <a:endParaRPr lang="en-US" dirty="0"/>
          </a:p>
        </p:txBody>
      </p:sp>
      <p:grpSp>
        <p:nvGrpSpPr>
          <p:cNvPr id="3" name="Group 9"/>
          <p:cNvGrpSpPr/>
          <p:nvPr/>
        </p:nvGrpSpPr>
        <p:grpSpPr>
          <a:xfrm>
            <a:off x="4584934" y="6186314"/>
            <a:ext cx="1214968" cy="1226578"/>
            <a:chOff x="3994029" y="3242681"/>
            <a:chExt cx="996780" cy="1053559"/>
          </a:xfrm>
          <a:effectLst>
            <a:reflection blurRad="6350" stA="52000" endA="300" endPos="35000" dir="5400000" sy="-100000" algn="bl" rotWithShape="0"/>
          </a:effectLst>
        </p:grpSpPr>
        <p:pic>
          <p:nvPicPr>
            <p:cNvPr id="185346" name="Picture 2"/>
            <p:cNvPicPr>
              <a:picLocks noChangeAspect="1" noChangeArrowheads="1"/>
            </p:cNvPicPr>
            <p:nvPr/>
          </p:nvPicPr>
          <p:blipFill>
            <a:blip r:embed="rId2" cstate="print"/>
            <a:srcRect/>
            <a:stretch>
              <a:fillRect/>
            </a:stretch>
          </p:blipFill>
          <p:spPr bwMode="auto">
            <a:xfrm>
              <a:off x="3994029" y="3242681"/>
              <a:ext cx="996780" cy="1053559"/>
            </a:xfrm>
            <a:prstGeom prst="rect">
              <a:avLst/>
            </a:prstGeom>
            <a:noFill/>
            <a:ln w="9525">
              <a:noFill/>
              <a:miter lim="800000"/>
              <a:headEnd/>
              <a:tailEnd/>
            </a:ln>
          </p:spPr>
        </p:pic>
        <p:sp>
          <p:nvSpPr>
            <p:cNvPr id="9" name="TextBox 8"/>
            <p:cNvSpPr txBox="1"/>
            <p:nvPr/>
          </p:nvSpPr>
          <p:spPr>
            <a:xfrm>
              <a:off x="4134893" y="3790222"/>
              <a:ext cx="709939" cy="338554"/>
            </a:xfrm>
            <a:prstGeom prst="rect">
              <a:avLst/>
            </a:prstGeom>
            <a:noFill/>
          </p:spPr>
          <p:txBody>
            <a:bodyPr wrap="none" rtlCol="0">
              <a:spAutoFit/>
            </a:bodyPr>
            <a:lstStyle/>
            <a:p>
              <a:r>
                <a:rPr lang="en-GB" sz="1600" b="0" dirty="0" smtClean="0">
                  <a:solidFill>
                    <a:schemeClr val="bg2"/>
                  </a:solidFill>
                  <a:latin typeface="Neo Sans Intel Medium" pitchFamily="34" charset="0"/>
                </a:rPr>
                <a:t>Xeon</a:t>
              </a:r>
              <a:r>
                <a:rPr lang="en-GB" sz="1600" b="0" baseline="30000" dirty="0" smtClean="0">
                  <a:solidFill>
                    <a:schemeClr val="bg2"/>
                  </a:solidFill>
                  <a:latin typeface="Neo Sans Intel Medium" pitchFamily="34" charset="0"/>
                </a:rPr>
                <a:t>®</a:t>
              </a:r>
              <a:endParaRPr lang="en-US" sz="1600" b="0" baseline="30000" dirty="0">
                <a:solidFill>
                  <a:schemeClr val="bg2"/>
                </a:solidFill>
                <a:latin typeface="Neo Sans Intel Medium" pitchFamily="34" charset="0"/>
              </a:endParaRPr>
            </a:p>
          </p:txBody>
        </p:sp>
      </p:grpSp>
      <p:graphicFrame>
        <p:nvGraphicFramePr>
          <p:cNvPr id="14" name="Diagram 13"/>
          <p:cNvGraphicFramePr/>
          <p:nvPr>
            <p:extLst>
              <p:ext uri="{D42A27DB-BD31-4B8C-83A1-F6EECF244321}">
                <p14:modId xmlns:p14="http://schemas.microsoft.com/office/powerpoint/2010/main" xmlns="" val="1737731584"/>
              </p:ext>
            </p:extLst>
          </p:nvPr>
        </p:nvGraphicFramePr>
        <p:xfrm>
          <a:off x="702074" y="2230616"/>
          <a:ext cx="3489789" cy="46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AutoShape 5019"/>
          <p:cNvSpPr>
            <a:spLocks noChangeArrowheads="1"/>
          </p:cNvSpPr>
          <p:nvPr/>
        </p:nvSpPr>
        <p:spPr bwMode="auto">
          <a:xfrm rot="10800000" flipV="1">
            <a:off x="4630937" y="1342800"/>
            <a:ext cx="1222630" cy="4643918"/>
          </a:xfrm>
          <a:prstGeom prst="upDownArrow">
            <a:avLst>
              <a:gd name="adj1" fmla="val 51028"/>
              <a:gd name="adj2" fmla="val 48410"/>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eaLnBrk="1" hangingPunct="1">
              <a:lnSpc>
                <a:spcPct val="100000"/>
              </a:lnSpc>
              <a:spcBef>
                <a:spcPct val="0"/>
              </a:spcBef>
            </a:pPr>
            <a:endParaRPr lang="en-US" sz="2000" b="0" dirty="0">
              <a:solidFill>
                <a:srgbClr val="FFFFFF"/>
              </a:solidFill>
              <a:latin typeface="Neo Sans Intel" pitchFamily="34" charset="0"/>
              <a:ea typeface="ＭＳ Ｐゴシック" pitchFamily="34" charset="-128"/>
              <a:cs typeface="Arial" pitchFamily="34" charset="0"/>
            </a:endParaRPr>
          </a:p>
        </p:txBody>
      </p:sp>
      <p:pic>
        <p:nvPicPr>
          <p:cNvPr id="49" name="Picture 48" descr="intSFT_w.eps"/>
          <p:cNvPicPr>
            <a:picLocks noChangeAspect="1"/>
          </p:cNvPicPr>
          <p:nvPr/>
        </p:nvPicPr>
        <p:blipFill>
          <a:blip r:embed="rId7" cstate="email"/>
          <a:srcRect/>
          <a:stretch>
            <a:fillRect/>
          </a:stretch>
        </p:blipFill>
        <p:spPr bwMode="auto">
          <a:xfrm>
            <a:off x="12604009" y="202421"/>
            <a:ext cx="1746045" cy="1457797"/>
          </a:xfrm>
          <a:prstGeom prst="rect">
            <a:avLst/>
          </a:prstGeom>
          <a:noFill/>
          <a:ln w="9525">
            <a:noFill/>
            <a:miter lim="800000"/>
            <a:headEnd/>
            <a:tailEnd/>
          </a:ln>
        </p:spPr>
      </p:pic>
      <p:grpSp>
        <p:nvGrpSpPr>
          <p:cNvPr id="10" name="Group 9"/>
          <p:cNvGrpSpPr/>
          <p:nvPr/>
        </p:nvGrpSpPr>
        <p:grpSpPr>
          <a:xfrm>
            <a:off x="4737334" y="6338714"/>
            <a:ext cx="1214968" cy="1226578"/>
            <a:chOff x="3994029" y="3242681"/>
            <a:chExt cx="996780" cy="1053559"/>
          </a:xfrm>
          <a:effectLst>
            <a:reflection blurRad="6350" stA="52000" endA="300" endPos="35000" dir="5400000" sy="-100000" algn="bl" rotWithShape="0"/>
          </a:effectLst>
        </p:grpSpPr>
        <p:pic>
          <p:nvPicPr>
            <p:cNvPr id="11" name="Picture 2"/>
            <p:cNvPicPr>
              <a:picLocks noChangeAspect="1" noChangeArrowheads="1"/>
            </p:cNvPicPr>
            <p:nvPr/>
          </p:nvPicPr>
          <p:blipFill>
            <a:blip r:embed="rId2" cstate="print"/>
            <a:srcRect/>
            <a:stretch>
              <a:fillRect/>
            </a:stretch>
          </p:blipFill>
          <p:spPr bwMode="auto">
            <a:xfrm>
              <a:off x="3994029" y="3242681"/>
              <a:ext cx="996780" cy="1053559"/>
            </a:xfrm>
            <a:prstGeom prst="rect">
              <a:avLst/>
            </a:prstGeom>
            <a:noFill/>
            <a:ln w="9525">
              <a:noFill/>
              <a:miter lim="800000"/>
              <a:headEnd/>
              <a:tailEnd/>
            </a:ln>
          </p:spPr>
        </p:pic>
        <p:sp>
          <p:nvSpPr>
            <p:cNvPr id="12" name="TextBox 11"/>
            <p:cNvSpPr txBox="1"/>
            <p:nvPr/>
          </p:nvSpPr>
          <p:spPr>
            <a:xfrm>
              <a:off x="4134893" y="3790222"/>
              <a:ext cx="709939" cy="338554"/>
            </a:xfrm>
            <a:prstGeom prst="rect">
              <a:avLst/>
            </a:prstGeom>
            <a:noFill/>
          </p:spPr>
          <p:txBody>
            <a:bodyPr wrap="none" rtlCol="0">
              <a:spAutoFit/>
            </a:bodyPr>
            <a:lstStyle/>
            <a:p>
              <a:r>
                <a:rPr lang="en-GB" sz="1600" b="0" dirty="0" smtClean="0">
                  <a:solidFill>
                    <a:schemeClr val="bg2"/>
                  </a:solidFill>
                  <a:latin typeface="Neo Sans Intel Medium" pitchFamily="34" charset="0"/>
                </a:rPr>
                <a:t>Xeon</a:t>
              </a:r>
              <a:r>
                <a:rPr lang="en-GB" sz="1600" b="0" baseline="30000" dirty="0" smtClean="0">
                  <a:solidFill>
                    <a:schemeClr val="bg2"/>
                  </a:solidFill>
                  <a:latin typeface="Neo Sans Intel Medium" pitchFamily="34" charset="0"/>
                </a:rPr>
                <a:t>®</a:t>
              </a:r>
              <a:endParaRPr lang="en-US" sz="1600" b="0" baseline="30000" dirty="0">
                <a:solidFill>
                  <a:schemeClr val="bg2"/>
                </a:solidFill>
                <a:latin typeface="Neo Sans Intel Medium" pitchFamily="34" charset="0"/>
              </a:endParaRPr>
            </a:p>
          </p:txBody>
        </p:sp>
      </p:grpSp>
      <p:grpSp>
        <p:nvGrpSpPr>
          <p:cNvPr id="13" name="Group 9"/>
          <p:cNvGrpSpPr/>
          <p:nvPr/>
        </p:nvGrpSpPr>
        <p:grpSpPr>
          <a:xfrm>
            <a:off x="4889734" y="6491114"/>
            <a:ext cx="1214968" cy="1226578"/>
            <a:chOff x="3994029" y="3242681"/>
            <a:chExt cx="996780" cy="1053559"/>
          </a:xfrm>
          <a:effectLst>
            <a:reflection blurRad="6350" stA="52000" endA="300" endPos="35000" dir="5400000" sy="-100000" algn="bl" rotWithShape="0"/>
          </a:effectLst>
        </p:grpSpPr>
        <p:pic>
          <p:nvPicPr>
            <p:cNvPr id="16" name="Picture 2"/>
            <p:cNvPicPr>
              <a:picLocks noChangeAspect="1" noChangeArrowheads="1"/>
            </p:cNvPicPr>
            <p:nvPr/>
          </p:nvPicPr>
          <p:blipFill>
            <a:blip r:embed="rId2" cstate="print"/>
            <a:srcRect/>
            <a:stretch>
              <a:fillRect/>
            </a:stretch>
          </p:blipFill>
          <p:spPr bwMode="auto">
            <a:xfrm>
              <a:off x="3994029" y="3242681"/>
              <a:ext cx="996780" cy="1053559"/>
            </a:xfrm>
            <a:prstGeom prst="rect">
              <a:avLst/>
            </a:prstGeom>
            <a:noFill/>
            <a:ln w="9525">
              <a:noFill/>
              <a:miter lim="800000"/>
              <a:headEnd/>
              <a:tailEnd/>
            </a:ln>
          </p:spPr>
        </p:pic>
        <p:sp>
          <p:nvSpPr>
            <p:cNvPr id="17" name="TextBox 16"/>
            <p:cNvSpPr txBox="1"/>
            <p:nvPr/>
          </p:nvSpPr>
          <p:spPr>
            <a:xfrm>
              <a:off x="4134893" y="3790222"/>
              <a:ext cx="709939" cy="338554"/>
            </a:xfrm>
            <a:prstGeom prst="rect">
              <a:avLst/>
            </a:prstGeom>
            <a:noFill/>
          </p:spPr>
          <p:txBody>
            <a:bodyPr wrap="none" rtlCol="0">
              <a:spAutoFit/>
            </a:bodyPr>
            <a:lstStyle/>
            <a:p>
              <a:r>
                <a:rPr lang="en-GB" sz="1600" b="0" dirty="0" smtClean="0">
                  <a:solidFill>
                    <a:schemeClr val="bg2"/>
                  </a:solidFill>
                  <a:latin typeface="Neo Sans Intel Medium" pitchFamily="34" charset="0"/>
                </a:rPr>
                <a:t>Xeon</a:t>
              </a:r>
              <a:r>
                <a:rPr lang="en-GB" sz="1600" b="0" baseline="30000" dirty="0" smtClean="0">
                  <a:solidFill>
                    <a:schemeClr val="bg2"/>
                  </a:solidFill>
                  <a:latin typeface="Neo Sans Intel Medium" pitchFamily="34" charset="0"/>
                </a:rPr>
                <a:t>®</a:t>
              </a:r>
              <a:endParaRPr lang="en-US" sz="1600" b="0" baseline="30000" dirty="0">
                <a:solidFill>
                  <a:schemeClr val="bg2"/>
                </a:solidFill>
                <a:latin typeface="Neo Sans Intel Medium" pitchFamily="34" charset="0"/>
              </a:endParaRPr>
            </a:p>
          </p:txBody>
        </p:sp>
      </p:grpSp>
      <p:grpSp>
        <p:nvGrpSpPr>
          <p:cNvPr id="18" name="Group 9"/>
          <p:cNvGrpSpPr/>
          <p:nvPr/>
        </p:nvGrpSpPr>
        <p:grpSpPr>
          <a:xfrm>
            <a:off x="5042134" y="6643514"/>
            <a:ext cx="1214968" cy="1226578"/>
            <a:chOff x="3994029" y="3242681"/>
            <a:chExt cx="996780" cy="1053559"/>
          </a:xfrm>
          <a:effectLst>
            <a:reflection blurRad="6350" stA="52000" endA="300" endPos="35000" dir="5400000" sy="-100000" algn="bl" rotWithShape="0"/>
          </a:effectLst>
        </p:grpSpPr>
        <p:pic>
          <p:nvPicPr>
            <p:cNvPr id="19" name="Picture 2"/>
            <p:cNvPicPr>
              <a:picLocks noChangeAspect="1" noChangeArrowheads="1"/>
            </p:cNvPicPr>
            <p:nvPr/>
          </p:nvPicPr>
          <p:blipFill>
            <a:blip r:embed="rId2" cstate="print"/>
            <a:srcRect/>
            <a:stretch>
              <a:fillRect/>
            </a:stretch>
          </p:blipFill>
          <p:spPr bwMode="auto">
            <a:xfrm>
              <a:off x="3994029" y="3242681"/>
              <a:ext cx="996780" cy="1053559"/>
            </a:xfrm>
            <a:prstGeom prst="rect">
              <a:avLst/>
            </a:prstGeom>
            <a:noFill/>
            <a:ln w="9525">
              <a:noFill/>
              <a:miter lim="800000"/>
              <a:headEnd/>
              <a:tailEnd/>
            </a:ln>
          </p:spPr>
        </p:pic>
        <p:sp>
          <p:nvSpPr>
            <p:cNvPr id="20" name="TextBox 19"/>
            <p:cNvSpPr txBox="1"/>
            <p:nvPr/>
          </p:nvSpPr>
          <p:spPr>
            <a:xfrm>
              <a:off x="4134893" y="3790222"/>
              <a:ext cx="709939" cy="338554"/>
            </a:xfrm>
            <a:prstGeom prst="rect">
              <a:avLst/>
            </a:prstGeom>
            <a:noFill/>
          </p:spPr>
          <p:txBody>
            <a:bodyPr wrap="none" rtlCol="0">
              <a:spAutoFit/>
            </a:bodyPr>
            <a:lstStyle/>
            <a:p>
              <a:r>
                <a:rPr lang="en-GB" sz="1600" b="0" dirty="0" smtClean="0">
                  <a:solidFill>
                    <a:schemeClr val="bg2"/>
                  </a:solidFill>
                  <a:latin typeface="Neo Sans Intel Medium" pitchFamily="34" charset="0"/>
                </a:rPr>
                <a:t>Xeon</a:t>
              </a:r>
              <a:r>
                <a:rPr lang="en-GB" sz="1600" b="0" baseline="30000" dirty="0" smtClean="0">
                  <a:solidFill>
                    <a:schemeClr val="bg2"/>
                  </a:solidFill>
                  <a:latin typeface="Neo Sans Intel Medium" pitchFamily="34" charset="0"/>
                </a:rPr>
                <a:t>®</a:t>
              </a:r>
              <a:endParaRPr lang="en-US" sz="1600" b="0" baseline="30000" dirty="0">
                <a:solidFill>
                  <a:schemeClr val="bg2"/>
                </a:solidFill>
                <a:latin typeface="Neo Sans Intel Medium" pitchFamily="34" charset="0"/>
              </a:endParaRPr>
            </a:p>
          </p:txBody>
        </p:sp>
      </p:grpSp>
      <p:sp>
        <p:nvSpPr>
          <p:cNvPr id="21" name="Text Box 29"/>
          <p:cNvSpPr txBox="1">
            <a:spLocks noChangeArrowheads="1"/>
          </p:cNvSpPr>
          <p:nvPr/>
        </p:nvSpPr>
        <p:spPr bwMode="auto">
          <a:xfrm>
            <a:off x="251251" y="7169489"/>
            <a:ext cx="4399575" cy="301102"/>
          </a:xfrm>
          <a:prstGeom prst="rect">
            <a:avLst/>
          </a:prstGeom>
          <a:noFill/>
          <a:ln w="9525">
            <a:noFill/>
            <a:miter lim="800000"/>
            <a:headEnd/>
            <a:tailEnd/>
          </a:ln>
        </p:spPr>
        <p:txBody>
          <a:bodyPr wrap="square" lIns="130548" tIns="65275" rIns="130548" bIns="65275">
            <a:spAutoFit/>
          </a:bodyPr>
          <a:lstStyle/>
          <a:p>
            <a:pPr defTabSz="1305984"/>
            <a:r>
              <a:rPr lang="en-US" sz="1050" b="0" dirty="0" smtClean="0">
                <a:solidFill>
                  <a:srgbClr val="FFFFFF"/>
                </a:solidFill>
                <a:latin typeface="Arial" charset="0"/>
              </a:rPr>
              <a:t>Potential future </a:t>
            </a:r>
            <a:r>
              <a:rPr lang="en-US" sz="1050" b="0" dirty="0">
                <a:solidFill>
                  <a:srgbClr val="FFFFFF"/>
                </a:solidFill>
                <a:latin typeface="Arial" charset="0"/>
              </a:rPr>
              <a:t>options subject to change without notice.</a:t>
            </a:r>
          </a:p>
        </p:txBody>
      </p:sp>
      <p:pic>
        <p:nvPicPr>
          <p:cNvPr id="22" name="Picture 21" descr="Intel-PBB-plus-extensions.png"/>
          <p:cNvPicPr>
            <a:picLocks noChangeAspect="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5956726" y="2057481"/>
            <a:ext cx="8328144" cy="3239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93682" y="682892"/>
            <a:ext cx="3540308" cy="1405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97302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
            <a:ext cx="13457237" cy="1911928"/>
          </a:xfrm>
        </p:spPr>
        <p:txBody>
          <a:bodyPr/>
          <a:lstStyle/>
          <a:p>
            <a:r>
              <a:rPr lang="en-US" dirty="0" smtClean="0">
                <a:cs typeface="Microsoft Sans Serif" pitchFamily="34" charset="0"/>
              </a:rPr>
              <a:t>More Performance</a:t>
            </a: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r>
              <a:rPr lang="en-US" sz="3200" b="0" dirty="0" smtClean="0">
                <a:cs typeface="Microsoft Sans Serif" pitchFamily="34" charset="0"/>
              </a:rPr>
              <a:t>Heterogeneous Computing Components</a:t>
            </a:r>
            <a:endParaRPr lang="en-US" b="0" dirty="0">
              <a:cs typeface="Microsoft Sans Serif" pitchFamily="34" charset="0"/>
            </a:endParaRPr>
          </a:p>
        </p:txBody>
      </p:sp>
      <p:sp>
        <p:nvSpPr>
          <p:cNvPr id="21" name="AutoShape 15"/>
          <p:cNvSpPr>
            <a:spLocks noChangeArrowheads="1"/>
          </p:cNvSpPr>
          <p:nvPr/>
        </p:nvSpPr>
        <p:spPr bwMode="auto">
          <a:xfrm>
            <a:off x="6414674" y="2376414"/>
            <a:ext cx="1741487" cy="3879366"/>
          </a:xfrm>
          <a:prstGeom prst="roundRect">
            <a:avLst>
              <a:gd name="adj" fmla="val 9176"/>
            </a:avLst>
          </a:prstGeom>
          <a:gradFill rotWithShape="1">
            <a:gsLst>
              <a:gs pos="0">
                <a:srgbClr val="000000">
                  <a:alpha val="82001"/>
                </a:srgbClr>
              </a:gs>
              <a:gs pos="100000">
                <a:srgbClr val="000C2B">
                  <a:alpha val="0"/>
                </a:srgbClr>
              </a:gs>
            </a:gsLst>
            <a:lin ang="5400000" scaled="1"/>
          </a:gradFill>
          <a:ln w="38100">
            <a:solidFill>
              <a:srgbClr val="567EB9"/>
            </a:solidFill>
            <a:round/>
            <a:headEnd/>
            <a:tailEnd/>
          </a:ln>
        </p:spPr>
        <p:txBody>
          <a:bodyPr wrap="none" lIns="91384" tIns="45693" rIns="91384" bIns="45693" anchor="ctr"/>
          <a:lstStyle/>
          <a:p>
            <a:pPr algn="l" defTabSz="914030">
              <a:defRPr/>
            </a:pPr>
            <a:endParaRPr lang="en-US" sz="3200" b="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23" name="AutoShape 14"/>
          <p:cNvSpPr>
            <a:spLocks noChangeArrowheads="1"/>
          </p:cNvSpPr>
          <p:nvPr/>
        </p:nvSpPr>
        <p:spPr bwMode="auto">
          <a:xfrm>
            <a:off x="4485856" y="2376414"/>
            <a:ext cx="1741488" cy="3879366"/>
          </a:xfrm>
          <a:prstGeom prst="roundRect">
            <a:avLst>
              <a:gd name="adj" fmla="val 9176"/>
            </a:avLst>
          </a:prstGeom>
          <a:gradFill rotWithShape="1">
            <a:gsLst>
              <a:gs pos="0">
                <a:srgbClr val="000000">
                  <a:alpha val="82001"/>
                </a:srgbClr>
              </a:gs>
              <a:gs pos="100000">
                <a:srgbClr val="000C2B">
                  <a:alpha val="0"/>
                </a:srgbClr>
              </a:gs>
            </a:gsLst>
            <a:lin ang="5400000" scaled="1"/>
          </a:gradFill>
          <a:ln w="38100">
            <a:solidFill>
              <a:srgbClr val="567EB9"/>
            </a:solidFill>
            <a:round/>
            <a:headEnd/>
            <a:tailEnd/>
          </a:ln>
        </p:spPr>
        <p:txBody>
          <a:bodyPr wrap="none" lIns="91384" tIns="45693" rIns="91384" bIns="45693" anchor="ctr"/>
          <a:lstStyle/>
          <a:p>
            <a:pPr algn="l" defTabSz="914030">
              <a:defRPr/>
            </a:pPr>
            <a:endParaRPr lang="en-US" sz="3200" b="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25" name="AutoShape 13"/>
          <p:cNvSpPr>
            <a:spLocks noChangeArrowheads="1"/>
          </p:cNvSpPr>
          <p:nvPr/>
        </p:nvSpPr>
        <p:spPr bwMode="auto">
          <a:xfrm>
            <a:off x="2560224" y="2376414"/>
            <a:ext cx="1741487" cy="3879366"/>
          </a:xfrm>
          <a:prstGeom prst="roundRect">
            <a:avLst>
              <a:gd name="adj" fmla="val 9176"/>
            </a:avLst>
          </a:prstGeom>
          <a:gradFill rotWithShape="1">
            <a:gsLst>
              <a:gs pos="0">
                <a:srgbClr val="000000">
                  <a:alpha val="82001"/>
                </a:srgbClr>
              </a:gs>
              <a:gs pos="100000">
                <a:srgbClr val="000C2B">
                  <a:alpha val="0"/>
                </a:srgbClr>
              </a:gs>
            </a:gsLst>
            <a:lin ang="5400000" scaled="1"/>
          </a:gradFill>
          <a:ln w="38100">
            <a:solidFill>
              <a:srgbClr val="567EB9"/>
            </a:solidFill>
            <a:round/>
            <a:headEnd/>
            <a:tailEnd/>
          </a:ln>
        </p:spPr>
        <p:txBody>
          <a:bodyPr wrap="none" lIns="91384" tIns="45693" rIns="91384" bIns="45693" anchor="ctr"/>
          <a:lstStyle/>
          <a:p>
            <a:pPr algn="l" defTabSz="914030">
              <a:defRPr/>
            </a:pPr>
            <a:endParaRPr lang="en-US" sz="3200" b="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27" name="AutoShape 12"/>
          <p:cNvSpPr>
            <a:spLocks noChangeArrowheads="1"/>
          </p:cNvSpPr>
          <p:nvPr/>
        </p:nvSpPr>
        <p:spPr bwMode="auto">
          <a:xfrm>
            <a:off x="645699" y="2376414"/>
            <a:ext cx="1741487" cy="3879366"/>
          </a:xfrm>
          <a:prstGeom prst="roundRect">
            <a:avLst>
              <a:gd name="adj" fmla="val 9176"/>
            </a:avLst>
          </a:prstGeom>
          <a:gradFill rotWithShape="1">
            <a:gsLst>
              <a:gs pos="0">
                <a:srgbClr val="000000">
                  <a:alpha val="82001"/>
                </a:srgbClr>
              </a:gs>
              <a:gs pos="100000">
                <a:srgbClr val="000C2B">
                  <a:alpha val="0"/>
                </a:srgbClr>
              </a:gs>
            </a:gsLst>
            <a:lin ang="5400000" scaled="1"/>
          </a:gradFill>
          <a:ln w="38100">
            <a:solidFill>
              <a:srgbClr val="567EB9"/>
            </a:solidFill>
            <a:round/>
            <a:headEnd/>
            <a:tailEnd/>
          </a:ln>
        </p:spPr>
        <p:txBody>
          <a:bodyPr wrap="none" lIns="91384" tIns="45693" rIns="91384" bIns="45693" anchor="ctr"/>
          <a:lstStyle/>
          <a:p>
            <a:pPr algn="l" defTabSz="914030">
              <a:defRPr/>
            </a:pPr>
            <a:endParaRPr lang="en-US" sz="3200" b="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29" name="Text Box 20"/>
          <p:cNvSpPr txBox="1">
            <a:spLocks noChangeArrowheads="1"/>
          </p:cNvSpPr>
          <p:nvPr/>
        </p:nvSpPr>
        <p:spPr bwMode="auto">
          <a:xfrm>
            <a:off x="1097492" y="2574578"/>
            <a:ext cx="843388" cy="486232"/>
          </a:xfrm>
          <a:prstGeom prst="rect">
            <a:avLst/>
          </a:prstGeom>
          <a:noFill/>
          <a:ln w="9525" algn="ctr">
            <a:noFill/>
            <a:miter lim="800000"/>
            <a:headEnd/>
            <a:tailEnd/>
          </a:ln>
        </p:spPr>
        <p:txBody>
          <a:bodyPr wrap="none" lIns="91384" tIns="45693" rIns="91384" bIns="45693">
            <a:spAutoFit/>
          </a:bodyPr>
          <a:lstStyle/>
          <a:p>
            <a:pPr defTabSz="1012357">
              <a:lnSpc>
                <a:spcPct val="80000"/>
              </a:lnSpc>
            </a:pPr>
            <a:r>
              <a:rPr lang="en-US" sz="3200" b="0" dirty="0" smtClean="0">
                <a:solidFill>
                  <a:srgbClr val="FFFFFF"/>
                </a:solidFill>
                <a:latin typeface="Impact" pitchFamily="34" charset="0"/>
              </a:rPr>
              <a:t>CPU</a:t>
            </a:r>
            <a:endParaRPr lang="en-US" sz="3200" b="0" dirty="0">
              <a:solidFill>
                <a:srgbClr val="FFFFFF"/>
              </a:solidFill>
              <a:latin typeface="Impact" pitchFamily="34" charset="0"/>
            </a:endParaRPr>
          </a:p>
        </p:txBody>
      </p:sp>
      <p:sp>
        <p:nvSpPr>
          <p:cNvPr id="30" name="Text Box 21"/>
          <p:cNvSpPr txBox="1">
            <a:spLocks noChangeArrowheads="1"/>
          </p:cNvSpPr>
          <p:nvPr/>
        </p:nvSpPr>
        <p:spPr bwMode="auto">
          <a:xfrm>
            <a:off x="3055670" y="2574578"/>
            <a:ext cx="772855" cy="486232"/>
          </a:xfrm>
          <a:prstGeom prst="rect">
            <a:avLst/>
          </a:prstGeom>
          <a:noFill/>
          <a:ln w="9525" algn="ctr">
            <a:noFill/>
            <a:miter lim="800000"/>
            <a:headEnd/>
            <a:tailEnd/>
          </a:ln>
        </p:spPr>
        <p:txBody>
          <a:bodyPr wrap="none" lIns="91384" tIns="45693" rIns="91384" bIns="45693">
            <a:spAutoFit/>
          </a:bodyPr>
          <a:lstStyle/>
          <a:p>
            <a:pPr defTabSz="1012357">
              <a:lnSpc>
                <a:spcPct val="80000"/>
              </a:lnSpc>
            </a:pPr>
            <a:r>
              <a:rPr lang="en-US" sz="3200" b="0" dirty="0" smtClean="0">
                <a:solidFill>
                  <a:srgbClr val="FFFFFF"/>
                </a:solidFill>
                <a:latin typeface="Impact" pitchFamily="34" charset="0"/>
              </a:rPr>
              <a:t>GFX</a:t>
            </a:r>
            <a:endParaRPr lang="en-US" sz="3200" b="0" dirty="0">
              <a:solidFill>
                <a:srgbClr val="FFFFFF"/>
              </a:solidFill>
              <a:latin typeface="Impact" pitchFamily="34" charset="0"/>
            </a:endParaRPr>
          </a:p>
        </p:txBody>
      </p:sp>
      <p:sp>
        <p:nvSpPr>
          <p:cNvPr id="31" name="Text Box 22"/>
          <p:cNvSpPr txBox="1">
            <a:spLocks noChangeArrowheads="1"/>
          </p:cNvSpPr>
          <p:nvPr/>
        </p:nvSpPr>
        <p:spPr bwMode="auto">
          <a:xfrm>
            <a:off x="4877624" y="2572986"/>
            <a:ext cx="945980" cy="486232"/>
          </a:xfrm>
          <a:prstGeom prst="rect">
            <a:avLst/>
          </a:prstGeom>
          <a:noFill/>
          <a:ln w="9525">
            <a:noFill/>
            <a:miter lim="800000"/>
            <a:headEnd/>
            <a:tailEnd/>
          </a:ln>
        </p:spPr>
        <p:txBody>
          <a:bodyPr wrap="none" lIns="91384" tIns="45693" rIns="91384" bIns="45693">
            <a:spAutoFit/>
          </a:bodyPr>
          <a:lstStyle/>
          <a:p>
            <a:pPr defTabSz="1012357">
              <a:lnSpc>
                <a:spcPct val="80000"/>
              </a:lnSpc>
            </a:pPr>
            <a:r>
              <a:rPr lang="en-US" sz="3200" b="0" dirty="0" smtClean="0">
                <a:solidFill>
                  <a:srgbClr val="FFFFFF"/>
                </a:solidFill>
                <a:latin typeface="Impact" pitchFamily="34" charset="0"/>
              </a:rPr>
              <a:t>DSP*</a:t>
            </a:r>
            <a:endParaRPr lang="en-US" sz="3200" b="0" dirty="0">
              <a:solidFill>
                <a:srgbClr val="FFFFFF"/>
              </a:solidFill>
              <a:latin typeface="Impact" pitchFamily="34" charset="0"/>
            </a:endParaRPr>
          </a:p>
        </p:txBody>
      </p:sp>
      <p:sp>
        <p:nvSpPr>
          <p:cNvPr id="32" name="Text Box 23"/>
          <p:cNvSpPr txBox="1">
            <a:spLocks noChangeArrowheads="1"/>
          </p:cNvSpPr>
          <p:nvPr/>
        </p:nvSpPr>
        <p:spPr bwMode="auto">
          <a:xfrm>
            <a:off x="6781115" y="2483772"/>
            <a:ext cx="1104677" cy="584721"/>
          </a:xfrm>
          <a:prstGeom prst="rect">
            <a:avLst/>
          </a:prstGeom>
          <a:noFill/>
          <a:ln w="9525">
            <a:noFill/>
            <a:miter lim="800000"/>
            <a:headEnd/>
            <a:tailEnd/>
          </a:ln>
        </p:spPr>
        <p:txBody>
          <a:bodyPr wrap="none" lIns="91384" tIns="45693" rIns="91384" bIns="45693">
            <a:spAutoFit/>
          </a:bodyPr>
          <a:lstStyle/>
          <a:p>
            <a:pPr algn="l" defTabSz="1012357"/>
            <a:r>
              <a:rPr lang="en-US" sz="3200" b="0" dirty="0" smtClean="0">
                <a:solidFill>
                  <a:srgbClr val="FFFFFF"/>
                </a:solidFill>
                <a:latin typeface="Impact" pitchFamily="34" charset="0"/>
              </a:rPr>
              <a:t>FPGA*</a:t>
            </a:r>
            <a:endParaRPr lang="en-US" sz="3200" b="0" dirty="0">
              <a:solidFill>
                <a:srgbClr val="FFFFFF"/>
              </a:solidFill>
              <a:latin typeface="Impact" pitchFamily="34" charset="0"/>
            </a:endParaRPr>
          </a:p>
        </p:txBody>
      </p:sp>
      <p:sp>
        <p:nvSpPr>
          <p:cNvPr id="33" name="AutoShape 15"/>
          <p:cNvSpPr>
            <a:spLocks noChangeArrowheads="1"/>
          </p:cNvSpPr>
          <p:nvPr/>
        </p:nvSpPr>
        <p:spPr bwMode="auto">
          <a:xfrm>
            <a:off x="8314545" y="2368473"/>
            <a:ext cx="1741487" cy="3879365"/>
          </a:xfrm>
          <a:prstGeom prst="roundRect">
            <a:avLst>
              <a:gd name="adj" fmla="val 9176"/>
            </a:avLst>
          </a:prstGeom>
          <a:gradFill rotWithShape="1">
            <a:gsLst>
              <a:gs pos="0">
                <a:srgbClr val="000000">
                  <a:alpha val="82001"/>
                </a:srgbClr>
              </a:gs>
              <a:gs pos="100000">
                <a:srgbClr val="000C2B">
                  <a:alpha val="0"/>
                </a:srgbClr>
              </a:gs>
            </a:gsLst>
            <a:lin ang="5400000" scaled="1"/>
          </a:gradFill>
          <a:ln w="38100">
            <a:solidFill>
              <a:srgbClr val="567EB9"/>
            </a:solidFill>
            <a:round/>
            <a:headEnd/>
            <a:tailEnd/>
          </a:ln>
        </p:spPr>
        <p:txBody>
          <a:bodyPr wrap="none" lIns="91384" tIns="45693" rIns="91384" bIns="45693" anchor="ctr"/>
          <a:lstStyle/>
          <a:p>
            <a:pPr algn="l" defTabSz="914030">
              <a:defRPr/>
            </a:pPr>
            <a:endParaRPr lang="en-US" sz="3200" b="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34" name="Text Box 23"/>
          <p:cNvSpPr txBox="1">
            <a:spLocks noChangeArrowheads="1"/>
          </p:cNvSpPr>
          <p:nvPr/>
        </p:nvSpPr>
        <p:spPr bwMode="auto">
          <a:xfrm>
            <a:off x="8599792" y="2462771"/>
            <a:ext cx="1223299" cy="584721"/>
          </a:xfrm>
          <a:prstGeom prst="rect">
            <a:avLst/>
          </a:prstGeom>
          <a:noFill/>
          <a:ln w="9525">
            <a:noFill/>
            <a:miter lim="800000"/>
            <a:headEnd/>
            <a:tailEnd/>
          </a:ln>
        </p:spPr>
        <p:txBody>
          <a:bodyPr wrap="none" lIns="91384" tIns="45693" rIns="91384" bIns="45693">
            <a:spAutoFit/>
          </a:bodyPr>
          <a:lstStyle/>
          <a:p>
            <a:pPr algn="l" defTabSz="1012357"/>
            <a:r>
              <a:rPr lang="en-US" sz="3200" b="0" dirty="0" smtClean="0">
                <a:solidFill>
                  <a:srgbClr val="FFFFFF"/>
                </a:solidFill>
                <a:latin typeface="Impact" pitchFamily="34" charset="0"/>
              </a:rPr>
              <a:t>CRYPT</a:t>
            </a:r>
            <a:endParaRPr lang="en-US" sz="3200" b="0" dirty="0">
              <a:solidFill>
                <a:srgbClr val="FFFFFF"/>
              </a:solidFill>
              <a:latin typeface="Impact" pitchFamily="34" charset="0"/>
            </a:endParaRPr>
          </a:p>
        </p:txBody>
      </p:sp>
      <p:sp>
        <p:nvSpPr>
          <p:cNvPr id="36" name="AutoShape 15"/>
          <p:cNvSpPr>
            <a:spLocks noChangeArrowheads="1"/>
          </p:cNvSpPr>
          <p:nvPr/>
        </p:nvSpPr>
        <p:spPr bwMode="auto">
          <a:xfrm>
            <a:off x="10217368" y="2364118"/>
            <a:ext cx="1741487" cy="3879365"/>
          </a:xfrm>
          <a:prstGeom prst="roundRect">
            <a:avLst>
              <a:gd name="adj" fmla="val 9176"/>
            </a:avLst>
          </a:prstGeom>
          <a:gradFill rotWithShape="1">
            <a:gsLst>
              <a:gs pos="0">
                <a:srgbClr val="000000">
                  <a:alpha val="82001"/>
                </a:srgbClr>
              </a:gs>
              <a:gs pos="100000">
                <a:srgbClr val="000C2B">
                  <a:alpha val="0"/>
                </a:srgbClr>
              </a:gs>
            </a:gsLst>
            <a:lin ang="5400000" scaled="1"/>
          </a:gradFill>
          <a:ln w="38100">
            <a:solidFill>
              <a:srgbClr val="567EB9"/>
            </a:solidFill>
            <a:round/>
            <a:headEnd/>
            <a:tailEnd/>
          </a:ln>
        </p:spPr>
        <p:txBody>
          <a:bodyPr wrap="none" lIns="91384" tIns="45693" rIns="91384" bIns="45693" anchor="ctr"/>
          <a:lstStyle/>
          <a:p>
            <a:pPr algn="l" defTabSz="914030">
              <a:defRPr/>
            </a:pPr>
            <a:endParaRPr lang="en-US" sz="3200" b="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37" name="Text Box 23"/>
          <p:cNvSpPr txBox="1">
            <a:spLocks noChangeArrowheads="1"/>
          </p:cNvSpPr>
          <p:nvPr/>
        </p:nvSpPr>
        <p:spPr bwMode="auto">
          <a:xfrm>
            <a:off x="10463426" y="2458416"/>
            <a:ext cx="1298640" cy="584721"/>
          </a:xfrm>
          <a:prstGeom prst="rect">
            <a:avLst/>
          </a:prstGeom>
          <a:noFill/>
          <a:ln w="9525">
            <a:noFill/>
            <a:miter lim="800000"/>
            <a:headEnd/>
            <a:tailEnd/>
          </a:ln>
        </p:spPr>
        <p:txBody>
          <a:bodyPr wrap="none" lIns="91384" tIns="45693" rIns="91384" bIns="45693">
            <a:spAutoFit/>
          </a:bodyPr>
          <a:lstStyle/>
          <a:p>
            <a:pPr algn="l" defTabSz="1012357"/>
            <a:r>
              <a:rPr lang="en-US" sz="3200" b="0" dirty="0" err="1" smtClean="0">
                <a:solidFill>
                  <a:srgbClr val="FFFFFF"/>
                </a:solidFill>
                <a:latin typeface="Impact" pitchFamily="34" charset="0"/>
              </a:rPr>
              <a:t>PhysX</a:t>
            </a:r>
            <a:r>
              <a:rPr lang="en-US" sz="3200" b="0" dirty="0" smtClean="0">
                <a:solidFill>
                  <a:srgbClr val="FFFFFF"/>
                </a:solidFill>
                <a:latin typeface="Impact" pitchFamily="34" charset="0"/>
              </a:rPr>
              <a:t>*</a:t>
            </a:r>
            <a:endParaRPr lang="en-US" sz="3200" b="0" dirty="0">
              <a:solidFill>
                <a:srgbClr val="FFFFFF"/>
              </a:solidFill>
              <a:latin typeface="Impact" pitchFamily="34" charset="0"/>
            </a:endParaRPr>
          </a:p>
        </p:txBody>
      </p:sp>
      <p:pic>
        <p:nvPicPr>
          <p:cNvPr id="39" name="Picture 7" descr="silverthorne"/>
          <p:cNvPicPr>
            <a:picLocks noChangeAspect="1" noChangeArrowheads="1"/>
          </p:cNvPicPr>
          <p:nvPr/>
        </p:nvPicPr>
        <p:blipFill>
          <a:blip r:embed="rId3" cstate="screen"/>
          <a:srcRect/>
          <a:stretch>
            <a:fillRect/>
          </a:stretch>
        </p:blipFill>
        <p:spPr bwMode="auto">
          <a:xfrm>
            <a:off x="8318438" y="3184727"/>
            <a:ext cx="1762123" cy="3402759"/>
          </a:xfrm>
          <a:prstGeom prst="rect">
            <a:avLst/>
          </a:prstGeom>
          <a:noFill/>
          <a:ln w="9525">
            <a:noFill/>
            <a:miter lim="800000"/>
            <a:headEnd/>
            <a:tailEnd/>
          </a:ln>
          <a:effectLst/>
        </p:spPr>
      </p:pic>
      <p:sp>
        <p:nvSpPr>
          <p:cNvPr id="40" name="TextBox 39"/>
          <p:cNvSpPr txBox="1"/>
          <p:nvPr/>
        </p:nvSpPr>
        <p:spPr>
          <a:xfrm>
            <a:off x="12417339" y="6273382"/>
            <a:ext cx="1173014" cy="276999"/>
          </a:xfrm>
          <a:prstGeom prst="rect">
            <a:avLst/>
          </a:prstGeom>
          <a:noFill/>
        </p:spPr>
        <p:txBody>
          <a:bodyPr wrap="none" rtlCol="0">
            <a:spAutoFit/>
          </a:bodyPr>
          <a:lstStyle/>
          <a:p>
            <a:r>
              <a:rPr lang="en-US" sz="1200" b="0" dirty="0" smtClean="0"/>
              <a:t>Your own ASIC</a:t>
            </a:r>
            <a:endParaRPr lang="en-US" sz="1200" b="0" dirty="0"/>
          </a:p>
        </p:txBody>
      </p:sp>
      <p:sp>
        <p:nvSpPr>
          <p:cNvPr id="41" name="AutoShape 15"/>
          <p:cNvSpPr>
            <a:spLocks noChangeArrowheads="1"/>
          </p:cNvSpPr>
          <p:nvPr/>
        </p:nvSpPr>
        <p:spPr bwMode="auto">
          <a:xfrm>
            <a:off x="12120191" y="2372826"/>
            <a:ext cx="1741487" cy="3879365"/>
          </a:xfrm>
          <a:prstGeom prst="roundRect">
            <a:avLst>
              <a:gd name="adj" fmla="val 9176"/>
            </a:avLst>
          </a:prstGeom>
          <a:gradFill rotWithShape="1">
            <a:gsLst>
              <a:gs pos="0">
                <a:srgbClr val="000000">
                  <a:alpha val="82001"/>
                </a:srgbClr>
              </a:gs>
              <a:gs pos="100000">
                <a:srgbClr val="000C2B">
                  <a:alpha val="0"/>
                </a:srgbClr>
              </a:gs>
            </a:gsLst>
            <a:lin ang="5400000" scaled="1"/>
          </a:gradFill>
          <a:ln w="38100">
            <a:solidFill>
              <a:srgbClr val="567EB9"/>
            </a:solidFill>
            <a:round/>
            <a:headEnd/>
            <a:tailEnd/>
          </a:ln>
        </p:spPr>
        <p:txBody>
          <a:bodyPr wrap="none" lIns="91384" tIns="45693" rIns="91384" bIns="45693" anchor="ctr"/>
          <a:lstStyle/>
          <a:p>
            <a:pPr algn="l" defTabSz="914030">
              <a:defRPr/>
            </a:pPr>
            <a:endParaRPr lang="en-US" sz="3200" b="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42" name="Text Box 23"/>
          <p:cNvSpPr txBox="1">
            <a:spLocks noChangeArrowheads="1"/>
          </p:cNvSpPr>
          <p:nvPr/>
        </p:nvSpPr>
        <p:spPr bwMode="auto">
          <a:xfrm>
            <a:off x="12536066" y="2467124"/>
            <a:ext cx="893850" cy="584721"/>
          </a:xfrm>
          <a:prstGeom prst="rect">
            <a:avLst/>
          </a:prstGeom>
          <a:noFill/>
          <a:ln w="9525">
            <a:noFill/>
            <a:miter lim="800000"/>
            <a:headEnd/>
            <a:tailEnd/>
          </a:ln>
        </p:spPr>
        <p:txBody>
          <a:bodyPr wrap="none" lIns="91384" tIns="45693" rIns="91384" bIns="45693">
            <a:spAutoFit/>
          </a:bodyPr>
          <a:lstStyle/>
          <a:p>
            <a:pPr algn="l" defTabSz="1012357"/>
            <a:r>
              <a:rPr lang="en-US" sz="3200" b="0" dirty="0" err="1" smtClean="0">
                <a:solidFill>
                  <a:srgbClr val="FFFFFF"/>
                </a:solidFill>
                <a:latin typeface="Impact" pitchFamily="34" charset="0"/>
              </a:rPr>
              <a:t>YoA</a:t>
            </a:r>
            <a:r>
              <a:rPr lang="en-US" sz="3200" b="0" dirty="0" smtClean="0">
                <a:solidFill>
                  <a:srgbClr val="FFFFFF"/>
                </a:solidFill>
                <a:latin typeface="Impact" pitchFamily="34" charset="0"/>
              </a:rPr>
              <a:t>*</a:t>
            </a:r>
            <a:endParaRPr lang="en-US" sz="3200" b="0" dirty="0">
              <a:solidFill>
                <a:srgbClr val="FFFFFF"/>
              </a:solidFill>
              <a:latin typeface="Impact" pitchFamily="34" charset="0"/>
            </a:endParaRPr>
          </a:p>
        </p:txBody>
      </p:sp>
      <p:pic>
        <p:nvPicPr>
          <p:cNvPr id="1999875" name="Picture 3"/>
          <p:cNvPicPr>
            <a:picLocks noChangeAspect="1" noChangeArrowheads="1"/>
          </p:cNvPicPr>
          <p:nvPr/>
        </p:nvPicPr>
        <p:blipFill>
          <a:blip r:embed="rId4" cstate="screen"/>
          <a:srcRect/>
          <a:stretch>
            <a:fillRect/>
          </a:stretch>
        </p:blipFill>
        <p:spPr bwMode="auto">
          <a:xfrm>
            <a:off x="10245687" y="3194041"/>
            <a:ext cx="1696597" cy="1762125"/>
          </a:xfrm>
          <a:prstGeom prst="rect">
            <a:avLst/>
          </a:prstGeom>
          <a:noFill/>
          <a:ln w="9525">
            <a:noFill/>
            <a:miter lim="800000"/>
            <a:headEnd/>
            <a:tailEnd/>
          </a:ln>
          <a:effectLst>
            <a:reflection blurRad="6350" stA="50000" endA="300" endPos="55500" dist="50800" dir="5400000" sy="-100000" algn="bl" rotWithShape="0"/>
          </a:effectLst>
        </p:spPr>
      </p:pic>
      <p:pic>
        <p:nvPicPr>
          <p:cNvPr id="1999876" name="Picture 4"/>
          <p:cNvPicPr>
            <a:picLocks noChangeAspect="1" noChangeArrowheads="1"/>
          </p:cNvPicPr>
          <p:nvPr/>
        </p:nvPicPr>
        <p:blipFill>
          <a:blip r:embed="rId5" cstate="screen"/>
          <a:srcRect/>
          <a:stretch>
            <a:fillRect/>
          </a:stretch>
        </p:blipFill>
        <p:spPr bwMode="auto">
          <a:xfrm>
            <a:off x="6433851" y="3179617"/>
            <a:ext cx="1704309" cy="1941801"/>
          </a:xfrm>
          <a:prstGeom prst="rect">
            <a:avLst/>
          </a:prstGeom>
          <a:noFill/>
          <a:ln w="9525">
            <a:noFill/>
            <a:miter lim="800000"/>
            <a:headEnd/>
            <a:tailEnd/>
          </a:ln>
          <a:effectLst>
            <a:reflection blurRad="6350" stA="50000" endA="300" endPos="55500" dist="50800" dir="5400000" sy="-100000" algn="bl" rotWithShape="0"/>
          </a:effectLst>
        </p:spPr>
      </p:pic>
      <p:pic>
        <p:nvPicPr>
          <p:cNvPr id="1999877" name="Picture 5"/>
          <p:cNvPicPr>
            <a:picLocks noChangeAspect="1" noChangeArrowheads="1"/>
          </p:cNvPicPr>
          <p:nvPr/>
        </p:nvPicPr>
        <p:blipFill>
          <a:blip r:embed="rId6" cstate="screen"/>
          <a:srcRect/>
          <a:stretch>
            <a:fillRect/>
          </a:stretch>
        </p:blipFill>
        <p:spPr bwMode="auto">
          <a:xfrm>
            <a:off x="4494180" y="3191047"/>
            <a:ext cx="1715328" cy="1477735"/>
          </a:xfrm>
          <a:prstGeom prst="rect">
            <a:avLst/>
          </a:prstGeom>
          <a:noFill/>
          <a:ln w="9525">
            <a:noFill/>
            <a:miter lim="800000"/>
            <a:headEnd/>
            <a:tailEnd/>
          </a:ln>
          <a:effectLst>
            <a:reflection blurRad="6350" stA="50000" endA="300" endPos="55500" dist="50800" dir="5400000" sy="-100000" algn="bl" rotWithShape="0"/>
          </a:effectLst>
        </p:spPr>
      </p:pic>
      <p:pic>
        <p:nvPicPr>
          <p:cNvPr id="1999878" name="Picture 6"/>
          <p:cNvPicPr>
            <a:picLocks noChangeAspect="1" noChangeArrowheads="1"/>
          </p:cNvPicPr>
          <p:nvPr/>
        </p:nvPicPr>
        <p:blipFill>
          <a:blip r:embed="rId7" cstate="screen"/>
          <a:srcRect/>
          <a:stretch>
            <a:fillRect/>
          </a:stretch>
        </p:blipFill>
        <p:spPr bwMode="auto">
          <a:xfrm>
            <a:off x="2574742" y="3189688"/>
            <a:ext cx="1705428" cy="1230900"/>
          </a:xfrm>
          <a:prstGeom prst="rect">
            <a:avLst/>
          </a:prstGeom>
          <a:noFill/>
          <a:ln w="9525">
            <a:noFill/>
            <a:miter lim="800000"/>
            <a:headEnd/>
            <a:tailEnd/>
          </a:ln>
          <a:effectLst>
            <a:reflection blurRad="6350" stA="50000" endA="300" endPos="55500" dist="50800" dir="5400000" sy="-100000" algn="bl" rotWithShape="0"/>
          </a:effectLst>
        </p:spPr>
      </p:pic>
      <p:pic>
        <p:nvPicPr>
          <p:cNvPr id="1999879" name="Picture 7"/>
          <p:cNvPicPr>
            <a:picLocks noChangeAspect="1" noChangeArrowheads="1"/>
          </p:cNvPicPr>
          <p:nvPr/>
        </p:nvPicPr>
        <p:blipFill>
          <a:blip r:embed="rId8" cstate="screen"/>
          <a:srcRect/>
          <a:stretch>
            <a:fillRect/>
          </a:stretch>
        </p:blipFill>
        <p:spPr bwMode="auto">
          <a:xfrm>
            <a:off x="12140119" y="3192680"/>
            <a:ext cx="1706510" cy="1733004"/>
          </a:xfrm>
          <a:prstGeom prst="rect">
            <a:avLst/>
          </a:prstGeom>
          <a:noFill/>
          <a:ln w="9525">
            <a:noFill/>
            <a:miter lim="800000"/>
            <a:headEnd/>
            <a:tailEnd/>
          </a:ln>
          <a:effectLst>
            <a:reflection blurRad="6350" stA="50000" endA="300" endPos="55500" dist="50800" dir="5400000" sy="-100000" algn="bl" rotWithShape="0"/>
          </a:effectLst>
        </p:spPr>
      </p:pic>
      <p:pic>
        <p:nvPicPr>
          <p:cNvPr id="26" name="Picture 9"/>
          <p:cNvPicPr>
            <a:picLocks noChangeAspect="1" noChangeArrowheads="1"/>
          </p:cNvPicPr>
          <p:nvPr/>
        </p:nvPicPr>
        <p:blipFill>
          <a:blip r:embed="rId9" cstate="screen"/>
          <a:srcRect/>
          <a:stretch>
            <a:fillRect/>
          </a:stretch>
        </p:blipFill>
        <p:spPr bwMode="auto">
          <a:xfrm>
            <a:off x="657225" y="3181542"/>
            <a:ext cx="1704975" cy="1747218"/>
          </a:xfrm>
          <a:prstGeom prst="rect">
            <a:avLst/>
          </a:prstGeom>
          <a:noFill/>
          <a:ln w="19050" algn="ctr">
            <a:noFill/>
            <a:miter lim="800000"/>
            <a:headEnd/>
            <a:tailEnd/>
          </a:ln>
          <a:effectLst>
            <a:reflection blurRad="6350" stA="50000" endA="300" endPos="55500" dist="50800" dir="5400000" sy="-100000" algn="bl" rotWithShape="0"/>
          </a:effectLst>
        </p:spPr>
      </p:pic>
    </p:spTree>
    <p:extLst>
      <p:ext uri="{BB962C8B-B14F-4D97-AF65-F5344CB8AC3E}">
        <p14:creationId xmlns:p14="http://schemas.microsoft.com/office/powerpoint/2010/main" xmlns="" val="291486868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2"/>
          <p:cNvSpPr>
            <a:spLocks noChangeArrowheads="1"/>
          </p:cNvSpPr>
          <p:nvPr/>
        </p:nvSpPr>
        <p:spPr bwMode="auto">
          <a:xfrm>
            <a:off x="5053178" y="1465295"/>
            <a:ext cx="4442004" cy="4735513"/>
          </a:xfrm>
          <a:prstGeom prst="roundRect">
            <a:avLst>
              <a:gd name="adj" fmla="val 9176"/>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28575">
            <a:solidFill>
              <a:srgbClr val="567EB9"/>
            </a:solidFill>
            <a:round/>
            <a:headEnd/>
            <a:tailEnd/>
          </a:ln>
        </p:spPr>
        <p:txBody>
          <a:bodyPr wrap="none" lIns="91423" tIns="45712" rIns="91423" bIns="45712" anchor="ctr"/>
          <a:lstStyle/>
          <a:p>
            <a:pPr algn="l">
              <a:defRPr/>
            </a:pPr>
            <a:endParaRPr lang="en-US" sz="3200" b="0">
              <a:solidFill>
                <a:srgbClr val="FFFFFF"/>
              </a:solidFill>
              <a:effectLst>
                <a:outerShdw blurRad="38100" dist="38100" dir="2700000" algn="tl">
                  <a:srgbClr val="000000">
                    <a:alpha val="43137"/>
                  </a:srgbClr>
                </a:outerShdw>
              </a:effectLst>
              <a:latin typeface="Neo Sans Intel" pitchFamily="34" charset="0"/>
            </a:endParaRPr>
          </a:p>
        </p:txBody>
      </p:sp>
      <p:sp>
        <p:nvSpPr>
          <p:cNvPr id="20" name="AutoShape 12"/>
          <p:cNvSpPr>
            <a:spLocks noChangeArrowheads="1"/>
          </p:cNvSpPr>
          <p:nvPr/>
        </p:nvSpPr>
        <p:spPr bwMode="auto">
          <a:xfrm>
            <a:off x="9863717" y="1478549"/>
            <a:ext cx="4442004" cy="4735513"/>
          </a:xfrm>
          <a:prstGeom prst="roundRect">
            <a:avLst>
              <a:gd name="adj" fmla="val 9176"/>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28575">
            <a:solidFill>
              <a:srgbClr val="567EB9"/>
            </a:solidFill>
            <a:round/>
            <a:headEnd/>
            <a:tailEnd/>
          </a:ln>
        </p:spPr>
        <p:txBody>
          <a:bodyPr wrap="none" lIns="91423" tIns="45712" rIns="91423" bIns="45712" anchor="ctr"/>
          <a:lstStyle/>
          <a:p>
            <a:pPr marL="0" marR="0" lvl="0" indent="0" algn="l" defTabSz="914400" eaLnBrk="1" latinLnBrk="0" hangingPunct="1">
              <a:lnSpc>
                <a:spcPct val="100000"/>
              </a:lnSpc>
              <a:buClrTx/>
              <a:buSzTx/>
              <a:buFontTx/>
              <a:buNone/>
              <a:tabLst/>
              <a:defRPr/>
            </a:pPr>
            <a:endParaRPr lang="en-US" sz="3200" b="0">
              <a:solidFill>
                <a:srgbClr val="FFFFFF"/>
              </a:solidFill>
              <a:effectLst>
                <a:outerShdw blurRad="38100" dist="38100" dir="2700000" algn="tl">
                  <a:srgbClr val="000000">
                    <a:alpha val="43137"/>
                  </a:srgbClr>
                </a:outerShdw>
              </a:effectLst>
              <a:latin typeface="Neo Sans Intel" pitchFamily="34" charset="0"/>
            </a:endParaRPr>
          </a:p>
        </p:txBody>
      </p:sp>
      <p:sp>
        <p:nvSpPr>
          <p:cNvPr id="16" name="AutoShape 12"/>
          <p:cNvSpPr>
            <a:spLocks noChangeArrowheads="1"/>
          </p:cNvSpPr>
          <p:nvPr/>
        </p:nvSpPr>
        <p:spPr bwMode="auto">
          <a:xfrm>
            <a:off x="275770" y="1458669"/>
            <a:ext cx="4442004" cy="4735513"/>
          </a:xfrm>
          <a:prstGeom prst="roundRect">
            <a:avLst>
              <a:gd name="adj" fmla="val 9176"/>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28575">
            <a:solidFill>
              <a:srgbClr val="567EB9"/>
            </a:solidFill>
            <a:round/>
            <a:headEnd/>
            <a:tailEnd/>
          </a:ln>
        </p:spPr>
        <p:txBody>
          <a:bodyPr wrap="none" lIns="91423" tIns="45712" rIns="91423"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Neo Sans Intel" pitchFamily="34" charset="0"/>
              <a:ea typeface="+mn-ea"/>
              <a:cs typeface="Arial" charset="0"/>
            </a:endParaRPr>
          </a:p>
        </p:txBody>
      </p:sp>
      <p:sp>
        <p:nvSpPr>
          <p:cNvPr id="1357827" name="Rectangle 2"/>
          <p:cNvSpPr>
            <a:spLocks noGrp="1" noChangeArrowheads="1"/>
          </p:cNvSpPr>
          <p:nvPr>
            <p:ph type="title"/>
          </p:nvPr>
        </p:nvSpPr>
        <p:spPr>
          <a:xfrm>
            <a:off x="0" y="0"/>
            <a:ext cx="14630400" cy="1565564"/>
          </a:xfrm>
        </p:spPr>
        <p:txBody>
          <a:bodyPr/>
          <a:lstStyle/>
          <a:p>
            <a:r>
              <a:rPr lang="en-US" dirty="0" smtClean="0"/>
              <a:t>Multi-Core </a:t>
            </a:r>
            <a:r>
              <a:rPr lang="en-US" dirty="0" smtClean="0">
                <a:sym typeface="Wingdings" pitchFamily="2" charset="2"/>
              </a:rPr>
              <a:t></a:t>
            </a:r>
            <a:r>
              <a:rPr lang="en-US" dirty="0" smtClean="0"/>
              <a:t> Many-Core for Highly Parallel Computing</a:t>
            </a:r>
          </a:p>
        </p:txBody>
      </p:sp>
      <p:sp>
        <p:nvSpPr>
          <p:cNvPr id="42010" name="Rectangle 26"/>
          <p:cNvSpPr>
            <a:spLocks noChangeArrowheads="1"/>
          </p:cNvSpPr>
          <p:nvPr/>
        </p:nvSpPr>
        <p:spPr bwMode="auto">
          <a:xfrm>
            <a:off x="5193229" y="1689724"/>
            <a:ext cx="4279069" cy="2430887"/>
          </a:xfrm>
          <a:prstGeom prst="rect">
            <a:avLst/>
          </a:prstGeom>
          <a:noFill/>
          <a:ln w="9525">
            <a:noFill/>
            <a:miter lim="800000"/>
            <a:headEnd/>
            <a:tailEnd/>
          </a:ln>
          <a:effectLst>
            <a:prstShdw prst="shdw17" dist="17961" dir="2700000">
              <a:schemeClr val="tx2">
                <a:gamma/>
                <a:shade val="60000"/>
                <a:invGamma/>
              </a:schemeClr>
            </a:prstShdw>
          </a:effectLst>
        </p:spPr>
        <p:txBody>
          <a:bodyPr wrap="none" lIns="130615" tIns="65308" rIns="130615" bIns="65308"/>
          <a:lstStyle/>
          <a:p>
            <a:pPr algn="ctr" fontAlgn="base">
              <a:spcBef>
                <a:spcPct val="0"/>
              </a:spcBef>
              <a:spcAft>
                <a:spcPct val="0"/>
              </a:spcAft>
              <a:defRPr/>
            </a:pPr>
            <a:r>
              <a:rPr lang="en-US" sz="2800" b="0" dirty="0">
                <a:solidFill>
                  <a:srgbClr val="FFC000"/>
                </a:solidFill>
                <a:latin typeface="Neo Sans Intel Medium" pitchFamily="34" charset="0"/>
              </a:rPr>
              <a:t>Common Tools Suite and </a:t>
            </a:r>
          </a:p>
          <a:p>
            <a:pPr algn="ctr" fontAlgn="base">
              <a:spcBef>
                <a:spcPct val="0"/>
              </a:spcBef>
              <a:spcAft>
                <a:spcPct val="0"/>
              </a:spcAft>
              <a:defRPr/>
            </a:pPr>
            <a:r>
              <a:rPr lang="en-US" sz="2800" b="0" dirty="0">
                <a:solidFill>
                  <a:srgbClr val="FFC000"/>
                </a:solidFill>
                <a:latin typeface="Neo Sans Intel Medium" pitchFamily="34" charset="0"/>
              </a:rPr>
              <a:t>Programming Model</a:t>
            </a:r>
          </a:p>
          <a:p>
            <a:pPr algn="ctr" fontAlgn="base">
              <a:spcBef>
                <a:spcPct val="0"/>
              </a:spcBef>
              <a:spcAft>
                <a:spcPct val="0"/>
              </a:spcAft>
              <a:defRPr/>
            </a:pPr>
            <a:endParaRPr lang="en-US" sz="2800" dirty="0">
              <a:solidFill>
                <a:srgbClr val="FFC000"/>
              </a:solidFill>
              <a:latin typeface="Myriad Pro" pitchFamily="34" charset="0"/>
            </a:endParaRPr>
          </a:p>
          <a:p>
            <a:pPr algn="ctr" fontAlgn="base">
              <a:spcBef>
                <a:spcPct val="0"/>
              </a:spcBef>
              <a:spcAft>
                <a:spcPct val="0"/>
              </a:spcAft>
              <a:defRPr/>
            </a:pPr>
            <a:endParaRPr lang="en-US" sz="2800" dirty="0">
              <a:solidFill>
                <a:srgbClr val="FFC000"/>
              </a:solidFill>
              <a:latin typeface="Myriad Pro" pitchFamily="34" charset="0"/>
            </a:endParaRPr>
          </a:p>
          <a:p>
            <a:pPr algn="ctr" fontAlgn="base">
              <a:spcBef>
                <a:spcPct val="0"/>
              </a:spcBef>
              <a:spcAft>
                <a:spcPct val="0"/>
              </a:spcAft>
              <a:defRPr/>
            </a:pPr>
            <a:endParaRPr lang="en-US" sz="2800" dirty="0">
              <a:solidFill>
                <a:srgbClr val="FFC000"/>
              </a:solidFill>
              <a:latin typeface="Myriad Pro" pitchFamily="34" charset="0"/>
            </a:endParaRPr>
          </a:p>
          <a:p>
            <a:pPr algn="ctr" fontAlgn="base">
              <a:spcBef>
                <a:spcPct val="0"/>
              </a:spcBef>
              <a:spcAft>
                <a:spcPct val="0"/>
              </a:spcAft>
              <a:defRPr/>
            </a:pPr>
            <a:endParaRPr lang="en-US" sz="2800" dirty="0">
              <a:solidFill>
                <a:srgbClr val="FFC000"/>
              </a:solidFill>
              <a:latin typeface="Myriad Pro" pitchFamily="34" charset="0"/>
            </a:endParaRPr>
          </a:p>
        </p:txBody>
      </p:sp>
      <p:sp>
        <p:nvSpPr>
          <p:cNvPr id="26634" name="Rectangle 26"/>
          <p:cNvSpPr>
            <a:spLocks noChangeArrowheads="1"/>
          </p:cNvSpPr>
          <p:nvPr/>
        </p:nvSpPr>
        <p:spPr bwMode="auto">
          <a:xfrm>
            <a:off x="4981632" y="4333711"/>
            <a:ext cx="4618674" cy="1713886"/>
          </a:xfrm>
          <a:prstGeom prst="rect">
            <a:avLst/>
          </a:prstGeom>
          <a:noFill/>
          <a:ln w="9525" algn="ctr">
            <a:noFill/>
            <a:miter lim="800000"/>
            <a:headEnd/>
            <a:tailEnd/>
          </a:ln>
          <a:effectLst>
            <a:prstShdw prst="shdw17" dist="17961" dir="2700000">
              <a:srgbClr val="986D03"/>
            </a:prstShdw>
          </a:effectLst>
        </p:spPr>
        <p:txBody>
          <a:bodyPr wrap="square" lIns="130615" tIns="65308" rIns="130615" bIns="65308"/>
          <a:lstStyle/>
          <a:p>
            <a:pPr marL="253974" indent="-253974">
              <a:lnSpc>
                <a:spcPct val="150000"/>
              </a:lnSpc>
            </a:pPr>
            <a:r>
              <a:rPr lang="en-US" sz="2400" b="0" dirty="0" smtClean="0">
                <a:solidFill>
                  <a:srgbClr val="FFFFFF"/>
                </a:solidFill>
                <a:effectLst>
                  <a:outerShdw blurRad="38100" dist="38100" dir="2700000" algn="tl">
                    <a:srgbClr val="000000">
                      <a:alpha val="43137"/>
                    </a:srgbClr>
                  </a:outerShdw>
                </a:effectLst>
                <a:latin typeface="+mj-lt"/>
              </a:rPr>
              <a:t>Software </a:t>
            </a:r>
            <a:r>
              <a:rPr lang="en-US" sz="2400" b="0" dirty="0">
                <a:solidFill>
                  <a:srgbClr val="FFFFFF"/>
                </a:solidFill>
                <a:effectLst>
                  <a:outerShdw blurRad="38100" dist="38100" dir="2700000" algn="tl">
                    <a:srgbClr val="000000">
                      <a:alpha val="43137"/>
                    </a:srgbClr>
                  </a:outerShdw>
                </a:effectLst>
                <a:latin typeface="+mj-lt"/>
              </a:rPr>
              <a:t>tools become </a:t>
            </a:r>
            <a:r>
              <a:rPr lang="en-US" sz="2400" b="0" dirty="0" smtClean="0">
                <a:solidFill>
                  <a:srgbClr val="FFFFFF"/>
                </a:solidFill>
                <a:effectLst>
                  <a:outerShdw blurRad="38100" dist="38100" dir="2700000" algn="tl">
                    <a:srgbClr val="000000">
                      <a:alpha val="43137"/>
                    </a:srgbClr>
                  </a:outerShdw>
                </a:effectLst>
                <a:latin typeface="+mj-lt"/>
              </a:rPr>
              <a:t>architecturally aware</a:t>
            </a:r>
          </a:p>
          <a:p>
            <a:pPr marL="253974" indent="-253974">
              <a:lnSpc>
                <a:spcPct val="150000"/>
              </a:lnSpc>
            </a:pPr>
            <a:r>
              <a:rPr lang="en-US" sz="2400" b="0" dirty="0" smtClean="0">
                <a:solidFill>
                  <a:srgbClr val="FFFFFF"/>
                </a:solidFill>
                <a:effectLst>
                  <a:outerShdw blurRad="38100" dist="38100" dir="2700000" algn="tl">
                    <a:srgbClr val="000000">
                      <a:alpha val="43137"/>
                    </a:srgbClr>
                  </a:outerShdw>
                </a:effectLst>
                <a:latin typeface="+mj-lt"/>
              </a:rPr>
              <a:t>(C/C++, FTN, TBB, </a:t>
            </a:r>
            <a:r>
              <a:rPr lang="en-US" sz="2400" b="0" dirty="0" err="1" smtClean="0">
                <a:solidFill>
                  <a:srgbClr val="FFFFFF"/>
                </a:solidFill>
                <a:effectLst>
                  <a:outerShdw blurRad="38100" dist="38100" dir="2700000" algn="tl">
                    <a:srgbClr val="000000">
                      <a:alpha val="43137"/>
                    </a:srgbClr>
                  </a:outerShdw>
                </a:effectLst>
                <a:latin typeface="+mj-lt"/>
              </a:rPr>
              <a:t>ArBB</a:t>
            </a:r>
            <a:r>
              <a:rPr lang="en-US" sz="2400" b="0" dirty="0" smtClean="0">
                <a:solidFill>
                  <a:srgbClr val="FFFFFF"/>
                </a:solidFill>
                <a:effectLst>
                  <a:outerShdw blurRad="38100" dist="38100" dir="2700000" algn="tl">
                    <a:srgbClr val="000000">
                      <a:alpha val="43137"/>
                    </a:srgbClr>
                  </a:outerShdw>
                </a:effectLst>
                <a:latin typeface="+mj-lt"/>
              </a:rPr>
              <a:t>, …)</a:t>
            </a:r>
            <a:endParaRPr lang="en-US" sz="2400" b="0" dirty="0">
              <a:solidFill>
                <a:srgbClr val="FFFFFF"/>
              </a:solidFill>
              <a:effectLst>
                <a:outerShdw blurRad="38100" dist="38100" dir="2700000" algn="tl">
                  <a:srgbClr val="000000">
                    <a:alpha val="43137"/>
                  </a:srgbClr>
                </a:outerShdw>
              </a:effectLst>
              <a:latin typeface="+mj-lt"/>
            </a:endParaRPr>
          </a:p>
        </p:txBody>
      </p:sp>
      <p:sp>
        <p:nvSpPr>
          <p:cNvPr id="42009" name="Rectangle 25"/>
          <p:cNvSpPr>
            <a:spLocks noChangeArrowheads="1"/>
          </p:cNvSpPr>
          <p:nvPr/>
        </p:nvSpPr>
        <p:spPr bwMode="auto">
          <a:xfrm>
            <a:off x="10014897" y="1673088"/>
            <a:ext cx="4142739" cy="2767218"/>
          </a:xfrm>
          <a:prstGeom prst="rect">
            <a:avLst/>
          </a:prstGeom>
          <a:noFill/>
          <a:ln w="9525">
            <a:noFill/>
            <a:miter lim="800000"/>
            <a:headEnd/>
            <a:tailEnd/>
          </a:ln>
          <a:effectLst>
            <a:prstShdw prst="shdw17" dist="17961" dir="2700000">
              <a:schemeClr val="tx2">
                <a:gamma/>
                <a:shade val="60000"/>
                <a:invGamma/>
              </a:schemeClr>
            </a:prstShdw>
          </a:effectLst>
        </p:spPr>
        <p:txBody>
          <a:bodyPr wrap="none" lIns="130615" tIns="65308" rIns="130615" bIns="65308"/>
          <a:lstStyle/>
          <a:p>
            <a:pPr>
              <a:defRPr/>
            </a:pPr>
            <a:r>
              <a:rPr lang="en-US" sz="2800" b="0" dirty="0">
                <a:solidFill>
                  <a:srgbClr val="FFC000"/>
                </a:solidFill>
                <a:latin typeface="Neo Sans Intel Medium" pitchFamily="34" charset="0"/>
              </a:rPr>
              <a:t>Many Core for</a:t>
            </a:r>
          </a:p>
          <a:p>
            <a:pPr>
              <a:defRPr/>
            </a:pPr>
            <a:r>
              <a:rPr lang="en-US" sz="2800" b="0" dirty="0">
                <a:solidFill>
                  <a:srgbClr val="FFC000"/>
                </a:solidFill>
                <a:latin typeface="Neo Sans Intel Medium" pitchFamily="34" charset="0"/>
              </a:rPr>
              <a:t>Highly-Parallel Workloads</a:t>
            </a:r>
          </a:p>
          <a:p>
            <a:pPr algn="ctr" fontAlgn="base">
              <a:spcBef>
                <a:spcPct val="0"/>
              </a:spcBef>
              <a:spcAft>
                <a:spcPct val="0"/>
              </a:spcAft>
              <a:defRPr/>
            </a:pPr>
            <a:endParaRPr lang="en-US" sz="2800" dirty="0">
              <a:solidFill>
                <a:srgbClr val="FFC000"/>
              </a:solidFill>
              <a:latin typeface="Myriad Pro" pitchFamily="34" charset="0"/>
            </a:endParaRPr>
          </a:p>
          <a:p>
            <a:pPr algn="ctr" fontAlgn="base">
              <a:spcBef>
                <a:spcPct val="0"/>
              </a:spcBef>
              <a:spcAft>
                <a:spcPct val="0"/>
              </a:spcAft>
              <a:defRPr/>
            </a:pPr>
            <a:endParaRPr lang="en-US" sz="2800" dirty="0">
              <a:solidFill>
                <a:srgbClr val="FFC000"/>
              </a:solidFill>
              <a:latin typeface="Myriad Pro" pitchFamily="34" charset="0"/>
            </a:endParaRPr>
          </a:p>
          <a:p>
            <a:pPr algn="ctr" fontAlgn="base">
              <a:spcBef>
                <a:spcPct val="0"/>
              </a:spcBef>
              <a:spcAft>
                <a:spcPct val="0"/>
              </a:spcAft>
              <a:defRPr/>
            </a:pPr>
            <a:endParaRPr lang="en-US" sz="2800" dirty="0">
              <a:solidFill>
                <a:srgbClr val="FFC000"/>
              </a:solidFill>
              <a:latin typeface="Myriad Pro" pitchFamily="34" charset="0"/>
            </a:endParaRPr>
          </a:p>
        </p:txBody>
      </p:sp>
      <p:sp>
        <p:nvSpPr>
          <p:cNvPr id="26640" name="Rectangle 22"/>
          <p:cNvSpPr>
            <a:spLocks noChangeArrowheads="1"/>
          </p:cNvSpPr>
          <p:nvPr/>
        </p:nvSpPr>
        <p:spPr bwMode="auto">
          <a:xfrm>
            <a:off x="9876170" y="4329815"/>
            <a:ext cx="4358270" cy="2060669"/>
          </a:xfrm>
          <a:prstGeom prst="rect">
            <a:avLst/>
          </a:prstGeom>
          <a:noFill/>
          <a:ln w="9525">
            <a:noFill/>
            <a:miter lim="800000"/>
            <a:headEnd/>
            <a:tailEnd/>
          </a:ln>
          <a:effectLst>
            <a:prstShdw prst="shdw17" dist="17961" dir="2700000">
              <a:srgbClr val="986D03"/>
            </a:prstShdw>
          </a:effectLst>
        </p:spPr>
        <p:txBody>
          <a:bodyPr wrap="square" lIns="130615" tIns="65308" rIns="130615" bIns="65308"/>
          <a:lstStyle/>
          <a:p>
            <a:pPr marL="253974" indent="-253974">
              <a:lnSpc>
                <a:spcPct val="150000"/>
              </a:lnSpc>
            </a:pPr>
            <a:r>
              <a:rPr lang="en-US" sz="2400" b="0" dirty="0" smtClean="0">
                <a:solidFill>
                  <a:srgbClr val="FFFFFF"/>
                </a:solidFill>
                <a:effectLst>
                  <a:outerShdw blurRad="38100" dist="38100" dir="2700000" algn="tl">
                    <a:srgbClr val="000000">
                      <a:alpha val="43137"/>
                    </a:srgbClr>
                  </a:outerShdw>
                </a:effectLst>
                <a:latin typeface="+mj-lt"/>
              </a:rPr>
              <a:t>Intel® Many Integrated Core architecture performance very promising for HPC</a:t>
            </a:r>
          </a:p>
        </p:txBody>
      </p:sp>
      <p:sp>
        <p:nvSpPr>
          <p:cNvPr id="42006" name="Rectangle 22"/>
          <p:cNvSpPr>
            <a:spLocks noChangeArrowheads="1"/>
          </p:cNvSpPr>
          <p:nvPr/>
        </p:nvSpPr>
        <p:spPr bwMode="auto">
          <a:xfrm>
            <a:off x="344164" y="1689576"/>
            <a:ext cx="4267200" cy="2410836"/>
          </a:xfrm>
          <a:prstGeom prst="rect">
            <a:avLst/>
          </a:prstGeom>
          <a:noFill/>
          <a:ln w="9525">
            <a:noFill/>
            <a:miter lim="800000"/>
            <a:headEnd/>
            <a:tailEnd/>
          </a:ln>
          <a:effectLst>
            <a:prstShdw prst="shdw17" dist="17961" dir="2700000">
              <a:schemeClr val="tx2">
                <a:gamma/>
                <a:shade val="60000"/>
                <a:invGamma/>
              </a:schemeClr>
            </a:prstShdw>
          </a:effectLst>
        </p:spPr>
        <p:txBody>
          <a:bodyPr wrap="none" lIns="130615" tIns="65308" rIns="130615" bIns="65308"/>
          <a:lstStyle/>
          <a:p>
            <a:pPr>
              <a:defRPr/>
            </a:pPr>
            <a:r>
              <a:rPr lang="en-US" sz="2800" b="0" dirty="0">
                <a:solidFill>
                  <a:srgbClr val="FFC000"/>
                </a:solidFill>
                <a:latin typeface="Neo Sans Intel Medium" pitchFamily="34" charset="0"/>
              </a:rPr>
              <a:t>Industry Leading </a:t>
            </a:r>
          </a:p>
          <a:p>
            <a:pPr>
              <a:defRPr/>
            </a:pPr>
            <a:r>
              <a:rPr lang="en-US" sz="2800" b="0" dirty="0">
                <a:solidFill>
                  <a:srgbClr val="FFC000"/>
                </a:solidFill>
                <a:latin typeface="Neo Sans Intel Medium" pitchFamily="34" charset="0"/>
              </a:rPr>
              <a:t>Performance with Xeon®</a:t>
            </a:r>
          </a:p>
          <a:p>
            <a:pPr algn="ctr" fontAlgn="base">
              <a:spcBef>
                <a:spcPct val="0"/>
              </a:spcBef>
              <a:spcAft>
                <a:spcPct val="0"/>
              </a:spcAft>
              <a:defRPr/>
            </a:pPr>
            <a:endParaRPr lang="en-US" sz="2800" dirty="0">
              <a:solidFill>
                <a:srgbClr val="FFC000"/>
              </a:solidFill>
              <a:latin typeface="Myriad Pro" pitchFamily="34" charset="0"/>
            </a:endParaRPr>
          </a:p>
          <a:p>
            <a:pPr algn="ctr" fontAlgn="base">
              <a:spcBef>
                <a:spcPct val="0"/>
              </a:spcBef>
              <a:spcAft>
                <a:spcPct val="0"/>
              </a:spcAft>
              <a:defRPr/>
            </a:pPr>
            <a:endParaRPr lang="en-US" sz="2800" dirty="0">
              <a:solidFill>
                <a:srgbClr val="FFC000"/>
              </a:solidFill>
              <a:latin typeface="Myriad Pro" pitchFamily="34" charset="0"/>
            </a:endParaRPr>
          </a:p>
        </p:txBody>
      </p:sp>
      <p:sp>
        <p:nvSpPr>
          <p:cNvPr id="26632" name="Rectangle 22"/>
          <p:cNvSpPr>
            <a:spLocks noChangeArrowheads="1"/>
          </p:cNvSpPr>
          <p:nvPr/>
        </p:nvSpPr>
        <p:spPr bwMode="auto">
          <a:xfrm>
            <a:off x="193299" y="4324350"/>
            <a:ext cx="4624530" cy="1837782"/>
          </a:xfrm>
          <a:prstGeom prst="rect">
            <a:avLst/>
          </a:prstGeom>
          <a:noFill/>
          <a:ln w="9525">
            <a:noFill/>
            <a:miter lim="800000"/>
            <a:headEnd/>
            <a:tailEnd/>
          </a:ln>
          <a:effectLst>
            <a:prstShdw prst="shdw17" dist="17961" dir="2700000">
              <a:srgbClr val="986D03"/>
            </a:prstShdw>
          </a:effectLst>
        </p:spPr>
        <p:txBody>
          <a:bodyPr wrap="square" lIns="130615" tIns="65308" rIns="130615" bIns="65308"/>
          <a:lstStyle/>
          <a:p>
            <a:pPr marL="253974" indent="-253974">
              <a:lnSpc>
                <a:spcPct val="150000"/>
              </a:lnSpc>
            </a:pPr>
            <a:r>
              <a:rPr lang="en-US" sz="2400" b="0" dirty="0">
                <a:solidFill>
                  <a:srgbClr val="FFFFFF"/>
                </a:solidFill>
                <a:effectLst>
                  <a:outerShdw blurRad="38100" dist="38100" dir="2700000" algn="tl">
                    <a:srgbClr val="000000">
                      <a:alpha val="43137"/>
                    </a:srgbClr>
                  </a:outerShdw>
                </a:effectLst>
                <a:latin typeface="+mj-lt"/>
              </a:rPr>
              <a:t>Xeon </a:t>
            </a:r>
            <a:r>
              <a:rPr lang="en-US" sz="2400" b="0" dirty="0" smtClean="0">
                <a:solidFill>
                  <a:srgbClr val="FFFFFF"/>
                </a:solidFill>
                <a:effectLst>
                  <a:outerShdw blurRad="38100" dist="38100" dir="2700000" algn="tl">
                    <a:srgbClr val="000000">
                      <a:alpha val="43137"/>
                    </a:srgbClr>
                  </a:outerShdw>
                </a:effectLst>
                <a:latin typeface="+mj-lt"/>
              </a:rPr>
              <a:t>is right </a:t>
            </a:r>
            <a:r>
              <a:rPr lang="en-US" sz="2400" b="0" dirty="0">
                <a:solidFill>
                  <a:srgbClr val="FFFFFF"/>
                </a:solidFill>
                <a:effectLst>
                  <a:outerShdw blurRad="38100" dist="38100" dir="2700000" algn="tl">
                    <a:srgbClr val="000000">
                      <a:alpha val="43137"/>
                    </a:srgbClr>
                  </a:outerShdw>
                </a:effectLst>
                <a:latin typeface="+mj-lt"/>
              </a:rPr>
              <a:t>for most </a:t>
            </a:r>
            <a:r>
              <a:rPr lang="en-US" sz="2400" b="0" dirty="0" smtClean="0">
                <a:solidFill>
                  <a:srgbClr val="FFFFFF"/>
                </a:solidFill>
                <a:effectLst>
                  <a:outerShdw blurRad="38100" dist="38100" dir="2700000" algn="tl">
                    <a:srgbClr val="000000">
                      <a:alpha val="43137"/>
                    </a:srgbClr>
                  </a:outerShdw>
                </a:effectLst>
                <a:latin typeface="+mj-lt"/>
              </a:rPr>
              <a:t>HPC workloads</a:t>
            </a:r>
            <a:endParaRPr lang="en-US" sz="2400" b="0" dirty="0">
              <a:solidFill>
                <a:srgbClr val="FFFFFF"/>
              </a:solidFill>
              <a:effectLst>
                <a:outerShdw blurRad="38100" dist="38100" dir="2700000" algn="tl">
                  <a:srgbClr val="000000">
                    <a:alpha val="43137"/>
                  </a:srgbClr>
                </a:outerShdw>
              </a:effectLst>
              <a:latin typeface="+mj-lt"/>
            </a:endParaRPr>
          </a:p>
          <a:p>
            <a:pPr marL="253974" indent="-253974">
              <a:lnSpc>
                <a:spcPct val="150000"/>
              </a:lnSpc>
            </a:pPr>
            <a:r>
              <a:rPr lang="en-US" sz="2400" b="0" dirty="0" smtClean="0">
                <a:solidFill>
                  <a:srgbClr val="FFFFFF"/>
                </a:solidFill>
                <a:effectLst>
                  <a:outerShdw blurRad="38100" dist="38100" dir="2700000" algn="tl">
                    <a:srgbClr val="000000">
                      <a:alpha val="43137"/>
                    </a:srgbClr>
                  </a:outerShdw>
                </a:effectLst>
                <a:latin typeface="+mj-lt"/>
              </a:rPr>
              <a:t>Extending ISA (AVX, …)</a:t>
            </a:r>
            <a:endParaRPr lang="en-US" sz="2400" b="0" dirty="0">
              <a:solidFill>
                <a:srgbClr val="FFFFFF"/>
              </a:solidFill>
              <a:effectLst>
                <a:outerShdw blurRad="38100" dist="38100" dir="2700000" algn="tl">
                  <a:srgbClr val="000000">
                    <a:alpha val="43137"/>
                  </a:srgbClr>
                </a:outerShdw>
              </a:effectLst>
              <a:latin typeface="+mj-lt"/>
            </a:endParaRPr>
          </a:p>
        </p:txBody>
      </p:sp>
      <p:sp>
        <p:nvSpPr>
          <p:cNvPr id="30" name="Text Box 7"/>
          <p:cNvSpPr txBox="1">
            <a:spLocks noChangeArrowheads="1"/>
          </p:cNvSpPr>
          <p:nvPr/>
        </p:nvSpPr>
        <p:spPr bwMode="auto">
          <a:xfrm>
            <a:off x="344164" y="6405848"/>
            <a:ext cx="13448036" cy="1195922"/>
          </a:xfrm>
          <a:prstGeom prst="rect">
            <a:avLst/>
          </a:prstGeom>
          <a:noFill/>
          <a:ln w="50800" algn="ctr">
            <a:noFill/>
            <a:miter lim="800000"/>
            <a:headEnd/>
            <a:tailEnd/>
          </a:ln>
          <a:effectLst>
            <a:prstShdw prst="shdw17" dist="17961" dir="2700000">
              <a:srgbClr val="993700"/>
            </a:prstShdw>
          </a:effectLst>
        </p:spPr>
        <p:txBody>
          <a:bodyPr wrap="square" lIns="208992" tIns="104498" rIns="208992" bIns="104498">
            <a:spAutoFit/>
          </a:bodyPr>
          <a:lstStyle/>
          <a:p>
            <a:pPr algn="ctr" eaLnBrk="0" fontAlgn="base" hangingPunct="0">
              <a:spcBef>
                <a:spcPct val="0"/>
              </a:spcBef>
              <a:spcAft>
                <a:spcPct val="0"/>
              </a:spcAft>
              <a:defRPr/>
            </a:pPr>
            <a:r>
              <a:rPr lang="en-US" sz="3200" dirty="0" smtClean="0">
                <a:solidFill>
                  <a:schemeClr val="bg1">
                    <a:lumMod val="40000"/>
                    <a:lumOff val="60000"/>
                  </a:schemeClr>
                </a:solidFill>
                <a:effectLst>
                  <a:outerShdw blurRad="38100" dist="38100" dir="2700000" algn="tl">
                    <a:srgbClr val="000000">
                      <a:alpha val="43137"/>
                    </a:srgbClr>
                  </a:outerShdw>
                </a:effectLst>
                <a:latin typeface="+mj-lt"/>
              </a:rPr>
              <a:t>Extending IA to highly-parallel workloads and may-core computing maintaining existing programming models and software tools</a:t>
            </a:r>
            <a:endParaRPr lang="en-US" sz="3200" dirty="0">
              <a:solidFill>
                <a:schemeClr val="bg1">
                  <a:lumMod val="40000"/>
                  <a:lumOff val="60000"/>
                </a:schemeClr>
              </a:solidFill>
              <a:effectLst>
                <a:outerShdw blurRad="38100" dist="38100" dir="2700000" algn="tl">
                  <a:srgbClr val="000000">
                    <a:alpha val="43137"/>
                  </a:srgbClr>
                </a:outerShdw>
              </a:effectLst>
              <a:latin typeface="+mj-lt"/>
            </a:endParaRPr>
          </a:p>
        </p:txBody>
      </p:sp>
      <p:pic>
        <p:nvPicPr>
          <p:cNvPr id="17" name="Picture 1"/>
          <p:cNvPicPr>
            <a:picLocks noChangeAspect="1" noChangeArrowheads="1"/>
          </p:cNvPicPr>
          <p:nvPr/>
        </p:nvPicPr>
        <p:blipFill>
          <a:blip r:embed="rId3" cstate="screen"/>
          <a:srcRect/>
          <a:stretch>
            <a:fillRect/>
          </a:stretch>
        </p:blipFill>
        <p:spPr bwMode="auto">
          <a:xfrm>
            <a:off x="1510748" y="2853206"/>
            <a:ext cx="1706339" cy="2514060"/>
          </a:xfrm>
          <a:prstGeom prst="rect">
            <a:avLst/>
          </a:prstGeom>
          <a:noFill/>
          <a:ln w="9525">
            <a:noFill/>
            <a:miter lim="800000"/>
            <a:headEnd/>
            <a:tailEnd/>
          </a:ln>
          <a:effectLst/>
        </p:spPr>
      </p:pic>
      <p:pic>
        <p:nvPicPr>
          <p:cNvPr id="22" name="Picture 19" descr="swpr_rgb_300dpi_trans"/>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431180" y="2956106"/>
            <a:ext cx="969618" cy="1180271"/>
          </a:xfrm>
          <a:prstGeom prst="rect">
            <a:avLst/>
          </a:prstGeom>
          <a:noFill/>
          <a:ln w="9525">
            <a:noFill/>
            <a:miter lim="800000"/>
            <a:headEnd/>
            <a:tailEnd/>
          </a:ln>
          <a:effectLst>
            <a:reflection blurRad="6350" stA="52000" endA="300" endPos="35000" dir="5400000" sy="-100000" algn="bl" rotWithShape="0"/>
          </a:effectLst>
        </p:spPr>
      </p:pic>
      <p:sp>
        <p:nvSpPr>
          <p:cNvPr id="19" name="Text Box 29"/>
          <p:cNvSpPr txBox="1">
            <a:spLocks noChangeArrowheads="1"/>
          </p:cNvSpPr>
          <p:nvPr/>
        </p:nvSpPr>
        <p:spPr bwMode="auto">
          <a:xfrm>
            <a:off x="3875090" y="7848600"/>
            <a:ext cx="6948486" cy="285713"/>
          </a:xfrm>
          <a:prstGeom prst="rect">
            <a:avLst/>
          </a:prstGeom>
          <a:noFill/>
          <a:ln w="9525">
            <a:noFill/>
            <a:miter lim="800000"/>
            <a:headEnd/>
            <a:tailEnd/>
          </a:ln>
        </p:spPr>
        <p:txBody>
          <a:bodyPr lIns="130548" tIns="65275" rIns="130548" bIns="65275">
            <a:spAutoFit/>
          </a:bodyPr>
          <a:lstStyle/>
          <a:p>
            <a:pPr defTabSz="1305984"/>
            <a:r>
              <a:rPr lang="en-US" sz="1000" b="0" dirty="0">
                <a:solidFill>
                  <a:srgbClr val="FFFFFF"/>
                </a:solidFill>
                <a:latin typeface="Arial" charset="0"/>
              </a:rPr>
              <a:t>Future options subject to change without notice.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79476" y="3085559"/>
            <a:ext cx="2676285" cy="1062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1176478" y="2920933"/>
            <a:ext cx="1820718" cy="1237237"/>
          </a:xfrm>
          <a:prstGeom prst="roundRect">
            <a:avLst>
              <a:gd name="adj" fmla="val 8594"/>
            </a:avLst>
          </a:prstGeom>
          <a:solidFill>
            <a:srgbClr val="FFFFFF">
              <a:shade val="85000"/>
            </a:srgbClr>
          </a:solidFill>
          <a:ln>
            <a:solidFill>
              <a:schemeClr val="bg1">
                <a:lumMod val="60000"/>
                <a:lumOff val="40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xmlns="" val="13112395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059633"/>
            <a:ext cx="14630400" cy="1485900"/>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82871" tIns="0" rIns="274306" bIns="0" anchor="ctr" anchorCtr="1">
            <a:noAutofit/>
          </a:bodyPr>
          <a:lstStyle/>
          <a:p>
            <a:pPr marL="282562" indent="-282562" defTabSz="1142943" eaLnBrk="0" hangingPunct="0">
              <a:buClr>
                <a:srgbClr val="E6B012"/>
              </a:buClr>
              <a:defRPr/>
            </a:pPr>
            <a:r>
              <a:rPr lang="en-US" sz="3200" dirty="0" smtClean="0">
                <a:solidFill>
                  <a:srgbClr val="FFC000"/>
                </a:solidFill>
                <a:effectLst>
                  <a:outerShdw blurRad="38100" dist="38100" dir="2700000" algn="tl">
                    <a:srgbClr val="000000"/>
                  </a:outerShdw>
                </a:effectLst>
                <a:latin typeface="Myriad Pro" pitchFamily="34" charset="0"/>
                <a:cs typeface="Arial" pitchFamily="34" charset="0"/>
              </a:rPr>
              <a:t>The Newest Addition to the Intel Server Family.</a:t>
            </a:r>
          </a:p>
          <a:p>
            <a:pPr marL="282562" indent="-282562" defTabSz="1142943" eaLnBrk="0" hangingPunct="0">
              <a:buClr>
                <a:srgbClr val="E6B012"/>
              </a:buClr>
              <a:defRPr/>
            </a:pPr>
            <a:r>
              <a:rPr lang="en-US" sz="3200" dirty="0" smtClean="0">
                <a:solidFill>
                  <a:srgbClr val="FFC000"/>
                </a:solidFill>
                <a:effectLst>
                  <a:outerShdw blurRad="38100" dist="38100" dir="2700000" algn="tl">
                    <a:srgbClr val="000000"/>
                  </a:outerShdw>
                </a:effectLst>
                <a:latin typeface="Myriad Pro" pitchFamily="34" charset="0"/>
                <a:cs typeface="Arial" pitchFamily="34" charset="0"/>
              </a:rPr>
              <a:t>Industry’s First General Purpose Many Core Architecture</a:t>
            </a:r>
          </a:p>
        </p:txBody>
      </p:sp>
      <p:sp>
        <p:nvSpPr>
          <p:cNvPr id="5" name="TextBox 4"/>
          <p:cNvSpPr txBox="1"/>
          <p:nvPr/>
        </p:nvSpPr>
        <p:spPr>
          <a:xfrm>
            <a:off x="0" y="201846"/>
            <a:ext cx="14630400" cy="1363004"/>
          </a:xfrm>
          <a:prstGeom prst="rect">
            <a:avLst/>
          </a:prstGeom>
          <a:noFill/>
        </p:spPr>
        <p:txBody>
          <a:bodyPr wrap="square" lIns="130622" tIns="65311" rIns="130622" bIns="65311" rtlCol="0">
            <a:spAutoFit/>
          </a:bodyPr>
          <a:lstStyle/>
          <a:p>
            <a:r>
              <a:rPr lang="en-US" sz="4000" dirty="0" smtClean="0">
                <a:latin typeface="Myriad Pro" pitchFamily="34" charset="0"/>
              </a:rPr>
              <a:t>How to get High Performance and Energy Efficiency</a:t>
            </a:r>
          </a:p>
          <a:p>
            <a:r>
              <a:rPr lang="en-US" sz="4000" dirty="0" smtClean="0">
                <a:latin typeface="Myriad Pro" pitchFamily="34" charset="0"/>
              </a:rPr>
              <a:t>for highly Parallel Workloads?</a:t>
            </a:r>
            <a:endParaRPr lang="en-US" sz="4000" b="0" dirty="0" smtClean="0">
              <a:effectLst>
                <a:outerShdw blurRad="38100" dist="38100" dir="2700000" algn="tl">
                  <a:srgbClr val="000000">
                    <a:alpha val="43137"/>
                  </a:srgbClr>
                </a:outerShdw>
              </a:effectLst>
              <a:latin typeface="Myriad Pro" pitchFamily="34" charset="0"/>
            </a:endParaRPr>
          </a:p>
        </p:txBody>
      </p:sp>
      <p:pic>
        <p:nvPicPr>
          <p:cNvPr id="6" name="Picture 5" descr="LRB Die (1 of 1).jpg"/>
          <p:cNvPicPr>
            <a:picLocks noChangeAspect="1"/>
          </p:cNvPicPr>
          <p:nvPr/>
        </p:nvPicPr>
        <p:blipFill>
          <a:blip r:embed="rId2" cstate="email"/>
          <a:stretch>
            <a:fillRect/>
          </a:stretch>
        </p:blipFill>
        <p:spPr>
          <a:xfrm>
            <a:off x="6895849" y="3168950"/>
            <a:ext cx="2254300" cy="1692486"/>
          </a:xfrm>
          <a:prstGeom prst="rect">
            <a:avLst/>
          </a:prstGeom>
          <a:effectLst>
            <a:reflection blurRad="6350" stA="50000" endA="300" endPos="55500" dist="50800" dir="5400000" sy="-100000" algn="bl" rotWithShape="0"/>
          </a:effectLst>
        </p:spPr>
      </p:pic>
      <p:pic>
        <p:nvPicPr>
          <p:cNvPr id="29"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tretch>
            <a:fillRect/>
          </a:stretch>
        </p:blipFill>
        <p:spPr bwMode="auto">
          <a:xfrm>
            <a:off x="2146985" y="2863813"/>
            <a:ext cx="1597652" cy="623944"/>
          </a:xfrm>
          <a:prstGeom prst="rect">
            <a:avLst/>
          </a:prstGeom>
          <a:noFill/>
          <a:effectLst>
            <a:reflection blurRad="6350" stA="52000" endA="300" endPos="35000" dir="5400000" sy="-100000" algn="bl" rotWithShape="0"/>
          </a:effectLst>
        </p:spPr>
      </p:pic>
      <p:sp>
        <p:nvSpPr>
          <p:cNvPr id="40" name="TextBox 39"/>
          <p:cNvSpPr txBox="1"/>
          <p:nvPr/>
        </p:nvSpPr>
        <p:spPr>
          <a:xfrm>
            <a:off x="1479751" y="4653809"/>
            <a:ext cx="3012328" cy="830997"/>
          </a:xfrm>
          <a:prstGeom prst="rect">
            <a:avLst/>
          </a:prstGeom>
          <a:noFill/>
        </p:spPr>
        <p:txBody>
          <a:bodyPr wrap="square" rtlCol="0">
            <a:spAutoFit/>
          </a:bodyPr>
          <a:lstStyle/>
          <a:p>
            <a:r>
              <a:rPr lang="en-GB" sz="2400" b="0" dirty="0" smtClean="0">
                <a:latin typeface="Myriad Pro" pitchFamily="34" charset="0"/>
              </a:rPr>
              <a:t>small extreme energy efficient core</a:t>
            </a:r>
            <a:endParaRPr lang="en-US" sz="2400" b="0" dirty="0">
              <a:latin typeface="Myriad Pro" pitchFamily="34" charset="0"/>
            </a:endParaRPr>
          </a:p>
        </p:txBody>
      </p:sp>
      <p:sp>
        <p:nvSpPr>
          <p:cNvPr id="41" name="TextBox 40"/>
          <p:cNvSpPr txBox="1"/>
          <p:nvPr/>
        </p:nvSpPr>
        <p:spPr>
          <a:xfrm>
            <a:off x="1047181" y="1961415"/>
            <a:ext cx="3785615" cy="830997"/>
          </a:xfrm>
          <a:prstGeom prst="rect">
            <a:avLst/>
          </a:prstGeom>
          <a:noFill/>
        </p:spPr>
        <p:txBody>
          <a:bodyPr wrap="square" rtlCol="0">
            <a:spAutoFit/>
          </a:bodyPr>
          <a:lstStyle/>
          <a:p>
            <a:r>
              <a:rPr lang="en-GB" sz="2400" b="0" dirty="0" smtClean="0">
                <a:latin typeface="Myriad Pro" pitchFamily="34" charset="0"/>
              </a:rPr>
              <a:t>high F.P. performance (VPU/SIMD)</a:t>
            </a:r>
            <a:endParaRPr lang="en-US" sz="2400" b="0" dirty="0">
              <a:latin typeface="Myriad Pro" pitchFamily="34" charset="0"/>
            </a:endParaRPr>
          </a:p>
        </p:txBody>
      </p:sp>
      <p:sp>
        <p:nvSpPr>
          <p:cNvPr id="43" name="TextBox 42"/>
          <p:cNvSpPr txBox="1"/>
          <p:nvPr/>
        </p:nvSpPr>
        <p:spPr>
          <a:xfrm>
            <a:off x="9249335" y="3316436"/>
            <a:ext cx="4545038" cy="1384995"/>
          </a:xfrm>
          <a:prstGeom prst="rect">
            <a:avLst/>
          </a:prstGeom>
          <a:noFill/>
        </p:spPr>
        <p:txBody>
          <a:bodyPr wrap="square" rtlCol="0">
            <a:spAutoFit/>
          </a:bodyPr>
          <a:lstStyle/>
          <a:p>
            <a:r>
              <a:rPr lang="en-GB" sz="2800" b="0" dirty="0" smtClean="0">
                <a:latin typeface="Myriad Pro" pitchFamily="34" charset="0"/>
              </a:rPr>
              <a:t>many integrated small energy efficient</a:t>
            </a:r>
            <a:r>
              <a:rPr lang="en-GB" sz="2800" b="0" dirty="0">
                <a:latin typeface="Myriad Pro" pitchFamily="34" charset="0"/>
              </a:rPr>
              <a:t> </a:t>
            </a:r>
            <a:r>
              <a:rPr lang="en-GB" sz="2800" b="0" dirty="0" smtClean="0">
                <a:latin typeface="Myriad Pro" pitchFamily="34" charset="0"/>
              </a:rPr>
              <a:t>and</a:t>
            </a:r>
          </a:p>
          <a:p>
            <a:r>
              <a:rPr lang="en-GB" sz="2800" b="0" dirty="0" smtClean="0">
                <a:latin typeface="Myriad Pro" pitchFamily="34" charset="0"/>
              </a:rPr>
              <a:t>high-performance cores</a:t>
            </a:r>
            <a:endParaRPr lang="en-US" sz="2800" b="0" dirty="0">
              <a:latin typeface="Myriad Pro" pitchFamily="34" charset="0"/>
            </a:endParaRPr>
          </a:p>
        </p:txBody>
      </p:sp>
      <p:pic>
        <p:nvPicPr>
          <p:cNvPr id="46" name="Picture 8" descr="Silverthorne_Right_Facing"/>
          <p:cNvPicPr>
            <a:picLocks noChangeAspect="1" noChangeArrowheads="1"/>
          </p:cNvPicPr>
          <p:nvPr/>
        </p:nvPicPr>
        <p:blipFill>
          <a:blip r:embed="rId4" cstate="screen"/>
          <a:srcRect/>
          <a:stretch>
            <a:fillRect/>
          </a:stretch>
        </p:blipFill>
        <p:spPr bwMode="auto">
          <a:xfrm>
            <a:off x="2837216" y="3854351"/>
            <a:ext cx="331674" cy="941010"/>
          </a:xfrm>
          <a:prstGeom prst="rect">
            <a:avLst/>
          </a:prstGeom>
          <a:noFill/>
          <a:ln w="9525">
            <a:noFill/>
            <a:miter lim="800000"/>
            <a:headEnd/>
            <a:tailEnd/>
          </a:ln>
        </p:spPr>
      </p:pic>
      <p:sp>
        <p:nvSpPr>
          <p:cNvPr id="47" name="Isosceles Triangle 46"/>
          <p:cNvSpPr/>
          <p:nvPr/>
        </p:nvSpPr>
        <p:spPr bwMode="auto">
          <a:xfrm rot="5400000">
            <a:off x="3908009" y="2850391"/>
            <a:ext cx="3657600" cy="2329605"/>
          </a:xfrm>
          <a:prstGeom prst="triangle">
            <a:avLst>
              <a:gd name="adj" fmla="val 50000"/>
            </a:avLst>
          </a:prstGeom>
          <a:gradFill>
            <a:gsLst>
              <a:gs pos="0">
                <a:schemeClr val="bg1"/>
              </a:gs>
              <a:gs pos="100000">
                <a:schemeClr val="bg1">
                  <a:lumMod val="60000"/>
                  <a:lumOff val="40000"/>
                  <a:alpha val="0"/>
                </a:schemeClr>
              </a:gs>
            </a:gsLst>
            <a:lin ang="5400000" scaled="1"/>
          </a:gradFill>
          <a:ln>
            <a:noFill/>
            <a:headEnd type="none" w="sm" len="sm"/>
            <a:tailEnd type="none" w="sm" len="sm"/>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7200" b="1" dirty="0" smtClean="0">
              <a:solidFill>
                <a:schemeClr val="tx1"/>
              </a:solidFill>
              <a:effectLst>
                <a:outerShdw blurRad="38100" dist="38100" dir="2700000" algn="tl">
                  <a:srgbClr val="000000">
                    <a:alpha val="43137"/>
                  </a:srgbClr>
                </a:outerShdw>
              </a:effectLst>
              <a:latin typeface="Neo Sans Intel" pitchFamily="34" charset="0"/>
              <a:cs typeface="Arial" pitchFamily="34" charset="0"/>
            </a:endParaRPr>
          </a:p>
        </p:txBody>
      </p:sp>
      <p:sp>
        <p:nvSpPr>
          <p:cNvPr id="3" name="Rectangle 2"/>
          <p:cNvSpPr/>
          <p:nvPr/>
        </p:nvSpPr>
        <p:spPr>
          <a:xfrm>
            <a:off x="3866722" y="3248846"/>
            <a:ext cx="716863" cy="1200329"/>
          </a:xfrm>
          <a:prstGeom prst="rect">
            <a:avLst/>
          </a:prstGeom>
        </p:spPr>
        <p:txBody>
          <a:bodyPr wrap="none">
            <a:spAutoFit/>
          </a:bodyPr>
          <a:lstStyle/>
          <a:p>
            <a:pPr lvl="0" eaLnBrk="0" hangingPunct="0"/>
            <a:r>
              <a:rPr lang="en-US" sz="7200" dirty="0">
                <a:solidFill>
                  <a:srgbClr val="FFFFFF"/>
                </a:solidFill>
                <a:effectLst>
                  <a:outerShdw blurRad="38100" dist="38100" dir="2700000" algn="tl">
                    <a:srgbClr val="000000">
                      <a:alpha val="43137"/>
                    </a:srgbClr>
                  </a:outerShdw>
                </a:effectLst>
                <a:latin typeface="Neo Sans Intel" pitchFamily="34" charset="0"/>
                <a:cs typeface="Arial" pitchFamily="34" charset="0"/>
              </a:rPr>
              <a:t>+</a:t>
            </a:r>
          </a:p>
        </p:txBody>
      </p:sp>
    </p:spTree>
    <p:extLst>
      <p:ext uri="{BB962C8B-B14F-4D97-AF65-F5344CB8AC3E}">
        <p14:creationId xmlns:p14="http://schemas.microsoft.com/office/powerpoint/2010/main" xmlns="" val="293729189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ntel"/>
          <p:cNvPicPr>
            <a:picLocks noChangeAspect="1" noChangeArrowheads="1"/>
          </p:cNvPicPr>
          <p:nvPr/>
        </p:nvPicPr>
        <p:blipFill>
          <a:blip r:embed="rId3" cstate="screen"/>
          <a:srcRect/>
          <a:stretch>
            <a:fillRect/>
          </a:stretch>
        </p:blipFill>
        <p:spPr bwMode="auto">
          <a:xfrm>
            <a:off x="13004801" y="7089778"/>
            <a:ext cx="1371600" cy="1012825"/>
          </a:xfrm>
          <a:prstGeom prst="rect">
            <a:avLst/>
          </a:prstGeom>
          <a:noFill/>
          <a:ln w="9525">
            <a:noFill/>
            <a:miter lim="800000"/>
            <a:headEnd/>
            <a:tailEnd/>
          </a:ln>
        </p:spPr>
      </p:pic>
      <p:sp>
        <p:nvSpPr>
          <p:cNvPr id="5" name="Rectangle 2"/>
          <p:cNvSpPr txBox="1">
            <a:spLocks noChangeArrowheads="1"/>
          </p:cNvSpPr>
          <p:nvPr/>
        </p:nvSpPr>
        <p:spPr>
          <a:xfrm>
            <a:off x="52544" y="331076"/>
            <a:ext cx="14630400" cy="1066005"/>
          </a:xfrm>
          <a:prstGeom prst="rect">
            <a:avLst/>
          </a:prstGeom>
        </p:spPr>
        <p:txBody>
          <a:bodyPr lIns="91402" tIns="45701" rIns="91402" bIns="45701"/>
          <a:lstStyle/>
          <a:p>
            <a:pPr defTabSz="1305984">
              <a:lnSpc>
                <a:spcPct val="90000"/>
              </a:lnSpc>
              <a:defRPr/>
            </a:pPr>
            <a:r>
              <a:rPr lang="en-US" sz="4000" dirty="0" smtClean="0">
                <a:solidFill>
                  <a:srgbClr val="FFFFFF"/>
                </a:solidFill>
                <a:effectLst>
                  <a:outerShdw blurRad="38100" dist="38100" dir="2700000" algn="tl">
                    <a:srgbClr val="000000"/>
                  </a:outerShdw>
                </a:effectLst>
                <a:latin typeface="Segoe UI"/>
                <a:cs typeface="Arial"/>
              </a:rPr>
              <a:t>Knights Ferry - Aubrey Isle Processor</a:t>
            </a:r>
            <a:endParaRPr lang="en-US" sz="4000" dirty="0">
              <a:solidFill>
                <a:srgbClr val="FFFFFF"/>
              </a:solidFill>
              <a:effectLst>
                <a:outerShdw blurRad="38100" dist="38100" dir="2700000" algn="tl">
                  <a:srgbClr val="000000"/>
                </a:outerShdw>
              </a:effectLst>
              <a:latin typeface="Segoe UI"/>
              <a:cs typeface="Arial"/>
            </a:endParaRPr>
          </a:p>
        </p:txBody>
      </p:sp>
      <p:sp>
        <p:nvSpPr>
          <p:cNvPr id="6" name="TextBox 5"/>
          <p:cNvSpPr txBox="1"/>
          <p:nvPr/>
        </p:nvSpPr>
        <p:spPr>
          <a:xfrm>
            <a:off x="1158000" y="6032500"/>
            <a:ext cx="12915900" cy="1323401"/>
          </a:xfrm>
          <a:prstGeom prst="rect">
            <a:avLst/>
          </a:prstGeom>
          <a:noFill/>
        </p:spPr>
        <p:txBody>
          <a:bodyPr wrap="square" lIns="91402" tIns="45701" rIns="91402" bIns="45701" rtlCol="0">
            <a:spAutoFit/>
          </a:bodyPr>
          <a:lstStyle/>
          <a:p>
            <a:pPr algn="l" rtl="0" fontAlgn="base">
              <a:spcBef>
                <a:spcPct val="0"/>
              </a:spcBef>
              <a:spcAft>
                <a:spcPct val="0"/>
              </a:spcAft>
            </a:pPr>
            <a:r>
              <a:rPr lang="en-US" sz="2000" dirty="0">
                <a:solidFill>
                  <a:srgbClr val="FFFFFF"/>
                </a:solidFill>
                <a:effectLst>
                  <a:outerShdw blurRad="38100" dist="38100" dir="2700000" algn="tl">
                    <a:srgbClr val="000000">
                      <a:alpha val="43137"/>
                    </a:srgbClr>
                  </a:outerShdw>
                </a:effectLst>
              </a:rPr>
              <a:t>Multiple IA cores			16-wide vector units (512b)		</a:t>
            </a:r>
            <a:r>
              <a:rPr lang="en-US" sz="2000" dirty="0" smtClean="0">
                <a:solidFill>
                  <a:srgbClr val="FFFFFF"/>
                </a:solidFill>
                <a:effectLst>
                  <a:outerShdw blurRad="38100" dist="38100" dir="2700000" algn="tl">
                    <a:srgbClr val="000000">
                      <a:alpha val="43137"/>
                    </a:srgbClr>
                  </a:outerShdw>
                </a:effectLst>
              </a:rPr>
              <a:t>1024-bit </a:t>
            </a:r>
            <a:r>
              <a:rPr lang="en-US" sz="2000" dirty="0">
                <a:solidFill>
                  <a:srgbClr val="FFFFFF"/>
                </a:solidFill>
                <a:effectLst>
                  <a:outerShdw blurRad="38100" dist="38100" dir="2700000" algn="tl">
                    <a:srgbClr val="000000">
                      <a:alpha val="43137"/>
                    </a:srgbClr>
                  </a:outerShdw>
                </a:effectLst>
              </a:rPr>
              <a:t>ring bus</a:t>
            </a:r>
          </a:p>
          <a:p>
            <a:pPr algn="l" rtl="0" fontAlgn="base">
              <a:spcBef>
                <a:spcPct val="0"/>
              </a:spcBef>
              <a:spcAft>
                <a:spcPct val="0"/>
              </a:spcAft>
            </a:pPr>
            <a:r>
              <a:rPr lang="en-US" sz="2000" dirty="0">
                <a:solidFill>
                  <a:srgbClr val="FFFFFF"/>
                </a:solidFill>
                <a:effectLst>
                  <a:outerShdw blurRad="38100" dist="38100" dir="2700000" algn="tl">
                    <a:srgbClr val="000000">
                      <a:alpha val="43137"/>
                    </a:srgbClr>
                  </a:outerShdw>
                </a:effectLst>
              </a:rPr>
              <a:t>- In-order, short pipeline		- Extended instruction set		</a:t>
            </a:r>
            <a:r>
              <a:rPr lang="en-US" sz="2000" dirty="0" smtClean="0">
                <a:solidFill>
                  <a:srgbClr val="FFFFFF"/>
                </a:solidFill>
                <a:effectLst>
                  <a:outerShdw blurRad="38100" dist="38100" dir="2700000" algn="tl">
                    <a:srgbClr val="000000">
                      <a:alpha val="43137"/>
                    </a:srgbClr>
                  </a:outerShdw>
                </a:effectLst>
              </a:rPr>
              <a:t>GDDR memory</a:t>
            </a:r>
            <a:endParaRPr lang="en-US" sz="2000" dirty="0">
              <a:solidFill>
                <a:srgbClr val="FFFFFF"/>
              </a:solidFill>
              <a:effectLst>
                <a:outerShdw blurRad="38100" dist="38100" dir="2700000" algn="tl">
                  <a:srgbClr val="000000">
                    <a:alpha val="43137"/>
                  </a:srgbClr>
                </a:outerShdw>
              </a:effectLst>
            </a:endParaRPr>
          </a:p>
          <a:p>
            <a:pPr algn="l" rtl="0"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 Multi-thread </a:t>
            </a:r>
            <a:r>
              <a:rPr lang="en-US" sz="2000" dirty="0">
                <a:solidFill>
                  <a:srgbClr val="FFFFFF"/>
                </a:solidFill>
                <a:effectLst>
                  <a:outerShdw blurRad="38100" dist="38100" dir="2700000" algn="tl">
                    <a:srgbClr val="000000">
                      <a:alpha val="43137"/>
                    </a:srgbClr>
                  </a:outerShdw>
                </a:effectLst>
              </a:rPr>
              <a:t>support			Fully coherent </a:t>
            </a:r>
            <a:r>
              <a:rPr lang="en-US" sz="2000" dirty="0" smtClean="0">
                <a:solidFill>
                  <a:srgbClr val="FFFFFF"/>
                </a:solidFill>
                <a:effectLst>
                  <a:outerShdw blurRad="38100" dist="38100" dir="2700000" algn="tl">
                    <a:srgbClr val="000000">
                      <a:alpha val="43137"/>
                    </a:srgbClr>
                  </a:outerShdw>
                </a:effectLst>
              </a:rPr>
              <a:t>caches</a:t>
            </a:r>
            <a:r>
              <a:rPr lang="en-US" sz="2000" dirty="0">
                <a:solidFill>
                  <a:srgbClr val="FFFFFF"/>
                </a:solidFill>
                <a:effectLst>
                  <a:outerShdw blurRad="38100" dist="38100" dir="2700000" algn="tl">
                    <a:srgbClr val="000000">
                      <a:alpha val="43137"/>
                    </a:srgbClr>
                  </a:outerShdw>
                </a:effectLst>
              </a:rPr>
              <a:t>			- Supports virtual </a:t>
            </a:r>
            <a:r>
              <a:rPr lang="en-US" sz="2000" dirty="0" smtClean="0">
                <a:solidFill>
                  <a:srgbClr val="FFFFFF"/>
                </a:solidFill>
                <a:effectLst>
                  <a:outerShdw blurRad="38100" dist="38100" dir="2700000" algn="tl">
                    <a:srgbClr val="000000">
                      <a:alpha val="43137"/>
                    </a:srgbClr>
                  </a:outerShdw>
                </a:effectLst>
              </a:rPr>
              <a:t>memory</a:t>
            </a:r>
          </a:p>
          <a:p>
            <a:pPr algn="l" rtl="0" fontAlgn="base">
              <a:spcBef>
                <a:spcPct val="0"/>
              </a:spcBef>
              <a:spcAft>
                <a:spcPct val="0"/>
              </a:spcAft>
            </a:pPr>
            <a:endParaRPr lang="en-US" sz="2000" dirty="0">
              <a:solidFill>
                <a:srgbClr val="FFFFFF"/>
              </a:solidFill>
              <a:effectLst>
                <a:outerShdw blurRad="38100" dist="38100" dir="2700000" algn="tl">
                  <a:srgbClr val="000000">
                    <a:alpha val="43137"/>
                  </a:srgbClr>
                </a:outerShdw>
              </a:effectLst>
            </a:endParaRPr>
          </a:p>
        </p:txBody>
      </p:sp>
      <p:grpSp>
        <p:nvGrpSpPr>
          <p:cNvPr id="2" name="Group 82"/>
          <p:cNvGrpSpPr/>
          <p:nvPr/>
        </p:nvGrpSpPr>
        <p:grpSpPr>
          <a:xfrm>
            <a:off x="1690861" y="1271587"/>
            <a:ext cx="11344275" cy="4457700"/>
            <a:chOff x="1485902" y="1271587"/>
            <a:chExt cx="11344275" cy="4457700"/>
          </a:xfrm>
        </p:grpSpPr>
        <p:sp>
          <p:nvSpPr>
            <p:cNvPr id="80" name="Rounded Rectangle 79"/>
            <p:cNvSpPr/>
            <p:nvPr/>
          </p:nvSpPr>
          <p:spPr bwMode="auto">
            <a:xfrm>
              <a:off x="1485902" y="1271587"/>
              <a:ext cx="11344275" cy="4457700"/>
            </a:xfrm>
            <a:prstGeom prst="roundRect">
              <a:avLst/>
            </a:prstGeom>
            <a:gradFill flip="none" rotWithShape="1">
              <a:gsLst>
                <a:gs pos="0">
                  <a:srgbClr val="466EA8">
                    <a:shade val="30000"/>
                    <a:satMod val="115000"/>
                  </a:srgbClr>
                </a:gs>
                <a:gs pos="50000">
                  <a:srgbClr val="466EA8">
                    <a:shade val="67500"/>
                    <a:satMod val="115000"/>
                  </a:srgbClr>
                </a:gs>
                <a:gs pos="100000">
                  <a:srgbClr val="466EA8">
                    <a:shade val="100000"/>
                    <a:satMod val="115000"/>
                  </a:srgbClr>
                </a:gs>
              </a:gsLst>
              <a:lin ang="5400000" scaled="1"/>
              <a:tileRect/>
            </a:gradFill>
            <a:ln w="28575" cap="flat" cmpd="sng" algn="ctr">
              <a:solidFill>
                <a:srgbClr val="DFE6F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1305984"/>
              <a:endParaRPr lang="en-US" sz="1800" b="0" dirty="0">
                <a:solidFill>
                  <a:srgbClr val="FFFFFF"/>
                </a:solidFill>
              </a:endParaRPr>
            </a:p>
          </p:txBody>
        </p:sp>
        <p:sp>
          <p:nvSpPr>
            <p:cNvPr id="46" name="Rectangle 45"/>
            <p:cNvSpPr/>
            <p:nvPr/>
          </p:nvSpPr>
          <p:spPr bwMode="auto">
            <a:xfrm>
              <a:off x="3936590" y="2785876"/>
              <a:ext cx="6223000" cy="144780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endParaRPr lang="en-US" sz="1800" b="0" dirty="0">
                <a:solidFill>
                  <a:srgbClr val="FFFFFF"/>
                </a:solidFill>
              </a:endParaRPr>
            </a:p>
          </p:txBody>
        </p:sp>
        <p:sp>
          <p:nvSpPr>
            <p:cNvPr id="58" name="Rounded Rectangle 57"/>
            <p:cNvSpPr/>
            <p:nvPr/>
          </p:nvSpPr>
          <p:spPr bwMode="auto">
            <a:xfrm>
              <a:off x="1904590" y="3052576"/>
              <a:ext cx="10629900" cy="965200"/>
            </a:xfrm>
            <a:prstGeom prst="roundRect">
              <a:avLst/>
            </a:prstGeom>
            <a:noFill/>
            <a:ln w="571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endParaRPr lang="en-US" sz="1800" b="0" dirty="0">
                <a:solidFill>
                  <a:srgbClr val="FFFFFF"/>
                </a:solidFill>
              </a:endParaRPr>
            </a:p>
          </p:txBody>
        </p:sp>
        <p:sp>
          <p:nvSpPr>
            <p:cNvPr id="57" name="Rounded Rectangle 56"/>
            <p:cNvSpPr/>
            <p:nvPr/>
          </p:nvSpPr>
          <p:spPr bwMode="auto">
            <a:xfrm>
              <a:off x="1752190" y="2900176"/>
              <a:ext cx="10579853" cy="965200"/>
            </a:xfrm>
            <a:prstGeom prst="roundRect">
              <a:avLst/>
            </a:prstGeom>
            <a:noFill/>
            <a:ln w="571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endParaRPr lang="en-US" sz="1800" b="0" dirty="0">
                <a:solidFill>
                  <a:srgbClr val="FFFFFF"/>
                </a:solidFill>
              </a:endParaRPr>
            </a:p>
          </p:txBody>
        </p:sp>
        <p:sp>
          <p:nvSpPr>
            <p:cNvPr id="8" name="Rounded Rectangle 7"/>
            <p:cNvSpPr/>
            <p:nvPr/>
          </p:nvSpPr>
          <p:spPr bwMode="auto">
            <a:xfrm rot="16200000">
              <a:off x="9911238" y="3185223"/>
              <a:ext cx="3771900" cy="661805"/>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Memory Controller</a:t>
              </a:r>
            </a:p>
          </p:txBody>
        </p:sp>
        <p:sp>
          <p:nvSpPr>
            <p:cNvPr id="10" name="Rounded Rectangle 9"/>
            <p:cNvSpPr/>
            <p:nvPr/>
          </p:nvSpPr>
          <p:spPr bwMode="auto">
            <a:xfrm rot="16200000">
              <a:off x="8978923" y="3110160"/>
              <a:ext cx="3821833" cy="736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smtClean="0">
                  <a:solidFill>
                    <a:srgbClr val="FFFFFF"/>
                  </a:solidFill>
                  <a:latin typeface="Neo Sans Intel Medium" pitchFamily="34" charset="0"/>
                </a:rPr>
                <a:t>System &amp; I/O</a:t>
              </a:r>
              <a:endParaRPr lang="en-US" sz="1800" b="0" dirty="0">
                <a:solidFill>
                  <a:srgbClr val="FFFFFF"/>
                </a:solidFill>
                <a:latin typeface="Neo Sans Intel Medium" pitchFamily="34" charset="0"/>
              </a:endParaRPr>
            </a:p>
            <a:p>
              <a:pPr defTabSz="1305984"/>
              <a:r>
                <a:rPr lang="en-US" sz="1800" b="0" dirty="0" smtClean="0">
                  <a:solidFill>
                    <a:srgbClr val="FFFFFF"/>
                  </a:solidFill>
                  <a:latin typeface="Neo Sans Intel Medium" pitchFamily="34" charset="0"/>
                </a:rPr>
                <a:t>PCIe Interface</a:t>
              </a:r>
              <a:endParaRPr lang="en-US" sz="1800" b="0" dirty="0">
                <a:solidFill>
                  <a:srgbClr val="FFFFFF"/>
                </a:solidFill>
                <a:latin typeface="Neo Sans Intel Medium" pitchFamily="34" charset="0"/>
              </a:endParaRPr>
            </a:p>
          </p:txBody>
        </p:sp>
        <p:sp>
          <p:nvSpPr>
            <p:cNvPr id="12" name="Rounded Rectangle 11"/>
            <p:cNvSpPr/>
            <p:nvPr/>
          </p:nvSpPr>
          <p:spPr bwMode="auto">
            <a:xfrm rot="16200000">
              <a:off x="524576" y="3168939"/>
              <a:ext cx="3797300" cy="668973"/>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Memory Controller</a:t>
              </a:r>
            </a:p>
          </p:txBody>
        </p:sp>
        <p:sp>
          <p:nvSpPr>
            <p:cNvPr id="14" name="Rounded Rectangle 13"/>
            <p:cNvSpPr/>
            <p:nvPr/>
          </p:nvSpPr>
          <p:spPr bwMode="auto">
            <a:xfrm rot="16200000">
              <a:off x="1407041" y="3124674"/>
              <a:ext cx="3725598" cy="736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Fixed</a:t>
              </a:r>
            </a:p>
            <a:p>
              <a:pPr defTabSz="1305984"/>
              <a:r>
                <a:rPr lang="en-US" sz="1800" b="0" dirty="0">
                  <a:solidFill>
                    <a:srgbClr val="FFFFFF"/>
                  </a:solidFill>
                  <a:latin typeface="Neo Sans Intel Medium" pitchFamily="34" charset="0"/>
                </a:rPr>
                <a:t>Function</a:t>
              </a:r>
            </a:p>
          </p:txBody>
        </p:sp>
        <p:sp>
          <p:nvSpPr>
            <p:cNvPr id="15" name="Rounded Rectangle 14"/>
            <p:cNvSpPr/>
            <p:nvPr/>
          </p:nvSpPr>
          <p:spPr bwMode="auto">
            <a:xfrm>
              <a:off x="3911190" y="1630176"/>
              <a:ext cx="1866900" cy="1143000"/>
            </a:xfrm>
            <a:prstGeom prst="roundRect">
              <a:avLst/>
            </a:prstGeom>
            <a:solidFill>
              <a:srgbClr val="0000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Multi-Threaded</a:t>
              </a:r>
            </a:p>
            <a:p>
              <a:pPr defTabSz="1305984"/>
              <a:r>
                <a:rPr lang="en-US" sz="1800" b="0" dirty="0">
                  <a:solidFill>
                    <a:srgbClr val="FFFFFF"/>
                  </a:solidFill>
                  <a:latin typeface="Neo Sans Intel Medium" pitchFamily="34" charset="0"/>
                </a:rPr>
                <a:t>Wide SIMD</a:t>
              </a:r>
            </a:p>
          </p:txBody>
        </p:sp>
        <p:sp>
          <p:nvSpPr>
            <p:cNvPr id="16" name="Rounded Rectangle 15"/>
            <p:cNvSpPr/>
            <p:nvPr/>
          </p:nvSpPr>
          <p:spPr bwMode="auto">
            <a:xfrm>
              <a:off x="4139790" y="2290576"/>
              <a:ext cx="571500" cy="381000"/>
            </a:xfrm>
            <a:prstGeom prst="roundRect">
              <a:avLst/>
            </a:prstGeom>
            <a:gradFill flip="none" rotWithShape="1">
              <a:gsLst>
                <a:gs pos="0">
                  <a:srgbClr val="466EA8">
                    <a:shade val="30000"/>
                    <a:satMod val="115000"/>
                  </a:srgbClr>
                </a:gs>
                <a:gs pos="50000">
                  <a:srgbClr val="466EA8">
                    <a:shade val="67500"/>
                    <a:satMod val="115000"/>
                  </a:srgbClr>
                </a:gs>
                <a:gs pos="100000">
                  <a:srgbClr val="466EA8">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I$</a:t>
              </a:r>
            </a:p>
          </p:txBody>
        </p:sp>
        <p:sp>
          <p:nvSpPr>
            <p:cNvPr id="17" name="Rounded Rectangle 16"/>
            <p:cNvSpPr/>
            <p:nvPr/>
          </p:nvSpPr>
          <p:spPr bwMode="auto">
            <a:xfrm>
              <a:off x="4977990" y="2303276"/>
              <a:ext cx="546100" cy="381000"/>
            </a:xfrm>
            <a:prstGeom prst="roundRect">
              <a:avLst/>
            </a:prstGeom>
            <a:gradFill flip="none" rotWithShape="1">
              <a:gsLst>
                <a:gs pos="0">
                  <a:srgbClr val="466EA8">
                    <a:shade val="30000"/>
                    <a:satMod val="115000"/>
                  </a:srgbClr>
                </a:gs>
                <a:gs pos="50000">
                  <a:srgbClr val="466EA8">
                    <a:shade val="67500"/>
                    <a:satMod val="115000"/>
                  </a:srgbClr>
                </a:gs>
                <a:gs pos="100000">
                  <a:srgbClr val="466EA8">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D$</a:t>
              </a:r>
            </a:p>
          </p:txBody>
        </p:sp>
        <p:sp>
          <p:nvSpPr>
            <p:cNvPr id="20" name="Rounded Rectangle 19"/>
            <p:cNvSpPr/>
            <p:nvPr/>
          </p:nvSpPr>
          <p:spPr bwMode="auto">
            <a:xfrm>
              <a:off x="3911190" y="4233676"/>
              <a:ext cx="1866900" cy="1143000"/>
            </a:xfrm>
            <a:prstGeom prst="roundRect">
              <a:avLst/>
            </a:prstGeom>
            <a:solidFill>
              <a:srgbClr val="0000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Multi-Threaded</a:t>
              </a:r>
            </a:p>
            <a:p>
              <a:pPr defTabSz="1305984"/>
              <a:r>
                <a:rPr lang="en-US" sz="1800" b="0" dirty="0">
                  <a:solidFill>
                    <a:srgbClr val="FFFFFF"/>
                  </a:solidFill>
                  <a:latin typeface="Neo Sans Intel Medium" pitchFamily="34" charset="0"/>
                </a:rPr>
                <a:t>Wide SIMD</a:t>
              </a:r>
            </a:p>
          </p:txBody>
        </p:sp>
        <p:sp>
          <p:nvSpPr>
            <p:cNvPr id="21" name="Rounded Rectangle 20"/>
            <p:cNvSpPr/>
            <p:nvPr/>
          </p:nvSpPr>
          <p:spPr bwMode="auto">
            <a:xfrm>
              <a:off x="4139790" y="4894076"/>
              <a:ext cx="571500" cy="381000"/>
            </a:xfrm>
            <a:prstGeom prst="roundRect">
              <a:avLst/>
            </a:prstGeom>
            <a:gradFill flip="none" rotWithShape="1">
              <a:gsLst>
                <a:gs pos="0">
                  <a:srgbClr val="466EA8">
                    <a:shade val="30000"/>
                    <a:satMod val="115000"/>
                  </a:srgbClr>
                </a:gs>
                <a:gs pos="50000">
                  <a:srgbClr val="466EA8">
                    <a:shade val="67500"/>
                    <a:satMod val="115000"/>
                  </a:srgbClr>
                </a:gs>
                <a:gs pos="100000">
                  <a:srgbClr val="466EA8">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I$</a:t>
              </a:r>
            </a:p>
          </p:txBody>
        </p:sp>
        <p:sp>
          <p:nvSpPr>
            <p:cNvPr id="22" name="Rounded Rectangle 21"/>
            <p:cNvSpPr/>
            <p:nvPr/>
          </p:nvSpPr>
          <p:spPr bwMode="auto">
            <a:xfrm>
              <a:off x="4977990" y="4906776"/>
              <a:ext cx="546100" cy="381000"/>
            </a:xfrm>
            <a:prstGeom prst="roundRect">
              <a:avLst/>
            </a:prstGeom>
            <a:gradFill flip="none" rotWithShape="1">
              <a:gsLst>
                <a:gs pos="0">
                  <a:srgbClr val="466EA8">
                    <a:shade val="30000"/>
                    <a:satMod val="115000"/>
                  </a:srgbClr>
                </a:gs>
                <a:gs pos="50000">
                  <a:srgbClr val="466EA8">
                    <a:shade val="67500"/>
                    <a:satMod val="115000"/>
                  </a:srgbClr>
                </a:gs>
                <a:gs pos="100000">
                  <a:srgbClr val="466EA8">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D$</a:t>
              </a:r>
            </a:p>
          </p:txBody>
        </p:sp>
        <p:sp>
          <p:nvSpPr>
            <p:cNvPr id="24" name="Rounded Rectangle 23"/>
            <p:cNvSpPr/>
            <p:nvPr/>
          </p:nvSpPr>
          <p:spPr bwMode="auto">
            <a:xfrm>
              <a:off x="8292690" y="1630176"/>
              <a:ext cx="1866900" cy="1143000"/>
            </a:xfrm>
            <a:prstGeom prst="roundRect">
              <a:avLst/>
            </a:prstGeom>
            <a:solidFill>
              <a:srgbClr val="0000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Multi-Threaded</a:t>
              </a:r>
            </a:p>
            <a:p>
              <a:pPr defTabSz="1305984"/>
              <a:r>
                <a:rPr lang="en-US" sz="1800" b="0" dirty="0">
                  <a:solidFill>
                    <a:srgbClr val="FFFFFF"/>
                  </a:solidFill>
                  <a:latin typeface="Neo Sans Intel Medium" pitchFamily="34" charset="0"/>
                </a:rPr>
                <a:t>Wide SIMD</a:t>
              </a:r>
            </a:p>
          </p:txBody>
        </p:sp>
        <p:sp>
          <p:nvSpPr>
            <p:cNvPr id="25" name="Rounded Rectangle 24"/>
            <p:cNvSpPr/>
            <p:nvPr/>
          </p:nvSpPr>
          <p:spPr bwMode="auto">
            <a:xfrm>
              <a:off x="8521290" y="2290576"/>
              <a:ext cx="571500" cy="381000"/>
            </a:xfrm>
            <a:prstGeom prst="roundRect">
              <a:avLst/>
            </a:prstGeom>
            <a:gradFill flip="none" rotWithShape="1">
              <a:gsLst>
                <a:gs pos="0">
                  <a:srgbClr val="466EA8">
                    <a:shade val="30000"/>
                    <a:satMod val="115000"/>
                  </a:srgbClr>
                </a:gs>
                <a:gs pos="50000">
                  <a:srgbClr val="466EA8">
                    <a:shade val="67500"/>
                    <a:satMod val="115000"/>
                  </a:srgbClr>
                </a:gs>
                <a:gs pos="100000">
                  <a:srgbClr val="466EA8">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I$</a:t>
              </a:r>
            </a:p>
          </p:txBody>
        </p:sp>
        <p:sp>
          <p:nvSpPr>
            <p:cNvPr id="26" name="Rounded Rectangle 25"/>
            <p:cNvSpPr/>
            <p:nvPr/>
          </p:nvSpPr>
          <p:spPr bwMode="auto">
            <a:xfrm>
              <a:off x="9359490" y="2303276"/>
              <a:ext cx="546100" cy="381000"/>
            </a:xfrm>
            <a:prstGeom prst="roundRect">
              <a:avLst/>
            </a:prstGeom>
            <a:gradFill flip="none" rotWithShape="1">
              <a:gsLst>
                <a:gs pos="0">
                  <a:srgbClr val="466EA8">
                    <a:shade val="30000"/>
                    <a:satMod val="115000"/>
                  </a:srgbClr>
                </a:gs>
                <a:gs pos="50000">
                  <a:srgbClr val="466EA8">
                    <a:shade val="67500"/>
                    <a:satMod val="115000"/>
                  </a:srgbClr>
                </a:gs>
                <a:gs pos="100000">
                  <a:srgbClr val="466EA8">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D$</a:t>
              </a:r>
            </a:p>
          </p:txBody>
        </p:sp>
        <p:sp>
          <p:nvSpPr>
            <p:cNvPr id="28" name="Rounded Rectangle 27"/>
            <p:cNvSpPr/>
            <p:nvPr/>
          </p:nvSpPr>
          <p:spPr bwMode="auto">
            <a:xfrm>
              <a:off x="8292690" y="4233676"/>
              <a:ext cx="1866900" cy="1143000"/>
            </a:xfrm>
            <a:prstGeom prst="roundRect">
              <a:avLst/>
            </a:prstGeom>
            <a:solidFill>
              <a:srgbClr val="0000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Multi-Threaded</a:t>
              </a:r>
            </a:p>
            <a:p>
              <a:pPr defTabSz="1305984"/>
              <a:r>
                <a:rPr lang="en-US" sz="1800" b="0" dirty="0">
                  <a:solidFill>
                    <a:srgbClr val="FFFFFF"/>
                  </a:solidFill>
                  <a:latin typeface="Neo Sans Intel Medium" pitchFamily="34" charset="0"/>
                </a:rPr>
                <a:t>Wide SIMD</a:t>
              </a:r>
            </a:p>
          </p:txBody>
        </p:sp>
        <p:sp>
          <p:nvSpPr>
            <p:cNvPr id="29" name="Rounded Rectangle 28"/>
            <p:cNvSpPr/>
            <p:nvPr/>
          </p:nvSpPr>
          <p:spPr bwMode="auto">
            <a:xfrm>
              <a:off x="8521290" y="4894076"/>
              <a:ext cx="571500" cy="381000"/>
            </a:xfrm>
            <a:prstGeom prst="roundRect">
              <a:avLst/>
            </a:prstGeom>
            <a:gradFill flip="none" rotWithShape="1">
              <a:gsLst>
                <a:gs pos="0">
                  <a:srgbClr val="466EA8">
                    <a:shade val="30000"/>
                    <a:satMod val="115000"/>
                  </a:srgbClr>
                </a:gs>
                <a:gs pos="50000">
                  <a:srgbClr val="466EA8">
                    <a:shade val="67500"/>
                    <a:satMod val="115000"/>
                  </a:srgbClr>
                </a:gs>
                <a:gs pos="100000">
                  <a:srgbClr val="466EA8">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I$</a:t>
              </a:r>
            </a:p>
          </p:txBody>
        </p:sp>
        <p:sp>
          <p:nvSpPr>
            <p:cNvPr id="30" name="Rounded Rectangle 29"/>
            <p:cNvSpPr/>
            <p:nvPr/>
          </p:nvSpPr>
          <p:spPr bwMode="auto">
            <a:xfrm>
              <a:off x="9359490" y="4906776"/>
              <a:ext cx="546100" cy="381000"/>
            </a:xfrm>
            <a:prstGeom prst="roundRect">
              <a:avLst/>
            </a:prstGeom>
            <a:gradFill flip="none" rotWithShape="1">
              <a:gsLst>
                <a:gs pos="0">
                  <a:srgbClr val="466EA8">
                    <a:shade val="30000"/>
                    <a:satMod val="115000"/>
                  </a:srgbClr>
                </a:gs>
                <a:gs pos="50000">
                  <a:srgbClr val="466EA8">
                    <a:shade val="67500"/>
                    <a:satMod val="115000"/>
                  </a:srgbClr>
                </a:gs>
                <a:gs pos="100000">
                  <a:srgbClr val="466EA8">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r>
                <a:rPr lang="en-US" sz="1800" b="0" dirty="0">
                  <a:solidFill>
                    <a:srgbClr val="FFFFFF"/>
                  </a:solidFill>
                  <a:latin typeface="Neo Sans Intel Medium" pitchFamily="34" charset="0"/>
                </a:rPr>
                <a:t>D$</a:t>
              </a:r>
            </a:p>
          </p:txBody>
        </p:sp>
        <p:sp>
          <p:nvSpPr>
            <p:cNvPr id="35" name="TextBox 34"/>
            <p:cNvSpPr txBox="1"/>
            <p:nvPr/>
          </p:nvSpPr>
          <p:spPr>
            <a:xfrm>
              <a:off x="6537810" y="1706376"/>
              <a:ext cx="753732" cy="584775"/>
            </a:xfrm>
            <a:prstGeom prst="rect">
              <a:avLst/>
            </a:prstGeom>
            <a:noFill/>
          </p:spPr>
          <p:txBody>
            <a:bodyPr wrap="none" rtlCol="0">
              <a:spAutoFit/>
            </a:bodyPr>
            <a:lstStyle/>
            <a:p>
              <a:pPr algn="ctr" rtl="0" fontAlgn="base">
                <a:spcBef>
                  <a:spcPct val="0"/>
                </a:spcBef>
                <a:spcAft>
                  <a:spcPct val="0"/>
                </a:spcAft>
              </a:pPr>
              <a:r>
                <a:rPr lang="en-US" sz="3200" dirty="0">
                  <a:solidFill>
                    <a:srgbClr val="FFFFFF"/>
                  </a:solidFill>
                  <a:effectLst>
                    <a:outerShdw blurRad="38100" dist="38100" dir="2700000" algn="tl">
                      <a:srgbClr val="000000">
                        <a:alpha val="43137"/>
                      </a:srgbClr>
                    </a:outerShdw>
                  </a:effectLst>
                  <a:latin typeface="Arial Rounded MT Bold" pitchFamily="34" charset="0"/>
                </a:rPr>
                <a:t>. . .</a:t>
              </a:r>
            </a:p>
          </p:txBody>
        </p:sp>
        <p:sp>
          <p:nvSpPr>
            <p:cNvPr id="36" name="TextBox 35"/>
            <p:cNvSpPr txBox="1"/>
            <p:nvPr/>
          </p:nvSpPr>
          <p:spPr>
            <a:xfrm>
              <a:off x="6614011" y="4373376"/>
              <a:ext cx="753732" cy="584775"/>
            </a:xfrm>
            <a:prstGeom prst="rect">
              <a:avLst/>
            </a:prstGeom>
            <a:noFill/>
          </p:spPr>
          <p:txBody>
            <a:bodyPr wrap="none" rtlCol="0">
              <a:spAutoFit/>
            </a:bodyPr>
            <a:lstStyle/>
            <a:p>
              <a:pPr algn="ctr" rtl="0" fontAlgn="base">
                <a:spcBef>
                  <a:spcPct val="0"/>
                </a:spcBef>
                <a:spcAft>
                  <a:spcPct val="0"/>
                </a:spcAft>
              </a:pPr>
              <a:r>
                <a:rPr lang="en-US" sz="3200" dirty="0">
                  <a:solidFill>
                    <a:srgbClr val="FFFFFF"/>
                  </a:solidFill>
                  <a:effectLst>
                    <a:outerShdw blurRad="38100" dist="38100" dir="2700000" algn="tl">
                      <a:srgbClr val="000000">
                        <a:alpha val="43137"/>
                      </a:srgbClr>
                    </a:outerShdw>
                  </a:effectLst>
                  <a:latin typeface="Arial Rounded MT Bold" pitchFamily="34" charset="0"/>
                </a:rPr>
                <a:t>. . .</a:t>
              </a:r>
            </a:p>
          </p:txBody>
        </p:sp>
        <p:cxnSp>
          <p:nvCxnSpPr>
            <p:cNvPr id="39" name="Straight Connector 38"/>
            <p:cNvCxnSpPr>
              <a:stCxn id="46" idx="1"/>
              <a:endCxn id="46" idx="3"/>
            </p:cNvCxnSpPr>
            <p:nvPr/>
          </p:nvCxnSpPr>
          <p:spPr bwMode="auto">
            <a:xfrm rot="10800000" flipH="1">
              <a:off x="3936590" y="3509776"/>
              <a:ext cx="6223000" cy="1588"/>
            </a:xfrm>
            <a:prstGeom prst="line">
              <a:avLst/>
            </a:prstGeom>
            <a:ln>
              <a:solidFill>
                <a:srgbClr val="466E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43" name="Straight Connector 42"/>
            <p:cNvCxnSpPr/>
            <p:nvPr/>
          </p:nvCxnSpPr>
          <p:spPr bwMode="auto">
            <a:xfrm rot="16200000" flipH="1">
              <a:off x="5048634" y="3491520"/>
              <a:ext cx="1447006" cy="11906"/>
            </a:xfrm>
            <a:prstGeom prst="line">
              <a:avLst/>
            </a:prstGeom>
            <a:ln>
              <a:solidFill>
                <a:srgbClr val="466E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54" name="Straight Connector 53"/>
            <p:cNvCxnSpPr/>
            <p:nvPr/>
          </p:nvCxnSpPr>
          <p:spPr bwMode="auto">
            <a:xfrm rot="16200000" flipH="1">
              <a:off x="7575934" y="3491520"/>
              <a:ext cx="1447006" cy="11906"/>
            </a:xfrm>
            <a:prstGeom prst="line">
              <a:avLst/>
            </a:prstGeom>
            <a:ln>
              <a:solidFill>
                <a:srgbClr val="466E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55" name="TextBox 54"/>
            <p:cNvSpPr txBox="1"/>
            <p:nvPr/>
          </p:nvSpPr>
          <p:spPr>
            <a:xfrm>
              <a:off x="5607094" y="3319276"/>
              <a:ext cx="2883610" cy="369332"/>
            </a:xfrm>
            <a:prstGeom prst="rect">
              <a:avLst/>
            </a:prstGeom>
            <a:noFill/>
          </p:spPr>
          <p:txBody>
            <a:bodyPr wrap="none" rtlCol="0">
              <a:spAutoFit/>
            </a:bodyPr>
            <a:lstStyle/>
            <a:p>
              <a:pPr algn="ctr" rtl="0" fontAlgn="base">
                <a:spcBef>
                  <a:spcPct val="0"/>
                </a:spcBef>
                <a:spcAft>
                  <a:spcPct val="0"/>
                </a:spcAft>
              </a:pPr>
              <a:r>
                <a:rPr lang="en-US" sz="1800" b="0" dirty="0" smtClean="0">
                  <a:solidFill>
                    <a:srgbClr val="FFFFFF"/>
                  </a:solidFill>
                  <a:latin typeface="Neo Sans Intel Medium" pitchFamily="34" charset="0"/>
                </a:rPr>
                <a:t>Shared coherent L2 </a:t>
              </a:r>
              <a:r>
                <a:rPr lang="en-US" sz="1800" b="0" dirty="0">
                  <a:solidFill>
                    <a:srgbClr val="FFFFFF"/>
                  </a:solidFill>
                  <a:latin typeface="Neo Sans Intel Medium" pitchFamily="34" charset="0"/>
                </a:rPr>
                <a:t>Cache</a:t>
              </a:r>
            </a:p>
          </p:txBody>
        </p:sp>
        <p:sp>
          <p:nvSpPr>
            <p:cNvPr id="66" name="Rectangle 65"/>
            <p:cNvSpPr/>
            <p:nvPr/>
          </p:nvSpPr>
          <p:spPr bwMode="auto">
            <a:xfrm>
              <a:off x="6045436" y="2832371"/>
              <a:ext cx="255722" cy="116237"/>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endParaRPr lang="en-US" sz="1800" b="0" dirty="0">
                <a:solidFill>
                  <a:srgbClr val="FFFFFF"/>
                </a:solidFill>
              </a:endParaRPr>
            </a:p>
          </p:txBody>
        </p:sp>
        <p:cxnSp>
          <p:nvCxnSpPr>
            <p:cNvPr id="64" name="Straight Arrow Connector 63"/>
            <p:cNvCxnSpPr/>
            <p:nvPr/>
          </p:nvCxnSpPr>
          <p:spPr bwMode="auto">
            <a:xfrm rot="10800000">
              <a:off x="6222590" y="2887476"/>
              <a:ext cx="977900" cy="12700"/>
            </a:xfrm>
            <a:prstGeom prst="straightConnector1">
              <a:avLst/>
            </a:prstGeom>
            <a:solidFill>
              <a:schemeClr val="accent1"/>
            </a:solidFill>
            <a:ln w="57150" cap="flat" cmpd="sng" algn="ctr">
              <a:solidFill>
                <a:srgbClr val="FFC000"/>
              </a:solidFill>
              <a:prstDash val="solid"/>
              <a:round/>
              <a:headEnd type="none" w="med" len="med"/>
              <a:tailEnd type="triangle" w="med" len="med"/>
            </a:ln>
            <a:effectLst/>
          </p:spPr>
        </p:cxnSp>
        <p:sp>
          <p:nvSpPr>
            <p:cNvPr id="67" name="Rectangle 66"/>
            <p:cNvSpPr/>
            <p:nvPr/>
          </p:nvSpPr>
          <p:spPr bwMode="auto">
            <a:xfrm>
              <a:off x="7809659" y="2984771"/>
              <a:ext cx="255722" cy="116237"/>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endParaRPr lang="en-US" sz="1800" b="0" dirty="0">
                <a:solidFill>
                  <a:srgbClr val="FFFFFF"/>
                </a:solidFill>
              </a:endParaRPr>
            </a:p>
          </p:txBody>
        </p:sp>
        <p:cxnSp>
          <p:nvCxnSpPr>
            <p:cNvPr id="63" name="Straight Arrow Connector 62"/>
            <p:cNvCxnSpPr/>
            <p:nvPr/>
          </p:nvCxnSpPr>
          <p:spPr bwMode="auto">
            <a:xfrm>
              <a:off x="7162390" y="3052576"/>
              <a:ext cx="711200" cy="1588"/>
            </a:xfrm>
            <a:prstGeom prst="straightConnector1">
              <a:avLst/>
            </a:prstGeom>
            <a:solidFill>
              <a:schemeClr val="accent1"/>
            </a:solidFill>
            <a:ln w="57150" cap="flat" cmpd="sng" algn="ctr">
              <a:solidFill>
                <a:srgbClr val="FFC000"/>
              </a:solidFill>
              <a:prstDash val="solid"/>
              <a:round/>
              <a:headEnd type="none" w="med" len="med"/>
              <a:tailEnd type="triangle" w="med" len="med"/>
            </a:ln>
            <a:effectLst/>
          </p:spPr>
        </p:cxnSp>
        <p:sp>
          <p:nvSpPr>
            <p:cNvPr id="68" name="Rectangle 67"/>
            <p:cNvSpPr/>
            <p:nvPr/>
          </p:nvSpPr>
          <p:spPr bwMode="auto">
            <a:xfrm>
              <a:off x="7791578" y="3811348"/>
              <a:ext cx="255722" cy="116237"/>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endParaRPr lang="en-US" sz="1800" b="0" dirty="0">
                <a:solidFill>
                  <a:srgbClr val="FFFFFF"/>
                </a:solidFill>
              </a:endParaRPr>
            </a:p>
          </p:txBody>
        </p:sp>
        <p:cxnSp>
          <p:nvCxnSpPr>
            <p:cNvPr id="60" name="Straight Arrow Connector 59"/>
            <p:cNvCxnSpPr/>
            <p:nvPr/>
          </p:nvCxnSpPr>
          <p:spPr bwMode="auto">
            <a:xfrm>
              <a:off x="7136990" y="3865376"/>
              <a:ext cx="711200" cy="1588"/>
            </a:xfrm>
            <a:prstGeom prst="straightConnector1">
              <a:avLst/>
            </a:prstGeom>
            <a:solidFill>
              <a:schemeClr val="accent1"/>
            </a:solidFill>
            <a:ln w="57150" cap="flat" cmpd="sng" algn="ctr">
              <a:solidFill>
                <a:srgbClr val="FFC000"/>
              </a:solidFill>
              <a:prstDash val="solid"/>
              <a:round/>
              <a:headEnd type="none" w="med" len="med"/>
              <a:tailEnd type="triangle" w="med" len="med"/>
            </a:ln>
            <a:effectLst/>
          </p:spPr>
        </p:cxnSp>
        <p:sp>
          <p:nvSpPr>
            <p:cNvPr id="69" name="Rectangle 68"/>
            <p:cNvSpPr/>
            <p:nvPr/>
          </p:nvSpPr>
          <p:spPr bwMode="auto">
            <a:xfrm>
              <a:off x="6122927" y="3932752"/>
              <a:ext cx="255722" cy="147232"/>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05984"/>
              <a:endParaRPr lang="en-US" sz="1800" b="0" dirty="0">
                <a:solidFill>
                  <a:srgbClr val="FFFFFF"/>
                </a:solidFill>
              </a:endParaRPr>
            </a:p>
          </p:txBody>
        </p:sp>
        <p:cxnSp>
          <p:nvCxnSpPr>
            <p:cNvPr id="61" name="Straight Arrow Connector 60"/>
            <p:cNvCxnSpPr/>
            <p:nvPr/>
          </p:nvCxnSpPr>
          <p:spPr bwMode="auto">
            <a:xfrm rot="10800000" flipV="1">
              <a:off x="6285662" y="4017780"/>
              <a:ext cx="834559" cy="212"/>
            </a:xfrm>
            <a:prstGeom prst="straightConnector1">
              <a:avLst/>
            </a:prstGeom>
            <a:solidFill>
              <a:schemeClr val="accent1"/>
            </a:solidFill>
            <a:ln w="57150" cap="flat" cmpd="sng" algn="ctr">
              <a:solidFill>
                <a:srgbClr val="FFC000"/>
              </a:solidFill>
              <a:prstDash val="solid"/>
              <a:round/>
              <a:headEnd type="none" w="med" len="med"/>
              <a:tailEnd type="triangle" w="med" len="med"/>
            </a:ln>
            <a:effectLst/>
          </p:spPr>
        </p:cxnSp>
      </p:grpSp>
      <p:sp>
        <p:nvSpPr>
          <p:cNvPr id="45" name="Text Box 29"/>
          <p:cNvSpPr txBox="1">
            <a:spLocks noChangeArrowheads="1"/>
          </p:cNvSpPr>
          <p:nvPr/>
        </p:nvSpPr>
        <p:spPr bwMode="auto">
          <a:xfrm>
            <a:off x="3875090" y="7848600"/>
            <a:ext cx="6948486" cy="285713"/>
          </a:xfrm>
          <a:prstGeom prst="rect">
            <a:avLst/>
          </a:prstGeom>
          <a:noFill/>
          <a:ln w="9525">
            <a:noFill/>
            <a:miter lim="800000"/>
            <a:headEnd/>
            <a:tailEnd/>
          </a:ln>
        </p:spPr>
        <p:txBody>
          <a:bodyPr lIns="130548" tIns="65275" rIns="130548" bIns="65275">
            <a:spAutoFit/>
          </a:bodyPr>
          <a:lstStyle/>
          <a:p>
            <a:pPr defTabSz="1305984"/>
            <a:r>
              <a:rPr lang="en-US" sz="1000" b="0" dirty="0">
                <a:solidFill>
                  <a:srgbClr val="FFFFFF"/>
                </a:solidFill>
                <a:latin typeface="Arial" charset="0"/>
              </a:rPr>
              <a:t>Future options subject to change without notice.</a:t>
            </a:r>
          </a:p>
        </p:txBody>
      </p:sp>
      <p:sp>
        <p:nvSpPr>
          <p:cNvPr id="4" name="TextBox 3"/>
          <p:cNvSpPr txBox="1"/>
          <p:nvPr/>
        </p:nvSpPr>
        <p:spPr>
          <a:xfrm>
            <a:off x="3911191" y="7275090"/>
            <a:ext cx="6379632" cy="461665"/>
          </a:xfrm>
          <a:prstGeom prst="rect">
            <a:avLst/>
          </a:prstGeom>
          <a:noFill/>
        </p:spPr>
        <p:txBody>
          <a:bodyPr wrap="none" rtlCol="0">
            <a:spAutoFit/>
          </a:bodyPr>
          <a:lstStyle/>
          <a:p>
            <a:r>
              <a:rPr lang="en-GB" sz="2400" dirty="0" smtClean="0">
                <a:solidFill>
                  <a:srgbClr val="FFC000"/>
                </a:solidFill>
                <a:effectLst>
                  <a:outerShdw blurRad="38100" dist="38100" dir="2700000" algn="tl">
                    <a:srgbClr val="000000">
                      <a:alpha val="43137"/>
                    </a:srgbClr>
                  </a:outerShdw>
                </a:effectLst>
              </a:rPr>
              <a:t>Standard IA Shared Memory Programming</a:t>
            </a:r>
            <a:endParaRPr lang="en-GB" sz="2400" dirty="0">
              <a:solidFill>
                <a:srgbClr val="FFC000"/>
              </a:solidFill>
              <a:effectLst>
                <a:outerShdw blurRad="38100" dist="38100" dir="2700000" algn="tl">
                  <a:srgbClr val="000000">
                    <a:alpha val="43137"/>
                  </a:srgbClr>
                </a:outerShdw>
              </a:effectLst>
            </a:endParaRPr>
          </a:p>
        </p:txBody>
      </p:sp>
      <p:sp>
        <p:nvSpPr>
          <p:cNvPr id="7" name="Rectangle 6"/>
          <p:cNvSpPr/>
          <p:nvPr/>
        </p:nvSpPr>
        <p:spPr bwMode="auto">
          <a:xfrm>
            <a:off x="13170533" y="1998763"/>
            <a:ext cx="1163321" cy="48231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Neo Sans Intel Medium" pitchFamily="34" charset="0"/>
              </a:rPr>
              <a:t>GDDR</a:t>
            </a:r>
          </a:p>
        </p:txBody>
      </p:sp>
      <p:sp>
        <p:nvSpPr>
          <p:cNvPr id="47" name="Rectangle 46"/>
          <p:cNvSpPr/>
          <p:nvPr/>
        </p:nvSpPr>
        <p:spPr bwMode="auto">
          <a:xfrm>
            <a:off x="13165219" y="4245871"/>
            <a:ext cx="1163321" cy="48231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Neo Sans Intel Medium" pitchFamily="34" charset="0"/>
              </a:rPr>
              <a:t>GDDR</a:t>
            </a:r>
          </a:p>
        </p:txBody>
      </p:sp>
      <p:cxnSp>
        <p:nvCxnSpPr>
          <p:cNvPr id="11" name="Straight Connector 10"/>
          <p:cNvCxnSpPr>
            <a:endCxn id="7" idx="1"/>
          </p:cNvCxnSpPr>
          <p:nvPr/>
        </p:nvCxnSpPr>
        <p:spPr bwMode="auto">
          <a:xfrm>
            <a:off x="12333050" y="2239919"/>
            <a:ext cx="837483" cy="1"/>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cxnSp>
        <p:nvCxnSpPr>
          <p:cNvPr id="48" name="Straight Connector 47"/>
          <p:cNvCxnSpPr>
            <a:endCxn id="47" idx="1"/>
          </p:cNvCxnSpPr>
          <p:nvPr/>
        </p:nvCxnSpPr>
        <p:spPr bwMode="auto">
          <a:xfrm>
            <a:off x="12333050" y="4487027"/>
            <a:ext cx="832169" cy="1"/>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sp>
        <p:nvSpPr>
          <p:cNvPr id="13" name="TextBox 12"/>
          <p:cNvSpPr txBox="1"/>
          <p:nvPr/>
        </p:nvSpPr>
        <p:spPr>
          <a:xfrm>
            <a:off x="13811863" y="2746173"/>
            <a:ext cx="287259" cy="1200329"/>
          </a:xfrm>
          <a:prstGeom prst="rect">
            <a:avLst/>
          </a:prstGeom>
          <a:noFill/>
        </p:spPr>
        <p:txBody>
          <a:bodyPr wrap="none" rtlCol="0">
            <a:spAutoFit/>
          </a:bodyPr>
          <a:lstStyle/>
          <a:p>
            <a:r>
              <a:rPr lang="en-GB" sz="2400" dirty="0" smtClean="0">
                <a:latin typeface="Arial Black" pitchFamily="34" charset="0"/>
              </a:rPr>
              <a:t>.</a:t>
            </a:r>
          </a:p>
          <a:p>
            <a:r>
              <a:rPr lang="en-GB" sz="2400" dirty="0" smtClean="0">
                <a:latin typeface="Arial Black" pitchFamily="34" charset="0"/>
              </a:rPr>
              <a:t>.</a:t>
            </a:r>
          </a:p>
          <a:p>
            <a:r>
              <a:rPr lang="en-GB" sz="2400" dirty="0">
                <a:latin typeface="Arial Black" pitchFamily="34" charset="0"/>
              </a:rPr>
              <a:t>.</a:t>
            </a:r>
          </a:p>
        </p:txBody>
      </p:sp>
      <p:sp>
        <p:nvSpPr>
          <p:cNvPr id="49" name="Rectangle 48"/>
          <p:cNvSpPr/>
          <p:nvPr/>
        </p:nvSpPr>
        <p:spPr bwMode="auto">
          <a:xfrm>
            <a:off x="359898" y="2077790"/>
            <a:ext cx="1163321" cy="48231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Neo Sans Intel Medium" pitchFamily="34" charset="0"/>
              </a:rPr>
              <a:t>GDDR</a:t>
            </a:r>
          </a:p>
        </p:txBody>
      </p:sp>
      <p:sp>
        <p:nvSpPr>
          <p:cNvPr id="50" name="Rectangle 49"/>
          <p:cNvSpPr/>
          <p:nvPr/>
        </p:nvSpPr>
        <p:spPr bwMode="auto">
          <a:xfrm>
            <a:off x="379978" y="4324899"/>
            <a:ext cx="1163321" cy="48231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Neo Sans Intel Medium" pitchFamily="34" charset="0"/>
              </a:rPr>
              <a:t>GDDR</a:t>
            </a:r>
          </a:p>
        </p:txBody>
      </p:sp>
      <p:cxnSp>
        <p:nvCxnSpPr>
          <p:cNvPr id="51" name="Straight Connector 50"/>
          <p:cNvCxnSpPr/>
          <p:nvPr/>
        </p:nvCxnSpPr>
        <p:spPr bwMode="auto">
          <a:xfrm>
            <a:off x="1527533" y="2320457"/>
            <a:ext cx="750399" cy="1"/>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cxnSp>
        <p:nvCxnSpPr>
          <p:cNvPr id="52" name="Straight Connector 51"/>
          <p:cNvCxnSpPr/>
          <p:nvPr/>
        </p:nvCxnSpPr>
        <p:spPr bwMode="auto">
          <a:xfrm flipV="1">
            <a:off x="1538890" y="4566055"/>
            <a:ext cx="739042" cy="9822"/>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sp>
        <p:nvSpPr>
          <p:cNvPr id="53" name="TextBox 52"/>
          <p:cNvSpPr txBox="1"/>
          <p:nvPr/>
        </p:nvSpPr>
        <p:spPr>
          <a:xfrm>
            <a:off x="857863" y="2825201"/>
            <a:ext cx="287259" cy="1200329"/>
          </a:xfrm>
          <a:prstGeom prst="rect">
            <a:avLst/>
          </a:prstGeom>
          <a:noFill/>
        </p:spPr>
        <p:txBody>
          <a:bodyPr wrap="none" rtlCol="0">
            <a:spAutoFit/>
          </a:bodyPr>
          <a:lstStyle/>
          <a:p>
            <a:r>
              <a:rPr lang="en-GB" sz="2400" dirty="0" smtClean="0">
                <a:latin typeface="Arial Black" pitchFamily="34" charset="0"/>
              </a:rPr>
              <a:t>.</a:t>
            </a:r>
          </a:p>
          <a:p>
            <a:r>
              <a:rPr lang="en-GB" sz="2400" dirty="0" smtClean="0">
                <a:latin typeface="Arial Black" pitchFamily="34" charset="0"/>
              </a:rPr>
              <a:t>.</a:t>
            </a:r>
          </a:p>
          <a:p>
            <a:r>
              <a:rPr lang="en-GB" sz="2400" dirty="0">
                <a:latin typeface="Arial Black" pitchFamily="34" charset="0"/>
              </a:rPr>
              <a:t>.</a:t>
            </a:r>
          </a:p>
        </p:txBody>
      </p:sp>
    </p:spTree>
    <p:extLst>
      <p:ext uri="{BB962C8B-B14F-4D97-AF65-F5344CB8AC3E}">
        <p14:creationId xmlns:p14="http://schemas.microsoft.com/office/powerpoint/2010/main" xmlns="" val="215834386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noChangeArrowheads="1"/>
          </p:cNvPicPr>
          <p:nvPr/>
        </p:nvPicPr>
        <p:blipFill>
          <a:blip r:embed="rId2" cstate="screen"/>
          <a:srcRect/>
          <a:stretch>
            <a:fillRect/>
          </a:stretch>
        </p:blipFill>
        <p:spPr bwMode="auto">
          <a:xfrm>
            <a:off x="499754" y="1133449"/>
            <a:ext cx="13999542" cy="6636327"/>
          </a:xfrm>
          <a:prstGeom prst="rect">
            <a:avLst/>
          </a:prstGeom>
          <a:noFill/>
          <a:ln w="9525" algn="ctr">
            <a:noFill/>
            <a:miter lim="800000"/>
            <a:headEnd/>
            <a:tailEnd/>
          </a:ln>
        </p:spPr>
      </p:pic>
      <p:sp>
        <p:nvSpPr>
          <p:cNvPr id="13" name="AutoShape 12"/>
          <p:cNvSpPr>
            <a:spLocks noChangeArrowheads="1"/>
          </p:cNvSpPr>
          <p:nvPr/>
        </p:nvSpPr>
        <p:spPr bwMode="auto">
          <a:xfrm>
            <a:off x="4268480" y="2498779"/>
            <a:ext cx="6462090" cy="3059957"/>
          </a:xfrm>
          <a:prstGeom prst="roundRect">
            <a:avLst>
              <a:gd name="adj" fmla="val 9176"/>
            </a:avLst>
          </a:prstGeom>
          <a:solidFill>
            <a:srgbClr val="000000">
              <a:alpha val="65098"/>
            </a:srgbClr>
          </a:solidFill>
          <a:ln w="28575">
            <a:solidFill>
              <a:srgbClr val="567EB9"/>
            </a:solidFill>
            <a:round/>
            <a:headEnd/>
            <a:tailEnd/>
          </a:ln>
        </p:spPr>
        <p:txBody>
          <a:bodyPr wrap="none" lIns="91423" tIns="45712" rIns="91423" bIns="45712" anchor="ctr"/>
          <a:lstStyle/>
          <a:p>
            <a:pPr algn="l">
              <a:defRPr/>
            </a:pPr>
            <a:endParaRPr lang="en-US" sz="3200" b="0" dirty="0">
              <a:solidFill>
                <a:srgbClr val="FFFFFF"/>
              </a:solidFill>
              <a:effectLst>
                <a:outerShdw blurRad="38100" dist="38100" dir="2700000" algn="tl">
                  <a:srgbClr val="000000">
                    <a:alpha val="43137"/>
                  </a:srgbClr>
                </a:outerShdw>
              </a:effectLst>
              <a:latin typeface="Myriad Pro" pitchFamily="34" charset="0"/>
            </a:endParaRPr>
          </a:p>
        </p:txBody>
      </p:sp>
      <p:sp>
        <p:nvSpPr>
          <p:cNvPr id="11" name="AutoShape 12"/>
          <p:cNvSpPr>
            <a:spLocks noChangeArrowheads="1"/>
          </p:cNvSpPr>
          <p:nvPr/>
        </p:nvSpPr>
        <p:spPr bwMode="auto">
          <a:xfrm>
            <a:off x="499754" y="4667251"/>
            <a:ext cx="3246315" cy="2891562"/>
          </a:xfrm>
          <a:prstGeom prst="roundRect">
            <a:avLst>
              <a:gd name="adj" fmla="val 9176"/>
            </a:avLst>
          </a:prstGeom>
          <a:solidFill>
            <a:srgbClr val="000000">
              <a:alpha val="65098"/>
            </a:srgbClr>
          </a:solidFill>
          <a:ln w="28575">
            <a:solidFill>
              <a:srgbClr val="567EB9"/>
            </a:solidFill>
            <a:round/>
            <a:headEnd/>
            <a:tailEnd/>
          </a:ln>
        </p:spPr>
        <p:txBody>
          <a:bodyPr wrap="none" lIns="91423" tIns="45712" rIns="91423" bIns="45712" anchor="ctr"/>
          <a:lstStyle/>
          <a:p>
            <a:pPr algn="l"/>
            <a:endParaRPr lang="en-US" sz="3200" b="0" dirty="0">
              <a:solidFill>
                <a:srgbClr val="FFFFFF"/>
              </a:solidFill>
              <a:effectLst>
                <a:outerShdw blurRad="38100" dist="38100" dir="2700000" algn="tl">
                  <a:srgbClr val="000000">
                    <a:alpha val="43137"/>
                  </a:srgbClr>
                </a:outerShdw>
              </a:effectLst>
              <a:latin typeface="Myriad Pro" pitchFamily="34" charset="0"/>
            </a:endParaRPr>
          </a:p>
        </p:txBody>
      </p:sp>
      <p:sp>
        <p:nvSpPr>
          <p:cNvPr id="2" name="Title 1"/>
          <p:cNvSpPr>
            <a:spLocks noGrp="1"/>
          </p:cNvSpPr>
          <p:nvPr>
            <p:ph type="title"/>
          </p:nvPr>
        </p:nvSpPr>
        <p:spPr>
          <a:xfrm>
            <a:off x="584200" y="-1"/>
            <a:ext cx="13457238" cy="1763487"/>
          </a:xfrm>
        </p:spPr>
        <p:txBody>
          <a:bodyPr/>
          <a:lstStyle/>
          <a:p>
            <a:r>
              <a:rPr lang="en-US" dirty="0" smtClean="0"/>
              <a:t>The “Knights” Family</a:t>
            </a:r>
            <a:endParaRPr lang="en-US" dirty="0"/>
          </a:p>
        </p:txBody>
      </p:sp>
      <p:sp>
        <p:nvSpPr>
          <p:cNvPr id="8" name="Text Box 29"/>
          <p:cNvSpPr txBox="1">
            <a:spLocks noChangeArrowheads="1"/>
          </p:cNvSpPr>
          <p:nvPr/>
        </p:nvSpPr>
        <p:spPr bwMode="auto">
          <a:xfrm>
            <a:off x="3875090" y="7626920"/>
            <a:ext cx="6948486" cy="285713"/>
          </a:xfrm>
          <a:prstGeom prst="rect">
            <a:avLst/>
          </a:prstGeom>
          <a:noFill/>
          <a:ln w="9525">
            <a:noFill/>
            <a:miter lim="800000"/>
            <a:headEnd/>
            <a:tailEnd/>
          </a:ln>
        </p:spPr>
        <p:txBody>
          <a:bodyPr lIns="130548" tIns="65275" rIns="130548" bIns="65275">
            <a:spAutoFit/>
          </a:bodyPr>
          <a:lstStyle/>
          <a:p>
            <a:pPr defTabSz="1305984"/>
            <a:r>
              <a:rPr lang="en-US" sz="1000" b="0" dirty="0">
                <a:solidFill>
                  <a:srgbClr val="FFFFFF"/>
                </a:solidFill>
                <a:latin typeface="Arial" charset="0"/>
              </a:rPr>
              <a:t>Future options subject to change without notice.</a:t>
            </a:r>
          </a:p>
        </p:txBody>
      </p:sp>
      <p:pic>
        <p:nvPicPr>
          <p:cNvPr id="9" name="Picture 7"/>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066521" y="6014741"/>
            <a:ext cx="2112780" cy="1367423"/>
          </a:xfrm>
          <a:prstGeom prst="rect">
            <a:avLst/>
          </a:prstGeom>
          <a:noFill/>
          <a:ln w="19050" algn="ctr">
            <a:noFill/>
            <a:miter lim="800000"/>
            <a:headEnd/>
            <a:tailEnd/>
          </a:ln>
        </p:spPr>
      </p:pic>
      <p:sp>
        <p:nvSpPr>
          <p:cNvPr id="3" name="Rectangle 2"/>
          <p:cNvSpPr/>
          <p:nvPr/>
        </p:nvSpPr>
        <p:spPr>
          <a:xfrm>
            <a:off x="707009" y="4771293"/>
            <a:ext cx="2831801" cy="618631"/>
          </a:xfrm>
          <a:prstGeom prst="rect">
            <a:avLst/>
          </a:prstGeom>
        </p:spPr>
        <p:txBody>
          <a:bodyPr wrap="none">
            <a:spAutoFit/>
          </a:bodyPr>
          <a:lstStyle/>
          <a:p>
            <a:pPr>
              <a:lnSpc>
                <a:spcPct val="95000"/>
              </a:lnSpc>
              <a:spcBef>
                <a:spcPct val="30000"/>
              </a:spcBef>
              <a:buClr>
                <a:schemeClr val="tx1"/>
              </a:buClr>
            </a:pPr>
            <a:r>
              <a:rPr lang="en-US" sz="3600" dirty="0">
                <a:solidFill>
                  <a:schemeClr val="tx2"/>
                </a:solidFill>
                <a:effectLst>
                  <a:outerShdw blurRad="38100" dist="38100" dir="2700000" algn="tl">
                    <a:srgbClr val="000000">
                      <a:alpha val="43137"/>
                    </a:srgbClr>
                  </a:outerShdw>
                </a:effectLst>
                <a:latin typeface="Neo Sans Intel" pitchFamily="34" charset="0"/>
              </a:rPr>
              <a:t>Knights </a:t>
            </a:r>
            <a:r>
              <a:rPr lang="en-US" sz="3600" dirty="0" smtClean="0">
                <a:solidFill>
                  <a:schemeClr val="tx2"/>
                </a:solidFill>
                <a:effectLst>
                  <a:outerShdw blurRad="38100" dist="38100" dir="2700000" algn="tl">
                    <a:srgbClr val="000000">
                      <a:alpha val="43137"/>
                    </a:srgbClr>
                  </a:outerShdw>
                </a:effectLst>
                <a:latin typeface="Neo Sans Intel" pitchFamily="34" charset="0"/>
              </a:rPr>
              <a:t>Ferry</a:t>
            </a:r>
            <a:endParaRPr lang="en-US" sz="2400" dirty="0">
              <a:solidFill>
                <a:schemeClr val="tx2"/>
              </a:solidFill>
              <a:effectLst>
                <a:outerShdw blurRad="38100" dist="38100" dir="2700000" algn="tl">
                  <a:srgbClr val="000000">
                    <a:alpha val="43137"/>
                  </a:srgbClr>
                </a:outerShdw>
              </a:effectLst>
              <a:latin typeface="Neo Sans Intel" pitchFamily="34" charset="0"/>
            </a:endParaRPr>
          </a:p>
        </p:txBody>
      </p:sp>
      <p:sp>
        <p:nvSpPr>
          <p:cNvPr id="4" name="Rectangle 3"/>
          <p:cNvSpPr/>
          <p:nvPr/>
        </p:nvSpPr>
        <p:spPr>
          <a:xfrm>
            <a:off x="3841925" y="3714081"/>
            <a:ext cx="7315200" cy="1366528"/>
          </a:xfrm>
          <a:prstGeom prst="rect">
            <a:avLst/>
          </a:prstGeom>
        </p:spPr>
        <p:txBody>
          <a:bodyPr>
            <a:spAutoFit/>
          </a:bodyPr>
          <a:lstStyle/>
          <a:p>
            <a:pPr>
              <a:lnSpc>
                <a:spcPct val="95000"/>
              </a:lnSpc>
              <a:spcBef>
                <a:spcPct val="30000"/>
              </a:spcBef>
              <a:buClr>
                <a:schemeClr val="tx1"/>
              </a:buClr>
            </a:pPr>
            <a:r>
              <a:rPr lang="en-US" sz="2400" b="0" dirty="0">
                <a:effectLst>
                  <a:outerShdw blurRad="38100" dist="38100" dir="2700000" algn="tl">
                    <a:srgbClr val="000000">
                      <a:alpha val="43137"/>
                    </a:srgbClr>
                  </a:outerShdw>
                </a:effectLst>
                <a:latin typeface="Neo Sans Intel" pitchFamily="34" charset="0"/>
              </a:rPr>
              <a:t>1</a:t>
            </a:r>
            <a:r>
              <a:rPr lang="en-US" sz="2400" b="0" baseline="30000" dirty="0">
                <a:effectLst>
                  <a:outerShdw blurRad="38100" dist="38100" dir="2700000" algn="tl">
                    <a:srgbClr val="000000">
                      <a:alpha val="43137"/>
                    </a:srgbClr>
                  </a:outerShdw>
                </a:effectLst>
                <a:latin typeface="Neo Sans Intel" pitchFamily="34" charset="0"/>
              </a:rPr>
              <a:t>st</a:t>
            </a:r>
            <a:r>
              <a:rPr lang="en-US" sz="2400" b="0" dirty="0">
                <a:effectLst>
                  <a:outerShdw blurRad="38100" dist="38100" dir="2700000" algn="tl">
                    <a:srgbClr val="000000">
                      <a:alpha val="43137"/>
                    </a:srgbClr>
                  </a:outerShdw>
                </a:effectLst>
                <a:latin typeface="Neo Sans Intel" pitchFamily="34" charset="0"/>
              </a:rPr>
              <a:t> Intel® MIC product</a:t>
            </a:r>
          </a:p>
          <a:p>
            <a:pPr>
              <a:lnSpc>
                <a:spcPct val="95000"/>
              </a:lnSpc>
              <a:spcBef>
                <a:spcPct val="30000"/>
              </a:spcBef>
              <a:buClr>
                <a:schemeClr val="tx1"/>
              </a:buClr>
            </a:pPr>
            <a:r>
              <a:rPr lang="en-US" sz="2400" b="0" dirty="0">
                <a:effectLst>
                  <a:outerShdw blurRad="38100" dist="38100" dir="2700000" algn="tl">
                    <a:srgbClr val="000000">
                      <a:alpha val="43137"/>
                    </a:srgbClr>
                  </a:outerShdw>
                </a:effectLst>
                <a:latin typeface="Neo Sans Intel" pitchFamily="34" charset="0"/>
              </a:rPr>
              <a:t>22nm </a:t>
            </a:r>
            <a:r>
              <a:rPr lang="en-US" sz="2400" b="0" dirty="0" smtClean="0">
                <a:effectLst>
                  <a:outerShdw blurRad="38100" dist="38100" dir="2700000" algn="tl">
                    <a:srgbClr val="000000">
                      <a:alpha val="43137"/>
                    </a:srgbClr>
                  </a:outerShdw>
                </a:effectLst>
                <a:latin typeface="Neo Sans Intel" pitchFamily="34" charset="0"/>
              </a:rPr>
              <a:t>process</a:t>
            </a:r>
          </a:p>
          <a:p>
            <a:pPr>
              <a:lnSpc>
                <a:spcPct val="95000"/>
              </a:lnSpc>
              <a:spcBef>
                <a:spcPct val="30000"/>
              </a:spcBef>
              <a:buClr>
                <a:schemeClr val="tx1"/>
              </a:buClr>
            </a:pPr>
            <a:r>
              <a:rPr lang="en-US" sz="2400" b="0" dirty="0" smtClean="0">
                <a:effectLst>
                  <a:outerShdw blurRad="38100" dist="38100" dir="2700000" algn="tl">
                    <a:srgbClr val="000000">
                      <a:alpha val="43137"/>
                    </a:srgbClr>
                  </a:outerShdw>
                </a:effectLst>
                <a:latin typeface="Neo Sans Intel" pitchFamily="34" charset="0"/>
              </a:rPr>
              <a:t>&gt;50 Intel Architecture cores</a:t>
            </a:r>
          </a:p>
        </p:txBody>
      </p:sp>
      <p:sp>
        <p:nvSpPr>
          <p:cNvPr id="14" name="Rectangle 13"/>
          <p:cNvSpPr/>
          <p:nvPr/>
        </p:nvSpPr>
        <p:spPr>
          <a:xfrm>
            <a:off x="5961988" y="2742716"/>
            <a:ext cx="3075074" cy="618631"/>
          </a:xfrm>
          <a:prstGeom prst="rect">
            <a:avLst/>
          </a:prstGeom>
        </p:spPr>
        <p:txBody>
          <a:bodyPr wrap="none">
            <a:spAutoFit/>
          </a:bodyPr>
          <a:lstStyle/>
          <a:p>
            <a:pPr>
              <a:lnSpc>
                <a:spcPct val="95000"/>
              </a:lnSpc>
              <a:spcBef>
                <a:spcPct val="30000"/>
              </a:spcBef>
              <a:buClr>
                <a:schemeClr val="tx1"/>
              </a:buClr>
            </a:pPr>
            <a:r>
              <a:rPr lang="en-US" sz="3600" dirty="0">
                <a:solidFill>
                  <a:schemeClr val="tx2"/>
                </a:solidFill>
                <a:effectLst>
                  <a:outerShdw blurRad="38100" dist="38100" dir="2700000" algn="tl">
                    <a:srgbClr val="000000">
                      <a:alpha val="43137"/>
                    </a:srgbClr>
                  </a:outerShdw>
                </a:effectLst>
                <a:latin typeface="Neo Sans Intel" pitchFamily="34" charset="0"/>
              </a:rPr>
              <a:t>Knights </a:t>
            </a:r>
            <a:r>
              <a:rPr lang="en-US" sz="3600" dirty="0" smtClean="0">
                <a:solidFill>
                  <a:schemeClr val="tx2"/>
                </a:solidFill>
                <a:effectLst>
                  <a:outerShdw blurRad="38100" dist="38100" dir="2700000" algn="tl">
                    <a:srgbClr val="000000">
                      <a:alpha val="43137"/>
                    </a:srgbClr>
                  </a:outerShdw>
                </a:effectLst>
                <a:latin typeface="Neo Sans Intel" pitchFamily="34" charset="0"/>
              </a:rPr>
              <a:t>Corner</a:t>
            </a:r>
            <a:endParaRPr lang="en-US" sz="2400" dirty="0">
              <a:solidFill>
                <a:schemeClr val="tx2"/>
              </a:solidFill>
              <a:effectLst>
                <a:outerShdw blurRad="38100" dist="38100" dir="2700000" algn="tl">
                  <a:srgbClr val="000000">
                    <a:alpha val="43137"/>
                  </a:srgbClr>
                </a:outerShdw>
              </a:effectLst>
              <a:latin typeface="Neo Sans Intel" pitchFamily="34" charset="0"/>
            </a:endParaRPr>
          </a:p>
        </p:txBody>
      </p:sp>
      <p:sp>
        <p:nvSpPr>
          <p:cNvPr id="16" name="AutoShape 12"/>
          <p:cNvSpPr>
            <a:spLocks noChangeArrowheads="1"/>
          </p:cNvSpPr>
          <p:nvPr/>
        </p:nvSpPr>
        <p:spPr bwMode="auto">
          <a:xfrm>
            <a:off x="11154482" y="913429"/>
            <a:ext cx="3246315" cy="1829772"/>
          </a:xfrm>
          <a:prstGeom prst="roundRect">
            <a:avLst>
              <a:gd name="adj" fmla="val 9176"/>
            </a:avLst>
          </a:prstGeom>
          <a:solidFill>
            <a:srgbClr val="000000">
              <a:alpha val="65098"/>
            </a:srgbClr>
          </a:solidFill>
          <a:ln w="28575">
            <a:solidFill>
              <a:srgbClr val="567EB9"/>
            </a:solidFill>
            <a:round/>
            <a:headEnd/>
            <a:tailEnd/>
          </a:ln>
        </p:spPr>
        <p:txBody>
          <a:bodyPr wrap="none" lIns="91423" tIns="45712" rIns="91423" bIns="45712" anchor="ctr"/>
          <a:lstStyle/>
          <a:p>
            <a:pPr algn="l"/>
            <a:endParaRPr lang="en-US" sz="3200" b="0" dirty="0">
              <a:solidFill>
                <a:srgbClr val="FFFFFF"/>
              </a:solidFill>
              <a:effectLst>
                <a:outerShdw blurRad="38100" dist="38100" dir="2700000" algn="tl">
                  <a:srgbClr val="000000">
                    <a:alpha val="43137"/>
                  </a:srgbClr>
                </a:outerShdw>
              </a:effectLst>
              <a:latin typeface="Myriad Pro" pitchFamily="34" charset="0"/>
            </a:endParaRPr>
          </a:p>
        </p:txBody>
      </p:sp>
      <p:sp>
        <p:nvSpPr>
          <p:cNvPr id="15" name="Rectangle 14"/>
          <p:cNvSpPr/>
          <p:nvPr/>
        </p:nvSpPr>
        <p:spPr>
          <a:xfrm>
            <a:off x="11238916" y="1187651"/>
            <a:ext cx="3077446" cy="1311128"/>
          </a:xfrm>
          <a:prstGeom prst="rect">
            <a:avLst/>
          </a:prstGeom>
        </p:spPr>
        <p:txBody>
          <a:bodyPr wrap="none">
            <a:spAutoFit/>
          </a:bodyPr>
          <a:lstStyle/>
          <a:p>
            <a:pPr>
              <a:lnSpc>
                <a:spcPct val="95000"/>
              </a:lnSpc>
              <a:spcBef>
                <a:spcPct val="30000"/>
              </a:spcBef>
              <a:buClr>
                <a:schemeClr val="tx1"/>
              </a:buClr>
            </a:pPr>
            <a:r>
              <a:rPr lang="en-US" sz="3600" dirty="0" smtClean="0">
                <a:solidFill>
                  <a:schemeClr val="tx2"/>
                </a:solidFill>
                <a:effectLst>
                  <a:outerShdw blurRad="38100" dist="38100" dir="2700000" algn="tl">
                    <a:srgbClr val="000000">
                      <a:alpha val="43137"/>
                    </a:srgbClr>
                  </a:outerShdw>
                </a:effectLst>
                <a:latin typeface="Neo Sans Intel" pitchFamily="34" charset="0"/>
              </a:rPr>
              <a:t>Future Knights</a:t>
            </a:r>
          </a:p>
          <a:p>
            <a:pPr>
              <a:lnSpc>
                <a:spcPct val="95000"/>
              </a:lnSpc>
              <a:spcBef>
                <a:spcPct val="30000"/>
              </a:spcBef>
              <a:buClr>
                <a:schemeClr val="tx1"/>
              </a:buClr>
            </a:pPr>
            <a:r>
              <a:rPr lang="en-US" sz="3600" dirty="0" smtClean="0">
                <a:solidFill>
                  <a:schemeClr val="tx2"/>
                </a:solidFill>
                <a:effectLst>
                  <a:outerShdw blurRad="38100" dist="38100" dir="2700000" algn="tl">
                    <a:srgbClr val="000000">
                      <a:alpha val="43137"/>
                    </a:srgbClr>
                  </a:outerShdw>
                </a:effectLst>
                <a:latin typeface="Neo Sans Intel" pitchFamily="34" charset="0"/>
              </a:rPr>
              <a:t>Products</a:t>
            </a:r>
            <a:endParaRPr lang="en-US" sz="3600" dirty="0">
              <a:solidFill>
                <a:schemeClr val="tx2"/>
              </a:solidFill>
              <a:effectLst>
                <a:outerShdw blurRad="38100" dist="38100" dir="2700000" algn="tl">
                  <a:srgbClr val="000000">
                    <a:alpha val="43137"/>
                  </a:srgbClr>
                </a:outerShdw>
              </a:effectLst>
              <a:latin typeface="Neo Sans Intel" pitchFamily="34" charset="0"/>
            </a:endParaRPr>
          </a:p>
        </p:txBody>
      </p:sp>
      <p:sp>
        <p:nvSpPr>
          <p:cNvPr id="5" name="Rectangle 4"/>
          <p:cNvSpPr/>
          <p:nvPr/>
        </p:nvSpPr>
        <p:spPr>
          <a:xfrm>
            <a:off x="571491" y="5418466"/>
            <a:ext cx="3102837" cy="443198"/>
          </a:xfrm>
          <a:prstGeom prst="rect">
            <a:avLst/>
          </a:prstGeom>
        </p:spPr>
        <p:txBody>
          <a:bodyPr wrap="none">
            <a:spAutoFit/>
          </a:bodyPr>
          <a:lstStyle/>
          <a:p>
            <a:pPr>
              <a:lnSpc>
                <a:spcPct val="95000"/>
              </a:lnSpc>
              <a:spcBef>
                <a:spcPct val="30000"/>
              </a:spcBef>
              <a:buClr>
                <a:schemeClr val="tx1"/>
              </a:buClr>
            </a:pPr>
            <a:r>
              <a:rPr lang="en-US" sz="2400" b="0" dirty="0">
                <a:effectLst>
                  <a:outerShdw blurRad="38100" dist="38100" dir="2700000" algn="tl">
                    <a:srgbClr val="000000">
                      <a:alpha val="43137"/>
                    </a:srgbClr>
                  </a:outerShdw>
                </a:effectLst>
                <a:latin typeface="Neo Sans Intel" pitchFamily="34" charset="0"/>
              </a:rPr>
              <a:t>Development Platform</a:t>
            </a:r>
            <a:endParaRPr lang="en-US" sz="1400" b="0" dirty="0">
              <a:effectLst>
                <a:outerShdw blurRad="38100" dist="38100" dir="2700000" algn="tl">
                  <a:srgbClr val="000000">
                    <a:alpha val="43137"/>
                  </a:srgbClr>
                </a:outerShdw>
              </a:effectLst>
              <a:latin typeface="Neo Sans Intel" pitchFamily="34" charset="0"/>
            </a:endParaRPr>
          </a:p>
        </p:txBody>
      </p:sp>
    </p:spTree>
    <p:extLst>
      <p:ext uri="{BB962C8B-B14F-4D97-AF65-F5344CB8AC3E}">
        <p14:creationId xmlns:p14="http://schemas.microsoft.com/office/powerpoint/2010/main" xmlns="" val="17970992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2"/>
          <p:cNvSpPr>
            <a:spLocks noChangeArrowheads="1"/>
          </p:cNvSpPr>
          <p:nvPr/>
        </p:nvSpPr>
        <p:spPr bwMode="auto">
          <a:xfrm>
            <a:off x="7206343" y="2115313"/>
            <a:ext cx="5497286" cy="3640058"/>
          </a:xfrm>
          <a:prstGeom prst="roundRect">
            <a:avLst>
              <a:gd name="adj" fmla="val 9176"/>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28575">
            <a:solidFill>
              <a:srgbClr val="567EB9"/>
            </a:solidFill>
            <a:round/>
            <a:headEnd/>
            <a:tailEnd/>
          </a:ln>
        </p:spPr>
        <p:txBody>
          <a:bodyPr wrap="none" lIns="91423" tIns="45712" rIns="91423" bIns="45712" anchor="ctr"/>
          <a:lstStyle/>
          <a:p>
            <a:pPr algn="l">
              <a:defRPr/>
            </a:pPr>
            <a:endParaRPr lang="en-US" sz="3200" b="0">
              <a:solidFill>
                <a:srgbClr val="FFFFFF"/>
              </a:solidFill>
              <a:effectLst>
                <a:outerShdw blurRad="38100" dist="38100" dir="2700000" algn="tl">
                  <a:srgbClr val="000000">
                    <a:alpha val="43137"/>
                  </a:srgbClr>
                </a:outerShdw>
              </a:effectLst>
              <a:latin typeface="Neo Sans Intel" pitchFamily="34" charset="0"/>
            </a:endParaRPr>
          </a:p>
        </p:txBody>
      </p:sp>
      <p:sp>
        <p:nvSpPr>
          <p:cNvPr id="2" name="Title 1"/>
          <p:cNvSpPr>
            <a:spLocks noGrp="1"/>
          </p:cNvSpPr>
          <p:nvPr>
            <p:ph type="title"/>
          </p:nvPr>
        </p:nvSpPr>
        <p:spPr>
          <a:xfrm>
            <a:off x="584200" y="0"/>
            <a:ext cx="13457238" cy="1268963"/>
          </a:xfrm>
        </p:spPr>
        <p:txBody>
          <a:bodyPr/>
          <a:lstStyle/>
          <a:p>
            <a:r>
              <a:rPr lang="en-US" dirty="0" smtClean="0"/>
              <a:t>“Knights Ferry” Development Platform </a:t>
            </a:r>
            <a:endParaRPr lang="en-US" dirty="0"/>
          </a:p>
        </p:txBody>
      </p:sp>
      <p:sp>
        <p:nvSpPr>
          <p:cNvPr id="4" name="Rounded Rectangle 3"/>
          <p:cNvSpPr/>
          <p:nvPr/>
        </p:nvSpPr>
        <p:spPr bwMode="auto">
          <a:xfrm>
            <a:off x="6986650" y="2118468"/>
            <a:ext cx="5936672" cy="3665477"/>
          </a:xfrm>
          <a:prstGeom prst="roundRect">
            <a:avLst>
              <a:gd name="adj" fmla="val 9691"/>
            </a:avLst>
          </a:prstGeom>
          <a:noFill/>
          <a:ln w="762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130525" tIns="65265" rIns="130525" bIns="65265" numCol="1" rtlCol="0" anchor="ctr" anchorCtr="1" compatLnSpc="1">
            <a:prstTxWarp prst="textNoShape">
              <a:avLst/>
            </a:prstTxWarp>
            <a:noAutofit/>
          </a:bodyPr>
          <a:lstStyle/>
          <a:p>
            <a:pPr marL="225414" lvl="0" indent="-225414">
              <a:lnSpc>
                <a:spcPct val="95000"/>
              </a:lnSpc>
              <a:spcBef>
                <a:spcPct val="30000"/>
              </a:spcBef>
              <a:spcAft>
                <a:spcPts val="300"/>
              </a:spcAft>
              <a:buClr>
                <a:srgbClr val="FFFFFF"/>
              </a:buClr>
              <a:defRPr/>
            </a:pPr>
            <a:r>
              <a:rPr lang="en-US" sz="2400" b="0" kern="0" dirty="0" smtClean="0">
                <a:solidFill>
                  <a:srgbClr val="FFFFFF"/>
                </a:solidFill>
                <a:effectLst>
                  <a:outerShdw blurRad="38100" dist="38100" dir="2700000" algn="tl">
                    <a:srgbClr val="000000">
                      <a:alpha val="43137"/>
                    </a:srgbClr>
                  </a:outerShdw>
                </a:effectLst>
                <a:latin typeface="+mj-lt"/>
                <a:cs typeface="Arial"/>
              </a:rPr>
              <a:t>Growing availability through 2011</a:t>
            </a:r>
          </a:p>
          <a:p>
            <a:pPr marL="225414" lvl="0" indent="-225414">
              <a:lnSpc>
                <a:spcPct val="95000"/>
              </a:lnSpc>
              <a:spcBef>
                <a:spcPct val="30000"/>
              </a:spcBef>
              <a:spcAft>
                <a:spcPts val="300"/>
              </a:spcAft>
              <a:buClr>
                <a:srgbClr val="FFFFFF"/>
              </a:buClr>
              <a:defRPr/>
            </a:pPr>
            <a:r>
              <a:rPr lang="en-US" sz="2400" b="0" kern="0" dirty="0" smtClean="0">
                <a:solidFill>
                  <a:srgbClr val="FFFFFF"/>
                </a:solidFill>
                <a:effectLst>
                  <a:outerShdw blurRad="38100" dist="38100" dir="2700000" algn="tl">
                    <a:srgbClr val="000000">
                      <a:alpha val="43137"/>
                    </a:srgbClr>
                  </a:outerShdw>
                </a:effectLst>
                <a:latin typeface="+mj-lt"/>
                <a:cs typeface="Arial"/>
              </a:rPr>
              <a:t>Up to 32 cores, up to 1.2 GHz</a:t>
            </a:r>
          </a:p>
          <a:p>
            <a:pPr marL="225414" lvl="0" indent="-225414">
              <a:lnSpc>
                <a:spcPct val="95000"/>
              </a:lnSpc>
              <a:spcBef>
                <a:spcPct val="30000"/>
              </a:spcBef>
              <a:spcAft>
                <a:spcPts val="300"/>
              </a:spcAft>
              <a:buClr>
                <a:srgbClr val="FFFFFF"/>
              </a:buClr>
              <a:defRPr/>
            </a:pPr>
            <a:r>
              <a:rPr lang="en-US" sz="2400" b="0" kern="0" dirty="0" smtClean="0">
                <a:solidFill>
                  <a:srgbClr val="FFFFFF"/>
                </a:solidFill>
                <a:effectLst>
                  <a:outerShdw blurRad="38100" dist="38100" dir="2700000" algn="tl">
                    <a:srgbClr val="000000">
                      <a:alpha val="43137"/>
                    </a:srgbClr>
                  </a:outerShdw>
                </a:effectLst>
                <a:latin typeface="+mj-lt"/>
                <a:cs typeface="Arial"/>
              </a:rPr>
              <a:t>Up to 128 threads at 4 threads / core</a:t>
            </a:r>
          </a:p>
          <a:p>
            <a:pPr marL="225414" lvl="0" indent="-225414">
              <a:lnSpc>
                <a:spcPct val="95000"/>
              </a:lnSpc>
              <a:spcBef>
                <a:spcPct val="30000"/>
              </a:spcBef>
              <a:spcAft>
                <a:spcPts val="300"/>
              </a:spcAft>
              <a:buClr>
                <a:srgbClr val="FFFFFF"/>
              </a:buClr>
              <a:defRPr/>
            </a:pPr>
            <a:r>
              <a:rPr lang="en-US" sz="2400" b="0" kern="0" dirty="0" smtClean="0">
                <a:solidFill>
                  <a:srgbClr val="FFFFFF"/>
                </a:solidFill>
                <a:effectLst>
                  <a:outerShdw blurRad="38100" dist="38100" dir="2700000" algn="tl">
                    <a:srgbClr val="000000">
                      <a:alpha val="43137"/>
                    </a:srgbClr>
                  </a:outerShdw>
                </a:effectLst>
                <a:latin typeface="+mj-lt"/>
                <a:cs typeface="Arial"/>
              </a:rPr>
              <a:t>Up to 8MB shared coherent cache</a:t>
            </a:r>
          </a:p>
          <a:p>
            <a:pPr marL="225414" lvl="0" indent="-225414">
              <a:lnSpc>
                <a:spcPct val="95000"/>
              </a:lnSpc>
              <a:spcBef>
                <a:spcPct val="30000"/>
              </a:spcBef>
              <a:spcAft>
                <a:spcPts val="300"/>
              </a:spcAft>
              <a:buClr>
                <a:srgbClr val="FFFFFF"/>
              </a:buClr>
              <a:defRPr/>
            </a:pPr>
            <a:r>
              <a:rPr lang="en-US" sz="2400" b="0" kern="0" dirty="0" smtClean="0">
                <a:solidFill>
                  <a:srgbClr val="FFFFFF"/>
                </a:solidFill>
                <a:effectLst>
                  <a:outerShdw blurRad="38100" dist="38100" dir="2700000" algn="tl">
                    <a:srgbClr val="000000">
                      <a:alpha val="43137"/>
                    </a:srgbClr>
                  </a:outerShdw>
                </a:effectLst>
                <a:latin typeface="+mj-lt"/>
                <a:cs typeface="Arial"/>
              </a:rPr>
              <a:t>1-2 GB GDDR5 shared memory</a:t>
            </a:r>
          </a:p>
          <a:p>
            <a:pPr marL="225414" lvl="0" indent="-225414">
              <a:lnSpc>
                <a:spcPct val="95000"/>
              </a:lnSpc>
              <a:spcBef>
                <a:spcPct val="30000"/>
              </a:spcBef>
              <a:spcAft>
                <a:spcPts val="300"/>
              </a:spcAft>
              <a:buClr>
                <a:srgbClr val="FFFFFF"/>
              </a:buClr>
              <a:defRPr/>
            </a:pPr>
            <a:r>
              <a:rPr lang="en-GB" sz="2400" b="0" kern="0" dirty="0" err="1" smtClean="0">
                <a:solidFill>
                  <a:srgbClr val="FFFFFF"/>
                </a:solidFill>
                <a:effectLst>
                  <a:outerShdw blurRad="38100" dist="38100" dir="2700000" algn="tl">
                    <a:srgbClr val="000000">
                      <a:alpha val="43137"/>
                    </a:srgbClr>
                  </a:outerShdw>
                </a:effectLst>
                <a:latin typeface="+mj-lt"/>
                <a:cs typeface="Arial"/>
              </a:rPr>
              <a:t>PCIe</a:t>
            </a:r>
            <a:r>
              <a:rPr lang="en-GB" sz="2400" b="0" kern="0" dirty="0" smtClean="0">
                <a:solidFill>
                  <a:srgbClr val="FFFFFF"/>
                </a:solidFill>
                <a:effectLst>
                  <a:outerShdw blurRad="38100" dist="38100" dir="2700000" algn="tl">
                    <a:srgbClr val="000000">
                      <a:alpha val="43137"/>
                    </a:srgbClr>
                  </a:outerShdw>
                </a:effectLst>
                <a:latin typeface="+mj-lt"/>
                <a:cs typeface="Arial"/>
              </a:rPr>
              <a:t> Card</a:t>
            </a:r>
            <a:endParaRPr lang="en-US" sz="2400" b="0" kern="0" dirty="0" smtClean="0">
              <a:solidFill>
                <a:srgbClr val="FFFFFF"/>
              </a:solidFill>
              <a:effectLst>
                <a:outerShdw blurRad="38100" dist="38100" dir="2700000" algn="tl">
                  <a:srgbClr val="000000">
                    <a:alpha val="43137"/>
                  </a:srgbClr>
                </a:outerShdw>
              </a:effectLst>
              <a:latin typeface="+mj-lt"/>
              <a:cs typeface="Arial"/>
            </a:endParaRPr>
          </a:p>
          <a:p>
            <a:pPr marL="225414" indent="-225414">
              <a:lnSpc>
                <a:spcPct val="95000"/>
              </a:lnSpc>
              <a:spcBef>
                <a:spcPct val="30000"/>
              </a:spcBef>
              <a:spcAft>
                <a:spcPts val="300"/>
              </a:spcAft>
              <a:buClr>
                <a:srgbClr val="FFFFFF"/>
              </a:buClr>
              <a:defRPr/>
            </a:pPr>
            <a:r>
              <a:rPr lang="en-US" sz="2400" b="0" kern="0" dirty="0" smtClean="0">
                <a:solidFill>
                  <a:srgbClr val="FFFFFF"/>
                </a:solidFill>
                <a:effectLst>
                  <a:outerShdw blurRad="38100" dist="38100" dir="2700000" algn="tl">
                    <a:srgbClr val="000000">
                      <a:alpha val="43137"/>
                    </a:srgbClr>
                  </a:outerShdw>
                </a:effectLst>
                <a:latin typeface="+mj-lt"/>
                <a:cs typeface="Arial"/>
              </a:rPr>
              <a:t>Bundled with Intel HPC SW tools</a:t>
            </a:r>
          </a:p>
        </p:txBody>
      </p:sp>
      <p:sp>
        <p:nvSpPr>
          <p:cNvPr id="5" name="Rectangle 4"/>
          <p:cNvSpPr>
            <a:spLocks noChangeArrowheads="1"/>
          </p:cNvSpPr>
          <p:nvPr/>
        </p:nvSpPr>
        <p:spPr bwMode="auto">
          <a:xfrm>
            <a:off x="0" y="6442377"/>
            <a:ext cx="14630400" cy="666750"/>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28016" tIns="0" rIns="192024" bIns="0" anchor="ctr" anchorCtr="1">
            <a:noAutofit/>
          </a:bodyPr>
          <a:lstStyle/>
          <a:p>
            <a:pPr marL="197803" indent="-197803" algn="ctr" defTabSz="800100" eaLnBrk="0" hangingPunct="0">
              <a:buClr>
                <a:srgbClr val="E6B012"/>
              </a:buClr>
              <a:defRPr/>
            </a:pPr>
            <a:r>
              <a:rPr lang="en-US" sz="3600" b="0" dirty="0" smtClean="0">
                <a:solidFill>
                  <a:srgbClr val="C1D0E5"/>
                </a:solidFill>
                <a:effectLst>
                  <a:outerShdw blurRad="38100" dist="38100" dir="2700000" algn="tl">
                    <a:srgbClr val="000000"/>
                  </a:outerShdw>
                </a:effectLst>
                <a:latin typeface="Neo Sans Intel" pitchFamily="34" charset="0"/>
                <a:cs typeface="Arial" pitchFamily="34" charset="0"/>
              </a:rPr>
              <a:t>Software development platform for Intel® MIC architecture</a:t>
            </a:r>
          </a:p>
        </p:txBody>
      </p:sp>
      <p:sp>
        <p:nvSpPr>
          <p:cNvPr id="7" name="Rectangle 6"/>
          <p:cNvSpPr/>
          <p:nvPr/>
        </p:nvSpPr>
        <p:spPr>
          <a:xfrm>
            <a:off x="7115441" y="1609051"/>
            <a:ext cx="5657319" cy="501676"/>
          </a:xfrm>
          <a:prstGeom prst="rect">
            <a:avLst/>
          </a:prstGeom>
        </p:spPr>
        <p:txBody>
          <a:bodyPr wrap="none">
            <a:spAutoFit/>
          </a:bodyPr>
          <a:lstStyle/>
          <a:p>
            <a:pPr marL="225414" lvl="0" indent="-225414">
              <a:lnSpc>
                <a:spcPct val="95000"/>
              </a:lnSpc>
              <a:spcBef>
                <a:spcPct val="30000"/>
              </a:spcBef>
              <a:spcAft>
                <a:spcPts val="300"/>
              </a:spcAft>
              <a:buClr>
                <a:srgbClr val="FFFFFF"/>
              </a:buClr>
              <a:defRPr/>
            </a:pPr>
            <a:r>
              <a:rPr lang="en-US" sz="2800" kern="0" dirty="0">
                <a:solidFill>
                  <a:schemeClr val="tx2"/>
                </a:solidFill>
                <a:effectLst>
                  <a:outerShdw blurRad="38100" dist="38100" dir="2700000" algn="tl">
                    <a:srgbClr val="000000">
                      <a:alpha val="43137"/>
                    </a:srgbClr>
                  </a:outerShdw>
                </a:effectLst>
                <a:cs typeface="Arial"/>
              </a:rPr>
              <a:t>Software Development Platform</a:t>
            </a:r>
          </a:p>
        </p:txBody>
      </p:sp>
      <p:pic>
        <p:nvPicPr>
          <p:cNvPr id="8" name="Picture 7"/>
          <p:cNvPicPr>
            <a:picLocks noChangeAspect="1" noChangeArrowheads="1"/>
          </p:cNvPicPr>
          <p:nvPr/>
        </p:nvPicPr>
        <p:blipFill>
          <a:blip r:embed="rId2" cstate="print"/>
          <a:srcRect/>
          <a:stretch>
            <a:fillRect/>
          </a:stretch>
        </p:blipFill>
        <p:spPr bwMode="auto">
          <a:xfrm>
            <a:off x="1611037" y="2853562"/>
            <a:ext cx="3927510" cy="2541944"/>
          </a:xfrm>
          <a:prstGeom prst="rect">
            <a:avLst/>
          </a:prstGeom>
          <a:noFill/>
          <a:ln w="19050" algn="ctr">
            <a:noFill/>
            <a:miter lim="800000"/>
            <a:headEnd/>
            <a:tailEnd/>
          </a:ln>
          <a:effectLst>
            <a:reflection blurRad="6350" stA="50000" endA="300" endPos="55000" dir="5400000" sy="-100000" algn="bl" rotWithShape="0"/>
          </a:effectLst>
        </p:spPr>
      </p:pic>
    </p:spTree>
    <p:extLst>
      <p:ext uri="{BB962C8B-B14F-4D97-AF65-F5344CB8AC3E}">
        <p14:creationId xmlns:p14="http://schemas.microsoft.com/office/powerpoint/2010/main" xmlns="" val="36046034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2"/>
          <p:cNvSpPr>
            <a:spLocks noChangeArrowheads="1"/>
          </p:cNvSpPr>
          <p:nvPr/>
        </p:nvSpPr>
        <p:spPr bwMode="auto">
          <a:xfrm>
            <a:off x="8871778" y="2065283"/>
            <a:ext cx="5255325" cy="4463684"/>
          </a:xfrm>
          <a:prstGeom prst="roundRect">
            <a:avLst>
              <a:gd name="adj" fmla="val 9176"/>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28575">
            <a:solidFill>
              <a:srgbClr val="567EB9"/>
            </a:solidFill>
            <a:round/>
            <a:headEnd/>
            <a:tailEnd/>
          </a:ln>
        </p:spPr>
        <p:txBody>
          <a:bodyPr wrap="none" lIns="91423" tIns="45712" rIns="91423" bIns="45712" anchor="ctr"/>
          <a:lstStyle/>
          <a:p>
            <a:pPr algn="l">
              <a:defRPr/>
            </a:pPr>
            <a:endParaRPr lang="en-US" sz="3200" b="0" dirty="0">
              <a:solidFill>
                <a:srgbClr val="FFFFFF"/>
              </a:solidFill>
              <a:effectLst>
                <a:outerShdw blurRad="38100" dist="38100" dir="2700000" algn="tl">
                  <a:srgbClr val="000000">
                    <a:alpha val="43137"/>
                  </a:srgbClr>
                </a:outerShdw>
              </a:effectLst>
              <a:latin typeface="Myriad Pro" pitchFamily="34" charset="0"/>
            </a:endParaRPr>
          </a:p>
        </p:txBody>
      </p:sp>
      <p:sp>
        <p:nvSpPr>
          <p:cNvPr id="2" name="Title 1"/>
          <p:cNvSpPr>
            <a:spLocks noGrp="1"/>
          </p:cNvSpPr>
          <p:nvPr>
            <p:ph type="title"/>
          </p:nvPr>
        </p:nvSpPr>
        <p:spPr>
          <a:xfrm>
            <a:off x="598715" y="-1"/>
            <a:ext cx="13457238" cy="1330037"/>
          </a:xfrm>
        </p:spPr>
        <p:txBody>
          <a:bodyPr/>
          <a:lstStyle/>
          <a:p>
            <a:r>
              <a:rPr lang="en-US" dirty="0" smtClean="0">
                <a:effectLst/>
              </a:rPr>
              <a:t>Intel</a:t>
            </a:r>
            <a:r>
              <a:rPr lang="en-US" baseline="30000" dirty="0" smtClean="0">
                <a:effectLst/>
              </a:rPr>
              <a:t>®</a:t>
            </a:r>
            <a:r>
              <a:rPr lang="en-US" dirty="0" smtClean="0">
                <a:effectLst/>
              </a:rPr>
              <a:t> MIC Architecture Programming</a:t>
            </a:r>
            <a:endParaRPr lang="en-US" dirty="0">
              <a:effectLst/>
            </a:endParaRPr>
          </a:p>
        </p:txBody>
      </p:sp>
      <p:grpSp>
        <p:nvGrpSpPr>
          <p:cNvPr id="3" name="Group 2"/>
          <p:cNvGrpSpPr/>
          <p:nvPr/>
        </p:nvGrpSpPr>
        <p:grpSpPr>
          <a:xfrm>
            <a:off x="269598" y="1195473"/>
            <a:ext cx="8298188" cy="5778244"/>
            <a:chOff x="-619130" y="1106837"/>
            <a:chExt cx="6307373" cy="4522437"/>
          </a:xfrm>
        </p:grpSpPr>
        <p:pic>
          <p:nvPicPr>
            <p:cNvPr id="4" name="Picture 3" descr="right.png"/>
            <p:cNvPicPr>
              <a:picLocks noChangeAspect="1"/>
            </p:cNvPicPr>
            <p:nvPr/>
          </p:nvPicPr>
          <p:blipFill>
            <a:blip r:embed="rId2" cstate="email"/>
            <a:stretch>
              <a:fillRect/>
            </a:stretch>
          </p:blipFill>
          <p:spPr>
            <a:xfrm>
              <a:off x="1661225" y="1679623"/>
              <a:ext cx="3745912" cy="3774314"/>
            </a:xfrm>
            <a:prstGeom prst="rect">
              <a:avLst/>
            </a:prstGeom>
          </p:spPr>
        </p:pic>
        <p:pic>
          <p:nvPicPr>
            <p:cNvPr id="5" name="Picture 4" descr="left.png"/>
            <p:cNvPicPr>
              <a:picLocks noChangeAspect="1"/>
            </p:cNvPicPr>
            <p:nvPr/>
          </p:nvPicPr>
          <p:blipFill>
            <a:blip r:embed="rId3" cstate="email"/>
            <a:stretch>
              <a:fillRect/>
            </a:stretch>
          </p:blipFill>
          <p:spPr>
            <a:xfrm>
              <a:off x="-619130" y="1106837"/>
              <a:ext cx="4139200" cy="4522437"/>
            </a:xfrm>
            <a:prstGeom prst="rect">
              <a:avLst/>
            </a:prstGeom>
          </p:spPr>
        </p:pic>
        <p:sp>
          <p:nvSpPr>
            <p:cNvPr id="6" name="TextBox 5"/>
            <p:cNvSpPr txBox="1"/>
            <p:nvPr/>
          </p:nvSpPr>
          <p:spPr bwMode="auto">
            <a:xfrm>
              <a:off x="101184" y="3038194"/>
              <a:ext cx="1243013" cy="794922"/>
            </a:xfrm>
            <a:prstGeom prst="rect">
              <a:avLst/>
            </a:prstGeom>
            <a:noFill/>
            <a:effectLst>
              <a:outerShdw blurRad="50800" dist="38100" dir="2700000">
                <a:srgbClr val="000000">
                  <a:alpha val="43000"/>
                </a:srgbClr>
              </a:outerShdw>
            </a:effectLst>
          </p:spPr>
          <p:txBody>
            <a:bodyPr wrap="square" lIns="91435" tIns="45718" rIns="91435" bIns="45718">
              <a:spAutoFit/>
            </a:bodyPr>
            <a:lstStyle/>
            <a:p>
              <a:pPr algn="ctr">
                <a:defRPr/>
              </a:pPr>
              <a:r>
                <a:rPr lang="en-US" sz="2000" b="0" dirty="0" smtClean="0">
                  <a:solidFill>
                    <a:srgbClr val="FFFFFF"/>
                  </a:solidFill>
                  <a:latin typeface="Myriad Pro" pitchFamily="34" charset="0"/>
                  <a:ea typeface="Arial" charset="0"/>
                  <a:cs typeface="Neo Sans Intel Medium"/>
                </a:rPr>
                <a:t>Intel</a:t>
              </a:r>
              <a:r>
                <a:rPr lang="en-US" sz="2000" b="0" baseline="30000" dirty="0" smtClean="0">
                  <a:solidFill>
                    <a:srgbClr val="FFFFFF"/>
                  </a:solidFill>
                  <a:latin typeface="Myriad Pro" pitchFamily="34" charset="0"/>
                  <a:ea typeface="Arial" charset="0"/>
                  <a:cs typeface="Neo Sans Intel Medium"/>
                </a:rPr>
                <a:t>®</a:t>
              </a:r>
              <a:r>
                <a:rPr lang="en-US" sz="2000" b="0" dirty="0" smtClean="0">
                  <a:solidFill>
                    <a:srgbClr val="FFFFFF"/>
                  </a:solidFill>
                  <a:latin typeface="Myriad Pro" pitchFamily="34" charset="0"/>
                  <a:ea typeface="Arial" charset="0"/>
                  <a:cs typeface="Neo Sans Intel Medium"/>
                </a:rPr>
                <a:t> Xeon</a:t>
              </a:r>
              <a:r>
                <a:rPr lang="en-US" sz="2000" b="0" i="1" baseline="30000" dirty="0" smtClean="0">
                  <a:effectLst>
                    <a:outerShdw blurRad="38100" dist="38100" dir="2700000" algn="tl">
                      <a:srgbClr val="000000">
                        <a:alpha val="43137"/>
                      </a:srgbClr>
                    </a:outerShdw>
                  </a:effectLst>
                  <a:latin typeface="Myriad Pro" pitchFamily="34" charset="0"/>
                  <a:cs typeface="Arial" pitchFamily="34" charset="0"/>
                </a:rPr>
                <a:t>®</a:t>
              </a:r>
              <a:r>
                <a:rPr lang="en-US" sz="2000" b="0" dirty="0" smtClean="0">
                  <a:solidFill>
                    <a:srgbClr val="FFFFFF"/>
                  </a:solidFill>
                  <a:latin typeface="Myriad Pro" pitchFamily="34" charset="0"/>
                  <a:ea typeface="Arial" charset="0"/>
                  <a:cs typeface="Neo Sans Intel Medium"/>
                </a:rPr>
                <a:t> processor family</a:t>
              </a:r>
              <a:endParaRPr lang="en-US" sz="2000" b="0" dirty="0">
                <a:solidFill>
                  <a:srgbClr val="FFFFFF"/>
                </a:solidFill>
                <a:latin typeface="Myriad Pro" pitchFamily="34" charset="0"/>
                <a:ea typeface="Arial" charset="0"/>
                <a:cs typeface="Neo Sans Intel Medium"/>
              </a:endParaRPr>
            </a:p>
          </p:txBody>
        </p:sp>
        <p:sp>
          <p:nvSpPr>
            <p:cNvPr id="7" name="TextBox 6"/>
            <p:cNvSpPr txBox="1"/>
            <p:nvPr/>
          </p:nvSpPr>
          <p:spPr bwMode="auto">
            <a:xfrm>
              <a:off x="2548504" y="2076446"/>
              <a:ext cx="1002669" cy="939454"/>
            </a:xfrm>
            <a:prstGeom prst="rect">
              <a:avLst/>
            </a:prstGeom>
            <a:noFill/>
            <a:effectLst>
              <a:outerShdw blurRad="50800" dist="38100" dir="2700000">
                <a:srgbClr val="000000">
                  <a:alpha val="43000"/>
                </a:srgbClr>
              </a:outerShdw>
            </a:effectLst>
          </p:spPr>
          <p:txBody>
            <a:bodyPr wrap="square" lIns="91435" tIns="45718" rIns="91435" bIns="45718">
              <a:spAutoFit/>
            </a:bodyPr>
            <a:lstStyle/>
            <a:p>
              <a:pPr algn="ctr">
                <a:lnSpc>
                  <a:spcPct val="90000"/>
                </a:lnSpc>
                <a:defRPr/>
              </a:pPr>
              <a:r>
                <a:rPr lang="en-US" sz="2000" b="0" dirty="0" smtClean="0">
                  <a:solidFill>
                    <a:srgbClr val="FFFFFF"/>
                  </a:solidFill>
                  <a:latin typeface="Myriad Pro" pitchFamily="34" charset="0"/>
                  <a:ea typeface="Arial" charset="0"/>
                  <a:cs typeface="Neo Sans Intel Medium"/>
                </a:rPr>
                <a:t>Intel® Xeon</a:t>
              </a:r>
              <a:r>
                <a:rPr lang="en-US" sz="2000" b="0" i="1" baseline="30000" dirty="0" smtClean="0">
                  <a:effectLst>
                    <a:outerShdw blurRad="38100" dist="38100" dir="2700000" algn="tl">
                      <a:srgbClr val="000000">
                        <a:alpha val="43137"/>
                      </a:srgbClr>
                    </a:outerShdw>
                  </a:effectLst>
                  <a:latin typeface="Myriad Pro" pitchFamily="34" charset="0"/>
                  <a:cs typeface="Arial" pitchFamily="34" charset="0"/>
                </a:rPr>
                <a:t> ®</a:t>
              </a:r>
              <a:endParaRPr lang="en-US" sz="2000" b="0" dirty="0" smtClean="0">
                <a:solidFill>
                  <a:srgbClr val="FFFFFF"/>
                </a:solidFill>
                <a:latin typeface="Myriad Pro" pitchFamily="34" charset="0"/>
                <a:ea typeface="Arial" charset="0"/>
                <a:cs typeface="Neo Sans Intel Medium"/>
              </a:endParaRPr>
            </a:p>
            <a:p>
              <a:pPr algn="ctr" fontAlgn="base">
                <a:lnSpc>
                  <a:spcPct val="90000"/>
                </a:lnSpc>
                <a:spcBef>
                  <a:spcPct val="0"/>
                </a:spcBef>
                <a:spcAft>
                  <a:spcPct val="0"/>
                </a:spcAft>
                <a:defRPr/>
              </a:pPr>
              <a:r>
                <a:rPr lang="en-US" sz="2000" b="0" dirty="0" smtClean="0">
                  <a:solidFill>
                    <a:srgbClr val="FFFFFF"/>
                  </a:solidFill>
                  <a:latin typeface="Myriad Pro" pitchFamily="34" charset="0"/>
                  <a:ea typeface="Arial" charset="0"/>
                  <a:cs typeface="Neo Sans Intel Medium"/>
                </a:rPr>
                <a:t>processor</a:t>
              </a:r>
              <a:r>
                <a:rPr lang="en-US" sz="2000" b="0" dirty="0">
                  <a:solidFill>
                    <a:srgbClr val="FFFFFF"/>
                  </a:solidFill>
                  <a:latin typeface="Myriad Pro" pitchFamily="34" charset="0"/>
                  <a:ea typeface="Arial" charset="0"/>
                  <a:cs typeface="Neo Sans Intel Medium"/>
                </a:rPr>
                <a:t/>
              </a:r>
              <a:br>
                <a:rPr lang="en-US" sz="2000" b="0" dirty="0">
                  <a:solidFill>
                    <a:srgbClr val="FFFFFF"/>
                  </a:solidFill>
                  <a:latin typeface="Myriad Pro" pitchFamily="34" charset="0"/>
                  <a:ea typeface="Arial" charset="0"/>
                  <a:cs typeface="Neo Sans Intel Medium"/>
                </a:rPr>
              </a:br>
              <a:endParaRPr lang="en-US" sz="2000" b="0" dirty="0">
                <a:solidFill>
                  <a:srgbClr val="FFFFFF"/>
                </a:solidFill>
                <a:latin typeface="Myriad Pro" pitchFamily="34" charset="0"/>
                <a:ea typeface="Arial" charset="0"/>
                <a:cs typeface="Neo Sans Intel Medium"/>
              </a:endParaRPr>
            </a:p>
          </p:txBody>
        </p:sp>
        <p:sp>
          <p:nvSpPr>
            <p:cNvPr id="8" name="TextBox 7"/>
            <p:cNvSpPr txBox="1"/>
            <p:nvPr/>
          </p:nvSpPr>
          <p:spPr bwMode="auto">
            <a:xfrm>
              <a:off x="4333440" y="2146750"/>
              <a:ext cx="1354803" cy="794922"/>
            </a:xfrm>
            <a:prstGeom prst="rect">
              <a:avLst/>
            </a:prstGeom>
            <a:noFill/>
            <a:effectLst>
              <a:outerShdw blurRad="50800" dist="38100" dir="2700000">
                <a:srgbClr val="000000">
                  <a:alpha val="43000"/>
                </a:srgbClr>
              </a:outerShdw>
            </a:effectLst>
          </p:spPr>
          <p:txBody>
            <a:bodyPr wrap="square" lIns="91435" tIns="45718" rIns="91435" bIns="45718">
              <a:spAutoFit/>
            </a:bodyPr>
            <a:lstStyle/>
            <a:p>
              <a:pPr algn="ctr" fontAlgn="base">
                <a:spcBef>
                  <a:spcPct val="0"/>
                </a:spcBef>
                <a:spcAft>
                  <a:spcPct val="0"/>
                </a:spcAft>
                <a:defRPr/>
              </a:pPr>
              <a:r>
                <a:rPr lang="en-US" sz="2000" b="0" dirty="0" smtClean="0">
                  <a:solidFill>
                    <a:srgbClr val="FFFFFF"/>
                  </a:solidFill>
                  <a:latin typeface="Myriad Pro" pitchFamily="34" charset="0"/>
                  <a:ea typeface="Arial" charset="0"/>
                  <a:cs typeface="Neo Sans Intel Medium"/>
                </a:rPr>
                <a:t>Intel® MIC architecture</a:t>
              </a:r>
            </a:p>
            <a:p>
              <a:pPr algn="ctr">
                <a:defRPr/>
              </a:pPr>
              <a:r>
                <a:rPr lang="en-US" sz="2000" b="0" dirty="0" smtClean="0">
                  <a:solidFill>
                    <a:srgbClr val="FFFFFF"/>
                  </a:solidFill>
                  <a:latin typeface="Myriad Pro" pitchFamily="34" charset="0"/>
                  <a:ea typeface="Arial" charset="0"/>
                  <a:cs typeface="Neo Sans Intel Medium"/>
                </a:rPr>
                <a:t>co-processor</a:t>
              </a:r>
              <a:endParaRPr lang="en-US" sz="2000" b="0" dirty="0">
                <a:solidFill>
                  <a:srgbClr val="FFFFFF"/>
                </a:solidFill>
                <a:latin typeface="Myriad Pro" pitchFamily="34" charset="0"/>
                <a:ea typeface="Arial" charset="0"/>
                <a:cs typeface="Neo Sans Intel Medium"/>
              </a:endParaRPr>
            </a:p>
          </p:txBody>
        </p:sp>
        <p:sp>
          <p:nvSpPr>
            <p:cNvPr id="9" name="TextBox 8"/>
            <p:cNvSpPr txBox="1"/>
            <p:nvPr/>
          </p:nvSpPr>
          <p:spPr bwMode="auto">
            <a:xfrm>
              <a:off x="-473516" y="1133382"/>
              <a:ext cx="1796831" cy="313149"/>
            </a:xfrm>
            <a:prstGeom prst="rect">
              <a:avLst/>
            </a:prstGeom>
            <a:noFill/>
            <a:effectLst>
              <a:outerShdw blurRad="50800" dist="38100" dir="2700000">
                <a:srgbClr val="000000">
                  <a:alpha val="43000"/>
                </a:srgbClr>
              </a:outerShdw>
            </a:effectLst>
          </p:spPr>
          <p:txBody>
            <a:bodyPr wrap="none" lIns="91435" tIns="45718" rIns="91435" bIns="45718">
              <a:spAutoFit/>
            </a:bodyPr>
            <a:lstStyle/>
            <a:p>
              <a:pPr fontAlgn="base">
                <a:spcBef>
                  <a:spcPct val="0"/>
                </a:spcBef>
                <a:spcAft>
                  <a:spcPct val="0"/>
                </a:spcAft>
                <a:defRPr/>
              </a:pPr>
              <a:r>
                <a:rPr lang="en-US" sz="2000" dirty="0">
                  <a:solidFill>
                    <a:schemeClr val="tx2"/>
                  </a:solidFill>
                  <a:latin typeface="Myriad Pro" pitchFamily="34" charset="0"/>
                  <a:ea typeface="Arial" charset="0"/>
                  <a:cs typeface="Consolas" pitchFamily="49" charset="0"/>
                </a:rPr>
                <a:t>Single </a:t>
              </a:r>
              <a:r>
                <a:rPr lang="en-US" sz="2000" dirty="0" smtClean="0">
                  <a:solidFill>
                    <a:schemeClr val="tx2"/>
                  </a:solidFill>
                  <a:latin typeface="Myriad Pro" pitchFamily="34" charset="0"/>
                  <a:ea typeface="Arial" charset="0"/>
                  <a:cs typeface="Consolas" pitchFamily="49" charset="0"/>
                </a:rPr>
                <a:t>Source Code</a:t>
              </a:r>
              <a:endParaRPr lang="en-US" sz="2000" dirty="0">
                <a:solidFill>
                  <a:schemeClr val="tx2"/>
                </a:solidFill>
                <a:latin typeface="Myriad Pro" pitchFamily="34" charset="0"/>
                <a:ea typeface="Arial" charset="0"/>
                <a:cs typeface="Consolas" pitchFamily="49" charset="0"/>
              </a:endParaRPr>
            </a:p>
          </p:txBody>
        </p:sp>
        <p:sp>
          <p:nvSpPr>
            <p:cNvPr id="10" name="TextBox 9"/>
            <p:cNvSpPr txBox="1"/>
            <p:nvPr/>
          </p:nvSpPr>
          <p:spPr bwMode="auto">
            <a:xfrm>
              <a:off x="1081165" y="1591828"/>
              <a:ext cx="1391206" cy="657617"/>
            </a:xfrm>
            <a:prstGeom prst="rect">
              <a:avLst/>
            </a:prstGeom>
            <a:noFill/>
            <a:effectLst>
              <a:outerShdw blurRad="50800" dist="38100" dir="2700000">
                <a:srgbClr val="000000">
                  <a:alpha val="43000"/>
                </a:srgbClr>
              </a:outerShdw>
            </a:effectLst>
          </p:spPr>
          <p:txBody>
            <a:bodyPr wrap="square" lIns="91435" tIns="45718" rIns="91435" bIns="45718">
              <a:spAutoFit/>
            </a:bodyPr>
            <a:lstStyle/>
            <a:p>
              <a:pPr algn="ctr" fontAlgn="base">
                <a:lnSpc>
                  <a:spcPct val="90000"/>
                </a:lnSpc>
                <a:spcBef>
                  <a:spcPct val="0"/>
                </a:spcBef>
                <a:spcAft>
                  <a:spcPct val="0"/>
                </a:spcAft>
                <a:defRPr/>
              </a:pPr>
              <a:r>
                <a:rPr lang="en-US" sz="1800" b="0" dirty="0" smtClean="0">
                  <a:solidFill>
                    <a:srgbClr val="FFFFFF"/>
                  </a:solidFill>
                  <a:latin typeface="Myriad Pro" pitchFamily="34" charset="0"/>
                  <a:ea typeface="Arial" charset="0"/>
                  <a:cs typeface="Consolas" pitchFamily="49" charset="0"/>
                </a:rPr>
                <a:t>Compilers,</a:t>
              </a:r>
            </a:p>
            <a:p>
              <a:pPr algn="ctr" fontAlgn="base">
                <a:lnSpc>
                  <a:spcPct val="90000"/>
                </a:lnSpc>
                <a:spcBef>
                  <a:spcPct val="0"/>
                </a:spcBef>
                <a:spcAft>
                  <a:spcPct val="0"/>
                </a:spcAft>
                <a:defRPr/>
              </a:pPr>
              <a:r>
                <a:rPr lang="en-US" sz="1800" b="0" dirty="0" smtClean="0">
                  <a:solidFill>
                    <a:srgbClr val="FFFFFF"/>
                  </a:solidFill>
                  <a:latin typeface="Myriad Pro" pitchFamily="34" charset="0"/>
                  <a:ea typeface="Arial" charset="0"/>
                  <a:cs typeface="Consolas" pitchFamily="49" charset="0"/>
                </a:rPr>
                <a:t>Libraries,</a:t>
              </a:r>
            </a:p>
            <a:p>
              <a:pPr algn="ctr" fontAlgn="base">
                <a:lnSpc>
                  <a:spcPct val="90000"/>
                </a:lnSpc>
                <a:spcBef>
                  <a:spcPct val="0"/>
                </a:spcBef>
                <a:spcAft>
                  <a:spcPct val="0"/>
                </a:spcAft>
                <a:defRPr/>
              </a:pPr>
              <a:r>
                <a:rPr lang="en-US" sz="1800" b="0" dirty="0" smtClean="0">
                  <a:solidFill>
                    <a:srgbClr val="FFFFFF"/>
                  </a:solidFill>
                  <a:latin typeface="Myriad Pro" pitchFamily="34" charset="0"/>
                  <a:ea typeface="Arial" charset="0"/>
                  <a:cs typeface="Consolas" pitchFamily="49" charset="0"/>
                </a:rPr>
                <a:t>Runtimes</a:t>
              </a:r>
              <a:endParaRPr lang="en-US" sz="1800" b="0" dirty="0">
                <a:solidFill>
                  <a:srgbClr val="FFFFFF"/>
                </a:solidFill>
                <a:latin typeface="Myriad Pro" pitchFamily="34" charset="0"/>
                <a:ea typeface="Arial" charset="0"/>
                <a:cs typeface="Consolas" pitchFamily="49" charset="0"/>
              </a:endParaRPr>
            </a:p>
          </p:txBody>
        </p:sp>
      </p:grpSp>
      <p:sp>
        <p:nvSpPr>
          <p:cNvPr id="11" name="Rounded Rectangle 10"/>
          <p:cNvSpPr/>
          <p:nvPr/>
        </p:nvSpPr>
        <p:spPr bwMode="auto">
          <a:xfrm>
            <a:off x="8883432" y="2207485"/>
            <a:ext cx="5255325" cy="3521970"/>
          </a:xfrm>
          <a:prstGeom prst="roundRect">
            <a:avLst>
              <a:gd name="adj" fmla="val 9691"/>
            </a:avLst>
          </a:prstGeom>
          <a:noFill/>
          <a:ln w="762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130525" tIns="65265" rIns="130525" bIns="65265" numCol="1" rtlCol="0" anchor="ctr" anchorCtr="1" compatLnSpc="1">
            <a:prstTxWarp prst="textNoShape">
              <a:avLst/>
            </a:prstTxWarp>
            <a:noAutofit/>
          </a:bodyPr>
          <a:lstStyle/>
          <a:p>
            <a:pPr marL="225414" lvl="0" indent="-225414" algn="l">
              <a:lnSpc>
                <a:spcPct val="95000"/>
              </a:lnSpc>
              <a:spcBef>
                <a:spcPct val="30000"/>
              </a:spcBef>
              <a:buClr>
                <a:srgbClr val="FFFFFF"/>
              </a:buClr>
            </a:pPr>
            <a:r>
              <a:rPr lang="en-US" sz="2800" kern="0" dirty="0" smtClean="0">
                <a:solidFill>
                  <a:schemeClr val="tx2"/>
                </a:solidFill>
                <a:latin typeface="Myriad Pro" pitchFamily="34" charset="0"/>
                <a:cs typeface="Arial"/>
              </a:rPr>
              <a:t>Co</a:t>
            </a:r>
            <a:r>
              <a:rPr lang="en-US" sz="2800" kern="0" dirty="0" smtClean="0">
                <a:solidFill>
                  <a:schemeClr val="tx2"/>
                </a:solidFill>
                <a:latin typeface="+mj-lt"/>
                <a:cs typeface="Arial"/>
              </a:rPr>
              <a:t>mmon with Intel® Xeon®</a:t>
            </a:r>
          </a:p>
          <a:p>
            <a:pPr marL="225414" lvl="0" indent="-225414" algn="l">
              <a:lnSpc>
                <a:spcPct val="95000"/>
              </a:lnSpc>
              <a:spcBef>
                <a:spcPct val="30000"/>
              </a:spcBef>
              <a:buClr>
                <a:srgbClr val="FFFFFF"/>
              </a:buClr>
              <a:buFont typeface="Arial" pitchFamily="34" charset="0"/>
              <a:buChar char="•"/>
            </a:pPr>
            <a:r>
              <a:rPr lang="en-US" sz="2800" b="0" kern="0" dirty="0" smtClean="0">
                <a:solidFill>
                  <a:srgbClr val="FFFFFF"/>
                </a:solidFill>
                <a:effectLst>
                  <a:outerShdw blurRad="38100" dist="38100" dir="2700000" algn="tl">
                    <a:srgbClr val="000000">
                      <a:alpha val="43137"/>
                    </a:srgbClr>
                  </a:outerShdw>
                </a:effectLst>
                <a:latin typeface="+mj-lt"/>
                <a:cs typeface="Arial"/>
              </a:rPr>
              <a:t>Programming Models and Languages</a:t>
            </a:r>
          </a:p>
          <a:p>
            <a:pPr marL="225414" lvl="0" indent="-225414" algn="l">
              <a:lnSpc>
                <a:spcPct val="95000"/>
              </a:lnSpc>
              <a:spcBef>
                <a:spcPct val="30000"/>
              </a:spcBef>
              <a:buClr>
                <a:srgbClr val="FFFFFF"/>
              </a:buClr>
              <a:buFont typeface="Arial" pitchFamily="34" charset="0"/>
              <a:buChar char="•"/>
            </a:pPr>
            <a:r>
              <a:rPr lang="en-US" sz="2800" b="0" kern="0" dirty="0" smtClean="0">
                <a:solidFill>
                  <a:srgbClr val="FFFFFF"/>
                </a:solidFill>
                <a:effectLst>
                  <a:outerShdw blurRad="38100" dist="38100" dir="2700000" algn="tl">
                    <a:srgbClr val="000000">
                      <a:alpha val="43137"/>
                    </a:srgbClr>
                  </a:outerShdw>
                </a:effectLst>
                <a:latin typeface="+mj-lt"/>
                <a:cs typeface="Arial"/>
              </a:rPr>
              <a:t>C/C++, Fortran compilers</a:t>
            </a:r>
          </a:p>
          <a:p>
            <a:pPr marL="225414" lvl="0" indent="-225414" algn="l">
              <a:lnSpc>
                <a:spcPct val="95000"/>
              </a:lnSpc>
              <a:spcBef>
                <a:spcPct val="30000"/>
              </a:spcBef>
              <a:buClr>
                <a:srgbClr val="FFFFFF"/>
              </a:buClr>
              <a:buFont typeface="Arial" pitchFamily="34" charset="0"/>
              <a:buChar char="•"/>
            </a:pPr>
            <a:r>
              <a:rPr lang="en-US" sz="2800" b="0" kern="0" dirty="0" smtClean="0">
                <a:solidFill>
                  <a:srgbClr val="FFFFFF"/>
                </a:solidFill>
                <a:effectLst>
                  <a:outerShdw blurRad="38100" dist="38100" dir="2700000" algn="tl">
                    <a:srgbClr val="000000">
                      <a:alpha val="43137"/>
                    </a:srgbClr>
                  </a:outerShdw>
                </a:effectLst>
                <a:latin typeface="+mj-lt"/>
                <a:cs typeface="Arial"/>
              </a:rPr>
              <a:t>Intel S</a:t>
            </a:r>
            <a:r>
              <a:rPr lang="en-US" sz="2800" b="0" kern="0" dirty="0" smtClean="0">
                <a:solidFill>
                  <a:srgbClr val="FFFFFF"/>
                </a:solidFill>
                <a:effectLst>
                  <a:outerShdw blurRad="38100" dist="38100" dir="2700000" algn="tl">
                    <a:srgbClr val="000000">
                      <a:alpha val="43137"/>
                    </a:srgbClr>
                  </a:outerShdw>
                </a:effectLst>
                <a:latin typeface="Myriad Pro" pitchFamily="34" charset="0"/>
                <a:cs typeface="Arial"/>
              </a:rPr>
              <a:t>W developer tools </a:t>
            </a:r>
            <a:br>
              <a:rPr lang="en-US" sz="2800" b="0" kern="0" dirty="0" smtClean="0">
                <a:solidFill>
                  <a:srgbClr val="FFFFFF"/>
                </a:solidFill>
                <a:effectLst>
                  <a:outerShdw blurRad="38100" dist="38100" dir="2700000" algn="tl">
                    <a:srgbClr val="000000">
                      <a:alpha val="43137"/>
                    </a:srgbClr>
                  </a:outerShdw>
                </a:effectLst>
                <a:latin typeface="Myriad Pro" pitchFamily="34" charset="0"/>
                <a:cs typeface="Arial"/>
              </a:rPr>
            </a:br>
            <a:r>
              <a:rPr lang="en-US" sz="2800" b="0" kern="0" dirty="0" smtClean="0">
                <a:solidFill>
                  <a:srgbClr val="FFFFFF"/>
                </a:solidFill>
                <a:effectLst>
                  <a:outerShdw blurRad="38100" dist="38100" dir="2700000" algn="tl">
                    <a:srgbClr val="000000">
                      <a:alpha val="43137"/>
                    </a:srgbClr>
                  </a:outerShdw>
                </a:effectLst>
                <a:latin typeface="Myriad Pro" pitchFamily="34" charset="0"/>
                <a:cs typeface="Arial"/>
              </a:rPr>
              <a:t>and libraries (MKL, PBB, </a:t>
            </a:r>
            <a:r>
              <a:rPr lang="en-US" sz="2800" b="0" kern="0" dirty="0" err="1" smtClean="0">
                <a:solidFill>
                  <a:srgbClr val="FFFFFF"/>
                </a:solidFill>
                <a:effectLst>
                  <a:outerShdw blurRad="38100" dist="38100" dir="2700000" algn="tl">
                    <a:srgbClr val="000000">
                      <a:alpha val="43137"/>
                    </a:srgbClr>
                  </a:outerShdw>
                </a:effectLst>
                <a:latin typeface="Myriad Pro" pitchFamily="34" charset="0"/>
                <a:cs typeface="Arial"/>
              </a:rPr>
              <a:t>ArBB</a:t>
            </a:r>
            <a:r>
              <a:rPr lang="en-US" sz="2800" b="0" kern="0" dirty="0" smtClean="0">
                <a:solidFill>
                  <a:srgbClr val="FFFFFF"/>
                </a:solidFill>
                <a:effectLst>
                  <a:outerShdw blurRad="38100" dist="38100" dir="2700000" algn="tl">
                    <a:srgbClr val="000000">
                      <a:alpha val="43137"/>
                    </a:srgbClr>
                  </a:outerShdw>
                </a:effectLst>
                <a:latin typeface="Myriad Pro" pitchFamily="34" charset="0"/>
                <a:cs typeface="Arial"/>
              </a:rPr>
              <a:t>, </a:t>
            </a:r>
            <a:r>
              <a:rPr lang="en-US" sz="2800" b="0" kern="0" dirty="0" err="1" smtClean="0">
                <a:solidFill>
                  <a:srgbClr val="FFFFFF"/>
                </a:solidFill>
                <a:effectLst>
                  <a:outerShdw blurRad="38100" dist="38100" dir="2700000" algn="tl">
                    <a:srgbClr val="000000">
                      <a:alpha val="43137"/>
                    </a:srgbClr>
                  </a:outerShdw>
                </a:effectLst>
                <a:latin typeface="Myriad Pro" pitchFamily="34" charset="0"/>
                <a:cs typeface="Arial"/>
              </a:rPr>
              <a:t>Cilk</a:t>
            </a:r>
            <a:r>
              <a:rPr lang="en-US" sz="2800" b="0" kern="0" dirty="0" smtClean="0">
                <a:solidFill>
                  <a:srgbClr val="FFFFFF"/>
                </a:solidFill>
                <a:effectLst>
                  <a:outerShdw blurRad="38100" dist="38100" dir="2700000" algn="tl">
                    <a:srgbClr val="000000">
                      <a:alpha val="43137"/>
                    </a:srgbClr>
                  </a:outerShdw>
                </a:effectLst>
                <a:latin typeface="Myriad Pro" pitchFamily="34" charset="0"/>
                <a:cs typeface="Arial"/>
              </a:rPr>
              <a:t> Plus, …)</a:t>
            </a:r>
          </a:p>
          <a:p>
            <a:pPr marL="225414" lvl="0" indent="-225414" algn="l">
              <a:lnSpc>
                <a:spcPct val="95000"/>
              </a:lnSpc>
              <a:spcBef>
                <a:spcPct val="30000"/>
              </a:spcBef>
              <a:buClr>
                <a:srgbClr val="FFFFFF"/>
              </a:buClr>
              <a:buFont typeface="Arial" pitchFamily="34" charset="0"/>
              <a:buChar char="•"/>
            </a:pPr>
            <a:r>
              <a:rPr lang="en-US" sz="2800" b="0" kern="0" dirty="0" smtClean="0">
                <a:solidFill>
                  <a:srgbClr val="FFFFFF"/>
                </a:solidFill>
                <a:effectLst>
                  <a:outerShdw blurRad="38100" dist="38100" dir="2700000" algn="tl">
                    <a:srgbClr val="000000">
                      <a:alpha val="43137"/>
                    </a:srgbClr>
                  </a:outerShdw>
                </a:effectLst>
                <a:latin typeface="Myriad Pro" pitchFamily="34" charset="0"/>
                <a:cs typeface="Arial"/>
              </a:rPr>
              <a:t>Coding and optimization techniques</a:t>
            </a:r>
          </a:p>
          <a:p>
            <a:pPr marL="225414" lvl="0" indent="-225414" algn="l">
              <a:lnSpc>
                <a:spcPct val="95000"/>
              </a:lnSpc>
              <a:spcBef>
                <a:spcPct val="30000"/>
              </a:spcBef>
              <a:buClr>
                <a:srgbClr val="FFFFFF"/>
              </a:buClr>
              <a:buFont typeface="Arial" pitchFamily="34" charset="0"/>
              <a:buChar char="•"/>
            </a:pPr>
            <a:r>
              <a:rPr lang="en-US" sz="2800" b="0" kern="0" dirty="0" smtClean="0">
                <a:solidFill>
                  <a:srgbClr val="FFFFFF"/>
                </a:solidFill>
                <a:effectLst>
                  <a:outerShdw blurRad="38100" dist="38100" dir="2700000" algn="tl">
                    <a:srgbClr val="000000">
                      <a:alpha val="43137"/>
                    </a:srgbClr>
                  </a:outerShdw>
                </a:effectLst>
                <a:latin typeface="Myriad Pro" pitchFamily="34" charset="0"/>
                <a:cs typeface="Arial"/>
              </a:rPr>
              <a:t>Ecosystem support</a:t>
            </a:r>
          </a:p>
        </p:txBody>
      </p:sp>
      <p:sp>
        <p:nvSpPr>
          <p:cNvPr id="12" name="Rectangle 11"/>
          <p:cNvSpPr/>
          <p:nvPr/>
        </p:nvSpPr>
        <p:spPr>
          <a:xfrm>
            <a:off x="2168699" y="6977258"/>
            <a:ext cx="9654374" cy="584775"/>
          </a:xfrm>
          <a:prstGeom prst="rect">
            <a:avLst/>
          </a:prstGeom>
        </p:spPr>
        <p:txBody>
          <a:bodyPr wrap="none">
            <a:spAutoFit/>
          </a:bodyPr>
          <a:lstStyle/>
          <a:p>
            <a:pPr marL="197803" indent="-197803" defTabSz="800100" eaLnBrk="0" hangingPunct="0">
              <a:buClr>
                <a:srgbClr val="E6B012"/>
              </a:buClr>
              <a:defRPr/>
            </a:pPr>
            <a:r>
              <a:rPr lang="en-US" sz="3200" dirty="0" smtClean="0">
                <a:solidFill>
                  <a:schemeClr val="bg1">
                    <a:lumMod val="20000"/>
                    <a:lumOff val="80000"/>
                  </a:schemeClr>
                </a:solidFill>
                <a:effectLst>
                  <a:outerShdw blurRad="38100" dist="38100" dir="2700000" algn="tl">
                    <a:srgbClr val="000000"/>
                  </a:outerShdw>
                </a:effectLst>
                <a:latin typeface="Myriad Pro" pitchFamily="34" charset="0"/>
                <a:cs typeface="Arial" pitchFamily="34" charset="0"/>
              </a:rPr>
              <a:t>Eliminates Need for Dual Programming Architecture</a:t>
            </a:r>
          </a:p>
        </p:txBody>
      </p:sp>
      <p:sp>
        <p:nvSpPr>
          <p:cNvPr id="14" name="Text Box 29"/>
          <p:cNvSpPr txBox="1">
            <a:spLocks noChangeArrowheads="1"/>
          </p:cNvSpPr>
          <p:nvPr/>
        </p:nvSpPr>
        <p:spPr bwMode="auto">
          <a:xfrm>
            <a:off x="3875090" y="7574733"/>
            <a:ext cx="6948486" cy="316491"/>
          </a:xfrm>
          <a:prstGeom prst="rect">
            <a:avLst/>
          </a:prstGeom>
          <a:noFill/>
          <a:ln w="9525">
            <a:noFill/>
            <a:miter lim="800000"/>
            <a:headEnd/>
            <a:tailEnd/>
          </a:ln>
        </p:spPr>
        <p:txBody>
          <a:bodyPr lIns="130548" tIns="65275" rIns="130548" bIns="65275">
            <a:spAutoFit/>
          </a:bodyPr>
          <a:lstStyle/>
          <a:p>
            <a:pPr defTabSz="1305984"/>
            <a:r>
              <a:rPr lang="en-US" sz="1200" b="0" dirty="0" smtClean="0">
                <a:solidFill>
                  <a:srgbClr val="FFFFFF"/>
                </a:solidFill>
                <a:latin typeface="Arial" charset="0"/>
              </a:rPr>
              <a:t>For illustration only, potential future </a:t>
            </a:r>
            <a:r>
              <a:rPr lang="en-US" sz="1200" b="0" dirty="0">
                <a:solidFill>
                  <a:srgbClr val="FFFFFF"/>
                </a:solidFill>
                <a:latin typeface="Arial" charset="0"/>
              </a:rPr>
              <a:t>options subject to change without notice.</a:t>
            </a:r>
          </a:p>
        </p:txBody>
      </p:sp>
      <p:sp>
        <p:nvSpPr>
          <p:cNvPr id="15" name="TextBox 14"/>
          <p:cNvSpPr txBox="1"/>
          <p:nvPr/>
        </p:nvSpPr>
        <p:spPr>
          <a:xfrm>
            <a:off x="2773811" y="6439987"/>
            <a:ext cx="1273042" cy="400110"/>
          </a:xfrm>
          <a:prstGeom prst="rect">
            <a:avLst/>
          </a:prstGeom>
          <a:noFill/>
        </p:spPr>
        <p:txBody>
          <a:bodyPr wrap="none" rtlCol="0">
            <a:spAutoFit/>
          </a:bodyPr>
          <a:lstStyle/>
          <a:p>
            <a:r>
              <a:rPr lang="en-GB" sz="2000" b="0" i="1" dirty="0" smtClean="0">
                <a:solidFill>
                  <a:schemeClr val="tx2"/>
                </a:solidFill>
                <a:latin typeface="Myriad Pro" pitchFamily="34" charset="0"/>
              </a:rPr>
              <a:t>Multi-Core</a:t>
            </a:r>
            <a:endParaRPr lang="en-US" sz="2000" b="0" i="1" dirty="0">
              <a:solidFill>
                <a:schemeClr val="tx2"/>
              </a:solidFill>
              <a:latin typeface="Myriad Pro" pitchFamily="34" charset="0"/>
            </a:endParaRPr>
          </a:p>
        </p:txBody>
      </p:sp>
      <p:sp>
        <p:nvSpPr>
          <p:cNvPr id="16" name="TextBox 15"/>
          <p:cNvSpPr txBox="1"/>
          <p:nvPr/>
        </p:nvSpPr>
        <p:spPr>
          <a:xfrm>
            <a:off x="5371238" y="6461757"/>
            <a:ext cx="1320747" cy="400110"/>
          </a:xfrm>
          <a:prstGeom prst="rect">
            <a:avLst/>
          </a:prstGeom>
          <a:noFill/>
        </p:spPr>
        <p:txBody>
          <a:bodyPr wrap="none" rtlCol="0">
            <a:spAutoFit/>
          </a:bodyPr>
          <a:lstStyle/>
          <a:p>
            <a:r>
              <a:rPr lang="en-GB" sz="2000" b="0" i="1" dirty="0" smtClean="0">
                <a:solidFill>
                  <a:schemeClr val="tx2"/>
                </a:solidFill>
                <a:latin typeface="Myriad Pro" pitchFamily="34" charset="0"/>
              </a:rPr>
              <a:t>Many-Core</a:t>
            </a:r>
            <a:endParaRPr lang="en-US" sz="2000" b="0" i="1" dirty="0">
              <a:solidFill>
                <a:schemeClr val="tx2"/>
              </a:solidFill>
              <a:latin typeface="Myriad Pro" pitchFamily="34" charset="0"/>
            </a:endParaRPr>
          </a:p>
        </p:txBody>
      </p:sp>
      <p:sp>
        <p:nvSpPr>
          <p:cNvPr id="17" name="TextBox 16"/>
          <p:cNvSpPr txBox="1"/>
          <p:nvPr/>
        </p:nvSpPr>
        <p:spPr>
          <a:xfrm>
            <a:off x="2970132" y="1419495"/>
            <a:ext cx="3032048" cy="400110"/>
          </a:xfrm>
          <a:prstGeom prst="rect">
            <a:avLst/>
          </a:prstGeom>
          <a:noFill/>
        </p:spPr>
        <p:txBody>
          <a:bodyPr wrap="none" rtlCol="0">
            <a:spAutoFit/>
          </a:bodyPr>
          <a:lstStyle/>
          <a:p>
            <a:r>
              <a:rPr lang="en-GB" sz="2000" b="0" i="1" dirty="0" smtClean="0">
                <a:latin typeface="Myriad Pro" pitchFamily="34" charset="0"/>
              </a:rPr>
              <a:t>Same Programming Models</a:t>
            </a:r>
            <a:endParaRPr lang="en-US" sz="2000" b="0" i="1" dirty="0">
              <a:latin typeface="Myriad Pro"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413164"/>
          </a:xfrm>
        </p:spPr>
        <p:txBody>
          <a:bodyPr/>
          <a:lstStyle/>
          <a:p>
            <a:r>
              <a:rPr lang="en-US" dirty="0" smtClean="0">
                <a:latin typeface="+mj-lt"/>
              </a:rPr>
              <a:t>Legal Disclaimer</a:t>
            </a:r>
            <a:endParaRPr lang="en-US" dirty="0">
              <a:latin typeface="+mj-lt"/>
            </a:endParaRPr>
          </a:p>
        </p:txBody>
      </p:sp>
      <p:sp>
        <p:nvSpPr>
          <p:cNvPr id="3" name="Rectangle 2"/>
          <p:cNvSpPr/>
          <p:nvPr/>
        </p:nvSpPr>
        <p:spPr>
          <a:xfrm>
            <a:off x="539913" y="1177990"/>
            <a:ext cx="13655040" cy="6533650"/>
          </a:xfrm>
          <a:prstGeom prst="rect">
            <a:avLst/>
          </a:prstGeom>
        </p:spPr>
        <p:txBody>
          <a:bodyPr wrap="square" lIns="130622" tIns="65311" rIns="130622" bIns="65311">
            <a:spAutoFit/>
          </a:bodyPr>
          <a:lstStyle/>
          <a:p>
            <a:pPr algn="just"/>
            <a:r>
              <a:rPr lang="en-US" sz="1600" b="0" i="1" dirty="0" smtClean="0">
                <a:latin typeface="+mj-lt"/>
              </a:rPr>
              <a:t>INFORMATION IN THIS DOCUMENT IS PROVIDED IN CONNECTION WITH INTEL® PRODUCTS. NO LICENSE, EXPRESS OR IMPLIED, BY ESTOPPEL OR OTHERWISE, TO ANY INTELLECTUAL PROPERTY RIGHTS IS GRANTED BY THIS DOCUMENT. EXCEPT AS PROVIDED IN INTEL’S TERMS AND CONDITIONS OF SALE FOR SUCH PRODUCTS, INTEL ASSUMES NO LIABILITY WHATSOEVER, AND INTEL DISCLAIMS ANY EXPRESS OR IMPLIED WARRANTY, RELATING TO SALE AND/OR USE OF INTEL® PRODUCTS INCLUDING LIABILITY OR WARRANTIES RELATING TO FITNESS FOR A PARTICULAR PURPOSE, MERCHANTABILITY, OR INFRINGEMENT OF ANY PATENT, COPYRIGHT OR OTHER INTELLECTUAL PROPERTY RIGHT. INTEL PRODUCTS ARE NOT INTENDED FOR USE IN MEDICAL, LIFE SAVING, OR LIFE SUSTAINING APPLICATIONS.</a:t>
            </a:r>
          </a:p>
          <a:p>
            <a:pPr algn="l"/>
            <a:endParaRPr lang="en-US" sz="1600" b="0" i="1" dirty="0" smtClean="0">
              <a:latin typeface="+mj-lt"/>
            </a:endParaRPr>
          </a:p>
          <a:p>
            <a:pPr algn="l">
              <a:buFont typeface="Arial" pitchFamily="34" charset="0"/>
              <a:buChar char="•"/>
            </a:pPr>
            <a:r>
              <a:rPr lang="en-US" sz="1600" b="0" i="1" dirty="0" smtClean="0">
                <a:latin typeface="+mj-lt"/>
              </a:rPr>
              <a:t> Intel may make changes to specifications and product descriptions at any time, without notice.</a:t>
            </a:r>
          </a:p>
          <a:p>
            <a:pPr algn="l">
              <a:buFont typeface="Arial" pitchFamily="34" charset="0"/>
              <a:buChar char="•"/>
            </a:pPr>
            <a:endParaRPr lang="en-US" sz="1600" b="0" i="1" dirty="0" smtClean="0">
              <a:latin typeface="+mj-lt"/>
            </a:endParaRPr>
          </a:p>
          <a:p>
            <a:pPr algn="l">
              <a:buFont typeface="Arial" pitchFamily="34" charset="0"/>
              <a:buChar char="•"/>
            </a:pPr>
            <a:r>
              <a:rPr lang="en-US" sz="1600" b="0" i="1" dirty="0" smtClean="0">
                <a:latin typeface="+mj-lt"/>
              </a:rPr>
              <a:t> All products, dates, and figures specified are preliminary based on current expectations, and are subject to change without notice.</a:t>
            </a:r>
          </a:p>
          <a:p>
            <a:pPr algn="l">
              <a:buFont typeface="Arial" pitchFamily="34" charset="0"/>
              <a:buChar char="•"/>
            </a:pPr>
            <a:endParaRPr lang="en-US" sz="1600" b="0" i="1" dirty="0" smtClean="0">
              <a:latin typeface="+mj-lt"/>
            </a:endParaRPr>
          </a:p>
          <a:p>
            <a:pPr algn="l">
              <a:buFont typeface="Arial" pitchFamily="34" charset="0"/>
              <a:buChar char="•"/>
            </a:pPr>
            <a:r>
              <a:rPr lang="en-US" sz="1600" b="0" i="1" dirty="0" smtClean="0">
                <a:latin typeface="+mj-lt"/>
              </a:rPr>
              <a:t> Intel, processors, chipsets, and desktop boards may contain design defects or errors known as errata, which may cause the product to deviate from published specifications. Current characterized errata are available on request.</a:t>
            </a:r>
          </a:p>
          <a:p>
            <a:pPr algn="l"/>
            <a:endParaRPr lang="en-US" sz="1600" b="0" i="1" dirty="0" smtClean="0">
              <a:latin typeface="+mj-lt"/>
            </a:endParaRPr>
          </a:p>
          <a:p>
            <a:pPr algn="l">
              <a:buFont typeface="Arial" pitchFamily="34" charset="0"/>
              <a:buChar char="•"/>
            </a:pPr>
            <a:r>
              <a:rPr lang="en-US" sz="1600" b="0" i="1" dirty="0" smtClean="0">
                <a:latin typeface="+mj-lt"/>
              </a:rPr>
              <a:t> </a:t>
            </a:r>
            <a:r>
              <a:rPr lang="en-US" sz="1600" b="0" i="1" dirty="0" err="1" smtClean="0">
                <a:latin typeface="+mj-lt"/>
              </a:rPr>
              <a:t>Penryn</a:t>
            </a:r>
            <a:r>
              <a:rPr lang="en-US" sz="1600" b="0" i="1" dirty="0" smtClean="0">
                <a:latin typeface="+mj-lt"/>
              </a:rPr>
              <a:t>, Nehalem, </a:t>
            </a:r>
            <a:r>
              <a:rPr lang="en-US" sz="1600" b="0" i="1" dirty="0" err="1" smtClean="0">
                <a:latin typeface="+mj-lt"/>
              </a:rPr>
              <a:t>Westmere</a:t>
            </a:r>
            <a:r>
              <a:rPr lang="en-US" sz="1600" b="0" i="1" dirty="0" smtClean="0">
                <a:latin typeface="+mj-lt"/>
              </a:rPr>
              <a:t>, Sandy Bridge, and other code names featured are used internally within Intel to identify products that are in development and not yet publicly announced for release. Customers, licensees and other third parties are not authorized by Intel to use code names  in advertising, promotion or marketing of any product or services and any such use of Intel's internal code names is at the sole risk of the user </a:t>
            </a:r>
          </a:p>
          <a:p>
            <a:pPr algn="l">
              <a:buFont typeface="Arial" pitchFamily="34" charset="0"/>
              <a:buChar char="•"/>
            </a:pPr>
            <a:endParaRPr lang="en-US" sz="1600" b="0" i="1" dirty="0" smtClean="0">
              <a:latin typeface="+mj-lt"/>
            </a:endParaRPr>
          </a:p>
          <a:p>
            <a:pPr algn="l">
              <a:buFont typeface="Arial" pitchFamily="34" charset="0"/>
              <a:buChar char="•"/>
            </a:pPr>
            <a:r>
              <a:rPr lang="en-US" sz="1600" b="0" i="1" dirty="0" smtClean="0">
                <a:latin typeface="+mj-lt"/>
              </a:rPr>
              <a:t> Performance tests  and ratings are measured using specific computer systems and/or components and reflect the approximate performance of Intel products as measured by those tests. Any difference in system hardware or software design or configuration may affect actual performance. </a:t>
            </a:r>
          </a:p>
          <a:p>
            <a:pPr algn="l">
              <a:buFont typeface="Arial" pitchFamily="34" charset="0"/>
              <a:buChar char="•"/>
            </a:pPr>
            <a:endParaRPr lang="en-US" sz="1600" b="0" i="1" dirty="0" smtClean="0">
              <a:latin typeface="+mj-lt"/>
            </a:endParaRPr>
          </a:p>
          <a:p>
            <a:pPr algn="l">
              <a:buFont typeface="Arial" pitchFamily="34" charset="0"/>
              <a:buChar char="•"/>
            </a:pPr>
            <a:r>
              <a:rPr lang="en-US" sz="1600" b="0" i="1" dirty="0" smtClean="0">
                <a:latin typeface="+mj-lt"/>
              </a:rPr>
              <a:t> Intel, Xeon, </a:t>
            </a:r>
            <a:r>
              <a:rPr lang="en-US" sz="1600" b="0" i="1" dirty="0" err="1" smtClean="0">
                <a:latin typeface="+mj-lt"/>
              </a:rPr>
              <a:t>Netburst</a:t>
            </a:r>
            <a:r>
              <a:rPr lang="en-US" sz="1600" b="0" i="1" dirty="0" smtClean="0">
                <a:latin typeface="+mj-lt"/>
              </a:rPr>
              <a:t>, Core, </a:t>
            </a:r>
            <a:r>
              <a:rPr lang="en-US" sz="1600" b="0" i="1" dirty="0" err="1" smtClean="0">
                <a:latin typeface="+mj-lt"/>
              </a:rPr>
              <a:t>VTune</a:t>
            </a:r>
            <a:r>
              <a:rPr lang="en-US" sz="1600" b="0" i="1" dirty="0" smtClean="0">
                <a:latin typeface="+mj-lt"/>
              </a:rPr>
              <a:t>, and the Intel logo are trademarks of Intel Corporation in the United States and other countries.</a:t>
            </a:r>
          </a:p>
          <a:p>
            <a:pPr algn="l"/>
            <a:endParaRPr lang="en-US" sz="1600" b="0" i="1" dirty="0" smtClean="0">
              <a:latin typeface="+mj-lt"/>
            </a:endParaRPr>
          </a:p>
          <a:p>
            <a:pPr algn="l"/>
            <a:r>
              <a:rPr lang="en-US" sz="1600" b="0" i="1" dirty="0" smtClean="0">
                <a:latin typeface="+mj-lt"/>
              </a:rPr>
              <a:t>*Other names  and brands may be claimed as the property of others.</a:t>
            </a:r>
          </a:p>
          <a:p>
            <a:pPr algn="l"/>
            <a:endParaRPr lang="en-US" sz="1600" b="0" i="1" dirty="0" smtClean="0">
              <a:latin typeface="+mj-lt"/>
            </a:endParaRPr>
          </a:p>
          <a:p>
            <a:pPr algn="l"/>
            <a:r>
              <a:rPr lang="en-US" sz="1600" b="0" i="1" dirty="0" smtClean="0">
                <a:latin typeface="+mj-lt"/>
              </a:rPr>
              <a:t>Copyright © 2010 Intel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09" y="0"/>
            <a:ext cx="13457238" cy="1371600"/>
          </a:xfrm>
        </p:spPr>
        <p:txBody>
          <a:bodyPr/>
          <a:lstStyle/>
          <a:p>
            <a:r>
              <a:rPr lang="en-GB" dirty="0" smtClean="0"/>
              <a:t>Example: Computing PI</a:t>
            </a:r>
            <a:endParaRPr lang="en-US" dirty="0"/>
          </a:p>
        </p:txBody>
      </p:sp>
      <p:sp>
        <p:nvSpPr>
          <p:cNvPr id="3" name="Rectangle 3"/>
          <p:cNvSpPr txBox="1">
            <a:spLocks noChangeArrowheads="1"/>
          </p:cNvSpPr>
          <p:nvPr/>
        </p:nvSpPr>
        <p:spPr>
          <a:xfrm>
            <a:off x="1105395" y="1363833"/>
            <a:ext cx="8274050" cy="5979076"/>
          </a:xfrm>
          <a:prstGeom prst="rect">
            <a:avLst/>
          </a:prstGeom>
        </p:spPr>
        <p:txBody>
          <a:bodyPr/>
          <a:lstStyle/>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b="0" i="0" u="none" strike="noStrike" kern="0" cap="none" spc="0" normalizeH="0" baseline="0" noProof="1" smtClean="0">
                <a:ln>
                  <a:noFill/>
                </a:ln>
                <a:solidFill>
                  <a:srgbClr val="FFFFFF"/>
                </a:solidFill>
                <a:uLnTx/>
                <a:uFillTx/>
                <a:latin typeface="Consolas" pitchFamily="49" charset="0"/>
                <a:ea typeface="+mn-ea"/>
                <a:cs typeface="+mn-cs"/>
              </a:rPr>
              <a:t># define NSET 1000000</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b="0" i="0" u="none" strike="noStrike" kern="0" cap="none" spc="0" normalizeH="0" baseline="0" noProof="1" smtClean="0">
                <a:ln>
                  <a:noFill/>
                </a:ln>
                <a:solidFill>
                  <a:srgbClr val="FFFFFF"/>
                </a:solidFill>
                <a:uLnTx/>
                <a:uFillTx/>
                <a:latin typeface="Consolas" pitchFamily="49" charset="0"/>
                <a:ea typeface="+mn-ea"/>
                <a:cs typeface="+mn-cs"/>
              </a:rPr>
              <a:t>int main ( int argc, const char** argv )</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b="0" i="0" u="none" strike="noStrike" kern="0" cap="none" spc="0" normalizeH="0" baseline="0" noProof="1" smtClean="0">
                <a:ln>
                  <a:noFill/>
                </a:ln>
                <a:solidFill>
                  <a:srgbClr val="FFFFFF"/>
                </a:solidFill>
                <a:uLnTx/>
                <a:uFillTx/>
                <a:latin typeface="Consolas" pitchFamily="49" charset="0"/>
                <a:ea typeface="+mn-ea"/>
                <a:cs typeface="+mn-cs"/>
              </a:rPr>
              <a:t>{</a:t>
            </a:r>
            <a:r>
              <a:rPr kumimoji="0" lang="en-US" sz="1800" b="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b="0" i="0" u="none" strike="noStrike" kern="0" cap="none" spc="0" normalizeH="0" baseline="0" noProof="1" smtClean="0">
                <a:ln>
                  <a:noFill/>
                </a:ln>
                <a:solidFill>
                  <a:srgbClr val="FFFFFF"/>
                </a:solidFill>
                <a:uLnTx/>
                <a:uFillTx/>
                <a:latin typeface="Consolas" pitchFamily="49" charset="0"/>
                <a:ea typeface="+mn-ea"/>
                <a:cs typeface="+mn-cs"/>
              </a:rPr>
              <a:t>long int i;</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b="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b="0" i="0" u="none" strike="noStrike" kern="0" cap="none" spc="0" normalizeH="0" baseline="0" noProof="1" smtClean="0">
                <a:ln>
                  <a:noFill/>
                </a:ln>
                <a:solidFill>
                  <a:srgbClr val="FFFFFF"/>
                </a:solidFill>
                <a:uLnTx/>
                <a:uFillTx/>
                <a:latin typeface="Consolas" pitchFamily="49" charset="0"/>
                <a:ea typeface="+mn-ea"/>
                <a:cs typeface="+mn-cs"/>
              </a:rPr>
              <a:t>float num_inside</a:t>
            </a:r>
            <a:r>
              <a:rPr kumimoji="0" lang="en-US" sz="1800" b="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b="0" i="0" u="none" strike="noStrike" kern="0" cap="none" spc="0" normalizeH="0" baseline="0" noProof="1" smtClean="0">
                <a:ln>
                  <a:noFill/>
                </a:ln>
                <a:solidFill>
                  <a:srgbClr val="FFFFFF"/>
                </a:solidFill>
                <a:uLnTx/>
                <a:uFillTx/>
                <a:latin typeface="Consolas" pitchFamily="49" charset="0"/>
                <a:ea typeface="+mn-ea"/>
                <a:cs typeface="+mn-cs"/>
              </a:rPr>
              <a:t>Pi;</a:t>
            </a:r>
            <a:endParaRPr kumimoji="0" lang="en-US" sz="1800" b="0" i="0" u="none" strike="noStrike" kern="0" cap="none" spc="0" normalizeH="0" baseline="0" noProof="0" dirty="0" smtClean="0">
              <a:ln>
                <a:noFill/>
              </a:ln>
              <a:solidFill>
                <a:srgbClr val="FFFFFF"/>
              </a:solidFill>
              <a:uLnTx/>
              <a:uFillTx/>
              <a:latin typeface="Consolas" pitchFamily="49" charset="0"/>
              <a:ea typeface="+mn-ea"/>
              <a:cs typeface="+mn-cs"/>
            </a:endParaRP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b="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b="0" i="0" u="none" strike="noStrike" kern="0" cap="none" spc="0" normalizeH="0" baseline="0" noProof="1" smtClean="0">
                <a:ln>
                  <a:noFill/>
                </a:ln>
                <a:solidFill>
                  <a:srgbClr val="FFFFFF"/>
                </a:solidFill>
                <a:uLnTx/>
                <a:uFillTx/>
                <a:latin typeface="Consolas" pitchFamily="49" charset="0"/>
                <a:ea typeface="+mn-ea"/>
                <a:cs typeface="+mn-cs"/>
              </a:rPr>
              <a:t>num_inside = 0.0f;</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0" dirty="0" smtClean="0">
                <a:ln>
                  <a:noFill/>
                </a:ln>
                <a:solidFill>
                  <a:schemeClr val="accent2"/>
                </a:solidFill>
                <a:uLnTx/>
                <a:uFillTx/>
                <a:latin typeface="Consolas" pitchFamily="49" charset="0"/>
                <a:ea typeface="+mn-ea"/>
                <a:cs typeface="+mn-cs"/>
              </a:rPr>
              <a:t>#pragma offload target (MIC)</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1" smtClean="0">
                <a:ln>
                  <a:noFill/>
                </a:ln>
                <a:solidFill>
                  <a:schemeClr val="tx2"/>
                </a:solidFill>
                <a:uLnTx/>
                <a:uFillTx/>
                <a:latin typeface="Consolas" pitchFamily="49" charset="0"/>
                <a:ea typeface="+mn-ea"/>
                <a:cs typeface="+mn-cs"/>
              </a:rPr>
              <a:t>#pragma omp parallel for reduction(+:num_inside)</a:t>
            </a:r>
            <a:endParaRPr kumimoji="0" lang="en-US" sz="1800" i="0" u="none" strike="noStrike" kern="0" cap="none" spc="0" normalizeH="0" baseline="0" noProof="0" dirty="0" smtClean="0">
              <a:ln>
                <a:noFill/>
              </a:ln>
              <a:solidFill>
                <a:schemeClr val="tx2"/>
              </a:solidFill>
              <a:uLnTx/>
              <a:uFillTx/>
              <a:latin typeface="Consolas" pitchFamily="49" charset="0"/>
              <a:ea typeface="+mn-ea"/>
              <a:cs typeface="+mn-cs"/>
            </a:endParaRP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i="0" u="none" strike="noStrike" kern="0" cap="none" spc="0" normalizeH="0" baseline="0" noProof="1" smtClean="0">
                <a:ln>
                  <a:noFill/>
                </a:ln>
                <a:solidFill>
                  <a:srgbClr val="FFFFFF"/>
                </a:solidFill>
                <a:uLnTx/>
                <a:uFillTx/>
                <a:latin typeface="Consolas" pitchFamily="49" charset="0"/>
                <a:ea typeface="+mn-ea"/>
                <a:cs typeface="+mn-cs"/>
              </a:rPr>
              <a:t>for( i = 0; i &lt; NSET; i++ )</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i="0" u="none" strike="noStrike" kern="0" cap="none" spc="0" normalizeH="0" baseline="0" noProof="1" smtClean="0">
                <a:ln>
                  <a:noFill/>
                </a:ln>
                <a:solidFill>
                  <a:srgbClr val="FFFFFF"/>
                </a:solidFill>
                <a:uLnTx/>
                <a:uFillTx/>
                <a:latin typeface="Consolas" pitchFamily="49" charset="0"/>
                <a:ea typeface="+mn-ea"/>
                <a:cs typeface="+mn-cs"/>
              </a:rPr>
              <a:t>{</a:t>
            </a:r>
            <a:r>
              <a:rPr kumimoji="0" lang="en-US" sz="180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i="0" u="none" strike="noStrike" kern="0" cap="none" spc="0" normalizeH="0" baseline="0" noProof="1" smtClean="0">
                <a:ln>
                  <a:noFill/>
                </a:ln>
                <a:solidFill>
                  <a:srgbClr val="FFFFFF"/>
                </a:solidFill>
                <a:uLnTx/>
                <a:uFillTx/>
                <a:latin typeface="Consolas" pitchFamily="49" charset="0"/>
                <a:ea typeface="+mn-ea"/>
                <a:cs typeface="+mn-cs"/>
              </a:rPr>
              <a:t>float x, y, distance_from_zero;</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i="0" u="none" strike="noStrike" kern="0" cap="none" spc="0" normalizeH="0" baseline="0" noProof="1" smtClean="0">
                <a:ln>
                  <a:noFill/>
                </a:ln>
                <a:solidFill>
                  <a:srgbClr val="FFFFFF"/>
                </a:solidFill>
                <a:uLnTx/>
                <a:uFillTx/>
                <a:latin typeface="Consolas" pitchFamily="49" charset="0"/>
                <a:ea typeface="+mn-ea"/>
                <a:cs typeface="+mn-cs"/>
              </a:rPr>
              <a:t>// Generate x, y random numbers in [0,1)</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i="0" u="none" strike="noStrike" kern="0" cap="none" spc="0" normalizeH="0" baseline="0" noProof="1" smtClean="0">
                <a:ln>
                  <a:noFill/>
                </a:ln>
                <a:solidFill>
                  <a:srgbClr val="FFFFFF"/>
                </a:solidFill>
                <a:uLnTx/>
                <a:uFillTx/>
                <a:latin typeface="Consolas" pitchFamily="49" charset="0"/>
                <a:ea typeface="+mn-ea"/>
                <a:cs typeface="+mn-cs"/>
              </a:rPr>
              <a:t>x = float(rand()) / float(RAND_MAX + 1);</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i="0" u="none" strike="noStrike" kern="0" cap="none" spc="0" normalizeH="0" baseline="0" noProof="1" smtClean="0">
                <a:ln>
                  <a:noFill/>
                </a:ln>
                <a:solidFill>
                  <a:srgbClr val="FFFFFF"/>
                </a:solidFill>
                <a:uLnTx/>
                <a:uFillTx/>
                <a:latin typeface="Consolas" pitchFamily="49" charset="0"/>
                <a:ea typeface="+mn-ea"/>
                <a:cs typeface="+mn-cs"/>
              </a:rPr>
              <a:t>y = float(rand()) / float(RAND_MAX + 1);</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i="0" u="none" strike="noStrike" kern="0" cap="none" spc="0" normalizeH="0" baseline="0" noProof="1" smtClean="0">
                <a:ln>
                  <a:noFill/>
                </a:ln>
                <a:solidFill>
                  <a:srgbClr val="FFFFFF"/>
                </a:solidFill>
                <a:uLnTx/>
                <a:uFillTx/>
                <a:latin typeface="Consolas" pitchFamily="49" charset="0"/>
                <a:ea typeface="+mn-ea"/>
                <a:cs typeface="+mn-cs"/>
              </a:rPr>
              <a:t>distance_from_zero = sqrt(x*x + y*y);</a:t>
            </a:r>
            <a:r>
              <a:rPr kumimoji="0" lang="en-US" sz="1800" i="0" u="none" strike="noStrike" kern="0" cap="none" spc="0" normalizeH="0" baseline="0" noProof="0" dirty="0" smtClean="0">
                <a:ln>
                  <a:noFill/>
                </a:ln>
                <a:solidFill>
                  <a:srgbClr val="FFFFFF"/>
                </a:solidFill>
                <a:uLnTx/>
                <a:uFillTx/>
                <a:latin typeface="Consolas" pitchFamily="49" charset="0"/>
                <a:ea typeface="+mn-ea"/>
                <a:cs typeface="+mn-cs"/>
              </a:rPr>
              <a:t>  </a:t>
            </a:r>
            <a:endParaRPr kumimoji="0" lang="en-US" sz="1800" i="0" u="none" strike="noStrike" kern="0" cap="none" spc="0" normalizeH="0" baseline="0" noProof="1" smtClean="0">
              <a:ln>
                <a:noFill/>
              </a:ln>
              <a:solidFill>
                <a:srgbClr val="FFFFFF"/>
              </a:solidFill>
              <a:uLnTx/>
              <a:uFillTx/>
              <a:latin typeface="Consolas" pitchFamily="49" charset="0"/>
              <a:ea typeface="+mn-ea"/>
              <a:cs typeface="+mn-cs"/>
            </a:endParaRP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i="0" u="none" strike="noStrike" kern="0" cap="none" spc="0" normalizeH="0" baseline="0" noProof="1" smtClean="0">
                <a:ln>
                  <a:noFill/>
                </a:ln>
                <a:solidFill>
                  <a:srgbClr val="FFFFFF"/>
                </a:solidFill>
                <a:uLnTx/>
                <a:uFillTx/>
                <a:latin typeface="Consolas" pitchFamily="49" charset="0"/>
                <a:ea typeface="+mn-ea"/>
                <a:cs typeface="+mn-cs"/>
              </a:rPr>
              <a:t>if ( distance_from_zero &lt;= 1.0f )</a:t>
            </a:r>
            <a:endParaRPr kumimoji="0" lang="en-US" sz="1800" i="0" u="none" strike="noStrike" kern="0" cap="none" spc="0" normalizeH="0" baseline="0" noProof="0" dirty="0" smtClean="0">
              <a:ln>
                <a:noFill/>
              </a:ln>
              <a:solidFill>
                <a:srgbClr val="FFFFFF"/>
              </a:solidFill>
              <a:uLnTx/>
              <a:uFillTx/>
              <a:latin typeface="Consolas" pitchFamily="49" charset="0"/>
              <a:ea typeface="+mn-ea"/>
              <a:cs typeface="+mn-cs"/>
            </a:endParaRP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0" dirty="0" smtClean="0">
                <a:ln>
                  <a:noFill/>
                </a:ln>
                <a:solidFill>
                  <a:srgbClr val="FFFFFF"/>
                </a:solidFill>
                <a:uLnTx/>
                <a:uFillTx/>
                <a:latin typeface="Consolas" pitchFamily="49" charset="0"/>
                <a:ea typeface="+mn-ea"/>
                <a:cs typeface="+mn-cs"/>
              </a:rPr>
              <a:t>			n</a:t>
            </a:r>
            <a:r>
              <a:rPr kumimoji="0" lang="en-US" sz="1800" i="0" u="none" strike="noStrike" kern="0" cap="none" spc="0" normalizeH="0" baseline="0" noProof="1" smtClean="0">
                <a:ln>
                  <a:noFill/>
                </a:ln>
                <a:solidFill>
                  <a:srgbClr val="FFFFFF"/>
                </a:solidFill>
                <a:uLnTx/>
                <a:uFillTx/>
                <a:latin typeface="Consolas" pitchFamily="49" charset="0"/>
                <a:ea typeface="+mn-ea"/>
                <a:cs typeface="+mn-cs"/>
              </a:rPr>
              <a:t>um_inside += 1.0f;</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1" smtClean="0">
                <a:ln>
                  <a:noFill/>
                </a:ln>
                <a:solidFill>
                  <a:srgbClr val="FFFFFF"/>
                </a:solidFill>
                <a:uLnTx/>
                <a:uFillTx/>
                <a:latin typeface="Consolas" pitchFamily="49" charset="0"/>
                <a:ea typeface="+mn-ea"/>
                <a:cs typeface="+mn-cs"/>
              </a:rPr>
              <a:t>           }</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b="0" i="0" u="none" strike="noStrike" kern="0" cap="none" spc="0" normalizeH="0" baseline="0" noProof="1" smtClean="0">
                <a:ln>
                  <a:noFill/>
                </a:ln>
                <a:solidFill>
                  <a:srgbClr val="FFFFFF"/>
                </a:solidFill>
                <a:uLnTx/>
                <a:uFillTx/>
                <a:latin typeface="Consolas" pitchFamily="49" charset="0"/>
                <a:ea typeface="+mn-ea"/>
                <a:cs typeface="+mn-cs"/>
              </a:rPr>
              <a:t>Pi = 4.0f * ( num_inside / NSET );</a:t>
            </a: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b="0" i="0" u="none" strike="noStrike" kern="0" cap="none" spc="0" normalizeH="0" baseline="0" noProof="0" dirty="0" smtClean="0">
                <a:ln>
                  <a:noFill/>
                </a:ln>
                <a:solidFill>
                  <a:srgbClr val="FFFFFF"/>
                </a:solidFill>
                <a:uLnTx/>
                <a:uFillTx/>
                <a:latin typeface="Consolas" pitchFamily="49" charset="0"/>
                <a:ea typeface="+mn-ea"/>
                <a:cs typeface="+mn-cs"/>
              </a:rPr>
              <a:t>   </a:t>
            </a:r>
            <a:r>
              <a:rPr kumimoji="0" lang="en-US" sz="1800" b="0" i="0" u="none" strike="noStrike" kern="0" cap="none" spc="0" normalizeH="0" baseline="0" noProof="1" smtClean="0">
                <a:ln>
                  <a:noFill/>
                </a:ln>
                <a:solidFill>
                  <a:srgbClr val="FFFFFF"/>
                </a:solidFill>
                <a:uLnTx/>
                <a:uFillTx/>
                <a:latin typeface="Consolas" pitchFamily="49" charset="0"/>
                <a:ea typeface="+mn-ea"/>
                <a:cs typeface="+mn-cs"/>
              </a:rPr>
              <a:t>printf("Value of Pi = %f \n",Pi);</a:t>
            </a:r>
            <a:endParaRPr kumimoji="0" lang="en-US" sz="1800" b="0" i="0" u="none" strike="noStrike" kern="0" cap="none" spc="0" normalizeH="0" baseline="0" noProof="0" dirty="0" smtClean="0">
              <a:ln>
                <a:noFill/>
              </a:ln>
              <a:solidFill>
                <a:srgbClr val="FFFFFF"/>
              </a:solidFill>
              <a:uLnTx/>
              <a:uFillTx/>
              <a:latin typeface="Consolas" pitchFamily="49" charset="0"/>
              <a:ea typeface="+mn-ea"/>
              <a:cs typeface="+mn-cs"/>
            </a:endParaRPr>
          </a:p>
          <a:p>
            <a:pPr marL="322263" marR="0" lvl="0" indent="-322263" algn="l" defTabSz="1306513" rtl="0" eaLnBrk="0" fontAlgn="base" latinLnBrk="0" hangingPunct="0">
              <a:lnSpc>
                <a:spcPct val="80000"/>
              </a:lnSpc>
              <a:spcBef>
                <a:spcPct val="30000"/>
              </a:spcBef>
              <a:spcAft>
                <a:spcPct val="0"/>
              </a:spcAft>
              <a:buClr>
                <a:schemeClr val="tx1"/>
              </a:buClr>
              <a:buSzTx/>
              <a:buFont typeface="Wingdings" pitchFamily="2" charset="2"/>
              <a:buNone/>
              <a:tabLst/>
              <a:defRPr/>
            </a:pPr>
            <a:r>
              <a:rPr kumimoji="0" lang="en-US" sz="1800" b="0" i="0" u="none" strike="noStrike" kern="0" cap="none" spc="0" normalizeH="0" baseline="0" noProof="0" dirty="0" smtClean="0">
                <a:ln>
                  <a:noFill/>
                </a:ln>
                <a:solidFill>
                  <a:srgbClr val="FFFFFF"/>
                </a:solidFill>
                <a:uLnTx/>
                <a:uFillTx/>
                <a:latin typeface="Consolas" pitchFamily="49" charset="0"/>
                <a:ea typeface="+mn-ea"/>
                <a:cs typeface="+mn-cs"/>
              </a:rPr>
              <a:t>}</a:t>
            </a:r>
            <a:endParaRPr kumimoji="0" lang="en-US" sz="1800" b="0" i="0" u="none" strike="noStrike" kern="0" cap="none" spc="0" normalizeH="0" baseline="0" noProof="0" dirty="0">
              <a:ln>
                <a:noFill/>
              </a:ln>
              <a:solidFill>
                <a:srgbClr val="FFFFFF"/>
              </a:solidFill>
              <a:uLnTx/>
              <a:uFillTx/>
              <a:latin typeface="Consolas" pitchFamily="49" charset="0"/>
              <a:ea typeface="+mn-ea"/>
              <a:cs typeface="+mn-cs"/>
            </a:endParaRPr>
          </a:p>
        </p:txBody>
      </p:sp>
      <p:sp>
        <p:nvSpPr>
          <p:cNvPr id="4" name="Rectangle 3"/>
          <p:cNvSpPr/>
          <p:nvPr/>
        </p:nvSpPr>
        <p:spPr>
          <a:xfrm>
            <a:off x="7524206" y="2810241"/>
            <a:ext cx="7093928" cy="387798"/>
          </a:xfrm>
          <a:prstGeom prst="rect">
            <a:avLst/>
          </a:prstGeom>
          <a:solidFill>
            <a:schemeClr val="accent2"/>
          </a:solidFill>
        </p:spPr>
        <p:txBody>
          <a:bodyPr wrap="square">
            <a:spAutoFit/>
          </a:bodyPr>
          <a:lstStyle/>
          <a:p>
            <a:pPr eaLnBrk="0" hangingPunct="0">
              <a:lnSpc>
                <a:spcPct val="80000"/>
              </a:lnSpc>
              <a:spcBef>
                <a:spcPct val="50000"/>
              </a:spcBef>
            </a:pPr>
            <a:r>
              <a:rPr lang="en-US" sz="2400" i="1" dirty="0" smtClean="0">
                <a:latin typeface="+mj-lt"/>
                <a:ea typeface="ＭＳ Ｐゴシック" pitchFamily="34" charset="-128"/>
              </a:rPr>
              <a:t>A one line addition from the CPU version</a:t>
            </a:r>
          </a:p>
        </p:txBody>
      </p:sp>
      <p:sp>
        <p:nvSpPr>
          <p:cNvPr id="7" name="Text Box 29"/>
          <p:cNvSpPr txBox="1">
            <a:spLocks noChangeArrowheads="1"/>
          </p:cNvSpPr>
          <p:nvPr/>
        </p:nvSpPr>
        <p:spPr bwMode="auto">
          <a:xfrm>
            <a:off x="3875090" y="7574733"/>
            <a:ext cx="6948486" cy="316491"/>
          </a:xfrm>
          <a:prstGeom prst="rect">
            <a:avLst/>
          </a:prstGeom>
          <a:noFill/>
          <a:ln w="9525">
            <a:noFill/>
            <a:miter lim="800000"/>
            <a:headEnd/>
            <a:tailEnd/>
          </a:ln>
        </p:spPr>
        <p:txBody>
          <a:bodyPr lIns="130548" tIns="65275" rIns="130548" bIns="65275">
            <a:spAutoFit/>
          </a:bodyPr>
          <a:lstStyle/>
          <a:p>
            <a:pPr defTabSz="1305984"/>
            <a:r>
              <a:rPr lang="en-US" sz="1200" b="0" dirty="0" smtClean="0">
                <a:solidFill>
                  <a:srgbClr val="FFFFFF"/>
                </a:solidFill>
                <a:latin typeface="Arial" charset="0"/>
              </a:rPr>
              <a:t>For illustration only, potential future </a:t>
            </a:r>
            <a:r>
              <a:rPr lang="en-US" sz="1200" b="0" dirty="0">
                <a:solidFill>
                  <a:srgbClr val="FFFFFF"/>
                </a:solidFill>
                <a:latin typeface="Arial" charset="0"/>
              </a:rPr>
              <a:t>options subject to change without notice.</a:t>
            </a:r>
          </a:p>
        </p:txBody>
      </p:sp>
    </p:spTree>
    <p:extLst>
      <p:ext uri="{BB962C8B-B14F-4D97-AF65-F5344CB8AC3E}">
        <p14:creationId xmlns:p14="http://schemas.microsoft.com/office/powerpoint/2010/main" xmlns="" val="37724767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4630400" cy="1307589"/>
          </a:xfrm>
        </p:spPr>
        <p:txBody>
          <a:bodyPr/>
          <a:lstStyle/>
          <a:p>
            <a:r>
              <a:rPr lang="en-US" dirty="0" smtClean="0"/>
              <a:t>Intel </a:t>
            </a:r>
            <a:r>
              <a:rPr lang="en-US" dirty="0" err="1" smtClean="0"/>
              <a:t>TeraScale</a:t>
            </a:r>
            <a:r>
              <a:rPr lang="en-US" dirty="0" smtClean="0"/>
              <a:t> Research Areas</a:t>
            </a:r>
            <a:endParaRPr lang="en-US" dirty="0"/>
          </a:p>
        </p:txBody>
      </p:sp>
      <p:pic>
        <p:nvPicPr>
          <p:cNvPr id="931842" name="Picture 2" descr="http://techresearch.intel.com/UserFiles/en-us/Image/Optical-IO/FullChip_LaserOn.jpg"/>
          <p:cNvPicPr>
            <a:picLocks noChangeAspect="1" noChangeArrowheads="1"/>
          </p:cNvPicPr>
          <p:nvPr/>
        </p:nvPicPr>
        <p:blipFill>
          <a:blip r:embed="rId3" cstate="screen"/>
          <a:srcRect/>
          <a:stretch>
            <a:fillRect/>
          </a:stretch>
        </p:blipFill>
        <p:spPr bwMode="auto">
          <a:xfrm>
            <a:off x="10594428" y="2828925"/>
            <a:ext cx="3421117" cy="3019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9954733" y="6324253"/>
            <a:ext cx="4731657" cy="523182"/>
          </a:xfrm>
          <a:prstGeom prst="rect">
            <a:avLst/>
          </a:prstGeom>
        </p:spPr>
        <p:txBody>
          <a:bodyPr wrap="square" lIns="91402" tIns="45701" rIns="91402" bIns="45701">
            <a:spAutoFit/>
          </a:bodyPr>
          <a:lstStyle/>
          <a:p>
            <a:r>
              <a:rPr lang="en-US" sz="2800" dirty="0" smtClean="0">
                <a:solidFill>
                  <a:srgbClr val="FDB605"/>
                </a:solidFill>
                <a:effectLst>
                  <a:outerShdw blurRad="38100" dist="38100" dir="2700000" algn="tl">
                    <a:srgbClr val="000000">
                      <a:alpha val="43137"/>
                    </a:srgbClr>
                  </a:outerShdw>
                </a:effectLst>
              </a:rPr>
              <a:t>Terabits</a:t>
            </a:r>
            <a:r>
              <a:rPr lang="en-US" sz="2800" b="0" dirty="0" smtClean="0">
                <a:solidFill>
                  <a:srgbClr val="FFFFFF"/>
                </a:solidFill>
                <a:effectLst>
                  <a:outerShdw blurRad="38100" dist="38100" dir="2700000" algn="tl">
                    <a:srgbClr val="000000">
                      <a:alpha val="43137"/>
                    </a:srgbClr>
                  </a:outerShdw>
                </a:effectLst>
              </a:rPr>
              <a:t> </a:t>
            </a:r>
            <a:r>
              <a:rPr lang="en-US" b="0" dirty="0" smtClean="0">
                <a:solidFill>
                  <a:srgbClr val="FFFFFF"/>
                </a:solidFill>
                <a:effectLst>
                  <a:outerShdw blurRad="38100" dist="38100" dir="2700000" algn="tl">
                    <a:srgbClr val="000000">
                      <a:alpha val="43137"/>
                    </a:srgbClr>
                  </a:outerShdw>
                </a:effectLst>
              </a:rPr>
              <a:t>of I/O throughput</a:t>
            </a:r>
          </a:p>
        </p:txBody>
      </p:sp>
      <p:sp>
        <p:nvSpPr>
          <p:cNvPr id="9" name="Text Box 6"/>
          <p:cNvSpPr txBox="1">
            <a:spLocks noChangeArrowheads="1"/>
          </p:cNvSpPr>
          <p:nvPr/>
        </p:nvSpPr>
        <p:spPr bwMode="auto">
          <a:xfrm>
            <a:off x="7540" y="7285794"/>
            <a:ext cx="14630400" cy="276961"/>
          </a:xfrm>
          <a:prstGeom prst="rect">
            <a:avLst/>
          </a:prstGeom>
          <a:noFill/>
          <a:ln w="9525">
            <a:noFill/>
            <a:miter lim="800000"/>
            <a:headEnd/>
            <a:tailEnd/>
          </a:ln>
        </p:spPr>
        <p:txBody>
          <a:bodyPr lIns="91402" tIns="45701" rIns="91402" bIns="45701">
            <a:spAutoFit/>
          </a:bodyPr>
          <a:lstStyle/>
          <a:p>
            <a:pPr>
              <a:spcBef>
                <a:spcPct val="50000"/>
              </a:spcBef>
            </a:pPr>
            <a:r>
              <a:rPr lang="en-US" sz="1200" b="0" dirty="0">
                <a:solidFill>
                  <a:srgbClr val="FFFFFF"/>
                </a:solidFill>
                <a:latin typeface="Arial" pitchFamily="34" charset="0"/>
              </a:rPr>
              <a:t>Future </a:t>
            </a:r>
            <a:r>
              <a:rPr lang="en-US" sz="1200" b="0" dirty="0" smtClean="0">
                <a:solidFill>
                  <a:srgbClr val="FFFFFF"/>
                </a:solidFill>
                <a:latin typeface="Arial" pitchFamily="34" charset="0"/>
              </a:rPr>
              <a:t>vision</a:t>
            </a:r>
            <a:r>
              <a:rPr lang="en-US" sz="1200" b="0" dirty="0">
                <a:solidFill>
                  <a:srgbClr val="FFFFFF"/>
                </a:solidFill>
                <a:latin typeface="Arial" pitchFamily="34" charset="0"/>
              </a:rPr>
              <a:t>, does not represent real </a:t>
            </a:r>
            <a:r>
              <a:rPr lang="en-US" sz="1200" b="0" dirty="0" smtClean="0">
                <a:solidFill>
                  <a:srgbClr val="FFFFFF"/>
                </a:solidFill>
                <a:latin typeface="Arial" pitchFamily="34" charset="0"/>
              </a:rPr>
              <a:t>products.</a:t>
            </a:r>
            <a:endParaRPr lang="en-US" sz="1200" b="0" dirty="0">
              <a:solidFill>
                <a:srgbClr val="FFFFFF"/>
              </a:solidFill>
              <a:latin typeface="Arial" pitchFamily="34" charset="0"/>
            </a:endParaRPr>
          </a:p>
        </p:txBody>
      </p:sp>
      <p:pic>
        <p:nvPicPr>
          <p:cNvPr id="10" name="Picture 9" descr="3dmemory.jpg"/>
          <p:cNvPicPr>
            <a:picLocks noChangeAspect="1"/>
          </p:cNvPicPr>
          <p:nvPr/>
        </p:nvPicPr>
        <p:blipFill>
          <a:blip r:embed="rId4" cstate="screen"/>
          <a:stretch>
            <a:fillRect/>
          </a:stretch>
        </p:blipFill>
        <p:spPr>
          <a:xfrm>
            <a:off x="5698003" y="2823013"/>
            <a:ext cx="4033385" cy="302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9804202" y="1715042"/>
            <a:ext cx="4970395" cy="584737"/>
          </a:xfrm>
          <a:prstGeom prst="rect">
            <a:avLst/>
          </a:prstGeom>
        </p:spPr>
        <p:txBody>
          <a:bodyPr wrap="square" lIns="91402" tIns="45701" rIns="91402" bIns="45701">
            <a:spAutoFit/>
          </a:bodyPr>
          <a:lstStyle/>
          <a:p>
            <a:r>
              <a:rPr lang="en-US" sz="3200" b="0" dirty="0" smtClean="0">
                <a:solidFill>
                  <a:schemeClr val="bg1">
                    <a:lumMod val="40000"/>
                    <a:lumOff val="60000"/>
                  </a:schemeClr>
                </a:solidFill>
                <a:effectLst>
                  <a:outerShdw blurRad="38100" dist="38100" dir="2700000" algn="tl">
                    <a:srgbClr val="000000">
                      <a:alpha val="43137"/>
                    </a:srgbClr>
                  </a:outerShdw>
                </a:effectLst>
                <a:latin typeface="Impact" pitchFamily="34" charset="0"/>
              </a:rPr>
              <a:t>SILICON PHOTONICS</a:t>
            </a:r>
          </a:p>
        </p:txBody>
      </p:sp>
      <p:sp>
        <p:nvSpPr>
          <p:cNvPr id="12" name="Rectangle 11"/>
          <p:cNvSpPr/>
          <p:nvPr/>
        </p:nvSpPr>
        <p:spPr>
          <a:xfrm>
            <a:off x="5270401" y="6332438"/>
            <a:ext cx="4882508" cy="523182"/>
          </a:xfrm>
          <a:prstGeom prst="rect">
            <a:avLst/>
          </a:prstGeom>
        </p:spPr>
        <p:txBody>
          <a:bodyPr wrap="square" lIns="91402" tIns="45701" rIns="91402" bIns="45701">
            <a:spAutoFit/>
          </a:bodyPr>
          <a:lstStyle/>
          <a:p>
            <a:r>
              <a:rPr lang="en-US" sz="2800" dirty="0" smtClean="0">
                <a:solidFill>
                  <a:srgbClr val="FDB605"/>
                </a:solidFill>
                <a:effectLst>
                  <a:outerShdw blurRad="38100" dist="38100" dir="2700000" algn="tl">
                    <a:srgbClr val="000000">
                      <a:alpha val="43137"/>
                    </a:srgbClr>
                  </a:outerShdw>
                </a:effectLst>
              </a:rPr>
              <a:t>Terabytes</a:t>
            </a:r>
            <a:r>
              <a:rPr lang="en-US" sz="2800" b="0" dirty="0" smtClean="0">
                <a:solidFill>
                  <a:srgbClr val="FFFFFF"/>
                </a:solidFill>
                <a:effectLst>
                  <a:outerShdw blurRad="38100" dist="38100" dir="2700000" algn="tl">
                    <a:srgbClr val="000000">
                      <a:alpha val="43137"/>
                    </a:srgbClr>
                  </a:outerShdw>
                </a:effectLst>
              </a:rPr>
              <a:t> </a:t>
            </a:r>
            <a:r>
              <a:rPr lang="en-US" b="0" dirty="0" smtClean="0">
                <a:solidFill>
                  <a:srgbClr val="FFFFFF"/>
                </a:solidFill>
                <a:effectLst>
                  <a:outerShdw blurRad="38100" dist="38100" dir="2700000" algn="tl">
                    <a:srgbClr val="000000">
                      <a:alpha val="43137"/>
                    </a:srgbClr>
                  </a:outerShdw>
                </a:effectLst>
              </a:rPr>
              <a:t>of memory bandwidth</a:t>
            </a:r>
          </a:p>
        </p:txBody>
      </p:sp>
      <p:sp>
        <p:nvSpPr>
          <p:cNvPr id="13" name="Rectangle 12"/>
          <p:cNvSpPr/>
          <p:nvPr/>
        </p:nvSpPr>
        <p:spPr>
          <a:xfrm>
            <a:off x="5043505" y="1707630"/>
            <a:ext cx="5159077" cy="584737"/>
          </a:xfrm>
          <a:prstGeom prst="rect">
            <a:avLst/>
          </a:prstGeom>
        </p:spPr>
        <p:txBody>
          <a:bodyPr wrap="square" lIns="91402" tIns="45701" rIns="91402" bIns="45701">
            <a:spAutoFit/>
          </a:bodyPr>
          <a:lstStyle/>
          <a:p>
            <a:r>
              <a:rPr lang="en-US" sz="3200" b="0" dirty="0" smtClean="0">
                <a:solidFill>
                  <a:schemeClr val="bg1">
                    <a:lumMod val="40000"/>
                    <a:lumOff val="60000"/>
                  </a:schemeClr>
                </a:solidFill>
                <a:effectLst>
                  <a:outerShdw blurRad="38100" dist="38100" dir="2700000" algn="tl">
                    <a:srgbClr val="000000">
                      <a:alpha val="43137"/>
                    </a:srgbClr>
                  </a:outerShdw>
                </a:effectLst>
                <a:latin typeface="Impact" pitchFamily="34" charset="0"/>
              </a:rPr>
              <a:t>3D STACKED MEMORY</a:t>
            </a:r>
          </a:p>
        </p:txBody>
      </p:sp>
      <p:pic>
        <p:nvPicPr>
          <p:cNvPr id="14" name="Picture 2" descr="Teraflop-Board"/>
          <p:cNvPicPr>
            <a:picLocks noChangeAspect="1" noChangeArrowheads="1"/>
          </p:cNvPicPr>
          <p:nvPr/>
        </p:nvPicPr>
        <p:blipFill>
          <a:blip r:embed="rId5" cstate="screen"/>
          <a:srcRect/>
          <a:stretch>
            <a:fillRect/>
          </a:stretch>
        </p:blipFill>
        <p:spPr bwMode="auto">
          <a:xfrm>
            <a:off x="659907" y="2772682"/>
            <a:ext cx="4160543" cy="3084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p:cNvSpPr/>
          <p:nvPr/>
        </p:nvSpPr>
        <p:spPr>
          <a:xfrm>
            <a:off x="268023" y="1700372"/>
            <a:ext cx="4876800" cy="584737"/>
          </a:xfrm>
          <a:prstGeom prst="rect">
            <a:avLst/>
          </a:prstGeom>
        </p:spPr>
        <p:txBody>
          <a:bodyPr wrap="square" lIns="91402" tIns="45701" rIns="91402" bIns="45701">
            <a:spAutoFit/>
          </a:bodyPr>
          <a:lstStyle/>
          <a:p>
            <a:r>
              <a:rPr lang="en-US" sz="3200" b="0" dirty="0" smtClean="0">
                <a:solidFill>
                  <a:schemeClr val="bg1">
                    <a:lumMod val="40000"/>
                    <a:lumOff val="60000"/>
                  </a:schemeClr>
                </a:solidFill>
                <a:effectLst>
                  <a:outerShdw blurRad="38100" dist="38100" dir="2700000" algn="tl">
                    <a:srgbClr val="000000">
                      <a:alpha val="43137"/>
                    </a:srgbClr>
                  </a:outerShdw>
                </a:effectLst>
                <a:latin typeface="Impact" pitchFamily="34" charset="0"/>
              </a:rPr>
              <a:t>MANY-CORE COMPUTING</a:t>
            </a:r>
          </a:p>
        </p:txBody>
      </p:sp>
      <p:sp>
        <p:nvSpPr>
          <p:cNvPr id="16" name="Rectangle 15"/>
          <p:cNvSpPr/>
          <p:nvPr/>
        </p:nvSpPr>
        <p:spPr>
          <a:xfrm>
            <a:off x="268022" y="6325181"/>
            <a:ext cx="4789714" cy="523182"/>
          </a:xfrm>
          <a:prstGeom prst="rect">
            <a:avLst/>
          </a:prstGeom>
        </p:spPr>
        <p:txBody>
          <a:bodyPr wrap="square" lIns="91402" tIns="45701" rIns="91402" bIns="45701">
            <a:spAutoFit/>
          </a:bodyPr>
          <a:lstStyle/>
          <a:p>
            <a:r>
              <a:rPr lang="en-US" sz="2800" dirty="0" smtClean="0">
                <a:solidFill>
                  <a:srgbClr val="FDB605"/>
                </a:solidFill>
                <a:effectLst>
                  <a:outerShdw blurRad="38100" dist="38100" dir="2700000" algn="tl">
                    <a:srgbClr val="000000">
                      <a:alpha val="43137"/>
                    </a:srgbClr>
                  </a:outerShdw>
                </a:effectLst>
              </a:rPr>
              <a:t>Teraflops</a:t>
            </a:r>
            <a:r>
              <a:rPr lang="en-US" sz="2800" b="0" dirty="0" smtClean="0">
                <a:solidFill>
                  <a:srgbClr val="FFFFFF"/>
                </a:solidFill>
                <a:effectLst>
                  <a:outerShdw blurRad="38100" dist="38100" dir="2700000" algn="tl">
                    <a:srgbClr val="000000">
                      <a:alpha val="43137"/>
                    </a:srgbClr>
                  </a:outerShdw>
                </a:effectLst>
              </a:rPr>
              <a:t> </a:t>
            </a:r>
            <a:r>
              <a:rPr lang="en-US" b="0" dirty="0" smtClean="0">
                <a:solidFill>
                  <a:srgbClr val="FFFFFF"/>
                </a:solidFill>
                <a:effectLst>
                  <a:outerShdw blurRad="38100" dist="38100" dir="2700000" algn="tl">
                    <a:srgbClr val="000000">
                      <a:alpha val="43137"/>
                    </a:srgbClr>
                  </a:outerShdw>
                </a:effectLst>
              </a:rPr>
              <a:t>of computing power</a:t>
            </a:r>
          </a:p>
        </p:txBody>
      </p:sp>
    </p:spTree>
    <p:extLst>
      <p:ext uri="{BB962C8B-B14F-4D97-AF65-F5344CB8AC3E}">
        <p14:creationId xmlns:p14="http://schemas.microsoft.com/office/powerpoint/2010/main" xmlns="" val="51780437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71017" y="102543"/>
            <a:ext cx="12882398" cy="1371600"/>
          </a:xfrm>
          <a:prstGeom prst="rect">
            <a:avLst/>
          </a:prstGeom>
          <a:noFill/>
          <a:ln w="9525">
            <a:noFill/>
            <a:miter lim="800000"/>
            <a:headEnd/>
            <a:tailEnd/>
          </a:ln>
        </p:spPr>
        <p:txBody>
          <a:bodyPr lIns="186575" tIns="93288" rIns="186575" bIns="93288" anchor="ctr"/>
          <a:lstStyle/>
          <a:p>
            <a:pPr algn="r" eaLnBrk="0" hangingPunct="0">
              <a:lnSpc>
                <a:spcPct val="90000"/>
              </a:lnSpc>
            </a:pPr>
            <a:r>
              <a:rPr lang="en-US" sz="6000" dirty="0">
                <a:latin typeface="Arial Narrow" pitchFamily="34" charset="0"/>
              </a:rPr>
              <a:t>w</a:t>
            </a:r>
            <a:r>
              <a:rPr lang="en-US" sz="6000" dirty="0" smtClean="0">
                <a:latin typeface="Arial Narrow" pitchFamily="34" charset="0"/>
              </a:rPr>
              <a:t>hatif.intel.com</a:t>
            </a:r>
            <a:endParaRPr lang="en-US" sz="1600" dirty="0">
              <a:latin typeface="Arial Narrow" pitchFamily="34" charset="0"/>
            </a:endParaRPr>
          </a:p>
          <a:p>
            <a:pPr algn="r" eaLnBrk="0" hangingPunct="0">
              <a:lnSpc>
                <a:spcPct val="90000"/>
              </a:lnSpc>
            </a:pPr>
            <a:r>
              <a:rPr lang="en-US" sz="1800" dirty="0">
                <a:latin typeface="+mj-lt"/>
                <a:ea typeface="SimSun" pitchFamily="2" charset="-122"/>
              </a:rPr>
              <a:t>Access </a:t>
            </a:r>
            <a:r>
              <a:rPr lang="en-US" sz="1800" dirty="0" smtClean="0">
                <a:latin typeface="+mj-lt"/>
                <a:ea typeface="SimSun" pitchFamily="2" charset="-122"/>
              </a:rPr>
              <a:t>innovations … </a:t>
            </a:r>
            <a:r>
              <a:rPr lang="en-US" sz="1800" i="1" dirty="0">
                <a:latin typeface="+mj-lt"/>
                <a:ea typeface="SimSun" pitchFamily="2" charset="-122"/>
              </a:rPr>
              <a:t>in the formative stages</a:t>
            </a:r>
            <a:endParaRPr lang="en-US" sz="1800" dirty="0">
              <a:latin typeface="+mj-lt"/>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713232" y="986115"/>
            <a:ext cx="5641848" cy="6185645"/>
          </a:xfrm>
          <a:prstGeom prst="rect">
            <a:avLst/>
          </a:prstGeom>
          <a:noFill/>
          <a:ln>
            <a:noFill/>
          </a:ln>
          <a:effectLst>
            <a:outerShdw dist="35921" dir="2700000" algn="ctr" rotWithShape="0">
              <a:schemeClr val="bg2"/>
            </a:outerShdw>
            <a:reflection blurRad="6350" stA="50000" endA="300" endPos="38500" dist="50800" dir="5400000" sy="-100000" algn="bl" rotWithShape="0"/>
          </a:effectLst>
          <a:scene3d>
            <a:camera prst="perspectiveContrastingRightFacing"/>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6625478" y="1657023"/>
            <a:ext cx="5581762" cy="607405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87074819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play Jeopardy! </a:t>
            </a:r>
          </a:p>
        </p:txBody>
      </p:sp>
      <p:sp>
        <p:nvSpPr>
          <p:cNvPr id="3" name="Rectangle 2"/>
          <p:cNvSpPr/>
          <p:nvPr/>
        </p:nvSpPr>
        <p:spPr>
          <a:xfrm>
            <a:off x="1907626" y="2042847"/>
            <a:ext cx="10909738" cy="2308324"/>
          </a:xfrm>
          <a:prstGeom prst="rect">
            <a:avLst/>
          </a:prstGeom>
        </p:spPr>
        <p:txBody>
          <a:bodyPr wrap="square">
            <a:spAutoFit/>
          </a:bodyPr>
          <a:lstStyle/>
          <a:p>
            <a:r>
              <a:rPr lang="en-GB" sz="3600" b="0" dirty="0" smtClean="0"/>
              <a:t>And </a:t>
            </a:r>
            <a:r>
              <a:rPr lang="en-GB" sz="3600" b="0" dirty="0"/>
              <a:t>the answer </a:t>
            </a:r>
            <a:r>
              <a:rPr lang="en-GB" sz="3600" b="0" i="1" dirty="0" smtClean="0"/>
              <a:t>now </a:t>
            </a:r>
            <a:r>
              <a:rPr lang="en-GB" sz="3600" b="0" dirty="0" smtClean="0"/>
              <a:t>is ...</a:t>
            </a:r>
          </a:p>
          <a:p>
            <a:endParaRPr lang="en-GB" sz="3600" b="0" dirty="0"/>
          </a:p>
          <a:p>
            <a:r>
              <a:rPr lang="en-GB" sz="3600" dirty="0" smtClean="0">
                <a:solidFill>
                  <a:schemeClr val="tx2"/>
                </a:solidFill>
              </a:rPr>
              <a:t>18,000,000,000,000</a:t>
            </a:r>
          </a:p>
          <a:p>
            <a:endParaRPr lang="en-GB" sz="3600" b="0" dirty="0" smtClean="0"/>
          </a:p>
        </p:txBody>
      </p:sp>
    </p:spTree>
    <p:extLst>
      <p:ext uri="{BB962C8B-B14F-4D97-AF65-F5344CB8AC3E}">
        <p14:creationId xmlns:p14="http://schemas.microsoft.com/office/powerpoint/2010/main" xmlns="" val="372013697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play Jeopardy! </a:t>
            </a:r>
          </a:p>
        </p:txBody>
      </p:sp>
      <p:sp>
        <p:nvSpPr>
          <p:cNvPr id="3" name="Rectangle 2"/>
          <p:cNvSpPr/>
          <p:nvPr/>
        </p:nvSpPr>
        <p:spPr>
          <a:xfrm>
            <a:off x="1907626" y="2042847"/>
            <a:ext cx="10909738" cy="5078313"/>
          </a:xfrm>
          <a:prstGeom prst="rect">
            <a:avLst/>
          </a:prstGeom>
        </p:spPr>
        <p:txBody>
          <a:bodyPr wrap="square">
            <a:spAutoFit/>
          </a:bodyPr>
          <a:lstStyle/>
          <a:p>
            <a:r>
              <a:rPr lang="en-GB" sz="3600" b="0" dirty="0" smtClean="0"/>
              <a:t>And </a:t>
            </a:r>
            <a:r>
              <a:rPr lang="en-GB" sz="3600" b="0" dirty="0"/>
              <a:t>the answer </a:t>
            </a:r>
            <a:r>
              <a:rPr lang="en-GB" sz="3600" b="0" i="1" dirty="0" smtClean="0"/>
              <a:t>now </a:t>
            </a:r>
            <a:r>
              <a:rPr lang="en-GB" sz="3600" b="0" dirty="0" smtClean="0"/>
              <a:t>is ...</a:t>
            </a:r>
          </a:p>
          <a:p>
            <a:endParaRPr lang="en-GB" sz="3600" b="0" dirty="0"/>
          </a:p>
          <a:p>
            <a:r>
              <a:rPr lang="en-GB" sz="3600" dirty="0" smtClean="0">
                <a:solidFill>
                  <a:schemeClr val="tx2"/>
                </a:solidFill>
              </a:rPr>
              <a:t>18,000,000,000,000</a:t>
            </a:r>
          </a:p>
          <a:p>
            <a:endParaRPr lang="en-GB" sz="3600" b="0" dirty="0" smtClean="0"/>
          </a:p>
          <a:p>
            <a:endParaRPr lang="en-GB" sz="3600" b="0" dirty="0"/>
          </a:p>
          <a:p>
            <a:r>
              <a:rPr lang="en-GB" sz="3600" b="0" dirty="0" smtClean="0"/>
              <a:t>The question ...</a:t>
            </a:r>
            <a:endParaRPr lang="en-GB" sz="3600" b="0" dirty="0"/>
          </a:p>
          <a:p>
            <a:r>
              <a:rPr lang="en-US" sz="3600" dirty="0" smtClean="0">
                <a:solidFill>
                  <a:schemeClr val="tx2"/>
                </a:solidFill>
              </a:rPr>
              <a:t>How </a:t>
            </a:r>
            <a:r>
              <a:rPr lang="en-US" sz="3600" dirty="0">
                <a:solidFill>
                  <a:schemeClr val="tx2"/>
                </a:solidFill>
              </a:rPr>
              <a:t>many transistors did Intel build since the beginning of this talk</a:t>
            </a:r>
            <a:r>
              <a:rPr lang="en-US" sz="3600" dirty="0" smtClean="0">
                <a:solidFill>
                  <a:schemeClr val="tx2"/>
                </a:solidFill>
              </a:rPr>
              <a:t>?</a:t>
            </a:r>
          </a:p>
          <a:p>
            <a:r>
              <a:rPr lang="en-US" sz="3600" b="0" dirty="0" smtClean="0"/>
              <a:t>(</a:t>
            </a:r>
            <a:r>
              <a:rPr lang="en-US" sz="3600" b="0" dirty="0"/>
              <a:t>w</a:t>
            </a:r>
            <a:r>
              <a:rPr lang="en-US" sz="3600" b="0" dirty="0" smtClean="0"/>
              <a:t>e </a:t>
            </a:r>
            <a:r>
              <a:rPr lang="en-US" sz="3600" b="0" dirty="0"/>
              <a:t>make about 10 billion/second)</a:t>
            </a:r>
          </a:p>
        </p:txBody>
      </p:sp>
    </p:spTree>
    <p:extLst>
      <p:ext uri="{BB962C8B-B14F-4D97-AF65-F5344CB8AC3E}">
        <p14:creationId xmlns:p14="http://schemas.microsoft.com/office/powerpoint/2010/main" xmlns="" val="315388868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white_newIntel_logo"/>
          <p:cNvPicPr>
            <a:picLocks noChangeAspect="1" noChangeArrowheads="1"/>
          </p:cNvPicPr>
          <p:nvPr/>
        </p:nvPicPr>
        <p:blipFill>
          <a:blip r:embed="rId2" cstate="screen"/>
          <a:srcRect/>
          <a:stretch>
            <a:fillRect/>
          </a:stretch>
        </p:blipFill>
        <p:spPr bwMode="black">
          <a:xfrm>
            <a:off x="4701416" y="2576927"/>
            <a:ext cx="4960937" cy="3403600"/>
          </a:xfrm>
          <a:prstGeom prst="rect">
            <a:avLst/>
          </a:prstGeom>
          <a:noFill/>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Efficient Computing with IA</a:t>
            </a:r>
            <a:endParaRPr lang="en-GB" dirty="0"/>
          </a:p>
        </p:txBody>
      </p:sp>
      <p:pic>
        <p:nvPicPr>
          <p:cNvPr id="3" name="Picture 2" descr="intSFT_w.eps"/>
          <p:cNvPicPr>
            <a:picLocks noChangeAspect="1"/>
          </p:cNvPicPr>
          <p:nvPr/>
        </p:nvPicPr>
        <p:blipFill>
          <a:blip r:embed="rId2" cstate="email"/>
          <a:srcRect/>
          <a:stretch>
            <a:fillRect/>
          </a:stretch>
        </p:blipFill>
        <p:spPr bwMode="auto">
          <a:xfrm>
            <a:off x="1023668" y="4656639"/>
            <a:ext cx="2512116" cy="2097401"/>
          </a:xfrm>
          <a:prstGeom prst="rect">
            <a:avLst/>
          </a:prstGeom>
          <a:noFill/>
          <a:ln w="9525">
            <a:noFill/>
            <a:miter lim="800000"/>
            <a:headEnd/>
            <a:tailEnd/>
          </a:ln>
        </p:spPr>
      </p:pic>
      <p:pic>
        <p:nvPicPr>
          <p:cNvPr id="4"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252752" y="2013889"/>
            <a:ext cx="1966227" cy="1336115"/>
          </a:xfrm>
          <a:prstGeom prst="roundRect">
            <a:avLst>
              <a:gd name="adj" fmla="val 8594"/>
            </a:avLst>
          </a:prstGeom>
          <a:solidFill>
            <a:srgbClr val="FFFFFF">
              <a:shade val="85000"/>
            </a:srgbClr>
          </a:solidFill>
          <a:ln>
            <a:solidFill>
              <a:schemeClr val="bg1">
                <a:lumMod val="20000"/>
                <a:lumOff val="80000"/>
              </a:schemeClr>
            </a:solidFill>
          </a:ln>
          <a:effectLst>
            <a:reflection blurRad="12700" stA="38000" endPos="28000" dist="5000" dir="5400000" sy="-100000" algn="bl" rotWithShape="0"/>
          </a:effectLst>
        </p:spPr>
      </p:pic>
      <p:sp>
        <p:nvSpPr>
          <p:cNvPr id="5" name="TextBox 4"/>
          <p:cNvSpPr txBox="1"/>
          <p:nvPr/>
        </p:nvSpPr>
        <p:spPr>
          <a:xfrm>
            <a:off x="2301756" y="3584969"/>
            <a:ext cx="5544981" cy="523220"/>
          </a:xfrm>
          <a:prstGeom prst="rect">
            <a:avLst/>
          </a:prstGeom>
          <a:noFill/>
        </p:spPr>
        <p:txBody>
          <a:bodyPr wrap="none" rtlCol="0">
            <a:spAutoFit/>
          </a:bodyPr>
          <a:lstStyle/>
          <a:p>
            <a:r>
              <a:rPr lang="en-GB" sz="2800" b="0" dirty="0" smtClean="0">
                <a:latin typeface="Neo Sans Intel Medium" pitchFamily="34" charset="0"/>
              </a:rPr>
              <a:t>Energy Efficient Integrated Cores</a:t>
            </a:r>
            <a:endParaRPr lang="en-GB" sz="2800" b="0" dirty="0">
              <a:latin typeface="Neo Sans Intel Medium" pitchFamily="34" charset="0"/>
            </a:endParaRPr>
          </a:p>
        </p:txBody>
      </p:sp>
      <p:sp>
        <p:nvSpPr>
          <p:cNvPr id="6" name="TextBox 5"/>
          <p:cNvSpPr txBox="1"/>
          <p:nvPr/>
        </p:nvSpPr>
        <p:spPr>
          <a:xfrm>
            <a:off x="0" y="5012841"/>
            <a:ext cx="14630400" cy="1384995"/>
          </a:xfrm>
          <a:prstGeom prst="rect">
            <a:avLst/>
          </a:prstGeom>
          <a:noFill/>
        </p:spPr>
        <p:txBody>
          <a:bodyPr wrap="square" rtlCol="0">
            <a:spAutoFit/>
          </a:bodyPr>
          <a:lstStyle/>
          <a:p>
            <a:r>
              <a:rPr lang="en-GB" sz="2800" b="0" dirty="0">
                <a:latin typeface="Neo Sans Intel Medium" pitchFamily="34" charset="0"/>
              </a:rPr>
              <a:t>Intel® Energy Checker </a:t>
            </a:r>
            <a:r>
              <a:rPr lang="en-GB" sz="2800" b="0" dirty="0" smtClean="0">
                <a:latin typeface="Neo Sans Intel Medium" pitchFamily="34" charset="0"/>
              </a:rPr>
              <a:t>SDK</a:t>
            </a:r>
          </a:p>
          <a:p>
            <a:endParaRPr lang="en-GB" sz="2800" b="0" dirty="0" smtClean="0">
              <a:latin typeface="Neo Sans Intel Medium" pitchFamily="34" charset="0"/>
            </a:endParaRPr>
          </a:p>
          <a:p>
            <a:r>
              <a:rPr lang="en-GB" sz="2800" b="0" dirty="0" smtClean="0">
                <a:latin typeface="Neo Sans Intel Medium" pitchFamily="34" charset="0"/>
              </a:rPr>
              <a:t>Intel® Intelligent Power Node Manager</a:t>
            </a:r>
          </a:p>
        </p:txBody>
      </p:sp>
      <p:sp>
        <p:nvSpPr>
          <p:cNvPr id="8" name="TextBox 7"/>
          <p:cNvSpPr txBox="1"/>
          <p:nvPr/>
        </p:nvSpPr>
        <p:spPr>
          <a:xfrm>
            <a:off x="10535175" y="3564063"/>
            <a:ext cx="817853" cy="523220"/>
          </a:xfrm>
          <a:prstGeom prst="rect">
            <a:avLst/>
          </a:prstGeom>
          <a:noFill/>
        </p:spPr>
        <p:txBody>
          <a:bodyPr wrap="none" rtlCol="0">
            <a:spAutoFit/>
          </a:bodyPr>
          <a:lstStyle/>
          <a:p>
            <a:r>
              <a:rPr lang="en-GB" sz="2800" b="0" dirty="0" smtClean="0">
                <a:latin typeface="Neo Sans Intel Medium" pitchFamily="34" charset="0"/>
              </a:rPr>
              <a:t>SSD</a:t>
            </a:r>
            <a:endParaRPr lang="en-GB" sz="2800" b="0" dirty="0">
              <a:latin typeface="Neo Sans Intel Medium" pitchFamily="34" charset="0"/>
            </a:endParaRPr>
          </a:p>
        </p:txBody>
      </p:sp>
      <p:pic>
        <p:nvPicPr>
          <p:cNvPr id="9" name="Picture 32" descr="xeon_a_rgb_3000"/>
          <p:cNvPicPr>
            <a:picLocks noChangeAspect="1" noChangeArrowheads="1"/>
          </p:cNvPicPr>
          <p:nvPr/>
        </p:nvPicPr>
        <p:blipFill>
          <a:blip r:embed="rId4" cstate="screen"/>
          <a:srcRect/>
          <a:stretch>
            <a:fillRect/>
          </a:stretch>
        </p:blipFill>
        <p:spPr bwMode="auto">
          <a:xfrm>
            <a:off x="4183500" y="2013889"/>
            <a:ext cx="1781486" cy="1336115"/>
          </a:xfrm>
          <a:prstGeom prst="rect">
            <a:avLst/>
          </a:prstGeom>
          <a:noFill/>
          <a:ln w="9525">
            <a:noFill/>
            <a:miter lim="800000"/>
            <a:headEnd/>
            <a:tailEnd/>
          </a:ln>
          <a:effectLst/>
          <a:scene3d>
            <a:camera prst="orthographicFront"/>
            <a:lightRig rig="threePt" dir="t"/>
          </a:scene3d>
          <a:sp3d>
            <a:bevelT/>
          </a:sp3d>
        </p:spPr>
      </p:pic>
      <p:pic>
        <p:nvPicPr>
          <p:cNvPr id="10" name="Picture 10" descr="atom_a_rgb_3000"/>
          <p:cNvPicPr>
            <a:picLocks noChangeAspect="1" noChangeArrowheads="1"/>
          </p:cNvPicPr>
          <p:nvPr/>
        </p:nvPicPr>
        <p:blipFill>
          <a:blip r:embed="rId5" cstate="screen"/>
          <a:srcRect/>
          <a:stretch>
            <a:fillRect/>
          </a:stretch>
        </p:blipFill>
        <p:spPr bwMode="auto">
          <a:xfrm>
            <a:off x="2031758" y="2013889"/>
            <a:ext cx="1828800" cy="1371600"/>
          </a:xfrm>
          <a:prstGeom prst="rect">
            <a:avLst/>
          </a:prstGeom>
          <a:noFill/>
          <a:ln w="9525">
            <a:noFill/>
            <a:miter lim="800000"/>
            <a:headEnd/>
            <a:tailEnd/>
          </a:ln>
          <a:effectLst/>
          <a:scene3d>
            <a:camera prst="orthographicFront"/>
            <a:lightRig rig="threePt" dir="t"/>
          </a:scene3d>
          <a:sp3d>
            <a:bevelT/>
          </a:sp3d>
        </p:spPr>
      </p:pic>
      <p:sp>
        <p:nvSpPr>
          <p:cNvPr id="11" name="TextBox 10"/>
          <p:cNvSpPr txBox="1"/>
          <p:nvPr/>
        </p:nvSpPr>
        <p:spPr>
          <a:xfrm>
            <a:off x="123986" y="6944444"/>
            <a:ext cx="14506414" cy="338554"/>
          </a:xfrm>
          <a:prstGeom prst="rect">
            <a:avLst/>
          </a:prstGeom>
          <a:noFill/>
        </p:spPr>
        <p:txBody>
          <a:bodyPr wrap="square" rtlCol="0">
            <a:spAutoFit/>
          </a:bodyPr>
          <a:lstStyle/>
          <a:p>
            <a:r>
              <a:rPr lang="en-GB" sz="1600" b="0" dirty="0">
                <a:latin typeface="+mn-lt"/>
              </a:rPr>
              <a:t>whatif.intel.com, </a:t>
            </a:r>
            <a:r>
              <a:rPr lang="en-GB" sz="1600" b="0" dirty="0" smtClean="0">
                <a:latin typeface="+mn-lt"/>
              </a:rPr>
              <a:t>www.intel.com/technology/nodemanager </a:t>
            </a:r>
            <a:endParaRPr lang="en-GB" sz="1600" b="0" dirty="0">
              <a:latin typeface="+mn-lt"/>
            </a:endParaRPr>
          </a:p>
        </p:txBody>
      </p:sp>
      <p:pic>
        <p:nvPicPr>
          <p:cNvPr id="3074" name="Picture 2"/>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1000118" y="4656639"/>
            <a:ext cx="2775190" cy="1965527"/>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pic>
      <p:pic>
        <p:nvPicPr>
          <p:cNvPr id="13" name="Picture 7" descr="SSD 2.5_7mm angle right.png"/>
          <p:cNvPicPr>
            <a:picLocks noChangeAspect="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9748274" y="1919254"/>
            <a:ext cx="2391653" cy="1529299"/>
          </a:xfrm>
          <a:prstGeom prst="rect">
            <a:avLst/>
          </a:prstGeom>
          <a:noFill/>
          <a:ln w="9525">
            <a:noFill/>
            <a:miter lim="800000"/>
            <a:headEnd/>
            <a:tailEnd/>
          </a:ln>
        </p:spPr>
      </p:pic>
    </p:spTree>
    <p:extLst>
      <p:ext uri="{BB962C8B-B14F-4D97-AF65-F5344CB8AC3E}">
        <p14:creationId xmlns:p14="http://schemas.microsoft.com/office/powerpoint/2010/main" xmlns="" val="144816249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Product Lines for Diverse Needs</a:t>
            </a:r>
            <a:endParaRPr lang="en-GB" dirty="0"/>
          </a:p>
        </p:txBody>
      </p:sp>
      <p:graphicFrame>
        <p:nvGraphicFramePr>
          <p:cNvPr id="5" name="Group 16"/>
          <p:cNvGraphicFramePr>
            <a:graphicFrameLocks noGrp="1"/>
          </p:cNvGraphicFramePr>
          <p:nvPr>
            <p:extLst>
              <p:ext uri="{D42A27DB-BD31-4B8C-83A1-F6EECF244321}">
                <p14:modId xmlns:p14="http://schemas.microsoft.com/office/powerpoint/2010/main" xmlns="" val="3512426334"/>
              </p:ext>
            </p:extLst>
          </p:nvPr>
        </p:nvGraphicFramePr>
        <p:xfrm>
          <a:off x="869593" y="4578006"/>
          <a:ext cx="12663527" cy="2377440"/>
        </p:xfrm>
        <a:graphic>
          <a:graphicData uri="http://schemas.openxmlformats.org/drawingml/2006/table">
            <a:tbl>
              <a:tblPr/>
              <a:tblGrid>
                <a:gridCol w="3296093"/>
                <a:gridCol w="2873593"/>
                <a:gridCol w="3213707"/>
                <a:gridCol w="3280134"/>
              </a:tblGrid>
              <a:tr h="68235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FF0000"/>
                        </a:solidFill>
                        <a:effectLst/>
                        <a:latin typeface="+mj-lt"/>
                        <a:cs typeface="Verdana"/>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FF0000"/>
                        </a:solidFill>
                        <a:effectLst/>
                        <a:latin typeface="+mj-lt"/>
                        <a:cs typeface="Verdana"/>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FF0000"/>
                        </a:solidFill>
                        <a:effectLst/>
                        <a:latin typeface="+mj-lt"/>
                        <a:cs typeface="Verdana"/>
                      </a:endParaRPr>
                    </a:p>
                  </a:txBody>
                  <a:tcPr anchor="ctr" horzOverflow="overflow">
                    <a:lnL>
                      <a:noFill/>
                    </a:lnL>
                    <a:lnR w="12700" cap="flat" cmpd="sng" algn="ctr">
                      <a:solidFill>
                        <a:srgbClr val="FFFFFF">
                          <a:alpha val="0"/>
                        </a:srgbClr>
                      </a:solidFill>
                      <a:prstDash val="solid"/>
                      <a:round/>
                      <a:headEnd type="none" w="med" len="med"/>
                      <a:tailEnd type="none" w="med" len="med"/>
                    </a:lnR>
                    <a:lnT>
                      <a:noFill/>
                    </a:lnT>
                    <a:lnB>
                      <a:noFill/>
                    </a:lnB>
                    <a:lnTlToBr>
                      <a:noFill/>
                    </a:lnTlToBr>
                    <a:lnBlToTr>
                      <a:noFill/>
                    </a:lnBlToTr>
                    <a:noFill/>
                  </a:tcPr>
                </a:tc>
                <a:tc>
                  <a:txBody>
                    <a:bodyPr/>
                    <a:lstStyle/>
                    <a:p>
                      <a:endParaRPr lang="en-US" sz="1800" b="1" dirty="0">
                        <a:solidFill>
                          <a:srgbClr val="FF0000"/>
                        </a:solidFill>
                        <a:latin typeface="+mj-lt"/>
                      </a:endParaRPr>
                    </a:p>
                  </a:txBody>
                  <a:tcPr anchor="ctr" horzOverflow="overflow">
                    <a:lnL w="12700" cap="flat" cmpd="sng" algn="ctr">
                      <a:solidFill>
                        <a:srgbClr val="FFFFFF">
                          <a:alpha val="0"/>
                        </a:srgbClr>
                      </a:solidFill>
                      <a:prstDash val="solid"/>
                      <a:round/>
                      <a:headEnd type="none" w="med" len="med"/>
                      <a:tailEnd type="none" w="med" len="med"/>
                    </a:lnL>
                    <a:lnR w="12700" cap="flat" cmpd="sng" algn="ctr">
                      <a:solidFill>
                        <a:srgbClr val="FFFFFF">
                          <a:alpha val="0"/>
                        </a:srgbClr>
                      </a:solidFill>
                      <a:prstDash val="solid"/>
                      <a:round/>
                      <a:headEnd type="none" w="med" len="med"/>
                      <a:tailEnd type="none" w="med" len="med"/>
                    </a:lnR>
                    <a:lnT>
                      <a:noFill/>
                    </a:lnT>
                    <a:lnB>
                      <a:noFill/>
                    </a:lnB>
                    <a:lnTlToBr>
                      <a:noFill/>
                    </a:lnTlToBr>
                    <a:lnBlToTr>
                      <a:noFill/>
                    </a:lnBlToTr>
                    <a:noFill/>
                  </a:tcPr>
                </a:tc>
                <a:tc>
                  <a:txBody>
                    <a:bodyPr/>
                    <a:lstStyle/>
                    <a:p>
                      <a:endParaRPr lang="en-US" sz="1800" b="1" dirty="0">
                        <a:solidFill>
                          <a:srgbClr val="FF0000"/>
                        </a:solidFill>
                        <a:latin typeface="+mj-lt"/>
                      </a:endParaRPr>
                    </a:p>
                  </a:txBody>
                  <a:tcPr marL="274320" anchor="ctr" horzOverflow="overflow">
                    <a:lnL w="12700" cap="flat" cmpd="sng" algn="ctr">
                      <a:solidFill>
                        <a:srgbClr val="FFFFFF">
                          <a:alpha val="0"/>
                        </a:srgbClr>
                      </a:solidFill>
                      <a:prstDash val="solid"/>
                      <a:round/>
                      <a:headEnd type="none" w="med" len="med"/>
                      <a:tailEnd type="none" w="med" len="med"/>
                    </a:lnL>
                    <a:lnR w="12700" cap="flat" cmpd="sng" algn="ctr">
                      <a:solidFill>
                        <a:srgbClr val="FFFFFF">
                          <a:alpha val="0"/>
                        </a:srgbClr>
                      </a:solidFill>
                      <a:prstDash val="solid"/>
                      <a:round/>
                      <a:headEnd type="none" w="med" len="med"/>
                      <a:tailEnd type="none" w="med" len="med"/>
                    </a:lnR>
                    <a:lnT>
                      <a:noFill/>
                    </a:lnT>
                    <a:lnB>
                      <a:noFill/>
                    </a:lnB>
                    <a:lnTlToBr>
                      <a:noFill/>
                    </a:lnTlToBr>
                    <a:lnBlToTr>
                      <a:noFill/>
                    </a:lnBlToTr>
                    <a:noFill/>
                  </a:tcPr>
                </a:tc>
                <a:tc>
                  <a:txBody>
                    <a:bodyPr/>
                    <a:lstStyle/>
                    <a:p>
                      <a:endParaRPr lang="en-US" sz="1800" b="1" dirty="0">
                        <a:solidFill>
                          <a:srgbClr val="FF0000"/>
                        </a:solidFill>
                        <a:latin typeface="+mj-lt"/>
                      </a:endParaRPr>
                    </a:p>
                  </a:txBody>
                  <a:tcPr marL="274320" anchor="ctr" horzOverflow="overflow">
                    <a:lnL w="12700" cap="flat" cmpd="sng" algn="ctr">
                      <a:solidFill>
                        <a:srgbClr val="FFFFFF">
                          <a:alpha val="0"/>
                        </a:srgbClr>
                      </a:solidFill>
                      <a:prstDash val="solid"/>
                      <a:round/>
                      <a:headEnd type="none" w="med" len="med"/>
                      <a:tailEnd type="none" w="med" len="med"/>
                    </a:lnL>
                    <a:lnR>
                      <a:noFill/>
                    </a:lnR>
                    <a:lnT>
                      <a:noFill/>
                    </a:lnT>
                    <a:lnB>
                      <a:noFill/>
                    </a:lnB>
                    <a:lnTlToBr>
                      <a:noFill/>
                    </a:lnTlToBr>
                    <a:lnBlToTr>
                      <a:noFill/>
                    </a:lnBlToTr>
                    <a:noFill/>
                  </a:tcPr>
                </a:tc>
              </a:tr>
              <a:tr h="347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Verdana"/>
                        </a:rPr>
                        <a:t>C/C++ developers targeting Intel® Atom™ Processors based Embedded or Mobile devices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j-lt"/>
                        <a:cs typeface="Verdana"/>
                      </a:endParaRPr>
                    </a:p>
                  </a:txBody>
                  <a:tcPr marR="27432" horzOverflow="overflow">
                    <a:lnL>
                      <a:noFill/>
                    </a:lnL>
                    <a:lnR w="12700" cap="flat" cmpd="sng" algn="ctr">
                      <a:solidFill>
                        <a:srgbClr val="FFFFFF">
                          <a:alpha val="0"/>
                        </a:srgbClr>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Verdana"/>
                        </a:rPr>
                        <a:t>C/C++ developers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Verdana"/>
                        </a:rPr>
                        <a:t>Microsoft Visual Studio*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Verdana"/>
                        </a:rPr>
                        <a:t>Take advantage of multicore </a:t>
                      </a:r>
                    </a:p>
                  </a:txBody>
                  <a:tcPr marR="27432" horzOverflow="overflow">
                    <a:lnL w="12700" cap="flat" cmpd="sng" algn="ctr">
                      <a:solidFill>
                        <a:srgbClr val="FFFFFF">
                          <a:alpha val="0"/>
                        </a:srgbClr>
                      </a:solidFill>
                      <a:prstDash val="solid"/>
                      <a:round/>
                      <a:headEnd type="none" w="med" len="med"/>
                      <a:tailEnd type="none" w="med" len="med"/>
                    </a:lnL>
                    <a:lnR w="12700" cap="flat" cmpd="sng" algn="ctr">
                      <a:solidFill>
                        <a:srgbClr val="FFFFFF">
                          <a:alpha val="0"/>
                        </a:srgbClr>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Verdana"/>
                        </a:rPr>
                        <a:t>C/C++ and Fortran developers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Verdana"/>
                        </a:rPr>
                        <a:t>Windows* and Linux*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Verdana"/>
                        </a:rPr>
                        <a:t>High performance, cross platform apps</a:t>
                      </a:r>
                    </a:p>
                  </a:txBody>
                  <a:tcPr marL="274320" marR="27432" horzOverflow="overflow">
                    <a:lnL w="12700" cap="flat" cmpd="sng" algn="ctr">
                      <a:solidFill>
                        <a:srgbClr val="FFFFFF">
                          <a:alpha val="0"/>
                        </a:srgbClr>
                      </a:solidFill>
                      <a:prstDash val="solid"/>
                      <a:round/>
                      <a:headEnd type="none" w="med" len="med"/>
                      <a:tailEnd type="none" w="med" len="med"/>
                    </a:lnL>
                    <a:lnR w="12700" cap="flat" cmpd="sng" algn="ctr">
                      <a:solidFill>
                        <a:srgbClr val="FFFFFF">
                          <a:alpha val="0"/>
                        </a:srgbClr>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Verdana"/>
                        </a:rPr>
                        <a:t>C/C++ and Fortran developers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Verdana"/>
                        </a:rPr>
                        <a:t>on Windows* and Linux*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Verdana"/>
                        </a:rPr>
                        <a:t>High performance MPI clusters</a:t>
                      </a:r>
                    </a:p>
                  </a:txBody>
                  <a:tcPr marL="274320" marR="27432" horzOverflow="overflow">
                    <a:lnL w="12700" cap="flat" cmpd="sng" algn="ctr">
                      <a:solidFill>
                        <a:srgbClr val="FFFFFF">
                          <a:alpha val="0"/>
                        </a:srgbClr>
                      </a:solidFill>
                      <a:prstDash val="solid"/>
                      <a:round/>
                      <a:headEnd type="none" w="med" len="med"/>
                      <a:tailEnd type="none" w="med" len="med"/>
                    </a:lnL>
                    <a:lnR>
                      <a:noFill/>
                    </a:lnR>
                    <a:lnT>
                      <a:noFill/>
                    </a:lnT>
                    <a:lnB>
                      <a:noFill/>
                    </a:lnB>
                    <a:lnTlToBr>
                      <a:noFill/>
                    </a:lnTlToBr>
                    <a:lnBlToTr>
                      <a:noFill/>
                    </a:lnBlToTr>
                    <a:noFill/>
                  </a:tcPr>
                </a:tc>
              </a:tr>
            </a:tbl>
          </a:graphicData>
        </a:graphic>
      </p:graphicFrame>
      <p:pic>
        <p:nvPicPr>
          <p:cNvPr id="6" name="Picture 5" descr="ParallelStudio2011.png">
            <a:hlinkClick r:id="" action="ppaction://noaction"/>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650720" y="1936798"/>
            <a:ext cx="1903421" cy="2509723"/>
          </a:xfrm>
          <a:prstGeom prst="rect">
            <a:avLst/>
          </a:prstGeom>
        </p:spPr>
      </p:pic>
      <p:pic>
        <p:nvPicPr>
          <p:cNvPr id="7" name="Picture 6" descr="HPC_Box_Embedded_DevTools_SM.png">
            <a:hlinkClick r:id="" action="ppaction://noaction"/>
          </p:cNvPr>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a:xfrm>
            <a:off x="1293780" y="1833605"/>
            <a:ext cx="2587561" cy="2694065"/>
          </a:xfrm>
          <a:prstGeom prst="rect">
            <a:avLst/>
          </a:prstGeom>
        </p:spPr>
      </p:pic>
      <p:pic>
        <p:nvPicPr>
          <p:cNvPr id="8" name="Picture 7" descr="IntelParallelStudio_XE.png">
            <a:hlinkClick r:id="" action="ppaction://noaction"/>
          </p:cNvPr>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a:xfrm>
            <a:off x="7361568" y="1915570"/>
            <a:ext cx="2867487" cy="2530136"/>
          </a:xfrm>
          <a:prstGeom prst="rect">
            <a:avLst/>
          </a:prstGeom>
        </p:spPr>
      </p:pic>
      <p:pic>
        <p:nvPicPr>
          <p:cNvPr id="9" name="Picture 8" descr="IntelClusterStudio.png">
            <a:hlinkClick r:id="" action="ppaction://noaction"/>
          </p:cNvPr>
          <p:cNvPicPr>
            <a:picLocks noChangeAspect="1"/>
          </p:cNvPicPr>
          <p:nvPr/>
        </p:nvPicPr>
        <p:blipFill>
          <a:blip r:embed="rId5" cstate="screen">
            <a:extLst>
              <a:ext uri="{28A0092B-C50C-407E-A947-70E740481C1C}">
                <a14:useLocalDpi xmlns:a14="http://schemas.microsoft.com/office/drawing/2010/main" xmlns=""/>
              </a:ext>
            </a:extLst>
          </a:blip>
          <a:srcRect/>
          <a:stretch>
            <a:fillRect/>
          </a:stretch>
        </p:blipFill>
        <p:spPr>
          <a:xfrm>
            <a:off x="10577061" y="1993191"/>
            <a:ext cx="2668249" cy="2548328"/>
          </a:xfrm>
          <a:prstGeom prst="rect">
            <a:avLst/>
          </a:prstGeom>
        </p:spPr>
      </p:pic>
      <p:sp>
        <p:nvSpPr>
          <p:cNvPr id="10" name="TextBox 9">
            <a:hlinkClick r:id="" action="ppaction://noaction"/>
          </p:cNvPr>
          <p:cNvSpPr txBox="1"/>
          <p:nvPr/>
        </p:nvSpPr>
        <p:spPr>
          <a:xfrm>
            <a:off x="1508760" y="4668371"/>
            <a:ext cx="2202291" cy="6068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lvl="0">
              <a:spcAft>
                <a:spcPts val="0"/>
              </a:spcAft>
            </a:pPr>
            <a:r>
              <a:rPr lang="en-US" sz="2400" b="1" dirty="0" smtClean="0">
                <a:solidFill>
                  <a:srgbClr val="FFC000"/>
                </a:solidFill>
                <a:latin typeface="+mj-lt"/>
                <a:cs typeface="Verdana"/>
              </a:rPr>
              <a:t>Efficient Performance</a:t>
            </a:r>
          </a:p>
        </p:txBody>
      </p:sp>
      <p:sp>
        <p:nvSpPr>
          <p:cNvPr id="11" name="TextBox 10">
            <a:hlinkClick r:id="" action="ppaction://noaction"/>
          </p:cNvPr>
          <p:cNvSpPr txBox="1"/>
          <p:nvPr/>
        </p:nvSpPr>
        <p:spPr>
          <a:xfrm>
            <a:off x="10826728" y="4697477"/>
            <a:ext cx="2382273" cy="6068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lvl="0" eaLnBrk="1" hangingPunct="1">
              <a:lnSpc>
                <a:spcPct val="100000"/>
              </a:lnSpc>
              <a:spcBef>
                <a:spcPct val="0"/>
              </a:spcBef>
            </a:pPr>
            <a:r>
              <a:rPr lang="en-US" sz="2400" b="1" dirty="0" smtClean="0">
                <a:solidFill>
                  <a:srgbClr val="FFC000"/>
                </a:solidFill>
                <a:latin typeface="+mj-lt"/>
                <a:cs typeface="Verdana"/>
              </a:rPr>
              <a:t>Distributed </a:t>
            </a:r>
            <a:br>
              <a:rPr lang="en-US" sz="2400" b="1" dirty="0" smtClean="0">
                <a:solidFill>
                  <a:srgbClr val="FFC000"/>
                </a:solidFill>
                <a:latin typeface="+mj-lt"/>
                <a:cs typeface="Verdana"/>
              </a:rPr>
            </a:br>
            <a:r>
              <a:rPr lang="en-US" sz="2400" b="1" dirty="0" smtClean="0">
                <a:solidFill>
                  <a:srgbClr val="FFC000"/>
                </a:solidFill>
                <a:latin typeface="+mj-lt"/>
                <a:cs typeface="Verdana"/>
              </a:rPr>
              <a:t>Performance</a:t>
            </a:r>
          </a:p>
        </p:txBody>
      </p:sp>
      <p:sp>
        <p:nvSpPr>
          <p:cNvPr id="12" name="TextBox 11">
            <a:hlinkClick r:id="" action="ppaction://noaction"/>
          </p:cNvPr>
          <p:cNvSpPr txBox="1"/>
          <p:nvPr/>
        </p:nvSpPr>
        <p:spPr>
          <a:xfrm>
            <a:off x="7561613" y="4669744"/>
            <a:ext cx="2437658" cy="6068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lvl="0" eaLnBrk="1" hangingPunct="1">
              <a:lnSpc>
                <a:spcPct val="100000"/>
              </a:lnSpc>
              <a:spcBef>
                <a:spcPct val="0"/>
              </a:spcBef>
            </a:pPr>
            <a:r>
              <a:rPr lang="en-US" sz="2400" b="1" dirty="0" smtClean="0">
                <a:solidFill>
                  <a:srgbClr val="FFC000"/>
                </a:solidFill>
                <a:latin typeface="+mj-lt"/>
                <a:cs typeface="Verdana"/>
              </a:rPr>
              <a:t>Advanced </a:t>
            </a:r>
            <a:br>
              <a:rPr lang="en-US" sz="2400" b="1" dirty="0" smtClean="0">
                <a:solidFill>
                  <a:srgbClr val="FFC000"/>
                </a:solidFill>
                <a:latin typeface="+mj-lt"/>
                <a:cs typeface="Verdana"/>
              </a:rPr>
            </a:br>
            <a:r>
              <a:rPr lang="en-US" sz="2400" b="1" dirty="0" smtClean="0">
                <a:solidFill>
                  <a:srgbClr val="FFC000"/>
                </a:solidFill>
                <a:latin typeface="+mj-lt"/>
                <a:cs typeface="Verdana"/>
              </a:rPr>
              <a:t>Performance</a:t>
            </a:r>
          </a:p>
        </p:txBody>
      </p:sp>
      <p:sp>
        <p:nvSpPr>
          <p:cNvPr id="13" name="TextBox 12">
            <a:hlinkClick r:id="" action="ppaction://noaction"/>
          </p:cNvPr>
          <p:cNvSpPr txBox="1"/>
          <p:nvPr/>
        </p:nvSpPr>
        <p:spPr>
          <a:xfrm>
            <a:off x="4396999" y="4664812"/>
            <a:ext cx="2385741" cy="60685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lvl="0" eaLnBrk="1" hangingPunct="1">
              <a:lnSpc>
                <a:spcPct val="100000"/>
              </a:lnSpc>
              <a:spcBef>
                <a:spcPct val="0"/>
              </a:spcBef>
            </a:pPr>
            <a:r>
              <a:rPr lang="en-US" sz="2400" b="1" dirty="0" smtClean="0">
                <a:solidFill>
                  <a:srgbClr val="FFC000"/>
                </a:solidFill>
                <a:latin typeface="+mj-lt"/>
                <a:cs typeface="Verdana"/>
              </a:rPr>
              <a:t>Essential</a:t>
            </a:r>
            <a:br>
              <a:rPr lang="en-US" sz="2400" b="1" dirty="0" smtClean="0">
                <a:solidFill>
                  <a:srgbClr val="FFC000"/>
                </a:solidFill>
                <a:latin typeface="+mj-lt"/>
                <a:cs typeface="Verdana"/>
              </a:rPr>
            </a:br>
            <a:r>
              <a:rPr lang="en-US" sz="2400" b="1" dirty="0" smtClean="0">
                <a:solidFill>
                  <a:srgbClr val="FFC000"/>
                </a:solidFill>
                <a:latin typeface="+mj-lt"/>
                <a:cs typeface="Verdana"/>
              </a:rPr>
              <a:t>Performance</a:t>
            </a:r>
          </a:p>
        </p:txBody>
      </p:sp>
    </p:spTree>
    <p:extLst>
      <p:ext uri="{BB962C8B-B14F-4D97-AF65-F5344CB8AC3E}">
        <p14:creationId xmlns:p14="http://schemas.microsoft.com/office/powerpoint/2010/main" xmlns="" val="41292004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4"/>
          <p:cNvSpPr>
            <a:spLocks noChangeArrowheads="1"/>
          </p:cNvSpPr>
          <p:nvPr/>
        </p:nvSpPr>
        <p:spPr bwMode="auto">
          <a:xfrm>
            <a:off x="9269293" y="4970484"/>
            <a:ext cx="3168805" cy="1343025"/>
          </a:xfrm>
          <a:prstGeom prst="roundRect">
            <a:avLst>
              <a:gd name="adj" fmla="val 16667"/>
            </a:avLst>
          </a:prstGeom>
          <a:gradFill rotWithShape="1">
            <a:gsLst>
              <a:gs pos="0">
                <a:srgbClr val="087EB9"/>
              </a:gs>
              <a:gs pos="100000">
                <a:srgbClr val="05547B"/>
              </a:gs>
            </a:gsLst>
            <a:lin ang="0" scaled="1"/>
          </a:gradFill>
          <a:ln w="22225" algn="ctr">
            <a:solidFill>
              <a:schemeClr val="tx1"/>
            </a:solidFill>
            <a:round/>
            <a:headEnd/>
            <a:tailEnd/>
          </a:ln>
        </p:spPr>
        <p:txBody>
          <a:bodyPr wrap="none" anchor="ctr"/>
          <a:lstStyle/>
          <a:p>
            <a:pPr algn="ctr"/>
            <a:endParaRPr lang="en-US"/>
          </a:p>
        </p:txBody>
      </p:sp>
      <p:sp>
        <p:nvSpPr>
          <p:cNvPr id="25" name="AutoShape 10"/>
          <p:cNvSpPr>
            <a:spLocks noChangeArrowheads="1"/>
          </p:cNvSpPr>
          <p:nvPr/>
        </p:nvSpPr>
        <p:spPr bwMode="auto">
          <a:xfrm>
            <a:off x="1710905" y="4959372"/>
            <a:ext cx="3251092" cy="1343025"/>
          </a:xfrm>
          <a:prstGeom prst="roundRect">
            <a:avLst>
              <a:gd name="adj" fmla="val 16667"/>
            </a:avLst>
          </a:prstGeom>
          <a:gradFill rotWithShape="1">
            <a:gsLst>
              <a:gs pos="0">
                <a:srgbClr val="087EB9"/>
              </a:gs>
              <a:gs pos="100000">
                <a:srgbClr val="05547B"/>
              </a:gs>
            </a:gsLst>
            <a:lin ang="0" scaled="1"/>
          </a:gradFill>
          <a:ln w="22225" algn="ctr">
            <a:solidFill>
              <a:schemeClr val="tx1"/>
            </a:solidFill>
            <a:round/>
            <a:headEnd/>
            <a:tailEnd/>
          </a:ln>
        </p:spPr>
        <p:txBody>
          <a:bodyPr wrap="none" anchor="ctr"/>
          <a:lstStyle/>
          <a:p>
            <a:pPr algn="ctr"/>
            <a:endParaRPr lang="en-US"/>
          </a:p>
        </p:txBody>
      </p:sp>
      <p:sp>
        <p:nvSpPr>
          <p:cNvPr id="2019330" name="Rectangle 2"/>
          <p:cNvSpPr>
            <a:spLocks noGrp="1" noChangeArrowheads="1"/>
          </p:cNvSpPr>
          <p:nvPr>
            <p:ph type="title"/>
          </p:nvPr>
        </p:nvSpPr>
        <p:spPr>
          <a:xfrm>
            <a:off x="584200" y="0"/>
            <a:ext cx="13457238" cy="1468582"/>
          </a:xfrm>
        </p:spPr>
        <p:txBody>
          <a:bodyPr/>
          <a:lstStyle/>
          <a:p>
            <a:pPr eaLnBrk="1" hangingPunct="1">
              <a:defRPr/>
            </a:pPr>
            <a:r>
              <a:rPr lang="en-US" dirty="0" smtClean="0"/>
              <a:t>Intel in High-Performance Computing</a:t>
            </a:r>
          </a:p>
        </p:txBody>
      </p:sp>
      <p:sp>
        <p:nvSpPr>
          <p:cNvPr id="2019331" name="AutoShape 3"/>
          <p:cNvSpPr>
            <a:spLocks noChangeArrowheads="1"/>
          </p:cNvSpPr>
          <p:nvPr/>
        </p:nvSpPr>
        <p:spPr bwMode="auto">
          <a:xfrm>
            <a:off x="0" y="6798058"/>
            <a:ext cx="14630400" cy="587375"/>
          </a:xfrm>
          <a:prstGeom prst="roundRect">
            <a:avLst>
              <a:gd name="adj" fmla="val 16667"/>
            </a:avLst>
          </a:prstGeom>
          <a:noFill/>
          <a:ln w="28575" algn="ctr">
            <a:noFill/>
            <a:round/>
            <a:headEnd/>
            <a:tailEnd/>
          </a:ln>
          <a:effectLst/>
        </p:spPr>
        <p:txBody>
          <a:bodyPr wrap="none" anchor="ctr"/>
          <a:lstStyle/>
          <a:p>
            <a:pPr algn="ctr" eaLnBrk="0" hangingPunct="0">
              <a:defRPr/>
            </a:pPr>
            <a:r>
              <a:rPr lang="en-US" sz="3600" dirty="0">
                <a:solidFill>
                  <a:schemeClr val="tx2"/>
                </a:solidFill>
                <a:effectLst>
                  <a:outerShdw blurRad="38100" dist="38100" dir="2700000" algn="tl">
                    <a:srgbClr val="000000">
                      <a:alpha val="43137"/>
                    </a:srgbClr>
                  </a:outerShdw>
                </a:effectLst>
                <a:latin typeface="Myriad Pro" pitchFamily="34" charset="0"/>
                <a:cs typeface="+mn-cs"/>
              </a:rPr>
              <a:t>A long term commitment to the HPC market segment</a:t>
            </a:r>
          </a:p>
        </p:txBody>
      </p:sp>
      <p:grpSp>
        <p:nvGrpSpPr>
          <p:cNvPr id="5" name="Group 4"/>
          <p:cNvGrpSpPr/>
          <p:nvPr/>
        </p:nvGrpSpPr>
        <p:grpSpPr>
          <a:xfrm>
            <a:off x="9005289" y="1600222"/>
            <a:ext cx="3063875" cy="1343025"/>
            <a:chOff x="9166886" y="3264139"/>
            <a:chExt cx="3063875" cy="1343025"/>
          </a:xfrm>
        </p:grpSpPr>
        <p:sp>
          <p:nvSpPr>
            <p:cNvPr id="71683" name="AutoShape 4"/>
            <p:cNvSpPr>
              <a:spLocks noChangeArrowheads="1"/>
            </p:cNvSpPr>
            <p:nvPr/>
          </p:nvSpPr>
          <p:spPr bwMode="auto">
            <a:xfrm>
              <a:off x="9166886" y="3264139"/>
              <a:ext cx="3063875" cy="1343025"/>
            </a:xfrm>
            <a:prstGeom prst="roundRect">
              <a:avLst>
                <a:gd name="adj" fmla="val 16667"/>
              </a:avLst>
            </a:prstGeom>
            <a:gradFill rotWithShape="1">
              <a:gsLst>
                <a:gs pos="0">
                  <a:srgbClr val="087EB9"/>
                </a:gs>
                <a:gs pos="100000">
                  <a:srgbClr val="05547B"/>
                </a:gs>
              </a:gsLst>
              <a:lin ang="0" scaled="1"/>
            </a:gradFill>
            <a:ln w="22225" algn="ctr">
              <a:solidFill>
                <a:schemeClr val="tx1"/>
              </a:solidFill>
              <a:round/>
              <a:headEnd/>
              <a:tailEnd/>
            </a:ln>
          </p:spPr>
          <p:txBody>
            <a:bodyPr wrap="none" anchor="ctr"/>
            <a:lstStyle/>
            <a:p>
              <a:pPr algn="ctr"/>
              <a:endParaRPr lang="en-US"/>
            </a:p>
          </p:txBody>
        </p:sp>
        <p:sp>
          <p:nvSpPr>
            <p:cNvPr id="71687" name="Text Box 6"/>
            <p:cNvSpPr txBox="1">
              <a:spLocks noChangeArrowheads="1"/>
            </p:cNvSpPr>
            <p:nvPr/>
          </p:nvSpPr>
          <p:spPr bwMode="auto">
            <a:xfrm>
              <a:off x="10623986" y="3275186"/>
              <a:ext cx="1583062" cy="1323439"/>
            </a:xfrm>
            <a:prstGeom prst="rect">
              <a:avLst/>
            </a:prstGeom>
            <a:noFill/>
            <a:ln w="50800" algn="ctr">
              <a:noFill/>
              <a:miter lim="800000"/>
              <a:headEnd/>
              <a:tailEnd/>
            </a:ln>
          </p:spPr>
          <p:txBody>
            <a:bodyPr wrap="none">
              <a:spAutoFit/>
            </a:bodyPr>
            <a:lstStyle/>
            <a:p>
              <a:pPr algn="ctr" eaLnBrk="0" hangingPunct="0"/>
              <a:r>
                <a:rPr lang="en-US" sz="2000" b="0" dirty="0">
                  <a:latin typeface="Myriad Pro" pitchFamily="34" charset="0"/>
                </a:rPr>
                <a:t>Large S</a:t>
              </a:r>
              <a:r>
                <a:rPr lang="en-US" sz="2000" b="0" dirty="0" smtClean="0">
                  <a:latin typeface="Myriad Pro" pitchFamily="34" charset="0"/>
                </a:rPr>
                <a:t>cale</a:t>
              </a:r>
              <a:endParaRPr lang="en-US" sz="2000" b="0" dirty="0">
                <a:latin typeface="Myriad Pro" pitchFamily="34" charset="0"/>
              </a:endParaRPr>
            </a:p>
            <a:p>
              <a:pPr algn="ctr" eaLnBrk="0" hangingPunct="0"/>
              <a:r>
                <a:rPr lang="en-US" sz="2000" b="0" dirty="0">
                  <a:latin typeface="Myriad Pro" pitchFamily="34" charset="0"/>
                </a:rPr>
                <a:t>C</a:t>
              </a:r>
              <a:r>
                <a:rPr lang="en-US" sz="2000" b="0" dirty="0" smtClean="0">
                  <a:latin typeface="Myriad Pro" pitchFamily="34" charset="0"/>
                </a:rPr>
                <a:t>lusters</a:t>
              </a:r>
              <a:endParaRPr lang="en-US" sz="2000" b="0" dirty="0">
                <a:latin typeface="Myriad Pro" pitchFamily="34" charset="0"/>
              </a:endParaRPr>
            </a:p>
            <a:p>
              <a:pPr algn="ctr" eaLnBrk="0" hangingPunct="0"/>
              <a:r>
                <a:rPr lang="en-US" sz="2000" b="0" dirty="0">
                  <a:latin typeface="Myriad Pro" pitchFamily="34" charset="0"/>
                </a:rPr>
                <a:t>for </a:t>
              </a:r>
              <a:r>
                <a:rPr lang="en-US" sz="2000" b="0" dirty="0" smtClean="0">
                  <a:latin typeface="Myriad Pro" pitchFamily="34" charset="0"/>
                </a:rPr>
                <a:t>Test </a:t>
              </a:r>
              <a:r>
                <a:rPr lang="en-US" sz="2000" b="0" dirty="0">
                  <a:latin typeface="Myriad Pro" pitchFamily="34" charset="0"/>
                </a:rPr>
                <a:t>&amp; </a:t>
              </a:r>
            </a:p>
            <a:p>
              <a:pPr algn="ctr" eaLnBrk="0" hangingPunct="0"/>
              <a:r>
                <a:rPr lang="en-US" sz="2000" b="0" dirty="0">
                  <a:latin typeface="Myriad Pro" pitchFamily="34" charset="0"/>
                </a:rPr>
                <a:t>O</a:t>
              </a:r>
              <a:r>
                <a:rPr lang="en-US" sz="2000" b="0" dirty="0" smtClean="0">
                  <a:latin typeface="Myriad Pro" pitchFamily="34" charset="0"/>
                </a:rPr>
                <a:t>ptimization</a:t>
              </a:r>
              <a:endParaRPr lang="en-US" sz="2000" b="0" dirty="0">
                <a:latin typeface="Myriad Pro" pitchFamily="34" charset="0"/>
              </a:endParaRPr>
            </a:p>
          </p:txBody>
        </p:sp>
      </p:grpSp>
      <p:sp>
        <p:nvSpPr>
          <p:cNvPr id="71688" name="AutoShape 7"/>
          <p:cNvSpPr>
            <a:spLocks noChangeArrowheads="1"/>
          </p:cNvSpPr>
          <p:nvPr/>
        </p:nvSpPr>
        <p:spPr bwMode="auto">
          <a:xfrm>
            <a:off x="5733623" y="1597046"/>
            <a:ext cx="2757488" cy="1343025"/>
          </a:xfrm>
          <a:prstGeom prst="roundRect">
            <a:avLst>
              <a:gd name="adj" fmla="val 16667"/>
            </a:avLst>
          </a:prstGeom>
          <a:gradFill rotWithShape="1">
            <a:gsLst>
              <a:gs pos="0">
                <a:srgbClr val="05547B"/>
              </a:gs>
              <a:gs pos="100000">
                <a:srgbClr val="087EB9"/>
              </a:gs>
            </a:gsLst>
            <a:lin ang="0" scaled="1"/>
          </a:gradFill>
          <a:ln w="22225" algn="ctr">
            <a:solidFill>
              <a:schemeClr val="tx1"/>
            </a:solidFill>
            <a:round/>
            <a:headEnd/>
            <a:tailEnd/>
          </a:ln>
        </p:spPr>
        <p:txBody>
          <a:bodyPr wrap="none" anchor="ctr"/>
          <a:lstStyle/>
          <a:p>
            <a:pPr algn="ctr"/>
            <a:endParaRPr lang="en-US"/>
          </a:p>
        </p:txBody>
      </p:sp>
      <p:sp>
        <p:nvSpPr>
          <p:cNvPr id="2019336" name="AutoShape 8" descr="terraflops chip"/>
          <p:cNvSpPr>
            <a:spLocks noChangeArrowheads="1"/>
          </p:cNvSpPr>
          <p:nvPr/>
        </p:nvSpPr>
        <p:spPr bwMode="auto">
          <a:xfrm>
            <a:off x="7038040" y="1601808"/>
            <a:ext cx="1507907" cy="1333500"/>
          </a:xfrm>
          <a:prstGeom prst="roundRect">
            <a:avLst>
              <a:gd name="adj" fmla="val 16667"/>
            </a:avLst>
          </a:prstGeom>
          <a:blipFill dpi="0" rotWithShape="1">
            <a:blip r:embed="rId3" cstate="screen"/>
            <a:srcRect/>
            <a:stretch>
              <a:fillRect/>
            </a:stretch>
          </a:blipFill>
          <a:ln w="50800" algn="ctr">
            <a:noFill/>
            <a:round/>
            <a:headEnd/>
            <a:tailEnd/>
          </a:ln>
          <a:effectLst>
            <a:prstShdw prst="shdw17" dist="17961" dir="2700000">
              <a:srgbClr val="FFFFFF">
                <a:gamma/>
                <a:shade val="60000"/>
                <a:invGamma/>
              </a:srgbClr>
            </a:prstShdw>
          </a:effectLst>
        </p:spPr>
        <p:txBody>
          <a:bodyPr wrap="none" anchor="ctr"/>
          <a:lstStyle/>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p:txBody>
      </p:sp>
      <p:sp>
        <p:nvSpPr>
          <p:cNvPr id="71690" name="Text Box 9"/>
          <p:cNvSpPr txBox="1">
            <a:spLocks noChangeArrowheads="1"/>
          </p:cNvSpPr>
          <p:nvPr/>
        </p:nvSpPr>
        <p:spPr bwMode="auto">
          <a:xfrm>
            <a:off x="5841927" y="1768115"/>
            <a:ext cx="1163845" cy="1015663"/>
          </a:xfrm>
          <a:prstGeom prst="rect">
            <a:avLst/>
          </a:prstGeom>
          <a:noFill/>
          <a:ln w="50800" algn="ctr">
            <a:noFill/>
            <a:miter lim="800000"/>
            <a:headEnd/>
            <a:tailEnd/>
          </a:ln>
        </p:spPr>
        <p:txBody>
          <a:bodyPr wrap="none">
            <a:spAutoFit/>
          </a:bodyPr>
          <a:lstStyle/>
          <a:p>
            <a:pPr algn="ctr" eaLnBrk="0" hangingPunct="0"/>
            <a:r>
              <a:rPr lang="en-US" sz="2000" b="0" dirty="0" err="1" smtClean="0">
                <a:latin typeface="Myriad Pro" pitchFamily="34" charset="0"/>
              </a:rPr>
              <a:t>Tera</a:t>
            </a:r>
            <a:r>
              <a:rPr lang="en-US" sz="2000" b="0" dirty="0" smtClean="0">
                <a:latin typeface="Myriad Pro" pitchFamily="34" charset="0"/>
              </a:rPr>
              <a:t>/Exa-</a:t>
            </a:r>
          </a:p>
          <a:p>
            <a:pPr algn="ctr" eaLnBrk="0" hangingPunct="0"/>
            <a:r>
              <a:rPr lang="en-US" sz="2000" b="0" dirty="0" smtClean="0">
                <a:latin typeface="Myriad Pro" pitchFamily="34" charset="0"/>
              </a:rPr>
              <a:t>Scale</a:t>
            </a:r>
            <a:endParaRPr lang="en-US" sz="2000" b="0" dirty="0">
              <a:latin typeface="Myriad Pro" pitchFamily="34" charset="0"/>
            </a:endParaRPr>
          </a:p>
          <a:p>
            <a:pPr algn="ctr" eaLnBrk="0" hangingPunct="0"/>
            <a:r>
              <a:rPr lang="en-US" sz="2000" b="0" dirty="0" smtClean="0">
                <a:latin typeface="Myriad Pro" pitchFamily="34" charset="0"/>
              </a:rPr>
              <a:t>Research</a:t>
            </a:r>
            <a:endParaRPr lang="en-US" sz="2000" b="0" dirty="0">
              <a:latin typeface="Myriad Pro" pitchFamily="34" charset="0"/>
            </a:endParaRPr>
          </a:p>
        </p:txBody>
      </p:sp>
      <p:sp>
        <p:nvSpPr>
          <p:cNvPr id="71691" name="AutoShape 10"/>
          <p:cNvSpPr>
            <a:spLocks noChangeArrowheads="1"/>
          </p:cNvSpPr>
          <p:nvPr/>
        </p:nvSpPr>
        <p:spPr bwMode="auto">
          <a:xfrm>
            <a:off x="5291141" y="4964134"/>
            <a:ext cx="3662362" cy="1343025"/>
          </a:xfrm>
          <a:prstGeom prst="roundRect">
            <a:avLst>
              <a:gd name="adj" fmla="val 16667"/>
            </a:avLst>
          </a:prstGeom>
          <a:gradFill rotWithShape="1">
            <a:gsLst>
              <a:gs pos="0">
                <a:srgbClr val="087EB9"/>
              </a:gs>
              <a:gs pos="100000">
                <a:srgbClr val="05547B"/>
              </a:gs>
            </a:gsLst>
            <a:lin ang="0" scaled="1"/>
          </a:gradFill>
          <a:ln w="22225" algn="ctr">
            <a:solidFill>
              <a:schemeClr val="tx1"/>
            </a:solidFill>
            <a:round/>
            <a:headEnd/>
            <a:tailEnd/>
          </a:ln>
        </p:spPr>
        <p:txBody>
          <a:bodyPr wrap="none" anchor="ctr"/>
          <a:lstStyle/>
          <a:p>
            <a:pPr algn="ctr"/>
            <a:endParaRPr lang="en-US"/>
          </a:p>
        </p:txBody>
      </p:sp>
      <p:sp>
        <p:nvSpPr>
          <p:cNvPr id="71695" name="Text Box 12"/>
          <p:cNvSpPr txBox="1">
            <a:spLocks noChangeArrowheads="1"/>
          </p:cNvSpPr>
          <p:nvPr/>
        </p:nvSpPr>
        <p:spPr bwMode="auto">
          <a:xfrm>
            <a:off x="6939867" y="5129234"/>
            <a:ext cx="1901611" cy="1015663"/>
          </a:xfrm>
          <a:prstGeom prst="rect">
            <a:avLst/>
          </a:prstGeom>
          <a:noFill/>
          <a:ln w="50800" algn="ctr">
            <a:noFill/>
            <a:miter lim="800000"/>
            <a:headEnd/>
            <a:tailEnd/>
          </a:ln>
        </p:spPr>
        <p:txBody>
          <a:bodyPr wrap="none">
            <a:spAutoFit/>
          </a:bodyPr>
          <a:lstStyle/>
          <a:p>
            <a:pPr algn="ctr" eaLnBrk="0" hangingPunct="0"/>
            <a:r>
              <a:rPr lang="en-US" sz="2000" b="0" dirty="0">
                <a:latin typeface="Myriad Pro" pitchFamily="34" charset="0"/>
              </a:rPr>
              <a:t>Leading </a:t>
            </a:r>
          </a:p>
          <a:p>
            <a:pPr algn="ctr" eaLnBrk="0" hangingPunct="0"/>
            <a:r>
              <a:rPr lang="en-US" sz="2000" b="0" dirty="0" smtClean="0">
                <a:latin typeface="Myriad Pro" pitchFamily="34" charset="0"/>
              </a:rPr>
              <a:t>Performance,</a:t>
            </a:r>
            <a:endParaRPr lang="en-US" sz="2000" b="0" dirty="0">
              <a:latin typeface="Myriad Pro" pitchFamily="34" charset="0"/>
            </a:endParaRPr>
          </a:p>
          <a:p>
            <a:pPr algn="ctr" eaLnBrk="0" hangingPunct="0"/>
            <a:r>
              <a:rPr lang="en-US" sz="2000" b="0" dirty="0" smtClean="0">
                <a:latin typeface="Myriad Pro" pitchFamily="34" charset="0"/>
              </a:rPr>
              <a:t>Energy Efficient </a:t>
            </a:r>
            <a:endParaRPr lang="en-US" sz="2000" b="0" dirty="0">
              <a:latin typeface="Myriad Pro" pitchFamily="34" charset="0"/>
            </a:endParaRPr>
          </a:p>
        </p:txBody>
      </p:sp>
      <p:sp>
        <p:nvSpPr>
          <p:cNvPr id="71696" name="AutoShape 13"/>
          <p:cNvSpPr>
            <a:spLocks noChangeArrowheads="1"/>
          </p:cNvSpPr>
          <p:nvPr/>
        </p:nvSpPr>
        <p:spPr bwMode="auto">
          <a:xfrm>
            <a:off x="9177805" y="3275033"/>
            <a:ext cx="2757487" cy="1343025"/>
          </a:xfrm>
          <a:prstGeom prst="roundRect">
            <a:avLst>
              <a:gd name="adj" fmla="val 16667"/>
            </a:avLst>
          </a:prstGeom>
          <a:gradFill rotWithShape="1">
            <a:gsLst>
              <a:gs pos="0">
                <a:srgbClr val="05547B"/>
              </a:gs>
              <a:gs pos="100000">
                <a:srgbClr val="087EB9"/>
              </a:gs>
            </a:gsLst>
            <a:lin ang="0" scaled="1"/>
          </a:gradFill>
          <a:ln w="22225" algn="ctr">
            <a:solidFill>
              <a:schemeClr val="tx1"/>
            </a:solidFill>
            <a:round/>
            <a:headEnd/>
            <a:tailEnd/>
          </a:ln>
        </p:spPr>
        <p:txBody>
          <a:bodyPr wrap="none" anchor="ctr"/>
          <a:lstStyle/>
          <a:p>
            <a:pPr algn="ctr"/>
            <a:endParaRPr lang="en-US"/>
          </a:p>
        </p:txBody>
      </p:sp>
      <p:sp>
        <p:nvSpPr>
          <p:cNvPr id="2019342" name="AutoShape 14"/>
          <p:cNvSpPr>
            <a:spLocks noChangeArrowheads="1"/>
          </p:cNvSpPr>
          <p:nvPr/>
        </p:nvSpPr>
        <p:spPr bwMode="auto">
          <a:xfrm>
            <a:off x="10450980" y="3279795"/>
            <a:ext cx="1476375" cy="1333500"/>
          </a:xfrm>
          <a:prstGeom prst="roundRect">
            <a:avLst>
              <a:gd name="adj" fmla="val 16667"/>
            </a:avLst>
          </a:prstGeom>
          <a:blipFill dpi="0" rotWithShape="1">
            <a:blip r:embed="rId4" cstate="screen">
              <a:extLst>
                <a:ext uri="{28A0092B-C50C-407E-A947-70E740481C1C}">
                  <a14:useLocalDpi xmlns:a14="http://schemas.microsoft.com/office/drawing/2010/main" xmlns=""/>
                </a:ext>
              </a:extLst>
            </a:blip>
            <a:srcRect/>
            <a:stretch>
              <a:fillRect/>
            </a:stretch>
          </a:blipFill>
          <a:ln w="50800" algn="ctr">
            <a:noFill/>
            <a:round/>
            <a:headEnd/>
            <a:tailEnd/>
          </a:ln>
          <a:effectLst>
            <a:prstShdw prst="shdw17" dist="17961" dir="2700000">
              <a:srgbClr val="FFFFFF">
                <a:gamma/>
                <a:shade val="60000"/>
                <a:invGamma/>
              </a:srgbClr>
            </a:prstShdw>
          </a:effectLst>
        </p:spPr>
        <p:txBody>
          <a:bodyPr wrap="none" anchor="ctr"/>
          <a:lstStyle/>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p:txBody>
      </p:sp>
      <p:sp>
        <p:nvSpPr>
          <p:cNvPr id="71700" name="Text Box 15"/>
          <p:cNvSpPr txBox="1">
            <a:spLocks noChangeArrowheads="1"/>
          </p:cNvSpPr>
          <p:nvPr/>
        </p:nvSpPr>
        <p:spPr bwMode="auto">
          <a:xfrm>
            <a:off x="8989072" y="3432936"/>
            <a:ext cx="1709737" cy="1015663"/>
          </a:xfrm>
          <a:prstGeom prst="rect">
            <a:avLst/>
          </a:prstGeom>
          <a:noFill/>
          <a:ln w="50800" algn="ctr">
            <a:noFill/>
            <a:miter lim="800000"/>
            <a:headEnd/>
            <a:tailEnd/>
          </a:ln>
        </p:spPr>
        <p:txBody>
          <a:bodyPr>
            <a:spAutoFit/>
          </a:bodyPr>
          <a:lstStyle/>
          <a:p>
            <a:pPr algn="ctr" eaLnBrk="0" hangingPunct="0"/>
            <a:r>
              <a:rPr lang="en-US" sz="2000" b="0" dirty="0">
                <a:latin typeface="Myriad Pro" pitchFamily="34" charset="0"/>
              </a:rPr>
              <a:t>Platform </a:t>
            </a:r>
            <a:r>
              <a:rPr lang="en-US" sz="2000" b="0" dirty="0" smtClean="0">
                <a:latin typeface="Myriad Pro" pitchFamily="34" charset="0"/>
              </a:rPr>
              <a:t>Building</a:t>
            </a:r>
            <a:endParaRPr lang="en-US" sz="2000" b="0" dirty="0">
              <a:latin typeface="Myriad Pro" pitchFamily="34" charset="0"/>
            </a:endParaRPr>
          </a:p>
          <a:p>
            <a:pPr algn="ctr" eaLnBrk="0" hangingPunct="0"/>
            <a:r>
              <a:rPr lang="en-US" sz="2000" b="0" dirty="0">
                <a:latin typeface="Myriad Pro" pitchFamily="34" charset="0"/>
              </a:rPr>
              <a:t>B</a:t>
            </a:r>
            <a:r>
              <a:rPr lang="en-US" sz="2000" b="0" dirty="0" smtClean="0">
                <a:latin typeface="Myriad Pro" pitchFamily="34" charset="0"/>
              </a:rPr>
              <a:t>locks</a:t>
            </a:r>
            <a:endParaRPr lang="en-US" sz="2000" b="0" dirty="0">
              <a:latin typeface="Myriad Pro" pitchFamily="34" charset="0"/>
            </a:endParaRPr>
          </a:p>
        </p:txBody>
      </p:sp>
      <p:sp>
        <p:nvSpPr>
          <p:cNvPr id="71701" name="AutoShape 16"/>
          <p:cNvSpPr>
            <a:spLocks noChangeArrowheads="1"/>
          </p:cNvSpPr>
          <p:nvPr/>
        </p:nvSpPr>
        <p:spPr bwMode="auto">
          <a:xfrm>
            <a:off x="2106077" y="1590696"/>
            <a:ext cx="3084512" cy="1343025"/>
          </a:xfrm>
          <a:prstGeom prst="roundRect">
            <a:avLst>
              <a:gd name="adj" fmla="val 16667"/>
            </a:avLst>
          </a:prstGeom>
          <a:gradFill rotWithShape="1">
            <a:gsLst>
              <a:gs pos="0">
                <a:srgbClr val="087EB9"/>
              </a:gs>
              <a:gs pos="100000">
                <a:srgbClr val="05547B"/>
              </a:gs>
            </a:gsLst>
            <a:lin ang="0" scaled="1"/>
          </a:gradFill>
          <a:ln w="22225" algn="ctr">
            <a:solidFill>
              <a:schemeClr val="tx1"/>
            </a:solidFill>
            <a:round/>
            <a:headEnd/>
            <a:tailEnd/>
          </a:ln>
        </p:spPr>
        <p:txBody>
          <a:bodyPr wrap="none" anchor="ctr"/>
          <a:lstStyle/>
          <a:p>
            <a:pPr algn="ctr"/>
            <a:endParaRPr lang="en-US"/>
          </a:p>
        </p:txBody>
      </p:sp>
      <p:sp>
        <p:nvSpPr>
          <p:cNvPr id="2019345" name="AutoShape 17"/>
          <p:cNvSpPr>
            <a:spLocks noChangeArrowheads="1"/>
          </p:cNvSpPr>
          <p:nvPr/>
        </p:nvSpPr>
        <p:spPr bwMode="auto">
          <a:xfrm>
            <a:off x="2111220" y="1599841"/>
            <a:ext cx="1466623" cy="1318056"/>
          </a:xfrm>
          <a:prstGeom prst="roundRect">
            <a:avLst>
              <a:gd name="adj" fmla="val 16667"/>
            </a:avLst>
          </a:prstGeom>
          <a:blipFill dpi="0" rotWithShape="0">
            <a:blip r:embed="rId5" cstate="screen">
              <a:extLst>
                <a:ext uri="{28A0092B-C50C-407E-A947-70E740481C1C}">
                  <a14:useLocalDpi xmlns:a14="http://schemas.microsoft.com/office/drawing/2010/main" xmlns=""/>
                </a:ext>
              </a:extLst>
            </a:blip>
            <a:srcRect/>
            <a:stretch>
              <a:fillRect/>
            </a:stretch>
          </a:blipFill>
          <a:ln w="50800" algn="ctr">
            <a:noFill/>
            <a:round/>
            <a:headEnd/>
            <a:tailEnd/>
          </a:ln>
          <a:effectLst>
            <a:prstShdw prst="shdw17" dist="17961" dir="2700000">
              <a:srgbClr val="FFFFFF">
                <a:gamma/>
                <a:shade val="60000"/>
                <a:invGamma/>
              </a:srgbClr>
            </a:prstShdw>
          </a:effectLst>
        </p:spPr>
        <p:txBody>
          <a:bodyPr wrap="none" anchor="ctr"/>
          <a:lstStyle/>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p:txBody>
      </p:sp>
      <p:sp>
        <p:nvSpPr>
          <p:cNvPr id="71705" name="Text Box 18"/>
          <p:cNvSpPr txBox="1">
            <a:spLocks noChangeArrowheads="1"/>
          </p:cNvSpPr>
          <p:nvPr/>
        </p:nvSpPr>
        <p:spPr bwMode="auto">
          <a:xfrm>
            <a:off x="3640128" y="1624359"/>
            <a:ext cx="1519776" cy="1323439"/>
          </a:xfrm>
          <a:prstGeom prst="rect">
            <a:avLst/>
          </a:prstGeom>
          <a:noFill/>
          <a:ln w="50800" algn="ctr">
            <a:noFill/>
            <a:miter lim="800000"/>
            <a:headEnd/>
            <a:tailEnd/>
          </a:ln>
        </p:spPr>
        <p:txBody>
          <a:bodyPr wrap="none">
            <a:spAutoFit/>
          </a:bodyPr>
          <a:lstStyle/>
          <a:p>
            <a:pPr algn="ctr" eaLnBrk="0" hangingPunct="0"/>
            <a:r>
              <a:rPr lang="en-US" sz="2000" b="0" dirty="0">
                <a:latin typeface="Myriad Pro" pitchFamily="34" charset="0"/>
              </a:rPr>
              <a:t>Dedicated,</a:t>
            </a:r>
          </a:p>
          <a:p>
            <a:pPr algn="ctr" eaLnBrk="0" hangingPunct="0"/>
            <a:r>
              <a:rPr lang="en-US" sz="2000" b="0" dirty="0">
                <a:latin typeface="Myriad Pro" pitchFamily="34" charset="0"/>
              </a:rPr>
              <a:t>R</a:t>
            </a:r>
            <a:r>
              <a:rPr lang="en-US" sz="2000" b="0" dirty="0" smtClean="0">
                <a:latin typeface="Myriad Pro" pitchFamily="34" charset="0"/>
              </a:rPr>
              <a:t>enowned </a:t>
            </a:r>
            <a:endParaRPr lang="en-US" sz="2000" b="0" dirty="0">
              <a:latin typeface="Myriad Pro" pitchFamily="34" charset="0"/>
            </a:endParaRPr>
          </a:p>
          <a:p>
            <a:pPr algn="ctr" eaLnBrk="0" hangingPunct="0"/>
            <a:r>
              <a:rPr lang="en-US" sz="2000" b="0" dirty="0">
                <a:latin typeface="Myriad Pro" pitchFamily="34" charset="0"/>
              </a:rPr>
              <a:t>A</a:t>
            </a:r>
            <a:r>
              <a:rPr lang="en-US" sz="2000" b="0" dirty="0" smtClean="0">
                <a:latin typeface="Myriad Pro" pitchFamily="34" charset="0"/>
              </a:rPr>
              <a:t>pplications</a:t>
            </a:r>
            <a:endParaRPr lang="en-US" sz="2000" b="0" dirty="0">
              <a:latin typeface="Myriad Pro" pitchFamily="34" charset="0"/>
            </a:endParaRPr>
          </a:p>
          <a:p>
            <a:pPr algn="ctr" eaLnBrk="0" hangingPunct="0"/>
            <a:r>
              <a:rPr lang="en-US" sz="2000" b="0" dirty="0">
                <a:latin typeface="Myriad Pro" pitchFamily="34" charset="0"/>
              </a:rPr>
              <a:t>E</a:t>
            </a:r>
            <a:r>
              <a:rPr lang="en-US" sz="2000" b="0" dirty="0" smtClean="0">
                <a:latin typeface="Myriad Pro" pitchFamily="34" charset="0"/>
              </a:rPr>
              <a:t>xpertise </a:t>
            </a:r>
            <a:endParaRPr lang="en-US" sz="2000" b="0" dirty="0">
              <a:latin typeface="Myriad Pro" pitchFamily="34" charset="0"/>
            </a:endParaRPr>
          </a:p>
        </p:txBody>
      </p:sp>
      <p:sp>
        <p:nvSpPr>
          <p:cNvPr id="71706" name="AutoShape 19"/>
          <p:cNvSpPr>
            <a:spLocks noChangeArrowheads="1"/>
          </p:cNvSpPr>
          <p:nvPr/>
        </p:nvSpPr>
        <p:spPr bwMode="auto">
          <a:xfrm>
            <a:off x="2086854" y="3270271"/>
            <a:ext cx="3379787" cy="1343025"/>
          </a:xfrm>
          <a:prstGeom prst="roundRect">
            <a:avLst>
              <a:gd name="adj" fmla="val 16667"/>
            </a:avLst>
          </a:prstGeom>
          <a:gradFill rotWithShape="1">
            <a:gsLst>
              <a:gs pos="0">
                <a:srgbClr val="087EB9"/>
              </a:gs>
              <a:gs pos="100000">
                <a:srgbClr val="05547B"/>
              </a:gs>
            </a:gsLst>
            <a:lin ang="0" scaled="1"/>
          </a:gradFill>
          <a:ln w="22225" algn="ctr">
            <a:solidFill>
              <a:schemeClr val="tx1"/>
            </a:solidFill>
            <a:round/>
            <a:headEnd/>
            <a:tailEnd/>
          </a:ln>
        </p:spPr>
        <p:txBody>
          <a:bodyPr wrap="none" anchor="ctr"/>
          <a:lstStyle/>
          <a:p>
            <a:pPr algn="ctr"/>
            <a:endParaRPr lang="en-US"/>
          </a:p>
        </p:txBody>
      </p:sp>
      <p:sp>
        <p:nvSpPr>
          <p:cNvPr id="71710" name="Text Box 21"/>
          <p:cNvSpPr txBox="1">
            <a:spLocks noChangeArrowheads="1"/>
          </p:cNvSpPr>
          <p:nvPr/>
        </p:nvSpPr>
        <p:spPr bwMode="auto">
          <a:xfrm>
            <a:off x="3660019" y="3442265"/>
            <a:ext cx="1877950" cy="1015663"/>
          </a:xfrm>
          <a:prstGeom prst="rect">
            <a:avLst/>
          </a:prstGeom>
          <a:noFill/>
          <a:ln w="50800" algn="ctr">
            <a:noFill/>
            <a:miter lim="800000"/>
            <a:headEnd/>
            <a:tailEnd/>
          </a:ln>
        </p:spPr>
        <p:txBody>
          <a:bodyPr wrap="none">
            <a:spAutoFit/>
          </a:bodyPr>
          <a:lstStyle/>
          <a:p>
            <a:pPr algn="ctr" eaLnBrk="0" hangingPunct="0"/>
            <a:r>
              <a:rPr lang="en-US" sz="2000" b="0" dirty="0">
                <a:effectLst>
                  <a:outerShdw blurRad="38100" dist="38100" dir="2700000" algn="tl">
                    <a:srgbClr val="000000">
                      <a:alpha val="43137"/>
                    </a:srgbClr>
                  </a:outerShdw>
                </a:effectLst>
                <a:latin typeface="Myriad Pro" pitchFamily="34" charset="0"/>
              </a:rPr>
              <a:t>Broad Software </a:t>
            </a:r>
          </a:p>
          <a:p>
            <a:pPr algn="ctr" eaLnBrk="0" hangingPunct="0"/>
            <a:r>
              <a:rPr lang="en-US" sz="2000" b="0" dirty="0">
                <a:effectLst>
                  <a:outerShdw blurRad="38100" dist="38100" dir="2700000" algn="tl">
                    <a:srgbClr val="000000">
                      <a:alpha val="43137"/>
                    </a:srgbClr>
                  </a:outerShdw>
                </a:effectLst>
                <a:latin typeface="Myriad Pro" pitchFamily="34" charset="0"/>
              </a:rPr>
              <a:t>T</a:t>
            </a:r>
            <a:r>
              <a:rPr lang="en-US" sz="2000" b="0" dirty="0" smtClean="0">
                <a:effectLst>
                  <a:outerShdw blurRad="38100" dist="38100" dir="2700000" algn="tl">
                    <a:srgbClr val="000000">
                      <a:alpha val="43137"/>
                    </a:srgbClr>
                  </a:outerShdw>
                </a:effectLst>
                <a:latin typeface="Myriad Pro" pitchFamily="34" charset="0"/>
              </a:rPr>
              <a:t>ools </a:t>
            </a:r>
            <a:endParaRPr lang="en-US" sz="2000" b="0" dirty="0">
              <a:effectLst>
                <a:outerShdw blurRad="38100" dist="38100" dir="2700000" algn="tl">
                  <a:srgbClr val="000000">
                    <a:alpha val="43137"/>
                  </a:srgbClr>
                </a:outerShdw>
              </a:effectLst>
              <a:latin typeface="Myriad Pro" pitchFamily="34" charset="0"/>
            </a:endParaRPr>
          </a:p>
          <a:p>
            <a:pPr algn="ctr" eaLnBrk="0" hangingPunct="0"/>
            <a:r>
              <a:rPr lang="en-US" sz="2000" b="0" dirty="0">
                <a:effectLst>
                  <a:outerShdw blurRad="38100" dist="38100" dir="2700000" algn="tl">
                    <a:srgbClr val="000000">
                      <a:alpha val="43137"/>
                    </a:srgbClr>
                  </a:outerShdw>
                </a:effectLst>
                <a:latin typeface="Myriad Pro" pitchFamily="34" charset="0"/>
              </a:rPr>
              <a:t>P</a:t>
            </a:r>
            <a:r>
              <a:rPr lang="en-US" sz="2000" b="0" dirty="0" smtClean="0">
                <a:effectLst>
                  <a:outerShdw blurRad="38100" dist="38100" dir="2700000" algn="tl">
                    <a:srgbClr val="000000">
                      <a:alpha val="43137"/>
                    </a:srgbClr>
                  </a:outerShdw>
                </a:effectLst>
                <a:latin typeface="Myriad Pro" pitchFamily="34" charset="0"/>
              </a:rPr>
              <a:t>ortfolio </a:t>
            </a:r>
            <a:endParaRPr lang="en-US" sz="2000" b="0" dirty="0">
              <a:effectLst>
                <a:outerShdw blurRad="38100" dist="38100" dir="2700000" algn="tl">
                  <a:srgbClr val="000000">
                    <a:alpha val="43137"/>
                  </a:srgbClr>
                </a:outerShdw>
              </a:effectLst>
              <a:latin typeface="Myriad Pro" pitchFamily="34" charset="0"/>
            </a:endParaRPr>
          </a:p>
        </p:txBody>
      </p:sp>
      <p:sp>
        <p:nvSpPr>
          <p:cNvPr id="71711" name="AutoShape 25"/>
          <p:cNvSpPr>
            <a:spLocks noChangeArrowheads="1"/>
          </p:cNvSpPr>
          <p:nvPr/>
        </p:nvSpPr>
        <p:spPr bwMode="auto">
          <a:xfrm>
            <a:off x="5935587" y="3275033"/>
            <a:ext cx="2757487" cy="1343025"/>
          </a:xfrm>
          <a:prstGeom prst="roundRect">
            <a:avLst>
              <a:gd name="adj" fmla="val 16667"/>
            </a:avLst>
          </a:prstGeom>
          <a:gradFill rotWithShape="1">
            <a:gsLst>
              <a:gs pos="0">
                <a:srgbClr val="05547B"/>
              </a:gs>
              <a:gs pos="100000">
                <a:srgbClr val="087EB9"/>
              </a:gs>
            </a:gsLst>
            <a:lin ang="0" scaled="1"/>
          </a:gradFill>
          <a:ln w="22225" algn="ctr">
            <a:solidFill>
              <a:schemeClr val="tx1"/>
            </a:solidFill>
            <a:round/>
            <a:headEnd/>
            <a:tailEnd/>
          </a:ln>
        </p:spPr>
        <p:txBody>
          <a:bodyPr wrap="none" anchor="ctr"/>
          <a:lstStyle/>
          <a:p>
            <a:pPr algn="ctr"/>
            <a:endParaRPr lang="en-US"/>
          </a:p>
        </p:txBody>
      </p:sp>
      <p:sp>
        <p:nvSpPr>
          <p:cNvPr id="71713" name="Text Box 27"/>
          <p:cNvSpPr txBox="1">
            <a:spLocks noChangeArrowheads="1"/>
          </p:cNvSpPr>
          <p:nvPr/>
        </p:nvSpPr>
        <p:spPr bwMode="auto">
          <a:xfrm>
            <a:off x="5982418" y="3300079"/>
            <a:ext cx="1418786" cy="1323439"/>
          </a:xfrm>
          <a:prstGeom prst="rect">
            <a:avLst/>
          </a:prstGeom>
          <a:noFill/>
          <a:ln w="50800" algn="ctr">
            <a:noFill/>
            <a:miter lim="800000"/>
            <a:headEnd/>
            <a:tailEnd/>
          </a:ln>
        </p:spPr>
        <p:txBody>
          <a:bodyPr wrap="none">
            <a:spAutoFit/>
          </a:bodyPr>
          <a:lstStyle/>
          <a:p>
            <a:pPr algn="ctr" eaLnBrk="0" hangingPunct="0"/>
            <a:r>
              <a:rPr lang="en-US" sz="2000" b="0" dirty="0">
                <a:latin typeface="Myriad Pro" pitchFamily="34" charset="0"/>
              </a:rPr>
              <a:t>Defined</a:t>
            </a:r>
          </a:p>
          <a:p>
            <a:pPr algn="ctr" eaLnBrk="0" hangingPunct="0"/>
            <a:r>
              <a:rPr lang="en-US" sz="2000" b="0" dirty="0">
                <a:latin typeface="Myriad Pro" pitchFamily="34" charset="0"/>
              </a:rPr>
              <a:t>HPC</a:t>
            </a:r>
          </a:p>
          <a:p>
            <a:pPr algn="ctr" eaLnBrk="0" hangingPunct="0"/>
            <a:r>
              <a:rPr lang="en-US" sz="2000" b="0" dirty="0">
                <a:latin typeface="Myriad Pro" pitchFamily="34" charset="0"/>
              </a:rPr>
              <a:t>A</a:t>
            </a:r>
            <a:r>
              <a:rPr lang="en-US" sz="2000" b="0" dirty="0" smtClean="0">
                <a:latin typeface="Myriad Pro" pitchFamily="34" charset="0"/>
              </a:rPr>
              <a:t>pplication</a:t>
            </a:r>
            <a:endParaRPr lang="en-US" sz="2000" b="0" dirty="0">
              <a:latin typeface="Myriad Pro" pitchFamily="34" charset="0"/>
            </a:endParaRPr>
          </a:p>
          <a:p>
            <a:pPr algn="ctr" eaLnBrk="0" hangingPunct="0"/>
            <a:r>
              <a:rPr lang="en-US" sz="2000" b="0" dirty="0">
                <a:latin typeface="Myriad Pro" pitchFamily="34" charset="0"/>
              </a:rPr>
              <a:t>P</a:t>
            </a:r>
            <a:r>
              <a:rPr lang="en-US" sz="2000" b="0" dirty="0" smtClean="0">
                <a:latin typeface="Myriad Pro" pitchFamily="34" charset="0"/>
              </a:rPr>
              <a:t>latform</a:t>
            </a:r>
            <a:endParaRPr lang="en-US" sz="2000" b="0" dirty="0">
              <a:latin typeface="Myriad Pro" pitchFamily="34" charset="0"/>
            </a:endParaRPr>
          </a:p>
        </p:txBody>
      </p:sp>
      <p:sp>
        <p:nvSpPr>
          <p:cNvPr id="31" name="Rounded Rectangle 30"/>
          <p:cNvSpPr/>
          <p:nvPr/>
        </p:nvSpPr>
        <p:spPr bwMode="auto">
          <a:xfrm>
            <a:off x="2067734" y="3261780"/>
            <a:ext cx="3409122" cy="1381539"/>
          </a:xfrm>
          <a:prstGeom prst="roundRect">
            <a:avLst/>
          </a:prstGeom>
          <a:no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pic>
        <p:nvPicPr>
          <p:cNvPr id="47" name="Picture 2" descr="Argus_LeftAngle"/>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rot="21421078">
            <a:off x="11550508" y="3161869"/>
            <a:ext cx="1138930" cy="679270"/>
          </a:xfrm>
          <a:prstGeom prst="rect">
            <a:avLst/>
          </a:prstGeom>
          <a:noFill/>
          <a:ln w="9525">
            <a:noFill/>
            <a:miter lim="800000"/>
            <a:headEnd/>
            <a:tailEnd/>
          </a:ln>
        </p:spPr>
      </p:pic>
      <p:sp>
        <p:nvSpPr>
          <p:cNvPr id="41" name="AutoShape 8" descr="terraflops chip"/>
          <p:cNvSpPr>
            <a:spLocks noChangeArrowheads="1"/>
          </p:cNvSpPr>
          <p:nvPr/>
        </p:nvSpPr>
        <p:spPr bwMode="auto">
          <a:xfrm>
            <a:off x="9281169" y="4993109"/>
            <a:ext cx="1429516" cy="1308525"/>
          </a:xfrm>
          <a:prstGeom prst="roundRect">
            <a:avLst>
              <a:gd name="adj" fmla="val 16667"/>
            </a:avLst>
          </a:prstGeom>
          <a:blipFill dpi="0" rotWithShape="1">
            <a:blip r:embed="rId7" cstate="screen"/>
            <a:srcRect/>
            <a:stretch>
              <a:fillRect/>
            </a:stretch>
          </a:blipFill>
          <a:ln w="50800" algn="ctr">
            <a:noFill/>
            <a:round/>
            <a:headEnd/>
            <a:tailEnd/>
          </a:ln>
          <a:effectLst>
            <a:prstShdw prst="shdw17" dist="17961" dir="2700000">
              <a:srgbClr val="FFFFFF">
                <a:gamma/>
                <a:shade val="60000"/>
                <a:invGamma/>
              </a:srgbClr>
            </a:prstShdw>
          </a:effectLst>
        </p:spPr>
        <p:txBody>
          <a:bodyPr wrap="none" anchor="ctr"/>
          <a:lstStyle/>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a:p>
            <a:pPr defTabSz="974725" eaLnBrk="0" hangingPunct="0">
              <a:lnSpc>
                <a:spcPct val="90000"/>
              </a:lnSpc>
              <a:defRPr/>
            </a:pPr>
            <a:endParaRPr lang="en-US" sz="1400" b="0">
              <a:effectLst>
                <a:outerShdw blurRad="38100" dist="38100" dir="2700000" algn="tl">
                  <a:srgbClr val="000000"/>
                </a:outerShdw>
              </a:effectLst>
              <a:latin typeface="Segoe UI" pitchFamily="34" charset="0"/>
            </a:endParaRPr>
          </a:p>
        </p:txBody>
      </p:sp>
      <p:sp>
        <p:nvSpPr>
          <p:cNvPr id="46" name="Text Box 9"/>
          <p:cNvSpPr txBox="1">
            <a:spLocks noChangeArrowheads="1"/>
          </p:cNvSpPr>
          <p:nvPr/>
        </p:nvSpPr>
        <p:spPr bwMode="auto">
          <a:xfrm>
            <a:off x="10841739" y="4970484"/>
            <a:ext cx="1504643" cy="1323439"/>
          </a:xfrm>
          <a:prstGeom prst="rect">
            <a:avLst/>
          </a:prstGeom>
          <a:noFill/>
          <a:ln w="50800" algn="ctr">
            <a:noFill/>
            <a:miter lim="800000"/>
            <a:headEnd/>
            <a:tailEnd/>
          </a:ln>
        </p:spPr>
        <p:txBody>
          <a:bodyPr wrap="none">
            <a:spAutoFit/>
          </a:bodyPr>
          <a:lstStyle/>
          <a:p>
            <a:pPr algn="ctr" eaLnBrk="0" hangingPunct="0"/>
            <a:r>
              <a:rPr lang="en-US" sz="2000" b="0" dirty="0" smtClean="0">
                <a:latin typeface="Myriad Pro" pitchFamily="34" charset="0"/>
              </a:rPr>
              <a:t>Many</a:t>
            </a:r>
          </a:p>
          <a:p>
            <a:pPr algn="ctr" eaLnBrk="0" hangingPunct="0"/>
            <a:r>
              <a:rPr lang="en-US" sz="2000" b="0" dirty="0" smtClean="0">
                <a:latin typeface="Myriad Pro" pitchFamily="34" charset="0"/>
              </a:rPr>
              <a:t>Integrated </a:t>
            </a:r>
          </a:p>
          <a:p>
            <a:pPr algn="ctr" eaLnBrk="0" hangingPunct="0"/>
            <a:r>
              <a:rPr lang="en-US" sz="2000" b="0" dirty="0" smtClean="0">
                <a:latin typeface="Myriad Pro" pitchFamily="34" charset="0"/>
              </a:rPr>
              <a:t>Core</a:t>
            </a:r>
          </a:p>
          <a:p>
            <a:pPr algn="ctr" eaLnBrk="0" hangingPunct="0"/>
            <a:r>
              <a:rPr lang="en-GB" sz="2000" b="0" dirty="0" smtClean="0">
                <a:latin typeface="Myriad Pro" pitchFamily="34" charset="0"/>
              </a:rPr>
              <a:t>Architecture</a:t>
            </a:r>
            <a:endParaRPr lang="en-US" sz="2000" b="0" dirty="0">
              <a:latin typeface="Myriad Pro" pitchFamily="34" charset="0"/>
            </a:endParaRPr>
          </a:p>
        </p:txBody>
      </p:sp>
      <p:pic>
        <p:nvPicPr>
          <p:cNvPr id="49" name="Picture 7" descr="SSD 2.5_7mm angle right.png"/>
          <p:cNvPicPr>
            <a:picLocks noChangeAspect="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10262788" y="4166592"/>
            <a:ext cx="937805" cy="599662"/>
          </a:xfrm>
          <a:prstGeom prst="rect">
            <a:avLst/>
          </a:prstGeom>
          <a:noFill/>
          <a:ln w="9525">
            <a:noFill/>
            <a:miter lim="800000"/>
            <a:headEnd/>
            <a:tailEnd/>
          </a:ln>
        </p:spPr>
      </p:pic>
      <p:pic>
        <p:nvPicPr>
          <p:cNvPr id="50" name="Picture 2" descr="TransistorGenerations_image"/>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1709987" y="4956198"/>
            <a:ext cx="1812567" cy="1310816"/>
          </a:xfrm>
          <a:prstGeom prst="rect">
            <a:avLst/>
          </a:prstGeom>
          <a:noFill/>
          <a:ln w="9525">
            <a:noFill/>
            <a:miter lim="800000"/>
            <a:headEnd/>
            <a:tailEnd/>
          </a:ln>
        </p:spPr>
      </p:pic>
      <p:sp>
        <p:nvSpPr>
          <p:cNvPr id="26" name="Text Box 21"/>
          <p:cNvSpPr txBox="1">
            <a:spLocks noChangeArrowheads="1"/>
          </p:cNvSpPr>
          <p:nvPr/>
        </p:nvSpPr>
        <p:spPr bwMode="auto">
          <a:xfrm>
            <a:off x="3155286" y="5127009"/>
            <a:ext cx="1772729" cy="1015663"/>
          </a:xfrm>
          <a:prstGeom prst="rect">
            <a:avLst/>
          </a:prstGeom>
          <a:noFill/>
          <a:ln w="50800" algn="ctr">
            <a:noFill/>
            <a:miter lim="800000"/>
            <a:headEnd/>
            <a:tailEnd/>
          </a:ln>
        </p:spPr>
        <p:txBody>
          <a:bodyPr wrap="none">
            <a:spAutoFit/>
          </a:bodyPr>
          <a:lstStyle/>
          <a:p>
            <a:pPr algn="ctr" eaLnBrk="0" hangingPunct="0"/>
            <a:r>
              <a:rPr lang="en-US" sz="2000" b="0" dirty="0" smtClean="0">
                <a:latin typeface="Myriad Pro" pitchFamily="34" charset="0"/>
              </a:rPr>
              <a:t>Manufacturing</a:t>
            </a:r>
          </a:p>
          <a:p>
            <a:pPr algn="ctr" eaLnBrk="0" hangingPunct="0"/>
            <a:r>
              <a:rPr lang="en-US" sz="2000" b="0" dirty="0" smtClean="0">
                <a:latin typeface="Myriad Pro" pitchFamily="34" charset="0"/>
              </a:rPr>
              <a:t>Process</a:t>
            </a:r>
          </a:p>
          <a:p>
            <a:pPr algn="ctr" eaLnBrk="0" hangingPunct="0"/>
            <a:r>
              <a:rPr lang="en-US" sz="2000" b="0" dirty="0" smtClean="0">
                <a:latin typeface="Myriad Pro" pitchFamily="34" charset="0"/>
              </a:rPr>
              <a:t>Technologies</a:t>
            </a:r>
            <a:endParaRPr lang="en-US" sz="2000" b="0" dirty="0">
              <a:latin typeface="Myriad Pro" pitchFamily="34" charset="0"/>
            </a:endParaRPr>
          </a:p>
        </p:txBody>
      </p:sp>
      <p:pic>
        <p:nvPicPr>
          <p:cNvPr id="4098" name="Picture 2"/>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5606539" y="5004984"/>
            <a:ext cx="1095912" cy="152368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2" name="Picture 14" descr="IntelParallelStudio_XE.png"/>
          <p:cNvPicPr>
            <a:picLocks noChangeAspect="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1803866" y="2972169"/>
            <a:ext cx="1496813" cy="1699489"/>
          </a:xfrm>
          <a:prstGeom prst="rect">
            <a:avLst/>
          </a:prstGeom>
          <a:noFill/>
          <a:ln w="9525">
            <a:noFill/>
            <a:miter lim="800000"/>
            <a:headEnd/>
            <a:tailEnd/>
          </a:ln>
        </p:spPr>
      </p:pic>
      <p:pic>
        <p:nvPicPr>
          <p:cNvPr id="53" name="Picture 15" descr="IntelClusterStudio.png"/>
          <p:cNvPicPr>
            <a:picLocks noChangeAspect="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2540920" y="3244625"/>
            <a:ext cx="1456453" cy="1654741"/>
          </a:xfrm>
          <a:prstGeom prst="rect">
            <a:avLst/>
          </a:prstGeom>
          <a:noFill/>
          <a:ln w="9525">
            <a:noFill/>
            <a:miter lim="800000"/>
            <a:headEnd/>
            <a:tailEnd/>
          </a:ln>
        </p:spPr>
      </p:pic>
      <p:pic>
        <p:nvPicPr>
          <p:cNvPr id="36" name="Picture 7" descr="Intel_Cluster_Ready_Logo.png"/>
          <p:cNvPicPr>
            <a:picLocks noChangeAspect="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7535214" y="3396418"/>
            <a:ext cx="1010733" cy="1130759"/>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9004372" y="1611269"/>
            <a:ext cx="1368365" cy="1336529"/>
          </a:xfrm>
          <a:prstGeom prst="roundRect">
            <a:avLst>
              <a:gd name="adj" fmla="val 8594"/>
            </a:avLst>
          </a:prstGeom>
          <a:solidFill>
            <a:srgbClr val="FFFFFF">
              <a:shade val="85000"/>
            </a:srgbClr>
          </a:solidFill>
          <a:ln w="12700">
            <a:solidFill>
              <a:schemeClr val="tx1"/>
            </a:solidFill>
          </a:ln>
          <a:effectLst/>
        </p:spPr>
      </p:pic>
    </p:spTree>
    <p:extLst>
      <p:ext uri="{BB962C8B-B14F-4D97-AF65-F5344CB8AC3E}">
        <p14:creationId xmlns:p14="http://schemas.microsoft.com/office/powerpoint/2010/main" xmlns="" val="400678638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bwMode="auto">
          <a:xfrm rot="5400000">
            <a:off x="10836979" y="5353929"/>
            <a:ext cx="185352"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9792834" y="5644313"/>
            <a:ext cx="506628"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1" name="AutoShape 4"/>
          <p:cNvSpPr>
            <a:spLocks noChangeArrowheads="1"/>
          </p:cNvSpPr>
          <p:nvPr/>
        </p:nvSpPr>
        <p:spPr bwMode="auto">
          <a:xfrm>
            <a:off x="1612227" y="2057461"/>
            <a:ext cx="11144169" cy="5273235"/>
          </a:xfrm>
          <a:prstGeom prst="roundRect">
            <a:avLst>
              <a:gd name="adj" fmla="val 4019"/>
            </a:avLst>
          </a:prstGeom>
          <a:gradFill rotWithShape="1">
            <a:gsLst>
              <a:gs pos="0">
                <a:srgbClr val="0C62A9">
                  <a:alpha val="20000"/>
                </a:srgbClr>
              </a:gs>
              <a:gs pos="100000">
                <a:schemeClr val="tx2">
                  <a:alpha val="0"/>
                </a:schemeClr>
              </a:gs>
            </a:gsLst>
            <a:lin ang="5400000" scaled="1"/>
          </a:gradFill>
          <a:ln w="19050" algn="ctr">
            <a:solidFill>
              <a:schemeClr val="bg1">
                <a:lumMod val="60000"/>
                <a:lumOff val="40000"/>
              </a:schemeClr>
            </a:solidFill>
            <a:round/>
            <a:headEnd/>
            <a:tailEnd/>
          </a:ln>
        </p:spPr>
        <p:txBody>
          <a:bodyPr/>
          <a:lstStyle/>
          <a:p>
            <a:pPr algn="ctr"/>
            <a:endParaRPr lang="en-US">
              <a:solidFill>
                <a:schemeClr val="tx2"/>
              </a:solidFill>
              <a:ea typeface="MS PGothic" pitchFamily="34" charset="-128"/>
            </a:endParaRPr>
          </a:p>
        </p:txBody>
      </p:sp>
      <p:sp>
        <p:nvSpPr>
          <p:cNvPr id="3" name="TextBox 2"/>
          <p:cNvSpPr txBox="1"/>
          <p:nvPr/>
        </p:nvSpPr>
        <p:spPr>
          <a:xfrm>
            <a:off x="1816" y="250853"/>
            <a:ext cx="14630399" cy="1046440"/>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The Majority of all HPC-Systems are Clusters</a:t>
            </a:r>
            <a:endParaRPr lang="en-US" sz="3600" dirty="0">
              <a:effectLst>
                <a:outerShdw blurRad="38100" dist="38100" dir="2700000" algn="tl">
                  <a:srgbClr val="000000">
                    <a:alpha val="43137"/>
                  </a:srgbClr>
                </a:outerShdw>
              </a:effectLst>
            </a:endParaRPr>
          </a:p>
          <a:p>
            <a:r>
              <a:rPr lang="en-US" sz="1800" b="0" i="1" dirty="0"/>
              <a:t>(Source: IDC)</a:t>
            </a:r>
          </a:p>
        </p:txBody>
      </p:sp>
      <p:grpSp>
        <p:nvGrpSpPr>
          <p:cNvPr id="2" name="Group 45"/>
          <p:cNvGrpSpPr/>
          <p:nvPr/>
        </p:nvGrpSpPr>
        <p:grpSpPr>
          <a:xfrm>
            <a:off x="1868525" y="2386008"/>
            <a:ext cx="10803434" cy="3992562"/>
            <a:chOff x="1544769" y="3127166"/>
            <a:chExt cx="10803434" cy="3992562"/>
          </a:xfrm>
        </p:grpSpPr>
        <p:sp>
          <p:nvSpPr>
            <p:cNvPr id="4" name="Line 2"/>
            <p:cNvSpPr>
              <a:spLocks noChangeShapeType="1"/>
            </p:cNvSpPr>
            <p:nvPr/>
          </p:nvSpPr>
          <p:spPr bwMode="auto">
            <a:xfrm flipV="1">
              <a:off x="3975100" y="6002128"/>
              <a:ext cx="1511300" cy="165100"/>
            </a:xfrm>
            <a:prstGeom prst="line">
              <a:avLst/>
            </a:prstGeom>
            <a:noFill/>
            <a:ln w="19050">
              <a:solidFill>
                <a:schemeClr val="tx1"/>
              </a:solidFill>
              <a:round/>
              <a:headEnd/>
              <a:tailEnd/>
            </a:ln>
          </p:spPr>
          <p:txBody>
            <a:bodyPr/>
            <a:lstStyle/>
            <a:p>
              <a:endParaRPr lang="en-US"/>
            </a:p>
          </p:txBody>
        </p:sp>
        <p:sp>
          <p:nvSpPr>
            <p:cNvPr id="5" name="Line 4"/>
            <p:cNvSpPr>
              <a:spLocks noChangeShapeType="1"/>
            </p:cNvSpPr>
            <p:nvPr/>
          </p:nvSpPr>
          <p:spPr bwMode="auto">
            <a:xfrm flipV="1">
              <a:off x="4064000" y="6789528"/>
              <a:ext cx="1460500" cy="304800"/>
            </a:xfrm>
            <a:prstGeom prst="line">
              <a:avLst/>
            </a:prstGeom>
            <a:noFill/>
            <a:ln w="19050">
              <a:solidFill>
                <a:schemeClr val="tx1"/>
              </a:solidFill>
              <a:round/>
              <a:headEnd/>
              <a:tailEnd/>
            </a:ln>
          </p:spPr>
          <p:txBody>
            <a:bodyPr/>
            <a:lstStyle/>
            <a:p>
              <a:endParaRPr lang="en-US"/>
            </a:p>
          </p:txBody>
        </p:sp>
        <p:grpSp>
          <p:nvGrpSpPr>
            <p:cNvPr id="6" name="Group 6"/>
            <p:cNvGrpSpPr>
              <a:grpSpLocks/>
            </p:cNvGrpSpPr>
            <p:nvPr/>
          </p:nvGrpSpPr>
          <p:grpSpPr bwMode="auto">
            <a:xfrm>
              <a:off x="2946400" y="6129128"/>
              <a:ext cx="1182688" cy="990600"/>
              <a:chOff x="480" y="2496"/>
              <a:chExt cx="745" cy="624"/>
            </a:xfrm>
          </p:grpSpPr>
          <p:sp>
            <p:nvSpPr>
              <p:cNvPr id="7" name="AutoShape 7"/>
              <p:cNvSpPr>
                <a:spLocks noChangeArrowheads="1"/>
              </p:cNvSpPr>
              <p:nvPr/>
            </p:nvSpPr>
            <p:spPr bwMode="auto">
              <a:xfrm>
                <a:off x="505" y="2496"/>
                <a:ext cx="720" cy="624"/>
              </a:xfrm>
              <a:prstGeom prst="roundRect">
                <a:avLst>
                  <a:gd name="adj" fmla="val 16667"/>
                </a:avLst>
              </a:prstGeom>
              <a:solidFill>
                <a:srgbClr val="0000FF"/>
              </a:solidFill>
              <a:ln w="38100">
                <a:solidFill>
                  <a:schemeClr val="tx1"/>
                </a:solidFill>
                <a:round/>
                <a:headEnd/>
                <a:tailEnd/>
              </a:ln>
            </p:spPr>
            <p:txBody>
              <a:bodyPr wrap="none" anchor="ctr"/>
              <a:lstStyle/>
              <a:p>
                <a:pPr defTabSz="1306513"/>
                <a:endParaRPr lang="en-US" sz="2000" dirty="0">
                  <a:latin typeface="Neo Sans Intel" pitchFamily="34" charset="0"/>
                </a:endParaRPr>
              </a:p>
            </p:txBody>
          </p:sp>
          <p:sp>
            <p:nvSpPr>
              <p:cNvPr id="8" name="Line 8"/>
              <p:cNvSpPr>
                <a:spLocks noChangeShapeType="1"/>
              </p:cNvSpPr>
              <p:nvPr/>
            </p:nvSpPr>
            <p:spPr bwMode="auto">
              <a:xfrm>
                <a:off x="860" y="2502"/>
                <a:ext cx="0" cy="590"/>
              </a:xfrm>
              <a:prstGeom prst="line">
                <a:avLst/>
              </a:prstGeom>
              <a:noFill/>
              <a:ln w="19050">
                <a:solidFill>
                  <a:schemeClr val="tx1"/>
                </a:solidFill>
                <a:round/>
                <a:headEnd/>
                <a:tailEnd/>
              </a:ln>
            </p:spPr>
            <p:txBody>
              <a:bodyPr/>
              <a:lstStyle/>
              <a:p>
                <a:endParaRPr lang="en-US"/>
              </a:p>
            </p:txBody>
          </p:sp>
          <p:sp>
            <p:nvSpPr>
              <p:cNvPr id="9" name="Text Box 9"/>
              <p:cNvSpPr txBox="1">
                <a:spLocks noChangeArrowheads="1"/>
              </p:cNvSpPr>
              <p:nvPr/>
            </p:nvSpPr>
            <p:spPr bwMode="auto">
              <a:xfrm>
                <a:off x="480" y="2544"/>
                <a:ext cx="335" cy="523"/>
              </a:xfrm>
              <a:prstGeom prst="rect">
                <a:avLst/>
              </a:prstGeom>
              <a:noFill/>
              <a:ln w="9525">
                <a:noFill/>
                <a:miter lim="800000"/>
                <a:headEnd/>
                <a:tailEnd/>
              </a:ln>
            </p:spPr>
            <p:txBody>
              <a:bodyPr wrap="none">
                <a:spAutoFit/>
              </a:bodyPr>
              <a:lstStyle/>
              <a:p>
                <a:pPr algn="l"/>
                <a:r>
                  <a:rPr lang="en-US" sz="1200" dirty="0">
                    <a:latin typeface="Neo Sans Intel" pitchFamily="34" charset="0"/>
                  </a:rPr>
                  <a:t>CORE</a:t>
                </a:r>
              </a:p>
              <a:p>
                <a:pPr algn="l"/>
                <a:r>
                  <a:rPr lang="en-US" sz="1200" dirty="0">
                    <a:latin typeface="Neo Sans Intel" pitchFamily="34" charset="0"/>
                  </a:rPr>
                  <a:t>CORE</a:t>
                </a:r>
              </a:p>
              <a:p>
                <a:pPr algn="l"/>
                <a:r>
                  <a:rPr lang="en-US" sz="1200" dirty="0">
                    <a:latin typeface="Neo Sans Intel" pitchFamily="34" charset="0"/>
                  </a:rPr>
                  <a:t>CORE</a:t>
                </a:r>
              </a:p>
              <a:p>
                <a:pPr algn="l"/>
                <a:r>
                  <a:rPr lang="en-US" sz="1200" dirty="0">
                    <a:latin typeface="Neo Sans Intel" pitchFamily="34" charset="0"/>
                  </a:rPr>
                  <a:t>CORE</a:t>
                </a:r>
              </a:p>
            </p:txBody>
          </p:sp>
          <p:sp>
            <p:nvSpPr>
              <p:cNvPr id="10" name="Text Box 10"/>
              <p:cNvSpPr txBox="1">
                <a:spLocks noChangeArrowheads="1"/>
              </p:cNvSpPr>
              <p:nvPr/>
            </p:nvSpPr>
            <p:spPr bwMode="auto">
              <a:xfrm>
                <a:off x="844" y="2554"/>
                <a:ext cx="335" cy="523"/>
              </a:xfrm>
              <a:prstGeom prst="rect">
                <a:avLst/>
              </a:prstGeom>
              <a:noFill/>
              <a:ln w="9525">
                <a:noFill/>
                <a:miter lim="800000"/>
                <a:headEnd/>
                <a:tailEnd/>
              </a:ln>
            </p:spPr>
            <p:txBody>
              <a:bodyPr wrap="none">
                <a:spAutoFit/>
              </a:bodyPr>
              <a:lstStyle/>
              <a:p>
                <a:pPr algn="l"/>
                <a:r>
                  <a:rPr lang="en-US" sz="1200" dirty="0">
                    <a:latin typeface="Neo Sans Intel" pitchFamily="34" charset="0"/>
                  </a:rPr>
                  <a:t>CORE</a:t>
                </a:r>
              </a:p>
              <a:p>
                <a:pPr algn="l"/>
                <a:r>
                  <a:rPr lang="en-US" sz="1200" dirty="0">
                    <a:latin typeface="Neo Sans Intel" pitchFamily="34" charset="0"/>
                  </a:rPr>
                  <a:t>CORE</a:t>
                </a:r>
              </a:p>
              <a:p>
                <a:pPr algn="l"/>
                <a:r>
                  <a:rPr lang="en-US" sz="1200" dirty="0">
                    <a:latin typeface="Neo Sans Intel" pitchFamily="34" charset="0"/>
                  </a:rPr>
                  <a:t>CORE</a:t>
                </a:r>
              </a:p>
              <a:p>
                <a:pPr algn="l"/>
                <a:r>
                  <a:rPr lang="en-US" sz="1200" dirty="0">
                    <a:latin typeface="Neo Sans Intel" pitchFamily="34" charset="0"/>
                  </a:rPr>
                  <a:t>CORE</a:t>
                </a:r>
              </a:p>
            </p:txBody>
          </p:sp>
        </p:grpSp>
        <p:sp>
          <p:nvSpPr>
            <p:cNvPr id="11" name="Text Box 11"/>
            <p:cNvSpPr txBox="1">
              <a:spLocks noChangeArrowheads="1"/>
            </p:cNvSpPr>
            <p:nvPr/>
          </p:nvSpPr>
          <p:spPr bwMode="auto">
            <a:xfrm>
              <a:off x="9768841" y="3697655"/>
              <a:ext cx="2579362" cy="1015663"/>
            </a:xfrm>
            <a:prstGeom prst="rect">
              <a:avLst/>
            </a:prstGeom>
            <a:noFill/>
            <a:ln w="9525">
              <a:noFill/>
              <a:miter lim="800000"/>
              <a:headEnd/>
              <a:tailEnd/>
            </a:ln>
          </p:spPr>
          <p:txBody>
            <a:bodyPr wrap="square">
              <a:spAutoFit/>
            </a:bodyPr>
            <a:lstStyle/>
            <a:p>
              <a:pPr algn="l"/>
              <a:r>
                <a:rPr lang="en-US" sz="2000" b="0" i="1" dirty="0" smtClean="0">
                  <a:latin typeface="Neo Sans Intel" pitchFamily="34" charset="0"/>
                </a:rPr>
                <a:t>Message </a:t>
              </a:r>
              <a:r>
                <a:rPr lang="en-US" sz="2000" b="0" i="1" dirty="0">
                  <a:latin typeface="Neo Sans Intel" pitchFamily="34" charset="0"/>
                </a:rPr>
                <a:t>Passing</a:t>
              </a:r>
            </a:p>
            <a:p>
              <a:pPr algn="l"/>
              <a:r>
                <a:rPr lang="en-US" sz="2000" b="0" i="1" dirty="0" smtClean="0">
                  <a:latin typeface="Neo Sans Intel" pitchFamily="34" charset="0"/>
                </a:rPr>
                <a:t>between/inside </a:t>
              </a:r>
              <a:r>
                <a:rPr lang="en-US" sz="2000" b="0" i="1" dirty="0">
                  <a:latin typeface="Neo Sans Intel" pitchFamily="34" charset="0"/>
                </a:rPr>
                <a:t>Nodes</a:t>
              </a:r>
            </a:p>
          </p:txBody>
        </p:sp>
        <p:sp>
          <p:nvSpPr>
            <p:cNvPr id="12" name="Rectangle 12"/>
            <p:cNvSpPr>
              <a:spLocks noChangeArrowheads="1"/>
            </p:cNvSpPr>
            <p:nvPr/>
          </p:nvSpPr>
          <p:spPr bwMode="auto">
            <a:xfrm>
              <a:off x="1544769" y="5341715"/>
              <a:ext cx="3403600" cy="707886"/>
            </a:xfrm>
            <a:prstGeom prst="rect">
              <a:avLst/>
            </a:prstGeom>
            <a:noFill/>
            <a:ln w="9525">
              <a:noFill/>
              <a:miter lim="800000"/>
              <a:headEnd/>
              <a:tailEnd/>
            </a:ln>
          </p:spPr>
          <p:txBody>
            <a:bodyPr>
              <a:spAutoFit/>
            </a:bodyPr>
            <a:lstStyle/>
            <a:p>
              <a:r>
                <a:rPr lang="en-US" sz="2000" b="0" i="1" dirty="0">
                  <a:latin typeface="Neo Sans Intel" pitchFamily="34" charset="0"/>
                </a:rPr>
                <a:t>Multi-Threading within each (SMP) Node</a:t>
              </a:r>
            </a:p>
          </p:txBody>
        </p:sp>
        <p:sp>
          <p:nvSpPr>
            <p:cNvPr id="13" name="Line 13"/>
            <p:cNvSpPr>
              <a:spLocks noChangeShapeType="1"/>
            </p:cNvSpPr>
            <p:nvPr/>
          </p:nvSpPr>
          <p:spPr bwMode="auto">
            <a:xfrm>
              <a:off x="5549900" y="4309853"/>
              <a:ext cx="0" cy="330200"/>
            </a:xfrm>
            <a:prstGeom prst="line">
              <a:avLst/>
            </a:prstGeom>
            <a:noFill/>
            <a:ln w="76200">
              <a:solidFill>
                <a:schemeClr val="tx1"/>
              </a:solidFill>
              <a:round/>
              <a:headEnd/>
              <a:tailEnd/>
            </a:ln>
          </p:spPr>
          <p:txBody>
            <a:bodyPr/>
            <a:lstStyle/>
            <a:p>
              <a:endParaRPr lang="en-US"/>
            </a:p>
          </p:txBody>
        </p:sp>
        <p:sp>
          <p:nvSpPr>
            <p:cNvPr id="14" name="AutoShape 14"/>
            <p:cNvSpPr>
              <a:spLocks noChangeArrowheads="1"/>
            </p:cNvSpPr>
            <p:nvPr/>
          </p:nvSpPr>
          <p:spPr bwMode="auto">
            <a:xfrm>
              <a:off x="5080000" y="4640053"/>
              <a:ext cx="914400" cy="977900"/>
            </a:xfrm>
            <a:prstGeom prst="roundRect">
              <a:avLst>
                <a:gd name="adj" fmla="val 16667"/>
              </a:avLst>
            </a:prstGeom>
            <a:solidFill>
              <a:schemeClr val="hlink"/>
            </a:solidFill>
            <a:ln w="38100">
              <a:solidFill>
                <a:srgbClr val="DFE6F1"/>
              </a:solidFill>
              <a:round/>
              <a:headEnd/>
              <a:tailEnd/>
            </a:ln>
          </p:spPr>
          <p:txBody>
            <a:bodyPr wrap="none" anchor="ctr"/>
            <a:lstStyle/>
            <a:p>
              <a:pPr defTabSz="1306513"/>
              <a:r>
                <a:rPr lang="en-US" sz="2000" dirty="0">
                  <a:latin typeface="Neo Sans Intel" pitchFamily="34" charset="0"/>
                </a:rPr>
                <a:t>M</a:t>
              </a:r>
            </a:p>
          </p:txBody>
        </p:sp>
        <p:sp>
          <p:nvSpPr>
            <p:cNvPr id="15" name="AutoShape 15"/>
            <p:cNvSpPr>
              <a:spLocks noChangeArrowheads="1"/>
            </p:cNvSpPr>
            <p:nvPr/>
          </p:nvSpPr>
          <p:spPr bwMode="auto">
            <a:xfrm>
              <a:off x="5187950" y="3941553"/>
              <a:ext cx="736600" cy="406400"/>
            </a:xfrm>
            <a:prstGeom prst="roundRect">
              <a:avLst>
                <a:gd name="adj" fmla="val 16667"/>
              </a:avLst>
            </a:prstGeom>
            <a:solidFill>
              <a:srgbClr val="466EA8"/>
            </a:solidFill>
            <a:ln w="38100">
              <a:solidFill>
                <a:srgbClr val="DFE6F1"/>
              </a:solidFill>
              <a:round/>
              <a:headEnd/>
              <a:tailEnd/>
            </a:ln>
          </p:spPr>
          <p:txBody>
            <a:bodyPr wrap="none" anchor="ctr"/>
            <a:lstStyle/>
            <a:p>
              <a:pPr defTabSz="1306513"/>
              <a:r>
                <a:rPr lang="en-US" sz="2000">
                  <a:latin typeface="Neo Sans Intel" pitchFamily="34" charset="0"/>
                </a:rPr>
                <a:t>I/O</a:t>
              </a:r>
            </a:p>
          </p:txBody>
        </p:sp>
        <p:sp>
          <p:nvSpPr>
            <p:cNvPr id="16" name="Line 16"/>
            <p:cNvSpPr>
              <a:spLocks noChangeShapeType="1"/>
            </p:cNvSpPr>
            <p:nvPr/>
          </p:nvSpPr>
          <p:spPr bwMode="auto">
            <a:xfrm>
              <a:off x="5562600" y="5630653"/>
              <a:ext cx="0" cy="368300"/>
            </a:xfrm>
            <a:prstGeom prst="line">
              <a:avLst/>
            </a:prstGeom>
            <a:noFill/>
            <a:ln w="76200">
              <a:solidFill>
                <a:schemeClr val="tx1"/>
              </a:solidFill>
              <a:round/>
              <a:headEnd/>
              <a:tailEnd/>
            </a:ln>
          </p:spPr>
          <p:txBody>
            <a:bodyPr/>
            <a:lstStyle/>
            <a:p>
              <a:endParaRPr lang="en-US"/>
            </a:p>
          </p:txBody>
        </p:sp>
        <p:sp>
          <p:nvSpPr>
            <p:cNvPr id="17" name="AutoShape 17"/>
            <p:cNvSpPr>
              <a:spLocks noChangeArrowheads="1"/>
            </p:cNvSpPr>
            <p:nvPr/>
          </p:nvSpPr>
          <p:spPr bwMode="auto">
            <a:xfrm>
              <a:off x="5060950" y="6011653"/>
              <a:ext cx="965200" cy="774700"/>
            </a:xfrm>
            <a:prstGeom prst="roundRect">
              <a:avLst>
                <a:gd name="adj" fmla="val 16667"/>
              </a:avLst>
            </a:prstGeom>
            <a:solidFill>
              <a:srgbClr val="0000FF"/>
            </a:solidFill>
            <a:ln w="38100">
              <a:solidFill>
                <a:srgbClr val="DFE6F1"/>
              </a:solidFill>
              <a:round/>
              <a:headEnd/>
              <a:tailEnd/>
            </a:ln>
          </p:spPr>
          <p:txBody>
            <a:bodyPr wrap="none" anchor="ctr"/>
            <a:lstStyle/>
            <a:p>
              <a:pPr defTabSz="1306513"/>
              <a:r>
                <a:rPr lang="en-US" sz="2000" dirty="0">
                  <a:latin typeface="Neo Sans Intel" pitchFamily="34" charset="0"/>
                </a:rPr>
                <a:t>P   P</a:t>
              </a:r>
            </a:p>
          </p:txBody>
        </p:sp>
        <p:sp>
          <p:nvSpPr>
            <p:cNvPr id="18" name="Line 18"/>
            <p:cNvSpPr>
              <a:spLocks noChangeShapeType="1"/>
            </p:cNvSpPr>
            <p:nvPr/>
          </p:nvSpPr>
          <p:spPr bwMode="auto">
            <a:xfrm>
              <a:off x="6705600" y="5643353"/>
              <a:ext cx="0" cy="368300"/>
            </a:xfrm>
            <a:prstGeom prst="line">
              <a:avLst/>
            </a:prstGeom>
            <a:noFill/>
            <a:ln w="76200">
              <a:solidFill>
                <a:schemeClr val="tx1"/>
              </a:solidFill>
              <a:round/>
              <a:headEnd/>
              <a:tailEnd/>
            </a:ln>
          </p:spPr>
          <p:txBody>
            <a:bodyPr/>
            <a:lstStyle/>
            <a:p>
              <a:endParaRPr lang="en-US"/>
            </a:p>
          </p:txBody>
        </p:sp>
        <p:sp>
          <p:nvSpPr>
            <p:cNvPr id="19" name="Line 19"/>
            <p:cNvSpPr>
              <a:spLocks noChangeShapeType="1"/>
            </p:cNvSpPr>
            <p:nvPr/>
          </p:nvSpPr>
          <p:spPr bwMode="auto">
            <a:xfrm>
              <a:off x="7886700" y="5630653"/>
              <a:ext cx="0" cy="368300"/>
            </a:xfrm>
            <a:prstGeom prst="line">
              <a:avLst/>
            </a:prstGeom>
            <a:noFill/>
            <a:ln w="76200">
              <a:solidFill>
                <a:schemeClr val="tx1"/>
              </a:solidFill>
              <a:round/>
              <a:headEnd/>
              <a:tailEnd/>
            </a:ln>
          </p:spPr>
          <p:txBody>
            <a:bodyPr/>
            <a:lstStyle/>
            <a:p>
              <a:endParaRPr lang="en-US"/>
            </a:p>
          </p:txBody>
        </p:sp>
        <p:sp>
          <p:nvSpPr>
            <p:cNvPr id="20" name="Line 20"/>
            <p:cNvSpPr>
              <a:spLocks noChangeShapeType="1"/>
            </p:cNvSpPr>
            <p:nvPr/>
          </p:nvSpPr>
          <p:spPr bwMode="auto">
            <a:xfrm>
              <a:off x="9017000" y="5630653"/>
              <a:ext cx="0" cy="368300"/>
            </a:xfrm>
            <a:prstGeom prst="line">
              <a:avLst/>
            </a:prstGeom>
            <a:noFill/>
            <a:ln w="76200">
              <a:solidFill>
                <a:schemeClr val="tx1"/>
              </a:solidFill>
              <a:round/>
              <a:headEnd/>
              <a:tailEnd/>
            </a:ln>
          </p:spPr>
          <p:txBody>
            <a:bodyPr/>
            <a:lstStyle/>
            <a:p>
              <a:endParaRPr lang="en-US"/>
            </a:p>
          </p:txBody>
        </p:sp>
        <p:sp>
          <p:nvSpPr>
            <p:cNvPr id="21" name="Line 21"/>
            <p:cNvSpPr>
              <a:spLocks noChangeShapeType="1"/>
            </p:cNvSpPr>
            <p:nvPr/>
          </p:nvSpPr>
          <p:spPr bwMode="auto">
            <a:xfrm>
              <a:off x="6718300" y="4335253"/>
              <a:ext cx="0" cy="330200"/>
            </a:xfrm>
            <a:prstGeom prst="line">
              <a:avLst/>
            </a:prstGeom>
            <a:noFill/>
            <a:ln w="76200">
              <a:solidFill>
                <a:schemeClr val="tx1"/>
              </a:solidFill>
              <a:round/>
              <a:headEnd/>
              <a:tailEnd/>
            </a:ln>
          </p:spPr>
          <p:txBody>
            <a:bodyPr/>
            <a:lstStyle/>
            <a:p>
              <a:endParaRPr lang="en-US"/>
            </a:p>
          </p:txBody>
        </p:sp>
        <p:sp>
          <p:nvSpPr>
            <p:cNvPr id="22" name="AutoShape 22"/>
            <p:cNvSpPr>
              <a:spLocks noChangeArrowheads="1"/>
            </p:cNvSpPr>
            <p:nvPr/>
          </p:nvSpPr>
          <p:spPr bwMode="auto">
            <a:xfrm>
              <a:off x="6248400" y="4665453"/>
              <a:ext cx="914400" cy="977900"/>
            </a:xfrm>
            <a:prstGeom prst="roundRect">
              <a:avLst>
                <a:gd name="adj" fmla="val 16667"/>
              </a:avLst>
            </a:prstGeom>
            <a:solidFill>
              <a:schemeClr val="hlink"/>
            </a:solidFill>
            <a:ln w="38100">
              <a:solidFill>
                <a:srgbClr val="DFE6F1"/>
              </a:solidFill>
              <a:round/>
              <a:headEnd/>
              <a:tailEnd/>
            </a:ln>
          </p:spPr>
          <p:txBody>
            <a:bodyPr wrap="none" anchor="ctr"/>
            <a:lstStyle/>
            <a:p>
              <a:pPr defTabSz="1306513"/>
              <a:r>
                <a:rPr lang="en-US" sz="2000">
                  <a:latin typeface="Neo Sans Intel" pitchFamily="34" charset="0"/>
                </a:rPr>
                <a:t>M</a:t>
              </a:r>
            </a:p>
          </p:txBody>
        </p:sp>
        <p:sp>
          <p:nvSpPr>
            <p:cNvPr id="23" name="AutoShape 23"/>
            <p:cNvSpPr>
              <a:spLocks noChangeArrowheads="1"/>
            </p:cNvSpPr>
            <p:nvPr/>
          </p:nvSpPr>
          <p:spPr bwMode="auto">
            <a:xfrm>
              <a:off x="6343650" y="3928853"/>
              <a:ext cx="736600" cy="406400"/>
            </a:xfrm>
            <a:prstGeom prst="roundRect">
              <a:avLst>
                <a:gd name="adj" fmla="val 16667"/>
              </a:avLst>
            </a:prstGeom>
            <a:solidFill>
              <a:srgbClr val="466EA8"/>
            </a:solidFill>
            <a:ln w="38100">
              <a:solidFill>
                <a:srgbClr val="DFE6F1"/>
              </a:solidFill>
              <a:round/>
              <a:headEnd/>
              <a:tailEnd/>
            </a:ln>
          </p:spPr>
          <p:txBody>
            <a:bodyPr wrap="none" anchor="ctr"/>
            <a:lstStyle/>
            <a:p>
              <a:pPr defTabSz="1306513"/>
              <a:r>
                <a:rPr lang="en-US" sz="2000">
                  <a:latin typeface="Arial" pitchFamily="34" charset="0"/>
                </a:rPr>
                <a:t>I/O</a:t>
              </a:r>
            </a:p>
          </p:txBody>
        </p:sp>
        <p:sp>
          <p:nvSpPr>
            <p:cNvPr id="24" name="Line 24"/>
            <p:cNvSpPr>
              <a:spLocks noChangeShapeType="1"/>
            </p:cNvSpPr>
            <p:nvPr/>
          </p:nvSpPr>
          <p:spPr bwMode="auto">
            <a:xfrm>
              <a:off x="7874000" y="4322553"/>
              <a:ext cx="0" cy="330200"/>
            </a:xfrm>
            <a:prstGeom prst="line">
              <a:avLst/>
            </a:prstGeom>
            <a:noFill/>
            <a:ln w="76200">
              <a:solidFill>
                <a:schemeClr val="tx1"/>
              </a:solidFill>
              <a:round/>
              <a:headEnd/>
              <a:tailEnd/>
            </a:ln>
          </p:spPr>
          <p:txBody>
            <a:bodyPr/>
            <a:lstStyle/>
            <a:p>
              <a:endParaRPr lang="en-US"/>
            </a:p>
          </p:txBody>
        </p:sp>
        <p:sp>
          <p:nvSpPr>
            <p:cNvPr id="25" name="AutoShape 25"/>
            <p:cNvSpPr>
              <a:spLocks noChangeArrowheads="1"/>
            </p:cNvSpPr>
            <p:nvPr/>
          </p:nvSpPr>
          <p:spPr bwMode="auto">
            <a:xfrm>
              <a:off x="7404100" y="4652753"/>
              <a:ext cx="914400" cy="977900"/>
            </a:xfrm>
            <a:prstGeom prst="roundRect">
              <a:avLst>
                <a:gd name="adj" fmla="val 16667"/>
              </a:avLst>
            </a:prstGeom>
            <a:solidFill>
              <a:schemeClr val="hlink"/>
            </a:solidFill>
            <a:ln w="38100">
              <a:solidFill>
                <a:srgbClr val="DFE6F1"/>
              </a:solidFill>
              <a:round/>
              <a:headEnd/>
              <a:tailEnd/>
            </a:ln>
          </p:spPr>
          <p:txBody>
            <a:bodyPr wrap="none" anchor="ctr"/>
            <a:lstStyle/>
            <a:p>
              <a:pPr defTabSz="1306513"/>
              <a:r>
                <a:rPr lang="en-US" sz="2000">
                  <a:latin typeface="Neo Sans Intel" pitchFamily="34" charset="0"/>
                </a:rPr>
                <a:t>M</a:t>
              </a:r>
            </a:p>
          </p:txBody>
        </p:sp>
        <p:sp>
          <p:nvSpPr>
            <p:cNvPr id="26" name="AutoShape 26"/>
            <p:cNvSpPr>
              <a:spLocks noChangeArrowheads="1"/>
            </p:cNvSpPr>
            <p:nvPr/>
          </p:nvSpPr>
          <p:spPr bwMode="auto">
            <a:xfrm>
              <a:off x="7499350" y="3916153"/>
              <a:ext cx="736600" cy="406400"/>
            </a:xfrm>
            <a:prstGeom prst="roundRect">
              <a:avLst>
                <a:gd name="adj" fmla="val 16667"/>
              </a:avLst>
            </a:prstGeom>
            <a:solidFill>
              <a:srgbClr val="466EA8"/>
            </a:solidFill>
            <a:ln w="38100">
              <a:solidFill>
                <a:srgbClr val="DFE6F1"/>
              </a:solidFill>
              <a:round/>
              <a:headEnd/>
              <a:tailEnd/>
            </a:ln>
          </p:spPr>
          <p:txBody>
            <a:bodyPr wrap="none" anchor="ctr"/>
            <a:lstStyle/>
            <a:p>
              <a:pPr defTabSz="1306513"/>
              <a:r>
                <a:rPr lang="en-US" sz="2000">
                  <a:latin typeface="Arial" pitchFamily="34" charset="0"/>
                </a:rPr>
                <a:t>I/O</a:t>
              </a:r>
            </a:p>
          </p:txBody>
        </p:sp>
        <p:sp>
          <p:nvSpPr>
            <p:cNvPr id="27" name="Line 27"/>
            <p:cNvSpPr>
              <a:spLocks noChangeShapeType="1"/>
            </p:cNvSpPr>
            <p:nvPr/>
          </p:nvSpPr>
          <p:spPr bwMode="auto">
            <a:xfrm>
              <a:off x="9042400" y="4309853"/>
              <a:ext cx="0" cy="330200"/>
            </a:xfrm>
            <a:prstGeom prst="line">
              <a:avLst/>
            </a:prstGeom>
            <a:noFill/>
            <a:ln w="76200">
              <a:solidFill>
                <a:schemeClr val="tx1"/>
              </a:solidFill>
              <a:round/>
              <a:headEnd/>
              <a:tailEnd/>
            </a:ln>
          </p:spPr>
          <p:txBody>
            <a:bodyPr/>
            <a:lstStyle/>
            <a:p>
              <a:endParaRPr lang="en-US"/>
            </a:p>
          </p:txBody>
        </p:sp>
        <p:sp>
          <p:nvSpPr>
            <p:cNvPr id="28" name="AutoShape 28"/>
            <p:cNvSpPr>
              <a:spLocks noChangeArrowheads="1"/>
            </p:cNvSpPr>
            <p:nvPr/>
          </p:nvSpPr>
          <p:spPr bwMode="auto">
            <a:xfrm>
              <a:off x="8572500" y="4640053"/>
              <a:ext cx="914400" cy="977900"/>
            </a:xfrm>
            <a:prstGeom prst="roundRect">
              <a:avLst>
                <a:gd name="adj" fmla="val 16667"/>
              </a:avLst>
            </a:prstGeom>
            <a:solidFill>
              <a:schemeClr val="hlink"/>
            </a:solidFill>
            <a:ln w="38100">
              <a:solidFill>
                <a:srgbClr val="DFE6F1"/>
              </a:solidFill>
              <a:round/>
              <a:headEnd/>
              <a:tailEnd/>
            </a:ln>
          </p:spPr>
          <p:txBody>
            <a:bodyPr wrap="none" anchor="ctr"/>
            <a:lstStyle/>
            <a:p>
              <a:pPr defTabSz="1306513"/>
              <a:r>
                <a:rPr lang="en-US" sz="2000">
                  <a:latin typeface="Neo Sans Intel" pitchFamily="34" charset="0"/>
                </a:rPr>
                <a:t>M</a:t>
              </a:r>
            </a:p>
          </p:txBody>
        </p:sp>
        <p:sp>
          <p:nvSpPr>
            <p:cNvPr id="29" name="AutoShape 29"/>
            <p:cNvSpPr>
              <a:spLocks noChangeArrowheads="1"/>
            </p:cNvSpPr>
            <p:nvPr/>
          </p:nvSpPr>
          <p:spPr bwMode="auto">
            <a:xfrm>
              <a:off x="8667750" y="3902298"/>
              <a:ext cx="736600" cy="406400"/>
            </a:xfrm>
            <a:prstGeom prst="roundRect">
              <a:avLst>
                <a:gd name="adj" fmla="val 16667"/>
              </a:avLst>
            </a:prstGeom>
            <a:solidFill>
              <a:srgbClr val="466EA8"/>
            </a:solidFill>
            <a:ln w="38100">
              <a:solidFill>
                <a:srgbClr val="DFE6F1"/>
              </a:solidFill>
              <a:round/>
              <a:headEnd/>
              <a:tailEnd/>
            </a:ln>
          </p:spPr>
          <p:txBody>
            <a:bodyPr wrap="none" anchor="ctr"/>
            <a:lstStyle/>
            <a:p>
              <a:pPr defTabSz="1306513"/>
              <a:r>
                <a:rPr lang="en-US" sz="2000" dirty="0">
                  <a:latin typeface="Neo Sans Intel" pitchFamily="34" charset="0"/>
                </a:rPr>
                <a:t>I/O</a:t>
              </a:r>
            </a:p>
          </p:txBody>
        </p:sp>
        <p:sp>
          <p:nvSpPr>
            <p:cNvPr id="30" name="Line 30"/>
            <p:cNvSpPr>
              <a:spLocks noChangeShapeType="1"/>
            </p:cNvSpPr>
            <p:nvPr/>
          </p:nvSpPr>
          <p:spPr bwMode="auto">
            <a:xfrm>
              <a:off x="5499100" y="3551028"/>
              <a:ext cx="3568700" cy="0"/>
            </a:xfrm>
            <a:prstGeom prst="line">
              <a:avLst/>
            </a:prstGeom>
            <a:noFill/>
            <a:ln w="76200">
              <a:solidFill>
                <a:srgbClr val="FFC000"/>
              </a:solidFill>
              <a:round/>
              <a:headEnd/>
              <a:tailEnd/>
            </a:ln>
          </p:spPr>
          <p:txBody>
            <a:bodyPr/>
            <a:lstStyle/>
            <a:p>
              <a:endParaRPr lang="en-US"/>
            </a:p>
          </p:txBody>
        </p:sp>
        <p:sp>
          <p:nvSpPr>
            <p:cNvPr id="31" name="Line 31"/>
            <p:cNvSpPr>
              <a:spLocks noChangeShapeType="1"/>
            </p:cNvSpPr>
            <p:nvPr/>
          </p:nvSpPr>
          <p:spPr bwMode="auto">
            <a:xfrm>
              <a:off x="5537200" y="3589128"/>
              <a:ext cx="0" cy="330200"/>
            </a:xfrm>
            <a:prstGeom prst="line">
              <a:avLst/>
            </a:prstGeom>
            <a:noFill/>
            <a:ln w="76200">
              <a:solidFill>
                <a:srgbClr val="FFC000"/>
              </a:solidFill>
              <a:round/>
              <a:headEnd/>
              <a:tailEnd/>
            </a:ln>
          </p:spPr>
          <p:txBody>
            <a:bodyPr/>
            <a:lstStyle/>
            <a:p>
              <a:endParaRPr lang="en-US"/>
            </a:p>
          </p:txBody>
        </p:sp>
        <p:sp>
          <p:nvSpPr>
            <p:cNvPr id="32" name="Line 32"/>
            <p:cNvSpPr>
              <a:spLocks noChangeShapeType="1"/>
            </p:cNvSpPr>
            <p:nvPr/>
          </p:nvSpPr>
          <p:spPr bwMode="auto">
            <a:xfrm>
              <a:off x="6692900" y="3589128"/>
              <a:ext cx="0" cy="330200"/>
            </a:xfrm>
            <a:prstGeom prst="line">
              <a:avLst/>
            </a:prstGeom>
            <a:noFill/>
            <a:ln w="76200">
              <a:solidFill>
                <a:srgbClr val="FFC000"/>
              </a:solidFill>
              <a:round/>
              <a:headEnd/>
              <a:tailEnd/>
            </a:ln>
          </p:spPr>
          <p:txBody>
            <a:bodyPr/>
            <a:lstStyle/>
            <a:p>
              <a:endParaRPr lang="en-US"/>
            </a:p>
          </p:txBody>
        </p:sp>
        <p:sp>
          <p:nvSpPr>
            <p:cNvPr id="33" name="Line 33"/>
            <p:cNvSpPr>
              <a:spLocks noChangeShapeType="1"/>
            </p:cNvSpPr>
            <p:nvPr/>
          </p:nvSpPr>
          <p:spPr bwMode="auto">
            <a:xfrm>
              <a:off x="7835900" y="3589128"/>
              <a:ext cx="0" cy="330200"/>
            </a:xfrm>
            <a:prstGeom prst="line">
              <a:avLst/>
            </a:prstGeom>
            <a:noFill/>
            <a:ln w="76200">
              <a:solidFill>
                <a:srgbClr val="FFC000"/>
              </a:solidFill>
              <a:round/>
              <a:headEnd/>
              <a:tailEnd/>
            </a:ln>
          </p:spPr>
          <p:txBody>
            <a:bodyPr/>
            <a:lstStyle/>
            <a:p>
              <a:endParaRPr lang="en-US"/>
            </a:p>
          </p:txBody>
        </p:sp>
        <p:sp>
          <p:nvSpPr>
            <p:cNvPr id="34" name="Line 34"/>
            <p:cNvSpPr>
              <a:spLocks noChangeShapeType="1"/>
            </p:cNvSpPr>
            <p:nvPr/>
          </p:nvSpPr>
          <p:spPr bwMode="auto">
            <a:xfrm>
              <a:off x="9029700" y="3563728"/>
              <a:ext cx="0" cy="330200"/>
            </a:xfrm>
            <a:prstGeom prst="line">
              <a:avLst/>
            </a:prstGeom>
            <a:noFill/>
            <a:ln w="76200">
              <a:solidFill>
                <a:srgbClr val="FFC000"/>
              </a:solidFill>
              <a:round/>
              <a:headEnd/>
              <a:tailEnd/>
            </a:ln>
          </p:spPr>
          <p:txBody>
            <a:bodyPr/>
            <a:lstStyle/>
            <a:p>
              <a:endParaRPr lang="en-US"/>
            </a:p>
          </p:txBody>
        </p:sp>
        <p:sp>
          <p:nvSpPr>
            <p:cNvPr id="35" name="Rectangle 35"/>
            <p:cNvSpPr>
              <a:spLocks noChangeArrowheads="1"/>
            </p:cNvSpPr>
            <p:nvPr/>
          </p:nvSpPr>
          <p:spPr bwMode="auto">
            <a:xfrm>
              <a:off x="6387465" y="3127166"/>
              <a:ext cx="1549848" cy="400110"/>
            </a:xfrm>
            <a:prstGeom prst="rect">
              <a:avLst/>
            </a:prstGeom>
            <a:noFill/>
            <a:ln w="9525">
              <a:noFill/>
              <a:miter lim="800000"/>
              <a:headEnd/>
              <a:tailEnd/>
            </a:ln>
          </p:spPr>
          <p:txBody>
            <a:bodyPr wrap="none">
              <a:spAutoFit/>
            </a:bodyPr>
            <a:lstStyle/>
            <a:p>
              <a:pPr defTabSz="1306513"/>
              <a:r>
                <a:rPr lang="en-US" sz="2000" b="0" dirty="0">
                  <a:solidFill>
                    <a:srgbClr val="FFC000"/>
                  </a:solidFill>
                  <a:latin typeface="Neo Sans Intel" pitchFamily="34" charset="0"/>
                </a:rPr>
                <a:t>Interconnect</a:t>
              </a:r>
            </a:p>
          </p:txBody>
        </p:sp>
        <p:sp>
          <p:nvSpPr>
            <p:cNvPr id="37" name="Line 37"/>
            <p:cNvSpPr>
              <a:spLocks noChangeShapeType="1"/>
            </p:cNvSpPr>
            <p:nvPr/>
          </p:nvSpPr>
          <p:spPr bwMode="auto">
            <a:xfrm>
              <a:off x="5549900" y="5989428"/>
              <a:ext cx="0" cy="774700"/>
            </a:xfrm>
            <a:prstGeom prst="line">
              <a:avLst/>
            </a:prstGeom>
            <a:noFill/>
            <a:ln w="19050">
              <a:solidFill>
                <a:schemeClr val="tx1"/>
              </a:solidFill>
              <a:round/>
              <a:headEnd/>
              <a:tailEnd/>
            </a:ln>
          </p:spPr>
          <p:txBody>
            <a:bodyPr/>
            <a:lstStyle/>
            <a:p>
              <a:endParaRPr lang="en-US"/>
            </a:p>
          </p:txBody>
        </p:sp>
        <p:sp>
          <p:nvSpPr>
            <p:cNvPr id="38" name="AutoShape 38"/>
            <p:cNvSpPr>
              <a:spLocks noChangeArrowheads="1"/>
            </p:cNvSpPr>
            <p:nvPr/>
          </p:nvSpPr>
          <p:spPr bwMode="auto">
            <a:xfrm>
              <a:off x="6216650" y="6024353"/>
              <a:ext cx="965200" cy="774700"/>
            </a:xfrm>
            <a:prstGeom prst="roundRect">
              <a:avLst>
                <a:gd name="adj" fmla="val 16667"/>
              </a:avLst>
            </a:prstGeom>
            <a:solidFill>
              <a:srgbClr val="0000FF"/>
            </a:solidFill>
            <a:ln w="38100">
              <a:solidFill>
                <a:srgbClr val="DFE6F1"/>
              </a:solidFill>
              <a:round/>
              <a:headEnd/>
              <a:tailEnd/>
            </a:ln>
          </p:spPr>
          <p:txBody>
            <a:bodyPr wrap="none" anchor="ctr"/>
            <a:lstStyle/>
            <a:p>
              <a:pPr defTabSz="1306513"/>
              <a:r>
                <a:rPr lang="en-US" sz="2000">
                  <a:latin typeface="Neo Sans Intel" pitchFamily="34" charset="0"/>
                </a:rPr>
                <a:t>P   P</a:t>
              </a:r>
            </a:p>
          </p:txBody>
        </p:sp>
        <p:sp>
          <p:nvSpPr>
            <p:cNvPr id="39" name="Line 39"/>
            <p:cNvSpPr>
              <a:spLocks noChangeShapeType="1"/>
            </p:cNvSpPr>
            <p:nvPr/>
          </p:nvSpPr>
          <p:spPr bwMode="auto">
            <a:xfrm>
              <a:off x="6705600" y="6002128"/>
              <a:ext cx="0" cy="774700"/>
            </a:xfrm>
            <a:prstGeom prst="line">
              <a:avLst/>
            </a:prstGeom>
            <a:noFill/>
            <a:ln w="19050">
              <a:solidFill>
                <a:schemeClr val="tx1"/>
              </a:solidFill>
              <a:round/>
              <a:headEnd/>
              <a:tailEnd/>
            </a:ln>
          </p:spPr>
          <p:txBody>
            <a:bodyPr/>
            <a:lstStyle/>
            <a:p>
              <a:endParaRPr lang="en-US"/>
            </a:p>
          </p:txBody>
        </p:sp>
        <p:sp>
          <p:nvSpPr>
            <p:cNvPr id="40" name="AutoShape 40"/>
            <p:cNvSpPr>
              <a:spLocks noChangeArrowheads="1"/>
            </p:cNvSpPr>
            <p:nvPr/>
          </p:nvSpPr>
          <p:spPr bwMode="auto">
            <a:xfrm>
              <a:off x="7397750" y="6011653"/>
              <a:ext cx="965200" cy="774700"/>
            </a:xfrm>
            <a:prstGeom prst="roundRect">
              <a:avLst>
                <a:gd name="adj" fmla="val 16667"/>
              </a:avLst>
            </a:prstGeom>
            <a:solidFill>
              <a:srgbClr val="0000FF"/>
            </a:solidFill>
            <a:ln w="38100">
              <a:solidFill>
                <a:srgbClr val="DFE6F1"/>
              </a:solidFill>
              <a:round/>
              <a:headEnd/>
              <a:tailEnd/>
            </a:ln>
          </p:spPr>
          <p:txBody>
            <a:bodyPr wrap="none" anchor="ctr"/>
            <a:lstStyle/>
            <a:p>
              <a:pPr defTabSz="1306513"/>
              <a:r>
                <a:rPr lang="en-US" sz="2000">
                  <a:latin typeface="Neo Sans Intel" pitchFamily="34" charset="0"/>
                </a:rPr>
                <a:t>P   P</a:t>
              </a:r>
            </a:p>
          </p:txBody>
        </p:sp>
        <p:sp>
          <p:nvSpPr>
            <p:cNvPr id="41" name="Line 41"/>
            <p:cNvSpPr>
              <a:spLocks noChangeShapeType="1"/>
            </p:cNvSpPr>
            <p:nvPr/>
          </p:nvSpPr>
          <p:spPr bwMode="auto">
            <a:xfrm>
              <a:off x="7886700" y="5989428"/>
              <a:ext cx="0" cy="774700"/>
            </a:xfrm>
            <a:prstGeom prst="line">
              <a:avLst/>
            </a:prstGeom>
            <a:noFill/>
            <a:ln w="19050">
              <a:solidFill>
                <a:schemeClr val="tx1"/>
              </a:solidFill>
              <a:round/>
              <a:headEnd/>
              <a:tailEnd/>
            </a:ln>
          </p:spPr>
          <p:txBody>
            <a:bodyPr/>
            <a:lstStyle/>
            <a:p>
              <a:endParaRPr lang="en-US"/>
            </a:p>
          </p:txBody>
        </p:sp>
        <p:sp>
          <p:nvSpPr>
            <p:cNvPr id="42" name="AutoShape 42"/>
            <p:cNvSpPr>
              <a:spLocks noChangeArrowheads="1"/>
            </p:cNvSpPr>
            <p:nvPr/>
          </p:nvSpPr>
          <p:spPr bwMode="auto">
            <a:xfrm>
              <a:off x="8528050" y="6011653"/>
              <a:ext cx="965200" cy="774700"/>
            </a:xfrm>
            <a:prstGeom prst="roundRect">
              <a:avLst>
                <a:gd name="adj" fmla="val 16667"/>
              </a:avLst>
            </a:prstGeom>
            <a:solidFill>
              <a:srgbClr val="0000FF"/>
            </a:solidFill>
            <a:ln w="38100">
              <a:solidFill>
                <a:srgbClr val="DFE6F1"/>
              </a:solidFill>
              <a:round/>
              <a:headEnd/>
              <a:tailEnd/>
            </a:ln>
          </p:spPr>
          <p:txBody>
            <a:bodyPr wrap="none" anchor="ctr"/>
            <a:lstStyle/>
            <a:p>
              <a:pPr defTabSz="1306513"/>
              <a:r>
                <a:rPr lang="en-US" sz="2000">
                  <a:latin typeface="Neo Sans Intel" pitchFamily="34" charset="0"/>
                </a:rPr>
                <a:t>P   P</a:t>
              </a:r>
            </a:p>
          </p:txBody>
        </p:sp>
        <p:sp>
          <p:nvSpPr>
            <p:cNvPr id="43" name="Line 43"/>
            <p:cNvSpPr>
              <a:spLocks noChangeShapeType="1"/>
            </p:cNvSpPr>
            <p:nvPr/>
          </p:nvSpPr>
          <p:spPr bwMode="auto">
            <a:xfrm>
              <a:off x="9017000" y="5989428"/>
              <a:ext cx="0" cy="774700"/>
            </a:xfrm>
            <a:prstGeom prst="line">
              <a:avLst/>
            </a:prstGeom>
            <a:noFill/>
            <a:ln w="19050">
              <a:solidFill>
                <a:schemeClr val="tx1"/>
              </a:solidFill>
              <a:round/>
              <a:headEnd/>
              <a:tailEnd/>
            </a:ln>
          </p:spPr>
          <p:txBody>
            <a:bodyPr/>
            <a:lstStyle/>
            <a:p>
              <a:endParaRPr lang="en-US"/>
            </a:p>
          </p:txBody>
        </p:sp>
      </p:grpSp>
      <p:sp>
        <p:nvSpPr>
          <p:cNvPr id="45" name="WordArt 45"/>
          <p:cNvSpPr>
            <a:spLocks noChangeArrowheads="1" noChangeShapeType="1" noTextEdit="1"/>
          </p:cNvSpPr>
          <p:nvPr/>
        </p:nvSpPr>
        <p:spPr bwMode="auto">
          <a:xfrm>
            <a:off x="4096495" y="3611419"/>
            <a:ext cx="926631" cy="304800"/>
          </a:xfrm>
          <a:prstGeom prst="rect">
            <a:avLst/>
          </a:prstGeom>
          <a:effectLst>
            <a:glow rad="228600">
              <a:schemeClr val="accent4">
                <a:satMod val="175000"/>
                <a:alpha val="40000"/>
              </a:schemeClr>
            </a:glow>
          </a:effectLst>
        </p:spPr>
        <p:txBody>
          <a:bodyPr wrap="none" fromWordArt="1">
            <a:prstTxWarp prst="textPlain">
              <a:avLst>
                <a:gd name="adj" fmla="val 50000"/>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5400" b="0" kern="10" dirty="0" smtClean="0">
                <a:ln/>
                <a:solidFill>
                  <a:srgbClr val="FFFF00"/>
                </a:solidFill>
                <a:latin typeface="Neo Sans Intel Medium" pitchFamily="34" charset="0"/>
              </a:rPr>
              <a:t>PGAS</a:t>
            </a:r>
            <a:endParaRPr lang="en-US" sz="5400" b="0" kern="10" dirty="0">
              <a:ln/>
              <a:solidFill>
                <a:srgbClr val="FFFF00"/>
              </a:solidFill>
              <a:latin typeface="Neo Sans Intel Medium" pitchFamily="34" charset="0"/>
            </a:endParaRPr>
          </a:p>
        </p:txBody>
      </p:sp>
      <p:sp>
        <p:nvSpPr>
          <p:cNvPr id="48" name="TextBox 47"/>
          <p:cNvSpPr txBox="1"/>
          <p:nvPr/>
        </p:nvSpPr>
        <p:spPr>
          <a:xfrm>
            <a:off x="7348012" y="3456768"/>
            <a:ext cx="553357" cy="415498"/>
          </a:xfrm>
          <a:prstGeom prst="rect">
            <a:avLst/>
          </a:prstGeom>
          <a:noFill/>
        </p:spPr>
        <p:txBody>
          <a:bodyPr wrap="none" rtlCol="0">
            <a:spAutoFit/>
          </a:bodyPr>
          <a:lstStyle/>
          <a:p>
            <a:r>
              <a:rPr lang="en-US" dirty="0" smtClean="0"/>
              <a:t>. . .</a:t>
            </a:r>
            <a:endParaRPr lang="en-US" dirty="0"/>
          </a:p>
        </p:txBody>
      </p:sp>
      <p:sp>
        <p:nvSpPr>
          <p:cNvPr id="49" name="TextBox 48"/>
          <p:cNvSpPr txBox="1"/>
          <p:nvPr/>
        </p:nvSpPr>
        <p:spPr>
          <a:xfrm>
            <a:off x="7348012" y="4786802"/>
            <a:ext cx="553357" cy="415498"/>
          </a:xfrm>
          <a:prstGeom prst="rect">
            <a:avLst/>
          </a:prstGeom>
          <a:noFill/>
        </p:spPr>
        <p:txBody>
          <a:bodyPr wrap="none" rtlCol="0">
            <a:spAutoFit/>
          </a:bodyPr>
          <a:lstStyle/>
          <a:p>
            <a:r>
              <a:rPr lang="en-US" dirty="0" smtClean="0"/>
              <a:t>. . .</a:t>
            </a:r>
            <a:endParaRPr lang="en-US" dirty="0"/>
          </a:p>
        </p:txBody>
      </p:sp>
      <p:sp>
        <p:nvSpPr>
          <p:cNvPr id="47" name="Rectangle 46"/>
          <p:cNvSpPr/>
          <p:nvPr/>
        </p:nvSpPr>
        <p:spPr>
          <a:xfrm>
            <a:off x="2724516" y="5333871"/>
            <a:ext cx="556563" cy="400110"/>
          </a:xfrm>
          <a:prstGeom prst="rect">
            <a:avLst/>
          </a:prstGeom>
        </p:spPr>
        <p:txBody>
          <a:bodyPr wrap="none">
            <a:spAutoFit/>
          </a:bodyPr>
          <a:lstStyle/>
          <a:p>
            <a:r>
              <a:rPr lang="en-US" sz="2000" b="0" dirty="0" smtClean="0">
                <a:latin typeface="Neo Sans Intel" pitchFamily="34" charset="0"/>
              </a:rPr>
              <a:t>e.g.</a:t>
            </a:r>
            <a:endParaRPr lang="en-US" dirty="0"/>
          </a:p>
        </p:txBody>
      </p:sp>
      <p:sp>
        <p:nvSpPr>
          <p:cNvPr id="50" name="Rounded Rectangle 49"/>
          <p:cNvSpPr/>
          <p:nvPr/>
        </p:nvSpPr>
        <p:spPr bwMode="auto">
          <a:xfrm>
            <a:off x="5072553" y="3766086"/>
            <a:ext cx="4992129" cy="642551"/>
          </a:xfrm>
          <a:prstGeom prst="roundRect">
            <a:avLst/>
          </a:prstGeom>
          <a:solidFill>
            <a:srgbClr val="DDF30D">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63" name="Rectangle 62"/>
          <p:cNvSpPr/>
          <p:nvPr/>
        </p:nvSpPr>
        <p:spPr>
          <a:xfrm>
            <a:off x="9920267" y="5807546"/>
            <a:ext cx="556563" cy="400110"/>
          </a:xfrm>
          <a:prstGeom prst="rect">
            <a:avLst/>
          </a:prstGeom>
        </p:spPr>
        <p:txBody>
          <a:bodyPr wrap="none">
            <a:spAutoFit/>
          </a:bodyPr>
          <a:lstStyle/>
          <a:p>
            <a:r>
              <a:rPr lang="en-US" sz="2000" b="0" dirty="0" smtClean="0">
                <a:latin typeface="Neo Sans Intel" pitchFamily="34" charset="0"/>
              </a:rPr>
              <a:t>e.g.</a:t>
            </a:r>
            <a:endParaRPr lang="en-US" dirty="0"/>
          </a:p>
        </p:txBody>
      </p:sp>
      <p:grpSp>
        <p:nvGrpSpPr>
          <p:cNvPr id="36" name="Group 73"/>
          <p:cNvGrpSpPr/>
          <p:nvPr/>
        </p:nvGrpSpPr>
        <p:grpSpPr>
          <a:xfrm>
            <a:off x="10274747" y="5446606"/>
            <a:ext cx="1344661" cy="370703"/>
            <a:chOff x="10243751" y="5338120"/>
            <a:chExt cx="1344661" cy="370703"/>
          </a:xfrm>
        </p:grpSpPr>
        <p:sp>
          <p:nvSpPr>
            <p:cNvPr id="58" name="Rounded Rectangle 57"/>
            <p:cNvSpPr/>
            <p:nvPr/>
          </p:nvSpPr>
          <p:spPr bwMode="auto">
            <a:xfrm>
              <a:off x="10243751" y="5338120"/>
              <a:ext cx="1260389" cy="370703"/>
            </a:xfrm>
            <a:prstGeom prst="roundRect">
              <a:avLst/>
            </a:prstGeom>
            <a:solidFill>
              <a:srgbClr val="7030A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54" name="Text Box 10"/>
            <p:cNvSpPr txBox="1">
              <a:spLocks noChangeArrowheads="1"/>
            </p:cNvSpPr>
            <p:nvPr/>
          </p:nvSpPr>
          <p:spPr bwMode="auto">
            <a:xfrm>
              <a:off x="10296071" y="5385186"/>
              <a:ext cx="1292341" cy="253916"/>
            </a:xfrm>
            <a:prstGeom prst="rect">
              <a:avLst/>
            </a:prstGeom>
            <a:noFill/>
            <a:ln w="9525">
              <a:noFill/>
              <a:miter lim="800000"/>
              <a:headEnd/>
              <a:tailEnd/>
            </a:ln>
          </p:spPr>
          <p:txBody>
            <a:bodyPr wrap="none">
              <a:spAutoFit/>
            </a:bodyPr>
            <a:lstStyle/>
            <a:p>
              <a:pPr algn="l"/>
              <a:r>
                <a:rPr lang="en-US" sz="1050" dirty="0" smtClean="0">
                  <a:latin typeface="Neo Sans Intel" pitchFamily="34" charset="0"/>
                </a:rPr>
                <a:t>CO-PROCESSOR</a:t>
              </a:r>
              <a:endParaRPr lang="en-US" sz="1050" dirty="0">
                <a:latin typeface="Neo Sans Intel" pitchFamily="34" charset="0"/>
              </a:endParaRPr>
            </a:p>
          </p:txBody>
        </p:sp>
      </p:grpSp>
      <p:sp>
        <p:nvSpPr>
          <p:cNvPr id="55" name="Rounded Rectangle 54"/>
          <p:cNvSpPr/>
          <p:nvPr/>
        </p:nvSpPr>
        <p:spPr bwMode="auto">
          <a:xfrm>
            <a:off x="10455156" y="4977047"/>
            <a:ext cx="925158" cy="296562"/>
          </a:xfrm>
          <a:prstGeom prst="roundRect">
            <a:avLst/>
          </a:prstGeom>
          <a:solidFill>
            <a:srgbClr val="B07BD7"/>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Segoe UI" pitchFamily="34" charset="0"/>
              </a:rPr>
              <a:t>M</a:t>
            </a:r>
          </a:p>
        </p:txBody>
      </p:sp>
      <p:sp>
        <p:nvSpPr>
          <p:cNvPr id="56" name="Rectangle 12"/>
          <p:cNvSpPr>
            <a:spLocks noChangeArrowheads="1"/>
          </p:cNvSpPr>
          <p:nvPr/>
        </p:nvSpPr>
        <p:spPr bwMode="auto">
          <a:xfrm>
            <a:off x="3848006" y="6403115"/>
            <a:ext cx="3403600" cy="707886"/>
          </a:xfrm>
          <a:prstGeom prst="rect">
            <a:avLst/>
          </a:prstGeom>
          <a:noFill/>
          <a:ln w="9525">
            <a:noFill/>
            <a:miter lim="800000"/>
            <a:headEnd/>
            <a:tailEnd/>
          </a:ln>
        </p:spPr>
        <p:txBody>
          <a:bodyPr>
            <a:spAutoFit/>
          </a:bodyPr>
          <a:lstStyle/>
          <a:p>
            <a:pPr algn="l"/>
            <a:r>
              <a:rPr lang="en-US" sz="2000" b="0" i="1" dirty="0" smtClean="0">
                <a:latin typeface="Neo Sans Intel" pitchFamily="34" charset="0"/>
              </a:rPr>
              <a:t>Vectorization (SIMD) within each Core</a:t>
            </a:r>
            <a:endParaRPr lang="en-US" sz="2000" b="0" i="1" dirty="0">
              <a:latin typeface="Neo Sans Intel" pitchFamily="34" charset="0"/>
            </a:endParaRPr>
          </a:p>
        </p:txBody>
      </p:sp>
      <p:sp>
        <p:nvSpPr>
          <p:cNvPr id="57" name="WordArt 45"/>
          <p:cNvSpPr>
            <a:spLocks noChangeArrowheads="1" noChangeShapeType="1" noTextEdit="1"/>
          </p:cNvSpPr>
          <p:nvPr/>
        </p:nvSpPr>
        <p:spPr bwMode="auto">
          <a:xfrm>
            <a:off x="3739967" y="1905061"/>
            <a:ext cx="6736863" cy="304800"/>
          </a:xfrm>
          <a:prstGeom prst="rect">
            <a:avLst/>
          </a:prstGeom>
          <a:solidFill>
            <a:schemeClr val="bg2">
              <a:lumMod val="95000"/>
              <a:lumOff val="5000"/>
            </a:schemeClr>
          </a:solidFill>
          <a:effectLst>
            <a:glow rad="101600">
              <a:schemeClr val="accent4">
                <a:satMod val="175000"/>
                <a:alpha val="40000"/>
              </a:schemeClr>
            </a:glow>
          </a:effectLst>
        </p:spPr>
        <p:txBody>
          <a:bodyPr wrap="none" lIns="91402" tIns="45701" rIns="91402" bIns="45701" fromWordArt="1">
            <a:prstTxWarp prst="textPlain">
              <a:avLst>
                <a:gd name="adj" fmla="val 50000"/>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5400" b="0" kern="10" dirty="0">
                <a:ln/>
                <a:solidFill>
                  <a:schemeClr val="accent3"/>
                </a:solidFill>
                <a:latin typeface="Neo Sans Intel Medium" pitchFamily="34" charset="0"/>
              </a:rPr>
              <a:t>CLUSTER OF SHARED MEMORY NODES</a:t>
            </a:r>
          </a:p>
        </p:txBody>
      </p:sp>
    </p:spTree>
    <p:extLst>
      <p:ext uri="{BB962C8B-B14F-4D97-AF65-F5344CB8AC3E}">
        <p14:creationId xmlns:p14="http://schemas.microsoft.com/office/powerpoint/2010/main" xmlns="" val="25537903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2"/>
          <p:cNvSpPr>
            <a:spLocks noChangeArrowheads="1"/>
          </p:cNvSpPr>
          <p:nvPr/>
        </p:nvSpPr>
        <p:spPr bwMode="auto">
          <a:xfrm>
            <a:off x="5053178" y="1710525"/>
            <a:ext cx="4442004" cy="4735513"/>
          </a:xfrm>
          <a:prstGeom prst="roundRect">
            <a:avLst>
              <a:gd name="adj" fmla="val 9176"/>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28575">
            <a:solidFill>
              <a:srgbClr val="567EB9"/>
            </a:solidFill>
            <a:round/>
            <a:headEnd/>
            <a:tailEnd/>
          </a:ln>
        </p:spPr>
        <p:txBody>
          <a:bodyPr wrap="none" lIns="91423" tIns="45712" rIns="91423" bIns="45712" anchor="ctr"/>
          <a:lstStyle/>
          <a:p>
            <a:pPr marL="0" marR="0" lvl="0" indent="0" algn="l" defTabSz="914400" eaLnBrk="1" latinLnBrk="0" hangingPunct="1">
              <a:lnSpc>
                <a:spcPct val="100000"/>
              </a:lnSpc>
              <a:buClrTx/>
              <a:buSzTx/>
              <a:buFontTx/>
              <a:buNone/>
              <a:tabLst/>
              <a:defRPr/>
            </a:pPr>
            <a:endParaRPr lang="en-US" sz="3200" b="0">
              <a:solidFill>
                <a:srgbClr val="FFFFFF"/>
              </a:solidFill>
              <a:effectLst>
                <a:outerShdw blurRad="38100" dist="38100" dir="2700000" algn="tl">
                  <a:srgbClr val="000000">
                    <a:alpha val="43137"/>
                  </a:srgbClr>
                </a:outerShdw>
              </a:effectLst>
              <a:latin typeface="Myriad Pro" pitchFamily="34" charset="0"/>
            </a:endParaRPr>
          </a:p>
        </p:txBody>
      </p:sp>
      <p:sp>
        <p:nvSpPr>
          <p:cNvPr id="20" name="AutoShape 12"/>
          <p:cNvSpPr>
            <a:spLocks noChangeArrowheads="1"/>
          </p:cNvSpPr>
          <p:nvPr/>
        </p:nvSpPr>
        <p:spPr bwMode="auto">
          <a:xfrm>
            <a:off x="9863717" y="1723779"/>
            <a:ext cx="4442004" cy="4735513"/>
          </a:xfrm>
          <a:prstGeom prst="roundRect">
            <a:avLst>
              <a:gd name="adj" fmla="val 9176"/>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28575">
            <a:solidFill>
              <a:srgbClr val="567EB9"/>
            </a:solidFill>
            <a:round/>
            <a:headEnd/>
            <a:tailEnd/>
          </a:ln>
        </p:spPr>
        <p:txBody>
          <a:bodyPr wrap="none" lIns="91423" tIns="45712" rIns="91423" bIns="45712" anchor="ctr"/>
          <a:lstStyle/>
          <a:p>
            <a:pPr algn="l">
              <a:defRPr/>
            </a:pPr>
            <a:endParaRPr lang="en-US" sz="3200" b="0">
              <a:solidFill>
                <a:srgbClr val="FFFFFF"/>
              </a:solidFill>
              <a:effectLst>
                <a:outerShdw blurRad="38100" dist="38100" dir="2700000" algn="tl">
                  <a:srgbClr val="000000">
                    <a:alpha val="43137"/>
                  </a:srgbClr>
                </a:outerShdw>
              </a:effectLst>
              <a:latin typeface="Myriad Pro" pitchFamily="34" charset="0"/>
            </a:endParaRPr>
          </a:p>
        </p:txBody>
      </p:sp>
      <p:sp>
        <p:nvSpPr>
          <p:cNvPr id="16" name="AutoShape 12"/>
          <p:cNvSpPr>
            <a:spLocks noChangeArrowheads="1"/>
          </p:cNvSpPr>
          <p:nvPr/>
        </p:nvSpPr>
        <p:spPr bwMode="auto">
          <a:xfrm>
            <a:off x="275770" y="1703899"/>
            <a:ext cx="4442004" cy="4735513"/>
          </a:xfrm>
          <a:prstGeom prst="roundRect">
            <a:avLst>
              <a:gd name="adj" fmla="val 9176"/>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28575">
            <a:solidFill>
              <a:srgbClr val="567EB9"/>
            </a:solidFill>
            <a:round/>
            <a:headEnd/>
            <a:tailEnd/>
          </a:ln>
        </p:spPr>
        <p:txBody>
          <a:bodyPr wrap="none" lIns="91423" tIns="45712" rIns="91423" bIns="45712" anchor="ctr"/>
          <a:lstStyle/>
          <a:p>
            <a:pPr algn="l">
              <a:defRPr/>
            </a:pPr>
            <a:endParaRPr lang="en-US" sz="3200" b="0">
              <a:solidFill>
                <a:srgbClr val="FFFFFF"/>
              </a:solidFill>
              <a:latin typeface="Myriad Pro" pitchFamily="34" charset="0"/>
            </a:endParaRPr>
          </a:p>
        </p:txBody>
      </p:sp>
      <p:sp>
        <p:nvSpPr>
          <p:cNvPr id="1357827" name="Rectangle 2"/>
          <p:cNvSpPr>
            <a:spLocks noGrp="1" noChangeArrowheads="1"/>
          </p:cNvSpPr>
          <p:nvPr>
            <p:ph type="title"/>
          </p:nvPr>
        </p:nvSpPr>
        <p:spPr>
          <a:xfrm>
            <a:off x="584200" y="-1"/>
            <a:ext cx="13457238" cy="1591057"/>
          </a:xfrm>
        </p:spPr>
        <p:txBody>
          <a:bodyPr/>
          <a:lstStyle/>
          <a:p>
            <a:r>
              <a:rPr lang="en-US" dirty="0" smtClean="0">
                <a:solidFill>
                  <a:srgbClr val="FFFFFF"/>
                </a:solidFill>
              </a:rPr>
              <a:t>Intel Technology is Changing HPC</a:t>
            </a:r>
            <a:br>
              <a:rPr lang="en-US" dirty="0" smtClean="0">
                <a:solidFill>
                  <a:srgbClr val="FFFFFF"/>
                </a:solidFill>
              </a:rPr>
            </a:br>
            <a:r>
              <a:rPr lang="en-US" sz="3200" b="0" dirty="0" smtClean="0">
                <a:solidFill>
                  <a:srgbClr val="FFFFFF"/>
                </a:solidFill>
              </a:rPr>
              <a:t>Performance, Energy Efficiency, Reliability, TCO</a:t>
            </a:r>
            <a:endParaRPr lang="en-US" dirty="0" smtClean="0"/>
          </a:p>
        </p:txBody>
      </p:sp>
      <p:sp>
        <p:nvSpPr>
          <p:cNvPr id="42010" name="Rectangle 26"/>
          <p:cNvSpPr>
            <a:spLocks noChangeArrowheads="1"/>
          </p:cNvSpPr>
          <p:nvPr/>
        </p:nvSpPr>
        <p:spPr bwMode="auto">
          <a:xfrm>
            <a:off x="5193229" y="1963420"/>
            <a:ext cx="4279069" cy="2430887"/>
          </a:xfrm>
          <a:prstGeom prst="rect">
            <a:avLst/>
          </a:prstGeom>
          <a:noFill/>
          <a:ln w="9525">
            <a:noFill/>
            <a:miter lim="800000"/>
            <a:headEnd/>
            <a:tailEnd/>
          </a:ln>
          <a:effectLst>
            <a:prstShdw prst="shdw17" dist="17961" dir="2700000">
              <a:schemeClr val="tx2">
                <a:gamma/>
                <a:shade val="60000"/>
                <a:invGamma/>
              </a:schemeClr>
            </a:prstShdw>
          </a:effectLst>
        </p:spPr>
        <p:txBody>
          <a:bodyPr wrap="none" lIns="130615" tIns="65308" rIns="130615" bIns="65308"/>
          <a:lstStyle/>
          <a:p>
            <a:pPr algn="ctr" fontAlgn="base">
              <a:spcBef>
                <a:spcPct val="0"/>
              </a:spcBef>
              <a:spcAft>
                <a:spcPct val="0"/>
              </a:spcAft>
              <a:defRPr/>
            </a:pPr>
            <a:r>
              <a:rPr lang="en-US" sz="3200" b="0" dirty="0" smtClean="0">
                <a:solidFill>
                  <a:srgbClr val="FFC000"/>
                </a:solidFill>
                <a:latin typeface="Neo Sans Intel Medium" pitchFamily="34" charset="0"/>
              </a:rPr>
              <a:t>SOLID STATE DISK</a:t>
            </a:r>
            <a:endParaRPr lang="en-US" sz="3200" b="0" dirty="0">
              <a:solidFill>
                <a:srgbClr val="FFC000"/>
              </a:solidFill>
              <a:latin typeface="Neo Sans Intel Medium" pitchFamily="34" charset="0"/>
            </a:endParaRPr>
          </a:p>
          <a:p>
            <a:pPr algn="ctr" fontAlgn="base">
              <a:spcBef>
                <a:spcPct val="0"/>
              </a:spcBef>
              <a:spcAft>
                <a:spcPct val="0"/>
              </a:spcAft>
              <a:defRPr/>
            </a:pPr>
            <a:endParaRPr lang="en-US" sz="3200" b="0" dirty="0">
              <a:solidFill>
                <a:srgbClr val="FFC000"/>
              </a:solidFill>
              <a:latin typeface="Neo Sans Intel Medium" pitchFamily="34" charset="0"/>
            </a:endParaRPr>
          </a:p>
          <a:p>
            <a:pPr algn="ctr" fontAlgn="base">
              <a:spcBef>
                <a:spcPct val="0"/>
              </a:spcBef>
              <a:spcAft>
                <a:spcPct val="0"/>
              </a:spcAft>
              <a:defRPr/>
            </a:pPr>
            <a:endParaRPr lang="en-US" sz="3200" b="0" dirty="0">
              <a:solidFill>
                <a:srgbClr val="FFC000"/>
              </a:solidFill>
              <a:latin typeface="Neo Sans Intel Medium" pitchFamily="34" charset="0"/>
            </a:endParaRPr>
          </a:p>
          <a:p>
            <a:pPr algn="ctr" fontAlgn="base">
              <a:spcBef>
                <a:spcPct val="0"/>
              </a:spcBef>
              <a:spcAft>
                <a:spcPct val="0"/>
              </a:spcAft>
              <a:defRPr/>
            </a:pPr>
            <a:endParaRPr lang="en-US" sz="3200" b="0" dirty="0">
              <a:solidFill>
                <a:srgbClr val="FFC000"/>
              </a:solidFill>
              <a:latin typeface="Neo Sans Intel Medium" pitchFamily="34" charset="0"/>
            </a:endParaRPr>
          </a:p>
          <a:p>
            <a:pPr algn="ctr" fontAlgn="base">
              <a:spcBef>
                <a:spcPct val="0"/>
              </a:spcBef>
              <a:spcAft>
                <a:spcPct val="0"/>
              </a:spcAft>
              <a:defRPr/>
            </a:pPr>
            <a:endParaRPr lang="en-US" sz="3200" b="0" dirty="0">
              <a:solidFill>
                <a:srgbClr val="FFC000"/>
              </a:solidFill>
              <a:latin typeface="Neo Sans Intel Medium" pitchFamily="34" charset="0"/>
            </a:endParaRPr>
          </a:p>
        </p:txBody>
      </p:sp>
      <p:sp>
        <p:nvSpPr>
          <p:cNvPr id="26634" name="Rectangle 26"/>
          <p:cNvSpPr>
            <a:spLocks noChangeArrowheads="1"/>
          </p:cNvSpPr>
          <p:nvPr/>
        </p:nvSpPr>
        <p:spPr bwMode="auto">
          <a:xfrm>
            <a:off x="4981632" y="4578941"/>
            <a:ext cx="4618674" cy="1713886"/>
          </a:xfrm>
          <a:prstGeom prst="rect">
            <a:avLst/>
          </a:prstGeom>
          <a:noFill/>
          <a:ln w="9525" algn="ctr">
            <a:noFill/>
            <a:miter lim="800000"/>
            <a:headEnd/>
            <a:tailEnd/>
          </a:ln>
          <a:effectLst>
            <a:prstShdw prst="shdw17" dist="17961" dir="2700000">
              <a:srgbClr val="986D03"/>
            </a:prstShdw>
          </a:effectLst>
        </p:spPr>
        <p:txBody>
          <a:bodyPr wrap="square" lIns="130615" tIns="65308" rIns="130615" bIns="65308"/>
          <a:lstStyle/>
          <a:p>
            <a:pPr marL="253974" indent="-253974">
              <a:lnSpc>
                <a:spcPct val="150000"/>
              </a:lnSpc>
            </a:pPr>
            <a:r>
              <a:rPr lang="en-US" sz="2400" b="0" dirty="0" smtClean="0">
                <a:solidFill>
                  <a:srgbClr val="FFFFFF"/>
                </a:solidFill>
                <a:effectLst>
                  <a:outerShdw blurRad="38100" dist="38100" dir="2700000" algn="tl">
                    <a:srgbClr val="000000">
                      <a:alpha val="43137"/>
                    </a:srgbClr>
                  </a:outerShdw>
                </a:effectLst>
                <a:latin typeface="+mj-lt"/>
              </a:rPr>
              <a:t>Optimize Performance for </a:t>
            </a:r>
            <a:br>
              <a:rPr lang="en-US" sz="2400" b="0" dirty="0" smtClean="0">
                <a:solidFill>
                  <a:srgbClr val="FFFFFF"/>
                </a:solidFill>
                <a:effectLst>
                  <a:outerShdw blurRad="38100" dist="38100" dir="2700000" algn="tl">
                    <a:srgbClr val="000000">
                      <a:alpha val="43137"/>
                    </a:srgbClr>
                  </a:outerShdw>
                </a:effectLst>
                <a:latin typeface="+mj-lt"/>
              </a:rPr>
            </a:br>
            <a:r>
              <a:rPr lang="en-US" sz="2400" b="0" dirty="0" smtClean="0">
                <a:solidFill>
                  <a:srgbClr val="FFFFFF"/>
                </a:solidFill>
                <a:effectLst>
                  <a:outerShdw blurRad="38100" dist="38100" dir="2700000" algn="tl">
                    <a:srgbClr val="000000">
                      <a:alpha val="43137"/>
                    </a:srgbClr>
                  </a:outerShdw>
                </a:effectLst>
                <a:latin typeface="+mj-lt"/>
              </a:rPr>
              <a:t>I/O Intensive Apps and </a:t>
            </a:r>
            <a:br>
              <a:rPr lang="en-US" sz="2400" b="0" dirty="0" smtClean="0">
                <a:solidFill>
                  <a:srgbClr val="FFFFFF"/>
                </a:solidFill>
                <a:effectLst>
                  <a:outerShdw blurRad="38100" dist="38100" dir="2700000" algn="tl">
                    <a:srgbClr val="000000">
                      <a:alpha val="43137"/>
                    </a:srgbClr>
                  </a:outerShdw>
                </a:effectLst>
                <a:latin typeface="+mj-lt"/>
              </a:rPr>
            </a:br>
            <a:r>
              <a:rPr lang="en-US" sz="2400" b="0" dirty="0" smtClean="0">
                <a:solidFill>
                  <a:srgbClr val="FFFFFF"/>
                </a:solidFill>
                <a:effectLst>
                  <a:outerShdw blurRad="38100" dist="38100" dir="2700000" algn="tl">
                    <a:srgbClr val="000000">
                      <a:alpha val="43137"/>
                    </a:srgbClr>
                  </a:outerShdw>
                </a:effectLst>
                <a:latin typeface="+mj-lt"/>
              </a:rPr>
              <a:t>Boot Drive Replacement</a:t>
            </a:r>
          </a:p>
        </p:txBody>
      </p:sp>
      <p:sp>
        <p:nvSpPr>
          <p:cNvPr id="42009" name="Rectangle 25"/>
          <p:cNvSpPr>
            <a:spLocks noChangeArrowheads="1"/>
          </p:cNvSpPr>
          <p:nvPr/>
        </p:nvSpPr>
        <p:spPr bwMode="auto">
          <a:xfrm>
            <a:off x="10028752" y="1956418"/>
            <a:ext cx="4142739" cy="2767218"/>
          </a:xfrm>
          <a:prstGeom prst="rect">
            <a:avLst/>
          </a:prstGeom>
          <a:noFill/>
          <a:ln w="9525">
            <a:noFill/>
            <a:miter lim="800000"/>
            <a:headEnd/>
            <a:tailEnd/>
          </a:ln>
          <a:effectLst>
            <a:prstShdw prst="shdw17" dist="17961" dir="2700000">
              <a:schemeClr val="tx2">
                <a:gamma/>
                <a:shade val="60000"/>
                <a:invGamma/>
              </a:schemeClr>
            </a:prstShdw>
          </a:effectLst>
        </p:spPr>
        <p:txBody>
          <a:bodyPr wrap="none" lIns="130615" tIns="65308" rIns="130615" bIns="65308"/>
          <a:lstStyle/>
          <a:p>
            <a:pPr algn="ctr" fontAlgn="base">
              <a:spcBef>
                <a:spcPct val="0"/>
              </a:spcBef>
              <a:spcAft>
                <a:spcPct val="0"/>
              </a:spcAft>
              <a:defRPr/>
            </a:pPr>
            <a:r>
              <a:rPr lang="en-US" sz="3200" b="0" dirty="0" smtClean="0">
                <a:solidFill>
                  <a:srgbClr val="FFC000"/>
                </a:solidFill>
                <a:latin typeface="Neo Sans Intel Medium" pitchFamily="34" charset="0"/>
              </a:rPr>
              <a:t>10GbE</a:t>
            </a:r>
            <a:endParaRPr lang="en-US" sz="3200" b="0" dirty="0">
              <a:solidFill>
                <a:srgbClr val="FFC000"/>
              </a:solidFill>
              <a:latin typeface="Neo Sans Intel Medium" pitchFamily="34" charset="0"/>
            </a:endParaRPr>
          </a:p>
          <a:p>
            <a:pPr algn="ctr" fontAlgn="base">
              <a:spcBef>
                <a:spcPct val="0"/>
              </a:spcBef>
              <a:spcAft>
                <a:spcPct val="0"/>
              </a:spcAft>
              <a:defRPr/>
            </a:pPr>
            <a:endParaRPr lang="en-US" sz="3200" b="0" dirty="0">
              <a:solidFill>
                <a:srgbClr val="FFC000"/>
              </a:solidFill>
              <a:latin typeface="Neo Sans Intel Medium" pitchFamily="34" charset="0"/>
            </a:endParaRPr>
          </a:p>
          <a:p>
            <a:pPr algn="ctr" fontAlgn="base">
              <a:spcBef>
                <a:spcPct val="0"/>
              </a:spcBef>
              <a:spcAft>
                <a:spcPct val="0"/>
              </a:spcAft>
              <a:defRPr/>
            </a:pPr>
            <a:endParaRPr lang="en-US" sz="3200" b="0" dirty="0">
              <a:solidFill>
                <a:srgbClr val="FFC000"/>
              </a:solidFill>
              <a:latin typeface="Neo Sans Intel Medium" pitchFamily="34" charset="0"/>
            </a:endParaRPr>
          </a:p>
          <a:p>
            <a:pPr algn="ctr" fontAlgn="base">
              <a:spcBef>
                <a:spcPct val="0"/>
              </a:spcBef>
              <a:spcAft>
                <a:spcPct val="0"/>
              </a:spcAft>
              <a:defRPr/>
            </a:pPr>
            <a:endParaRPr lang="en-US" sz="3200" b="0" dirty="0">
              <a:solidFill>
                <a:srgbClr val="FFC000"/>
              </a:solidFill>
              <a:latin typeface="Neo Sans Intel Medium" pitchFamily="34" charset="0"/>
            </a:endParaRPr>
          </a:p>
        </p:txBody>
      </p:sp>
      <p:sp>
        <p:nvSpPr>
          <p:cNvPr id="26640" name="Rectangle 22"/>
          <p:cNvSpPr>
            <a:spLocks noChangeArrowheads="1"/>
          </p:cNvSpPr>
          <p:nvPr/>
        </p:nvSpPr>
        <p:spPr bwMode="auto">
          <a:xfrm>
            <a:off x="9876170" y="4575046"/>
            <a:ext cx="4358270" cy="1234630"/>
          </a:xfrm>
          <a:prstGeom prst="rect">
            <a:avLst/>
          </a:prstGeom>
          <a:noFill/>
          <a:ln w="9525">
            <a:noFill/>
            <a:miter lim="800000"/>
            <a:headEnd/>
            <a:tailEnd/>
          </a:ln>
          <a:effectLst>
            <a:prstShdw prst="shdw17" dist="17961" dir="2700000">
              <a:srgbClr val="986D03"/>
            </a:prstShdw>
          </a:effectLst>
        </p:spPr>
        <p:txBody>
          <a:bodyPr wrap="square" lIns="130615" tIns="65308" rIns="130615" bIns="65308"/>
          <a:lstStyle/>
          <a:p>
            <a:pPr marL="253974" indent="-253974">
              <a:lnSpc>
                <a:spcPct val="150000"/>
              </a:lnSpc>
            </a:pPr>
            <a:r>
              <a:rPr lang="en-US" sz="2400" b="0" dirty="0" smtClean="0">
                <a:solidFill>
                  <a:srgbClr val="FFFFFF"/>
                </a:solidFill>
                <a:effectLst>
                  <a:outerShdw blurRad="38100" dist="38100" dir="2700000" algn="tl">
                    <a:srgbClr val="000000">
                      <a:alpha val="43137"/>
                    </a:srgbClr>
                  </a:outerShdw>
                </a:effectLst>
                <a:latin typeface="+mj-lt"/>
              </a:rPr>
              <a:t>Bridging the Gap Between </a:t>
            </a:r>
          </a:p>
          <a:p>
            <a:pPr marL="253974" indent="-253974">
              <a:lnSpc>
                <a:spcPct val="150000"/>
              </a:lnSpc>
            </a:pPr>
            <a:r>
              <a:rPr lang="en-US" sz="2400" b="0" dirty="0" smtClean="0">
                <a:solidFill>
                  <a:srgbClr val="FFFFFF"/>
                </a:solidFill>
                <a:effectLst>
                  <a:outerShdw blurRad="38100" dist="38100" dir="2700000" algn="tl">
                    <a:srgbClr val="000000">
                      <a:alpha val="43137"/>
                    </a:srgbClr>
                  </a:outerShdw>
                </a:effectLst>
                <a:latin typeface="+mj-lt"/>
              </a:rPr>
              <a:t>1GbE and </a:t>
            </a:r>
            <a:r>
              <a:rPr lang="en-US" sz="2400" b="0" dirty="0" err="1" smtClean="0">
                <a:solidFill>
                  <a:srgbClr val="FFFFFF"/>
                </a:solidFill>
                <a:effectLst>
                  <a:outerShdw blurRad="38100" dist="38100" dir="2700000" algn="tl">
                    <a:srgbClr val="000000">
                      <a:alpha val="43137"/>
                    </a:srgbClr>
                  </a:outerShdw>
                </a:effectLst>
                <a:latin typeface="+mj-lt"/>
              </a:rPr>
              <a:t>Infiniband</a:t>
            </a:r>
            <a:r>
              <a:rPr lang="en-US" sz="2400" b="0" dirty="0" smtClean="0">
                <a:solidFill>
                  <a:srgbClr val="FFFFFF"/>
                </a:solidFill>
                <a:effectLst>
                  <a:outerShdw blurRad="38100" dist="38100" dir="2700000" algn="tl">
                    <a:srgbClr val="000000">
                      <a:alpha val="43137"/>
                    </a:srgbClr>
                  </a:outerShdw>
                </a:effectLst>
                <a:latin typeface="+mj-lt"/>
              </a:rPr>
              <a:t>*,</a:t>
            </a:r>
          </a:p>
          <a:p>
            <a:pPr marL="253974" indent="-253974">
              <a:lnSpc>
                <a:spcPct val="150000"/>
              </a:lnSpc>
            </a:pPr>
            <a:r>
              <a:rPr lang="en-US" sz="2400" b="0" dirty="0">
                <a:solidFill>
                  <a:srgbClr val="FFFFFF"/>
                </a:solidFill>
                <a:effectLst>
                  <a:outerShdw blurRad="38100" dist="38100" dir="2700000" algn="tl">
                    <a:srgbClr val="000000">
                      <a:alpha val="43137"/>
                    </a:srgbClr>
                  </a:outerShdw>
                </a:effectLst>
                <a:latin typeface="+mj-lt"/>
              </a:rPr>
              <a:t>w</a:t>
            </a:r>
            <a:r>
              <a:rPr lang="en-US" sz="2400" b="0" dirty="0" smtClean="0">
                <a:solidFill>
                  <a:srgbClr val="FFFFFF"/>
                </a:solidFill>
                <a:effectLst>
                  <a:outerShdw blurRad="38100" dist="38100" dir="2700000" algn="tl">
                    <a:srgbClr val="000000">
                      <a:alpha val="43137"/>
                    </a:srgbClr>
                  </a:outerShdw>
                </a:effectLst>
                <a:latin typeface="+mj-lt"/>
              </a:rPr>
              <a:t>ith RDMA</a:t>
            </a:r>
          </a:p>
        </p:txBody>
      </p:sp>
      <p:sp>
        <p:nvSpPr>
          <p:cNvPr id="42006" name="Rectangle 22"/>
          <p:cNvSpPr>
            <a:spLocks noChangeArrowheads="1"/>
          </p:cNvSpPr>
          <p:nvPr/>
        </p:nvSpPr>
        <p:spPr bwMode="auto">
          <a:xfrm>
            <a:off x="318764" y="1987916"/>
            <a:ext cx="4267200" cy="2410836"/>
          </a:xfrm>
          <a:prstGeom prst="rect">
            <a:avLst/>
          </a:prstGeom>
          <a:noFill/>
          <a:ln w="9525">
            <a:noFill/>
            <a:miter lim="800000"/>
            <a:headEnd/>
            <a:tailEnd/>
          </a:ln>
          <a:effectLst>
            <a:prstShdw prst="shdw17" dist="17961" dir="2700000">
              <a:schemeClr val="tx2">
                <a:gamma/>
                <a:shade val="60000"/>
                <a:invGamma/>
              </a:schemeClr>
            </a:prstShdw>
          </a:effectLst>
        </p:spPr>
        <p:txBody>
          <a:bodyPr wrap="none" lIns="130615" tIns="65308" rIns="130615" bIns="65308"/>
          <a:lstStyle/>
          <a:p>
            <a:pPr algn="ctr" fontAlgn="base">
              <a:spcBef>
                <a:spcPct val="0"/>
              </a:spcBef>
              <a:spcAft>
                <a:spcPct val="0"/>
              </a:spcAft>
              <a:defRPr/>
            </a:pPr>
            <a:r>
              <a:rPr lang="en-US" sz="3200" b="0" dirty="0" smtClean="0">
                <a:solidFill>
                  <a:srgbClr val="FFC000"/>
                </a:solidFill>
                <a:latin typeface="Neo Sans Intel Medium" pitchFamily="34" charset="0"/>
              </a:rPr>
              <a:t>PROCESSOR</a:t>
            </a:r>
            <a:endParaRPr lang="en-US" sz="3200" b="0" dirty="0">
              <a:solidFill>
                <a:srgbClr val="FFC000"/>
              </a:solidFill>
              <a:latin typeface="Neo Sans Intel Medium" pitchFamily="34" charset="0"/>
            </a:endParaRPr>
          </a:p>
          <a:p>
            <a:pPr algn="ctr" fontAlgn="base">
              <a:spcBef>
                <a:spcPct val="0"/>
              </a:spcBef>
              <a:spcAft>
                <a:spcPct val="0"/>
              </a:spcAft>
              <a:defRPr/>
            </a:pPr>
            <a:endParaRPr lang="en-US" sz="3200" b="0" dirty="0">
              <a:solidFill>
                <a:srgbClr val="FFC000"/>
              </a:solidFill>
              <a:latin typeface="Neo Sans Intel Medium" pitchFamily="34" charset="0"/>
            </a:endParaRPr>
          </a:p>
          <a:p>
            <a:pPr algn="ctr" fontAlgn="base">
              <a:spcBef>
                <a:spcPct val="0"/>
              </a:spcBef>
              <a:spcAft>
                <a:spcPct val="0"/>
              </a:spcAft>
              <a:defRPr/>
            </a:pPr>
            <a:endParaRPr lang="en-US" sz="3200" b="0" dirty="0">
              <a:solidFill>
                <a:srgbClr val="FFC000"/>
              </a:solidFill>
              <a:latin typeface="Neo Sans Intel Medium" pitchFamily="34" charset="0"/>
            </a:endParaRPr>
          </a:p>
        </p:txBody>
      </p:sp>
      <p:sp>
        <p:nvSpPr>
          <p:cNvPr id="26632" name="Rectangle 22"/>
          <p:cNvSpPr>
            <a:spLocks noChangeArrowheads="1"/>
          </p:cNvSpPr>
          <p:nvPr/>
        </p:nvSpPr>
        <p:spPr bwMode="auto">
          <a:xfrm>
            <a:off x="193299" y="4569580"/>
            <a:ext cx="4624530" cy="1837782"/>
          </a:xfrm>
          <a:prstGeom prst="rect">
            <a:avLst/>
          </a:prstGeom>
          <a:noFill/>
          <a:ln w="9525">
            <a:noFill/>
            <a:miter lim="800000"/>
            <a:headEnd/>
            <a:tailEnd/>
          </a:ln>
          <a:effectLst>
            <a:prstShdw prst="shdw17" dist="17961" dir="2700000">
              <a:srgbClr val="986D03"/>
            </a:prstShdw>
          </a:effectLst>
        </p:spPr>
        <p:txBody>
          <a:bodyPr wrap="square" lIns="130615" tIns="65308" rIns="130615" bIns="65308"/>
          <a:lstStyle/>
          <a:p>
            <a:pPr marL="253974" indent="-253974">
              <a:lnSpc>
                <a:spcPct val="150000"/>
              </a:lnSpc>
            </a:pPr>
            <a:r>
              <a:rPr lang="en-US" sz="2400" b="0" dirty="0" smtClean="0">
                <a:solidFill>
                  <a:srgbClr val="FFFFFF"/>
                </a:solidFill>
                <a:effectLst>
                  <a:outerShdw blurRad="38100" dist="38100" dir="2700000" algn="tl">
                    <a:srgbClr val="000000">
                      <a:alpha val="43137"/>
                    </a:srgbClr>
                  </a:outerShdw>
                </a:effectLst>
                <a:latin typeface="+mj-lt"/>
              </a:rPr>
              <a:t>Scalable Performance and </a:t>
            </a:r>
          </a:p>
          <a:p>
            <a:pPr marL="253974" indent="-253974">
              <a:lnSpc>
                <a:spcPct val="150000"/>
              </a:lnSpc>
            </a:pPr>
            <a:r>
              <a:rPr lang="en-US" sz="2400" b="0" dirty="0" smtClean="0">
                <a:solidFill>
                  <a:srgbClr val="FFFFFF"/>
                </a:solidFill>
                <a:effectLst>
                  <a:outerShdw blurRad="38100" dist="38100" dir="2700000" algn="tl">
                    <a:srgbClr val="000000">
                      <a:alpha val="43137"/>
                    </a:srgbClr>
                  </a:outerShdw>
                </a:effectLst>
                <a:latin typeface="+mj-lt"/>
              </a:rPr>
              <a:t>Energy Efficiency</a:t>
            </a:r>
          </a:p>
        </p:txBody>
      </p:sp>
      <p:sp>
        <p:nvSpPr>
          <p:cNvPr id="30" name="Text Box 7"/>
          <p:cNvSpPr txBox="1">
            <a:spLocks noChangeArrowheads="1"/>
          </p:cNvSpPr>
          <p:nvPr/>
        </p:nvSpPr>
        <p:spPr bwMode="auto">
          <a:xfrm>
            <a:off x="0" y="6829035"/>
            <a:ext cx="14262088" cy="765035"/>
          </a:xfrm>
          <a:prstGeom prst="rect">
            <a:avLst/>
          </a:prstGeom>
          <a:noFill/>
          <a:ln w="50800" algn="ctr">
            <a:noFill/>
            <a:miter lim="800000"/>
            <a:headEnd/>
            <a:tailEnd/>
          </a:ln>
          <a:effectLst>
            <a:prstShdw prst="shdw17" dist="17961" dir="2700000">
              <a:srgbClr val="993700"/>
            </a:prstShdw>
          </a:effectLst>
        </p:spPr>
        <p:txBody>
          <a:bodyPr wrap="square" lIns="208992" tIns="104498" rIns="208992" bIns="104498">
            <a:spAutoFit/>
          </a:bodyPr>
          <a:lstStyle/>
          <a:p>
            <a:pPr algn="ctr" eaLnBrk="0" fontAlgn="base" hangingPunct="0">
              <a:spcBef>
                <a:spcPct val="0"/>
              </a:spcBef>
              <a:spcAft>
                <a:spcPct val="0"/>
              </a:spcAft>
              <a:defRPr/>
            </a:pPr>
            <a:r>
              <a:rPr lang="en-US" sz="3600" dirty="0">
                <a:solidFill>
                  <a:schemeClr val="bg1">
                    <a:lumMod val="40000"/>
                    <a:lumOff val="60000"/>
                  </a:schemeClr>
                </a:solidFill>
                <a:effectLst>
                  <a:outerShdw blurRad="38100" dist="38100" dir="2700000" algn="tl">
                    <a:srgbClr val="000000"/>
                  </a:outerShdw>
                </a:effectLst>
                <a:latin typeface="+mj-lt"/>
              </a:rPr>
              <a:t>A </a:t>
            </a:r>
            <a:r>
              <a:rPr lang="en-US" sz="3600" dirty="0" smtClean="0">
                <a:solidFill>
                  <a:schemeClr val="bg1">
                    <a:lumMod val="40000"/>
                    <a:lumOff val="60000"/>
                  </a:schemeClr>
                </a:solidFill>
                <a:effectLst>
                  <a:outerShdw blurRad="38100" dist="38100" dir="2700000" algn="tl">
                    <a:srgbClr val="000000"/>
                  </a:outerShdw>
                </a:effectLst>
                <a:latin typeface="+mj-lt"/>
              </a:rPr>
              <a:t>platform approach </a:t>
            </a:r>
            <a:r>
              <a:rPr lang="en-US" sz="3600" dirty="0">
                <a:solidFill>
                  <a:schemeClr val="bg1">
                    <a:lumMod val="40000"/>
                    <a:lumOff val="60000"/>
                  </a:schemeClr>
                </a:solidFill>
                <a:effectLst>
                  <a:outerShdw blurRad="38100" dist="38100" dir="2700000" algn="tl">
                    <a:srgbClr val="000000"/>
                  </a:outerShdw>
                </a:effectLst>
                <a:latin typeface="+mj-lt"/>
              </a:rPr>
              <a:t>to </a:t>
            </a:r>
            <a:r>
              <a:rPr lang="en-US" sz="3600" dirty="0" smtClean="0">
                <a:solidFill>
                  <a:schemeClr val="bg1">
                    <a:lumMod val="40000"/>
                    <a:lumOff val="60000"/>
                  </a:schemeClr>
                </a:solidFill>
                <a:effectLst>
                  <a:outerShdw blurRad="38100" dist="38100" dir="2700000" algn="tl">
                    <a:srgbClr val="000000"/>
                  </a:outerShdw>
                </a:effectLst>
                <a:latin typeface="+mj-lt"/>
              </a:rPr>
              <a:t>high performance</a:t>
            </a:r>
            <a:endParaRPr lang="en-US" sz="3600" dirty="0">
              <a:solidFill>
                <a:schemeClr val="bg1">
                  <a:lumMod val="40000"/>
                  <a:lumOff val="60000"/>
                </a:schemeClr>
              </a:solidFill>
              <a:effectLst>
                <a:outerShdw blurRad="38100" dist="38100" dir="2700000" algn="tl">
                  <a:srgbClr val="000000"/>
                </a:outerShdw>
              </a:effectLst>
              <a:latin typeface="+mj-lt"/>
            </a:endParaRPr>
          </a:p>
        </p:txBody>
      </p:sp>
      <p:pic>
        <p:nvPicPr>
          <p:cNvPr id="18" name="Picture 2" descr="Argus_LeftAngle"/>
          <p:cNvPicPr>
            <a:picLocks noChangeAspect="1" noChangeArrowheads="1"/>
          </p:cNvPicPr>
          <p:nvPr/>
        </p:nvPicPr>
        <p:blipFill>
          <a:blip r:embed="rId3" cstate="screen"/>
          <a:srcRect/>
          <a:stretch>
            <a:fillRect/>
          </a:stretch>
        </p:blipFill>
        <p:spPr bwMode="auto">
          <a:xfrm rot="21421078">
            <a:off x="10828835" y="2763192"/>
            <a:ext cx="2478018" cy="1539527"/>
          </a:xfrm>
          <a:prstGeom prst="rect">
            <a:avLst/>
          </a:prstGeom>
          <a:noFill/>
          <a:effectLst>
            <a:reflection blurRad="6350" stA="52000" endA="300" endPos="35000" dir="5400000" sy="-100000" algn="bl" rotWithShape="0"/>
          </a:effectLst>
        </p:spPr>
      </p:pic>
      <p:pic>
        <p:nvPicPr>
          <p:cNvPr id="17" name="Picture 2"/>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730092" y="2816351"/>
            <a:ext cx="1454542" cy="20222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7" descr="SSD 2.5_7mm angle right.png"/>
          <p:cNvPicPr>
            <a:picLocks noChangeAspect="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294292" y="2918432"/>
            <a:ext cx="2264043" cy="1447701"/>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7" descr="Sandy Bridge Die_Right Persp.png"/>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919496" y="2153828"/>
            <a:ext cx="1789542" cy="2309458"/>
          </a:xfrm>
          <a:prstGeom prst="rect">
            <a:avLst/>
          </a:prstGeom>
          <a:noFill/>
          <a:ln w="9525">
            <a:noFill/>
            <a:miter lim="800000"/>
            <a:headEnd/>
            <a:tailEnd/>
          </a:ln>
        </p:spPr>
      </p:pic>
      <p:sp>
        <p:nvSpPr>
          <p:cNvPr id="2" name="Title 1"/>
          <p:cNvSpPr>
            <a:spLocks noGrp="1"/>
          </p:cNvSpPr>
          <p:nvPr>
            <p:ph type="title"/>
          </p:nvPr>
        </p:nvSpPr>
        <p:spPr>
          <a:xfrm>
            <a:off x="597453" y="3"/>
            <a:ext cx="13457237" cy="1371600"/>
          </a:xfrm>
        </p:spPr>
        <p:txBody>
          <a:bodyPr/>
          <a:lstStyle/>
          <a:p>
            <a:r>
              <a:rPr lang="en-US" dirty="0" smtClean="0"/>
              <a:t>Wide Range of Processor Solutions</a:t>
            </a:r>
            <a:endParaRPr lang="en-US" dirty="0"/>
          </a:p>
        </p:txBody>
      </p:sp>
      <p:sp>
        <p:nvSpPr>
          <p:cNvPr id="9" name="TextBox 8"/>
          <p:cNvSpPr txBox="1"/>
          <p:nvPr/>
        </p:nvSpPr>
        <p:spPr>
          <a:xfrm>
            <a:off x="1009546" y="3534768"/>
            <a:ext cx="1604850" cy="1200290"/>
          </a:xfrm>
          <a:prstGeom prst="rect">
            <a:avLst/>
          </a:prstGeom>
          <a:noFill/>
        </p:spPr>
        <p:txBody>
          <a:bodyPr wrap="none" lIns="91402" tIns="45701" rIns="91402" bIns="45701" rtlCol="0">
            <a:spAutoFit/>
          </a:bodyPr>
          <a:lstStyle/>
          <a:p>
            <a:r>
              <a:rPr lang="en-US" sz="2400" b="0" dirty="0" smtClean="0">
                <a:solidFill>
                  <a:srgbClr val="FFFFFF"/>
                </a:solidFill>
                <a:latin typeface="Neo Sans Intel" pitchFamily="34" charset="0"/>
              </a:rPr>
              <a:t>Embedded,</a:t>
            </a:r>
          </a:p>
          <a:p>
            <a:r>
              <a:rPr lang="en-US" sz="2400" b="0" dirty="0" smtClean="0">
                <a:solidFill>
                  <a:srgbClr val="FFFFFF"/>
                </a:solidFill>
                <a:latin typeface="Neo Sans Intel" pitchFamily="34" charset="0"/>
              </a:rPr>
              <a:t>Consumer</a:t>
            </a:r>
          </a:p>
          <a:p>
            <a:r>
              <a:rPr lang="en-US" sz="2400" b="0" dirty="0" smtClean="0">
                <a:solidFill>
                  <a:srgbClr val="FFFFFF"/>
                </a:solidFill>
                <a:latin typeface="Neo Sans Intel" pitchFamily="34" charset="0"/>
              </a:rPr>
              <a:t>Electronics</a:t>
            </a:r>
            <a:endParaRPr lang="en-US" sz="2400" b="0" dirty="0">
              <a:solidFill>
                <a:srgbClr val="FFFFFF"/>
              </a:solidFill>
              <a:latin typeface="Neo Sans Intel" pitchFamily="34" charset="0"/>
            </a:endParaRPr>
          </a:p>
        </p:txBody>
      </p:sp>
      <p:sp>
        <p:nvSpPr>
          <p:cNvPr id="10" name="TextBox 9"/>
          <p:cNvSpPr txBox="1"/>
          <p:nvPr/>
        </p:nvSpPr>
        <p:spPr>
          <a:xfrm>
            <a:off x="3316889" y="3537041"/>
            <a:ext cx="2153590" cy="1200290"/>
          </a:xfrm>
          <a:prstGeom prst="rect">
            <a:avLst/>
          </a:prstGeom>
          <a:noFill/>
        </p:spPr>
        <p:txBody>
          <a:bodyPr wrap="none" lIns="91402" tIns="45701" rIns="91402" bIns="45701" rtlCol="0">
            <a:spAutoFit/>
          </a:bodyPr>
          <a:lstStyle/>
          <a:p>
            <a:r>
              <a:rPr lang="en-US" sz="2400" b="0" dirty="0" smtClean="0">
                <a:solidFill>
                  <a:srgbClr val="FFFFFF"/>
                </a:solidFill>
                <a:latin typeface="Neo Sans Intel" pitchFamily="34" charset="0"/>
              </a:rPr>
              <a:t>Embedded,</a:t>
            </a:r>
          </a:p>
          <a:p>
            <a:r>
              <a:rPr lang="en-US" sz="2400" b="0" dirty="0" smtClean="0">
                <a:solidFill>
                  <a:srgbClr val="FFFFFF"/>
                </a:solidFill>
                <a:latin typeface="Neo Sans Intel" pitchFamily="34" charset="0"/>
              </a:rPr>
              <a:t>Mobile Internet</a:t>
            </a:r>
          </a:p>
          <a:p>
            <a:r>
              <a:rPr lang="en-US" sz="2400" b="0" dirty="0" smtClean="0">
                <a:solidFill>
                  <a:srgbClr val="FFFFFF"/>
                </a:solidFill>
                <a:latin typeface="Neo Sans Intel" pitchFamily="34" charset="0"/>
              </a:rPr>
              <a:t>Devices</a:t>
            </a:r>
            <a:endParaRPr lang="en-US" sz="2400" b="0" dirty="0">
              <a:solidFill>
                <a:srgbClr val="FFFFFF"/>
              </a:solidFill>
              <a:latin typeface="Neo Sans Intel" pitchFamily="34" charset="0"/>
            </a:endParaRPr>
          </a:p>
        </p:txBody>
      </p:sp>
      <p:sp>
        <p:nvSpPr>
          <p:cNvPr id="11" name="TextBox 10"/>
          <p:cNvSpPr txBox="1"/>
          <p:nvPr/>
        </p:nvSpPr>
        <p:spPr>
          <a:xfrm>
            <a:off x="6380131" y="3566610"/>
            <a:ext cx="1251613" cy="830958"/>
          </a:xfrm>
          <a:prstGeom prst="rect">
            <a:avLst/>
          </a:prstGeom>
          <a:noFill/>
        </p:spPr>
        <p:txBody>
          <a:bodyPr wrap="none" lIns="91402" tIns="45701" rIns="91402" bIns="45701" rtlCol="0">
            <a:spAutoFit/>
          </a:bodyPr>
          <a:lstStyle/>
          <a:p>
            <a:r>
              <a:rPr lang="en-US" sz="2400" b="0" dirty="0" smtClean="0">
                <a:solidFill>
                  <a:srgbClr val="FFFFFF"/>
                </a:solidFill>
                <a:latin typeface="Neo Sans Intel" pitchFamily="34" charset="0"/>
              </a:rPr>
              <a:t>Laptop,</a:t>
            </a:r>
          </a:p>
          <a:p>
            <a:r>
              <a:rPr lang="en-US" sz="2400" b="0" dirty="0" smtClean="0">
                <a:solidFill>
                  <a:srgbClr val="FFFFFF"/>
                </a:solidFill>
                <a:latin typeface="Neo Sans Intel" pitchFamily="34" charset="0"/>
              </a:rPr>
              <a:t>Desktop</a:t>
            </a:r>
            <a:endParaRPr lang="en-US" sz="2400" b="0" dirty="0">
              <a:solidFill>
                <a:srgbClr val="FFFFFF"/>
              </a:solidFill>
              <a:latin typeface="Neo Sans Intel" pitchFamily="34" charset="0"/>
            </a:endParaRPr>
          </a:p>
        </p:txBody>
      </p:sp>
      <p:sp>
        <p:nvSpPr>
          <p:cNvPr id="12" name="TextBox 11"/>
          <p:cNvSpPr txBox="1"/>
          <p:nvPr/>
        </p:nvSpPr>
        <p:spPr>
          <a:xfrm>
            <a:off x="8872657" y="3541590"/>
            <a:ext cx="1750147" cy="830958"/>
          </a:xfrm>
          <a:prstGeom prst="rect">
            <a:avLst/>
          </a:prstGeom>
          <a:noFill/>
        </p:spPr>
        <p:txBody>
          <a:bodyPr wrap="none" lIns="91402" tIns="45701" rIns="91402" bIns="45701" rtlCol="0">
            <a:spAutoFit/>
          </a:bodyPr>
          <a:lstStyle/>
          <a:p>
            <a:r>
              <a:rPr lang="en-US" sz="2400" b="0" dirty="0" smtClean="0">
                <a:solidFill>
                  <a:srgbClr val="FFFFFF"/>
                </a:solidFill>
                <a:latin typeface="Neo Sans Intel" pitchFamily="34" charset="0"/>
              </a:rPr>
              <a:t>Server,</a:t>
            </a:r>
          </a:p>
          <a:p>
            <a:r>
              <a:rPr lang="en-US" sz="2400" b="0" dirty="0" smtClean="0">
                <a:solidFill>
                  <a:srgbClr val="FFFFFF"/>
                </a:solidFill>
                <a:latin typeface="Neo Sans Intel" pitchFamily="34" charset="0"/>
              </a:rPr>
              <a:t>Workstation</a:t>
            </a:r>
            <a:endParaRPr lang="en-US" sz="2400" b="0" dirty="0">
              <a:solidFill>
                <a:srgbClr val="FFFFFF"/>
              </a:solidFill>
              <a:latin typeface="Neo Sans Intel" pitchFamily="34" charset="0"/>
            </a:endParaRPr>
          </a:p>
        </p:txBody>
      </p:sp>
      <p:sp>
        <p:nvSpPr>
          <p:cNvPr id="13" name="TextBox 12"/>
          <p:cNvSpPr txBox="1"/>
          <p:nvPr/>
        </p:nvSpPr>
        <p:spPr>
          <a:xfrm>
            <a:off x="11786887" y="3530218"/>
            <a:ext cx="1144787" cy="830958"/>
          </a:xfrm>
          <a:prstGeom prst="rect">
            <a:avLst/>
          </a:prstGeom>
          <a:noFill/>
        </p:spPr>
        <p:txBody>
          <a:bodyPr wrap="none" lIns="91402" tIns="45701" rIns="91402" bIns="45701" rtlCol="0">
            <a:spAutoFit/>
          </a:bodyPr>
          <a:lstStyle/>
          <a:p>
            <a:r>
              <a:rPr lang="en-US" sz="2400" b="0" dirty="0" smtClean="0">
                <a:solidFill>
                  <a:srgbClr val="FFFFFF"/>
                </a:solidFill>
                <a:latin typeface="Neo Sans Intel" pitchFamily="34" charset="0"/>
              </a:rPr>
              <a:t>Mission</a:t>
            </a:r>
          </a:p>
          <a:p>
            <a:r>
              <a:rPr lang="en-US" sz="2400" b="0" dirty="0" smtClean="0">
                <a:solidFill>
                  <a:srgbClr val="FFFFFF"/>
                </a:solidFill>
                <a:latin typeface="Neo Sans Intel" pitchFamily="34" charset="0"/>
              </a:rPr>
              <a:t>Critical</a:t>
            </a:r>
            <a:endParaRPr lang="en-US" sz="2400" b="0" dirty="0">
              <a:solidFill>
                <a:srgbClr val="FFFFFF"/>
              </a:solidFill>
              <a:latin typeface="Neo Sans Intel" pitchFamily="34" charset="0"/>
            </a:endParaRPr>
          </a:p>
        </p:txBody>
      </p:sp>
      <p:sp>
        <p:nvSpPr>
          <p:cNvPr id="14" name="TextBox 13"/>
          <p:cNvSpPr txBox="1"/>
          <p:nvPr/>
        </p:nvSpPr>
        <p:spPr>
          <a:xfrm>
            <a:off x="1078484" y="6660108"/>
            <a:ext cx="12221474" cy="523182"/>
          </a:xfrm>
          <a:prstGeom prst="rect">
            <a:avLst/>
          </a:prstGeom>
          <a:noFill/>
        </p:spPr>
        <p:txBody>
          <a:bodyPr wrap="none" lIns="91402" tIns="45701" rIns="91402" bIns="45701" rtlCol="0">
            <a:spAutoFit/>
          </a:bodyPr>
          <a:lstStyle/>
          <a:p>
            <a:r>
              <a:rPr lang="en-US" sz="2800" dirty="0" smtClean="0">
                <a:solidFill>
                  <a:srgbClr val="FDB605"/>
                </a:solidFill>
                <a:effectLst>
                  <a:outerShdw blurRad="38100" dist="38100" dir="2700000" algn="tl">
                    <a:srgbClr val="000000">
                      <a:alpha val="43137"/>
                    </a:srgbClr>
                  </a:outerShdw>
                </a:effectLst>
              </a:rPr>
              <a:t>Compatible with the World’s largest Software and Platform Eco-System</a:t>
            </a:r>
            <a:endParaRPr lang="en-US" sz="2800" dirty="0">
              <a:solidFill>
                <a:srgbClr val="FDB605"/>
              </a:solidFill>
              <a:effectLst>
                <a:outerShdw blurRad="38100" dist="38100" dir="2700000" algn="tl">
                  <a:srgbClr val="000000">
                    <a:alpha val="43137"/>
                  </a:srgbClr>
                </a:outerShdw>
              </a:effectLst>
            </a:endParaRPr>
          </a:p>
        </p:txBody>
      </p:sp>
      <p:sp>
        <p:nvSpPr>
          <p:cNvPr id="15" name="AutoShape 6"/>
          <p:cNvSpPr>
            <a:spLocks noChangeArrowheads="1"/>
          </p:cNvSpPr>
          <p:nvPr/>
        </p:nvSpPr>
        <p:spPr bwMode="auto">
          <a:xfrm>
            <a:off x="785688" y="5493236"/>
            <a:ext cx="12922552" cy="541943"/>
          </a:xfrm>
          <a:prstGeom prst="leftRightArrow">
            <a:avLst>
              <a:gd name="adj1" fmla="val 59167"/>
              <a:gd name="adj2" fmla="val 79347"/>
            </a:avLst>
          </a:prstGeom>
          <a:ln>
            <a:solidFill>
              <a:srgbClr val="00B0F0"/>
            </a:solidFill>
            <a:headEnd/>
            <a:tailEnd/>
          </a:ln>
        </p:spPr>
        <p:style>
          <a:lnRef idx="1">
            <a:schemeClr val="accent3"/>
          </a:lnRef>
          <a:fillRef idx="1003">
            <a:schemeClr val="dk2"/>
          </a:fillRef>
          <a:effectRef idx="2">
            <a:schemeClr val="accent3"/>
          </a:effectRef>
          <a:fontRef idx="minor">
            <a:schemeClr val="lt1"/>
          </a:fontRef>
        </p:style>
        <p:txBody>
          <a:bodyPr lIns="0" tIns="0" rIns="0" bIns="0" anchor="ctr">
            <a:spAutoFit/>
            <a:flatTx/>
          </a:bodyPr>
          <a:lstStyle/>
          <a:p>
            <a:pPr>
              <a:defRPr/>
            </a:pPr>
            <a:endParaRPr lang="en-US">
              <a:solidFill>
                <a:srgbClr val="FFFFFF"/>
              </a:solidFill>
              <a:latin typeface="Neo Sans Intel" pitchFamily="34" charset="0"/>
            </a:endParaRPr>
          </a:p>
        </p:txBody>
      </p:sp>
      <p:sp>
        <p:nvSpPr>
          <p:cNvPr id="16" name="Text Box 7"/>
          <p:cNvSpPr txBox="1">
            <a:spLocks noChangeArrowheads="1"/>
          </p:cNvSpPr>
          <p:nvPr/>
        </p:nvSpPr>
        <p:spPr bwMode="auto">
          <a:xfrm>
            <a:off x="10910400" y="5230847"/>
            <a:ext cx="1641194" cy="1005248"/>
          </a:xfrm>
          <a:prstGeom prst="rect">
            <a:avLst/>
          </a:prstGeom>
          <a:noFill/>
          <a:ln w="9525" algn="ctr">
            <a:noFill/>
            <a:miter lim="800000"/>
            <a:headEnd/>
            <a:tailEnd/>
          </a:ln>
          <a:effectLst/>
        </p:spPr>
        <p:txBody>
          <a:bodyPr wrap="none" lIns="126861" tIns="63423" rIns="126861" bIns="63423">
            <a:spAutoFit/>
          </a:bodyPr>
          <a:lstStyle/>
          <a:p>
            <a:pPr>
              <a:lnSpc>
                <a:spcPct val="95000"/>
              </a:lnSpc>
              <a:defRPr/>
            </a:pPr>
            <a:r>
              <a:rPr lang="en-US" sz="6000" dirty="0">
                <a:solidFill>
                  <a:srgbClr val="FFFFFF"/>
                </a:solidFill>
                <a:effectLst>
                  <a:outerShdw blurRad="38100" dist="38100" dir="2700000" algn="tl">
                    <a:srgbClr val="000000"/>
                  </a:outerShdw>
                </a:effectLst>
                <a:latin typeface="Neo Sans Intel" pitchFamily="34" charset="0"/>
                <a:cs typeface="Arial" pitchFamily="34" charset="0"/>
                <a:sym typeface="Wingdings" pitchFamily="2" charset="2"/>
              </a:rPr>
              <a:t>10X</a:t>
            </a:r>
          </a:p>
        </p:txBody>
      </p:sp>
      <p:sp>
        <p:nvSpPr>
          <p:cNvPr id="17" name="Text Box 8"/>
          <p:cNvSpPr txBox="1">
            <a:spLocks noChangeArrowheads="1"/>
          </p:cNvSpPr>
          <p:nvPr/>
        </p:nvSpPr>
        <p:spPr bwMode="auto">
          <a:xfrm>
            <a:off x="1940424" y="5230847"/>
            <a:ext cx="1641194" cy="1005248"/>
          </a:xfrm>
          <a:prstGeom prst="rect">
            <a:avLst/>
          </a:prstGeom>
          <a:noFill/>
          <a:ln w="9525" algn="ctr">
            <a:noFill/>
            <a:miter lim="800000"/>
            <a:headEnd/>
            <a:tailEnd/>
          </a:ln>
          <a:effectLst/>
        </p:spPr>
        <p:txBody>
          <a:bodyPr wrap="none" lIns="126861" tIns="63423" rIns="126861" bIns="63423">
            <a:spAutoFit/>
          </a:bodyPr>
          <a:lstStyle/>
          <a:p>
            <a:pPr>
              <a:lnSpc>
                <a:spcPct val="95000"/>
              </a:lnSpc>
              <a:defRPr/>
            </a:pPr>
            <a:r>
              <a:rPr lang="en-US" sz="6000" dirty="0">
                <a:solidFill>
                  <a:srgbClr val="FFFFFF"/>
                </a:solidFill>
                <a:effectLst>
                  <a:outerShdw blurRad="38100" dist="38100" dir="2700000" algn="tl">
                    <a:srgbClr val="000000"/>
                  </a:outerShdw>
                </a:effectLst>
                <a:latin typeface="Neo Sans Intel" pitchFamily="34" charset="0"/>
                <a:cs typeface="Arial" pitchFamily="34" charset="0"/>
                <a:sym typeface="Wingdings" pitchFamily="2" charset="2"/>
              </a:rPr>
              <a:t>10X</a:t>
            </a:r>
          </a:p>
        </p:txBody>
      </p:sp>
      <p:sp>
        <p:nvSpPr>
          <p:cNvPr id="19" name="Text Box 10"/>
          <p:cNvSpPr txBox="1">
            <a:spLocks noChangeArrowheads="1"/>
          </p:cNvSpPr>
          <p:nvPr/>
        </p:nvSpPr>
        <p:spPr bwMode="auto">
          <a:xfrm>
            <a:off x="8692799" y="5424843"/>
            <a:ext cx="2260145" cy="719016"/>
          </a:xfrm>
          <a:prstGeom prst="rect">
            <a:avLst/>
          </a:prstGeom>
          <a:solidFill>
            <a:srgbClr val="000000">
              <a:alpha val="50196"/>
            </a:srgbClr>
          </a:solidFill>
          <a:ln w="9525" algn="ctr">
            <a:noFill/>
            <a:miter lim="800000"/>
            <a:headEnd/>
            <a:tailEnd/>
          </a:ln>
          <a:effectLst/>
        </p:spPr>
        <p:txBody>
          <a:bodyPr wrap="none" lIns="126861" tIns="63423" rIns="126861" bIns="63423">
            <a:spAutoFit/>
          </a:bodyPr>
          <a:lstStyle/>
          <a:p>
            <a:pPr algn="r">
              <a:lnSpc>
                <a:spcPct val="80000"/>
              </a:lnSpc>
              <a:defRPr/>
            </a:pPr>
            <a:r>
              <a:rPr lang="en-US" sz="2400" b="0" dirty="0">
                <a:solidFill>
                  <a:srgbClr val="FFFFFF"/>
                </a:solidFill>
                <a:effectLst>
                  <a:outerShdw blurRad="38100" dist="38100" dir="2700000" algn="tl">
                    <a:srgbClr val="000000">
                      <a:alpha val="43137"/>
                    </a:srgbClr>
                  </a:outerShdw>
                </a:effectLst>
                <a:latin typeface="Neo Sans Intel" pitchFamily="34" charset="0"/>
                <a:cs typeface="Arial" pitchFamily="34" charset="0"/>
                <a:sym typeface="Wingdings" pitchFamily="2" charset="2"/>
              </a:rPr>
              <a:t>HIGHER</a:t>
            </a:r>
            <a:br>
              <a:rPr lang="en-US" sz="2400" b="0" dirty="0">
                <a:solidFill>
                  <a:srgbClr val="FFFFFF"/>
                </a:solidFill>
                <a:effectLst>
                  <a:outerShdw blurRad="38100" dist="38100" dir="2700000" algn="tl">
                    <a:srgbClr val="000000">
                      <a:alpha val="43137"/>
                    </a:srgbClr>
                  </a:outerShdw>
                </a:effectLst>
                <a:latin typeface="Neo Sans Intel" pitchFamily="34" charset="0"/>
                <a:cs typeface="Arial" pitchFamily="34" charset="0"/>
                <a:sym typeface="Wingdings" pitchFamily="2" charset="2"/>
              </a:rPr>
            </a:br>
            <a:r>
              <a:rPr lang="en-US" sz="2400" b="0" dirty="0">
                <a:solidFill>
                  <a:srgbClr val="FFFFFF"/>
                </a:solidFill>
                <a:effectLst>
                  <a:outerShdw blurRad="38100" dist="38100" dir="2700000" algn="tl">
                    <a:srgbClr val="000000">
                      <a:alpha val="43137"/>
                    </a:srgbClr>
                  </a:outerShdw>
                </a:effectLst>
                <a:latin typeface="Neo Sans Intel" pitchFamily="34" charset="0"/>
                <a:cs typeface="Arial" pitchFamily="34" charset="0"/>
                <a:sym typeface="Wingdings" pitchFamily="2" charset="2"/>
              </a:rPr>
              <a:t>PERFORMANCE</a:t>
            </a:r>
          </a:p>
        </p:txBody>
      </p:sp>
      <p:sp>
        <p:nvSpPr>
          <p:cNvPr id="20" name="Text Box 11"/>
          <p:cNvSpPr txBox="1">
            <a:spLocks noChangeArrowheads="1"/>
          </p:cNvSpPr>
          <p:nvPr/>
        </p:nvSpPr>
        <p:spPr bwMode="auto">
          <a:xfrm>
            <a:off x="3589365" y="5424843"/>
            <a:ext cx="1221977" cy="719016"/>
          </a:xfrm>
          <a:prstGeom prst="rect">
            <a:avLst/>
          </a:prstGeom>
          <a:solidFill>
            <a:srgbClr val="000000">
              <a:alpha val="50196"/>
            </a:srgbClr>
          </a:solidFill>
          <a:ln w="9525" algn="ctr">
            <a:noFill/>
            <a:miter lim="800000"/>
            <a:headEnd/>
            <a:tailEnd/>
          </a:ln>
          <a:effectLst/>
        </p:spPr>
        <p:txBody>
          <a:bodyPr wrap="none" lIns="126861" tIns="63423" rIns="126861" bIns="63423">
            <a:spAutoFit/>
          </a:bodyPr>
          <a:lstStyle/>
          <a:p>
            <a:pPr algn="l">
              <a:lnSpc>
                <a:spcPct val="80000"/>
              </a:lnSpc>
              <a:defRPr/>
            </a:pPr>
            <a:r>
              <a:rPr lang="en-US" sz="2400" b="0" dirty="0">
                <a:solidFill>
                  <a:srgbClr val="FFFFFF"/>
                </a:solidFill>
                <a:effectLst>
                  <a:outerShdw blurRad="38100" dist="38100" dir="2700000" algn="tl">
                    <a:srgbClr val="000000">
                      <a:alpha val="43137"/>
                    </a:srgbClr>
                  </a:outerShdw>
                </a:effectLst>
                <a:latin typeface="Neo Sans Intel" pitchFamily="34" charset="0"/>
                <a:cs typeface="Arial" pitchFamily="34" charset="0"/>
                <a:sym typeface="Wingdings" pitchFamily="2" charset="2"/>
              </a:rPr>
              <a:t>LOWER</a:t>
            </a:r>
            <a:br>
              <a:rPr lang="en-US" sz="2400" b="0" dirty="0">
                <a:solidFill>
                  <a:srgbClr val="FFFFFF"/>
                </a:solidFill>
                <a:effectLst>
                  <a:outerShdw blurRad="38100" dist="38100" dir="2700000" algn="tl">
                    <a:srgbClr val="000000">
                      <a:alpha val="43137"/>
                    </a:srgbClr>
                  </a:outerShdw>
                </a:effectLst>
                <a:latin typeface="Neo Sans Intel" pitchFamily="34" charset="0"/>
                <a:cs typeface="Arial" pitchFamily="34" charset="0"/>
                <a:sym typeface="Wingdings" pitchFamily="2" charset="2"/>
              </a:rPr>
            </a:br>
            <a:r>
              <a:rPr lang="en-US" sz="2400" b="0" dirty="0">
                <a:solidFill>
                  <a:srgbClr val="FFFFFF"/>
                </a:solidFill>
                <a:effectLst>
                  <a:outerShdw blurRad="38100" dist="38100" dir="2700000" algn="tl">
                    <a:srgbClr val="000000">
                      <a:alpha val="43137"/>
                    </a:srgbClr>
                  </a:outerShdw>
                </a:effectLst>
                <a:latin typeface="Neo Sans Intel" pitchFamily="34" charset="0"/>
                <a:cs typeface="Arial" pitchFamily="34" charset="0"/>
                <a:sym typeface="Wingdings" pitchFamily="2" charset="2"/>
              </a:rPr>
              <a:t>POWER</a:t>
            </a:r>
          </a:p>
        </p:txBody>
      </p:sp>
      <p:sp>
        <p:nvSpPr>
          <p:cNvPr id="21" name="Text Box 11"/>
          <p:cNvSpPr txBox="1">
            <a:spLocks noChangeArrowheads="1"/>
          </p:cNvSpPr>
          <p:nvPr/>
        </p:nvSpPr>
        <p:spPr bwMode="auto">
          <a:xfrm>
            <a:off x="6198362" y="5590892"/>
            <a:ext cx="1413568" cy="423550"/>
          </a:xfrm>
          <a:prstGeom prst="rect">
            <a:avLst/>
          </a:prstGeom>
          <a:noFill/>
          <a:ln w="9525" algn="ctr">
            <a:noFill/>
            <a:miter lim="800000"/>
            <a:headEnd/>
            <a:tailEnd/>
          </a:ln>
          <a:effectLst/>
        </p:spPr>
        <p:txBody>
          <a:bodyPr wrap="none" lIns="126861" tIns="63423" rIns="126861" bIns="63423">
            <a:spAutoFit/>
          </a:bodyPr>
          <a:lstStyle/>
          <a:p>
            <a:pPr algn="l">
              <a:lnSpc>
                <a:spcPct val="80000"/>
              </a:lnSpc>
              <a:defRPr/>
            </a:pPr>
            <a:r>
              <a:rPr lang="en-US" sz="2400" b="0" dirty="0" smtClean="0">
                <a:solidFill>
                  <a:srgbClr val="FFFFFF"/>
                </a:solidFill>
                <a:effectLst>
                  <a:outerShdw blurRad="38100" dist="38100" dir="2700000" algn="tl">
                    <a:srgbClr val="000000">
                      <a:alpha val="43137"/>
                    </a:srgbClr>
                  </a:outerShdw>
                </a:effectLst>
                <a:latin typeface="Neo Sans Intel" pitchFamily="34" charset="0"/>
                <a:cs typeface="Arial" pitchFamily="34" charset="0"/>
                <a:sym typeface="Wingdings" pitchFamily="2" charset="2"/>
              </a:rPr>
              <a:t>DEMAND</a:t>
            </a:r>
            <a:endParaRPr lang="en-US" sz="2400" b="0" dirty="0">
              <a:solidFill>
                <a:srgbClr val="FFFFFF"/>
              </a:solidFill>
              <a:effectLst>
                <a:outerShdw blurRad="38100" dist="38100" dir="2700000" algn="tl">
                  <a:srgbClr val="000000">
                    <a:alpha val="43137"/>
                  </a:srgbClr>
                </a:outerShdw>
              </a:effectLst>
              <a:latin typeface="Neo Sans Intel" pitchFamily="34" charset="0"/>
              <a:cs typeface="Arial" pitchFamily="34" charset="0"/>
              <a:sym typeface="Wingdings" pitchFamily="2" charset="2"/>
            </a:endParaRPr>
          </a:p>
        </p:txBody>
      </p:sp>
      <p:pic>
        <p:nvPicPr>
          <p:cNvPr id="22" name="Picture 16" descr="TKW_die_photo_2-good"/>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1626390" y="1813034"/>
            <a:ext cx="1386366" cy="1557114"/>
          </a:xfrm>
          <a:prstGeom prst="rect">
            <a:avLst/>
          </a:prstGeom>
          <a:noFill/>
          <a:ln w="9525">
            <a:noFill/>
            <a:miter lim="800000"/>
            <a:headEnd/>
            <a:tailEnd/>
          </a:ln>
          <a:effectLst>
            <a:reflection blurRad="6350" stA="52000" endA="300" endPos="35000" dir="5400000" sy="-100000" algn="bl" rotWithShape="0"/>
          </a:effectLst>
        </p:spPr>
      </p:pic>
      <p:pic>
        <p:nvPicPr>
          <p:cNvPr id="23" name="Picture 2"/>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rot="10800000">
            <a:off x="2801588" y="2651719"/>
            <a:ext cx="359505" cy="703046"/>
          </a:xfrm>
          <a:prstGeom prst="rect">
            <a:avLst/>
          </a:prstGeom>
          <a:noFill/>
          <a:ln w="9525">
            <a:noFill/>
            <a:miter lim="800000"/>
            <a:headEnd/>
            <a:tailEnd/>
          </a:ln>
          <a:effectLst>
            <a:reflection blurRad="6350" stA="50000" endA="300" endPos="55000" dir="5400000" sy="-100000" algn="bl" rotWithShape="0"/>
          </a:effectLst>
        </p:spPr>
      </p:pic>
      <p:pic>
        <p:nvPicPr>
          <p:cNvPr id="25" name="Picture 6" descr="http://download.intel.com/pressroom/kits/xeon/7500series/images/NHM-EX-Die-Shot-1.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8792978" y="2101665"/>
            <a:ext cx="1829826" cy="1268868"/>
          </a:xfrm>
          <a:prstGeom prst="rect">
            <a:avLst/>
          </a:prstGeom>
          <a:noFill/>
          <a:effectLst>
            <a:reflection blurRad="6350" stA="50000" endA="300" endPos="55500" dist="50800" dir="5400000" sy="-100000" algn="bl" rotWithShape="0"/>
          </a:effectLst>
        </p:spPr>
      </p:pic>
      <p:pic>
        <p:nvPicPr>
          <p:cNvPr id="26" name="Picture 2"/>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4410147" y="2434603"/>
            <a:ext cx="710493" cy="937018"/>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3"/>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1366068" y="2903112"/>
            <a:ext cx="274643" cy="468509"/>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071566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2109442" name="Rectangle 2"/>
          <p:cNvSpPr>
            <a:spLocks noGrp="1" noChangeArrowheads="1"/>
          </p:cNvSpPr>
          <p:nvPr>
            <p:ph type="title"/>
          </p:nvPr>
        </p:nvSpPr>
        <p:spPr>
          <a:xfrm>
            <a:off x="0" y="334963"/>
            <a:ext cx="14630400" cy="1096962"/>
          </a:xfrm>
        </p:spPr>
        <p:txBody>
          <a:bodyPr/>
          <a:lstStyle/>
          <a:p>
            <a:pPr eaLnBrk="1" hangingPunct="1">
              <a:defRPr/>
            </a:pPr>
            <a:r>
              <a:rPr lang="en-US" sz="4100" b="0" dirty="0" smtClean="0"/>
              <a:t>GUIDING PRINCIPLES FOR SPEED &amp; DENSITY</a:t>
            </a:r>
          </a:p>
        </p:txBody>
      </p:sp>
      <p:sp>
        <p:nvSpPr>
          <p:cNvPr id="2109443" name="Rectangle 3"/>
          <p:cNvSpPr>
            <a:spLocks noChangeArrowheads="1"/>
          </p:cNvSpPr>
          <p:nvPr/>
        </p:nvSpPr>
        <p:spPr bwMode="auto">
          <a:xfrm>
            <a:off x="815905" y="1810315"/>
            <a:ext cx="6591300" cy="3416320"/>
          </a:xfrm>
          <a:prstGeom prst="rect">
            <a:avLst/>
          </a:prstGeom>
          <a:noFill/>
          <a:ln w="9525">
            <a:noFill/>
            <a:miter lim="800000"/>
            <a:headEnd/>
            <a:tailEnd/>
          </a:ln>
          <a:effectLst/>
          <a:scene3d>
            <a:camera prst="orthographicFront"/>
            <a:lightRig rig="threePt" dir="t"/>
          </a:scene3d>
          <a:sp3d>
            <a:bevelT w="165100" prst="coolSlant"/>
          </a:sp3d>
        </p:spPr>
        <p:txBody>
          <a:bodyPr wrap="square">
            <a:spAutoFit/>
          </a:bodyPr>
          <a:lstStyle/>
          <a:p>
            <a:pPr algn="l" defTabSz="1306513">
              <a:defRPr/>
            </a:pPr>
            <a:r>
              <a:rPr lang="en-US" sz="5400" b="0" dirty="0" smtClean="0">
                <a:solidFill>
                  <a:srgbClr val="FFFFFF"/>
                </a:solidFill>
                <a:effectLst>
                  <a:outerShdw blurRad="38100" dist="38100" dir="2700000" algn="tl">
                    <a:srgbClr val="000000"/>
                  </a:outerShdw>
                </a:effectLst>
                <a:latin typeface="Neo Sans Intel Medium" pitchFamily="34" charset="0"/>
                <a:cs typeface="Arial"/>
              </a:rPr>
              <a:t>Energy Efficient</a:t>
            </a:r>
          </a:p>
          <a:p>
            <a:pPr algn="l" defTabSz="1306513">
              <a:defRPr/>
            </a:pPr>
            <a:r>
              <a:rPr lang="en-US" sz="5400" b="0" dirty="0" smtClean="0">
                <a:solidFill>
                  <a:srgbClr val="FFFFFF"/>
                </a:solidFill>
                <a:effectLst>
                  <a:outerShdw blurRad="38100" dist="38100" dir="2700000" algn="tl">
                    <a:srgbClr val="000000"/>
                  </a:outerShdw>
                </a:effectLst>
                <a:latin typeface="Neo Sans Intel Medium" pitchFamily="34" charset="0"/>
                <a:cs typeface="Arial"/>
              </a:rPr>
              <a:t>Faster</a:t>
            </a:r>
            <a:endParaRPr lang="en-US" sz="5400" b="0" dirty="0">
              <a:solidFill>
                <a:srgbClr val="FFFFFF"/>
              </a:solidFill>
              <a:effectLst>
                <a:outerShdw blurRad="38100" dist="38100" dir="2700000" algn="tl">
                  <a:srgbClr val="000000"/>
                </a:outerShdw>
              </a:effectLst>
              <a:latin typeface="Neo Sans Intel Medium" pitchFamily="34" charset="0"/>
              <a:cs typeface="Arial"/>
            </a:endParaRPr>
          </a:p>
          <a:p>
            <a:pPr algn="l" defTabSz="1306513">
              <a:defRPr/>
            </a:pPr>
            <a:r>
              <a:rPr lang="en-US" sz="5400" b="0" dirty="0" smtClean="0">
                <a:solidFill>
                  <a:srgbClr val="FFFFFF"/>
                </a:solidFill>
                <a:effectLst>
                  <a:outerShdw blurRad="38100" dist="38100" dir="2700000" algn="tl">
                    <a:srgbClr val="000000"/>
                  </a:outerShdw>
                </a:effectLst>
                <a:latin typeface="Neo Sans Intel Medium" pitchFamily="34" charset="0"/>
                <a:cs typeface="Arial"/>
              </a:rPr>
              <a:t>Cooler</a:t>
            </a:r>
          </a:p>
          <a:p>
            <a:pPr algn="l" defTabSz="1306513">
              <a:defRPr/>
            </a:pPr>
            <a:r>
              <a:rPr lang="en-US" sz="5400" b="0" dirty="0" smtClean="0">
                <a:solidFill>
                  <a:srgbClr val="FFFFFF"/>
                </a:solidFill>
                <a:effectLst>
                  <a:outerShdw blurRad="38100" dist="38100" dir="2700000" algn="tl">
                    <a:srgbClr val="000000"/>
                  </a:outerShdw>
                </a:effectLst>
                <a:latin typeface="Neo Sans Intel Medium" pitchFamily="34" charset="0"/>
                <a:cs typeface="Arial"/>
              </a:rPr>
              <a:t>Eco-Friendly</a:t>
            </a:r>
          </a:p>
        </p:txBody>
      </p:sp>
      <p:grpSp>
        <p:nvGrpSpPr>
          <p:cNvPr id="7" name="Group 7"/>
          <p:cNvGrpSpPr>
            <a:grpSpLocks/>
          </p:cNvGrpSpPr>
          <p:nvPr/>
        </p:nvGrpSpPr>
        <p:grpSpPr bwMode="auto">
          <a:xfrm>
            <a:off x="10182386" y="1992572"/>
            <a:ext cx="2833061" cy="2238465"/>
            <a:chOff x="5872" y="3016"/>
            <a:chExt cx="1888" cy="1384"/>
          </a:xfrm>
        </p:grpSpPr>
        <p:sp>
          <p:nvSpPr>
            <p:cNvPr id="8" name="AutoShape 8"/>
            <p:cNvSpPr>
              <a:spLocks noChangeArrowheads="1"/>
            </p:cNvSpPr>
            <p:nvPr/>
          </p:nvSpPr>
          <p:spPr bwMode="auto">
            <a:xfrm>
              <a:off x="5872" y="3016"/>
              <a:ext cx="1888" cy="1384"/>
            </a:xfrm>
            <a:prstGeom prst="roundRect">
              <a:avLst>
                <a:gd name="adj" fmla="val 16667"/>
              </a:avLst>
            </a:prstGeom>
            <a:solidFill>
              <a:schemeClr val="bg2"/>
            </a:solidFill>
            <a:ln w="57150">
              <a:solidFill>
                <a:srgbClr val="C1D0E5"/>
              </a:solidFill>
              <a:round/>
              <a:headEnd/>
              <a:tailEnd/>
            </a:ln>
          </p:spPr>
          <p:txBody>
            <a:bodyPr wrap="none" anchor="ctr"/>
            <a:lstStyle/>
            <a:p>
              <a:endParaRPr lang="en-US">
                <a:solidFill>
                  <a:srgbClr val="FFFFFF"/>
                </a:solidFill>
              </a:endParaRPr>
            </a:p>
          </p:txBody>
        </p:sp>
        <p:pic>
          <p:nvPicPr>
            <p:cNvPr id="9" name="Picture 9"/>
            <p:cNvPicPr>
              <a:picLocks noChangeAspect="1" noChangeArrowheads="1"/>
            </p:cNvPicPr>
            <p:nvPr/>
          </p:nvPicPr>
          <p:blipFill>
            <a:blip r:embed="rId4" cstate="screen"/>
            <a:srcRect/>
            <a:stretch>
              <a:fillRect/>
            </a:stretch>
          </p:blipFill>
          <p:spPr bwMode="auto">
            <a:xfrm>
              <a:off x="5972" y="3078"/>
              <a:ext cx="1693" cy="1228"/>
            </a:xfrm>
            <a:prstGeom prst="rect">
              <a:avLst/>
            </a:prstGeom>
            <a:noFill/>
            <a:ln w="57150">
              <a:noFill/>
              <a:miter lim="800000"/>
              <a:headEnd/>
              <a:tailEnd/>
            </a:ln>
          </p:spPr>
        </p:pic>
      </p:grpSp>
    </p:spTree>
    <p:extLst>
      <p:ext uri="{BB962C8B-B14F-4D97-AF65-F5344CB8AC3E}">
        <p14:creationId xmlns:p14="http://schemas.microsoft.com/office/powerpoint/2010/main" xmlns="" val="246978406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2"/>
          <p:cNvSpPr>
            <a:spLocks noChangeArrowheads="1"/>
          </p:cNvSpPr>
          <p:nvPr/>
        </p:nvSpPr>
        <p:spPr bwMode="auto">
          <a:xfrm>
            <a:off x="11367914" y="1605788"/>
            <a:ext cx="2370666" cy="1397059"/>
          </a:xfrm>
          <a:prstGeom prst="roundRect">
            <a:avLst>
              <a:gd name="adj" fmla="val 6000"/>
            </a:avLst>
          </a:prstGeom>
          <a:gradFill rotWithShape="1">
            <a:gsLst>
              <a:gs pos="0">
                <a:srgbClr val="0860A8">
                  <a:gamma/>
                  <a:tint val="98431"/>
                  <a:invGamma/>
                  <a:alpha val="20000"/>
                </a:srgbClr>
              </a:gs>
              <a:gs pos="100000">
                <a:srgbClr val="0860A8">
                  <a:alpha val="0"/>
                </a:srgbClr>
              </a:gs>
            </a:gsLst>
            <a:lin ang="5400000" scaled="1"/>
          </a:gradFill>
          <a:ln w="19050" algn="ctr">
            <a:solidFill>
              <a:schemeClr val="bg1">
                <a:lumMod val="60000"/>
                <a:lumOff val="40000"/>
              </a:schemeClr>
            </a:solidFill>
            <a:round/>
            <a:headEnd/>
            <a:tailEnd/>
          </a:ln>
          <a:effectLst/>
        </p:spPr>
        <p:txBody>
          <a:bodyPr lIns="91402" tIns="45701" rIns="91402" bIns="45701"/>
          <a:lstStyle/>
          <a:p>
            <a:pPr defTabSz="914030">
              <a:defRPr/>
            </a:pPr>
            <a:endParaRPr lang="en-US" sz="1400" dirty="0">
              <a:solidFill>
                <a:srgbClr val="000000"/>
              </a:solidFill>
              <a:latin typeface="Verdana" pitchFamily="34" charset="0"/>
              <a:cs typeface="Arial" pitchFamily="34" charset="0"/>
            </a:endParaRPr>
          </a:p>
        </p:txBody>
      </p:sp>
      <p:sp>
        <p:nvSpPr>
          <p:cNvPr id="21" name="AutoShape 2"/>
          <p:cNvSpPr>
            <a:spLocks noChangeArrowheads="1"/>
          </p:cNvSpPr>
          <p:nvPr/>
        </p:nvSpPr>
        <p:spPr bwMode="auto">
          <a:xfrm>
            <a:off x="11360047" y="3146718"/>
            <a:ext cx="2401113" cy="1380126"/>
          </a:xfrm>
          <a:prstGeom prst="roundRect">
            <a:avLst>
              <a:gd name="adj" fmla="val 6000"/>
            </a:avLst>
          </a:prstGeom>
          <a:gradFill rotWithShape="1">
            <a:gsLst>
              <a:gs pos="0">
                <a:srgbClr val="0860A8">
                  <a:gamma/>
                  <a:tint val="98431"/>
                  <a:invGamma/>
                  <a:alpha val="20000"/>
                </a:srgbClr>
              </a:gs>
              <a:gs pos="100000">
                <a:srgbClr val="0860A8">
                  <a:alpha val="0"/>
                </a:srgbClr>
              </a:gs>
            </a:gsLst>
            <a:lin ang="5400000" scaled="1"/>
          </a:gradFill>
          <a:ln w="19050" algn="ctr">
            <a:solidFill>
              <a:schemeClr val="bg1">
                <a:lumMod val="60000"/>
                <a:lumOff val="40000"/>
              </a:schemeClr>
            </a:solidFill>
            <a:round/>
            <a:headEnd/>
            <a:tailEnd/>
          </a:ln>
          <a:effectLst/>
        </p:spPr>
        <p:txBody>
          <a:bodyPr lIns="91402" tIns="45701" rIns="91402" bIns="45701"/>
          <a:lstStyle/>
          <a:p>
            <a:pPr defTabSz="914030">
              <a:defRPr/>
            </a:pPr>
            <a:endParaRPr lang="en-US" sz="1400" dirty="0">
              <a:solidFill>
                <a:srgbClr val="000000"/>
              </a:solidFill>
              <a:latin typeface="Verdana" pitchFamily="34" charset="0"/>
              <a:cs typeface="Arial" pitchFamily="34" charset="0"/>
            </a:endParaRPr>
          </a:p>
        </p:txBody>
      </p:sp>
      <p:pic>
        <p:nvPicPr>
          <p:cNvPr id="31746" name="Picture 2" descr="TransistorGenerations_image"/>
          <p:cNvPicPr>
            <a:picLocks noChangeAspect="1" noChangeArrowheads="1"/>
          </p:cNvPicPr>
          <p:nvPr/>
        </p:nvPicPr>
        <p:blipFill>
          <a:blip r:embed="rId3" cstate="screen">
            <a:extLst>
              <a:ext uri="{28A0092B-C50C-407E-A947-70E740481C1C}">
                <a14:useLocalDpi xmlns:a14="http://schemas.microsoft.com/office/drawing/2010/main" xmlns=""/>
              </a:ext>
            </a:extLst>
          </a:blip>
          <a:srcRect b="3581"/>
          <a:stretch>
            <a:fillRect/>
          </a:stretch>
        </p:blipFill>
        <p:spPr bwMode="auto">
          <a:xfrm>
            <a:off x="639764" y="-11110"/>
            <a:ext cx="11395074" cy="8240714"/>
          </a:xfrm>
          <a:prstGeom prst="rect">
            <a:avLst/>
          </a:prstGeom>
          <a:noFill/>
          <a:ln w="9525">
            <a:noFill/>
            <a:miter lim="800000"/>
            <a:headEnd/>
            <a:tailEnd/>
          </a:ln>
        </p:spPr>
      </p:pic>
      <p:sp>
        <p:nvSpPr>
          <p:cNvPr id="2184195" name="Rectangle 3"/>
          <p:cNvSpPr>
            <a:spLocks noGrp="1" noChangeArrowheads="1"/>
          </p:cNvSpPr>
          <p:nvPr>
            <p:ph type="title"/>
          </p:nvPr>
        </p:nvSpPr>
        <p:spPr>
          <a:xfrm>
            <a:off x="2" y="0"/>
            <a:ext cx="14630400" cy="1049867"/>
          </a:xfrm>
        </p:spPr>
        <p:txBody>
          <a:bodyPr/>
          <a:lstStyle/>
          <a:p>
            <a:pPr eaLnBrk="1" hangingPunct="1">
              <a:defRPr/>
            </a:pPr>
            <a:r>
              <a:rPr lang="en-US" dirty="0"/>
              <a:t>Moore’s Law:  Alive and Well at Intel</a:t>
            </a:r>
            <a:endParaRPr lang="en-US" dirty="0" smtClean="0"/>
          </a:p>
        </p:txBody>
      </p:sp>
      <p:sp>
        <p:nvSpPr>
          <p:cNvPr id="31748" name="Text Box 12"/>
          <p:cNvSpPr txBox="1">
            <a:spLocks noChangeArrowheads="1"/>
          </p:cNvSpPr>
          <p:nvPr/>
        </p:nvSpPr>
        <p:spPr bwMode="auto">
          <a:xfrm>
            <a:off x="5419729" y="5392739"/>
            <a:ext cx="1603375" cy="655520"/>
          </a:xfrm>
          <a:prstGeom prst="rect">
            <a:avLst/>
          </a:prstGeom>
          <a:noFill/>
          <a:ln w="9525">
            <a:noFill/>
            <a:miter lim="800000"/>
            <a:headEnd/>
            <a:tailEnd/>
          </a:ln>
        </p:spPr>
        <p:txBody>
          <a:bodyPr lIns="91393" tIns="45698" rIns="91393" bIns="45698">
            <a:spAutoFit/>
          </a:bodyPr>
          <a:lstStyle/>
          <a:p>
            <a:pPr defTabSz="906095">
              <a:lnSpc>
                <a:spcPct val="60000"/>
              </a:lnSpc>
              <a:spcBef>
                <a:spcPct val="20000"/>
              </a:spcBef>
              <a:tabLst>
                <a:tab pos="3424439" algn="ctr"/>
                <a:tab pos="4801829" algn="ctr"/>
                <a:tab pos="6166527" algn="ctr"/>
                <a:tab pos="7543919" algn="ctr"/>
              </a:tabLst>
            </a:pPr>
            <a:r>
              <a:rPr lang="en-US" b="0" dirty="0">
                <a:latin typeface="+mj-lt"/>
              </a:rPr>
              <a:t>90 nm</a:t>
            </a:r>
          </a:p>
          <a:p>
            <a:pPr defTabSz="906095">
              <a:lnSpc>
                <a:spcPct val="60000"/>
              </a:lnSpc>
              <a:spcBef>
                <a:spcPct val="20000"/>
              </a:spcBef>
              <a:tabLst>
                <a:tab pos="3424439" algn="ctr"/>
                <a:tab pos="4801829" algn="ctr"/>
                <a:tab pos="6166527" algn="ctr"/>
                <a:tab pos="7543919" algn="ctr"/>
              </a:tabLst>
            </a:pPr>
            <a:r>
              <a:rPr lang="en-US" sz="3000" dirty="0">
                <a:latin typeface="+mj-lt"/>
              </a:rPr>
              <a:t>2003</a:t>
            </a:r>
          </a:p>
        </p:txBody>
      </p:sp>
      <p:sp>
        <p:nvSpPr>
          <p:cNvPr id="31749" name="Text Box 13"/>
          <p:cNvSpPr txBox="1">
            <a:spLocks noChangeArrowheads="1"/>
          </p:cNvSpPr>
          <p:nvPr/>
        </p:nvSpPr>
        <p:spPr bwMode="auto">
          <a:xfrm>
            <a:off x="2117729" y="4375153"/>
            <a:ext cx="1606549" cy="655520"/>
          </a:xfrm>
          <a:prstGeom prst="rect">
            <a:avLst/>
          </a:prstGeom>
          <a:noFill/>
          <a:ln w="9525">
            <a:noFill/>
            <a:miter lim="800000"/>
            <a:headEnd/>
            <a:tailEnd/>
          </a:ln>
        </p:spPr>
        <p:txBody>
          <a:bodyPr lIns="91393" tIns="45698" rIns="91393" bIns="45698">
            <a:spAutoFit/>
          </a:bodyPr>
          <a:lstStyle/>
          <a:p>
            <a:pPr defTabSz="906095">
              <a:lnSpc>
                <a:spcPct val="60000"/>
              </a:lnSpc>
              <a:spcBef>
                <a:spcPct val="20000"/>
              </a:spcBef>
              <a:tabLst>
                <a:tab pos="3424439" algn="ctr"/>
                <a:tab pos="4801829" algn="ctr"/>
                <a:tab pos="6166527" algn="ctr"/>
                <a:tab pos="7543919" algn="ctr"/>
              </a:tabLst>
            </a:pPr>
            <a:r>
              <a:rPr lang="en-US" b="0" dirty="0">
                <a:latin typeface="+mj-lt"/>
              </a:rPr>
              <a:t>180 nm</a:t>
            </a:r>
          </a:p>
          <a:p>
            <a:pPr defTabSz="906095">
              <a:lnSpc>
                <a:spcPct val="60000"/>
              </a:lnSpc>
              <a:spcBef>
                <a:spcPct val="20000"/>
              </a:spcBef>
              <a:tabLst>
                <a:tab pos="3424439" algn="ctr"/>
                <a:tab pos="4801829" algn="ctr"/>
                <a:tab pos="6166527" algn="ctr"/>
                <a:tab pos="7543919" algn="ctr"/>
              </a:tabLst>
            </a:pPr>
            <a:r>
              <a:rPr lang="en-US" sz="3000" dirty="0">
                <a:latin typeface="+mj-lt"/>
              </a:rPr>
              <a:t>1999</a:t>
            </a:r>
          </a:p>
        </p:txBody>
      </p:sp>
      <p:sp>
        <p:nvSpPr>
          <p:cNvPr id="31750" name="Text Box 14"/>
          <p:cNvSpPr txBox="1">
            <a:spLocks noChangeArrowheads="1"/>
          </p:cNvSpPr>
          <p:nvPr/>
        </p:nvSpPr>
        <p:spPr bwMode="auto">
          <a:xfrm>
            <a:off x="3830639" y="4937126"/>
            <a:ext cx="1604962" cy="655520"/>
          </a:xfrm>
          <a:prstGeom prst="rect">
            <a:avLst/>
          </a:prstGeom>
          <a:noFill/>
          <a:ln w="9525">
            <a:noFill/>
            <a:miter lim="800000"/>
            <a:headEnd/>
            <a:tailEnd/>
          </a:ln>
        </p:spPr>
        <p:txBody>
          <a:bodyPr lIns="91393" tIns="45698" rIns="91393" bIns="45698">
            <a:spAutoFit/>
          </a:bodyPr>
          <a:lstStyle/>
          <a:p>
            <a:pPr defTabSz="906095">
              <a:lnSpc>
                <a:spcPct val="60000"/>
              </a:lnSpc>
              <a:spcBef>
                <a:spcPct val="20000"/>
              </a:spcBef>
              <a:tabLst>
                <a:tab pos="3424439" algn="ctr"/>
                <a:tab pos="4801829" algn="ctr"/>
                <a:tab pos="6166527" algn="ctr"/>
                <a:tab pos="7543919" algn="ctr"/>
              </a:tabLst>
            </a:pPr>
            <a:r>
              <a:rPr lang="en-US" b="0" dirty="0">
                <a:latin typeface="+mj-lt"/>
              </a:rPr>
              <a:t>130 nm</a:t>
            </a:r>
          </a:p>
          <a:p>
            <a:pPr defTabSz="906095">
              <a:lnSpc>
                <a:spcPct val="60000"/>
              </a:lnSpc>
              <a:spcBef>
                <a:spcPct val="20000"/>
              </a:spcBef>
              <a:tabLst>
                <a:tab pos="3424439" algn="ctr"/>
                <a:tab pos="4801829" algn="ctr"/>
                <a:tab pos="6166527" algn="ctr"/>
                <a:tab pos="7543919" algn="ctr"/>
              </a:tabLst>
            </a:pPr>
            <a:r>
              <a:rPr lang="en-US" sz="3000" dirty="0">
                <a:latin typeface="+mj-lt"/>
              </a:rPr>
              <a:t>2001</a:t>
            </a:r>
          </a:p>
        </p:txBody>
      </p:sp>
      <p:sp>
        <p:nvSpPr>
          <p:cNvPr id="31751" name="Text Box 15"/>
          <p:cNvSpPr txBox="1">
            <a:spLocks noChangeArrowheads="1"/>
          </p:cNvSpPr>
          <p:nvPr/>
        </p:nvSpPr>
        <p:spPr bwMode="auto">
          <a:xfrm>
            <a:off x="6853239" y="5899152"/>
            <a:ext cx="1604962" cy="655520"/>
          </a:xfrm>
          <a:prstGeom prst="rect">
            <a:avLst/>
          </a:prstGeom>
          <a:noFill/>
          <a:ln w="9525">
            <a:noFill/>
            <a:miter lim="800000"/>
            <a:headEnd/>
            <a:tailEnd/>
          </a:ln>
        </p:spPr>
        <p:txBody>
          <a:bodyPr lIns="91393" tIns="45698" rIns="91393" bIns="45698">
            <a:spAutoFit/>
          </a:bodyPr>
          <a:lstStyle/>
          <a:p>
            <a:pPr defTabSz="906095">
              <a:lnSpc>
                <a:spcPct val="60000"/>
              </a:lnSpc>
              <a:spcBef>
                <a:spcPct val="20000"/>
              </a:spcBef>
              <a:tabLst>
                <a:tab pos="3424439" algn="ctr"/>
                <a:tab pos="4801829" algn="ctr"/>
                <a:tab pos="6166527" algn="ctr"/>
                <a:tab pos="7543919" algn="ctr"/>
              </a:tabLst>
            </a:pPr>
            <a:r>
              <a:rPr lang="en-US" b="0" dirty="0">
                <a:latin typeface="+mj-lt"/>
              </a:rPr>
              <a:t>65 nm</a:t>
            </a:r>
          </a:p>
          <a:p>
            <a:pPr defTabSz="906095">
              <a:lnSpc>
                <a:spcPct val="60000"/>
              </a:lnSpc>
              <a:spcBef>
                <a:spcPct val="20000"/>
              </a:spcBef>
              <a:tabLst>
                <a:tab pos="3424439" algn="ctr"/>
                <a:tab pos="4801829" algn="ctr"/>
                <a:tab pos="6166527" algn="ctr"/>
                <a:tab pos="7543919" algn="ctr"/>
              </a:tabLst>
            </a:pPr>
            <a:r>
              <a:rPr lang="en-US" sz="3000" dirty="0">
                <a:latin typeface="+mj-lt"/>
              </a:rPr>
              <a:t>2005</a:t>
            </a:r>
          </a:p>
        </p:txBody>
      </p:sp>
      <p:sp>
        <p:nvSpPr>
          <p:cNvPr id="31752" name="Text Box 16"/>
          <p:cNvSpPr txBox="1">
            <a:spLocks noChangeArrowheads="1"/>
          </p:cNvSpPr>
          <p:nvPr/>
        </p:nvSpPr>
        <p:spPr bwMode="auto">
          <a:xfrm>
            <a:off x="8270875" y="6562726"/>
            <a:ext cx="1604964" cy="655520"/>
          </a:xfrm>
          <a:prstGeom prst="rect">
            <a:avLst/>
          </a:prstGeom>
          <a:noFill/>
          <a:ln w="9525">
            <a:noFill/>
            <a:miter lim="800000"/>
            <a:headEnd/>
            <a:tailEnd/>
          </a:ln>
        </p:spPr>
        <p:txBody>
          <a:bodyPr lIns="91393" tIns="45698" rIns="91393" bIns="45698">
            <a:spAutoFit/>
          </a:bodyPr>
          <a:lstStyle/>
          <a:p>
            <a:pPr defTabSz="906095">
              <a:lnSpc>
                <a:spcPct val="60000"/>
              </a:lnSpc>
              <a:spcBef>
                <a:spcPct val="20000"/>
              </a:spcBef>
              <a:tabLst>
                <a:tab pos="3424439" algn="ctr"/>
                <a:tab pos="4801829" algn="ctr"/>
                <a:tab pos="6166527" algn="ctr"/>
                <a:tab pos="7543919" algn="ctr"/>
              </a:tabLst>
            </a:pPr>
            <a:r>
              <a:rPr lang="en-US" b="0" dirty="0">
                <a:latin typeface="+mj-lt"/>
              </a:rPr>
              <a:t>45 nm</a:t>
            </a:r>
          </a:p>
          <a:p>
            <a:pPr defTabSz="906095">
              <a:lnSpc>
                <a:spcPct val="60000"/>
              </a:lnSpc>
              <a:spcBef>
                <a:spcPct val="20000"/>
              </a:spcBef>
              <a:tabLst>
                <a:tab pos="3424439" algn="ctr"/>
                <a:tab pos="4801829" algn="ctr"/>
                <a:tab pos="6166527" algn="ctr"/>
                <a:tab pos="7543919" algn="ctr"/>
              </a:tabLst>
            </a:pPr>
            <a:r>
              <a:rPr lang="en-US" sz="3000" dirty="0">
                <a:latin typeface="+mj-lt"/>
              </a:rPr>
              <a:t>2007</a:t>
            </a:r>
          </a:p>
        </p:txBody>
      </p:sp>
      <p:sp>
        <p:nvSpPr>
          <p:cNvPr id="31753" name="Text Box 17"/>
          <p:cNvSpPr txBox="1">
            <a:spLocks noChangeArrowheads="1"/>
          </p:cNvSpPr>
          <p:nvPr/>
        </p:nvSpPr>
        <p:spPr bwMode="auto">
          <a:xfrm>
            <a:off x="9293639" y="6966987"/>
            <a:ext cx="1604964" cy="655520"/>
          </a:xfrm>
          <a:prstGeom prst="rect">
            <a:avLst/>
          </a:prstGeom>
          <a:noFill/>
          <a:ln w="9525">
            <a:noFill/>
            <a:miter lim="800000"/>
            <a:headEnd/>
            <a:tailEnd/>
          </a:ln>
        </p:spPr>
        <p:txBody>
          <a:bodyPr lIns="91393" tIns="45698" rIns="91393" bIns="45698">
            <a:spAutoFit/>
          </a:bodyPr>
          <a:lstStyle/>
          <a:p>
            <a:pPr defTabSz="906095">
              <a:lnSpc>
                <a:spcPct val="60000"/>
              </a:lnSpc>
              <a:spcBef>
                <a:spcPct val="20000"/>
              </a:spcBef>
              <a:tabLst>
                <a:tab pos="3424439" algn="ctr"/>
                <a:tab pos="4801829" algn="ctr"/>
                <a:tab pos="6166527" algn="ctr"/>
                <a:tab pos="7543919" algn="ctr"/>
              </a:tabLst>
            </a:pPr>
            <a:r>
              <a:rPr lang="en-US" b="0" dirty="0">
                <a:solidFill>
                  <a:srgbClr val="FFFF00"/>
                </a:solidFill>
                <a:latin typeface="+mj-lt"/>
              </a:rPr>
              <a:t>32 nm</a:t>
            </a:r>
          </a:p>
          <a:p>
            <a:pPr defTabSz="906095">
              <a:lnSpc>
                <a:spcPct val="60000"/>
              </a:lnSpc>
              <a:spcBef>
                <a:spcPct val="20000"/>
              </a:spcBef>
              <a:tabLst>
                <a:tab pos="3424439" algn="ctr"/>
                <a:tab pos="4801829" algn="ctr"/>
                <a:tab pos="6166527" algn="ctr"/>
                <a:tab pos="7543919" algn="ctr"/>
              </a:tabLst>
            </a:pPr>
            <a:r>
              <a:rPr lang="en-US" sz="3000" dirty="0">
                <a:solidFill>
                  <a:srgbClr val="FFFF00"/>
                </a:solidFill>
                <a:latin typeface="+mj-lt"/>
              </a:rPr>
              <a:t>2009</a:t>
            </a:r>
          </a:p>
        </p:txBody>
      </p:sp>
      <p:pic>
        <p:nvPicPr>
          <p:cNvPr id="31755" name="Picture 11" descr="45nm Gate"/>
          <p:cNvPicPr>
            <a:picLocks noChangeAspect="1" noChangeArrowheads="1"/>
          </p:cNvPicPr>
          <p:nvPr/>
        </p:nvPicPr>
        <p:blipFill>
          <a:blip r:embed="rId4" cstate="screen"/>
          <a:srcRect/>
          <a:stretch>
            <a:fillRect/>
          </a:stretch>
        </p:blipFill>
        <p:spPr bwMode="auto">
          <a:xfrm>
            <a:off x="8239129" y="4745041"/>
            <a:ext cx="1777999" cy="1790700"/>
          </a:xfrm>
          <a:prstGeom prst="rect">
            <a:avLst/>
          </a:prstGeom>
          <a:noFill/>
          <a:ln w="9525">
            <a:noFill/>
            <a:miter lim="800000"/>
            <a:headEnd/>
            <a:tailEnd/>
          </a:ln>
        </p:spPr>
      </p:pic>
      <p:sp>
        <p:nvSpPr>
          <p:cNvPr id="31756" name="Oval 25"/>
          <p:cNvSpPr>
            <a:spLocks noChangeArrowheads="1"/>
          </p:cNvSpPr>
          <p:nvPr/>
        </p:nvSpPr>
        <p:spPr bwMode="auto">
          <a:xfrm>
            <a:off x="9474202" y="5516566"/>
            <a:ext cx="1320800" cy="1322387"/>
          </a:xfrm>
          <a:prstGeom prst="ellipse">
            <a:avLst/>
          </a:prstGeom>
          <a:blipFill>
            <a:blip r:embed="rId5" cstate="screen"/>
            <a:stretch>
              <a:fillRect/>
            </a:stretch>
          </a:blipFill>
          <a:ln w="38100" cap="rnd">
            <a:solidFill>
              <a:srgbClr val="FFFF00"/>
            </a:solidFill>
            <a:prstDash val="solid"/>
            <a:round/>
            <a:headEnd/>
            <a:tailEnd/>
          </a:ln>
          <a:effectLst>
            <a:glow rad="228600">
              <a:srgbClr val="FFFF00">
                <a:alpha val="40000"/>
              </a:srgbClr>
            </a:glow>
          </a:effectLst>
        </p:spPr>
        <p:txBody>
          <a:bodyPr wrap="none" lIns="91393" tIns="45698" rIns="91393" bIns="45698" anchor="ctr"/>
          <a:lstStyle/>
          <a:p>
            <a:pPr>
              <a:lnSpc>
                <a:spcPct val="80000"/>
              </a:lnSpc>
            </a:pPr>
            <a:endParaRPr lang="en-US" sz="1800" dirty="0">
              <a:solidFill>
                <a:srgbClr val="FFFF00"/>
              </a:solidFill>
              <a:effectLst>
                <a:outerShdw blurRad="38100" dist="38100" dir="2700000" algn="tl">
                  <a:srgbClr val="000000">
                    <a:alpha val="43137"/>
                  </a:srgbClr>
                </a:outerShdw>
              </a:effectLst>
              <a:latin typeface="Arial" pitchFamily="34" charset="0"/>
            </a:endParaRPr>
          </a:p>
        </p:txBody>
      </p:sp>
      <p:sp>
        <p:nvSpPr>
          <p:cNvPr id="13" name="Oval 25"/>
          <p:cNvSpPr>
            <a:spLocks noChangeArrowheads="1"/>
          </p:cNvSpPr>
          <p:nvPr/>
        </p:nvSpPr>
        <p:spPr bwMode="auto">
          <a:xfrm>
            <a:off x="10513705" y="6230847"/>
            <a:ext cx="964064" cy="965221"/>
          </a:xfrm>
          <a:prstGeom prst="ellipse">
            <a:avLst/>
          </a:prstGeom>
          <a:gradFill rotWithShape="1">
            <a:gsLst>
              <a:gs pos="0">
                <a:srgbClr val="808080"/>
              </a:gs>
              <a:gs pos="100000">
                <a:srgbClr val="3B3B3B"/>
              </a:gs>
            </a:gsLst>
            <a:path path="shape">
              <a:fillToRect l="50000" t="50000" r="50000" b="50000"/>
            </a:path>
          </a:gradFill>
          <a:ln w="38100" cap="rnd">
            <a:solidFill>
              <a:schemeClr val="bg1">
                <a:lumMod val="20000"/>
                <a:lumOff val="80000"/>
              </a:schemeClr>
            </a:solidFill>
            <a:prstDash val="solid"/>
            <a:round/>
            <a:headEnd/>
            <a:tailEnd/>
          </a:ln>
          <a:effectLst>
            <a:glow rad="101600">
              <a:schemeClr val="accent3">
                <a:satMod val="175000"/>
                <a:alpha val="40000"/>
              </a:schemeClr>
            </a:glow>
          </a:effectLst>
        </p:spPr>
        <p:txBody>
          <a:bodyPr wrap="none" lIns="91393" tIns="45698" rIns="91393" bIns="45698" anchor="ctr"/>
          <a:lstStyle/>
          <a:p>
            <a:pPr>
              <a:lnSpc>
                <a:spcPct val="80000"/>
              </a:lnSpc>
            </a:pPr>
            <a:r>
              <a:rPr lang="en-US" sz="1800" dirty="0" smtClean="0">
                <a:solidFill>
                  <a:schemeClr val="bg1">
                    <a:lumMod val="20000"/>
                    <a:lumOff val="80000"/>
                  </a:schemeClr>
                </a:solidFill>
                <a:effectLst>
                  <a:outerShdw blurRad="38100" dist="38100" dir="2700000" algn="tl">
                    <a:srgbClr val="000000">
                      <a:alpha val="43137"/>
                    </a:srgbClr>
                  </a:outerShdw>
                </a:effectLst>
                <a:latin typeface="Arial" pitchFamily="34" charset="0"/>
              </a:rPr>
              <a:t>On</a:t>
            </a:r>
          </a:p>
          <a:p>
            <a:pPr>
              <a:lnSpc>
                <a:spcPct val="80000"/>
              </a:lnSpc>
            </a:pPr>
            <a:r>
              <a:rPr lang="en-US" sz="1800" dirty="0" smtClean="0">
                <a:solidFill>
                  <a:schemeClr val="bg1">
                    <a:lumMod val="20000"/>
                    <a:lumOff val="80000"/>
                  </a:schemeClr>
                </a:solidFill>
                <a:effectLst>
                  <a:outerShdw blurRad="38100" dist="38100" dir="2700000" algn="tl">
                    <a:srgbClr val="000000">
                      <a:alpha val="43137"/>
                    </a:srgbClr>
                  </a:outerShdw>
                </a:effectLst>
                <a:latin typeface="Arial" pitchFamily="34" charset="0"/>
              </a:rPr>
              <a:t>Track</a:t>
            </a:r>
            <a:endParaRPr lang="en-US" sz="1800" dirty="0">
              <a:solidFill>
                <a:schemeClr val="bg1">
                  <a:lumMod val="20000"/>
                  <a:lumOff val="80000"/>
                </a:schemeClr>
              </a:solidFill>
              <a:effectLst>
                <a:outerShdw blurRad="38100" dist="38100" dir="2700000" algn="tl">
                  <a:srgbClr val="000000">
                    <a:alpha val="43137"/>
                  </a:srgbClr>
                </a:outerShdw>
              </a:effectLst>
              <a:latin typeface="Arial" pitchFamily="34" charset="0"/>
            </a:endParaRPr>
          </a:p>
        </p:txBody>
      </p:sp>
      <p:sp>
        <p:nvSpPr>
          <p:cNvPr id="14" name="Oval 25"/>
          <p:cNvSpPr>
            <a:spLocks noChangeArrowheads="1"/>
          </p:cNvSpPr>
          <p:nvPr/>
        </p:nvSpPr>
        <p:spPr bwMode="auto">
          <a:xfrm>
            <a:off x="11280257" y="6697143"/>
            <a:ext cx="712736" cy="713592"/>
          </a:xfrm>
          <a:prstGeom prst="ellipse">
            <a:avLst/>
          </a:prstGeom>
          <a:gradFill rotWithShape="1">
            <a:gsLst>
              <a:gs pos="0">
                <a:srgbClr val="808080"/>
              </a:gs>
              <a:gs pos="100000">
                <a:srgbClr val="3B3B3B"/>
              </a:gs>
            </a:gsLst>
            <a:path path="shape">
              <a:fillToRect l="50000" t="50000" r="50000" b="50000"/>
            </a:path>
          </a:gradFill>
          <a:ln w="19050" cap="rnd">
            <a:solidFill>
              <a:schemeClr val="accent2"/>
            </a:solidFill>
            <a:prstDash val="dash"/>
            <a:round/>
            <a:headEnd/>
            <a:tailEnd/>
          </a:ln>
        </p:spPr>
        <p:txBody>
          <a:bodyPr wrap="none" lIns="91393" tIns="45698" rIns="91393" bIns="45698" anchor="ctr"/>
          <a:lstStyle/>
          <a:p>
            <a:pPr>
              <a:lnSpc>
                <a:spcPct val="80000"/>
              </a:lnSpc>
            </a:pPr>
            <a:r>
              <a:rPr lang="en-US" sz="1400" dirty="0" smtClean="0">
                <a:solidFill>
                  <a:schemeClr val="accent2">
                    <a:lumMod val="40000"/>
                    <a:lumOff val="60000"/>
                  </a:schemeClr>
                </a:solidFill>
                <a:effectLst>
                  <a:outerShdw blurRad="38100" dist="38100" dir="2700000" algn="tl">
                    <a:srgbClr val="000000">
                      <a:alpha val="43137"/>
                    </a:srgbClr>
                  </a:outerShdw>
                </a:effectLst>
                <a:latin typeface="Arial" pitchFamily="34" charset="0"/>
              </a:rPr>
              <a:t>15nm</a:t>
            </a:r>
            <a:endParaRPr lang="en-US" sz="1400" dirty="0">
              <a:solidFill>
                <a:schemeClr val="accent2">
                  <a:lumMod val="40000"/>
                  <a:lumOff val="60000"/>
                </a:schemeClr>
              </a:solidFill>
              <a:effectLst>
                <a:outerShdw blurRad="38100" dist="38100" dir="2700000" algn="tl">
                  <a:srgbClr val="000000">
                    <a:alpha val="43137"/>
                  </a:srgbClr>
                </a:outerShdw>
              </a:effectLst>
              <a:latin typeface="Arial" pitchFamily="34" charset="0"/>
            </a:endParaRPr>
          </a:p>
        </p:txBody>
      </p:sp>
      <p:sp>
        <p:nvSpPr>
          <p:cNvPr id="16" name="Rectangle 15"/>
          <p:cNvSpPr/>
          <p:nvPr/>
        </p:nvSpPr>
        <p:spPr>
          <a:xfrm>
            <a:off x="1" y="7707731"/>
            <a:ext cx="14630400" cy="461626"/>
          </a:xfrm>
          <a:prstGeom prst="rect">
            <a:avLst/>
          </a:prstGeom>
        </p:spPr>
        <p:txBody>
          <a:bodyPr wrap="square" lIns="91402" tIns="45701" rIns="91402" bIns="45701">
            <a:spAutoFit/>
          </a:bodyPr>
          <a:lstStyle/>
          <a:p>
            <a:pPr defTabSz="1305984"/>
            <a:r>
              <a:rPr lang="en-US" sz="1200" b="0" dirty="0" smtClean="0">
                <a:solidFill>
                  <a:srgbClr val="FFFFFF"/>
                </a:solidFill>
                <a:latin typeface="Arial" pitchFamily="34" charset="0"/>
              </a:rPr>
              <a:t>Potential future options, no indication of </a:t>
            </a:r>
          </a:p>
          <a:p>
            <a:pPr defTabSz="1305984"/>
            <a:r>
              <a:rPr lang="en-US" sz="1200" b="0" dirty="0" smtClean="0">
                <a:solidFill>
                  <a:srgbClr val="FFFFFF"/>
                </a:solidFill>
                <a:latin typeface="Arial" pitchFamily="34" charset="0"/>
              </a:rPr>
              <a:t>actual product or development, subject to change without notice.</a:t>
            </a:r>
            <a:endParaRPr lang="en-US" sz="1200" b="0" dirty="0">
              <a:solidFill>
                <a:srgbClr val="FFFFFF"/>
              </a:solidFill>
              <a:latin typeface="Arial" pitchFamily="34" charset="0"/>
            </a:endParaRPr>
          </a:p>
        </p:txBody>
      </p:sp>
      <p:sp>
        <p:nvSpPr>
          <p:cNvPr id="17" name="Oval 25"/>
          <p:cNvSpPr>
            <a:spLocks noChangeArrowheads="1"/>
          </p:cNvSpPr>
          <p:nvPr/>
        </p:nvSpPr>
        <p:spPr bwMode="auto">
          <a:xfrm>
            <a:off x="11842092" y="7081554"/>
            <a:ext cx="536431" cy="520248"/>
          </a:xfrm>
          <a:prstGeom prst="ellipse">
            <a:avLst/>
          </a:prstGeom>
          <a:gradFill rotWithShape="1">
            <a:gsLst>
              <a:gs pos="0">
                <a:srgbClr val="808080"/>
              </a:gs>
              <a:gs pos="100000">
                <a:srgbClr val="3B3B3B"/>
              </a:gs>
            </a:gsLst>
            <a:path path="shape">
              <a:fillToRect l="50000" t="50000" r="50000" b="50000"/>
            </a:path>
          </a:gradFill>
          <a:ln w="19050" cap="rnd">
            <a:solidFill>
              <a:schemeClr val="accent2"/>
            </a:solidFill>
            <a:prstDash val="lgDash"/>
            <a:round/>
            <a:headEnd/>
            <a:tailEnd/>
          </a:ln>
        </p:spPr>
        <p:txBody>
          <a:bodyPr wrap="none" lIns="91393" tIns="45698" rIns="91393" bIns="45698" anchor="ctr"/>
          <a:lstStyle/>
          <a:p>
            <a:pPr>
              <a:lnSpc>
                <a:spcPct val="80000"/>
              </a:lnSpc>
            </a:pPr>
            <a:endParaRPr lang="en-US" sz="1400" b="0" dirty="0">
              <a:latin typeface="Arial" pitchFamily="34" charset="0"/>
            </a:endParaRPr>
          </a:p>
        </p:txBody>
      </p:sp>
      <p:sp>
        <p:nvSpPr>
          <p:cNvPr id="18" name="Rectangle 8"/>
          <p:cNvSpPr>
            <a:spLocks noChangeArrowheads="1"/>
          </p:cNvSpPr>
          <p:nvPr/>
        </p:nvSpPr>
        <p:spPr bwMode="auto">
          <a:xfrm>
            <a:off x="11392463" y="1651891"/>
            <a:ext cx="2340553" cy="1324033"/>
          </a:xfrm>
          <a:prstGeom prst="rect">
            <a:avLst/>
          </a:prstGeom>
          <a:noFill/>
          <a:ln w="9525">
            <a:noFill/>
            <a:miter lim="800000"/>
            <a:headEnd/>
            <a:tailEnd/>
          </a:ln>
        </p:spPr>
        <p:txBody>
          <a:bodyPr wrap="square" lIns="92026" tIns="46014" rIns="92026" bIns="46014" anchor="ctr">
            <a:spAutoFit/>
          </a:bodyPr>
          <a:lstStyle/>
          <a:p>
            <a:r>
              <a:rPr lang="en-US" sz="1800" dirty="0">
                <a:solidFill>
                  <a:srgbClr val="FFC000"/>
                </a:solidFill>
                <a:effectLst>
                  <a:outerShdw blurRad="38100" dist="38100" dir="2700000" algn="tl">
                    <a:srgbClr val="000000">
                      <a:alpha val="43137"/>
                    </a:srgbClr>
                  </a:outerShdw>
                </a:effectLst>
                <a:latin typeface="+mj-lt"/>
              </a:rPr>
              <a:t>Transistor </a:t>
            </a:r>
            <a:r>
              <a:rPr lang="en-US" sz="1800" dirty="0" smtClean="0">
                <a:solidFill>
                  <a:srgbClr val="FFC000"/>
                </a:solidFill>
                <a:effectLst>
                  <a:outerShdw blurRad="38100" dist="38100" dir="2700000" algn="tl">
                    <a:srgbClr val="000000">
                      <a:alpha val="43137"/>
                    </a:srgbClr>
                  </a:outerShdw>
                </a:effectLst>
                <a:latin typeface="+mj-lt"/>
              </a:rPr>
              <a:t>Performance</a:t>
            </a:r>
            <a:r>
              <a:rPr lang="en-US" sz="1700" dirty="0">
                <a:solidFill>
                  <a:srgbClr val="FFC000"/>
                </a:solidFill>
                <a:effectLst>
                  <a:outerShdw blurRad="38100" dist="38100" dir="2700000" algn="tl">
                    <a:srgbClr val="000000">
                      <a:alpha val="43137"/>
                    </a:srgbClr>
                  </a:outerShdw>
                </a:effectLst>
                <a:latin typeface="+mj-lt"/>
              </a:rPr>
              <a:t/>
            </a:r>
            <a:br>
              <a:rPr lang="en-US" sz="1700" dirty="0">
                <a:solidFill>
                  <a:srgbClr val="FFC000"/>
                </a:solidFill>
                <a:effectLst>
                  <a:outerShdw blurRad="38100" dist="38100" dir="2700000" algn="tl">
                    <a:srgbClr val="000000">
                      <a:alpha val="43137"/>
                    </a:srgbClr>
                  </a:outerShdw>
                </a:effectLst>
                <a:latin typeface="+mj-lt"/>
              </a:rPr>
            </a:br>
            <a:r>
              <a:rPr lang="en-US" sz="4400" dirty="0" smtClean="0">
                <a:solidFill>
                  <a:srgbClr val="FFC000"/>
                </a:solidFill>
                <a:effectLst>
                  <a:outerShdw blurRad="38100" dist="38100" dir="2700000" algn="tl">
                    <a:srgbClr val="000000">
                      <a:alpha val="43137"/>
                    </a:srgbClr>
                  </a:outerShdw>
                </a:effectLst>
                <a:latin typeface="+mj-lt"/>
              </a:rPr>
              <a:t>+20</a:t>
            </a:r>
            <a:r>
              <a:rPr lang="en-US" sz="4400" dirty="0">
                <a:solidFill>
                  <a:srgbClr val="FFC000"/>
                </a:solidFill>
                <a:effectLst>
                  <a:outerShdw blurRad="38100" dist="38100" dir="2700000" algn="tl">
                    <a:srgbClr val="000000">
                      <a:alpha val="43137"/>
                    </a:srgbClr>
                  </a:outerShdw>
                </a:effectLst>
                <a:latin typeface="+mj-lt"/>
              </a:rPr>
              <a:t>%</a:t>
            </a:r>
            <a:endParaRPr lang="en-US" sz="4600" dirty="0">
              <a:solidFill>
                <a:srgbClr val="FFC000"/>
              </a:solidFill>
              <a:effectLst>
                <a:outerShdw blurRad="38100" dist="38100" dir="2700000" algn="tl">
                  <a:srgbClr val="000000">
                    <a:alpha val="43137"/>
                  </a:srgbClr>
                </a:outerShdw>
              </a:effectLst>
              <a:latin typeface="+mj-lt"/>
            </a:endParaRPr>
          </a:p>
        </p:txBody>
      </p:sp>
      <p:sp>
        <p:nvSpPr>
          <p:cNvPr id="19" name="Rectangle 9"/>
          <p:cNvSpPr>
            <a:spLocks noChangeArrowheads="1"/>
          </p:cNvSpPr>
          <p:nvPr/>
        </p:nvSpPr>
        <p:spPr bwMode="auto">
          <a:xfrm>
            <a:off x="11385693" y="3326065"/>
            <a:ext cx="2270759" cy="1047034"/>
          </a:xfrm>
          <a:prstGeom prst="rect">
            <a:avLst/>
          </a:prstGeom>
          <a:noFill/>
          <a:ln w="9525">
            <a:noFill/>
            <a:miter lim="800000"/>
            <a:headEnd/>
            <a:tailEnd/>
          </a:ln>
        </p:spPr>
        <p:txBody>
          <a:bodyPr lIns="92026" tIns="46014" rIns="92026" bIns="46014" anchor="ctr">
            <a:spAutoFit/>
          </a:bodyPr>
          <a:lstStyle/>
          <a:p>
            <a:r>
              <a:rPr lang="en-US" sz="1800" dirty="0">
                <a:solidFill>
                  <a:srgbClr val="FFC000"/>
                </a:solidFill>
                <a:effectLst>
                  <a:outerShdw blurRad="38100" dist="38100" dir="2700000" algn="tl">
                    <a:srgbClr val="000000">
                      <a:alpha val="43137"/>
                    </a:srgbClr>
                  </a:outerShdw>
                </a:effectLst>
                <a:latin typeface="+mj-lt"/>
              </a:rPr>
              <a:t>Switching </a:t>
            </a:r>
            <a:r>
              <a:rPr lang="en-US" sz="1800" dirty="0" smtClean="0">
                <a:solidFill>
                  <a:srgbClr val="FFC000"/>
                </a:solidFill>
                <a:effectLst>
                  <a:outerShdw blurRad="38100" dist="38100" dir="2700000" algn="tl">
                    <a:srgbClr val="000000">
                      <a:alpha val="43137"/>
                    </a:srgbClr>
                  </a:outerShdw>
                </a:effectLst>
                <a:latin typeface="+mj-lt"/>
              </a:rPr>
              <a:t>Power</a:t>
            </a:r>
            <a:r>
              <a:rPr lang="en-US" dirty="0">
                <a:solidFill>
                  <a:srgbClr val="FFC000"/>
                </a:solidFill>
                <a:effectLst>
                  <a:outerShdw blurRad="38100" dist="38100" dir="2700000" algn="tl">
                    <a:srgbClr val="000000">
                      <a:alpha val="43137"/>
                    </a:srgbClr>
                  </a:outerShdw>
                </a:effectLst>
                <a:latin typeface="+mj-lt"/>
              </a:rPr>
              <a:t/>
            </a:r>
            <a:br>
              <a:rPr lang="en-US" dirty="0">
                <a:solidFill>
                  <a:srgbClr val="FFC000"/>
                </a:solidFill>
                <a:effectLst>
                  <a:outerShdw blurRad="38100" dist="38100" dir="2700000" algn="tl">
                    <a:srgbClr val="000000">
                      <a:alpha val="43137"/>
                    </a:srgbClr>
                  </a:outerShdw>
                </a:effectLst>
                <a:latin typeface="+mj-lt"/>
              </a:rPr>
            </a:br>
            <a:r>
              <a:rPr lang="en-US" sz="4400" dirty="0" smtClean="0">
                <a:solidFill>
                  <a:srgbClr val="FFC000"/>
                </a:solidFill>
                <a:effectLst>
                  <a:outerShdw blurRad="38100" dist="38100" dir="2700000" algn="tl">
                    <a:srgbClr val="000000">
                      <a:alpha val="43137"/>
                    </a:srgbClr>
                  </a:outerShdw>
                </a:effectLst>
                <a:latin typeface="+mj-lt"/>
              </a:rPr>
              <a:t>-30</a:t>
            </a:r>
            <a:r>
              <a:rPr lang="en-US" sz="4400" dirty="0">
                <a:solidFill>
                  <a:srgbClr val="FFC000"/>
                </a:solidFill>
                <a:effectLst>
                  <a:outerShdw blurRad="38100" dist="38100" dir="2700000" algn="tl">
                    <a:srgbClr val="000000">
                      <a:alpha val="43137"/>
                    </a:srgbClr>
                  </a:outerShdw>
                </a:effectLst>
                <a:latin typeface="+mj-lt"/>
              </a:rPr>
              <a:t>%</a:t>
            </a:r>
            <a:endParaRPr lang="en-US" sz="5100" dirty="0">
              <a:solidFill>
                <a:srgbClr val="FFC000"/>
              </a:solidFill>
              <a:effectLst>
                <a:outerShdw blurRad="38100" dist="38100" dir="2700000" algn="tl">
                  <a:srgbClr val="000000">
                    <a:alpha val="43137"/>
                  </a:srgbClr>
                </a:outerShdw>
              </a:effectLst>
              <a:latin typeface="+mj-lt"/>
            </a:endParaRPr>
          </a:p>
        </p:txBody>
      </p:sp>
      <p:sp>
        <p:nvSpPr>
          <p:cNvPr id="22" name="TextBox 21"/>
          <p:cNvSpPr txBox="1"/>
          <p:nvPr/>
        </p:nvSpPr>
        <p:spPr>
          <a:xfrm>
            <a:off x="7316757" y="1606550"/>
            <a:ext cx="3885474" cy="1061791"/>
          </a:xfrm>
          <a:prstGeom prst="rect">
            <a:avLst/>
          </a:prstGeom>
          <a:noFill/>
        </p:spPr>
        <p:txBody>
          <a:bodyPr wrap="none" lIns="91402" tIns="45701" rIns="91402" bIns="45701" rtlCol="0">
            <a:spAutoFit/>
          </a:bodyPr>
          <a:lstStyle/>
          <a:p>
            <a:pPr algn="r"/>
            <a:r>
              <a:rPr lang="en-US" dirty="0" smtClean="0"/>
              <a:t>Continuing Moore’s Law</a:t>
            </a:r>
          </a:p>
          <a:p>
            <a:pPr algn="r"/>
            <a:r>
              <a:rPr lang="en-US" dirty="0" smtClean="0"/>
              <a:t>each new process technology</a:t>
            </a:r>
          </a:p>
          <a:p>
            <a:pPr algn="r"/>
            <a:r>
              <a:rPr lang="en-US" dirty="0" smtClean="0"/>
              <a:t>allows up to:</a:t>
            </a:r>
            <a:endParaRPr lang="en-US" dirty="0"/>
          </a:p>
        </p:txBody>
      </p:sp>
      <p:sp>
        <p:nvSpPr>
          <p:cNvPr id="25" name="Text Box 17"/>
          <p:cNvSpPr txBox="1">
            <a:spLocks noChangeArrowheads="1"/>
          </p:cNvSpPr>
          <p:nvPr/>
        </p:nvSpPr>
        <p:spPr bwMode="auto">
          <a:xfrm>
            <a:off x="10202517" y="7382221"/>
            <a:ext cx="1604964" cy="655520"/>
          </a:xfrm>
          <a:prstGeom prst="rect">
            <a:avLst/>
          </a:prstGeom>
          <a:noFill/>
          <a:ln w="9525">
            <a:noFill/>
            <a:miter lim="800000"/>
            <a:headEnd/>
            <a:tailEnd/>
          </a:ln>
        </p:spPr>
        <p:txBody>
          <a:bodyPr lIns="91393" tIns="45698" rIns="91393" bIns="45698">
            <a:spAutoFit/>
          </a:bodyPr>
          <a:lstStyle/>
          <a:p>
            <a:pPr defTabSz="906095">
              <a:lnSpc>
                <a:spcPct val="60000"/>
              </a:lnSpc>
              <a:spcBef>
                <a:spcPct val="20000"/>
              </a:spcBef>
              <a:tabLst>
                <a:tab pos="3424439" algn="ctr"/>
                <a:tab pos="4801829" algn="ctr"/>
                <a:tab pos="6166527" algn="ctr"/>
                <a:tab pos="7543919" algn="ctr"/>
              </a:tabLst>
            </a:pPr>
            <a:r>
              <a:rPr lang="en-US" b="0" dirty="0" smtClean="0">
                <a:solidFill>
                  <a:srgbClr val="C1D0E5"/>
                </a:solidFill>
                <a:latin typeface="+mj-lt"/>
              </a:rPr>
              <a:t>22 </a:t>
            </a:r>
            <a:r>
              <a:rPr lang="en-US" b="0" dirty="0">
                <a:solidFill>
                  <a:srgbClr val="C1D0E5"/>
                </a:solidFill>
                <a:latin typeface="+mj-lt"/>
              </a:rPr>
              <a:t>nm</a:t>
            </a:r>
          </a:p>
          <a:p>
            <a:pPr defTabSz="906095">
              <a:lnSpc>
                <a:spcPct val="60000"/>
              </a:lnSpc>
              <a:spcBef>
                <a:spcPct val="20000"/>
              </a:spcBef>
              <a:tabLst>
                <a:tab pos="3424439" algn="ctr"/>
                <a:tab pos="4801829" algn="ctr"/>
                <a:tab pos="6166527" algn="ctr"/>
                <a:tab pos="7543919" algn="ctr"/>
              </a:tabLst>
            </a:pPr>
            <a:r>
              <a:rPr lang="en-US" sz="3000" dirty="0" smtClean="0">
                <a:solidFill>
                  <a:srgbClr val="C1D0E5"/>
                </a:solidFill>
                <a:latin typeface="+mj-lt"/>
              </a:rPr>
              <a:t>2011</a:t>
            </a:r>
            <a:endParaRPr lang="en-US" sz="3000" dirty="0">
              <a:solidFill>
                <a:srgbClr val="C1D0E5"/>
              </a:solidFill>
              <a:latin typeface="+mj-lt"/>
            </a:endParaRPr>
          </a:p>
        </p:txBody>
      </p:sp>
      <p:sp>
        <p:nvSpPr>
          <p:cNvPr id="26" name="TextBox 25"/>
          <p:cNvSpPr txBox="1"/>
          <p:nvPr/>
        </p:nvSpPr>
        <p:spPr>
          <a:xfrm>
            <a:off x="10824794" y="5473700"/>
            <a:ext cx="1522148" cy="400110"/>
          </a:xfrm>
          <a:prstGeom prst="rect">
            <a:avLst/>
          </a:prstGeom>
          <a:noFill/>
        </p:spPr>
        <p:txBody>
          <a:bodyPr wrap="none" rtlCol="0">
            <a:spAutoFit/>
          </a:bodyPr>
          <a:lstStyle/>
          <a:p>
            <a:r>
              <a:rPr lang="en-US" sz="2000" dirty="0" smtClean="0">
                <a:solidFill>
                  <a:srgbClr val="FFFF00"/>
                </a:solidFill>
                <a:effectLst>
                  <a:outerShdw blurRad="38100" dist="38100" dir="2700000" algn="tl">
                    <a:srgbClr val="000000">
                      <a:alpha val="43137"/>
                    </a:srgbClr>
                  </a:outerShdw>
                </a:effectLst>
              </a:rPr>
              <a:t>Production</a:t>
            </a:r>
            <a:endParaRPr lang="en-US" sz="2000" dirty="0">
              <a:solidFill>
                <a:srgbClr val="FFFF00"/>
              </a:solidFill>
              <a:effectLst>
                <a:outerShdw blurRad="38100" dist="38100" dir="2700000" algn="tl">
                  <a:srgbClr val="000000">
                    <a:alpha val="43137"/>
                  </a:srgbClr>
                </a:outerShdw>
              </a:effectLst>
            </a:endParaRPr>
          </a:p>
        </p:txBody>
      </p:sp>
      <p:sp>
        <p:nvSpPr>
          <p:cNvPr id="27" name="TextBox 26"/>
          <p:cNvSpPr txBox="1"/>
          <p:nvPr/>
        </p:nvSpPr>
        <p:spPr>
          <a:xfrm>
            <a:off x="11405965" y="6057900"/>
            <a:ext cx="1807611" cy="400110"/>
          </a:xfrm>
          <a:prstGeom prst="rect">
            <a:avLst/>
          </a:prstGeom>
          <a:noFill/>
        </p:spPr>
        <p:txBody>
          <a:bodyPr wrap="none" rtlCol="0">
            <a:spAutoFit/>
          </a:bodyPr>
          <a:lstStyle/>
          <a:p>
            <a:r>
              <a:rPr lang="en-US" sz="2000" dirty="0" smtClean="0">
                <a:solidFill>
                  <a:srgbClr val="C1D0E5"/>
                </a:solidFill>
                <a:effectLst>
                  <a:outerShdw blurRad="38100" dist="38100" dir="2700000" algn="tl">
                    <a:srgbClr val="000000">
                      <a:alpha val="43137"/>
                    </a:srgbClr>
                  </a:outerShdw>
                </a:effectLst>
              </a:rPr>
              <a:t>Development</a:t>
            </a:r>
            <a:endParaRPr lang="en-US" sz="2000" dirty="0">
              <a:solidFill>
                <a:srgbClr val="C1D0E5"/>
              </a:solidFill>
              <a:effectLst>
                <a:outerShdw blurRad="38100" dist="38100" dir="2700000" algn="tl">
                  <a:srgbClr val="000000">
                    <a:alpha val="43137"/>
                  </a:srgbClr>
                </a:outerShdw>
              </a:effectLst>
            </a:endParaRPr>
          </a:p>
        </p:txBody>
      </p:sp>
      <p:sp>
        <p:nvSpPr>
          <p:cNvPr id="28" name="TextBox 27"/>
          <p:cNvSpPr txBox="1"/>
          <p:nvPr/>
        </p:nvSpPr>
        <p:spPr>
          <a:xfrm>
            <a:off x="12102451" y="6629400"/>
            <a:ext cx="1252843" cy="400110"/>
          </a:xfrm>
          <a:prstGeom prst="rect">
            <a:avLst/>
          </a:prstGeom>
          <a:noFill/>
        </p:spPr>
        <p:txBody>
          <a:bodyPr wrap="none" rtlCol="0">
            <a:spAutoFit/>
          </a:bodyPr>
          <a:lstStyle/>
          <a:p>
            <a:r>
              <a:rPr lang="en-US" sz="2000" dirty="0" smtClean="0">
                <a:solidFill>
                  <a:schemeClr val="accent2">
                    <a:lumMod val="40000"/>
                    <a:lumOff val="60000"/>
                  </a:schemeClr>
                </a:solidFill>
                <a:effectLst>
                  <a:outerShdw blurRad="38100" dist="38100" dir="2700000" algn="tl">
                    <a:srgbClr val="000000">
                      <a:alpha val="43137"/>
                    </a:srgbClr>
                  </a:outerShdw>
                </a:effectLst>
              </a:rPr>
              <a:t>Research</a:t>
            </a:r>
            <a:endParaRPr lang="en-US" sz="2000" dirty="0">
              <a:solidFill>
                <a:schemeClr val="accent2">
                  <a:lumMod val="40000"/>
                  <a:lumOff val="60000"/>
                </a:schemeClr>
              </a:solidFill>
              <a:effectLst>
                <a:outerShdw blurRad="38100" dist="38100" dir="2700000" algn="tl">
                  <a:srgbClr val="000000">
                    <a:alpha val="43137"/>
                  </a:srgbClr>
                </a:outerShdw>
              </a:effectLst>
            </a:endParaRPr>
          </a:p>
        </p:txBody>
      </p:sp>
      <p:sp>
        <p:nvSpPr>
          <p:cNvPr id="29" name="Oval 25"/>
          <p:cNvSpPr>
            <a:spLocks noChangeArrowheads="1"/>
          </p:cNvSpPr>
          <p:nvPr/>
        </p:nvSpPr>
        <p:spPr bwMode="auto">
          <a:xfrm>
            <a:off x="12271317" y="7390717"/>
            <a:ext cx="384031" cy="372446"/>
          </a:xfrm>
          <a:prstGeom prst="ellipse">
            <a:avLst/>
          </a:prstGeom>
          <a:gradFill rotWithShape="1">
            <a:gsLst>
              <a:gs pos="0">
                <a:srgbClr val="808080"/>
              </a:gs>
              <a:gs pos="100000">
                <a:srgbClr val="3B3B3B"/>
              </a:gs>
            </a:gsLst>
            <a:path path="shape">
              <a:fillToRect l="50000" t="50000" r="50000" b="50000"/>
            </a:path>
          </a:gradFill>
          <a:ln w="19050" cap="rnd">
            <a:solidFill>
              <a:schemeClr val="accent2"/>
            </a:solidFill>
            <a:prstDash val="lgDash"/>
            <a:round/>
            <a:headEnd/>
            <a:tailEnd/>
          </a:ln>
        </p:spPr>
        <p:txBody>
          <a:bodyPr wrap="none" lIns="91393" tIns="45698" rIns="91393" bIns="45698" anchor="ctr"/>
          <a:lstStyle/>
          <a:p>
            <a:pPr>
              <a:lnSpc>
                <a:spcPct val="80000"/>
              </a:lnSpc>
            </a:pPr>
            <a:endParaRPr lang="en-US" sz="1400" b="0" dirty="0">
              <a:latin typeface="Arial" pitchFamily="34" charset="0"/>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249268" y="5309464"/>
            <a:ext cx="3098365" cy="2267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971978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
            <a:ext cx="13457237" cy="1751306"/>
          </a:xfrm>
        </p:spPr>
        <p:txBody>
          <a:bodyPr/>
          <a:lstStyle/>
          <a:p>
            <a:r>
              <a:rPr lang="en-US" dirty="0" smtClean="0"/>
              <a:t>Intel® Architecture Processors</a:t>
            </a:r>
            <a:br>
              <a:rPr lang="en-US" dirty="0" smtClean="0"/>
            </a:br>
            <a:r>
              <a:rPr lang="en-US" sz="3200" b="0" dirty="0" smtClean="0"/>
              <a:t>More Performance and New Capabilities Integration</a:t>
            </a:r>
            <a:endParaRPr lang="en-US" b="0" dirty="0"/>
          </a:p>
        </p:txBody>
      </p:sp>
      <p:pic>
        <p:nvPicPr>
          <p:cNvPr id="22" name="Picture 3" descr="iA_CHIP_ALPHA"/>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43869" y="2749613"/>
            <a:ext cx="1908986" cy="1916710"/>
          </a:xfrm>
          <a:prstGeom prst="rect">
            <a:avLst/>
          </a:prstGeom>
          <a:noFill/>
          <a:ln w="9525">
            <a:noFill/>
            <a:miter lim="800000"/>
            <a:headEnd/>
            <a:tailEnd/>
          </a:ln>
        </p:spPr>
      </p:pic>
      <p:sp>
        <p:nvSpPr>
          <p:cNvPr id="23" name="Text Box 20"/>
          <p:cNvSpPr txBox="1">
            <a:spLocks noChangeArrowheads="1"/>
          </p:cNvSpPr>
          <p:nvPr/>
        </p:nvSpPr>
        <p:spPr bwMode="auto">
          <a:xfrm>
            <a:off x="1260346" y="2185673"/>
            <a:ext cx="843388" cy="486232"/>
          </a:xfrm>
          <a:prstGeom prst="rect">
            <a:avLst/>
          </a:prstGeom>
          <a:noFill/>
          <a:ln w="9525" algn="ctr">
            <a:noFill/>
            <a:miter lim="800000"/>
            <a:headEnd/>
            <a:tailEnd/>
          </a:ln>
        </p:spPr>
        <p:txBody>
          <a:bodyPr wrap="none" lIns="91384" tIns="45693" rIns="91384" bIns="45693">
            <a:spAutoFit/>
          </a:bodyPr>
          <a:lstStyle/>
          <a:p>
            <a:pPr defTabSz="1012357">
              <a:lnSpc>
                <a:spcPct val="80000"/>
              </a:lnSpc>
            </a:pPr>
            <a:r>
              <a:rPr lang="en-US" sz="3200" b="0" dirty="0" smtClean="0">
                <a:solidFill>
                  <a:srgbClr val="FFFFFF"/>
                </a:solidFill>
                <a:latin typeface="Impact" pitchFamily="34" charset="0"/>
              </a:rPr>
              <a:t>CPU</a:t>
            </a:r>
            <a:endParaRPr lang="en-US" sz="3200" b="0" dirty="0">
              <a:solidFill>
                <a:srgbClr val="FFFFFF"/>
              </a:solidFill>
              <a:latin typeface="Impact" pitchFamily="34" charset="0"/>
            </a:endParaRPr>
          </a:p>
        </p:txBody>
      </p:sp>
      <p:sp>
        <p:nvSpPr>
          <p:cNvPr id="24" name="TextBox 23"/>
          <p:cNvSpPr txBox="1"/>
          <p:nvPr/>
        </p:nvSpPr>
        <p:spPr>
          <a:xfrm>
            <a:off x="907297" y="5003621"/>
            <a:ext cx="1516313" cy="738664"/>
          </a:xfrm>
          <a:prstGeom prst="rect">
            <a:avLst/>
          </a:prstGeom>
          <a:noFill/>
        </p:spPr>
        <p:txBody>
          <a:bodyPr wrap="none" rtlCol="0">
            <a:spAutoFit/>
          </a:bodyPr>
          <a:lstStyle/>
          <a:p>
            <a:r>
              <a:rPr lang="en-US" dirty="0" smtClean="0"/>
              <a:t>Integrated</a:t>
            </a:r>
          </a:p>
          <a:p>
            <a:r>
              <a:rPr lang="en-US" dirty="0" smtClean="0"/>
              <a:t>Integer</a:t>
            </a:r>
            <a:endParaRPr lang="en-US" dirty="0"/>
          </a:p>
        </p:txBody>
      </p:sp>
      <p:pic>
        <p:nvPicPr>
          <p:cNvPr id="26" name="Picture 3" descr="iA_CHIP_ALPHA"/>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264895" y="2747777"/>
            <a:ext cx="1908986" cy="1916710"/>
          </a:xfrm>
          <a:prstGeom prst="rect">
            <a:avLst/>
          </a:prstGeom>
          <a:noFill/>
          <a:ln w="9525">
            <a:noFill/>
            <a:miter lim="800000"/>
            <a:headEnd/>
            <a:tailEnd/>
          </a:ln>
        </p:spPr>
      </p:pic>
      <p:sp>
        <p:nvSpPr>
          <p:cNvPr id="28" name="TextBox 27"/>
          <p:cNvSpPr txBox="1"/>
          <p:nvPr/>
        </p:nvSpPr>
        <p:spPr>
          <a:xfrm>
            <a:off x="3188967" y="5001785"/>
            <a:ext cx="1995033" cy="1061829"/>
          </a:xfrm>
          <a:prstGeom prst="rect">
            <a:avLst/>
          </a:prstGeom>
          <a:noFill/>
        </p:spPr>
        <p:txBody>
          <a:bodyPr wrap="none" rtlCol="0">
            <a:spAutoFit/>
          </a:bodyPr>
          <a:lstStyle/>
          <a:p>
            <a:r>
              <a:rPr lang="en-US" dirty="0" smtClean="0">
                <a:solidFill>
                  <a:schemeClr val="bg1">
                    <a:lumMod val="20000"/>
                    <a:lumOff val="80000"/>
                  </a:schemeClr>
                </a:solidFill>
              </a:rPr>
              <a:t>Add</a:t>
            </a:r>
          </a:p>
          <a:p>
            <a:r>
              <a:rPr lang="en-US" dirty="0" smtClean="0">
                <a:solidFill>
                  <a:schemeClr val="bg1">
                    <a:lumMod val="20000"/>
                    <a:lumOff val="80000"/>
                  </a:schemeClr>
                </a:solidFill>
              </a:rPr>
              <a:t>Integrated</a:t>
            </a:r>
          </a:p>
          <a:p>
            <a:r>
              <a:rPr lang="en-US" dirty="0" smtClean="0">
                <a:solidFill>
                  <a:schemeClr val="bg1">
                    <a:lumMod val="20000"/>
                    <a:lumOff val="80000"/>
                  </a:schemeClr>
                </a:solidFill>
              </a:rPr>
              <a:t>Floating-Point</a:t>
            </a:r>
            <a:endParaRPr lang="en-US" dirty="0">
              <a:solidFill>
                <a:schemeClr val="bg1">
                  <a:lumMod val="20000"/>
                  <a:lumOff val="80000"/>
                </a:schemeClr>
              </a:solidFill>
            </a:endParaRPr>
          </a:p>
        </p:txBody>
      </p:sp>
      <p:pic>
        <p:nvPicPr>
          <p:cNvPr id="29" name="Picture 3" descr="iA_CHIP_ALPHA"/>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765724" y="2714727"/>
            <a:ext cx="1908986" cy="1916710"/>
          </a:xfrm>
          <a:prstGeom prst="rect">
            <a:avLst/>
          </a:prstGeom>
          <a:noFill/>
          <a:ln w="9525">
            <a:noFill/>
            <a:miter lim="800000"/>
            <a:headEnd/>
            <a:tailEnd/>
          </a:ln>
        </p:spPr>
      </p:pic>
      <p:sp>
        <p:nvSpPr>
          <p:cNvPr id="31" name="TextBox 30"/>
          <p:cNvSpPr txBox="1"/>
          <p:nvPr/>
        </p:nvSpPr>
        <p:spPr>
          <a:xfrm>
            <a:off x="5929153" y="4968735"/>
            <a:ext cx="1516313" cy="1061829"/>
          </a:xfrm>
          <a:prstGeom prst="rect">
            <a:avLst/>
          </a:prstGeom>
          <a:noFill/>
        </p:spPr>
        <p:txBody>
          <a:bodyPr wrap="none" rtlCol="0">
            <a:spAutoFit/>
          </a:bodyPr>
          <a:lstStyle/>
          <a:p>
            <a:r>
              <a:rPr lang="en-US" dirty="0" smtClean="0">
                <a:solidFill>
                  <a:srgbClr val="FF5C00"/>
                </a:solidFill>
              </a:rPr>
              <a:t>Add</a:t>
            </a:r>
          </a:p>
          <a:p>
            <a:r>
              <a:rPr lang="en-US" dirty="0" smtClean="0">
                <a:solidFill>
                  <a:srgbClr val="FF5C00"/>
                </a:solidFill>
              </a:rPr>
              <a:t>Integrated</a:t>
            </a:r>
          </a:p>
          <a:p>
            <a:r>
              <a:rPr lang="en-US" dirty="0" smtClean="0">
                <a:solidFill>
                  <a:srgbClr val="FF5C00"/>
                </a:solidFill>
              </a:rPr>
              <a:t>SIMD</a:t>
            </a:r>
            <a:endParaRPr lang="en-US" dirty="0">
              <a:solidFill>
                <a:srgbClr val="FF5C00"/>
              </a:solidFill>
            </a:endParaRPr>
          </a:p>
        </p:txBody>
      </p:sp>
      <p:pic>
        <p:nvPicPr>
          <p:cNvPr id="32" name="Picture 3" descr="iA_CHIP_ALPHA"/>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1029896" y="2712891"/>
            <a:ext cx="1908986" cy="1916710"/>
          </a:xfrm>
          <a:prstGeom prst="rect">
            <a:avLst/>
          </a:prstGeom>
          <a:noFill/>
          <a:ln w="9525">
            <a:noFill/>
            <a:miter lim="800000"/>
            <a:headEnd/>
            <a:tailEnd/>
          </a:ln>
        </p:spPr>
      </p:pic>
      <p:sp>
        <p:nvSpPr>
          <p:cNvPr id="34" name="TextBox 33"/>
          <p:cNvSpPr txBox="1"/>
          <p:nvPr/>
        </p:nvSpPr>
        <p:spPr>
          <a:xfrm>
            <a:off x="11193329" y="4966899"/>
            <a:ext cx="1516313" cy="1384995"/>
          </a:xfrm>
          <a:prstGeom prst="rect">
            <a:avLst/>
          </a:prstGeom>
          <a:noFill/>
        </p:spPr>
        <p:txBody>
          <a:bodyPr wrap="none" rtlCol="0">
            <a:spAutoFit/>
          </a:bodyPr>
          <a:lstStyle/>
          <a:p>
            <a:r>
              <a:rPr lang="en-US" dirty="0" smtClean="0">
                <a:solidFill>
                  <a:schemeClr val="accent1">
                    <a:lumMod val="40000"/>
                    <a:lumOff val="60000"/>
                  </a:schemeClr>
                </a:solidFill>
              </a:rPr>
              <a:t>Add</a:t>
            </a:r>
          </a:p>
          <a:p>
            <a:r>
              <a:rPr lang="en-US" dirty="0" smtClean="0">
                <a:solidFill>
                  <a:schemeClr val="accent1">
                    <a:lumMod val="40000"/>
                    <a:lumOff val="60000"/>
                  </a:schemeClr>
                </a:solidFill>
              </a:rPr>
              <a:t>Integrated</a:t>
            </a:r>
          </a:p>
          <a:p>
            <a:r>
              <a:rPr lang="en-US" dirty="0" smtClean="0">
                <a:solidFill>
                  <a:schemeClr val="accent1">
                    <a:lumMod val="40000"/>
                    <a:lumOff val="60000"/>
                  </a:schemeClr>
                </a:solidFill>
              </a:rPr>
              <a:t>Graphics</a:t>
            </a:r>
          </a:p>
          <a:p>
            <a:r>
              <a:rPr lang="en-US" dirty="0">
                <a:solidFill>
                  <a:schemeClr val="accent1">
                    <a:lumMod val="40000"/>
                    <a:lumOff val="60000"/>
                  </a:schemeClr>
                </a:solidFill>
              </a:rPr>
              <a:t>a</a:t>
            </a:r>
            <a:r>
              <a:rPr lang="en-US" dirty="0" smtClean="0">
                <a:solidFill>
                  <a:schemeClr val="accent1">
                    <a:lumMod val="40000"/>
                    <a:lumOff val="60000"/>
                  </a:schemeClr>
                </a:solidFill>
              </a:rPr>
              <a:t>nd I/O</a:t>
            </a:r>
            <a:endParaRPr lang="en-US" dirty="0">
              <a:solidFill>
                <a:schemeClr val="accent1">
                  <a:lumMod val="40000"/>
                  <a:lumOff val="60000"/>
                </a:schemeClr>
              </a:solidFill>
            </a:endParaRPr>
          </a:p>
        </p:txBody>
      </p:sp>
      <p:sp>
        <p:nvSpPr>
          <p:cNvPr id="36" name="Rounded Rectangle 35"/>
          <p:cNvSpPr/>
          <p:nvPr/>
        </p:nvSpPr>
        <p:spPr bwMode="auto">
          <a:xfrm>
            <a:off x="3515212" y="3014021"/>
            <a:ext cx="705079" cy="48474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Segoe UI" pitchFamily="34" charset="0"/>
              </a:rPr>
              <a:t>F.P.</a:t>
            </a:r>
          </a:p>
        </p:txBody>
      </p:sp>
      <p:sp>
        <p:nvSpPr>
          <p:cNvPr id="37" name="Rounded Rectangle 36"/>
          <p:cNvSpPr/>
          <p:nvPr/>
        </p:nvSpPr>
        <p:spPr bwMode="auto">
          <a:xfrm>
            <a:off x="6011873" y="2994494"/>
            <a:ext cx="705079" cy="48474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Segoe UI" pitchFamily="34" charset="0"/>
              </a:rPr>
              <a:t>F.P.</a:t>
            </a:r>
          </a:p>
        </p:txBody>
      </p:sp>
      <p:sp>
        <p:nvSpPr>
          <p:cNvPr id="38" name="Rounded Rectangle 37"/>
          <p:cNvSpPr/>
          <p:nvPr/>
        </p:nvSpPr>
        <p:spPr bwMode="auto">
          <a:xfrm>
            <a:off x="11280213" y="2990153"/>
            <a:ext cx="705079" cy="48474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Segoe UI" pitchFamily="34" charset="0"/>
              </a:rPr>
              <a:t>F.P.</a:t>
            </a:r>
          </a:p>
        </p:txBody>
      </p:sp>
      <p:sp>
        <p:nvSpPr>
          <p:cNvPr id="39" name="Rounded Rectangle 38"/>
          <p:cNvSpPr/>
          <p:nvPr/>
        </p:nvSpPr>
        <p:spPr bwMode="auto">
          <a:xfrm>
            <a:off x="6030059" y="3871995"/>
            <a:ext cx="874004" cy="48474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lang="en-US" b="0" dirty="0" smtClean="0">
                <a:solidFill>
                  <a:schemeClr val="tx1"/>
                </a:solidFill>
                <a:latin typeface="Segoe UI" pitchFamily="34" charset="0"/>
              </a:rPr>
              <a:t>SIMD</a:t>
            </a:r>
            <a:endParaRPr kumimoji="0" lang="en-US" sz="2100" b="0" i="0" u="none" strike="noStrike" cap="none" normalizeH="0" baseline="0" dirty="0" smtClean="0">
              <a:ln>
                <a:noFill/>
              </a:ln>
              <a:solidFill>
                <a:schemeClr val="tx1"/>
              </a:solidFill>
              <a:effectLst/>
              <a:latin typeface="Segoe UI" pitchFamily="34" charset="0"/>
            </a:endParaRPr>
          </a:p>
        </p:txBody>
      </p:sp>
      <p:sp>
        <p:nvSpPr>
          <p:cNvPr id="40" name="Rounded Rectangle 39"/>
          <p:cNvSpPr/>
          <p:nvPr/>
        </p:nvSpPr>
        <p:spPr bwMode="auto">
          <a:xfrm>
            <a:off x="11298575" y="3867828"/>
            <a:ext cx="874004" cy="48474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lang="en-US" b="0" dirty="0" smtClean="0">
                <a:solidFill>
                  <a:schemeClr val="tx1"/>
                </a:solidFill>
                <a:latin typeface="Segoe UI" pitchFamily="34" charset="0"/>
              </a:rPr>
              <a:t>SIMD</a:t>
            </a:r>
            <a:endParaRPr kumimoji="0" lang="en-US" sz="2100" b="0" i="0" u="none" strike="noStrike" cap="none" normalizeH="0" baseline="0" dirty="0" smtClean="0">
              <a:ln>
                <a:noFill/>
              </a:ln>
              <a:solidFill>
                <a:schemeClr val="tx1"/>
              </a:solidFill>
              <a:effectLst/>
              <a:latin typeface="Segoe UI" pitchFamily="34" charset="0"/>
            </a:endParaRPr>
          </a:p>
        </p:txBody>
      </p:sp>
      <p:sp>
        <p:nvSpPr>
          <p:cNvPr id="41" name="Rounded Rectangle 40"/>
          <p:cNvSpPr/>
          <p:nvPr/>
        </p:nvSpPr>
        <p:spPr bwMode="auto">
          <a:xfrm>
            <a:off x="11994474" y="3440380"/>
            <a:ext cx="705079" cy="35621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lang="en-US" sz="1800" b="0" dirty="0" smtClean="0">
                <a:solidFill>
                  <a:schemeClr val="tx1"/>
                </a:solidFill>
                <a:latin typeface="Segoe UI" pitchFamily="34" charset="0"/>
              </a:rPr>
              <a:t>G</a:t>
            </a:r>
            <a:r>
              <a:rPr kumimoji="0" lang="en-US" sz="1800" b="0" i="0" u="none" strike="noStrike" cap="none" normalizeH="0" baseline="0" dirty="0" smtClean="0">
                <a:ln>
                  <a:noFill/>
                </a:ln>
                <a:solidFill>
                  <a:schemeClr val="tx1"/>
                </a:solidFill>
                <a:effectLst/>
                <a:latin typeface="Segoe UI" pitchFamily="34" charset="0"/>
              </a:rPr>
              <a:t>FX</a:t>
            </a:r>
          </a:p>
        </p:txBody>
      </p:sp>
      <p:sp>
        <p:nvSpPr>
          <p:cNvPr id="42" name="Right Arrow 41"/>
          <p:cNvSpPr/>
          <p:nvPr/>
        </p:nvSpPr>
        <p:spPr bwMode="auto">
          <a:xfrm>
            <a:off x="2744030" y="3542831"/>
            <a:ext cx="473726" cy="35254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43" name="Right Arrow 42"/>
          <p:cNvSpPr/>
          <p:nvPr/>
        </p:nvSpPr>
        <p:spPr bwMode="auto">
          <a:xfrm>
            <a:off x="5220989" y="3540995"/>
            <a:ext cx="473726" cy="35254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44" name="Right Arrow 43"/>
          <p:cNvSpPr/>
          <p:nvPr/>
        </p:nvSpPr>
        <p:spPr bwMode="auto">
          <a:xfrm>
            <a:off x="10498015" y="3518961"/>
            <a:ext cx="473726" cy="35254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47" name="7-Point Star 46"/>
          <p:cNvSpPr/>
          <p:nvPr/>
        </p:nvSpPr>
        <p:spPr bwMode="auto">
          <a:xfrm>
            <a:off x="6048402" y="3499108"/>
            <a:ext cx="285750" cy="276225"/>
          </a:xfrm>
          <a:prstGeom prst="star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48" name="7-Point Star 47"/>
          <p:cNvSpPr/>
          <p:nvPr/>
        </p:nvSpPr>
        <p:spPr bwMode="auto">
          <a:xfrm>
            <a:off x="11629998" y="3508633"/>
            <a:ext cx="285750" cy="276225"/>
          </a:xfrm>
          <a:prstGeom prst="star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49" name="7-Point Star 48"/>
          <p:cNvSpPr/>
          <p:nvPr/>
        </p:nvSpPr>
        <p:spPr bwMode="auto">
          <a:xfrm>
            <a:off x="11306148" y="3508633"/>
            <a:ext cx="285750" cy="276225"/>
          </a:xfrm>
          <a:prstGeom prst="star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50" name="7-Point Star 49"/>
          <p:cNvSpPr/>
          <p:nvPr/>
        </p:nvSpPr>
        <p:spPr bwMode="auto">
          <a:xfrm>
            <a:off x="12277698" y="3927733"/>
            <a:ext cx="285750" cy="276225"/>
          </a:xfrm>
          <a:prstGeom prst="star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51" name="7-Point Star 50"/>
          <p:cNvSpPr/>
          <p:nvPr/>
        </p:nvSpPr>
        <p:spPr bwMode="auto">
          <a:xfrm>
            <a:off x="6083387" y="6685220"/>
            <a:ext cx="285750" cy="276225"/>
          </a:xfrm>
          <a:prstGeom prst="star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52" name="Rectangle 51"/>
          <p:cNvSpPr/>
          <p:nvPr/>
        </p:nvSpPr>
        <p:spPr>
          <a:xfrm>
            <a:off x="6357668" y="6629871"/>
            <a:ext cx="2175596" cy="415498"/>
          </a:xfrm>
          <a:prstGeom prst="rect">
            <a:avLst/>
          </a:prstGeom>
        </p:spPr>
        <p:txBody>
          <a:bodyPr wrap="none">
            <a:spAutoFit/>
          </a:bodyPr>
          <a:lstStyle/>
          <a:p>
            <a:r>
              <a:rPr lang="en-US" b="0" dirty="0" smtClean="0"/>
              <a:t>New Instructions</a:t>
            </a:r>
            <a:endParaRPr lang="en-US" b="0" dirty="0"/>
          </a:p>
        </p:txBody>
      </p:sp>
      <p:sp>
        <p:nvSpPr>
          <p:cNvPr id="30" name="Right Arrow 29"/>
          <p:cNvSpPr/>
          <p:nvPr/>
        </p:nvSpPr>
        <p:spPr bwMode="auto">
          <a:xfrm>
            <a:off x="13130144" y="3531698"/>
            <a:ext cx="473726" cy="35254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pic>
        <p:nvPicPr>
          <p:cNvPr id="33" name="Picture 3" descr="iA_CHIP_ALPHA"/>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8392593" y="2712891"/>
            <a:ext cx="1908986" cy="1916710"/>
          </a:xfrm>
          <a:prstGeom prst="rect">
            <a:avLst/>
          </a:prstGeom>
          <a:noFill/>
          <a:ln w="9525">
            <a:noFill/>
            <a:miter lim="800000"/>
            <a:headEnd/>
            <a:tailEnd/>
          </a:ln>
        </p:spPr>
      </p:pic>
      <p:sp>
        <p:nvSpPr>
          <p:cNvPr id="35" name="TextBox 34"/>
          <p:cNvSpPr txBox="1"/>
          <p:nvPr/>
        </p:nvSpPr>
        <p:spPr>
          <a:xfrm>
            <a:off x="8659452" y="4966899"/>
            <a:ext cx="1464440" cy="1061829"/>
          </a:xfrm>
          <a:prstGeom prst="rect">
            <a:avLst/>
          </a:prstGeom>
          <a:noFill/>
        </p:spPr>
        <p:txBody>
          <a:bodyPr wrap="none" rtlCol="0">
            <a:spAutoFit/>
          </a:bodyPr>
          <a:lstStyle/>
          <a:p>
            <a:r>
              <a:rPr lang="en-US" dirty="0" smtClean="0">
                <a:solidFill>
                  <a:srgbClr val="FFC000"/>
                </a:solidFill>
              </a:rPr>
              <a:t>Add</a:t>
            </a:r>
          </a:p>
          <a:p>
            <a:r>
              <a:rPr lang="en-US" dirty="0" smtClean="0">
                <a:solidFill>
                  <a:srgbClr val="FFC000"/>
                </a:solidFill>
              </a:rPr>
              <a:t>Memory</a:t>
            </a:r>
          </a:p>
          <a:p>
            <a:r>
              <a:rPr lang="en-US" dirty="0" smtClean="0">
                <a:solidFill>
                  <a:srgbClr val="FFC000"/>
                </a:solidFill>
              </a:rPr>
              <a:t>Controller</a:t>
            </a:r>
            <a:endParaRPr lang="en-US" dirty="0">
              <a:solidFill>
                <a:srgbClr val="FFC000"/>
              </a:solidFill>
            </a:endParaRPr>
          </a:p>
        </p:txBody>
      </p:sp>
      <p:sp>
        <p:nvSpPr>
          <p:cNvPr id="53" name="Rounded Rectangle 52"/>
          <p:cNvSpPr/>
          <p:nvPr/>
        </p:nvSpPr>
        <p:spPr bwMode="auto">
          <a:xfrm>
            <a:off x="8642910" y="2990153"/>
            <a:ext cx="705079" cy="48474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Segoe UI" pitchFamily="34" charset="0"/>
              </a:rPr>
              <a:t>F.P.</a:t>
            </a:r>
          </a:p>
        </p:txBody>
      </p:sp>
      <p:sp>
        <p:nvSpPr>
          <p:cNvPr id="54" name="Rounded Rectangle 53"/>
          <p:cNvSpPr/>
          <p:nvPr/>
        </p:nvSpPr>
        <p:spPr bwMode="auto">
          <a:xfrm>
            <a:off x="8661272" y="3867828"/>
            <a:ext cx="874004" cy="48474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lang="en-US" b="0" dirty="0" smtClean="0">
                <a:solidFill>
                  <a:schemeClr val="tx1"/>
                </a:solidFill>
                <a:latin typeface="Segoe UI" pitchFamily="34" charset="0"/>
              </a:rPr>
              <a:t>SIMD</a:t>
            </a:r>
            <a:endParaRPr kumimoji="0" lang="en-US" sz="2100" b="0" i="0" u="none" strike="noStrike" cap="none" normalizeH="0" baseline="0" dirty="0" smtClean="0">
              <a:ln>
                <a:noFill/>
              </a:ln>
              <a:solidFill>
                <a:schemeClr val="tx1"/>
              </a:solidFill>
              <a:effectLst/>
              <a:latin typeface="Segoe UI" pitchFamily="34" charset="0"/>
            </a:endParaRPr>
          </a:p>
        </p:txBody>
      </p:sp>
      <p:sp>
        <p:nvSpPr>
          <p:cNvPr id="56" name="Right Arrow 55"/>
          <p:cNvSpPr/>
          <p:nvPr/>
        </p:nvSpPr>
        <p:spPr bwMode="auto">
          <a:xfrm>
            <a:off x="7860712" y="3518961"/>
            <a:ext cx="473726" cy="35254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57" name="7-Point Star 56"/>
          <p:cNvSpPr/>
          <p:nvPr/>
        </p:nvSpPr>
        <p:spPr bwMode="auto">
          <a:xfrm>
            <a:off x="8992695" y="3508633"/>
            <a:ext cx="285750" cy="276225"/>
          </a:xfrm>
          <a:prstGeom prst="star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58" name="7-Point Star 57"/>
          <p:cNvSpPr/>
          <p:nvPr/>
        </p:nvSpPr>
        <p:spPr bwMode="auto">
          <a:xfrm>
            <a:off x="8668845" y="3508633"/>
            <a:ext cx="285750" cy="276225"/>
          </a:xfrm>
          <a:prstGeom prst="star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Segoe UI" pitchFamily="34" charset="0"/>
            </a:endParaRPr>
          </a:p>
        </p:txBody>
      </p:sp>
      <p:sp>
        <p:nvSpPr>
          <p:cNvPr id="60" name="Rounded Rectangle 59"/>
          <p:cNvSpPr/>
          <p:nvPr/>
        </p:nvSpPr>
        <p:spPr bwMode="auto">
          <a:xfrm>
            <a:off x="9420421" y="3021148"/>
            <a:ext cx="626331" cy="372737"/>
          </a:xfrm>
          <a:prstGeom prst="roundRect">
            <a:avLst/>
          </a:prstGeom>
          <a:ln>
            <a:headEnd type="none" w="med" len="med"/>
            <a:tailEnd type="none" w="med" len="med"/>
          </a:ln>
        </p:spPr>
        <p:style>
          <a:lnRef idx="0">
            <a:schemeClr val="accent3"/>
          </a:lnRef>
          <a:fillRef idx="1003">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lang="en-US" sz="1600" b="0" dirty="0" smtClean="0">
                <a:solidFill>
                  <a:schemeClr val="bg2"/>
                </a:solidFill>
                <a:latin typeface="Segoe UI" pitchFamily="34" charset="0"/>
              </a:rPr>
              <a:t>IMC</a:t>
            </a:r>
            <a:endParaRPr kumimoji="0" lang="en-US" sz="1600" b="0" i="0" u="none" strike="noStrike" cap="none" normalizeH="0" baseline="0" dirty="0" smtClean="0">
              <a:ln>
                <a:noFill/>
              </a:ln>
              <a:solidFill>
                <a:schemeClr val="bg2"/>
              </a:solidFill>
              <a:effectLst/>
              <a:latin typeface="Segoe UI" pitchFamily="34" charset="0"/>
            </a:endParaRPr>
          </a:p>
        </p:txBody>
      </p:sp>
      <p:sp>
        <p:nvSpPr>
          <p:cNvPr id="61" name="Rounded Rectangle 60"/>
          <p:cNvSpPr/>
          <p:nvPr/>
        </p:nvSpPr>
        <p:spPr bwMode="auto">
          <a:xfrm>
            <a:off x="12049345" y="3005649"/>
            <a:ext cx="626331" cy="372737"/>
          </a:xfrm>
          <a:prstGeom prst="roundRect">
            <a:avLst/>
          </a:prstGeom>
          <a:ln>
            <a:headEnd type="none" w="med" len="med"/>
            <a:tailEnd type="none" w="med" len="med"/>
          </a:ln>
        </p:spPr>
        <p:style>
          <a:lnRef idx="0">
            <a:schemeClr val="accent3"/>
          </a:lnRef>
          <a:fillRef idx="1003">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306513" rtl="0" eaLnBrk="1" fontAlgn="base" latinLnBrk="0" hangingPunct="1">
              <a:lnSpc>
                <a:spcPct val="100000"/>
              </a:lnSpc>
              <a:spcBef>
                <a:spcPct val="0"/>
              </a:spcBef>
              <a:spcAft>
                <a:spcPct val="0"/>
              </a:spcAft>
              <a:buClrTx/>
              <a:buSzTx/>
              <a:buFontTx/>
              <a:buNone/>
              <a:tabLst/>
            </a:pPr>
            <a:r>
              <a:rPr lang="en-US" sz="1600" b="0" dirty="0" smtClean="0">
                <a:solidFill>
                  <a:schemeClr val="bg2"/>
                </a:solidFill>
                <a:latin typeface="Segoe UI" pitchFamily="34" charset="0"/>
              </a:rPr>
              <a:t>IMC</a:t>
            </a:r>
            <a:endParaRPr kumimoji="0" lang="en-US" sz="1600" b="0" i="0" u="none" strike="noStrike" cap="none" normalizeH="0" baseline="0" dirty="0" smtClean="0">
              <a:ln>
                <a:noFill/>
              </a:ln>
              <a:solidFill>
                <a:schemeClr val="bg2"/>
              </a:solidFill>
              <a:effectLst/>
              <a:latin typeface="Segoe UI" pitchFamily="34" charset="0"/>
            </a:endParaRPr>
          </a:p>
        </p:txBody>
      </p:sp>
    </p:spTree>
    <p:extLst>
      <p:ext uri="{BB962C8B-B14F-4D97-AF65-F5344CB8AC3E}">
        <p14:creationId xmlns:p14="http://schemas.microsoft.com/office/powerpoint/2010/main" xmlns="" val="23742860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8_ISMC_KIM_2_8_4PM">
  <a:themeElements>
    <a:clrScheme name="">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AA014C"/>
      </a:hlink>
      <a:folHlink>
        <a:srgbClr val="567EB9"/>
      </a:folHlink>
    </a:clrScheme>
    <a:fontScheme name="ISMC_KIM_2_8_4PM">
      <a:majorFont>
        <a:latin typeface="Segoe UI"/>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06513"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chemeClr val="tx1"/>
            </a:solidFill>
            <a:effectLst/>
            <a:latin typeface="Segoe U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06513"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chemeClr val="tx1"/>
            </a:solidFill>
            <a:effectLst/>
            <a:latin typeface="Segoe UI" pitchFamily="34" charset="0"/>
          </a:defRPr>
        </a:defPPr>
      </a:lstStyle>
    </a:lnDef>
  </a:objectDefaults>
  <a:extraClrSchemeLst>
    <a:extraClrScheme>
      <a:clrScheme name="ISMC_KIM_2_8_4P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MC_KIM_2_8_4P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SMC_KIM_2_8_4P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MC_KIM_2_8_4P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MC_KIM_2_8_4P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MC_KIM_2_8_4P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SMC_KIM_2_8_4P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SMC_KIM_2_8_4PM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SMC_KIM_2_8_4PM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SMC_KIM_2_8_4PM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SMC_KIM_2_8_4PM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SMC_KIM_2_8_4PM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SMC_KIM_2_8_4PM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SMC_KIM_2_8_4PM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SMC_KIM_2_8_4PM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SMC_KIM_2_8_4PM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SMC_KIM_2_8_4PM">
  <a:themeElements>
    <a:clrScheme name="">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AA014C"/>
      </a:hlink>
      <a:folHlink>
        <a:srgbClr val="567EB9"/>
      </a:folHlink>
    </a:clrScheme>
    <a:fontScheme name="ISMC_KIM_2_8_4PM">
      <a:majorFont>
        <a:latin typeface="Segoe UI"/>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06513"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chemeClr val="tx1"/>
            </a:solidFill>
            <a:effectLst/>
            <a:latin typeface="Segoe U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06513"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chemeClr val="tx1"/>
            </a:solidFill>
            <a:effectLst/>
            <a:latin typeface="Segoe UI" pitchFamily="34" charset="0"/>
          </a:defRPr>
        </a:defPPr>
      </a:lstStyle>
    </a:lnDef>
  </a:objectDefaults>
  <a:extraClrSchemeLst>
    <a:extraClrScheme>
      <a:clrScheme name="ISMC_KIM_2_8_4P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MC_KIM_2_8_4P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SMC_KIM_2_8_4P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MC_KIM_2_8_4P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MC_KIM_2_8_4P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MC_KIM_2_8_4P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SMC_KIM_2_8_4P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SMC_KIM_2_8_4PM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SMC_KIM_2_8_4PM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SMC_KIM_2_8_4PM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SMC_KIM_2_8_4PM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SMC_KIM_2_8_4PM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SMC_KIM_2_8_4PM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SMC_KIM_2_8_4PM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SMC_KIM_2_8_4PM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SMC_KIM_2_8_4PM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ISMC_KIM_2_8_4PM">
  <a:themeElements>
    <a:clrScheme name="">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AA014C"/>
      </a:hlink>
      <a:folHlink>
        <a:srgbClr val="567EB9"/>
      </a:folHlink>
    </a:clrScheme>
    <a:fontScheme name="ISMC_KIM_2_8_4PM">
      <a:majorFont>
        <a:latin typeface="Segoe UI"/>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06513"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chemeClr val="tx1"/>
            </a:solidFill>
            <a:effectLst/>
            <a:latin typeface="Segoe U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06513"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chemeClr val="tx1"/>
            </a:solidFill>
            <a:effectLst/>
            <a:latin typeface="Segoe UI" pitchFamily="34" charset="0"/>
          </a:defRPr>
        </a:defPPr>
      </a:lstStyle>
    </a:lnDef>
  </a:objectDefaults>
  <a:extraClrSchemeLst>
    <a:extraClrScheme>
      <a:clrScheme name="ISMC_KIM_2_8_4P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MC_KIM_2_8_4P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SMC_KIM_2_8_4P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MC_KIM_2_8_4P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MC_KIM_2_8_4P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MC_KIM_2_8_4P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SMC_KIM_2_8_4P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SMC_KIM_2_8_4PM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SMC_KIM_2_8_4PM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SMC_KIM_2_8_4PM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SMC_KIM_2_8_4PM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SMC_KIM_2_8_4PM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SMC_KIM_2_8_4PM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SMC_KIM_2_8_4PM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SMC_KIM_2_8_4PM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SMC_KIM_2_8_4PM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ISMC_KIM_2_8_4PM">
  <a:themeElements>
    <a:clrScheme name="">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AA014C"/>
      </a:hlink>
      <a:folHlink>
        <a:srgbClr val="567EB9"/>
      </a:folHlink>
    </a:clrScheme>
    <a:fontScheme name="ISMC_KIM_2_8_4PM">
      <a:majorFont>
        <a:latin typeface="Segoe UI"/>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06513"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chemeClr val="tx1"/>
            </a:solidFill>
            <a:effectLst/>
            <a:latin typeface="Segoe U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06513"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chemeClr val="tx1"/>
            </a:solidFill>
            <a:effectLst/>
            <a:latin typeface="Segoe UI" pitchFamily="34" charset="0"/>
          </a:defRPr>
        </a:defPPr>
      </a:lstStyle>
    </a:lnDef>
  </a:objectDefaults>
  <a:extraClrSchemeLst>
    <a:extraClrScheme>
      <a:clrScheme name="ISMC_KIM_2_8_4P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MC_KIM_2_8_4P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SMC_KIM_2_8_4P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MC_KIM_2_8_4P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MC_KIM_2_8_4P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MC_KIM_2_8_4P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SMC_KIM_2_8_4P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SMC_KIM_2_8_4PM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SMC_KIM_2_8_4PM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SMC_KIM_2_8_4PM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SMC_KIM_2_8_4PM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SMC_KIM_2_8_4PM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SMC_KIM_2_8_4PM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SMC_KIM_2_8_4PM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SMC_KIM_2_8_4PM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SMC_KIM_2_8_4PM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ISMC_KIM_2_8_4PM</Template>
  <TotalTime>7630</TotalTime>
  <Words>1675</Words>
  <Application>Microsoft Office PowerPoint</Application>
  <PresentationFormat>Custom</PresentationFormat>
  <Paragraphs>545</Paragraphs>
  <Slides>27</Slides>
  <Notes>13</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8_ISMC_KIM_2_8_4PM</vt:lpstr>
      <vt:lpstr>ISMC_KIM_2_8_4PM</vt:lpstr>
      <vt:lpstr>9_ISMC_KIM_2_8_4PM</vt:lpstr>
      <vt:lpstr>10_ISMC_KIM_2_8_4PM</vt:lpstr>
      <vt:lpstr>Slide 1</vt:lpstr>
      <vt:lpstr>Legal Disclaimer</vt:lpstr>
      <vt:lpstr>Intel in High-Performance Computing</vt:lpstr>
      <vt:lpstr>Slide 4</vt:lpstr>
      <vt:lpstr>Intel Technology is Changing HPC Performance, Energy Efficiency, Reliability, TCO</vt:lpstr>
      <vt:lpstr>Wide Range of Processor Solutions</vt:lpstr>
      <vt:lpstr>GUIDING PRINCIPLES FOR SPEED &amp; DENSITY</vt:lpstr>
      <vt:lpstr>Moore’s Law:  Alive and Well at Intel</vt:lpstr>
      <vt:lpstr>Intel® Architecture Processors More Performance and New Capabilities Integration</vt:lpstr>
      <vt:lpstr>Tick-Tock Development Cycles  Integrate. Innovate. </vt:lpstr>
      <vt:lpstr>Increasing Performance and Energy Efficiency</vt:lpstr>
      <vt:lpstr>Intel HPC Programming</vt:lpstr>
      <vt:lpstr>More Performance Heterogeneous Computing Components</vt:lpstr>
      <vt:lpstr>Multi-Core  Many-Core for Highly Parallel Computing</vt:lpstr>
      <vt:lpstr>Slide 15</vt:lpstr>
      <vt:lpstr>Slide 16</vt:lpstr>
      <vt:lpstr>The “Knights” Family</vt:lpstr>
      <vt:lpstr>“Knights Ferry” Development Platform </vt:lpstr>
      <vt:lpstr>Intel® MIC Architecture Programming</vt:lpstr>
      <vt:lpstr>Example: Computing PI</vt:lpstr>
      <vt:lpstr>Intel TeraScale Research Areas</vt:lpstr>
      <vt:lpstr>Slide 22</vt:lpstr>
      <vt:lpstr>Let’s play Jeopardy! </vt:lpstr>
      <vt:lpstr>Let’s play Jeopardy! </vt:lpstr>
      <vt:lpstr>Slide 25</vt:lpstr>
      <vt:lpstr>Energy Efficient Computing with IA</vt:lpstr>
      <vt:lpstr>Four Product Lines for Diverse Needs</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HPC Technologies</dc:title>
  <dc:creator>Cornelius, Herbert</dc:creator>
  <cp:lastModifiedBy>salavilli</cp:lastModifiedBy>
  <cp:revision>2420</cp:revision>
  <dcterms:created xsi:type="dcterms:W3CDTF">2006-02-09T14:51:11Z</dcterms:created>
  <dcterms:modified xsi:type="dcterms:W3CDTF">2011-02-16T12:38:24Z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
    <vt:lpwstr>24</vt:lpwstr>
  </property>
  <property fmtid="{D5CDD505-2E9C-101B-9397-08002B2CF9AE}" pid="3" name="Event Name">
    <vt:lpwstr>3</vt:lpwstr>
  </property>
  <property fmtid="{D5CDD505-2E9C-101B-9397-08002B2CF9AE}" pid="4" name="Event Date">
    <vt:lpwstr>2</vt:lpwstr>
  </property>
  <property fmtid="{D5CDD505-2E9C-101B-9397-08002B2CF9AE}" pid="5" name="Topic">
    <vt:lpwstr>5</vt:lpwstr>
  </property>
  <property fmtid="{D5CDD505-2E9C-101B-9397-08002B2CF9AE}" pid="6" name="Event Year">
    <vt:lpwstr>2006</vt:lpwstr>
  </property>
</Properties>
</file>