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OsD09hWZQ5PJx8Gz2VKrp/Dca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7" d="100"/>
          <a:sy n="117" d="100"/>
        </p:scale>
        <p:origin x="4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64fb69d6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64fb69d6a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66c52b97a1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66c52b97a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66a3a8a744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66a3a8a74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66a3a8a744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66a3a8a74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66a3a8a744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66a3a8a74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66a3a8a744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66a3a8a74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66a3a8a744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66a3a8a74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63e89c4112_0_4"/>
          <p:cNvSpPr/>
          <p:nvPr/>
        </p:nvSpPr>
        <p:spPr>
          <a:xfrm flipH="1">
            <a:off x="10995300" y="5661233"/>
            <a:ext cx="1196700" cy="11967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g163e89c4112_0_4"/>
          <p:cNvSpPr/>
          <p:nvPr/>
        </p:nvSpPr>
        <p:spPr>
          <a:xfrm flipH="1">
            <a:off x="10995300" y="5661167"/>
            <a:ext cx="1196700" cy="1196700"/>
          </a:xfrm>
          <a:prstGeom prst="round1Rect">
            <a:avLst>
              <a:gd name="adj" fmla="val 16667"/>
            </a:avLst>
          </a:prstGeom>
          <a:solidFill>
            <a:schemeClr val="lt1">
              <a:alpha val="67843"/>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g163e89c4112_0_4"/>
          <p:cNvSpPr txBox="1">
            <a:spLocks noGrp="1"/>
          </p:cNvSpPr>
          <p:nvPr>
            <p:ph type="ctrTitle"/>
          </p:nvPr>
        </p:nvSpPr>
        <p:spPr>
          <a:xfrm>
            <a:off x="520700" y="2425700"/>
            <a:ext cx="10962900" cy="1244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3" name="Google Shape;13;g163e89c4112_0_4"/>
          <p:cNvSpPr txBox="1">
            <a:spLocks noGrp="1"/>
          </p:cNvSpPr>
          <p:nvPr>
            <p:ph type="subTitle" idx="1"/>
          </p:nvPr>
        </p:nvSpPr>
        <p:spPr>
          <a:xfrm>
            <a:off x="520700" y="3718840"/>
            <a:ext cx="10962900" cy="577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2400"/>
              <a:buNone/>
              <a:defRPr>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4" name="Google Shape;14;g163e89c4112_0_4"/>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6"/>
        <p:cNvGrpSpPr/>
        <p:nvPr/>
      </p:nvGrpSpPr>
      <p:grpSpPr>
        <a:xfrm>
          <a:off x="0" y="0"/>
          <a:ext cx="0" cy="0"/>
          <a:chOff x="0" y="0"/>
          <a:chExt cx="0" cy="0"/>
        </a:xfrm>
      </p:grpSpPr>
      <p:sp>
        <p:nvSpPr>
          <p:cNvPr id="57" name="Google Shape;57;g163e89c4112_0_5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g163e89c4112_0_26"/>
          <p:cNvSpPr/>
          <p:nvPr/>
        </p:nvSpPr>
        <p:spPr>
          <a:xfrm rot="10800000" flipH="1">
            <a:off x="0" y="875100"/>
            <a:ext cx="12192000" cy="598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g163e89c4112_0_26"/>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g163e89c4112_0_26"/>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 name="Google Shape;19;g163e89c4112_0_2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
        <p:nvSpPr>
          <p:cNvPr id="20" name="Google Shape;20;g163e89c4112_0_26"/>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g163e89c4112_0_10"/>
          <p:cNvSpPr txBox="1">
            <a:spLocks noGrp="1"/>
          </p:cNvSpPr>
          <p:nvPr>
            <p:ph type="title"/>
          </p:nvPr>
        </p:nvSpPr>
        <p:spPr>
          <a:xfrm>
            <a:off x="614600" y="2753800"/>
            <a:ext cx="10962900" cy="1350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23" name="Google Shape;23;g163e89c4112_0_1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63e89c4112_0_19"/>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163e89c4112_0_19"/>
          <p:cNvSpPr/>
          <p:nvPr/>
        </p:nvSpPr>
        <p:spPr>
          <a:xfrm>
            <a:off x="0" y="1369300"/>
            <a:ext cx="12192000" cy="1023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g163e89c4112_0_19"/>
          <p:cNvSpPr txBox="1">
            <a:spLocks noGrp="1"/>
          </p:cNvSpPr>
          <p:nvPr>
            <p:ph type="title"/>
          </p:nvPr>
        </p:nvSpPr>
        <p:spPr>
          <a:xfrm>
            <a:off x="614550" y="160123"/>
            <a:ext cx="10962900" cy="10236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28" name="Google Shape;28;g163e89c4112_0_19"/>
          <p:cNvSpPr txBox="1">
            <a:spLocks noGrp="1"/>
          </p:cNvSpPr>
          <p:nvPr>
            <p:ph type="body" idx="1"/>
          </p:nvPr>
        </p:nvSpPr>
        <p:spPr>
          <a:xfrm>
            <a:off x="629200" y="1688123"/>
            <a:ext cx="5333100" cy="4484144"/>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63e89c4112_0_19"/>
          <p:cNvSpPr txBox="1">
            <a:spLocks noGrp="1"/>
          </p:cNvSpPr>
          <p:nvPr>
            <p:ph type="body" idx="2"/>
          </p:nvPr>
        </p:nvSpPr>
        <p:spPr>
          <a:xfrm>
            <a:off x="6259000" y="1688123"/>
            <a:ext cx="5333100" cy="4484144"/>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163e89c4112_0_19"/>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g163e89c4112_0_31"/>
          <p:cNvSpPr txBox="1"/>
          <p:nvPr/>
        </p:nvSpPr>
        <p:spPr>
          <a:xfrm rot="10800000" flipH="1">
            <a:off x="4368800" y="33"/>
            <a:ext cx="78231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g163e89c4112_0_31"/>
          <p:cNvSpPr/>
          <p:nvPr/>
        </p:nvSpPr>
        <p:spPr>
          <a:xfrm rot="-5400000">
            <a:off x="1012250" y="3356550"/>
            <a:ext cx="6858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g163e89c4112_0_31"/>
          <p:cNvSpPr txBox="1">
            <a:spLocks noGrp="1"/>
          </p:cNvSpPr>
          <p:nvPr>
            <p:ph type="title"/>
          </p:nvPr>
        </p:nvSpPr>
        <p:spPr>
          <a:xfrm>
            <a:off x="301437" y="477067"/>
            <a:ext cx="3744000" cy="12711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5" name="Google Shape;35;g163e89c4112_0_31"/>
          <p:cNvSpPr txBox="1">
            <a:spLocks noGrp="1"/>
          </p:cNvSpPr>
          <p:nvPr>
            <p:ph type="body" idx="1"/>
          </p:nvPr>
        </p:nvSpPr>
        <p:spPr>
          <a:xfrm>
            <a:off x="301433" y="1954400"/>
            <a:ext cx="3744000" cy="42180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Clr>
                <a:schemeClr val="lt1"/>
              </a:buClr>
              <a:buSzPts val="1600"/>
              <a:buChar char="●"/>
              <a:defRPr sz="16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36" name="Google Shape;36;g163e89c4112_0_31"/>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g163e89c4112_0_37"/>
          <p:cNvSpPr txBox="1">
            <a:spLocks noGrp="1"/>
          </p:cNvSpPr>
          <p:nvPr>
            <p:ph type="title"/>
          </p:nvPr>
        </p:nvSpPr>
        <p:spPr>
          <a:xfrm>
            <a:off x="653667" y="651000"/>
            <a:ext cx="83028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endParaRPr/>
          </a:p>
        </p:txBody>
      </p:sp>
      <p:sp>
        <p:nvSpPr>
          <p:cNvPr id="39" name="Google Shape;39;g163e89c4112_0_3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g163e89c4112_0_4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g163e89c4112_0_40"/>
          <p:cNvSpPr/>
          <p:nvPr/>
        </p:nvSpPr>
        <p:spPr>
          <a:xfrm rot="5400000">
            <a:off x="2595233" y="3356900"/>
            <a:ext cx="68571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63e89c4112_0_4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dk2"/>
              </a:buClr>
              <a:buSzPts val="5600"/>
              <a:buNone/>
              <a:defRPr sz="5600">
                <a:solidFill>
                  <a:schemeClr val="dk2"/>
                </a:solidFill>
              </a:defRPr>
            </a:lvl1pPr>
            <a:lvl2pPr lvl="1" algn="ctr">
              <a:lnSpc>
                <a:spcPct val="100000"/>
              </a:lnSpc>
              <a:spcBef>
                <a:spcPts val="0"/>
              </a:spcBef>
              <a:spcAft>
                <a:spcPts val="0"/>
              </a:spcAft>
              <a:buClr>
                <a:schemeClr val="dk2"/>
              </a:buClr>
              <a:buSzPts val="5600"/>
              <a:buNone/>
              <a:defRPr sz="5600">
                <a:solidFill>
                  <a:schemeClr val="dk2"/>
                </a:solidFill>
              </a:defRPr>
            </a:lvl2pPr>
            <a:lvl3pPr lvl="2" algn="ctr">
              <a:lnSpc>
                <a:spcPct val="100000"/>
              </a:lnSpc>
              <a:spcBef>
                <a:spcPts val="0"/>
              </a:spcBef>
              <a:spcAft>
                <a:spcPts val="0"/>
              </a:spcAft>
              <a:buClr>
                <a:schemeClr val="dk2"/>
              </a:buClr>
              <a:buSzPts val="5600"/>
              <a:buNone/>
              <a:defRPr sz="5600">
                <a:solidFill>
                  <a:schemeClr val="dk2"/>
                </a:solidFill>
              </a:defRPr>
            </a:lvl3pPr>
            <a:lvl4pPr lvl="3" algn="ctr">
              <a:lnSpc>
                <a:spcPct val="100000"/>
              </a:lnSpc>
              <a:spcBef>
                <a:spcPts val="0"/>
              </a:spcBef>
              <a:spcAft>
                <a:spcPts val="0"/>
              </a:spcAft>
              <a:buClr>
                <a:schemeClr val="dk2"/>
              </a:buClr>
              <a:buSzPts val="5600"/>
              <a:buNone/>
              <a:defRPr sz="5600">
                <a:solidFill>
                  <a:schemeClr val="dk2"/>
                </a:solidFill>
              </a:defRPr>
            </a:lvl4pPr>
            <a:lvl5pPr lvl="4" algn="ctr">
              <a:lnSpc>
                <a:spcPct val="100000"/>
              </a:lnSpc>
              <a:spcBef>
                <a:spcPts val="0"/>
              </a:spcBef>
              <a:spcAft>
                <a:spcPts val="0"/>
              </a:spcAft>
              <a:buClr>
                <a:schemeClr val="dk2"/>
              </a:buClr>
              <a:buSzPts val="5600"/>
              <a:buNone/>
              <a:defRPr sz="5600">
                <a:solidFill>
                  <a:schemeClr val="dk2"/>
                </a:solidFill>
              </a:defRPr>
            </a:lvl5pPr>
            <a:lvl6pPr lvl="5" algn="ctr">
              <a:lnSpc>
                <a:spcPct val="100000"/>
              </a:lnSpc>
              <a:spcBef>
                <a:spcPts val="0"/>
              </a:spcBef>
              <a:spcAft>
                <a:spcPts val="0"/>
              </a:spcAft>
              <a:buClr>
                <a:schemeClr val="dk2"/>
              </a:buClr>
              <a:buSzPts val="5600"/>
              <a:buNone/>
              <a:defRPr sz="5600">
                <a:solidFill>
                  <a:schemeClr val="dk2"/>
                </a:solidFill>
              </a:defRPr>
            </a:lvl6pPr>
            <a:lvl7pPr lvl="6" algn="ctr">
              <a:lnSpc>
                <a:spcPct val="100000"/>
              </a:lnSpc>
              <a:spcBef>
                <a:spcPts val="0"/>
              </a:spcBef>
              <a:spcAft>
                <a:spcPts val="0"/>
              </a:spcAft>
              <a:buClr>
                <a:schemeClr val="dk2"/>
              </a:buClr>
              <a:buSzPts val="5600"/>
              <a:buNone/>
              <a:defRPr sz="5600">
                <a:solidFill>
                  <a:schemeClr val="dk2"/>
                </a:solidFill>
              </a:defRPr>
            </a:lvl7pPr>
            <a:lvl8pPr lvl="7" algn="ctr">
              <a:lnSpc>
                <a:spcPct val="100000"/>
              </a:lnSpc>
              <a:spcBef>
                <a:spcPts val="0"/>
              </a:spcBef>
              <a:spcAft>
                <a:spcPts val="0"/>
              </a:spcAft>
              <a:buClr>
                <a:schemeClr val="dk2"/>
              </a:buClr>
              <a:buSzPts val="5600"/>
              <a:buNone/>
              <a:defRPr sz="5600">
                <a:solidFill>
                  <a:schemeClr val="dk2"/>
                </a:solidFill>
              </a:defRPr>
            </a:lvl8pPr>
            <a:lvl9pPr lvl="8" algn="ctr">
              <a:lnSpc>
                <a:spcPct val="100000"/>
              </a:lnSpc>
              <a:spcBef>
                <a:spcPts val="0"/>
              </a:spcBef>
              <a:spcAft>
                <a:spcPts val="0"/>
              </a:spcAft>
              <a:buClr>
                <a:schemeClr val="dk2"/>
              </a:buClr>
              <a:buSzPts val="5600"/>
              <a:buNone/>
              <a:defRPr sz="5600">
                <a:solidFill>
                  <a:schemeClr val="dk2"/>
                </a:solidFill>
              </a:defRPr>
            </a:lvl9pPr>
          </a:lstStyle>
          <a:p>
            <a:endParaRPr/>
          </a:p>
        </p:txBody>
      </p:sp>
      <p:sp>
        <p:nvSpPr>
          <p:cNvPr id="44" name="Google Shape;44;g163e89c4112_0_40"/>
          <p:cNvSpPr txBox="1">
            <a:spLocks noGrp="1"/>
          </p:cNvSpPr>
          <p:nvPr>
            <p:ph type="subTitle" idx="1"/>
          </p:nvPr>
        </p:nvSpPr>
        <p:spPr>
          <a:xfrm>
            <a:off x="354000" y="3705956"/>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163e89c4112_0_40"/>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46" name="Google Shape;46;g163e89c4112_0_4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63e89c4112_0_47"/>
          <p:cNvSpPr txBox="1"/>
          <p:nvPr/>
        </p:nvSpPr>
        <p:spPr>
          <a:xfrm rot="10800000" flipH="1">
            <a:off x="0" y="-100"/>
            <a:ext cx="12192000" cy="62613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163e89c4112_0_47"/>
          <p:cNvSpPr/>
          <p:nvPr/>
        </p:nvSpPr>
        <p:spPr>
          <a:xfrm rot="10800000" flipH="1">
            <a:off x="0" y="6163733"/>
            <a:ext cx="12192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g163e89c4112_0_47"/>
          <p:cNvSpPr txBox="1">
            <a:spLocks noGrp="1"/>
          </p:cNvSpPr>
          <p:nvPr>
            <p:ph type="body" idx="1"/>
          </p:nvPr>
        </p:nvSpPr>
        <p:spPr>
          <a:xfrm>
            <a:off x="76200" y="6262433"/>
            <a:ext cx="11175900" cy="5955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stStyle>
          <a:p>
            <a:endParaRPr/>
          </a:p>
        </p:txBody>
      </p:sp>
      <p:sp>
        <p:nvSpPr>
          <p:cNvPr id="51" name="Google Shape;51;g163e89c4112_0_4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2"/>
        <p:cNvGrpSpPr/>
        <p:nvPr/>
      </p:nvGrpSpPr>
      <p:grpSpPr>
        <a:xfrm>
          <a:off x="0" y="0"/>
          <a:ext cx="0" cy="0"/>
          <a:chOff x="0" y="0"/>
          <a:chExt cx="0" cy="0"/>
        </a:xfrm>
      </p:grpSpPr>
      <p:sp>
        <p:nvSpPr>
          <p:cNvPr id="53" name="Google Shape;53;g163e89c4112_0_52"/>
          <p:cNvSpPr txBox="1">
            <a:spLocks noGrp="1"/>
          </p:cNvSpPr>
          <p:nvPr>
            <p:ph type="title" hasCustomPrompt="1"/>
          </p:nvPr>
        </p:nvSpPr>
        <p:spPr>
          <a:xfrm>
            <a:off x="634000" y="1678033"/>
            <a:ext cx="109629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dk2"/>
              </a:buClr>
              <a:buSzPts val="16000"/>
              <a:buNone/>
              <a:defRPr sz="16000">
                <a:solidFill>
                  <a:schemeClr val="dk2"/>
                </a:solidFill>
              </a:defRPr>
            </a:lvl1pPr>
            <a:lvl2pPr lvl="1" algn="ctr">
              <a:lnSpc>
                <a:spcPct val="100000"/>
              </a:lnSpc>
              <a:spcBef>
                <a:spcPts val="0"/>
              </a:spcBef>
              <a:spcAft>
                <a:spcPts val="0"/>
              </a:spcAft>
              <a:buClr>
                <a:schemeClr val="dk2"/>
              </a:buClr>
              <a:buSzPts val="16000"/>
              <a:buNone/>
              <a:defRPr sz="16000">
                <a:solidFill>
                  <a:schemeClr val="dk2"/>
                </a:solidFill>
              </a:defRPr>
            </a:lvl2pPr>
            <a:lvl3pPr lvl="2" algn="ctr">
              <a:lnSpc>
                <a:spcPct val="100000"/>
              </a:lnSpc>
              <a:spcBef>
                <a:spcPts val="0"/>
              </a:spcBef>
              <a:spcAft>
                <a:spcPts val="0"/>
              </a:spcAft>
              <a:buClr>
                <a:schemeClr val="dk2"/>
              </a:buClr>
              <a:buSzPts val="16000"/>
              <a:buNone/>
              <a:defRPr sz="16000">
                <a:solidFill>
                  <a:schemeClr val="dk2"/>
                </a:solidFill>
              </a:defRPr>
            </a:lvl3pPr>
            <a:lvl4pPr lvl="3" algn="ctr">
              <a:lnSpc>
                <a:spcPct val="100000"/>
              </a:lnSpc>
              <a:spcBef>
                <a:spcPts val="0"/>
              </a:spcBef>
              <a:spcAft>
                <a:spcPts val="0"/>
              </a:spcAft>
              <a:buClr>
                <a:schemeClr val="dk2"/>
              </a:buClr>
              <a:buSzPts val="16000"/>
              <a:buNone/>
              <a:defRPr sz="16000">
                <a:solidFill>
                  <a:schemeClr val="dk2"/>
                </a:solidFill>
              </a:defRPr>
            </a:lvl4pPr>
            <a:lvl5pPr lvl="4" algn="ctr">
              <a:lnSpc>
                <a:spcPct val="100000"/>
              </a:lnSpc>
              <a:spcBef>
                <a:spcPts val="0"/>
              </a:spcBef>
              <a:spcAft>
                <a:spcPts val="0"/>
              </a:spcAft>
              <a:buClr>
                <a:schemeClr val="dk2"/>
              </a:buClr>
              <a:buSzPts val="16000"/>
              <a:buNone/>
              <a:defRPr sz="16000">
                <a:solidFill>
                  <a:schemeClr val="dk2"/>
                </a:solidFill>
              </a:defRPr>
            </a:lvl5pPr>
            <a:lvl6pPr lvl="5" algn="ctr">
              <a:lnSpc>
                <a:spcPct val="100000"/>
              </a:lnSpc>
              <a:spcBef>
                <a:spcPts val="0"/>
              </a:spcBef>
              <a:spcAft>
                <a:spcPts val="0"/>
              </a:spcAft>
              <a:buClr>
                <a:schemeClr val="dk2"/>
              </a:buClr>
              <a:buSzPts val="16000"/>
              <a:buNone/>
              <a:defRPr sz="16000">
                <a:solidFill>
                  <a:schemeClr val="dk2"/>
                </a:solidFill>
              </a:defRPr>
            </a:lvl6pPr>
            <a:lvl7pPr lvl="6" algn="ctr">
              <a:lnSpc>
                <a:spcPct val="100000"/>
              </a:lnSpc>
              <a:spcBef>
                <a:spcPts val="0"/>
              </a:spcBef>
              <a:spcAft>
                <a:spcPts val="0"/>
              </a:spcAft>
              <a:buClr>
                <a:schemeClr val="dk2"/>
              </a:buClr>
              <a:buSzPts val="16000"/>
              <a:buNone/>
              <a:defRPr sz="16000">
                <a:solidFill>
                  <a:schemeClr val="dk2"/>
                </a:solidFill>
              </a:defRPr>
            </a:lvl7pPr>
            <a:lvl8pPr lvl="7" algn="ctr">
              <a:lnSpc>
                <a:spcPct val="100000"/>
              </a:lnSpc>
              <a:spcBef>
                <a:spcPts val="0"/>
              </a:spcBef>
              <a:spcAft>
                <a:spcPts val="0"/>
              </a:spcAft>
              <a:buClr>
                <a:schemeClr val="dk2"/>
              </a:buClr>
              <a:buSzPts val="16000"/>
              <a:buNone/>
              <a:defRPr sz="16000">
                <a:solidFill>
                  <a:schemeClr val="dk2"/>
                </a:solidFill>
              </a:defRPr>
            </a:lvl8pPr>
            <a:lvl9pPr lvl="8" algn="ctr">
              <a:lnSpc>
                <a:spcPct val="100000"/>
              </a:lnSpc>
              <a:spcBef>
                <a:spcPts val="0"/>
              </a:spcBef>
              <a:spcAft>
                <a:spcPts val="0"/>
              </a:spcAft>
              <a:buClr>
                <a:schemeClr val="dk2"/>
              </a:buClr>
              <a:buSzPts val="16000"/>
              <a:buNone/>
              <a:defRPr sz="16000">
                <a:solidFill>
                  <a:schemeClr val="dk2"/>
                </a:solidFill>
              </a:defRPr>
            </a:lvl9pPr>
          </a:lstStyle>
          <a:p>
            <a:r>
              <a:t>xx%</a:t>
            </a:r>
          </a:p>
        </p:txBody>
      </p:sp>
      <p:sp>
        <p:nvSpPr>
          <p:cNvPr id="54" name="Google Shape;54;g163e89c4112_0_52"/>
          <p:cNvSpPr txBox="1">
            <a:spLocks noGrp="1"/>
          </p:cNvSpPr>
          <p:nvPr>
            <p:ph type="body" idx="1"/>
          </p:nvPr>
        </p:nvSpPr>
        <p:spPr>
          <a:xfrm>
            <a:off x="634000" y="4406167"/>
            <a:ext cx="109629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5" name="Google Shape;55;g163e89c4112_0_52"/>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g163e89c4112_0_0"/>
          <p:cNvSpPr txBox="1">
            <a:spLocks noGrp="1"/>
          </p:cNvSpPr>
          <p:nvPr>
            <p:ph type="title"/>
          </p:nvPr>
        </p:nvSpPr>
        <p:spPr>
          <a:xfrm>
            <a:off x="629200" y="984967"/>
            <a:ext cx="10962900" cy="1023600"/>
          </a:xfrm>
          <a:prstGeom prst="rect">
            <a:avLst/>
          </a:prstGeom>
          <a:noFill/>
          <a:ln>
            <a:noFill/>
          </a:ln>
        </p:spPr>
        <p:txBody>
          <a:bodyPr spcFirstLastPara="1" wrap="square" lIns="121900" tIns="121900" rIns="121900" bIns="121900" anchor="b" anchorCtr="0">
            <a:normAutofit/>
          </a:bodyPr>
          <a:lstStyle>
            <a:lvl1pPr marR="0" lvl="0"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9pPr>
          </a:lstStyle>
          <a:p>
            <a:endParaRPr/>
          </a:p>
        </p:txBody>
      </p:sp>
      <p:sp>
        <p:nvSpPr>
          <p:cNvPr id="7" name="Google Shape;7;g163e89c4112_0_0"/>
          <p:cNvSpPr txBox="1">
            <a:spLocks noGrp="1"/>
          </p:cNvSpPr>
          <p:nvPr>
            <p:ph type="body" idx="1"/>
          </p:nvPr>
        </p:nvSpPr>
        <p:spPr>
          <a:xfrm>
            <a:off x="629200" y="2558767"/>
            <a:ext cx="10962900" cy="36135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lt2"/>
              </a:buClr>
              <a:buSzPts val="2400"/>
              <a:buFont typeface="Roboto"/>
              <a:buChar char="●"/>
              <a:defRPr sz="2400" b="0" i="0" u="none" strike="noStrike" cap="none">
                <a:solidFill>
                  <a:schemeClr val="lt2"/>
                </a:solidFill>
                <a:latin typeface="Roboto"/>
                <a:ea typeface="Roboto"/>
                <a:cs typeface="Roboto"/>
                <a:sym typeface="Roboto"/>
              </a:defRPr>
            </a:lvl1pPr>
            <a:lvl2pPr marL="914400" marR="0" lvl="1"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2pPr>
            <a:lvl3pPr marL="1371600" marR="0" lvl="2"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3pPr>
            <a:lvl4pPr marL="1828800" marR="0" lvl="3"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4pPr>
            <a:lvl5pPr marL="2286000" marR="0" lvl="4"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5pPr>
            <a:lvl6pPr marL="2743200" marR="0" lvl="5"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6pPr>
            <a:lvl7pPr marL="3200400" marR="0" lvl="6"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7pPr>
            <a:lvl8pPr marL="3657600" marR="0" lvl="7"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8pPr>
            <a:lvl9pPr marL="4114800" marR="0" lvl="8"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9pPr>
          </a:lstStyle>
          <a:p>
            <a:endParaRPr/>
          </a:p>
        </p:txBody>
      </p:sp>
      <p:sp>
        <p:nvSpPr>
          <p:cNvPr id="8" name="Google Shape;8;g163e89c4112_0_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mOXN3R22AFa-aD5bHK_ZYntvW8wQrVIc/edit?usp=sharing&amp;ouid=111898204022568399126&amp;rtpof=true&amp;sd=tru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genda.infn.it/category/1774/" TargetMode="External"/><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mailto:cn1-spoke2-wpN-contacts@lists.infn.it" TargetMode="External"/><Relationship Id="rId4" Type="http://schemas.openxmlformats.org/officeDocument/2006/relationships/hyperlink" Target="mailto:cn1-spoke2-wpleaders@lists.infn.i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s70l-i_F1NsdkkgGqgrhGhD2j5s7L3qGFsZeL9XI914/edit#heading=h.7zqf43vy46a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520700" y="2425700"/>
            <a:ext cx="10962900" cy="1244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T"/>
              <a:t>Administrative matters</a:t>
            </a:r>
            <a:endParaRPr/>
          </a:p>
        </p:txBody>
      </p:sp>
      <p:sp>
        <p:nvSpPr>
          <p:cNvPr id="63" name="Google Shape;63;p1"/>
          <p:cNvSpPr txBox="1">
            <a:spLocks noGrp="1"/>
          </p:cNvSpPr>
          <p:nvPr>
            <p:ph type="subTitle" idx="1"/>
          </p:nvPr>
        </p:nvSpPr>
        <p:spPr>
          <a:xfrm>
            <a:off x="520700" y="3718855"/>
            <a:ext cx="10962900" cy="8997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8108"/>
              <a:buNone/>
            </a:pPr>
            <a:r>
              <a:rPr lang="en-IT"/>
              <a:t>Sandra Malvezzi - INFN MIB</a:t>
            </a:r>
            <a:endParaRPr/>
          </a:p>
          <a:p>
            <a:pPr marL="0" lvl="0" indent="0" algn="ctr" rtl="0">
              <a:lnSpc>
                <a:spcPct val="90000"/>
              </a:lnSpc>
              <a:spcBef>
                <a:spcPts val="0"/>
              </a:spcBef>
              <a:spcAft>
                <a:spcPts val="0"/>
              </a:spcAft>
              <a:buClr>
                <a:schemeClr val="dk1"/>
              </a:buClr>
              <a:buSzPct val="108108"/>
              <a:buNone/>
            </a:pPr>
            <a:r>
              <a:rPr lang="en-IT"/>
              <a:t>Antonio Stamerra - INAF OAR</a:t>
            </a:r>
            <a:endParaRPr/>
          </a:p>
          <a:p>
            <a:pPr marL="0" lvl="0" indent="0" algn="ctr" rtl="0">
              <a:lnSpc>
                <a:spcPct val="90000"/>
              </a:lnSpc>
              <a:spcBef>
                <a:spcPts val="0"/>
              </a:spcBef>
              <a:spcAft>
                <a:spcPts val="0"/>
              </a:spcAft>
              <a:buClr>
                <a:schemeClr val="dk1"/>
              </a:buClr>
              <a:buSzPct val="108108"/>
              <a:buNone/>
            </a:pPr>
            <a:r>
              <a:rPr lang="en-IT"/>
              <a:t>Tommaso Boccali  - INFN Pisa</a:t>
            </a:r>
            <a:endParaRPr/>
          </a:p>
        </p:txBody>
      </p:sp>
      <p:sp>
        <p:nvSpPr>
          <p:cNvPr id="64" name="Google Shape;64;p1"/>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Open Calls + Innovation Grants</a:t>
            </a:r>
            <a:endParaRPr/>
          </a:p>
        </p:txBody>
      </p:sp>
      <p:sp>
        <p:nvSpPr>
          <p:cNvPr id="154" name="Google Shape;154;p1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10</a:t>
            </a:fld>
            <a:endParaRPr/>
          </a:p>
        </p:txBody>
      </p:sp>
      <p:sp>
        <p:nvSpPr>
          <p:cNvPr id="155" name="Google Shape;155;p10"/>
          <p:cNvSpPr txBox="1">
            <a:spLocks noGrp="1"/>
          </p:cNvSpPr>
          <p:nvPr>
            <p:ph type="body" idx="1"/>
          </p:nvPr>
        </p:nvSpPr>
        <p:spPr>
          <a:xfrm>
            <a:off x="253275" y="1210600"/>
            <a:ext cx="11735400" cy="5434200"/>
          </a:xfrm>
          <a:prstGeom prst="rect">
            <a:avLst/>
          </a:prstGeom>
          <a:noFill/>
          <a:ln>
            <a:noFill/>
          </a:ln>
        </p:spPr>
        <p:txBody>
          <a:bodyPr spcFirstLastPara="1" wrap="square" lIns="121900" tIns="121900" rIns="121900" bIns="121900" anchor="t" anchorCtr="0">
            <a:normAutofit lnSpcReduction="10000"/>
          </a:bodyPr>
          <a:lstStyle/>
          <a:p>
            <a:pPr marL="457200" lvl="0" indent="-349250" algn="l" rtl="0">
              <a:lnSpc>
                <a:spcPct val="115000"/>
              </a:lnSpc>
              <a:spcBef>
                <a:spcPts val="0"/>
              </a:spcBef>
              <a:spcAft>
                <a:spcPts val="0"/>
              </a:spcAft>
              <a:buClr>
                <a:srgbClr val="9900FF"/>
              </a:buClr>
              <a:buSzPts val="1900"/>
              <a:buChar char="●"/>
            </a:pPr>
            <a:r>
              <a:rPr lang="en-IT" b="1">
                <a:solidFill>
                  <a:srgbClr val="9900FF"/>
                </a:solidFill>
              </a:rPr>
              <a:t>Open Calls (3.2 MEur)</a:t>
            </a:r>
            <a:endParaRPr b="1">
              <a:solidFill>
                <a:srgbClr val="9900FF"/>
              </a:solidFill>
            </a:endParaRPr>
          </a:p>
          <a:p>
            <a:pPr marL="914400" lvl="1" indent="-330200" algn="l" rtl="0">
              <a:lnSpc>
                <a:spcPct val="115000"/>
              </a:lnSpc>
              <a:spcBef>
                <a:spcPts val="0"/>
              </a:spcBef>
              <a:spcAft>
                <a:spcPts val="0"/>
              </a:spcAft>
              <a:buSzPts val="1600"/>
              <a:buChar char="○"/>
            </a:pPr>
            <a:r>
              <a:rPr lang="en-IT"/>
              <a:t>We still need to have directives from the HUB, but open calls “seem to be”:</a:t>
            </a:r>
            <a:endParaRPr/>
          </a:p>
          <a:p>
            <a:pPr marL="1371600" lvl="2" indent="-330200" algn="l" rtl="0">
              <a:lnSpc>
                <a:spcPct val="115000"/>
              </a:lnSpc>
              <a:spcBef>
                <a:spcPts val="0"/>
              </a:spcBef>
              <a:spcAft>
                <a:spcPts val="0"/>
              </a:spcAft>
              <a:buClr>
                <a:srgbClr val="0000FF"/>
              </a:buClr>
              <a:buSzPts val="1600"/>
              <a:buChar char="■"/>
            </a:pPr>
            <a:r>
              <a:rPr lang="en-IT">
                <a:solidFill>
                  <a:srgbClr val="0000FF"/>
                </a:solidFill>
              </a:rPr>
              <a:t>Contracts opened by the Spoke Leader Institution for  external work</a:t>
            </a:r>
            <a:endParaRPr>
              <a:solidFill>
                <a:srgbClr val="0000FF"/>
              </a:solidFill>
            </a:endParaRPr>
          </a:p>
          <a:p>
            <a:pPr marL="1828800" lvl="3" indent="-330200" algn="l" rtl="0">
              <a:lnSpc>
                <a:spcPct val="115000"/>
              </a:lnSpc>
              <a:spcBef>
                <a:spcPts val="0"/>
              </a:spcBef>
              <a:spcAft>
                <a:spcPts val="0"/>
              </a:spcAft>
              <a:buClr>
                <a:srgbClr val="4A86E8"/>
              </a:buClr>
              <a:buSzPts val="1600"/>
              <a:buChar char="●"/>
            </a:pPr>
            <a:r>
              <a:rPr lang="en-IT">
                <a:solidFill>
                  <a:srgbClr val="4A86E8"/>
                </a:solidFill>
              </a:rPr>
              <a:t>Towards Universities NOT part of the CN (for example,  UNIGE, UNIPG, UNIMI, …)</a:t>
            </a:r>
            <a:endParaRPr>
              <a:solidFill>
                <a:srgbClr val="4A86E8"/>
              </a:solidFill>
            </a:endParaRPr>
          </a:p>
          <a:p>
            <a:pPr marL="1828800" lvl="3" indent="-330200" algn="l" rtl="0">
              <a:lnSpc>
                <a:spcPct val="115000"/>
              </a:lnSpc>
              <a:spcBef>
                <a:spcPts val="0"/>
              </a:spcBef>
              <a:spcAft>
                <a:spcPts val="0"/>
              </a:spcAft>
              <a:buClr>
                <a:srgbClr val="4A86E8"/>
              </a:buClr>
              <a:buSzPts val="1600"/>
              <a:buChar char="●"/>
            </a:pPr>
            <a:r>
              <a:rPr lang="en-IT">
                <a:solidFill>
                  <a:srgbClr val="4A86E8"/>
                </a:solidFill>
              </a:rPr>
              <a:t>Towards external companies</a:t>
            </a:r>
            <a:endParaRPr>
              <a:solidFill>
                <a:srgbClr val="4A86E8"/>
              </a:solidFill>
            </a:endParaRPr>
          </a:p>
          <a:p>
            <a:pPr marL="914400" lvl="1" indent="-330200" algn="l" rtl="0">
              <a:lnSpc>
                <a:spcPct val="115000"/>
              </a:lnSpc>
              <a:spcBef>
                <a:spcPts val="0"/>
              </a:spcBef>
              <a:spcAft>
                <a:spcPts val="0"/>
              </a:spcAft>
              <a:buSzPts val="1600"/>
              <a:buChar char="○"/>
            </a:pPr>
            <a:r>
              <a:rPr lang="en-IT"/>
              <a:t>Not clear the contractual form, the implications, the “proof of work…”</a:t>
            </a:r>
            <a:endParaRPr/>
          </a:p>
          <a:p>
            <a:pPr marL="914400" lvl="1" indent="-330200" algn="l" rtl="0">
              <a:lnSpc>
                <a:spcPct val="115000"/>
              </a:lnSpc>
              <a:spcBef>
                <a:spcPts val="0"/>
              </a:spcBef>
              <a:spcAft>
                <a:spcPts val="0"/>
              </a:spcAft>
              <a:buSzPts val="1600"/>
              <a:buChar char="○"/>
            </a:pPr>
            <a:r>
              <a:rPr lang="en-IT"/>
              <a:t>Scheduled for us after month 4 (see later)</a:t>
            </a:r>
            <a:endParaRPr/>
          </a:p>
          <a:p>
            <a:pPr marL="914400" lvl="1" indent="-330200" algn="l" rtl="0">
              <a:lnSpc>
                <a:spcPct val="115000"/>
              </a:lnSpc>
              <a:spcBef>
                <a:spcPts val="0"/>
              </a:spcBef>
              <a:spcAft>
                <a:spcPts val="0"/>
              </a:spcAft>
              <a:buSzPts val="1600"/>
              <a:buChar char="○"/>
            </a:pPr>
            <a:r>
              <a:rPr lang="en-IT"/>
              <a:t>In the project, we were assuming contracts ~ 200 kEur, so 16x, but there is no real indication / obligation</a:t>
            </a:r>
            <a:endParaRPr/>
          </a:p>
          <a:p>
            <a:pPr marL="914400" lvl="1" indent="-228600" algn="l" rtl="0">
              <a:lnSpc>
                <a:spcPct val="115000"/>
              </a:lnSpc>
              <a:spcBef>
                <a:spcPts val="0"/>
              </a:spcBef>
              <a:spcAft>
                <a:spcPts val="0"/>
              </a:spcAft>
              <a:buSzPts val="1600"/>
              <a:buNone/>
            </a:pPr>
            <a:endParaRPr/>
          </a:p>
          <a:p>
            <a:pPr marL="457200" lvl="0" indent="-349250" algn="l" rtl="0">
              <a:lnSpc>
                <a:spcPct val="115000"/>
              </a:lnSpc>
              <a:spcBef>
                <a:spcPts val="0"/>
              </a:spcBef>
              <a:spcAft>
                <a:spcPts val="0"/>
              </a:spcAft>
              <a:buClr>
                <a:srgbClr val="9900FF"/>
              </a:buClr>
              <a:buSzPts val="1900"/>
              <a:buChar char="●"/>
            </a:pPr>
            <a:r>
              <a:rPr lang="en-IT" b="1">
                <a:solidFill>
                  <a:srgbClr val="9900FF"/>
                </a:solidFill>
              </a:rPr>
              <a:t>Innovation Grants</a:t>
            </a:r>
            <a:endParaRPr b="1">
              <a:solidFill>
                <a:srgbClr val="9900FF"/>
              </a:solidFill>
            </a:endParaRPr>
          </a:p>
          <a:p>
            <a:pPr marL="914400" lvl="1" indent="-330200" algn="l" rtl="0">
              <a:lnSpc>
                <a:spcPct val="115000"/>
              </a:lnSpc>
              <a:spcBef>
                <a:spcPts val="0"/>
              </a:spcBef>
              <a:spcAft>
                <a:spcPts val="0"/>
              </a:spcAft>
              <a:buSzPts val="1600"/>
              <a:buChar char="○"/>
            </a:pPr>
            <a:r>
              <a:rPr lang="en-IT"/>
              <a:t>Currently can be given only to Spoke 2 industrial members (Leonardo + Intesa Sanpaolo)</a:t>
            </a:r>
            <a:endParaRPr/>
          </a:p>
          <a:p>
            <a:pPr marL="914400" lvl="1" indent="-330200" algn="l" rtl="0">
              <a:lnSpc>
                <a:spcPct val="115000"/>
              </a:lnSpc>
              <a:spcBef>
                <a:spcPts val="0"/>
              </a:spcBef>
              <a:spcAft>
                <a:spcPts val="0"/>
              </a:spcAft>
              <a:buSzPts val="1600"/>
              <a:buChar char="○"/>
            </a:pPr>
            <a:r>
              <a:rPr lang="en-IT"/>
              <a:t>IFAB’s position less clear: its members are not members of the CN</a:t>
            </a:r>
            <a:endParaRPr/>
          </a:p>
          <a:p>
            <a:pPr marL="1371600" lvl="2" indent="-330200" algn="l" rtl="0">
              <a:lnSpc>
                <a:spcPct val="115000"/>
              </a:lnSpc>
              <a:spcBef>
                <a:spcPts val="0"/>
              </a:spcBef>
              <a:spcAft>
                <a:spcPts val="0"/>
              </a:spcAft>
              <a:buClr>
                <a:srgbClr val="0075BC"/>
              </a:buClr>
              <a:buSzPts val="1600"/>
              <a:buChar char="■"/>
            </a:pPr>
            <a:r>
              <a:rPr lang="en-IT">
                <a:solidFill>
                  <a:srgbClr val="0075BC"/>
                </a:solidFill>
              </a:rPr>
              <a:t>They probably suit better open calls (is it true? i am afraid we need to wait for inications) </a:t>
            </a:r>
            <a:endParaRPr>
              <a:solidFill>
                <a:srgbClr val="0075BC"/>
              </a:solidFill>
            </a:endParaRPr>
          </a:p>
          <a:p>
            <a:pPr marL="914400" lvl="1" indent="-330200" algn="l" rtl="0">
              <a:lnSpc>
                <a:spcPct val="115000"/>
              </a:lnSpc>
              <a:spcBef>
                <a:spcPts val="0"/>
              </a:spcBef>
              <a:spcAft>
                <a:spcPts val="0"/>
              </a:spcAft>
              <a:buSzPts val="1600"/>
              <a:buChar char="○"/>
            </a:pPr>
            <a:r>
              <a:rPr lang="en-IT"/>
              <a:t>Our idea is that the best  is via shared testbeds, but “we will see”</a:t>
            </a:r>
            <a:endParaRPr/>
          </a:p>
          <a:p>
            <a:pPr marL="914400" lvl="1" indent="-330200" algn="l" rtl="0">
              <a:lnSpc>
                <a:spcPct val="115000"/>
              </a:lnSpc>
              <a:spcBef>
                <a:spcPts val="0"/>
              </a:spcBef>
              <a:spcAft>
                <a:spcPts val="0"/>
              </a:spcAft>
              <a:buSzPts val="1600"/>
              <a:buChar char="○"/>
            </a:pPr>
            <a:r>
              <a:rPr lang="en-IT"/>
              <a:t>Again, will happen “later” </a:t>
            </a:r>
            <a:endParaRPr/>
          </a:p>
          <a:p>
            <a:pPr marL="457200" lvl="0" indent="0" algn="l" rtl="0">
              <a:lnSpc>
                <a:spcPct val="115000"/>
              </a:lnSpc>
              <a:spcBef>
                <a:spcPts val="0"/>
              </a:spcBef>
              <a:spcAft>
                <a:spcPts val="0"/>
              </a:spcAft>
              <a:buNone/>
            </a:pPr>
            <a:endParaRPr/>
          </a:p>
          <a:p>
            <a:pPr marL="457200" lvl="0" indent="-349250" algn="l" rtl="0">
              <a:lnSpc>
                <a:spcPct val="115000"/>
              </a:lnSpc>
              <a:spcBef>
                <a:spcPts val="0"/>
              </a:spcBef>
              <a:spcAft>
                <a:spcPts val="0"/>
              </a:spcAft>
              <a:buSzPts val="1900"/>
              <a:buChar char="●"/>
            </a:pPr>
            <a:r>
              <a:rPr lang="en-IT" b="1"/>
              <a:t>WE NEED CENTRAL INDICATIONS! At least for the former, the HUB seems to have created a task force</a:t>
            </a:r>
            <a:endParaRPr b="1"/>
          </a:p>
          <a:p>
            <a:pPr marL="457200" lvl="0" indent="-228600" algn="l" rtl="0">
              <a:lnSpc>
                <a:spcPct val="115000"/>
              </a:lnSpc>
              <a:spcBef>
                <a:spcPts val="0"/>
              </a:spcBef>
              <a:spcAft>
                <a:spcPts val="0"/>
              </a:spcAft>
              <a:buSzPts val="19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Milestones @ Money</a:t>
            </a:r>
            <a:endParaRPr/>
          </a:p>
        </p:txBody>
      </p:sp>
      <p:sp>
        <p:nvSpPr>
          <p:cNvPr id="161" name="Google Shape;161;p11"/>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11</a:t>
            </a:fld>
            <a:endParaRPr/>
          </a:p>
        </p:txBody>
      </p:sp>
      <p:sp>
        <p:nvSpPr>
          <p:cNvPr id="162" name="Google Shape;162;p11"/>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lnSpcReduction="20000"/>
          </a:bodyPr>
          <a:lstStyle/>
          <a:p>
            <a:pPr marL="457200" lvl="0" indent="-349250" algn="l" rtl="0">
              <a:lnSpc>
                <a:spcPct val="115000"/>
              </a:lnSpc>
              <a:spcBef>
                <a:spcPts val="0"/>
              </a:spcBef>
              <a:spcAft>
                <a:spcPts val="0"/>
              </a:spcAft>
              <a:buSzPts val="1900"/>
              <a:buChar char="●"/>
            </a:pPr>
            <a:r>
              <a:rPr lang="en-IT"/>
              <a:t>As far as WE know, no money transfer happened at the moment but should soon</a:t>
            </a:r>
            <a:endParaRPr/>
          </a:p>
          <a:p>
            <a:pPr marL="457200" lvl="0" indent="-349250" algn="l" rtl="0">
              <a:lnSpc>
                <a:spcPct val="115000"/>
              </a:lnSpc>
              <a:spcBef>
                <a:spcPts val="0"/>
              </a:spcBef>
              <a:spcAft>
                <a:spcPts val="0"/>
              </a:spcAft>
              <a:buSzPts val="1900"/>
              <a:buChar char="●"/>
            </a:pPr>
            <a:r>
              <a:rPr lang="en-IT"/>
              <a:t>How should transfer happen? Our current understanding:</a:t>
            </a:r>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10% of the total budget to the Hub upfront</a:t>
            </a: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At the start of each Milestone period (“X” in “MX-MY”) you should get 100% of the Milestone budget IF all the previous milestones have been met</a:t>
            </a:r>
            <a:endParaRPr>
              <a:solidFill>
                <a:srgbClr val="9900FF"/>
              </a:solidFill>
            </a:endParaRPr>
          </a:p>
          <a:p>
            <a:pPr marL="1371600" lvl="2" indent="-330200" algn="l" rtl="0">
              <a:lnSpc>
                <a:spcPct val="115000"/>
              </a:lnSpc>
              <a:spcBef>
                <a:spcPts val="0"/>
              </a:spcBef>
              <a:spcAft>
                <a:spcPts val="0"/>
              </a:spcAft>
              <a:buClr>
                <a:srgbClr val="0000FF"/>
              </a:buClr>
              <a:buSzPts val="1600"/>
              <a:buChar char="■"/>
            </a:pPr>
            <a:r>
              <a:rPr lang="en-IT">
                <a:solidFill>
                  <a:srgbClr val="0000FF"/>
                </a:solidFill>
              </a:rPr>
              <a:t>If not, a fraction of that</a:t>
            </a:r>
            <a:endParaRPr>
              <a:solidFill>
                <a:srgbClr val="0000FF"/>
              </a:solidFill>
            </a:endParaRPr>
          </a:p>
          <a:p>
            <a:pPr marL="1371600" lvl="2" indent="-228600" algn="l" rtl="0">
              <a:lnSpc>
                <a:spcPct val="115000"/>
              </a:lnSpc>
              <a:spcBef>
                <a:spcPts val="0"/>
              </a:spcBef>
              <a:spcAft>
                <a:spcPts val="0"/>
              </a:spcAft>
              <a:buSzPts val="1600"/>
              <a:buNone/>
            </a:pPr>
            <a:endParaRPr>
              <a:solidFill>
                <a:srgbClr val="9900FF"/>
              </a:solidFill>
            </a:endParaRPr>
          </a:p>
          <a:p>
            <a:pPr marL="457200" lvl="0" indent="-349250" algn="l" rtl="0">
              <a:lnSpc>
                <a:spcPct val="115000"/>
              </a:lnSpc>
              <a:spcBef>
                <a:spcPts val="0"/>
              </a:spcBef>
              <a:spcAft>
                <a:spcPts val="0"/>
              </a:spcAft>
              <a:buSzPts val="1900"/>
              <a:buChar char="●"/>
            </a:pPr>
            <a:r>
              <a:rPr lang="en-IT"/>
              <a:t>A general important comment: what is shown as milestones in the next slides is the proposal to MUR @ end of May</a:t>
            </a:r>
            <a:endParaRPr/>
          </a:p>
          <a:p>
            <a:pPr marL="457200" lvl="0" indent="0" algn="l" rtl="0">
              <a:lnSpc>
                <a:spcPct val="115000"/>
              </a:lnSpc>
              <a:spcBef>
                <a:spcPts val="0"/>
              </a:spcBef>
              <a:spcAft>
                <a:spcPts val="0"/>
              </a:spcAft>
              <a:buNone/>
            </a:pPr>
            <a:endParaRPr/>
          </a:p>
          <a:p>
            <a:pPr marL="457200" lvl="0" indent="-349250" algn="l" rtl="0">
              <a:lnSpc>
                <a:spcPct val="115000"/>
              </a:lnSpc>
              <a:spcBef>
                <a:spcPts val="0"/>
              </a:spcBef>
              <a:spcAft>
                <a:spcPts val="0"/>
              </a:spcAft>
              <a:buSzPts val="1900"/>
              <a:buChar char="●"/>
            </a:pPr>
            <a:r>
              <a:rPr lang="en-IT"/>
              <a:t>It is understood that there will be tons of changes along the road</a:t>
            </a:r>
            <a:endParaRPr/>
          </a:p>
          <a:p>
            <a:pPr marL="914400" lvl="1" indent="-330200" algn="l" rtl="0">
              <a:spcBef>
                <a:spcPts val="0"/>
              </a:spcBef>
              <a:spcAft>
                <a:spcPts val="0"/>
              </a:spcAft>
              <a:buClr>
                <a:srgbClr val="9900FF"/>
              </a:buClr>
              <a:buSzPts val="1600"/>
              <a:buChar char="○"/>
            </a:pPr>
            <a:r>
              <a:rPr lang="en-IT" sz="1600">
                <a:solidFill>
                  <a:srgbClr val="9900FF"/>
                </a:solidFill>
              </a:rPr>
              <a:t>we had a contact with the HUB yesterday: they are going to ask us again for changes with respect to the baseline, they now have the tool to ask/implement them</a:t>
            </a:r>
            <a:endParaRPr sz="1600">
              <a:solidFill>
                <a:srgbClr val="9900FF"/>
              </a:solidFill>
            </a:endParaRPr>
          </a:p>
          <a:p>
            <a:pPr marL="0" lvl="0" indent="0" algn="l" rtl="0">
              <a:lnSpc>
                <a:spcPct val="115000"/>
              </a:lnSpc>
              <a:spcBef>
                <a:spcPts val="0"/>
              </a:spcBef>
              <a:spcAft>
                <a:spcPts val="0"/>
              </a:spcAft>
              <a:buNone/>
            </a:pPr>
            <a:endParaRPr/>
          </a:p>
          <a:p>
            <a:pPr marL="457200" lvl="0" indent="-349250" algn="l" rtl="0">
              <a:lnSpc>
                <a:spcPct val="115000"/>
              </a:lnSpc>
              <a:spcBef>
                <a:spcPts val="0"/>
              </a:spcBef>
              <a:spcAft>
                <a:spcPts val="0"/>
              </a:spcAft>
              <a:buSzPts val="1900"/>
              <a:buChar char="●"/>
            </a:pPr>
            <a:r>
              <a:rPr lang="en-IT"/>
              <a:t>If anything: the MUR wanted budget with 9 digits, I am pretty sure we will not be so precise!</a:t>
            </a:r>
            <a:endParaRPr/>
          </a:p>
          <a:p>
            <a:pPr marL="1371600" lvl="2" indent="-228600" algn="l" rtl="0">
              <a:lnSpc>
                <a:spcPct val="115000"/>
              </a:lnSpc>
              <a:spcBef>
                <a:spcPts val="0"/>
              </a:spcBef>
              <a:spcAft>
                <a:spcPts val="0"/>
              </a:spcAft>
              <a:buSzPts val="1600"/>
              <a:buNone/>
            </a:pPr>
            <a:endParaRPr/>
          </a:p>
          <a:p>
            <a:pPr marL="1371600" lvl="2" indent="-228600" algn="l" rtl="0">
              <a:lnSpc>
                <a:spcPct val="115000"/>
              </a:lnSpc>
              <a:spcBef>
                <a:spcPts val="0"/>
              </a:spcBef>
              <a:spcAft>
                <a:spcPts val="0"/>
              </a:spcAft>
              <a:buSzPts val="1600"/>
              <a:buNone/>
            </a:pPr>
            <a:endParaRPr/>
          </a:p>
          <a:p>
            <a:pPr marL="457200" lvl="0" indent="-228600" algn="l" rtl="0">
              <a:lnSpc>
                <a:spcPct val="115000"/>
              </a:lnSpc>
              <a:spcBef>
                <a:spcPts val="0"/>
              </a:spcBef>
              <a:spcAft>
                <a:spcPts val="0"/>
              </a:spcAft>
              <a:buSzPts val="19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Money and Milestones</a:t>
            </a:r>
            <a:endParaRPr/>
          </a:p>
        </p:txBody>
      </p:sp>
      <p:sp>
        <p:nvSpPr>
          <p:cNvPr id="168" name="Google Shape;168;p12"/>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12</a:t>
            </a:fld>
            <a:endParaRPr/>
          </a:p>
        </p:txBody>
      </p:sp>
      <p:sp>
        <p:nvSpPr>
          <p:cNvPr id="169" name="Google Shape;169;p12"/>
          <p:cNvSpPr txBox="1">
            <a:spLocks noGrp="1"/>
          </p:cNvSpPr>
          <p:nvPr>
            <p:ph type="body" idx="1"/>
          </p:nvPr>
        </p:nvSpPr>
        <p:spPr>
          <a:xfrm>
            <a:off x="264166" y="992887"/>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Getting technical and probably boring here (should we skip?), but money is distributed per affiliate, per milestone and per category in the project</a:t>
            </a:r>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MUR only knows about the totals, but we need to know internally</a:t>
            </a: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Type of expenses VS milestone per affiliate</a:t>
            </a: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“if you want the money, this is what you need to report”</a:t>
            </a:r>
            <a:endParaRPr>
              <a:solidFill>
                <a:srgbClr val="9900FF"/>
              </a:solidFill>
            </a:endParaRPr>
          </a:p>
          <a:p>
            <a:pPr marL="107950" lvl="0" indent="0" algn="l" rtl="0">
              <a:lnSpc>
                <a:spcPct val="115000"/>
              </a:lnSpc>
              <a:spcBef>
                <a:spcPts val="0"/>
              </a:spcBef>
              <a:spcAft>
                <a:spcPts val="0"/>
              </a:spcAft>
              <a:buSzPts val="1900"/>
              <a:buNone/>
            </a:pPr>
            <a:endParaRPr/>
          </a:p>
          <a:p>
            <a:pPr marL="457200" lvl="0" indent="-349250" algn="l" rtl="0">
              <a:lnSpc>
                <a:spcPct val="115000"/>
              </a:lnSpc>
              <a:spcBef>
                <a:spcPts val="0"/>
              </a:spcBef>
              <a:spcAft>
                <a:spcPts val="0"/>
              </a:spcAft>
              <a:buSzPts val="1900"/>
              <a:buChar char="●"/>
            </a:pPr>
            <a:r>
              <a:rPr lang="en-IT"/>
              <a:t>1) Staff payback</a:t>
            </a:r>
            <a:endParaRPr/>
          </a:p>
          <a:p>
            <a:pPr marL="457200" lvl="0" indent="-228600" algn="l" rtl="0">
              <a:lnSpc>
                <a:spcPct val="115000"/>
              </a:lnSpc>
              <a:spcBef>
                <a:spcPts val="0"/>
              </a:spcBef>
              <a:spcAft>
                <a:spcPts val="0"/>
              </a:spcAft>
              <a:buSzPts val="1900"/>
              <a:buNone/>
            </a:pPr>
            <a:endParaRPr/>
          </a:p>
        </p:txBody>
      </p:sp>
      <p:pic>
        <p:nvPicPr>
          <p:cNvPr id="170" name="Google Shape;170;p12"/>
          <p:cNvPicPr preferRelativeResize="0"/>
          <p:nvPr/>
        </p:nvPicPr>
        <p:blipFill rotWithShape="1">
          <a:blip r:embed="rId3">
            <a:alphaModFix/>
          </a:blip>
          <a:srcRect/>
          <a:stretch/>
        </p:blipFill>
        <p:spPr>
          <a:xfrm>
            <a:off x="272143" y="3362902"/>
            <a:ext cx="8904514" cy="3299155"/>
          </a:xfrm>
          <a:prstGeom prst="rect">
            <a:avLst/>
          </a:prstGeom>
          <a:noFill/>
          <a:ln>
            <a:noFill/>
          </a:ln>
        </p:spPr>
      </p:pic>
      <p:sp>
        <p:nvSpPr>
          <p:cNvPr id="171" name="Google Shape;171;p12"/>
          <p:cNvSpPr txBox="1"/>
          <p:nvPr/>
        </p:nvSpPr>
        <p:spPr>
          <a:xfrm>
            <a:off x="9840686" y="3897086"/>
            <a:ext cx="199208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0" i="0" u="none" strike="noStrike" cap="none">
                <a:solidFill>
                  <a:srgbClr val="000000"/>
                </a:solidFill>
                <a:latin typeface="Arial"/>
                <a:ea typeface="Arial"/>
                <a:cs typeface="Arial"/>
                <a:sym typeface="Arial"/>
              </a:rPr>
              <a:t>“somehow flat during the project (note than the milestones have different length)”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Money and Milestones</a:t>
            </a:r>
            <a:endParaRPr/>
          </a:p>
        </p:txBody>
      </p:sp>
      <p:sp>
        <p:nvSpPr>
          <p:cNvPr id="177" name="Google Shape;177;p13"/>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13</a:t>
            </a:fld>
            <a:endParaRPr/>
          </a:p>
        </p:txBody>
      </p:sp>
      <p:sp>
        <p:nvSpPr>
          <p:cNvPr id="178" name="Google Shape;178;p13"/>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2) LD hiring</a:t>
            </a:r>
            <a:endParaRPr/>
          </a:p>
        </p:txBody>
      </p:sp>
      <p:pic>
        <p:nvPicPr>
          <p:cNvPr id="179" name="Google Shape;179;p13"/>
          <p:cNvPicPr preferRelativeResize="0"/>
          <p:nvPr/>
        </p:nvPicPr>
        <p:blipFill rotWithShape="1">
          <a:blip r:embed="rId3">
            <a:alphaModFix/>
          </a:blip>
          <a:srcRect/>
          <a:stretch/>
        </p:blipFill>
        <p:spPr>
          <a:xfrm>
            <a:off x="574222" y="1793422"/>
            <a:ext cx="10629900" cy="3924300"/>
          </a:xfrm>
          <a:prstGeom prst="rect">
            <a:avLst/>
          </a:prstGeom>
          <a:noFill/>
          <a:ln>
            <a:noFill/>
          </a:ln>
        </p:spPr>
      </p:pic>
      <p:sp>
        <p:nvSpPr>
          <p:cNvPr id="180" name="Google Shape;180;p13"/>
          <p:cNvSpPr txBox="1"/>
          <p:nvPr/>
        </p:nvSpPr>
        <p:spPr>
          <a:xfrm>
            <a:off x="1371600" y="6226625"/>
            <a:ext cx="4461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0" i="0" u="none" strike="noStrike" cap="none">
                <a:solidFill>
                  <a:srgbClr val="000000"/>
                </a:solidFill>
                <a:latin typeface="Arial"/>
                <a:ea typeface="Arial"/>
                <a:cs typeface="Arial"/>
                <a:sym typeface="Arial"/>
              </a:rPr>
              <a:t>“the greatest part by M12 … then, the tails”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Money and Milestones</a:t>
            </a:r>
            <a:endParaRPr/>
          </a:p>
        </p:txBody>
      </p:sp>
      <p:sp>
        <p:nvSpPr>
          <p:cNvPr id="186" name="Google Shape;186;p14"/>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14</a:t>
            </a:fld>
            <a:endParaRPr/>
          </a:p>
        </p:txBody>
      </p:sp>
      <p:sp>
        <p:nvSpPr>
          <p:cNvPr id="187" name="Google Shape;187;p14"/>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PhD hiring</a:t>
            </a:r>
            <a:endParaRPr/>
          </a:p>
        </p:txBody>
      </p:sp>
      <p:pic>
        <p:nvPicPr>
          <p:cNvPr id="188" name="Google Shape;188;p14"/>
          <p:cNvPicPr preferRelativeResize="0"/>
          <p:nvPr/>
        </p:nvPicPr>
        <p:blipFill rotWithShape="1">
          <a:blip r:embed="rId3">
            <a:alphaModFix/>
          </a:blip>
          <a:srcRect t="2008"/>
          <a:stretch/>
        </p:blipFill>
        <p:spPr>
          <a:xfrm>
            <a:off x="890825" y="2148250"/>
            <a:ext cx="6578600" cy="3945925"/>
          </a:xfrm>
          <a:prstGeom prst="rect">
            <a:avLst/>
          </a:prstGeom>
          <a:noFill/>
          <a:ln>
            <a:noFill/>
          </a:ln>
        </p:spPr>
      </p:pic>
      <p:sp>
        <p:nvSpPr>
          <p:cNvPr id="189" name="Google Shape;189;p14"/>
          <p:cNvSpPr txBox="1"/>
          <p:nvPr/>
        </p:nvSpPr>
        <p:spPr>
          <a:xfrm>
            <a:off x="7783274" y="3015350"/>
            <a:ext cx="3357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0" i="0" u="none" strike="noStrike" cap="none">
                <a:solidFill>
                  <a:srgbClr val="000000"/>
                </a:solidFill>
                <a:latin typeface="Arial"/>
                <a:ea typeface="Arial"/>
                <a:cs typeface="Arial"/>
                <a:sym typeface="Arial"/>
              </a:rPr>
              <a:t>“try to hire asap; if that fails attempt #2 and then #3 </a:t>
            </a:r>
            <a:r>
              <a:rPr lang="en-IT"/>
              <a:t>w</a:t>
            </a:r>
            <a:r>
              <a:rPr lang="en-IT" sz="1400" b="0" i="0" u="none" strike="noStrike" cap="none">
                <a:solidFill>
                  <a:srgbClr val="000000"/>
                </a:solidFill>
                <a:latin typeface="Arial"/>
                <a:ea typeface="Arial"/>
                <a:cs typeface="Arial"/>
                <a:sym typeface="Arial"/>
              </a:rPr>
              <a:t>ith decreasing budget”</a:t>
            </a:r>
            <a:endParaRPr/>
          </a:p>
        </p:txBody>
      </p:sp>
      <p:sp>
        <p:nvSpPr>
          <p:cNvPr id="190" name="Google Shape;190;p14"/>
          <p:cNvSpPr txBox="1"/>
          <p:nvPr/>
        </p:nvSpPr>
        <p:spPr>
          <a:xfrm>
            <a:off x="2859425" y="6154325"/>
            <a:ext cx="49239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T" sz="2900" b="1">
                <a:latin typeface="Roboto"/>
                <a:ea typeface="Roboto"/>
                <a:cs typeface="Roboto"/>
                <a:sym typeface="Roboto"/>
              </a:rPr>
              <a:t>½ …. ⅓…. ⅙ </a:t>
            </a:r>
            <a:r>
              <a:rPr lang="en-IT" sz="2100" b="1">
                <a:latin typeface="Roboto"/>
                <a:ea typeface="Roboto"/>
                <a:cs typeface="Roboto"/>
                <a:sym typeface="Roboto"/>
              </a:rPr>
              <a:t>is the rule of thumb </a:t>
            </a:r>
            <a:endParaRPr sz="2100" b="1">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Money and Milestones</a:t>
            </a:r>
            <a:endParaRPr/>
          </a:p>
        </p:txBody>
      </p:sp>
      <p:sp>
        <p:nvSpPr>
          <p:cNvPr id="196" name="Google Shape;196;p15"/>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15</a:t>
            </a:fld>
            <a:endParaRPr/>
          </a:p>
        </p:txBody>
      </p:sp>
      <p:sp>
        <p:nvSpPr>
          <p:cNvPr id="197" name="Google Shape;197;p15"/>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Open Calls</a:t>
            </a:r>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3.2 MEur M5-M8</a:t>
            </a:r>
            <a:endParaRPr>
              <a:solidFill>
                <a:srgbClr val="9900FF"/>
              </a:solidFill>
            </a:endParaRPr>
          </a:p>
          <a:p>
            <a:pPr marL="457200" lvl="0" indent="-349250" algn="l" rtl="0">
              <a:lnSpc>
                <a:spcPct val="115000"/>
              </a:lnSpc>
              <a:spcBef>
                <a:spcPts val="0"/>
              </a:spcBef>
              <a:spcAft>
                <a:spcPts val="0"/>
              </a:spcAft>
              <a:buSzPts val="1900"/>
              <a:buChar char="●"/>
            </a:pPr>
            <a:r>
              <a:rPr lang="en-IT"/>
              <a:t>Innovation Grants</a:t>
            </a:r>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1.8 MEur M9-12</a:t>
            </a:r>
            <a:endParaRPr>
              <a:solidFill>
                <a:srgbClr val="9900FF"/>
              </a:solidFill>
            </a:endParaRPr>
          </a:p>
          <a:p>
            <a:pPr marL="914400" lvl="1" indent="-228600" algn="l" rtl="0">
              <a:lnSpc>
                <a:spcPct val="115000"/>
              </a:lnSpc>
              <a:spcBef>
                <a:spcPts val="0"/>
              </a:spcBef>
              <a:spcAft>
                <a:spcPts val="0"/>
              </a:spcAft>
              <a:buSzPts val="1600"/>
              <a:buNone/>
            </a:pPr>
            <a:endParaRPr/>
          </a:p>
          <a:p>
            <a:pPr marL="914400" lvl="1" indent="-228600" algn="l" rtl="0">
              <a:lnSpc>
                <a:spcPct val="115000"/>
              </a:lnSpc>
              <a:spcBef>
                <a:spcPts val="0"/>
              </a:spcBef>
              <a:spcAft>
                <a:spcPts val="0"/>
              </a:spcAft>
              <a:buSzPts val="1600"/>
              <a:buNone/>
            </a:pPr>
            <a:endParaRPr/>
          </a:p>
          <a:p>
            <a:pPr marL="457200" lvl="0" indent="-349250" algn="l" rtl="0">
              <a:lnSpc>
                <a:spcPct val="115000"/>
              </a:lnSpc>
              <a:spcBef>
                <a:spcPts val="0"/>
              </a:spcBef>
              <a:spcAft>
                <a:spcPts val="0"/>
              </a:spcAft>
              <a:buSzPts val="1900"/>
              <a:buChar char="●"/>
            </a:pPr>
            <a:r>
              <a:rPr lang="en-IT"/>
              <a:t>All in All:</a:t>
            </a:r>
            <a:endParaRPr/>
          </a:p>
          <a:p>
            <a:pPr marL="107950" lvl="0" indent="0" algn="l" rtl="0">
              <a:lnSpc>
                <a:spcPct val="115000"/>
              </a:lnSpc>
              <a:spcBef>
                <a:spcPts val="0"/>
              </a:spcBef>
              <a:spcAft>
                <a:spcPts val="0"/>
              </a:spcAft>
              <a:buSzPts val="1900"/>
              <a:buNone/>
            </a:pPr>
            <a:endParaRPr/>
          </a:p>
        </p:txBody>
      </p:sp>
      <p:pic>
        <p:nvPicPr>
          <p:cNvPr id="198" name="Google Shape;198;p15"/>
          <p:cNvPicPr preferRelativeResize="0"/>
          <p:nvPr/>
        </p:nvPicPr>
        <p:blipFill rotWithShape="1">
          <a:blip r:embed="rId3">
            <a:alphaModFix/>
          </a:blip>
          <a:srcRect/>
          <a:stretch/>
        </p:blipFill>
        <p:spPr>
          <a:xfrm>
            <a:off x="0" y="3896751"/>
            <a:ext cx="12192000" cy="2090728"/>
          </a:xfrm>
          <a:prstGeom prst="rect">
            <a:avLst/>
          </a:prstGeom>
          <a:noFill/>
          <a:ln>
            <a:noFill/>
          </a:ln>
        </p:spPr>
      </p:pic>
      <p:sp>
        <p:nvSpPr>
          <p:cNvPr id="199" name="Google Shape;199;p15"/>
          <p:cNvSpPr txBox="1"/>
          <p:nvPr/>
        </p:nvSpPr>
        <p:spPr>
          <a:xfrm>
            <a:off x="6847128" y="1534875"/>
            <a:ext cx="2084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0" i="0" u="none" strike="noStrike" cap="none">
                <a:solidFill>
                  <a:srgbClr val="000000"/>
                </a:solidFill>
                <a:latin typeface="Arial"/>
                <a:ea typeface="Arial"/>
                <a:cs typeface="Arial"/>
                <a:sym typeface="Arial"/>
              </a:rPr>
              <a:t>“we can wait a bit”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6"/>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“Accordi”</a:t>
            </a:r>
            <a:endParaRPr/>
          </a:p>
        </p:txBody>
      </p:sp>
      <p:sp>
        <p:nvSpPr>
          <p:cNvPr id="205" name="Google Shape;205;p1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16</a:t>
            </a:fld>
            <a:endParaRPr/>
          </a:p>
        </p:txBody>
      </p:sp>
      <p:sp>
        <p:nvSpPr>
          <p:cNvPr id="206" name="Google Shape;206;p16"/>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The ICSC needs 2 types of agreements</a:t>
            </a:r>
            <a:endParaRPr/>
          </a:p>
          <a:p>
            <a:pPr marL="914400" lvl="0" indent="0" algn="l" rtl="0">
              <a:lnSpc>
                <a:spcPct val="115000"/>
              </a:lnSpc>
              <a:spcBef>
                <a:spcPts val="0"/>
              </a:spcBef>
              <a:spcAft>
                <a:spcPts val="0"/>
              </a:spcAft>
              <a:buNone/>
            </a:pP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Agreement  HUB-Spokes (between the HUB and the Spoke Leader Institution)</a:t>
            </a:r>
            <a:endParaRPr>
              <a:solidFill>
                <a:srgbClr val="9900FF"/>
              </a:solidFill>
            </a:endParaRPr>
          </a:p>
          <a:p>
            <a:pPr marL="1371600" lvl="2" indent="-330200" algn="l" rtl="0">
              <a:lnSpc>
                <a:spcPct val="115000"/>
              </a:lnSpc>
              <a:spcBef>
                <a:spcPts val="0"/>
              </a:spcBef>
              <a:spcAft>
                <a:spcPts val="0"/>
              </a:spcAft>
              <a:buSzPts val="1600"/>
              <a:buChar char="■"/>
            </a:pPr>
            <a:r>
              <a:rPr lang="en-IT"/>
              <a:t>There is a draft, since ~ 1 month. We are not aware of any further development</a:t>
            </a:r>
            <a:endParaRPr/>
          </a:p>
          <a:p>
            <a:pPr marL="1371600" lvl="2" indent="-330200" algn="l" rtl="0">
              <a:lnSpc>
                <a:spcPct val="115000"/>
              </a:lnSpc>
              <a:spcBef>
                <a:spcPts val="0"/>
              </a:spcBef>
              <a:spcAft>
                <a:spcPts val="0"/>
              </a:spcAft>
              <a:buSzPts val="1600"/>
              <a:buChar char="■"/>
            </a:pPr>
            <a:r>
              <a:rPr lang="en-IT"/>
              <a:t>The agreement is needed to transfer funds from the Hub to the spokes</a:t>
            </a:r>
            <a:endParaRPr/>
          </a:p>
          <a:p>
            <a:pPr marL="914400" lvl="0" indent="0" algn="l" rtl="0">
              <a:lnSpc>
                <a:spcPct val="115000"/>
              </a:lnSpc>
              <a:spcBef>
                <a:spcPts val="0"/>
              </a:spcBef>
              <a:spcAft>
                <a:spcPts val="0"/>
              </a:spcAft>
              <a:buNone/>
            </a:pP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Agreement Spoke Leder – Affiliates</a:t>
            </a:r>
            <a:endParaRPr>
              <a:solidFill>
                <a:srgbClr val="9900FF"/>
              </a:solidFill>
            </a:endParaRPr>
          </a:p>
          <a:p>
            <a:pPr marL="1371600" lvl="2" indent="-330200" algn="l" rtl="0">
              <a:lnSpc>
                <a:spcPct val="115000"/>
              </a:lnSpc>
              <a:spcBef>
                <a:spcPts val="0"/>
              </a:spcBef>
              <a:spcAft>
                <a:spcPts val="0"/>
              </a:spcAft>
              <a:buSzPts val="1600"/>
              <a:buChar char="■"/>
            </a:pPr>
            <a:r>
              <a:rPr lang="en-IT"/>
              <a:t>This is needed (if we understand correctly) before any money transfer. </a:t>
            </a:r>
            <a:endParaRPr/>
          </a:p>
          <a:p>
            <a:pPr marL="1371600" lvl="2" indent="-330200" algn="l" rtl="0">
              <a:lnSpc>
                <a:spcPct val="115000"/>
              </a:lnSpc>
              <a:spcBef>
                <a:spcPts val="0"/>
              </a:spcBef>
              <a:spcAft>
                <a:spcPts val="0"/>
              </a:spcAft>
              <a:buSzPts val="1600"/>
              <a:buChar char="■"/>
            </a:pPr>
            <a:r>
              <a:rPr lang="en-IT"/>
              <a:t>It will be prepared centrally, for all the spokes – the CdA seems to have a draft, we have not seen it</a:t>
            </a:r>
            <a:endParaRPr/>
          </a:p>
          <a:p>
            <a:pPr marL="1828800" lvl="0" indent="0" algn="l" rtl="0">
              <a:lnSpc>
                <a:spcPct val="115000"/>
              </a:lnSpc>
              <a:spcBef>
                <a:spcPts val="0"/>
              </a:spcBef>
              <a:spcAft>
                <a:spcPts val="0"/>
              </a:spcAft>
              <a:buNone/>
            </a:pPr>
            <a:endParaRPr/>
          </a:p>
          <a:p>
            <a:pPr marL="1828800" lvl="3" indent="-228600" algn="l" rtl="0">
              <a:lnSpc>
                <a:spcPct val="115000"/>
              </a:lnSpc>
              <a:spcBef>
                <a:spcPts val="0"/>
              </a:spcBef>
              <a:spcAft>
                <a:spcPts val="0"/>
              </a:spcAft>
              <a:buSzPts val="1600"/>
              <a:buNone/>
            </a:pPr>
            <a:endParaRPr/>
          </a:p>
          <a:p>
            <a:pPr marL="457200" lvl="0" indent="-228600" algn="l" rtl="0">
              <a:lnSpc>
                <a:spcPct val="115000"/>
              </a:lnSpc>
              <a:spcBef>
                <a:spcPts val="0"/>
              </a:spcBef>
              <a:spcAft>
                <a:spcPts val="0"/>
              </a:spcAft>
              <a:buSzPts val="1900"/>
              <a:buNone/>
            </a:pPr>
            <a:endParaRPr/>
          </a:p>
          <a:p>
            <a:pPr marL="914400" lvl="1" indent="-228600" algn="l" rtl="0">
              <a:lnSpc>
                <a:spcPct val="115000"/>
              </a:lnSpc>
              <a:spcBef>
                <a:spcPts val="0"/>
              </a:spcBef>
              <a:spcAft>
                <a:spcPts val="0"/>
              </a:spcAft>
              <a:buSzPts val="1600"/>
              <a:buNone/>
            </a:pPr>
            <a:endParaRPr/>
          </a:p>
        </p:txBody>
      </p:sp>
      <p:sp>
        <p:nvSpPr>
          <p:cNvPr id="207" name="Google Shape;207;p16"/>
          <p:cNvSpPr txBox="1"/>
          <p:nvPr/>
        </p:nvSpPr>
        <p:spPr>
          <a:xfrm>
            <a:off x="489125" y="4631625"/>
            <a:ext cx="40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ICSC management</a:t>
            </a:r>
            <a:endParaRPr/>
          </a:p>
        </p:txBody>
      </p:sp>
      <p:sp>
        <p:nvSpPr>
          <p:cNvPr id="213" name="Google Shape;213;p1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17</a:t>
            </a:fld>
            <a:endParaRPr/>
          </a:p>
        </p:txBody>
      </p:sp>
      <p:sp>
        <p:nvSpPr>
          <p:cNvPr id="214" name="Google Shape;214;p17"/>
          <p:cNvSpPr txBox="1">
            <a:spLocks noGrp="1"/>
          </p:cNvSpPr>
          <p:nvPr>
            <p:ph type="body" idx="1"/>
          </p:nvPr>
        </p:nvSpPr>
        <p:spPr>
          <a:xfrm>
            <a:off x="253274" y="1210600"/>
            <a:ext cx="2373600" cy="4844700"/>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Complex structure in the project, many boards (more added in Phase 2 after the interaction with referees)</a:t>
            </a:r>
            <a:endParaRPr/>
          </a:p>
        </p:txBody>
      </p:sp>
      <p:pic>
        <p:nvPicPr>
          <p:cNvPr id="215" name="Google Shape;215;p17"/>
          <p:cNvPicPr preferRelativeResize="0"/>
          <p:nvPr/>
        </p:nvPicPr>
        <p:blipFill>
          <a:blip r:embed="rId3">
            <a:alphaModFix/>
          </a:blip>
          <a:stretch>
            <a:fillRect/>
          </a:stretch>
        </p:blipFill>
        <p:spPr>
          <a:xfrm>
            <a:off x="3304635" y="977900"/>
            <a:ext cx="8274246" cy="57276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Spoke coordination board</a:t>
            </a:r>
            <a:endParaRPr/>
          </a:p>
        </p:txBody>
      </p:sp>
      <p:sp>
        <p:nvSpPr>
          <p:cNvPr id="221" name="Google Shape;221;p18"/>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18</a:t>
            </a:fld>
            <a:endParaRPr/>
          </a:p>
        </p:txBody>
      </p:sp>
      <p:sp>
        <p:nvSpPr>
          <p:cNvPr id="222" name="Google Shape;222;p18"/>
          <p:cNvSpPr txBox="1">
            <a:spLocks noGrp="1"/>
          </p:cNvSpPr>
          <p:nvPr>
            <p:ph type="body" idx="1"/>
          </p:nvPr>
        </p:nvSpPr>
        <p:spPr>
          <a:xfrm>
            <a:off x="0" y="1210600"/>
            <a:ext cx="5253000" cy="4844700"/>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Chair: Prof.ssa Paola Inverardi (GSSI)</a:t>
            </a:r>
            <a:endParaRPr/>
          </a:p>
          <a:p>
            <a:pPr marL="457200" lvl="0" indent="-349250" algn="l" rtl="0">
              <a:lnSpc>
                <a:spcPct val="115000"/>
              </a:lnSpc>
              <a:spcBef>
                <a:spcPts val="0"/>
              </a:spcBef>
              <a:spcAft>
                <a:spcPts val="0"/>
              </a:spcAft>
              <a:buSzPts val="1900"/>
              <a:buChar char="●"/>
            </a:pPr>
            <a:r>
              <a:rPr lang="en-IT"/>
              <a:t>For the moment, we just had the meeting to elect the chair</a:t>
            </a:r>
            <a:endParaRPr/>
          </a:p>
          <a:p>
            <a:pPr marL="457200" lvl="0" indent="-349250" algn="l" rtl="0">
              <a:lnSpc>
                <a:spcPct val="115000"/>
              </a:lnSpc>
              <a:spcBef>
                <a:spcPts val="0"/>
              </a:spcBef>
              <a:spcAft>
                <a:spcPts val="0"/>
              </a:spcAft>
              <a:buSzPts val="1900"/>
              <a:buChar char="●"/>
            </a:pPr>
            <a:r>
              <a:rPr lang="en-IT"/>
              <a:t>it is an essential board when it comes to</a:t>
            </a:r>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Spoke → HUB requests</a:t>
            </a: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HUB → Spoke requests</a:t>
            </a: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Spoke ← → Communications</a:t>
            </a:r>
            <a:endParaRPr>
              <a:solidFill>
                <a:srgbClr val="9900FF"/>
              </a:solidFill>
            </a:endParaRPr>
          </a:p>
          <a:p>
            <a:pPr marL="1371600" lvl="2" indent="-330200" algn="l" rtl="0">
              <a:lnSpc>
                <a:spcPct val="115000"/>
              </a:lnSpc>
              <a:spcBef>
                <a:spcPts val="0"/>
              </a:spcBef>
              <a:spcAft>
                <a:spcPts val="0"/>
              </a:spcAft>
              <a:buClr>
                <a:srgbClr val="0000FF"/>
              </a:buClr>
              <a:buSzPts val="1600"/>
              <a:buChar char="■"/>
            </a:pPr>
            <a:r>
              <a:rPr lang="en-IT">
                <a:solidFill>
                  <a:srgbClr val="0000FF"/>
                </a:solidFill>
              </a:rPr>
              <a:t>for example, it is clear we need to communicate with Spoke 0 (infrastructure), Spoke 1 (Future HPC) and possibly more</a:t>
            </a:r>
            <a:endParaRPr>
              <a:solidFill>
                <a:srgbClr val="0000FF"/>
              </a:solidFill>
            </a:endParaRPr>
          </a:p>
        </p:txBody>
      </p:sp>
      <p:sp>
        <p:nvSpPr>
          <p:cNvPr id="223" name="Google Shape;223;p18"/>
          <p:cNvSpPr txBox="1"/>
          <p:nvPr/>
        </p:nvSpPr>
        <p:spPr>
          <a:xfrm>
            <a:off x="4582886" y="642257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4" name="Google Shape;224;p18"/>
          <p:cNvPicPr preferRelativeResize="0"/>
          <p:nvPr/>
        </p:nvPicPr>
        <p:blipFill rotWithShape="1">
          <a:blip r:embed="rId3">
            <a:alphaModFix/>
          </a:blip>
          <a:srcRect/>
          <a:stretch/>
        </p:blipFill>
        <p:spPr>
          <a:xfrm>
            <a:off x="5145139" y="1012371"/>
            <a:ext cx="6788325" cy="47951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64fb69d6a9_0_0"/>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Spoke 2 internal management coordination</a:t>
            </a:r>
            <a:endParaRPr/>
          </a:p>
        </p:txBody>
      </p:sp>
      <p:sp>
        <p:nvSpPr>
          <p:cNvPr id="230" name="Google Shape;230;g164fb69d6a9_0_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19</a:t>
            </a:fld>
            <a:endParaRPr/>
          </a:p>
        </p:txBody>
      </p:sp>
      <p:sp>
        <p:nvSpPr>
          <p:cNvPr id="231" name="Google Shape;231;g164fb69d6a9_0_0"/>
          <p:cNvSpPr txBox="1">
            <a:spLocks noGrp="1"/>
          </p:cNvSpPr>
          <p:nvPr>
            <p:ph type="body" idx="1"/>
          </p:nvPr>
        </p:nvSpPr>
        <p:spPr>
          <a:xfrm>
            <a:off x="253275" y="1841275"/>
            <a:ext cx="4479300" cy="4214100"/>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A document was shown and opened for discussions in July: </a:t>
            </a:r>
            <a:r>
              <a:rPr lang="en-IT" u="sng">
                <a:solidFill>
                  <a:schemeClr val="hlink"/>
                </a:solidFill>
                <a:hlinkClick r:id="rId3"/>
              </a:rPr>
              <a:t>here</a:t>
            </a:r>
            <a:endParaRPr/>
          </a:p>
          <a:p>
            <a:pPr marL="457200" lvl="0" indent="-349250" algn="l" rtl="0">
              <a:lnSpc>
                <a:spcPct val="115000"/>
              </a:lnSpc>
              <a:spcBef>
                <a:spcPts val="0"/>
              </a:spcBef>
              <a:spcAft>
                <a:spcPts val="0"/>
              </a:spcAft>
              <a:buSzPts val="1900"/>
              <a:buChar char="●"/>
            </a:pPr>
            <a:r>
              <a:rPr lang="en-IT"/>
              <a:t>it defines general procedures (voting etc). We assume it will end as an appendix to the Spoke-Affiliate agreement</a:t>
            </a:r>
            <a:endParaRPr/>
          </a:p>
        </p:txBody>
      </p:sp>
      <p:sp>
        <p:nvSpPr>
          <p:cNvPr id="232" name="Google Shape;232;g164fb69d6a9_0_0"/>
          <p:cNvSpPr txBox="1"/>
          <p:nvPr/>
        </p:nvSpPr>
        <p:spPr>
          <a:xfrm>
            <a:off x="4582886" y="6422571"/>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3" name="Google Shape;233;g164fb69d6a9_0_0"/>
          <p:cNvPicPr preferRelativeResize="0"/>
          <p:nvPr/>
        </p:nvPicPr>
        <p:blipFill>
          <a:blip r:embed="rId4">
            <a:alphaModFix/>
          </a:blip>
          <a:stretch>
            <a:fillRect/>
          </a:stretch>
        </p:blipFill>
        <p:spPr>
          <a:xfrm>
            <a:off x="4767676" y="1286800"/>
            <a:ext cx="7424323" cy="4118170"/>
          </a:xfrm>
          <a:prstGeom prst="rect">
            <a:avLst/>
          </a:prstGeom>
          <a:noFill/>
          <a:ln>
            <a:noFill/>
          </a:ln>
        </p:spPr>
      </p:pic>
      <p:sp>
        <p:nvSpPr>
          <p:cNvPr id="234" name="Google Shape;234;g164fb69d6a9_0_0"/>
          <p:cNvSpPr txBox="1"/>
          <p:nvPr/>
        </p:nvSpPr>
        <p:spPr>
          <a:xfrm>
            <a:off x="515725" y="5891075"/>
            <a:ext cx="453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T" b="1">
                <a:latin typeface="Roboto"/>
                <a:ea typeface="Roboto"/>
                <a:cs typeface="Roboto"/>
                <a:sym typeface="Roboto"/>
              </a:rPr>
              <a:t>Steering Committee: requested by the HUB (“the executive board”)</a:t>
            </a:r>
            <a:endParaRPr b="1">
              <a:latin typeface="Roboto"/>
              <a:ea typeface="Roboto"/>
              <a:cs typeface="Roboto"/>
              <a:sym typeface="Roboto"/>
            </a:endParaRPr>
          </a:p>
        </p:txBody>
      </p:sp>
      <p:cxnSp>
        <p:nvCxnSpPr>
          <p:cNvPr id="235" name="Google Shape;235;g164fb69d6a9_0_0"/>
          <p:cNvCxnSpPr>
            <a:endCxn id="234" idx="0"/>
          </p:cNvCxnSpPr>
          <p:nvPr/>
        </p:nvCxnSpPr>
        <p:spPr>
          <a:xfrm flipH="1">
            <a:off x="2782825" y="3646775"/>
            <a:ext cx="4034100" cy="2244300"/>
          </a:xfrm>
          <a:prstGeom prst="straightConnector1">
            <a:avLst/>
          </a:prstGeom>
          <a:noFill/>
          <a:ln w="9525" cap="flat" cmpd="sng">
            <a:solidFill>
              <a:srgbClr val="FF00FF"/>
            </a:solidFill>
            <a:prstDash val="solid"/>
            <a:round/>
            <a:headEnd type="none" w="med" len="med"/>
            <a:tailEnd type="triangle" w="med" len="med"/>
          </a:ln>
        </p:spPr>
      </p:cxnSp>
      <p:sp>
        <p:nvSpPr>
          <p:cNvPr id="236" name="Google Shape;236;g164fb69d6a9_0_0"/>
          <p:cNvSpPr txBox="1"/>
          <p:nvPr/>
        </p:nvSpPr>
        <p:spPr>
          <a:xfrm>
            <a:off x="6622725" y="5963925"/>
            <a:ext cx="453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T" b="1">
                <a:latin typeface="Roboto"/>
                <a:ea typeface="Roboto"/>
                <a:cs typeface="Roboto"/>
                <a:sym typeface="Roboto"/>
              </a:rPr>
              <a:t>Assembly: requested by the HUB (“the parliament”)</a:t>
            </a:r>
            <a:endParaRPr b="1">
              <a:latin typeface="Roboto"/>
              <a:ea typeface="Roboto"/>
              <a:cs typeface="Roboto"/>
              <a:sym typeface="Roboto"/>
            </a:endParaRPr>
          </a:p>
        </p:txBody>
      </p:sp>
      <p:cxnSp>
        <p:nvCxnSpPr>
          <p:cNvPr id="237" name="Google Shape;237;g164fb69d6a9_0_0"/>
          <p:cNvCxnSpPr>
            <a:endCxn id="236" idx="0"/>
          </p:cNvCxnSpPr>
          <p:nvPr/>
        </p:nvCxnSpPr>
        <p:spPr>
          <a:xfrm>
            <a:off x="8788425" y="3749025"/>
            <a:ext cx="101400" cy="2214900"/>
          </a:xfrm>
          <a:prstGeom prst="straightConnector1">
            <a:avLst/>
          </a:prstGeom>
          <a:noFill/>
          <a:ln w="9525" cap="flat" cmpd="sng">
            <a:solidFill>
              <a:srgbClr val="FF00FF"/>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outline</a:t>
            </a:r>
            <a:endParaRPr/>
          </a:p>
        </p:txBody>
      </p:sp>
      <p:sp>
        <p:nvSpPr>
          <p:cNvPr id="70" name="Google Shape;70;p2"/>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2</a:t>
            </a:fld>
            <a:endParaRPr/>
          </a:p>
        </p:txBody>
      </p:sp>
      <p:sp>
        <p:nvSpPr>
          <p:cNvPr id="71" name="Google Shape;71;p2"/>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dirty="0"/>
              <a:t>The budget part</a:t>
            </a:r>
            <a:endParaRPr dirty="0"/>
          </a:p>
          <a:p>
            <a:pPr marL="914400" lvl="1" indent="-330200" algn="l" rtl="0">
              <a:lnSpc>
                <a:spcPct val="115000"/>
              </a:lnSpc>
              <a:spcBef>
                <a:spcPts val="0"/>
              </a:spcBef>
              <a:spcAft>
                <a:spcPts val="0"/>
              </a:spcAft>
              <a:buClr>
                <a:srgbClr val="9900FF"/>
              </a:buClr>
              <a:buSzPts val="1600"/>
              <a:buChar char="○"/>
            </a:pPr>
            <a:r>
              <a:rPr lang="en-IT" dirty="0">
                <a:solidFill>
                  <a:srgbClr val="9900FF"/>
                </a:solidFill>
              </a:rPr>
              <a:t>For the ICSC</a:t>
            </a:r>
            <a:endParaRPr dirty="0">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dirty="0">
                <a:solidFill>
                  <a:srgbClr val="9900FF"/>
                </a:solidFill>
              </a:rPr>
              <a:t>For the Spoke 2</a:t>
            </a:r>
            <a:endParaRPr dirty="0">
              <a:solidFill>
                <a:srgbClr val="9900FF"/>
              </a:solidFill>
            </a:endParaRPr>
          </a:p>
          <a:p>
            <a:pPr marL="457200" lvl="0" indent="-349250" algn="l" rtl="0">
              <a:lnSpc>
                <a:spcPct val="115000"/>
              </a:lnSpc>
              <a:spcBef>
                <a:spcPts val="0"/>
              </a:spcBef>
              <a:spcAft>
                <a:spcPts val="0"/>
              </a:spcAft>
              <a:buSzPts val="1900"/>
              <a:buChar char="●"/>
            </a:pPr>
            <a:r>
              <a:rPr lang="en-IT" dirty="0"/>
              <a:t>The management part</a:t>
            </a:r>
            <a:endParaRPr dirty="0"/>
          </a:p>
          <a:p>
            <a:pPr marL="914400" lvl="1" indent="-330200" algn="l" rtl="0">
              <a:lnSpc>
                <a:spcPct val="115000"/>
              </a:lnSpc>
              <a:spcBef>
                <a:spcPts val="0"/>
              </a:spcBef>
              <a:spcAft>
                <a:spcPts val="0"/>
              </a:spcAft>
              <a:buClr>
                <a:srgbClr val="9900FF"/>
              </a:buClr>
              <a:buSzPts val="1600"/>
              <a:buChar char="○"/>
            </a:pPr>
            <a:r>
              <a:rPr lang="en-IT" dirty="0">
                <a:solidFill>
                  <a:srgbClr val="9900FF"/>
                </a:solidFill>
              </a:rPr>
              <a:t>For the ICSC</a:t>
            </a:r>
            <a:endParaRPr dirty="0">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dirty="0">
                <a:solidFill>
                  <a:srgbClr val="9900FF"/>
                </a:solidFill>
              </a:rPr>
              <a:t>For the Spoke 2</a:t>
            </a:r>
            <a:endParaRPr dirty="0">
              <a:solidFill>
                <a:srgbClr val="9900FF"/>
              </a:solidFill>
            </a:endParaRPr>
          </a:p>
          <a:p>
            <a:pPr marL="457200" lvl="0" indent="-349250" algn="l" rtl="0">
              <a:lnSpc>
                <a:spcPct val="115000"/>
              </a:lnSpc>
              <a:spcBef>
                <a:spcPts val="0"/>
              </a:spcBef>
              <a:spcAft>
                <a:spcPts val="0"/>
              </a:spcAft>
              <a:buSzPts val="1900"/>
              <a:buChar char="●"/>
            </a:pPr>
            <a:r>
              <a:rPr lang="en-IT" dirty="0"/>
              <a:t>Procedures /  etc</a:t>
            </a:r>
            <a:endParaRPr dirty="0"/>
          </a:p>
          <a:p>
            <a:pPr marL="457200" lvl="0" indent="-349250" algn="l" rtl="0">
              <a:lnSpc>
                <a:spcPct val="115000"/>
              </a:lnSpc>
              <a:spcBef>
                <a:spcPts val="0"/>
              </a:spcBef>
              <a:spcAft>
                <a:spcPts val="0"/>
              </a:spcAft>
              <a:buSzPts val="1900"/>
              <a:buChar char="●"/>
            </a:pPr>
            <a:r>
              <a:rPr lang="en-IT" dirty="0"/>
              <a:t>Logistics</a:t>
            </a:r>
            <a:endParaRPr dirty="0"/>
          </a:p>
          <a:p>
            <a:pPr marL="457200" lvl="0" indent="-349250" algn="l" rtl="0">
              <a:lnSpc>
                <a:spcPct val="115000"/>
              </a:lnSpc>
              <a:spcBef>
                <a:spcPts val="0"/>
              </a:spcBef>
              <a:spcAft>
                <a:spcPts val="0"/>
              </a:spcAft>
              <a:buSzPts val="1900"/>
              <a:buChar char="●"/>
            </a:pPr>
            <a:r>
              <a:rPr lang="en-IT" dirty="0"/>
              <a:t>Answers (?)</a:t>
            </a:r>
            <a:endParaRPr dirty="0"/>
          </a:p>
          <a:p>
            <a:pPr marL="0" lvl="0" indent="0" algn="l" rtl="0">
              <a:lnSpc>
                <a:spcPct val="115000"/>
              </a:lnSpc>
              <a:spcBef>
                <a:spcPts val="0"/>
              </a:spcBef>
              <a:spcAft>
                <a:spcPts val="0"/>
              </a:spcAft>
              <a:buNone/>
            </a:pPr>
            <a:endParaRPr dirty="0"/>
          </a:p>
          <a:p>
            <a:pPr marL="0" lvl="0" indent="0" algn="ctr" rtl="0">
              <a:lnSpc>
                <a:spcPct val="115000"/>
              </a:lnSpc>
              <a:spcBef>
                <a:spcPts val="0"/>
              </a:spcBef>
              <a:spcAft>
                <a:spcPts val="0"/>
              </a:spcAft>
              <a:buNone/>
            </a:pPr>
            <a:r>
              <a:rPr lang="en-IT" b="1" dirty="0">
                <a:solidFill>
                  <a:srgbClr val="1155CC"/>
                </a:solidFill>
              </a:rPr>
              <a:t>Excusatio non petita: not all is clear, at all levels!</a:t>
            </a:r>
            <a:endParaRPr b="1" dirty="0">
              <a:solidFill>
                <a:srgbClr val="1155CC"/>
              </a:solidFill>
            </a:endParaRPr>
          </a:p>
          <a:p>
            <a:pPr marL="457200" lvl="0" indent="-228600" algn="l" rtl="0">
              <a:lnSpc>
                <a:spcPct val="115000"/>
              </a:lnSpc>
              <a:spcBef>
                <a:spcPts val="0"/>
              </a:spcBef>
              <a:spcAft>
                <a:spcPts val="0"/>
              </a:spcAft>
              <a:buSzPts val="1900"/>
              <a:buNone/>
            </a:pPr>
            <a:endParaRPr dirty="0"/>
          </a:p>
          <a:p>
            <a:pPr marL="457200" lvl="0" indent="-228600" algn="l" rtl="0">
              <a:lnSpc>
                <a:spcPct val="115000"/>
              </a:lnSpc>
              <a:spcBef>
                <a:spcPts val="0"/>
              </a:spcBef>
              <a:spcAft>
                <a:spcPts val="0"/>
              </a:spcAft>
              <a:buSzPts val="19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66c52b97a1_1_0"/>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IT"/>
              <a:t>Logistics</a:t>
            </a:r>
            <a:endParaRPr/>
          </a:p>
        </p:txBody>
      </p:sp>
      <p:sp>
        <p:nvSpPr>
          <p:cNvPr id="243" name="Google Shape;243;g166c52b97a1_1_0"/>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IT"/>
              <a:t>20</a:t>
            </a:fld>
            <a:endParaRPr/>
          </a:p>
        </p:txBody>
      </p:sp>
      <p:sp>
        <p:nvSpPr>
          <p:cNvPr id="244" name="Google Shape;244;g166c52b97a1_1_0"/>
          <p:cNvSpPr txBox="1">
            <a:spLocks noGrp="1"/>
          </p:cNvSpPr>
          <p:nvPr>
            <p:ph type="body" idx="1"/>
          </p:nvPr>
        </p:nvSpPr>
        <p:spPr>
          <a:xfrm>
            <a:off x="253277" y="1210600"/>
            <a:ext cx="7728600" cy="4844700"/>
          </a:xfrm>
          <a:prstGeom prst="rect">
            <a:avLst/>
          </a:prstGeom>
        </p:spPr>
        <p:txBody>
          <a:bodyPr spcFirstLastPara="1" wrap="square" lIns="121900" tIns="121900" rIns="121900" bIns="121900" anchor="t" anchorCtr="0">
            <a:normAutofit lnSpcReduction="10000"/>
          </a:bodyPr>
          <a:lstStyle/>
          <a:p>
            <a:pPr marL="457200" lvl="0" indent="-349250" algn="l" rtl="0">
              <a:spcBef>
                <a:spcPts val="0"/>
              </a:spcBef>
              <a:spcAft>
                <a:spcPts val="0"/>
              </a:spcAft>
              <a:buSzPts val="1900"/>
              <a:buChar char="●"/>
            </a:pPr>
            <a:r>
              <a:rPr lang="en-IT"/>
              <a:t>the HUB, with the help of Spoke 0, is exploring solutions for a “ICSC information system”, for all the users </a:t>
            </a:r>
            <a:endParaRPr/>
          </a:p>
          <a:p>
            <a:pPr marL="457200" lvl="0" indent="-349250" algn="l" rtl="0">
              <a:spcBef>
                <a:spcPts val="0"/>
              </a:spcBef>
              <a:spcAft>
                <a:spcPts val="0"/>
              </a:spcAft>
              <a:buSzPts val="1900"/>
              <a:buChar char="●"/>
            </a:pPr>
            <a:r>
              <a:rPr lang="en-IT"/>
              <a:t>we are not there yet, so we are using “existing tools” with all the attached limitations</a:t>
            </a:r>
            <a:endParaRPr/>
          </a:p>
          <a:p>
            <a:pPr marL="0" lvl="0" indent="0" algn="l" rtl="0">
              <a:spcBef>
                <a:spcPts val="0"/>
              </a:spcBef>
              <a:spcAft>
                <a:spcPts val="0"/>
              </a:spcAft>
              <a:buNone/>
            </a:pPr>
            <a:endParaRPr/>
          </a:p>
          <a:p>
            <a:pPr marL="0" lvl="0" indent="0" algn="l" rtl="0">
              <a:spcBef>
                <a:spcPts val="0"/>
              </a:spcBef>
              <a:spcAft>
                <a:spcPts val="0"/>
              </a:spcAft>
              <a:buNone/>
            </a:pPr>
            <a:r>
              <a:rPr lang="en-IT"/>
              <a:t>For Spoke 2 the most important ones are as of now:</a:t>
            </a:r>
            <a:endParaRPr/>
          </a:p>
          <a:p>
            <a:pPr marL="457200" lvl="0" indent="-349250" algn="l" rtl="0">
              <a:spcBef>
                <a:spcPts val="0"/>
              </a:spcBef>
              <a:spcAft>
                <a:spcPts val="0"/>
              </a:spcAft>
              <a:buClr>
                <a:srgbClr val="0000FF"/>
              </a:buClr>
              <a:buSzPts val="1900"/>
              <a:buChar char="-"/>
            </a:pPr>
            <a:r>
              <a:rPr lang="en-IT">
                <a:solidFill>
                  <a:srgbClr val="0000FF"/>
                </a:solidFill>
              </a:rPr>
              <a:t>agenda system: use INFN’s indico </a:t>
            </a:r>
            <a:r>
              <a:rPr lang="en-IT" u="sng">
                <a:solidFill>
                  <a:srgbClr val="0000FF"/>
                </a:solidFill>
                <a:hlinkClick r:id="rId3">
                  <a:extLst>
                    <a:ext uri="{A12FA001-AC4F-418D-AE19-62706E023703}">
                      <ahyp:hlinkClr xmlns:ahyp="http://schemas.microsoft.com/office/drawing/2018/hyperlinkcolor" val="tx"/>
                    </a:ext>
                  </a:extLst>
                </a:hlinkClick>
              </a:rPr>
              <a:t>here</a:t>
            </a:r>
            <a:endParaRPr>
              <a:solidFill>
                <a:srgbClr val="0000FF"/>
              </a:solidFill>
            </a:endParaRPr>
          </a:p>
          <a:p>
            <a:pPr marL="457200" lvl="0" indent="-349250" algn="l" rtl="0">
              <a:spcBef>
                <a:spcPts val="0"/>
              </a:spcBef>
              <a:spcAft>
                <a:spcPts val="0"/>
              </a:spcAft>
              <a:buClr>
                <a:srgbClr val="0000FF"/>
              </a:buClr>
              <a:buSzPts val="1900"/>
              <a:buChar char="-"/>
            </a:pPr>
            <a:r>
              <a:rPr lang="en-IT">
                <a:solidFill>
                  <a:srgbClr val="0000FF"/>
                </a:solidFill>
              </a:rPr>
              <a:t>Mailing list:</a:t>
            </a:r>
            <a:endParaRPr>
              <a:solidFill>
                <a:srgbClr val="0000FF"/>
              </a:solidFill>
            </a:endParaRPr>
          </a:p>
          <a:p>
            <a:pPr marL="914400" lvl="1" indent="-330200" algn="l" rtl="0">
              <a:spcBef>
                <a:spcPts val="0"/>
              </a:spcBef>
              <a:spcAft>
                <a:spcPts val="0"/>
              </a:spcAft>
              <a:buClr>
                <a:srgbClr val="6AA84F"/>
              </a:buClr>
              <a:buSzPts val="1600"/>
              <a:buChar char="-"/>
            </a:pPr>
            <a:r>
              <a:rPr lang="en-IT" b="1">
                <a:solidFill>
                  <a:srgbClr val="6AA84F"/>
                </a:solidFill>
              </a:rPr>
              <a:t>Assembly</a:t>
            </a:r>
            <a:r>
              <a:rPr lang="en-IT">
                <a:solidFill>
                  <a:srgbClr val="6AA84F"/>
                </a:solidFill>
              </a:rPr>
              <a:t>: 1 person per affiliate institution → cn-spoke2-assembly@lists.infn.it </a:t>
            </a:r>
            <a:endParaRPr>
              <a:solidFill>
                <a:srgbClr val="6AA84F"/>
              </a:solidFill>
            </a:endParaRPr>
          </a:p>
          <a:p>
            <a:pPr marL="914400" lvl="1" indent="-330200" algn="l" rtl="0">
              <a:spcBef>
                <a:spcPts val="0"/>
              </a:spcBef>
              <a:spcAft>
                <a:spcPts val="0"/>
              </a:spcAft>
              <a:buClr>
                <a:srgbClr val="6AA84F"/>
              </a:buClr>
              <a:buSzPts val="1600"/>
              <a:buChar char="-"/>
            </a:pPr>
            <a:r>
              <a:rPr lang="en-IT" b="1">
                <a:solidFill>
                  <a:srgbClr val="6AA84F"/>
                </a:solidFill>
              </a:rPr>
              <a:t>The spoke leaders-coleaders</a:t>
            </a:r>
            <a:r>
              <a:rPr lang="en-IT">
                <a:solidFill>
                  <a:srgbClr val="6AA84F"/>
                </a:solidFill>
              </a:rPr>
              <a:t> → cn1-spoke2-spokeleaders@lists.infn.it </a:t>
            </a:r>
            <a:endParaRPr>
              <a:solidFill>
                <a:srgbClr val="6AA84F"/>
              </a:solidFill>
            </a:endParaRPr>
          </a:p>
          <a:p>
            <a:pPr marL="914400" lvl="1" indent="-330200" algn="l" rtl="0">
              <a:spcBef>
                <a:spcPts val="0"/>
              </a:spcBef>
              <a:spcAft>
                <a:spcPts val="0"/>
              </a:spcAft>
              <a:buClr>
                <a:srgbClr val="6AA84F"/>
              </a:buClr>
              <a:buSzPts val="1600"/>
              <a:buChar char="-"/>
            </a:pPr>
            <a:r>
              <a:rPr lang="en-IT" b="1">
                <a:solidFill>
                  <a:srgbClr val="6AA84F"/>
                </a:solidFill>
              </a:rPr>
              <a:t>The WP leaders</a:t>
            </a:r>
            <a:r>
              <a:rPr lang="en-IT">
                <a:solidFill>
                  <a:srgbClr val="6AA84F"/>
                </a:solidFill>
              </a:rPr>
              <a:t> → </a:t>
            </a:r>
            <a:r>
              <a:rPr lang="en-IT" u="sng">
                <a:solidFill>
                  <a:srgbClr val="6AA84F"/>
                </a:solidFill>
                <a:hlinkClick r:id="rId4">
                  <a:extLst>
                    <a:ext uri="{A12FA001-AC4F-418D-AE19-62706E023703}">
                      <ahyp:hlinkClr xmlns:ahyp="http://schemas.microsoft.com/office/drawing/2018/hyperlinkcolor" val="tx"/>
                    </a:ext>
                  </a:extLst>
                </a:hlinkClick>
              </a:rPr>
              <a:t>cn1-spoke2-wpleaders@lists.infn.it</a:t>
            </a:r>
            <a:endParaRPr>
              <a:solidFill>
                <a:srgbClr val="6AA84F"/>
              </a:solidFill>
            </a:endParaRPr>
          </a:p>
          <a:p>
            <a:pPr marL="914400" lvl="1" indent="-330200" algn="l" rtl="0">
              <a:spcBef>
                <a:spcPts val="0"/>
              </a:spcBef>
              <a:spcAft>
                <a:spcPts val="0"/>
              </a:spcAft>
              <a:buClr>
                <a:srgbClr val="6AA84F"/>
              </a:buClr>
              <a:buSzPts val="1600"/>
              <a:buChar char="-"/>
            </a:pPr>
            <a:r>
              <a:rPr lang="en-IT" b="1">
                <a:solidFill>
                  <a:srgbClr val="6AA84F"/>
                </a:solidFill>
              </a:rPr>
              <a:t>Affiliate Contact persons per WP</a:t>
            </a:r>
            <a:r>
              <a:rPr lang="en-IT">
                <a:solidFill>
                  <a:srgbClr val="6AA84F"/>
                </a:solidFill>
              </a:rPr>
              <a:t> → </a:t>
            </a:r>
            <a:r>
              <a:rPr lang="en-IT" u="sng">
                <a:solidFill>
                  <a:srgbClr val="6AA84F"/>
                </a:solidFill>
                <a:hlinkClick r:id="rId5">
                  <a:extLst>
                    <a:ext uri="{A12FA001-AC4F-418D-AE19-62706E023703}">
                      <ahyp:hlinkClr xmlns:ahyp="http://schemas.microsoft.com/office/drawing/2018/hyperlinkcolor" val="tx"/>
                    </a:ext>
                  </a:extLst>
                </a:hlinkClick>
              </a:rPr>
              <a:t>cn1-spoke2-wp</a:t>
            </a:r>
            <a:r>
              <a:rPr lang="en-IT" b="1" u="sng">
                <a:solidFill>
                  <a:srgbClr val="6AA84F"/>
                </a:solidFill>
                <a:hlinkClick r:id="rId5">
                  <a:extLst>
                    <a:ext uri="{A12FA001-AC4F-418D-AE19-62706E023703}">
                      <ahyp:hlinkClr xmlns:ahyp="http://schemas.microsoft.com/office/drawing/2018/hyperlinkcolor" val="tx"/>
                    </a:ext>
                  </a:extLst>
                </a:hlinkClick>
              </a:rPr>
              <a:t>N</a:t>
            </a:r>
            <a:r>
              <a:rPr lang="en-IT" u="sng">
                <a:solidFill>
                  <a:srgbClr val="6AA84F"/>
                </a:solidFill>
                <a:hlinkClick r:id="rId5">
                  <a:extLst>
                    <a:ext uri="{A12FA001-AC4F-418D-AE19-62706E023703}">
                      <ahyp:hlinkClr xmlns:ahyp="http://schemas.microsoft.com/office/drawing/2018/hyperlinkcolor" val="tx"/>
                    </a:ext>
                  </a:extLst>
                </a:hlinkClick>
              </a:rPr>
              <a:t>-contacts@lists.infn.it</a:t>
            </a:r>
            <a:endParaRPr>
              <a:solidFill>
                <a:srgbClr val="6AA84F"/>
              </a:solidFill>
            </a:endParaRPr>
          </a:p>
          <a:p>
            <a:pPr marL="914400" lvl="1" indent="-330200" algn="l" rtl="0">
              <a:spcBef>
                <a:spcPts val="0"/>
              </a:spcBef>
              <a:spcAft>
                <a:spcPts val="0"/>
              </a:spcAft>
              <a:buClr>
                <a:srgbClr val="6AA84F"/>
              </a:buClr>
              <a:buSzPts val="1600"/>
              <a:buChar char="-"/>
            </a:pPr>
            <a:r>
              <a:rPr lang="en-IT" b="1">
                <a:solidFill>
                  <a:srgbClr val="6AA84F"/>
                </a:solidFill>
              </a:rPr>
              <a:t>All the persons interested in WP activities</a:t>
            </a:r>
            <a:r>
              <a:rPr lang="en-IT">
                <a:solidFill>
                  <a:srgbClr val="6AA84F"/>
                </a:solidFill>
              </a:rPr>
              <a:t> → cn1-spoke2-wp</a:t>
            </a:r>
            <a:r>
              <a:rPr lang="en-IT" b="1">
                <a:solidFill>
                  <a:srgbClr val="6AA84F"/>
                </a:solidFill>
              </a:rPr>
              <a:t>N</a:t>
            </a:r>
            <a:r>
              <a:rPr lang="en-IT">
                <a:solidFill>
                  <a:srgbClr val="6AA84F"/>
                </a:solidFill>
              </a:rPr>
              <a:t>-all@lists.infn.it </a:t>
            </a:r>
            <a:endParaRPr>
              <a:solidFill>
                <a:srgbClr val="6AA84F"/>
              </a:solidFill>
            </a:endParaRPr>
          </a:p>
        </p:txBody>
      </p:sp>
      <p:pic>
        <p:nvPicPr>
          <p:cNvPr id="245" name="Google Shape;245;g166c52b97a1_1_0"/>
          <p:cNvPicPr preferRelativeResize="0"/>
          <p:nvPr/>
        </p:nvPicPr>
        <p:blipFill>
          <a:blip r:embed="rId6">
            <a:alphaModFix/>
          </a:blip>
          <a:stretch>
            <a:fillRect/>
          </a:stretch>
        </p:blipFill>
        <p:spPr>
          <a:xfrm>
            <a:off x="8123077" y="1347400"/>
            <a:ext cx="3905323" cy="2232877"/>
          </a:xfrm>
          <a:prstGeom prst="rect">
            <a:avLst/>
          </a:prstGeom>
          <a:noFill/>
          <a:ln>
            <a:noFill/>
          </a:ln>
        </p:spPr>
      </p:pic>
      <p:pic>
        <p:nvPicPr>
          <p:cNvPr id="246" name="Google Shape;246;g166c52b97a1_1_0"/>
          <p:cNvPicPr preferRelativeResize="0"/>
          <p:nvPr/>
        </p:nvPicPr>
        <p:blipFill>
          <a:blip r:embed="rId7">
            <a:alphaModFix/>
          </a:blip>
          <a:stretch>
            <a:fillRect/>
          </a:stretch>
        </p:blipFill>
        <p:spPr>
          <a:xfrm>
            <a:off x="8123077" y="3861452"/>
            <a:ext cx="3905323" cy="22809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66a3a8a744_0_1"/>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IT"/>
              <a:t>breaking news  your questions</a:t>
            </a:r>
            <a:endParaRPr/>
          </a:p>
        </p:txBody>
      </p:sp>
      <p:sp>
        <p:nvSpPr>
          <p:cNvPr id="252" name="Google Shape;252;g166a3a8a744_0_1"/>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IT"/>
              <a:t>21</a:t>
            </a:fld>
            <a:endParaRPr/>
          </a:p>
        </p:txBody>
      </p:sp>
      <p:sp>
        <p:nvSpPr>
          <p:cNvPr id="253" name="Google Shape;253;g166a3a8a744_0_1"/>
          <p:cNvSpPr txBox="1">
            <a:spLocks noGrp="1"/>
          </p:cNvSpPr>
          <p:nvPr>
            <p:ph type="body" idx="1"/>
          </p:nvPr>
        </p:nvSpPr>
        <p:spPr>
          <a:xfrm>
            <a:off x="253280" y="1210602"/>
            <a:ext cx="11735400" cy="4844700"/>
          </a:xfrm>
          <a:prstGeom prst="rect">
            <a:avLst/>
          </a:prstGeom>
        </p:spPr>
        <p:txBody>
          <a:bodyPr spcFirstLastPara="1" wrap="square" lIns="121900" tIns="121900" rIns="121900" bIns="121900" anchor="t" anchorCtr="0">
            <a:normAutofit/>
          </a:bodyPr>
          <a:lstStyle/>
          <a:p>
            <a:pPr marL="457200" lvl="0" indent="-349250" algn="l" rtl="0">
              <a:spcBef>
                <a:spcPts val="0"/>
              </a:spcBef>
              <a:spcAft>
                <a:spcPts val="0"/>
              </a:spcAft>
              <a:buSzPts val="1900"/>
              <a:buChar char="●"/>
            </a:pPr>
            <a:r>
              <a:rPr lang="en-IT"/>
              <a:t>it “seems” the HUB finally received the “Manuale di Rendicontazione”, so in a few days we should have a better chance at having our questions answered</a:t>
            </a:r>
            <a:endParaRPr/>
          </a:p>
          <a:p>
            <a:pPr marL="457200" lvl="0" indent="0" algn="l" rtl="0">
              <a:spcBef>
                <a:spcPts val="0"/>
              </a:spcBef>
              <a:spcAft>
                <a:spcPts val="0"/>
              </a:spcAft>
              <a:buNone/>
            </a:pPr>
            <a:endParaRPr/>
          </a:p>
          <a:p>
            <a:pPr marL="457200" lvl="0" indent="-349250" algn="l" rtl="0">
              <a:spcBef>
                <a:spcPts val="0"/>
              </a:spcBef>
              <a:spcAft>
                <a:spcPts val="0"/>
              </a:spcAft>
              <a:buSzPts val="1900"/>
              <a:buChar char="●"/>
            </a:pPr>
            <a:r>
              <a:rPr lang="en-IT"/>
              <a:t>your questions, as indicated </a:t>
            </a:r>
            <a:r>
              <a:rPr lang="en-IT" u="sng">
                <a:solidFill>
                  <a:schemeClr val="hlink"/>
                </a:solidFill>
                <a:hlinkClick r:id="rId3"/>
              </a:rPr>
              <a:t>here</a:t>
            </a:r>
            <a:endParaRPr/>
          </a:p>
          <a:p>
            <a:pPr marL="914400" lvl="1" indent="-330200" algn="l" rtl="0">
              <a:spcBef>
                <a:spcPts val="0"/>
              </a:spcBef>
              <a:spcAft>
                <a:spcPts val="0"/>
              </a:spcAft>
              <a:buClr>
                <a:srgbClr val="9900FF"/>
              </a:buClr>
              <a:buSzPts val="1600"/>
              <a:buChar char="○"/>
            </a:pPr>
            <a:r>
              <a:rPr lang="en-IT">
                <a:solidFill>
                  <a:srgbClr val="9900FF"/>
                </a:solidFill>
              </a:rPr>
              <a:t>we will keep the document open, for more additions. All what is written there will be sent to the Hub</a:t>
            </a:r>
            <a:endParaRPr>
              <a:solidFill>
                <a:srgbClr val="9900FF"/>
              </a:solidFill>
            </a:endParaRPr>
          </a:p>
          <a:p>
            <a:pPr marL="457200" lvl="0" indent="0" algn="l" rtl="0">
              <a:spcBef>
                <a:spcPts val="0"/>
              </a:spcBef>
              <a:spcAft>
                <a:spcPts val="0"/>
              </a:spcAft>
              <a:buNone/>
            </a:pPr>
            <a:endParaRPr/>
          </a:p>
          <a:p>
            <a:pPr marL="457200" lvl="0" indent="-349250" algn="l" rtl="0">
              <a:spcBef>
                <a:spcPts val="0"/>
              </a:spcBef>
              <a:spcAft>
                <a:spcPts val="0"/>
              </a:spcAft>
              <a:buClr>
                <a:srgbClr val="1155CC"/>
              </a:buClr>
              <a:buSzPts val="1900"/>
              <a:buChar char="●"/>
            </a:pPr>
            <a:r>
              <a:rPr lang="en-IT" b="1">
                <a:solidFill>
                  <a:srgbClr val="1155CC"/>
                </a:solidFill>
              </a:rPr>
              <a:t>As you can imagine, in many cases the answers are “we do not know yet”; we hope you understand the situation</a:t>
            </a:r>
            <a:endParaRPr b="1">
              <a:solidFill>
                <a:srgbClr val="1155CC"/>
              </a:solidFill>
            </a:endParaRPr>
          </a:p>
        </p:txBody>
      </p:sp>
      <p:pic>
        <p:nvPicPr>
          <p:cNvPr id="254" name="Google Shape;254;g166a3a8a744_0_1"/>
          <p:cNvPicPr preferRelativeResize="0"/>
          <p:nvPr/>
        </p:nvPicPr>
        <p:blipFill>
          <a:blip r:embed="rId4">
            <a:alphaModFix/>
          </a:blip>
          <a:stretch>
            <a:fillRect/>
          </a:stretch>
        </p:blipFill>
        <p:spPr>
          <a:xfrm>
            <a:off x="2824888" y="3978863"/>
            <a:ext cx="6105525" cy="1800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66a3a8a744_0_7"/>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IT"/>
              <a:t>Domande #1</a:t>
            </a:r>
            <a:endParaRPr/>
          </a:p>
        </p:txBody>
      </p:sp>
      <p:sp>
        <p:nvSpPr>
          <p:cNvPr id="260" name="Google Shape;260;g166a3a8a744_0_7"/>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IT"/>
              <a:t>22</a:t>
            </a:fld>
            <a:endParaRPr/>
          </a:p>
        </p:txBody>
      </p:sp>
      <p:sp>
        <p:nvSpPr>
          <p:cNvPr id="261" name="Google Shape;261;g166a3a8a744_0_7"/>
          <p:cNvSpPr txBox="1">
            <a:spLocks noGrp="1"/>
          </p:cNvSpPr>
          <p:nvPr>
            <p:ph type="body" idx="1"/>
          </p:nvPr>
        </p:nvSpPr>
        <p:spPr>
          <a:xfrm>
            <a:off x="253280" y="1210602"/>
            <a:ext cx="11735400" cy="4844700"/>
          </a:xfrm>
          <a:prstGeom prst="rect">
            <a:avLst/>
          </a:prstGeom>
        </p:spPr>
        <p:txBody>
          <a:bodyPr spcFirstLastPara="1" wrap="square" lIns="121900" tIns="121900" rIns="121900" bIns="121900" anchor="t" anchorCtr="0">
            <a:normAutofit lnSpcReduction="10000"/>
          </a:bodyPr>
          <a:lstStyle/>
          <a:p>
            <a:pPr marL="457200" lvl="0" indent="-349250" algn="just" rtl="0">
              <a:lnSpc>
                <a:spcPct val="100000"/>
              </a:lnSpc>
              <a:spcBef>
                <a:spcPts val="0"/>
              </a:spcBef>
              <a:spcAft>
                <a:spcPts val="0"/>
              </a:spcAft>
              <a:buClr>
                <a:srgbClr val="9900FF"/>
              </a:buClr>
              <a:buSzPts val="1900"/>
              <a:buFont typeface="Arial"/>
              <a:buChar char="●"/>
            </a:pPr>
            <a:r>
              <a:rPr lang="en-IT" sz="1200">
                <a:solidFill>
                  <a:srgbClr val="9900FF"/>
                </a:solidFill>
                <a:latin typeface="Arial"/>
                <a:ea typeface="Arial"/>
                <a:cs typeface="Arial"/>
                <a:sym typeface="Arial"/>
              </a:rPr>
              <a:t>tempistica e modalità per trasferimento fondi da spoke-leader ad affiliati. (domanda unica ma che si divide in diverse sottodomande, diverse delle quali fuori dal controllo dello spoke: quando MUR trasferisce fondi a HUB? Quando verrà firmato accordo HUB-spoke? Quando verrà definito accordo spoke-affiliati?</a:t>
            </a:r>
            <a:endParaRPr sz="1200">
              <a:solidFill>
                <a:srgbClr val="9900FF"/>
              </a:solidFill>
              <a:latin typeface="Arial"/>
              <a:ea typeface="Arial"/>
              <a:cs typeface="Arial"/>
              <a:sym typeface="Arial"/>
            </a:endParaRPr>
          </a:p>
          <a:p>
            <a:pPr marL="914400" lvl="1" indent="-330200" algn="l" rtl="0">
              <a:spcBef>
                <a:spcPts val="0"/>
              </a:spcBef>
              <a:spcAft>
                <a:spcPts val="0"/>
              </a:spcAft>
              <a:buSzPts val="1600"/>
              <a:buFont typeface="Arial"/>
              <a:buChar char="○"/>
            </a:pPr>
            <a:r>
              <a:rPr lang="en-IT">
                <a:latin typeface="Arial"/>
                <a:ea typeface="Arial"/>
                <a:cs typeface="Arial"/>
                <a:sym typeface="Arial"/>
              </a:rPr>
              <a:t>Come specificato prima:</a:t>
            </a:r>
            <a:endParaRPr>
              <a:latin typeface="Arial"/>
              <a:ea typeface="Arial"/>
              <a:cs typeface="Arial"/>
              <a:sym typeface="Arial"/>
            </a:endParaRPr>
          </a:p>
          <a:p>
            <a:pPr marL="1371600" lvl="2" indent="-330200" algn="l" rtl="0">
              <a:spcBef>
                <a:spcPts val="0"/>
              </a:spcBef>
              <a:spcAft>
                <a:spcPts val="0"/>
              </a:spcAft>
              <a:buClr>
                <a:srgbClr val="000000"/>
              </a:buClr>
              <a:buSzPts val="1600"/>
              <a:buFont typeface="Arial"/>
              <a:buChar char="■"/>
            </a:pPr>
            <a:r>
              <a:rPr lang="en-IT">
                <a:solidFill>
                  <a:srgbClr val="000000"/>
                </a:solidFill>
                <a:latin typeface="Arial"/>
                <a:ea typeface="Arial"/>
                <a:cs typeface="Arial"/>
                <a:sym typeface="Arial"/>
              </a:rPr>
              <a:t>Accordo HUB-Spoke: abbiamo ricevuto un draft ma non abbiamo particolari dettagli sulle modalita’ tempistiche di approvazione</a:t>
            </a:r>
            <a:endParaRPr>
              <a:solidFill>
                <a:srgbClr val="000000"/>
              </a:solidFill>
              <a:latin typeface="Arial"/>
              <a:ea typeface="Arial"/>
              <a:cs typeface="Arial"/>
              <a:sym typeface="Arial"/>
            </a:endParaRPr>
          </a:p>
          <a:p>
            <a:pPr marL="1371600" lvl="2" indent="-330200" algn="l" rtl="0">
              <a:spcBef>
                <a:spcPts val="0"/>
              </a:spcBef>
              <a:spcAft>
                <a:spcPts val="0"/>
              </a:spcAft>
              <a:buClr>
                <a:srgbClr val="000000"/>
              </a:buClr>
              <a:buSzPts val="1600"/>
              <a:buFont typeface="Arial"/>
              <a:buChar char="■"/>
            </a:pPr>
            <a:r>
              <a:rPr lang="en-IT">
                <a:solidFill>
                  <a:srgbClr val="000000"/>
                </a:solidFill>
                <a:latin typeface="Arial"/>
                <a:ea typeface="Arial"/>
                <a:cs typeface="Arial"/>
                <a:sym typeface="Arial"/>
              </a:rPr>
              <a:t>Accordo Spoke-Affiliati: il CdA ha avuto un draft in visione, noi (spokes) non ancora</a:t>
            </a:r>
            <a:endParaRPr>
              <a:solidFill>
                <a:srgbClr val="000000"/>
              </a:solidFill>
              <a:latin typeface="Arial"/>
              <a:ea typeface="Arial"/>
              <a:cs typeface="Arial"/>
              <a:sym typeface="Arial"/>
            </a:endParaRPr>
          </a:p>
          <a:p>
            <a:pPr marL="914400" lvl="1" indent="-330200" algn="l" rtl="0">
              <a:spcBef>
                <a:spcPts val="0"/>
              </a:spcBef>
              <a:spcAft>
                <a:spcPts val="0"/>
              </a:spcAft>
              <a:buSzPts val="1600"/>
              <a:buFont typeface="Arial"/>
              <a:buChar char="○"/>
            </a:pPr>
            <a:r>
              <a:rPr lang="en-IT">
                <a:latin typeface="Arial"/>
                <a:ea typeface="Arial"/>
                <a:cs typeface="Arial"/>
                <a:sym typeface="Arial"/>
              </a:rPr>
              <a:t>Trasferimento fondi: non noto</a:t>
            </a:r>
            <a:endParaRPr>
              <a:latin typeface="Arial"/>
              <a:ea typeface="Arial"/>
              <a:cs typeface="Arial"/>
              <a:sym typeface="Arial"/>
            </a:endParaRPr>
          </a:p>
          <a:p>
            <a:pPr marL="457200" lvl="0" indent="-349250" algn="just" rtl="0">
              <a:lnSpc>
                <a:spcPct val="100000"/>
              </a:lnSpc>
              <a:spcBef>
                <a:spcPts val="0"/>
              </a:spcBef>
              <a:spcAft>
                <a:spcPts val="0"/>
              </a:spcAft>
              <a:buClr>
                <a:srgbClr val="9900FF"/>
              </a:buClr>
              <a:buSzPts val="1900"/>
              <a:buFont typeface="Arial"/>
              <a:buChar char="●"/>
            </a:pPr>
            <a:r>
              <a:rPr lang="en-IT" sz="1200">
                <a:solidFill>
                  <a:srgbClr val="9900FF"/>
                </a:solidFill>
                <a:latin typeface="Arial"/>
                <a:ea typeface="Arial"/>
                <a:cs typeface="Arial"/>
                <a:sym typeface="Arial"/>
              </a:rPr>
              <a:t>modalità di rendicontazione. In attesa di avere linee guida e software per rendicontare, ogni affiliato fa da sé? Come conviene rendicontare (ore, attività)? Le attività partono il 1. Settembre? (domanda non peregrina: il 1. Settembre è la data ufficiale di inizio del Centro, ma in base alla bozza di accordo HUB-spoke le attività iniziano alla firma dello stesso)</a:t>
            </a:r>
            <a:endParaRPr sz="1200">
              <a:solidFill>
                <a:srgbClr val="9900FF"/>
              </a:solidFill>
              <a:latin typeface="Arial"/>
              <a:ea typeface="Arial"/>
              <a:cs typeface="Arial"/>
              <a:sym typeface="Arial"/>
            </a:endParaRPr>
          </a:p>
          <a:p>
            <a:pPr marL="914400" lvl="1" indent="-330200" algn="l" rtl="0">
              <a:spcBef>
                <a:spcPts val="0"/>
              </a:spcBef>
              <a:spcAft>
                <a:spcPts val="0"/>
              </a:spcAft>
              <a:buSzPts val="1600"/>
              <a:buFont typeface="Arial"/>
              <a:buChar char="○"/>
            </a:pPr>
            <a:r>
              <a:rPr lang="en-IT">
                <a:latin typeface="Arial"/>
                <a:ea typeface="Arial"/>
                <a:cs typeface="Arial"/>
                <a:sym typeface="Arial"/>
              </a:rPr>
              <a:t>La data di inizio e’ 1 Settembre. Il problema della frase riportata verra’/e’ stato corretto</a:t>
            </a:r>
            <a:endParaRPr>
              <a:latin typeface="Arial"/>
              <a:ea typeface="Arial"/>
              <a:cs typeface="Arial"/>
              <a:sym typeface="Arial"/>
            </a:endParaRPr>
          </a:p>
          <a:p>
            <a:pPr marL="914400" lvl="1" indent="-330200" algn="l" rtl="0">
              <a:spcBef>
                <a:spcPts val="0"/>
              </a:spcBef>
              <a:spcAft>
                <a:spcPts val="0"/>
              </a:spcAft>
              <a:buSzPts val="1600"/>
              <a:buFont typeface="Arial"/>
              <a:buChar char="○"/>
            </a:pPr>
            <a:r>
              <a:rPr lang="en-IT">
                <a:latin typeface="Arial"/>
                <a:ea typeface="Arial"/>
                <a:cs typeface="Arial"/>
                <a:sym typeface="Arial"/>
              </a:rPr>
              <a:t>Sospettiamo che le prime rendicontazioni possano essere un po’ “artigianali”. </a:t>
            </a:r>
            <a:endParaRPr>
              <a:latin typeface="Arial"/>
              <a:ea typeface="Arial"/>
              <a:cs typeface="Arial"/>
              <a:sym typeface="Arial"/>
            </a:endParaRPr>
          </a:p>
          <a:p>
            <a:pPr marL="457200" lvl="0" indent="-349250" algn="just" rtl="0">
              <a:lnSpc>
                <a:spcPct val="100000"/>
              </a:lnSpc>
              <a:spcBef>
                <a:spcPts val="0"/>
              </a:spcBef>
              <a:spcAft>
                <a:spcPts val="0"/>
              </a:spcAft>
              <a:buClr>
                <a:srgbClr val="9900FF"/>
              </a:buClr>
              <a:buSzPts val="1900"/>
              <a:buFont typeface="Arial"/>
              <a:buChar char="●"/>
            </a:pPr>
            <a:r>
              <a:rPr lang="en-IT" sz="1200">
                <a:solidFill>
                  <a:srgbClr val="9900FF"/>
                </a:solidFill>
                <a:latin typeface="Times New Roman"/>
                <a:ea typeface="Times New Roman"/>
                <a:cs typeface="Times New Roman"/>
                <a:sym typeface="Times New Roman"/>
              </a:rPr>
              <a:t>Assegni di ricerca, ammissibilità e fondi di riferimento. Entro il 2022 si possono emanare bandi AdR (se deliberati da organi di governo enti/univ.). In una riunione del centro il Presidente aveva esplicitamente indicato che gli AdR potessero valere sia sul budget formazione che reclutamento. Vorremmo avere conferma di questa linea (ovvero: ok AdR, ok su budget formazione).</a:t>
            </a:r>
            <a:endParaRPr sz="1200">
              <a:solidFill>
                <a:srgbClr val="9900FF"/>
              </a:solidFill>
              <a:latin typeface="Times New Roman"/>
              <a:ea typeface="Times New Roman"/>
              <a:cs typeface="Times New Roman"/>
              <a:sym typeface="Times New Roman"/>
            </a:endParaRPr>
          </a:p>
          <a:p>
            <a:pPr marL="914400" lvl="1" indent="-330200" algn="l" rtl="0">
              <a:spcBef>
                <a:spcPts val="0"/>
              </a:spcBef>
              <a:spcAft>
                <a:spcPts val="0"/>
              </a:spcAft>
              <a:buSzPts val="1600"/>
              <a:buFont typeface="Arial"/>
              <a:buChar char="○"/>
            </a:pPr>
            <a:r>
              <a:rPr lang="en-IT">
                <a:latin typeface="Arial"/>
                <a:ea typeface="Arial"/>
                <a:cs typeface="Arial"/>
                <a:sym typeface="Arial"/>
              </a:rPr>
              <a:t>per EPR: dipende se l’EPR li fa ancora fare (assumendo che lato universitario non ci sia piu’ margine)</a:t>
            </a:r>
            <a:endParaRPr>
              <a:latin typeface="Arial"/>
              <a:ea typeface="Arial"/>
              <a:cs typeface="Arial"/>
              <a:sym typeface="Arial"/>
            </a:endParaRPr>
          </a:p>
          <a:p>
            <a:pPr marL="914400" lvl="1" indent="-330200" algn="l" rtl="0">
              <a:spcBef>
                <a:spcPts val="0"/>
              </a:spcBef>
              <a:spcAft>
                <a:spcPts val="0"/>
              </a:spcAft>
              <a:buSzPts val="1600"/>
              <a:buFont typeface="Arial"/>
              <a:buChar char="○"/>
            </a:pPr>
            <a:r>
              <a:rPr lang="en-IT">
                <a:latin typeface="Arial"/>
                <a:ea typeface="Arial"/>
                <a:cs typeface="Arial"/>
                <a:sym typeface="Arial"/>
              </a:rPr>
              <a:t>ci pare di capire che gli assegni dovrebbero alla fine essere spostati su “other” (adesso sono su “formazione”)</a:t>
            </a:r>
            <a:endParaRPr>
              <a:latin typeface="Arial"/>
              <a:ea typeface="Arial"/>
              <a:cs typeface="Arial"/>
              <a:sym typeface="Arial"/>
            </a:endParaRPr>
          </a:p>
          <a:p>
            <a:pPr marL="0" lvl="0" indent="0" algn="just" rtl="0">
              <a:lnSpc>
                <a:spcPct val="100000"/>
              </a:lnSpc>
              <a:spcBef>
                <a:spcPts val="0"/>
              </a:spcBef>
              <a:spcAft>
                <a:spcPts val="0"/>
              </a:spcAft>
              <a:buNone/>
            </a:pPr>
            <a:endParaRPr sz="1200">
              <a:solidFill>
                <a:srgbClr val="9900FF"/>
              </a:solidFill>
              <a:latin typeface="Arial"/>
              <a:ea typeface="Arial"/>
              <a:cs typeface="Arial"/>
              <a:sym typeface="Arial"/>
            </a:endParaRPr>
          </a:p>
          <a:p>
            <a:pPr marL="0" lvl="0" indent="0" algn="just" rtl="0">
              <a:lnSpc>
                <a:spcPct val="100000"/>
              </a:lnSpc>
              <a:spcBef>
                <a:spcPts val="0"/>
              </a:spcBef>
              <a:spcAft>
                <a:spcPts val="0"/>
              </a:spcAft>
              <a:buNone/>
            </a:pPr>
            <a:endParaRPr sz="1200">
              <a:solidFill>
                <a:srgbClr val="9900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66a3a8a744_0_13"/>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endParaRPr/>
          </a:p>
        </p:txBody>
      </p:sp>
      <p:sp>
        <p:nvSpPr>
          <p:cNvPr id="267" name="Google Shape;267;g166a3a8a744_0_13"/>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IT"/>
              <a:t>23</a:t>
            </a:fld>
            <a:endParaRPr/>
          </a:p>
        </p:txBody>
      </p:sp>
      <p:sp>
        <p:nvSpPr>
          <p:cNvPr id="268" name="Google Shape;268;g166a3a8a744_0_13"/>
          <p:cNvSpPr txBox="1">
            <a:spLocks noGrp="1"/>
          </p:cNvSpPr>
          <p:nvPr>
            <p:ph type="body" idx="1"/>
          </p:nvPr>
        </p:nvSpPr>
        <p:spPr>
          <a:xfrm>
            <a:off x="177080" y="1210602"/>
            <a:ext cx="11735400" cy="4844700"/>
          </a:xfrm>
          <a:prstGeom prst="rect">
            <a:avLst/>
          </a:prstGeom>
        </p:spPr>
        <p:txBody>
          <a:bodyPr spcFirstLastPara="1" wrap="square" lIns="121900" tIns="121900" rIns="121900" bIns="121900" anchor="t" anchorCtr="0">
            <a:normAutofit lnSpcReduction="20000"/>
          </a:bodyPr>
          <a:lstStyle/>
          <a:p>
            <a:pPr marL="457200" lvl="0" indent="-349250" algn="just" rtl="0">
              <a:lnSpc>
                <a:spcPct val="100000"/>
              </a:lnSpc>
              <a:spcBef>
                <a:spcPts val="0"/>
              </a:spcBef>
              <a:spcAft>
                <a:spcPts val="0"/>
              </a:spcAft>
              <a:buClr>
                <a:srgbClr val="9900FF"/>
              </a:buClr>
              <a:buSzPts val="1900"/>
              <a:buFont typeface="Arial"/>
              <a:buChar char="●"/>
            </a:pPr>
            <a:r>
              <a:rPr lang="en-IT" sz="1200">
                <a:solidFill>
                  <a:srgbClr val="9900FF"/>
                </a:solidFill>
                <a:latin typeface="Arial"/>
                <a:ea typeface="Arial"/>
                <a:cs typeface="Arial"/>
                <a:sym typeface="Arial"/>
              </a:rPr>
              <a:t>I bandi TD negli enti vengono finanziati annualmente con la formula "rinnovabile previa disponibilità fondi". Resta una forma accettabile per il bando o deve prevedere tutta la durata di finanziamento da parte del Centro?</a:t>
            </a:r>
            <a:endParaRPr sz="1200">
              <a:solidFill>
                <a:srgbClr val="9900FF"/>
              </a:solidFill>
              <a:latin typeface="Arial"/>
              <a:ea typeface="Arial"/>
              <a:cs typeface="Arial"/>
              <a:sym typeface="Arial"/>
            </a:endParaRPr>
          </a:p>
          <a:p>
            <a:pPr marL="914400" lvl="1" indent="-330200" algn="l" rtl="0">
              <a:spcBef>
                <a:spcPts val="0"/>
              </a:spcBef>
              <a:spcAft>
                <a:spcPts val="0"/>
              </a:spcAft>
              <a:buSzPts val="1600"/>
              <a:buChar char="○"/>
            </a:pPr>
            <a:r>
              <a:rPr lang="en-IT"/>
              <a:t>dovrebbe essere nella guida di rendicontazione, quindi noto “a giorni”</a:t>
            </a:r>
            <a:endParaRPr/>
          </a:p>
          <a:p>
            <a:pPr marL="457200" lvl="0" indent="-349250" algn="just" rtl="0">
              <a:lnSpc>
                <a:spcPct val="100000"/>
              </a:lnSpc>
              <a:spcBef>
                <a:spcPts val="0"/>
              </a:spcBef>
              <a:spcAft>
                <a:spcPts val="0"/>
              </a:spcAft>
              <a:buClr>
                <a:srgbClr val="9900FF"/>
              </a:buClr>
              <a:buSzPts val="1900"/>
              <a:buFont typeface="Arial"/>
              <a:buChar char="●"/>
            </a:pPr>
            <a:r>
              <a:rPr lang="en-IT" sz="1200">
                <a:solidFill>
                  <a:srgbClr val="9900FF"/>
                </a:solidFill>
                <a:latin typeface="Arial"/>
                <a:ea typeface="Arial"/>
                <a:cs typeface="Arial"/>
                <a:sym typeface="Arial"/>
              </a:rPr>
              <a:t>Nell'emanare i bandi TD come si collegano al Centro? Ovvero, sono necessari dei passi formali per collegarli alle milestones definite tra Centro e MUR? E' sufficiente il CUP di riferimento dei fondi?</a:t>
            </a:r>
            <a:endParaRPr>
              <a:solidFill>
                <a:srgbClr val="9900FF"/>
              </a:solidFill>
              <a:latin typeface="Arial"/>
              <a:ea typeface="Arial"/>
              <a:cs typeface="Arial"/>
              <a:sym typeface="Arial"/>
            </a:endParaRPr>
          </a:p>
          <a:p>
            <a:pPr marL="914400" lvl="1" indent="-330200" algn="l" rtl="0">
              <a:spcBef>
                <a:spcPts val="0"/>
              </a:spcBef>
              <a:spcAft>
                <a:spcPts val="0"/>
              </a:spcAft>
              <a:buSzPts val="1600"/>
              <a:buChar char="○"/>
            </a:pPr>
            <a:r>
              <a:rPr lang="en-IT"/>
              <a:t>A noi non noto al momento. Lato INFN i timesheet conterranno il WP di riferimento (e lo Spoke naturalmente), ma non e’ detto che questa info debba essere esposta verso l’esterno</a:t>
            </a:r>
            <a:endParaRPr/>
          </a:p>
          <a:p>
            <a:pPr marL="457200" lvl="0" indent="-349250" algn="just" rtl="0">
              <a:lnSpc>
                <a:spcPct val="100000"/>
              </a:lnSpc>
              <a:spcBef>
                <a:spcPts val="0"/>
              </a:spcBef>
              <a:spcAft>
                <a:spcPts val="0"/>
              </a:spcAft>
              <a:buClr>
                <a:srgbClr val="9900FF"/>
              </a:buClr>
              <a:buSzPts val="1900"/>
              <a:buFont typeface="Arial"/>
              <a:buChar char="●"/>
            </a:pPr>
            <a:r>
              <a:rPr lang="en-IT" sz="1200">
                <a:solidFill>
                  <a:srgbClr val="9900FF"/>
                </a:solidFill>
                <a:latin typeface="Arial"/>
                <a:ea typeface="Arial"/>
                <a:cs typeface="Arial"/>
                <a:sym typeface="Arial"/>
              </a:rPr>
              <a:t>Inserimento formale personale che non rendiconta. Nelle nostre attività possiamo inserire personale che non rendiconta (non staff e non assunti). E' necessaria una procedura formale di affiliazione al Centro? Anche per il rispetto delle norme interne al Centro (data rights, accounts, etc).</a:t>
            </a:r>
            <a:endParaRPr>
              <a:solidFill>
                <a:srgbClr val="9900FF"/>
              </a:solidFill>
              <a:latin typeface="Arial"/>
              <a:ea typeface="Arial"/>
              <a:cs typeface="Arial"/>
              <a:sym typeface="Arial"/>
            </a:endParaRPr>
          </a:p>
          <a:p>
            <a:pPr marL="914400" lvl="1" indent="-330200" algn="l" rtl="0">
              <a:spcBef>
                <a:spcPts val="0"/>
              </a:spcBef>
              <a:spcAft>
                <a:spcPts val="0"/>
              </a:spcAft>
              <a:buSzPts val="1600"/>
              <a:buChar char="○"/>
            </a:pPr>
            <a:r>
              <a:rPr lang="en-IT"/>
              <a:t>come in tutte le istituzioni, una persona che vuole utilizzare risorse dovra’ dichiarare il rispetto delle norme del centro. A parte questo non ci e’ al momento nota nessuna necessita’ di affiliazione formale</a:t>
            </a:r>
            <a:endParaRPr/>
          </a:p>
          <a:p>
            <a:pPr marL="457200" lvl="0" indent="-349250" algn="just" rtl="0">
              <a:lnSpc>
                <a:spcPct val="100000"/>
              </a:lnSpc>
              <a:spcBef>
                <a:spcPts val="0"/>
              </a:spcBef>
              <a:spcAft>
                <a:spcPts val="0"/>
              </a:spcAft>
              <a:buClr>
                <a:srgbClr val="9900FF"/>
              </a:buClr>
              <a:buSzPts val="1900"/>
              <a:buChar char="●"/>
            </a:pPr>
            <a:r>
              <a:rPr lang="en-IT" sz="1200">
                <a:solidFill>
                  <a:srgbClr val="9900FF"/>
                </a:solidFill>
                <a:latin typeface="Times New Roman"/>
                <a:ea typeface="Times New Roman"/>
                <a:cs typeface="Times New Roman"/>
                <a:sym typeface="Times New Roman"/>
              </a:rPr>
              <a:t>Come saranno rendicontati gli RTDa? Unifi ha deciso di procedere immediatamente perché il periodo corrispondente sia contenuto nei tre anni del progetto. Ci sono reali motivi di preoccupazione per gli RTDa che partiranno (se partiranno) più avanti? O è corretto assumere che la parte non rendicontabile potrà essere coperta con i fondi dei mesi uomo?</a:t>
            </a:r>
            <a:endParaRPr sz="1200">
              <a:solidFill>
                <a:srgbClr val="9900FF"/>
              </a:solidFill>
              <a:latin typeface="Times New Roman"/>
              <a:ea typeface="Times New Roman"/>
              <a:cs typeface="Times New Roman"/>
              <a:sym typeface="Times New Roman"/>
            </a:endParaRPr>
          </a:p>
          <a:p>
            <a:pPr marL="914400" lvl="1" indent="-330200" algn="l" rtl="0">
              <a:spcBef>
                <a:spcPts val="0"/>
              </a:spcBef>
              <a:spcAft>
                <a:spcPts val="0"/>
              </a:spcAft>
              <a:buSzPts val="1600"/>
              <a:buChar char="○"/>
            </a:pPr>
            <a:r>
              <a:rPr lang="en-IT"/>
              <a:t>la rendicontazione degli staff e l’overhead sono fondi “liberi” dal punto di vista del MUR</a:t>
            </a:r>
            <a:endParaRPr/>
          </a:p>
          <a:p>
            <a:pPr marL="457200" lvl="0" indent="-349250" algn="just" rtl="0">
              <a:lnSpc>
                <a:spcPct val="100000"/>
              </a:lnSpc>
              <a:spcBef>
                <a:spcPts val="0"/>
              </a:spcBef>
              <a:spcAft>
                <a:spcPts val="0"/>
              </a:spcAft>
              <a:buClr>
                <a:srgbClr val="9900FF"/>
              </a:buClr>
              <a:buSzPts val="1900"/>
              <a:buChar char="●"/>
            </a:pPr>
            <a:r>
              <a:rPr lang="en-IT" sz="1200">
                <a:solidFill>
                  <a:srgbClr val="9900FF"/>
                </a:solidFill>
                <a:latin typeface="Times New Roman"/>
                <a:ea typeface="Times New Roman"/>
                <a:cs typeface="Times New Roman"/>
                <a:sym typeface="Times New Roman"/>
              </a:rPr>
              <a:t>Come saranno gestite le Open Call? Sarà lo spoke leader a fare i bandi? Il lavoro da fare dovrà essere svolto entro i tempi del progetto e dunque sarà possibile rendicontare solo le spese fatte entro febbraio 2026? Possiamo/dobbiamo proporre dei progetti per le Open Call? </a:t>
            </a:r>
            <a:endParaRPr sz="1200">
              <a:solidFill>
                <a:srgbClr val="9900FF"/>
              </a:solidFill>
              <a:latin typeface="Times New Roman"/>
              <a:ea typeface="Times New Roman"/>
              <a:cs typeface="Times New Roman"/>
              <a:sym typeface="Times New Roman"/>
            </a:endParaRPr>
          </a:p>
          <a:p>
            <a:pPr marL="914400" lvl="1" indent="-330200" algn="l" rtl="0">
              <a:spcBef>
                <a:spcPts val="0"/>
              </a:spcBef>
              <a:spcAft>
                <a:spcPts val="0"/>
              </a:spcAft>
              <a:buSzPts val="1600"/>
              <a:buChar char="○"/>
            </a:pPr>
            <a:r>
              <a:rPr lang="en-IT"/>
              <a:t>Le open calls saranno bandite dallo Spoke Leader</a:t>
            </a:r>
            <a:endParaRPr/>
          </a:p>
          <a:p>
            <a:pPr marL="914400" lvl="1" indent="-330200" algn="l" rtl="0">
              <a:spcBef>
                <a:spcPts val="0"/>
              </a:spcBef>
              <a:spcAft>
                <a:spcPts val="0"/>
              </a:spcAft>
              <a:buSzPts val="1600"/>
              <a:buChar char="○"/>
            </a:pPr>
            <a:r>
              <a:rPr lang="en-IT"/>
              <a:t>Le open calls sono lavori a corpo, per i quali si chiede di “fare un lavoro”. Se l’aggiudicatore decide di reclutare personale, non e’ materiale di rendicontazione. Piuttosto, rimane da capire come l’aggiudicatore si fara’ “certificare” di aver fatto il lavoro; questo deve avvenire entro quella data.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66a3a8a744_0_20"/>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endParaRPr/>
          </a:p>
        </p:txBody>
      </p:sp>
      <p:sp>
        <p:nvSpPr>
          <p:cNvPr id="274" name="Google Shape;274;g166a3a8a744_0_20"/>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IT"/>
              <a:t>24</a:t>
            </a:fld>
            <a:endParaRPr/>
          </a:p>
        </p:txBody>
      </p:sp>
      <p:sp>
        <p:nvSpPr>
          <p:cNvPr id="275" name="Google Shape;275;g166a3a8a744_0_20"/>
          <p:cNvSpPr txBox="1">
            <a:spLocks noGrp="1"/>
          </p:cNvSpPr>
          <p:nvPr>
            <p:ph type="body" idx="1"/>
          </p:nvPr>
        </p:nvSpPr>
        <p:spPr>
          <a:xfrm>
            <a:off x="253280" y="1210602"/>
            <a:ext cx="11735400" cy="4844700"/>
          </a:xfrm>
          <a:prstGeom prst="rect">
            <a:avLst/>
          </a:prstGeom>
        </p:spPr>
        <p:txBody>
          <a:bodyPr spcFirstLastPara="1" wrap="square" lIns="121900" tIns="121900" rIns="121900" bIns="121900" anchor="t" anchorCtr="0">
            <a:normAutofit/>
          </a:bodyPr>
          <a:lstStyle/>
          <a:p>
            <a:pPr marL="457200" lvl="0" indent="-304800" algn="just" rtl="0">
              <a:lnSpc>
                <a:spcPct val="100000"/>
              </a:lnSpc>
              <a:spcBef>
                <a:spcPts val="0"/>
              </a:spcBef>
              <a:spcAft>
                <a:spcPts val="0"/>
              </a:spcAft>
              <a:buClr>
                <a:srgbClr val="9900FF"/>
              </a:buClr>
              <a:buSzPts val="1200"/>
              <a:buFont typeface="Times New Roman"/>
              <a:buChar char="●"/>
            </a:pPr>
            <a:r>
              <a:rPr lang="en-IT" sz="1200">
                <a:solidFill>
                  <a:srgbClr val="9900FF"/>
                </a:solidFill>
                <a:latin typeface="Times New Roman"/>
                <a:ea typeface="Times New Roman"/>
                <a:cs typeface="Times New Roman"/>
                <a:sym typeface="Times New Roman"/>
              </a:rPr>
              <a:t>Questa e’ una domanda piu’ tecnica che amministrativa emersa nel WP1. Se e’ fuori luogo scartatela.</a:t>
            </a:r>
            <a:endParaRPr sz="1200">
              <a:solidFill>
                <a:srgbClr val="9900FF"/>
              </a:solidFill>
              <a:latin typeface="Times New Roman"/>
              <a:ea typeface="Times New Roman"/>
              <a:cs typeface="Times New Roman"/>
              <a:sym typeface="Times New Roman"/>
            </a:endParaRPr>
          </a:p>
          <a:p>
            <a:pPr marL="457200" lvl="0" indent="-304800" algn="just" rtl="0">
              <a:lnSpc>
                <a:spcPct val="100000"/>
              </a:lnSpc>
              <a:spcBef>
                <a:spcPts val="0"/>
              </a:spcBef>
              <a:spcAft>
                <a:spcPts val="0"/>
              </a:spcAft>
              <a:buClr>
                <a:srgbClr val="9900FF"/>
              </a:buClr>
              <a:buSzPts val="1200"/>
              <a:buFont typeface="Times New Roman"/>
              <a:buAutoNum type="arabicParenR"/>
            </a:pPr>
            <a:r>
              <a:rPr lang="en-IT" sz="1200">
                <a:solidFill>
                  <a:srgbClr val="9900FF"/>
                </a:solidFill>
                <a:latin typeface="Times New Roman"/>
                <a:ea typeface="Times New Roman"/>
                <a:cs typeface="Times New Roman"/>
                <a:sym typeface="Times New Roman"/>
              </a:rPr>
              <a:t>I codici degli usecases dovranno essere resi pubblici ?</a:t>
            </a:r>
            <a:endParaRPr sz="1200">
              <a:solidFill>
                <a:srgbClr val="9900FF"/>
              </a:solidFill>
              <a:latin typeface="Times New Roman"/>
              <a:ea typeface="Times New Roman"/>
              <a:cs typeface="Times New Roman"/>
              <a:sym typeface="Times New Roman"/>
            </a:endParaRPr>
          </a:p>
          <a:p>
            <a:pPr marL="457200" lvl="0" indent="-304800" algn="just" rtl="0">
              <a:lnSpc>
                <a:spcPct val="100000"/>
              </a:lnSpc>
              <a:spcBef>
                <a:spcPts val="0"/>
              </a:spcBef>
              <a:spcAft>
                <a:spcPts val="0"/>
              </a:spcAft>
              <a:buClr>
                <a:srgbClr val="9900FF"/>
              </a:buClr>
              <a:buSzPts val="1200"/>
              <a:buFont typeface="Times New Roman"/>
              <a:buAutoNum type="arabicParenR"/>
            </a:pPr>
            <a:r>
              <a:rPr lang="en-IT" sz="1200">
                <a:solidFill>
                  <a:srgbClr val="9900FF"/>
                </a:solidFill>
                <a:latin typeface="Times New Roman"/>
                <a:ea typeface="Times New Roman"/>
                <a:cs typeface="Times New Roman"/>
                <a:sym typeface="Times New Roman"/>
              </a:rPr>
              <a:t>Possono usare pezzi di codice di altri pacchetti pubblici ?</a:t>
            </a:r>
            <a:endParaRPr sz="1200">
              <a:solidFill>
                <a:srgbClr val="9900FF"/>
              </a:solidFill>
              <a:latin typeface="Times New Roman"/>
              <a:ea typeface="Times New Roman"/>
              <a:cs typeface="Times New Roman"/>
              <a:sym typeface="Times New Roman"/>
            </a:endParaRPr>
          </a:p>
          <a:p>
            <a:pPr marL="457200" lvl="0" indent="-304800" algn="just" rtl="0">
              <a:lnSpc>
                <a:spcPct val="100000"/>
              </a:lnSpc>
              <a:spcBef>
                <a:spcPts val="0"/>
              </a:spcBef>
              <a:spcAft>
                <a:spcPts val="0"/>
              </a:spcAft>
              <a:buClr>
                <a:srgbClr val="9900FF"/>
              </a:buClr>
              <a:buSzPts val="1200"/>
              <a:buFont typeface="Times New Roman"/>
              <a:buAutoNum type="arabicParenR"/>
            </a:pPr>
            <a:r>
              <a:rPr lang="en-IT" sz="1200">
                <a:solidFill>
                  <a:srgbClr val="9900FF"/>
                </a:solidFill>
                <a:latin typeface="Times New Roman"/>
                <a:ea typeface="Times New Roman"/>
                <a:cs typeface="Times New Roman"/>
                <a:sym typeface="Times New Roman"/>
              </a:rPr>
              <a:t>Possono essere fatti in collaborazione con collaboratori internazionali che a loro volta renderanno pubblico il pacchetto sui loro siti ?</a:t>
            </a:r>
            <a:endParaRPr sz="1200">
              <a:solidFill>
                <a:srgbClr val="9900FF"/>
              </a:solidFill>
              <a:latin typeface="Times New Roman"/>
              <a:ea typeface="Times New Roman"/>
              <a:cs typeface="Times New Roman"/>
              <a:sym typeface="Times New Roman"/>
            </a:endParaRPr>
          </a:p>
          <a:p>
            <a:pPr marL="457200" lvl="0" indent="-304800" algn="just" rtl="0">
              <a:lnSpc>
                <a:spcPct val="100000"/>
              </a:lnSpc>
              <a:spcBef>
                <a:spcPts val="0"/>
              </a:spcBef>
              <a:spcAft>
                <a:spcPts val="0"/>
              </a:spcAft>
              <a:buClr>
                <a:srgbClr val="9900FF"/>
              </a:buClr>
              <a:buSzPts val="1200"/>
              <a:buFont typeface="Times New Roman"/>
              <a:buAutoNum type="arabicParenR"/>
            </a:pPr>
            <a:r>
              <a:rPr lang="en-IT" sz="1200">
                <a:solidFill>
                  <a:srgbClr val="9900FF"/>
                </a:solidFill>
                <a:latin typeface="Times New Roman"/>
                <a:ea typeface="Times New Roman"/>
                <a:cs typeface="Times New Roman"/>
                <a:sym typeface="Times New Roman"/>
              </a:rPr>
              <a:t>Con che procedura verra’ validato il codice ?</a:t>
            </a:r>
            <a:endParaRPr sz="1200">
              <a:solidFill>
                <a:srgbClr val="9900FF"/>
              </a:solidFill>
              <a:latin typeface="Times New Roman"/>
              <a:ea typeface="Times New Roman"/>
              <a:cs typeface="Times New Roman"/>
              <a:sym typeface="Times New Roman"/>
            </a:endParaRPr>
          </a:p>
          <a:p>
            <a:pPr marL="914400" lvl="0" indent="-349250" algn="l" rtl="0">
              <a:spcBef>
                <a:spcPts val="0"/>
              </a:spcBef>
              <a:spcAft>
                <a:spcPts val="0"/>
              </a:spcAft>
              <a:buSzPts val="1900"/>
              <a:buAutoNum type="arabicPeriod"/>
            </a:pPr>
            <a:r>
              <a:rPr lang="en-IT"/>
              <a:t>non c’e’ ancora una posizione ufficiale del centro, ma ci aspettiamo che una soluzione sensata sia “il default e’ aperto a meno che non ci siano indicazioni contrarie caso per caso” (per esempio codici industriali, protetti da brevetto etc). Chiaramente, perche’ un use case sia esponibile, il suoi risultati (successo / insuccesso, miglioramento delle performance rispetto a baseline, …) devono essere esponibili in un documento</a:t>
            </a:r>
            <a:endParaRPr/>
          </a:p>
          <a:p>
            <a:pPr marL="914400" lvl="0" indent="-349250" algn="l" rtl="0">
              <a:spcBef>
                <a:spcPts val="0"/>
              </a:spcBef>
              <a:spcAft>
                <a:spcPts val="0"/>
              </a:spcAft>
              <a:buSzPts val="1900"/>
              <a:buAutoNum type="arabicPeriod"/>
            </a:pPr>
            <a:r>
              <a:rPr lang="en-IT"/>
              <a:t>ovviamente si possono usare altri pacchetti pubblici, esattamente con le modalita’ in cui lo facciamo negli esperimenti (per esempio, se la licenza richiede che siano citati lo devono essere)</a:t>
            </a:r>
            <a:endParaRPr/>
          </a:p>
          <a:p>
            <a:pPr marL="914400" lvl="0" indent="-349250" algn="l" rtl="0">
              <a:spcBef>
                <a:spcPts val="0"/>
              </a:spcBef>
              <a:spcAft>
                <a:spcPts val="0"/>
              </a:spcAft>
              <a:buSzPts val="1900"/>
              <a:buAutoNum type="arabicPeriod"/>
            </a:pPr>
            <a:r>
              <a:rPr lang="en-IT"/>
              <a:t>il CN non e’ un’attivita’ isolata nel panorama scientifico / industriale; ci aspettiamo che si inserisca in attivita’ gia’ esistenti, portando il contributo</a:t>
            </a:r>
            <a:endParaRPr/>
          </a:p>
          <a:p>
            <a:pPr marL="914400" lvl="0" indent="-349250" algn="l" rtl="0">
              <a:spcBef>
                <a:spcPts val="0"/>
              </a:spcBef>
              <a:spcAft>
                <a:spcPts val="0"/>
              </a:spcAft>
              <a:buSzPts val="1900"/>
              <a:buAutoNum type="arabicPeriod"/>
            </a:pPr>
            <a:r>
              <a:rPr lang="en-IT" u="sng"/>
              <a:t>non siamo sicuri di capire la domanda</a:t>
            </a:r>
            <a:endParaRPr u="sng"/>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66a3a8a744_0_27"/>
          <p:cNvSpPr txBox="1">
            <a:spLocks noGrp="1"/>
          </p:cNvSpPr>
          <p:nvPr>
            <p:ph type="title"/>
          </p:nvPr>
        </p:nvSpPr>
        <p:spPr>
          <a:xfrm>
            <a:off x="131000" y="21800"/>
            <a:ext cx="117687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endParaRPr/>
          </a:p>
        </p:txBody>
      </p:sp>
      <p:sp>
        <p:nvSpPr>
          <p:cNvPr id="281" name="Google Shape;281;g166a3a8a744_0_27"/>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IT"/>
              <a:t>25</a:t>
            </a:fld>
            <a:endParaRPr/>
          </a:p>
        </p:txBody>
      </p:sp>
      <p:sp>
        <p:nvSpPr>
          <p:cNvPr id="282" name="Google Shape;282;g166a3a8a744_0_27"/>
          <p:cNvSpPr txBox="1">
            <a:spLocks noGrp="1"/>
          </p:cNvSpPr>
          <p:nvPr>
            <p:ph type="body" idx="1"/>
          </p:nvPr>
        </p:nvSpPr>
        <p:spPr>
          <a:xfrm>
            <a:off x="253280" y="1210602"/>
            <a:ext cx="11735400" cy="4844700"/>
          </a:xfrm>
          <a:prstGeom prst="rect">
            <a:avLst/>
          </a:prstGeom>
        </p:spPr>
        <p:txBody>
          <a:bodyPr spcFirstLastPara="1" wrap="square" lIns="121900" tIns="121900" rIns="121900" bIns="121900" anchor="t" anchorCtr="0">
            <a:normAutofit/>
          </a:bodyPr>
          <a:lstStyle/>
          <a:p>
            <a:pPr marL="457200" lvl="0" indent="-349250" algn="just" rtl="0">
              <a:lnSpc>
                <a:spcPct val="100000"/>
              </a:lnSpc>
              <a:spcBef>
                <a:spcPts val="0"/>
              </a:spcBef>
              <a:spcAft>
                <a:spcPts val="0"/>
              </a:spcAft>
              <a:buClr>
                <a:srgbClr val="9900FF"/>
              </a:buClr>
              <a:buSzPts val="1900"/>
              <a:buFont typeface="Arial"/>
              <a:buChar char="●"/>
            </a:pPr>
            <a:r>
              <a:rPr lang="en-IT" sz="1200">
                <a:solidFill>
                  <a:srgbClr val="9900FF"/>
                </a:solidFill>
                <a:latin typeface="Arial"/>
                <a:ea typeface="Arial"/>
                <a:cs typeface="Arial"/>
                <a:sym typeface="Arial"/>
              </a:rPr>
              <a:t>Anche questa è  probabilmente tecnica, ed è già stata posta alla coordinatrice degli spoke. La ripropongo per l'archivio…. </a:t>
            </a:r>
            <a:endParaRPr sz="1200">
              <a:solidFill>
                <a:srgbClr val="9900FF"/>
              </a:solidFill>
              <a:latin typeface="Arial"/>
              <a:ea typeface="Arial"/>
              <a:cs typeface="Arial"/>
              <a:sym typeface="Arial"/>
            </a:endParaRPr>
          </a:p>
          <a:p>
            <a:pPr marL="457200" lvl="0" indent="0" algn="just" rtl="0">
              <a:lnSpc>
                <a:spcPct val="100000"/>
              </a:lnSpc>
              <a:spcBef>
                <a:spcPts val="0"/>
              </a:spcBef>
              <a:spcAft>
                <a:spcPts val="0"/>
              </a:spcAft>
              <a:buNone/>
            </a:pPr>
            <a:r>
              <a:rPr lang="en-IT" sz="1200">
                <a:solidFill>
                  <a:srgbClr val="9900FF"/>
                </a:solidFill>
                <a:latin typeface="Arial"/>
                <a:ea typeface="Arial"/>
                <a:cs typeface="Arial"/>
                <a:sym typeface="Arial"/>
              </a:rPr>
              <a:t>È possibile avere indicazioni unitarie a tutti gli spoke per l’accesso a queste risorse, in accordo con l’HUB e il Cineca (come peraltro descritto nel documento del CN sottoposto al MUR)?  Si tratterebbe di indicare come accedere alle risorse, account dedicati per il CN (se necessario), e istruzioni di uso.</a:t>
            </a:r>
            <a:endParaRPr sz="1200">
              <a:solidFill>
                <a:srgbClr val="9900FF"/>
              </a:solidFill>
              <a:latin typeface="Arial"/>
              <a:ea typeface="Arial"/>
              <a:cs typeface="Arial"/>
              <a:sym typeface="Arial"/>
            </a:endParaRPr>
          </a:p>
          <a:p>
            <a:pPr marL="914400" lvl="1" indent="-330200" algn="l" rtl="0">
              <a:spcBef>
                <a:spcPts val="0"/>
              </a:spcBef>
              <a:spcAft>
                <a:spcPts val="0"/>
              </a:spcAft>
              <a:buSzPts val="1600"/>
              <a:buChar char="○"/>
            </a:pPr>
            <a:r>
              <a:rPr lang="en-IT"/>
              <a:t>abbiamo chiesto all’Hub la situazione per il board di allocazione risorse. Forwarderemo la risposta appena disponibile. </a:t>
            </a:r>
            <a:endParaRPr/>
          </a:p>
          <a:p>
            <a:pPr marL="457200" lvl="0" indent="-349250" algn="l" rtl="0">
              <a:spcBef>
                <a:spcPts val="0"/>
              </a:spcBef>
              <a:spcAft>
                <a:spcPts val="0"/>
              </a:spcAft>
              <a:buClr>
                <a:srgbClr val="9900FF"/>
              </a:buClr>
              <a:buSzPts val="1900"/>
              <a:buFont typeface="Arial"/>
              <a:buChar char="●"/>
            </a:pPr>
            <a:r>
              <a:rPr lang="en-IT" sz="1200">
                <a:solidFill>
                  <a:srgbClr val="9900FF"/>
                </a:solidFill>
                <a:latin typeface="Arial"/>
                <a:ea typeface="Arial"/>
                <a:cs typeface="Arial"/>
                <a:sym typeface="Arial"/>
              </a:rPr>
              <a:t>Quale è il modo piu’ corretto ed ordinato per coinvolgere i soci IFAB? IFAB ha circa 20 soci (diventeranno 25-30 entro fine anno)  che si qualificano come “Supporters” del centro Nazionale e dovrebbero poter partecipare (con modalità da definirsi) ai progetti di “Innovation Grants”, oltre che ai bandi a cascata. Ad oggi i soci IFAB che hanno manifestato interesse sono BIP, Esteco, E4Company) </a:t>
            </a:r>
            <a:endParaRPr sz="1200">
              <a:solidFill>
                <a:srgbClr val="9900FF"/>
              </a:solidFill>
              <a:latin typeface="Arial"/>
              <a:ea typeface="Arial"/>
              <a:cs typeface="Arial"/>
              <a:sym typeface="Arial"/>
            </a:endParaRPr>
          </a:p>
          <a:p>
            <a:pPr marL="914400" lvl="1" indent="-330200" algn="l" rtl="0">
              <a:spcBef>
                <a:spcPts val="0"/>
              </a:spcBef>
              <a:spcAft>
                <a:spcPts val="0"/>
              </a:spcAft>
              <a:buSzPts val="1600"/>
              <a:buChar char="○"/>
            </a:pPr>
            <a:r>
              <a:rPr lang="en-IT"/>
              <a:t>al momento la nostra comprensione e’ che accedano via Open Calls visto che appunto non sono membri formali del CN. Pero’ appunto e’ stata istituita una task force dal CdA su questo, aspettiamo le conclusioni</a:t>
            </a:r>
            <a:endParaRPr/>
          </a:p>
          <a:p>
            <a:pPr marL="914400" lvl="1" indent="-330200" algn="l" rtl="0">
              <a:spcBef>
                <a:spcPts val="0"/>
              </a:spcBef>
              <a:spcAft>
                <a:spcPts val="0"/>
              </a:spcAft>
              <a:buSzPts val="1600"/>
              <a:buChar char="○"/>
            </a:pPr>
            <a:r>
              <a:rPr lang="en-IT"/>
              <a:t>da progetto, le open calls sono M5-M9 e gli innovation grants M9-M12, per cui c’e’ un po’ di tempo (non tantissimo)</a:t>
            </a: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ICSC Budget</a:t>
            </a:r>
            <a:endParaRPr/>
          </a:p>
        </p:txBody>
      </p:sp>
      <p:sp>
        <p:nvSpPr>
          <p:cNvPr id="77" name="Google Shape;77;p3"/>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3</a:t>
            </a:fld>
            <a:endParaRPr/>
          </a:p>
        </p:txBody>
      </p:sp>
      <p:sp>
        <p:nvSpPr>
          <p:cNvPr id="78" name="Google Shape;78;p3"/>
          <p:cNvSpPr txBox="1">
            <a:spLocks noGrp="1"/>
          </p:cNvSpPr>
          <p:nvPr>
            <p:ph type="body" idx="1"/>
          </p:nvPr>
        </p:nvSpPr>
        <p:spPr>
          <a:xfrm>
            <a:off x="0" y="1567542"/>
            <a:ext cx="5537920" cy="4019731"/>
          </a:xfrm>
          <a:prstGeom prst="rect">
            <a:avLst/>
          </a:prstGeom>
          <a:noFill/>
          <a:ln>
            <a:noFill/>
          </a:ln>
        </p:spPr>
        <p:txBody>
          <a:bodyPr spcFirstLastPara="1" wrap="square" lIns="121900" tIns="121900" rIns="121900" bIns="121900" anchor="t" anchorCtr="0">
            <a:normAutofit lnSpcReduction="10000"/>
          </a:bodyPr>
          <a:lstStyle/>
          <a:p>
            <a:pPr marL="0" lvl="0" indent="0" algn="l" rtl="0">
              <a:lnSpc>
                <a:spcPct val="115000"/>
              </a:lnSpc>
              <a:spcBef>
                <a:spcPts val="0"/>
              </a:spcBef>
              <a:spcAft>
                <a:spcPts val="0"/>
              </a:spcAft>
              <a:buNone/>
            </a:pPr>
            <a:r>
              <a:rPr lang="en-IT" b="1"/>
              <a:t>Constraints to the project </a:t>
            </a:r>
            <a:endParaRPr b="1"/>
          </a:p>
          <a:p>
            <a:pPr marL="457200" lvl="0" indent="-349250" algn="l" rtl="0">
              <a:lnSpc>
                <a:spcPct val="115000"/>
              </a:lnSpc>
              <a:spcBef>
                <a:spcPts val="0"/>
              </a:spcBef>
              <a:spcAft>
                <a:spcPts val="0"/>
              </a:spcAft>
              <a:buSzPts val="1900"/>
              <a:buChar char="●"/>
            </a:pPr>
            <a:r>
              <a:rPr lang="en-IT"/>
              <a:t>Budget</a:t>
            </a:r>
            <a:endParaRPr/>
          </a:p>
          <a:p>
            <a:pPr marL="914400" lvl="1" indent="-330200" algn="l" rtl="0">
              <a:lnSpc>
                <a:spcPct val="115000"/>
              </a:lnSpc>
              <a:spcBef>
                <a:spcPts val="0"/>
              </a:spcBef>
              <a:spcAft>
                <a:spcPts val="0"/>
              </a:spcAft>
              <a:buSzPts val="1600"/>
              <a:buChar char="○"/>
            </a:pPr>
            <a:r>
              <a:rPr lang="en-IT">
                <a:solidFill>
                  <a:srgbClr val="AE2A1F"/>
                </a:solidFill>
              </a:rPr>
              <a:t>Between 200 and 400 MEur</a:t>
            </a:r>
            <a:endParaRPr/>
          </a:p>
          <a:p>
            <a:pPr marL="457200" lvl="0" indent="-349250" algn="l" rtl="0">
              <a:lnSpc>
                <a:spcPct val="115000"/>
              </a:lnSpc>
              <a:spcBef>
                <a:spcPts val="0"/>
              </a:spcBef>
              <a:spcAft>
                <a:spcPts val="0"/>
              </a:spcAft>
              <a:buSzPts val="1900"/>
              <a:buChar char="●"/>
            </a:pPr>
            <a:r>
              <a:rPr lang="en-IT"/>
              <a:t>You need to categorize budget in multiple dimensions</a:t>
            </a:r>
            <a:endParaRPr/>
          </a:p>
          <a:p>
            <a:pPr marL="914400" lvl="1" indent="-330200" algn="l" rtl="0">
              <a:lnSpc>
                <a:spcPct val="115000"/>
              </a:lnSpc>
              <a:spcBef>
                <a:spcPts val="0"/>
              </a:spcBef>
              <a:spcAft>
                <a:spcPts val="0"/>
              </a:spcAft>
              <a:buSzPts val="1600"/>
              <a:buChar char="○"/>
            </a:pPr>
            <a:r>
              <a:rPr lang="en-IT">
                <a:solidFill>
                  <a:srgbClr val="AE2A1F"/>
                </a:solidFill>
              </a:rPr>
              <a:t>“Investimenti”</a:t>
            </a:r>
            <a:endParaRPr/>
          </a:p>
          <a:p>
            <a:pPr marL="914400" lvl="1" indent="-330200" algn="l" rtl="0">
              <a:lnSpc>
                <a:spcPct val="115000"/>
              </a:lnSpc>
              <a:spcBef>
                <a:spcPts val="0"/>
              </a:spcBef>
              <a:spcAft>
                <a:spcPts val="0"/>
              </a:spcAft>
              <a:buSzPts val="1600"/>
              <a:buChar char="○"/>
            </a:pPr>
            <a:r>
              <a:rPr lang="en-IT">
                <a:solidFill>
                  <a:srgbClr val="AE2A1F"/>
                </a:solidFill>
              </a:rPr>
              <a:t>“Campi d’intervento”</a:t>
            </a:r>
            <a:endParaRPr/>
          </a:p>
          <a:p>
            <a:pPr marL="914400" lvl="1" indent="-330200" algn="l" rtl="0">
              <a:lnSpc>
                <a:spcPct val="115000"/>
              </a:lnSpc>
              <a:spcBef>
                <a:spcPts val="0"/>
              </a:spcBef>
              <a:spcAft>
                <a:spcPts val="0"/>
              </a:spcAft>
              <a:buSzPts val="1600"/>
              <a:buChar char="○"/>
            </a:pPr>
            <a:r>
              <a:rPr lang="en-IT">
                <a:solidFill>
                  <a:srgbClr val="AE2A1F"/>
                </a:solidFill>
              </a:rPr>
              <a:t>“obiettivi”</a:t>
            </a:r>
            <a:endParaRPr/>
          </a:p>
          <a:p>
            <a:pPr marL="914400" lvl="1" indent="-330200" algn="l" rtl="0">
              <a:lnSpc>
                <a:spcPct val="115000"/>
              </a:lnSpc>
              <a:spcBef>
                <a:spcPts val="0"/>
              </a:spcBef>
              <a:spcAft>
                <a:spcPts val="0"/>
              </a:spcAft>
              <a:buSzPts val="1600"/>
              <a:buChar char="○"/>
            </a:pPr>
            <a:r>
              <a:rPr lang="en-IT">
                <a:solidFill>
                  <a:srgbClr val="AE2A1F"/>
                </a:solidFill>
              </a:rPr>
              <a:t>“Bandi a cascata”</a:t>
            </a:r>
            <a:endParaRPr/>
          </a:p>
          <a:p>
            <a:pPr marL="914400" lvl="1" indent="-330200" algn="l" rtl="0">
              <a:lnSpc>
                <a:spcPct val="115000"/>
              </a:lnSpc>
              <a:spcBef>
                <a:spcPts val="0"/>
              </a:spcBef>
              <a:spcAft>
                <a:spcPts val="0"/>
              </a:spcAft>
              <a:buSzPts val="1600"/>
              <a:buChar char="○"/>
            </a:pPr>
            <a:r>
              <a:rPr lang="en-IT">
                <a:solidFill>
                  <a:srgbClr val="AE2A1F"/>
                </a:solidFill>
              </a:rPr>
              <a:t>Nord vs Sud</a:t>
            </a:r>
            <a:endParaRPr/>
          </a:p>
          <a:p>
            <a:pPr marL="914400" lvl="1" indent="-330200" algn="l" rtl="0">
              <a:lnSpc>
                <a:spcPct val="115000"/>
              </a:lnSpc>
              <a:spcBef>
                <a:spcPts val="0"/>
              </a:spcBef>
              <a:spcAft>
                <a:spcPts val="0"/>
              </a:spcAft>
              <a:buSzPts val="1600"/>
              <a:buChar char="○"/>
            </a:pPr>
            <a:r>
              <a:rPr lang="en-IT">
                <a:solidFill>
                  <a:srgbClr val="AE2A1F"/>
                </a:solidFill>
              </a:rPr>
              <a:t>Gender balance</a:t>
            </a:r>
            <a:endParaRPr/>
          </a:p>
          <a:p>
            <a:pPr marL="914400" lvl="1" indent="-330200" algn="l" rtl="0">
              <a:lnSpc>
                <a:spcPct val="115000"/>
              </a:lnSpc>
              <a:spcBef>
                <a:spcPts val="0"/>
              </a:spcBef>
              <a:spcAft>
                <a:spcPts val="0"/>
              </a:spcAft>
              <a:buSzPts val="1600"/>
              <a:buChar char="○"/>
            </a:pPr>
            <a:r>
              <a:rPr lang="en-IT">
                <a:solidFill>
                  <a:srgbClr val="AE2A1F"/>
                </a:solidFill>
              </a:rPr>
              <a:t>“Massa critica”</a:t>
            </a:r>
            <a:endParaRPr/>
          </a:p>
          <a:p>
            <a:pPr marL="914400" lvl="1" indent="-330200" algn="l" rtl="0">
              <a:lnSpc>
                <a:spcPct val="115000"/>
              </a:lnSpc>
              <a:spcBef>
                <a:spcPts val="0"/>
              </a:spcBef>
              <a:spcAft>
                <a:spcPts val="0"/>
              </a:spcAft>
              <a:buSzPts val="1600"/>
              <a:buChar char="○"/>
            </a:pPr>
            <a:r>
              <a:rPr lang="en-IT">
                <a:solidFill>
                  <a:srgbClr val="AE2A1F"/>
                </a:solidFill>
              </a:rPr>
              <a:t>Number and type of participants</a:t>
            </a:r>
            <a:endParaRPr/>
          </a:p>
          <a:p>
            <a:pPr marL="914400" lvl="1" indent="-330200" algn="l" rtl="0">
              <a:lnSpc>
                <a:spcPct val="115000"/>
              </a:lnSpc>
              <a:spcBef>
                <a:spcPts val="0"/>
              </a:spcBef>
              <a:spcAft>
                <a:spcPts val="0"/>
              </a:spcAft>
              <a:buSzPts val="1600"/>
              <a:buChar char="○"/>
            </a:pPr>
            <a:r>
              <a:rPr lang="en-IT">
                <a:solidFill>
                  <a:srgbClr val="AE2A1F"/>
                </a:solidFill>
              </a:rPr>
              <a:t>“Massa critica” #2</a:t>
            </a:r>
            <a:endParaRPr/>
          </a:p>
        </p:txBody>
      </p:sp>
      <p:pic>
        <p:nvPicPr>
          <p:cNvPr id="79" name="Google Shape;79;p3"/>
          <p:cNvPicPr preferRelativeResize="0"/>
          <p:nvPr/>
        </p:nvPicPr>
        <p:blipFill rotWithShape="1">
          <a:blip r:embed="rId3">
            <a:alphaModFix/>
          </a:blip>
          <a:srcRect t="3540"/>
          <a:stretch/>
        </p:blipFill>
        <p:spPr>
          <a:xfrm>
            <a:off x="5255079" y="0"/>
            <a:ext cx="6936921" cy="2372816"/>
          </a:xfrm>
          <a:prstGeom prst="rect">
            <a:avLst/>
          </a:prstGeom>
          <a:noFill/>
          <a:ln w="9525" cap="flat" cmpd="sng">
            <a:solidFill>
              <a:schemeClr val="accent1"/>
            </a:solidFill>
            <a:prstDash val="solid"/>
            <a:round/>
            <a:headEnd type="none" w="sm" len="sm"/>
            <a:tailEnd type="none" w="sm" len="sm"/>
          </a:ln>
        </p:spPr>
      </p:pic>
      <p:pic>
        <p:nvPicPr>
          <p:cNvPr id="80" name="Google Shape;80;p3"/>
          <p:cNvPicPr preferRelativeResize="0"/>
          <p:nvPr/>
        </p:nvPicPr>
        <p:blipFill rotWithShape="1">
          <a:blip r:embed="rId4">
            <a:alphaModFix/>
          </a:blip>
          <a:srcRect/>
          <a:stretch/>
        </p:blipFill>
        <p:spPr>
          <a:xfrm>
            <a:off x="5385708" y="2395235"/>
            <a:ext cx="6806292" cy="1384830"/>
          </a:xfrm>
          <a:prstGeom prst="rect">
            <a:avLst/>
          </a:prstGeom>
          <a:noFill/>
          <a:ln w="9525" cap="flat" cmpd="sng">
            <a:solidFill>
              <a:schemeClr val="accent1"/>
            </a:solidFill>
            <a:prstDash val="solid"/>
            <a:round/>
            <a:headEnd type="none" w="sm" len="sm"/>
            <a:tailEnd type="none" w="sm" len="sm"/>
          </a:ln>
        </p:spPr>
      </p:pic>
      <p:pic>
        <p:nvPicPr>
          <p:cNvPr id="81" name="Google Shape;81;p3"/>
          <p:cNvPicPr preferRelativeResize="0"/>
          <p:nvPr/>
        </p:nvPicPr>
        <p:blipFill rotWithShape="1">
          <a:blip r:embed="rId5">
            <a:alphaModFix/>
          </a:blip>
          <a:srcRect/>
          <a:stretch/>
        </p:blipFill>
        <p:spPr>
          <a:xfrm>
            <a:off x="5374821" y="3771283"/>
            <a:ext cx="6817179" cy="760801"/>
          </a:xfrm>
          <a:prstGeom prst="rect">
            <a:avLst/>
          </a:prstGeom>
          <a:noFill/>
          <a:ln w="9525" cap="flat" cmpd="sng">
            <a:solidFill>
              <a:schemeClr val="accent1"/>
            </a:solidFill>
            <a:prstDash val="solid"/>
            <a:round/>
            <a:headEnd type="none" w="sm" len="sm"/>
            <a:tailEnd type="none" w="sm" len="sm"/>
          </a:ln>
        </p:spPr>
      </p:pic>
      <p:pic>
        <p:nvPicPr>
          <p:cNvPr id="82" name="Google Shape;82;p3"/>
          <p:cNvPicPr preferRelativeResize="0"/>
          <p:nvPr/>
        </p:nvPicPr>
        <p:blipFill rotWithShape="1">
          <a:blip r:embed="rId6">
            <a:alphaModFix/>
          </a:blip>
          <a:srcRect/>
          <a:stretch/>
        </p:blipFill>
        <p:spPr>
          <a:xfrm>
            <a:off x="5323114" y="4475669"/>
            <a:ext cx="6868886" cy="659664"/>
          </a:xfrm>
          <a:prstGeom prst="rect">
            <a:avLst/>
          </a:prstGeom>
          <a:noFill/>
          <a:ln w="9525" cap="flat" cmpd="sng">
            <a:solidFill>
              <a:schemeClr val="accent1"/>
            </a:solidFill>
            <a:prstDash val="solid"/>
            <a:round/>
            <a:headEnd type="none" w="sm" len="sm"/>
            <a:tailEnd type="none" w="sm" len="sm"/>
          </a:ln>
        </p:spPr>
      </p:pic>
      <p:pic>
        <p:nvPicPr>
          <p:cNvPr id="83" name="Google Shape;83;p3"/>
          <p:cNvPicPr preferRelativeResize="0"/>
          <p:nvPr/>
        </p:nvPicPr>
        <p:blipFill rotWithShape="1">
          <a:blip r:embed="rId7">
            <a:alphaModFix/>
          </a:blip>
          <a:srcRect/>
          <a:stretch/>
        </p:blipFill>
        <p:spPr>
          <a:xfrm>
            <a:off x="5442856" y="5202264"/>
            <a:ext cx="6585857" cy="471916"/>
          </a:xfrm>
          <a:prstGeom prst="rect">
            <a:avLst/>
          </a:prstGeom>
          <a:noFill/>
          <a:ln w="9525" cap="flat" cmpd="sng">
            <a:solidFill>
              <a:schemeClr val="accent1"/>
            </a:solidFill>
            <a:prstDash val="solid"/>
            <a:round/>
            <a:headEnd type="none" w="sm" len="sm"/>
            <a:tailEnd type="none" w="sm" len="sm"/>
          </a:ln>
        </p:spPr>
      </p:pic>
      <p:sp>
        <p:nvSpPr>
          <p:cNvPr id="84" name="Google Shape;84;p3"/>
          <p:cNvSpPr txBox="1"/>
          <p:nvPr/>
        </p:nvSpPr>
        <p:spPr>
          <a:xfrm rot="5400000">
            <a:off x="11418392" y="1469571"/>
            <a:ext cx="12394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1" i="0" u="none" strike="noStrike" cap="none">
                <a:solidFill>
                  <a:srgbClr val="FF0000"/>
                </a:solidFill>
                <a:latin typeface="Arial"/>
                <a:ea typeface="Arial"/>
                <a:cs typeface="Arial"/>
                <a:sym typeface="Arial"/>
              </a:rPr>
              <a:t>At least 50%</a:t>
            </a:r>
            <a:endParaRPr/>
          </a:p>
        </p:txBody>
      </p:sp>
      <p:pic>
        <p:nvPicPr>
          <p:cNvPr id="85" name="Google Shape;85;p3"/>
          <p:cNvPicPr preferRelativeResize="0"/>
          <p:nvPr/>
        </p:nvPicPr>
        <p:blipFill rotWithShape="1">
          <a:blip r:embed="rId8">
            <a:alphaModFix/>
          </a:blip>
          <a:srcRect/>
          <a:stretch/>
        </p:blipFill>
        <p:spPr>
          <a:xfrm>
            <a:off x="5551714" y="5760506"/>
            <a:ext cx="6640286" cy="411238"/>
          </a:xfrm>
          <a:prstGeom prst="rect">
            <a:avLst/>
          </a:prstGeom>
          <a:noFill/>
          <a:ln w="9525" cap="flat" cmpd="sng">
            <a:solidFill>
              <a:schemeClr val="accent1"/>
            </a:solidFill>
            <a:prstDash val="solid"/>
            <a:round/>
            <a:headEnd type="none" w="sm" len="sm"/>
            <a:tailEnd type="none" w="sm" len="sm"/>
          </a:ln>
        </p:spPr>
      </p:pic>
      <p:pic>
        <p:nvPicPr>
          <p:cNvPr id="86" name="Google Shape;86;p3"/>
          <p:cNvPicPr preferRelativeResize="0"/>
          <p:nvPr/>
        </p:nvPicPr>
        <p:blipFill rotWithShape="1">
          <a:blip r:embed="rId9">
            <a:alphaModFix/>
          </a:blip>
          <a:srcRect/>
          <a:stretch/>
        </p:blipFill>
        <p:spPr>
          <a:xfrm>
            <a:off x="5247822" y="6134058"/>
            <a:ext cx="6105979" cy="571542"/>
          </a:xfrm>
          <a:prstGeom prst="rect">
            <a:avLst/>
          </a:prstGeom>
          <a:noFill/>
          <a:ln w="9525" cap="flat" cmpd="sng">
            <a:solidFill>
              <a:schemeClr val="accent1"/>
            </a:solidFill>
            <a:prstDash val="solid"/>
            <a:round/>
            <a:headEnd type="none" w="sm" len="sm"/>
            <a:tailEnd type="none" w="sm" len="sm"/>
          </a:ln>
        </p:spPr>
      </p:pic>
      <p:pic>
        <p:nvPicPr>
          <p:cNvPr id="87" name="Google Shape;87;p3"/>
          <p:cNvPicPr preferRelativeResize="0"/>
          <p:nvPr/>
        </p:nvPicPr>
        <p:blipFill rotWithShape="1">
          <a:blip r:embed="rId10">
            <a:alphaModFix/>
          </a:blip>
          <a:srcRect/>
          <a:stretch/>
        </p:blipFill>
        <p:spPr>
          <a:xfrm>
            <a:off x="0" y="6008915"/>
            <a:ext cx="5078186" cy="849086"/>
          </a:xfrm>
          <a:prstGeom prst="rect">
            <a:avLst/>
          </a:prstGeom>
          <a:noFill/>
          <a:ln w="9525" cap="flat" cmpd="sng">
            <a:solidFill>
              <a:schemeClr val="accent1"/>
            </a:solidFill>
            <a:prstDash val="solid"/>
            <a:round/>
            <a:headEnd type="none" w="sm" len="sm"/>
            <a:tailEnd type="none" w="sm" len="sm"/>
          </a:ln>
        </p:spPr>
      </p:pic>
      <p:cxnSp>
        <p:nvCxnSpPr>
          <p:cNvPr id="88" name="Google Shape;88;p3"/>
          <p:cNvCxnSpPr/>
          <p:nvPr/>
        </p:nvCxnSpPr>
        <p:spPr>
          <a:xfrm rot="10800000" flipH="1">
            <a:off x="2939143" y="1175657"/>
            <a:ext cx="2819400" cy="2046514"/>
          </a:xfrm>
          <a:prstGeom prst="straightConnector1">
            <a:avLst/>
          </a:prstGeom>
          <a:noFill/>
          <a:ln w="9525" cap="flat" cmpd="sng">
            <a:solidFill>
              <a:srgbClr val="0075BC"/>
            </a:solidFill>
            <a:prstDash val="solid"/>
            <a:round/>
            <a:headEnd type="none" w="sm" len="sm"/>
            <a:tailEnd type="triangle" w="med" len="med"/>
          </a:ln>
        </p:spPr>
      </p:cxnSp>
      <p:cxnSp>
        <p:nvCxnSpPr>
          <p:cNvPr id="89" name="Google Shape;89;p3"/>
          <p:cNvCxnSpPr/>
          <p:nvPr/>
        </p:nvCxnSpPr>
        <p:spPr>
          <a:xfrm rot="10800000" flipH="1">
            <a:off x="2024743" y="3069771"/>
            <a:ext cx="3548743" cy="413658"/>
          </a:xfrm>
          <a:prstGeom prst="straightConnector1">
            <a:avLst/>
          </a:prstGeom>
          <a:noFill/>
          <a:ln w="9525" cap="flat" cmpd="sng">
            <a:solidFill>
              <a:srgbClr val="0075BC"/>
            </a:solidFill>
            <a:prstDash val="solid"/>
            <a:round/>
            <a:headEnd type="none" w="sm" len="sm"/>
            <a:tailEnd type="triangle" w="med" len="med"/>
          </a:ln>
        </p:spPr>
      </p:cxnSp>
      <p:cxnSp>
        <p:nvCxnSpPr>
          <p:cNvPr id="90" name="Google Shape;90;p3"/>
          <p:cNvCxnSpPr>
            <a:endCxn id="81" idx="1"/>
          </p:cNvCxnSpPr>
          <p:nvPr/>
        </p:nvCxnSpPr>
        <p:spPr>
          <a:xfrm>
            <a:off x="2721321" y="3777284"/>
            <a:ext cx="2653500" cy="374400"/>
          </a:xfrm>
          <a:prstGeom prst="straightConnector1">
            <a:avLst/>
          </a:prstGeom>
          <a:noFill/>
          <a:ln w="9525" cap="flat" cmpd="sng">
            <a:solidFill>
              <a:srgbClr val="0075BC"/>
            </a:solidFill>
            <a:prstDash val="solid"/>
            <a:round/>
            <a:headEnd type="none" w="sm" len="sm"/>
            <a:tailEnd type="triangle" w="med" len="med"/>
          </a:ln>
        </p:spPr>
      </p:cxnSp>
      <p:cxnSp>
        <p:nvCxnSpPr>
          <p:cNvPr id="91" name="Google Shape;91;p3"/>
          <p:cNvCxnSpPr/>
          <p:nvPr/>
        </p:nvCxnSpPr>
        <p:spPr>
          <a:xfrm>
            <a:off x="2329543" y="4060371"/>
            <a:ext cx="3200400" cy="859972"/>
          </a:xfrm>
          <a:prstGeom prst="straightConnector1">
            <a:avLst/>
          </a:prstGeom>
          <a:noFill/>
          <a:ln w="9525" cap="flat" cmpd="sng">
            <a:solidFill>
              <a:srgbClr val="0075BC"/>
            </a:solidFill>
            <a:prstDash val="solid"/>
            <a:round/>
            <a:headEnd type="none" w="sm" len="sm"/>
            <a:tailEnd type="triangle" w="med" len="med"/>
          </a:ln>
        </p:spPr>
      </p:cxnSp>
      <p:cxnSp>
        <p:nvCxnSpPr>
          <p:cNvPr id="92" name="Google Shape;92;p3"/>
          <p:cNvCxnSpPr>
            <a:endCxn id="83" idx="1"/>
          </p:cNvCxnSpPr>
          <p:nvPr/>
        </p:nvCxnSpPr>
        <p:spPr>
          <a:xfrm>
            <a:off x="2579956" y="4365122"/>
            <a:ext cx="2862900" cy="1073100"/>
          </a:xfrm>
          <a:prstGeom prst="straightConnector1">
            <a:avLst/>
          </a:prstGeom>
          <a:noFill/>
          <a:ln w="9525" cap="flat" cmpd="sng">
            <a:solidFill>
              <a:srgbClr val="0075BC"/>
            </a:solidFill>
            <a:prstDash val="solid"/>
            <a:round/>
            <a:headEnd type="none" w="sm" len="sm"/>
            <a:tailEnd type="triangle" w="med" len="med"/>
          </a:ln>
        </p:spPr>
      </p:cxnSp>
      <p:cxnSp>
        <p:nvCxnSpPr>
          <p:cNvPr id="93" name="Google Shape;93;p3"/>
          <p:cNvCxnSpPr/>
          <p:nvPr/>
        </p:nvCxnSpPr>
        <p:spPr>
          <a:xfrm>
            <a:off x="2492829" y="4637314"/>
            <a:ext cx="2950028" cy="1295400"/>
          </a:xfrm>
          <a:prstGeom prst="straightConnector1">
            <a:avLst/>
          </a:prstGeom>
          <a:noFill/>
          <a:ln w="9525" cap="flat" cmpd="sng">
            <a:solidFill>
              <a:srgbClr val="0075BC"/>
            </a:solidFill>
            <a:prstDash val="solid"/>
            <a:round/>
            <a:headEnd type="none" w="sm" len="sm"/>
            <a:tailEnd type="triangle" w="med" len="med"/>
          </a:ln>
        </p:spPr>
      </p:cxnSp>
      <p:cxnSp>
        <p:nvCxnSpPr>
          <p:cNvPr id="94" name="Google Shape;94;p3"/>
          <p:cNvCxnSpPr/>
          <p:nvPr/>
        </p:nvCxnSpPr>
        <p:spPr>
          <a:xfrm>
            <a:off x="3897086" y="5040087"/>
            <a:ext cx="1654628" cy="1317170"/>
          </a:xfrm>
          <a:prstGeom prst="straightConnector1">
            <a:avLst/>
          </a:prstGeom>
          <a:noFill/>
          <a:ln w="9525" cap="flat" cmpd="sng">
            <a:solidFill>
              <a:srgbClr val="0075BC"/>
            </a:solidFill>
            <a:prstDash val="solid"/>
            <a:round/>
            <a:headEnd type="none" w="sm" len="sm"/>
            <a:tailEnd type="triangle" w="med" len="med"/>
          </a:ln>
        </p:spPr>
      </p:cxnSp>
      <p:cxnSp>
        <p:nvCxnSpPr>
          <p:cNvPr id="95" name="Google Shape;95;p3"/>
          <p:cNvCxnSpPr>
            <a:endCxn id="87" idx="0"/>
          </p:cNvCxnSpPr>
          <p:nvPr/>
        </p:nvCxnSpPr>
        <p:spPr>
          <a:xfrm>
            <a:off x="1676293" y="5345015"/>
            <a:ext cx="862800" cy="663900"/>
          </a:xfrm>
          <a:prstGeom prst="straightConnector1">
            <a:avLst/>
          </a:prstGeom>
          <a:noFill/>
          <a:ln w="9525" cap="flat" cmpd="sng">
            <a:solidFill>
              <a:srgbClr val="0075BC"/>
            </a:solidFill>
            <a:prstDash val="solid"/>
            <a:round/>
            <a:headEnd type="none" w="sm" len="sm"/>
            <a:tailEnd type="triangle" w="med" len="med"/>
          </a:ln>
        </p:spPr>
      </p:cxnSp>
      <p:pic>
        <p:nvPicPr>
          <p:cNvPr id="96" name="Google Shape;96;p3"/>
          <p:cNvPicPr preferRelativeResize="0"/>
          <p:nvPr/>
        </p:nvPicPr>
        <p:blipFill rotWithShape="1">
          <a:blip r:embed="rId11">
            <a:alphaModFix/>
          </a:blip>
          <a:srcRect/>
          <a:stretch/>
        </p:blipFill>
        <p:spPr>
          <a:xfrm>
            <a:off x="0" y="0"/>
            <a:ext cx="5508169" cy="1126671"/>
          </a:xfrm>
          <a:prstGeom prst="rect">
            <a:avLst/>
          </a:prstGeom>
          <a:noFill/>
          <a:ln>
            <a:noFill/>
          </a:ln>
        </p:spPr>
      </p:pic>
      <p:cxnSp>
        <p:nvCxnSpPr>
          <p:cNvPr id="97" name="Google Shape;97;p3"/>
          <p:cNvCxnSpPr/>
          <p:nvPr/>
        </p:nvCxnSpPr>
        <p:spPr>
          <a:xfrm rot="10800000" flipH="1">
            <a:off x="1981200" y="1012371"/>
            <a:ext cx="1099457" cy="1850571"/>
          </a:xfrm>
          <a:prstGeom prst="straightConnector1">
            <a:avLst/>
          </a:prstGeom>
          <a:noFill/>
          <a:ln w="9525" cap="flat" cmpd="sng">
            <a:solidFill>
              <a:srgbClr val="0075BC"/>
            </a:solidFill>
            <a:prstDash val="solid"/>
            <a:round/>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ICSC Budget</a:t>
            </a:r>
            <a:endParaRPr/>
          </a:p>
        </p:txBody>
      </p:sp>
      <p:sp>
        <p:nvSpPr>
          <p:cNvPr id="103" name="Google Shape;103;p4"/>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4</a:t>
            </a:fld>
            <a:endParaRPr/>
          </a:p>
        </p:txBody>
      </p:sp>
      <p:sp>
        <p:nvSpPr>
          <p:cNvPr id="104" name="Google Shape;104;p4"/>
          <p:cNvSpPr txBox="1">
            <a:spLocks noGrp="1"/>
          </p:cNvSpPr>
          <p:nvPr>
            <p:ph type="body" idx="1"/>
          </p:nvPr>
        </p:nvSpPr>
        <p:spPr>
          <a:xfrm>
            <a:off x="0" y="1328050"/>
            <a:ext cx="4017300" cy="4705500"/>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On the other hand, you can spend money as</a:t>
            </a:r>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Personnel expenses (staff reimbursement + LD/”RTD”/”TD” hiring + PhD)</a:t>
            </a: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Materials (infrastructures, in our case)</a:t>
            </a: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Indirect costs</a:t>
            </a:r>
            <a:endParaRPr>
              <a:solidFill>
                <a:srgbClr val="9900FF"/>
              </a:solidFill>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Open Calls</a:t>
            </a:r>
            <a:endParaRPr>
              <a:solidFill>
                <a:srgbClr val="9900FF"/>
              </a:solidFill>
            </a:endParaRPr>
          </a:p>
        </p:txBody>
      </p:sp>
      <p:pic>
        <p:nvPicPr>
          <p:cNvPr id="105" name="Google Shape;105;p4"/>
          <p:cNvPicPr preferRelativeResize="0"/>
          <p:nvPr/>
        </p:nvPicPr>
        <p:blipFill rotWithShape="1">
          <a:blip r:embed="rId3">
            <a:alphaModFix/>
          </a:blip>
          <a:srcRect/>
          <a:stretch/>
        </p:blipFill>
        <p:spPr>
          <a:xfrm>
            <a:off x="4130388" y="1208313"/>
            <a:ext cx="8061612" cy="39233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The “final budget”</a:t>
            </a:r>
            <a:endParaRPr/>
          </a:p>
        </p:txBody>
      </p:sp>
      <p:sp>
        <p:nvSpPr>
          <p:cNvPr id="111" name="Google Shape;111;p5"/>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5</a:t>
            </a:fld>
            <a:endParaRPr/>
          </a:p>
        </p:txBody>
      </p:sp>
      <p:sp>
        <p:nvSpPr>
          <p:cNvPr id="112" name="Google Shape;112;p5"/>
          <p:cNvSpPr txBox="1">
            <a:spLocks noGrp="1"/>
          </p:cNvSpPr>
          <p:nvPr>
            <p:ph type="body" idx="1"/>
          </p:nvPr>
        </p:nvSpPr>
        <p:spPr>
          <a:xfrm>
            <a:off x="253280" y="1210602"/>
            <a:ext cx="3720006"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Our internal categorization is actually</a:t>
            </a:r>
            <a:endParaRPr/>
          </a:p>
          <a:p>
            <a:pPr marL="914400" lvl="1" indent="-330200" algn="l" rtl="0">
              <a:lnSpc>
                <a:spcPct val="115000"/>
              </a:lnSpc>
              <a:spcBef>
                <a:spcPts val="0"/>
              </a:spcBef>
              <a:spcAft>
                <a:spcPts val="0"/>
              </a:spcAft>
              <a:buSzPts val="1600"/>
              <a:buChar char="○"/>
            </a:pPr>
            <a:r>
              <a:rPr lang="en-IT" b="1">
                <a:solidFill>
                  <a:srgbClr val="AE2A1F"/>
                </a:solidFill>
              </a:rPr>
              <a:t>Infrastructure</a:t>
            </a:r>
            <a:r>
              <a:rPr lang="en-IT">
                <a:solidFill>
                  <a:srgbClr val="AE2A1F"/>
                </a:solidFill>
              </a:rPr>
              <a:t> (mostly in Spoke0)</a:t>
            </a:r>
            <a:endParaRPr/>
          </a:p>
          <a:p>
            <a:pPr marL="914400" lvl="1" indent="-330200" algn="l" rtl="0">
              <a:lnSpc>
                <a:spcPct val="115000"/>
              </a:lnSpc>
              <a:spcBef>
                <a:spcPts val="0"/>
              </a:spcBef>
              <a:spcAft>
                <a:spcPts val="0"/>
              </a:spcAft>
              <a:buSzPts val="1600"/>
              <a:buChar char="○"/>
            </a:pPr>
            <a:r>
              <a:rPr lang="en-IT" b="1">
                <a:solidFill>
                  <a:srgbClr val="AE2A1F"/>
                </a:solidFill>
              </a:rPr>
              <a:t>Personnel</a:t>
            </a:r>
            <a:r>
              <a:rPr lang="en-IT">
                <a:solidFill>
                  <a:srgbClr val="AE2A1F"/>
                </a:solidFill>
              </a:rPr>
              <a:t> (sub categories: Staff payback + LD hiring)</a:t>
            </a:r>
            <a:endParaRPr/>
          </a:p>
          <a:p>
            <a:pPr marL="914400" lvl="1" indent="-330200" algn="l" rtl="0">
              <a:lnSpc>
                <a:spcPct val="115000"/>
              </a:lnSpc>
              <a:spcBef>
                <a:spcPts val="0"/>
              </a:spcBef>
              <a:spcAft>
                <a:spcPts val="0"/>
              </a:spcAft>
              <a:buSzPts val="1600"/>
              <a:buChar char="○"/>
            </a:pPr>
            <a:r>
              <a:rPr lang="en-IT" b="1">
                <a:solidFill>
                  <a:srgbClr val="AE2A1F"/>
                </a:solidFill>
              </a:rPr>
              <a:t>PhD</a:t>
            </a:r>
            <a:r>
              <a:rPr lang="en-IT">
                <a:solidFill>
                  <a:srgbClr val="AE2A1F"/>
                </a:solidFill>
              </a:rPr>
              <a:t> (which include[s|d] Assegni di Ricerca)</a:t>
            </a:r>
            <a:endParaRPr/>
          </a:p>
          <a:p>
            <a:pPr marL="914400" lvl="1" indent="-330200" algn="l" rtl="0">
              <a:lnSpc>
                <a:spcPct val="115000"/>
              </a:lnSpc>
              <a:spcBef>
                <a:spcPts val="0"/>
              </a:spcBef>
              <a:spcAft>
                <a:spcPts val="0"/>
              </a:spcAft>
              <a:buSzPts val="1600"/>
              <a:buChar char="○"/>
            </a:pPr>
            <a:r>
              <a:rPr lang="en-IT" b="1">
                <a:solidFill>
                  <a:srgbClr val="AE2A1F"/>
                </a:solidFill>
              </a:rPr>
              <a:t>Open Calls </a:t>
            </a:r>
            <a:r>
              <a:rPr lang="en-IT">
                <a:solidFill>
                  <a:srgbClr val="AE2A1F"/>
                </a:solidFill>
              </a:rPr>
              <a:t>(for academic / industrial NON members)</a:t>
            </a:r>
            <a:endParaRPr/>
          </a:p>
          <a:p>
            <a:pPr marL="914400" lvl="1" indent="-330200" algn="l" rtl="0">
              <a:lnSpc>
                <a:spcPct val="115000"/>
              </a:lnSpc>
              <a:spcBef>
                <a:spcPts val="0"/>
              </a:spcBef>
              <a:spcAft>
                <a:spcPts val="0"/>
              </a:spcAft>
              <a:buSzPts val="1600"/>
              <a:buChar char="○"/>
            </a:pPr>
            <a:r>
              <a:rPr lang="en-IT" b="1">
                <a:solidFill>
                  <a:srgbClr val="AE2A1F"/>
                </a:solidFill>
              </a:rPr>
              <a:t>Innovation Grants </a:t>
            </a:r>
            <a:r>
              <a:rPr lang="en-IT">
                <a:solidFill>
                  <a:srgbClr val="AE2A1F"/>
                </a:solidFill>
              </a:rPr>
              <a:t>(for industrial members)</a:t>
            </a:r>
            <a:endParaRPr/>
          </a:p>
          <a:p>
            <a:pPr marL="914400" lvl="1" indent="-330200" algn="l" rtl="0">
              <a:lnSpc>
                <a:spcPct val="115000"/>
              </a:lnSpc>
              <a:spcBef>
                <a:spcPts val="0"/>
              </a:spcBef>
              <a:spcAft>
                <a:spcPts val="0"/>
              </a:spcAft>
              <a:buSzPts val="1600"/>
              <a:buChar char="○"/>
            </a:pPr>
            <a:r>
              <a:rPr lang="en-IT" b="1">
                <a:solidFill>
                  <a:srgbClr val="AE2A1F"/>
                </a:solidFill>
              </a:rPr>
              <a:t>(Overhead</a:t>
            </a:r>
            <a:r>
              <a:rPr lang="en-IT">
                <a:solidFill>
                  <a:srgbClr val="AE2A1F"/>
                </a:solidFill>
              </a:rPr>
              <a:t> (+15% over personnel budget) added to the totals)</a:t>
            </a:r>
            <a:endParaRPr/>
          </a:p>
          <a:p>
            <a:pPr marL="914400" lvl="1" indent="-228600" algn="l" rtl="0">
              <a:lnSpc>
                <a:spcPct val="115000"/>
              </a:lnSpc>
              <a:spcBef>
                <a:spcPts val="0"/>
              </a:spcBef>
              <a:spcAft>
                <a:spcPts val="0"/>
              </a:spcAft>
              <a:buSzPts val="1600"/>
              <a:buNone/>
            </a:pPr>
            <a:endParaRPr>
              <a:solidFill>
                <a:srgbClr val="AE2A1F"/>
              </a:solidFill>
            </a:endParaRPr>
          </a:p>
        </p:txBody>
      </p:sp>
      <p:pic>
        <p:nvPicPr>
          <p:cNvPr id="113" name="Google Shape;113;p5"/>
          <p:cNvPicPr preferRelativeResize="0"/>
          <p:nvPr/>
        </p:nvPicPr>
        <p:blipFill rotWithShape="1">
          <a:blip r:embed="rId3">
            <a:alphaModFix/>
          </a:blip>
          <a:srcRect/>
          <a:stretch/>
        </p:blipFill>
        <p:spPr>
          <a:xfrm>
            <a:off x="4410748" y="979713"/>
            <a:ext cx="7082125" cy="5072743"/>
          </a:xfrm>
          <a:prstGeom prst="rect">
            <a:avLst/>
          </a:prstGeom>
          <a:noFill/>
          <a:ln>
            <a:noFill/>
          </a:ln>
        </p:spPr>
      </p:pic>
      <p:sp>
        <p:nvSpPr>
          <p:cNvPr id="114" name="Google Shape;114;p5"/>
          <p:cNvSpPr txBox="1"/>
          <p:nvPr/>
        </p:nvSpPr>
        <p:spPr>
          <a:xfrm>
            <a:off x="4539343" y="6281057"/>
            <a:ext cx="18004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0" i="0" u="none" strike="noStrike" cap="none">
                <a:solidFill>
                  <a:srgbClr val="000000"/>
                </a:solidFill>
                <a:latin typeface="Arial"/>
                <a:ea typeface="Arial"/>
                <a:cs typeface="Arial"/>
                <a:sym typeface="Arial"/>
              </a:rPr>
              <a:t>400 MEur “Phase-1”</a:t>
            </a:r>
            <a:endParaRPr/>
          </a:p>
        </p:txBody>
      </p:sp>
      <p:sp>
        <p:nvSpPr>
          <p:cNvPr id="115" name="Google Shape;115;p5"/>
          <p:cNvSpPr txBox="1"/>
          <p:nvPr/>
        </p:nvSpPr>
        <p:spPr>
          <a:xfrm>
            <a:off x="7772401" y="6281058"/>
            <a:ext cx="17956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0" i="0" u="none" strike="noStrike" cap="none">
                <a:solidFill>
                  <a:srgbClr val="000000"/>
                </a:solidFill>
                <a:latin typeface="Arial"/>
                <a:ea typeface="Arial"/>
                <a:cs typeface="Arial"/>
                <a:sym typeface="Arial"/>
              </a:rPr>
              <a:t>320 MEur “Phase-2”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The spoke 2 budget</a:t>
            </a:r>
            <a:endParaRPr/>
          </a:p>
        </p:txBody>
      </p:sp>
      <p:sp>
        <p:nvSpPr>
          <p:cNvPr id="121" name="Google Shape;121;p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6</a:t>
            </a:fld>
            <a:endParaRPr/>
          </a:p>
        </p:txBody>
      </p:sp>
      <p:sp>
        <p:nvSpPr>
          <p:cNvPr id="122" name="Google Shape;122;p6"/>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No infrastructure (all in Spoke 0)</a:t>
            </a:r>
            <a:endParaRPr/>
          </a:p>
          <a:p>
            <a:pPr marL="457200" lvl="0" indent="-349250" algn="l" rtl="0">
              <a:lnSpc>
                <a:spcPct val="115000"/>
              </a:lnSpc>
              <a:spcBef>
                <a:spcPts val="0"/>
              </a:spcBef>
              <a:spcAft>
                <a:spcPts val="0"/>
              </a:spcAft>
              <a:buSzPts val="1900"/>
              <a:buChar char="●"/>
            </a:pPr>
            <a:r>
              <a:rPr lang="en-IT"/>
              <a:t>Totals per category from the Hub; divided internally among affiliates </a:t>
            </a:r>
            <a:endParaRPr/>
          </a:p>
          <a:p>
            <a:pPr marL="457200" lvl="0" indent="-349250" algn="l" rtl="0">
              <a:lnSpc>
                <a:spcPct val="115000"/>
              </a:lnSpc>
              <a:spcBef>
                <a:spcPts val="0"/>
              </a:spcBef>
              <a:spcAft>
                <a:spcPts val="0"/>
              </a:spcAft>
              <a:buSzPts val="1900"/>
              <a:buChar char="●"/>
            </a:pPr>
            <a:r>
              <a:rPr lang="en-IT"/>
              <a:t>Open Calls and Innovation Grants “left on the Spoke”</a:t>
            </a:r>
            <a:endParaRPr/>
          </a:p>
        </p:txBody>
      </p:sp>
      <p:pic>
        <p:nvPicPr>
          <p:cNvPr id="123" name="Google Shape;123;p6"/>
          <p:cNvPicPr preferRelativeResize="0"/>
          <p:nvPr/>
        </p:nvPicPr>
        <p:blipFill rotWithShape="1">
          <a:blip r:embed="rId3">
            <a:alphaModFix/>
          </a:blip>
          <a:srcRect/>
          <a:stretch/>
        </p:blipFill>
        <p:spPr>
          <a:xfrm>
            <a:off x="0" y="3155291"/>
            <a:ext cx="12192000" cy="3530102"/>
          </a:xfrm>
          <a:prstGeom prst="rect">
            <a:avLst/>
          </a:prstGeom>
          <a:noFill/>
          <a:ln>
            <a:noFill/>
          </a:ln>
        </p:spPr>
      </p:pic>
      <p:sp>
        <p:nvSpPr>
          <p:cNvPr id="124" name="Google Shape;124;p6"/>
          <p:cNvSpPr txBox="1"/>
          <p:nvPr/>
        </p:nvSpPr>
        <p:spPr>
          <a:xfrm>
            <a:off x="326575" y="2852050"/>
            <a:ext cx="4238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1" i="0" u="none" strike="noStrike" cap="none">
                <a:solidFill>
                  <a:srgbClr val="AE2A1F"/>
                </a:solidFill>
                <a:latin typeface="Arial"/>
                <a:ea typeface="Arial"/>
                <a:cs typeface="Arial"/>
                <a:sym typeface="Arial"/>
              </a:rPr>
              <a:t>Budget @ 400 MEur </a:t>
            </a:r>
            <a:r>
              <a:rPr lang="en-IT" b="1">
                <a:solidFill>
                  <a:srgbClr val="AE2A1F"/>
                </a:solidFill>
              </a:rPr>
              <a:t>→</a:t>
            </a:r>
            <a:r>
              <a:rPr lang="en-IT" sz="1400" b="1" i="0" u="none" strike="noStrike" cap="none">
                <a:solidFill>
                  <a:srgbClr val="AE2A1F"/>
                </a:solidFill>
                <a:latin typeface="Arial"/>
                <a:ea typeface="Arial"/>
                <a:cs typeface="Arial"/>
                <a:sym typeface="Arial"/>
              </a:rPr>
              <a:t> 21.12 MEur su Spoke 2</a:t>
            </a:r>
            <a:endParaRPr sz="1400" b="1" i="0" u="none" strike="noStrike" cap="none">
              <a:solidFill>
                <a:srgbClr val="AE2A1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The spoke 2 budget</a:t>
            </a:r>
            <a:endParaRPr/>
          </a:p>
        </p:txBody>
      </p:sp>
      <p:sp>
        <p:nvSpPr>
          <p:cNvPr id="130" name="Google Shape;130;p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7</a:t>
            </a:fld>
            <a:endParaRPr/>
          </a:p>
        </p:txBody>
      </p:sp>
      <p:sp>
        <p:nvSpPr>
          <p:cNvPr id="131" name="Google Shape;131;p7"/>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No infrastructure (all in Spoke 0)</a:t>
            </a:r>
            <a:endParaRPr/>
          </a:p>
          <a:p>
            <a:pPr marL="457200" lvl="0" indent="-349250" algn="l" rtl="0">
              <a:lnSpc>
                <a:spcPct val="115000"/>
              </a:lnSpc>
              <a:spcBef>
                <a:spcPts val="0"/>
              </a:spcBef>
              <a:spcAft>
                <a:spcPts val="0"/>
              </a:spcAft>
              <a:buSzPts val="1900"/>
              <a:buChar char="●"/>
            </a:pPr>
            <a:r>
              <a:rPr lang="en-IT"/>
              <a:t>Totals per category from the Hub; divided internally among affiliates </a:t>
            </a:r>
            <a:endParaRPr/>
          </a:p>
          <a:p>
            <a:pPr marL="457200" lvl="0" indent="-349250" algn="l" rtl="0">
              <a:lnSpc>
                <a:spcPct val="115000"/>
              </a:lnSpc>
              <a:spcBef>
                <a:spcPts val="0"/>
              </a:spcBef>
              <a:spcAft>
                <a:spcPts val="0"/>
              </a:spcAft>
              <a:buSzPts val="1900"/>
              <a:buChar char="●"/>
            </a:pPr>
            <a:r>
              <a:rPr lang="en-IT"/>
              <a:t>Open Calls and Innovation Grants “left on the Spoke”</a:t>
            </a:r>
            <a:endParaRPr/>
          </a:p>
        </p:txBody>
      </p:sp>
      <p:sp>
        <p:nvSpPr>
          <p:cNvPr id="132" name="Google Shape;132;p7"/>
          <p:cNvSpPr txBox="1"/>
          <p:nvPr/>
        </p:nvSpPr>
        <p:spPr>
          <a:xfrm>
            <a:off x="326575" y="2852050"/>
            <a:ext cx="472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T" sz="1400" b="1" i="0" u="none" strike="noStrike" cap="none">
                <a:solidFill>
                  <a:srgbClr val="AE2A1F"/>
                </a:solidFill>
                <a:latin typeface="Arial"/>
                <a:ea typeface="Arial"/>
                <a:cs typeface="Arial"/>
                <a:sym typeface="Arial"/>
              </a:rPr>
              <a:t>Budget @ 320 MEur </a:t>
            </a:r>
            <a:r>
              <a:rPr lang="en-IT" b="1">
                <a:solidFill>
                  <a:srgbClr val="AE2A1F"/>
                </a:solidFill>
              </a:rPr>
              <a:t>→</a:t>
            </a:r>
            <a:r>
              <a:rPr lang="en-IT" sz="1400" b="1" i="0" u="none" strike="noStrike" cap="none">
                <a:solidFill>
                  <a:srgbClr val="AE2A1F"/>
                </a:solidFill>
                <a:latin typeface="Arial"/>
                <a:ea typeface="Arial"/>
                <a:cs typeface="Arial"/>
                <a:sym typeface="Arial"/>
              </a:rPr>
              <a:t> 18.39 MEur su Spoke (-13%)</a:t>
            </a:r>
            <a:endParaRPr sz="1400" b="1" i="0" u="none" strike="noStrike" cap="none">
              <a:solidFill>
                <a:srgbClr val="AE2A1F"/>
              </a:solidFill>
              <a:latin typeface="Arial"/>
              <a:ea typeface="Arial"/>
              <a:cs typeface="Arial"/>
              <a:sym typeface="Arial"/>
            </a:endParaRPr>
          </a:p>
        </p:txBody>
      </p:sp>
      <p:pic>
        <p:nvPicPr>
          <p:cNvPr id="133" name="Google Shape;133;p7"/>
          <p:cNvPicPr preferRelativeResize="0"/>
          <p:nvPr/>
        </p:nvPicPr>
        <p:blipFill rotWithShape="1">
          <a:blip r:embed="rId3">
            <a:alphaModFix/>
          </a:blip>
          <a:srcRect/>
          <a:stretch/>
        </p:blipFill>
        <p:spPr>
          <a:xfrm>
            <a:off x="0" y="3160524"/>
            <a:ext cx="12192000" cy="35414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Personnel cost</a:t>
            </a:r>
            <a:endParaRPr/>
          </a:p>
        </p:txBody>
      </p:sp>
      <p:sp>
        <p:nvSpPr>
          <p:cNvPr id="139" name="Google Shape;139;p8"/>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8</a:t>
            </a:fld>
            <a:endParaRPr/>
          </a:p>
        </p:txBody>
      </p:sp>
      <p:sp>
        <p:nvSpPr>
          <p:cNvPr id="140" name="Google Shape;140;p8"/>
          <p:cNvSpPr txBox="1">
            <a:spLocks noGrp="1"/>
          </p:cNvSpPr>
          <p:nvPr>
            <p:ph type="body" idx="1"/>
          </p:nvPr>
        </p:nvSpPr>
        <p:spPr>
          <a:xfrm>
            <a:off x="253275" y="1210600"/>
            <a:ext cx="5300100" cy="4844700"/>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Staff payback + LD hiring is basically a single category, given that we respect the critical mass  (per spoke per affiliate)</a:t>
            </a:r>
            <a:endParaRPr/>
          </a:p>
          <a:p>
            <a:pPr marL="457200" lvl="0" indent="-349250" algn="l" rtl="0">
              <a:lnSpc>
                <a:spcPct val="115000"/>
              </a:lnSpc>
              <a:spcBef>
                <a:spcPts val="0"/>
              </a:spcBef>
              <a:spcAft>
                <a:spcPts val="0"/>
              </a:spcAft>
              <a:buSzPts val="1900"/>
              <a:buChar char="●"/>
            </a:pPr>
            <a:r>
              <a:rPr lang="en-IT"/>
              <a:t>Staff payback:</a:t>
            </a:r>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Reimbursed at “standard costs”; Univ: multiply by 1500 h/y, EPR: multiply by 1720 h/y</a:t>
            </a:r>
            <a:endParaRPr>
              <a:solidFill>
                <a:srgbClr val="9900FF"/>
              </a:solidFill>
            </a:endParaRPr>
          </a:p>
          <a:p>
            <a:pPr marL="457200" lvl="0" indent="-349250" algn="l" rtl="0">
              <a:lnSpc>
                <a:spcPct val="115000"/>
              </a:lnSpc>
              <a:spcBef>
                <a:spcPts val="0"/>
              </a:spcBef>
              <a:spcAft>
                <a:spcPts val="0"/>
              </a:spcAft>
              <a:buSzPts val="1900"/>
              <a:buChar char="●"/>
            </a:pPr>
            <a:r>
              <a:rPr lang="en-IT"/>
              <a:t>LD: whatever they cost</a:t>
            </a:r>
            <a:endParaRPr/>
          </a:p>
          <a:p>
            <a:pPr marL="914400" lvl="1" indent="-330200" algn="l" rtl="0">
              <a:lnSpc>
                <a:spcPct val="115000"/>
              </a:lnSpc>
              <a:spcBef>
                <a:spcPts val="0"/>
              </a:spcBef>
              <a:spcAft>
                <a:spcPts val="0"/>
              </a:spcAft>
              <a:buClr>
                <a:srgbClr val="9900FF"/>
              </a:buClr>
              <a:buSzPts val="1600"/>
              <a:buChar char="○"/>
            </a:pPr>
            <a:r>
              <a:rPr lang="en-IT">
                <a:solidFill>
                  <a:srgbClr val="9900FF"/>
                </a:solidFill>
              </a:rPr>
              <a:t>Their cost reimbursed only within the project window (1/9/22-31/8/25)</a:t>
            </a:r>
            <a:endParaRPr>
              <a:solidFill>
                <a:srgbClr val="9900FF"/>
              </a:solidFill>
            </a:endParaRPr>
          </a:p>
          <a:p>
            <a:pPr marL="457200" lvl="0" indent="-349250" algn="l" rtl="0">
              <a:lnSpc>
                <a:spcPct val="115000"/>
              </a:lnSpc>
              <a:spcBef>
                <a:spcPts val="0"/>
              </a:spcBef>
              <a:spcAft>
                <a:spcPts val="0"/>
              </a:spcAft>
              <a:buSzPts val="1900"/>
              <a:buChar char="●"/>
            </a:pPr>
            <a:r>
              <a:rPr lang="en-IT"/>
              <a:t>15% overhead goes directly to the institution</a:t>
            </a:r>
            <a:endParaRPr/>
          </a:p>
          <a:p>
            <a:pPr marL="914400" lvl="1" indent="-228600" algn="l" rtl="0">
              <a:lnSpc>
                <a:spcPct val="115000"/>
              </a:lnSpc>
              <a:spcBef>
                <a:spcPts val="0"/>
              </a:spcBef>
              <a:spcAft>
                <a:spcPts val="0"/>
              </a:spcAft>
              <a:buSzPts val="1600"/>
              <a:buNone/>
            </a:pPr>
            <a:endParaRPr/>
          </a:p>
        </p:txBody>
      </p:sp>
      <p:pic>
        <p:nvPicPr>
          <p:cNvPr id="141" name="Google Shape;141;p8"/>
          <p:cNvPicPr preferRelativeResize="0"/>
          <p:nvPr/>
        </p:nvPicPr>
        <p:blipFill rotWithShape="1">
          <a:blip r:embed="rId3">
            <a:alphaModFix/>
          </a:blip>
          <a:srcRect/>
          <a:stretch/>
        </p:blipFill>
        <p:spPr>
          <a:xfrm>
            <a:off x="5553367" y="825497"/>
            <a:ext cx="6638508" cy="60089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SzPts val="2400"/>
              <a:buNone/>
            </a:pPr>
            <a:r>
              <a:rPr lang="en-IT"/>
              <a:t>PhD / AdR</a:t>
            </a:r>
            <a:endParaRPr/>
          </a:p>
        </p:txBody>
      </p:sp>
      <p:sp>
        <p:nvSpPr>
          <p:cNvPr id="147" name="Google Shape;147;p9"/>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IT"/>
              <a:t>9</a:t>
            </a:fld>
            <a:endParaRPr/>
          </a:p>
        </p:txBody>
      </p:sp>
      <p:sp>
        <p:nvSpPr>
          <p:cNvPr id="148" name="Google Shape;148;p9"/>
          <p:cNvSpPr txBox="1">
            <a:spLocks noGrp="1"/>
          </p:cNvSpPr>
          <p:nvPr>
            <p:ph type="body" idx="1"/>
          </p:nvPr>
        </p:nvSpPr>
        <p:spPr>
          <a:xfrm>
            <a:off x="253280" y="1210602"/>
            <a:ext cx="11735520" cy="4844757"/>
          </a:xfrm>
          <a:prstGeom prst="rect">
            <a:avLst/>
          </a:prstGeom>
          <a:noFill/>
          <a:ln>
            <a:noFill/>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IT"/>
              <a:t>Estimated cost ~ 70kEur/3y + overhead; but, institution dependent …</a:t>
            </a:r>
            <a:endParaRPr/>
          </a:p>
          <a:p>
            <a:pPr marL="457200" lvl="0" indent="-349250" algn="l" rtl="0">
              <a:lnSpc>
                <a:spcPct val="115000"/>
              </a:lnSpc>
              <a:spcBef>
                <a:spcPts val="0"/>
              </a:spcBef>
              <a:spcAft>
                <a:spcPts val="0"/>
              </a:spcAft>
              <a:buSzPts val="1900"/>
              <a:buChar char="●"/>
            </a:pPr>
            <a:r>
              <a:rPr lang="en-IT"/>
              <a:t>AdR no more viable for universities … Contratti di Ricerca not yet understood </a:t>
            </a:r>
            <a:endParaRPr/>
          </a:p>
          <a:p>
            <a:pPr marL="457200" lvl="0" indent="-349250" algn="l" rtl="0">
              <a:lnSpc>
                <a:spcPct val="115000"/>
              </a:lnSpc>
              <a:spcBef>
                <a:spcPts val="0"/>
              </a:spcBef>
              <a:spcAft>
                <a:spcPts val="0"/>
              </a:spcAft>
              <a:buSzPts val="1900"/>
              <a:buChar char="●"/>
            </a:pPr>
            <a:r>
              <a:rPr lang="en-IT"/>
              <a:t>For EPR, “borse” are probably still viable</a:t>
            </a:r>
            <a:endParaRPr/>
          </a:p>
          <a:p>
            <a:pPr marL="457200" lvl="0" indent="-228600" algn="l" rtl="0">
              <a:lnSpc>
                <a:spcPct val="115000"/>
              </a:lnSpc>
              <a:spcBef>
                <a:spcPts val="0"/>
              </a:spcBef>
              <a:spcAft>
                <a:spcPts val="0"/>
              </a:spcAft>
              <a:buSzPts val="1900"/>
              <a:buNone/>
            </a:pPr>
            <a:endParaRPr/>
          </a:p>
          <a:p>
            <a:pPr marL="457200" lvl="0" indent="-349250" algn="l" rtl="0">
              <a:lnSpc>
                <a:spcPct val="115000"/>
              </a:lnSpc>
              <a:spcBef>
                <a:spcPts val="0"/>
              </a:spcBef>
              <a:spcAft>
                <a:spcPts val="0"/>
              </a:spcAft>
              <a:buSzPts val="1900"/>
              <a:buChar char="●"/>
            </a:pPr>
            <a:r>
              <a:rPr lang="en-IT" b="1"/>
              <a:t>All in all, strategy varies institution by institution</a:t>
            </a:r>
            <a:endParaRPr b="1"/>
          </a:p>
          <a:p>
            <a:pPr marL="457200" lvl="0" indent="-349250" algn="l" rtl="0">
              <a:lnSpc>
                <a:spcPct val="115000"/>
              </a:lnSpc>
              <a:spcBef>
                <a:spcPts val="0"/>
              </a:spcBef>
              <a:spcAft>
                <a:spcPts val="0"/>
              </a:spcAft>
              <a:buSzPts val="1900"/>
              <a:buChar char="●"/>
            </a:pPr>
            <a:r>
              <a:rPr lang="en-IT" b="1"/>
              <a:t>“money” reimbursed when money is committed, not when spent (see later on milestones)</a:t>
            </a:r>
            <a:endParaRPr b="1"/>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2675</Words>
  <Application>Microsoft Macintosh PowerPoint</Application>
  <PresentationFormat>Widescreen</PresentationFormat>
  <Paragraphs>236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Roboto</vt:lpstr>
      <vt:lpstr>Arial</vt:lpstr>
      <vt:lpstr>Times New Roman</vt:lpstr>
      <vt:lpstr>Calibri</vt:lpstr>
      <vt:lpstr>Material</vt:lpstr>
      <vt:lpstr>Administrative matters</vt:lpstr>
      <vt:lpstr>outline</vt:lpstr>
      <vt:lpstr>ICSC Budget</vt:lpstr>
      <vt:lpstr>ICSC Budget</vt:lpstr>
      <vt:lpstr>The “final budget”</vt:lpstr>
      <vt:lpstr>The spoke 2 budget</vt:lpstr>
      <vt:lpstr>The spoke 2 budget</vt:lpstr>
      <vt:lpstr>Personnel cost</vt:lpstr>
      <vt:lpstr>PhD / AdR</vt:lpstr>
      <vt:lpstr>Open Calls + Innovation Grants</vt:lpstr>
      <vt:lpstr>Milestones @ Money</vt:lpstr>
      <vt:lpstr>Money and Milestones</vt:lpstr>
      <vt:lpstr>Money and Milestones</vt:lpstr>
      <vt:lpstr>Money and Milestones</vt:lpstr>
      <vt:lpstr>Money and Milestones</vt:lpstr>
      <vt:lpstr>“Accordi”</vt:lpstr>
      <vt:lpstr>ICSC management</vt:lpstr>
      <vt:lpstr>Spoke coordination board</vt:lpstr>
      <vt:lpstr>Spoke 2 internal management coordination</vt:lpstr>
      <vt:lpstr>Logistics</vt:lpstr>
      <vt:lpstr>breaking news  your questions</vt:lpstr>
      <vt:lpstr>Domande #1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matters</dc:title>
  <dc:creator>Tommaso Boccali</dc:creator>
  <cp:lastModifiedBy>Tommaso Boccali</cp:lastModifiedBy>
  <cp:revision>1</cp:revision>
  <dcterms:created xsi:type="dcterms:W3CDTF">2022-10-09T07:03:32Z</dcterms:created>
  <dcterms:modified xsi:type="dcterms:W3CDTF">2022-10-13T06:04:56Z</dcterms:modified>
</cp:coreProperties>
</file>