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4952C-C31C-4622-B7FC-16CCF34B44F7}" type="datetimeFigureOut">
              <a:rPr lang="it-IT" smtClean="0"/>
              <a:pPr/>
              <a:t>13/01/2011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69E4-5EA1-4205-99FF-E17BFECA8D8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Ratio psi(2S)/J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Binning for psi’ J/psi ratio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/>
          <a:lstStyle/>
          <a:p>
            <a:r>
              <a:rPr lang="it-IT" dirty="0" smtClean="0"/>
              <a:t>The psi’ yield must be arount 1k to have a stable lifetime fit with a good S/N (10)</a:t>
            </a:r>
            <a:endParaRPr lang="it-IT" dirty="0"/>
          </a:p>
        </p:txBody>
      </p:sp>
      <p:pic>
        <p:nvPicPr>
          <p:cNvPr id="8194" name="Picture 2" descr="C:\Users\ffiori\Desktop\yieldsPs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4778158" cy="32403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9512" y="5661248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Old Binning (0., 1.25, 2, 2.75, 3.50, 4.50, 6.50, 10, 20, 30, 50)</a:t>
            </a:r>
          </a:p>
          <a:p>
            <a:r>
              <a:rPr lang="it-IT" dirty="0" smtClean="0"/>
              <a:t>Propose for new Binning (2, 3, 4, 5, 6, 8, 10, 15, 30)</a:t>
            </a:r>
          </a:p>
          <a:p>
            <a:r>
              <a:rPr lang="it-IT" dirty="0" smtClean="0"/>
              <a:t>Possibly use 4 Regions in Y (0, 0.6, 1.2, 1.6, 2.4) to be directly comparable with CDF </a:t>
            </a:r>
            <a:endParaRPr lang="it-IT" dirty="0"/>
          </a:p>
        </p:txBody>
      </p:sp>
      <p:sp>
        <p:nvSpPr>
          <p:cNvPr id="7" name="Oval 6"/>
          <p:cNvSpPr/>
          <p:nvPr/>
        </p:nvSpPr>
        <p:spPr>
          <a:xfrm>
            <a:off x="1187624" y="2564904"/>
            <a:ext cx="3456384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195" name="Picture 3" descr="C:\Users\ffiori\Desktop\ForNewArticle\PsiP_40pb_DiMuQ_GG_ALL\massfitALL_Y2_PT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060848"/>
            <a:ext cx="3277005" cy="1293266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flipV="1">
            <a:off x="4572000" y="2564904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99592" y="4869160"/>
            <a:ext cx="37800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788024" y="4869160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24128" y="4725144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Impossible to go below 2 GeV/c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ffiori\Desktop\ForNewArticle\PsiP_40pb_DiMuQ_NewBins\massfitALL_Y3_P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869160"/>
            <a:ext cx="4392488" cy="17334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A first try with new binning</a:t>
            </a:r>
            <a:endParaRPr lang="it-IT" dirty="0"/>
          </a:p>
        </p:txBody>
      </p:sp>
      <p:pic>
        <p:nvPicPr>
          <p:cNvPr id="1026" name="Picture 2" descr="C:\Users\ffiori\Documents\2011Talks\YieldsNewBi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5464415" cy="367240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539552" y="3212976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19772" y="33929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99792" y="350100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167844" y="404106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51920" y="4077072"/>
            <a:ext cx="79208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3923928" y="4797152"/>
            <a:ext cx="7200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9552" y="5085184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Difficult to fit for lifetime</a:t>
            </a:r>
            <a:endParaRPr lang="it-IT" dirty="0"/>
          </a:p>
        </p:txBody>
      </p:sp>
      <p:pic>
        <p:nvPicPr>
          <p:cNvPr id="1028" name="Picture 4" descr="C:\Users\ffiori\Desktop\ForNewArticle\PsiP_40pb_DiMuQ_NewBins\massfitALL_Y3_PT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3402" y="908720"/>
            <a:ext cx="4340598" cy="1713012"/>
          </a:xfrm>
          <a:prstGeom prst="rect">
            <a:avLst/>
          </a:prstGeom>
          <a:noFill/>
        </p:spPr>
      </p:pic>
      <p:sp>
        <p:nvSpPr>
          <p:cNvPr id="20" name="Oval 19"/>
          <p:cNvSpPr/>
          <p:nvPr/>
        </p:nvSpPr>
        <p:spPr>
          <a:xfrm>
            <a:off x="3851920" y="1628800"/>
            <a:ext cx="792088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573588" y="1556792"/>
            <a:ext cx="12945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436096" y="256490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Despite the low yield we have good S/B </a:t>
            </a:r>
            <a:endParaRPr lang="it-IT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67544" y="4437112"/>
            <a:ext cx="46085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148064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 GeV/c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Conclusions and To Do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17632" cy="4525963"/>
          </a:xfrm>
        </p:spPr>
        <p:txBody>
          <a:bodyPr/>
          <a:lstStyle/>
          <a:p>
            <a:r>
              <a:rPr lang="it-IT" dirty="0" smtClean="0"/>
              <a:t>We can use the full range fit</a:t>
            </a:r>
          </a:p>
          <a:p>
            <a:r>
              <a:rPr lang="it-IT" dirty="0" smtClean="0"/>
              <a:t>We can use only the GG pairs</a:t>
            </a:r>
          </a:p>
          <a:p>
            <a:r>
              <a:rPr lang="it-IT" dirty="0" smtClean="0"/>
              <a:t>Test the new binning (especially the lifetime fit)</a:t>
            </a:r>
          </a:p>
          <a:p>
            <a:r>
              <a:rPr lang="it-IT" dirty="0" smtClean="0"/>
              <a:t>Optimize the fit in a way to reduce the number of free parameters and enhance stability</a:t>
            </a:r>
          </a:p>
          <a:p>
            <a:r>
              <a:rPr lang="it-IT" dirty="0" smtClean="0"/>
              <a:t>Produce new results in a week timescale</a:t>
            </a:r>
          </a:p>
          <a:p>
            <a:r>
              <a:rPr lang="it-IT" dirty="0" smtClean="0"/>
              <a:t>Use the new reprocessing with 3_9_X (Muons PD not yet available)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</a:t>
            </a:r>
            <a:r>
              <a:rPr lang="it-IT" dirty="0" smtClean="0"/>
              <a:t>lans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it-IT" dirty="0" smtClean="0"/>
              <a:t>Measurement of the the Xsect ratio separately for the prompt and non prompt components</a:t>
            </a:r>
          </a:p>
          <a:p>
            <a:r>
              <a:rPr lang="it-IT" dirty="0" smtClean="0"/>
              <a:t>We need acceptances, efficiencies, </a:t>
            </a:r>
            <a:r>
              <a:rPr lang="it-IT" dirty="0" smtClean="0"/>
              <a:t>yields</a:t>
            </a:r>
          </a:p>
          <a:p>
            <a:r>
              <a:rPr lang="it-IT" dirty="0" smtClean="0"/>
              <a:t>First issue: efficiencies do not factorize at low pT (use MC or T&amp;P? )</a:t>
            </a:r>
            <a:endParaRPr lang="it-IT" dirty="0" smtClean="0"/>
          </a:p>
          <a:p>
            <a:r>
              <a:rPr lang="it-IT" dirty="0" smtClean="0"/>
              <a:t>Still to decide the binning ( crucial for the psi’ )</a:t>
            </a:r>
          </a:p>
          <a:p>
            <a:r>
              <a:rPr lang="it-IT" dirty="0" smtClean="0"/>
              <a:t>Pre-Approval foreseen for half </a:t>
            </a:r>
            <a:r>
              <a:rPr lang="it-IT" dirty="0" smtClean="0"/>
              <a:t>February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Efficiency ratio psi(2S)/J</a:t>
            </a:r>
            <a:endParaRPr lang="it-IT" dirty="0"/>
          </a:p>
        </p:txBody>
      </p:sp>
      <p:pic>
        <p:nvPicPr>
          <p:cNvPr id="4" name="Picture 2" descr="C:\Users\Shuang&amp;Jin\Desktop\acceptance\gg_ef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688632" cy="5536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Mass Fit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452596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This talk focuses on the fitting issues, actually we have two different procedures: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 Fit of the two peaks separately (reduces free parameters)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dirty="0" smtClean="0"/>
              <a:t> Fit in the full mass interval [2.6, 4.0] </a:t>
            </a:r>
          </a:p>
          <a:p>
            <a:pPr marL="571500" indent="-457200"/>
            <a:r>
              <a:rPr lang="it-IT" sz="2400" dirty="0" smtClean="0"/>
              <a:t>In both cases we use Exp for Bkg, CB for the psi’ and CB+Gauss for the J/psi  </a:t>
            </a:r>
          </a:p>
          <a:p>
            <a:pPr marL="571500" indent="-457200"/>
            <a:r>
              <a:rPr lang="it-IT" sz="2400" dirty="0" smtClean="0"/>
              <a:t>In both cases a prefit in the sidebands regions and in the peaks is used to set meaningful starting points, in case 2. also a separate fit is performed to fix several shape parameters (n,alpha in the CB’s)</a:t>
            </a:r>
          </a:p>
          <a:p>
            <a:pPr marL="571500" indent="-457200"/>
            <a:r>
              <a:rPr lang="it-IT" sz="2400" dirty="0" smtClean="0"/>
              <a:t>Two cases considered: ALL types and GG only</a:t>
            </a:r>
          </a:p>
          <a:p>
            <a:pPr marL="571500" indent="-457200"/>
            <a:r>
              <a:rPr lang="it-IT" sz="2400" dirty="0" smtClean="0"/>
              <a:t>DoubleMu0 HLT used on the full 2010 stat (40 1/pb)</a:t>
            </a:r>
          </a:p>
          <a:p>
            <a:pPr marL="571500" indent="-457200"/>
            <a:r>
              <a:rPr lang="it-IT" sz="2400" dirty="0" smtClean="0"/>
              <a:t>Binning used for now: 3 bins in Y (1.2, 1.6, 2.4) and 10 bins in pT (0., 1.25, 2, 2.75, 3.50, 4.50, 6.50, 10, 20, 30, 50)</a:t>
            </a:r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00" y="-81498"/>
            <a:ext cx="8229600" cy="1143000"/>
          </a:xfrm>
        </p:spPr>
        <p:txBody>
          <a:bodyPr/>
          <a:lstStyle/>
          <a:p>
            <a:r>
              <a:rPr lang="it-IT" dirty="0" smtClean="0"/>
              <a:t>Method 1 vs Method 2 (All Types)</a:t>
            </a:r>
            <a:endParaRPr lang="it-IT" dirty="0"/>
          </a:p>
        </p:txBody>
      </p:sp>
      <p:pic>
        <p:nvPicPr>
          <p:cNvPr id="1026" name="Picture 2" descr="C:\Users\ffiori\Desktop\ForNewArticle\PsiP_40pb_DiMuQ\massfit_Y1_PT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05744"/>
            <a:ext cx="7128792" cy="2813370"/>
          </a:xfrm>
          <a:prstGeom prst="rect">
            <a:avLst/>
          </a:prstGeom>
          <a:noFill/>
        </p:spPr>
      </p:pic>
      <p:pic>
        <p:nvPicPr>
          <p:cNvPr id="1027" name="Picture 3" descr="C:\Users\ffiori\Desktop\ForNewArticle\PsiP_40pb_DiMuQ_ALL\massfitALL_Y1_PT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28962"/>
            <a:ext cx="7421885" cy="2929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it-IT" dirty="0" smtClean="0"/>
              <a:t>Middle rapidity</a:t>
            </a:r>
            <a:endParaRPr lang="it-IT" dirty="0"/>
          </a:p>
        </p:txBody>
      </p:sp>
      <p:pic>
        <p:nvPicPr>
          <p:cNvPr id="2050" name="Picture 2" descr="C:\Users\ffiori\Desktop\ForNewArticle\PsiP_40pb_DiMuQ_ALL\massfitALL_Y2_PT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789040"/>
            <a:ext cx="7056784" cy="2784952"/>
          </a:xfrm>
          <a:prstGeom prst="rect">
            <a:avLst/>
          </a:prstGeom>
          <a:noFill/>
        </p:spPr>
      </p:pic>
      <p:pic>
        <p:nvPicPr>
          <p:cNvPr id="2051" name="Picture 3" descr="C:\Users\ffiori\Desktop\ForNewArticle\PsiP_40pb_DiMuQ\massfit_Y2_PT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908720"/>
            <a:ext cx="7056784" cy="2784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18368"/>
            <a:ext cx="8229600" cy="1143000"/>
          </a:xfrm>
        </p:spPr>
        <p:txBody>
          <a:bodyPr/>
          <a:lstStyle/>
          <a:p>
            <a:r>
              <a:rPr lang="it-IT" dirty="0" smtClean="0"/>
              <a:t>Forward</a:t>
            </a:r>
            <a:endParaRPr lang="it-IT" dirty="0"/>
          </a:p>
        </p:txBody>
      </p:sp>
      <p:pic>
        <p:nvPicPr>
          <p:cNvPr id="3074" name="Picture 2" descr="C:\Users\ffiori\Desktop\ForNewArticle\PsiP_40pb_DiMuQ\massfit_Y3_PT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692696"/>
            <a:ext cx="7298437" cy="2880320"/>
          </a:xfrm>
          <a:prstGeom prst="rect">
            <a:avLst/>
          </a:prstGeom>
          <a:noFill/>
        </p:spPr>
      </p:pic>
      <p:pic>
        <p:nvPicPr>
          <p:cNvPr id="3075" name="Picture 3" descr="C:\Users\ffiori\Desktop\ForNewArticle\PsiP_40pb_DiMuQ_ALL\massfitALL_Y3_PT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17032"/>
            <a:ext cx="6997104" cy="2761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dirty="0" smtClean="0"/>
              <a:t>Comparison ALL vs GG</a:t>
            </a:r>
            <a:endParaRPr lang="it-IT" dirty="0"/>
          </a:p>
        </p:txBody>
      </p:sp>
      <p:pic>
        <p:nvPicPr>
          <p:cNvPr id="4098" name="Picture 2" descr="C:\Users\ffiori\Desktop\ForNewArticle\PsiP_40pb_DiMuQ_GG_ALL\massfitALL_Y1_PT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7272808" cy="2870205"/>
          </a:xfrm>
          <a:prstGeom prst="rect">
            <a:avLst/>
          </a:prstGeom>
          <a:noFill/>
        </p:spPr>
      </p:pic>
      <p:pic>
        <p:nvPicPr>
          <p:cNvPr id="5" name="Picture 3" descr="C:\Users\ffiori\Desktop\ForNewArticle\PsiP_40pb_DiMuQ_ALL\massfitALL_Y1_PT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3789040"/>
            <a:ext cx="7272808" cy="287020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23928" y="1628800"/>
            <a:ext cx="768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GG</a:t>
            </a:r>
            <a:endParaRPr lang="it-IT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581128"/>
            <a:ext cx="840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ALL</a:t>
            </a:r>
            <a:endParaRPr lang="it-IT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3212976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They are basically the same in all bins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it-IT" dirty="0" smtClean="0"/>
              <a:t>Issues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/>
          <a:lstStyle/>
          <a:p>
            <a:r>
              <a:rPr lang="it-IT" dirty="0" smtClean="0"/>
              <a:t>At low pT (forward rapidity) the psi’ is not so visible (fittable) due to higher bkg, and lower ratio to J/psi, in particlar a lifetime fit is not possible:</a:t>
            </a:r>
            <a:endParaRPr lang="it-IT" dirty="0"/>
          </a:p>
        </p:txBody>
      </p:sp>
      <p:pic>
        <p:nvPicPr>
          <p:cNvPr id="4" name="Picture 1" descr="C:\Users\ffiori\Documents\Paris\CDFrat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924944"/>
            <a:ext cx="3995936" cy="2861672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5400000">
            <a:off x="539552" y="3140968"/>
            <a:ext cx="136815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C:\Users\ffiori\Desktop\ForNewArticle\PsiP_40pb_DiMuQ_ALL\massfitALL_Y3_P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2204" y="2660849"/>
            <a:ext cx="4932040" cy="194642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1521" y="6021288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We have to start the measurement at 2 GeV/c (in analogy with CDF)</a:t>
            </a:r>
            <a:endParaRPr lang="it-IT" dirty="0"/>
          </a:p>
        </p:txBody>
      </p:sp>
      <p:pic>
        <p:nvPicPr>
          <p:cNvPr id="7172" name="Picture 4" descr="C:\Users\ffiori\Desktop\ForNewArticle\PsiP_40pb_DiMuQ_GG_ALL\massfitALL_Y3_PT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5524" y="4653136"/>
            <a:ext cx="4809398" cy="18980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500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Ratio psi(2S)/J</vt:lpstr>
      <vt:lpstr>Plans</vt:lpstr>
      <vt:lpstr>Efficiency ratio psi(2S)/J</vt:lpstr>
      <vt:lpstr>Mass Fit</vt:lpstr>
      <vt:lpstr>Method 1 vs Method 2 (All Types)</vt:lpstr>
      <vt:lpstr>Middle rapidity</vt:lpstr>
      <vt:lpstr>Forward</vt:lpstr>
      <vt:lpstr>Comparison ALL vs GG</vt:lpstr>
      <vt:lpstr>Issues</vt:lpstr>
      <vt:lpstr>Binning for psi’ J/psi ratio</vt:lpstr>
      <vt:lpstr>A first try with new binning</vt:lpstr>
      <vt:lpstr>Conclusions and To 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psi(2S)/J</dc:title>
  <dc:creator>ffiori</dc:creator>
  <cp:lastModifiedBy>ffiori</cp:lastModifiedBy>
  <cp:revision>5</cp:revision>
  <dcterms:created xsi:type="dcterms:W3CDTF">2011-01-12T15:12:34Z</dcterms:created>
  <dcterms:modified xsi:type="dcterms:W3CDTF">2011-01-13T14:43:02Z</dcterms:modified>
</cp:coreProperties>
</file>