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62" r:id="rId3"/>
    <p:sldId id="258" r:id="rId4"/>
    <p:sldId id="263" r:id="rId5"/>
    <p:sldId id="265" r:id="rId6"/>
    <p:sldId id="266" r:id="rId7"/>
    <p:sldId id="257" r:id="rId8"/>
    <p:sldId id="259" r:id="rId9"/>
    <p:sldId id="260" r:id="rId10"/>
    <p:sldId id="261" r:id="rId11"/>
    <p:sldId id="264" r:id="rId12"/>
    <p:sldId id="268" r:id="rId13"/>
    <p:sldId id="269" r:id="rId14"/>
    <p:sldId id="270" r:id="rId15"/>
    <p:sldId id="271" r:id="rId16"/>
    <p:sldId id="26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0000CC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6B58F8-9374-4A2F-AA6C-C185A276FF86}" type="datetimeFigureOut">
              <a:rPr lang="it-IT" smtClean="0"/>
              <a:t>13/01/2011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7165DAE-56E4-4059-89CB-52E533ABAB8F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espace.cern.ch/cms-quarkonia/onia-polarization/" TargetMode="External"/><Relationship Id="rId2" Type="http://schemas.openxmlformats.org/officeDocument/2006/relationships/hyperlink" Target="https://espace.cern.ch/cms-quarkonia/onia-polarization/Data%20Quality%20Checks/Mass%20sidebands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pace.cern.ch/cms-quarkonia/onia-polarization/Lists/Meetings/DispForm.aspx?ID=39" TargetMode="External"/><Relationship Id="rId5" Type="http://schemas.openxmlformats.org/officeDocument/2006/relationships/hyperlink" Target="https://espace.cern.ch/cms-quarkonia/upsilon/Lists/slides/Attachments/31/correlations_gavin_2010_05_10.pdf" TargetMode="External"/><Relationship Id="rId4" Type="http://schemas.openxmlformats.org/officeDocument/2006/relationships/hyperlink" Target="http://arxiv.org/abs/1006.273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Updates</a:t>
            </a:r>
            <a:r>
              <a:rPr lang="it-IT" dirty="0" smtClean="0"/>
              <a:t> on J/PSI </a:t>
            </a:r>
            <a:r>
              <a:rPr lang="it-IT" dirty="0" err="1" smtClean="0"/>
              <a:t>polarization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Luigi </a:t>
            </a:r>
            <a:r>
              <a:rPr lang="it-IT" dirty="0" err="1" smtClean="0"/>
              <a:t>Calligaris</a:t>
            </a:r>
            <a:endParaRPr lang="it-IT" dirty="0" smtClean="0"/>
          </a:p>
          <a:p>
            <a:r>
              <a:rPr lang="it-IT" dirty="0" smtClean="0"/>
              <a:t>CMS Pisa meeting</a:t>
            </a:r>
          </a:p>
          <a:p>
            <a:r>
              <a:rPr lang="it-IT" dirty="0" smtClean="0"/>
              <a:t>13/01/2011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73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P</a:t>
            </a:r>
            <a:r>
              <a:rPr lang="it-IT" sz="2800" baseline="-25000" dirty="0" smtClean="0"/>
              <a:t>T</a:t>
            </a:r>
            <a:r>
              <a:rPr lang="it-IT" sz="2800" dirty="0" smtClean="0"/>
              <a:t> </a:t>
            </a:r>
            <a:r>
              <a:rPr lang="it-IT" sz="2800" dirty="0" err="1" smtClean="0"/>
              <a:t>spectrum</a:t>
            </a:r>
            <a:r>
              <a:rPr lang="it-IT" sz="2800" dirty="0" smtClean="0"/>
              <a:t> </a:t>
            </a:r>
            <a:r>
              <a:rPr lang="it-IT" sz="2800" dirty="0"/>
              <a:t>for </a:t>
            </a:r>
            <a:r>
              <a:rPr lang="it-IT" sz="2800" b="1" dirty="0" smtClean="0"/>
              <a:t>HLT_Mu0_TkMu0_OST_Jpsi_Tight_v1</a:t>
            </a:r>
            <a:br>
              <a:rPr lang="it-IT" sz="2800" b="1" dirty="0" smtClean="0"/>
            </a:br>
            <a:r>
              <a:rPr lang="it-IT" sz="2800" dirty="0" smtClean="0"/>
              <a:t>(</a:t>
            </a:r>
            <a:r>
              <a:rPr lang="it-IT" sz="2800" dirty="0" err="1" smtClean="0"/>
              <a:t>this</a:t>
            </a:r>
            <a:r>
              <a:rPr lang="it-IT" sz="2800" dirty="0" smtClean="0"/>
              <a:t> trigger </a:t>
            </a:r>
            <a:r>
              <a:rPr lang="it-IT" sz="2800" dirty="0" err="1" smtClean="0"/>
              <a:t>is</a:t>
            </a:r>
            <a:r>
              <a:rPr lang="it-IT" sz="2800" dirty="0" smtClean="0"/>
              <a:t> a </a:t>
            </a:r>
            <a:r>
              <a:rPr lang="it-IT" sz="2800" dirty="0" err="1" smtClean="0"/>
              <a:t>close</a:t>
            </a:r>
            <a:r>
              <a:rPr lang="it-IT" sz="2800" dirty="0" smtClean="0"/>
              <a:t> </a:t>
            </a:r>
            <a:r>
              <a:rPr lang="it-IT" sz="2800" dirty="0" err="1" smtClean="0"/>
              <a:t>parent</a:t>
            </a:r>
            <a:r>
              <a:rPr lang="it-IT" sz="2800" dirty="0" smtClean="0"/>
              <a:t> of the </a:t>
            </a:r>
            <a:r>
              <a:rPr lang="it-IT" sz="2800" dirty="0" err="1" smtClean="0"/>
              <a:t>former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085184"/>
            <a:ext cx="4040188" cy="1656184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The </a:t>
            </a:r>
            <a:r>
              <a:rPr lang="it-IT" dirty="0" err="1" smtClean="0">
                <a:solidFill>
                  <a:srgbClr val="FF0000"/>
                </a:solidFill>
              </a:rPr>
              <a:t>left</a:t>
            </a:r>
            <a:r>
              <a:rPr lang="it-IT" dirty="0" smtClean="0"/>
              <a:t> (</a:t>
            </a:r>
            <a:r>
              <a:rPr lang="it-IT" dirty="0" err="1" smtClean="0"/>
              <a:t>low</a:t>
            </a:r>
            <a:r>
              <a:rPr lang="it-IT" dirty="0" smtClean="0"/>
              <a:t> </a:t>
            </a:r>
            <a:r>
              <a:rPr lang="it-IT" dirty="0" err="1" smtClean="0"/>
              <a:t>inv</a:t>
            </a:r>
            <a:r>
              <a:rPr lang="it-IT" dirty="0" smtClean="0"/>
              <a:t>. mass) </a:t>
            </a:r>
            <a:r>
              <a:rPr lang="it-IT" dirty="0" err="1" smtClean="0"/>
              <a:t>sideband</a:t>
            </a:r>
            <a:r>
              <a:rPr lang="it-IT" dirty="0" smtClean="0"/>
              <a:t> </a:t>
            </a:r>
            <a:r>
              <a:rPr lang="it-IT" dirty="0" err="1" smtClean="0"/>
              <a:t>seems</a:t>
            </a:r>
            <a:r>
              <a:rPr lang="it-IT" dirty="0" smtClean="0"/>
              <a:t> to be </a:t>
            </a:r>
            <a:r>
              <a:rPr lang="it-IT" dirty="0" err="1" smtClean="0"/>
              <a:t>harder</a:t>
            </a:r>
            <a:r>
              <a:rPr lang="it-IT" dirty="0" smtClean="0"/>
              <a:t> in P</a:t>
            </a:r>
            <a:r>
              <a:rPr lang="it-IT" baseline="-25000" dirty="0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right </a:t>
            </a:r>
            <a:r>
              <a:rPr lang="it-IT" dirty="0" err="1" smtClean="0"/>
              <a:t>one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085184"/>
            <a:ext cx="4041775" cy="1656184"/>
          </a:xfrm>
          <a:noFill/>
        </p:spPr>
        <p:txBody>
          <a:bodyPr>
            <a:normAutofit/>
          </a:bodyPr>
          <a:lstStyle/>
          <a:p>
            <a:pPr algn="just"/>
            <a:r>
              <a:rPr lang="it-IT" dirty="0" err="1" smtClean="0"/>
              <a:t>Also</a:t>
            </a:r>
            <a:r>
              <a:rPr lang="it-IT" dirty="0" smtClean="0"/>
              <a:t> for </a:t>
            </a:r>
            <a:r>
              <a:rPr lang="it-IT" dirty="0" err="1" smtClean="0"/>
              <a:t>this</a:t>
            </a:r>
            <a:r>
              <a:rPr lang="it-IT" dirty="0" smtClean="0"/>
              <a:t> trigger the </a:t>
            </a:r>
            <a:r>
              <a:rPr lang="it-IT" dirty="0" err="1" smtClean="0"/>
              <a:t>mid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shows a zig-zag pattern</a:t>
            </a:r>
          </a:p>
          <a:p>
            <a:pPr algn="just"/>
            <a:r>
              <a:rPr lang="it-IT" dirty="0" smtClean="0"/>
              <a:t>(the </a:t>
            </a:r>
            <a:r>
              <a:rPr lang="it-IT" dirty="0" err="1" smtClean="0"/>
              <a:t>triggers</a:t>
            </a:r>
            <a:r>
              <a:rPr lang="it-IT" dirty="0" smtClean="0"/>
              <a:t> are </a:t>
            </a:r>
            <a:r>
              <a:rPr lang="it-IT" dirty="0" err="1" smtClean="0"/>
              <a:t>parents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75656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rgbClr val="FF9900"/>
                </a:solidFill>
              </a:rPr>
              <a:t>all</a:t>
            </a:r>
            <a:r>
              <a:rPr lang="it-IT" sz="2400" dirty="0" smtClean="0">
                <a:solidFill>
                  <a:srgbClr val="FF9900"/>
                </a:solidFill>
              </a:rPr>
              <a:t> |y| &lt; 2.4</a:t>
            </a:r>
            <a:endParaRPr lang="it-IT" sz="2400" dirty="0">
              <a:solidFill>
                <a:srgbClr val="FF99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52120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0.0 &lt; |y| &lt; 0.9</a:t>
            </a:r>
            <a:endParaRPr lang="it-IT" sz="2400" dirty="0">
              <a:solidFill>
                <a:srgbClr val="FF9900"/>
              </a:solidFill>
            </a:endParaRPr>
          </a:p>
        </p:txBody>
      </p:sp>
      <p:cxnSp>
        <p:nvCxnSpPr>
          <p:cNvPr id="35" name="Connettore 2 34"/>
          <p:cNvCxnSpPr/>
          <p:nvPr/>
        </p:nvCxnSpPr>
        <p:spPr>
          <a:xfrm flipV="1">
            <a:off x="1331640" y="2708920"/>
            <a:ext cx="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1115616" y="2708920"/>
            <a:ext cx="0" cy="8640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Segnaposto contenuto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8583"/>
            <a:ext cx="4040188" cy="2739897"/>
          </a:xfrm>
        </p:spPr>
      </p:pic>
      <p:pic>
        <p:nvPicPr>
          <p:cNvPr id="8" name="Segnaposto contenuto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18045"/>
            <a:ext cx="4041775" cy="2740973"/>
          </a:xfrm>
        </p:spPr>
      </p:pic>
      <p:sp>
        <p:nvSpPr>
          <p:cNvPr id="30" name="Ovale 29"/>
          <p:cNvSpPr/>
          <p:nvPr/>
        </p:nvSpPr>
        <p:spPr>
          <a:xfrm>
            <a:off x="5148064" y="1988840"/>
            <a:ext cx="1548172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05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Cos</a:t>
            </a:r>
            <a:r>
              <a:rPr lang="el-GR" dirty="0" smtClean="0"/>
              <a:t>θ</a:t>
            </a:r>
            <a:r>
              <a:rPr lang="it-IT" dirty="0" smtClean="0"/>
              <a:t> and </a:t>
            </a:r>
            <a:r>
              <a:rPr lang="el-GR" dirty="0" smtClean="0"/>
              <a:t>φ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frames</a:t>
            </a:r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457200" y="1556792"/>
            <a:ext cx="7467600" cy="4896544"/>
          </a:xfrm>
        </p:spPr>
        <p:txBody>
          <a:bodyPr>
            <a:normAutofit fontScale="92500" lnSpcReduction="20000"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following</a:t>
            </a:r>
            <a:r>
              <a:rPr lang="it-IT" dirty="0" smtClean="0"/>
              <a:t> are 2D plots of the Cos</a:t>
            </a:r>
            <a:r>
              <a:rPr lang="el-GR" dirty="0" smtClean="0"/>
              <a:t>θ</a:t>
            </a:r>
            <a:r>
              <a:rPr lang="it-IT" dirty="0" smtClean="0"/>
              <a:t> and </a:t>
            </a:r>
            <a:r>
              <a:rPr lang="el-GR" dirty="0" smtClean="0"/>
              <a:t>φ</a:t>
            </a:r>
            <a:r>
              <a:rPr lang="it-IT" dirty="0" smtClean="0"/>
              <a:t> of the positive </a:t>
            </a:r>
            <a:r>
              <a:rPr lang="it-IT" dirty="0" err="1" smtClean="0"/>
              <a:t>muon</a:t>
            </a:r>
            <a:r>
              <a:rPr lang="it-IT" dirty="0"/>
              <a:t> </a:t>
            </a:r>
            <a:r>
              <a:rPr lang="it-IT" dirty="0" smtClean="0"/>
              <a:t>in the </a:t>
            </a:r>
            <a:r>
              <a:rPr lang="it-IT" dirty="0" err="1" smtClean="0"/>
              <a:t>dimouns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r>
              <a:rPr lang="it-IT" dirty="0" smtClean="0"/>
              <a:t>, for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reference</a:t>
            </a:r>
            <a:r>
              <a:rPr lang="it-IT" dirty="0" smtClean="0"/>
              <a:t> </a:t>
            </a:r>
            <a:r>
              <a:rPr lang="it-IT" dirty="0" err="1" smtClean="0"/>
              <a:t>frames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 the plots a </a:t>
            </a:r>
            <a:r>
              <a:rPr lang="it-IT" dirty="0" err="1" smtClean="0"/>
              <a:t>cinematic</a:t>
            </a:r>
            <a:r>
              <a:rPr lang="it-IT" dirty="0" smtClean="0"/>
              <a:t> </a:t>
            </a:r>
            <a:r>
              <a:rPr lang="it-IT" dirty="0" err="1" smtClean="0"/>
              <a:t>dependence</a:t>
            </a:r>
            <a:r>
              <a:rPr lang="it-IT" dirty="0" smtClean="0"/>
              <a:t> of the </a:t>
            </a:r>
            <a:r>
              <a:rPr lang="it-IT" dirty="0" err="1" smtClean="0"/>
              <a:t>distribution</a:t>
            </a:r>
            <a:r>
              <a:rPr lang="it-IT" dirty="0" smtClean="0"/>
              <a:t> in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variables</a:t>
            </a:r>
            <a:r>
              <a:rPr lang="it-IT" dirty="0" smtClean="0"/>
              <a:t> can be </a:t>
            </a:r>
            <a:r>
              <a:rPr lang="it-IT" dirty="0" err="1" smtClean="0"/>
              <a:t>seen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cycle</a:t>
            </a:r>
            <a:r>
              <a:rPr lang="it-IT" dirty="0" smtClean="0"/>
              <a:t> </a:t>
            </a:r>
            <a:r>
              <a:rPr lang="it-IT" dirty="0" err="1" smtClean="0"/>
              <a:t>trough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 and P</a:t>
            </a:r>
            <a:r>
              <a:rPr lang="it-IT" baseline="-25000" dirty="0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bins</a:t>
            </a:r>
            <a:r>
              <a:rPr lang="it-IT" dirty="0" smtClean="0"/>
              <a:t>.</a:t>
            </a:r>
          </a:p>
          <a:p>
            <a:r>
              <a:rPr lang="it-IT" dirty="0" smtClean="0"/>
              <a:t>Last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least</a:t>
            </a:r>
            <a:r>
              <a:rPr lang="it-IT" dirty="0" smtClean="0"/>
              <a:t>,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an </a:t>
            </a:r>
            <a:r>
              <a:rPr lang="it-IT" dirty="0" err="1" smtClean="0"/>
              <a:t>effect</a:t>
            </a:r>
            <a:r>
              <a:rPr lang="it-IT" dirty="0" smtClean="0"/>
              <a:t> due to ‘‘cowboy’’ </a:t>
            </a:r>
            <a:r>
              <a:rPr lang="it-IT" dirty="0" err="1" smtClean="0"/>
              <a:t>dimuons</a:t>
            </a:r>
            <a:r>
              <a:rPr lang="it-IT" dirty="0" smtClean="0"/>
              <a:t> </a:t>
            </a:r>
            <a:r>
              <a:rPr lang="it-IT" dirty="0" err="1" smtClean="0"/>
              <a:t>inefficency</a:t>
            </a:r>
            <a:r>
              <a:rPr lang="it-IT" dirty="0" smtClean="0"/>
              <a:t>.</a:t>
            </a:r>
          </a:p>
          <a:p>
            <a:r>
              <a:rPr lang="it-IT" dirty="0" smtClean="0"/>
              <a:t>I </a:t>
            </a:r>
            <a:r>
              <a:rPr lang="it-IT" dirty="0" err="1" smtClean="0"/>
              <a:t>will</a:t>
            </a:r>
            <a:r>
              <a:rPr lang="it-IT" dirty="0" smtClean="0"/>
              <a:t> show data for the trigger </a:t>
            </a:r>
            <a:r>
              <a:rPr lang="it-IT" dirty="0" err="1" smtClean="0"/>
              <a:t>path</a:t>
            </a:r>
            <a:r>
              <a:rPr lang="it-IT" dirty="0" smtClean="0"/>
              <a:t> for </a:t>
            </a:r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the </a:t>
            </a:r>
            <a:r>
              <a:rPr lang="it-IT" dirty="0" err="1" smtClean="0"/>
              <a:t>highest</a:t>
            </a:r>
            <a:r>
              <a:rPr lang="it-IT" dirty="0" smtClean="0"/>
              <a:t> </a:t>
            </a:r>
            <a:r>
              <a:rPr lang="it-IT" dirty="0" err="1" smtClean="0"/>
              <a:t>statistics</a:t>
            </a:r>
            <a:r>
              <a:rPr lang="it-IT" dirty="0"/>
              <a:t>: </a:t>
            </a:r>
            <a:r>
              <a:rPr lang="it-IT" b="1" i="1" dirty="0"/>
              <a:t>HLT_Mu0_TkMu0_Jpsi</a:t>
            </a:r>
            <a:endParaRPr lang="it-IT" b="1" i="1" dirty="0" smtClean="0"/>
          </a:p>
        </p:txBody>
      </p:sp>
    </p:spTree>
    <p:extLst>
      <p:ext uri="{BB962C8B-B14F-4D97-AF65-F5344CB8AC3E}">
        <p14:creationId xmlns:p14="http://schemas.microsoft.com/office/powerpoint/2010/main" val="22833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306598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46" y="3869665"/>
            <a:ext cx="9144000" cy="2991003"/>
          </a:xfrm>
          <a:prstGeom prst="rect">
            <a:avLst/>
          </a:prstGeom>
        </p:spPr>
      </p:pic>
      <p:sp>
        <p:nvSpPr>
          <p:cNvPr id="11" name="CasellaDiTesto 10"/>
          <p:cNvSpPr txBox="1"/>
          <p:nvPr/>
        </p:nvSpPr>
        <p:spPr>
          <a:xfrm>
            <a:off x="33144" y="3212976"/>
            <a:ext cx="9123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solidFill>
                  <a:srgbClr val="FF9900"/>
                </a:solidFill>
              </a:rPr>
              <a:t>CS and HX </a:t>
            </a:r>
            <a:r>
              <a:rPr lang="it-IT" sz="2000" dirty="0" err="1" smtClean="0">
                <a:solidFill>
                  <a:srgbClr val="FF9900"/>
                </a:solidFill>
              </a:rPr>
              <a:t>frames</a:t>
            </a:r>
            <a:r>
              <a:rPr lang="it-IT" sz="2000" dirty="0" smtClean="0">
                <a:solidFill>
                  <a:srgbClr val="FF9900"/>
                </a:solidFill>
              </a:rPr>
              <a:t>   HLT_Mu0_TkMu0_Jpsi   1.6 &lt; |y| &lt; 2.1   2.0 &lt; P</a:t>
            </a:r>
            <a:r>
              <a:rPr lang="it-IT" sz="2000" baseline="-25000" dirty="0" smtClean="0">
                <a:solidFill>
                  <a:srgbClr val="FF9900"/>
                </a:solidFill>
              </a:rPr>
              <a:t>T</a:t>
            </a:r>
            <a:r>
              <a:rPr lang="it-IT" sz="2000" dirty="0" smtClean="0">
                <a:solidFill>
                  <a:srgbClr val="FF9900"/>
                </a:solidFill>
              </a:rPr>
              <a:t> &lt; 3.0</a:t>
            </a:r>
            <a:endParaRPr lang="it-IT" sz="20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97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-23526" y="2525945"/>
            <a:ext cx="9123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HLT_Mu0_TkMu0_Jpsi   1.6 &lt; |y| &lt; 2.1   2.0 &lt; P</a:t>
            </a:r>
            <a:r>
              <a:rPr lang="it-IT" sz="2400" baseline="-25000" dirty="0" smtClean="0">
                <a:solidFill>
                  <a:srgbClr val="FF9900"/>
                </a:solidFill>
              </a:rPr>
              <a:t>T</a:t>
            </a:r>
            <a:r>
              <a:rPr lang="it-IT" sz="2400" dirty="0" smtClean="0">
                <a:solidFill>
                  <a:srgbClr val="FF9900"/>
                </a:solidFill>
              </a:rPr>
              <a:t> &lt; 3.0</a:t>
            </a:r>
            <a:endParaRPr lang="it-IT" sz="2400" dirty="0">
              <a:solidFill>
                <a:srgbClr val="FF99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6687"/>
            <a:ext cx="9144000" cy="234003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234887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128"/>
            <a:ext cx="9144000" cy="226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2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64896" cy="1143000"/>
          </a:xfrm>
        </p:spPr>
        <p:txBody>
          <a:bodyPr>
            <a:normAutofit/>
          </a:bodyPr>
          <a:lstStyle/>
          <a:p>
            <a:r>
              <a:rPr lang="it-IT" sz="2800" b="1" dirty="0" err="1" smtClean="0"/>
              <a:t>Differences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between</a:t>
            </a:r>
            <a:r>
              <a:rPr lang="it-IT" sz="2800" b="1" dirty="0" smtClean="0"/>
              <a:t> HLT_Mu0_TkMu0_OST_Jpsi and HLT_Mu0_TkMu0_OST_Jpsi_Tight_v1</a:t>
            </a:r>
            <a:r>
              <a:rPr lang="it-IT" sz="2800" dirty="0" smtClean="0"/>
              <a:t> </a:t>
            </a:r>
            <a:endParaRPr lang="it-IT" sz="2800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40768"/>
            <a:ext cx="6408712" cy="2460333"/>
          </a:xfr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05063"/>
            <a:ext cx="6408712" cy="2463423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6876256" y="1556792"/>
            <a:ext cx="21602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The </a:t>
            </a:r>
            <a:r>
              <a:rPr lang="it-IT" dirty="0" err="1" smtClean="0"/>
              <a:t>former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configured</a:t>
            </a:r>
            <a:r>
              <a:rPr lang="it-IT" dirty="0" smtClean="0"/>
              <a:t> to </a:t>
            </a:r>
            <a:r>
              <a:rPr lang="it-IT" dirty="0" err="1" smtClean="0"/>
              <a:t>reject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the </a:t>
            </a:r>
            <a:r>
              <a:rPr lang="it-IT" dirty="0" err="1" smtClean="0"/>
              <a:t>dimouns</a:t>
            </a:r>
            <a:r>
              <a:rPr lang="it-IT" dirty="0" smtClean="0"/>
              <a:t> </a:t>
            </a:r>
            <a:r>
              <a:rPr lang="it-IT" dirty="0" err="1" smtClean="0"/>
              <a:t>which</a:t>
            </a:r>
            <a:r>
              <a:rPr lang="it-IT" dirty="0" smtClean="0"/>
              <a:t> are ‘‘</a:t>
            </a:r>
            <a:r>
              <a:rPr lang="it-IT" dirty="0" err="1" smtClean="0"/>
              <a:t>cowboys</a:t>
            </a:r>
            <a:r>
              <a:rPr lang="it-IT" dirty="0" smtClean="0"/>
              <a:t>’’.</a:t>
            </a:r>
          </a:p>
          <a:p>
            <a:endParaRPr lang="it-IT" dirty="0" smtClean="0"/>
          </a:p>
          <a:p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rejection</a:t>
            </a:r>
            <a:r>
              <a:rPr lang="it-IT" dirty="0" smtClean="0"/>
              <a:t> can be </a:t>
            </a:r>
            <a:r>
              <a:rPr lang="it-IT" dirty="0" err="1" smtClean="0"/>
              <a:t>seen</a:t>
            </a:r>
            <a:r>
              <a:rPr lang="it-IT" dirty="0" smtClean="0"/>
              <a:t> in </a:t>
            </a:r>
            <a:r>
              <a:rPr lang="it-IT" dirty="0" err="1" smtClean="0"/>
              <a:t>these</a:t>
            </a:r>
            <a:r>
              <a:rPr lang="it-IT" dirty="0" smtClean="0"/>
              <a:t> </a:t>
            </a:r>
            <a:r>
              <a:rPr lang="it-IT" dirty="0" err="1" smtClean="0"/>
              <a:t>pictures</a:t>
            </a:r>
            <a:r>
              <a:rPr lang="it-IT" dirty="0" smtClean="0"/>
              <a:t>, </a:t>
            </a:r>
            <a:r>
              <a:rPr lang="it-IT" dirty="0" err="1" smtClean="0"/>
              <a:t>indeed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are no </a:t>
            </a:r>
            <a:r>
              <a:rPr lang="it-IT" dirty="0" err="1" smtClean="0"/>
              <a:t>events</a:t>
            </a:r>
            <a:r>
              <a:rPr lang="it-IT" dirty="0" smtClean="0"/>
              <a:t> in the </a:t>
            </a:r>
            <a:r>
              <a:rPr lang="it-IT" dirty="0" err="1" smtClean="0"/>
              <a:t>lower</a:t>
            </a:r>
            <a:r>
              <a:rPr lang="it-IT" dirty="0" smtClean="0"/>
              <a:t> part.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960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Purpose</a:t>
            </a:r>
            <a:r>
              <a:rPr lang="it-IT" dirty="0" smtClean="0"/>
              <a:t> of the </a:t>
            </a:r>
            <a:r>
              <a:rPr lang="it-IT" dirty="0" err="1" smtClean="0"/>
              <a:t>previous</a:t>
            </a:r>
            <a:r>
              <a:rPr lang="it-IT" dirty="0" smtClean="0"/>
              <a:t> </a:t>
            </a:r>
            <a:r>
              <a:rPr lang="it-IT" dirty="0" err="1" smtClean="0"/>
              <a:t>graphs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276872"/>
            <a:ext cx="3682752" cy="3849291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Get</a:t>
            </a:r>
            <a:r>
              <a:rPr lang="it-IT" sz="2000" dirty="0" smtClean="0"/>
              <a:t> an estimate of the «</a:t>
            </a:r>
            <a:r>
              <a:rPr lang="it-IT" sz="2000" dirty="0" err="1" smtClean="0"/>
              <a:t>polarization</a:t>
            </a:r>
            <a:r>
              <a:rPr lang="it-IT" sz="2000" dirty="0" smtClean="0"/>
              <a:t>» of the background </a:t>
            </a:r>
            <a:r>
              <a:rPr lang="it-IT" sz="2000" dirty="0" err="1" smtClean="0"/>
              <a:t>muons</a:t>
            </a:r>
            <a:r>
              <a:rPr lang="it-IT" sz="2000" dirty="0" smtClean="0"/>
              <a:t> under the </a:t>
            </a:r>
            <a:r>
              <a:rPr lang="it-IT" sz="2000" dirty="0" err="1" smtClean="0"/>
              <a:t>peak</a:t>
            </a:r>
            <a:r>
              <a:rPr lang="it-IT" sz="2000" dirty="0" smtClean="0"/>
              <a:t> from </a:t>
            </a:r>
            <a:r>
              <a:rPr lang="it-IT" sz="2000" dirty="0" err="1" smtClean="0"/>
              <a:t>those</a:t>
            </a:r>
            <a:r>
              <a:rPr lang="it-IT" sz="2000" dirty="0" smtClean="0"/>
              <a:t> in 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SB</a:t>
            </a:r>
          </a:p>
          <a:p>
            <a:r>
              <a:rPr lang="it-IT" sz="2000" dirty="0" smtClean="0"/>
              <a:t>Take an intermediate </a:t>
            </a:r>
            <a:r>
              <a:rPr lang="it-IT" sz="2000" dirty="0" err="1" smtClean="0"/>
              <a:t>value</a:t>
            </a:r>
            <a:r>
              <a:rPr lang="it-IT" sz="2000" dirty="0" smtClean="0"/>
              <a:t> of the </a:t>
            </a:r>
            <a:r>
              <a:rPr lang="it-IT" sz="2000" dirty="0" err="1" smtClean="0"/>
              <a:t>two</a:t>
            </a:r>
            <a:r>
              <a:rPr lang="it-IT" sz="2000" dirty="0" smtClean="0"/>
              <a:t> to estimate the </a:t>
            </a:r>
            <a:r>
              <a:rPr lang="it-IT" sz="2000" dirty="0" err="1" smtClean="0"/>
              <a:t>contribution</a:t>
            </a:r>
            <a:r>
              <a:rPr lang="it-IT" sz="2000" dirty="0" smtClean="0"/>
              <a:t> of background to the </a:t>
            </a:r>
            <a:r>
              <a:rPr lang="it-IT" sz="2000" dirty="0" err="1" smtClean="0"/>
              <a:t>polarization</a:t>
            </a:r>
            <a:r>
              <a:rPr lang="it-IT" sz="2000" dirty="0" smtClean="0"/>
              <a:t> </a:t>
            </a:r>
            <a:r>
              <a:rPr lang="it-IT" sz="2000" dirty="0" err="1" smtClean="0"/>
              <a:t>fit</a:t>
            </a:r>
            <a:endParaRPr lang="it-IT" sz="2000" dirty="0" smtClean="0"/>
          </a:p>
        </p:txBody>
      </p:sp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76872"/>
            <a:ext cx="4274784" cy="3024336"/>
          </a:xfrm>
        </p:spPr>
      </p:pic>
    </p:spTree>
    <p:extLst>
      <p:ext uri="{BB962C8B-B14F-4D97-AF65-F5344CB8AC3E}">
        <p14:creationId xmlns:p14="http://schemas.microsoft.com/office/powerpoint/2010/main" val="20017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Where</a:t>
            </a:r>
            <a:r>
              <a:rPr lang="it-IT" dirty="0" smtClean="0"/>
              <a:t> to </a:t>
            </a:r>
            <a:r>
              <a:rPr lang="it-IT" dirty="0" err="1" smtClean="0"/>
              <a:t>find</a:t>
            </a:r>
            <a:r>
              <a:rPr lang="it-IT" dirty="0" smtClean="0"/>
              <a:t> more infos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000" dirty="0" smtClean="0"/>
              <a:t>QTF </a:t>
            </a:r>
            <a:r>
              <a:rPr lang="it-IT" sz="2000" dirty="0" err="1" smtClean="0"/>
              <a:t>Workspace</a:t>
            </a:r>
            <a:r>
              <a:rPr lang="it-IT" sz="2000" dirty="0" smtClean="0"/>
              <a:t> &gt; </a:t>
            </a:r>
            <a:r>
              <a:rPr lang="it-IT" sz="2000" dirty="0" err="1" smtClean="0"/>
              <a:t>Polarization</a:t>
            </a:r>
            <a:r>
              <a:rPr lang="it-IT" sz="2000" dirty="0" smtClean="0"/>
              <a:t> &gt; Data </a:t>
            </a:r>
            <a:r>
              <a:rPr lang="it-IT" sz="2000" dirty="0" err="1" smtClean="0"/>
              <a:t>Quality</a:t>
            </a:r>
            <a:r>
              <a:rPr lang="it-IT" sz="2000" dirty="0" smtClean="0"/>
              <a:t> </a:t>
            </a:r>
            <a:r>
              <a:rPr lang="it-IT" sz="2000" dirty="0" err="1" smtClean="0"/>
              <a:t>Checks</a:t>
            </a:r>
            <a:r>
              <a:rPr lang="it-IT" sz="2000" dirty="0" smtClean="0"/>
              <a:t> &gt; </a:t>
            </a:r>
            <a:r>
              <a:rPr lang="it-IT" sz="2000" dirty="0" err="1" smtClean="0"/>
              <a:t>Distributions</a:t>
            </a:r>
            <a:r>
              <a:rPr lang="it-IT" sz="2000" dirty="0" smtClean="0"/>
              <a:t> from Mass </a:t>
            </a:r>
            <a:r>
              <a:rPr lang="it-IT" sz="2000" dirty="0" err="1" smtClean="0"/>
              <a:t>Sidebands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1100" dirty="0">
                <a:hlinkClick r:id="rId2"/>
              </a:rPr>
              <a:t>https://</a:t>
            </a:r>
            <a:r>
              <a:rPr lang="it-IT" sz="1100" dirty="0" smtClean="0">
                <a:hlinkClick r:id="rId2"/>
              </a:rPr>
              <a:t>espace.cern.ch/cms-quarkonia/onia-polarization/Data%20Quality%20Checks/Mass%20sidebands.aspx</a:t>
            </a:r>
            <a:endParaRPr lang="it-IT" sz="1800" dirty="0" smtClean="0"/>
          </a:p>
          <a:p>
            <a:r>
              <a:rPr lang="it-IT" sz="2000" dirty="0"/>
              <a:t>QTF </a:t>
            </a:r>
            <a:r>
              <a:rPr lang="it-IT" sz="2000" dirty="0" err="1"/>
              <a:t>Workspace</a:t>
            </a:r>
            <a:r>
              <a:rPr lang="it-IT" sz="2000" dirty="0"/>
              <a:t> &gt; </a:t>
            </a:r>
            <a:r>
              <a:rPr lang="it-IT" sz="2000" dirty="0" err="1" smtClean="0"/>
              <a:t>Polarization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1800" dirty="0">
                <a:hlinkClick r:id="rId3"/>
              </a:rPr>
              <a:t>https://</a:t>
            </a:r>
            <a:r>
              <a:rPr lang="it-IT" sz="1800" dirty="0" smtClean="0">
                <a:hlinkClick r:id="rId3"/>
              </a:rPr>
              <a:t>espace.cern.ch/cms-quarkonia/onia-polarization/</a:t>
            </a:r>
            <a:endParaRPr lang="it-IT" sz="1800" dirty="0" smtClean="0"/>
          </a:p>
          <a:p>
            <a:r>
              <a:rPr lang="it-IT" sz="2000" dirty="0" err="1" smtClean="0"/>
              <a:t>About</a:t>
            </a:r>
            <a:r>
              <a:rPr lang="it-IT" sz="2000" dirty="0" smtClean="0"/>
              <a:t> </a:t>
            </a:r>
            <a:r>
              <a:rPr lang="it-IT" sz="2000" dirty="0" err="1" smtClean="0"/>
              <a:t>reference</a:t>
            </a:r>
            <a:r>
              <a:rPr lang="it-IT" sz="2000" dirty="0" smtClean="0"/>
              <a:t> </a:t>
            </a:r>
            <a:r>
              <a:rPr lang="it-IT" sz="2000" dirty="0" err="1" smtClean="0"/>
              <a:t>frames</a:t>
            </a:r>
            <a:r>
              <a:rPr lang="it-IT" sz="2000" dirty="0" smtClean="0"/>
              <a:t> and the </a:t>
            </a:r>
            <a:r>
              <a:rPr lang="it-IT" sz="2000" dirty="0" err="1" smtClean="0"/>
              <a:t>analisys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800" dirty="0">
                <a:hlinkClick r:id="rId4"/>
              </a:rPr>
              <a:t>http://</a:t>
            </a:r>
            <a:r>
              <a:rPr lang="it-IT" sz="1800" dirty="0" smtClean="0">
                <a:hlinkClick r:id="rId4"/>
              </a:rPr>
              <a:t>arxiv.org/abs/1006.2738</a:t>
            </a:r>
            <a:endParaRPr lang="it-IT" sz="1800" dirty="0" smtClean="0"/>
          </a:p>
          <a:p>
            <a:r>
              <a:rPr lang="it-IT" sz="1800" dirty="0" smtClean="0"/>
              <a:t>‘‘</a:t>
            </a:r>
            <a:r>
              <a:rPr lang="it-IT" sz="1800" dirty="0" err="1" smtClean="0"/>
              <a:t>Seagulls</a:t>
            </a:r>
            <a:r>
              <a:rPr lang="it-IT" sz="1800" dirty="0" smtClean="0"/>
              <a:t> and </a:t>
            </a:r>
            <a:r>
              <a:rPr lang="it-IT" sz="1800" dirty="0" err="1" smtClean="0"/>
              <a:t>Cowboys</a:t>
            </a:r>
            <a:r>
              <a:rPr lang="it-IT" sz="1800" dirty="0" smtClean="0"/>
              <a:t>’’</a:t>
            </a:r>
            <a:br>
              <a:rPr lang="it-IT" sz="1800" dirty="0" smtClean="0"/>
            </a:br>
            <a:r>
              <a:rPr lang="it-IT" sz="1100" dirty="0">
                <a:hlinkClick r:id="rId5"/>
              </a:rPr>
              <a:t>https://</a:t>
            </a:r>
            <a:r>
              <a:rPr lang="it-IT" sz="1100" dirty="0" smtClean="0">
                <a:hlinkClick r:id="rId5"/>
              </a:rPr>
              <a:t>espace.cern.ch/cms-quarkonia/upsilon/Lists/slides/Attachments/31/correlations_gavin_2010_05_10.pdf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1200" dirty="0" smtClean="0">
                <a:hlinkClick r:id="rId6"/>
              </a:rPr>
              <a:t>https</a:t>
            </a:r>
            <a:r>
              <a:rPr lang="it-IT" sz="1200" dirty="0">
                <a:hlinkClick r:id="rId6"/>
              </a:rPr>
              <a:t>://espace.cern.ch/cms-quarkonia/onia-polarization/Lists/Meetings/DispForm.aspx?ID=39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366820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6000" dirty="0" err="1" smtClean="0"/>
              <a:t>Outline</a:t>
            </a:r>
            <a:endParaRPr lang="it-IT" sz="60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Data </a:t>
            </a:r>
            <a:r>
              <a:rPr lang="it-IT" sz="2800" dirty="0" err="1" smtClean="0"/>
              <a:t>used</a:t>
            </a:r>
            <a:r>
              <a:rPr lang="it-IT" sz="2800" dirty="0" smtClean="0"/>
              <a:t> for </a:t>
            </a:r>
            <a:r>
              <a:rPr lang="it-IT" sz="2800" dirty="0" err="1" smtClean="0"/>
              <a:t>this</a:t>
            </a:r>
            <a:r>
              <a:rPr lang="it-IT" sz="2800" dirty="0" smtClean="0"/>
              <a:t> </a:t>
            </a:r>
            <a:r>
              <a:rPr lang="it-IT" sz="2800" dirty="0" err="1" smtClean="0"/>
              <a:t>analysis</a:t>
            </a:r>
            <a:endParaRPr lang="it-IT" sz="2800" dirty="0" smtClean="0"/>
          </a:p>
          <a:p>
            <a:r>
              <a:rPr lang="it-IT" sz="2800" dirty="0" err="1" smtClean="0"/>
              <a:t>Definiton</a:t>
            </a:r>
            <a:r>
              <a:rPr lang="it-IT" sz="2800" dirty="0" smtClean="0"/>
              <a:t> of </a:t>
            </a:r>
            <a:r>
              <a:rPr lang="it-IT" sz="2800" dirty="0" err="1" smtClean="0"/>
              <a:t>sidebands</a:t>
            </a:r>
            <a:endParaRPr lang="it-IT" sz="2800" dirty="0" smtClean="0"/>
          </a:p>
          <a:p>
            <a:r>
              <a:rPr lang="it-IT" sz="2800" dirty="0" err="1" smtClean="0"/>
              <a:t>Simulations</a:t>
            </a:r>
            <a:r>
              <a:rPr lang="it-IT" sz="2800" dirty="0" smtClean="0"/>
              <a:t> on the </a:t>
            </a:r>
            <a:r>
              <a:rPr lang="it-IT" sz="2800" dirty="0" err="1" smtClean="0"/>
              <a:t>contamination</a:t>
            </a:r>
            <a:r>
              <a:rPr lang="it-IT" sz="2800" dirty="0" smtClean="0"/>
              <a:t> of the background by the </a:t>
            </a:r>
            <a:r>
              <a:rPr lang="it-IT" sz="2800" dirty="0" err="1" smtClean="0"/>
              <a:t>signal</a:t>
            </a:r>
            <a:r>
              <a:rPr lang="it-IT" sz="2800" dirty="0" smtClean="0"/>
              <a:t>, in the </a:t>
            </a:r>
            <a:r>
              <a:rPr lang="it-IT" sz="2800" dirty="0" err="1" smtClean="0"/>
              <a:t>sidebands</a:t>
            </a:r>
            <a:endParaRPr lang="it-IT" sz="2800" dirty="0" smtClean="0"/>
          </a:p>
          <a:p>
            <a:r>
              <a:rPr lang="it-IT" sz="2800" dirty="0"/>
              <a:t>P</a:t>
            </a:r>
            <a:r>
              <a:rPr lang="it-IT" sz="2800" baseline="-25000" dirty="0"/>
              <a:t>T</a:t>
            </a:r>
            <a:r>
              <a:rPr lang="it-IT" sz="2800" dirty="0"/>
              <a:t> </a:t>
            </a:r>
            <a:r>
              <a:rPr lang="it-IT" sz="2800" dirty="0" err="1"/>
              <a:t>dimuon</a:t>
            </a:r>
            <a:r>
              <a:rPr lang="it-IT" sz="2800" dirty="0"/>
              <a:t> </a:t>
            </a:r>
            <a:r>
              <a:rPr lang="it-IT" sz="2800" dirty="0" err="1"/>
              <a:t>distribution</a:t>
            </a:r>
            <a:r>
              <a:rPr lang="it-IT" sz="2800" dirty="0"/>
              <a:t> for </a:t>
            </a:r>
            <a:r>
              <a:rPr lang="it-IT" sz="2800" dirty="0" err="1"/>
              <a:t>different</a:t>
            </a:r>
            <a:r>
              <a:rPr lang="it-IT" sz="2800" dirty="0"/>
              <a:t> </a:t>
            </a:r>
            <a:r>
              <a:rPr lang="it-IT" sz="2800" dirty="0" err="1" smtClean="0"/>
              <a:t>triggers</a:t>
            </a:r>
            <a:endParaRPr lang="it-IT" sz="2800" dirty="0" smtClean="0"/>
          </a:p>
          <a:p>
            <a:r>
              <a:rPr lang="it-IT" sz="2800" i="1" dirty="0" smtClean="0"/>
              <a:t>Cos </a:t>
            </a:r>
            <a:r>
              <a:rPr lang="el-GR" sz="2800" i="1" dirty="0" smtClean="0"/>
              <a:t>θ</a:t>
            </a:r>
            <a:r>
              <a:rPr lang="it-IT" sz="2800" dirty="0" smtClean="0"/>
              <a:t> and </a:t>
            </a:r>
            <a:r>
              <a:rPr lang="el-GR" sz="2800" i="1" dirty="0" smtClean="0"/>
              <a:t>φ</a:t>
            </a:r>
            <a:r>
              <a:rPr lang="it-IT" sz="2800" dirty="0" smtClean="0"/>
              <a:t> </a:t>
            </a:r>
            <a:r>
              <a:rPr lang="it-IT" sz="2800" dirty="0" err="1" smtClean="0"/>
              <a:t>distributions</a:t>
            </a:r>
            <a:r>
              <a:rPr lang="it-IT" sz="2800" dirty="0" smtClean="0"/>
              <a:t> in </a:t>
            </a:r>
            <a:r>
              <a:rPr lang="it-IT" sz="2800" dirty="0" err="1" smtClean="0"/>
              <a:t>different</a:t>
            </a:r>
            <a:r>
              <a:rPr lang="it-IT" sz="2800" dirty="0" smtClean="0"/>
              <a:t> </a:t>
            </a:r>
            <a:r>
              <a:rPr lang="it-IT" sz="2800" dirty="0" err="1" smtClean="0"/>
              <a:t>reference</a:t>
            </a:r>
            <a:r>
              <a:rPr lang="it-IT" sz="2800" dirty="0" smtClean="0"/>
              <a:t> </a:t>
            </a:r>
            <a:r>
              <a:rPr lang="it-IT" sz="2800" dirty="0" err="1" smtClean="0"/>
              <a:t>frames</a:t>
            </a:r>
            <a:r>
              <a:rPr lang="it-IT" sz="2800" dirty="0" smtClean="0"/>
              <a:t> of the positive </a:t>
            </a:r>
            <a:r>
              <a:rPr lang="it-IT" sz="2800" dirty="0" err="1" smtClean="0"/>
              <a:t>muon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416027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u="sng" dirty="0" smtClean="0"/>
              <a:t>Data </a:t>
            </a:r>
            <a:r>
              <a:rPr lang="it-IT" u="sng" dirty="0" err="1" smtClean="0"/>
              <a:t>used</a:t>
            </a:r>
            <a:r>
              <a:rPr lang="it-IT" u="sng" dirty="0" smtClean="0"/>
              <a:t> in the </a:t>
            </a:r>
            <a:r>
              <a:rPr lang="it-IT" u="sng" dirty="0" err="1" smtClean="0"/>
              <a:t>analysis</a:t>
            </a:r>
            <a:endParaRPr lang="it-IT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Used</a:t>
            </a:r>
            <a:r>
              <a:rPr lang="it-IT" dirty="0" smtClean="0"/>
              <a:t> data from </a:t>
            </a:r>
            <a:r>
              <a:rPr lang="it-IT" dirty="0" err="1"/>
              <a:t>October</a:t>
            </a:r>
            <a:r>
              <a:rPr lang="it-IT" dirty="0"/>
              <a:t> </a:t>
            </a:r>
            <a:r>
              <a:rPr lang="it-IT" dirty="0" smtClean="0"/>
              <a:t>30th production</a:t>
            </a:r>
          </a:p>
          <a:p>
            <a:r>
              <a:rPr lang="it-IT" dirty="0" err="1" smtClean="0"/>
              <a:t>Run</a:t>
            </a:r>
            <a:r>
              <a:rPr lang="it-IT" dirty="0" smtClean="0"/>
              <a:t> 2010A data</a:t>
            </a:r>
          </a:p>
          <a:p>
            <a:pPr lvl="1"/>
            <a:r>
              <a:rPr lang="it-IT" dirty="0" smtClean="0"/>
              <a:t>HLT_DoubleMu0</a:t>
            </a:r>
          </a:p>
          <a:p>
            <a:pPr lvl="1"/>
            <a:r>
              <a:rPr lang="it-IT" dirty="0" smtClean="0"/>
              <a:t>HLT_Mu0_TkMu0_Jpsi</a:t>
            </a:r>
          </a:p>
          <a:p>
            <a:r>
              <a:rPr lang="it-IT" dirty="0" err="1" smtClean="0"/>
              <a:t>Run</a:t>
            </a:r>
            <a:r>
              <a:rPr lang="it-IT" dirty="0" smtClean="0"/>
              <a:t> 2010B data</a:t>
            </a:r>
          </a:p>
          <a:p>
            <a:pPr lvl="1"/>
            <a:r>
              <a:rPr lang="it-IT" dirty="0" smtClean="0"/>
              <a:t>HLT_Mu0_TkMu0_OST_Jpsi</a:t>
            </a:r>
          </a:p>
          <a:p>
            <a:pPr lvl="1"/>
            <a:r>
              <a:rPr lang="it-IT" dirty="0" smtClean="0"/>
              <a:t>HLT_Mu0_TkMu0_OST_Jpsi_Tight_v1</a:t>
            </a:r>
          </a:p>
          <a:p>
            <a:r>
              <a:rPr lang="it-IT" dirty="0" err="1" smtClean="0"/>
              <a:t>Implementing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r>
              <a:rPr lang="it-IT" dirty="0" smtClean="0"/>
              <a:t> code for new </a:t>
            </a:r>
            <a:r>
              <a:rPr lang="it-IT" dirty="0" err="1" smtClean="0"/>
              <a:t>released</a:t>
            </a:r>
            <a:r>
              <a:rPr lang="it-IT" dirty="0" smtClean="0"/>
              <a:t> data </a:t>
            </a:r>
            <a:r>
              <a:rPr lang="it-IT" dirty="0" err="1" smtClean="0"/>
              <a:t>TTrees</a:t>
            </a:r>
            <a:endParaRPr lang="it-IT" dirty="0" smtClean="0"/>
          </a:p>
          <a:p>
            <a:pPr lvl="1"/>
            <a:r>
              <a:rPr lang="it-IT" dirty="0" err="1" smtClean="0"/>
              <a:t>Nov</a:t>
            </a:r>
            <a:r>
              <a:rPr lang="it-IT" dirty="0" smtClean="0"/>
              <a:t> 4th </a:t>
            </a:r>
            <a:r>
              <a:rPr lang="it-IT" dirty="0" err="1" smtClean="0"/>
              <a:t>ReReco</a:t>
            </a:r>
            <a:r>
              <a:rPr lang="it-IT" dirty="0" smtClean="0"/>
              <a:t> – </a:t>
            </a:r>
            <a:r>
              <a:rPr lang="it-IT" dirty="0" err="1" smtClean="0"/>
              <a:t>Dec</a:t>
            </a:r>
            <a:r>
              <a:rPr lang="it-IT" dirty="0" smtClean="0"/>
              <a:t> 6th production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809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Defining</a:t>
            </a:r>
            <a:r>
              <a:rPr lang="it-IT" dirty="0" smtClean="0"/>
              <a:t> </a:t>
            </a:r>
            <a:r>
              <a:rPr lang="it-IT" dirty="0" err="1" smtClean="0"/>
              <a:t>Sidebands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457200" y="4293096"/>
            <a:ext cx="8219256" cy="2304256"/>
          </a:xfrm>
        </p:spPr>
        <p:txBody>
          <a:bodyPr>
            <a:normAutofit/>
          </a:bodyPr>
          <a:lstStyle/>
          <a:p>
            <a:r>
              <a:rPr lang="it-IT" sz="2000" dirty="0" smtClean="0">
                <a:solidFill>
                  <a:srgbClr val="FF5050"/>
                </a:solidFill>
              </a:rPr>
              <a:t>Left</a:t>
            </a:r>
            <a:r>
              <a:rPr lang="it-IT" sz="2000" dirty="0" smtClean="0">
                <a:solidFill>
                  <a:srgbClr val="FF5050"/>
                </a:solidFill>
              </a:rPr>
              <a:t> </a:t>
            </a:r>
            <a:r>
              <a:rPr lang="it-IT" sz="2000" dirty="0" err="1" smtClean="0">
                <a:solidFill>
                  <a:srgbClr val="FF5050"/>
                </a:solidFill>
              </a:rPr>
              <a:t>sideband</a:t>
            </a:r>
            <a:r>
              <a:rPr lang="it-IT" sz="2000" dirty="0" smtClean="0">
                <a:solidFill>
                  <a:srgbClr val="FF5050"/>
                </a:solidFill>
              </a:rPr>
              <a:t>: from  2.7 </a:t>
            </a:r>
            <a:r>
              <a:rPr lang="it-IT" sz="2000" dirty="0" err="1" smtClean="0">
                <a:solidFill>
                  <a:srgbClr val="FF5050"/>
                </a:solidFill>
              </a:rPr>
              <a:t>GeV</a:t>
            </a:r>
            <a:r>
              <a:rPr lang="it-IT" sz="2000" dirty="0" smtClean="0">
                <a:solidFill>
                  <a:srgbClr val="FF5050"/>
                </a:solidFill>
              </a:rPr>
              <a:t>/c</a:t>
            </a:r>
            <a:r>
              <a:rPr lang="it-IT" sz="2000" baseline="30000" dirty="0" smtClean="0">
                <a:solidFill>
                  <a:srgbClr val="FF5050"/>
                </a:solidFill>
              </a:rPr>
              <a:t>2</a:t>
            </a:r>
            <a:r>
              <a:rPr lang="it-IT" sz="2000" dirty="0" smtClean="0">
                <a:solidFill>
                  <a:srgbClr val="FF5050"/>
                </a:solidFill>
              </a:rPr>
              <a:t>  to  5</a:t>
            </a:r>
            <a:r>
              <a:rPr lang="el-GR" sz="2000" dirty="0" smtClean="0">
                <a:solidFill>
                  <a:srgbClr val="FF5050"/>
                </a:solidFill>
              </a:rPr>
              <a:t>σ</a:t>
            </a:r>
            <a:r>
              <a:rPr lang="it-IT" sz="2000" dirty="0" smtClean="0">
                <a:solidFill>
                  <a:srgbClr val="FF5050"/>
                </a:solidFill>
              </a:rPr>
              <a:t> </a:t>
            </a:r>
            <a:r>
              <a:rPr lang="it-IT" sz="2000" dirty="0" err="1" smtClean="0">
                <a:solidFill>
                  <a:srgbClr val="FF5050"/>
                </a:solidFill>
              </a:rPr>
              <a:t>left</a:t>
            </a:r>
            <a:r>
              <a:rPr lang="it-IT" sz="2000" dirty="0" smtClean="0">
                <a:solidFill>
                  <a:srgbClr val="FF5050"/>
                </a:solidFill>
              </a:rPr>
              <a:t> of the J/</a:t>
            </a:r>
            <a:r>
              <a:rPr lang="el-GR" sz="2000" dirty="0" smtClean="0">
                <a:solidFill>
                  <a:srgbClr val="FF5050"/>
                </a:solidFill>
              </a:rPr>
              <a:t>ψ</a:t>
            </a:r>
            <a:r>
              <a:rPr lang="it-IT" sz="2000" dirty="0" smtClean="0">
                <a:solidFill>
                  <a:srgbClr val="FF5050"/>
                </a:solidFill>
              </a:rPr>
              <a:t> </a:t>
            </a:r>
            <a:r>
              <a:rPr lang="it-IT" sz="2000" dirty="0" err="1" smtClean="0">
                <a:solidFill>
                  <a:srgbClr val="FF5050"/>
                </a:solidFill>
              </a:rPr>
              <a:t>peak</a:t>
            </a:r>
            <a:r>
              <a:rPr lang="it-IT" sz="2000" dirty="0" smtClean="0">
                <a:solidFill>
                  <a:srgbClr val="FF5050"/>
                </a:solidFill>
              </a:rPr>
              <a:t/>
            </a:r>
            <a:br>
              <a:rPr lang="it-IT" sz="2000" dirty="0" smtClean="0">
                <a:solidFill>
                  <a:srgbClr val="FF5050"/>
                </a:solidFill>
              </a:rPr>
            </a:br>
            <a:r>
              <a:rPr lang="it-IT" sz="2000" dirty="0" smtClean="0">
                <a:solidFill>
                  <a:srgbClr val="FF5050"/>
                </a:solidFill>
              </a:rPr>
              <a:t/>
            </a:r>
            <a:br>
              <a:rPr lang="it-IT" sz="2000" dirty="0" smtClean="0">
                <a:solidFill>
                  <a:srgbClr val="FF5050"/>
                </a:solidFill>
              </a:rPr>
            </a:br>
            <a:r>
              <a:rPr lang="it-IT" sz="2000" dirty="0" smtClean="0"/>
              <a:t>Right </a:t>
            </a:r>
            <a:r>
              <a:rPr lang="it-IT" sz="2000" dirty="0" err="1" smtClean="0"/>
              <a:t>sideband</a:t>
            </a:r>
            <a:r>
              <a:rPr lang="it-IT" sz="2000" dirty="0" smtClean="0"/>
              <a:t>: from  3</a:t>
            </a:r>
            <a:r>
              <a:rPr lang="el-GR" sz="2000" dirty="0" smtClean="0"/>
              <a:t>σ</a:t>
            </a:r>
            <a:r>
              <a:rPr lang="it-IT" sz="2000" dirty="0" smtClean="0"/>
              <a:t> right of the </a:t>
            </a:r>
            <a:r>
              <a:rPr lang="it-IT" sz="2000" dirty="0" err="1" smtClean="0"/>
              <a:t>peak</a:t>
            </a:r>
            <a:r>
              <a:rPr lang="it-IT" sz="2000" dirty="0" smtClean="0"/>
              <a:t>  to  3.5 </a:t>
            </a:r>
            <a:r>
              <a:rPr lang="it-IT" sz="2000" dirty="0" err="1" smtClean="0"/>
              <a:t>Gev</a:t>
            </a:r>
            <a:r>
              <a:rPr lang="it-IT" sz="2000" dirty="0" smtClean="0"/>
              <a:t>/c</a:t>
            </a:r>
            <a:r>
              <a:rPr lang="it-IT" sz="2000" baseline="30000" dirty="0" smtClean="0"/>
              <a:t>2</a:t>
            </a:r>
            <a:r>
              <a:rPr lang="it-IT" sz="2000" baseline="30000" dirty="0"/>
              <a:t/>
            </a:r>
            <a:br>
              <a:rPr lang="it-IT" sz="2000" baseline="30000" dirty="0"/>
            </a:br>
            <a:endParaRPr lang="it-IT" sz="2000" baseline="30000" dirty="0" smtClean="0"/>
          </a:p>
          <a:p>
            <a:r>
              <a:rPr lang="it-IT" sz="2000" b="0" dirty="0" smtClean="0">
                <a:solidFill>
                  <a:schemeClr val="tx1"/>
                </a:solidFill>
              </a:rPr>
              <a:t>The </a:t>
            </a:r>
            <a:r>
              <a:rPr lang="it-IT" sz="2000" b="0" dirty="0" err="1" smtClean="0">
                <a:solidFill>
                  <a:schemeClr val="tx1"/>
                </a:solidFill>
              </a:rPr>
              <a:t>peak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dirty="0" smtClean="0">
                <a:solidFill>
                  <a:schemeClr val="tx1"/>
                </a:solidFill>
              </a:rPr>
              <a:t>position</a:t>
            </a:r>
            <a:r>
              <a:rPr lang="it-IT" sz="2000" b="0" dirty="0" smtClean="0">
                <a:solidFill>
                  <a:schemeClr val="tx1"/>
                </a:solidFill>
              </a:rPr>
              <a:t> and </a:t>
            </a:r>
            <a:r>
              <a:rPr lang="el-GR" sz="2000" dirty="0" smtClean="0">
                <a:solidFill>
                  <a:schemeClr val="tx1"/>
                </a:solidFill>
              </a:rPr>
              <a:t>σ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depend</a:t>
            </a:r>
            <a:r>
              <a:rPr lang="it-IT" sz="2000" b="0" dirty="0" smtClean="0">
                <a:solidFill>
                  <a:schemeClr val="tx1"/>
                </a:solidFill>
              </a:rPr>
              <a:t> on the </a:t>
            </a:r>
            <a:r>
              <a:rPr lang="it-IT" sz="2000" dirty="0" smtClean="0">
                <a:solidFill>
                  <a:schemeClr val="tx1"/>
                </a:solidFill>
              </a:rPr>
              <a:t>|</a:t>
            </a:r>
            <a:r>
              <a:rPr lang="el-GR" sz="2000" dirty="0" smtClean="0">
                <a:solidFill>
                  <a:schemeClr val="tx1"/>
                </a:solidFill>
              </a:rPr>
              <a:t>η</a:t>
            </a:r>
            <a:r>
              <a:rPr lang="it-IT" sz="2000" dirty="0" smtClean="0">
                <a:solidFill>
                  <a:schemeClr val="tx1"/>
                </a:solidFill>
              </a:rPr>
              <a:t>|</a:t>
            </a:r>
            <a:r>
              <a:rPr lang="it-IT" sz="2000" b="0" dirty="0" smtClean="0">
                <a:solidFill>
                  <a:schemeClr val="tx1"/>
                </a:solidFill>
              </a:rPr>
              <a:t> bin </a:t>
            </a:r>
            <a:r>
              <a:rPr lang="it-IT" sz="2000" b="0" dirty="0" err="1" smtClean="0">
                <a:solidFill>
                  <a:schemeClr val="tx1"/>
                </a:solidFill>
              </a:rPr>
              <a:t>being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considered</a:t>
            </a:r>
            <a:r>
              <a:rPr lang="it-IT" sz="2000" b="0" dirty="0" smtClean="0">
                <a:solidFill>
                  <a:schemeClr val="tx1"/>
                </a:solidFill>
              </a:rPr>
              <a:t>.</a:t>
            </a:r>
          </a:p>
          <a:p>
            <a:r>
              <a:rPr lang="it-IT" sz="2000" b="0" dirty="0" err="1" smtClean="0">
                <a:solidFill>
                  <a:schemeClr val="tx1"/>
                </a:solidFill>
              </a:rPr>
              <a:t>This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is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shown</a:t>
            </a:r>
            <a:r>
              <a:rPr lang="it-IT" sz="2000" b="0" dirty="0" smtClean="0">
                <a:solidFill>
                  <a:schemeClr val="tx1"/>
                </a:solidFill>
              </a:rPr>
              <a:t> in the figure on the right, a 2D plot of </a:t>
            </a:r>
            <a:r>
              <a:rPr lang="it-IT" sz="2000" b="0" dirty="0" err="1" smtClean="0">
                <a:solidFill>
                  <a:schemeClr val="tx1"/>
                </a:solidFill>
              </a:rPr>
              <a:t>events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accepted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into</a:t>
            </a:r>
            <a:r>
              <a:rPr lang="it-IT" sz="2000" b="0" dirty="0" smtClean="0">
                <a:solidFill>
                  <a:schemeClr val="tx1"/>
                </a:solidFill>
              </a:rPr>
              <a:t> the </a:t>
            </a:r>
            <a:r>
              <a:rPr lang="it-IT" sz="2000" b="0" dirty="0" err="1" smtClean="0">
                <a:solidFill>
                  <a:schemeClr val="tx1"/>
                </a:solidFill>
              </a:rPr>
              <a:t>sidebands</a:t>
            </a:r>
            <a:r>
              <a:rPr lang="it-IT" sz="2000" b="0" dirty="0" smtClean="0">
                <a:solidFill>
                  <a:schemeClr val="tx1"/>
                </a:solidFill>
              </a:rPr>
              <a:t> in the </a:t>
            </a:r>
            <a:r>
              <a:rPr lang="it-IT" sz="2000" dirty="0">
                <a:solidFill>
                  <a:schemeClr val="tx1"/>
                </a:solidFill>
              </a:rPr>
              <a:t>|</a:t>
            </a:r>
            <a:r>
              <a:rPr lang="el-GR" sz="2000" dirty="0">
                <a:solidFill>
                  <a:schemeClr val="tx1"/>
                </a:solidFill>
              </a:rPr>
              <a:t>η</a:t>
            </a:r>
            <a:r>
              <a:rPr lang="it-IT" sz="2000" dirty="0" smtClean="0">
                <a:solidFill>
                  <a:schemeClr val="tx1"/>
                </a:solidFill>
              </a:rPr>
              <a:t>| - M</a:t>
            </a:r>
            <a:r>
              <a:rPr lang="el-GR" sz="2000" baseline="-25000" dirty="0" smtClean="0">
                <a:solidFill>
                  <a:schemeClr val="tx1"/>
                </a:solidFill>
              </a:rPr>
              <a:t>μμ</a:t>
            </a:r>
            <a:r>
              <a:rPr lang="it-IT" sz="2000" b="0" dirty="0" smtClean="0">
                <a:solidFill>
                  <a:schemeClr val="tx1"/>
                </a:solidFill>
              </a:rPr>
              <a:t> </a:t>
            </a:r>
            <a:r>
              <a:rPr lang="it-IT" sz="2000" b="0" dirty="0" err="1" smtClean="0">
                <a:solidFill>
                  <a:schemeClr val="tx1"/>
                </a:solidFill>
              </a:rPr>
              <a:t>plane</a:t>
            </a:r>
            <a:endParaRPr lang="it-IT" sz="2000" b="0" dirty="0" smtClean="0">
              <a:solidFill>
                <a:schemeClr val="tx1"/>
              </a:solidFill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12776"/>
            <a:ext cx="3680148" cy="2736304"/>
          </a:xfrm>
        </p:spPr>
      </p:pic>
      <p:pic>
        <p:nvPicPr>
          <p:cNvPr id="7" name="Segnaposto contenuto 6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12776"/>
            <a:ext cx="4041775" cy="2740973"/>
          </a:xfrm>
        </p:spPr>
      </p:pic>
    </p:spTree>
    <p:extLst>
      <p:ext uri="{BB962C8B-B14F-4D97-AF65-F5344CB8AC3E}">
        <p14:creationId xmlns:p14="http://schemas.microsoft.com/office/powerpoint/2010/main" val="315406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Contamination</a:t>
            </a:r>
            <a:r>
              <a:rPr lang="it-IT" dirty="0" smtClean="0"/>
              <a:t> of the SB with </a:t>
            </a:r>
            <a:r>
              <a:rPr lang="it-IT" dirty="0" err="1" smtClean="0"/>
              <a:t>signal</a:t>
            </a:r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r>
              <a:rPr lang="it-IT" dirty="0" err="1" smtClean="0"/>
              <a:t>Took</a:t>
            </a:r>
            <a:r>
              <a:rPr lang="it-IT" dirty="0" smtClean="0"/>
              <a:t> a MC sample of </a:t>
            </a:r>
            <a:r>
              <a:rPr lang="it-IT" dirty="0" err="1" smtClean="0"/>
              <a:t>dimuons</a:t>
            </a:r>
            <a:r>
              <a:rPr lang="it-IT" dirty="0" smtClean="0"/>
              <a:t> </a:t>
            </a:r>
            <a:r>
              <a:rPr lang="it-IT" dirty="0" err="1" smtClean="0"/>
              <a:t>coming</a:t>
            </a:r>
            <a:r>
              <a:rPr lang="it-IT" dirty="0" smtClean="0"/>
              <a:t> from J/</a:t>
            </a:r>
            <a:r>
              <a:rPr lang="el-GR" dirty="0" smtClean="0"/>
              <a:t>ψ</a:t>
            </a:r>
            <a:r>
              <a:rPr lang="it-IT" dirty="0" smtClean="0"/>
              <a:t> </a:t>
            </a:r>
            <a:r>
              <a:rPr lang="it-IT" dirty="0" err="1" smtClean="0"/>
              <a:t>decay</a:t>
            </a:r>
            <a:r>
              <a:rPr lang="it-IT" dirty="0" smtClean="0"/>
              <a:t>, with detector and FSR </a:t>
            </a:r>
            <a:r>
              <a:rPr lang="it-IT" dirty="0" err="1" smtClean="0"/>
              <a:t>smearing</a:t>
            </a:r>
            <a:endParaRPr lang="it-IT" dirty="0" smtClean="0"/>
          </a:p>
          <a:p>
            <a:r>
              <a:rPr lang="it-IT" dirty="0" err="1" smtClean="0"/>
              <a:t>Estimated</a:t>
            </a:r>
            <a:r>
              <a:rPr lang="it-IT" dirty="0" smtClean="0"/>
              <a:t> the </a:t>
            </a:r>
            <a:r>
              <a:rPr lang="it-IT" dirty="0" err="1" smtClean="0"/>
              <a:t>amount</a:t>
            </a:r>
            <a:r>
              <a:rPr lang="it-IT" dirty="0" smtClean="0"/>
              <a:t> of </a:t>
            </a:r>
            <a:r>
              <a:rPr lang="it-IT" dirty="0" err="1" smtClean="0"/>
              <a:t>signal</a:t>
            </a:r>
            <a:r>
              <a:rPr lang="it-IT" dirty="0" smtClean="0"/>
              <a:t> </a:t>
            </a:r>
            <a:r>
              <a:rPr lang="it-IT" dirty="0" err="1" smtClean="0"/>
              <a:t>falling</a:t>
            </a:r>
            <a:r>
              <a:rPr lang="it-IT" dirty="0" smtClean="0"/>
              <a:t> </a:t>
            </a:r>
            <a:r>
              <a:rPr lang="it-IT" dirty="0" err="1" smtClean="0"/>
              <a:t>into</a:t>
            </a:r>
            <a:r>
              <a:rPr lang="it-IT" dirty="0" smtClean="0"/>
              <a:t> the </a:t>
            </a:r>
            <a:r>
              <a:rPr lang="it-IT" dirty="0" err="1" smtClean="0"/>
              <a:t>left</a:t>
            </a:r>
            <a:r>
              <a:rPr lang="it-IT" dirty="0" smtClean="0"/>
              <a:t> </a:t>
            </a:r>
            <a:r>
              <a:rPr lang="it-IT" dirty="0" err="1" smtClean="0"/>
              <a:t>sideband</a:t>
            </a:r>
            <a:r>
              <a:rPr lang="it-IT" dirty="0" smtClean="0"/>
              <a:t> due to FSR </a:t>
            </a:r>
            <a:r>
              <a:rPr lang="it-IT" dirty="0" err="1" smtClean="0"/>
              <a:t>tail</a:t>
            </a:r>
            <a:endParaRPr lang="it-IT" dirty="0" smtClean="0"/>
          </a:p>
          <a:p>
            <a:pPr lvl="1"/>
            <a:r>
              <a:rPr lang="it-IT" dirty="0" smtClean="0"/>
              <a:t>Total: 1.7%</a:t>
            </a:r>
          </a:p>
          <a:p>
            <a:pPr lvl="1"/>
            <a:r>
              <a:rPr lang="it-IT" dirty="0" err="1" smtClean="0"/>
              <a:t>Worst</a:t>
            </a:r>
            <a:r>
              <a:rPr lang="it-IT" dirty="0" smtClean="0"/>
              <a:t>: 3.8% (</a:t>
            </a:r>
            <a:r>
              <a:rPr lang="it-IT" dirty="0" err="1" smtClean="0"/>
              <a:t>low</a:t>
            </a:r>
            <a:r>
              <a:rPr lang="it-IT" dirty="0" smtClean="0"/>
              <a:t> P</a:t>
            </a:r>
            <a:r>
              <a:rPr lang="it-IT" baseline="-25000" dirty="0" smtClean="0"/>
              <a:t>T</a:t>
            </a:r>
            <a:r>
              <a:rPr lang="it-IT" dirty="0" smtClean="0"/>
              <a:t>, </a:t>
            </a:r>
            <a:r>
              <a:rPr lang="it-IT" dirty="0" err="1" smtClean="0"/>
              <a:t>mid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Best: 0.7% (high P</a:t>
            </a:r>
            <a:r>
              <a:rPr lang="it-IT" baseline="-25000" dirty="0" smtClean="0"/>
              <a:t>T, </a:t>
            </a:r>
            <a:r>
              <a:rPr lang="it-IT" dirty="0" err="1" smtClean="0"/>
              <a:t>forward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238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it-IT" dirty="0" err="1" smtClean="0"/>
              <a:t>Contamination</a:t>
            </a:r>
            <a:r>
              <a:rPr lang="it-IT" dirty="0" smtClean="0"/>
              <a:t> of the SB with </a:t>
            </a:r>
            <a:r>
              <a:rPr lang="it-IT" dirty="0" err="1" smtClean="0"/>
              <a:t>signal</a:t>
            </a:r>
            <a:endParaRPr lang="it-IT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268760"/>
            <a:ext cx="7233028" cy="2592288"/>
          </a:xfrm>
        </p:spPr>
      </p:pic>
      <p:pic>
        <p:nvPicPr>
          <p:cNvPr id="8" name="Segnaposto contenuto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933056"/>
            <a:ext cx="7233028" cy="2592288"/>
          </a:xfrm>
        </p:spPr>
      </p:pic>
      <p:sp>
        <p:nvSpPr>
          <p:cNvPr id="5" name="CasellaDiTesto 4"/>
          <p:cNvSpPr txBox="1"/>
          <p:nvPr/>
        </p:nvSpPr>
        <p:spPr>
          <a:xfrm>
            <a:off x="0" y="1412776"/>
            <a:ext cx="1691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9900"/>
                </a:solidFill>
              </a:rPr>
              <a:t>0.0&lt;|</a:t>
            </a:r>
            <a:r>
              <a:rPr lang="el-GR" b="1" dirty="0" smtClean="0">
                <a:solidFill>
                  <a:srgbClr val="FF9900"/>
                </a:solidFill>
              </a:rPr>
              <a:t>η</a:t>
            </a:r>
            <a:r>
              <a:rPr lang="it-IT" b="1" dirty="0" smtClean="0">
                <a:solidFill>
                  <a:srgbClr val="FF9900"/>
                </a:solidFill>
              </a:rPr>
              <a:t>|&lt;0.9</a:t>
            </a:r>
          </a:p>
          <a:p>
            <a:r>
              <a:rPr lang="it-IT" b="1" dirty="0" smtClean="0">
                <a:solidFill>
                  <a:srgbClr val="FF9900"/>
                </a:solidFill>
              </a:rPr>
              <a:t>0.0&lt;P</a:t>
            </a:r>
            <a:r>
              <a:rPr lang="it-IT" b="1" baseline="-25000" dirty="0" smtClean="0">
                <a:solidFill>
                  <a:srgbClr val="FF9900"/>
                </a:solidFill>
              </a:rPr>
              <a:t>T</a:t>
            </a:r>
            <a:r>
              <a:rPr lang="it-IT" b="1" dirty="0" smtClean="0">
                <a:solidFill>
                  <a:srgbClr val="FF9900"/>
                </a:solidFill>
              </a:rPr>
              <a:t>&lt;6.0</a:t>
            </a:r>
          </a:p>
          <a:p>
            <a:endParaRPr lang="it-IT" b="1" dirty="0" smtClean="0">
              <a:solidFill>
                <a:srgbClr val="FF9900"/>
              </a:solidFill>
            </a:endParaRPr>
          </a:p>
          <a:p>
            <a:r>
              <a:rPr lang="it-IT" b="1" dirty="0" err="1" smtClean="0">
                <a:solidFill>
                  <a:srgbClr val="FF9900"/>
                </a:solidFill>
              </a:rPr>
              <a:t>Worst</a:t>
            </a:r>
            <a:r>
              <a:rPr lang="it-IT" b="1" dirty="0" smtClean="0">
                <a:solidFill>
                  <a:srgbClr val="FF9900"/>
                </a:solidFill>
              </a:rPr>
              <a:t> case</a:t>
            </a:r>
            <a:endParaRPr lang="it-IT" b="1" dirty="0">
              <a:solidFill>
                <a:srgbClr val="FF99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4149080"/>
            <a:ext cx="16601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FF9900"/>
                </a:solidFill>
              </a:rPr>
              <a:t>2</a:t>
            </a:r>
            <a:r>
              <a:rPr lang="it-IT" b="1" dirty="0" smtClean="0">
                <a:solidFill>
                  <a:srgbClr val="FF9900"/>
                </a:solidFill>
              </a:rPr>
              <a:t>.1&lt;|</a:t>
            </a:r>
            <a:r>
              <a:rPr lang="el-GR" b="1" dirty="0">
                <a:solidFill>
                  <a:srgbClr val="FF9900"/>
                </a:solidFill>
              </a:rPr>
              <a:t>η</a:t>
            </a:r>
            <a:r>
              <a:rPr lang="it-IT" b="1" dirty="0" smtClean="0">
                <a:solidFill>
                  <a:srgbClr val="FF9900"/>
                </a:solidFill>
              </a:rPr>
              <a:t>|&lt;2.4</a:t>
            </a:r>
            <a:endParaRPr lang="it-IT" b="1" dirty="0">
              <a:solidFill>
                <a:srgbClr val="FF9900"/>
              </a:solidFill>
            </a:endParaRPr>
          </a:p>
          <a:p>
            <a:r>
              <a:rPr lang="it-IT" b="1" dirty="0" smtClean="0">
                <a:solidFill>
                  <a:srgbClr val="FF9900"/>
                </a:solidFill>
              </a:rPr>
              <a:t>20.0&lt;P</a:t>
            </a:r>
            <a:r>
              <a:rPr lang="it-IT" b="1" baseline="-25000" dirty="0" smtClean="0">
                <a:solidFill>
                  <a:srgbClr val="FF9900"/>
                </a:solidFill>
              </a:rPr>
              <a:t>T</a:t>
            </a:r>
            <a:r>
              <a:rPr lang="it-IT" b="1" dirty="0" smtClean="0">
                <a:solidFill>
                  <a:srgbClr val="FF9900"/>
                </a:solidFill>
              </a:rPr>
              <a:t>&lt;30.0</a:t>
            </a:r>
          </a:p>
          <a:p>
            <a:endParaRPr lang="it-IT" b="1" dirty="0" smtClean="0">
              <a:solidFill>
                <a:srgbClr val="FF9900"/>
              </a:solidFill>
            </a:endParaRPr>
          </a:p>
          <a:p>
            <a:r>
              <a:rPr lang="it-IT" b="1" dirty="0" smtClean="0">
                <a:solidFill>
                  <a:srgbClr val="FF9900"/>
                </a:solidFill>
              </a:rPr>
              <a:t>Best case</a:t>
            </a:r>
            <a:endParaRPr lang="it-IT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0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P</a:t>
            </a:r>
            <a:r>
              <a:rPr lang="it-IT" sz="3600" baseline="-25000" dirty="0"/>
              <a:t>T</a:t>
            </a:r>
            <a:r>
              <a:rPr lang="it-IT" sz="3600" dirty="0"/>
              <a:t> </a:t>
            </a:r>
            <a:r>
              <a:rPr lang="it-IT" sz="3600" dirty="0" err="1"/>
              <a:t>spectrum</a:t>
            </a:r>
            <a:r>
              <a:rPr lang="it-IT" sz="3600" dirty="0"/>
              <a:t> </a:t>
            </a:r>
            <a:r>
              <a:rPr lang="it-IT" sz="3600" dirty="0" smtClean="0"/>
              <a:t>for </a:t>
            </a:r>
            <a:r>
              <a:rPr lang="it-IT" sz="3600" b="1" dirty="0" smtClean="0"/>
              <a:t>HLT_DoubleMu0</a:t>
            </a:r>
            <a:endParaRPr lang="it-IT" sz="3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085184"/>
            <a:ext cx="4040188" cy="1239416"/>
          </a:xfrm>
        </p:spPr>
        <p:txBody>
          <a:bodyPr>
            <a:normAutofit/>
          </a:bodyPr>
          <a:lstStyle/>
          <a:p>
            <a:r>
              <a:rPr lang="it-IT" dirty="0" smtClean="0"/>
              <a:t>Big </a:t>
            </a:r>
            <a:r>
              <a:rPr lang="it-IT" dirty="0" err="1" smtClean="0"/>
              <a:t>difference</a:t>
            </a:r>
            <a:r>
              <a:rPr lang="it-IT" dirty="0" smtClean="0"/>
              <a:t> in P</a:t>
            </a:r>
            <a:r>
              <a:rPr lang="it-IT" baseline="-25000" dirty="0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sidebands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085184"/>
            <a:ext cx="4041775" cy="1239416"/>
          </a:xfrm>
        </p:spPr>
        <p:txBody>
          <a:bodyPr/>
          <a:lstStyle/>
          <a:p>
            <a:r>
              <a:rPr lang="it-IT" dirty="0" err="1" smtClean="0"/>
              <a:t>Detail</a:t>
            </a:r>
            <a:r>
              <a:rPr lang="it-IT" dirty="0" smtClean="0"/>
              <a:t> </a:t>
            </a:r>
            <a:r>
              <a:rPr lang="it-IT" dirty="0"/>
              <a:t>for 1.6 &lt; |y| &lt; </a:t>
            </a:r>
            <a:r>
              <a:rPr lang="it-IT" dirty="0" smtClean="0"/>
              <a:t>2.1</a:t>
            </a:r>
          </a:p>
          <a:p>
            <a:r>
              <a:rPr lang="it-IT" dirty="0" err="1" smtClean="0"/>
              <a:t>Statistics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low</a:t>
            </a:r>
            <a:endParaRPr lang="it-IT" dirty="0"/>
          </a:p>
        </p:txBody>
      </p:sp>
      <p:pic>
        <p:nvPicPr>
          <p:cNvPr id="11" name="Segnaposto contenuto 10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18045"/>
            <a:ext cx="4041775" cy="2740973"/>
          </a:xfrm>
        </p:spPr>
      </p:pic>
      <p:pic>
        <p:nvPicPr>
          <p:cNvPr id="10" name="Segnaposto contenuto 9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8583"/>
            <a:ext cx="4040188" cy="2739897"/>
          </a:xfrm>
        </p:spPr>
      </p:pic>
      <p:sp>
        <p:nvSpPr>
          <p:cNvPr id="12" name="CasellaDiTesto 11"/>
          <p:cNvSpPr txBox="1"/>
          <p:nvPr/>
        </p:nvSpPr>
        <p:spPr>
          <a:xfrm>
            <a:off x="1475656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|y| &lt; 2.4</a:t>
            </a:r>
            <a:endParaRPr lang="it-IT" sz="2400" dirty="0">
              <a:solidFill>
                <a:srgbClr val="FF99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52120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1.6 &lt; |y| &lt; 2.1</a:t>
            </a:r>
            <a:endParaRPr lang="it-IT" sz="2400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2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P</a:t>
            </a:r>
            <a:r>
              <a:rPr lang="it-IT" sz="3600" baseline="-25000" dirty="0" smtClean="0"/>
              <a:t>T</a:t>
            </a:r>
            <a:r>
              <a:rPr lang="it-IT" sz="3600" dirty="0" smtClean="0"/>
              <a:t> </a:t>
            </a:r>
            <a:r>
              <a:rPr lang="it-IT" sz="3600" dirty="0" err="1" smtClean="0"/>
              <a:t>spectrum</a:t>
            </a:r>
            <a:r>
              <a:rPr lang="it-IT" sz="3600" dirty="0" smtClean="0"/>
              <a:t> </a:t>
            </a:r>
            <a:r>
              <a:rPr lang="it-IT" sz="3600" dirty="0"/>
              <a:t>for </a:t>
            </a:r>
            <a:r>
              <a:rPr lang="it-IT" sz="3600" b="1" dirty="0"/>
              <a:t>HLT_Mu0_TkMu0_Jpsi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085184"/>
            <a:ext cx="4040188" cy="1239416"/>
          </a:xfrm>
        </p:spPr>
        <p:txBody>
          <a:bodyPr>
            <a:normAutofit/>
          </a:bodyPr>
          <a:lstStyle/>
          <a:p>
            <a:r>
              <a:rPr lang="it-IT" dirty="0" smtClean="0"/>
              <a:t>P</a:t>
            </a:r>
            <a:r>
              <a:rPr lang="it-IT" baseline="-25000" dirty="0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spectrum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‘‘</a:t>
            </a:r>
            <a:r>
              <a:rPr lang="it-IT" dirty="0" err="1" smtClean="0"/>
              <a:t>similar</a:t>
            </a:r>
            <a:r>
              <a:rPr lang="it-IT" dirty="0" smtClean="0"/>
              <a:t>’’ in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 bin…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085184"/>
            <a:ext cx="4041775" cy="1239416"/>
          </a:xfrm>
        </p:spPr>
        <p:txBody>
          <a:bodyPr/>
          <a:lstStyle/>
          <a:p>
            <a:r>
              <a:rPr lang="it-IT" dirty="0" smtClean="0"/>
              <a:t>…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behaves</a:t>
            </a:r>
            <a:r>
              <a:rPr lang="it-IT" dirty="0" smtClean="0"/>
              <a:t> </a:t>
            </a:r>
            <a:r>
              <a:rPr lang="it-IT" dirty="0" err="1" smtClean="0"/>
              <a:t>differently</a:t>
            </a:r>
            <a:r>
              <a:rPr lang="it-IT" dirty="0" smtClean="0"/>
              <a:t> in 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one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75656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1.2 &lt; |y| &lt; 1.6</a:t>
            </a:r>
            <a:endParaRPr lang="it-IT" sz="2400" dirty="0">
              <a:solidFill>
                <a:srgbClr val="FF99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52120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1.6 &lt; |y| &lt; 2.1</a:t>
            </a:r>
            <a:endParaRPr lang="it-IT" sz="2400" dirty="0">
              <a:solidFill>
                <a:srgbClr val="FF9900"/>
              </a:solidFill>
            </a:endParaRPr>
          </a:p>
        </p:txBody>
      </p:sp>
      <p:pic>
        <p:nvPicPr>
          <p:cNvPr id="16" name="Segnaposto contenuto 15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18045"/>
            <a:ext cx="4041775" cy="2740973"/>
          </a:xfrm>
        </p:spPr>
      </p:pic>
      <p:pic>
        <p:nvPicPr>
          <p:cNvPr id="15" name="Segnaposto contenuto 14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8583"/>
            <a:ext cx="4040188" cy="2739897"/>
          </a:xfrm>
        </p:spPr>
      </p:pic>
    </p:spTree>
    <p:extLst>
      <p:ext uri="{BB962C8B-B14F-4D97-AF65-F5344CB8AC3E}">
        <p14:creationId xmlns:p14="http://schemas.microsoft.com/office/powerpoint/2010/main" val="19365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600" dirty="0" smtClean="0"/>
              <a:t>P</a:t>
            </a:r>
            <a:r>
              <a:rPr lang="it-IT" sz="3600" baseline="-25000" dirty="0" smtClean="0"/>
              <a:t>T</a:t>
            </a:r>
            <a:r>
              <a:rPr lang="it-IT" sz="3600" dirty="0" smtClean="0"/>
              <a:t> </a:t>
            </a:r>
            <a:r>
              <a:rPr lang="it-IT" sz="3600" dirty="0" err="1" smtClean="0"/>
              <a:t>spectrum</a:t>
            </a:r>
            <a:r>
              <a:rPr lang="it-IT" sz="3600" dirty="0" smtClean="0"/>
              <a:t> </a:t>
            </a:r>
            <a:r>
              <a:rPr lang="it-IT" sz="3600" dirty="0"/>
              <a:t>for </a:t>
            </a:r>
            <a:r>
              <a:rPr lang="it-IT" sz="3600" b="1" dirty="0" smtClean="0"/>
              <a:t>HLT_Mu0_TkMu0_OST_Jpsi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2700" dirty="0" smtClean="0"/>
              <a:t>(the trigger </a:t>
            </a:r>
            <a:r>
              <a:rPr lang="it-IT" sz="2700" dirty="0" err="1" smtClean="0"/>
              <a:t>which</a:t>
            </a:r>
            <a:r>
              <a:rPr lang="it-IT" sz="2700" dirty="0" smtClean="0"/>
              <a:t> </a:t>
            </a:r>
            <a:r>
              <a:rPr lang="it-IT" sz="2700" dirty="0" err="1" smtClean="0"/>
              <a:t>had</a:t>
            </a:r>
            <a:r>
              <a:rPr lang="it-IT" sz="2700" dirty="0" smtClean="0"/>
              <a:t> the </a:t>
            </a:r>
            <a:r>
              <a:rPr lang="it-IT" sz="2700" dirty="0" err="1" smtClean="0"/>
              <a:t>biggest</a:t>
            </a:r>
            <a:r>
              <a:rPr lang="it-IT" sz="2700" dirty="0" smtClean="0"/>
              <a:t> </a:t>
            </a:r>
            <a:r>
              <a:rPr lang="it-IT" sz="2700" dirty="0" err="1" smtClean="0"/>
              <a:t>statistics</a:t>
            </a:r>
            <a:r>
              <a:rPr lang="it-IT" sz="2700" dirty="0" smtClean="0"/>
              <a:t> in the data </a:t>
            </a:r>
            <a:r>
              <a:rPr lang="it-IT" sz="2700" dirty="0" err="1" smtClean="0"/>
              <a:t>used</a:t>
            </a:r>
            <a:r>
              <a:rPr lang="it-IT" sz="2700" dirty="0" smtClean="0"/>
              <a:t>)</a:t>
            </a:r>
            <a:endParaRPr lang="it-IT" sz="3600" b="1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085184"/>
            <a:ext cx="4040188" cy="1239416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higher</a:t>
            </a:r>
            <a:r>
              <a:rPr lang="it-IT" dirty="0" smtClean="0"/>
              <a:t> mass SB </a:t>
            </a:r>
            <a:r>
              <a:rPr lang="it-IT" dirty="0" err="1" smtClean="0"/>
              <a:t>has</a:t>
            </a:r>
            <a:r>
              <a:rPr lang="it-IT" dirty="0" smtClean="0"/>
              <a:t> a </a:t>
            </a:r>
            <a:r>
              <a:rPr lang="it-IT" dirty="0" err="1" smtClean="0"/>
              <a:t>peak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lower</a:t>
            </a:r>
            <a:r>
              <a:rPr lang="it-IT" dirty="0" smtClean="0"/>
              <a:t> P</a:t>
            </a:r>
            <a:r>
              <a:rPr lang="it-IT" baseline="-25000" dirty="0" smtClean="0"/>
              <a:t>T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the </a:t>
            </a:r>
            <a:r>
              <a:rPr lang="it-IT" dirty="0" err="1" smtClean="0"/>
              <a:t>low</a:t>
            </a:r>
            <a:r>
              <a:rPr lang="it-IT" dirty="0" smtClean="0"/>
              <a:t> mass SB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085184"/>
            <a:ext cx="4041775" cy="1239416"/>
          </a:xfrm>
          <a:noFill/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For </a:t>
            </a:r>
            <a:r>
              <a:rPr lang="it-IT" dirty="0" err="1" smtClean="0"/>
              <a:t>this</a:t>
            </a:r>
            <a:r>
              <a:rPr lang="it-IT" dirty="0" smtClean="0"/>
              <a:t> trigger, the </a:t>
            </a:r>
            <a:r>
              <a:rPr lang="it-IT" dirty="0" err="1" smtClean="0"/>
              <a:t>mid</a:t>
            </a:r>
            <a:r>
              <a:rPr lang="it-IT" dirty="0" smtClean="0"/>
              <a:t> </a:t>
            </a:r>
            <a:r>
              <a:rPr lang="it-IT" dirty="0" err="1" smtClean="0"/>
              <a:t>rapidity</a:t>
            </a:r>
            <a:r>
              <a:rPr lang="it-IT" dirty="0" smtClean="0"/>
              <a:t> </a:t>
            </a:r>
            <a:r>
              <a:rPr lang="it-IT" dirty="0" err="1" smtClean="0"/>
              <a:t>distribution</a:t>
            </a:r>
            <a:r>
              <a:rPr lang="it-IT" dirty="0" smtClean="0"/>
              <a:t> shows a strange pattern due to </a:t>
            </a:r>
            <a:r>
              <a:rPr lang="it-IT" dirty="0" err="1" smtClean="0"/>
              <a:t>kinematics</a:t>
            </a:r>
            <a:r>
              <a:rPr lang="it-IT" dirty="0" smtClean="0"/>
              <a:t> </a:t>
            </a:r>
            <a:r>
              <a:rPr lang="it-IT" dirty="0" err="1" smtClean="0"/>
              <a:t>cuts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475656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solidFill>
                  <a:srgbClr val="FF9900"/>
                </a:solidFill>
              </a:rPr>
              <a:t>all</a:t>
            </a:r>
            <a:r>
              <a:rPr lang="it-IT" sz="2400" dirty="0" smtClean="0">
                <a:solidFill>
                  <a:srgbClr val="FF9900"/>
                </a:solidFill>
              </a:rPr>
              <a:t> |y| &lt; 2.4</a:t>
            </a:r>
            <a:endParaRPr lang="it-IT" sz="2400" dirty="0">
              <a:solidFill>
                <a:srgbClr val="FF9900"/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652120" y="1340768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FF9900"/>
                </a:solidFill>
              </a:rPr>
              <a:t>0.0 &lt; |y| &lt; 0.9</a:t>
            </a:r>
            <a:endParaRPr lang="it-IT" sz="2400" dirty="0">
              <a:solidFill>
                <a:srgbClr val="FF9900"/>
              </a:solidFill>
            </a:endParaRPr>
          </a:p>
        </p:txBody>
      </p:sp>
      <p:pic>
        <p:nvPicPr>
          <p:cNvPr id="17" name="Segnaposto contenuto 1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18583"/>
            <a:ext cx="4040188" cy="2739897"/>
          </a:xfrm>
        </p:spPr>
      </p:pic>
      <p:pic>
        <p:nvPicPr>
          <p:cNvPr id="24" name="Segnaposto contenuto 2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18045"/>
            <a:ext cx="4041775" cy="2740973"/>
          </a:xfrm>
        </p:spPr>
      </p:pic>
      <p:sp>
        <p:nvSpPr>
          <p:cNvPr id="30" name="Ovale 29"/>
          <p:cNvSpPr/>
          <p:nvPr/>
        </p:nvSpPr>
        <p:spPr>
          <a:xfrm>
            <a:off x="5148064" y="1988840"/>
            <a:ext cx="1548172" cy="158417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5" name="Connettore 2 34"/>
          <p:cNvCxnSpPr/>
          <p:nvPr/>
        </p:nvCxnSpPr>
        <p:spPr>
          <a:xfrm flipV="1">
            <a:off x="1331640" y="2708920"/>
            <a:ext cx="0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V="1">
            <a:off x="1115616" y="2708920"/>
            <a:ext cx="0" cy="864096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04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nologi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799</TotalTime>
  <Words>587</Words>
  <Application>Microsoft Office PowerPoint</Application>
  <PresentationFormat>Presentazione su schermo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Tecnologia</vt:lpstr>
      <vt:lpstr>Updates on J/PSI polarization</vt:lpstr>
      <vt:lpstr>Outline</vt:lpstr>
      <vt:lpstr>Data used in the analysis</vt:lpstr>
      <vt:lpstr>Defining Sidebands</vt:lpstr>
      <vt:lpstr>Contamination of the SB with signal</vt:lpstr>
      <vt:lpstr>Contamination of the SB with signal</vt:lpstr>
      <vt:lpstr>PT spectrum for HLT_DoubleMu0</vt:lpstr>
      <vt:lpstr>PT spectrum for HLT_Mu0_TkMu0_Jpsi</vt:lpstr>
      <vt:lpstr>PT spectrum for HLT_Mu0_TkMu0_OST_Jpsi (the trigger which had the biggest statistics in the data used)</vt:lpstr>
      <vt:lpstr>PT spectrum for HLT_Mu0_TkMu0_OST_Jpsi_Tight_v1 (this trigger is a close parent of the former)</vt:lpstr>
      <vt:lpstr>Cosθ and φ in different frames</vt:lpstr>
      <vt:lpstr>Presentazione standard di PowerPoint</vt:lpstr>
      <vt:lpstr>Presentazione standard di PowerPoint</vt:lpstr>
      <vt:lpstr>Differences between HLT_Mu0_TkMu0_OST_Jpsi and HLT_Mu0_TkMu0_OST_Jpsi_Tight_v1 </vt:lpstr>
      <vt:lpstr>Purpose of the previous graphs</vt:lpstr>
      <vt:lpstr>Where to find more infos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Calligaris</dc:creator>
  <cp:lastModifiedBy>Luigi Calligaris</cp:lastModifiedBy>
  <cp:revision>38</cp:revision>
  <dcterms:created xsi:type="dcterms:W3CDTF">2011-01-11T15:27:31Z</dcterms:created>
  <dcterms:modified xsi:type="dcterms:W3CDTF">2011-01-13T13:22:01Z</dcterms:modified>
</cp:coreProperties>
</file>