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612" y="6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A3718-B0BA-4714-83C6-FCB086A3A0B7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DF5C0-4069-47F5-8BEF-4EC79A5428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59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31D45-46B4-4511-8A22-05BEF5E7985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26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2120-6929-4277-A04C-69A2978A412C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013-8B7E-43E9-A46C-BBDF10BE5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5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2120-6929-4277-A04C-69A2978A412C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013-8B7E-43E9-A46C-BBDF10BE5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6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2120-6929-4277-A04C-69A2978A412C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013-8B7E-43E9-A46C-BBDF10BE5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46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2120-6929-4277-A04C-69A2978A412C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013-8B7E-43E9-A46C-BBDF10BE5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2120-6929-4277-A04C-69A2978A412C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013-8B7E-43E9-A46C-BBDF10BE5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98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2120-6929-4277-A04C-69A2978A412C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013-8B7E-43E9-A46C-BBDF10BE5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2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2120-6929-4277-A04C-69A2978A412C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013-8B7E-43E9-A46C-BBDF10BE5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51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2120-6929-4277-A04C-69A2978A412C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013-8B7E-43E9-A46C-BBDF10BE5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5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2120-6929-4277-A04C-69A2978A412C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013-8B7E-43E9-A46C-BBDF10BE5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88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2120-6929-4277-A04C-69A2978A412C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013-8B7E-43E9-A46C-BBDF10BE5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25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2120-6929-4277-A04C-69A2978A412C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2013-8B7E-43E9-A46C-BBDF10BE5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5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32120-6929-4277-A04C-69A2978A412C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02013-8B7E-43E9-A46C-BBDF10BE5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35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92" y="606602"/>
            <a:ext cx="11840308" cy="1481871"/>
          </a:xfrm>
          <a:solidFill>
            <a:srgbClr val="800000"/>
          </a:solidFill>
        </p:spPr>
        <p:txBody>
          <a:bodyPr/>
          <a:lstStyle/>
          <a:p>
            <a:pPr algn="l"/>
            <a:r>
              <a:rPr lang="it-IT" dirty="0" smtClean="0">
                <a:solidFill>
                  <a:schemeClr val="bg1">
                    <a:lumMod val="85000"/>
                  </a:schemeClr>
                </a:solidFill>
              </a:rPr>
              <a:t>Budget updates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839" y="-2777"/>
            <a:ext cx="12192000" cy="586153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dirty="0" smtClean="0">
                <a:solidFill>
                  <a:schemeClr val="bg1">
                    <a:lumMod val="85000"/>
                  </a:schemeClr>
                </a:solidFill>
              </a:rPr>
              <a:t>    </a:t>
            </a:r>
            <a:r>
              <a:rPr lang="it-IT" sz="3000" dirty="0" smtClean="0">
                <a:solidFill>
                  <a:schemeClr val="bg1">
                    <a:lumMod val="85000"/>
                  </a:schemeClr>
                </a:solidFill>
              </a:rPr>
              <a:t>Work toward the cost baselining </a:t>
            </a:r>
            <a:endParaRPr lang="en-GB" sz="3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023257"/>
            <a:ext cx="853938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NSF funds approved and available (beginning of Sep 2022)</a:t>
            </a:r>
          </a:p>
          <a:p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Additional Canadian funds requested, waiting for answer</a:t>
            </a:r>
          </a:p>
          <a:p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Definition of some major costs (all agencies)  in advanced stage, but still in progress</a:t>
            </a:r>
          </a:p>
          <a:p>
            <a:r>
              <a:rPr lang="it-IT" dirty="0"/>
              <a:t> </a:t>
            </a:r>
            <a:r>
              <a:rPr lang="it-IT" dirty="0" smtClean="0"/>
              <a:t>    Few selected examples are in the next  table:  it does not include all the items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                                       its goal is to explain the work in progress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Some compensation between extra-cost and under-cost</a:t>
            </a:r>
          </a:p>
          <a:p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Updated cost book will be shared with the panel at the end of 2022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Financial board activity with regular meetings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016829" y="10232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32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24810"/>
              </p:ext>
            </p:extLst>
          </p:nvPr>
        </p:nvGraphicFramePr>
        <p:xfrm>
          <a:off x="351064" y="257832"/>
          <a:ext cx="11489871" cy="6735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383">
                  <a:extLst>
                    <a:ext uri="{9D8B030D-6E8A-4147-A177-3AD203B41FA5}">
                      <a16:colId xmlns:a16="http://schemas.microsoft.com/office/drawing/2014/main" val="1649089011"/>
                    </a:ext>
                  </a:extLst>
                </a:gridCol>
                <a:gridCol w="1771119">
                  <a:extLst>
                    <a:ext uri="{9D8B030D-6E8A-4147-A177-3AD203B41FA5}">
                      <a16:colId xmlns:a16="http://schemas.microsoft.com/office/drawing/2014/main" val="790393421"/>
                    </a:ext>
                  </a:extLst>
                </a:gridCol>
                <a:gridCol w="1131969">
                  <a:extLst>
                    <a:ext uri="{9D8B030D-6E8A-4147-A177-3AD203B41FA5}">
                      <a16:colId xmlns:a16="http://schemas.microsoft.com/office/drawing/2014/main" val="948608973"/>
                    </a:ext>
                  </a:extLst>
                </a:gridCol>
                <a:gridCol w="949779">
                  <a:extLst>
                    <a:ext uri="{9D8B030D-6E8A-4147-A177-3AD203B41FA5}">
                      <a16:colId xmlns:a16="http://schemas.microsoft.com/office/drawing/2014/main" val="419613391"/>
                    </a:ext>
                  </a:extLst>
                </a:gridCol>
                <a:gridCol w="5679621">
                  <a:extLst>
                    <a:ext uri="{9D8B030D-6E8A-4147-A177-3AD203B41FA5}">
                      <a16:colId xmlns:a16="http://schemas.microsoft.com/office/drawing/2014/main" val="1623612576"/>
                    </a:ext>
                  </a:extLst>
                </a:gridCol>
              </a:tblGrid>
              <a:tr h="550261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Item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Status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Cost</a:t>
                      </a:r>
                      <a:r>
                        <a:rPr lang="it-IT" sz="1200" baseline="0" dirty="0" smtClean="0"/>
                        <a:t> book estimation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Present estimation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Reason for change or updates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326412"/>
                  </a:ext>
                </a:extLst>
              </a:tr>
              <a:tr h="314435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Gd loaded</a:t>
                      </a:r>
                      <a:r>
                        <a:rPr lang="it-IT" sz="1200" baseline="0" dirty="0" smtClean="0"/>
                        <a:t> acrylic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In discussion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409 +716 k$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≈1200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k$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Contact with</a:t>
                      </a:r>
                      <a:r>
                        <a:rPr lang="it-IT" sz="1200" baseline="0" dirty="0" smtClean="0"/>
                        <a:t> Princeton</a:t>
                      </a:r>
                      <a:r>
                        <a:rPr lang="it-IT" sz="1200" dirty="0" smtClean="0"/>
                        <a:t> administration, definition of the contract, funding</a:t>
                      </a:r>
                      <a:r>
                        <a:rPr lang="it-IT" sz="1200" baseline="0" dirty="0" smtClean="0"/>
                        <a:t> source in definition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234885"/>
                  </a:ext>
                </a:extLst>
              </a:tr>
              <a:tr h="376911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PCB</a:t>
                      </a:r>
                      <a:r>
                        <a:rPr lang="it-IT" sz="1200" baseline="0" dirty="0" smtClean="0"/>
                        <a:t> procurement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Tender opening</a:t>
                      </a:r>
                      <a:r>
                        <a:rPr lang="it-IT" sz="1200" baseline="0" dirty="0" smtClean="0"/>
                        <a:t>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1120 k€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800 </a:t>
                      </a:r>
                      <a:r>
                        <a:rPr lang="it-IT" sz="1200" dirty="0" smtClean="0"/>
                        <a:t>k€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Radiopurity data showed that use</a:t>
                      </a:r>
                      <a:r>
                        <a:rPr lang="it-IT" sz="1200" baseline="0" dirty="0" smtClean="0"/>
                        <a:t> of standard PCB fabrication is ok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033044"/>
                  </a:ext>
                </a:extLst>
              </a:tr>
              <a:tr h="314435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Rn abatement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Tender in preparation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730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780</a:t>
                      </a:r>
                      <a:r>
                        <a:rPr lang="it-IT" sz="1200" baseline="0" dirty="0" smtClean="0"/>
                        <a:t> + ??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Needs of external</a:t>
                      </a:r>
                      <a:r>
                        <a:rPr lang="it-IT" sz="1200" baseline="0" dirty="0" smtClean="0"/>
                        <a:t> infrastructures + cost increase of the base system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169148"/>
                  </a:ext>
                </a:extLst>
              </a:tr>
              <a:tr h="46193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CR2</a:t>
                      </a:r>
                      <a:r>
                        <a:rPr lang="it-IT" sz="1200" baseline="0" dirty="0" smtClean="0"/>
                        <a:t> modifications for TPC 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Design in progress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-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-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Work is in progress, missing estimation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911634"/>
                  </a:ext>
                </a:extLst>
              </a:tr>
              <a:tr h="46193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TPC vessel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Contact with companies in progress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1100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k€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1100? </a:t>
                      </a:r>
                      <a:r>
                        <a:rPr lang="it-IT" sz="1200" dirty="0" smtClean="0"/>
                        <a:t>k€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Waiting for a realistic</a:t>
                      </a:r>
                      <a:r>
                        <a:rPr lang="it-IT" sz="1200" baseline="0" dirty="0" smtClean="0"/>
                        <a:t> quotation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184133"/>
                  </a:ext>
                </a:extLst>
              </a:tr>
              <a:tr h="314435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Coating facilities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Design</a:t>
                      </a:r>
                      <a:r>
                        <a:rPr lang="it-IT" sz="1200" baseline="0" dirty="0" smtClean="0"/>
                        <a:t> in progress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Doing all coating in Canada</a:t>
                      </a:r>
                      <a:r>
                        <a:rPr lang="it-IT" sz="1200" baseline="0" dirty="0" smtClean="0"/>
                        <a:t> may be cost effective, decision in progress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646269"/>
                  </a:ext>
                </a:extLst>
              </a:tr>
              <a:tr h="46193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Rent</a:t>
                      </a:r>
                      <a:r>
                        <a:rPr lang="it-IT" sz="1200" baseline="0" dirty="0" smtClean="0"/>
                        <a:t> of a storage place for cryostat material &amp; transportation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Not necessary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smtClean="0"/>
                        <a:t>182 </a:t>
                      </a:r>
                      <a:r>
                        <a:rPr lang="it-IT" sz="1200" dirty="0" smtClean="0"/>
                        <a:t>k€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-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Material stored directly in the underground</a:t>
                      </a:r>
                      <a:r>
                        <a:rPr lang="it-IT" sz="1200" baseline="0" dirty="0" smtClean="0"/>
                        <a:t> lab.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721584"/>
                  </a:ext>
                </a:extLst>
              </a:tr>
              <a:tr h="436147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Control Room in Hall 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Design in progress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50 </a:t>
                      </a:r>
                      <a:r>
                        <a:rPr lang="it-IT" sz="1200" dirty="0" smtClean="0"/>
                        <a:t>k€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&gt;&gt; 50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k€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Construction of a new building,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dirty="0" smtClean="0"/>
                        <a:t>Request of the LNGS director, cost evaluation in</a:t>
                      </a:r>
                      <a:r>
                        <a:rPr lang="it-IT" sz="1200" baseline="0" dirty="0" smtClean="0"/>
                        <a:t> progress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575169"/>
                  </a:ext>
                </a:extLst>
              </a:tr>
              <a:tr h="314435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Cryogenic slow control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In</a:t>
                      </a:r>
                      <a:r>
                        <a:rPr lang="it-IT" sz="1200" baseline="0" dirty="0" smtClean="0"/>
                        <a:t> progress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-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Not explicitely included in the June cost book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320567"/>
                  </a:ext>
                </a:extLst>
              </a:tr>
              <a:tr h="46193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Ladders for the cryostat</a:t>
                      </a:r>
                      <a:r>
                        <a:rPr lang="it-IT" sz="1200" baseline="0" dirty="0" smtClean="0"/>
                        <a:t> + rails, brackets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cost evaluation in progress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-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≈250  </a:t>
                      </a:r>
                      <a:r>
                        <a:rPr lang="it-IT" sz="1200" dirty="0" smtClean="0"/>
                        <a:t>k€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New items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79454"/>
                  </a:ext>
                </a:extLst>
              </a:tr>
              <a:tr h="461936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Cost of the cryostat &amp; AAr cryogenics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Tenders and orders in progress, AAr specs defined and project</a:t>
                      </a:r>
                      <a:r>
                        <a:rPr lang="it-IT" sz="1200" baseline="0" dirty="0" smtClean="0"/>
                        <a:t> ready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aseline="0" dirty="0" smtClean="0"/>
                        <a:t>7930 </a:t>
                      </a:r>
                      <a:r>
                        <a:rPr lang="it-IT" sz="1200" dirty="0" smtClean="0"/>
                        <a:t>k€ (</a:t>
                      </a:r>
                      <a:r>
                        <a:rPr lang="it-IT" sz="1200" baseline="0" dirty="0" smtClean="0"/>
                        <a:t>VAT included)   </a:t>
                      </a:r>
                      <a:endParaRPr lang="en-GB" sz="1200" dirty="0" smtClean="0"/>
                    </a:p>
                    <a:p>
                      <a:r>
                        <a:rPr lang="it-IT" sz="1200" dirty="0" smtClean="0"/>
                        <a:t>In the MoU</a:t>
                      </a:r>
                      <a:r>
                        <a:rPr lang="it-IT" sz="1200" baseline="0" dirty="0" smtClean="0"/>
                        <a:t> INFN-CERN</a:t>
                      </a:r>
                    </a:p>
                    <a:p>
                      <a:r>
                        <a:rPr lang="it-IT" sz="1200" baseline="0" dirty="0" smtClean="0"/>
                        <a:t>+ 989 </a:t>
                      </a:r>
                      <a:r>
                        <a:rPr lang="it-IT" sz="1200" dirty="0" smtClean="0"/>
                        <a:t>k€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To be updated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We</a:t>
                      </a:r>
                      <a:r>
                        <a:rPr lang="it-IT" sz="1200" baseline="0" dirty="0" smtClean="0"/>
                        <a:t> just reported the PON available funds, based on very old quotations without details,</a:t>
                      </a:r>
                    </a:p>
                    <a:p>
                      <a:r>
                        <a:rPr lang="it-IT" sz="1200" baseline="0" dirty="0" smtClean="0"/>
                        <a:t>VAT are partially saved with </a:t>
                      </a:r>
                      <a:r>
                        <a:rPr lang="it-IT" sz="1200" i="1" baseline="0" dirty="0" smtClean="0"/>
                        <a:t>deposito doganale </a:t>
                      </a:r>
                      <a:r>
                        <a:rPr lang="it-IT" sz="1200" i="0" baseline="0" dirty="0" smtClean="0"/>
                        <a:t>underground, </a:t>
                      </a:r>
                      <a:endParaRPr lang="en-GB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659785"/>
                  </a:ext>
                </a:extLst>
              </a:tr>
              <a:tr h="424440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Cryogenic</a:t>
                      </a:r>
                      <a:r>
                        <a:rPr lang="it-IT" sz="1200" baseline="0" dirty="0" smtClean="0"/>
                        <a:t> support structure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Design</a:t>
                      </a:r>
                      <a:r>
                        <a:rPr lang="it-IT" sz="1200" baseline="0" dirty="0" smtClean="0"/>
                        <a:t> almost ready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205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To be updated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Quotation </a:t>
                      </a:r>
                      <a:r>
                        <a:rPr lang="it-IT" sz="1200" dirty="0" smtClean="0"/>
                        <a:t>based on the </a:t>
                      </a:r>
                      <a:r>
                        <a:rPr lang="it-IT" sz="1200" dirty="0" smtClean="0"/>
                        <a:t>design is needed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598085"/>
                  </a:ext>
                </a:extLst>
              </a:tr>
              <a:tr h="461936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581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87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1839" y="-2777"/>
            <a:ext cx="12192000" cy="586153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dirty="0" smtClean="0">
                <a:solidFill>
                  <a:schemeClr val="bg1">
                    <a:lumMod val="85000"/>
                  </a:schemeClr>
                </a:solidFill>
              </a:rPr>
              <a:t>    </a:t>
            </a:r>
            <a:r>
              <a:rPr lang="it-IT" sz="3000" dirty="0" smtClean="0">
                <a:solidFill>
                  <a:schemeClr val="bg1">
                    <a:lumMod val="85000"/>
                  </a:schemeClr>
                </a:solidFill>
              </a:rPr>
              <a:t>Institution d</a:t>
            </a:r>
            <a:r>
              <a:rPr lang="it-IT" sz="3000" dirty="0" smtClean="0">
                <a:solidFill>
                  <a:schemeClr val="bg1">
                    <a:lumMod val="85000"/>
                  </a:schemeClr>
                </a:solidFill>
              </a:rPr>
              <a:t>eliverables and their budget for the MoU</a:t>
            </a:r>
            <a:endParaRPr lang="en-GB" sz="3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742" y="805543"/>
            <a:ext cx="109183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MoU for the </a:t>
            </a:r>
            <a:r>
              <a:rPr lang="en-US" b="1" dirty="0" smtClean="0"/>
              <a:t>CONSTRUCTION</a:t>
            </a:r>
            <a:r>
              <a:rPr lang="en-US" b="1" dirty="0"/>
              <a:t>, OPERATION and </a:t>
            </a:r>
            <a:r>
              <a:rPr lang="en-US" b="1" dirty="0" smtClean="0"/>
              <a:t>DECOMMISSIONING</a:t>
            </a:r>
            <a:r>
              <a:rPr lang="en-GB" dirty="0" smtClean="0"/>
              <a:t> </a:t>
            </a:r>
            <a:r>
              <a:rPr lang="en-US" b="1" dirty="0" smtClean="0"/>
              <a:t>of </a:t>
            </a:r>
            <a:r>
              <a:rPr lang="en-US" b="1" dirty="0"/>
              <a:t>the DARKSIDE-20k EXPERIMENT</a:t>
            </a:r>
            <a:endParaRPr lang="en-GB" dirty="0"/>
          </a:p>
          <a:p>
            <a:r>
              <a:rPr lang="it-IT" dirty="0"/>
              <a:t>n</a:t>
            </a:r>
            <a:r>
              <a:rPr lang="it-IT" dirty="0" smtClean="0"/>
              <a:t>ot including ARIA and Urania </a:t>
            </a:r>
          </a:p>
          <a:p>
            <a:r>
              <a:rPr lang="it-IT" dirty="0" smtClean="0"/>
              <a:t>                       in preparation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draft with Agency deliverables delivered to INFN at the end of July (as requested)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Definition of  21 main deliverables (parts of the detector, work) with some sub-items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Budget obtained from </a:t>
            </a:r>
            <a:r>
              <a:rPr lang="it-IT" dirty="0" smtClean="0"/>
              <a:t>the cost book of June 2022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Entries of the cost book grouped according to the new defined deliverables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Contributions of each Institute identified and individually listed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55060" y="3336034"/>
            <a:ext cx="503118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RRB: Resource and Review Board</a:t>
            </a:r>
          </a:p>
          <a:p>
            <a:r>
              <a:rPr lang="it-IT" dirty="0" smtClean="0"/>
              <a:t>Mandate will be fully defined in the MoU</a:t>
            </a:r>
          </a:p>
          <a:p>
            <a:r>
              <a:rPr lang="it-IT" dirty="0" smtClean="0"/>
              <a:t>A temporary RRB is in place since Sept 14°, 2022</a:t>
            </a:r>
          </a:p>
          <a:p>
            <a:r>
              <a:rPr lang="it-IT" dirty="0" smtClean="0"/>
              <a:t>Chaired by INFN </a:t>
            </a:r>
          </a:p>
          <a:p>
            <a:pPr lvl="1"/>
            <a:r>
              <a:rPr lang="en-GB" sz="1200" dirty="0"/>
              <a:t>NSF - Denise Caldwell (Darren Grant proxy when needed/appropriate) </a:t>
            </a:r>
          </a:p>
          <a:p>
            <a:pPr lvl="1"/>
            <a:r>
              <a:rPr lang="en-GB" sz="1200" dirty="0" smtClean="0"/>
              <a:t>DOE - Kathy Turner</a:t>
            </a:r>
            <a:br>
              <a:rPr lang="en-GB" sz="1200" dirty="0" smtClean="0"/>
            </a:br>
            <a:r>
              <a:rPr lang="en-GB" sz="1200" dirty="0" smtClean="0"/>
              <a:t>INFN - Chiara </a:t>
            </a:r>
            <a:r>
              <a:rPr lang="en-GB" sz="1200" dirty="0" err="1" smtClean="0"/>
              <a:t>Meroni</a:t>
            </a:r>
            <a:r>
              <a:rPr lang="en-GB" sz="1200" dirty="0" smtClean="0"/>
              <a:t> and Marco </a:t>
            </a:r>
            <a:r>
              <a:rPr lang="en-GB" sz="1200" dirty="0" err="1" smtClean="0"/>
              <a:t>Pallavicini</a:t>
            </a:r>
            <a:endParaRPr lang="en-GB" sz="1200" dirty="0" smtClean="0"/>
          </a:p>
          <a:p>
            <a:pPr lvl="1"/>
            <a:r>
              <a:rPr lang="en-GB" sz="1200" dirty="0" smtClean="0"/>
              <a:t>STFC - Justin O'Byrne</a:t>
            </a:r>
          </a:p>
          <a:p>
            <a:pPr lvl="1"/>
            <a:r>
              <a:rPr lang="en-GB" sz="1200" dirty="0" smtClean="0"/>
              <a:t>CFI - to be defined</a:t>
            </a:r>
          </a:p>
          <a:p>
            <a:pPr lvl="1"/>
            <a:r>
              <a:rPr lang="en-GB" sz="1200" dirty="0" smtClean="0"/>
              <a:t>IN2P3 - to be defined</a:t>
            </a:r>
          </a:p>
          <a:p>
            <a:pPr lvl="1"/>
            <a:r>
              <a:rPr lang="en-GB" sz="1200" dirty="0" smtClean="0"/>
              <a:t>ASTROCENT - Marcin </a:t>
            </a:r>
            <a:r>
              <a:rPr lang="en-GB" sz="1200" dirty="0" err="1"/>
              <a:t>Kuźniak</a:t>
            </a:r>
            <a:endParaRPr lang="en-GB" sz="1200" dirty="0" smtClean="0"/>
          </a:p>
          <a:p>
            <a:pPr lvl="1"/>
            <a:r>
              <a:rPr lang="en-GB" sz="1200" dirty="0" smtClean="0"/>
              <a:t>CIEMAT - Roberto </a:t>
            </a:r>
            <a:r>
              <a:rPr lang="en-GB" sz="1200" dirty="0" err="1" smtClean="0"/>
              <a:t>Santorelli</a:t>
            </a:r>
            <a:endParaRPr lang="en-GB" sz="1200" dirty="0" smtClean="0"/>
          </a:p>
          <a:p>
            <a:pPr lvl="1"/>
            <a:r>
              <a:rPr lang="en-GB" sz="1200" dirty="0" smtClean="0"/>
              <a:t>IHEP or CAS - to be defined</a:t>
            </a:r>
          </a:p>
          <a:p>
            <a:r>
              <a:rPr lang="it-IT" dirty="0" smtClean="0"/>
              <a:t>Members of the collab. </a:t>
            </a:r>
            <a:r>
              <a:rPr lang="it-IT" dirty="0"/>
              <a:t>w</a:t>
            </a:r>
            <a:r>
              <a:rPr lang="it-IT" dirty="0" smtClean="0"/>
              <a:t>ill be invited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620485" y="1545771"/>
            <a:ext cx="978408" cy="239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1567109">
            <a:off x="7995440" y="3289867"/>
            <a:ext cx="3246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See the draft of the MoU </a:t>
            </a:r>
          </a:p>
          <a:p>
            <a:r>
              <a:rPr lang="it-IT" dirty="0" smtClean="0"/>
              <a:t>document shared with the panel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839" y="-2777"/>
            <a:ext cx="12192000" cy="586153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dirty="0" smtClean="0">
                <a:solidFill>
                  <a:schemeClr val="bg1">
                    <a:lumMod val="85000"/>
                  </a:schemeClr>
                </a:solidFill>
              </a:rPr>
              <a:t>    </a:t>
            </a:r>
            <a:r>
              <a:rPr lang="it-IT" sz="3000" dirty="0" smtClean="0">
                <a:solidFill>
                  <a:schemeClr val="bg1">
                    <a:lumMod val="85000"/>
                  </a:schemeClr>
                </a:solidFill>
              </a:rPr>
              <a:t> EVM  light</a:t>
            </a:r>
            <a:endParaRPr lang="en-GB" sz="30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857" y="903514"/>
            <a:ext cx="54171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Process for setting up a EVM light mechanism is starting</a:t>
            </a:r>
          </a:p>
          <a:p>
            <a:endParaRPr lang="it-IT" dirty="0" smtClean="0"/>
          </a:p>
          <a:p>
            <a:r>
              <a:rPr lang="it-IT" dirty="0" smtClean="0"/>
              <a:t>Lead by Cat James 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8802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558</Words>
  <Application>Microsoft Office PowerPoint</Application>
  <PresentationFormat>Widescreen</PresentationFormat>
  <Paragraphs>111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Budget updates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testera</dc:creator>
  <cp:lastModifiedBy>Gemma testera</cp:lastModifiedBy>
  <cp:revision>22</cp:revision>
  <dcterms:created xsi:type="dcterms:W3CDTF">2022-09-22T06:05:44Z</dcterms:created>
  <dcterms:modified xsi:type="dcterms:W3CDTF">2022-09-22T09:15:06Z</dcterms:modified>
</cp:coreProperties>
</file>