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1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9" autoAdjust="0"/>
    <p:restoredTop sz="94660"/>
  </p:normalViewPr>
  <p:slideViewPr>
    <p:cSldViewPr snapToGrid="0">
      <p:cViewPr varScale="1">
        <p:scale>
          <a:sx n="66" d="100"/>
          <a:sy n="66" d="100"/>
        </p:scale>
        <p:origin x="30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8753DA-5B91-ACB7-80C4-C00BC12CE8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B14F4F6-23F2-7D3B-AF16-7EFC677021D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3C8586-5B03-29D7-56DD-C6CA4EC661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5BCD2-DE91-4019-9332-CE795D371982}" type="datetimeFigureOut">
              <a:rPr lang="en-US" smtClean="0"/>
              <a:t>10/26/2022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705FF5-3DAB-4EDB-CF23-1A441A7012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02DB70-8063-2061-F408-8898ED6D96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34BD7-D31C-469A-9FA1-E7B4F580BC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68866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C70168-A4DD-E8C6-2833-810AE202C2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A6318C6-6C2E-6E4C-776C-4C8709FD5B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220819-74CA-1F2E-4E47-8214B00094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5BCD2-DE91-4019-9332-CE795D371982}" type="datetimeFigureOut">
              <a:rPr lang="en-US" smtClean="0"/>
              <a:t>10/26/2022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ED6EF3-19A4-2B97-C975-B1D737912C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C88FE8-E526-6976-BCA5-E3F9033870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34BD7-D31C-469A-9FA1-E7B4F580BC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44917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2A4C58E-1134-491A-CEF5-6508B25FFF5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DFF32C9-7F69-D50C-15B5-7CA3337333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5BC529-60C2-F271-7CB7-AF15753D2D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5BCD2-DE91-4019-9332-CE795D371982}" type="datetimeFigureOut">
              <a:rPr lang="en-US" smtClean="0"/>
              <a:t>10/26/2022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CFD65E-F732-418C-DDF0-A0E5FEF6CE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3B4BF1-67BA-927E-A689-198BC9FF1D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34BD7-D31C-469A-9FA1-E7B4F580BC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37269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E1316A-397E-3119-1995-B7D76B219C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C9F9C3-89AD-E946-3A0B-3DCA2684FA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7EEC5D-02E1-9365-3911-1FA485BAB5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5BCD2-DE91-4019-9332-CE795D371982}" type="datetimeFigureOut">
              <a:rPr lang="en-US" smtClean="0"/>
              <a:t>10/26/2022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49D7D8-E00E-1FE9-977E-63CBF55B2B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81270F-6453-8E7D-3AE4-A7E32E6F05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34BD7-D31C-469A-9FA1-E7B4F580BC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3462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A16F5F-D409-952C-E2F4-6B07456119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75C2D3-3979-A904-8047-98F49A5064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EE48D6-5DF9-DDF5-2F16-38D88AA74F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5BCD2-DE91-4019-9332-CE795D371982}" type="datetimeFigureOut">
              <a:rPr lang="en-US" smtClean="0"/>
              <a:t>10/26/2022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C0C59A-355E-6090-FFCC-BF206325DB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E4D190-CB99-6959-E61A-CABFB0C3E6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34BD7-D31C-469A-9FA1-E7B4F580BC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9381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952F96-505A-8753-6036-424A42B595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4CDA19-9261-C99D-D971-600378F5D9D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C99DD3F-E654-E86D-059C-C09B0A6FC9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CC82F87-3A4C-8818-6204-180BE2B628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5BCD2-DE91-4019-9332-CE795D371982}" type="datetimeFigureOut">
              <a:rPr lang="en-US" smtClean="0"/>
              <a:t>10/26/2022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06F179D-419E-9983-4811-4341E45E7A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948F896-6EFC-0F03-6B54-A17C97ED71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34BD7-D31C-469A-9FA1-E7B4F580BC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8757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7D7E4E-3C84-7E53-E02C-D639CBE9DD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B9C37F-7900-9637-0EA5-AE31484C8E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4140615-04C6-FC6C-9649-F335B25AF5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7A91BB8-C08D-3A73-33E9-345B9D07C6F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288FD9C-D311-C264-5561-1A8BF9208E1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0E3ECFD-AFF4-8C6E-333C-D89AD9160B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5BCD2-DE91-4019-9332-CE795D371982}" type="datetimeFigureOut">
              <a:rPr lang="en-US" smtClean="0"/>
              <a:t>10/26/2022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C351DDE-6A39-6A36-EBF7-04618DB7A7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B4B2973-BE3C-EEA6-E8D8-7FA148B303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34BD7-D31C-469A-9FA1-E7B4F580BC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66756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595BDF-A734-85F6-9219-875BF9505B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840958E-6161-2784-78CD-897FA863F6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5BCD2-DE91-4019-9332-CE795D371982}" type="datetimeFigureOut">
              <a:rPr lang="en-US" smtClean="0"/>
              <a:t>10/26/2022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A38C25-69C2-848D-45A0-41220E18D4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AB96BDF-1B6A-C95C-F65E-B74FCE8B1F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34BD7-D31C-469A-9FA1-E7B4F580BC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267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F4C3FEC-77D6-E773-DD52-2109EC90FE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5BCD2-DE91-4019-9332-CE795D371982}" type="datetimeFigureOut">
              <a:rPr lang="en-US" smtClean="0"/>
              <a:t>10/26/2022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DE1DCE6-9704-0A53-13C2-5A2484ED6B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289AF06-D776-2F23-8A4B-03E5F63B55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34BD7-D31C-469A-9FA1-E7B4F580BC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998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57A6ED-D230-1224-2056-0401B02C33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22CDEC-1AAF-8027-0BE0-2CA3F54414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C26AAD5-8B2E-06F3-62C3-26B0E1EB04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B5346F8-65A3-C70B-AF6E-D35DA050F4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5BCD2-DE91-4019-9332-CE795D371982}" type="datetimeFigureOut">
              <a:rPr lang="en-US" smtClean="0"/>
              <a:t>10/26/2022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7F11FE3-4FC4-06A9-57CF-2BB74A2733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61FEAC6-F1D3-F92D-287B-4AB594B3BB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34BD7-D31C-469A-9FA1-E7B4F580BC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93968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22D555-290F-7D93-4191-B79802B36E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F49B0E6-A2CD-9F15-FB2A-8E1134C7B99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8B13BFB-D112-5504-DE8D-841BD59C0D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5516A59-5C93-FC56-1298-5CBCAC060C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5BCD2-DE91-4019-9332-CE795D371982}" type="datetimeFigureOut">
              <a:rPr lang="en-US" smtClean="0"/>
              <a:t>10/26/2022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B54FCC-4D88-6D85-2E5E-DF3554A251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FD548D-3BC2-CFC8-8E84-D7DA47FC07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34BD7-D31C-469A-9FA1-E7B4F580BC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90279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5E71962-1AA7-D318-E6FD-88DFEBB290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36BD7F-7CC7-55DD-F82D-79CA52452C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F5B17A-2498-0CEC-8B46-DEBFB3B397E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45BCD2-DE91-4019-9332-CE795D371982}" type="datetimeFigureOut">
              <a:rPr lang="en-US" smtClean="0"/>
              <a:t>10/26/2022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96764D-273B-5F1B-4BD9-EC288FA9136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FCDCF3-658A-4174-D87B-CB972D92B89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834BD7-D31C-469A-9FA1-E7B4F580BC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9569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14937" y="0"/>
            <a:ext cx="9060581" cy="67818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Participants to the meeting held on October 26, 2022 in Rome at INFN Headquarters</a:t>
            </a:r>
            <a:endParaRPr lang="en-GB" b="1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France: </a:t>
            </a:r>
            <a:endParaRPr lang="en-GB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Berrie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Giebels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(Representative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 Ministry of 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Research)</a:t>
            </a:r>
            <a:endParaRPr lang="en-GB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Italy:</a:t>
            </a:r>
            <a:endParaRPr lang="en-GB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Gianluigi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Consoli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(Ministry of Research: D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irector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General for International programs)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endParaRPr lang="en-GB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Antonio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Zoccoli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(INFN President)</a:t>
            </a:r>
            <a:endParaRPr lang="en-GB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Nando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Minnella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(INFN Director General)</a:t>
            </a:r>
            <a:endParaRPr lang="en-GB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Pierluigi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Campana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(INFN Executive Committee)</a:t>
            </a:r>
            <a:endParaRPr lang="en-GB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Romania: </a:t>
            </a:r>
            <a:endParaRPr lang="en-GB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Tudor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Prisecaru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(Secretary of State, Ministry of Research, Innovation and Digitalization)</a:t>
            </a:r>
            <a:endParaRPr lang="en-GB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Nicolae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Marius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Marginean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(Director General IFIN-HH)</a:t>
            </a:r>
            <a:endParaRPr lang="en-GB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ELI ERIC                                                                                                                                                                   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Allen Weeks (ERIC Director General)</a:t>
            </a:r>
            <a:endParaRPr lang="en-GB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EGS Consortium                                                                                                                                            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Eugenio Nappi (Chair of the Governing Board)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                                          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Gilles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Riboulet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(Former chair of the Governing Board)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                                              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Bruno Leroy ( LEROY SI ASOCIATII SCA)</a:t>
            </a:r>
            <a:endParaRPr lang="en-GB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1039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12807" y="382972"/>
            <a:ext cx="10167487" cy="5507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b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AGENDA</a:t>
            </a:r>
            <a:endParaRPr lang="en-GB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Welcome (A.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Zoccoli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en-GB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ELI ERIC and EC view (A. Weeks)</a:t>
            </a:r>
            <a:endParaRPr lang="en-GB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en-US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Current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status since the signing of the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MoU</a:t>
            </a:r>
            <a:endParaRPr lang="en-GB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Status in Romania (N.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Marginean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en-GB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Status within EGS (E. Nappi)</a:t>
            </a:r>
            <a:endParaRPr lang="en-GB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Discussion</a:t>
            </a:r>
            <a:endParaRPr lang="en-GB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en-US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Discussion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 the strategy and priority actions (all)</a:t>
            </a:r>
            <a:endParaRPr lang="en-GB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Successful closure of the ELI-NP project</a:t>
            </a:r>
            <a:endParaRPr lang="en-GB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promotion of the radioactive beam infrastructure RIF@IFIN</a:t>
            </a:r>
            <a:endParaRPr lang="en-GB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en-US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Governmental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view and support</a:t>
            </a:r>
            <a:endParaRPr lang="en-GB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Romania (T.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Prisecaru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en-GB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Italy and France 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(G. </a:t>
            </a:r>
            <a:r>
              <a:rPr lang="en-US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Consoli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and B. </a:t>
            </a:r>
            <a:r>
              <a:rPr lang="en-US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Giebels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en-GB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61514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3991870-3CFD-E500-2373-939EA293A146}"/>
              </a:ext>
            </a:extLst>
          </p:cNvPr>
          <p:cNvSpPr txBox="1"/>
          <p:nvPr/>
        </p:nvSpPr>
        <p:spPr>
          <a:xfrm>
            <a:off x="207172" y="10661"/>
            <a:ext cx="11487522" cy="69249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4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</a:t>
            </a:r>
            <a:r>
              <a:rPr lang="en-US" sz="24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roadmap</a:t>
            </a:r>
          </a:p>
          <a:p>
            <a:endParaRPr lang="en-US" dirty="0" smtClean="0">
              <a:solidFill>
                <a:srgbClr val="FF0000"/>
              </a:solidFill>
            </a:endParaRPr>
          </a:p>
          <a:p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</a:t>
            </a:r>
            <a:r>
              <a:rPr lang="en-GB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irst</a:t>
            </a:r>
            <a:r>
              <a:rPr lang="en-GB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phase: </a:t>
            </a:r>
            <a:endParaRPr lang="en-GB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GB" dirty="0" smtClean="0"/>
              <a:t>Decree </a:t>
            </a:r>
            <a:r>
              <a:rPr lang="en-GB" dirty="0"/>
              <a:t>issued by the Romanian Government </a:t>
            </a:r>
            <a:r>
              <a:rPr lang="en-GB" dirty="0" smtClean="0"/>
              <a:t>to </a:t>
            </a:r>
            <a:r>
              <a:rPr lang="en-GB" dirty="0"/>
              <a:t>authorize IFIN H-H to get back the Stage 1 components;</a:t>
            </a:r>
          </a:p>
          <a:p>
            <a:endParaRPr lang="en-US" dirty="0" smtClean="0"/>
          </a:p>
          <a:p>
            <a:r>
              <a:rPr lang="en-US" dirty="0" smtClean="0"/>
              <a:t>Endorsement by EC for the re-inclusion </a:t>
            </a:r>
            <a:r>
              <a:rPr lang="en-US" dirty="0"/>
              <a:t>of EGS Stage I as equipment for the ELI-NP </a:t>
            </a:r>
            <a:r>
              <a:rPr lang="en-US" dirty="0" smtClean="0"/>
              <a:t>project, </a:t>
            </a:r>
            <a:r>
              <a:rPr lang="en-US" dirty="0"/>
              <a:t>in order to avoid the restitution of structural funds allocated to Romania (33 </a:t>
            </a:r>
            <a:r>
              <a:rPr lang="en-US" dirty="0" err="1"/>
              <a:t>MEuro</a:t>
            </a:r>
            <a:r>
              <a:rPr lang="en-US" dirty="0"/>
              <a:t>) on the POSCCE program </a:t>
            </a:r>
            <a:r>
              <a:rPr lang="en-US" dirty="0" smtClean="0"/>
              <a:t>(ending in 2015);</a:t>
            </a:r>
          </a:p>
          <a:p>
            <a:endParaRPr lang="en-US" dirty="0"/>
          </a:p>
          <a:p>
            <a:r>
              <a:rPr lang="en-US" dirty="0" smtClean="0"/>
              <a:t>Transaction for settling the dispute and </a:t>
            </a:r>
            <a:r>
              <a:rPr lang="en-GB" dirty="0" smtClean="0"/>
              <a:t>reimburse EGS for </a:t>
            </a:r>
            <a:r>
              <a:rPr lang="en-GB" dirty="0"/>
              <a:t>prosecuted bonds and stamp </a:t>
            </a:r>
            <a:r>
              <a:rPr lang="en-GB" dirty="0" smtClean="0"/>
              <a:t>taxes;</a:t>
            </a:r>
            <a:endParaRPr lang="en-US" dirty="0"/>
          </a:p>
          <a:p>
            <a:endParaRPr lang="en-GB" dirty="0" smtClean="0"/>
          </a:p>
          <a:p>
            <a:r>
              <a:rPr lang="en-GB" dirty="0" smtClean="0"/>
              <a:t>Installation </a:t>
            </a:r>
            <a:r>
              <a:rPr lang="en-GB" dirty="0"/>
              <a:t>of a </a:t>
            </a:r>
            <a:r>
              <a:rPr lang="en-GB" dirty="0" smtClean="0"/>
              <a:t>basic configuration </a:t>
            </a:r>
            <a:r>
              <a:rPr lang="en-GB" dirty="0"/>
              <a:t>of Stage 1, oriented to be as simple as possible, and capable of being </a:t>
            </a:r>
            <a:r>
              <a:rPr lang="en-GB" dirty="0" smtClean="0"/>
              <a:t>completed by </a:t>
            </a:r>
            <a:r>
              <a:rPr lang="en-GB" dirty="0"/>
              <a:t>the end of 2025, the current limit date set to comply with EU Commission requirements</a:t>
            </a:r>
            <a:r>
              <a:rPr lang="en-GB" dirty="0" smtClean="0"/>
              <a:t>.</a:t>
            </a:r>
          </a:p>
          <a:p>
            <a:endParaRPr lang="en-GB" dirty="0"/>
          </a:p>
          <a:p>
            <a:r>
              <a:rPr lang="en-GB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</a:t>
            </a:r>
            <a:r>
              <a:rPr lang="en-GB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econd phase: </a:t>
            </a:r>
          </a:p>
          <a:p>
            <a:r>
              <a:rPr lang="en-GB" dirty="0"/>
              <a:t>D</a:t>
            </a:r>
            <a:r>
              <a:rPr lang="en-GB" dirty="0" smtClean="0"/>
              <a:t>esign and build the </a:t>
            </a:r>
            <a:r>
              <a:rPr lang="en-GB" dirty="0"/>
              <a:t>radioactive beam project RIF@IFIN, </a:t>
            </a:r>
            <a:r>
              <a:rPr lang="en-GB" dirty="0" smtClean="0"/>
              <a:t>based on a scientific </a:t>
            </a:r>
            <a:r>
              <a:rPr lang="en-GB" dirty="0"/>
              <a:t>collaboration of European Research </a:t>
            </a:r>
            <a:r>
              <a:rPr lang="en-GB" dirty="0" smtClean="0"/>
              <a:t>Institutions.</a:t>
            </a:r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endParaRPr lang="en-US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7641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246</TotalTime>
  <Words>363</Words>
  <Application>Microsoft Office PowerPoint</Application>
  <PresentationFormat>Widescreen</PresentationFormat>
  <Paragraphs>53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Symbol</vt:lpstr>
      <vt:lpstr>Times New Roman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Eugenio Nappi</dc:creator>
  <cp:lastModifiedBy>Eugenio Nappi</cp:lastModifiedBy>
  <cp:revision>86</cp:revision>
  <dcterms:created xsi:type="dcterms:W3CDTF">2022-10-25T09:58:03Z</dcterms:created>
  <dcterms:modified xsi:type="dcterms:W3CDTF">2022-10-26T22:26:48Z</dcterms:modified>
</cp:coreProperties>
</file>