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352" r:id="rId2"/>
    <p:sldId id="2755" r:id="rId3"/>
    <p:sldId id="2694" r:id="rId4"/>
    <p:sldId id="256" r:id="rId5"/>
    <p:sldId id="2703" r:id="rId6"/>
    <p:sldId id="2642" r:id="rId7"/>
    <p:sldId id="2754" r:id="rId8"/>
    <p:sldId id="270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2"/>
  </p:normalViewPr>
  <p:slideViewPr>
    <p:cSldViewPr snapToGrid="0">
      <p:cViewPr varScale="1">
        <p:scale>
          <a:sx n="72" d="100"/>
          <a:sy n="72" d="100"/>
        </p:scale>
        <p:origin x="21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978CA-7C0D-8D84-39D6-492BF7734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9B5138-FE69-292C-5850-0B27D2F19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9C19E5-A9D0-3823-B081-30DA2C66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1E36-DA2B-6A45-9DE3-F06C13F0D4E6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EFBCAE-2A5D-2D95-69E6-BF0F0404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DABCB6-F301-47CB-9BCD-F59BAB0C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B490-A9B4-DF4B-B283-F67C204DDC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99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D8383-2679-6FCE-D9C9-52105311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C2B877-9900-32AF-6E35-C8D31BC7F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3B2005-B9CE-B5FC-140C-95954F02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1E36-DA2B-6A45-9DE3-F06C13F0D4E6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899C17-B15B-5576-C966-9A19FDFB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FAC817-B17C-8E1D-D991-A373A492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B490-A9B4-DF4B-B283-F67C204DDC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33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9BE596D-7CF7-87E2-3AC2-0E53817DA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99D018-C4DB-CB9A-C218-714EBEE60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7F88B1-C3FB-A951-0CAE-11EB9FD4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1E36-DA2B-6A45-9DE3-F06C13F0D4E6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6B57CD-041F-4393-5BD9-6D6CD705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003D11-D3F7-8888-B942-49F5384F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B490-A9B4-DF4B-B283-F67C204DDC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17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E1F62-C42C-C5B8-C09A-6A7C96C1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B52086-1F87-546D-14C6-1956CD451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4DF46-6D0C-5D86-2659-E24C2656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1E36-DA2B-6A45-9DE3-F06C13F0D4E6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734B8E-6578-B341-95D4-7264D07E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32E3D1-9E40-21E4-66F9-F9A91554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B490-A9B4-DF4B-B283-F67C204DDC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78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DC0160-3442-8454-8CF0-D39353F3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902603-49AE-121C-BD2A-DC63EEB4F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F0E30A-2177-8809-DC4D-3821368D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1E36-DA2B-6A45-9DE3-F06C13F0D4E6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5FA283-C964-5956-EB6E-AF497B64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63891D-7DEA-FD2B-D1C5-7A74FBF2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B490-A9B4-DF4B-B283-F67C204DDC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26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E7074-E5CA-8B31-0D24-C868A380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50742C-9547-62E7-621A-09C1B14F8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113815-AED5-E6B1-C8AF-776EC4E21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1A6804-341E-40C2-1C0E-B43F344A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1E36-DA2B-6A45-9DE3-F06C13F0D4E6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C4CE00-96C2-536B-FFFE-0A9C1DD6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805D59-F97D-3264-18D8-F3F34A99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B490-A9B4-DF4B-B283-F67C204DDC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41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B8AE8-2B29-4CA2-C3E9-C11F2CA9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85EA5C-B068-BA1F-047C-920CDEA28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2E0872-17D7-BA8A-D25E-BA030694D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457805-720B-517D-D20A-4A3BCCB2A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2EB2C2-407E-08DF-B3F9-8BE72913F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3D27EE-582B-72AB-3E3E-2EC9BBB7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1E36-DA2B-6A45-9DE3-F06C13F0D4E6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60145B7-BBA5-19A3-7BB6-E84091DE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8E0567-F6C5-7E1C-AD4D-5DA97700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B490-A9B4-DF4B-B283-F67C204DDC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17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FF3F6-7BED-E7E0-5CC7-4F3F45CF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B6519F-07ED-3C85-5367-3ED7879F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1E36-DA2B-6A45-9DE3-F06C13F0D4E6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EBBE03-C35C-70D1-E56F-96BF8C72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0F3188-AF48-1153-1BA5-208E5A30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B490-A9B4-DF4B-B283-F67C204DDC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79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68F981-22D2-AB6D-3929-74673D33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1E36-DA2B-6A45-9DE3-F06C13F0D4E6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0267E1-E056-90CD-A819-E52F7C0C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D11DC0-649B-5970-6A99-4865C0DA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B490-A9B4-DF4B-B283-F67C204DDC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36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C4D5F-C177-5697-F8FD-ACB074E0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B07898-AD6F-536D-AE2D-FC110316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A61111-CA1E-5AC4-2B3D-559DE719A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40A327-1DA2-0A0E-235F-E86AA4F0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1E36-DA2B-6A45-9DE3-F06C13F0D4E6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903CE0-7391-366C-6215-07A11BC0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BDCE12-0AA5-10B6-6997-72CA92911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B490-A9B4-DF4B-B283-F67C204DDC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36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F78F0-3875-6E80-139F-48DC33518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8A53BAD-48C2-E4FC-038E-D628F44EF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94807B-B5CB-A84C-E13A-4CBDB9C8B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DE3762-373E-58CD-279B-F992C4E8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1E36-DA2B-6A45-9DE3-F06C13F0D4E6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9610B4-ADFD-3416-5D3B-6C3028B3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245B98-CA78-7A42-B329-AEF692B6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B490-A9B4-DF4B-B283-F67C204DDC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78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CBBB6A-5782-3E96-3772-6122BBFE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1AD3C4-672F-85E3-41C1-5256522A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3DD659-13F6-1504-106E-8A1B100E7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31E36-DA2B-6A45-9DE3-F06C13F0D4E6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1B6F12-24FE-4E56-86B0-E62C266D8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443E6-4BC0-6860-725A-97A122F6B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B490-A9B4-DF4B-B283-F67C204DDC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75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E772192-FD37-AF4F-97EB-649C4610B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05" y="2783566"/>
            <a:ext cx="4739055" cy="415983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0DCC4F2-073C-8A43-9E88-34D61B3D8604}"/>
              </a:ext>
            </a:extLst>
          </p:cNvPr>
          <p:cNvGrpSpPr/>
          <p:nvPr/>
        </p:nvGrpSpPr>
        <p:grpSpPr>
          <a:xfrm>
            <a:off x="216132" y="1413164"/>
            <a:ext cx="11260711" cy="1972209"/>
            <a:chOff x="-299258" y="643226"/>
            <a:chExt cx="12607373" cy="22789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6C1AD0-B294-904E-839C-9B7A14372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115" y="643226"/>
              <a:ext cx="12192000" cy="227899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5C1484-59E7-944E-BC37-7B8796B2BF65}"/>
                </a:ext>
              </a:extLst>
            </p:cNvPr>
            <p:cNvSpPr txBox="1"/>
            <p:nvPr/>
          </p:nvSpPr>
          <p:spPr>
            <a:xfrm>
              <a:off x="5953698" y="1997038"/>
              <a:ext cx="1057405" cy="369332"/>
            </a:xfrm>
            <a:prstGeom prst="rect">
              <a:avLst/>
            </a:prstGeom>
            <a:solidFill>
              <a:srgbClr val="0432FF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Blue wall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14E5621-431D-7E4E-A52C-2136658C7CB6}"/>
                </a:ext>
              </a:extLst>
            </p:cNvPr>
            <p:cNvSpPr txBox="1"/>
            <p:nvPr/>
          </p:nvSpPr>
          <p:spPr>
            <a:xfrm>
              <a:off x="166265" y="1741263"/>
              <a:ext cx="1124026" cy="369332"/>
            </a:xfrm>
            <a:prstGeom prst="rect">
              <a:avLst/>
            </a:prstGeom>
            <a:solidFill>
              <a:srgbClr val="73FEF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K12 beam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C66C66A-C351-EA4A-B0BF-AE53DE8A0442}"/>
                </a:ext>
              </a:extLst>
            </p:cNvPr>
            <p:cNvCxnSpPr/>
            <p:nvPr/>
          </p:nvCxnSpPr>
          <p:spPr>
            <a:xfrm>
              <a:off x="-299258" y="1579418"/>
              <a:ext cx="1763604" cy="0"/>
            </a:xfrm>
            <a:prstGeom prst="straightConnector1">
              <a:avLst/>
            </a:prstGeom>
            <a:ln w="25400">
              <a:solidFill>
                <a:srgbClr val="00FD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A1EF9A-F0A4-9745-9FCD-D06EB8704FF5}"/>
              </a:ext>
            </a:extLst>
          </p:cNvPr>
          <p:cNvCxnSpPr>
            <a:cxnSpLocks/>
          </p:cNvCxnSpPr>
          <p:nvPr/>
        </p:nvCxnSpPr>
        <p:spPr>
          <a:xfrm flipV="1">
            <a:off x="2982868" y="2703043"/>
            <a:ext cx="0" cy="327540"/>
          </a:xfrm>
          <a:prstGeom prst="straightConnector1">
            <a:avLst/>
          </a:prstGeom>
          <a:ln w="19050">
            <a:solidFill>
              <a:srgbClr val="73FE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DD6ECA-274F-5548-B866-71A2E7ABDF2D}"/>
              </a:ext>
            </a:extLst>
          </p:cNvPr>
          <p:cNvCxnSpPr>
            <a:cxnSpLocks/>
          </p:cNvCxnSpPr>
          <p:nvPr/>
        </p:nvCxnSpPr>
        <p:spPr>
          <a:xfrm>
            <a:off x="4189615" y="3385373"/>
            <a:ext cx="4106487" cy="3115180"/>
          </a:xfrm>
          <a:prstGeom prst="straightConnector1">
            <a:avLst/>
          </a:prstGeom>
          <a:ln w="12700">
            <a:solidFill>
              <a:srgbClr val="73FE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8C28A1C-CA50-B04E-BCCD-1438139592C8}"/>
              </a:ext>
            </a:extLst>
          </p:cNvPr>
          <p:cNvSpPr txBox="1"/>
          <p:nvPr/>
        </p:nvSpPr>
        <p:spPr>
          <a:xfrm>
            <a:off x="1480667" y="4193548"/>
            <a:ext cx="383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SHADOWS in the target area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A431C2-1CEB-554D-95E5-D8875F57F977}"/>
              </a:ext>
            </a:extLst>
          </p:cNvPr>
          <p:cNvCxnSpPr>
            <a:cxnSpLocks/>
          </p:cNvCxnSpPr>
          <p:nvPr/>
        </p:nvCxnSpPr>
        <p:spPr>
          <a:xfrm>
            <a:off x="5347431" y="4556942"/>
            <a:ext cx="1851391" cy="98272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0221A1-9C12-384F-9589-55BE9F4F8411}"/>
              </a:ext>
            </a:extLst>
          </p:cNvPr>
          <p:cNvSpPr/>
          <p:nvPr/>
        </p:nvSpPr>
        <p:spPr>
          <a:xfrm>
            <a:off x="8080837" y="2997332"/>
            <a:ext cx="2393197" cy="586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350480-D0BC-954E-AC8B-0E2764B40CA6}"/>
              </a:ext>
            </a:extLst>
          </p:cNvPr>
          <p:cNvGrpSpPr/>
          <p:nvPr/>
        </p:nvGrpSpPr>
        <p:grpSpPr>
          <a:xfrm rot="4088060">
            <a:off x="7630148" y="4657115"/>
            <a:ext cx="1608133" cy="491857"/>
            <a:chOff x="8764082" y="3416845"/>
            <a:chExt cx="1608133" cy="4918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2AD561-46DB-0A4E-A943-B3D85E435CA2}"/>
                </a:ext>
              </a:extLst>
            </p:cNvPr>
            <p:cNvSpPr txBox="1"/>
            <p:nvPr/>
          </p:nvSpPr>
          <p:spPr>
            <a:xfrm>
              <a:off x="8764082" y="3416845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K12 beam line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DFAC341-CD4C-C74A-96D7-897C8A92F7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1404" y="3869122"/>
              <a:ext cx="1321626" cy="39580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B3311D3-55E8-D544-974D-51F9557FD1AF}"/>
              </a:ext>
            </a:extLst>
          </p:cNvPr>
          <p:cNvSpPr txBox="1"/>
          <p:nvPr/>
        </p:nvSpPr>
        <p:spPr>
          <a:xfrm>
            <a:off x="8158008" y="5790878"/>
            <a:ext cx="1013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K12 TAX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(DUMP)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64F26B-8ABC-9E40-B8AF-C6DD9F9F8202}"/>
              </a:ext>
            </a:extLst>
          </p:cNvPr>
          <p:cNvCxnSpPr>
            <a:cxnSpLocks/>
          </p:cNvCxnSpPr>
          <p:nvPr/>
        </p:nvCxnSpPr>
        <p:spPr>
          <a:xfrm flipV="1">
            <a:off x="4189615" y="2317095"/>
            <a:ext cx="779043" cy="1748134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F2A0243-09F3-CB4E-B4DF-957358972391}"/>
              </a:ext>
            </a:extLst>
          </p:cNvPr>
          <p:cNvSpPr txBox="1"/>
          <p:nvPr/>
        </p:nvSpPr>
        <p:spPr>
          <a:xfrm>
            <a:off x="188740" y="4981760"/>
            <a:ext cx="5279779" cy="15388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Conceptual Layout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spectrometer of about 2.5x 2.5 m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transverse area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 m off-axis from beam line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 long decay volume,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~10 m downstream of the K12-dump (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TAXes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09A0B6-9DEB-F647-9659-A257E200E851}"/>
              </a:ext>
            </a:extLst>
          </p:cNvPr>
          <p:cNvSpPr txBox="1"/>
          <p:nvPr/>
        </p:nvSpPr>
        <p:spPr>
          <a:xfrm>
            <a:off x="3506068" y="221073"/>
            <a:ext cx="4857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SHADOWS in ECN3/TTC8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640615-68DE-434C-8B01-FACD53280A30}"/>
              </a:ext>
            </a:extLst>
          </p:cNvPr>
          <p:cNvSpPr txBox="1"/>
          <p:nvPr/>
        </p:nvSpPr>
        <p:spPr>
          <a:xfrm>
            <a:off x="4804622" y="1739307"/>
            <a:ext cx="132600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SHADOWS</a:t>
            </a:r>
          </a:p>
        </p:txBody>
      </p:sp>
    </p:spTree>
    <p:extLst>
      <p:ext uri="{BB962C8B-B14F-4D97-AF65-F5344CB8AC3E}">
        <p14:creationId xmlns:p14="http://schemas.microsoft.com/office/powerpoint/2010/main" val="220397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5BC0D63-3A3F-4D55-297C-AAF3D100E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64" y="371889"/>
            <a:ext cx="8698672" cy="63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8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E4D43D-BCF4-1A4E-9442-D49C40BCB8A6}"/>
              </a:ext>
            </a:extLst>
          </p:cNvPr>
          <p:cNvSpPr txBox="1"/>
          <p:nvPr/>
        </p:nvSpPr>
        <p:spPr>
          <a:xfrm>
            <a:off x="1954043" y="45696"/>
            <a:ext cx="862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SHADOWS: TENTATIVE TIME SCHEDULE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39A31-593A-D44A-AA5B-DD238ED574BB}"/>
              </a:ext>
            </a:extLst>
          </p:cNvPr>
          <p:cNvSpPr txBox="1"/>
          <p:nvPr/>
        </p:nvSpPr>
        <p:spPr>
          <a:xfrm>
            <a:off x="0" y="722968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FEE03-8FF8-CE4C-AC69-C60A4D02A5B5}"/>
              </a:ext>
            </a:extLst>
          </p:cNvPr>
          <p:cNvSpPr txBox="1"/>
          <p:nvPr/>
        </p:nvSpPr>
        <p:spPr>
          <a:xfrm>
            <a:off x="1009504" y="4984590"/>
            <a:ext cx="89066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2022</a:t>
            </a:r>
            <a:r>
              <a:rPr lang="en-US" sz="2000" dirty="0">
                <a:solidFill>
                  <a:srgbClr val="73F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73F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EoI</a:t>
            </a:r>
            <a:r>
              <a:rPr lang="en-US" sz="2000" dirty="0">
                <a:solidFill>
                  <a:srgbClr val="73F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submitted to the SPSC </a:t>
            </a:r>
          </a:p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2022: </a:t>
            </a:r>
            <a:r>
              <a:rPr lang="en-US" sz="2000" dirty="0">
                <a:solidFill>
                  <a:srgbClr val="73F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to SPSC Open Session &amp; positive outcome from the SPSC. 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2022: </a:t>
            </a:r>
            <a:r>
              <a:rPr lang="en-US" sz="2000" dirty="0">
                <a:solidFill>
                  <a:srgbClr val="FF2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submission of the </a:t>
            </a:r>
            <a:r>
              <a:rPr lang="en-US" sz="2000" dirty="0" err="1">
                <a:solidFill>
                  <a:srgbClr val="FF2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2000" dirty="0">
                <a:solidFill>
                  <a:srgbClr val="FF2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SPSC</a:t>
            </a:r>
          </a:p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2023: approval (or not) of the high intensity upgrade of the beam line</a:t>
            </a:r>
            <a:endParaRPr lang="en-US" sz="2000" dirty="0">
              <a:solidFill>
                <a:srgbClr val="73FE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2023: SHADOWS Proposal</a:t>
            </a:r>
          </a:p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2024: Approval (or not)</a:t>
            </a:r>
            <a:endParaRPr lang="en-US" sz="2000" dirty="0">
              <a:solidFill>
                <a:srgbClr val="73FE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CB92A8B-BA12-2616-5FE2-BA7EEFC043D6}"/>
              </a:ext>
            </a:extLst>
          </p:cNvPr>
          <p:cNvGrpSpPr/>
          <p:nvPr/>
        </p:nvGrpSpPr>
        <p:grpSpPr>
          <a:xfrm>
            <a:off x="1009504" y="630471"/>
            <a:ext cx="9725140" cy="4371924"/>
            <a:chOff x="1048496" y="722968"/>
            <a:chExt cx="9725140" cy="437192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92A098-E7ED-DD48-9225-1A0AF10CFE85}"/>
                </a:ext>
              </a:extLst>
            </p:cNvPr>
            <p:cNvGrpSpPr/>
            <p:nvPr/>
          </p:nvGrpSpPr>
          <p:grpSpPr>
            <a:xfrm>
              <a:off x="1048496" y="722968"/>
              <a:ext cx="9725140" cy="4371924"/>
              <a:chOff x="644156" y="1096188"/>
              <a:chExt cx="10098642" cy="487931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C68B36E-32B9-2C42-A74F-D8108160C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4156" y="1096188"/>
                <a:ext cx="10098642" cy="487931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FBF4ED-8EC7-9A41-B544-5E81A79502E1}"/>
                  </a:ext>
                </a:extLst>
              </p:cNvPr>
              <p:cNvSpPr txBox="1"/>
              <p:nvPr/>
            </p:nvSpPr>
            <p:spPr>
              <a:xfrm rot="16200000">
                <a:off x="3408322" y="2347754"/>
                <a:ext cx="1148394" cy="3195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Proposal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3368E5-1CAA-2B4A-9754-8EE4C9AA128F}"/>
                  </a:ext>
                </a:extLst>
              </p:cNvPr>
              <p:cNvSpPr txBox="1"/>
              <p:nvPr/>
            </p:nvSpPr>
            <p:spPr>
              <a:xfrm rot="16200000">
                <a:off x="5079993" y="2402906"/>
                <a:ext cx="57419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TDR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05CF2B-9A43-5E4A-A84C-04D4F850F638}"/>
                  </a:ext>
                </a:extLst>
              </p:cNvPr>
              <p:cNvSpPr txBox="1"/>
              <p:nvPr/>
            </p:nvSpPr>
            <p:spPr>
              <a:xfrm>
                <a:off x="8792304" y="2300474"/>
                <a:ext cx="1133904" cy="3091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INSTALLATION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8F2E97-7131-464B-831C-E2CCE861667C}"/>
                  </a:ext>
                </a:extLst>
              </p:cNvPr>
              <p:cNvSpPr txBox="1"/>
              <p:nvPr/>
            </p:nvSpPr>
            <p:spPr>
              <a:xfrm>
                <a:off x="6598453" y="2305507"/>
                <a:ext cx="1258480" cy="3091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CONSTRUCTION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57DE24-FCFD-B84C-BBD1-08EB6DBFCD12}"/>
                  </a:ext>
                </a:extLst>
              </p:cNvPr>
              <p:cNvSpPr txBox="1"/>
              <p:nvPr/>
            </p:nvSpPr>
            <p:spPr>
              <a:xfrm rot="16200000">
                <a:off x="1532865" y="2423585"/>
                <a:ext cx="47256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Eol</a:t>
                </a:r>
                <a:endParaRPr lang="en-US" b="1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C1EC17-8F8E-F445-BAC5-40BD90F437CF}"/>
                  </a:ext>
                </a:extLst>
              </p:cNvPr>
              <p:cNvSpPr txBox="1"/>
              <p:nvPr/>
            </p:nvSpPr>
            <p:spPr>
              <a:xfrm>
                <a:off x="2099083" y="3808103"/>
                <a:ext cx="1456829" cy="2919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START DATA TAKING</a:t>
                </a:r>
              </a:p>
            </p:txBody>
          </p:sp>
        </p:grp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B1072597-0EA3-E63E-6520-40F8D92CA512}"/>
                </a:ext>
              </a:extLst>
            </p:cNvPr>
            <p:cNvSpPr txBox="1"/>
            <p:nvPr/>
          </p:nvSpPr>
          <p:spPr>
            <a:xfrm rot="16200000">
              <a:off x="2873001" y="1874601"/>
              <a:ext cx="46198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34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25ABB6-F032-6FAD-C06B-88B785D88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679" y="0"/>
            <a:ext cx="587332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906EC07-52C0-59CE-28E8-9D4932EB2321}"/>
              </a:ext>
            </a:extLst>
          </p:cNvPr>
          <p:cNvSpPr txBox="1"/>
          <p:nvPr/>
        </p:nvSpPr>
        <p:spPr>
          <a:xfrm>
            <a:off x="1014413" y="828675"/>
            <a:ext cx="4104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sezioni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INFN (20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grosse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tedesche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grosso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gruppo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CERN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altri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gruppi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piu’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piccoli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ex-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spokes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ATLAS (K.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Jakobs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ex-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spokesperson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NA62 (A.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Ceccucci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CERN DT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Head (B. Schmidt)</a:t>
            </a:r>
          </a:p>
        </p:txBody>
      </p:sp>
    </p:spTree>
    <p:extLst>
      <p:ext uri="{BB962C8B-B14F-4D97-AF65-F5344CB8AC3E}">
        <p14:creationId xmlns:p14="http://schemas.microsoft.com/office/powerpoint/2010/main" val="375228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E4D43D-BCF4-1A4E-9442-D49C40BCB8A6}"/>
              </a:ext>
            </a:extLst>
          </p:cNvPr>
          <p:cNvSpPr txBox="1"/>
          <p:nvPr/>
        </p:nvSpPr>
        <p:spPr>
          <a:xfrm>
            <a:off x="2224472" y="153676"/>
            <a:ext cx="77219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73F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SHADOWS: Technologies &amp; Tentative cost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be updated when the detector technologies will be frozen)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B3DDA4-193F-EA41-A54C-28BE559B7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653" y="1235257"/>
            <a:ext cx="8507905" cy="463804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6286275-E742-DE4C-BACC-4358F4BE000B}"/>
              </a:ext>
            </a:extLst>
          </p:cNvPr>
          <p:cNvCxnSpPr/>
          <p:nvPr/>
        </p:nvCxnSpPr>
        <p:spPr>
          <a:xfrm>
            <a:off x="1905878" y="2285117"/>
            <a:ext cx="653143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D2D34D-B147-8C41-9A84-90E77F453E87}"/>
              </a:ext>
            </a:extLst>
          </p:cNvPr>
          <p:cNvCxnSpPr/>
          <p:nvPr/>
        </p:nvCxnSpPr>
        <p:spPr>
          <a:xfrm>
            <a:off x="2231909" y="4405465"/>
            <a:ext cx="653143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732E1F-BD23-D24D-8211-AC948FAF1FD5}"/>
              </a:ext>
            </a:extLst>
          </p:cNvPr>
          <p:cNvSpPr txBox="1"/>
          <p:nvPr/>
        </p:nvSpPr>
        <p:spPr>
          <a:xfrm>
            <a:off x="1968132" y="19157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48259-96B7-3D48-B50D-F13DAA872631}"/>
              </a:ext>
            </a:extLst>
          </p:cNvPr>
          <p:cNvSpPr txBox="1"/>
          <p:nvPr/>
        </p:nvSpPr>
        <p:spPr>
          <a:xfrm>
            <a:off x="2224471" y="39730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F701D7F-5418-81A3-7057-4FA8AD1C12D8}"/>
              </a:ext>
            </a:extLst>
          </p:cNvPr>
          <p:cNvSpPr txBox="1"/>
          <p:nvPr/>
        </p:nvSpPr>
        <p:spPr>
          <a:xfrm>
            <a:off x="2870802" y="6084752"/>
            <a:ext cx="677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FF00"/>
                </a:solidFill>
              </a:rPr>
              <a:t>Tre</a:t>
            </a:r>
            <a:r>
              <a:rPr lang="fr-FR" dirty="0">
                <a:solidFill>
                  <a:srgbClr val="FFFF00"/>
                </a:solidFill>
              </a:rPr>
              <a:t> Referees </a:t>
            </a:r>
            <a:r>
              <a:rPr lang="fr-FR" dirty="0" err="1">
                <a:solidFill>
                  <a:srgbClr val="FFFF00"/>
                </a:solidFill>
              </a:rPr>
              <a:t>appointed</a:t>
            </a:r>
            <a:r>
              <a:rPr lang="fr-FR" dirty="0">
                <a:solidFill>
                  <a:srgbClr val="FFFF00"/>
                </a:solidFill>
              </a:rPr>
              <a:t> in gruppo1: P. </a:t>
            </a:r>
            <a:r>
              <a:rPr lang="fr-FR" dirty="0" err="1">
                <a:solidFill>
                  <a:srgbClr val="FFFF00"/>
                </a:solidFill>
              </a:rPr>
              <a:t>Govoni</a:t>
            </a:r>
            <a:r>
              <a:rPr lang="fr-FR" dirty="0">
                <a:solidFill>
                  <a:srgbClr val="FFFF00"/>
                </a:solidFill>
              </a:rPr>
              <a:t>, A. Di </a:t>
            </a:r>
            <a:r>
              <a:rPr lang="fr-FR" dirty="0" err="1">
                <a:solidFill>
                  <a:srgbClr val="FFFF00"/>
                </a:solidFill>
              </a:rPr>
              <a:t>Mattia</a:t>
            </a:r>
            <a:r>
              <a:rPr lang="fr-FR" dirty="0">
                <a:solidFill>
                  <a:srgbClr val="FFFF00"/>
                </a:solidFill>
              </a:rPr>
              <a:t>, R. </a:t>
            </a:r>
            <a:r>
              <a:rPr lang="fr-FR" dirty="0" err="1">
                <a:solidFill>
                  <a:srgbClr val="FFFF00"/>
                </a:solidFill>
              </a:rPr>
              <a:t>Contino</a:t>
            </a:r>
            <a:r>
              <a:rPr lang="fr-FR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797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2A343C-E7A3-7240-9EEC-813078913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308" y="2177815"/>
            <a:ext cx="9028513" cy="4481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94415-BD26-2A46-A5F8-09CCBE1831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34" t="3206" r="26683" b="5210"/>
          <a:stretch/>
        </p:blipFill>
        <p:spPr>
          <a:xfrm>
            <a:off x="30331" y="733170"/>
            <a:ext cx="3645929" cy="3550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0A4963-8394-B846-9CAE-82A74C81A5CD}"/>
              </a:ext>
            </a:extLst>
          </p:cNvPr>
          <p:cNvSpPr txBox="1"/>
          <p:nvPr/>
        </p:nvSpPr>
        <p:spPr>
          <a:xfrm rot="5400000">
            <a:off x="10495580" y="3908421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Alessandro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Saputi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(INFN &amp; CERN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C09F7-D935-D34E-879E-92F82D273287}"/>
              </a:ext>
            </a:extLst>
          </p:cNvPr>
          <p:cNvSpPr txBox="1"/>
          <p:nvPr/>
        </p:nvSpPr>
        <p:spPr>
          <a:xfrm>
            <a:off x="222039" y="144410"/>
            <a:ext cx="806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big modules: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funded by INFN within AIDA-Innova, Task 8.3.2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F1F5F-0E13-C444-9BD8-17F1E0C5641C}"/>
              </a:ext>
            </a:extLst>
          </p:cNvPr>
          <p:cNvSpPr txBox="1"/>
          <p:nvPr/>
        </p:nvSpPr>
        <p:spPr>
          <a:xfrm>
            <a:off x="3854223" y="961057"/>
            <a:ext cx="713689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 developing a full size module.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(AIDA-Innova milestone to be delivered by early 2023).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7080F-D36A-C444-9839-137B79878ECC}"/>
              </a:ext>
            </a:extLst>
          </p:cNvPr>
          <p:cNvSpPr txBox="1"/>
          <p:nvPr/>
        </p:nvSpPr>
        <p:spPr>
          <a:xfrm>
            <a:off x="11582281" y="608356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278676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AC2A2-EF8B-EE48-9688-59FD759AD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269" y="727788"/>
            <a:ext cx="6096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26D3-9D2A-304C-9B80-AB3CFEBEF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14" y="805988"/>
            <a:ext cx="2994252" cy="5323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ECF604-BA82-144E-9757-28E173F03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769" y="3429000"/>
            <a:ext cx="6096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913B5-A0B4-5144-AE47-6A6783D8C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269" y="3173963"/>
            <a:ext cx="5846255" cy="3264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73BC90-85A9-EB41-8C2C-7A8815FA0513}"/>
              </a:ext>
            </a:extLst>
          </p:cNvPr>
          <p:cNvSpPr txBox="1"/>
          <p:nvPr/>
        </p:nvSpPr>
        <p:spPr>
          <a:xfrm>
            <a:off x="1140259" y="138604"/>
            <a:ext cx="10479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TILES FOR THE FULL SIZE MODULE IN PREPARATION AT BOLOGNA</a:t>
            </a:r>
          </a:p>
        </p:txBody>
      </p:sp>
    </p:spTree>
    <p:extLst>
      <p:ext uri="{BB962C8B-B14F-4D97-AF65-F5344CB8AC3E}">
        <p14:creationId xmlns:p14="http://schemas.microsoft.com/office/powerpoint/2010/main" val="78168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ACC4B59-2691-4BAC-3667-5A9A8BCB7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14800"/>
              </p:ext>
            </p:extLst>
          </p:nvPr>
        </p:nvGraphicFramePr>
        <p:xfrm>
          <a:off x="79022" y="427051"/>
          <a:ext cx="11785601" cy="6289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603">
                  <a:extLst>
                    <a:ext uri="{9D8B030D-6E8A-4147-A177-3AD203B41FA5}">
                      <a16:colId xmlns:a16="http://schemas.microsoft.com/office/drawing/2014/main" val="391761230"/>
                    </a:ext>
                  </a:extLst>
                </a:gridCol>
                <a:gridCol w="1258042">
                  <a:extLst>
                    <a:ext uri="{9D8B030D-6E8A-4147-A177-3AD203B41FA5}">
                      <a16:colId xmlns:a16="http://schemas.microsoft.com/office/drawing/2014/main" val="2747601495"/>
                    </a:ext>
                  </a:extLst>
                </a:gridCol>
                <a:gridCol w="2662089">
                  <a:extLst>
                    <a:ext uri="{9D8B030D-6E8A-4147-A177-3AD203B41FA5}">
                      <a16:colId xmlns:a16="http://schemas.microsoft.com/office/drawing/2014/main" val="1810740619"/>
                    </a:ext>
                  </a:extLst>
                </a:gridCol>
                <a:gridCol w="1222677">
                  <a:extLst>
                    <a:ext uri="{9D8B030D-6E8A-4147-A177-3AD203B41FA5}">
                      <a16:colId xmlns:a16="http://schemas.microsoft.com/office/drawing/2014/main" val="1465463813"/>
                    </a:ext>
                  </a:extLst>
                </a:gridCol>
                <a:gridCol w="3768871">
                  <a:extLst>
                    <a:ext uri="{9D8B030D-6E8A-4147-A177-3AD203B41FA5}">
                      <a16:colId xmlns:a16="http://schemas.microsoft.com/office/drawing/2014/main" val="140061950"/>
                    </a:ext>
                  </a:extLst>
                </a:gridCol>
                <a:gridCol w="1840319">
                  <a:extLst>
                    <a:ext uri="{9D8B030D-6E8A-4147-A177-3AD203B41FA5}">
                      <a16:colId xmlns:a16="http://schemas.microsoft.com/office/drawing/2014/main" val="206789814"/>
                    </a:ext>
                  </a:extLst>
                </a:gridCol>
              </a:tblGrid>
              <a:tr h="650996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Persone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Consumi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Consumi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-totale per </a:t>
                      </a:r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Missioni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Missioni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-totale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202462"/>
                  </a:ext>
                </a:extLst>
              </a:tr>
              <a:tr h="1797989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R&amp;D Muon system:</a:t>
                      </a:r>
                    </a:p>
                    <a:p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</a:t>
                      </a:r>
                      <a:r>
                        <a:rPr lang="fr-FR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ottimizzazione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FEE 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mother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board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tiles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  <a:p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</a:t>
                      </a:r>
                      <a:r>
                        <a:rPr lang="fr-FR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sviluppo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slow-control 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tiles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</a:t>
                      </a:r>
                      <a:r>
                        <a:rPr lang="fr-FR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sviluppo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scheda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madre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slow control 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tiles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 </a:t>
                      </a:r>
                      <a:r>
                        <a:rPr lang="fr-FR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varie per test 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BTF a 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inizio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 </a:t>
                      </a:r>
                      <a:r>
                        <a:rPr lang="fr-FR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meetings/</a:t>
                      </a:r>
                      <a:r>
                        <a:rPr lang="fr-F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anno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 CERN o Italia, 2gg/</a:t>
                      </a:r>
                      <a:r>
                        <a:rPr lang="fr-F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each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persona, 500 Euro/meeting, 1 </a:t>
                      </a:r>
                      <a:r>
                        <a:rPr lang="fr-F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kEuro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fr-F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anno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/persona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fr-FR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gettone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G. Lanfranchi (PI </a:t>
                      </a:r>
                      <a:r>
                        <a:rPr lang="fr-F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progetto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per  (</a:t>
                      </a:r>
                      <a:r>
                        <a:rPr lang="fr-F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contatti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meetings con </a:t>
                      </a:r>
                      <a:r>
                        <a:rPr lang="fr-F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comitati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scientifici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CERN, gruppo1, </a:t>
                      </a:r>
                      <a:r>
                        <a:rPr lang="fr-F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seminari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fr-FR" sz="1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conferenza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anno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endParaRPr lang="fr-F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33704"/>
                  </a:ext>
                </a:extLst>
              </a:tr>
              <a:tr h="377164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R&amp;D </a:t>
                      </a:r>
                      <a:r>
                        <a:rPr lang="fr-FR" sz="1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Upstream</a:t>
                      </a:r>
                      <a:r>
                        <a:rPr lang="fr-FR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Veto:</a:t>
                      </a:r>
                    </a:p>
                    <a:p>
                      <a:r>
                        <a:rPr lang="fr-FR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sviluppo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prototipo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50x50 cm2 di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MicroMegas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layout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resistivo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 </a:t>
                      </a:r>
                      <a:r>
                        <a:rPr lang="fr-FR" sz="16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endParaRPr lang="fr-FR" sz="1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(c/o Resp. Naz. At LNF)</a:t>
                      </a:r>
                    </a:p>
                    <a:p>
                      <a:endParaRPr lang="fr-FR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meetings/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anno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 CERN o Italia per 2 pp, 2gg/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each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persona, 500 Euro/meeting, 1 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kEuro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fr-F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anno</a:t>
                      </a: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/persona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4kE: 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conferenza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anno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gruppo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endParaRPr lang="fr-F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(c/o Resp. Naz. At LNF)</a:t>
                      </a:r>
                    </a:p>
                    <a:p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30800"/>
                  </a:ext>
                </a:extLst>
              </a:tr>
              <a:tr h="560519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870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Bologna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R&amp;D Muon system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8kE: 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Xilinks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demo-board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vc707 per test pico-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tdc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metabolismo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laboratorio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connettori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ecc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endParaRPr lang="fr-F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meeting/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anno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CERN o Italia per 4 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persone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 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/persona): </a:t>
                      </a:r>
                    </a:p>
                    <a:p>
                      <a:r>
                        <a:rPr lang="fr-FR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fr-FR" sz="1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14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fr-FR" sz="14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partecipazione</a:t>
                      </a:r>
                      <a:r>
                        <a:rPr lang="fr-FR" sz="14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fr-FR" sz="14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conferenza</a:t>
                      </a:r>
                      <a:r>
                        <a:rPr lang="fr-FR" sz="14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                           </a:t>
                      </a:r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BTF Frascati 3 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settimane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uomo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endParaRPr lang="fr-F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397086"/>
                  </a:ext>
                </a:extLst>
              </a:tr>
              <a:tr h="377164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Ferrara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R&amp;D Muon system:</a:t>
                      </a:r>
                    </a:p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meccanica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prototipo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camere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muoni</a:t>
                      </a:r>
                      <a:endParaRPr lang="fr-FR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endParaRPr lang="fr-F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Meetings a CERN e LNF per 2 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persone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       </a:t>
                      </a:r>
                      <a:r>
                        <a:rPr lang="fr-FR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fr-FR" sz="1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14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Presentazioni</a:t>
                      </a:r>
                      <a:r>
                        <a:rPr lang="fr-FR" sz="14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fr-FR" sz="14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conferenze</a:t>
                      </a:r>
                      <a:r>
                        <a:rPr lang="fr-FR" sz="14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  <a:p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Partecipazione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test-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BTF</a:t>
                      </a:r>
                    </a:p>
                    <a:p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settimane</a:t>
                      </a:r>
                      <a:r>
                        <a: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uomo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endParaRPr lang="fr-F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900764"/>
                  </a:ext>
                </a:extLst>
              </a:tr>
              <a:tr h="377164">
                <a:tc>
                  <a:txBody>
                    <a:bodyPr/>
                    <a:lstStyle/>
                    <a:p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persone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fr-F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fr-F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7020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6F1B2C5-9966-1B28-FD04-B3B719641FB2}"/>
              </a:ext>
            </a:extLst>
          </p:cNvPr>
          <p:cNvSpPr txBox="1"/>
          <p:nvPr/>
        </p:nvSpPr>
        <p:spPr>
          <a:xfrm>
            <a:off x="3352801" y="0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RICHIESTE SHADOWS PER 2023</a:t>
            </a:r>
          </a:p>
        </p:txBody>
      </p:sp>
    </p:spTree>
    <p:extLst>
      <p:ext uri="{BB962C8B-B14F-4D97-AF65-F5344CB8AC3E}">
        <p14:creationId xmlns:p14="http://schemas.microsoft.com/office/powerpoint/2010/main" val="30589907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611</Words>
  <Application>Microsoft Macintosh PowerPoint</Application>
  <PresentationFormat>Grand écran</PresentationFormat>
  <Paragraphs>98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Gaia Lanfranchi</dc:creator>
  <cp:lastModifiedBy>Gaia Lanfranchi</cp:lastModifiedBy>
  <cp:revision>5</cp:revision>
  <dcterms:created xsi:type="dcterms:W3CDTF">2022-10-24T11:00:47Z</dcterms:created>
  <dcterms:modified xsi:type="dcterms:W3CDTF">2022-10-24T14:48:05Z</dcterms:modified>
</cp:coreProperties>
</file>