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7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3" r:id="rId2"/>
    <p:sldId id="940" r:id="rId3"/>
    <p:sldId id="261" r:id="rId4"/>
    <p:sldId id="984" r:id="rId5"/>
    <p:sldId id="959" r:id="rId6"/>
    <p:sldId id="1030" r:id="rId7"/>
    <p:sldId id="981" r:id="rId8"/>
    <p:sldId id="1074" r:id="rId9"/>
    <p:sldId id="1063" r:id="rId10"/>
    <p:sldId id="392" r:id="rId11"/>
    <p:sldId id="1023" r:id="rId12"/>
    <p:sldId id="1026" r:id="rId13"/>
    <p:sldId id="1091" r:id="rId14"/>
    <p:sldId id="1082" r:id="rId15"/>
    <p:sldId id="1092" r:id="rId16"/>
    <p:sldId id="315" r:id="rId17"/>
    <p:sldId id="274" r:id="rId18"/>
    <p:sldId id="1086" r:id="rId19"/>
    <p:sldId id="1089" r:id="rId20"/>
    <p:sldId id="1084" r:id="rId21"/>
    <p:sldId id="1070" r:id="rId22"/>
    <p:sldId id="1072" r:id="rId23"/>
    <p:sldId id="1078" r:id="rId24"/>
    <p:sldId id="256" r:id="rId25"/>
    <p:sldId id="1080" r:id="rId26"/>
    <p:sldId id="257" r:id="rId27"/>
    <p:sldId id="1093" r:id="rId28"/>
    <p:sldId id="1049" r:id="rId29"/>
    <p:sldId id="1081" r:id="rId30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igi Palumbo" initials="MOU" lastIdx="0" clrIdx="0"/>
  <p:cmAuthor id="2" name="Luigi Palumbo" initials="MOU [2]" lastIdx="0" clrIdx="1"/>
  <p:cmAuthor id="3" name="Luigi Palumbo" initials="MOU [3]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78"/>
    <a:srgbClr val="822433"/>
    <a:srgbClr val="000000"/>
    <a:srgbClr val="F9054B"/>
    <a:srgbClr val="790022"/>
    <a:srgbClr val="830022"/>
    <a:srgbClr val="78364B"/>
    <a:srgbClr val="AAC9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01" autoAdjust="0"/>
    <p:restoredTop sz="95781" autoAdjust="0"/>
  </p:normalViewPr>
  <p:slideViewPr>
    <p:cSldViewPr snapToGrid="0">
      <p:cViewPr>
        <p:scale>
          <a:sx n="108" d="100"/>
          <a:sy n="108" d="100"/>
        </p:scale>
        <p:origin x="408" y="328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-120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notesViewPr>
    <p:cSldViewPr snapToGrid="0">
      <p:cViewPr>
        <p:scale>
          <a:sx n="230" d="100"/>
          <a:sy n="230" d="100"/>
        </p:scale>
        <p:origin x="624" y="1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5AE0D67-A477-4125-9181-69E760B240F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A37AE65B-B899-413B-8653-7084648EAC4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06F65D7-8178-4BE1-A5A8-00B7C579477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9CEBD7CC-6798-49C3-9022-7E31B4ECD2CE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06758E3B-85E7-426F-A79F-3BF48BF9DDCF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97702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576C35C-1FF0-4D35-B3FE-DA5E884B9B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ED15A1A-5773-4B71-82BA-B2F174B92D6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F445A122-1321-4206-B2B5-5FFA786B9A4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E6BE7D95-AE81-41E2-9334-C906BEA44D8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noProof="0"/>
              <a:t>Fare clic per modificare gli stili del testo dello schema</a:t>
            </a:r>
          </a:p>
          <a:p>
            <a:pPr lvl="1"/>
            <a:r>
              <a:rPr lang="it-IT" altLang="it-IT" noProof="0"/>
              <a:t>Secondo livello</a:t>
            </a:r>
          </a:p>
          <a:p>
            <a:pPr lvl="2"/>
            <a:r>
              <a:rPr lang="it-IT" altLang="it-IT" noProof="0"/>
              <a:t>Terzo livello</a:t>
            </a:r>
          </a:p>
          <a:p>
            <a:pPr lvl="3"/>
            <a:r>
              <a:rPr lang="it-IT" altLang="it-IT" noProof="0"/>
              <a:t>Quarto livello</a:t>
            </a:r>
          </a:p>
          <a:p>
            <a:pPr lvl="4"/>
            <a:r>
              <a:rPr lang="it-IT" altLang="it-IT" noProof="0"/>
              <a:t>Quinto livello</a:t>
            </a: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CECE216C-A955-4510-ACE9-AEE0F2511A4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127" name="Rectangle 7">
            <a:extLst>
              <a:ext uri="{FF2B5EF4-FFF2-40B4-BE49-F238E27FC236}">
                <a16:creationId xmlns:a16="http://schemas.microsoft.com/office/drawing/2014/main" id="{FBF14FED-2A2A-4329-82F0-4C9FD07EC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4AA372FA-1F2B-4B89-9C02-156191F050A3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9894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D23BF44B-6E5B-4E5A-8EF7-A0FBCCC54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9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6F8D841-F7BF-488C-9AEE-A2D395ECFCB5}" type="slidenum">
              <a:rPr lang="it-IT" altLang="it-IT" sz="1200" smtClean="0">
                <a:solidFill>
                  <a:schemeClr val="tx1"/>
                </a:solidFill>
              </a:rPr>
              <a:pPr/>
              <a:t>1</a:t>
            </a:fld>
            <a:endParaRPr lang="it-IT" altLang="it-IT" sz="1200">
              <a:solidFill>
                <a:schemeClr val="tx1"/>
              </a:solidFill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5E75A0E7-3CF9-4060-A277-84EA99FF67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6D3A1614-931F-4644-AA30-37EBBA7012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187073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1922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b34bed7999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b34bed7999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1956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DDEB4B-C4D1-4D82-B97A-B263B4EBE9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440B02A-0C3F-4F2B-B862-F6EA1F2E7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0592419-898E-4B39-9451-B5F0936FC6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43FB0B0-13F1-4C92-AC74-9B1B9B95F8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25DBA6-D87E-4D00-A3EB-AF4A066557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B268F3B-758B-4CC4-B463-A1586F38974F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214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12087-8289-4665-B309-F4C6B97AD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9E974EF-8032-40E4-917B-FB454D1178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AC6F48-B931-40B0-B960-88513E2C74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D41A2C2-53BA-43BF-9573-20D3E213FF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1F6E18-DE37-45C7-A681-6E0128826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667A1B7F-BACA-4653-AB59-CC84EE6678E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5750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382E9DB-0F42-42E1-B248-EEE0913AA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FD27287-E646-484F-8F61-DFBB4C2937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C847784-EB3A-43CF-A936-3AD92C8809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C6ADB1-BFBF-443A-A604-48450752E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D364E2-FACC-499B-9607-0546EA6D31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39D450B2-ACB7-44F6-9F65-3A6FCB3FE56A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04634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B2A706-92C9-44CA-BB59-917244231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B58071-F67C-4802-8581-9DD924AB640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4E7D4DE-35EB-467E-AFE2-44680AA688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86CD53-5A86-4643-A358-FE2D4CB83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6DB8C1-D0DD-4047-B558-D99241CEA3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4A7E37-7EE7-44C2-954D-B8A0557EC57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E051F917-3162-4A17-8A34-3EB3A9A2BFE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64750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1B01BD-139E-474D-A6EC-A520B3FD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E5E87BD2-3D1D-4275-9C72-0F6E8711BA8F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46F1E2-E3CB-4F3A-864B-94FBCFFB2A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B3F0AD4-354B-4846-8039-2FDB734D2E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0BB602-5B11-401A-B3F5-C7FD1FE80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A901118E-6DE7-4AAA-96B0-B98DC46CA3B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8643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126B22-A689-4140-BD1C-68623AE10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grafico 2">
            <a:extLst>
              <a:ext uri="{FF2B5EF4-FFF2-40B4-BE49-F238E27FC236}">
                <a16:creationId xmlns:a16="http://schemas.microsoft.com/office/drawing/2014/main" id="{43B96DA5-D332-4280-8E4E-64ED72CAF034}"/>
              </a:ext>
            </a:extLst>
          </p:cNvPr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3EC031-DC38-4AE4-909D-FC8039F4AD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D55670-2BB0-43BA-ACCE-4979CCC9AE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4C575D-A1B4-48A4-AD37-D882F2A4D1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AD2D47F-33C6-4EA3-B759-AA0CD3C8630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9405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143000" y="609318"/>
            <a:ext cx="6826566" cy="862584"/>
          </a:xfrm>
        </p:spPr>
        <p:txBody>
          <a:bodyPr/>
          <a:lstStyle/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1" y="1940410"/>
            <a:ext cx="6807242" cy="3774337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271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>
            <a:spLocks noGrp="1"/>
          </p:cNvSpPr>
          <p:nvPr>
            <p:ph type="title"/>
          </p:nvPr>
        </p:nvSpPr>
        <p:spPr>
          <a:xfrm>
            <a:off x="3034838" y="4196033"/>
            <a:ext cx="4563900" cy="709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350"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ubTitle" idx="1"/>
          </p:nvPr>
        </p:nvSpPr>
        <p:spPr>
          <a:xfrm>
            <a:off x="1545275" y="2616200"/>
            <a:ext cx="6053400" cy="128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4235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924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6032DA-BA1E-45B5-85C5-FE53EF119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1F7CCF-A5CC-4D23-8C52-89AF5A669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9FFEEE-B4E9-4667-97E8-DB7416A673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020F346-56B5-48C0-B10F-17D3E7A2A3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C962E2-0B61-4827-A8D0-8E7935BA86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28043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1DF406-ADD3-495A-8385-D06327C3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8AEE442-95FA-471D-8B4E-5881EC308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3A5898-CE0E-41D6-AF81-062312F3AB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C8DBD9-AFF1-43B6-A22D-CC0B642CD8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9DD405-1BD2-43B8-A202-DA763E0BDB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FC359671-9DA2-4591-9385-1EA10654B046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69354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B5B3C4-D312-45B4-9C87-8FAE9290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AE6EF5E-2B92-4545-B7D5-5F5F444EB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BC17290-E64F-4CB5-AC3C-B9D3E77CE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2D4B3-C9DF-47C4-815F-F5C5E559B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A3ABE5-89C3-41E3-856B-C0EFD60EB0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BC9E3E-ED44-4E01-A542-76E294BB5D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BC5F660-1B0A-4AC9-B914-FA8E8B229F27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71962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AB4339-5ED0-4DE9-B0ED-B8CDBC2AC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BEABC7-5574-46F7-B2E4-16B24932E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E48D39-1256-44BC-B5F5-FCD71A729A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180B7F9-B79B-4182-904E-1FCA9ACE18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53FAED8-8698-4D0B-9F5F-ECE9E579CE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E0973A-6B99-4D65-8DAE-5A82E3CA7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32CAD39-3D1F-488A-B966-5F85903382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09BF33E-440C-4A83-836E-6706AAA3E1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476372D4-00D2-45C0-B3F0-6499C8D5BB5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95141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21B40E-EDE5-412B-B0F9-7136EFC7F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67870C-90D8-46FD-951D-7329EA0E1E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A8D8A11-826A-4F49-954C-0AB3F34DED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516E48-81BE-43EA-81DB-6E91F91EA65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0DC850FF-C246-4AC1-A98E-8C200AA1CBB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78189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7ADB3E-AD17-487A-B1EC-3012B3A164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9D18601-B6AE-4B57-B265-B619E4727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DB23479-A6C7-42E8-A759-C590BC4170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28A0049E-8C59-4E25-AC64-0089E41D6428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8827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5151CD-3385-40C9-8659-ED3DCCF19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E3CD55-2F28-4E95-8C2F-4C6436AA5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254B08F-D08D-419A-9750-31D00B1FAA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87EE08-5E2E-4C6D-8FA0-D2482BFE6F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4D6A89-D818-47E6-A6DE-8911401162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CCE1894-2D8F-49F8-8AF4-3EAF5A586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7516DD76-689B-43B1-8AE2-97048DB13ACA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52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0C5471-7C72-4FFB-A8F7-E3F1190DA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B974DC9-6A7A-45A6-B222-A7CB07D31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9E00141-9737-429F-B724-367805DC2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8B7A7-D352-4AF0-8277-2A6E0D2954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DE6771-9941-4965-86B4-AD43B5A52B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7CCB91-BC74-4778-A1CB-EADBB3E6FB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BB6CA65C-114B-4286-AB9C-E72823ED89F3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2060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>
            <a:extLst>
              <a:ext uri="{FF2B5EF4-FFF2-40B4-BE49-F238E27FC236}">
                <a16:creationId xmlns:a16="http://schemas.microsoft.com/office/drawing/2014/main" id="{2BB37A30-E03A-457C-A5D7-93970F7120E6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2" name="Rectangle 13">
              <a:extLst>
                <a:ext uri="{FF2B5EF4-FFF2-40B4-BE49-F238E27FC236}">
                  <a16:creationId xmlns:a16="http://schemas.microsoft.com/office/drawing/2014/main" id="{C7E164B4-1B2D-4FFA-A7CF-410EF8B4ABF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  <p:sp>
          <p:nvSpPr>
            <p:cNvPr id="1033" name="Rectangle 14">
              <a:extLst>
                <a:ext uri="{FF2B5EF4-FFF2-40B4-BE49-F238E27FC236}">
                  <a16:creationId xmlns:a16="http://schemas.microsoft.com/office/drawing/2014/main" id="{A367C735-B445-4DA3-B032-BAB5B2AD7C6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900">
                  <a:solidFill>
                    <a:schemeClr val="bg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defRPr/>
              </a:pPr>
              <a:endParaRPr lang="it-IT" altLang="it-IT"/>
            </a:p>
          </p:txBody>
        </p:sp>
      </p:grpSp>
      <p:sp>
        <p:nvSpPr>
          <p:cNvPr id="1027" name="Rectangle 2">
            <a:extLst>
              <a:ext uri="{FF2B5EF4-FFF2-40B4-BE49-F238E27FC236}">
                <a16:creationId xmlns:a16="http://schemas.microsoft.com/office/drawing/2014/main" id="{DE88D8A3-385B-4A65-93A1-3C0F690E3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22E18650-279F-4790-9C6C-176100ACE4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25342A3-B2BE-4A06-8980-F9321BA6C7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D386CA-17E8-4FEB-A8B4-251BC2B99E9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45A62F3-4C8E-4751-B58F-AF0512C3F1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pPr>
              <a:defRPr/>
            </a:pPr>
            <a:r>
              <a:rPr lang="it-IT" altLang="it-IT"/>
              <a:t>Pagina </a:t>
            </a:r>
            <a:fld id="{6165021B-A70F-4605-AEC6-417984A5146B}" type="slidenum">
              <a:rPr lang="it-IT" altLang="it-IT" smtClean="0"/>
              <a:pPr>
                <a:defRPr/>
              </a:pPr>
              <a:t>‹#›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5" r:id="rId16"/>
    <p:sldLayoutId id="2147483666" r:id="rId1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5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image" Target="../media/image34.png"/><Relationship Id="rId7" Type="http://schemas.openxmlformats.org/officeDocument/2006/relationships/image" Target="../media/image3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jpeg"/><Relationship Id="rId7" Type="http://schemas.openxmlformats.org/officeDocument/2006/relationships/image" Target="../media/image10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5.tiff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tiff"/><Relationship Id="rId5" Type="http://schemas.openxmlformats.org/officeDocument/2006/relationships/image" Target="../media/image14.tif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tiff"/><Relationship Id="rId5" Type="http://schemas.openxmlformats.org/officeDocument/2006/relationships/image" Target="../media/image17.jpg"/><Relationship Id="rId4" Type="http://schemas.openxmlformats.org/officeDocument/2006/relationships/image" Target="../media/image16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>
            <a:extLst>
              <a:ext uri="{FF2B5EF4-FFF2-40B4-BE49-F238E27FC236}">
                <a16:creationId xmlns:a16="http://schemas.microsoft.com/office/drawing/2014/main" id="{A6260E41-0481-44C3-A5A3-E3B0B346F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154" y="-24775"/>
            <a:ext cx="9155154" cy="4691107"/>
          </a:xfrm>
          <a:prstGeom prst="rect">
            <a:avLst/>
          </a:prstGeom>
          <a:solidFill>
            <a:schemeClr val="accent1">
              <a:lumMod val="25000"/>
            </a:schemeClr>
          </a:solidFill>
          <a:ln>
            <a:noFill/>
          </a:ln>
          <a:effectLst/>
        </p:spPr>
        <p:txBody>
          <a:bodyPr wrap="none" anchor="ctr"/>
          <a:lstStyle>
            <a:lvl1pPr marL="228600"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90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Baghdad"/>
              </a:rPr>
              <a:t> </a:t>
            </a:r>
            <a:endParaRPr lang="it-IT" altLang="it-IT" sz="80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Baghdad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3AD4D47-ADD4-924F-9815-28840160C851}"/>
              </a:ext>
            </a:extLst>
          </p:cNvPr>
          <p:cNvGrpSpPr/>
          <p:nvPr/>
        </p:nvGrpSpPr>
        <p:grpSpPr>
          <a:xfrm>
            <a:off x="-11154" y="3635298"/>
            <a:ext cx="9282499" cy="3888829"/>
            <a:chOff x="-4" y="4128210"/>
            <a:chExt cx="9282499" cy="4000265"/>
          </a:xfrm>
        </p:grpSpPr>
        <p:pic>
          <p:nvPicPr>
            <p:cNvPr id="4104" name="Picture 15" descr="Fondino">
              <a:extLst>
                <a:ext uri="{FF2B5EF4-FFF2-40B4-BE49-F238E27FC236}">
                  <a16:creationId xmlns:a16="http://schemas.microsoft.com/office/drawing/2014/main" id="{56553BBA-70A9-43B5-A7EC-6D47B6E91C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4696300"/>
              <a:ext cx="9188606" cy="3432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13" descr="logo +marchio">
              <a:extLst>
                <a:ext uri="{FF2B5EF4-FFF2-40B4-BE49-F238E27FC236}">
                  <a16:creationId xmlns:a16="http://schemas.microsoft.com/office/drawing/2014/main" id="{4CB83BB6-9995-4251-A8B0-F2ACA093D2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0" y="5927784"/>
              <a:ext cx="6728977" cy="999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16" descr="fascia">
              <a:extLst>
                <a:ext uri="{FF2B5EF4-FFF2-40B4-BE49-F238E27FC236}">
                  <a16:creationId xmlns:a16="http://schemas.microsoft.com/office/drawing/2014/main" id="{1B7B235C-7D5B-4E04-A498-45BC0861C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4128210"/>
              <a:ext cx="9282499" cy="680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2" name="CasellaDiTesto 1">
            <a:extLst>
              <a:ext uri="{FF2B5EF4-FFF2-40B4-BE49-F238E27FC236}">
                <a16:creationId xmlns:a16="http://schemas.microsoft.com/office/drawing/2014/main" id="{8F6D2DE8-258C-4612-9EC3-467EA7612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8595" y="4211375"/>
            <a:ext cx="14157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L. Palumbo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530309-B613-9A44-A2B8-F83BD6BA19A9}"/>
              </a:ext>
            </a:extLst>
          </p:cNvPr>
          <p:cNvSpPr/>
          <p:nvPr/>
        </p:nvSpPr>
        <p:spPr>
          <a:xfrm>
            <a:off x="1308872" y="1397997"/>
            <a:ext cx="6515100" cy="1753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IT" sz="2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SAFEST &amp; PE6</a:t>
            </a:r>
            <a:endParaRPr lang="en-IT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IT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SA</a:t>
            </a:r>
            <a:r>
              <a:rPr lang="en-IT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pienza </a:t>
            </a:r>
            <a:r>
              <a:rPr lang="en-IT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F</a:t>
            </a:r>
            <a:r>
              <a:rPr lang="en-IT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lash </a:t>
            </a:r>
            <a:r>
              <a:rPr lang="en-IT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en-IT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lectron </a:t>
            </a:r>
            <a:r>
              <a:rPr lang="en-IT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</a:t>
            </a:r>
            <a:r>
              <a:rPr lang="en-IT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ource for radio-</a:t>
            </a:r>
            <a:r>
              <a:rPr lang="en-IT" sz="1800" b="1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</a:t>
            </a:r>
            <a:r>
              <a:rPr lang="en-IT" sz="1800" i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herapy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IT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IT" sz="18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VHEE-FLASH-RT </a:t>
            </a:r>
            <a:r>
              <a:rPr lang="en-US" sz="1800" b="1" dirty="0">
                <a:ea typeface="Arial" panose="020B0604020202020204" pitchFamily="34" charset="0"/>
              </a:rPr>
              <a:t>Research Facility </a:t>
            </a:r>
            <a:endParaRPr lang="en-IT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89A525-74A8-3642-ADFC-5D6AABF352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2006" y="5715707"/>
            <a:ext cx="1139887" cy="63033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40FA3F-7306-C342-A9C1-1D2A40B6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268F3B-758B-4CC4-B463-A1586F38974F}" type="slidenum">
              <a:rPr lang="it-IT" altLang="it-IT" smtClean="0"/>
              <a:pPr>
                <a:defRPr/>
              </a:pPr>
              <a:t>1</a:t>
            </a:fld>
            <a:endParaRPr lang="it-IT" alt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79B23D-162E-3C05-22D9-1CD3839D2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230464"/>
            <a:ext cx="9153639" cy="82013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A72264C2-2273-0B46-9A2A-252FE6DFCAE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1019" y="2663307"/>
            <a:ext cx="7262965" cy="646938"/>
          </a:xfrm>
          <a:prstGeom prst="rect">
            <a:avLst/>
          </a:prstGeom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000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1. VHEE BETTER THAT PHOTONS EVEN WITHOUT FLASH</a:t>
            </a:r>
          </a:p>
        </p:txBody>
      </p:sp>
      <p:pic>
        <p:nvPicPr>
          <p:cNvPr id="10" name="Picture 13" descr="logo +marchio">
            <a:extLst>
              <a:ext uri="{FF2B5EF4-FFF2-40B4-BE49-F238E27FC236}">
                <a16:creationId xmlns:a16="http://schemas.microsoft.com/office/drawing/2014/main" id="{7DA75987-5034-1E42-A4BD-A63F27C4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7123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A68728-968A-B14C-8317-8DFC82B4C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E4EB19-5E73-EA46-ACCA-DA5F5C5F33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2549FF81-462C-204B-9ED0-C410F056EC2F}"/>
              </a:ext>
            </a:extLst>
          </p:cNvPr>
          <p:cNvSpPr txBox="1">
            <a:spLocks/>
          </p:cNvSpPr>
          <p:nvPr/>
        </p:nvSpPr>
        <p:spPr bwMode="auto">
          <a:xfrm>
            <a:off x="273936" y="3374033"/>
            <a:ext cx="8060756" cy="646938"/>
          </a:xfrm>
          <a:prstGeom prst="rect">
            <a:avLst/>
          </a:prstGeom>
          <a:noFill/>
          <a:ln w="3810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b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2. VHEE COMPARABLE WITH PROTONS IN CASE OF FLASH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9707B479-F0C7-51C4-060D-8200A5ADD954}"/>
              </a:ext>
            </a:extLst>
          </p:cNvPr>
          <p:cNvSpPr txBox="1">
            <a:spLocks/>
          </p:cNvSpPr>
          <p:nvPr/>
        </p:nvSpPr>
        <p:spPr bwMode="auto">
          <a:xfrm>
            <a:off x="672831" y="1689019"/>
            <a:ext cx="7262965" cy="646938"/>
          </a:xfrm>
          <a:prstGeom prst="rect">
            <a:avLst/>
          </a:prstGeom>
          <a:noFill/>
          <a:ln w="38100" cmpd="sng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3600" b="1" i="0" kern="1200">
                <a:solidFill>
                  <a:srgbClr val="0000FF"/>
                </a:soli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b="0" u="sng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SIMULATIONS WITH MONTECARLO CODE SHOW THAT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6D234B-A2CD-E66F-DCF0-5F49720BE8AC}"/>
              </a:ext>
            </a:extLst>
          </p:cNvPr>
          <p:cNvSpPr txBox="1"/>
          <p:nvPr/>
        </p:nvSpPr>
        <p:spPr>
          <a:xfrm>
            <a:off x="3633135" y="4058974"/>
            <a:ext cx="134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>
                <a:solidFill>
                  <a:srgbClr val="002060"/>
                </a:solidFill>
              </a:rPr>
              <a:t>(V. PATERA)</a:t>
            </a:r>
          </a:p>
        </p:txBody>
      </p:sp>
    </p:spTree>
    <p:extLst>
      <p:ext uri="{BB962C8B-B14F-4D97-AF65-F5344CB8AC3E}">
        <p14:creationId xmlns:p14="http://schemas.microsoft.com/office/powerpoint/2010/main" val="222348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D3CA59-CCB6-6448-A759-A4A0EF44F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8" name="Picture 4" descr="https://lh4.googleusercontent.com/Wixyy0wWOEyiCz62JLwQh7JG8HpjcAdCKx1X68XOkUTlFcet1khcNpls_CWlhY-uoC2cNgab-iAeUZoX7eOcCyNtJOgn8kR_q2aY6RRTxrEPMgGb1jLnOH9imKIwvg">
            <a:extLst>
              <a:ext uri="{FF2B5EF4-FFF2-40B4-BE49-F238E27FC236}">
                <a16:creationId xmlns:a16="http://schemas.microsoft.com/office/drawing/2014/main" id="{E7E2E758-9662-4143-BD10-3A7964FE0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9" y="782272"/>
            <a:ext cx="9144000" cy="4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F3CBD1E0-99B7-C54C-9957-FA41F8D50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909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147E05-8FAB-E044-AD18-74B9A32DE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23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1C57-877A-084B-BF77-AA288998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F93ADF-C203-46DC-9479-698135C8D2A7}" type="slidenum">
              <a:rPr lang="it-IT" altLang="it-IT" smtClean="0"/>
              <a:pPr>
                <a:defRPr/>
              </a:pPr>
              <a:t>12</a:t>
            </a:fld>
            <a:endParaRPr lang="it-IT" altLang="it-IT" dirty="0"/>
          </a:p>
        </p:txBody>
      </p:sp>
      <p:pic>
        <p:nvPicPr>
          <p:cNvPr id="5122" name="Picture 2" descr="https://lh5.googleusercontent.com/pyhGc4X0tnvUVpkWFmCaHApfmb48adnoRxpqJ7_7zrwyaO9iAQEi-pUATP3Yn2ubVjCpqIi_VlLeibjUoSpx-7BzGomXhCiw_N3Zo-FfYgMFYNRcNBxpGCeA0oDRsg">
            <a:extLst>
              <a:ext uri="{FF2B5EF4-FFF2-40B4-BE49-F238E27FC236}">
                <a16:creationId xmlns:a16="http://schemas.microsoft.com/office/drawing/2014/main" id="{4701DB76-52CB-7940-9AB7-A410712F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96" y="140367"/>
            <a:ext cx="7774104" cy="39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ADAABA69-DEBE-424F-A652-6199D66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86C7E-7E40-474F-958E-7DB7334E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FBA12-EF53-AED0-F410-B52A0EEBA1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828" y="4141136"/>
            <a:ext cx="4566640" cy="1836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2A402-46B4-6EE0-1E88-4C7D2371F059}"/>
              </a:ext>
            </a:extLst>
          </p:cNvPr>
          <p:cNvSpPr txBox="1"/>
          <p:nvPr/>
        </p:nvSpPr>
        <p:spPr>
          <a:xfrm>
            <a:off x="6332627" y="5685414"/>
            <a:ext cx="441146" cy="23083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1038329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91CE-A536-85A1-5480-B914D98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13</a:t>
            </a:fld>
            <a:endParaRPr lang="it-IT" altLang="it-IT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61561336-F8E7-9C09-BD35-6225BEE44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EC3D11-F8FB-E61E-8B54-8F0EECF8B37E}"/>
              </a:ext>
            </a:extLst>
          </p:cNvPr>
          <p:cNvSpPr txBox="1"/>
          <p:nvPr/>
        </p:nvSpPr>
        <p:spPr>
          <a:xfrm>
            <a:off x="6838420" y="2195441"/>
            <a:ext cx="1968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SAPIENZA 480 K</a:t>
            </a:r>
          </a:p>
          <a:p>
            <a:r>
              <a:rPr lang="en-IT" sz="1400" dirty="0">
                <a:solidFill>
                  <a:srgbClr val="002060"/>
                </a:solidFill>
              </a:rPr>
              <a:t>SIT (PARTNER) 1.6 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AEC35-3CB3-ABDD-DD25-3D314A97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38" y="3556463"/>
            <a:ext cx="8212024" cy="1082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7EDA5-A1F4-2A8F-766A-61365E8E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837" y="4662559"/>
            <a:ext cx="8212024" cy="843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FF3070-7EE3-770B-819D-5C00E8307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861" y="136246"/>
            <a:ext cx="4230339" cy="33165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28E7E2-97F1-10D1-725A-D2AD0845B4FC}"/>
              </a:ext>
            </a:extLst>
          </p:cNvPr>
          <p:cNvSpPr/>
          <p:nvPr/>
        </p:nvSpPr>
        <p:spPr bwMode="auto">
          <a:xfrm>
            <a:off x="2322860" y="4226641"/>
            <a:ext cx="6467001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750D5-5ABA-2129-E2E0-FDCCF72D13AF}"/>
              </a:ext>
            </a:extLst>
          </p:cNvPr>
          <p:cNvSpPr/>
          <p:nvPr/>
        </p:nvSpPr>
        <p:spPr bwMode="auto">
          <a:xfrm>
            <a:off x="577837" y="4412434"/>
            <a:ext cx="8212024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A67B61-C210-32B1-6868-B5A35832CC7D}"/>
              </a:ext>
            </a:extLst>
          </p:cNvPr>
          <p:cNvSpPr/>
          <p:nvPr/>
        </p:nvSpPr>
        <p:spPr bwMode="auto">
          <a:xfrm>
            <a:off x="490343" y="4620067"/>
            <a:ext cx="1394213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EF36C5-1ABD-83BB-D8CE-2E481DC3F115}"/>
              </a:ext>
            </a:extLst>
          </p:cNvPr>
          <p:cNvSpPr/>
          <p:nvPr/>
        </p:nvSpPr>
        <p:spPr bwMode="auto">
          <a:xfrm>
            <a:off x="475477" y="4616353"/>
            <a:ext cx="1394213" cy="22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EC5B63-2B24-4955-3D1F-3468EF298792}"/>
              </a:ext>
            </a:extLst>
          </p:cNvPr>
          <p:cNvSpPr/>
          <p:nvPr/>
        </p:nvSpPr>
        <p:spPr bwMode="auto">
          <a:xfrm>
            <a:off x="2226216" y="5272815"/>
            <a:ext cx="6563645" cy="24418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9327D9-CCD6-BB14-4248-7FFE51879BA2}"/>
              </a:ext>
            </a:extLst>
          </p:cNvPr>
          <p:cNvSpPr txBox="1"/>
          <p:nvPr/>
        </p:nvSpPr>
        <p:spPr>
          <a:xfrm>
            <a:off x="997527" y="5712034"/>
            <a:ext cx="309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i="1" dirty="0">
                <a:solidFill>
                  <a:srgbClr val="002060"/>
                </a:solidFill>
              </a:rPr>
              <a:t>* Inizialmente insieme a INFN (G. Cuttone)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110CBFB-4BEE-9C3B-6310-3AD89137B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7905" y="6199729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4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3928-567F-BDB4-9731-38032BAA4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47" y="560614"/>
            <a:ext cx="7559675" cy="504825"/>
          </a:xfrm>
        </p:spPr>
        <p:txBody>
          <a:bodyPr/>
          <a:lstStyle/>
          <a:p>
            <a:r>
              <a:rPr lang="en-IT" dirty="0"/>
              <a:t>PE6: BASIC PROTOTYPE  SAPIENZA &amp; SIT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25A0-F8D0-BD67-3EB5-AE31B71B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14</a:t>
            </a:fld>
            <a:endParaRPr lang="it-IT" altLang="it-IT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4261F00-CCF1-ED2F-16B1-4951220F772F}"/>
              </a:ext>
            </a:extLst>
          </p:cNvPr>
          <p:cNvGrpSpPr/>
          <p:nvPr/>
        </p:nvGrpSpPr>
        <p:grpSpPr>
          <a:xfrm>
            <a:off x="1086289" y="1599978"/>
            <a:ext cx="6488007" cy="2819560"/>
            <a:chOff x="1086289" y="1599978"/>
            <a:chExt cx="6488007" cy="281956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9388437-0CAC-0C9A-D8C6-AF731A664220}"/>
                </a:ext>
              </a:extLst>
            </p:cNvPr>
            <p:cNvGrpSpPr/>
            <p:nvPr/>
          </p:nvGrpSpPr>
          <p:grpSpPr>
            <a:xfrm>
              <a:off x="3200400" y="1599978"/>
              <a:ext cx="4373896" cy="2819560"/>
              <a:chOff x="3311912" y="2079480"/>
              <a:chExt cx="4018356" cy="281956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C7862CC-2245-27D4-8C95-CF103A983BF0}"/>
                  </a:ext>
                </a:extLst>
              </p:cNvPr>
              <p:cNvSpPr/>
              <p:nvPr/>
            </p:nvSpPr>
            <p:spPr bwMode="auto">
              <a:xfrm>
                <a:off x="3367667" y="2079480"/>
                <a:ext cx="406591" cy="393192"/>
              </a:xfrm>
              <a:prstGeom prst="rect">
                <a:avLst/>
              </a:prstGeom>
              <a:solidFill>
                <a:srgbClr val="0070C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6" name="Triangle 5">
                <a:extLst>
                  <a:ext uri="{FF2B5EF4-FFF2-40B4-BE49-F238E27FC236}">
                    <a16:creationId xmlns:a16="http://schemas.microsoft.com/office/drawing/2014/main" id="{BD982327-8A4F-034D-C47E-DA8B8FA9E565}"/>
                  </a:ext>
                </a:extLst>
              </p:cNvPr>
              <p:cNvSpPr/>
              <p:nvPr/>
            </p:nvSpPr>
            <p:spPr bwMode="auto">
              <a:xfrm flipV="1">
                <a:off x="3311912" y="2713874"/>
                <a:ext cx="512956" cy="367989"/>
              </a:xfrm>
              <a:prstGeom prst="triangle">
                <a:avLst/>
              </a:prstGeom>
              <a:solidFill>
                <a:srgbClr val="C00000"/>
              </a:solidFill>
              <a:ln>
                <a:noFill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C1EF96D-FA1C-1134-1FFA-0B632143DDA5}"/>
                  </a:ext>
                </a:extLst>
              </p:cNvPr>
              <p:cNvSpPr/>
              <p:nvPr/>
            </p:nvSpPr>
            <p:spPr bwMode="auto">
              <a:xfrm>
                <a:off x="3485185" y="4181706"/>
                <a:ext cx="1506764" cy="26994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DE6A71B-EC88-3094-0CC3-11D5DBCB5E3F}"/>
                  </a:ext>
                </a:extLst>
              </p:cNvPr>
              <p:cNvSpPr/>
              <p:nvPr/>
            </p:nvSpPr>
            <p:spPr bwMode="auto">
              <a:xfrm>
                <a:off x="5662879" y="4181705"/>
                <a:ext cx="1506764" cy="269943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F56D66D3-0D67-F922-7121-9DB4D4F936AA}"/>
                  </a:ext>
                </a:extLst>
              </p:cNvPr>
              <p:cNvCxnSpPr>
                <a:cxnSpLocks/>
                <a:stCxn id="5" idx="2"/>
                <a:endCxn id="6" idx="3"/>
              </p:cNvCxnSpPr>
              <p:nvPr/>
            </p:nvCxnSpPr>
            <p:spPr bwMode="auto">
              <a:xfrm flipH="1">
                <a:off x="3568390" y="2472672"/>
                <a:ext cx="2573" cy="241202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1A6CD7E-FFF0-5897-1A5A-608EC70E1D57}"/>
                  </a:ext>
                </a:extLst>
              </p:cNvPr>
              <p:cNvCxnSpPr>
                <a:cxnSpLocks/>
                <a:endCxn id="6" idx="0"/>
              </p:cNvCxnSpPr>
              <p:nvPr/>
            </p:nvCxnSpPr>
            <p:spPr bwMode="auto">
              <a:xfrm flipV="1">
                <a:off x="3568390" y="3081863"/>
                <a:ext cx="0" cy="1099842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79228722-0354-96CC-2309-E5190BF157B5}"/>
                  </a:ext>
                </a:extLst>
              </p:cNvPr>
              <p:cNvCxnSpPr>
                <a:stCxn id="8" idx="1"/>
                <a:endCxn id="7" idx="3"/>
              </p:cNvCxnSpPr>
              <p:nvPr/>
            </p:nvCxnSpPr>
            <p:spPr bwMode="auto">
              <a:xfrm flipH="1">
                <a:off x="4991949" y="4316677"/>
                <a:ext cx="670930" cy="1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B8238B08-459B-68E4-D042-BDD0540EB8E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577602" y="3657013"/>
                <a:ext cx="216887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9FEB5763-49ED-D848-5DFC-AE716D9E806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746473" y="3645862"/>
                <a:ext cx="0" cy="524692"/>
              </a:xfrm>
              <a:prstGeom prst="line">
                <a:avLst/>
              </a:prstGeom>
              <a:noFill/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65EF78B9-382D-6CA9-D322-1C0C39CFFAF3}"/>
                  </a:ext>
                </a:extLst>
              </p:cNvPr>
              <p:cNvSpPr/>
              <p:nvPr/>
            </p:nvSpPr>
            <p:spPr bwMode="auto">
              <a:xfrm>
                <a:off x="5170368" y="4186917"/>
                <a:ext cx="78059" cy="26473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CB21DCE-60E7-CA72-65F6-39204537D72F}"/>
                  </a:ext>
                </a:extLst>
              </p:cNvPr>
              <p:cNvSpPr/>
              <p:nvPr/>
            </p:nvSpPr>
            <p:spPr bwMode="auto">
              <a:xfrm>
                <a:off x="5438078" y="4186917"/>
                <a:ext cx="78059" cy="264731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9525" cap="flat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D360B67F-AF0C-7370-18AE-9DA2D504841D}"/>
                  </a:ext>
                </a:extLst>
              </p:cNvPr>
              <p:cNvSpPr/>
              <p:nvPr/>
            </p:nvSpPr>
            <p:spPr bwMode="auto">
              <a:xfrm>
                <a:off x="3451732" y="3257684"/>
                <a:ext cx="240188" cy="220912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tx1">
                    <a:lumMod val="40000"/>
                    <a:lumOff val="60000"/>
                  </a:schemeClr>
                </a:solidFill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IT" sz="9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ＭＳ Ｐゴシック" panose="020B0600070205080204" pitchFamily="34" charset="-128"/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4F4ECF1-AEF4-833B-5DF8-20C5D4EE74C2}"/>
                  </a:ext>
                </a:extLst>
              </p:cNvPr>
              <p:cNvSpPr txBox="1"/>
              <p:nvPr/>
            </p:nvSpPr>
            <p:spPr>
              <a:xfrm>
                <a:off x="3925229" y="2125312"/>
                <a:ext cx="21815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MODULATOR (100 Hz – 1 KHz)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DA2483C-35DA-7106-D3D4-ECB0C60FC135}"/>
                  </a:ext>
                </a:extLst>
              </p:cNvPr>
              <p:cNvSpPr txBox="1"/>
              <p:nvPr/>
            </p:nvSpPr>
            <p:spPr>
              <a:xfrm>
                <a:off x="3925228" y="2763619"/>
                <a:ext cx="191757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KLYSTRON 50 MW  &lt;10 </a:t>
                </a:r>
                <a:r>
                  <a:rPr lang="en-IT" sz="1200" dirty="0">
                    <a:solidFill>
                      <a:srgbClr val="002060"/>
                    </a:solidFill>
                    <a:latin typeface="Symbol" pitchFamily="2" charset="2"/>
                  </a:rPr>
                  <a:t>m</a:t>
                </a:r>
                <a:r>
                  <a:rPr lang="en-IT" sz="1200" dirty="0">
                    <a:solidFill>
                      <a:srgbClr val="002060"/>
                    </a:solidFill>
                  </a:rPr>
                  <a:t>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F9AAA24-B48E-496D-8204-488BAAF980E1}"/>
                  </a:ext>
                </a:extLst>
              </p:cNvPr>
              <p:cNvSpPr txBox="1"/>
              <p:nvPr/>
            </p:nvSpPr>
            <p:spPr>
              <a:xfrm>
                <a:off x="3928970" y="3205756"/>
                <a:ext cx="184217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PULSE COMPRESSOR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B9E0435A-66D2-0866-FEDF-F3CA79CB67D0}"/>
                  </a:ext>
                </a:extLst>
              </p:cNvPr>
              <p:cNvSpPr txBox="1"/>
              <p:nvPr/>
            </p:nvSpPr>
            <p:spPr>
              <a:xfrm>
                <a:off x="3511800" y="4622041"/>
                <a:ext cx="13257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TW C-SECTION 1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0D8B502-0559-7B96-2B85-72705ECDEC70}"/>
                  </a:ext>
                </a:extLst>
              </p:cNvPr>
              <p:cNvSpPr txBox="1"/>
              <p:nvPr/>
            </p:nvSpPr>
            <p:spPr>
              <a:xfrm>
                <a:off x="5964781" y="4620230"/>
                <a:ext cx="13654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TW C-SECTION 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22BD70F-4310-629D-0783-D0639C8FDDD0}"/>
                  </a:ext>
                </a:extLst>
              </p:cNvPr>
              <p:cNvSpPr txBox="1"/>
              <p:nvPr/>
            </p:nvSpPr>
            <p:spPr>
              <a:xfrm>
                <a:off x="4816393" y="4599385"/>
                <a:ext cx="1070948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000" dirty="0">
                    <a:solidFill>
                      <a:srgbClr val="002060"/>
                    </a:solidFill>
                  </a:rPr>
                  <a:t>QUADRUPOLES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28911FF-5705-A9A2-9D40-A201C5785FBB}"/>
                  </a:ext>
                </a:extLst>
              </p:cNvPr>
              <p:cNvSpPr txBox="1"/>
              <p:nvPr/>
            </p:nvSpPr>
            <p:spPr>
              <a:xfrm>
                <a:off x="4036741" y="3908208"/>
                <a:ext cx="4052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1 m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84D7B11-BA61-3DE9-65A5-B57CD2861DAA}"/>
                  </a:ext>
                </a:extLst>
              </p:cNvPr>
              <p:cNvSpPr txBox="1"/>
              <p:nvPr/>
            </p:nvSpPr>
            <p:spPr>
              <a:xfrm>
                <a:off x="6039234" y="3908208"/>
                <a:ext cx="40528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IT" sz="1200" dirty="0">
                    <a:solidFill>
                      <a:srgbClr val="002060"/>
                    </a:solidFill>
                  </a:rPr>
                  <a:t>1 m</a:t>
                </a: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1180FE9-AB88-271A-83B5-8CCAB404154C}"/>
                </a:ext>
              </a:extLst>
            </p:cNvPr>
            <p:cNvSpPr txBox="1"/>
            <p:nvPr/>
          </p:nvSpPr>
          <p:spPr>
            <a:xfrm>
              <a:off x="1086289" y="3734747"/>
              <a:ext cx="1729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200" dirty="0">
                  <a:solidFill>
                    <a:srgbClr val="002060"/>
                  </a:solidFill>
                </a:rPr>
                <a:t>GRADIENTE</a:t>
              </a:r>
              <a:r>
                <a:rPr lang="en-IT" dirty="0">
                  <a:solidFill>
                    <a:srgbClr val="002060"/>
                  </a:solidFill>
                </a:rPr>
                <a:t> </a:t>
              </a:r>
              <a:r>
                <a:rPr lang="en-IT" sz="1200" dirty="0">
                  <a:solidFill>
                    <a:srgbClr val="002060"/>
                  </a:solidFill>
                </a:rPr>
                <a:t>40 MV/m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FF8D0C0-022C-FCE8-E9D9-E5D5F9420378}"/>
              </a:ext>
            </a:extLst>
          </p:cNvPr>
          <p:cNvSpPr txBox="1"/>
          <p:nvPr/>
        </p:nvSpPr>
        <p:spPr>
          <a:xfrm>
            <a:off x="1365067" y="5024399"/>
            <a:ext cx="6784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REALIZZATO PRESSO  SIT, SARA’  TRASFERITO ALLA  SAPIENZA A FINE PROGRAMMA</a:t>
            </a:r>
          </a:p>
        </p:txBody>
      </p:sp>
      <p:pic>
        <p:nvPicPr>
          <p:cNvPr id="48" name="Picture 13" descr="logo +marchio">
            <a:extLst>
              <a:ext uri="{FF2B5EF4-FFF2-40B4-BE49-F238E27FC236}">
                <a16:creationId xmlns:a16="http://schemas.microsoft.com/office/drawing/2014/main" id="{F26C5241-6678-561F-7178-1C248A669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680E21C-DE3B-2C0C-AB44-A90A532C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25" y="6154246"/>
            <a:ext cx="749772" cy="41460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B55F2ED-A77F-0264-4F0D-3CE176DEF315}"/>
              </a:ext>
            </a:extLst>
          </p:cNvPr>
          <p:cNvSpPr txBox="1">
            <a:spLocks/>
          </p:cNvSpPr>
          <p:nvPr/>
        </p:nvSpPr>
        <p:spPr bwMode="auto">
          <a:xfrm>
            <a:off x="1443452" y="5454551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IT" sz="1600" dirty="0"/>
              <a:t>PE6: SPOKE 3 – Collaboration with Un. PISA  &amp; CRPF</a:t>
            </a:r>
          </a:p>
        </p:txBody>
      </p:sp>
    </p:spTree>
    <p:extLst>
      <p:ext uri="{BB962C8B-B14F-4D97-AF65-F5344CB8AC3E}">
        <p14:creationId xmlns:p14="http://schemas.microsoft.com/office/powerpoint/2010/main" val="1080350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15</a:t>
            </a:fld>
            <a:endParaRPr lang="it-IT" altLang="it-IT"/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772E7903-55F4-B95E-9780-C00C40E1D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488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FE6470-B917-FEDB-1FD5-6645C99AF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268" y="6189391"/>
            <a:ext cx="749772" cy="41460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F00A89-3E0C-E496-253F-FC7538F257CD}"/>
              </a:ext>
            </a:extLst>
          </p:cNvPr>
          <p:cNvSpPr txBox="1"/>
          <p:nvPr/>
        </p:nvSpPr>
        <p:spPr>
          <a:xfrm>
            <a:off x="2612549" y="2343430"/>
            <a:ext cx="3256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ESEMPIO DI STRUTTURA TW CON SEZIONE LOW BETA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E5BA63-86B0-E600-6508-E0C187CBFAFA}"/>
              </a:ext>
            </a:extLst>
          </p:cNvPr>
          <p:cNvGrpSpPr/>
          <p:nvPr/>
        </p:nvGrpSpPr>
        <p:grpSpPr>
          <a:xfrm>
            <a:off x="1609769" y="3126266"/>
            <a:ext cx="5156200" cy="2527300"/>
            <a:chOff x="1993900" y="2953183"/>
            <a:chExt cx="5156200" cy="2527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B4EF54-5D3B-91C1-FD43-845F4D187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93900" y="2953183"/>
              <a:ext cx="5156200" cy="25273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A180CC-85A7-53EE-4140-C46498E936B6}"/>
                </a:ext>
              </a:extLst>
            </p:cNvPr>
            <p:cNvSpPr/>
            <p:nvPr/>
          </p:nvSpPr>
          <p:spPr bwMode="auto">
            <a:xfrm>
              <a:off x="2044767" y="4716967"/>
              <a:ext cx="467423" cy="178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1683A0A-8FD0-CAEA-8A45-37CFA804DD09}"/>
                </a:ext>
              </a:extLst>
            </p:cNvPr>
            <p:cNvSpPr/>
            <p:nvPr/>
          </p:nvSpPr>
          <p:spPr bwMode="auto">
            <a:xfrm>
              <a:off x="3906488" y="4334108"/>
              <a:ext cx="467423" cy="178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82BFEB0-1F1E-A07A-84DA-AD66824A762F}"/>
                </a:ext>
              </a:extLst>
            </p:cNvPr>
            <p:cNvSpPr/>
            <p:nvPr/>
          </p:nvSpPr>
          <p:spPr bwMode="auto">
            <a:xfrm>
              <a:off x="3439065" y="5116932"/>
              <a:ext cx="467423" cy="1784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T" sz="9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F8FB67B-BC25-0139-56BD-B39D4B601DC8}"/>
              </a:ext>
            </a:extLst>
          </p:cNvPr>
          <p:cNvSpPr txBox="1"/>
          <p:nvPr/>
        </p:nvSpPr>
        <p:spPr>
          <a:xfrm>
            <a:off x="2718607" y="5707165"/>
            <a:ext cx="215315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 STRUTTURA TW HIGH GRADIENT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5579FD-19CF-4021-62AE-16CFD934590E}"/>
              </a:ext>
            </a:extLst>
          </p:cNvPr>
          <p:cNvSpPr txBox="1"/>
          <p:nvPr/>
        </p:nvSpPr>
        <p:spPr>
          <a:xfrm>
            <a:off x="2564227" y="2332205"/>
            <a:ext cx="3256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ESEMPIO DI STRUTTURA TW CON SEZIONE LOW BETA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0412DC-3A01-E557-802E-E738167F54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7732" y="527285"/>
            <a:ext cx="5382046" cy="213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35EFE1-3BEB-DB75-2C07-E71288887E21}"/>
              </a:ext>
            </a:extLst>
          </p:cNvPr>
          <p:cNvSpPr txBox="1"/>
          <p:nvPr/>
        </p:nvSpPr>
        <p:spPr>
          <a:xfrm>
            <a:off x="2560512" y="2756369"/>
            <a:ext cx="32560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ESEMPIO DI STRUTTURA TW CON SEZIONE LOW BETA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EF68BA-6A69-8995-533F-940D292742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9410" y="516060"/>
            <a:ext cx="5382046" cy="213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7D244E-E085-47C9-E450-6C02AB6537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23852" y="1513016"/>
            <a:ext cx="4043362" cy="887761"/>
          </a:xfrm>
          <a:solidFill>
            <a:schemeClr val="bg1"/>
          </a:solidFill>
        </p:spPr>
        <p:txBody>
          <a:bodyPr>
            <a:norm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spcAft>
                <a:spcPts val="600"/>
              </a:spcAft>
              <a:buNone/>
            </a:pPr>
            <a:r>
              <a:rPr lang="en-GB" sz="1000" dirty="0"/>
              <a:t>Dual-feed input and output RF power couplers;</a:t>
            </a:r>
          </a:p>
          <a:p>
            <a:pPr indent="0" algn="just">
              <a:spcAft>
                <a:spcPts val="600"/>
              </a:spcAft>
              <a:buNone/>
            </a:pPr>
            <a:r>
              <a:rPr lang="en-GB" sz="1000" dirty="0"/>
              <a:t>Iris aperture radius a = 5 mm;</a:t>
            </a:r>
          </a:p>
          <a:p>
            <a:pPr indent="0" algn="just">
              <a:spcAft>
                <a:spcPts val="600"/>
              </a:spcAft>
              <a:buNone/>
            </a:pPr>
            <a:r>
              <a:rPr lang="en-GB" sz="1000" b="1" dirty="0">
                <a:solidFill>
                  <a:srgbClr val="FF0000"/>
                </a:solidFill>
              </a:rPr>
              <a:t>Reflection Coefficient S11 = -30 dB at 5.712 GHz;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CFDC269-7757-D144-A83C-9D63475D5D1D}"/>
              </a:ext>
            </a:extLst>
          </p:cNvPr>
          <p:cNvGrpSpPr/>
          <p:nvPr/>
        </p:nvGrpSpPr>
        <p:grpSpPr>
          <a:xfrm>
            <a:off x="365395" y="1933075"/>
            <a:ext cx="3937541" cy="2044470"/>
            <a:chOff x="1245600" y="1388131"/>
            <a:chExt cx="4920947" cy="268753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EE6EA7-F541-9924-97DD-F3113E279E39}"/>
                </a:ext>
              </a:extLst>
            </p:cNvPr>
            <p:cNvSpPr txBox="1"/>
            <p:nvPr/>
          </p:nvSpPr>
          <p:spPr>
            <a:xfrm>
              <a:off x="1530423" y="1388131"/>
              <a:ext cx="4636124" cy="28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it-IT" sz="825" b="1" dirty="0"/>
                <a:t>3D split CAD from CST </a:t>
              </a:r>
              <a:r>
                <a:rPr lang="it-IT" sz="825" b="1" dirty="0" err="1"/>
                <a:t>courtesy</a:t>
              </a:r>
              <a:r>
                <a:rPr lang="it-IT" sz="825" b="1" dirty="0"/>
                <a:t> of Daniele Francescone</a:t>
              </a:r>
              <a:endParaRPr lang="en-US" sz="825" b="1" dirty="0"/>
            </a:p>
          </p:txBody>
        </p:sp>
        <p:grpSp>
          <p:nvGrpSpPr>
            <p:cNvPr id="4" name="Gruppo 3">
              <a:extLst>
                <a:ext uri="{FF2B5EF4-FFF2-40B4-BE49-F238E27FC236}">
                  <a16:creationId xmlns:a16="http://schemas.microsoft.com/office/drawing/2014/main" id="{6F5CAA99-1C3A-FCA9-B00C-991EB782CAC6}"/>
                </a:ext>
              </a:extLst>
            </p:cNvPr>
            <p:cNvGrpSpPr/>
            <p:nvPr/>
          </p:nvGrpSpPr>
          <p:grpSpPr>
            <a:xfrm>
              <a:off x="1245600" y="1623090"/>
              <a:ext cx="4892040" cy="2452580"/>
              <a:chOff x="-356219" y="1013598"/>
              <a:chExt cx="8649575" cy="4498716"/>
            </a:xfrm>
          </p:grpSpPr>
          <p:pic>
            <p:nvPicPr>
              <p:cNvPr id="18" name="Picture 12">
                <a:extLst>
                  <a:ext uri="{FF2B5EF4-FFF2-40B4-BE49-F238E27FC236}">
                    <a16:creationId xmlns:a16="http://schemas.microsoft.com/office/drawing/2014/main" id="{FCA50D80-FC11-FE83-E80E-A43688EB12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488" y="1013598"/>
                <a:ext cx="8094868" cy="4498716"/>
              </a:xfrm>
              <a:prstGeom prst="rect">
                <a:avLst/>
              </a:prstGeom>
            </p:spPr>
          </p:pic>
          <p:sp>
            <p:nvSpPr>
              <p:cNvPr id="19" name="TextBox 19">
                <a:extLst>
                  <a:ext uri="{FF2B5EF4-FFF2-40B4-BE49-F238E27FC236}">
                    <a16:creationId xmlns:a16="http://schemas.microsoft.com/office/drawing/2014/main" id="{2227689E-E197-0BB7-3A59-E95D8A2FFEA0}"/>
                  </a:ext>
                </a:extLst>
              </p:cNvPr>
              <p:cNvSpPr txBox="1"/>
              <p:nvPr/>
            </p:nvSpPr>
            <p:spPr>
              <a:xfrm>
                <a:off x="-356219" y="1710355"/>
                <a:ext cx="1981075" cy="6122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>
                    <a:solidFill>
                      <a:srgbClr val="FF0000"/>
                    </a:solidFill>
                  </a:rPr>
                  <a:t>Power  in</a:t>
                </a:r>
              </a:p>
            </p:txBody>
          </p:sp>
          <p:cxnSp>
            <p:nvCxnSpPr>
              <p:cNvPr id="20" name="Connector: Elbow 28">
                <a:extLst>
                  <a:ext uri="{FF2B5EF4-FFF2-40B4-BE49-F238E27FC236}">
                    <a16:creationId xmlns:a16="http://schemas.microsoft.com/office/drawing/2014/main" id="{B97C8476-1519-2BEF-4273-A2B5E092E8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303349" y="2240749"/>
                <a:ext cx="2003157" cy="672337"/>
              </a:xfrm>
              <a:prstGeom prst="bentConnector3">
                <a:avLst>
                  <a:gd name="adj1" fmla="val 62111"/>
                </a:avLst>
              </a:prstGeom>
              <a:ln w="762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or: Elbow 35">
                <a:extLst>
                  <a:ext uri="{FF2B5EF4-FFF2-40B4-BE49-F238E27FC236}">
                    <a16:creationId xmlns:a16="http://schemas.microsoft.com/office/drawing/2014/main" id="{316BE340-139B-6163-0E55-85635A618039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1236278" y="2811620"/>
                <a:ext cx="755838" cy="709125"/>
              </a:xfrm>
              <a:prstGeom prst="bentConnector3">
                <a:avLst>
                  <a:gd name="adj1" fmla="val 4325"/>
                </a:avLst>
              </a:prstGeom>
              <a:ln w="762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Connector: Elbow 42">
                <a:extLst>
                  <a:ext uri="{FF2B5EF4-FFF2-40B4-BE49-F238E27FC236}">
                    <a16:creationId xmlns:a16="http://schemas.microsoft.com/office/drawing/2014/main" id="{AFC2D045-45E4-3A9E-B44F-45091EB4A0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4922184" y="2413719"/>
                <a:ext cx="2104513" cy="749084"/>
              </a:xfrm>
              <a:prstGeom prst="bentConnector3">
                <a:avLst>
                  <a:gd name="adj1" fmla="val 44680"/>
                </a:avLst>
              </a:prstGeom>
              <a:ln w="762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Connector: Elbow 43">
                <a:extLst>
                  <a:ext uri="{FF2B5EF4-FFF2-40B4-BE49-F238E27FC236}">
                    <a16:creationId xmlns:a16="http://schemas.microsoft.com/office/drawing/2014/main" id="{26A3A2FA-67F9-86CC-34A3-4E2E4A78B1D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V="1">
                <a:off x="5523243" y="2561742"/>
                <a:ext cx="2300454" cy="648980"/>
              </a:xfrm>
              <a:prstGeom prst="bentConnector3">
                <a:avLst>
                  <a:gd name="adj1" fmla="val 49189"/>
                </a:avLst>
              </a:prstGeom>
              <a:ln w="7620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68">
                <a:extLst>
                  <a:ext uri="{FF2B5EF4-FFF2-40B4-BE49-F238E27FC236}">
                    <a16:creationId xmlns:a16="http://schemas.microsoft.com/office/drawing/2014/main" id="{BBE6F008-9FB7-9F1E-D50C-F174993DBD6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8758" y="4602594"/>
                <a:ext cx="4380223" cy="13230"/>
              </a:xfrm>
              <a:prstGeom prst="straightConnector1">
                <a:avLst/>
              </a:prstGeom>
              <a:ln w="57150">
                <a:solidFill>
                  <a:srgbClr val="FF0000"/>
                </a:solidFill>
                <a:prstDash val="soli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19">
                <a:extLst>
                  <a:ext uri="{FF2B5EF4-FFF2-40B4-BE49-F238E27FC236}">
                    <a16:creationId xmlns:a16="http://schemas.microsoft.com/office/drawing/2014/main" id="{89E93A2B-3E82-3178-0709-042EB7B58B9A}"/>
                  </a:ext>
                </a:extLst>
              </p:cNvPr>
              <p:cNvSpPr txBox="1"/>
              <p:nvPr/>
            </p:nvSpPr>
            <p:spPr>
              <a:xfrm>
                <a:off x="4234155" y="1736004"/>
                <a:ext cx="1794989" cy="10018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050" b="1">
                    <a:solidFill>
                      <a:srgbClr val="FF0000"/>
                    </a:solidFill>
                  </a:rPr>
                  <a:t>Power  out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1F01B73-6983-8C50-1B0A-B610360F33F8}"/>
              </a:ext>
            </a:extLst>
          </p:cNvPr>
          <p:cNvGrpSpPr/>
          <p:nvPr/>
        </p:nvGrpSpPr>
        <p:grpSpPr>
          <a:xfrm>
            <a:off x="421171" y="4120370"/>
            <a:ext cx="4051439" cy="1823453"/>
            <a:chOff x="1544981" y="4053331"/>
            <a:chExt cx="4476376" cy="1960336"/>
          </a:xfrm>
        </p:grpSpPr>
        <p:pic>
          <p:nvPicPr>
            <p:cNvPr id="7" name="Picture 6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CB9EBE1-760C-CDD1-2E1F-713697BB0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4981" y="4480218"/>
              <a:ext cx="4476376" cy="153344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2676F37-F53C-C183-8995-7F82F15559E7}"/>
                </a:ext>
              </a:extLst>
            </p:cNvPr>
            <p:cNvSpPr txBox="1"/>
            <p:nvPr/>
          </p:nvSpPr>
          <p:spPr>
            <a:xfrm>
              <a:off x="2185785" y="4053331"/>
              <a:ext cx="3124292" cy="285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9585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9170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875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833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47924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57509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67093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76678" algn="l" defTabSz="1219170" rtl="0" eaLnBrk="1" latinLnBrk="0" hangingPunct="1"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it-IT" sz="1125" b="1" dirty="0" err="1"/>
                <a:t>Electric</a:t>
              </a:r>
              <a:r>
                <a:rPr lang="it-IT" sz="1125" b="1" dirty="0"/>
                <a:t> </a:t>
              </a:r>
              <a:r>
                <a:rPr lang="it-IT" sz="1125" b="1" dirty="0" err="1"/>
                <a:t>field</a:t>
              </a:r>
              <a:endParaRPr lang="en-US" sz="1125" b="1" dirty="0"/>
            </a:p>
          </p:txBody>
        </p:sp>
        <p:sp>
          <p:nvSpPr>
            <p:cNvPr id="26" name="TextBox 19">
              <a:extLst>
                <a:ext uri="{FF2B5EF4-FFF2-40B4-BE49-F238E27FC236}">
                  <a16:creationId xmlns:a16="http://schemas.microsoft.com/office/drawing/2014/main" id="{64D665AD-D920-EA48-38BD-940ACFE3C144}"/>
                </a:ext>
              </a:extLst>
            </p:cNvPr>
            <p:cNvSpPr txBox="1"/>
            <p:nvPr/>
          </p:nvSpPr>
          <p:spPr>
            <a:xfrm>
              <a:off x="2229631" y="4342591"/>
              <a:ext cx="922825" cy="2729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>
                  <a:solidFill>
                    <a:srgbClr val="FF0000"/>
                  </a:solidFill>
                </a:rPr>
                <a:t>Power  in</a:t>
              </a:r>
            </a:p>
          </p:txBody>
        </p:sp>
        <p:cxnSp>
          <p:nvCxnSpPr>
            <p:cNvPr id="27" name="Connector: Elbow 35">
              <a:extLst>
                <a:ext uri="{FF2B5EF4-FFF2-40B4-BE49-F238E27FC236}">
                  <a16:creationId xmlns:a16="http://schemas.microsoft.com/office/drawing/2014/main" id="{A72B5643-966F-9FFF-FE81-391383F31E66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898820" y="4568621"/>
              <a:ext cx="521357" cy="1"/>
            </a:xfrm>
            <a:prstGeom prst="bentConnector3">
              <a:avLst>
                <a:gd name="adj1" fmla="val 50000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Elbow 35">
              <a:extLst>
                <a:ext uri="{FF2B5EF4-FFF2-40B4-BE49-F238E27FC236}">
                  <a16:creationId xmlns:a16="http://schemas.microsoft.com/office/drawing/2014/main" id="{4C4F8744-7258-188D-9043-34409FF942B8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5008877" y="4480216"/>
              <a:ext cx="488522" cy="2"/>
            </a:xfrm>
            <a:prstGeom prst="bentConnector3">
              <a:avLst>
                <a:gd name="adj1" fmla="val 57108"/>
              </a:avLst>
            </a:prstGeom>
            <a:ln w="76200">
              <a:solidFill>
                <a:srgbClr val="FF00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19">
              <a:extLst>
                <a:ext uri="{FF2B5EF4-FFF2-40B4-BE49-F238E27FC236}">
                  <a16:creationId xmlns:a16="http://schemas.microsoft.com/office/drawing/2014/main" id="{5E93C427-91E1-897F-B597-76B2D74D52AF}"/>
                </a:ext>
              </a:extLst>
            </p:cNvPr>
            <p:cNvSpPr txBox="1"/>
            <p:nvPr/>
          </p:nvSpPr>
          <p:spPr>
            <a:xfrm>
              <a:off x="4202797" y="4350273"/>
              <a:ext cx="940720" cy="44668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>
                  <a:solidFill>
                    <a:srgbClr val="FF0000"/>
                  </a:solidFill>
                </a:rPr>
                <a:t>Power  out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5E92606-CADE-95C7-EFDC-732FAB44DDAA}"/>
              </a:ext>
            </a:extLst>
          </p:cNvPr>
          <p:cNvSpPr txBox="1"/>
          <p:nvPr/>
        </p:nvSpPr>
        <p:spPr>
          <a:xfrm>
            <a:off x="776110" y="5627873"/>
            <a:ext cx="347709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675"/>
              <a:t>L. Giuliano, D. De </a:t>
            </a:r>
            <a:r>
              <a:rPr lang="it-IT" sz="675" err="1"/>
              <a:t>Arcangelis</a:t>
            </a:r>
            <a:r>
              <a:rPr lang="it-IT" sz="675"/>
              <a:t>, D . Francescone </a:t>
            </a:r>
            <a:endParaRPr lang="en-US" sz="675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27B7D4-4BD4-DBB7-6C33-E6C941539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214" y="4396578"/>
            <a:ext cx="3932468" cy="1426373"/>
          </a:xfrm>
          <a:prstGeom prst="rect">
            <a:avLst/>
          </a:prstGeom>
        </p:spPr>
      </p:pic>
      <p:sp>
        <p:nvSpPr>
          <p:cNvPr id="30" name="Rettangolo 15">
            <a:extLst>
              <a:ext uri="{FF2B5EF4-FFF2-40B4-BE49-F238E27FC236}">
                <a16:creationId xmlns:a16="http://schemas.microsoft.com/office/drawing/2014/main" id="{9BF169B3-AECF-6C29-7AC0-E179F6382324}"/>
              </a:ext>
            </a:extLst>
          </p:cNvPr>
          <p:cNvSpPr/>
          <p:nvPr/>
        </p:nvSpPr>
        <p:spPr>
          <a:xfrm>
            <a:off x="5769578" y="4252256"/>
            <a:ext cx="2041741" cy="2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25" b="1" dirty="0"/>
              <a:t>Electric field on the axis</a:t>
            </a:r>
          </a:p>
        </p:txBody>
      </p:sp>
      <p:sp>
        <p:nvSpPr>
          <p:cNvPr id="32" name="Rettangolo 15">
            <a:extLst>
              <a:ext uri="{FF2B5EF4-FFF2-40B4-BE49-F238E27FC236}">
                <a16:creationId xmlns:a16="http://schemas.microsoft.com/office/drawing/2014/main" id="{2F655F64-B9B4-6C58-1210-C3F4C618A853}"/>
              </a:ext>
            </a:extLst>
          </p:cNvPr>
          <p:cNvSpPr/>
          <p:nvPr/>
        </p:nvSpPr>
        <p:spPr>
          <a:xfrm rot="16200000">
            <a:off x="4208958" y="4915795"/>
            <a:ext cx="1377993" cy="219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825" b="1"/>
              <a:t>Arbitrary Unit </a:t>
            </a:r>
          </a:p>
        </p:txBody>
      </p:sp>
      <p:sp>
        <p:nvSpPr>
          <p:cNvPr id="34" name="Google Shape;154;p32">
            <a:extLst>
              <a:ext uri="{FF2B5EF4-FFF2-40B4-BE49-F238E27FC236}">
                <a16:creationId xmlns:a16="http://schemas.microsoft.com/office/drawing/2014/main" id="{8B2DAD0B-95AE-5C4C-AC2A-CB20361B68FD}"/>
              </a:ext>
            </a:extLst>
          </p:cNvPr>
          <p:cNvSpPr txBox="1">
            <a:spLocks/>
          </p:cNvSpPr>
          <p:nvPr/>
        </p:nvSpPr>
        <p:spPr>
          <a:xfrm>
            <a:off x="262800" y="32138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2000" dirty="0">
                <a:solidFill>
                  <a:srgbClr val="002060"/>
                </a:solidFill>
              </a:rPr>
              <a:t>Accelerating structure: TW </a:t>
            </a:r>
            <a:r>
              <a:rPr lang="en-GB" sz="2000" dirty="0" err="1">
                <a:solidFill>
                  <a:srgbClr val="002060"/>
                </a:solidFill>
              </a:rPr>
              <a:t>linac</a:t>
            </a:r>
            <a:r>
              <a:rPr lang="en-GB" sz="2000" dirty="0">
                <a:solidFill>
                  <a:srgbClr val="002060"/>
                </a:solidFill>
              </a:rPr>
              <a:t> full RF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190AA-6E11-2C4A-891A-E143389C0F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6894" y="2295248"/>
            <a:ext cx="4737107" cy="1865732"/>
          </a:xfrm>
          <a:prstGeom prst="rect">
            <a:avLst/>
          </a:prstGeom>
        </p:spPr>
      </p:pic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D20232C8-24A1-11DC-C813-116337564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488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BE01D-7A9A-2F33-BE05-48BB8A2814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6268" y="6189391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36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E28F11-84CF-D2AE-FA1D-1C4CDC89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030" y="3737179"/>
            <a:ext cx="4210812" cy="22422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C7832B-E4F4-DEC8-24E3-B2567B5B0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872" y="3779287"/>
            <a:ext cx="4210812" cy="215804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573DACE-0368-87E3-E400-70BD5D6514F0}"/>
              </a:ext>
            </a:extLst>
          </p:cNvPr>
          <p:cNvCxnSpPr/>
          <p:nvPr/>
        </p:nvCxnSpPr>
        <p:spPr>
          <a:xfrm>
            <a:off x="8380602" y="3474138"/>
            <a:ext cx="0" cy="6102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5119A28-8AE2-334C-8632-3B4206C855F5}"/>
              </a:ext>
            </a:extLst>
          </p:cNvPr>
          <p:cNvSpPr txBox="1"/>
          <p:nvPr/>
        </p:nvSpPr>
        <p:spPr>
          <a:xfrm>
            <a:off x="763397" y="3208628"/>
            <a:ext cx="1399742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bolts to join the cells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139096F-5FE0-F4A8-62F7-BC4A9B80D90E}"/>
              </a:ext>
            </a:extLst>
          </p:cNvPr>
          <p:cNvCxnSpPr/>
          <p:nvPr/>
        </p:nvCxnSpPr>
        <p:spPr>
          <a:xfrm>
            <a:off x="1385232" y="3485628"/>
            <a:ext cx="0" cy="6102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FAE93FF-E98D-EC08-F2C9-AEF6E441E85D}"/>
              </a:ext>
            </a:extLst>
          </p:cNvPr>
          <p:cNvSpPr txBox="1"/>
          <p:nvPr/>
        </p:nvSpPr>
        <p:spPr>
          <a:xfrm>
            <a:off x="7714867" y="3208628"/>
            <a:ext cx="1175322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water for cooling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DB89AF-CC36-26AB-D633-FF70A2B25B47}"/>
              </a:ext>
            </a:extLst>
          </p:cNvPr>
          <p:cNvCxnSpPr>
            <a:cxnSpLocks/>
          </p:cNvCxnSpPr>
          <p:nvPr/>
        </p:nvCxnSpPr>
        <p:spPr>
          <a:xfrm flipH="1">
            <a:off x="1005484" y="3494924"/>
            <a:ext cx="374786" cy="16029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5C4EC01-8695-1EF4-5884-F022B22F1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62" y="1669874"/>
            <a:ext cx="3796314" cy="192112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5BC9A9-2ACB-3EC5-6499-1D0133054C2A}"/>
              </a:ext>
            </a:extLst>
          </p:cNvPr>
          <p:cNvCxnSpPr>
            <a:cxnSpLocks/>
          </p:cNvCxnSpPr>
          <p:nvPr/>
        </p:nvCxnSpPr>
        <p:spPr>
          <a:xfrm flipH="1">
            <a:off x="6081971" y="1853108"/>
            <a:ext cx="902915" cy="8008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9753A7-1584-EAB7-EBB2-BFC557F3997D}"/>
              </a:ext>
            </a:extLst>
          </p:cNvPr>
          <p:cNvSpPr txBox="1"/>
          <p:nvPr/>
        </p:nvSpPr>
        <p:spPr>
          <a:xfrm>
            <a:off x="6687325" y="1576109"/>
            <a:ext cx="595118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tuners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80788CE-4272-8B45-B409-7221B07012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0964" y="2217386"/>
            <a:ext cx="1046072" cy="532132"/>
          </a:xfrm>
          <a:prstGeom prst="rect">
            <a:avLst/>
          </a:prstGeom>
        </p:spPr>
      </p:pic>
      <p:sp>
        <p:nvSpPr>
          <p:cNvPr id="18" name="object 7">
            <a:extLst>
              <a:ext uri="{FF2B5EF4-FFF2-40B4-BE49-F238E27FC236}">
                <a16:creationId xmlns:a16="http://schemas.microsoft.com/office/drawing/2014/main" id="{B599922A-9FC5-6342-B31D-13B61EEA6AF4}"/>
              </a:ext>
            </a:extLst>
          </p:cNvPr>
          <p:cNvSpPr/>
          <p:nvPr/>
        </p:nvSpPr>
        <p:spPr>
          <a:xfrm>
            <a:off x="7487392" y="1645925"/>
            <a:ext cx="1656608" cy="5321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78"/>
          </a:p>
        </p:txBody>
      </p:sp>
      <p:sp>
        <p:nvSpPr>
          <p:cNvPr id="22" name="Google Shape;154;p32">
            <a:extLst>
              <a:ext uri="{FF2B5EF4-FFF2-40B4-BE49-F238E27FC236}">
                <a16:creationId xmlns:a16="http://schemas.microsoft.com/office/drawing/2014/main" id="{73E70C60-CA47-9442-9327-FCB405E1951C}"/>
              </a:ext>
            </a:extLst>
          </p:cNvPr>
          <p:cNvSpPr txBox="1">
            <a:spLocks/>
          </p:cNvSpPr>
          <p:nvPr/>
        </p:nvSpPr>
        <p:spPr>
          <a:xfrm>
            <a:off x="598528" y="38156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1800" dirty="0">
                <a:solidFill>
                  <a:srgbClr val="002060"/>
                </a:solidFill>
              </a:rPr>
              <a:t>Accelerating structure: mechanical design</a:t>
            </a:r>
          </a:p>
        </p:txBody>
      </p:sp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B45177B4-6CC3-4E46-9810-988FE6BA0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4887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638759-D7E0-3E27-A6FE-7A00DB710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6268" y="6189391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038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CA634-D4E0-C99B-D8A1-9DF3DA87E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D1C9E-3F1C-1BBC-BC42-6F9B32C8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18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0DD01-0CC2-1B51-0B08-A8AC1B7D0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47" y="706036"/>
            <a:ext cx="7034840" cy="5276130"/>
          </a:xfrm>
          <a:prstGeom prst="rect">
            <a:avLst/>
          </a:prstGeom>
        </p:spPr>
      </p:pic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89FAA594-20C3-952E-27E6-AEAE605FE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ABF45E-E8F3-1D90-3561-9462B5CD9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9558A-54B9-4075-2BAD-F1746F5E105A}"/>
              </a:ext>
            </a:extLst>
          </p:cNvPr>
          <p:cNvSpPr txBox="1"/>
          <p:nvPr/>
        </p:nvSpPr>
        <p:spPr>
          <a:xfrm>
            <a:off x="902208" y="272747"/>
            <a:ext cx="3912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PROTOTYPING WITH SAPIENZA FUNDINGS</a:t>
            </a:r>
          </a:p>
        </p:txBody>
      </p:sp>
    </p:spTree>
    <p:extLst>
      <p:ext uri="{BB962C8B-B14F-4D97-AF65-F5344CB8AC3E}">
        <p14:creationId xmlns:p14="http://schemas.microsoft.com/office/powerpoint/2010/main" val="3405591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9EC11-D6E2-F946-79BC-8DF28CF06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19</a:t>
            </a:fld>
            <a:endParaRPr lang="it-IT" altLang="it-IT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C2C55995-A362-D515-3567-D4AFE13B3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CCF9A8-3D86-8448-DC29-3E1AD4D7A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B5B8A8-8DAA-36D9-3D91-ED37F79EC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5AE042-0829-12F1-8846-3100FDF81170}"/>
              </a:ext>
            </a:extLst>
          </p:cNvPr>
          <p:cNvSpPr txBox="1"/>
          <p:nvPr/>
        </p:nvSpPr>
        <p:spPr>
          <a:xfrm>
            <a:off x="-37082" y="2538460"/>
            <a:ext cx="2074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LAVOR. : MARCO MAGI</a:t>
            </a:r>
          </a:p>
          <a:p>
            <a:endParaRPr lang="en-IT" sz="1200" dirty="0">
              <a:solidFill>
                <a:srgbClr val="002060"/>
              </a:solidFill>
            </a:endParaRPr>
          </a:p>
          <a:p>
            <a:r>
              <a:rPr lang="en-IT" sz="1200" dirty="0">
                <a:solidFill>
                  <a:srgbClr val="002060"/>
                </a:solidFill>
              </a:rPr>
              <a:t>OFF. MECC. INFN-ROMA1</a:t>
            </a:r>
          </a:p>
        </p:txBody>
      </p:sp>
    </p:spTree>
    <p:extLst>
      <p:ext uri="{BB962C8B-B14F-4D97-AF65-F5344CB8AC3E}">
        <p14:creationId xmlns:p14="http://schemas.microsoft.com/office/powerpoint/2010/main" val="260170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78E9382-362B-9C4A-B57E-E0F9A110E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5949" y="522279"/>
            <a:ext cx="6388100" cy="646938"/>
          </a:xfrm>
        </p:spPr>
        <p:txBody>
          <a:bodyPr>
            <a:normAutofit/>
          </a:bodyPr>
          <a:lstStyle/>
          <a:p>
            <a:r>
              <a:rPr lang="it-IT" sz="2800" b="0" dirty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 FLASH-RT </a:t>
            </a:r>
            <a:r>
              <a:rPr lang="it-IT" sz="2800" b="0" dirty="0" err="1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Linacs</a:t>
            </a:r>
            <a:endParaRPr lang="en-IT" sz="2800" b="0" dirty="0">
              <a:ln w="0"/>
              <a:solidFill>
                <a:srgbClr val="79002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E94118-91E4-3A42-8733-471C5E8EA1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453711" y="1671647"/>
            <a:ext cx="3704860" cy="528594"/>
          </a:xfrm>
          <a:ln>
            <a:solidFill>
              <a:srgbClr val="000000"/>
            </a:solidFill>
          </a:ln>
        </p:spPr>
        <p:txBody>
          <a:bodyPr>
            <a:normAutofit fontScale="85000" lnSpcReduction="10000"/>
          </a:bodyPr>
          <a:lstStyle/>
          <a:p>
            <a:pPr marL="34290" indent="0" algn="just"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FLASH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band LINAC</a:t>
            </a:r>
            <a:endParaRPr lang="en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"/>
            <a:endParaRPr lang="en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1911BE1F-07A6-5446-B9F4-A17FFFA79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329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AD90CF3A-9AE8-6F49-B115-4F66D231DC8C}"/>
              </a:ext>
            </a:extLst>
          </p:cNvPr>
          <p:cNvSpPr/>
          <p:nvPr/>
        </p:nvSpPr>
        <p:spPr bwMode="auto">
          <a:xfrm>
            <a:off x="4103517" y="2288016"/>
            <a:ext cx="405246" cy="710991"/>
          </a:xfrm>
          <a:prstGeom prst="downArrow">
            <a:avLst/>
          </a:prstGeom>
          <a:solidFill>
            <a:srgbClr val="79002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D40DADC-69DA-C644-979D-E1EDFE90D28B}"/>
              </a:ext>
            </a:extLst>
          </p:cNvPr>
          <p:cNvSpPr txBox="1">
            <a:spLocks/>
          </p:cNvSpPr>
          <p:nvPr/>
        </p:nvSpPr>
        <p:spPr bwMode="auto">
          <a:xfrm>
            <a:off x="2453711" y="4451800"/>
            <a:ext cx="3704860" cy="52859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just">
              <a:buFontTx/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VHEE FLASH C-band LINAC</a:t>
            </a:r>
            <a:endParaRPr lang="en-IT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"/>
            <a:endParaRPr lang="en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9403B08-D657-5B49-947D-2415AC8FEAD9}"/>
              </a:ext>
            </a:extLst>
          </p:cNvPr>
          <p:cNvSpPr txBox="1">
            <a:spLocks/>
          </p:cNvSpPr>
          <p:nvPr/>
        </p:nvSpPr>
        <p:spPr bwMode="auto">
          <a:xfrm>
            <a:off x="2453711" y="3034221"/>
            <a:ext cx="3704860" cy="528594"/>
          </a:xfrm>
          <a:prstGeom prst="rect">
            <a:avLst/>
          </a:prstGeo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" indent="0" algn="just">
              <a:buFontTx/>
              <a:buNone/>
            </a:pP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it-IT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MeV</a:t>
            </a:r>
            <a:r>
              <a:rPr lang="it-IT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FLASH C- band LINAC</a:t>
            </a:r>
            <a:endParaRPr lang="en-IT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77190"/>
            <a:endParaRPr lang="en-IT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397AF463-2C91-F34C-9C78-03B76772E2EC}"/>
              </a:ext>
            </a:extLst>
          </p:cNvPr>
          <p:cNvSpPr/>
          <p:nvPr/>
        </p:nvSpPr>
        <p:spPr bwMode="auto">
          <a:xfrm>
            <a:off x="4103517" y="3651812"/>
            <a:ext cx="405246" cy="710991"/>
          </a:xfrm>
          <a:prstGeom prst="downArrow">
            <a:avLst/>
          </a:prstGeom>
          <a:pattFill prst="dkHorz">
            <a:fgClr>
              <a:srgbClr val="C00000"/>
            </a:fgClr>
            <a:bgClr>
              <a:schemeClr val="bg1"/>
            </a:bgClr>
          </a:patt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2E20936-16DE-C941-AF34-A1EA8A32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C78CE8E-4E8E-DC4C-BB14-9E79FFF321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62A0B5-82D0-D344-43B1-4AA3662E78BD}"/>
              </a:ext>
            </a:extLst>
          </p:cNvPr>
          <p:cNvSpPr txBox="1"/>
          <p:nvPr/>
        </p:nvSpPr>
        <p:spPr>
          <a:xfrm>
            <a:off x="2429961" y="136387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C99E05-0B4A-18EF-1F6E-E5A3714CB7A3}"/>
              </a:ext>
            </a:extLst>
          </p:cNvPr>
          <p:cNvSpPr txBox="1"/>
          <p:nvPr/>
        </p:nvSpPr>
        <p:spPr>
          <a:xfrm>
            <a:off x="2463611" y="2680047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E2F501-5668-F953-3602-92565D6E07B0}"/>
              </a:ext>
            </a:extLst>
          </p:cNvPr>
          <p:cNvSpPr txBox="1"/>
          <p:nvPr/>
        </p:nvSpPr>
        <p:spPr>
          <a:xfrm>
            <a:off x="2423824" y="408901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002060"/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2186346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DB7A17-FE44-2587-0E1C-BC8FFC0B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20</a:t>
            </a:fld>
            <a:endParaRPr lang="it-IT" altLang="it-IT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478FBB04-FBBB-B0AD-B070-BB67F85CE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3D0F0F-8633-3BB2-9984-81189ACE5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E6B669-AB2A-DE09-7B50-6062C58514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786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0A46E9-7867-8178-7E08-EE0D25BE4071}"/>
              </a:ext>
            </a:extLst>
          </p:cNvPr>
          <p:cNvSpPr txBox="1"/>
          <p:nvPr/>
        </p:nvSpPr>
        <p:spPr>
          <a:xfrm>
            <a:off x="0" y="2828835"/>
            <a:ext cx="2572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200" dirty="0">
                <a:solidFill>
                  <a:srgbClr val="002060"/>
                </a:solidFill>
              </a:rPr>
              <a:t>COTTURA E BRASATURA : </a:t>
            </a:r>
          </a:p>
          <a:p>
            <a:r>
              <a:rPr lang="en-IT" sz="1200" dirty="0">
                <a:solidFill>
                  <a:srgbClr val="002060"/>
                </a:solidFill>
              </a:rPr>
              <a:t>MARCO MAGI</a:t>
            </a:r>
          </a:p>
          <a:p>
            <a:r>
              <a:rPr lang="en-IT" sz="1200" dirty="0">
                <a:solidFill>
                  <a:srgbClr val="002060"/>
                </a:solidFill>
              </a:rPr>
              <a:t>ROBERTO DI RADDO</a:t>
            </a:r>
          </a:p>
          <a:p>
            <a:r>
              <a:rPr lang="en-IT" sz="1200" dirty="0">
                <a:solidFill>
                  <a:srgbClr val="002060"/>
                </a:solidFill>
              </a:rPr>
              <a:t>VALERIO LOLLO</a:t>
            </a:r>
          </a:p>
          <a:p>
            <a:endParaRPr lang="en-IT" sz="1200" dirty="0">
              <a:solidFill>
                <a:srgbClr val="002060"/>
              </a:solidFill>
            </a:endParaRPr>
          </a:p>
          <a:p>
            <a:r>
              <a:rPr lang="en-IT" sz="1200" dirty="0">
                <a:solidFill>
                  <a:srgbClr val="002060"/>
                </a:solidFill>
              </a:rPr>
              <a:t>FORNO LNF</a:t>
            </a:r>
          </a:p>
        </p:txBody>
      </p:sp>
    </p:spTree>
    <p:extLst>
      <p:ext uri="{BB962C8B-B14F-4D97-AF65-F5344CB8AC3E}">
        <p14:creationId xmlns:p14="http://schemas.microsoft.com/office/powerpoint/2010/main" val="1881422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5310-9380-1B4E-B418-2A9F223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691" y="2786617"/>
            <a:ext cx="5943600" cy="504825"/>
          </a:xfrm>
        </p:spPr>
        <p:txBody>
          <a:bodyPr/>
          <a:lstStyle/>
          <a:p>
            <a:r>
              <a:rPr lang="it-IT" sz="3600" dirty="0"/>
              <a:t>FUNDINGS &amp;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178D3-7893-4744-9693-2220BE9D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21</a:t>
            </a:fld>
            <a:endParaRPr lang="it-IT" altLang="it-IT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A23C05-C2DA-A947-ACF4-577EDA1A4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D1CA0A67-62EF-4D4C-A54D-5E060EA4B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76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064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6;p33">
            <a:extLst>
              <a:ext uri="{FF2B5EF4-FFF2-40B4-BE49-F238E27FC236}">
                <a16:creationId xmlns:a16="http://schemas.microsoft.com/office/drawing/2014/main" id="{9F28AD32-C1DF-4E49-B813-047BADA4F5B9}"/>
              </a:ext>
            </a:extLst>
          </p:cNvPr>
          <p:cNvSpPr txBox="1">
            <a:spLocks/>
          </p:cNvSpPr>
          <p:nvPr/>
        </p:nvSpPr>
        <p:spPr>
          <a:xfrm>
            <a:off x="894625" y="539728"/>
            <a:ext cx="6491150" cy="47008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3200" b="1" dirty="0">
              <a:solidFill>
                <a:srgbClr val="002060"/>
              </a:solidFill>
              <a:latin typeface="Abril Fatface" panose="02000503000000020003" pitchFamily="2" charset="77"/>
            </a:endParaRPr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E55C0C9A-4803-6C4F-B99B-AC35EF0A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B309A-60BC-CA4D-9D8C-A959CBF53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4" name="Google Shape;196;p33">
            <a:extLst>
              <a:ext uri="{FF2B5EF4-FFF2-40B4-BE49-F238E27FC236}">
                <a16:creationId xmlns:a16="http://schemas.microsoft.com/office/drawing/2014/main" id="{418A06D1-B852-8093-E839-0365E1C51F6C}"/>
              </a:ext>
            </a:extLst>
          </p:cNvPr>
          <p:cNvSpPr txBox="1">
            <a:spLocks/>
          </p:cNvSpPr>
          <p:nvPr/>
        </p:nvSpPr>
        <p:spPr>
          <a:xfrm>
            <a:off x="701792" y="3429000"/>
            <a:ext cx="6491150" cy="47008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3200" b="1" dirty="0">
              <a:solidFill>
                <a:srgbClr val="002060"/>
              </a:solidFill>
              <a:latin typeface="Abril Fatface" panose="02000503000000020003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F507-735D-9AA9-BEC5-D70BE792EF3F}"/>
              </a:ext>
            </a:extLst>
          </p:cNvPr>
          <p:cNvSpPr txBox="1"/>
          <p:nvPr/>
        </p:nvSpPr>
        <p:spPr>
          <a:xfrm>
            <a:off x="637982" y="2946462"/>
            <a:ext cx="7932657" cy="1846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PNRR – PE6</a:t>
            </a:r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0" indent="0" algn="just"/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Selected and funded for FLASH: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480 K to Sapienza for Project  and RF C-band </a:t>
            </a:r>
            <a:r>
              <a:rPr lang="en-GB" sz="1800" b="1" dirty="0" err="1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Linac</a:t>
            </a: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components </a:t>
            </a:r>
            <a:r>
              <a:rPr lang="en-GB" sz="1600" i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(100%)</a:t>
            </a:r>
            <a:endParaRPr lang="en-GB" sz="1600" b="1" i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1.6 M to SIT  Hardware for the realization of a full system prototype </a:t>
            </a:r>
          </a:p>
          <a:p>
            <a:pPr algn="just"/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     </a:t>
            </a:r>
            <a:r>
              <a:rPr lang="en-GB" sz="1800" i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(60% of its own costs)</a:t>
            </a:r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83E1CD-2A71-6259-F4EC-2063203C3858}"/>
              </a:ext>
            </a:extLst>
          </p:cNvPr>
          <p:cNvSpPr txBox="1"/>
          <p:nvPr/>
        </p:nvSpPr>
        <p:spPr>
          <a:xfrm>
            <a:off x="637982" y="1160564"/>
            <a:ext cx="7932657" cy="129266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SAPIENZA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0" indent="0" algn="just"/>
            <a:r>
              <a:rPr lang="en-GB" sz="1800" b="1" dirty="0" err="1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Commissione</a:t>
            </a: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-GB" sz="1800" b="1" dirty="0" err="1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Scientifica</a:t>
            </a: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Ateneo  : 50 k  C-Band prototyping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959566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5DB48-83B4-86F9-C95E-BBBEC3418F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874" y="524587"/>
            <a:ext cx="7872251" cy="5400351"/>
          </a:xfrm>
        </p:spPr>
        <p:txBody>
          <a:bodyPr/>
          <a:lstStyle/>
          <a:p>
            <a:pPr marL="0" lvl="0" indent="0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PROJECT TIMELINE</a:t>
            </a:r>
            <a:endParaRPr lang="en-IT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23</a:t>
            </a:fld>
            <a:endParaRPr lang="it-IT" altLang="it-IT"/>
          </a:p>
        </p:txBody>
      </p:sp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55A6A8A5-1A7E-33EE-98D5-C6F117EA1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7849D0-10BC-8DAC-4D8C-22944973B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FEDF6E-3494-90A7-2A83-1C55AD0AD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71" y="1795347"/>
            <a:ext cx="8564138" cy="19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5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85F32F1-3ACE-20FB-3ABC-774A29C66EC2}"/>
              </a:ext>
            </a:extLst>
          </p:cNvPr>
          <p:cNvSpPr/>
          <p:nvPr/>
        </p:nvSpPr>
        <p:spPr>
          <a:xfrm>
            <a:off x="389165" y="505008"/>
            <a:ext cx="3762185" cy="354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8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PE6 : VHEE-FLASH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54E10D-5529-A276-9CAE-E5F2C9A509E4}"/>
              </a:ext>
            </a:extLst>
          </p:cNvPr>
          <p:cNvSpPr/>
          <p:nvPr/>
        </p:nvSpPr>
        <p:spPr>
          <a:xfrm>
            <a:off x="7376336" y="102497"/>
            <a:ext cx="1646263" cy="22286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5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 Committee</a:t>
            </a:r>
          </a:p>
          <a:p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Radiobiology and medical applications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Cardinale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Cenci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De Felice</a:t>
            </a: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 Gaudio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Minniti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Negri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Osti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Pacilio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G. </a:t>
            </a:r>
            <a:r>
              <a:rPr lang="it-IT" sz="105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Pallacani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05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V. Tombolini</a:t>
            </a:r>
            <a:endParaRPr lang="en-IT" sz="105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logo +marchio">
            <a:extLst>
              <a:ext uri="{FF2B5EF4-FFF2-40B4-BE49-F238E27FC236}">
                <a16:creationId xmlns:a16="http://schemas.microsoft.com/office/drawing/2014/main" id="{87C8D4A5-4A8A-E5BE-63E2-1B1798264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238CF92-1EFA-5A71-BA7E-6C752A0EC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45782"/>
            <a:ext cx="749772" cy="414609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BE45FE-057D-770C-93E0-973EE4CBD25B}"/>
              </a:ext>
            </a:extLst>
          </p:cNvPr>
          <p:cNvGrpSpPr/>
          <p:nvPr/>
        </p:nvGrpSpPr>
        <p:grpSpPr>
          <a:xfrm>
            <a:off x="210612" y="1562396"/>
            <a:ext cx="7324915" cy="4091641"/>
            <a:chOff x="87948" y="1908083"/>
            <a:chExt cx="7324915" cy="4091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78E9FDD-921B-4F8B-2479-BE3F36F621FF}"/>
                </a:ext>
              </a:extLst>
            </p:cNvPr>
            <p:cNvGrpSpPr/>
            <p:nvPr/>
          </p:nvGrpSpPr>
          <p:grpSpPr>
            <a:xfrm>
              <a:off x="87948" y="1908083"/>
              <a:ext cx="7324915" cy="4091641"/>
              <a:chOff x="905453" y="1172102"/>
              <a:chExt cx="7324915" cy="4091641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67B09749-7E9D-DD96-9480-990992ABCC95}"/>
                  </a:ext>
                </a:extLst>
              </p:cNvPr>
              <p:cNvSpPr/>
              <p:nvPr/>
            </p:nvSpPr>
            <p:spPr>
              <a:xfrm>
                <a:off x="2720694" y="1172102"/>
                <a:ext cx="1390131" cy="354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Referente Sapienza 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Vincenzo Patera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7B27D6C-1DF7-FA62-CE7E-B6139AD04DFF}"/>
                  </a:ext>
                </a:extLst>
              </p:cNvPr>
              <p:cNvSpPr/>
              <p:nvPr/>
            </p:nvSpPr>
            <p:spPr>
              <a:xfrm>
                <a:off x="4872202" y="1184577"/>
                <a:ext cx="1390131" cy="352663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Project Coordinator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Luigi Palumbo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12B2613-3609-D8D0-2D41-953472B3A405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3415760" y="1526816"/>
                <a:ext cx="0" cy="36308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35DA9BF9-DC20-9A7E-62E2-7A2B4CA0F0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15760" y="1889902"/>
                <a:ext cx="2153295" cy="8526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3B9C802A-1857-9508-55EA-EB9CF5A209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35487" y="1908831"/>
                <a:ext cx="0" cy="16641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C71F5F9-AF03-0790-1090-499262335DC9}"/>
                  </a:ext>
                </a:extLst>
              </p:cNvPr>
              <p:cNvSpPr/>
              <p:nvPr/>
            </p:nvSpPr>
            <p:spPr>
              <a:xfrm>
                <a:off x="2538389" y="2405490"/>
                <a:ext cx="1390127" cy="29829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Treatment Plans VHEE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A. Sarti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0CB9940-A3F6-80F5-CD78-DC6B77065D1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1457" y="2083626"/>
                <a:ext cx="2623695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EB6658D-5AE9-65D4-BAE6-AA53A69532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2887" y="2076622"/>
                <a:ext cx="0" cy="32120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F9BF1E4-9F2A-E88A-FA71-2B344C8F232E}"/>
                  </a:ext>
                </a:extLst>
              </p:cNvPr>
              <p:cNvSpPr/>
              <p:nvPr/>
            </p:nvSpPr>
            <p:spPr>
              <a:xfrm>
                <a:off x="6442201" y="3118747"/>
                <a:ext cx="1788167" cy="18881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Design : L. Giuliano 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FA1A2E3-9C29-BD48-32FF-A4D35EA7F7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337" y="2076622"/>
                <a:ext cx="0" cy="32120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7EDCC085-4C63-C977-088C-93471AD124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158004" y="2613176"/>
                <a:ext cx="10129" cy="253914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9CC3269-7C89-B998-CB44-71FA23C942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398" y="321988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7C2A2D-88E9-B0F6-D429-E88784777C97}"/>
                  </a:ext>
                </a:extLst>
              </p:cNvPr>
              <p:cNvSpPr/>
              <p:nvPr/>
            </p:nvSpPr>
            <p:spPr>
              <a:xfrm>
                <a:off x="5047123" y="2407271"/>
                <a:ext cx="1390131" cy="28707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VHEE-FLASH</a:t>
                </a:r>
              </a:p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M. Migliorati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4A25D36B-7A27-F047-98CC-5F18CA54BCBF}"/>
                  </a:ext>
                </a:extLst>
              </p:cNvPr>
              <p:cNvSpPr/>
              <p:nvPr/>
            </p:nvSpPr>
            <p:spPr>
              <a:xfrm>
                <a:off x="6445090" y="3406123"/>
                <a:ext cx="1775267" cy="187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prototype: A. Mostacci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B8A67106-E037-52DD-E384-77FCB29DC551}"/>
                  </a:ext>
                </a:extLst>
              </p:cNvPr>
              <p:cNvSpPr/>
              <p:nvPr/>
            </p:nvSpPr>
            <p:spPr>
              <a:xfrm>
                <a:off x="6445090" y="3940627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Dynamics : L. Giuliano 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35AEFE98-1950-1B43-1608-8118946FBCD2}"/>
                  </a:ext>
                </a:extLst>
              </p:cNvPr>
              <p:cNvSpPr/>
              <p:nvPr/>
            </p:nvSpPr>
            <p:spPr>
              <a:xfrm>
                <a:off x="3742387" y="4356371"/>
                <a:ext cx="1864422" cy="2460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Beam Delivery : A. Vannozzi (INFN) &amp; A. Trigilio</a:t>
                </a: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8CAC791-41A0-F8E6-9BE0-762577D44128}"/>
                  </a:ext>
                </a:extLst>
              </p:cNvPr>
              <p:cNvSpPr/>
              <p:nvPr/>
            </p:nvSpPr>
            <p:spPr>
              <a:xfrm>
                <a:off x="6445090" y="3686874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Diagnostics : A. Mostacci 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5DAA9BF-D488-6289-FF0D-76718751FBBB}"/>
                  </a:ext>
                </a:extLst>
              </p:cNvPr>
              <p:cNvSpPr/>
              <p:nvPr/>
            </p:nvSpPr>
            <p:spPr>
              <a:xfrm>
                <a:off x="6445090" y="4205595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measur. : E. Chiadroni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8DD3787-C560-DAB9-6624-12357EDB98C0}"/>
                  </a:ext>
                </a:extLst>
              </p:cNvPr>
              <p:cNvSpPr/>
              <p:nvPr/>
            </p:nvSpPr>
            <p:spPr>
              <a:xfrm>
                <a:off x="6437254" y="2800265"/>
                <a:ext cx="1775267" cy="239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Parameters :  M. Migliorati &amp; L. Giuliano</a:t>
                </a:r>
              </a:p>
            </p:txBody>
          </p:sp>
          <p:cxnSp>
            <p:nvCxnSpPr>
              <p:cNvPr id="2" name="Straight Connector 1">
                <a:extLst>
                  <a:ext uri="{FF2B5EF4-FFF2-40B4-BE49-F238E27FC236}">
                    <a16:creationId xmlns:a16="http://schemas.microsoft.com/office/drawing/2014/main" id="{7D85886D-2CE7-05D0-5F10-B901100CFE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1457" y="2694342"/>
                <a:ext cx="4855" cy="2457975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F956D9F-D495-C555-D404-859CC455B7CE}"/>
                  </a:ext>
                </a:extLst>
              </p:cNvPr>
              <p:cNvCxnSpPr>
                <a:cxnSpLocks/>
                <a:stCxn id="33" idx="3"/>
              </p:cNvCxnSpPr>
              <p:nvPr/>
            </p:nvCxnSpPr>
            <p:spPr>
              <a:xfrm>
                <a:off x="2905430" y="3037839"/>
                <a:ext cx="266027" cy="4147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E7F1547-1FDF-9C44-E7E2-C84C23FB634A}"/>
                  </a:ext>
                </a:extLst>
              </p:cNvPr>
              <p:cNvSpPr/>
              <p:nvPr/>
            </p:nvSpPr>
            <p:spPr>
              <a:xfrm>
                <a:off x="3726884" y="4709314"/>
                <a:ext cx="1879925" cy="24609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e-beam/dose character  L. Giuliano ….</a:t>
                </a:r>
              </a:p>
            </p:txBody>
          </p: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6844CD2B-8A93-16B3-A126-6863777260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334" y="2919981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3287021C-BCDB-2743-4BD0-9ED4911C01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7768" y="3451204"/>
                <a:ext cx="338544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6D92A222-05B2-0C89-DFA3-AB73E2364D22}"/>
                  </a:ext>
                </a:extLst>
              </p:cNvPr>
              <p:cNvSpPr/>
              <p:nvPr/>
            </p:nvSpPr>
            <p:spPr>
              <a:xfrm>
                <a:off x="6437254" y="4458980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Linac Controls   :  A. Mostacci </a:t>
                </a: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459DE2E-CBDE-51F8-6449-345B5E930C76}"/>
                  </a:ext>
                </a:extLst>
              </p:cNvPr>
              <p:cNvSpPr/>
              <p:nvPr/>
            </p:nvSpPr>
            <p:spPr>
              <a:xfrm>
                <a:off x="6437254" y="4748829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Magnets:  A. Vannozzi (INFN)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0A3020D6-3FE3-BC59-1236-10ADC5A36BDE}"/>
                  </a:ext>
                </a:extLst>
              </p:cNvPr>
              <p:cNvCxnSpPr>
                <a:cxnSpLocks/>
                <a:endCxn id="45" idx="1"/>
              </p:cNvCxnSpPr>
              <p:nvPr/>
            </p:nvCxnSpPr>
            <p:spPr>
              <a:xfrm flipV="1">
                <a:off x="3176312" y="4479418"/>
                <a:ext cx="566075" cy="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B02FDB16-4F4D-5A0A-2977-7353E6118E5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5689" y="4832360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3DB59E70-535F-0717-87B8-356C55E059DA}"/>
                  </a:ext>
                </a:extLst>
              </p:cNvPr>
              <p:cNvSpPr/>
              <p:nvPr/>
            </p:nvSpPr>
            <p:spPr>
              <a:xfrm>
                <a:off x="905453" y="3684973"/>
                <a:ext cx="2003843" cy="275028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Online Beam Monitor : M. Marafini &amp; A. Trigilio</a:t>
                </a: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143213EA-E779-68D0-19EF-AE8F3AEF27D5}"/>
                  </a:ext>
                </a:extLst>
              </p:cNvPr>
              <p:cNvCxnSpPr>
                <a:cxnSpLocks/>
                <a:stCxn id="6" idx="3"/>
              </p:cNvCxnSpPr>
              <p:nvPr/>
            </p:nvCxnSpPr>
            <p:spPr>
              <a:xfrm>
                <a:off x="2909295" y="3822487"/>
                <a:ext cx="267017" cy="106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721FA193-A3AE-36B5-2439-7A2A449DAAE6}"/>
                  </a:ext>
                </a:extLst>
              </p:cNvPr>
              <p:cNvSpPr/>
              <p:nvPr/>
            </p:nvSpPr>
            <p:spPr>
              <a:xfrm>
                <a:off x="1149936" y="2905534"/>
                <a:ext cx="1755495" cy="2646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Dose engine: G. Traini &amp; G. Franciosini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4C892AB-98CD-1C98-C919-4FB3C40089F1}"/>
                  </a:ext>
                </a:extLst>
              </p:cNvPr>
              <p:cNvSpPr/>
              <p:nvPr/>
            </p:nvSpPr>
            <p:spPr>
              <a:xfrm>
                <a:off x="1155904" y="3322046"/>
                <a:ext cx="1747642" cy="26461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Optimization: A. Schiavi &amp; A. Di Gregorio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07F927C8-42D6-9104-F9FD-B135F77CCF17}"/>
                  </a:ext>
                </a:extLst>
              </p:cNvPr>
              <p:cNvSpPr/>
              <p:nvPr/>
            </p:nvSpPr>
            <p:spPr>
              <a:xfrm>
                <a:off x="3742387" y="3954530"/>
                <a:ext cx="1864421" cy="322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Radioprotection: A. Di Gregorio &amp; G. Franciosini, F. Perondi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9F3D5EDE-0C6B-348B-C4D1-4F6F01AB4CA3}"/>
                  </a:ext>
                </a:extLst>
              </p:cNvPr>
              <p:cNvCxnSpPr>
                <a:cxnSpLocks/>
                <a:stCxn id="8" idx="2"/>
              </p:cNvCxnSpPr>
              <p:nvPr/>
            </p:nvCxnSpPr>
            <p:spPr>
              <a:xfrm>
                <a:off x="5567268" y="1537240"/>
                <a:ext cx="4294" cy="371591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E0A1CD6D-C9CD-9BB8-265E-83EA234507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398" y="3502193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BD339CF7-79AF-E739-81EB-44A80074C7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7054" y="378696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688256C8-2F29-5CB2-881C-DD2D004EB1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6281" y="403288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8016B286-D800-BDA5-1BAA-432564F4F3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276" y="4293269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4B00CA6C-8DCE-676C-F166-35B833981A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81276" y="4540368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D72B39C6-0DA9-6178-9249-4DA008E45B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2252" y="4832409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3E77647F-1423-321B-D2E7-F486664534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1815" y="4832360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0B5975B6-FA26-A9E2-2A5D-033D42D77C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6808" y="4479417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DE149EF9-D52E-B154-98DE-67F0B4B0565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11815" y="4143192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170E1D81-27D7-B8C2-081A-47D300F75C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76312" y="4143192"/>
                <a:ext cx="551196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369BD08C-1242-DD13-4A41-0BA05865F63E}"/>
                  </a:ext>
                </a:extLst>
              </p:cNvPr>
              <p:cNvSpPr/>
              <p:nvPr/>
            </p:nvSpPr>
            <p:spPr>
              <a:xfrm>
                <a:off x="6455101" y="5058135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Mech. machining: M. Magi </a:t>
                </a:r>
              </a:p>
            </p:txBody>
          </p:sp>
          <p:cxnSp>
            <p:nvCxnSpPr>
              <p:cNvPr id="192" name="Straight Connector 191">
                <a:extLst>
                  <a:ext uri="{FF2B5EF4-FFF2-40B4-BE49-F238E27FC236}">
                    <a16:creationId xmlns:a16="http://schemas.microsoft.com/office/drawing/2014/main" id="{226E1D88-ADB5-179D-68F8-84B8D1704B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90099" y="514171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BF27C6B3-771A-7D67-659B-750DAB197411}"/>
                  </a:ext>
                </a:extLst>
              </p:cNvPr>
              <p:cNvSpPr/>
              <p:nvPr/>
            </p:nvSpPr>
            <p:spPr>
              <a:xfrm>
                <a:off x="3767869" y="5017652"/>
                <a:ext cx="1817516" cy="24609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WEB, Repository &amp; Network   M. Coppola</a:t>
                </a:r>
              </a:p>
            </p:txBody>
          </p: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28F9707B-825B-CB9B-BF15-802B1805EC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89502" y="5143391"/>
                <a:ext cx="59678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09D4C262-9DE2-E16F-D42F-BEAC3FB737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60959" y="5152317"/>
                <a:ext cx="596780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2A25CB20-3264-E9E0-107E-116E7509D641}"/>
                </a:ext>
              </a:extLst>
            </p:cNvPr>
            <p:cNvGrpSpPr/>
            <p:nvPr/>
          </p:nvGrpSpPr>
          <p:grpSpPr>
            <a:xfrm>
              <a:off x="5444828" y="1952173"/>
              <a:ext cx="1349876" cy="307777"/>
              <a:chOff x="5444828" y="1929870"/>
              <a:chExt cx="1349876" cy="30777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F558CA9F-9E43-499B-B970-4B1C4DE45130}"/>
                  </a:ext>
                </a:extLst>
              </p:cNvPr>
              <p:cNvSpPr txBox="1"/>
              <p:nvPr/>
            </p:nvSpPr>
            <p:spPr>
              <a:xfrm>
                <a:off x="6331116" y="1929870"/>
                <a:ext cx="463588" cy="307777"/>
              </a:xfrm>
              <a:prstGeom prst="rect">
                <a:avLst/>
              </a:prstGeom>
              <a:solidFill>
                <a:schemeClr val="accent1">
                  <a:lumMod val="90000"/>
                </a:schemeClr>
              </a:solidFill>
              <a:ln>
                <a:solidFill>
                  <a:schemeClr val="accent5">
                    <a:lumMod val="1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IT" sz="1400" b="1" dirty="0">
                    <a:solidFill>
                      <a:srgbClr val="002060"/>
                    </a:solidFill>
                  </a:rPr>
                  <a:t>SIT</a:t>
                </a:r>
              </a:p>
            </p:txBody>
          </p: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C5A738C3-37A4-D6BC-E130-0F103DC7BB78}"/>
                  </a:ext>
                </a:extLst>
              </p:cNvPr>
              <p:cNvCxnSpPr>
                <a:stCxn id="8" idx="3"/>
                <a:endCxn id="29" idx="1"/>
              </p:cNvCxnSpPr>
              <p:nvPr/>
            </p:nvCxnSpPr>
            <p:spPr bwMode="auto">
              <a:xfrm>
                <a:off x="5444828" y="2074587"/>
                <a:ext cx="886288" cy="9172"/>
              </a:xfrm>
              <a:prstGeom prst="line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265105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56F26A-3730-A6F6-2055-65F0238FB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25</a:t>
            </a:fld>
            <a:endParaRPr lang="it-IT" altLang="it-IT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E4749-E5BA-280B-37C3-86A74B57DF62}"/>
              </a:ext>
            </a:extLst>
          </p:cNvPr>
          <p:cNvSpPr txBox="1"/>
          <p:nvPr/>
        </p:nvSpPr>
        <p:spPr>
          <a:xfrm>
            <a:off x="296142" y="1980368"/>
            <a:ext cx="8707833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it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Collaborazione tecnica e scientifica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 Riguarda la </a:t>
            </a:r>
            <a:r>
              <a:rPr lang="it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collaborazione</a:t>
            </a:r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 alcuni aspetti progettuali del prototipo, in particolare </a:t>
            </a:r>
            <a:r>
              <a:rPr lang="it-IT" sz="14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adiofrequenza, vuoto, </a:t>
            </a:r>
          </a:p>
          <a:p>
            <a:pPr algn="just"/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magneti</a:t>
            </a:r>
            <a:r>
              <a:rPr lang="it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</a:t>
            </a:r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diagnostica, competenze presenti a LNS e Roma1. </a:t>
            </a: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it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Utilizzo facilities INFN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sz="14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Officina meccanica Roma1</a:t>
            </a:r>
          </a:p>
          <a:p>
            <a:r>
              <a:rPr lang="en-IT" sz="1400" dirty="0">
                <a:solidFill>
                  <a:srgbClr val="22222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Facilities LNS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lang="en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Contributo </a:t>
            </a:r>
            <a:r>
              <a:rPr lang="it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(on </a:t>
            </a:r>
            <a:r>
              <a:rPr lang="it-IT" sz="1400" u="sng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loan</a:t>
            </a:r>
            <a:r>
              <a:rPr lang="it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 progetto VHEE con i prototipi realizzati da GrV FRIDA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prototipo sezione accelerante alto gradiente (Roma1)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- prototipo compressore di impulsi di potenza (LNS)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lang="en-IT" sz="1400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Collaborazione nei test di collaudo del prototipo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IT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IT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FFC65C-3500-012E-CC48-2A6535EE8C44}"/>
              </a:ext>
            </a:extLst>
          </p:cNvPr>
          <p:cNvSpPr txBox="1"/>
          <p:nvPr/>
        </p:nvSpPr>
        <p:spPr>
          <a:xfrm>
            <a:off x="2423678" y="661098"/>
            <a:ext cx="3236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002060"/>
                </a:solidFill>
              </a:rPr>
              <a:t>COLLABORAZIONE  INFN ?</a:t>
            </a: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738FF233-BE72-3411-FDCB-599FFEEFE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F9585A-36C4-8DDF-9F3D-11015CA0B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022305-B924-B1F3-35F4-029CADAB0728}"/>
              </a:ext>
            </a:extLst>
          </p:cNvPr>
          <p:cNvSpPr txBox="1"/>
          <p:nvPr/>
        </p:nvSpPr>
        <p:spPr>
          <a:xfrm>
            <a:off x="449766" y="1300877"/>
            <a:ext cx="3748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u="sng" dirty="0">
                <a:solidFill>
                  <a:srgbClr val="002060"/>
                </a:solidFill>
              </a:rPr>
              <a:t>N. 2 RIUNIONI CON INFN4LS (G. Cuttone) </a:t>
            </a:r>
          </a:p>
        </p:txBody>
      </p:sp>
    </p:spTree>
    <p:extLst>
      <p:ext uri="{BB962C8B-B14F-4D97-AF65-F5344CB8AC3E}">
        <p14:creationId xmlns:p14="http://schemas.microsoft.com/office/powerpoint/2010/main" val="24663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74563DF0-A388-8BD4-0595-EA89E0B8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396608-7272-4EAA-31B6-46EBB1F0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6D5BD7F-7BDF-C006-7C76-523F79CDEEEA}"/>
              </a:ext>
            </a:extLst>
          </p:cNvPr>
          <p:cNvGrpSpPr/>
          <p:nvPr/>
        </p:nvGrpSpPr>
        <p:grpSpPr>
          <a:xfrm>
            <a:off x="4867549" y="547890"/>
            <a:ext cx="3842054" cy="3920421"/>
            <a:chOff x="3928810" y="1255519"/>
            <a:chExt cx="3842054" cy="39204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0F381C-23B7-ECAE-5C5F-9708B99CB75B}"/>
                </a:ext>
              </a:extLst>
            </p:cNvPr>
            <p:cNvGrpSpPr/>
            <p:nvPr/>
          </p:nvGrpSpPr>
          <p:grpSpPr>
            <a:xfrm>
              <a:off x="3928810" y="1255519"/>
              <a:ext cx="3842054" cy="3821781"/>
              <a:chOff x="3138609" y="1430443"/>
              <a:chExt cx="2976298" cy="3097246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0176D25-D593-F1F4-EC02-7B0FA023BC86}"/>
                  </a:ext>
                </a:extLst>
              </p:cNvPr>
              <p:cNvSpPr/>
              <p:nvPr/>
            </p:nvSpPr>
            <p:spPr>
              <a:xfrm>
                <a:off x="4336752" y="2384158"/>
                <a:ext cx="1739072" cy="2048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6">
                        <a:lumMod val="20000"/>
                        <a:lumOff val="8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Design : L Faillace,  Alesini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DE321645-2D5C-D219-414E-41FE68CF69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1758646"/>
                <a:ext cx="5661" cy="276904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3B5E32A9-451D-200E-AE5D-B0D2476BE2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246751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485F8F4F-5C34-DD17-C7B7-1D1450B5BB60}"/>
                  </a:ext>
                </a:extLst>
              </p:cNvPr>
              <p:cNvSpPr/>
              <p:nvPr/>
            </p:nvSpPr>
            <p:spPr>
              <a:xfrm>
                <a:off x="4339640" y="2680824"/>
                <a:ext cx="1775267" cy="187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prototype: Faillace, Alesini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8540258-BA57-946D-0FF6-2C21786ABDD5}"/>
                  </a:ext>
                </a:extLst>
              </p:cNvPr>
              <p:cNvSpPr/>
              <p:nvPr/>
            </p:nvSpPr>
            <p:spPr>
              <a:xfrm>
                <a:off x="4339640" y="3233376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Dynamics :  L. Faillace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0312DF3-004B-0506-318B-CE722700E2AD}"/>
                  </a:ext>
                </a:extLst>
              </p:cNvPr>
              <p:cNvSpPr/>
              <p:nvPr/>
            </p:nvSpPr>
            <p:spPr>
              <a:xfrm>
                <a:off x="4339640" y="2952551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Diagnostics :  G. Franzini </a:t>
                </a: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DC6856E-FA54-53EC-3266-8639E43D161F}"/>
                  </a:ext>
                </a:extLst>
              </p:cNvPr>
              <p:cNvSpPr/>
              <p:nvPr/>
            </p:nvSpPr>
            <p:spPr>
              <a:xfrm>
                <a:off x="4338985" y="3499256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Linac Controls  :  S. Gallo 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AEEA21F-0517-27D2-4F32-96F92CF34A72}"/>
                  </a:ext>
                </a:extLst>
              </p:cNvPr>
              <p:cNvSpPr/>
              <p:nvPr/>
            </p:nvSpPr>
            <p:spPr>
              <a:xfrm>
                <a:off x="4328857" y="3780081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Magnets: A. Vannozzi</a:t>
                </a: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35A6ED5-BA5F-CC0E-B27E-3BA5C0BEADE5}"/>
                  </a:ext>
                </a:extLst>
              </p:cNvPr>
              <p:cNvSpPr/>
              <p:nvPr/>
            </p:nvSpPr>
            <p:spPr>
              <a:xfrm>
                <a:off x="3138609" y="1430443"/>
                <a:ext cx="1864421" cy="322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LNF GOST Collaboration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85E59C2A-AFE8-449A-4AE4-6E14A0A162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277689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F934605-E091-02AF-7E4A-81392BA463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1604" y="3052642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7ED25C55-FC98-5AA9-6EEA-67B35CFBAF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832" y="332563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87AFC06-5FA7-7AB5-7258-870F76B1C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357699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F827A10F-BFE5-3D1C-AE65-E6293FD631A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383311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D1B6EC1-F67F-57FC-4760-6C96EAF1BA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411613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0D1126E-D010-8768-6D3B-F508DDB49BFA}"/>
                  </a:ext>
                </a:extLst>
              </p:cNvPr>
              <p:cNvSpPr/>
              <p:nvPr/>
            </p:nvSpPr>
            <p:spPr>
              <a:xfrm>
                <a:off x="4328857" y="4044498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chemeClr val="accent2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Beam  delivery : A. Vannozzi</a:t>
                </a: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344D13-36FE-C60C-E478-77330F95FE61}"/>
                </a:ext>
              </a:extLst>
            </p:cNvPr>
            <p:cNvSpPr/>
            <p:nvPr/>
          </p:nvSpPr>
          <p:spPr>
            <a:xfrm>
              <a:off x="5479201" y="4953682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chemeClr val="accent2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Brasatura:  Lollo, Di Raddo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A2A7F3F-0F63-CBE9-BF9E-48B6B213B4A5}"/>
                </a:ext>
              </a:extLst>
            </p:cNvPr>
            <p:cNvCxnSpPr>
              <a:cxnSpLocks/>
            </p:cNvCxnSpPr>
            <p:nvPr/>
          </p:nvCxnSpPr>
          <p:spPr>
            <a:xfrm>
              <a:off x="5164565" y="5064676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0F6061-8813-CABA-0DD1-AFCBCAE952DF}"/>
              </a:ext>
            </a:extLst>
          </p:cNvPr>
          <p:cNvGrpSpPr/>
          <p:nvPr/>
        </p:nvGrpSpPr>
        <p:grpSpPr>
          <a:xfrm>
            <a:off x="729946" y="483675"/>
            <a:ext cx="3842054" cy="2117163"/>
            <a:chOff x="4857317" y="1143465"/>
            <a:chExt cx="3842054" cy="211716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6C4736D-6003-E51B-09E2-6434669B52C6}"/>
                </a:ext>
              </a:extLst>
            </p:cNvPr>
            <p:cNvSpPr/>
            <p:nvPr/>
          </p:nvSpPr>
          <p:spPr>
            <a:xfrm>
              <a:off x="6403980" y="2320281"/>
              <a:ext cx="2244939" cy="2527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G. Cuttone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45A8246-5B7E-04C7-8D34-079B97CFB0E3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1548444"/>
              <a:ext cx="0" cy="15966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3F5FAA5-C1FA-1AC8-9089-3CF06D0B5B9D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423138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0543D87-AE1F-B309-10A0-9B59540F3487}"/>
                </a:ext>
              </a:extLst>
            </p:cNvPr>
            <p:cNvSpPr/>
            <p:nvPr/>
          </p:nvSpPr>
          <p:spPr>
            <a:xfrm>
              <a:off x="6407708" y="2686346"/>
              <a:ext cx="2291663" cy="231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P. Cirrone 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C1B549-437F-2547-D01D-379820497E56}"/>
                </a:ext>
              </a:extLst>
            </p:cNvPr>
            <p:cNvSpPr/>
            <p:nvPr/>
          </p:nvSpPr>
          <p:spPr>
            <a:xfrm>
              <a:off x="6393789" y="3038370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G. Torrisi (Pulse compresor)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6D7C9D5-C6F7-DA71-17E5-7AB334D6C8B6}"/>
                </a:ext>
              </a:extLst>
            </p:cNvPr>
            <p:cNvSpPr/>
            <p:nvPr/>
          </p:nvSpPr>
          <p:spPr>
            <a:xfrm>
              <a:off x="4857317" y="1143465"/>
              <a:ext cx="2406750" cy="3982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LNS Collaboration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74B98B-0C5C-CE94-9003-CE0A2F8B3CC9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804890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702EBE7-E1D0-8099-C135-471EF90BF469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14" y="3145143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4E78D2-F8C8-E8E4-E0AB-C8B6BBFFAA05}"/>
              </a:ext>
            </a:extLst>
          </p:cNvPr>
          <p:cNvGrpSpPr/>
          <p:nvPr/>
        </p:nvGrpSpPr>
        <p:grpSpPr>
          <a:xfrm>
            <a:off x="805034" y="3079955"/>
            <a:ext cx="3842054" cy="2117554"/>
            <a:chOff x="4857317" y="1143465"/>
            <a:chExt cx="3842054" cy="211755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05A59CB-47BD-C17A-4441-7B61108D1087}"/>
                </a:ext>
              </a:extLst>
            </p:cNvPr>
            <p:cNvSpPr/>
            <p:nvPr/>
          </p:nvSpPr>
          <p:spPr>
            <a:xfrm>
              <a:off x="6403980" y="2320281"/>
              <a:ext cx="2244939" cy="2527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L. Ficcadenti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CD2DD887-7FA4-E35B-B24E-A2D195A1D1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1548444"/>
              <a:ext cx="0" cy="15966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835AA11-6041-70B8-ED2E-7C554875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423138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E66EAAF-4E10-5019-D513-2A3C39E96D47}"/>
                </a:ext>
              </a:extLst>
            </p:cNvPr>
            <p:cNvSpPr/>
            <p:nvPr/>
          </p:nvSpPr>
          <p:spPr>
            <a:xfrm>
              <a:off x="6407708" y="2686346"/>
              <a:ext cx="2291663" cy="231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</a:t>
              </a:r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acilities (off. </a:t>
              </a:r>
              <a:r>
                <a:rPr lang="en-GB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eccanica)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30AE50A-ED1B-6241-C58C-927832A5615D}"/>
                </a:ext>
              </a:extLst>
            </p:cNvPr>
            <p:cNvSpPr/>
            <p:nvPr/>
          </p:nvSpPr>
          <p:spPr>
            <a:xfrm>
              <a:off x="6407708" y="3038761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……….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55C81A-CDA2-0573-90A7-A11C0AE6966D}"/>
                </a:ext>
              </a:extLst>
            </p:cNvPr>
            <p:cNvSpPr/>
            <p:nvPr/>
          </p:nvSpPr>
          <p:spPr>
            <a:xfrm>
              <a:off x="4857317" y="1143465"/>
              <a:ext cx="2406750" cy="3982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Roma1 Collaboration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3530735-52E7-25CA-6203-E420079CA23B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804890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D908633-BFEA-B3D5-4E06-7059A68750E4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14" y="3145143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68195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961AB-C7B2-2285-0BE2-C7BEB986B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27</a:t>
            </a:fld>
            <a:endParaRPr lang="it-IT" altLang="it-IT"/>
          </a:p>
        </p:txBody>
      </p:sp>
      <p:sp>
        <p:nvSpPr>
          <p:cNvPr id="5" name="Google Shape;146;p31">
            <a:extLst>
              <a:ext uri="{FF2B5EF4-FFF2-40B4-BE49-F238E27FC236}">
                <a16:creationId xmlns:a16="http://schemas.microsoft.com/office/drawing/2014/main" id="{070E522E-79F5-DC60-05EC-8B739FA68859}"/>
              </a:ext>
            </a:extLst>
          </p:cNvPr>
          <p:cNvSpPr txBox="1">
            <a:spLocks/>
          </p:cNvSpPr>
          <p:nvPr/>
        </p:nvSpPr>
        <p:spPr>
          <a:xfrm>
            <a:off x="605671" y="1111920"/>
            <a:ext cx="7932657" cy="1852075"/>
          </a:xfrm>
          <a:prstGeom prst="rect">
            <a:avLst/>
          </a:prstGeom>
          <a:noFill/>
          <a:ln w="3175">
            <a:solidFill>
              <a:srgbClr val="002060"/>
            </a:solidFill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Roboto"/>
              <a:buNone/>
              <a:defRPr sz="1400" b="0" i="0" u="none" strike="noStrike" cap="none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just"/>
            <a:r>
              <a:rPr lang="en-GB" sz="1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FRIDA Project (INFN </a:t>
            </a:r>
            <a:r>
              <a:rPr lang="en-GB" sz="1600" b="1" dirty="0" err="1">
                <a:solidFill>
                  <a:srgbClr val="002060"/>
                </a:solidFill>
                <a:latin typeface="+mn-lt"/>
                <a:ea typeface="+mj-ea"/>
                <a:cs typeface="+mj-cs"/>
              </a:rPr>
              <a:t>Gr.V</a:t>
            </a:r>
            <a:r>
              <a:rPr lang="en-GB" sz="16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 call) </a:t>
            </a:r>
            <a:r>
              <a:rPr lang="en-GB" sz="1600" b="1" dirty="0">
                <a:solidFill>
                  <a:srgbClr val="002060"/>
                </a:solidFill>
              </a:rPr>
              <a:t>4 work-packages:</a:t>
            </a:r>
          </a:p>
          <a:p>
            <a:pPr marL="0" indent="0" algn="just"/>
            <a:endParaRPr lang="en-GB" sz="1600" b="1" dirty="0">
              <a:solidFill>
                <a:srgbClr val="002060"/>
              </a:solidFill>
            </a:endParaRPr>
          </a:p>
          <a:p>
            <a:pPr marL="214313" indent="-214313" algn="just">
              <a:buFont typeface="Wingdings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mechanism modelling &amp; radio-biology experiments; </a:t>
            </a:r>
          </a:p>
          <a:p>
            <a:pPr marL="214313" indent="-214313" algn="just">
              <a:buFont typeface="Wingdings" pitchFamily="2" charset="2"/>
              <a:buChar char="ü"/>
            </a:pPr>
            <a:r>
              <a:rPr lang="en-GB" sz="1600" b="1" dirty="0">
                <a:solidFill>
                  <a:srgbClr val="822433"/>
                </a:solidFill>
              </a:rPr>
              <a:t>120 k: beam delivery techniques (VHEE) – Prototype HG C-band Section</a:t>
            </a:r>
          </a:p>
          <a:p>
            <a:pPr marL="214313" indent="-214313" algn="just">
              <a:buFont typeface="Wingdings" pitchFamily="2" charset="2"/>
              <a:buChar char="ü"/>
            </a:pPr>
            <a:r>
              <a:rPr lang="en-GB" sz="1600" b="1" dirty="0">
                <a:solidFill>
                  <a:srgbClr val="822433"/>
                </a:solidFill>
              </a:rPr>
              <a:t>70 k : C-band pulse compressor </a:t>
            </a:r>
          </a:p>
          <a:p>
            <a:pPr marL="214313" indent="-214313" algn="just">
              <a:buFont typeface="Wingdings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Detectors for beam monitoring; </a:t>
            </a:r>
          </a:p>
          <a:p>
            <a:pPr marL="214313" indent="-214313" algn="just">
              <a:buFont typeface="Wingdings" pitchFamily="2" charset="2"/>
              <a:buChar char="ü"/>
            </a:pPr>
            <a:r>
              <a:rPr lang="en-GB" sz="1600" b="1" dirty="0">
                <a:solidFill>
                  <a:srgbClr val="002060"/>
                </a:solidFill>
              </a:rPr>
              <a:t>treatment planning development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17E59E-FD98-D85F-9AF5-A7E1396A5EF4}"/>
              </a:ext>
            </a:extLst>
          </p:cNvPr>
          <p:cNvSpPr txBox="1"/>
          <p:nvPr/>
        </p:nvSpPr>
        <p:spPr>
          <a:xfrm>
            <a:off x="702527" y="3894005"/>
            <a:ext cx="4793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2060"/>
                </a:solidFill>
              </a:rPr>
              <a:t>ACCORDO DI COLLABORAZIONE IN PROGRESS ……</a:t>
            </a: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1A15287F-4174-1306-0328-515F673A0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D0F179-6FFD-BCB6-CE61-25980D9D5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5135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96;p33">
            <a:extLst>
              <a:ext uri="{FF2B5EF4-FFF2-40B4-BE49-F238E27FC236}">
                <a16:creationId xmlns:a16="http://schemas.microsoft.com/office/drawing/2014/main" id="{9F28AD32-C1DF-4E49-B813-047BADA4F5B9}"/>
              </a:ext>
            </a:extLst>
          </p:cNvPr>
          <p:cNvSpPr txBox="1">
            <a:spLocks/>
          </p:cNvSpPr>
          <p:nvPr/>
        </p:nvSpPr>
        <p:spPr>
          <a:xfrm>
            <a:off x="869255" y="3193958"/>
            <a:ext cx="6491150" cy="47008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3200" b="1" dirty="0">
              <a:solidFill>
                <a:srgbClr val="002060"/>
              </a:solidFill>
              <a:latin typeface="Abril Fatface" panose="02000503000000020003" pitchFamily="2" charset="77"/>
            </a:endParaRPr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E55C0C9A-4803-6C4F-B99B-AC35EF0AA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B309A-60BC-CA4D-9D8C-A959CBF53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ED9AC5-D9F2-DCA0-8470-39BE5E189559}"/>
              </a:ext>
            </a:extLst>
          </p:cNvPr>
          <p:cNvSpPr txBox="1"/>
          <p:nvPr/>
        </p:nvSpPr>
        <p:spPr>
          <a:xfrm>
            <a:off x="869255" y="3128533"/>
            <a:ext cx="6868444" cy="1846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PNRR – IPCEI – MISE (2022)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0" indent="0" algn="just"/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Admitted to phase 2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SIT + Sapienza + European institution and industries</a:t>
            </a: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Financial request 4 M </a:t>
            </a:r>
          </a:p>
        </p:txBody>
      </p:sp>
      <p:sp>
        <p:nvSpPr>
          <p:cNvPr id="4" name="Google Shape;196;p33">
            <a:extLst>
              <a:ext uri="{FF2B5EF4-FFF2-40B4-BE49-F238E27FC236}">
                <a16:creationId xmlns:a16="http://schemas.microsoft.com/office/drawing/2014/main" id="{CA28C6D5-6E3D-35E1-9C68-5999CA4A9F89}"/>
              </a:ext>
            </a:extLst>
          </p:cNvPr>
          <p:cNvSpPr txBox="1">
            <a:spLocks/>
          </p:cNvSpPr>
          <p:nvPr/>
        </p:nvSpPr>
        <p:spPr>
          <a:xfrm>
            <a:off x="718875" y="746519"/>
            <a:ext cx="6491150" cy="47008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endParaRPr lang="en-GB" sz="3200" b="1" dirty="0">
              <a:solidFill>
                <a:srgbClr val="002060"/>
              </a:solidFill>
              <a:latin typeface="Abril Fatface" panose="02000503000000020003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06028-3E33-E1D8-E571-6BADA9A33F5A}"/>
              </a:ext>
            </a:extLst>
          </p:cNvPr>
          <p:cNvSpPr txBox="1"/>
          <p:nvPr/>
        </p:nvSpPr>
        <p:spPr>
          <a:xfrm>
            <a:off x="869255" y="841251"/>
            <a:ext cx="6868444" cy="184665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+mn-lt"/>
                <a:ea typeface="+mj-ea"/>
                <a:cs typeface="+mj-cs"/>
              </a:rPr>
              <a:t>PNRR – MISE – innovation II (2023)</a:t>
            </a: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0" indent="0" algn="just"/>
            <a:endParaRPr lang="en-GB" sz="1800" b="1" dirty="0">
              <a:solidFill>
                <a:srgbClr val="002060"/>
              </a:solidFill>
              <a:latin typeface="Roboto"/>
              <a:ea typeface="Roboto"/>
              <a:sym typeface="Roboto"/>
            </a:endParaRP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Sapienza</a:t>
            </a: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Financial request 1.2 M </a:t>
            </a:r>
          </a:p>
          <a:p>
            <a:pPr marL="285750" indent="-285750" algn="just">
              <a:buFontTx/>
              <a:buChar char="-"/>
            </a:pPr>
            <a:r>
              <a:rPr lang="en-GB" sz="18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24/134 admitted </a:t>
            </a:r>
          </a:p>
        </p:txBody>
      </p:sp>
    </p:spTree>
    <p:extLst>
      <p:ext uri="{BB962C8B-B14F-4D97-AF65-F5344CB8AC3E}">
        <p14:creationId xmlns:p14="http://schemas.microsoft.com/office/powerpoint/2010/main" val="19039627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B3240-80C1-4E96-2635-B282B7F6C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/>
              <a:t>Pagina </a:t>
            </a:r>
            <a:fld id="{99F93ADF-C203-46DC-9479-698135C8D2A7}" type="slidenum">
              <a:rPr lang="it-IT" altLang="it-IT" smtClean="0"/>
              <a:pPr>
                <a:defRPr/>
              </a:pPr>
              <a:t>29</a:t>
            </a:fld>
            <a:endParaRPr lang="it-IT" altLang="it-IT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B1C7F-2991-2403-4E8E-671933E584CF}"/>
              </a:ext>
            </a:extLst>
          </p:cNvPr>
          <p:cNvSpPr txBox="1"/>
          <p:nvPr/>
        </p:nvSpPr>
        <p:spPr>
          <a:xfrm>
            <a:off x="2286000" y="582622"/>
            <a:ext cx="4572000" cy="324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COSTS OF HARDWARE  and SYSTEMS</a:t>
            </a:r>
            <a:r>
              <a:rPr lang="en-US" sz="14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IT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ECBA3E-14FD-91DB-C53C-F48B53C1E87D}"/>
              </a:ext>
            </a:extLst>
          </p:cNvPr>
          <p:cNvGraphicFramePr>
            <a:graphicFrameLocks noGrp="1"/>
          </p:cNvGraphicFramePr>
          <p:nvPr/>
        </p:nvGraphicFramePr>
        <p:xfrm>
          <a:off x="1360449" y="1126274"/>
          <a:ext cx="5765180" cy="44381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5954">
                  <a:extLst>
                    <a:ext uri="{9D8B030D-6E8A-4147-A177-3AD203B41FA5}">
                      <a16:colId xmlns:a16="http://schemas.microsoft.com/office/drawing/2014/main" val="759261833"/>
                    </a:ext>
                  </a:extLst>
                </a:gridCol>
                <a:gridCol w="3125567">
                  <a:extLst>
                    <a:ext uri="{9D8B030D-6E8A-4147-A177-3AD203B41FA5}">
                      <a16:colId xmlns:a16="http://schemas.microsoft.com/office/drawing/2014/main" val="547640489"/>
                    </a:ext>
                  </a:extLst>
                </a:gridCol>
                <a:gridCol w="1369507">
                  <a:extLst>
                    <a:ext uri="{9D8B030D-6E8A-4147-A177-3AD203B41FA5}">
                      <a16:colId xmlns:a16="http://schemas.microsoft.com/office/drawing/2014/main" val="3109798994"/>
                    </a:ext>
                  </a:extLst>
                </a:gridCol>
                <a:gridCol w="784152">
                  <a:extLst>
                    <a:ext uri="{9D8B030D-6E8A-4147-A177-3AD203B41FA5}">
                      <a16:colId xmlns:a16="http://schemas.microsoft.com/office/drawing/2014/main" val="287876795"/>
                    </a:ext>
                  </a:extLst>
                </a:gridCol>
              </a:tblGrid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#</a:t>
                      </a:r>
                      <a:endParaRPr lang="en-IT" sz="11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Task</a:t>
                      </a:r>
                      <a:endParaRPr lang="en-GB" sz="11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Fornitore</a:t>
                      </a:r>
                      <a:endParaRPr lang="en-GB" sz="1100" b="1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Ente</a:t>
                      </a:r>
                      <a:endParaRPr lang="en-GB" sz="11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2054099"/>
                  </a:ext>
                </a:extLst>
              </a:tr>
              <a:tr h="2320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1a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SSM K300 series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Scandinova</a:t>
                      </a:r>
                      <a:endParaRPr lang="en-GB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8563301"/>
                  </a:ext>
                </a:extLst>
              </a:tr>
              <a:tr h="23206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1b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SSM K400 series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Scandinova</a:t>
                      </a:r>
                      <a:endParaRPr lang="en-GB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3532494"/>
                  </a:ext>
                </a:extLst>
              </a:tr>
              <a:tr h="4641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2a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Klystron E37217 + solenoid magnet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Scandinova</a:t>
                      </a:r>
                      <a:b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(Canon-Toshiba)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9648138"/>
                  </a:ext>
                </a:extLst>
              </a:tr>
              <a:tr h="464124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2b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Klystron E37212 + solenoid magnet</a:t>
                      </a:r>
                      <a:endParaRPr lang="en-GB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Scandinova</a:t>
                      </a:r>
                      <a:b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</a:br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(Canon-Toshiba)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 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9994592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3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Struttura meccanica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326010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4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Sistema di alimentazione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25617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5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Elettronica</a:t>
                      </a:r>
                      <a:r>
                        <a:rPr lang="en-GB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di </a:t>
                      </a:r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controllo</a:t>
                      </a:r>
                      <a:r>
                        <a:rPr lang="en-GB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 e </a:t>
                      </a:r>
                      <a:r>
                        <a:rPr lang="en-GB" sz="1100" u="none" strike="noStrike" dirty="0" err="1">
                          <a:solidFill>
                            <a:srgbClr val="002060"/>
                          </a:solidFill>
                          <a:effectLst/>
                        </a:rPr>
                        <a:t>gestione</a:t>
                      </a:r>
                      <a:endParaRPr lang="en-GB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LIBERA (TBC)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4507009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6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Diagnostica monitor fascio (in vacuum)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4583381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7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Elettronica di monitoraggio fascio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SIT/SBAI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1579057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8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SW di stimolo e misura con HMI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COSYLAB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80263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9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Iniettore (TW o SW)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SBAI/SIT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2773302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10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LINAC C-band TW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SBAI/SIT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4938117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11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Compressore di impulsi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SBAI/SIT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057058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12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Sistema da vuoto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Agilent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7361661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13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Sistema di termoregolazione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SIT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07253714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14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Sistema Dose delivery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1156429"/>
                  </a:ext>
                </a:extLst>
              </a:tr>
              <a:tr h="217558">
                <a:tc>
                  <a:txBody>
                    <a:bodyPr/>
                    <a:lstStyle/>
                    <a:p>
                      <a:pPr algn="ctr" fontAlgn="b"/>
                      <a:r>
                        <a:rPr lang="en-IT" sz="1100" u="none" strike="noStrike">
                          <a:solidFill>
                            <a:srgbClr val="002060"/>
                          </a:solidFill>
                          <a:effectLst/>
                        </a:rPr>
                        <a:t>15</a:t>
                      </a:r>
                      <a:endParaRPr lang="en-IT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TPS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solidFill>
                            <a:srgbClr val="002060"/>
                          </a:solidFill>
                          <a:effectLst/>
                        </a:rPr>
                        <a:t>TBD</a:t>
                      </a:r>
                      <a:endParaRPr lang="en-GB" sz="1100" b="0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solidFill>
                            <a:srgbClr val="002060"/>
                          </a:solidFill>
                          <a:effectLst/>
                        </a:rPr>
                        <a:t>SBAI</a:t>
                      </a:r>
                      <a:endParaRPr lang="en-GB" sz="1100" b="0" i="0" u="none" strike="noStrike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38885727"/>
                  </a:ext>
                </a:extLst>
              </a:tr>
            </a:tbl>
          </a:graphicData>
        </a:graphic>
      </p:graphicFrame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135358F5-A2D9-9630-1F01-EC8F4BFEC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8578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B635DC-CE1C-C1AF-6B12-32A876A1DB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205" y="6223479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79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0D8625-1B78-6D49-904D-FED2B3D9A2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18" y="1539069"/>
            <a:ext cx="3702024" cy="24018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A5BC43-D35D-B04F-BA8E-085671D559E9}"/>
              </a:ext>
            </a:extLst>
          </p:cNvPr>
          <p:cNvSpPr/>
          <p:nvPr/>
        </p:nvSpPr>
        <p:spPr>
          <a:xfrm>
            <a:off x="1292140" y="254000"/>
            <a:ext cx="6213560" cy="338554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it-IT" sz="1600" b="1" dirty="0">
                <a:solidFill>
                  <a:srgbClr val="002060"/>
                </a:solidFill>
              </a:rPr>
              <a:t>Electron LINAC-FLASH 7 MeV – </a:t>
            </a:r>
            <a:r>
              <a:rPr lang="it-IT" sz="1600" b="1" dirty="0" err="1">
                <a:solidFill>
                  <a:srgbClr val="002060"/>
                </a:solidFill>
              </a:rPr>
              <a:t>constructed</a:t>
            </a:r>
            <a:r>
              <a:rPr lang="it-IT" sz="1600" b="1" dirty="0">
                <a:solidFill>
                  <a:srgbClr val="002060"/>
                </a:solidFill>
              </a:rPr>
              <a:t> by SIT Company  </a:t>
            </a: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B5A14636-3335-5C40-9F6D-D38BFEE43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596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C06C97-932A-5044-BE1C-314A620FE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779" y="2939784"/>
            <a:ext cx="990963" cy="100113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AB7C38-662F-094F-BBE8-690A2DD2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3</a:t>
            </a:fld>
            <a:endParaRPr lang="it-IT" altLang="it-IT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A8A0D3F-1EF5-CC4C-93D4-DB176FD48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B66020-E875-B9C4-8925-6A407ADF4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7085" y="3020905"/>
            <a:ext cx="4601435" cy="1107096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B8681E-35DE-F04D-AE99-E246E4C0A2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1221" y="1539069"/>
            <a:ext cx="4081010" cy="12682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08D8C0-497A-0183-CDDF-81A04B765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1221" y="4341553"/>
            <a:ext cx="3948469" cy="1229058"/>
          </a:xfrm>
          <a:prstGeom prst="rect">
            <a:avLst/>
          </a:prstGeom>
          <a:ln>
            <a:solidFill>
              <a:schemeClr val="accent5">
                <a:lumMod val="10000"/>
              </a:schemeClr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202E25-CAEE-3731-A50F-C99C0876F81A}"/>
              </a:ext>
            </a:extLst>
          </p:cNvPr>
          <p:cNvSpPr txBox="1"/>
          <p:nvPr/>
        </p:nvSpPr>
        <p:spPr>
          <a:xfrm>
            <a:off x="7410714" y="4407097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2023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D1562A-4DCB-8441-1614-62EBC426899F}"/>
              </a:ext>
            </a:extLst>
          </p:cNvPr>
          <p:cNvSpPr txBox="1"/>
          <p:nvPr/>
        </p:nvSpPr>
        <p:spPr>
          <a:xfrm>
            <a:off x="1292140" y="4291692"/>
            <a:ext cx="1558440" cy="1107996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sz="1100" dirty="0">
                <a:solidFill>
                  <a:srgbClr val="002060"/>
                </a:solidFill>
              </a:rPr>
              <a:t>CURIE INSTITUTE</a:t>
            </a:r>
          </a:p>
          <a:p>
            <a:r>
              <a:rPr lang="en-IT" sz="1100" dirty="0">
                <a:solidFill>
                  <a:srgbClr val="002060"/>
                </a:solidFill>
              </a:rPr>
              <a:t>ANVERSA</a:t>
            </a:r>
          </a:p>
          <a:p>
            <a:r>
              <a:rPr lang="en-IT" sz="1100" dirty="0">
                <a:solidFill>
                  <a:srgbClr val="002060"/>
                </a:solidFill>
              </a:rPr>
              <a:t>PISA (CRPF)</a:t>
            </a:r>
          </a:p>
          <a:p>
            <a:r>
              <a:rPr lang="en-IT" sz="1100" dirty="0">
                <a:solidFill>
                  <a:srgbClr val="002060"/>
                </a:solidFill>
              </a:rPr>
              <a:t>MADRID</a:t>
            </a:r>
          </a:p>
          <a:p>
            <a:r>
              <a:rPr lang="en-IT" sz="1100" dirty="0">
                <a:solidFill>
                  <a:srgbClr val="C00000"/>
                </a:solidFill>
              </a:rPr>
              <a:t>CATANIA (Università)</a:t>
            </a:r>
          </a:p>
          <a:p>
            <a:r>
              <a:rPr lang="en-IT" sz="1100" dirty="0">
                <a:solidFill>
                  <a:srgbClr val="C00000"/>
                </a:solidFill>
              </a:rPr>
              <a:t>ROMA (Gemelli)</a:t>
            </a:r>
          </a:p>
        </p:txBody>
      </p:sp>
    </p:spTree>
    <p:extLst>
      <p:ext uri="{BB962C8B-B14F-4D97-AF65-F5344CB8AC3E}">
        <p14:creationId xmlns:p14="http://schemas.microsoft.com/office/powerpoint/2010/main" val="54499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1EEC6BEB-3283-4CA7-AA9A-34D2F13205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63" t="-1617" r="16022" b="29890"/>
          <a:stretch/>
        </p:blipFill>
        <p:spPr>
          <a:xfrm>
            <a:off x="3708148" y="763435"/>
            <a:ext cx="5320878" cy="3079371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D49247-128C-3748-8502-AC4A4146A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6" y="3035164"/>
            <a:ext cx="3686966" cy="31116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2BD4BBD-DD29-4E47-B83C-7DCD79E3907D}"/>
              </a:ext>
            </a:extLst>
          </p:cNvPr>
          <p:cNvSpPr txBox="1"/>
          <p:nvPr/>
        </p:nvSpPr>
        <p:spPr>
          <a:xfrm>
            <a:off x="5803342" y="2933803"/>
            <a:ext cx="1384726" cy="246221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dirty="0">
                <a:solidFill>
                  <a:srgbClr val="FFFF00"/>
                </a:solidFill>
              </a:rPr>
              <a:t>LINAC@5.712 GHz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CD8FC-B0CD-C442-8886-5F340B458571}"/>
              </a:ext>
            </a:extLst>
          </p:cNvPr>
          <p:cNvSpPr txBox="1"/>
          <p:nvPr/>
        </p:nvSpPr>
        <p:spPr>
          <a:xfrm>
            <a:off x="6749807" y="1595114"/>
            <a:ext cx="1254697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srgbClr val="002060"/>
                </a:solidFill>
              </a:rPr>
              <a:t>P</a:t>
            </a:r>
            <a:r>
              <a:rPr lang="it-IT" sz="1100" baseline="-25000" dirty="0">
                <a:solidFill>
                  <a:srgbClr val="002060"/>
                </a:solidFill>
              </a:rPr>
              <a:t>RF  </a:t>
            </a:r>
            <a:r>
              <a:rPr lang="it-IT" sz="1100" dirty="0">
                <a:solidFill>
                  <a:srgbClr val="002060"/>
                </a:solidFill>
              </a:rPr>
              <a:t>2.5 MW</a:t>
            </a:r>
          </a:p>
          <a:p>
            <a:r>
              <a:rPr lang="it-IT" sz="1100" dirty="0">
                <a:solidFill>
                  <a:srgbClr val="002060"/>
                </a:solidFill>
              </a:rPr>
              <a:t>C-Band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DA2647-0084-F445-80B1-14C9D0950BF1}"/>
              </a:ext>
            </a:extLst>
          </p:cNvPr>
          <p:cNvSpPr txBox="1"/>
          <p:nvPr/>
        </p:nvSpPr>
        <p:spPr>
          <a:xfrm>
            <a:off x="5397764" y="5532456"/>
            <a:ext cx="3746236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it-IT" dirty="0">
              <a:solidFill>
                <a:srgbClr val="790022"/>
              </a:solidFill>
            </a:endParaRPr>
          </a:p>
          <a:p>
            <a:endParaRPr lang="it-IT" dirty="0">
              <a:solidFill>
                <a:srgbClr val="790022"/>
              </a:solidFill>
            </a:endParaRPr>
          </a:p>
        </p:txBody>
      </p:sp>
      <p:pic>
        <p:nvPicPr>
          <p:cNvPr id="12" name="Picture 13" descr="logo +marchio">
            <a:extLst>
              <a:ext uri="{FF2B5EF4-FFF2-40B4-BE49-F238E27FC236}">
                <a16:creationId xmlns:a16="http://schemas.microsoft.com/office/drawing/2014/main" id="{E336FB2B-59F4-4B4A-A745-85B0B682F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929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71851-1199-A842-94E6-5A3438A8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092D37-0ED4-1D47-B8E3-A1255A331C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276" y="917354"/>
            <a:ext cx="3671037" cy="2027989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E42E575E-8310-8749-BE18-68F434636D14}"/>
              </a:ext>
            </a:extLst>
          </p:cNvPr>
          <p:cNvSpPr txBox="1">
            <a:spLocks/>
          </p:cNvSpPr>
          <p:nvPr/>
        </p:nvSpPr>
        <p:spPr>
          <a:xfrm>
            <a:off x="344322" y="192974"/>
            <a:ext cx="8241593" cy="705807"/>
          </a:xfrm>
          <a:prstGeom prst="rect">
            <a:avLst/>
          </a:prstGeom>
          <a:solidFill>
            <a:schemeClr val="accent5"/>
          </a:solidFill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defPPr>
              <a:defRPr lang="it-IT"/>
            </a:defPPr>
            <a:lvl1pPr marL="0" indent="0" algn="ctr" defTabSz="914400" eaLnBrk="1" latinLnBrk="0" hangingPunct="1"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800" b="0" i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C-band LINAC 12 MeV,  for FLASH-RT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268E6B3-9D15-264B-A8E6-21B6EE0D2C4C}"/>
              </a:ext>
            </a:extLst>
          </p:cNvPr>
          <p:cNvSpPr/>
          <p:nvPr/>
        </p:nvSpPr>
        <p:spPr bwMode="auto">
          <a:xfrm>
            <a:off x="152085" y="5656789"/>
            <a:ext cx="3671037" cy="438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3F546D-5B50-E144-B7A8-C3A56D87D4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EA75CB-6B98-1BCB-EE3A-A3BA4441B0F9}"/>
              </a:ext>
            </a:extLst>
          </p:cNvPr>
          <p:cNvSpPr txBox="1"/>
          <p:nvPr/>
        </p:nvSpPr>
        <p:spPr>
          <a:xfrm>
            <a:off x="6177206" y="3354224"/>
            <a:ext cx="49885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80 cm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FA324-A84F-A74F-2A19-BE458DA13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3298" y="4204015"/>
            <a:ext cx="4918617" cy="14553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82D9853-DD91-231E-413D-098162F8B967}"/>
              </a:ext>
            </a:extLst>
          </p:cNvPr>
          <p:cNvSpPr txBox="1"/>
          <p:nvPr/>
        </p:nvSpPr>
        <p:spPr>
          <a:xfrm>
            <a:off x="7869103" y="4309002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787426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B7163A-5A39-E34B-92BF-475361D6EFC4}"/>
              </a:ext>
            </a:extLst>
          </p:cNvPr>
          <p:cNvSpPr txBox="1"/>
          <p:nvPr/>
        </p:nvSpPr>
        <p:spPr>
          <a:xfrm>
            <a:off x="1588050" y="303098"/>
            <a:ext cx="6870150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1800" b="1" dirty="0">
                <a:solidFill>
                  <a:srgbClr val="002060"/>
                </a:solidFill>
              </a:rPr>
              <a:t>FIRST TESTS 5 ACCELERATING CELLS – SAPIENZA RF LAB</a:t>
            </a:r>
          </a:p>
        </p:txBody>
      </p:sp>
      <p:pic>
        <p:nvPicPr>
          <p:cNvPr id="10" name="Picture 13" descr="logo +marchio">
            <a:extLst>
              <a:ext uri="{FF2B5EF4-FFF2-40B4-BE49-F238E27FC236}">
                <a16:creationId xmlns:a16="http://schemas.microsoft.com/office/drawing/2014/main" id="{CB6C9520-6E57-9D44-8172-237CC24C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553D33-ADA0-9A4B-8391-42279F07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14FA2E-AF88-C842-B354-B22C7EFD1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3E1D72-E97F-CE46-9539-4B13ADAC27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" t="8111" r="-140" b="24876"/>
          <a:stretch/>
        </p:blipFill>
        <p:spPr>
          <a:xfrm>
            <a:off x="1850244" y="859809"/>
            <a:ext cx="5517866" cy="22245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2A1DF5-9AFF-ED4C-9F61-8BEDE9E549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7846"/>
          <a:stretch/>
        </p:blipFill>
        <p:spPr>
          <a:xfrm>
            <a:off x="1472044" y="3198327"/>
            <a:ext cx="6263247" cy="22191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EBA556-2D33-9F42-943E-16DB0162BFD0}"/>
              </a:ext>
            </a:extLst>
          </p:cNvPr>
          <p:cNvSpPr txBox="1"/>
          <p:nvPr/>
        </p:nvSpPr>
        <p:spPr>
          <a:xfrm>
            <a:off x="2357660" y="5610291"/>
            <a:ext cx="4474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FINAL PROTOTYPE 32 CELLS IN CONSTRUCTION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18DF979-44E0-5742-88EA-7748AA86BA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273" b="-29196"/>
          <a:stretch/>
        </p:blipFill>
        <p:spPr>
          <a:xfrm>
            <a:off x="7505700" y="1647990"/>
            <a:ext cx="1066925" cy="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918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655CEC-C619-704B-BD56-37EC5121A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61ADB2E9-71C2-D942-9064-F452D6ED5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93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66A6E0CD-60BA-684E-92FC-867BD252CB61}"/>
              </a:ext>
            </a:extLst>
          </p:cNvPr>
          <p:cNvSpPr txBox="1">
            <a:spLocks/>
          </p:cNvSpPr>
          <p:nvPr/>
        </p:nvSpPr>
        <p:spPr>
          <a:xfrm>
            <a:off x="216607" y="1909526"/>
            <a:ext cx="8241593" cy="820133"/>
          </a:xfrm>
          <a:prstGeom prst="rect">
            <a:avLst/>
          </a:prstGeom>
          <a:solidFill>
            <a:schemeClr val="accent5"/>
          </a:solidFill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defPPr>
              <a:defRPr lang="it-IT"/>
            </a:defPPr>
            <a:lvl1pPr marL="0" indent="0" algn="ctr" defTabSz="914400" eaLnBrk="1" latinLnBrk="0" hangingPunct="1"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800" b="0" i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8224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</a:t>
            </a:r>
            <a:r>
              <a:rPr lang="en-US" sz="3600" b="1" dirty="0">
                <a:solidFill>
                  <a:srgbClr val="822433"/>
                </a:solidFill>
              </a:rPr>
              <a:t> VHEE LINACS </a:t>
            </a:r>
          </a:p>
          <a:p>
            <a:r>
              <a:rPr lang="en-US" sz="3600" b="1" dirty="0">
                <a:solidFill>
                  <a:srgbClr val="822433"/>
                </a:solidFill>
              </a:rPr>
              <a:t>FOR DEEP TUMORS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B2799-A240-2649-A36E-155C5DCFD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586B080-B556-0535-9FB2-B85E71BD2116}"/>
              </a:ext>
            </a:extLst>
          </p:cNvPr>
          <p:cNvSpPr txBox="1">
            <a:spLocks/>
          </p:cNvSpPr>
          <p:nvPr/>
        </p:nvSpPr>
        <p:spPr bwMode="auto">
          <a:xfrm>
            <a:off x="337789" y="3121553"/>
            <a:ext cx="7999228" cy="100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br>
              <a:rPr lang="it-IT" sz="3200" dirty="0">
                <a:solidFill>
                  <a:srgbClr val="002060"/>
                </a:solidFill>
                <a:latin typeface="+mn-lt"/>
              </a:rPr>
            </a:br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VHEE -&gt; 60-250 MeV</a:t>
            </a:r>
            <a:br>
              <a:rPr lang="it-IT" sz="3200" dirty="0">
                <a:latin typeface="+mn-lt"/>
              </a:rPr>
            </a:br>
            <a:endParaRPr lang="en-US" sz="2000" dirty="0">
              <a:solidFill>
                <a:srgbClr val="790022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164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26F1A1AB-B15F-9D4D-97D3-66F46CEBB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27" y="6095968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DA0F4E-BB11-7C44-B298-25A7008E0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2638" y="6223479"/>
            <a:ext cx="749772" cy="4146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01B2E7-F07F-F24D-867D-779A4AD6B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7DAEE5-DFD3-4E94-8BAB-BD1B7DF7D3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195" y="-8250"/>
            <a:ext cx="5096108" cy="61121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813967-93FC-F9FB-436D-2FA3247234C0}"/>
              </a:ext>
            </a:extLst>
          </p:cNvPr>
          <p:cNvSpPr txBox="1"/>
          <p:nvPr/>
        </p:nvSpPr>
        <p:spPr>
          <a:xfrm>
            <a:off x="7109435" y="766581"/>
            <a:ext cx="1681614" cy="954107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1400" dirty="0">
                <a:solidFill>
                  <a:srgbClr val="002060"/>
                </a:solidFill>
              </a:rPr>
              <a:t>JOINT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STUDY GROUP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SAPIENZA – INFN</a:t>
            </a:r>
          </a:p>
          <a:p>
            <a:pPr algn="ctr"/>
            <a:r>
              <a:rPr lang="en-IT" sz="1400" dirty="0">
                <a:solidFill>
                  <a:srgbClr val="002060"/>
                </a:solidFill>
              </a:rPr>
              <a:t>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B15F78-9836-DDCB-BC5A-A5235D45BB99}"/>
              </a:ext>
            </a:extLst>
          </p:cNvPr>
          <p:cNvSpPr txBox="1"/>
          <p:nvPr/>
        </p:nvSpPr>
        <p:spPr>
          <a:xfrm>
            <a:off x="6880303" y="2007220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Costituito a seguito di un incontro</a:t>
            </a:r>
          </a:p>
          <a:p>
            <a:r>
              <a:rPr lang="en-GB" dirty="0">
                <a:solidFill>
                  <a:srgbClr val="002060"/>
                </a:solidFill>
              </a:rPr>
              <a:t>t</a:t>
            </a:r>
            <a:r>
              <a:rPr lang="en-IT" dirty="0">
                <a:solidFill>
                  <a:srgbClr val="002060"/>
                </a:solidFill>
              </a:rPr>
              <a:t>ra  Rettrice Sapienza e Presidente INFN</a:t>
            </a:r>
          </a:p>
        </p:txBody>
      </p:sp>
    </p:spTree>
    <p:extLst>
      <p:ext uri="{BB962C8B-B14F-4D97-AF65-F5344CB8AC3E}">
        <p14:creationId xmlns:p14="http://schemas.microsoft.com/office/powerpoint/2010/main" val="2537991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0FB2A37E-6342-104D-8051-DBE20631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319" y="1588914"/>
            <a:ext cx="6239362" cy="646938"/>
          </a:xfrm>
        </p:spPr>
        <p:txBody>
          <a:bodyPr/>
          <a:lstStyle/>
          <a:p>
            <a:pPr algn="ctr"/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0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range of energy ?</a:t>
            </a:r>
            <a:br>
              <a:rPr lang="it-IT" sz="3200" b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T" sz="3200" b="0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86098FCC-35FE-1442-BC89-350519FD3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4451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48A7DE-12C3-5540-981B-A865F1E17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E63A33-8271-4DD0-9C48-789913D7C11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595653-168D-9E4B-ACBD-4DDBBB362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1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761708-C309-4995-838E-4CD3280BA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PDD </a:t>
            </a:r>
            <a:r>
              <a:rPr lang="it-IT" dirty="0" err="1"/>
              <a:t>Integrated</a:t>
            </a:r>
            <a:r>
              <a:rPr lang="it-IT" dirty="0"/>
              <a:t> Dose – 9 MeV, 80 MeV, 130 MeV </a:t>
            </a:r>
            <a:endParaRPr lang="en-US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1F2CDD9-3B69-4902-82BD-6ADB48921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0" y="1371600"/>
            <a:ext cx="7984518" cy="406295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FA298C-6511-2B4A-8BFF-E87ED0699CDE}"/>
              </a:ext>
            </a:extLst>
          </p:cNvPr>
          <p:cNvSpPr txBox="1"/>
          <p:nvPr/>
        </p:nvSpPr>
        <p:spPr>
          <a:xfrm>
            <a:off x="3883843" y="1178351"/>
            <a:ext cx="2167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,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5085577-8105-354C-8E92-B78A846E9C02}"/>
              </a:ext>
            </a:extLst>
          </p:cNvPr>
          <p:cNvSpPr txBox="1">
            <a:spLocks/>
          </p:cNvSpPr>
          <p:nvPr/>
        </p:nvSpPr>
        <p:spPr bwMode="auto">
          <a:xfrm>
            <a:off x="1645485" y="3965051"/>
            <a:ext cx="86204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9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070ADDD-FCBE-0D4C-95BD-5FFA48E06581}"/>
              </a:ext>
            </a:extLst>
          </p:cNvPr>
          <p:cNvSpPr txBox="1">
            <a:spLocks/>
          </p:cNvSpPr>
          <p:nvPr/>
        </p:nvSpPr>
        <p:spPr bwMode="auto">
          <a:xfrm>
            <a:off x="3238524" y="3965050"/>
            <a:ext cx="86204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80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D8A59BB3-DC96-D849-BEEA-E5546B5860DA}"/>
              </a:ext>
            </a:extLst>
          </p:cNvPr>
          <p:cNvSpPr txBox="1">
            <a:spLocks/>
          </p:cNvSpPr>
          <p:nvPr/>
        </p:nvSpPr>
        <p:spPr bwMode="auto">
          <a:xfrm>
            <a:off x="5104674" y="3965050"/>
            <a:ext cx="954833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130 </a:t>
            </a:r>
            <a:r>
              <a:rPr lang="it-IT" sz="1400" dirty="0" err="1"/>
              <a:t>MeV</a:t>
            </a:r>
            <a:endParaRPr lang="en-US" sz="1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8DC923E-D3E7-6741-BB21-63349244D262}"/>
              </a:ext>
            </a:extLst>
          </p:cNvPr>
          <p:cNvSpPr/>
          <p:nvPr/>
        </p:nvSpPr>
        <p:spPr bwMode="auto">
          <a:xfrm>
            <a:off x="8088198" y="1178351"/>
            <a:ext cx="763571" cy="456257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D590A1-B87F-1D48-BC8C-867FD9911A91}"/>
              </a:ext>
            </a:extLst>
          </p:cNvPr>
          <p:cNvSpPr/>
          <p:nvPr/>
        </p:nvSpPr>
        <p:spPr bwMode="auto">
          <a:xfrm>
            <a:off x="404756" y="1293767"/>
            <a:ext cx="763571" cy="456257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6709C991-E068-8A4E-866E-C872D7607746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279155" y="3178684"/>
            <a:ext cx="243002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 err="1"/>
              <a:t>Integrated</a:t>
            </a:r>
            <a:r>
              <a:rPr lang="it-IT" sz="1400" dirty="0"/>
              <a:t> Relative Dose</a:t>
            </a:r>
            <a:endParaRPr lang="en-US" sz="14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5CDEF2C2-EA5D-B040-9733-9A979255EAA0}"/>
              </a:ext>
            </a:extLst>
          </p:cNvPr>
          <p:cNvSpPr txBox="1">
            <a:spLocks/>
          </p:cNvSpPr>
          <p:nvPr/>
        </p:nvSpPr>
        <p:spPr bwMode="auto">
          <a:xfrm>
            <a:off x="1781831" y="5011967"/>
            <a:ext cx="343762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 </a:t>
            </a:r>
            <a:endParaRPr lang="en-US" sz="1400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51096D79-AED4-E140-8001-2A58BBA72D09}"/>
              </a:ext>
            </a:extLst>
          </p:cNvPr>
          <p:cNvSpPr txBox="1">
            <a:spLocks/>
          </p:cNvSpPr>
          <p:nvPr/>
        </p:nvSpPr>
        <p:spPr bwMode="auto">
          <a:xfrm>
            <a:off x="7308137" y="5003599"/>
            <a:ext cx="5937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 cm </a:t>
            </a:r>
            <a:endParaRPr lang="en-US" sz="1400" dirty="0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27CE6E67-C71F-0B4C-B77F-4883BAA6BA42}"/>
              </a:ext>
            </a:extLst>
          </p:cNvPr>
          <p:cNvSpPr txBox="1">
            <a:spLocks/>
          </p:cNvSpPr>
          <p:nvPr/>
        </p:nvSpPr>
        <p:spPr bwMode="auto">
          <a:xfrm>
            <a:off x="1803842" y="5034975"/>
            <a:ext cx="343762" cy="321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 </a:t>
            </a:r>
            <a:endParaRPr lang="en-US" sz="140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1BABFFFF-6F8F-2D44-B0C5-46A189EF1A51}"/>
              </a:ext>
            </a:extLst>
          </p:cNvPr>
          <p:cNvSpPr txBox="1">
            <a:spLocks/>
          </p:cNvSpPr>
          <p:nvPr/>
        </p:nvSpPr>
        <p:spPr bwMode="auto">
          <a:xfrm>
            <a:off x="2739096" y="5082130"/>
            <a:ext cx="499427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10 </a:t>
            </a:r>
            <a:endParaRPr lang="en-US" sz="1400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9DA36339-FC09-E942-AC04-1F3DA1401B49}"/>
              </a:ext>
            </a:extLst>
          </p:cNvPr>
          <p:cNvSpPr txBox="1">
            <a:spLocks/>
          </p:cNvSpPr>
          <p:nvPr/>
        </p:nvSpPr>
        <p:spPr bwMode="auto">
          <a:xfrm>
            <a:off x="3680144" y="5022157"/>
            <a:ext cx="474139" cy="342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20 </a:t>
            </a:r>
            <a:endParaRPr lang="en-US" sz="1400" dirty="0"/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F67B2B46-6676-C648-9C9C-742C9F8A188C}"/>
              </a:ext>
            </a:extLst>
          </p:cNvPr>
          <p:cNvSpPr txBox="1">
            <a:spLocks/>
          </p:cNvSpPr>
          <p:nvPr/>
        </p:nvSpPr>
        <p:spPr bwMode="auto">
          <a:xfrm>
            <a:off x="4566995" y="5011025"/>
            <a:ext cx="457690" cy="344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30 </a:t>
            </a:r>
            <a:endParaRPr lang="en-US" sz="1400" dirty="0"/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000FFCE8-0154-4041-AFA7-471C409B7EA2}"/>
              </a:ext>
            </a:extLst>
          </p:cNvPr>
          <p:cNvSpPr txBox="1">
            <a:spLocks/>
          </p:cNvSpPr>
          <p:nvPr/>
        </p:nvSpPr>
        <p:spPr bwMode="auto">
          <a:xfrm>
            <a:off x="5548444" y="5005459"/>
            <a:ext cx="457690" cy="434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40 </a:t>
            </a:r>
            <a:endParaRPr lang="en-US" sz="1400" dirty="0"/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E36623C2-C302-2946-9997-314A1120C213}"/>
              </a:ext>
            </a:extLst>
          </p:cNvPr>
          <p:cNvSpPr txBox="1">
            <a:spLocks/>
          </p:cNvSpPr>
          <p:nvPr/>
        </p:nvSpPr>
        <p:spPr bwMode="auto">
          <a:xfrm>
            <a:off x="6462257" y="5005459"/>
            <a:ext cx="457690" cy="350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50 </a:t>
            </a:r>
            <a:endParaRPr lang="en-US" sz="1400" dirty="0"/>
          </a:p>
        </p:txBody>
      </p:sp>
      <p:sp>
        <p:nvSpPr>
          <p:cNvPr id="22" name="Titolo 1">
            <a:extLst>
              <a:ext uri="{FF2B5EF4-FFF2-40B4-BE49-F238E27FC236}">
                <a16:creationId xmlns:a16="http://schemas.microsoft.com/office/drawing/2014/main" id="{FAA43A1D-EEDA-FC4F-900F-67BAB76DE656}"/>
              </a:ext>
            </a:extLst>
          </p:cNvPr>
          <p:cNvSpPr txBox="1">
            <a:spLocks/>
          </p:cNvSpPr>
          <p:nvPr/>
        </p:nvSpPr>
        <p:spPr bwMode="auto">
          <a:xfrm>
            <a:off x="2671493" y="5013029"/>
            <a:ext cx="499427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400" dirty="0"/>
              <a:t>10 </a:t>
            </a:r>
            <a:endParaRPr lang="en-US" sz="1400" dirty="0"/>
          </a:p>
        </p:txBody>
      </p:sp>
      <p:sp>
        <p:nvSpPr>
          <p:cNvPr id="24" name="Titolo 1">
            <a:extLst>
              <a:ext uri="{FF2B5EF4-FFF2-40B4-BE49-F238E27FC236}">
                <a16:creationId xmlns:a16="http://schemas.microsoft.com/office/drawing/2014/main" id="{B9D1B3A1-DBCA-4641-93C1-88FCBF9C2AF0}"/>
              </a:ext>
            </a:extLst>
          </p:cNvPr>
          <p:cNvSpPr txBox="1">
            <a:spLocks/>
          </p:cNvSpPr>
          <p:nvPr/>
        </p:nvSpPr>
        <p:spPr bwMode="auto">
          <a:xfrm>
            <a:off x="1065229" y="1867048"/>
            <a:ext cx="617964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sz="1200" dirty="0"/>
              <a:t>100% </a:t>
            </a:r>
            <a:endParaRPr lang="en-US" sz="12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C1D84E6-08E5-494E-B501-3D1F75408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0405" y="6223479"/>
            <a:ext cx="749772" cy="414609"/>
          </a:xfrm>
          <a:prstGeom prst="rect">
            <a:avLst/>
          </a:prstGeom>
        </p:spPr>
      </p:pic>
      <p:pic>
        <p:nvPicPr>
          <p:cNvPr id="26" name="Picture 13" descr="logo +marchio">
            <a:extLst>
              <a:ext uri="{FF2B5EF4-FFF2-40B4-BE49-F238E27FC236}">
                <a16:creationId xmlns:a16="http://schemas.microsoft.com/office/drawing/2014/main" id="{F44DB8EE-AC3C-7744-B128-53114DC53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2766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98751D3-647B-7D46-8279-5B98F04935E8}"/>
              </a:ext>
            </a:extLst>
          </p:cNvPr>
          <p:cNvSpPr/>
          <p:nvPr/>
        </p:nvSpPr>
        <p:spPr bwMode="auto">
          <a:xfrm>
            <a:off x="969816" y="1293767"/>
            <a:ext cx="192377" cy="122776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1721B-DFBC-6A45-8FAB-EBDB296679A0}"/>
              </a:ext>
            </a:extLst>
          </p:cNvPr>
          <p:cNvSpPr txBox="1"/>
          <p:nvPr/>
        </p:nvSpPr>
        <p:spPr>
          <a:xfrm>
            <a:off x="5777289" y="2322077"/>
            <a:ext cx="1295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>
                <a:solidFill>
                  <a:srgbClr val="002060"/>
                </a:solidFill>
              </a:rPr>
              <a:t>Beam</a:t>
            </a:r>
            <a:r>
              <a:rPr lang="it-IT" sz="1200" dirty="0">
                <a:solidFill>
                  <a:srgbClr val="002060"/>
                </a:solidFill>
              </a:rPr>
              <a:t> spot 3 cm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C04A4FE-3EBC-264B-87EF-B481BE1086C7}"/>
              </a:ext>
            </a:extLst>
          </p:cNvPr>
          <p:cNvSpPr/>
          <p:nvPr/>
        </p:nvSpPr>
        <p:spPr>
          <a:xfrm>
            <a:off x="1635542" y="5622308"/>
            <a:ext cx="49208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77190" algn="just"/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Never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introduced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such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VHEE in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clinical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RT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till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 </a:t>
            </a:r>
            <a:r>
              <a:rPr lang="it-IT" sz="1400" b="1" dirty="0" err="1">
                <a:solidFill>
                  <a:srgbClr val="822433"/>
                </a:solidFill>
                <a:cs typeface="Arial" panose="020B0604020202020204" pitchFamily="34" charset="0"/>
              </a:rPr>
              <a:t>now</a:t>
            </a:r>
            <a:r>
              <a:rPr lang="it-IT" sz="1400" b="1" dirty="0">
                <a:solidFill>
                  <a:srgbClr val="822433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AFC57E-71BC-7D98-1300-1EBFD78365F2}"/>
              </a:ext>
            </a:extLst>
          </p:cNvPr>
          <p:cNvSpPr txBox="1"/>
          <p:nvPr/>
        </p:nvSpPr>
        <p:spPr>
          <a:xfrm>
            <a:off x="1645485" y="147247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</a:rPr>
              <a:t>P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ercentage </a:t>
            </a:r>
            <a:r>
              <a:rPr lang="en-GB" sz="1400" b="1" dirty="0">
                <a:solidFill>
                  <a:srgbClr val="002060"/>
                </a:solidFill>
              </a:rPr>
              <a:t>D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epth </a:t>
            </a:r>
            <a:r>
              <a:rPr lang="en-GB" sz="1400" b="1" dirty="0">
                <a:solidFill>
                  <a:srgbClr val="002060"/>
                </a:solidFill>
              </a:rPr>
              <a:t>D</a:t>
            </a:r>
            <a:r>
              <a:rPr lang="en-GB" sz="14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ose curve</a:t>
            </a:r>
            <a:r>
              <a:rPr lang="en-GB" sz="1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 </a:t>
            </a:r>
            <a:endParaRPr lang="en-IT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38699"/>
      </p:ext>
    </p:extLst>
  </p:cSld>
  <p:clrMapOvr>
    <a:masterClrMapping/>
  </p:clrMapOvr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73701</TotalTime>
  <Words>1186</Words>
  <Application>Microsoft Macintosh PowerPoint</Application>
  <PresentationFormat>On-screen Show (4:3)</PresentationFormat>
  <Paragraphs>308</Paragraphs>
  <Slides>29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Abril Fatface</vt:lpstr>
      <vt:lpstr>Arial</vt:lpstr>
      <vt:lpstr>Calibri</vt:lpstr>
      <vt:lpstr>Georgia</vt:lpstr>
      <vt:lpstr>Roboto</vt:lpstr>
      <vt:lpstr>Symbol</vt:lpstr>
      <vt:lpstr>Times New Roman</vt:lpstr>
      <vt:lpstr>Wingdings</vt:lpstr>
      <vt:lpstr>la sapienza</vt:lpstr>
      <vt:lpstr>PowerPoint Presentation</vt:lpstr>
      <vt:lpstr>Electron FLASH-RT Linacs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What range of energy ? </vt:lpstr>
      <vt:lpstr>PDD Integrated Dose – 9 MeV, 80 MeV, 130 MeV </vt:lpstr>
      <vt:lpstr> 1. VHEE BETTER THAT PHOTONS EVEN WITHOUT FLASH</vt:lpstr>
      <vt:lpstr>PowerPoint Presentation</vt:lpstr>
      <vt:lpstr>PowerPoint Presentation</vt:lpstr>
      <vt:lpstr>PowerPoint Presentation</vt:lpstr>
      <vt:lpstr>PE6: BASIC PROTOTYPE  SAPIENZA &amp; 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FUNDINGS &amp; SCHEDULE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- -</dc:creator>
  <cp:keywords/>
  <dc:description/>
  <cp:lastModifiedBy>Luigi Palumbo</cp:lastModifiedBy>
  <cp:revision>665</cp:revision>
  <cp:lastPrinted>2022-11-10T12:53:53Z</cp:lastPrinted>
  <dcterms:created xsi:type="dcterms:W3CDTF">2006-11-20T16:13:10Z</dcterms:created>
  <dcterms:modified xsi:type="dcterms:W3CDTF">2023-03-03T08:04:33Z</dcterms:modified>
  <cp:category/>
</cp:coreProperties>
</file>