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72" r:id="rId6"/>
    <p:sldId id="260" r:id="rId7"/>
    <p:sldId id="273" r:id="rId8"/>
    <p:sldId id="261" r:id="rId9"/>
    <p:sldId id="263" r:id="rId10"/>
    <p:sldId id="264" r:id="rId11"/>
    <p:sldId id="274" r:id="rId12"/>
    <p:sldId id="270" r:id="rId13"/>
    <p:sldId id="265" r:id="rId14"/>
    <p:sldId id="26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3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8696A-DA52-3EEB-4960-2AAA78C9C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43B4B4-42BB-3F59-FFE9-B8E5ADDE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C10B75-58EE-EF1B-C3EC-5489442E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B19068-92E9-6D3C-B417-6526CB70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9680EC-E02B-836A-3E4F-1F8BA9B3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2843AF-4794-59F2-928C-FA2B9158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7AA936-5B8D-14DA-0A7B-4C210C4E6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88CE13-3026-F34F-5A4A-1C31C3B5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581410-0535-2CB1-693D-9F567705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BA32C0-4B59-72D4-D7FC-3BB4CABC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B12FC00-7293-6D1F-FFD4-3F74D7E1A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29F03F-DAD1-A798-2613-2DB93FC0C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AC9D86-4727-5574-9424-18888914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1F0C71-F3F1-940D-6970-87AF581E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07DC9A-51E1-CD61-6409-51F8EB2E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6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53A503-E599-D94D-0F7A-9A0B2CBE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FCB679-8532-0884-CD77-C82EBFF57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6C0158-1125-6458-CCF5-BD9FD5DE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F8BFE0-6DFA-391B-EA8A-4AC4363B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86C571-47D9-8795-1B94-587D45FB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5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BD4E0-BC2C-A8B5-9F9A-DCE0700E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CC08CF-A194-8986-0460-E9AB24DE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AE6116-FA5B-7EAA-6104-38E35A45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FB5B21-1C0C-CD46-BF08-C95DDEDC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043C28-38B7-6DE8-E8C6-D636585A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01204-11E6-8A45-BE38-5BF889E5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5092C3-BB70-9895-AC4A-305FCBB4B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61F59C-BDCA-126C-A7E1-06B9DED92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C460CA-6774-30F1-C780-A3632EB6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4CDB12-6080-F2EE-0EA7-65D004C9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E5351B-1725-7BAA-2D83-12C5D9B4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4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FFA1D-7280-EF0B-A007-89407629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57E8C1-B211-E2B8-F1D9-C65C1105B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0A973B-6824-C3E8-E90F-9ECAD914D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1C2BFE-C3A7-EF50-F0C3-E4980212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6AC91AE-98DA-F451-D3BC-26223DEA6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8A446AF-F85C-2E37-2770-D213982D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235F9C-AD0A-52DE-BD66-4867F900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7163AC-34FC-6AB0-4F3A-AE1F2FF8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2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5245A-B6D8-CDF0-914C-B0031B07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A19C6CE-D7EE-7737-C675-6640989F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9A527C-F0E4-539A-E908-ABE204DF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4D0D2F-57D3-9FF8-E8FE-4D38FDE1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D7208A3-BC60-B0B1-4034-4F3D04E4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F00620-AFFB-07B0-CB95-D78BCAD1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EACFD0-465F-CF41-FD49-1E23F1E3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3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5ED957-3286-5BF5-8E6D-655F170D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B6C95E-B3E7-F840-2919-46B63DDA0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99E5ED-1063-08A1-A851-E4E355D2E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BE358D-D43E-DE12-FA7F-D089721B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AB3907-7F0B-37F8-CADD-C3E3DF83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A79891-B820-0F2E-8E61-EBF0F5E4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C55DE7-84A9-0C85-A541-D838E13A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DA4715A-44EE-A9AA-6BD3-ADEC6DD7E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8FE66F-86BA-A4B2-2572-BCB1E9965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63381C-79E2-BD30-42B8-88B34BBB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F510-2677-40CE-9DFA-A630912683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421DE0-71E6-D9E2-03EE-7AFF54FB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BAA32A-A84B-898A-7254-232812DC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7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7611F0-A1C8-0CAF-4782-D3DADB69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2C3D42-AE16-11CD-0308-B0E775D3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6AAAB5-4A86-EC36-4A1A-18C41E2D2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F510-2677-40CE-9DFA-A630912683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6C85A1-6244-F783-AEB9-18CE60CCC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A67A72-140A-F6F9-7A7D-202CE02E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F5DAF-BAB6-4B01-9D71-629CC8171FD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71E4DA-C394-086F-0E84-EE51AB5E2671}"/>
              </a:ext>
            </a:extLst>
          </p:cNvPr>
          <p:cNvSpPr txBox="1"/>
          <p:nvPr/>
        </p:nvSpPr>
        <p:spPr>
          <a:xfrm>
            <a:off x="3786555" y="2297721"/>
            <a:ext cx="4468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INFN-A IL FUTURO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FCC5B0-34E6-A388-D40C-B7938E45CFB8}"/>
              </a:ext>
            </a:extLst>
          </p:cNvPr>
          <p:cNvSpPr txBox="1"/>
          <p:nvPr/>
        </p:nvSpPr>
        <p:spPr>
          <a:xfrm>
            <a:off x="3874291" y="3598985"/>
            <a:ext cx="4257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David Alesini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(</a:t>
            </a:r>
            <a:r>
              <a:rPr lang="en-US" sz="2400" i="1" dirty="0" err="1"/>
              <a:t>Laboratori</a:t>
            </a:r>
            <a:r>
              <a:rPr lang="en-US" sz="2400" i="1" dirty="0"/>
              <a:t> </a:t>
            </a:r>
            <a:r>
              <a:rPr lang="en-US" sz="2400" i="1" dirty="0" err="1"/>
              <a:t>Nazionali</a:t>
            </a:r>
            <a:r>
              <a:rPr lang="en-US" sz="2400" i="1" dirty="0"/>
              <a:t> di Frascati)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EDE0AB-3AD6-4A87-7558-7599245FC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689" y="203000"/>
            <a:ext cx="1820665" cy="11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64964A-B2D3-F20D-C672-32B84DCD67E6}"/>
              </a:ext>
            </a:extLst>
          </p:cNvPr>
          <p:cNvSpPr txBox="1"/>
          <p:nvPr/>
        </p:nvSpPr>
        <p:spPr>
          <a:xfrm>
            <a:off x="4196862" y="0"/>
            <a:ext cx="3294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i="0" u="none" strike="noStrike" cap="all" baseline="0" dirty="0"/>
              <a:t>INFN-A &amp; CSN5</a:t>
            </a:r>
            <a:endParaRPr lang="en-US" sz="3600" b="1" cap="all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C2CF9D-E18E-4FC6-8D30-949A827678D9}"/>
              </a:ext>
            </a:extLst>
          </p:cNvPr>
          <p:cNvSpPr txBox="1"/>
          <p:nvPr/>
        </p:nvSpPr>
        <p:spPr>
          <a:xfrm>
            <a:off x="0" y="961291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000" dirty="0"/>
              <a:t>INFN-A ha </a:t>
            </a:r>
            <a:r>
              <a:rPr lang="en-US" sz="2000" dirty="0" err="1"/>
              <a:t>anche</a:t>
            </a:r>
            <a:r>
              <a:rPr lang="en-US" sz="2000" dirty="0"/>
              <a:t> il </a:t>
            </a:r>
            <a:r>
              <a:rPr lang="en-US" sz="2000" dirty="0" err="1"/>
              <a:t>compito</a:t>
            </a:r>
            <a:r>
              <a:rPr lang="en-US" sz="2000" dirty="0"/>
              <a:t> di </a:t>
            </a:r>
            <a:r>
              <a:rPr lang="en-US" sz="2000" b="1" dirty="0" err="1"/>
              <a:t>stimolare</a:t>
            </a:r>
            <a:r>
              <a:rPr lang="en-US" sz="2000" b="1" dirty="0"/>
              <a:t> la </a:t>
            </a:r>
            <a:r>
              <a:rPr lang="en-US" sz="2000" b="1" dirty="0" err="1"/>
              <a:t>crescita</a:t>
            </a:r>
            <a:r>
              <a:rPr lang="en-US" sz="2000" b="1" dirty="0"/>
              <a:t> </a:t>
            </a:r>
            <a:r>
              <a:rPr lang="en-US" sz="2000" b="1" dirty="0" err="1"/>
              <a:t>dei</a:t>
            </a:r>
            <a:r>
              <a:rPr lang="en-US" sz="2000" b="1" dirty="0"/>
              <a:t> </a:t>
            </a:r>
            <a:r>
              <a:rPr lang="en-US" sz="2000" b="1" dirty="0" err="1"/>
              <a:t>progetti</a:t>
            </a:r>
            <a:r>
              <a:rPr lang="en-US" sz="2000" b="1" dirty="0"/>
              <a:t> </a:t>
            </a:r>
            <a:r>
              <a:rPr lang="en-US" sz="2000" b="1" dirty="0" err="1"/>
              <a:t>finanziati</a:t>
            </a:r>
            <a:r>
              <a:rPr lang="en-US" sz="2000" b="1" dirty="0"/>
              <a:t> </a:t>
            </a:r>
            <a:r>
              <a:rPr lang="en-US" sz="2000" dirty="0" err="1"/>
              <a:t>nell’ambito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CSN5.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20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000" dirty="0"/>
              <a:t>Vista la </a:t>
            </a:r>
            <a:r>
              <a:rPr lang="en-US" sz="2000" dirty="0" err="1"/>
              <a:t>specificità</a:t>
            </a:r>
            <a:r>
              <a:rPr lang="en-US" sz="2000" dirty="0"/>
              <a:t> del </a:t>
            </a:r>
            <a:r>
              <a:rPr lang="en-US" sz="2000" dirty="0" err="1"/>
              <a:t>settore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b="1" dirty="0" err="1"/>
              <a:t>commissione</a:t>
            </a:r>
            <a:r>
              <a:rPr lang="en-US" sz="2000" b="1" dirty="0"/>
              <a:t> di </a:t>
            </a:r>
            <a:r>
              <a:rPr lang="en-US" sz="2000" b="1" dirty="0" err="1"/>
              <a:t>valutazione</a:t>
            </a:r>
            <a:r>
              <a:rPr lang="en-US" sz="2000" b="1" dirty="0"/>
              <a:t> di </a:t>
            </a:r>
            <a:r>
              <a:rPr lang="en-US" sz="2000" b="1" dirty="0" err="1"/>
              <a:t>acceleratoristi</a:t>
            </a:r>
            <a:r>
              <a:rPr lang="en-US" sz="2000" b="1" dirty="0"/>
              <a:t> </a:t>
            </a:r>
            <a:r>
              <a:rPr lang="en-US" sz="2000" b="1" dirty="0" err="1"/>
              <a:t>dedicata</a:t>
            </a:r>
            <a:r>
              <a:rPr lang="en-US" sz="2000" b="1" dirty="0"/>
              <a:t> </a:t>
            </a: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dirty="0" err="1"/>
              <a:t>valutazione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progetti</a:t>
            </a:r>
            <a:r>
              <a:rPr lang="en-US" sz="2000" dirty="0"/>
              <a:t> di CSN5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assolutamente</a:t>
            </a:r>
            <a:r>
              <a:rPr lang="en-US" sz="2000" dirty="0"/>
              <a:t> </a:t>
            </a:r>
            <a:r>
              <a:rPr lang="en-US" sz="2000" dirty="0" err="1"/>
              <a:t>sostenuta</a:t>
            </a:r>
            <a:endParaRPr lang="en-US" sz="2000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20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000" b="1" dirty="0"/>
              <a:t>Meeting </a:t>
            </a:r>
            <a:r>
              <a:rPr lang="en-US" sz="2000" b="1" dirty="0" err="1"/>
              <a:t>dedicato</a:t>
            </a:r>
            <a:r>
              <a:rPr lang="en-US" sz="2000" b="1" dirty="0"/>
              <a:t> </a:t>
            </a:r>
            <a:r>
              <a:rPr lang="en-US" sz="2000" b="1" dirty="0" err="1"/>
              <a:t>tra</a:t>
            </a:r>
            <a:r>
              <a:rPr lang="en-US" sz="2000" b="1" dirty="0"/>
              <a:t> INFN-A e CSN5 </a:t>
            </a:r>
            <a:r>
              <a:rPr lang="en-US" sz="2000" dirty="0"/>
              <a:t>per </a:t>
            </a:r>
            <a:r>
              <a:rPr lang="en-US" sz="2000" dirty="0" err="1"/>
              <a:t>capire</a:t>
            </a:r>
            <a:r>
              <a:rPr lang="en-US" sz="2000" dirty="0"/>
              <a:t> come </a:t>
            </a:r>
            <a:r>
              <a:rPr lang="en-US" sz="2000" dirty="0" err="1"/>
              <a:t>reciprocamente</a:t>
            </a:r>
            <a:r>
              <a:rPr lang="en-US" sz="2000" dirty="0"/>
              <a:t> e </a:t>
            </a:r>
            <a:r>
              <a:rPr lang="en-US" sz="2000" dirty="0" err="1"/>
              <a:t>costruttivamente</a:t>
            </a:r>
            <a:r>
              <a:rPr lang="en-US" sz="2000" dirty="0"/>
              <a:t> </a:t>
            </a:r>
            <a:r>
              <a:rPr lang="en-US" sz="2000" dirty="0" err="1"/>
              <a:t>collaborare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1B9423-E8E2-5458-756B-398933C9C49F}"/>
              </a:ext>
            </a:extLst>
          </p:cNvPr>
          <p:cNvSpPr txBox="1"/>
          <p:nvPr/>
        </p:nvSpPr>
        <p:spPr>
          <a:xfrm>
            <a:off x="4360984" y="3634154"/>
            <a:ext cx="3915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i="0" u="none" strike="noStrike" cap="all" baseline="0" dirty="0"/>
              <a:t>INFN-A &amp; INFN4LS</a:t>
            </a:r>
            <a:endParaRPr lang="en-US" sz="3600" b="1" cap="all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3BFAC2-079B-EC96-FBD1-27E143B29CF9}"/>
              </a:ext>
            </a:extLst>
          </p:cNvPr>
          <p:cNvSpPr txBox="1"/>
          <p:nvPr/>
        </p:nvSpPr>
        <p:spPr>
          <a:xfrm>
            <a:off x="0" y="4595444"/>
            <a:ext cx="11734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000" dirty="0"/>
              <a:t>Un </a:t>
            </a:r>
            <a:r>
              <a:rPr lang="en-US" sz="2000" dirty="0" err="1"/>
              <a:t>costante</a:t>
            </a:r>
            <a:r>
              <a:rPr lang="en-US" sz="2000" dirty="0"/>
              <a:t> </a:t>
            </a:r>
            <a:r>
              <a:rPr lang="en-US" sz="2000" dirty="0" err="1"/>
              <a:t>confronto</a:t>
            </a:r>
            <a:r>
              <a:rPr lang="en-US" sz="2000" dirty="0"/>
              <a:t> sui </a:t>
            </a:r>
            <a:r>
              <a:rPr lang="en-US" sz="2000" dirty="0" err="1"/>
              <a:t>programmi</a:t>
            </a:r>
            <a:r>
              <a:rPr lang="en-US" sz="2000" dirty="0"/>
              <a:t> è </a:t>
            </a:r>
            <a:r>
              <a:rPr lang="en-US" sz="2000" dirty="0" err="1"/>
              <a:t>assolutamente</a:t>
            </a:r>
            <a:r>
              <a:rPr lang="en-US" sz="2000" dirty="0"/>
              <a:t> </a:t>
            </a:r>
            <a:r>
              <a:rPr lang="en-US" sz="2000" dirty="0" err="1"/>
              <a:t>necessario</a:t>
            </a:r>
            <a:r>
              <a:rPr lang="en-US" sz="2000" dirty="0"/>
              <a:t> per </a:t>
            </a:r>
            <a:r>
              <a:rPr lang="en-US" sz="2000" dirty="0" err="1"/>
              <a:t>valuare</a:t>
            </a:r>
            <a:r>
              <a:rPr lang="en-US" sz="2000" dirty="0"/>
              <a:t> </a:t>
            </a:r>
            <a:r>
              <a:rPr lang="en-US" sz="2000" b="1" dirty="0" err="1"/>
              <a:t>sinergie</a:t>
            </a:r>
            <a:r>
              <a:rPr lang="en-US" sz="2000" b="1" dirty="0"/>
              <a:t> e </a:t>
            </a:r>
            <a:r>
              <a:rPr lang="en-US" sz="2000" b="1" dirty="0" err="1"/>
              <a:t>possibili</a:t>
            </a:r>
            <a:r>
              <a:rPr lang="en-US" sz="2000" b="1" dirty="0"/>
              <a:t> </a:t>
            </a:r>
            <a:r>
              <a:rPr lang="en-US" sz="2000" b="1" dirty="0" err="1"/>
              <a:t>sviluppi</a:t>
            </a:r>
            <a:endParaRPr lang="en-US" sz="2000" b="1" dirty="0"/>
          </a:p>
          <a:p>
            <a:endParaRPr lang="en-US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53EEDE-C658-7847-08FC-ADA0C620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8619" cy="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92273B-B3B0-933F-25BA-B579B8DFEE94}"/>
              </a:ext>
            </a:extLst>
          </p:cNvPr>
          <p:cNvSpPr txBox="1"/>
          <p:nvPr/>
        </p:nvSpPr>
        <p:spPr>
          <a:xfrm>
            <a:off x="2356339" y="0"/>
            <a:ext cx="7459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FUTURO INFN-A: DA DOVE PARTIAMO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8E81BA-AA9A-1D9F-CAAC-8C2D2ADA9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0" t="12623" r="21700" b="8445"/>
          <a:stretch/>
        </p:blipFill>
        <p:spPr>
          <a:xfrm>
            <a:off x="9823937" y="3829386"/>
            <a:ext cx="2098433" cy="179865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BEFC74-FA8F-A02E-22E0-F41C4FF28881}"/>
              </a:ext>
            </a:extLst>
          </p:cNvPr>
          <p:cNvSpPr txBox="1"/>
          <p:nvPr/>
        </p:nvSpPr>
        <p:spPr>
          <a:xfrm>
            <a:off x="6963508" y="738554"/>
            <a:ext cx="3162341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Meetings</a:t>
            </a:r>
            <a:r>
              <a:rPr lang="en-US" dirty="0"/>
              <a:t> </a:t>
            </a:r>
            <a:r>
              <a:rPr lang="en-US" dirty="0" err="1"/>
              <a:t>periodici</a:t>
            </a:r>
            <a:r>
              <a:rPr lang="en-US" dirty="0"/>
              <a:t> del </a:t>
            </a:r>
            <a:r>
              <a:rPr lang="en-US" dirty="0" err="1"/>
              <a:t>comitato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A5004A-E930-608A-8D2F-21A18BEE7502}"/>
              </a:ext>
            </a:extLst>
          </p:cNvPr>
          <p:cNvSpPr txBox="1"/>
          <p:nvPr/>
        </p:nvSpPr>
        <p:spPr>
          <a:xfrm>
            <a:off x="10316309" y="3516925"/>
            <a:ext cx="12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Pagina</a:t>
            </a:r>
            <a:r>
              <a:rPr lang="en-US" b="1" dirty="0"/>
              <a:t> web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34315D-0275-D6FB-3935-E9CEB6592915}"/>
              </a:ext>
            </a:extLst>
          </p:cNvPr>
          <p:cNvSpPr txBox="1"/>
          <p:nvPr/>
        </p:nvSpPr>
        <p:spPr>
          <a:xfrm>
            <a:off x="9071181" y="1242648"/>
            <a:ext cx="3003588" cy="203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err="1"/>
              <a:t>Mappatura</a:t>
            </a:r>
            <a:r>
              <a:rPr lang="en-US" dirty="0"/>
              <a:t>: </a:t>
            </a:r>
          </a:p>
          <a:p>
            <a:pPr marL="0" lvl="1"/>
            <a:r>
              <a:rPr lang="en-US" dirty="0" err="1"/>
              <a:t>attività</a:t>
            </a:r>
            <a:r>
              <a:rPr lang="en-US" dirty="0"/>
              <a:t> in Corso</a:t>
            </a:r>
          </a:p>
          <a:p>
            <a:pPr marL="0" lvl="1"/>
            <a:r>
              <a:rPr lang="en-US" dirty="0" err="1"/>
              <a:t>strumentazione</a:t>
            </a:r>
            <a:r>
              <a:rPr lang="en-US" dirty="0"/>
              <a:t> a </a:t>
            </a:r>
            <a:r>
              <a:rPr lang="en-US" dirty="0" err="1"/>
              <a:t>disposizione</a:t>
            </a:r>
            <a:r>
              <a:rPr lang="en-US" dirty="0"/>
              <a:t> </a:t>
            </a:r>
          </a:p>
          <a:p>
            <a:pPr marL="0" lvl="1"/>
            <a:r>
              <a:rPr lang="en-US" dirty="0" err="1"/>
              <a:t>competenze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gruppi</a:t>
            </a:r>
            <a:endParaRPr lang="en-US" dirty="0"/>
          </a:p>
          <a:p>
            <a:pPr marL="0" lvl="1"/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(</a:t>
            </a:r>
            <a:r>
              <a:rPr lang="en-US" dirty="0" err="1"/>
              <a:t>attività</a:t>
            </a:r>
            <a:r>
              <a:rPr lang="en-US" dirty="0"/>
              <a:t>, </a:t>
            </a:r>
            <a:r>
              <a:rPr lang="en-US" dirty="0" err="1"/>
              <a:t>progetti</a:t>
            </a:r>
            <a:r>
              <a:rPr lang="en-US" dirty="0"/>
              <a:t>,…) </a:t>
            </a:r>
          </a:p>
          <a:p>
            <a:pPr marL="0" lvl="1"/>
            <a:r>
              <a:rPr lang="en-US" dirty="0" err="1"/>
              <a:t>Industrie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5182E0-D58E-C862-9322-5BE05B4DECAA}"/>
              </a:ext>
            </a:extLst>
          </p:cNvPr>
          <p:cNvSpPr txBox="1"/>
          <p:nvPr/>
        </p:nvSpPr>
        <p:spPr>
          <a:xfrm>
            <a:off x="6802315" y="3924271"/>
            <a:ext cx="2623039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it-IT" b="1" dirty="0"/>
              <a:t>Reti</a:t>
            </a:r>
            <a:r>
              <a:rPr lang="it-IT" dirty="0"/>
              <a:t>:</a:t>
            </a:r>
          </a:p>
          <a:p>
            <a:pPr marL="0" lvl="1"/>
            <a:r>
              <a:rPr lang="it-IT" dirty="0"/>
              <a:t>-Magneti Superconduttori e Tecnologie Associate</a:t>
            </a:r>
          </a:p>
          <a:p>
            <a:pPr marL="0" lvl="1"/>
            <a:r>
              <a:rPr lang="it-IT" dirty="0"/>
              <a:t>-Rete medicale</a:t>
            </a:r>
          </a:p>
          <a:p>
            <a:pPr marL="0" lvl="1"/>
            <a:r>
              <a:rPr lang="it-IT" sz="1800" dirty="0"/>
              <a:t>-Proto-Rete RF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C7FF6B-DC59-31CC-FD1F-52793C0D99A3}"/>
              </a:ext>
            </a:extLst>
          </p:cNvPr>
          <p:cNvSpPr txBox="1"/>
          <p:nvPr/>
        </p:nvSpPr>
        <p:spPr>
          <a:xfrm>
            <a:off x="7617519" y="3259017"/>
            <a:ext cx="102238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err="1"/>
              <a:t>Seminari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F96FE70-2FFF-572D-BF75-2444A62C4737}"/>
              </a:ext>
            </a:extLst>
          </p:cNvPr>
          <p:cNvSpPr txBox="1"/>
          <p:nvPr/>
        </p:nvSpPr>
        <p:spPr>
          <a:xfrm>
            <a:off x="6578959" y="1605880"/>
            <a:ext cx="22479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Formazione</a:t>
            </a:r>
            <a:r>
              <a:rPr lang="en-US" b="1" dirty="0"/>
              <a:t>:</a:t>
            </a:r>
          </a:p>
          <a:p>
            <a:r>
              <a:rPr lang="en-US" dirty="0"/>
              <a:t>-</a:t>
            </a:r>
            <a:r>
              <a:rPr lang="en-US" dirty="0" err="1"/>
              <a:t>corsi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Acceleratori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Università</a:t>
            </a:r>
            <a:endParaRPr lang="en-US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246EEEB-FD56-D051-3C46-D3A41800A754}"/>
              </a:ext>
            </a:extLst>
          </p:cNvPr>
          <p:cNvSpPr/>
          <p:nvPr/>
        </p:nvSpPr>
        <p:spPr>
          <a:xfrm>
            <a:off x="9624646" y="3470033"/>
            <a:ext cx="2438401" cy="2274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05742558-B976-B35D-F6A9-EDC5B3038610}"/>
              </a:ext>
            </a:extLst>
          </p:cNvPr>
          <p:cNvSpPr/>
          <p:nvPr/>
        </p:nvSpPr>
        <p:spPr>
          <a:xfrm>
            <a:off x="6154614" y="2872154"/>
            <a:ext cx="609599" cy="1148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9A152E9-E6C3-A1EC-923E-120F5B6D0BD6}"/>
              </a:ext>
            </a:extLst>
          </p:cNvPr>
          <p:cNvSpPr txBox="1"/>
          <p:nvPr/>
        </p:nvSpPr>
        <p:spPr>
          <a:xfrm>
            <a:off x="6562441" y="5955325"/>
            <a:ext cx="5348205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>
                <a:solidFill>
                  <a:srgbClr val="FF0000"/>
                </a:solidFill>
              </a:rPr>
              <a:t>COLLANTE PER LA COMUNITA’ INFN DI ACCELERATORI: GRUPPO UNITARIO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8246FC1-FA7F-25D6-5452-456992B5EE1E}"/>
              </a:ext>
            </a:extLst>
          </p:cNvPr>
          <p:cNvSpPr/>
          <p:nvPr/>
        </p:nvSpPr>
        <p:spPr>
          <a:xfrm>
            <a:off x="0" y="4747846"/>
            <a:ext cx="6002216" cy="69166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B471E7-22F5-9B24-411D-F0A1EE65EDE0}"/>
              </a:ext>
            </a:extLst>
          </p:cNvPr>
          <p:cNvSpPr txBox="1"/>
          <p:nvPr/>
        </p:nvSpPr>
        <p:spPr>
          <a:xfrm>
            <a:off x="0" y="671691"/>
            <a:ext cx="610772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u="none" strike="noStrike" baseline="0" dirty="0"/>
              <a:t>Al Comitato INFN-Acceleratori sono assegnati i seguenti </a:t>
            </a:r>
            <a:r>
              <a:rPr lang="it-IT" b="1" i="0" u="none" strike="noStrike" baseline="0" dirty="0"/>
              <a:t>compiti</a:t>
            </a:r>
            <a:r>
              <a:rPr lang="it-IT" b="0" i="0" u="none" strike="noStrike" baseline="0" dirty="0"/>
              <a:t>:</a:t>
            </a:r>
          </a:p>
          <a:p>
            <a:pPr algn="just"/>
            <a:endParaRPr lang="it-IT" b="0" i="0" u="none" strike="noStrike" baseline="0" dirty="0"/>
          </a:p>
          <a:p>
            <a:pPr marL="342900" indent="-342900" algn="just">
              <a:buAutoNum type="alphaLcParenR"/>
            </a:pPr>
            <a:r>
              <a:rPr lang="it-IT" b="1" i="0" u="none" strike="noStrike" baseline="0" dirty="0"/>
              <a:t>fungere da raccordo </a:t>
            </a:r>
            <a:r>
              <a:rPr lang="it-IT" i="0" u="none" strike="noStrike" baseline="0" dirty="0"/>
              <a:t>tra la comunità di esperti di acceleratori nell’INFN e gli organi apicali dell’Istituto </a:t>
            </a:r>
            <a:r>
              <a:rPr lang="it-IT" b="0" i="0" u="none" strike="noStrike" baseline="0" dirty="0"/>
              <a:t>(Presidente, Giunta Esecutiva, Consiglio Direttivo);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promuovere la </a:t>
            </a:r>
            <a:r>
              <a:rPr lang="it-IT" b="1" i="0" u="none" strike="noStrike" baseline="0" dirty="0"/>
              <a:t>formazione di reti</a:t>
            </a:r>
            <a:r>
              <a:rPr lang="it-IT" b="0" i="0" u="none" strike="noStrike" baseline="0" dirty="0"/>
              <a:t> tematicamente affini tra gli esperti di acceleratori su argomenti di rilevante interesse con l’individuazione di relativi moderatori, e svolgere una funzione di coordinamento tra esse;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stimolare </a:t>
            </a:r>
            <a:r>
              <a:rPr lang="it-IT" b="1" i="0" u="none" strike="noStrike" baseline="0" dirty="0"/>
              <a:t>l’armonizzazione di competenze e dotazioni strumentali </a:t>
            </a:r>
            <a:r>
              <a:rPr lang="it-IT" b="0" i="0" u="none" strike="noStrike" baseline="0" dirty="0"/>
              <a:t>dell’Istituto </a:t>
            </a:r>
            <a:r>
              <a:rPr lang="en-US" b="0" i="0" u="none" strike="noStrike" baseline="0" dirty="0"/>
              <a:t>in </a:t>
            </a:r>
            <a:r>
              <a:rPr lang="en-US" b="0" i="0" u="none" strike="noStrike" baseline="0" dirty="0" err="1"/>
              <a:t>questo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settore</a:t>
            </a:r>
            <a:r>
              <a:rPr lang="en-US" b="0" i="0" u="none" strike="noStrike" baseline="0" dirty="0"/>
              <a:t>;</a:t>
            </a:r>
          </a:p>
          <a:p>
            <a:pPr marL="342900" indent="-342900" algn="just">
              <a:buAutoNum type="alphaLcParenR"/>
            </a:pPr>
            <a:endParaRPr lang="en-US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favorire la </a:t>
            </a:r>
            <a:r>
              <a:rPr lang="it-IT" b="1" i="0" u="none" strike="noStrike" baseline="0" dirty="0"/>
              <a:t>partecipazione a bandi </a:t>
            </a:r>
            <a:r>
              <a:rPr lang="it-IT" b="0" i="0" u="none" strike="noStrike" baseline="0" dirty="0"/>
              <a:t>regionali, nazionali ed internazionali;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svolgere un </a:t>
            </a:r>
            <a:r>
              <a:rPr lang="it-IT" b="1" i="0" u="none" strike="noStrike" baseline="0" dirty="0"/>
              <a:t>ruolo consultivo</a:t>
            </a:r>
            <a:r>
              <a:rPr lang="it-IT" b="0" i="0" u="none" strike="noStrike" baseline="0" dirty="0"/>
              <a:t>, su richiesta del management, nel campo degli acceleratori di particelle in merito alla promozione di progetti o la partecipazione ad essi, </a:t>
            </a:r>
            <a:r>
              <a:rPr lang="it-IT" b="1" i="0" u="none" strike="noStrike" baseline="0" dirty="0"/>
              <a:t>nonché sugli indirizzi strategici dell’INFN nel settore</a:t>
            </a:r>
            <a:r>
              <a:rPr lang="it-IT" b="0" i="0" u="none" strike="noStrike" baseline="0" dirty="0"/>
              <a:t>.</a:t>
            </a:r>
            <a:endParaRPr lang="en-US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9C540624-3840-0D84-51D1-042CADD9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8619" cy="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38AE31-10C8-B008-B504-EE48834A97CC}"/>
              </a:ext>
            </a:extLst>
          </p:cNvPr>
          <p:cNvSpPr txBox="1"/>
          <p:nvPr/>
        </p:nvSpPr>
        <p:spPr>
          <a:xfrm>
            <a:off x="3411416" y="0"/>
            <a:ext cx="5171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PARTECIPAZIONE A BANDI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738DF4-416E-49D7-F376-603174228CE9}"/>
              </a:ext>
            </a:extLst>
          </p:cNvPr>
          <p:cNvSpPr txBox="1"/>
          <p:nvPr/>
        </p:nvSpPr>
        <p:spPr>
          <a:xfrm>
            <a:off x="0" y="996461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dirty="0">
                <a:sym typeface="Symbol" panose="05050102010706020507" pitchFamily="18" charset="2"/>
              </a:rPr>
              <a:t>I </a:t>
            </a:r>
            <a:r>
              <a:rPr lang="en-US" sz="2400" b="1" dirty="0" err="1">
                <a:sym typeface="Symbol" panose="05050102010706020507" pitchFamily="18" charset="2"/>
              </a:rPr>
              <a:t>progetti</a:t>
            </a:r>
            <a:r>
              <a:rPr lang="en-US" sz="2400" b="1" dirty="0">
                <a:sym typeface="Symbol" panose="05050102010706020507" pitchFamily="18" charset="2"/>
              </a:rPr>
              <a:t> PNRR </a:t>
            </a:r>
            <a:r>
              <a:rPr lang="en-US" sz="2400" b="1" dirty="0" err="1">
                <a:sym typeface="Symbol" panose="05050102010706020507" pitchFamily="18" charset="2"/>
              </a:rPr>
              <a:t>stanno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richiedendo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oggi</a:t>
            </a:r>
            <a:r>
              <a:rPr lang="en-US" sz="2400" b="1" dirty="0">
                <a:sym typeface="Symbol" panose="05050102010706020507" pitchFamily="18" charset="2"/>
              </a:rPr>
              <a:t> un extra-</a:t>
            </a:r>
            <a:r>
              <a:rPr lang="en-US" sz="2400" b="1" dirty="0" err="1">
                <a:sym typeface="Symbol" panose="05050102010706020507" pitchFamily="18" charset="2"/>
              </a:rPr>
              <a:t>sforzo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ai </a:t>
            </a:r>
            <a:r>
              <a:rPr lang="en-US" sz="2400" dirty="0" err="1">
                <a:sym typeface="Symbol" panose="05050102010706020507" pitchFamily="18" charset="2"/>
              </a:rPr>
              <a:t>laboratori</a:t>
            </a:r>
            <a:r>
              <a:rPr lang="en-US" sz="2400" dirty="0">
                <a:sym typeface="Symbol" panose="05050102010706020507" pitchFamily="18" charset="2"/>
              </a:rPr>
              <a:t> per </a:t>
            </a:r>
            <a:r>
              <a:rPr lang="en-US" sz="2400" dirty="0" err="1">
                <a:sym typeface="Symbol" panose="05050102010706020507" pitchFamily="18" charset="2"/>
              </a:rPr>
              <a:t>implementazione</a:t>
            </a:r>
            <a:r>
              <a:rPr lang="en-US" sz="2400" dirty="0">
                <a:sym typeface="Symbol" panose="05050102010706020507" pitchFamily="18" charset="2"/>
              </a:rPr>
              <a:t> di </a:t>
            </a:r>
            <a:r>
              <a:rPr lang="en-US" sz="2400" dirty="0" err="1">
                <a:sym typeface="Symbol" panose="05050102010706020507" pitchFamily="18" charset="2"/>
              </a:rPr>
              <a:t>complessi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sistemi</a:t>
            </a:r>
            <a:r>
              <a:rPr lang="en-US" sz="2400" dirty="0">
                <a:sym typeface="Symbol" panose="05050102010706020507" pitchFamily="18" charset="2"/>
              </a:rPr>
              <a:t> ed </a:t>
            </a:r>
            <a:r>
              <a:rPr lang="en-US" sz="2400" dirty="0" err="1">
                <a:sym typeface="Symbol" panose="05050102010706020507" pitchFamily="18" charset="2"/>
              </a:rPr>
              <a:t>apparati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nei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prossimi</a:t>
            </a:r>
            <a:r>
              <a:rPr lang="en-US" sz="2400" dirty="0">
                <a:sym typeface="Symbol" panose="05050102010706020507" pitchFamily="18" charset="2"/>
              </a:rPr>
              <a:t> 3 anni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dirty="0">
                <a:sym typeface="Symbol" panose="05050102010706020507" pitchFamily="18" charset="2"/>
              </a:rPr>
              <a:t>In </a:t>
            </a:r>
            <a:r>
              <a:rPr lang="en-US" sz="2400" dirty="0" err="1">
                <a:sym typeface="Symbol" panose="05050102010706020507" pitchFamily="18" charset="2"/>
              </a:rPr>
              <a:t>questa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fase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forse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più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che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incentivare</a:t>
            </a:r>
            <a:r>
              <a:rPr lang="en-US" sz="2400" b="1" dirty="0">
                <a:sym typeface="Symbol" panose="05050102010706020507" pitchFamily="18" charset="2"/>
              </a:rPr>
              <a:t> la </a:t>
            </a:r>
            <a:r>
              <a:rPr lang="en-US" sz="2400" b="1" dirty="0" err="1">
                <a:sym typeface="Symbol" panose="05050102010706020507" pitchFamily="18" charset="2"/>
              </a:rPr>
              <a:t>partecipazione</a:t>
            </a:r>
            <a:r>
              <a:rPr lang="en-US" sz="2400" b="1" dirty="0">
                <a:sym typeface="Symbol" panose="05050102010706020507" pitchFamily="18" charset="2"/>
              </a:rPr>
              <a:t> a </a:t>
            </a:r>
            <a:r>
              <a:rPr lang="en-US" sz="2400" b="1" dirty="0" err="1">
                <a:sym typeface="Symbol" panose="05050102010706020507" pitchFamily="18" charset="2"/>
              </a:rPr>
              <a:t>nuovi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bandi</a:t>
            </a:r>
            <a:r>
              <a:rPr lang="en-US" sz="2400" b="1" dirty="0">
                <a:sym typeface="Symbol" panose="05050102010706020507" pitchFamily="18" charset="2"/>
              </a:rPr>
              <a:t> è </a:t>
            </a:r>
            <a:r>
              <a:rPr lang="en-US" sz="2400" b="1" dirty="0" err="1">
                <a:sym typeface="Symbol" panose="05050102010706020507" pitchFamily="18" charset="2"/>
              </a:rPr>
              <a:t>necessaria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una</a:t>
            </a:r>
            <a:r>
              <a:rPr lang="en-US" sz="2400" b="1" dirty="0">
                <a:sym typeface="Symbol" panose="05050102010706020507" pitchFamily="18" charset="2"/>
              </a:rPr>
              <a:t> azione per </a:t>
            </a:r>
            <a:r>
              <a:rPr lang="en-US" sz="2400" b="1" dirty="0" err="1">
                <a:sym typeface="Symbol" panose="05050102010706020507" pitchFamily="18" charset="2"/>
              </a:rPr>
              <a:t>capire</a:t>
            </a:r>
            <a:r>
              <a:rPr lang="en-US" sz="2400" b="1" dirty="0">
                <a:sym typeface="Symbol" panose="05050102010706020507" pitchFamily="18" charset="2"/>
              </a:rPr>
              <a:t> come </a:t>
            </a:r>
            <a:r>
              <a:rPr lang="en-US" sz="2400" b="1" dirty="0" err="1">
                <a:sym typeface="Symbol" panose="05050102010706020507" pitchFamily="18" charset="2"/>
              </a:rPr>
              <a:t>favorire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l’implementazione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dei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progetti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già</a:t>
            </a:r>
            <a:r>
              <a:rPr lang="en-US" sz="2400" b="1" dirty="0">
                <a:sym typeface="Symbol" panose="05050102010706020507" pitchFamily="18" charset="2"/>
              </a:rPr>
              <a:t> in </a:t>
            </a:r>
            <a:r>
              <a:rPr lang="en-US" sz="2400" b="1" dirty="0" err="1">
                <a:sym typeface="Symbol" panose="05050102010706020507" pitchFamily="18" charset="2"/>
              </a:rPr>
              <a:t>essere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che</a:t>
            </a:r>
            <a:r>
              <a:rPr lang="en-US" sz="2400" b="1" dirty="0">
                <a:sym typeface="Symbol" panose="05050102010706020507" pitchFamily="18" charset="2"/>
              </a:rPr>
              <a:t> in </a:t>
            </a:r>
            <a:r>
              <a:rPr lang="en-US" sz="2400" b="1" dirty="0" err="1">
                <a:sym typeface="Symbol" panose="05050102010706020507" pitchFamily="18" charset="2"/>
              </a:rPr>
              <a:t>taluni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casi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si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sono</a:t>
            </a:r>
            <a:r>
              <a:rPr lang="en-US" sz="2400" b="1" dirty="0">
                <a:sym typeface="Symbol" panose="05050102010706020507" pitchFamily="18" charset="2"/>
              </a:rPr>
              <a:t> “</a:t>
            </a:r>
            <a:r>
              <a:rPr lang="en-US" sz="2400" b="1" dirty="0" err="1">
                <a:sym typeface="Symbol" panose="05050102010706020507" pitchFamily="18" charset="2"/>
              </a:rPr>
              <a:t>aggiunti</a:t>
            </a:r>
            <a:r>
              <a:rPr lang="en-US" sz="2400" b="1" dirty="0">
                <a:sym typeface="Symbol" panose="05050102010706020507" pitchFamily="18" charset="2"/>
              </a:rPr>
              <a:t>” ad </a:t>
            </a:r>
            <a:r>
              <a:rPr lang="en-US" sz="2400" b="1" dirty="0" err="1">
                <a:sym typeface="Symbol" panose="05050102010706020507" pitchFamily="18" charset="2"/>
              </a:rPr>
              <a:t>attività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già</a:t>
            </a:r>
            <a:r>
              <a:rPr lang="en-US" sz="2400" b="1" dirty="0">
                <a:sym typeface="Symbol" panose="05050102010706020507" pitchFamily="18" charset="2"/>
              </a:rPr>
              <a:t> in </a:t>
            </a:r>
            <a:r>
              <a:rPr lang="en-US" sz="2400" b="1" dirty="0" err="1">
                <a:sym typeface="Symbol" panose="05050102010706020507" pitchFamily="18" charset="2"/>
              </a:rPr>
              <a:t>corso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dirty="0" err="1">
                <a:sym typeface="Symbol" panose="05050102010706020507" pitchFamily="18" charset="2"/>
              </a:rPr>
              <a:t>Monitorare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bandi</a:t>
            </a:r>
            <a:r>
              <a:rPr lang="en-US" sz="2400" dirty="0">
                <a:sym typeface="Symbol" panose="05050102010706020507" pitchFamily="18" charset="2"/>
              </a:rPr>
              <a:t>…e </a:t>
            </a:r>
            <a:r>
              <a:rPr lang="en-US" sz="2400" dirty="0" err="1">
                <a:sym typeface="Symbol" panose="05050102010706020507" pitchFamily="18" charset="2"/>
              </a:rPr>
              <a:t>sicuramente</a:t>
            </a:r>
            <a:r>
              <a:rPr lang="en-US" sz="2400" dirty="0">
                <a:sym typeface="Symbol" panose="05050102010706020507" pitchFamily="18" charset="2"/>
              </a:rPr>
              <a:t> ci </a:t>
            </a:r>
            <a:r>
              <a:rPr lang="en-US" sz="2400" dirty="0" err="1">
                <a:sym typeface="Symbol" panose="05050102010706020507" pitchFamily="18" charset="2"/>
              </a:rPr>
              <a:t>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puo</a:t>
            </a:r>
            <a:r>
              <a:rPr lang="en-US" sz="2400" dirty="0">
                <a:sym typeface="Symbol" panose="05050102010706020507" pitchFamily="18" charset="2"/>
              </a:rPr>
              <a:t>’ </a:t>
            </a:r>
            <a:r>
              <a:rPr lang="en-US" sz="2400" b="1" dirty="0" err="1">
                <a:sym typeface="Symbol" panose="05050102010706020507" pitchFamily="18" charset="2"/>
              </a:rPr>
              <a:t>preparare</a:t>
            </a:r>
            <a:r>
              <a:rPr lang="en-US" sz="2400" b="1" dirty="0">
                <a:sym typeface="Symbol" panose="05050102010706020507" pitchFamily="18" charset="2"/>
              </a:rPr>
              <a:t> al dopo PNRR</a:t>
            </a:r>
            <a:r>
              <a:rPr lang="en-US" sz="2400" dirty="0">
                <a:sym typeface="Symbol" panose="05050102010706020507" pitchFamily="18" charset="2"/>
              </a:rPr>
              <a:t>… </a:t>
            </a:r>
            <a:endParaRPr lang="en-US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6DB233-35A7-793E-6176-BF6B5267F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8619" cy="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6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109DE4-73C7-C2E9-5184-45D5AE1D3AF5}"/>
              </a:ext>
            </a:extLst>
          </p:cNvPr>
          <p:cNvSpPr txBox="1"/>
          <p:nvPr/>
        </p:nvSpPr>
        <p:spPr>
          <a:xfrm>
            <a:off x="3997569" y="0"/>
            <a:ext cx="3985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i="0" u="none" strike="noStrike" cap="all" baseline="0" dirty="0" err="1"/>
              <a:t>COMITATo</a:t>
            </a:r>
            <a:r>
              <a:rPr lang="it-IT" sz="3600" b="1" i="0" u="none" strike="noStrike" cap="all" baseline="0" dirty="0"/>
              <a:t> INFN-A</a:t>
            </a:r>
            <a:endParaRPr lang="en-US" sz="3600" b="1" cap="all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770BB9-5514-8B74-C418-CBF6448C213F}"/>
              </a:ext>
            </a:extLst>
          </p:cNvPr>
          <p:cNvSpPr txBox="1"/>
          <p:nvPr/>
        </p:nvSpPr>
        <p:spPr>
          <a:xfrm>
            <a:off x="105507" y="996461"/>
            <a:ext cx="11898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b="1" dirty="0"/>
              <a:t>Susanna </a:t>
            </a:r>
            <a:r>
              <a:rPr lang="en-US" sz="2400" b="1" dirty="0" err="1"/>
              <a:t>Guiducci</a:t>
            </a:r>
            <a:r>
              <a:rPr lang="en-US" sz="2400" b="1" dirty="0"/>
              <a:t> e Pasquale </a:t>
            </a:r>
            <a:r>
              <a:rPr lang="en-US" sz="2400" b="1" dirty="0" err="1"/>
              <a:t>Fabbricatore</a:t>
            </a:r>
            <a:r>
              <a:rPr lang="en-US" sz="2400" dirty="0"/>
              <a:t>, </a:t>
            </a:r>
            <a:r>
              <a:rPr lang="en-US" sz="2400" dirty="0" err="1"/>
              <a:t>lasciano</a:t>
            </a:r>
            <a:r>
              <a:rPr lang="en-US" sz="2400" dirty="0"/>
              <a:t> il </a:t>
            </a:r>
            <a:r>
              <a:rPr lang="en-US" sz="2400" dirty="0" err="1"/>
              <a:t>comitato</a:t>
            </a:r>
            <a:r>
              <a:rPr lang="en-US" sz="2400" dirty="0"/>
              <a:t> a </a:t>
            </a:r>
            <a:r>
              <a:rPr lang="en-US" sz="2400" dirty="0" err="1"/>
              <a:t>Luglio</a:t>
            </a:r>
            <a:r>
              <a:rPr lang="en-US" sz="2400" dirty="0"/>
              <a:t> (</a:t>
            </a:r>
            <a:r>
              <a:rPr lang="en-US" sz="2400" dirty="0" err="1"/>
              <a:t>grazie</a:t>
            </a:r>
            <a:r>
              <a:rPr lang="en-US" sz="2400" dirty="0"/>
              <a:t> per il </a:t>
            </a:r>
            <a:r>
              <a:rPr lang="en-US" sz="2400" dirty="0" err="1"/>
              <a:t>lavoro</a:t>
            </a:r>
            <a:r>
              <a:rPr lang="en-US" sz="2400" dirty="0"/>
              <a:t> </a:t>
            </a:r>
            <a:r>
              <a:rPr lang="en-US" sz="2400" dirty="0" err="1"/>
              <a:t>svolto</a:t>
            </a:r>
            <a:r>
              <a:rPr lang="en-US" sz="2400" dirty="0"/>
              <a:t>!)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24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/>
              <a:t>Nel </a:t>
            </a:r>
            <a:r>
              <a:rPr lang="en-US" sz="2400" dirty="0" err="1"/>
              <a:t>comitato</a:t>
            </a:r>
            <a:r>
              <a:rPr lang="en-US" sz="2400" dirty="0"/>
              <a:t> </a:t>
            </a:r>
            <a:r>
              <a:rPr lang="en-US" sz="2400" dirty="0" err="1"/>
              <a:t>sarebbe</a:t>
            </a:r>
            <a:r>
              <a:rPr lang="en-US" sz="2400" dirty="0"/>
              <a:t> </a:t>
            </a:r>
            <a:r>
              <a:rPr lang="en-US" sz="2400" dirty="0" err="1"/>
              <a:t>necessario</a:t>
            </a:r>
            <a:r>
              <a:rPr lang="en-US" sz="2400" dirty="0"/>
              <a:t> un </a:t>
            </a:r>
            <a:r>
              <a:rPr lang="en-US" sz="2400" dirty="0" err="1"/>
              <a:t>componente</a:t>
            </a:r>
            <a:r>
              <a:rPr lang="en-US" sz="2400" dirty="0"/>
              <a:t> </a:t>
            </a:r>
            <a:r>
              <a:rPr lang="en-US" sz="2400" dirty="0" err="1"/>
              <a:t>esperto</a:t>
            </a:r>
            <a:r>
              <a:rPr lang="en-US" sz="2400" dirty="0"/>
              <a:t> e “</a:t>
            </a:r>
            <a:r>
              <a:rPr lang="en-US" sz="2400" dirty="0" err="1"/>
              <a:t>dedicato</a:t>
            </a:r>
            <a:r>
              <a:rPr lang="en-US" sz="2400" dirty="0"/>
              <a:t>” a: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24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collider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NTA e </a:t>
            </a:r>
            <a:r>
              <a:rPr lang="en-US" sz="2400" b="1" dirty="0" err="1"/>
              <a:t>plasmi</a:t>
            </a:r>
            <a:r>
              <a:rPr lang="en-US" sz="2400" b="1" dirty="0"/>
              <a:t>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400" b="1" i="0" u="none" strike="noStrike" baseline="0" dirty="0"/>
              <a:t>magneti superconduttori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it-IT" sz="24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it-IT" sz="2400" dirty="0"/>
              <a:t>Stiamo pensando a una figura che possa sostituire </a:t>
            </a:r>
            <a:r>
              <a:rPr lang="it-IT" sz="2400" b="1" dirty="0" err="1"/>
              <a:t>Tiina</a:t>
            </a:r>
            <a:r>
              <a:rPr lang="it-IT" sz="2400" dirty="0"/>
              <a:t> (preziosissima in INFN-A)</a:t>
            </a:r>
            <a:endParaRPr lang="en-US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D3F9829-53DA-99E5-6866-D6B4CF453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8619" cy="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5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C7A6D2-A470-42D0-3662-DC0C75ED9EAC}"/>
              </a:ext>
            </a:extLst>
          </p:cNvPr>
          <p:cNvSpPr txBox="1"/>
          <p:nvPr/>
        </p:nvSpPr>
        <p:spPr>
          <a:xfrm>
            <a:off x="1629507" y="0"/>
            <a:ext cx="9179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cap="all" dirty="0"/>
              <a:t>CONCLUSIONI (PARZIALI, WORK IN PROGRESS)</a:t>
            </a:r>
            <a:endParaRPr lang="en-US" sz="3600" b="1" cap="all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5387F2-E8E1-7F17-C259-91B2E99CD69F}"/>
              </a:ext>
            </a:extLst>
          </p:cNvPr>
          <p:cNvSpPr txBox="1"/>
          <p:nvPr/>
        </p:nvSpPr>
        <p:spPr>
          <a:xfrm>
            <a:off x="1" y="1043354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>
                <a:sym typeface="Symbol" panose="05050102010706020507" pitchFamily="18" charset="2"/>
              </a:rPr>
              <a:t>INFN-A (Lucio, </a:t>
            </a:r>
            <a:r>
              <a:rPr lang="en-US" sz="2400" dirty="0" err="1">
                <a:sym typeface="Symbol" panose="05050102010706020507" pitchFamily="18" charset="2"/>
              </a:rPr>
              <a:t>tutto</a:t>
            </a:r>
            <a:r>
              <a:rPr lang="en-US" sz="2400" dirty="0">
                <a:sym typeface="Symbol" panose="05050102010706020507" pitchFamily="18" charset="2"/>
              </a:rPr>
              <a:t> il </a:t>
            </a:r>
            <a:r>
              <a:rPr lang="en-US" sz="2400" dirty="0" err="1">
                <a:sym typeface="Symbol" panose="05050102010706020507" pitchFamily="18" charset="2"/>
              </a:rPr>
              <a:t>comotato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Tiina</a:t>
            </a:r>
            <a:r>
              <a:rPr lang="en-US" sz="2400" dirty="0">
                <a:sym typeface="Symbol" panose="05050102010706020507" pitchFamily="18" charset="2"/>
              </a:rPr>
              <a:t>) ha </a:t>
            </a:r>
            <a:r>
              <a:rPr lang="en-US" sz="2400" dirty="0" err="1">
                <a:sym typeface="Symbol" panose="05050102010706020507" pitchFamily="18" charset="2"/>
              </a:rPr>
              <a:t>avviato</a:t>
            </a:r>
            <a:r>
              <a:rPr lang="en-US" sz="2400" dirty="0">
                <a:sym typeface="Symbol" panose="05050102010706020507" pitchFamily="18" charset="2"/>
              </a:rPr>
              <a:t> un </a:t>
            </a:r>
            <a:r>
              <a:rPr lang="en-US" sz="2400" dirty="0" err="1">
                <a:sym typeface="Symbol" panose="05050102010706020507" pitchFamily="18" charset="2"/>
              </a:rPr>
              <a:t>processo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fondamentale</a:t>
            </a:r>
            <a:r>
              <a:rPr lang="en-US" sz="2400" dirty="0">
                <a:sym typeface="Symbol" panose="05050102010706020507" pitchFamily="18" charset="2"/>
              </a:rPr>
              <a:t>: far </a:t>
            </a:r>
            <a:r>
              <a:rPr lang="en-US" sz="2400" b="1" dirty="0" err="1">
                <a:sym typeface="Symbol" panose="05050102010706020507" pitchFamily="18" charset="2"/>
              </a:rPr>
              <a:t>nascere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una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comunità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coesa</a:t>
            </a:r>
            <a:r>
              <a:rPr lang="en-US" sz="2400" b="1" dirty="0">
                <a:sym typeface="Symbol" panose="05050102010706020507" pitchFamily="18" charset="2"/>
              </a:rPr>
              <a:t> di </a:t>
            </a:r>
            <a:r>
              <a:rPr lang="en-US" sz="2400" b="1" dirty="0" err="1">
                <a:sym typeface="Symbol" panose="05050102010706020507" pitchFamily="18" charset="2"/>
              </a:rPr>
              <a:t>acceleratoristi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all’interno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dell’INFN</a:t>
            </a:r>
            <a:endParaRPr lang="en-US" sz="2400" b="1" dirty="0"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2400" dirty="0"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>
                <a:sym typeface="Symbol" panose="05050102010706020507" pitchFamily="18" charset="2"/>
              </a:rPr>
              <a:t>Molto, </a:t>
            </a:r>
            <a:r>
              <a:rPr lang="en-US" sz="2400" b="1" dirty="0" err="1">
                <a:sym typeface="Symbol" panose="05050102010706020507" pitchFamily="18" charset="2"/>
              </a:rPr>
              <a:t>ottimo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lavoro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è </a:t>
            </a:r>
            <a:r>
              <a:rPr lang="en-US" sz="2400" dirty="0" err="1">
                <a:sym typeface="Symbol" panose="05050102010706020507" pitchFamily="18" charset="2"/>
              </a:rPr>
              <a:t>stato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fatto</a:t>
            </a:r>
            <a:endParaRPr lang="en-US" sz="2400" dirty="0"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2400" dirty="0"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err="1">
                <a:sym typeface="Symbol" panose="05050102010706020507" pitchFamily="18" charset="2"/>
              </a:rPr>
              <a:t>Mappatura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Reti</a:t>
            </a:r>
            <a:r>
              <a:rPr lang="en-US" sz="2400" dirty="0">
                <a:sym typeface="Symbol" panose="05050102010706020507" pitchFamily="18" charset="2"/>
              </a:rPr>
              <a:t>, da </a:t>
            </a:r>
            <a:r>
              <a:rPr lang="en-US" sz="2400" dirty="0" err="1">
                <a:sym typeface="Symbol" panose="05050102010706020507" pitchFamily="18" charset="2"/>
              </a:rPr>
              <a:t>analizzare</a:t>
            </a:r>
            <a:r>
              <a:rPr lang="en-US" sz="2400" dirty="0">
                <a:sym typeface="Symbol" panose="05050102010706020507" pitchFamily="18" charset="2"/>
              </a:rPr>
              <a:t> e </a:t>
            </a:r>
            <a:r>
              <a:rPr lang="en-US" sz="2400" dirty="0" err="1">
                <a:sym typeface="Symbol" panose="05050102010706020507" pitchFamily="18" charset="2"/>
              </a:rPr>
              <a:t>consolidare</a:t>
            </a:r>
            <a:r>
              <a:rPr lang="en-US" sz="2400" dirty="0">
                <a:sym typeface="Symbol" panose="05050102010706020507" pitchFamily="18" charset="2"/>
              </a:rPr>
              <a:t>/</a:t>
            </a:r>
            <a:r>
              <a:rPr lang="en-US" sz="2400" dirty="0" err="1">
                <a:sym typeface="Symbol" panose="05050102010706020507" pitchFamily="18" charset="2"/>
              </a:rPr>
              <a:t>tunare</a:t>
            </a:r>
            <a:endParaRPr lang="en-US" sz="2400" dirty="0"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2400" dirty="0"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err="1">
                <a:sym typeface="Symbol" panose="05050102010706020507" pitchFamily="18" charset="2"/>
              </a:rPr>
              <a:t>Formazione</a:t>
            </a:r>
            <a:r>
              <a:rPr lang="en-US" sz="2400" dirty="0">
                <a:sym typeface="Symbol" panose="05050102010706020507" pitchFamily="18" charset="2"/>
              </a:rPr>
              <a:t>/</a:t>
            </a:r>
            <a:r>
              <a:rPr lang="en-US" sz="2400" dirty="0" err="1">
                <a:sym typeface="Symbol" panose="05050102010706020507" pitchFamily="18" charset="2"/>
              </a:rPr>
              <a:t>Università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HOT TOPIC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2400" dirty="0"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err="1">
                <a:sym typeface="Symbol" panose="05050102010706020507" pitchFamily="18" charset="2"/>
              </a:rPr>
              <a:t>Consapevoli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che</a:t>
            </a:r>
            <a:r>
              <a:rPr lang="en-US" sz="2400" dirty="0">
                <a:sym typeface="Symbol" panose="05050102010706020507" pitchFamily="18" charset="2"/>
              </a:rPr>
              <a:t> INFN ha due </a:t>
            </a:r>
            <a:r>
              <a:rPr lang="en-US" sz="2400" dirty="0" err="1">
                <a:sym typeface="Symbol" panose="05050102010706020507" pitchFamily="18" charset="2"/>
              </a:rPr>
              <a:t>gambe</a:t>
            </a:r>
            <a:r>
              <a:rPr lang="en-US" sz="2400" dirty="0">
                <a:sym typeface="Symbol" panose="05050102010706020507" pitchFamily="18" charset="2"/>
              </a:rPr>
              <a:t> (particle-nuclear, applied)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2400" dirty="0"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err="1">
                <a:sym typeface="Symbol" panose="05050102010706020507" pitchFamily="18" charset="2"/>
              </a:rPr>
              <a:t>Rapporto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INFN-A &amp; MAC </a:t>
            </a:r>
            <a:r>
              <a:rPr lang="en-US" sz="2400" dirty="0">
                <a:sym typeface="Symbol" panose="05050102010706020507" pitchFamily="18" charset="2"/>
              </a:rPr>
              <a:t>e </a:t>
            </a:r>
            <a:r>
              <a:rPr lang="en-US" sz="2400" dirty="0" err="1">
                <a:sym typeface="Symbol" panose="05050102010706020507" pitchFamily="18" charset="2"/>
              </a:rPr>
              <a:t>ruoli</a:t>
            </a:r>
            <a:r>
              <a:rPr lang="en-US" sz="2400" dirty="0">
                <a:sym typeface="Symbol" panose="05050102010706020507" pitchFamily="18" charset="2"/>
              </a:rPr>
              <a:t> da </a:t>
            </a:r>
            <a:r>
              <a:rPr lang="en-US" sz="2400" dirty="0" err="1">
                <a:sym typeface="Symbol" panose="05050102010706020507" pitchFamily="18" charset="2"/>
              </a:rPr>
              <a:t>chiarire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252D8B-D147-ED29-DC9C-DCDC5CC8B795}"/>
              </a:ext>
            </a:extLst>
          </p:cNvPr>
          <p:cNvSpPr txBox="1"/>
          <p:nvPr/>
        </p:nvSpPr>
        <p:spPr>
          <a:xfrm>
            <a:off x="5486400" y="5638800"/>
            <a:ext cx="2055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4941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i">
            <a:extLst>
              <a:ext uri="{FF2B5EF4-FFF2-40B4-BE49-F238E27FC236}">
                <a16:creationId xmlns:a16="http://schemas.microsoft.com/office/drawing/2014/main" id="{9AF7D9B6-BF4F-8B31-C55A-C3FE0364E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186" y="553893"/>
            <a:ext cx="2666704" cy="1745098"/>
          </a:xfrm>
          <a:prstGeom prst="rect">
            <a:avLst/>
          </a:prstGeom>
        </p:spPr>
      </p:pic>
      <p:pic>
        <p:nvPicPr>
          <p:cNvPr id="5" name="Immagine 4" descr="Immagine che contiene motore">
            <a:extLst>
              <a:ext uri="{FF2B5EF4-FFF2-40B4-BE49-F238E27FC236}">
                <a16:creationId xmlns:a16="http://schemas.microsoft.com/office/drawing/2014/main" id="{ABBAF237-84C1-9CFF-7121-1D451E943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21" y="2397368"/>
            <a:ext cx="2659525" cy="1494694"/>
          </a:xfrm>
          <a:prstGeom prst="rect">
            <a:avLst/>
          </a:prstGeom>
        </p:spPr>
      </p:pic>
      <p:pic>
        <p:nvPicPr>
          <p:cNvPr id="7" name="Immagine 6" descr="Immagine che contiene interni, cucina, tavolo, cucinando">
            <a:extLst>
              <a:ext uri="{FF2B5EF4-FFF2-40B4-BE49-F238E27FC236}">
                <a16:creationId xmlns:a16="http://schemas.microsoft.com/office/drawing/2014/main" id="{93424F7B-098F-2922-E967-71C4DC3C0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174" y="5241373"/>
            <a:ext cx="2669252" cy="149939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2AE3E5D-6764-BB1A-D0EE-C3C65981CE4F}"/>
              </a:ext>
            </a:extLst>
          </p:cNvPr>
          <p:cNvSpPr txBox="1"/>
          <p:nvPr/>
        </p:nvSpPr>
        <p:spPr>
          <a:xfrm>
            <a:off x="2731477" y="0"/>
            <a:ext cx="6258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DAVID ALESINI IN UNA SLIDE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CD264B-C1CA-611D-33FD-E46734B33F45}"/>
              </a:ext>
            </a:extLst>
          </p:cNvPr>
          <p:cNvSpPr txBox="1"/>
          <p:nvPr/>
        </p:nvSpPr>
        <p:spPr>
          <a:xfrm>
            <a:off x="35169" y="679937"/>
            <a:ext cx="692555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DAFNE</a:t>
            </a:r>
            <a:r>
              <a:rPr lang="en-US" dirty="0"/>
              <a:t> collider (</a:t>
            </a:r>
            <a:r>
              <a:rPr lang="en-US" dirty="0" err="1"/>
              <a:t>componenti</a:t>
            </a:r>
            <a:r>
              <a:rPr lang="en-US" dirty="0"/>
              <a:t>, </a:t>
            </a:r>
            <a:r>
              <a:rPr lang="en-US" dirty="0" err="1"/>
              <a:t>operazione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/>
              <a:t>SPARC_LAB</a:t>
            </a:r>
            <a:r>
              <a:rPr lang="en-US" dirty="0"/>
              <a:t>: </a:t>
            </a:r>
            <a:r>
              <a:rPr lang="en-US" dirty="0" err="1"/>
              <a:t>iniettore</a:t>
            </a:r>
            <a:r>
              <a:rPr lang="en-US" dirty="0"/>
              <a:t>, </a:t>
            </a:r>
            <a:r>
              <a:rPr lang="en-US" dirty="0" err="1"/>
              <a:t>deflettori</a:t>
            </a:r>
            <a:r>
              <a:rPr lang="en-US" dirty="0"/>
              <a:t>, </a:t>
            </a:r>
            <a:r>
              <a:rPr lang="en-US" dirty="0" err="1"/>
              <a:t>strutture</a:t>
            </a:r>
            <a:r>
              <a:rPr lang="en-US" dirty="0"/>
              <a:t> in </a:t>
            </a:r>
            <a:r>
              <a:rPr lang="en-US" dirty="0" err="1"/>
              <a:t>banda</a:t>
            </a:r>
            <a:r>
              <a:rPr lang="en-US" dirty="0"/>
              <a:t> C</a:t>
            </a:r>
          </a:p>
          <a:p>
            <a:endParaRPr lang="en-US" dirty="0"/>
          </a:p>
          <a:p>
            <a:r>
              <a:rPr lang="en-US" b="1" dirty="0"/>
              <a:t>CERN</a:t>
            </a:r>
            <a:r>
              <a:rPr lang="en-US" dirty="0"/>
              <a:t>: CTF3, </a:t>
            </a:r>
            <a:r>
              <a:rPr lang="en-US" dirty="0" err="1"/>
              <a:t>deflettori</a:t>
            </a:r>
            <a:r>
              <a:rPr lang="en-US" dirty="0"/>
              <a:t>, </a:t>
            </a:r>
            <a:r>
              <a:rPr lang="en-US" dirty="0" err="1"/>
              <a:t>iniettore</a:t>
            </a:r>
            <a:r>
              <a:rPr lang="en-US" dirty="0"/>
              <a:t> CLEAR</a:t>
            </a:r>
          </a:p>
          <a:p>
            <a:endParaRPr lang="en-US" dirty="0"/>
          </a:p>
          <a:p>
            <a:r>
              <a:rPr lang="en-US" b="1" dirty="0"/>
              <a:t>EUPRAXIA</a:t>
            </a:r>
            <a:r>
              <a:rPr lang="en-US" dirty="0"/>
              <a:t>: resp. WA LINAC, moduli </a:t>
            </a:r>
            <a:r>
              <a:rPr lang="en-US" dirty="0" err="1"/>
              <a:t>acceleranti</a:t>
            </a:r>
            <a:r>
              <a:rPr lang="en-US" dirty="0"/>
              <a:t> in </a:t>
            </a:r>
            <a:r>
              <a:rPr lang="en-US" dirty="0" err="1"/>
              <a:t>banda</a:t>
            </a:r>
            <a:r>
              <a:rPr lang="en-US" dirty="0"/>
              <a:t> X</a:t>
            </a:r>
          </a:p>
          <a:p>
            <a:endParaRPr lang="en-US" dirty="0"/>
          </a:p>
          <a:p>
            <a:r>
              <a:rPr lang="en-US" b="1" dirty="0"/>
              <a:t>ELI-NP</a:t>
            </a:r>
            <a:r>
              <a:rPr lang="en-US" dirty="0"/>
              <a:t>: </a:t>
            </a:r>
            <a:r>
              <a:rPr lang="en-US" dirty="0" err="1"/>
              <a:t>responsabile</a:t>
            </a:r>
            <a:r>
              <a:rPr lang="en-US" dirty="0"/>
              <a:t> LINAC, </a:t>
            </a:r>
            <a:r>
              <a:rPr lang="en-US" dirty="0" err="1"/>
              <a:t>strutture</a:t>
            </a:r>
            <a:r>
              <a:rPr lang="en-US" dirty="0"/>
              <a:t> </a:t>
            </a:r>
            <a:r>
              <a:rPr lang="en-US" dirty="0" err="1"/>
              <a:t>acceleranti</a:t>
            </a:r>
            <a:r>
              <a:rPr lang="en-US" dirty="0"/>
              <a:t>, </a:t>
            </a:r>
            <a:r>
              <a:rPr lang="en-US" dirty="0" err="1"/>
              <a:t>coordinatore</a:t>
            </a:r>
            <a:r>
              <a:rPr lang="en-US" dirty="0"/>
              <a:t> </a:t>
            </a:r>
            <a:r>
              <a:rPr lang="en-US" dirty="0" err="1"/>
              <a:t>progetto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UCLA (USA), TRIESTE, PSI</a:t>
            </a:r>
          </a:p>
          <a:p>
            <a:endParaRPr lang="en-US" dirty="0"/>
          </a:p>
          <a:p>
            <a:r>
              <a:rPr lang="en-US" b="1" dirty="0"/>
              <a:t>LNF</a:t>
            </a:r>
            <a:r>
              <a:rPr lang="en-US" dirty="0"/>
              <a:t>: Resp.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Vuoto</a:t>
            </a:r>
            <a:r>
              <a:rPr lang="en-US" dirty="0"/>
              <a:t>,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9C8510-F06C-D76C-82C5-FA783E6FCA48}"/>
              </a:ext>
            </a:extLst>
          </p:cNvPr>
          <p:cNvSpPr txBox="1"/>
          <p:nvPr/>
        </p:nvSpPr>
        <p:spPr>
          <a:xfrm>
            <a:off x="0" y="5934670"/>
            <a:ext cx="5755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 </a:t>
            </a:r>
            <a:r>
              <a:rPr lang="en-US" i="1" dirty="0" err="1"/>
              <a:t>Attività</a:t>
            </a:r>
            <a:r>
              <a:rPr lang="en-US" i="1" dirty="0"/>
              <a:t> di prima </a:t>
            </a:r>
            <a:r>
              <a:rPr lang="en-US" i="1" dirty="0" err="1"/>
              <a:t>linea</a:t>
            </a:r>
            <a:r>
              <a:rPr lang="en-US" i="1" dirty="0"/>
              <a:t>,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en-US" i="1" dirty="0" err="1"/>
              <a:t>pochi</a:t>
            </a:r>
            <a:r>
              <a:rPr lang="en-US" i="1" dirty="0"/>
              <a:t> </a:t>
            </a:r>
            <a:r>
              <a:rPr lang="en-US" i="1" dirty="0" err="1"/>
              <a:t>comitati</a:t>
            </a:r>
            <a:endParaRPr lang="en-US" i="1" dirty="0"/>
          </a:p>
          <a:p>
            <a:endParaRPr lang="en-US" i="1" dirty="0"/>
          </a:p>
          <a:p>
            <a:r>
              <a:rPr lang="en-US" i="1" dirty="0">
                <a:sym typeface="Symbol" panose="05050102010706020507" pitchFamily="18" charset="2"/>
              </a:rPr>
              <a:t> </a:t>
            </a:r>
            <a:r>
              <a:rPr lang="en-US" i="1" dirty="0" err="1"/>
              <a:t>Formazione</a:t>
            </a:r>
            <a:r>
              <a:rPr lang="en-US" i="1" dirty="0"/>
              <a:t> (CAS, JUAS, </a:t>
            </a:r>
            <a:r>
              <a:rPr lang="en-US" i="1" dirty="0" err="1"/>
              <a:t>Dottorato</a:t>
            </a:r>
            <a:r>
              <a:rPr lang="en-US" i="1" dirty="0"/>
              <a:t> </a:t>
            </a:r>
            <a:r>
              <a:rPr lang="en-US" i="1" dirty="0" err="1"/>
              <a:t>Acceleratori</a:t>
            </a:r>
            <a:r>
              <a:rPr lang="en-US" i="1" dirty="0"/>
              <a:t> Sapienza)</a:t>
            </a:r>
          </a:p>
        </p:txBody>
      </p:sp>
      <p:pic>
        <p:nvPicPr>
          <p:cNvPr id="4" name="Picture 48" descr="Picture1b.jpg">
            <a:extLst>
              <a:ext uri="{FF2B5EF4-FFF2-40B4-BE49-F238E27FC236}">
                <a16:creationId xmlns:a16="http://schemas.microsoft.com/office/drawing/2014/main" id="{5D147DCC-40C5-7979-5A91-62FF0E2204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54" y="5271845"/>
            <a:ext cx="1973473" cy="148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1010101">
            <a:extLst>
              <a:ext uri="{FF2B5EF4-FFF2-40B4-BE49-F238E27FC236}">
                <a16:creationId xmlns:a16="http://schemas.microsoft.com/office/drawing/2014/main" id="{AC7EDDD1-1A1C-0F77-288D-AA0F9335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406" y="4202968"/>
            <a:ext cx="1959420" cy="14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David\Desktop\SPARC\SIF2013\Img_0492.jpg">
            <a:extLst>
              <a:ext uri="{FF2B5EF4-FFF2-40B4-BE49-F238E27FC236}">
                <a16:creationId xmlns:a16="http://schemas.microsoft.com/office/drawing/2014/main" id="{07D1CFF7-D50A-8BAA-AEE0-1C048921A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9" b="8584"/>
          <a:stretch/>
        </p:blipFill>
        <p:spPr bwMode="auto">
          <a:xfrm>
            <a:off x="7151076" y="670736"/>
            <a:ext cx="2743200" cy="13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 descr="Immagine che contiene testo, diverso, parecchi&#10;&#10;Descrizione generata automaticamente">
            <a:extLst>
              <a:ext uri="{FF2B5EF4-FFF2-40B4-BE49-F238E27FC236}">
                <a16:creationId xmlns:a16="http://schemas.microsoft.com/office/drawing/2014/main" id="{4259A0B5-5511-DFD7-C37F-7BE4DD5C9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73" y="2028091"/>
            <a:ext cx="1493214" cy="221566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D00826-69BC-42D0-03F6-5C6666991905}"/>
              </a:ext>
            </a:extLst>
          </p:cNvPr>
          <p:cNvSpPr txBox="1"/>
          <p:nvPr/>
        </p:nvSpPr>
        <p:spPr>
          <a:xfrm>
            <a:off x="0" y="4958862"/>
            <a:ext cx="6811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ym typeface="Symbol" panose="05050102010706020507" pitchFamily="18" charset="2"/>
              </a:rPr>
              <a:t> </a:t>
            </a:r>
            <a:r>
              <a:rPr lang="en-US" i="1" dirty="0"/>
              <a:t>Progetto, </a:t>
            </a:r>
            <a:r>
              <a:rPr lang="en-US" i="1" dirty="0" err="1"/>
              <a:t>realizzazione</a:t>
            </a:r>
            <a:r>
              <a:rPr lang="en-US" i="1" dirty="0"/>
              <a:t>, test di component e </a:t>
            </a:r>
            <a:r>
              <a:rPr lang="en-US" i="1" dirty="0" err="1"/>
              <a:t>sistemi</a:t>
            </a:r>
            <a:r>
              <a:rPr lang="en-US" i="1" dirty="0"/>
              <a:t> RF, da </a:t>
            </a:r>
            <a:r>
              <a:rPr lang="en-US" i="1" dirty="0" err="1"/>
              <a:t>vuoto</a:t>
            </a:r>
            <a:r>
              <a:rPr lang="en-US" i="1" dirty="0"/>
              <a:t> e </a:t>
            </a:r>
            <a:r>
              <a:rPr lang="en-US" i="1" dirty="0" err="1"/>
              <a:t>diagnostica</a:t>
            </a:r>
            <a:r>
              <a:rPr lang="en-US" i="1" dirty="0"/>
              <a:t> per </a:t>
            </a:r>
            <a:r>
              <a:rPr lang="en-US" i="1" dirty="0" err="1"/>
              <a:t>acceleratori</a:t>
            </a:r>
            <a:r>
              <a:rPr lang="en-US" i="1" dirty="0"/>
              <a:t> di </a:t>
            </a:r>
            <a:r>
              <a:rPr lang="en-US" i="1" dirty="0" err="1"/>
              <a:t>elettroni</a:t>
            </a:r>
            <a:r>
              <a:rPr lang="en-US" i="1" dirty="0"/>
              <a:t>/</a:t>
            </a:r>
            <a:r>
              <a:rPr lang="en-US" i="1" dirty="0" err="1"/>
              <a:t>positroni</a:t>
            </a:r>
            <a:r>
              <a:rPr lang="en-US" i="1" dirty="0"/>
              <a:t>, </a:t>
            </a:r>
            <a:r>
              <a:rPr lang="en-US" i="1" dirty="0" err="1"/>
              <a:t>Dinamica</a:t>
            </a:r>
            <a:r>
              <a:rPr lang="en-US" i="1" dirty="0"/>
              <a:t> fasci di </a:t>
            </a:r>
            <a:r>
              <a:rPr lang="en-US" i="1" dirty="0" err="1"/>
              <a:t>particelle</a:t>
            </a:r>
            <a:r>
              <a:rPr lang="en-US" i="1" dirty="0"/>
              <a:t>, </a:t>
            </a:r>
            <a:r>
              <a:rPr lang="en-US" i="1" dirty="0" err="1"/>
              <a:t>Operazione</a:t>
            </a:r>
            <a:r>
              <a:rPr lang="en-US" i="1" dirty="0"/>
              <a:t> machine </a:t>
            </a:r>
            <a:r>
              <a:rPr lang="en-US" i="1" dirty="0" err="1"/>
              <a:t>acceleratrici</a:t>
            </a:r>
            <a:endParaRPr lang="en-US" i="1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8699A15-5DF7-A7AD-5A99-BD60A64D61E3}"/>
              </a:ext>
            </a:extLst>
          </p:cNvPr>
          <p:cNvSpPr/>
          <p:nvPr/>
        </p:nvSpPr>
        <p:spPr>
          <a:xfrm>
            <a:off x="4700954" y="2895600"/>
            <a:ext cx="2157046" cy="3282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E34B05F-630D-E5FC-B39B-55F43EA9ED36}"/>
              </a:ext>
            </a:extLst>
          </p:cNvPr>
          <p:cNvSpPr/>
          <p:nvPr/>
        </p:nvSpPr>
        <p:spPr>
          <a:xfrm>
            <a:off x="1160584" y="2344616"/>
            <a:ext cx="4431323" cy="3282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865872C-E110-F9C9-05FC-E18ACFC01B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r="7186" b="11281"/>
          <a:stretch/>
        </p:blipFill>
        <p:spPr>
          <a:xfrm>
            <a:off x="10679723" y="3971730"/>
            <a:ext cx="1277815" cy="119294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F15CBA5-2C9D-90C9-1BD6-79F4213B6B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24" y="3581368"/>
            <a:ext cx="1894645" cy="142165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784705B5-6259-1A1F-E9C3-FF5FBA1977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58619" cy="66584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58A3686-5F02-BE66-A8A3-1D0DEEC05E0D}"/>
              </a:ext>
            </a:extLst>
          </p:cNvPr>
          <p:cNvSpPr txBox="1"/>
          <p:nvPr/>
        </p:nvSpPr>
        <p:spPr>
          <a:xfrm>
            <a:off x="0" y="4501662"/>
            <a:ext cx="681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ym typeface="Symbol" panose="05050102010706020507" pitchFamily="18" charset="2"/>
              </a:rPr>
              <a:t> </a:t>
            </a:r>
            <a:r>
              <a:rPr lang="en-US" b="1" i="1" dirty="0">
                <a:sym typeface="Symbol" panose="05050102010706020507" pitchFamily="18" charset="2"/>
              </a:rPr>
              <a:t>AMICI, TUAREG, IFAST, MAC ESRF, EUROPEAN STRATEGY,…</a:t>
            </a:r>
            <a:endParaRPr lang="en-US" b="1" i="1" dirty="0"/>
          </a:p>
        </p:txBody>
      </p:sp>
      <p:pic>
        <p:nvPicPr>
          <p:cNvPr id="21" name="Picture 20" descr="fig9">
            <a:extLst>
              <a:ext uri="{FF2B5EF4-FFF2-40B4-BE49-F238E27FC236}">
                <a16:creationId xmlns:a16="http://schemas.microsoft.com/office/drawing/2014/main" id="{AC1F7C31-99CD-4A43-333D-61F33F085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7" t="29292"/>
          <a:stretch/>
        </p:blipFill>
        <p:spPr bwMode="auto">
          <a:xfrm>
            <a:off x="6142891" y="1066801"/>
            <a:ext cx="1672981" cy="13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1EBB2C8E-1402-BBEC-3D56-7728B70372C3}"/>
              </a:ext>
            </a:extLst>
          </p:cNvPr>
          <p:cNvSpPr/>
          <p:nvPr/>
        </p:nvSpPr>
        <p:spPr>
          <a:xfrm>
            <a:off x="1899139" y="4513385"/>
            <a:ext cx="4044461" cy="32824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92273B-B3B0-933F-25BA-B579B8DFEE94}"/>
              </a:ext>
            </a:extLst>
          </p:cNvPr>
          <p:cNvSpPr txBox="1"/>
          <p:nvPr/>
        </p:nvSpPr>
        <p:spPr>
          <a:xfrm>
            <a:off x="2356339" y="0"/>
            <a:ext cx="7459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FUTURO INFN-A: DA DOVE PARTIAMO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8E81BA-AA9A-1D9F-CAAC-8C2D2ADA9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0" t="12623" r="21700" b="8445"/>
          <a:stretch/>
        </p:blipFill>
        <p:spPr>
          <a:xfrm>
            <a:off x="9823937" y="3829386"/>
            <a:ext cx="2098433" cy="179865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BEFC74-FA8F-A02E-22E0-F41C4FF28881}"/>
              </a:ext>
            </a:extLst>
          </p:cNvPr>
          <p:cNvSpPr txBox="1"/>
          <p:nvPr/>
        </p:nvSpPr>
        <p:spPr>
          <a:xfrm>
            <a:off x="6963508" y="738554"/>
            <a:ext cx="3162341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Meetings</a:t>
            </a:r>
            <a:r>
              <a:rPr lang="en-US" dirty="0"/>
              <a:t> </a:t>
            </a:r>
            <a:r>
              <a:rPr lang="en-US" dirty="0" err="1"/>
              <a:t>periodici</a:t>
            </a:r>
            <a:r>
              <a:rPr lang="en-US" dirty="0"/>
              <a:t> del </a:t>
            </a:r>
            <a:r>
              <a:rPr lang="en-US" dirty="0" err="1"/>
              <a:t>comitato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A5004A-E930-608A-8D2F-21A18BEE7502}"/>
              </a:ext>
            </a:extLst>
          </p:cNvPr>
          <p:cNvSpPr txBox="1"/>
          <p:nvPr/>
        </p:nvSpPr>
        <p:spPr>
          <a:xfrm>
            <a:off x="10316309" y="3516925"/>
            <a:ext cx="12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Pagina</a:t>
            </a:r>
            <a:r>
              <a:rPr lang="en-US" b="1" dirty="0"/>
              <a:t> web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34315D-0275-D6FB-3935-E9CEB6592915}"/>
              </a:ext>
            </a:extLst>
          </p:cNvPr>
          <p:cNvSpPr txBox="1"/>
          <p:nvPr/>
        </p:nvSpPr>
        <p:spPr>
          <a:xfrm>
            <a:off x="9071181" y="1242648"/>
            <a:ext cx="3003588" cy="203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err="1"/>
              <a:t>Mappatura</a:t>
            </a:r>
            <a:r>
              <a:rPr lang="en-US" dirty="0"/>
              <a:t>: </a:t>
            </a:r>
          </a:p>
          <a:p>
            <a:pPr marL="0" lvl="1"/>
            <a:r>
              <a:rPr lang="en-US" dirty="0" err="1"/>
              <a:t>attività</a:t>
            </a:r>
            <a:r>
              <a:rPr lang="en-US" dirty="0"/>
              <a:t> in Corso</a:t>
            </a:r>
          </a:p>
          <a:p>
            <a:pPr marL="0" lvl="1"/>
            <a:r>
              <a:rPr lang="en-US" dirty="0" err="1"/>
              <a:t>strumentazione</a:t>
            </a:r>
            <a:r>
              <a:rPr lang="en-US" dirty="0"/>
              <a:t> a </a:t>
            </a:r>
            <a:r>
              <a:rPr lang="en-US" dirty="0" err="1"/>
              <a:t>disposizione</a:t>
            </a:r>
            <a:r>
              <a:rPr lang="en-US" dirty="0"/>
              <a:t> </a:t>
            </a:r>
          </a:p>
          <a:p>
            <a:pPr marL="0" lvl="1"/>
            <a:r>
              <a:rPr lang="en-US" dirty="0" err="1"/>
              <a:t>competenze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gruppi</a:t>
            </a:r>
            <a:endParaRPr lang="en-US" dirty="0"/>
          </a:p>
          <a:p>
            <a:pPr marL="0" lvl="1"/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(</a:t>
            </a:r>
            <a:r>
              <a:rPr lang="en-US" dirty="0" err="1"/>
              <a:t>attività</a:t>
            </a:r>
            <a:r>
              <a:rPr lang="en-US" dirty="0"/>
              <a:t>, </a:t>
            </a:r>
            <a:r>
              <a:rPr lang="en-US" dirty="0" err="1"/>
              <a:t>progetti</a:t>
            </a:r>
            <a:r>
              <a:rPr lang="en-US" dirty="0"/>
              <a:t>,…) </a:t>
            </a:r>
          </a:p>
          <a:p>
            <a:pPr marL="0" lvl="1"/>
            <a:r>
              <a:rPr lang="en-US" dirty="0" err="1"/>
              <a:t>Industrie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5182E0-D58E-C862-9322-5BE05B4DECAA}"/>
              </a:ext>
            </a:extLst>
          </p:cNvPr>
          <p:cNvSpPr txBox="1"/>
          <p:nvPr/>
        </p:nvSpPr>
        <p:spPr>
          <a:xfrm>
            <a:off x="6802315" y="3924271"/>
            <a:ext cx="2623039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it-IT" b="1" dirty="0"/>
              <a:t>Reti</a:t>
            </a:r>
            <a:r>
              <a:rPr lang="it-IT" dirty="0"/>
              <a:t>:</a:t>
            </a:r>
          </a:p>
          <a:p>
            <a:pPr marL="0" lvl="1"/>
            <a:r>
              <a:rPr lang="it-IT" dirty="0"/>
              <a:t>-Magneti Superconduttori e Tecnologie Associate</a:t>
            </a:r>
          </a:p>
          <a:p>
            <a:pPr marL="0" lvl="1"/>
            <a:r>
              <a:rPr lang="it-IT" dirty="0"/>
              <a:t>-Rete medicale</a:t>
            </a:r>
          </a:p>
          <a:p>
            <a:pPr marL="0" lvl="1"/>
            <a:r>
              <a:rPr lang="it-IT" sz="1800" dirty="0"/>
              <a:t>-Proto-Rete RF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C7FF6B-DC59-31CC-FD1F-52793C0D99A3}"/>
              </a:ext>
            </a:extLst>
          </p:cNvPr>
          <p:cNvSpPr txBox="1"/>
          <p:nvPr/>
        </p:nvSpPr>
        <p:spPr>
          <a:xfrm>
            <a:off x="7617519" y="3259017"/>
            <a:ext cx="102238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err="1"/>
              <a:t>Seminari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F96FE70-2FFF-572D-BF75-2444A62C4737}"/>
              </a:ext>
            </a:extLst>
          </p:cNvPr>
          <p:cNvSpPr txBox="1"/>
          <p:nvPr/>
        </p:nvSpPr>
        <p:spPr>
          <a:xfrm>
            <a:off x="6578959" y="1605880"/>
            <a:ext cx="22479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Formazione</a:t>
            </a:r>
            <a:r>
              <a:rPr lang="en-US" b="1" dirty="0"/>
              <a:t>:</a:t>
            </a:r>
          </a:p>
          <a:p>
            <a:r>
              <a:rPr lang="en-US" dirty="0"/>
              <a:t>-</a:t>
            </a:r>
            <a:r>
              <a:rPr lang="en-US" dirty="0" err="1"/>
              <a:t>corsi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Acceleratori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Università</a:t>
            </a:r>
            <a:endParaRPr lang="en-US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246EEEB-FD56-D051-3C46-D3A41800A754}"/>
              </a:ext>
            </a:extLst>
          </p:cNvPr>
          <p:cNvSpPr/>
          <p:nvPr/>
        </p:nvSpPr>
        <p:spPr>
          <a:xfrm>
            <a:off x="9624646" y="3470033"/>
            <a:ext cx="2438401" cy="2274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05742558-B976-B35D-F6A9-EDC5B3038610}"/>
              </a:ext>
            </a:extLst>
          </p:cNvPr>
          <p:cNvSpPr/>
          <p:nvPr/>
        </p:nvSpPr>
        <p:spPr>
          <a:xfrm>
            <a:off x="6154614" y="2872154"/>
            <a:ext cx="609599" cy="1148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9A152E9-E6C3-A1EC-923E-120F5B6D0BD6}"/>
              </a:ext>
            </a:extLst>
          </p:cNvPr>
          <p:cNvSpPr txBox="1"/>
          <p:nvPr/>
        </p:nvSpPr>
        <p:spPr>
          <a:xfrm>
            <a:off x="6562441" y="5955325"/>
            <a:ext cx="5348205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>
                <a:solidFill>
                  <a:srgbClr val="FF0000"/>
                </a:solidFill>
              </a:rPr>
              <a:t>COLLANTE PER LA COMUNITA’ INFN DI ACCELERATORI: GRUPPO UNITARIO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8246FC1-FA7F-25D6-5452-456992B5EE1E}"/>
              </a:ext>
            </a:extLst>
          </p:cNvPr>
          <p:cNvSpPr/>
          <p:nvPr/>
        </p:nvSpPr>
        <p:spPr>
          <a:xfrm>
            <a:off x="46892" y="2543908"/>
            <a:ext cx="6002216" cy="202809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B471E7-22F5-9B24-411D-F0A1EE65EDE0}"/>
              </a:ext>
            </a:extLst>
          </p:cNvPr>
          <p:cNvSpPr txBox="1"/>
          <p:nvPr/>
        </p:nvSpPr>
        <p:spPr>
          <a:xfrm>
            <a:off x="0" y="671691"/>
            <a:ext cx="610772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u="none" strike="noStrike" baseline="0" dirty="0"/>
              <a:t>Al Comitato INFN-Acceleratori sono assegnati i seguenti </a:t>
            </a:r>
            <a:r>
              <a:rPr lang="it-IT" b="1" i="0" u="none" strike="noStrike" baseline="0" dirty="0"/>
              <a:t>compiti</a:t>
            </a:r>
            <a:r>
              <a:rPr lang="it-IT" b="0" i="0" u="none" strike="noStrike" baseline="0" dirty="0"/>
              <a:t>:</a:t>
            </a:r>
          </a:p>
          <a:p>
            <a:pPr algn="just"/>
            <a:endParaRPr lang="it-IT" b="0" i="0" u="none" strike="noStrike" baseline="0" dirty="0"/>
          </a:p>
          <a:p>
            <a:pPr marL="342900" indent="-342900" algn="just">
              <a:buAutoNum type="alphaLcParenR"/>
            </a:pPr>
            <a:r>
              <a:rPr lang="it-IT" b="1" i="0" u="none" strike="noStrike" baseline="0" dirty="0"/>
              <a:t>fungere da raccordo </a:t>
            </a:r>
            <a:r>
              <a:rPr lang="it-IT" i="0" u="none" strike="noStrike" baseline="0" dirty="0"/>
              <a:t>tra la comunità di esperti di acceleratori nell’INFN e gli organi apicali dell’Istituto </a:t>
            </a:r>
            <a:r>
              <a:rPr lang="it-IT" b="0" i="0" u="none" strike="noStrike" baseline="0" dirty="0"/>
              <a:t>(Presidente, Giunta Esecutiva, Consiglio Direttivo);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promuovere la </a:t>
            </a:r>
            <a:r>
              <a:rPr lang="it-IT" b="1" i="0" u="none" strike="noStrike" baseline="0" dirty="0"/>
              <a:t>formazione di reti</a:t>
            </a:r>
            <a:r>
              <a:rPr lang="it-IT" b="0" i="0" u="none" strike="noStrike" baseline="0" dirty="0"/>
              <a:t> tematicamente affini tra gli esperti di acceleratori su argomenti di rilevante interesse con l’individuazione di relativi moderatori, e svolgere una funzione di coordinamento tra esse;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stimolare </a:t>
            </a:r>
            <a:r>
              <a:rPr lang="it-IT" b="1" i="0" u="none" strike="noStrike" baseline="0" dirty="0"/>
              <a:t>l’armonizzazione di competenze e dotazioni strumentali </a:t>
            </a:r>
            <a:r>
              <a:rPr lang="it-IT" b="0" i="0" u="none" strike="noStrike" baseline="0" dirty="0"/>
              <a:t>dell’Istituto </a:t>
            </a:r>
            <a:r>
              <a:rPr lang="en-US" b="0" i="0" u="none" strike="noStrike" baseline="0" dirty="0"/>
              <a:t>in </a:t>
            </a:r>
            <a:r>
              <a:rPr lang="en-US" b="0" i="0" u="none" strike="noStrike" baseline="0" dirty="0" err="1"/>
              <a:t>questo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settore</a:t>
            </a:r>
            <a:r>
              <a:rPr lang="en-US" b="0" i="0" u="none" strike="noStrike" baseline="0" dirty="0"/>
              <a:t>;</a:t>
            </a:r>
          </a:p>
          <a:p>
            <a:pPr marL="342900" indent="-342900" algn="just">
              <a:buAutoNum type="alphaLcParenR"/>
            </a:pPr>
            <a:endParaRPr lang="en-US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favorire la </a:t>
            </a:r>
            <a:r>
              <a:rPr lang="it-IT" b="1" i="0" u="none" strike="noStrike" baseline="0" dirty="0"/>
              <a:t>partecipazione a bandi </a:t>
            </a:r>
            <a:r>
              <a:rPr lang="it-IT" b="0" i="0" u="none" strike="noStrike" baseline="0" dirty="0"/>
              <a:t>regionali, nazionali ed internazionali;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svolgere un </a:t>
            </a:r>
            <a:r>
              <a:rPr lang="it-IT" b="1" i="0" u="none" strike="noStrike" baseline="0" dirty="0"/>
              <a:t>ruolo consultivo</a:t>
            </a:r>
            <a:r>
              <a:rPr lang="it-IT" b="0" i="0" u="none" strike="noStrike" baseline="0" dirty="0"/>
              <a:t>, su richiesta del management, nel campo degli acceleratori di particelle in merito alla promozione di progetti o la partecipazione ad essi, </a:t>
            </a:r>
            <a:r>
              <a:rPr lang="it-IT" b="1" i="0" u="none" strike="noStrike" baseline="0" dirty="0"/>
              <a:t>nonché sugli indirizzi strategici dell’INFN nel settore</a:t>
            </a:r>
            <a:r>
              <a:rPr lang="it-IT" b="0" i="0" u="none" strike="noStrike" baseline="0" dirty="0"/>
              <a:t>.</a:t>
            </a:r>
            <a:endParaRPr lang="en-US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9C540624-3840-0D84-51D1-042CADD9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8619" cy="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4E4DAA-5CE6-DE8D-F919-9D13AEC1C737}"/>
              </a:ext>
            </a:extLst>
          </p:cNvPr>
          <p:cNvSpPr txBox="1"/>
          <p:nvPr/>
        </p:nvSpPr>
        <p:spPr>
          <a:xfrm>
            <a:off x="3460776" y="0"/>
            <a:ext cx="506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err="1"/>
              <a:t>Mappatura</a:t>
            </a:r>
            <a:r>
              <a:rPr lang="en-US" sz="3200" b="1" cap="all" dirty="0"/>
              <a:t> &amp; PAGINA WEB</a:t>
            </a:r>
            <a:endParaRPr lang="en-US" sz="3000" b="1" cap="all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D90228-F285-FD70-C8F8-B396A9DF20F3}"/>
              </a:ext>
            </a:extLst>
          </p:cNvPr>
          <p:cNvSpPr txBox="1"/>
          <p:nvPr/>
        </p:nvSpPr>
        <p:spPr>
          <a:xfrm>
            <a:off x="0" y="806115"/>
            <a:ext cx="11538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  </a:t>
            </a:r>
            <a:r>
              <a:rPr lang="en-US" sz="2000" dirty="0" err="1"/>
              <a:t>Importante</a:t>
            </a:r>
            <a:r>
              <a:rPr lang="en-US" sz="2000" dirty="0"/>
              <a:t> </a:t>
            </a:r>
            <a:r>
              <a:rPr lang="en-US" sz="2000" dirty="0" err="1"/>
              <a:t>avere</a:t>
            </a:r>
            <a:r>
              <a:rPr lang="en-US" sz="2000" dirty="0"/>
              <a:t> ed </a:t>
            </a:r>
            <a:r>
              <a:rPr lang="en-US" sz="2000" dirty="0" err="1"/>
              <a:t>analizzare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/>
              <a:t>feedbacks</a:t>
            </a:r>
            <a:r>
              <a:rPr lang="en-US" sz="2000" dirty="0"/>
              <a:t>: </a:t>
            </a:r>
          </a:p>
          <a:p>
            <a:r>
              <a:rPr lang="en-US" sz="2000" dirty="0"/>
              <a:t>					-</a:t>
            </a:r>
            <a:r>
              <a:rPr lang="en-US" sz="2000" dirty="0" err="1"/>
              <a:t>Strumento</a:t>
            </a:r>
            <a:r>
              <a:rPr lang="en-US" sz="2000" dirty="0"/>
              <a:t> </a:t>
            </a:r>
            <a:r>
              <a:rPr lang="en-US" sz="2000" dirty="0" err="1"/>
              <a:t>effettivamente</a:t>
            </a:r>
            <a:r>
              <a:rPr lang="en-US" sz="2000" dirty="0"/>
              <a:t> utile? </a:t>
            </a:r>
          </a:p>
          <a:p>
            <a:r>
              <a:rPr lang="en-US" sz="2000" dirty="0"/>
              <a:t>					-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potenziato</a:t>
            </a:r>
            <a:r>
              <a:rPr lang="en-US" sz="2000" dirty="0"/>
              <a:t>? </a:t>
            </a:r>
          </a:p>
          <a:p>
            <a:r>
              <a:rPr lang="en-US" sz="2000" dirty="0"/>
              <a:t>					-In quale </a:t>
            </a:r>
            <a:r>
              <a:rPr lang="en-US" sz="2000" dirty="0" err="1"/>
              <a:t>aspetto</a:t>
            </a:r>
            <a:r>
              <a:rPr lang="en-US" sz="2000" dirty="0"/>
              <a:t>?</a:t>
            </a:r>
          </a:p>
          <a:p>
            <a:r>
              <a:rPr lang="en-US" sz="2000" dirty="0"/>
              <a:t>					-“aggiornamento </a:t>
            </a:r>
            <a:r>
              <a:rPr lang="en-US" sz="2000" dirty="0" err="1"/>
              <a:t>costante</a:t>
            </a:r>
            <a:r>
              <a:rPr lang="en-US" sz="2000" dirty="0"/>
              <a:t>” </a:t>
            </a:r>
            <a:r>
              <a:rPr lang="en-US" sz="2000" dirty="0" err="1"/>
              <a:t>necessario</a:t>
            </a:r>
            <a:endParaRPr lang="en-US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36336A-791A-92FE-A4CA-62F860978625}"/>
              </a:ext>
            </a:extLst>
          </p:cNvPr>
          <p:cNvSpPr txBox="1"/>
          <p:nvPr/>
        </p:nvSpPr>
        <p:spPr>
          <a:xfrm>
            <a:off x="2028402" y="2549767"/>
            <a:ext cx="877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b="1" cap="all" dirty="0"/>
              <a:t>RETI </a:t>
            </a:r>
            <a:r>
              <a:rPr lang="en-US" sz="2600" cap="all" dirty="0"/>
              <a:t>(</a:t>
            </a:r>
            <a:r>
              <a:rPr lang="it-IT" sz="2600" dirty="0"/>
              <a:t>Magneti Superconduttori, Rete medicale, Proto-Rete RF</a:t>
            </a:r>
            <a:r>
              <a:rPr lang="en-US" sz="2600" cap="all" dirty="0"/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38D7DC-97B5-9C9D-CEDD-69672413CA81}"/>
              </a:ext>
            </a:extLst>
          </p:cNvPr>
          <p:cNvSpPr txBox="1"/>
          <p:nvPr/>
        </p:nvSpPr>
        <p:spPr>
          <a:xfrm>
            <a:off x="224898" y="3363287"/>
            <a:ext cx="11538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 </a:t>
            </a:r>
            <a:r>
              <a:rPr lang="en-US" sz="2000" dirty="0" err="1"/>
              <a:t>Importante</a:t>
            </a:r>
            <a:r>
              <a:rPr lang="en-US" sz="2000" dirty="0"/>
              <a:t> </a:t>
            </a:r>
            <a:r>
              <a:rPr lang="en-US" sz="2000" dirty="0" err="1"/>
              <a:t>avere</a:t>
            </a:r>
            <a:r>
              <a:rPr lang="en-US" sz="2000" dirty="0"/>
              <a:t> ed </a:t>
            </a:r>
            <a:r>
              <a:rPr lang="en-US" sz="2000" dirty="0" err="1"/>
              <a:t>analizzare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feedbacks: </a:t>
            </a:r>
          </a:p>
          <a:p>
            <a:r>
              <a:rPr lang="en-US" sz="2000" dirty="0"/>
              <a:t>			-le </a:t>
            </a:r>
            <a:r>
              <a:rPr lang="en-US" sz="2000" dirty="0" err="1"/>
              <a:t>reti</a:t>
            </a:r>
            <a:r>
              <a:rPr lang="en-US" sz="2000" dirty="0"/>
              <a:t> </a:t>
            </a:r>
            <a:r>
              <a:rPr lang="en-US" sz="2000" dirty="0" err="1"/>
              <a:t>costituite</a:t>
            </a:r>
            <a:r>
              <a:rPr lang="en-US" sz="2000" dirty="0"/>
              <a:t> </a:t>
            </a:r>
            <a:r>
              <a:rPr lang="en-US" sz="2000" dirty="0" err="1"/>
              <a:t>hanno</a:t>
            </a:r>
            <a:r>
              <a:rPr lang="en-US" sz="2000" dirty="0"/>
              <a:t> </a:t>
            </a:r>
            <a:r>
              <a:rPr lang="en-US" sz="2000" dirty="0" err="1"/>
              <a:t>effettivamente</a:t>
            </a:r>
            <a:r>
              <a:rPr lang="en-US" sz="2000" dirty="0"/>
              <a:t> </a:t>
            </a:r>
            <a:r>
              <a:rPr lang="en-US" sz="2000" dirty="0" err="1"/>
              <a:t>funzionato</a:t>
            </a:r>
            <a:r>
              <a:rPr lang="en-US" sz="2000" dirty="0"/>
              <a:t>? </a:t>
            </a:r>
          </a:p>
          <a:p>
            <a:r>
              <a:rPr lang="en-US" sz="2000" dirty="0"/>
              <a:t>			-In </a:t>
            </a:r>
            <a:r>
              <a:rPr lang="en-US" sz="2000" dirty="0" err="1"/>
              <a:t>cosa</a:t>
            </a:r>
            <a:r>
              <a:rPr lang="en-US" sz="2000" dirty="0"/>
              <a:t> </a:t>
            </a:r>
            <a:r>
              <a:rPr lang="en-US" sz="2000" dirty="0" err="1"/>
              <a:t>possono</a:t>
            </a:r>
            <a:r>
              <a:rPr lang="en-US" sz="2000" dirty="0"/>
              <a:t>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migliorate</a:t>
            </a:r>
            <a:r>
              <a:rPr lang="en-US" sz="2000" dirty="0"/>
              <a:t>/</a:t>
            </a:r>
            <a:r>
              <a:rPr lang="en-US" sz="2000" dirty="0" err="1"/>
              <a:t>potenziate</a:t>
            </a:r>
            <a:r>
              <a:rPr lang="en-US" sz="2000" dirty="0"/>
              <a:t>?</a:t>
            </a:r>
          </a:p>
          <a:p>
            <a:r>
              <a:rPr lang="en-US" sz="2000" dirty="0"/>
              <a:t>			-Si </a:t>
            </a:r>
            <a:r>
              <a:rPr lang="en-US" sz="2000" dirty="0" err="1"/>
              <a:t>puo</a:t>
            </a:r>
            <a:r>
              <a:rPr lang="en-US" sz="2000" dirty="0"/>
              <a:t>’ </a:t>
            </a:r>
            <a:r>
              <a:rPr lang="en-US" sz="2000" dirty="0" err="1"/>
              <a:t>pensare</a:t>
            </a:r>
            <a:r>
              <a:rPr lang="en-US" sz="2000" dirty="0"/>
              <a:t> ad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estensione</a:t>
            </a:r>
            <a:r>
              <a:rPr lang="en-US" sz="2000" dirty="0"/>
              <a:t>/</a:t>
            </a:r>
            <a:r>
              <a:rPr lang="en-US" sz="2000" dirty="0" err="1"/>
              <a:t>integrazione</a:t>
            </a:r>
            <a:r>
              <a:rPr lang="en-US" sz="2000" dirty="0"/>
              <a:t> </a:t>
            </a:r>
            <a:r>
              <a:rPr lang="en-US" sz="2000" dirty="0" err="1"/>
              <a:t>europea</a:t>
            </a:r>
            <a:r>
              <a:rPr lang="en-US" sz="2000" dirty="0"/>
              <a:t>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A0B97C-475C-9240-D671-DDBD9220D106}"/>
              </a:ext>
            </a:extLst>
          </p:cNvPr>
          <p:cNvSpPr txBox="1"/>
          <p:nvPr/>
        </p:nvSpPr>
        <p:spPr>
          <a:xfrm>
            <a:off x="128336" y="4908773"/>
            <a:ext cx="3587879" cy="178510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NUOVE RETI: </a:t>
            </a:r>
          </a:p>
          <a:p>
            <a:r>
              <a:rPr lang="en-US" sz="2200" dirty="0"/>
              <a:t>-Rete </a:t>
            </a:r>
            <a:r>
              <a:rPr lang="en-US" sz="2200" dirty="0" err="1"/>
              <a:t>plasmi</a:t>
            </a:r>
            <a:endParaRPr lang="en-US" sz="2200" dirty="0"/>
          </a:p>
          <a:p>
            <a:r>
              <a:rPr lang="en-US" sz="2200" dirty="0"/>
              <a:t>-Rete </a:t>
            </a:r>
            <a:r>
              <a:rPr lang="en-US" sz="2200" dirty="0" err="1"/>
              <a:t>cavità</a:t>
            </a:r>
            <a:r>
              <a:rPr lang="en-US" sz="2200" dirty="0"/>
              <a:t> </a:t>
            </a:r>
            <a:r>
              <a:rPr lang="en-US" sz="2200" dirty="0" err="1"/>
              <a:t>superconduttrici</a:t>
            </a:r>
            <a:endParaRPr lang="en-US" sz="2200" dirty="0"/>
          </a:p>
          <a:p>
            <a:r>
              <a:rPr lang="en-US" sz="2200" dirty="0"/>
              <a:t>-</a:t>
            </a:r>
            <a:r>
              <a:rPr lang="en-US" sz="2200" dirty="0" err="1"/>
              <a:t>Simulazione</a:t>
            </a:r>
            <a:r>
              <a:rPr lang="en-US" sz="2200" dirty="0"/>
              <a:t> (BD, EM,..)</a:t>
            </a:r>
          </a:p>
          <a:p>
            <a:r>
              <a:rPr lang="en-US" sz="2200" dirty="0"/>
              <a:t>-Laser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45C801A-FF52-1C5B-17DB-70AA1B60B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8619" cy="66584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1765BC-6711-0DAE-51FA-C5EB80640FFC}"/>
              </a:ext>
            </a:extLst>
          </p:cNvPr>
          <p:cNvSpPr txBox="1"/>
          <p:nvPr/>
        </p:nvSpPr>
        <p:spPr>
          <a:xfrm>
            <a:off x="4654063" y="5638800"/>
            <a:ext cx="445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 </a:t>
            </a:r>
            <a:r>
              <a:rPr lang="en-US" b="1" dirty="0" err="1"/>
              <a:t>puo</a:t>
            </a:r>
            <a:r>
              <a:rPr lang="en-US" b="1" dirty="0"/>
              <a:t>’ </a:t>
            </a:r>
            <a:r>
              <a:rPr lang="en-US" b="1" dirty="0" err="1"/>
              <a:t>pensare</a:t>
            </a:r>
            <a:r>
              <a:rPr lang="en-US" b="1" dirty="0"/>
              <a:t> a workshop </a:t>
            </a:r>
            <a:r>
              <a:rPr lang="en-US" b="1" dirty="0" err="1"/>
              <a:t>tematici</a:t>
            </a:r>
            <a:r>
              <a:rPr lang="en-US" b="1" dirty="0"/>
              <a:t> </a:t>
            </a:r>
            <a:r>
              <a:rPr lang="en-US" b="1" dirty="0" err="1"/>
              <a:t>dedicati</a:t>
            </a:r>
            <a:endParaRPr lang="en-US" b="1" dirty="0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03D54D79-5006-8C2F-9C59-2A4FCA5BDC44}"/>
              </a:ext>
            </a:extLst>
          </p:cNvPr>
          <p:cNvSpPr/>
          <p:nvPr/>
        </p:nvSpPr>
        <p:spPr>
          <a:xfrm>
            <a:off x="6248401" y="4783015"/>
            <a:ext cx="762000" cy="726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D41F67F1-EFEF-86FB-ECD7-A41E183811B4}"/>
              </a:ext>
            </a:extLst>
          </p:cNvPr>
          <p:cNvSpPr/>
          <p:nvPr/>
        </p:nvSpPr>
        <p:spPr>
          <a:xfrm rot="16200000">
            <a:off x="3786555" y="5486399"/>
            <a:ext cx="762000" cy="726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92273B-B3B0-933F-25BA-B579B8DFEE94}"/>
              </a:ext>
            </a:extLst>
          </p:cNvPr>
          <p:cNvSpPr txBox="1"/>
          <p:nvPr/>
        </p:nvSpPr>
        <p:spPr>
          <a:xfrm>
            <a:off x="2356339" y="0"/>
            <a:ext cx="7459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FUTURO INFN-A: DA DOVE PARTIAMO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8E81BA-AA9A-1D9F-CAAC-8C2D2ADA9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0" t="12623" r="21700" b="8445"/>
          <a:stretch/>
        </p:blipFill>
        <p:spPr>
          <a:xfrm>
            <a:off x="9823937" y="3829386"/>
            <a:ext cx="2098433" cy="179865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BEFC74-FA8F-A02E-22E0-F41C4FF28881}"/>
              </a:ext>
            </a:extLst>
          </p:cNvPr>
          <p:cNvSpPr txBox="1"/>
          <p:nvPr/>
        </p:nvSpPr>
        <p:spPr>
          <a:xfrm>
            <a:off x="6963508" y="738554"/>
            <a:ext cx="3162341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Meetings</a:t>
            </a:r>
            <a:r>
              <a:rPr lang="en-US" dirty="0"/>
              <a:t> </a:t>
            </a:r>
            <a:r>
              <a:rPr lang="en-US" dirty="0" err="1"/>
              <a:t>periodici</a:t>
            </a:r>
            <a:r>
              <a:rPr lang="en-US" dirty="0"/>
              <a:t> del </a:t>
            </a:r>
            <a:r>
              <a:rPr lang="en-US" dirty="0" err="1"/>
              <a:t>comitato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A5004A-E930-608A-8D2F-21A18BEE7502}"/>
              </a:ext>
            </a:extLst>
          </p:cNvPr>
          <p:cNvSpPr txBox="1"/>
          <p:nvPr/>
        </p:nvSpPr>
        <p:spPr>
          <a:xfrm>
            <a:off x="10316309" y="3516925"/>
            <a:ext cx="12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Pagina</a:t>
            </a:r>
            <a:r>
              <a:rPr lang="en-US" b="1" dirty="0"/>
              <a:t> web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34315D-0275-D6FB-3935-E9CEB6592915}"/>
              </a:ext>
            </a:extLst>
          </p:cNvPr>
          <p:cNvSpPr txBox="1"/>
          <p:nvPr/>
        </p:nvSpPr>
        <p:spPr>
          <a:xfrm>
            <a:off x="9071181" y="1242648"/>
            <a:ext cx="3003588" cy="203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err="1"/>
              <a:t>Mappatura</a:t>
            </a:r>
            <a:r>
              <a:rPr lang="en-US" dirty="0"/>
              <a:t>: </a:t>
            </a:r>
          </a:p>
          <a:p>
            <a:pPr marL="0" lvl="1"/>
            <a:r>
              <a:rPr lang="en-US" dirty="0" err="1"/>
              <a:t>attività</a:t>
            </a:r>
            <a:r>
              <a:rPr lang="en-US" dirty="0"/>
              <a:t> in Corso</a:t>
            </a:r>
          </a:p>
          <a:p>
            <a:pPr marL="0" lvl="1"/>
            <a:r>
              <a:rPr lang="en-US" dirty="0" err="1"/>
              <a:t>strumentazione</a:t>
            </a:r>
            <a:r>
              <a:rPr lang="en-US" dirty="0"/>
              <a:t> a </a:t>
            </a:r>
            <a:r>
              <a:rPr lang="en-US" dirty="0" err="1"/>
              <a:t>disposizione</a:t>
            </a:r>
            <a:r>
              <a:rPr lang="en-US" dirty="0"/>
              <a:t> </a:t>
            </a:r>
          </a:p>
          <a:p>
            <a:pPr marL="0" lvl="1"/>
            <a:r>
              <a:rPr lang="en-US" dirty="0" err="1"/>
              <a:t>competenze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gruppi</a:t>
            </a:r>
            <a:endParaRPr lang="en-US" dirty="0"/>
          </a:p>
          <a:p>
            <a:pPr marL="0" lvl="1"/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(</a:t>
            </a:r>
            <a:r>
              <a:rPr lang="en-US" dirty="0" err="1"/>
              <a:t>attività</a:t>
            </a:r>
            <a:r>
              <a:rPr lang="en-US" dirty="0"/>
              <a:t>, </a:t>
            </a:r>
            <a:r>
              <a:rPr lang="en-US" dirty="0" err="1"/>
              <a:t>progetti</a:t>
            </a:r>
            <a:r>
              <a:rPr lang="en-US" dirty="0"/>
              <a:t>,…) </a:t>
            </a:r>
          </a:p>
          <a:p>
            <a:pPr marL="0" lvl="1"/>
            <a:r>
              <a:rPr lang="en-US" dirty="0" err="1"/>
              <a:t>Industrie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5182E0-D58E-C862-9322-5BE05B4DECAA}"/>
              </a:ext>
            </a:extLst>
          </p:cNvPr>
          <p:cNvSpPr txBox="1"/>
          <p:nvPr/>
        </p:nvSpPr>
        <p:spPr>
          <a:xfrm>
            <a:off x="6802315" y="3924271"/>
            <a:ext cx="2623039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it-IT" b="1" dirty="0"/>
              <a:t>Reti</a:t>
            </a:r>
            <a:r>
              <a:rPr lang="it-IT" dirty="0"/>
              <a:t>:</a:t>
            </a:r>
          </a:p>
          <a:p>
            <a:pPr marL="0" lvl="1"/>
            <a:r>
              <a:rPr lang="it-IT" dirty="0"/>
              <a:t>-Magneti Superconduttori e Tecnologie Associate</a:t>
            </a:r>
          </a:p>
          <a:p>
            <a:pPr marL="0" lvl="1"/>
            <a:r>
              <a:rPr lang="it-IT" dirty="0"/>
              <a:t>-Rete medicale</a:t>
            </a:r>
          </a:p>
          <a:p>
            <a:pPr marL="0" lvl="1"/>
            <a:r>
              <a:rPr lang="it-IT" sz="1800" dirty="0"/>
              <a:t>-Proto-Rete RF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C7FF6B-DC59-31CC-FD1F-52793C0D99A3}"/>
              </a:ext>
            </a:extLst>
          </p:cNvPr>
          <p:cNvSpPr txBox="1"/>
          <p:nvPr/>
        </p:nvSpPr>
        <p:spPr>
          <a:xfrm>
            <a:off x="7617519" y="3259017"/>
            <a:ext cx="102238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err="1"/>
              <a:t>Seminari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F96FE70-2FFF-572D-BF75-2444A62C4737}"/>
              </a:ext>
            </a:extLst>
          </p:cNvPr>
          <p:cNvSpPr txBox="1"/>
          <p:nvPr/>
        </p:nvSpPr>
        <p:spPr>
          <a:xfrm>
            <a:off x="6578959" y="1605880"/>
            <a:ext cx="22479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Formazione</a:t>
            </a:r>
            <a:r>
              <a:rPr lang="en-US" b="1" dirty="0"/>
              <a:t>:</a:t>
            </a:r>
          </a:p>
          <a:p>
            <a:r>
              <a:rPr lang="en-US" dirty="0"/>
              <a:t>-</a:t>
            </a:r>
            <a:r>
              <a:rPr lang="en-US" dirty="0" err="1"/>
              <a:t>corsi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Acceleratori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Università</a:t>
            </a:r>
            <a:endParaRPr lang="en-US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246EEEB-FD56-D051-3C46-D3A41800A754}"/>
              </a:ext>
            </a:extLst>
          </p:cNvPr>
          <p:cNvSpPr/>
          <p:nvPr/>
        </p:nvSpPr>
        <p:spPr>
          <a:xfrm>
            <a:off x="9624646" y="3470033"/>
            <a:ext cx="2438401" cy="2274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05742558-B976-B35D-F6A9-EDC5B3038610}"/>
              </a:ext>
            </a:extLst>
          </p:cNvPr>
          <p:cNvSpPr/>
          <p:nvPr/>
        </p:nvSpPr>
        <p:spPr>
          <a:xfrm>
            <a:off x="6154614" y="2872154"/>
            <a:ext cx="609599" cy="1148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9A152E9-E6C3-A1EC-923E-120F5B6D0BD6}"/>
              </a:ext>
            </a:extLst>
          </p:cNvPr>
          <p:cNvSpPr txBox="1"/>
          <p:nvPr/>
        </p:nvSpPr>
        <p:spPr>
          <a:xfrm>
            <a:off x="6562441" y="5955325"/>
            <a:ext cx="5348205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>
                <a:solidFill>
                  <a:srgbClr val="FF0000"/>
                </a:solidFill>
              </a:rPr>
              <a:t>COLLANTE PER LA COMUNITA’ INFN DI ACCELERATORI: GRUPPO UNITARIO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8246FC1-FA7F-25D6-5452-456992B5EE1E}"/>
              </a:ext>
            </a:extLst>
          </p:cNvPr>
          <p:cNvSpPr/>
          <p:nvPr/>
        </p:nvSpPr>
        <p:spPr>
          <a:xfrm>
            <a:off x="46893" y="1430216"/>
            <a:ext cx="6037384" cy="97301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B471E7-22F5-9B24-411D-F0A1EE65EDE0}"/>
              </a:ext>
            </a:extLst>
          </p:cNvPr>
          <p:cNvSpPr txBox="1"/>
          <p:nvPr/>
        </p:nvSpPr>
        <p:spPr>
          <a:xfrm>
            <a:off x="0" y="671691"/>
            <a:ext cx="610772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u="none" strike="noStrike" baseline="0" dirty="0"/>
              <a:t>Al Comitato INFN-Acceleratori sono assegnati i seguenti </a:t>
            </a:r>
            <a:r>
              <a:rPr lang="it-IT" b="1" i="0" u="none" strike="noStrike" baseline="0" dirty="0"/>
              <a:t>compiti</a:t>
            </a:r>
            <a:r>
              <a:rPr lang="it-IT" b="0" i="0" u="none" strike="noStrike" baseline="0" dirty="0"/>
              <a:t>:</a:t>
            </a:r>
          </a:p>
          <a:p>
            <a:pPr algn="just"/>
            <a:endParaRPr lang="it-IT" b="0" i="0" u="none" strike="noStrike" baseline="0" dirty="0"/>
          </a:p>
          <a:p>
            <a:pPr marL="342900" indent="-342900" algn="just">
              <a:buAutoNum type="alphaLcParenR"/>
            </a:pPr>
            <a:r>
              <a:rPr lang="it-IT" b="1" i="0" u="none" strike="noStrike" baseline="0" dirty="0"/>
              <a:t>fungere da raccordo </a:t>
            </a:r>
            <a:r>
              <a:rPr lang="it-IT" i="0" u="none" strike="noStrike" baseline="0" dirty="0"/>
              <a:t>tra la comunità di esperti di acceleratori nell’INFN e gli organi apicali dell’Istituto </a:t>
            </a:r>
            <a:r>
              <a:rPr lang="it-IT" b="0" i="0" u="none" strike="noStrike" baseline="0" dirty="0"/>
              <a:t>(Presidente, Giunta Esecutiva, Consiglio Direttivo);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promuovere la </a:t>
            </a:r>
            <a:r>
              <a:rPr lang="it-IT" b="1" i="0" u="none" strike="noStrike" baseline="0" dirty="0"/>
              <a:t>formazione di reti</a:t>
            </a:r>
            <a:r>
              <a:rPr lang="it-IT" b="0" i="0" u="none" strike="noStrike" baseline="0" dirty="0"/>
              <a:t> tematicamente affini tra gli esperti di acceleratori su argomenti di rilevante interesse con l’individuazione di relativi moderatori, e svolgere una funzione di coordinamento tra esse;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stimolare </a:t>
            </a:r>
            <a:r>
              <a:rPr lang="it-IT" b="1" i="0" u="none" strike="noStrike" baseline="0" dirty="0"/>
              <a:t>l’armonizzazione di competenze e dotazioni strumentali </a:t>
            </a:r>
            <a:r>
              <a:rPr lang="it-IT" b="0" i="0" u="none" strike="noStrike" baseline="0" dirty="0"/>
              <a:t>dell’Istituto </a:t>
            </a:r>
            <a:r>
              <a:rPr lang="en-US" b="0" i="0" u="none" strike="noStrike" baseline="0" dirty="0"/>
              <a:t>in </a:t>
            </a:r>
            <a:r>
              <a:rPr lang="en-US" b="0" i="0" u="none" strike="noStrike" baseline="0" dirty="0" err="1"/>
              <a:t>questo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settore</a:t>
            </a:r>
            <a:r>
              <a:rPr lang="en-US" b="0" i="0" u="none" strike="noStrike" baseline="0" dirty="0"/>
              <a:t>;</a:t>
            </a:r>
          </a:p>
          <a:p>
            <a:pPr marL="342900" indent="-342900" algn="just">
              <a:buAutoNum type="alphaLcParenR"/>
            </a:pPr>
            <a:endParaRPr lang="en-US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favorire la </a:t>
            </a:r>
            <a:r>
              <a:rPr lang="it-IT" b="1" i="0" u="none" strike="noStrike" baseline="0" dirty="0"/>
              <a:t>partecipazione a bandi </a:t>
            </a:r>
            <a:r>
              <a:rPr lang="it-IT" b="0" i="0" u="none" strike="noStrike" baseline="0" dirty="0"/>
              <a:t>regionali, nazionali ed internazionali;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svolgere un </a:t>
            </a:r>
            <a:r>
              <a:rPr lang="it-IT" b="1" i="0" u="none" strike="noStrike" baseline="0" dirty="0"/>
              <a:t>ruolo consultivo</a:t>
            </a:r>
            <a:r>
              <a:rPr lang="it-IT" b="0" i="0" u="none" strike="noStrike" baseline="0" dirty="0"/>
              <a:t>, su richiesta del management, nel campo degli acceleratori di particelle in merito alla promozione di progetti o la partecipazione ad essi, </a:t>
            </a:r>
            <a:r>
              <a:rPr lang="it-IT" b="1" i="0" u="none" strike="noStrike" baseline="0" dirty="0"/>
              <a:t>nonché sugli indirizzi strategici dell’INFN nel settore</a:t>
            </a:r>
            <a:r>
              <a:rPr lang="it-IT" b="0" i="0" u="none" strike="noStrike" baseline="0" dirty="0"/>
              <a:t>.</a:t>
            </a:r>
            <a:endParaRPr lang="en-US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9C540624-3840-0D84-51D1-042CADD9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8619" cy="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1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8B103E-6AB0-9BBE-4FE5-2B21B0A08E1D}"/>
              </a:ext>
            </a:extLst>
          </p:cNvPr>
          <p:cNvSpPr txBox="1"/>
          <p:nvPr/>
        </p:nvSpPr>
        <p:spPr>
          <a:xfrm>
            <a:off x="3114020" y="0"/>
            <a:ext cx="6590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cap="all" dirty="0"/>
              <a:t>FORMAZIONE/UNIVERSITA’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CE125F-EF52-F6C3-E709-4F44DA001D0B}"/>
              </a:ext>
            </a:extLst>
          </p:cNvPr>
          <p:cNvSpPr txBox="1"/>
          <p:nvPr/>
        </p:nvSpPr>
        <p:spPr>
          <a:xfrm>
            <a:off x="0" y="1140531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200" dirty="0"/>
              <a:t>La </a:t>
            </a:r>
            <a:r>
              <a:rPr lang="en-US" sz="2200" b="1" dirty="0" err="1"/>
              <a:t>presenza</a:t>
            </a:r>
            <a:r>
              <a:rPr lang="en-US" sz="2200" b="1" dirty="0"/>
              <a:t> </a:t>
            </a:r>
            <a:r>
              <a:rPr lang="en-US" sz="2200" b="1" dirty="0" err="1"/>
              <a:t>degli</a:t>
            </a:r>
            <a:r>
              <a:rPr lang="en-US" sz="2200" b="1" dirty="0"/>
              <a:t> </a:t>
            </a:r>
            <a:r>
              <a:rPr lang="en-US" sz="2200" b="1" dirty="0" err="1"/>
              <a:t>acceleratoristi</a:t>
            </a:r>
            <a:r>
              <a:rPr lang="en-US" sz="2200" b="1" dirty="0"/>
              <a:t> </a:t>
            </a:r>
            <a:r>
              <a:rPr lang="en-US" sz="2200" b="1" dirty="0" err="1"/>
              <a:t>nelle</a:t>
            </a:r>
            <a:r>
              <a:rPr lang="en-US" sz="2200" b="1" dirty="0"/>
              <a:t> </a:t>
            </a:r>
            <a:r>
              <a:rPr lang="en-US" sz="2200" b="1" dirty="0" err="1"/>
              <a:t>Università</a:t>
            </a:r>
            <a:r>
              <a:rPr lang="en-US" sz="2200" b="1" dirty="0"/>
              <a:t> è di </a:t>
            </a:r>
            <a:r>
              <a:rPr lang="en-US" sz="2200" b="1" dirty="0" err="1"/>
              <a:t>cruciale</a:t>
            </a:r>
            <a:r>
              <a:rPr lang="en-US" sz="2200" b="1" dirty="0"/>
              <a:t> </a:t>
            </a:r>
            <a:r>
              <a:rPr lang="en-US" sz="2200" b="1" dirty="0" err="1"/>
              <a:t>importanza</a:t>
            </a:r>
            <a:r>
              <a:rPr lang="en-US" sz="2200" dirty="0"/>
              <a:t> per </a:t>
            </a:r>
            <a:r>
              <a:rPr lang="en-US" sz="2200" dirty="0" err="1"/>
              <a:t>continuare</a:t>
            </a:r>
            <a:r>
              <a:rPr lang="en-US" sz="2200" dirty="0"/>
              <a:t> a </a:t>
            </a:r>
            <a:r>
              <a:rPr lang="en-US" sz="2200" dirty="0" err="1"/>
              <a:t>costruire</a:t>
            </a:r>
            <a:r>
              <a:rPr lang="en-US" sz="2200" dirty="0"/>
              <a:t> </a:t>
            </a:r>
            <a:r>
              <a:rPr lang="en-US" sz="2200" dirty="0" err="1"/>
              <a:t>nuovi</a:t>
            </a:r>
            <a:r>
              <a:rPr lang="en-US" sz="2200" dirty="0"/>
              <a:t> </a:t>
            </a:r>
            <a:r>
              <a:rPr lang="en-US" sz="2200" dirty="0" err="1"/>
              <a:t>acceleratori</a:t>
            </a:r>
            <a:r>
              <a:rPr lang="en-US" sz="2200" dirty="0"/>
              <a:t>, </a:t>
            </a:r>
            <a:r>
              <a:rPr lang="en-US" sz="2200" dirty="0" err="1"/>
              <a:t>sviluppare</a:t>
            </a:r>
            <a:r>
              <a:rPr lang="en-US" sz="2200" dirty="0"/>
              <a:t> idee, </a:t>
            </a:r>
            <a:r>
              <a:rPr lang="en-US" sz="2200" dirty="0" err="1"/>
              <a:t>operare-migliorare</a:t>
            </a:r>
            <a:r>
              <a:rPr lang="en-US" sz="2200" dirty="0"/>
              <a:t> </a:t>
            </a:r>
            <a:r>
              <a:rPr lang="en-US" sz="2200" dirty="0" err="1"/>
              <a:t>acceleratori</a:t>
            </a:r>
            <a:r>
              <a:rPr lang="en-US" sz="2200" dirty="0"/>
              <a:t> </a:t>
            </a:r>
            <a:r>
              <a:rPr lang="en-US" sz="2200" dirty="0" err="1"/>
              <a:t>esistenti</a:t>
            </a:r>
            <a:endParaRPr lang="en-US" sz="2200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200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200" b="1" dirty="0"/>
              <a:t>L’INFN </a:t>
            </a:r>
            <a:r>
              <a:rPr lang="en-US" sz="2200" b="1" dirty="0" err="1"/>
              <a:t>gioca</a:t>
            </a:r>
            <a:r>
              <a:rPr lang="en-US" sz="2200" b="1" dirty="0"/>
              <a:t> un </a:t>
            </a:r>
            <a:r>
              <a:rPr lang="en-US" sz="2200" b="1" dirty="0" err="1"/>
              <a:t>ruolo</a:t>
            </a:r>
            <a:r>
              <a:rPr lang="en-US" sz="2200" b="1" dirty="0"/>
              <a:t> </a:t>
            </a:r>
            <a:r>
              <a:rPr lang="en-US" sz="2200" b="1" dirty="0" err="1"/>
              <a:t>strategico</a:t>
            </a:r>
            <a:r>
              <a:rPr lang="en-US" sz="2200" b="1" dirty="0"/>
              <a:t> </a:t>
            </a:r>
            <a:r>
              <a:rPr lang="en-US" sz="2200" dirty="0"/>
              <a:t>in </a:t>
            </a:r>
            <a:r>
              <a:rPr lang="en-US" sz="2200" dirty="0" err="1"/>
              <a:t>questo</a:t>
            </a:r>
            <a:r>
              <a:rPr lang="en-US" sz="2200" dirty="0"/>
              <a:t> </a:t>
            </a:r>
            <a:r>
              <a:rPr lang="en-US" sz="2200" dirty="0" err="1"/>
              <a:t>ambito</a:t>
            </a:r>
            <a:r>
              <a:rPr lang="en-US" sz="2200" dirty="0"/>
              <a:t> e </a:t>
            </a:r>
            <a:r>
              <a:rPr lang="en-US" sz="2200" dirty="0" err="1"/>
              <a:t>una</a:t>
            </a:r>
            <a:r>
              <a:rPr lang="en-US" sz="2200" dirty="0"/>
              <a:t> azione di “lobby” per </a:t>
            </a:r>
            <a:r>
              <a:rPr lang="en-US" sz="2200" dirty="0" err="1"/>
              <a:t>cambiare</a:t>
            </a:r>
            <a:r>
              <a:rPr lang="en-US" sz="2200" dirty="0"/>
              <a:t> </a:t>
            </a:r>
            <a:r>
              <a:rPr lang="en-US" sz="2200" dirty="0" err="1"/>
              <a:t>parametri</a:t>
            </a:r>
            <a:r>
              <a:rPr lang="en-US" sz="2200" dirty="0"/>
              <a:t> di accesso </a:t>
            </a:r>
            <a:r>
              <a:rPr lang="en-US" sz="2200" dirty="0" err="1"/>
              <a:t>all’insegnamento</a:t>
            </a:r>
            <a:r>
              <a:rPr lang="en-US" sz="2200" dirty="0"/>
              <a:t> Universitario è </a:t>
            </a:r>
            <a:r>
              <a:rPr lang="en-US" sz="2200" b="1" dirty="0" err="1"/>
              <a:t>necessaria</a:t>
            </a:r>
            <a:r>
              <a:rPr lang="en-US" sz="2200" b="1" dirty="0"/>
              <a:t> previa </a:t>
            </a:r>
            <a:r>
              <a:rPr lang="en-US" sz="2200" b="1" dirty="0" err="1"/>
              <a:t>seria</a:t>
            </a:r>
            <a:r>
              <a:rPr lang="en-US" sz="2200" b="1" dirty="0"/>
              <a:t> </a:t>
            </a:r>
            <a:r>
              <a:rPr lang="en-US" sz="2200" b="1" dirty="0" err="1"/>
              <a:t>crisi</a:t>
            </a:r>
            <a:r>
              <a:rPr lang="en-US" sz="2200" b="1" dirty="0"/>
              <a:t> del </a:t>
            </a:r>
            <a:r>
              <a:rPr lang="en-US" sz="2200" b="1" dirty="0" err="1"/>
              <a:t>settore</a:t>
            </a:r>
            <a:r>
              <a:rPr lang="en-US" sz="2200" b="1" dirty="0"/>
              <a:t> </a:t>
            </a:r>
            <a:r>
              <a:rPr lang="en-US" sz="2200" b="1" dirty="0" err="1"/>
              <a:t>accelaratori</a:t>
            </a:r>
            <a:r>
              <a:rPr lang="en-US" sz="2200" b="1" dirty="0"/>
              <a:t> in Italia </a:t>
            </a:r>
            <a:r>
              <a:rPr lang="en-US" sz="2200" b="1" dirty="0" err="1"/>
              <a:t>nei</a:t>
            </a:r>
            <a:r>
              <a:rPr lang="en-US" sz="2200" b="1" dirty="0"/>
              <a:t> </a:t>
            </a:r>
            <a:r>
              <a:rPr lang="en-US" sz="2200" b="1" dirty="0" err="1"/>
              <a:t>prossimi</a:t>
            </a:r>
            <a:r>
              <a:rPr lang="en-US" sz="2200" b="1" dirty="0"/>
              <a:t> anni</a:t>
            </a:r>
          </a:p>
          <a:p>
            <a:pPr marL="342900" indent="-342900" algn="just">
              <a:buFont typeface="Symbol" panose="05050102010706020507" pitchFamily="18" charset="2"/>
              <a:buChar char="Þ"/>
            </a:pPr>
            <a:endParaRPr lang="en-US" sz="2200" dirty="0"/>
          </a:p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200" dirty="0"/>
              <a:t>La </a:t>
            </a:r>
            <a:r>
              <a:rPr lang="en-US" sz="2200" dirty="0" err="1"/>
              <a:t>costituzione</a:t>
            </a:r>
            <a:r>
              <a:rPr lang="en-US" sz="2200" dirty="0"/>
              <a:t>/</a:t>
            </a:r>
            <a:r>
              <a:rPr lang="en-US" sz="2200" dirty="0" err="1"/>
              <a:t>rafforzamento</a:t>
            </a:r>
            <a:r>
              <a:rPr lang="en-US" sz="2200" dirty="0"/>
              <a:t> di un </a:t>
            </a:r>
            <a:r>
              <a:rPr lang="en-US" sz="2200" b="1" dirty="0" err="1"/>
              <a:t>gruppo</a:t>
            </a:r>
            <a:r>
              <a:rPr lang="en-US" sz="2200" b="1" dirty="0"/>
              <a:t> di </a:t>
            </a:r>
            <a:r>
              <a:rPr lang="en-US" sz="2200" b="1" dirty="0" err="1"/>
              <a:t>lavoro</a:t>
            </a:r>
            <a:r>
              <a:rPr lang="en-US" sz="2200" b="1" dirty="0"/>
              <a:t> </a:t>
            </a:r>
            <a:r>
              <a:rPr lang="en-US" sz="2200" dirty="0"/>
              <a:t>(in </a:t>
            </a:r>
            <a:r>
              <a:rPr lang="en-US" sz="2200" dirty="0" err="1"/>
              <a:t>parte</a:t>
            </a:r>
            <a:r>
              <a:rPr lang="en-US" sz="2200" dirty="0"/>
              <a:t> </a:t>
            </a:r>
            <a:r>
              <a:rPr lang="en-US" sz="2200" dirty="0" err="1"/>
              <a:t>già</a:t>
            </a:r>
            <a:r>
              <a:rPr lang="en-US" sz="2200" dirty="0"/>
              <a:t> </a:t>
            </a:r>
            <a:r>
              <a:rPr lang="en-US" sz="2200" dirty="0" err="1"/>
              <a:t>partito</a:t>
            </a:r>
            <a:r>
              <a:rPr lang="en-US" sz="2200" dirty="0"/>
              <a:t>) </a:t>
            </a:r>
            <a:r>
              <a:rPr lang="en-US" sz="2200" dirty="0" err="1"/>
              <a:t>dedicato</a:t>
            </a:r>
            <a:r>
              <a:rPr lang="en-US" sz="2200" dirty="0"/>
              <a:t> a </a:t>
            </a:r>
            <a:r>
              <a:rPr lang="en-US" sz="2200" dirty="0" err="1"/>
              <a:t>questo</a:t>
            </a:r>
            <a:r>
              <a:rPr lang="en-US" sz="2200" dirty="0"/>
              <a:t> </a:t>
            </a:r>
            <a:r>
              <a:rPr lang="en-US" sz="2200" dirty="0" err="1"/>
              <a:t>tema</a:t>
            </a:r>
            <a:r>
              <a:rPr lang="en-US" sz="2200" dirty="0"/>
              <a:t> </a:t>
            </a:r>
            <a:r>
              <a:rPr lang="en-US" sz="2200" dirty="0" err="1"/>
              <a:t>va</a:t>
            </a:r>
            <a:r>
              <a:rPr lang="en-US" sz="2200" dirty="0"/>
              <a:t> </a:t>
            </a:r>
            <a:r>
              <a:rPr lang="en-US" sz="2200" dirty="0" err="1"/>
              <a:t>assolutamente</a:t>
            </a:r>
            <a:r>
              <a:rPr lang="en-US" sz="2200" dirty="0"/>
              <a:t> </a:t>
            </a:r>
            <a:r>
              <a:rPr lang="en-US" sz="2200" dirty="0" err="1"/>
              <a:t>sostenuta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58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92273B-B3B0-933F-25BA-B579B8DFEE94}"/>
              </a:ext>
            </a:extLst>
          </p:cNvPr>
          <p:cNvSpPr txBox="1"/>
          <p:nvPr/>
        </p:nvSpPr>
        <p:spPr>
          <a:xfrm>
            <a:off x="2356339" y="0"/>
            <a:ext cx="7459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FUTURO INFN-A: DA DOVE PARTIAMO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8E81BA-AA9A-1D9F-CAAC-8C2D2ADA9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0" t="12623" r="21700" b="8445"/>
          <a:stretch/>
        </p:blipFill>
        <p:spPr>
          <a:xfrm>
            <a:off x="9823937" y="3829386"/>
            <a:ext cx="2098433" cy="179865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BEFC74-FA8F-A02E-22E0-F41C4FF28881}"/>
              </a:ext>
            </a:extLst>
          </p:cNvPr>
          <p:cNvSpPr txBox="1"/>
          <p:nvPr/>
        </p:nvSpPr>
        <p:spPr>
          <a:xfrm>
            <a:off x="6963508" y="738554"/>
            <a:ext cx="3162341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Meetings</a:t>
            </a:r>
            <a:r>
              <a:rPr lang="en-US" dirty="0"/>
              <a:t> </a:t>
            </a:r>
            <a:r>
              <a:rPr lang="en-US" dirty="0" err="1"/>
              <a:t>periodici</a:t>
            </a:r>
            <a:r>
              <a:rPr lang="en-US" dirty="0"/>
              <a:t> del </a:t>
            </a:r>
            <a:r>
              <a:rPr lang="en-US" dirty="0" err="1"/>
              <a:t>comitato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A5004A-E930-608A-8D2F-21A18BEE7502}"/>
              </a:ext>
            </a:extLst>
          </p:cNvPr>
          <p:cNvSpPr txBox="1"/>
          <p:nvPr/>
        </p:nvSpPr>
        <p:spPr>
          <a:xfrm>
            <a:off x="10316309" y="3516925"/>
            <a:ext cx="12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Pagina</a:t>
            </a:r>
            <a:r>
              <a:rPr lang="en-US" b="1" dirty="0"/>
              <a:t> web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934315D-0275-D6FB-3935-E9CEB6592915}"/>
              </a:ext>
            </a:extLst>
          </p:cNvPr>
          <p:cNvSpPr txBox="1"/>
          <p:nvPr/>
        </p:nvSpPr>
        <p:spPr>
          <a:xfrm>
            <a:off x="9071181" y="1242648"/>
            <a:ext cx="3003588" cy="203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err="1"/>
              <a:t>Mappatura</a:t>
            </a:r>
            <a:r>
              <a:rPr lang="en-US" dirty="0"/>
              <a:t>: </a:t>
            </a:r>
          </a:p>
          <a:p>
            <a:pPr marL="0" lvl="1"/>
            <a:r>
              <a:rPr lang="en-US" dirty="0" err="1"/>
              <a:t>attività</a:t>
            </a:r>
            <a:r>
              <a:rPr lang="en-US" dirty="0"/>
              <a:t> in Corso</a:t>
            </a:r>
          </a:p>
          <a:p>
            <a:pPr marL="0" lvl="1"/>
            <a:r>
              <a:rPr lang="en-US" dirty="0" err="1"/>
              <a:t>strumentazione</a:t>
            </a:r>
            <a:r>
              <a:rPr lang="en-US" dirty="0"/>
              <a:t> a </a:t>
            </a:r>
            <a:r>
              <a:rPr lang="en-US" dirty="0" err="1"/>
              <a:t>disposizione</a:t>
            </a:r>
            <a:r>
              <a:rPr lang="en-US" dirty="0"/>
              <a:t> </a:t>
            </a:r>
          </a:p>
          <a:p>
            <a:pPr marL="0" lvl="1"/>
            <a:r>
              <a:rPr lang="en-US" dirty="0" err="1"/>
              <a:t>competenze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gruppi</a:t>
            </a:r>
            <a:endParaRPr lang="en-US" dirty="0"/>
          </a:p>
          <a:p>
            <a:pPr marL="0" lvl="1"/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(</a:t>
            </a:r>
            <a:r>
              <a:rPr lang="en-US" dirty="0" err="1"/>
              <a:t>attività</a:t>
            </a:r>
            <a:r>
              <a:rPr lang="en-US" dirty="0"/>
              <a:t>, </a:t>
            </a:r>
            <a:r>
              <a:rPr lang="en-US" dirty="0" err="1"/>
              <a:t>progetti</a:t>
            </a:r>
            <a:r>
              <a:rPr lang="en-US" dirty="0"/>
              <a:t>,…) </a:t>
            </a:r>
          </a:p>
          <a:p>
            <a:pPr marL="0" lvl="1"/>
            <a:r>
              <a:rPr lang="en-US" dirty="0" err="1"/>
              <a:t>Industrie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5182E0-D58E-C862-9322-5BE05B4DECAA}"/>
              </a:ext>
            </a:extLst>
          </p:cNvPr>
          <p:cNvSpPr txBox="1"/>
          <p:nvPr/>
        </p:nvSpPr>
        <p:spPr>
          <a:xfrm>
            <a:off x="6802315" y="3924271"/>
            <a:ext cx="2623039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it-IT" b="1" dirty="0"/>
              <a:t>Reti</a:t>
            </a:r>
            <a:r>
              <a:rPr lang="it-IT" dirty="0"/>
              <a:t>:</a:t>
            </a:r>
          </a:p>
          <a:p>
            <a:pPr marL="0" lvl="1"/>
            <a:r>
              <a:rPr lang="it-IT" dirty="0"/>
              <a:t>-Magneti Superconduttori e Tecnologie Associate</a:t>
            </a:r>
          </a:p>
          <a:p>
            <a:pPr marL="0" lvl="1"/>
            <a:r>
              <a:rPr lang="it-IT" dirty="0"/>
              <a:t>-Rete medicale</a:t>
            </a:r>
          </a:p>
          <a:p>
            <a:pPr marL="0" lvl="1"/>
            <a:r>
              <a:rPr lang="it-IT" sz="1800" dirty="0"/>
              <a:t>-Proto-Rete RF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C7FF6B-DC59-31CC-FD1F-52793C0D99A3}"/>
              </a:ext>
            </a:extLst>
          </p:cNvPr>
          <p:cNvSpPr txBox="1"/>
          <p:nvPr/>
        </p:nvSpPr>
        <p:spPr>
          <a:xfrm>
            <a:off x="7617519" y="3259017"/>
            <a:ext cx="102238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err="1"/>
              <a:t>Seminari</a:t>
            </a:r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F96FE70-2FFF-572D-BF75-2444A62C4737}"/>
              </a:ext>
            </a:extLst>
          </p:cNvPr>
          <p:cNvSpPr txBox="1"/>
          <p:nvPr/>
        </p:nvSpPr>
        <p:spPr>
          <a:xfrm>
            <a:off x="6578959" y="1605880"/>
            <a:ext cx="22479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Formazione</a:t>
            </a:r>
            <a:r>
              <a:rPr lang="en-US" b="1" dirty="0"/>
              <a:t>:</a:t>
            </a:r>
          </a:p>
          <a:p>
            <a:r>
              <a:rPr lang="en-US" dirty="0"/>
              <a:t>-</a:t>
            </a:r>
            <a:r>
              <a:rPr lang="en-US" dirty="0" err="1"/>
              <a:t>corsi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Acceleratori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Università</a:t>
            </a:r>
            <a:endParaRPr lang="en-US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246EEEB-FD56-D051-3C46-D3A41800A754}"/>
              </a:ext>
            </a:extLst>
          </p:cNvPr>
          <p:cNvSpPr/>
          <p:nvPr/>
        </p:nvSpPr>
        <p:spPr>
          <a:xfrm>
            <a:off x="9624646" y="3470033"/>
            <a:ext cx="2438401" cy="22742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05742558-B976-B35D-F6A9-EDC5B3038610}"/>
              </a:ext>
            </a:extLst>
          </p:cNvPr>
          <p:cNvSpPr/>
          <p:nvPr/>
        </p:nvSpPr>
        <p:spPr>
          <a:xfrm>
            <a:off x="6154614" y="2872154"/>
            <a:ext cx="609599" cy="1148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9A152E9-E6C3-A1EC-923E-120F5B6D0BD6}"/>
              </a:ext>
            </a:extLst>
          </p:cNvPr>
          <p:cNvSpPr txBox="1"/>
          <p:nvPr/>
        </p:nvSpPr>
        <p:spPr>
          <a:xfrm>
            <a:off x="6562441" y="5955325"/>
            <a:ext cx="5348205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>
                <a:solidFill>
                  <a:srgbClr val="FF0000"/>
                </a:solidFill>
              </a:rPr>
              <a:t>COLLANTE PER LA COMUNITA’ INFN DI ACCELERATORI: GRUPPO UNITARIO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8246FC1-FA7F-25D6-5452-456992B5EE1E}"/>
              </a:ext>
            </a:extLst>
          </p:cNvPr>
          <p:cNvSpPr/>
          <p:nvPr/>
        </p:nvSpPr>
        <p:spPr>
          <a:xfrm>
            <a:off x="70339" y="5603631"/>
            <a:ext cx="6002216" cy="117230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B471E7-22F5-9B24-411D-F0A1EE65EDE0}"/>
              </a:ext>
            </a:extLst>
          </p:cNvPr>
          <p:cNvSpPr txBox="1"/>
          <p:nvPr/>
        </p:nvSpPr>
        <p:spPr>
          <a:xfrm>
            <a:off x="0" y="671691"/>
            <a:ext cx="610772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0" i="0" u="none" strike="noStrike" baseline="0" dirty="0"/>
              <a:t>Al Comitato INFN-Acceleratori sono assegnati i seguenti </a:t>
            </a:r>
            <a:r>
              <a:rPr lang="it-IT" b="1" i="0" u="none" strike="noStrike" baseline="0" dirty="0"/>
              <a:t>compiti</a:t>
            </a:r>
            <a:r>
              <a:rPr lang="it-IT" b="0" i="0" u="none" strike="noStrike" baseline="0" dirty="0"/>
              <a:t>:</a:t>
            </a:r>
          </a:p>
          <a:p>
            <a:pPr algn="just"/>
            <a:endParaRPr lang="it-IT" b="0" i="0" u="none" strike="noStrike" baseline="0" dirty="0"/>
          </a:p>
          <a:p>
            <a:pPr marL="342900" indent="-342900" algn="just">
              <a:buAutoNum type="alphaLcParenR"/>
            </a:pPr>
            <a:r>
              <a:rPr lang="it-IT" b="1" i="0" u="none" strike="noStrike" baseline="0" dirty="0"/>
              <a:t>fungere da raccordo </a:t>
            </a:r>
            <a:r>
              <a:rPr lang="it-IT" i="0" u="none" strike="noStrike" baseline="0" dirty="0"/>
              <a:t>tra la comunità di esperti di acceleratori nell’INFN e gli organi apicali dell’Istituto </a:t>
            </a:r>
            <a:r>
              <a:rPr lang="it-IT" b="0" i="0" u="none" strike="noStrike" baseline="0" dirty="0"/>
              <a:t>(Presidente, Giunta Esecutiva, Consiglio Direttivo);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promuovere la </a:t>
            </a:r>
            <a:r>
              <a:rPr lang="it-IT" b="1" i="0" u="none" strike="noStrike" baseline="0" dirty="0"/>
              <a:t>formazione di reti</a:t>
            </a:r>
            <a:r>
              <a:rPr lang="it-IT" b="0" i="0" u="none" strike="noStrike" baseline="0" dirty="0"/>
              <a:t> tematicamente affini tra gli esperti di acceleratori su argomenti di rilevante interesse con l’individuazione di relativi moderatori, e svolgere una funzione di coordinamento tra esse;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stimolare </a:t>
            </a:r>
            <a:r>
              <a:rPr lang="it-IT" b="1" i="0" u="none" strike="noStrike" baseline="0" dirty="0"/>
              <a:t>l’armonizzazione di competenze e dotazioni strumentali </a:t>
            </a:r>
            <a:r>
              <a:rPr lang="it-IT" b="0" i="0" u="none" strike="noStrike" baseline="0" dirty="0"/>
              <a:t>dell’Istituto </a:t>
            </a:r>
            <a:r>
              <a:rPr lang="en-US" b="0" i="0" u="none" strike="noStrike" baseline="0" dirty="0"/>
              <a:t>in </a:t>
            </a:r>
            <a:r>
              <a:rPr lang="en-US" b="0" i="0" u="none" strike="noStrike" baseline="0" dirty="0" err="1"/>
              <a:t>questo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settore</a:t>
            </a:r>
            <a:r>
              <a:rPr lang="en-US" b="0" i="0" u="none" strike="noStrike" baseline="0" dirty="0"/>
              <a:t>;</a:t>
            </a:r>
          </a:p>
          <a:p>
            <a:pPr marL="342900" indent="-342900" algn="just">
              <a:buAutoNum type="alphaLcParenR"/>
            </a:pPr>
            <a:endParaRPr lang="en-US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favorire la </a:t>
            </a:r>
            <a:r>
              <a:rPr lang="it-IT" b="1" i="0" u="none" strike="noStrike" baseline="0" dirty="0"/>
              <a:t>partecipazione a bandi </a:t>
            </a:r>
            <a:r>
              <a:rPr lang="it-IT" b="0" i="0" u="none" strike="noStrike" baseline="0" dirty="0"/>
              <a:t>regionali, nazionali ed internazionali;</a:t>
            </a:r>
          </a:p>
          <a:p>
            <a:pPr marL="342900" indent="-342900" algn="just">
              <a:buAutoNum type="alphaLcParenR"/>
            </a:pPr>
            <a:endParaRPr lang="it-IT" dirty="0"/>
          </a:p>
          <a:p>
            <a:pPr marL="342900" indent="-342900" algn="just">
              <a:buAutoNum type="alphaLcParenR"/>
            </a:pPr>
            <a:r>
              <a:rPr lang="it-IT" b="0" i="0" u="none" strike="noStrike" baseline="0" dirty="0"/>
              <a:t>svolgere un </a:t>
            </a:r>
            <a:r>
              <a:rPr lang="it-IT" b="1" i="0" u="none" strike="noStrike" baseline="0" dirty="0"/>
              <a:t>ruolo consultivo</a:t>
            </a:r>
            <a:r>
              <a:rPr lang="it-IT" b="0" i="0" u="none" strike="noStrike" baseline="0" dirty="0"/>
              <a:t>, su richiesta del management, nel campo degli acceleratori di particelle in merito alla promozione di progetti o la partecipazione ad essi, </a:t>
            </a:r>
            <a:r>
              <a:rPr lang="it-IT" b="1" i="0" u="none" strike="noStrike" baseline="0" dirty="0"/>
              <a:t>nonché sugli indirizzi strategici dell’INFN nel settore</a:t>
            </a:r>
            <a:r>
              <a:rPr lang="it-IT" b="0" i="0" u="none" strike="noStrike" baseline="0" dirty="0"/>
              <a:t>.</a:t>
            </a:r>
            <a:endParaRPr lang="en-US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9C540624-3840-0D84-51D1-042CADD9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8619" cy="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01D7AC-10E3-E91C-8F7B-686566FF27C2}"/>
              </a:ext>
            </a:extLst>
          </p:cNvPr>
          <p:cNvSpPr txBox="1"/>
          <p:nvPr/>
        </p:nvSpPr>
        <p:spPr>
          <a:xfrm>
            <a:off x="257909" y="0"/>
            <a:ext cx="1175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i="0" u="none" strike="noStrike" cap="all" baseline="0" dirty="0"/>
              <a:t>ruolo consultivo</a:t>
            </a:r>
            <a:r>
              <a:rPr lang="it-IT" sz="3200" b="1" cap="all" dirty="0"/>
              <a:t>: </a:t>
            </a:r>
            <a:r>
              <a:rPr lang="it-IT" sz="3200" b="1" i="0" u="none" strike="noStrike" cap="all" baseline="0" dirty="0"/>
              <a:t>indirizzi strategici dell’INFN nel settore</a:t>
            </a:r>
            <a:endParaRPr lang="en-US" sz="3200" b="1" cap="all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FB185-2108-01F7-71C8-73A4B7E4BB91}"/>
              </a:ext>
            </a:extLst>
          </p:cNvPr>
          <p:cNvSpPr txBox="1"/>
          <p:nvPr/>
        </p:nvSpPr>
        <p:spPr>
          <a:xfrm>
            <a:off x="0" y="84406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dirty="0"/>
              <a:t>La comunità di </a:t>
            </a:r>
            <a:r>
              <a:rPr lang="it-IT" dirty="0" err="1"/>
              <a:t>acceleratoristi</a:t>
            </a:r>
            <a:r>
              <a:rPr lang="it-IT" dirty="0"/>
              <a:t> INFN lavora su </a:t>
            </a:r>
            <a:r>
              <a:rPr lang="it-IT" b="1" dirty="0"/>
              <a:t>due diversi ambiti</a:t>
            </a:r>
            <a:r>
              <a:rPr lang="it-IT" dirty="0"/>
              <a:t>: 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it-IT" dirty="0"/>
              <a:t>acceleratori per fisica </a:t>
            </a:r>
            <a:r>
              <a:rPr lang="it-IT" b="1" dirty="0"/>
              <a:t>AE (particelle) e Nucleare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it-IT" dirty="0"/>
              <a:t>acceleratori per fisica </a:t>
            </a:r>
            <a:r>
              <a:rPr lang="it-IT" b="1" dirty="0"/>
              <a:t>applicata/nuove tecniche di accelerazione </a:t>
            </a:r>
            <a:r>
              <a:rPr lang="it-IT" dirty="0"/>
              <a:t>(sorgenti, plasmi, medicali)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it-IT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b="1" dirty="0" err="1"/>
              <a:t>Entambi</a:t>
            </a:r>
            <a:r>
              <a:rPr lang="it-IT" b="1" dirty="0"/>
              <a:t> i settori costituiscono le colonne portanti degli acceleratori INFN </a:t>
            </a:r>
            <a:r>
              <a:rPr lang="it-IT" dirty="0"/>
              <a:t>e vanno opportunamente sostenute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it-IT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dirty="0"/>
              <a:t>Per i progetti su </a:t>
            </a:r>
            <a:r>
              <a:rPr lang="it-IT" dirty="0" err="1"/>
              <a:t>colliders</a:t>
            </a:r>
            <a:r>
              <a:rPr lang="it-IT" dirty="0"/>
              <a:t> esiste una </a:t>
            </a:r>
            <a:r>
              <a:rPr lang="it-IT" b="1" dirty="0"/>
              <a:t>EUROPEAN STRATEGY</a:t>
            </a:r>
            <a:r>
              <a:rPr lang="it-IT" dirty="0"/>
              <a:t>. Nella sua implementazione la ES </a:t>
            </a:r>
            <a:r>
              <a:rPr lang="it-IT" dirty="0" err="1"/>
              <a:t>puo’</a:t>
            </a:r>
            <a:r>
              <a:rPr lang="it-IT" dirty="0"/>
              <a:t> intercettare importanti fondi. Un survey dei potenziali sviluppi presso le unità INFN orientate alla ES è in tal senso necessario;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it-IT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dirty="0"/>
              <a:t>Sui progetti di </a:t>
            </a:r>
            <a:r>
              <a:rPr lang="it-IT" b="1" dirty="0"/>
              <a:t>grandi </a:t>
            </a:r>
            <a:r>
              <a:rPr lang="it-IT" b="1" dirty="0" err="1"/>
              <a:t>colliders</a:t>
            </a:r>
            <a:r>
              <a:rPr lang="it-IT" b="1" dirty="0"/>
              <a:t> </a:t>
            </a:r>
            <a:r>
              <a:rPr lang="it-IT" dirty="0"/>
              <a:t>(FCC, </a:t>
            </a:r>
            <a:r>
              <a:rPr lang="it-IT" dirty="0" err="1"/>
              <a:t>Muon</a:t>
            </a:r>
            <a:r>
              <a:rPr lang="it-IT" dirty="0"/>
              <a:t>) è auspicabile </a:t>
            </a:r>
            <a:r>
              <a:rPr lang="it-IT" b="1" dirty="0"/>
              <a:t>trovare R&amp;D alla portata dell’INFN</a:t>
            </a:r>
            <a:r>
              <a:rPr lang="it-IT" dirty="0"/>
              <a:t>, interessanti con possibili applicazioni a medio termine a costi ragionevoli (anche allo scopo di incentivare giovani ricercatori a lavorare nel settore viste le prospettive a lungo termine dell’implementazione finale…)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it-IT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b="1" dirty="0"/>
              <a:t>Tutto il settore degli acceleratori per fisica applicata/nuove tecniche di accelerazione </a:t>
            </a:r>
            <a:r>
              <a:rPr lang="it-IT" dirty="0"/>
              <a:t>(medicale, fotoni, </a:t>
            </a:r>
            <a:r>
              <a:rPr lang="it-IT" dirty="0" err="1"/>
              <a:t>etc</a:t>
            </a:r>
            <a:r>
              <a:rPr lang="it-IT" dirty="0"/>
              <a:t>…) vive di (prospera) </a:t>
            </a:r>
            <a:r>
              <a:rPr lang="it-IT" b="1" dirty="0"/>
              <a:t>vita propria </a:t>
            </a:r>
            <a:r>
              <a:rPr lang="it-IT" dirty="0"/>
              <a:t>e riesce ad intercettare (quasi)sempre importanti finanziamenti coinvolgendo giovani ricercatori. </a:t>
            </a:r>
            <a:r>
              <a:rPr lang="it-IT" dirty="0" err="1"/>
              <a:t>E’un</a:t>
            </a:r>
            <a:r>
              <a:rPr lang="it-IT" dirty="0"/>
              <a:t> settore che </a:t>
            </a:r>
            <a:r>
              <a:rPr lang="it-IT" b="1" dirty="0"/>
              <a:t>mantiene in vita, oggi, una larga parte della comunità di </a:t>
            </a:r>
            <a:r>
              <a:rPr lang="it-IT" b="1" dirty="0" err="1"/>
              <a:t>acceleroristi</a:t>
            </a:r>
            <a:r>
              <a:rPr lang="it-IT" b="1" dirty="0"/>
              <a:t> fornendo grandi prospettive</a:t>
            </a:r>
            <a:r>
              <a:rPr lang="it-IT" dirty="0"/>
              <a:t>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it-IT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dirty="0"/>
              <a:t>Una riflessione su </a:t>
            </a:r>
            <a:r>
              <a:rPr lang="it-IT" b="1" dirty="0"/>
              <a:t>Acceleratori per Energia</a:t>
            </a:r>
            <a:r>
              <a:rPr lang="it-IT" dirty="0"/>
              <a:t>, oggigiorno più che mai, va fatta. Stimolare la costituzione di gruppi di lavori interdisciplinari in sinergia con </a:t>
            </a:r>
            <a:r>
              <a:rPr lang="it-IT" b="1" dirty="0"/>
              <a:t>INFN-E</a:t>
            </a:r>
            <a:r>
              <a:rPr lang="it-IT" dirty="0"/>
              <a:t> </a:t>
            </a:r>
            <a:r>
              <a:rPr lang="it-IT" dirty="0" err="1"/>
              <a:t>puo’</a:t>
            </a:r>
            <a:r>
              <a:rPr lang="it-IT" dirty="0"/>
              <a:t> attrarre interessi, studenti, competenze portando linfa vitale alla comunità di </a:t>
            </a:r>
            <a:r>
              <a:rPr lang="it-IT" dirty="0" err="1"/>
              <a:t>acceleratoristi</a:t>
            </a:r>
            <a:r>
              <a:rPr lang="it-IT" dirty="0"/>
              <a:t>. Lo sviluppo di sottosistemi per i grandi acceleratori/</a:t>
            </a:r>
            <a:r>
              <a:rPr lang="it-IT" dirty="0" err="1"/>
              <a:t>colliders</a:t>
            </a:r>
            <a:r>
              <a:rPr lang="it-IT" dirty="0"/>
              <a:t> (cavità SC, fasci di elettroni di alta intensità, sorgenti di protoni,…) </a:t>
            </a:r>
            <a:r>
              <a:rPr lang="it-IT" dirty="0" err="1"/>
              <a:t>puo’</a:t>
            </a:r>
            <a:r>
              <a:rPr lang="it-IT" dirty="0"/>
              <a:t>  trovare grande sinergie in questo ambito. </a:t>
            </a:r>
          </a:p>
        </p:txBody>
      </p:sp>
    </p:spTree>
    <p:extLst>
      <p:ext uri="{BB962C8B-B14F-4D97-AF65-F5344CB8AC3E}">
        <p14:creationId xmlns:p14="http://schemas.microsoft.com/office/powerpoint/2010/main" val="15616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794851-419F-3B77-6C7D-476FA5A2E518}"/>
              </a:ext>
            </a:extLst>
          </p:cNvPr>
          <p:cNvSpPr txBox="1"/>
          <p:nvPr/>
        </p:nvSpPr>
        <p:spPr>
          <a:xfrm>
            <a:off x="4454769" y="0"/>
            <a:ext cx="35755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i="0" u="none" strike="noStrike" cap="all" baseline="0" dirty="0"/>
              <a:t>INFN-A &amp; MAC</a:t>
            </a:r>
            <a:endParaRPr lang="en-US" sz="4000" b="1" cap="all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CBF927-60CC-32C5-8FE3-E26EC5EE3919}"/>
              </a:ext>
            </a:extLst>
          </p:cNvPr>
          <p:cNvSpPr txBox="1"/>
          <p:nvPr/>
        </p:nvSpPr>
        <p:spPr>
          <a:xfrm>
            <a:off x="0" y="808892"/>
            <a:ext cx="1219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000" dirty="0"/>
              <a:t>Un </a:t>
            </a:r>
            <a:r>
              <a:rPr lang="en-US" sz="2000" b="1" dirty="0" err="1"/>
              <a:t>ruolo</a:t>
            </a:r>
            <a:r>
              <a:rPr lang="en-US" sz="2000" b="1" dirty="0"/>
              <a:t> </a:t>
            </a:r>
            <a:r>
              <a:rPr lang="en-US" sz="2000" b="1" dirty="0" err="1"/>
              <a:t>chiaro</a:t>
            </a:r>
            <a:r>
              <a:rPr lang="en-US" sz="2000" b="1" dirty="0"/>
              <a:t> e </a:t>
            </a:r>
            <a:r>
              <a:rPr lang="en-US" sz="2000" b="1" dirty="0" err="1"/>
              <a:t>definito</a:t>
            </a:r>
            <a:r>
              <a:rPr lang="en-US" sz="2000" b="1" dirty="0"/>
              <a:t> </a:t>
            </a:r>
            <a:r>
              <a:rPr lang="en-US" sz="2000" b="1" dirty="0" err="1"/>
              <a:t>degli</a:t>
            </a:r>
            <a:r>
              <a:rPr lang="en-US" sz="2000" b="1" dirty="0"/>
              <a:t> </a:t>
            </a:r>
            <a:r>
              <a:rPr lang="en-US" sz="2000" b="1" dirty="0" err="1"/>
              <a:t>ambiti</a:t>
            </a:r>
            <a:r>
              <a:rPr lang="en-US" sz="2000" b="1" dirty="0"/>
              <a:t> di </a:t>
            </a:r>
            <a:r>
              <a:rPr lang="en-US" sz="2000" b="1" dirty="0" err="1"/>
              <a:t>attività</a:t>
            </a:r>
            <a:r>
              <a:rPr lang="en-US" sz="2000" b="1" dirty="0"/>
              <a:t> </a:t>
            </a:r>
            <a:r>
              <a:rPr lang="en-US" sz="2000" dirty="0"/>
              <a:t>di INFN-A e del MAC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stabilito</a:t>
            </a:r>
            <a:endParaRPr lang="en-US" sz="2000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20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000" dirty="0"/>
              <a:t>La </a:t>
            </a:r>
            <a:r>
              <a:rPr lang="en-US" sz="2000" b="1" dirty="0" err="1"/>
              <a:t>naturale</a:t>
            </a:r>
            <a:r>
              <a:rPr lang="en-US" sz="2000" b="1" dirty="0"/>
              <a:t> </a:t>
            </a:r>
            <a:r>
              <a:rPr lang="en-US" sz="2000" b="1" dirty="0" err="1"/>
              <a:t>suddivisione</a:t>
            </a:r>
            <a:r>
              <a:rPr lang="en-US" sz="2000" b="1" dirty="0"/>
              <a:t> </a:t>
            </a:r>
            <a:r>
              <a:rPr lang="en-US" sz="2000" dirty="0" err="1"/>
              <a:t>prevederebbe</a:t>
            </a:r>
            <a:endParaRPr lang="en-US" sz="2000" dirty="0"/>
          </a:p>
          <a:p>
            <a:pPr marL="1200150" lvl="2" indent="-285750">
              <a:buFont typeface="Symbol" panose="05050102010706020507" pitchFamily="18" charset="2"/>
              <a:buChar char="Þ"/>
            </a:pPr>
            <a:endParaRPr lang="en-US" sz="2000" dirty="0"/>
          </a:p>
          <a:p>
            <a:pPr marL="1200150" lvl="2" indent="-285750">
              <a:buFont typeface="Symbol" panose="05050102010706020507" pitchFamily="18" charset="2"/>
              <a:buChar char="Þ"/>
            </a:pPr>
            <a:r>
              <a:rPr lang="en-US" sz="2000" dirty="0"/>
              <a:t>INFN-A: valuta </a:t>
            </a:r>
            <a:r>
              <a:rPr lang="en-US" sz="2000" dirty="0" err="1"/>
              <a:t>progetti</a:t>
            </a:r>
            <a:r>
              <a:rPr lang="en-US" sz="2000" dirty="0"/>
              <a:t> e </a:t>
            </a:r>
            <a:r>
              <a:rPr lang="en-US" sz="2000" dirty="0" err="1"/>
              <a:t>proposte</a:t>
            </a:r>
            <a:r>
              <a:rPr lang="en-US" sz="2000" dirty="0"/>
              <a:t> (up to the CDR?)</a:t>
            </a:r>
          </a:p>
          <a:p>
            <a:pPr marL="1200150" lvl="2" indent="-285750">
              <a:buFont typeface="Symbol" panose="05050102010706020507" pitchFamily="18" charset="2"/>
              <a:buChar char="Þ"/>
            </a:pPr>
            <a:endParaRPr lang="en-US" sz="2000" dirty="0"/>
          </a:p>
          <a:p>
            <a:pPr marL="1200150" lvl="2" indent="-285750">
              <a:buFont typeface="Symbol" panose="05050102010706020507" pitchFamily="18" charset="2"/>
              <a:buChar char="Þ"/>
            </a:pPr>
            <a:r>
              <a:rPr lang="en-US" sz="2000" dirty="0"/>
              <a:t>MAC: ne </a:t>
            </a:r>
            <a:r>
              <a:rPr lang="en-US" sz="2000" dirty="0" err="1"/>
              <a:t>verifica</a:t>
            </a:r>
            <a:r>
              <a:rPr lang="en-US" sz="2000" dirty="0"/>
              <a:t>/</a:t>
            </a:r>
            <a:r>
              <a:rPr lang="en-US" sz="2000" dirty="0" err="1"/>
              <a:t>monitora</a:t>
            </a:r>
            <a:r>
              <a:rPr lang="en-US" sz="2000" dirty="0"/>
              <a:t> </a:t>
            </a:r>
            <a:r>
              <a:rPr lang="en-US" sz="2000" dirty="0" err="1"/>
              <a:t>l’implementazione</a:t>
            </a:r>
            <a:endParaRPr lang="en-US" sz="2000" dirty="0"/>
          </a:p>
          <a:p>
            <a:pPr marL="1200150" lvl="2" indent="-285750">
              <a:buFont typeface="Symbol" panose="05050102010706020507" pitchFamily="18" charset="2"/>
              <a:buChar char="Þ"/>
            </a:pPr>
            <a:endParaRPr lang="en-US" sz="2000" dirty="0"/>
          </a:p>
          <a:p>
            <a:pPr marL="1200150" lvl="2" indent="-285750">
              <a:buFont typeface="Symbol" panose="05050102010706020507" pitchFamily="18" charset="2"/>
              <a:buChar char="Þ"/>
            </a:pPr>
            <a:r>
              <a:rPr lang="en-US" sz="2000" dirty="0"/>
              <a:t>E’ </a:t>
            </a:r>
            <a:r>
              <a:rPr lang="en-US" sz="2000" dirty="0" err="1"/>
              <a:t>così</a:t>
            </a:r>
            <a:r>
              <a:rPr lang="en-US" sz="2000" dirty="0"/>
              <a:t>?</a:t>
            </a:r>
          </a:p>
          <a:p>
            <a:pPr marL="1200150" lvl="2" indent="-285750">
              <a:buFont typeface="Symbol" panose="05050102010706020507" pitchFamily="18" charset="2"/>
              <a:buChar char="Þ"/>
            </a:pPr>
            <a:endParaRPr lang="en-US" sz="2000" dirty="0"/>
          </a:p>
          <a:p>
            <a:pPr marL="15875" lvl="2" indent="-15875">
              <a:buFont typeface="Symbol" panose="05050102010706020507" pitchFamily="18" charset="2"/>
              <a:buChar char="Þ"/>
            </a:pPr>
            <a:r>
              <a:rPr lang="en-US" sz="2000" dirty="0"/>
              <a:t>In </a:t>
            </a:r>
            <a:r>
              <a:rPr lang="en-US" sz="2000" dirty="0" err="1"/>
              <a:t>caso</a:t>
            </a:r>
            <a:r>
              <a:rPr lang="en-US" sz="2000" dirty="0"/>
              <a:t> </a:t>
            </a:r>
            <a:r>
              <a:rPr lang="en-US" sz="2000" dirty="0" err="1"/>
              <a:t>contrario</a:t>
            </a:r>
            <a:r>
              <a:rPr lang="en-US" sz="2000" dirty="0"/>
              <a:t> il </a:t>
            </a:r>
            <a:r>
              <a:rPr lang="en-US" sz="2000" b="1" dirty="0" err="1"/>
              <a:t>comitato</a:t>
            </a:r>
            <a:r>
              <a:rPr lang="en-US" sz="2000" b="1" dirty="0"/>
              <a:t> INFN-A </a:t>
            </a:r>
            <a:r>
              <a:rPr lang="en-US" sz="2000" b="1" dirty="0" err="1"/>
              <a:t>perde</a:t>
            </a:r>
            <a:r>
              <a:rPr lang="en-US" sz="2000" b="1" dirty="0"/>
              <a:t> </a:t>
            </a:r>
            <a:r>
              <a:rPr lang="en-US" sz="2000" b="1" dirty="0" err="1"/>
              <a:t>parte</a:t>
            </a:r>
            <a:r>
              <a:rPr lang="en-US" sz="2000" b="1" dirty="0"/>
              <a:t>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sua</a:t>
            </a:r>
            <a:r>
              <a:rPr lang="en-US" sz="2000" b="1" dirty="0"/>
              <a:t> </a:t>
            </a:r>
            <a:r>
              <a:rPr lang="en-US" sz="2000" b="1" dirty="0" err="1"/>
              <a:t>funzione</a:t>
            </a:r>
            <a:endParaRPr lang="en-US" sz="2000" b="1" dirty="0"/>
          </a:p>
          <a:p>
            <a:pPr marL="15875" lvl="2" indent="-15875">
              <a:buFont typeface="Symbol" panose="05050102010706020507" pitchFamily="18" charset="2"/>
              <a:buChar char="Þ"/>
            </a:pPr>
            <a:endParaRPr lang="en-US" sz="2000" dirty="0"/>
          </a:p>
          <a:p>
            <a:pPr marL="15875" lvl="2" indent="-15875">
              <a:buFont typeface="Symbol" panose="05050102010706020507" pitchFamily="18" charset="2"/>
              <a:buChar char="Þ"/>
            </a:pPr>
            <a:r>
              <a:rPr lang="en-US" sz="2000" dirty="0"/>
              <a:t>Un </a:t>
            </a:r>
            <a:r>
              <a:rPr lang="en-US" sz="2000" dirty="0" err="1"/>
              <a:t>costante</a:t>
            </a:r>
            <a:r>
              <a:rPr lang="en-US" sz="2000" dirty="0"/>
              <a:t> </a:t>
            </a:r>
            <a:r>
              <a:rPr lang="en-US" sz="2000" dirty="0" err="1"/>
              <a:t>confronto</a:t>
            </a:r>
            <a:r>
              <a:rPr lang="en-US" sz="2000" dirty="0"/>
              <a:t> con il MAC è </a:t>
            </a:r>
            <a:r>
              <a:rPr lang="en-US" sz="2000" dirty="0" err="1"/>
              <a:t>comunque</a:t>
            </a:r>
            <a:r>
              <a:rPr lang="en-US" sz="2000" dirty="0"/>
              <a:t> </a:t>
            </a:r>
            <a:r>
              <a:rPr lang="en-US" sz="2000" dirty="0" err="1"/>
              <a:t>necessario</a:t>
            </a:r>
            <a:r>
              <a:rPr lang="en-US" sz="2000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1DD914-6CF4-9489-804B-52481968E108}"/>
              </a:ext>
            </a:extLst>
          </p:cNvPr>
          <p:cNvSpPr txBox="1"/>
          <p:nvPr/>
        </p:nvSpPr>
        <p:spPr>
          <a:xfrm>
            <a:off x="152399" y="5103674"/>
            <a:ext cx="47361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i="0" u="none" strike="noStrike" baseline="0" dirty="0"/>
              <a:t>INFN-A</a:t>
            </a:r>
            <a:r>
              <a:rPr lang="it-IT" b="0" i="0" u="none" strike="noStrike" baseline="0" dirty="0"/>
              <a:t>: svolgere un </a:t>
            </a:r>
            <a:r>
              <a:rPr lang="it-IT" b="1" i="0" u="none" strike="noStrike" baseline="0" dirty="0"/>
              <a:t>ruolo consultivo</a:t>
            </a:r>
            <a:r>
              <a:rPr lang="it-IT" b="0" i="0" u="none" strike="noStrike" baseline="0" dirty="0"/>
              <a:t>, su richiesta del management, nel campo degli acceleratori di particelle in merito alla promozione di progetti o la partecipazione ad essi, </a:t>
            </a:r>
            <a:r>
              <a:rPr lang="it-IT" b="1" i="0" u="none" strike="noStrike" baseline="0" dirty="0"/>
              <a:t>nonché sugli indirizzi strategici dell’INFN nel settore</a:t>
            </a:r>
            <a:r>
              <a:rPr lang="it-IT" b="0" i="0" u="none" strike="noStrike" baseline="0" dirty="0"/>
              <a:t>.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D7F57C-ABD2-AE8D-4B80-75A497215D7B}"/>
              </a:ext>
            </a:extLst>
          </p:cNvPr>
          <p:cNvSpPr txBox="1"/>
          <p:nvPr/>
        </p:nvSpPr>
        <p:spPr>
          <a:xfrm>
            <a:off x="5937739" y="5105162"/>
            <a:ext cx="613116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sz="1400" b="1" dirty="0" err="1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lang="it-IT" sz="1400" dirty="0" err="1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:«</a:t>
            </a:r>
            <a:r>
              <a:rPr lang="it-IT" sz="1400" dirty="0" err="1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it-IT" sz="1400" dirty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 Machine </a:t>
            </a:r>
            <a:r>
              <a:rPr lang="it-IT" sz="1400" dirty="0" err="1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Advisory</a:t>
            </a:r>
            <a:r>
              <a:rPr lang="it-IT" sz="1400" dirty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 Committee (MAC) dell’INFN, (ha) </a:t>
            </a:r>
            <a:r>
              <a:rPr lang="it-IT" sz="1400" dirty="0">
                <a:solidFill>
                  <a:srgbClr val="0070C0"/>
                </a:solidFill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funzione consultiva per i progetti individuati dalla Giunta Esecutiva dell’INFN</a:t>
            </a:r>
            <a:r>
              <a:rPr lang="it-IT" sz="1400" dirty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 al fine di valutare le </a:t>
            </a:r>
            <a:r>
              <a:rPr lang="it-IT" sz="1400" dirty="0">
                <a:solidFill>
                  <a:srgbClr val="C00000"/>
                </a:solidFill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future proposte di sviluppo di tecnologie innovative </a:t>
            </a:r>
            <a:r>
              <a:rPr lang="it-IT" sz="1400" dirty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nel campo della fisica degli acceleratori, la </a:t>
            </a:r>
            <a:r>
              <a:rPr lang="it-IT" sz="1400" dirty="0">
                <a:solidFill>
                  <a:srgbClr val="0070C0"/>
                </a:solidFill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partecipazione ai </a:t>
            </a:r>
            <a:r>
              <a:rPr lang="it-IT" sz="1400" dirty="0" err="1">
                <a:solidFill>
                  <a:srgbClr val="0070C0"/>
                </a:solidFill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r>
              <a:rPr lang="it-IT" sz="1400" dirty="0">
                <a:solidFill>
                  <a:srgbClr val="0070C0"/>
                </a:solidFill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 europei </a:t>
            </a:r>
            <a:r>
              <a:rPr lang="it-IT" sz="1400" dirty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finalizzati alla realizzazione di</a:t>
            </a:r>
            <a:r>
              <a:rPr lang="it-IT" sz="1400" dirty="0">
                <a:solidFill>
                  <a:srgbClr val="00B050"/>
                </a:solidFill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rgbClr val="0070C0"/>
                </a:solidFill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grandi infrastrutture </a:t>
            </a:r>
            <a:r>
              <a:rPr lang="it-IT" sz="1400" dirty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di ricerca, e l’impatto del corrispondente </a:t>
            </a:r>
            <a:r>
              <a:rPr lang="it-IT" sz="1400" dirty="0">
                <a:solidFill>
                  <a:srgbClr val="0070C0"/>
                </a:solidFill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fabbisogno di risorse finanziarie e di personale</a:t>
            </a:r>
            <a:r>
              <a:rPr lang="it-IT" sz="1400" dirty="0">
                <a:solidFill>
                  <a:srgbClr val="00B050"/>
                </a:solidFill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(...) </a:t>
            </a:r>
            <a:r>
              <a:rPr lang="it-IT" sz="1400" dirty="0">
                <a:effectLst/>
                <a:latin typeface="Avenir Book"/>
                <a:ea typeface="Times New Roman" panose="02020603050405020304" pitchFamily="18" charset="0"/>
                <a:cs typeface="Times New Roman" panose="02020603050405020304" pitchFamily="18" charset="0"/>
              </a:rPr>
              <a:t>Il MAC riferisce alla Giunta Esecutiva ed al Presidente dell’INFN.»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3CF820CB-D3E4-1268-CA67-CBFF0ADCC680}"/>
              </a:ext>
            </a:extLst>
          </p:cNvPr>
          <p:cNvSpPr/>
          <p:nvPr/>
        </p:nvSpPr>
        <p:spPr>
          <a:xfrm>
            <a:off x="10175629" y="1312985"/>
            <a:ext cx="562708" cy="3610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8F035DB-A1D3-E42B-B77D-D04023D3F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8619" cy="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1873</Words>
  <Application>Microsoft Office PowerPoint</Application>
  <PresentationFormat>Widescreen</PresentationFormat>
  <Paragraphs>231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 Alesini</dc:creator>
  <cp:lastModifiedBy>David Alesini</cp:lastModifiedBy>
  <cp:revision>46</cp:revision>
  <dcterms:created xsi:type="dcterms:W3CDTF">2023-02-28T15:06:48Z</dcterms:created>
  <dcterms:modified xsi:type="dcterms:W3CDTF">2023-03-03T11:08:46Z</dcterms:modified>
</cp:coreProperties>
</file>