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365" r:id="rId2"/>
    <p:sldId id="376" r:id="rId3"/>
    <p:sldId id="306" r:id="rId4"/>
    <p:sldId id="364" r:id="rId5"/>
    <p:sldId id="309" r:id="rId6"/>
    <p:sldId id="366" r:id="rId7"/>
    <p:sldId id="383" r:id="rId8"/>
    <p:sldId id="379" r:id="rId9"/>
    <p:sldId id="336" r:id="rId10"/>
    <p:sldId id="345" r:id="rId11"/>
    <p:sldId id="348" r:id="rId12"/>
    <p:sldId id="351" r:id="rId13"/>
    <p:sldId id="352" r:id="rId14"/>
    <p:sldId id="385" r:id="rId15"/>
    <p:sldId id="381" r:id="rId16"/>
    <p:sldId id="374" r:id="rId17"/>
    <p:sldId id="367" r:id="rId18"/>
    <p:sldId id="378" r:id="rId19"/>
    <p:sldId id="386" r:id="rId20"/>
    <p:sldId id="369" r:id="rId21"/>
    <p:sldId id="321" r:id="rId22"/>
    <p:sldId id="380" r:id="rId23"/>
    <p:sldId id="382" r:id="rId24"/>
    <p:sldId id="357" r:id="rId25"/>
    <p:sldId id="349" r:id="rId26"/>
  </p:sldIdLst>
  <p:sldSz cx="9144000" cy="5143500" type="screen16x9"/>
  <p:notesSz cx="10691813" cy="7559675"/>
  <p:embeddedFontLst>
    <p:embeddedFont>
      <p:font typeface="Cambria" panose="02040503050406030204" pitchFamily="18" charset="0"/>
      <p:regular r:id="rId29"/>
      <p:bold r:id="rId30"/>
      <p:italic r:id="rId31"/>
      <p:boldItalic r:id="rId32"/>
    </p:embeddedFont>
    <p:embeddedFont>
      <p:font typeface="Verdana" panose="020B0604030504040204" pitchFamily="34" charset="0"/>
      <p:regular r:id="rId33"/>
      <p:bold r:id="rId34"/>
      <p:italic r:id="rId35"/>
      <p:boldItalic r:id="rId36"/>
    </p:embeddedFont>
    <p:embeddedFont>
      <p:font typeface="Cambria Math" panose="02040503050406030204" pitchFamily="18" charset="0"/>
      <p:regular r:id="rId37"/>
    </p:embeddedFont>
    <p:embeddedFont>
      <p:font typeface="ＭＳ Ｐゴシック" panose="020B0600070205080204" pitchFamily="34" charset="-128"/>
      <p:regular r:id="rId38"/>
    </p:embeddedFont>
    <p:embeddedFont>
      <p:font typeface="Bell MT" panose="02020503060305020303" pitchFamily="18" charset="0"/>
      <p:regular r:id="rId39"/>
      <p:bold r:id="rId40"/>
      <p:italic r:id="rId41"/>
    </p:embeddedFont>
    <p:embeddedFont>
      <p:font typeface="Candara" panose="020E0502030303020204" pitchFamily="34" charset="0"/>
      <p:regular r:id="rId42"/>
      <p:bold r:id="rId43"/>
      <p:italic r:id="rId44"/>
      <p:boldItalic r:id="rId45"/>
    </p:embeddedFont>
  </p:embeddedFontLst>
  <p:defaultTextStyle>
    <a:defPPr>
      <a:defRPr lang="en-US"/>
    </a:defPPr>
    <a:lvl1pPr algn="l" defTabSz="361950" rtl="0" eaLnBrk="0" fontAlgn="base" hangingPunct="0">
      <a:spcBef>
        <a:spcPct val="0"/>
      </a:spcBef>
      <a:spcAft>
        <a:spcPct val="0"/>
      </a:spcAft>
      <a:defRPr sz="19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600075" indent="-228600" algn="l" defTabSz="361950" rtl="0" eaLnBrk="0" fontAlgn="base" hangingPunct="0">
      <a:spcBef>
        <a:spcPct val="0"/>
      </a:spcBef>
      <a:spcAft>
        <a:spcPct val="0"/>
      </a:spcAft>
      <a:defRPr sz="19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23925" indent="-182563" algn="l" defTabSz="361950" rtl="0" eaLnBrk="0" fontAlgn="base" hangingPunct="0">
      <a:spcBef>
        <a:spcPct val="0"/>
      </a:spcBef>
      <a:spcAft>
        <a:spcPct val="0"/>
      </a:spcAft>
      <a:defRPr sz="19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293813" indent="-182563" algn="l" defTabSz="361950" rtl="0" eaLnBrk="0" fontAlgn="base" hangingPunct="0">
      <a:spcBef>
        <a:spcPct val="0"/>
      </a:spcBef>
      <a:spcAft>
        <a:spcPct val="0"/>
      </a:spcAft>
      <a:defRPr sz="19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663700" indent="-182563" algn="l" defTabSz="361950" rtl="0" eaLnBrk="0" fontAlgn="base" hangingPunct="0">
      <a:spcBef>
        <a:spcPct val="0"/>
      </a:spcBef>
      <a:spcAft>
        <a:spcPct val="0"/>
      </a:spcAft>
      <a:defRPr sz="19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9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19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19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19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scaleToFitPaper="1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00FFFF"/>
    <a:srgbClr val="FF00FF"/>
    <a:srgbClr val="FFFF00"/>
    <a:srgbClr val="9933FF"/>
    <a:srgbClr val="FCD5B5"/>
    <a:srgbClr val="FFCC00"/>
    <a:srgbClr val="00FF00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4" autoAdjust="0"/>
    <p:restoredTop sz="94634" autoAdjust="0"/>
  </p:normalViewPr>
  <p:slideViewPr>
    <p:cSldViewPr>
      <p:cViewPr varScale="1">
        <p:scale>
          <a:sx n="172" d="100"/>
          <a:sy n="172" d="100"/>
        </p:scale>
        <p:origin x="-102" y="-15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03" d="100"/>
          <a:sy n="103" d="100"/>
        </p:scale>
        <p:origin x="2274" y="12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5FFA7B-E34F-4FC4-82CE-5C56D9E8FAAE}" type="doc">
      <dgm:prSet loTypeId="urn:microsoft.com/office/officeart/2005/8/layout/process1" loCatId="process" qsTypeId="urn:microsoft.com/office/officeart/2005/8/quickstyle/3d3" qsCatId="3D" csTypeId="urn:microsoft.com/office/officeart/2005/8/colors/accent2_1" csCatId="accent2" phldr="1"/>
      <dgm:spPr/>
    </dgm:pt>
    <dgm:pt modelId="{BAF35EAF-4C3D-4D4D-BE30-CF4D669E9A6E}">
      <dgm:prSet phldrT="[Text]" custT="1"/>
      <dgm:spPr/>
      <dgm:t>
        <a:bodyPr/>
        <a:lstStyle/>
        <a:p>
          <a:pPr algn="ctr"/>
          <a:r>
            <a:rPr lang="en-US" sz="1400" dirty="0"/>
            <a:t>Present Linac Energy </a:t>
          </a:r>
        </a:p>
        <a:p>
          <a:pPr algn="ctr"/>
          <a:r>
            <a:rPr lang="en-US" sz="1400" b="1" dirty="0">
              <a:solidFill>
                <a:srgbClr val="C00000"/>
              </a:solidFill>
            </a:rPr>
            <a:t>1.5 GeV @ 10Hz</a:t>
          </a:r>
        </a:p>
      </dgm:t>
    </dgm:pt>
    <dgm:pt modelId="{4B35DAE6-EEE9-4B8B-8B3F-BA46102FD62E}" type="parTrans" cxnId="{2FC814E1-C1D7-45DE-BFB4-1F9E8C8FF77C}">
      <dgm:prSet/>
      <dgm:spPr/>
      <dgm:t>
        <a:bodyPr/>
        <a:lstStyle/>
        <a:p>
          <a:endParaRPr lang="en-US"/>
        </a:p>
      </dgm:t>
    </dgm:pt>
    <dgm:pt modelId="{5346CEDA-66AC-4713-B6FF-F55E0A951614}" type="sibTrans" cxnId="{2FC814E1-C1D7-45DE-BFB4-1F9E8C8FF77C}">
      <dgm:prSet/>
      <dgm:spPr/>
      <dgm:t>
        <a:bodyPr/>
        <a:lstStyle/>
        <a:p>
          <a:endParaRPr lang="en-US"/>
        </a:p>
      </dgm:t>
    </dgm:pt>
    <dgm:pt modelId="{6DA89CC5-F762-40C6-949A-BCC4D6A827A4}">
      <dgm:prSet phldrT="[Text]" custT="1"/>
      <dgm:spPr/>
      <dgm:t>
        <a:bodyPr/>
        <a:lstStyle/>
        <a:p>
          <a:r>
            <a:rPr lang="en-US" sz="1400" dirty="0"/>
            <a:t>Target Linac Energy</a:t>
          </a:r>
        </a:p>
        <a:p>
          <a:r>
            <a:rPr lang="en-US" sz="1400" b="1" dirty="0">
              <a:solidFill>
                <a:srgbClr val="C00000"/>
              </a:solidFill>
            </a:rPr>
            <a:t>1.8 GeV @ 50Hz</a:t>
          </a:r>
        </a:p>
      </dgm:t>
    </dgm:pt>
    <dgm:pt modelId="{16DD140F-3C45-475B-B58C-311EF4B32FA3}" type="parTrans" cxnId="{FF3C9F39-1AF6-41A5-A391-F687988B8CE2}">
      <dgm:prSet/>
      <dgm:spPr/>
      <dgm:t>
        <a:bodyPr/>
        <a:lstStyle/>
        <a:p>
          <a:endParaRPr lang="en-US"/>
        </a:p>
      </dgm:t>
    </dgm:pt>
    <dgm:pt modelId="{32BE69A5-BA14-46E1-B47D-B4C8FC2C1389}" type="sibTrans" cxnId="{FF3C9F39-1AF6-41A5-A391-F687988B8CE2}">
      <dgm:prSet/>
      <dgm:spPr/>
      <dgm:t>
        <a:bodyPr/>
        <a:lstStyle/>
        <a:p>
          <a:endParaRPr lang="en-US"/>
        </a:p>
      </dgm:t>
    </dgm:pt>
    <dgm:pt modelId="{5CD3B3E7-6732-4DEA-B47C-20DD8E04FC18}">
      <dgm:prSet phldrT="[Text]" custT="1"/>
      <dgm:spPr/>
      <dgm:t>
        <a:bodyPr/>
        <a:lstStyle/>
        <a:p>
          <a:r>
            <a:rPr lang="en-US" sz="1400" dirty="0"/>
            <a:t>Solution </a:t>
          </a:r>
        </a:p>
        <a:p>
          <a:r>
            <a:rPr lang="en-US" sz="1400" b="1" dirty="0">
              <a:solidFill>
                <a:srgbClr val="C00000"/>
              </a:solidFill>
            </a:rPr>
            <a:t>Low Wakefield           S-band 30 MV/m</a:t>
          </a:r>
        </a:p>
      </dgm:t>
    </dgm:pt>
    <dgm:pt modelId="{E910A2CA-408D-48EF-BAF9-B9EF9C2CB048}" type="parTrans" cxnId="{F3A9767A-5DE3-4962-B2B8-0336CC15CC25}">
      <dgm:prSet/>
      <dgm:spPr/>
      <dgm:t>
        <a:bodyPr/>
        <a:lstStyle/>
        <a:p>
          <a:endParaRPr lang="en-US"/>
        </a:p>
      </dgm:t>
    </dgm:pt>
    <dgm:pt modelId="{A6B940EB-E592-435C-8BDC-7EEEBCAC415F}" type="sibTrans" cxnId="{F3A9767A-5DE3-4962-B2B8-0336CC15CC25}">
      <dgm:prSet/>
      <dgm:spPr/>
      <dgm:t>
        <a:bodyPr/>
        <a:lstStyle/>
        <a:p>
          <a:endParaRPr lang="en-US"/>
        </a:p>
      </dgm:t>
    </dgm:pt>
    <dgm:pt modelId="{C7EE0DC5-AA44-4587-B44B-1DD2B7AEBBA9}" type="pres">
      <dgm:prSet presAssocID="{1E5FFA7B-E34F-4FC4-82CE-5C56D9E8FAAE}" presName="Name0" presStyleCnt="0">
        <dgm:presLayoutVars>
          <dgm:dir/>
          <dgm:resizeHandles val="exact"/>
        </dgm:presLayoutVars>
      </dgm:prSet>
      <dgm:spPr/>
    </dgm:pt>
    <dgm:pt modelId="{2407F12C-E655-483D-8D56-1622D3E2D47A}" type="pres">
      <dgm:prSet presAssocID="{BAF35EAF-4C3D-4D4D-BE30-CF4D669E9A6E}" presName="node" presStyleLbl="node1" presStyleIdx="0" presStyleCnt="3" custScaleX="57482" custScaleY="43191" custLinFactNeighborX="1088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B48FDDC-4B37-40E2-9212-2339FB7D6DB6}" type="pres">
      <dgm:prSet presAssocID="{5346CEDA-66AC-4713-B6FF-F55E0A951614}" presName="sibTrans" presStyleLbl="sibTrans2D1" presStyleIdx="0" presStyleCnt="2" custScaleX="121515" custLinFactNeighborX="5947" custLinFactNeighborY="-505"/>
      <dgm:spPr/>
      <dgm:t>
        <a:bodyPr/>
        <a:lstStyle/>
        <a:p>
          <a:endParaRPr lang="it-IT"/>
        </a:p>
      </dgm:t>
    </dgm:pt>
    <dgm:pt modelId="{8C3ED9BF-C2C5-4115-9AED-1C44B3E0E611}" type="pres">
      <dgm:prSet presAssocID="{5346CEDA-66AC-4713-B6FF-F55E0A951614}" presName="connectorText" presStyleLbl="sibTrans2D1" presStyleIdx="0" presStyleCnt="2"/>
      <dgm:spPr/>
      <dgm:t>
        <a:bodyPr/>
        <a:lstStyle/>
        <a:p>
          <a:endParaRPr lang="it-IT"/>
        </a:p>
      </dgm:t>
    </dgm:pt>
    <dgm:pt modelId="{EF9B3156-A4CF-4F3C-80EE-AC3DB180E2D4}" type="pres">
      <dgm:prSet presAssocID="{6DA89CC5-F762-40C6-949A-BCC4D6A827A4}" presName="node" presStyleLbl="node1" presStyleIdx="1" presStyleCnt="3" custScaleX="52276" custScaleY="43191" custLinFactNeighborX="-34686" custLinFactNeighborY="5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A0B7DB7-B630-49D7-97ED-CB9CAD16335B}" type="pres">
      <dgm:prSet presAssocID="{32BE69A5-BA14-46E1-B47D-B4C8FC2C1389}" presName="sibTrans" presStyleLbl="sibTrans2D1" presStyleIdx="1" presStyleCnt="2" custScaleX="132677" custLinFactNeighborX="5615" custLinFactNeighborY="245"/>
      <dgm:spPr/>
      <dgm:t>
        <a:bodyPr/>
        <a:lstStyle/>
        <a:p>
          <a:endParaRPr lang="it-IT"/>
        </a:p>
      </dgm:t>
    </dgm:pt>
    <dgm:pt modelId="{7FAD2E18-67FF-4FC5-8F2E-25DDEB2B3F0F}" type="pres">
      <dgm:prSet presAssocID="{32BE69A5-BA14-46E1-B47D-B4C8FC2C1389}" presName="connectorText" presStyleLbl="sibTrans2D1" presStyleIdx="1" presStyleCnt="2"/>
      <dgm:spPr/>
      <dgm:t>
        <a:bodyPr/>
        <a:lstStyle/>
        <a:p>
          <a:endParaRPr lang="it-IT"/>
        </a:p>
      </dgm:t>
    </dgm:pt>
    <dgm:pt modelId="{12A716E4-706C-489D-83FA-F75B2A6B920A}" type="pres">
      <dgm:prSet presAssocID="{5CD3B3E7-6732-4DEA-B47C-20DD8E04FC18}" presName="node" presStyleLbl="node1" presStyleIdx="2" presStyleCnt="3" custScaleX="52534" custScaleY="44972" custLinFactNeighborX="-78415" custLinFactNeighborY="1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FFAC9447-8301-45E5-8BC4-39D97CAA2B2B}" type="presOf" srcId="{32BE69A5-BA14-46E1-B47D-B4C8FC2C1389}" destId="{0A0B7DB7-B630-49D7-97ED-CB9CAD16335B}" srcOrd="0" destOrd="0" presId="urn:microsoft.com/office/officeart/2005/8/layout/process1"/>
    <dgm:cxn modelId="{89285D23-CAB0-4A7F-A9D8-9C461100C14B}" type="presOf" srcId="{5346CEDA-66AC-4713-B6FF-F55E0A951614}" destId="{DB48FDDC-4B37-40E2-9212-2339FB7D6DB6}" srcOrd="0" destOrd="0" presId="urn:microsoft.com/office/officeart/2005/8/layout/process1"/>
    <dgm:cxn modelId="{F3A9767A-5DE3-4962-B2B8-0336CC15CC25}" srcId="{1E5FFA7B-E34F-4FC4-82CE-5C56D9E8FAAE}" destId="{5CD3B3E7-6732-4DEA-B47C-20DD8E04FC18}" srcOrd="2" destOrd="0" parTransId="{E910A2CA-408D-48EF-BAF9-B9EF9C2CB048}" sibTransId="{A6B940EB-E592-435C-8BDC-7EEEBCAC415F}"/>
    <dgm:cxn modelId="{FF3C9F39-1AF6-41A5-A391-F687988B8CE2}" srcId="{1E5FFA7B-E34F-4FC4-82CE-5C56D9E8FAAE}" destId="{6DA89CC5-F762-40C6-949A-BCC4D6A827A4}" srcOrd="1" destOrd="0" parTransId="{16DD140F-3C45-475B-B58C-311EF4B32FA3}" sibTransId="{32BE69A5-BA14-46E1-B47D-B4C8FC2C1389}"/>
    <dgm:cxn modelId="{2FC814E1-C1D7-45DE-BFB4-1F9E8C8FF77C}" srcId="{1E5FFA7B-E34F-4FC4-82CE-5C56D9E8FAAE}" destId="{BAF35EAF-4C3D-4D4D-BE30-CF4D669E9A6E}" srcOrd="0" destOrd="0" parTransId="{4B35DAE6-EEE9-4B8B-8B3F-BA46102FD62E}" sibTransId="{5346CEDA-66AC-4713-B6FF-F55E0A951614}"/>
    <dgm:cxn modelId="{0DBFE65F-6708-43F0-9560-948BCACC8E26}" type="presOf" srcId="{6DA89CC5-F762-40C6-949A-BCC4D6A827A4}" destId="{EF9B3156-A4CF-4F3C-80EE-AC3DB180E2D4}" srcOrd="0" destOrd="0" presId="urn:microsoft.com/office/officeart/2005/8/layout/process1"/>
    <dgm:cxn modelId="{80B2416E-BDA1-408F-B821-FF82449CD337}" type="presOf" srcId="{32BE69A5-BA14-46E1-B47D-B4C8FC2C1389}" destId="{7FAD2E18-67FF-4FC5-8F2E-25DDEB2B3F0F}" srcOrd="1" destOrd="0" presId="urn:microsoft.com/office/officeart/2005/8/layout/process1"/>
    <dgm:cxn modelId="{3A48C18B-D240-4555-A2D4-AA606449CF43}" type="presOf" srcId="{5346CEDA-66AC-4713-B6FF-F55E0A951614}" destId="{8C3ED9BF-C2C5-4115-9AED-1C44B3E0E611}" srcOrd="1" destOrd="0" presId="urn:microsoft.com/office/officeart/2005/8/layout/process1"/>
    <dgm:cxn modelId="{95DE4032-56A5-4B5E-BAE1-4C4E506B1C65}" type="presOf" srcId="{1E5FFA7B-E34F-4FC4-82CE-5C56D9E8FAAE}" destId="{C7EE0DC5-AA44-4587-B44B-1DD2B7AEBBA9}" srcOrd="0" destOrd="0" presId="urn:microsoft.com/office/officeart/2005/8/layout/process1"/>
    <dgm:cxn modelId="{33BDCDD0-3205-45BA-B853-55C65707DE72}" type="presOf" srcId="{BAF35EAF-4C3D-4D4D-BE30-CF4D669E9A6E}" destId="{2407F12C-E655-483D-8D56-1622D3E2D47A}" srcOrd="0" destOrd="0" presId="urn:microsoft.com/office/officeart/2005/8/layout/process1"/>
    <dgm:cxn modelId="{3D55449B-91D7-45A3-9AC3-2F5990D71738}" type="presOf" srcId="{5CD3B3E7-6732-4DEA-B47C-20DD8E04FC18}" destId="{12A716E4-706C-489D-83FA-F75B2A6B920A}" srcOrd="0" destOrd="0" presId="urn:microsoft.com/office/officeart/2005/8/layout/process1"/>
    <dgm:cxn modelId="{032BF6B8-A6B9-47FB-86B3-5F234B294948}" type="presParOf" srcId="{C7EE0DC5-AA44-4587-B44B-1DD2B7AEBBA9}" destId="{2407F12C-E655-483D-8D56-1622D3E2D47A}" srcOrd="0" destOrd="0" presId="urn:microsoft.com/office/officeart/2005/8/layout/process1"/>
    <dgm:cxn modelId="{2E90C0B4-9EC1-41CF-890B-7E4EB9AF0A79}" type="presParOf" srcId="{C7EE0DC5-AA44-4587-B44B-1DD2B7AEBBA9}" destId="{DB48FDDC-4B37-40E2-9212-2339FB7D6DB6}" srcOrd="1" destOrd="0" presId="urn:microsoft.com/office/officeart/2005/8/layout/process1"/>
    <dgm:cxn modelId="{39A4E134-B7B5-4F1A-8B65-EB84CEEEB266}" type="presParOf" srcId="{DB48FDDC-4B37-40E2-9212-2339FB7D6DB6}" destId="{8C3ED9BF-C2C5-4115-9AED-1C44B3E0E611}" srcOrd="0" destOrd="0" presId="urn:microsoft.com/office/officeart/2005/8/layout/process1"/>
    <dgm:cxn modelId="{25DB530E-223E-4D1C-8265-98E1EA75FCC4}" type="presParOf" srcId="{C7EE0DC5-AA44-4587-B44B-1DD2B7AEBBA9}" destId="{EF9B3156-A4CF-4F3C-80EE-AC3DB180E2D4}" srcOrd="2" destOrd="0" presId="urn:microsoft.com/office/officeart/2005/8/layout/process1"/>
    <dgm:cxn modelId="{92B421C9-5E47-47EC-AD11-2CBE223D7447}" type="presParOf" srcId="{C7EE0DC5-AA44-4587-B44B-1DD2B7AEBBA9}" destId="{0A0B7DB7-B630-49D7-97ED-CB9CAD16335B}" srcOrd="3" destOrd="0" presId="urn:microsoft.com/office/officeart/2005/8/layout/process1"/>
    <dgm:cxn modelId="{F5FA6E7C-BD8C-4159-BDE5-72647EF079B3}" type="presParOf" srcId="{0A0B7DB7-B630-49D7-97ED-CB9CAD16335B}" destId="{7FAD2E18-67FF-4FC5-8F2E-25DDEB2B3F0F}" srcOrd="0" destOrd="0" presId="urn:microsoft.com/office/officeart/2005/8/layout/process1"/>
    <dgm:cxn modelId="{D6D5ABAC-B751-4B71-B617-DC2810BA8406}" type="presParOf" srcId="{C7EE0DC5-AA44-4587-B44B-1DD2B7AEBBA9}" destId="{12A716E4-706C-489D-83FA-F75B2A6B920A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07F12C-E655-483D-8D56-1622D3E2D47A}">
      <dsp:nvSpPr>
        <dsp:cNvPr id="0" name=""/>
        <dsp:cNvSpPr/>
      </dsp:nvSpPr>
      <dsp:spPr>
        <a:xfrm>
          <a:off x="112252" y="242921"/>
          <a:ext cx="1782190" cy="80346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Present Linac Energy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solidFill>
                <a:srgbClr val="C00000"/>
              </a:solidFill>
            </a:rPr>
            <a:t>1.5 GeV @ 10Hz</a:t>
          </a:r>
        </a:p>
      </dsp:txBody>
      <dsp:txXfrm>
        <a:off x="135785" y="266454"/>
        <a:ext cx="1735124" cy="756398"/>
      </dsp:txXfrm>
    </dsp:sp>
    <dsp:sp modelId="{DB48FDDC-4B37-40E2-9212-2339FB7D6DB6}">
      <dsp:nvSpPr>
        <dsp:cNvPr id="0" name=""/>
        <dsp:cNvSpPr/>
      </dsp:nvSpPr>
      <dsp:spPr>
        <a:xfrm rot="1352">
          <a:off x="2075137" y="256830"/>
          <a:ext cx="518354" cy="76890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500" kern="1200"/>
        </a:p>
      </dsp:txBody>
      <dsp:txXfrm>
        <a:off x="2075137" y="410580"/>
        <a:ext cx="362848" cy="461345"/>
      </dsp:txXfrm>
    </dsp:sp>
    <dsp:sp modelId="{EF9B3156-A4CF-4F3C-80EE-AC3DB180E2D4}">
      <dsp:nvSpPr>
        <dsp:cNvPr id="0" name=""/>
        <dsp:cNvSpPr/>
      </dsp:nvSpPr>
      <dsp:spPr>
        <a:xfrm>
          <a:off x="2699303" y="243907"/>
          <a:ext cx="1620782" cy="80346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Target Linac Energy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solidFill>
                <a:srgbClr val="C00000"/>
              </a:solidFill>
            </a:rPr>
            <a:t>1.8 GeV @ 50Hz</a:t>
          </a:r>
        </a:p>
      </dsp:txBody>
      <dsp:txXfrm>
        <a:off x="2722836" y="267440"/>
        <a:ext cx="1573716" cy="756398"/>
      </dsp:txXfrm>
    </dsp:sp>
    <dsp:sp modelId="{0A0B7DB7-B630-49D7-97ED-CB9CAD16335B}">
      <dsp:nvSpPr>
        <dsp:cNvPr id="0" name=""/>
        <dsp:cNvSpPr/>
      </dsp:nvSpPr>
      <dsp:spPr>
        <a:xfrm rot="21599011">
          <a:off x="4480687" y="262713"/>
          <a:ext cx="584647" cy="76890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500" kern="1200"/>
        </a:p>
      </dsp:txBody>
      <dsp:txXfrm>
        <a:off x="4480687" y="416519"/>
        <a:ext cx="409253" cy="461345"/>
      </dsp:txXfrm>
    </dsp:sp>
    <dsp:sp modelId="{12A716E4-706C-489D-83FA-F75B2A6B920A}">
      <dsp:nvSpPr>
        <dsp:cNvPr id="0" name=""/>
        <dsp:cNvSpPr/>
      </dsp:nvSpPr>
      <dsp:spPr>
        <a:xfrm>
          <a:off x="5151509" y="226634"/>
          <a:ext cx="1628781" cy="83659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Solution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solidFill>
                <a:srgbClr val="C00000"/>
              </a:solidFill>
            </a:rPr>
            <a:t>Low Wakefield           S-band 30 MV/m</a:t>
          </a:r>
        </a:p>
      </dsp:txBody>
      <dsp:txXfrm>
        <a:off x="5176012" y="251137"/>
        <a:ext cx="1579775" cy="7875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="" xmlns:a16="http://schemas.microsoft.com/office/drawing/2014/main" id="{A7DE8C58-6E72-4F23-8ABF-3BB0667A209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77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449216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="" xmlns:a16="http://schemas.microsoft.com/office/drawing/2014/main" id="{7D84B2A7-CB67-47D8-B658-661AD74708C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6054725" y="0"/>
            <a:ext cx="4635500" cy="3778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362554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12FFA496-9226-45C3-A13F-7C9B845791B6}" type="datetimeFigureOut">
              <a:rPr lang="it-IT" altLang="it-IT"/>
              <a:pPr>
                <a:defRPr/>
              </a:pPr>
              <a:t>01/03/2023</a:t>
            </a:fld>
            <a:endParaRPr lang="it-IT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="" xmlns:a16="http://schemas.microsoft.com/office/drawing/2014/main" id="{18C06820-4B5A-4BCE-AC19-9EF30EB1EC9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6054725" y="7180263"/>
            <a:ext cx="4635500" cy="3778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200" smtClean="0"/>
            </a:lvl1pPr>
          </a:lstStyle>
          <a:p>
            <a:pPr>
              <a:defRPr/>
            </a:pPr>
            <a:fld id="{5D5D1C6D-CAF5-438B-9F63-2A909D8C56A6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="" xmlns:a16="http://schemas.microsoft.com/office/drawing/2014/main" id="{A8A6BCA2-E1AF-4E63-A286-38B5EC86BE1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7180263"/>
            <a:ext cx="4633913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362554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175317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1">
            <a:extLst>
              <a:ext uri="{FF2B5EF4-FFF2-40B4-BE49-F238E27FC236}">
                <a16:creationId xmlns="" xmlns:a16="http://schemas.microsoft.com/office/drawing/2014/main" id="{D3694CFA-DE63-4B3A-AA62-8D0EE28DC3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691813" cy="7559675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10243" name="Rectangle 2">
            <a:extLst>
              <a:ext uri="{FF2B5EF4-FFF2-40B4-BE49-F238E27FC236}">
                <a16:creationId xmlns="" xmlns:a16="http://schemas.microsoft.com/office/drawing/2014/main" id="{B6772715-E07E-45C2-853F-FCDD55C161AC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825750" y="574675"/>
            <a:ext cx="5033963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075" name="Rectangle 3">
            <a:extLst>
              <a:ext uri="{FF2B5EF4-FFF2-40B4-BE49-F238E27FC236}">
                <a16:creationId xmlns="" xmlns:a16="http://schemas.microsoft.com/office/drawing/2014/main" id="{9357091E-1D35-4870-80D4-7D6EDE3C048F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1068388" y="3590925"/>
            <a:ext cx="8550275" cy="34004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10245" name="Text Box 4">
            <a:extLst>
              <a:ext uri="{FF2B5EF4-FFF2-40B4-BE49-F238E27FC236}">
                <a16:creationId xmlns="" xmlns:a16="http://schemas.microsoft.com/office/drawing/2014/main" id="{E5EE36DA-7458-4B33-A413-E55CDF6202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463867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10246" name="Text Box 5">
            <a:extLst>
              <a:ext uri="{FF2B5EF4-FFF2-40B4-BE49-F238E27FC236}">
                <a16:creationId xmlns="" xmlns:a16="http://schemas.microsoft.com/office/drawing/2014/main" id="{FDA324B4-1F25-4BBA-AE22-79FAABA9E2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1550" y="0"/>
            <a:ext cx="463867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10247" name="Text Box 6">
            <a:extLst>
              <a:ext uri="{FF2B5EF4-FFF2-40B4-BE49-F238E27FC236}">
                <a16:creationId xmlns="" xmlns:a16="http://schemas.microsoft.com/office/drawing/2014/main" id="{7B880D7C-6FF3-4DC8-B914-FBE0CC3A7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181850"/>
            <a:ext cx="4638675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3079" name="Rectangle 7">
            <a:extLst>
              <a:ext uri="{FF2B5EF4-FFF2-40B4-BE49-F238E27FC236}">
                <a16:creationId xmlns="" xmlns:a16="http://schemas.microsoft.com/office/drawing/2014/main" id="{CD8BA91C-0DB7-430D-A13D-F46F1236EB9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051550" y="7181850"/>
            <a:ext cx="4635500" cy="37623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smtClean="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8E05C37-CB2F-452F-B7B6-85D475D5B5A3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7013292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36195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000" kern="1200">
        <a:solidFill>
          <a:srgbClr val="000000"/>
        </a:solidFill>
        <a:latin typeface="Times New Roman" charset="0"/>
        <a:ea typeface="MS PGothic" pitchFamily="34" charset="-128"/>
        <a:cs typeface="MS PGothic" charset="0"/>
      </a:defRPr>
    </a:lvl1pPr>
    <a:lvl2pPr marL="601663" indent="-230188" algn="l" defTabSz="36195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000" kern="1200">
        <a:solidFill>
          <a:srgbClr val="000000"/>
        </a:solidFill>
        <a:latin typeface="Times New Roman" charset="0"/>
        <a:ea typeface="MS PGothic" pitchFamily="34" charset="-128"/>
        <a:cs typeface="MS PGothic" charset="0"/>
      </a:defRPr>
    </a:lvl2pPr>
    <a:lvl3pPr marL="925513" indent="-184150" algn="l" defTabSz="36195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000" kern="1200">
        <a:solidFill>
          <a:srgbClr val="000000"/>
        </a:solidFill>
        <a:latin typeface="Times New Roman" charset="0"/>
        <a:ea typeface="MS PGothic" pitchFamily="34" charset="-128"/>
        <a:cs typeface="MS PGothic" charset="0"/>
      </a:defRPr>
    </a:lvl3pPr>
    <a:lvl4pPr marL="1295400" indent="-184150" algn="l" defTabSz="36195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000" kern="1200">
        <a:solidFill>
          <a:srgbClr val="000000"/>
        </a:solidFill>
        <a:latin typeface="Times New Roman" charset="0"/>
        <a:ea typeface="MS PGothic" pitchFamily="34" charset="-128"/>
        <a:cs typeface="MS PGothic" charset="0"/>
      </a:defRPr>
    </a:lvl4pPr>
    <a:lvl5pPr marL="1665288" indent="-184150" algn="l" defTabSz="36195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000" kern="1200">
        <a:solidFill>
          <a:srgbClr val="000000"/>
        </a:solidFill>
        <a:latin typeface="Times New Roman" charset="0"/>
        <a:ea typeface="MS PGothic" pitchFamily="34" charset="-128"/>
        <a:cs typeface="MS PGothic" charset="0"/>
      </a:defRPr>
    </a:lvl5pPr>
    <a:lvl6pPr marL="1851147" algn="l" defTabSz="370229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221378" algn="l" defTabSz="370229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591606" algn="l" defTabSz="370229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2961835" algn="l" defTabSz="370229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18E05C37-CB2F-452F-B7B6-85D475D5B5A3}" type="slidenum">
              <a:rPr lang="it-IT" altLang="it-IT" smtClean="0"/>
              <a:pPr>
                <a:defRPr/>
              </a:pPr>
              <a:t>4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06295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5" descr="PPT-schermata 1.jpg">
            <a:extLst>
              <a:ext uri="{FF2B5EF4-FFF2-40B4-BE49-F238E27FC236}">
                <a16:creationId xmlns="" xmlns:a16="http://schemas.microsoft.com/office/drawing/2014/main" id="{536AA11C-EDF0-4514-A14F-20CF2178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5413268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 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52950" y="1689873"/>
            <a:ext cx="7773120" cy="1102795"/>
          </a:xfrm>
          <a:prstGeom prst="rect">
            <a:avLst/>
          </a:prstGeom>
        </p:spPr>
        <p:txBody>
          <a:bodyPr lIns="74054" tIns="37027" rIns="74054" bIns="37027" anchor="ctr" anchorCtr="0"/>
          <a:lstStyle>
            <a:lvl1pPr>
              <a:defRPr sz="2900" baseline="0">
                <a:latin typeface="+mj-lt"/>
              </a:defRPr>
            </a:lvl1pPr>
          </a:lstStyle>
          <a:p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3" name="Rectangle 6">
            <a:extLst>
              <a:ext uri="{FF2B5EF4-FFF2-40B4-BE49-F238E27FC236}">
                <a16:creationId xmlns="" xmlns:a16="http://schemas.microsoft.com/office/drawing/2014/main" id="{4E65E1BE-4806-476E-BF4A-B3721D17039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xfrm>
            <a:off x="8816975" y="4776788"/>
            <a:ext cx="195263" cy="15557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58FD197-3925-4400-AB9E-DDC2E0B00F0E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5344554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For Text with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="" xmlns:a16="http://schemas.microsoft.com/office/drawing/2014/main" id="{B6BDF35F-28BC-4CDA-9944-3222F4E1A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263" y="73025"/>
            <a:ext cx="250825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77794" y="122087"/>
            <a:ext cx="6074527" cy="636912"/>
          </a:xfrm>
          <a:prstGeom prst="rect">
            <a:avLst/>
          </a:prstGeom>
        </p:spPr>
        <p:txBody>
          <a:bodyPr lIns="74054" tIns="37027" rIns="74054" bIns="37027" anchor="ctr"/>
          <a:lstStyle>
            <a:lvl1pPr algn="l">
              <a:defRPr sz="2300" baseline="0"/>
            </a:lvl1pPr>
          </a:lstStyle>
          <a:p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921" y="1200007"/>
            <a:ext cx="8229600" cy="3394796"/>
          </a:xfrm>
          <a:prstGeom prst="rect">
            <a:avLst/>
          </a:prstGeom>
        </p:spPr>
        <p:txBody>
          <a:bodyPr lIns="74054" tIns="37027" rIns="74054" bIns="37027"/>
          <a:lstStyle>
            <a:lvl1pPr marL="277701" indent="-277701">
              <a:lnSpc>
                <a:spcPct val="100000"/>
              </a:lnSpc>
              <a:spcBef>
                <a:spcPts val="0"/>
              </a:spcBef>
              <a:spcAft>
                <a:spcPts val="486"/>
              </a:spcAft>
              <a:buFont typeface="Wingdings" panose="05000000000000000000" pitchFamily="2" charset="2"/>
              <a:buChar char="ü"/>
              <a:defRPr sz="1900" b="0"/>
            </a:lvl1pPr>
            <a:lvl2pPr marL="601685" indent="-23141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/>
            </a:lvl2pPr>
            <a:lvl3pPr marL="971953" indent="-23141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−"/>
              <a:defRPr sz="1600" i="1" baseline="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</p:txBody>
      </p:sp>
      <p:sp>
        <p:nvSpPr>
          <p:cNvPr id="5" name="Segnaposto numero diapositiva 5">
            <a:extLst>
              <a:ext uri="{FF2B5EF4-FFF2-40B4-BE49-F238E27FC236}">
                <a16:creationId xmlns="" xmlns:a16="http://schemas.microsoft.com/office/drawing/2014/main" id="{1872CCC3-B552-4D77-9D63-5AFC5853C4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51888" y="4776788"/>
            <a:ext cx="261937" cy="15557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6162619-F2EE-430D-9B91-E0213FB74DA2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36247692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="" xmlns:a16="http://schemas.microsoft.com/office/drawing/2014/main" id="{C8830B0E-5850-4A24-B7A8-F9678B910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263" y="73025"/>
            <a:ext cx="250825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olo 1"/>
          <p:cNvSpPr>
            <a:spLocks noGrp="1"/>
          </p:cNvSpPr>
          <p:nvPr>
            <p:ph type="title"/>
          </p:nvPr>
        </p:nvSpPr>
        <p:spPr>
          <a:xfrm>
            <a:off x="2677794" y="122087"/>
            <a:ext cx="6074527" cy="636912"/>
          </a:xfrm>
          <a:prstGeom prst="rect">
            <a:avLst/>
          </a:prstGeom>
        </p:spPr>
        <p:txBody>
          <a:bodyPr lIns="74054" tIns="37027" rIns="74054" bIns="37027" anchor="ctr"/>
          <a:lstStyle>
            <a:lvl1pPr algn="l">
              <a:defRPr sz="2300"/>
            </a:lvl1pPr>
          </a:lstStyle>
          <a:p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5" name="Segnaposto contenuto 2"/>
          <p:cNvSpPr>
            <a:spLocks noGrp="1"/>
          </p:cNvSpPr>
          <p:nvPr>
            <p:ph idx="1"/>
          </p:nvPr>
        </p:nvSpPr>
        <p:spPr>
          <a:xfrm>
            <a:off x="457921" y="1200007"/>
            <a:ext cx="8229600" cy="3394796"/>
          </a:xfrm>
          <a:prstGeom prst="rect">
            <a:avLst/>
          </a:prstGeom>
        </p:spPr>
        <p:txBody>
          <a:bodyPr lIns="74054" tIns="37027" rIns="74054" bIns="37027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 sz="1900"/>
            </a:lvl1pPr>
            <a:lvl2pPr marL="370268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900"/>
            </a:lvl2pPr>
            <a:lvl3pPr marL="740537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9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numero diapositiva 2">
            <a:extLst>
              <a:ext uri="{FF2B5EF4-FFF2-40B4-BE49-F238E27FC236}">
                <a16:creationId xmlns="" xmlns:a16="http://schemas.microsoft.com/office/drawing/2014/main" id="{96BE0055-0C2E-4267-A889-BD65E2910840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D88DF94-E4BB-4A67-88B8-603C32AF8021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20976618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 Pictures, graphs, visuals..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="" xmlns:a16="http://schemas.microsoft.com/office/drawing/2014/main" id="{59D040E1-978E-467B-8A9C-50DB569D0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263" y="73025"/>
            <a:ext cx="250825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olo 1"/>
          <p:cNvSpPr>
            <a:spLocks noGrp="1"/>
          </p:cNvSpPr>
          <p:nvPr>
            <p:ph type="title"/>
          </p:nvPr>
        </p:nvSpPr>
        <p:spPr>
          <a:xfrm>
            <a:off x="2677794" y="122087"/>
            <a:ext cx="6074527" cy="636912"/>
          </a:xfrm>
          <a:prstGeom prst="rect">
            <a:avLst/>
          </a:prstGeom>
        </p:spPr>
        <p:txBody>
          <a:bodyPr lIns="74054" tIns="37027" rIns="74054" bIns="37027" anchor="ctr"/>
          <a:lstStyle>
            <a:lvl1pPr algn="l">
              <a:defRPr sz="2300"/>
            </a:lvl1pPr>
          </a:lstStyle>
          <a:p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4" name="Segnaposto numero diapositiva 2">
            <a:extLst>
              <a:ext uri="{FF2B5EF4-FFF2-40B4-BE49-F238E27FC236}">
                <a16:creationId xmlns="" xmlns:a16="http://schemas.microsoft.com/office/drawing/2014/main" id="{2C7A203E-5F82-47B3-A164-F38D70E9D3BA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725734D-6F4E-43F4-996E-C1AF4457ABF1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81754073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For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="" xmlns:a16="http://schemas.microsoft.com/office/drawing/2014/main" id="{988CB374-2364-462E-9B1C-52F4AF357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263" y="73025"/>
            <a:ext cx="250825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77273" y="122087"/>
            <a:ext cx="6075046" cy="695205"/>
          </a:xfrm>
          <a:prstGeom prst="rect">
            <a:avLst/>
          </a:prstGeom>
        </p:spPr>
        <p:txBody>
          <a:bodyPr lIns="74054" tIns="37027" rIns="74054" bIns="37027" anchor="ctr"/>
          <a:lstStyle>
            <a:lvl1pPr algn="l">
              <a:defRPr sz="2300"/>
            </a:lvl1pPr>
          </a:lstStyle>
          <a:p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920" y="1200007"/>
            <a:ext cx="4044960" cy="3394796"/>
          </a:xfrm>
          <a:prstGeom prst="rect">
            <a:avLst/>
          </a:prstGeom>
        </p:spPr>
        <p:txBody>
          <a:bodyPr lIns="74054" tIns="37027" rIns="74054" bIns="37027"/>
          <a:lstStyle>
            <a:lvl1pPr marL="277701" indent="-277701">
              <a:buFont typeface="Wingdings" panose="05000000000000000000" pitchFamily="2" charset="2"/>
              <a:buChar char="ü"/>
              <a:defRPr sz="1600"/>
            </a:lvl1pPr>
            <a:lvl2pPr marL="601685" indent="-231417">
              <a:buFont typeface="Arial" panose="020B0604020202020204" pitchFamily="34" charset="0"/>
              <a:buChar char="•"/>
              <a:defRPr sz="1500"/>
            </a:lvl2pPr>
            <a:lvl3pPr marL="971953" indent="-231417">
              <a:buFont typeface="Arial" panose="020B0604020202020204" pitchFamily="34" charset="0"/>
              <a:buChar char="−"/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1121" y="1200007"/>
            <a:ext cx="4046400" cy="3394796"/>
          </a:xfrm>
          <a:prstGeom prst="rect">
            <a:avLst/>
          </a:prstGeom>
          <a:solidFill>
            <a:schemeClr val="bg1"/>
          </a:solidFill>
        </p:spPr>
        <p:txBody>
          <a:bodyPr lIns="74054" tIns="37027" rIns="74054" bIns="37027"/>
          <a:lstStyle>
            <a:lvl1pPr marL="277701" indent="-277701">
              <a:buFont typeface="Wingdings" panose="05000000000000000000" pitchFamily="2" charset="2"/>
              <a:buChar char="ü"/>
              <a:defRPr sz="1600"/>
            </a:lvl1pPr>
            <a:lvl2pPr marL="601685" indent="-231417">
              <a:buFont typeface="Arial" panose="020B0604020202020204" pitchFamily="34" charset="0"/>
              <a:buChar char="•"/>
              <a:defRPr sz="1500"/>
            </a:lvl2pPr>
            <a:lvl3pPr marL="971953" indent="-231417">
              <a:buFont typeface="Arial" panose="020B0604020202020204" pitchFamily="34" charset="0"/>
              <a:buChar char="−"/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</p:txBody>
      </p:sp>
      <p:sp>
        <p:nvSpPr>
          <p:cNvPr id="6" name="Segnaposto numero diapositiva 6">
            <a:extLst>
              <a:ext uri="{FF2B5EF4-FFF2-40B4-BE49-F238E27FC236}">
                <a16:creationId xmlns="" xmlns:a16="http://schemas.microsoft.com/office/drawing/2014/main" id="{9BE9D3D1-B83A-414F-8385-0FBE34B3EA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48E545C-1A19-4463-93CB-B65DD526E741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23023416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: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>
            <a:extLst>
              <a:ext uri="{FF2B5EF4-FFF2-40B4-BE49-F238E27FC236}">
                <a16:creationId xmlns="" xmlns:a16="http://schemas.microsoft.com/office/drawing/2014/main" id="{74052FF6-5441-457E-B2BB-C2199578D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28850"/>
            <a:ext cx="9144000" cy="415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72881" tIns="62095" rIns="72881" bIns="3644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defTabSz="363802" eaLnBrk="1">
              <a:lnSpc>
                <a:spcPct val="93000"/>
              </a:lnSpc>
              <a:buSzPct val="100000"/>
              <a:defRPr/>
            </a:pPr>
            <a:r>
              <a:rPr lang="it-IT" sz="2700" dirty="0" err="1"/>
              <a:t>Thank</a:t>
            </a:r>
            <a:r>
              <a:rPr lang="it-IT" sz="2700" dirty="0"/>
              <a:t> </a:t>
            </a:r>
            <a:r>
              <a:rPr lang="it-IT" sz="2700" dirty="0" err="1"/>
              <a:t>you</a:t>
            </a:r>
            <a:r>
              <a:rPr lang="it-IT" sz="2700" dirty="0"/>
              <a:t>!</a:t>
            </a:r>
          </a:p>
          <a:p>
            <a:pPr algn="ctr" defTabSz="363802" eaLnBrk="1">
              <a:lnSpc>
                <a:spcPct val="93000"/>
              </a:lnSpc>
              <a:buSzPct val="100000"/>
              <a:defRPr/>
            </a:pPr>
            <a:endParaRPr lang="it-IT" sz="2700" dirty="0"/>
          </a:p>
        </p:txBody>
      </p:sp>
      <p:sp>
        <p:nvSpPr>
          <p:cNvPr id="3" name="Rectangle 6">
            <a:extLst>
              <a:ext uri="{FF2B5EF4-FFF2-40B4-BE49-F238E27FC236}">
                <a16:creationId xmlns="" xmlns:a16="http://schemas.microsoft.com/office/drawing/2014/main" id="{BCA4EABC-3C3F-4445-982A-2EB613598F6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3FCCDA9-D883-428E-AAD9-5729EE759491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25865467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5" descr="PPT_Videata finale+www.jpg">
            <a:extLst>
              <a:ext uri="{FF2B5EF4-FFF2-40B4-BE49-F238E27FC236}">
                <a16:creationId xmlns="" xmlns:a16="http://schemas.microsoft.com/office/drawing/2014/main" id="{681FF4BB-E75B-4FF0-8D0A-E75FBAD787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8739098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magine 2" descr="PPT-sfondo ok.jpg">
            <a:extLst>
              <a:ext uri="{FF2B5EF4-FFF2-40B4-BE49-F238E27FC236}">
                <a16:creationId xmlns="" xmlns:a16="http://schemas.microsoft.com/office/drawing/2014/main" id="{20D92C3C-4CA0-4FC1-897C-F09C24F267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0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Immagine 1" descr="PPT_EST logo.png">
            <a:extLst>
              <a:ext uri="{FF2B5EF4-FFF2-40B4-BE49-F238E27FC236}">
                <a16:creationId xmlns="" xmlns:a16="http://schemas.microsoft.com/office/drawing/2014/main" id="{BEC9C067-A890-4D79-A160-2C566F2F72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152400"/>
            <a:ext cx="1960562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Text Box 7">
            <a:extLst>
              <a:ext uri="{FF2B5EF4-FFF2-40B4-BE49-F238E27FC236}">
                <a16:creationId xmlns="" xmlns:a16="http://schemas.microsoft.com/office/drawing/2014/main" id="{FEC86A6F-3702-497A-BF22-3A8F9D8F4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6200" y="4749800"/>
            <a:ext cx="3005138" cy="214313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80808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2881" tIns="45769" rIns="72881" bIns="3644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defTabSz="362554" eaLnBrk="1">
              <a:lnSpc>
                <a:spcPct val="93000"/>
              </a:lnSpc>
              <a:buSzPct val="100000"/>
              <a:defRPr/>
            </a:pPr>
            <a:r>
              <a:rPr lang="en-GB" altLang="it-IT" sz="900" dirty="0">
                <a:solidFill>
                  <a:srgbClr val="000000"/>
                </a:solidFill>
              </a:rPr>
              <a:t>simone.dimitri@elettra.eu</a:t>
            </a:r>
            <a:endParaRPr lang="it-IT" altLang="it-IT" sz="900" dirty="0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="" xmlns:a16="http://schemas.microsoft.com/office/drawing/2014/main" id="{F3DFD5FA-2AA8-4A16-A028-DFBDDF1EFCF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816975" y="4789488"/>
            <a:ext cx="193675" cy="1555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SzPct val="100000"/>
              <a:tabLst>
                <a:tab pos="0" algn="l"/>
                <a:tab pos="360363" algn="l"/>
                <a:tab pos="723900" algn="l"/>
                <a:tab pos="1087438" algn="l"/>
                <a:tab pos="1452563" algn="l"/>
                <a:tab pos="1816100" algn="l"/>
                <a:tab pos="2179638" algn="l"/>
                <a:tab pos="2543175" algn="l"/>
                <a:tab pos="2906713" algn="l"/>
                <a:tab pos="3271838" algn="l"/>
                <a:tab pos="3635375" algn="l"/>
                <a:tab pos="3998913" algn="l"/>
                <a:tab pos="4362450" algn="l"/>
                <a:tab pos="4725988" algn="l"/>
                <a:tab pos="5091113" algn="l"/>
                <a:tab pos="5454650" algn="l"/>
                <a:tab pos="5818188" algn="l"/>
                <a:tab pos="6181725" algn="l"/>
                <a:tab pos="6545263" algn="l"/>
                <a:tab pos="6908800" algn="l"/>
                <a:tab pos="7273925" algn="l"/>
              </a:tabLst>
              <a:defRPr sz="10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4E1406AD-9DAE-483B-85B5-FEA65EE4EA39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  <p:sp>
        <p:nvSpPr>
          <p:cNvPr id="7" name="Text Box 7">
            <a:extLst>
              <a:ext uri="{FF2B5EF4-FFF2-40B4-BE49-F238E27FC236}">
                <a16:creationId xmlns="" xmlns:a16="http://schemas.microsoft.com/office/drawing/2014/main" id="{5A731664-A014-4D0C-AA60-694A2B4D0A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075" y="4745038"/>
            <a:ext cx="4440238" cy="242887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80808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2881" tIns="45769" rIns="72881" bIns="3644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defTabSz="362554" eaLnBrk="1">
              <a:lnSpc>
                <a:spcPct val="93000"/>
              </a:lnSpc>
              <a:buSzPct val="100000"/>
              <a:defRPr/>
            </a:pPr>
            <a:r>
              <a:rPr lang="it-IT" altLang="en-US" sz="900" dirty="0">
                <a:solidFill>
                  <a:srgbClr val="000000"/>
                </a:solidFill>
              </a:rPr>
              <a:t>INFN-LNS, Catania, March 2023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="" xmlns:a16="http://schemas.microsoft.com/office/drawing/2014/main" id="{A534CBCC-DD29-420C-A4A2-8C3352B05B4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8" y="4643438"/>
            <a:ext cx="460375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21" r:id="rId1"/>
    <p:sldLayoutId id="2147484622" r:id="rId2"/>
    <p:sldLayoutId id="2147484623" r:id="rId3"/>
    <p:sldLayoutId id="2147484624" r:id="rId4"/>
    <p:sldLayoutId id="2147484625" r:id="rId5"/>
    <p:sldLayoutId id="2147484626" r:id="rId6"/>
    <p:sldLayoutId id="2147484627" r:id="rId7"/>
    <p:sldLayoutId id="2147484628" r:id="rId8"/>
  </p:sldLayoutIdLst>
  <p:transition spd="med">
    <p:fade/>
  </p:transition>
  <p:hf hdr="0" ftr="0" dt="0"/>
  <p:txStyles>
    <p:titleStyle>
      <a:lvl1pPr algn="ctr" defTabSz="36195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000000"/>
          </a:solidFill>
          <a:latin typeface="+mj-lt"/>
          <a:ea typeface="MS PGothic" pitchFamily="34" charset="-128"/>
          <a:cs typeface="MS PGothic" charset="0"/>
        </a:defRPr>
      </a:lvl1pPr>
      <a:lvl2pPr algn="ctr" defTabSz="36195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000000"/>
          </a:solidFill>
          <a:latin typeface="Arial" charset="0"/>
          <a:ea typeface="MS PGothic" pitchFamily="34" charset="-128"/>
          <a:cs typeface="MS PGothic" charset="0"/>
        </a:defRPr>
      </a:lvl2pPr>
      <a:lvl3pPr algn="ctr" defTabSz="36195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000000"/>
          </a:solidFill>
          <a:latin typeface="Arial" charset="0"/>
          <a:ea typeface="MS PGothic" pitchFamily="34" charset="-128"/>
          <a:cs typeface="MS PGothic" charset="0"/>
        </a:defRPr>
      </a:lvl3pPr>
      <a:lvl4pPr algn="ctr" defTabSz="36195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000000"/>
          </a:solidFill>
          <a:latin typeface="Arial" charset="0"/>
          <a:ea typeface="MS PGothic" pitchFamily="34" charset="-128"/>
          <a:cs typeface="MS PGothic" charset="0"/>
        </a:defRPr>
      </a:lvl4pPr>
      <a:lvl5pPr algn="ctr" defTabSz="36195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000000"/>
          </a:solidFill>
          <a:latin typeface="Arial" charset="0"/>
          <a:ea typeface="MS PGothic" pitchFamily="34" charset="-128"/>
          <a:cs typeface="MS PGothic" charset="0"/>
        </a:defRPr>
      </a:lvl5pPr>
      <a:lvl6pPr marL="2036262" indent="-185115" algn="ctr" defTabSz="363802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6pPr>
      <a:lvl7pPr marL="2406491" indent="-185115" algn="ctr" defTabSz="363802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7pPr>
      <a:lvl8pPr marL="2776721" indent="-185115" algn="ctr" defTabSz="363802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8pPr>
      <a:lvl9pPr marL="3146951" indent="-185115" algn="ctr" defTabSz="363802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276225" indent="-276225" algn="l" defTabSz="361950" rtl="0" eaLnBrk="0" fontAlgn="base" hangingPunct="0">
        <a:lnSpc>
          <a:spcPct val="93000"/>
        </a:lnSpc>
        <a:spcBef>
          <a:spcPct val="0"/>
        </a:spcBef>
        <a:spcAft>
          <a:spcPts val="1150"/>
        </a:spcAft>
        <a:buClr>
          <a:srgbClr val="000000"/>
        </a:buClr>
        <a:buSzPct val="100000"/>
        <a:buFont typeface="Times New Roman" panose="02020603050405020304" pitchFamily="18" charset="0"/>
        <a:defRPr sz="2600">
          <a:solidFill>
            <a:srgbClr val="000000"/>
          </a:solidFill>
          <a:latin typeface="+mn-lt"/>
          <a:ea typeface="MS PGothic" pitchFamily="34" charset="-128"/>
          <a:cs typeface="MS PGothic" charset="0"/>
        </a:defRPr>
      </a:lvl1pPr>
      <a:lvl2pPr marL="600075" indent="-228600" algn="l" defTabSz="361950" rtl="0" eaLnBrk="0" fontAlgn="base" hangingPunct="0">
        <a:lnSpc>
          <a:spcPct val="93000"/>
        </a:lnSpc>
        <a:spcBef>
          <a:spcPct val="0"/>
        </a:spcBef>
        <a:spcAft>
          <a:spcPts val="925"/>
        </a:spcAft>
        <a:buClr>
          <a:srgbClr val="000000"/>
        </a:buClr>
        <a:buSzPct val="100000"/>
        <a:buFont typeface="Times New Roman" panose="02020603050405020304" pitchFamily="18" charset="0"/>
        <a:defRPr sz="2300">
          <a:solidFill>
            <a:srgbClr val="000000"/>
          </a:solidFill>
          <a:latin typeface="+mn-lt"/>
          <a:ea typeface="MS PGothic" pitchFamily="34" charset="-128"/>
          <a:cs typeface="MS PGothic" charset="0"/>
        </a:defRPr>
      </a:lvl2pPr>
      <a:lvl3pPr marL="923925" indent="-182563" algn="l" defTabSz="361950" rtl="0" eaLnBrk="0" fontAlgn="base" hangingPunct="0">
        <a:lnSpc>
          <a:spcPct val="93000"/>
        </a:lnSpc>
        <a:spcBef>
          <a:spcPct val="0"/>
        </a:spcBef>
        <a:spcAft>
          <a:spcPts val="688"/>
        </a:spcAft>
        <a:buClr>
          <a:srgbClr val="000000"/>
        </a:buClr>
        <a:buSzPct val="100000"/>
        <a:buFont typeface="Times New Roman" panose="02020603050405020304" pitchFamily="18" charset="0"/>
        <a:defRPr sz="1900">
          <a:solidFill>
            <a:srgbClr val="000000"/>
          </a:solidFill>
          <a:latin typeface="+mn-lt"/>
          <a:ea typeface="MS PGothic" pitchFamily="34" charset="-128"/>
          <a:cs typeface="MS PGothic" charset="0"/>
        </a:defRPr>
      </a:lvl3pPr>
      <a:lvl4pPr marL="1293813" indent="-182563" algn="l" defTabSz="361950" rtl="0" eaLnBrk="0" fontAlgn="base" hangingPunct="0">
        <a:lnSpc>
          <a:spcPct val="93000"/>
        </a:lnSpc>
        <a:spcBef>
          <a:spcPct val="0"/>
        </a:spcBef>
        <a:spcAft>
          <a:spcPts val="463"/>
        </a:spcAft>
        <a:buClr>
          <a:srgbClr val="000000"/>
        </a:buClr>
        <a:buSzPct val="100000"/>
        <a:buFont typeface="Times New Roman" panose="02020603050405020304" pitchFamily="18" charset="0"/>
        <a:defRPr sz="1600">
          <a:solidFill>
            <a:srgbClr val="000000"/>
          </a:solidFill>
          <a:latin typeface="+mn-lt"/>
          <a:ea typeface="MS PGothic" pitchFamily="34" charset="-128"/>
          <a:cs typeface="MS PGothic" charset="0"/>
        </a:defRPr>
      </a:lvl4pPr>
      <a:lvl5pPr marL="1663700" indent="-182563" algn="l" defTabSz="361950" rtl="0" eaLnBrk="0" fontAlgn="base" hangingPunct="0">
        <a:lnSpc>
          <a:spcPct val="93000"/>
        </a:lnSpc>
        <a:spcBef>
          <a:spcPct val="0"/>
        </a:spcBef>
        <a:spcAft>
          <a:spcPts val="238"/>
        </a:spcAft>
        <a:buClr>
          <a:srgbClr val="000000"/>
        </a:buClr>
        <a:buSzPct val="100000"/>
        <a:buFont typeface="Times New Roman" panose="02020603050405020304" pitchFamily="18" charset="0"/>
        <a:defRPr sz="1600">
          <a:solidFill>
            <a:srgbClr val="000000"/>
          </a:solidFill>
          <a:latin typeface="+mn-lt"/>
          <a:ea typeface="MS PGothic" pitchFamily="34" charset="-128"/>
          <a:cs typeface="MS PGothic" charset="0"/>
        </a:defRPr>
      </a:lvl5pPr>
      <a:lvl6pPr marL="2036262" indent="-185115" algn="l" defTabSz="363802" rtl="0" eaLnBrk="1" fontAlgn="base" hangingPunct="1">
        <a:lnSpc>
          <a:spcPct val="93000"/>
        </a:lnSpc>
        <a:spcBef>
          <a:spcPct val="0"/>
        </a:spcBef>
        <a:spcAft>
          <a:spcPts val="233"/>
        </a:spcAft>
        <a:buClr>
          <a:srgbClr val="000000"/>
        </a:buClr>
        <a:buSzPct val="100000"/>
        <a:buFont typeface="Times New Roman" charset="0"/>
        <a:defRPr sz="1600">
          <a:solidFill>
            <a:srgbClr val="000000"/>
          </a:solidFill>
          <a:latin typeface="+mn-lt"/>
          <a:ea typeface="+mn-ea"/>
          <a:cs typeface="+mn-cs"/>
        </a:defRPr>
      </a:lvl6pPr>
      <a:lvl7pPr marL="2406491" indent="-185115" algn="l" defTabSz="363802" rtl="0" eaLnBrk="1" fontAlgn="base" hangingPunct="1">
        <a:lnSpc>
          <a:spcPct val="93000"/>
        </a:lnSpc>
        <a:spcBef>
          <a:spcPct val="0"/>
        </a:spcBef>
        <a:spcAft>
          <a:spcPts val="233"/>
        </a:spcAft>
        <a:buClr>
          <a:srgbClr val="000000"/>
        </a:buClr>
        <a:buSzPct val="100000"/>
        <a:buFont typeface="Times New Roman" charset="0"/>
        <a:defRPr sz="1600">
          <a:solidFill>
            <a:srgbClr val="000000"/>
          </a:solidFill>
          <a:latin typeface="+mn-lt"/>
          <a:ea typeface="+mn-ea"/>
          <a:cs typeface="+mn-cs"/>
        </a:defRPr>
      </a:lvl7pPr>
      <a:lvl8pPr marL="2776721" indent="-185115" algn="l" defTabSz="363802" rtl="0" eaLnBrk="1" fontAlgn="base" hangingPunct="1">
        <a:lnSpc>
          <a:spcPct val="93000"/>
        </a:lnSpc>
        <a:spcBef>
          <a:spcPct val="0"/>
        </a:spcBef>
        <a:spcAft>
          <a:spcPts val="233"/>
        </a:spcAft>
        <a:buClr>
          <a:srgbClr val="000000"/>
        </a:buClr>
        <a:buSzPct val="100000"/>
        <a:buFont typeface="Times New Roman" charset="0"/>
        <a:defRPr sz="1600">
          <a:solidFill>
            <a:srgbClr val="000000"/>
          </a:solidFill>
          <a:latin typeface="+mn-lt"/>
          <a:ea typeface="+mn-ea"/>
          <a:cs typeface="+mn-cs"/>
        </a:defRPr>
      </a:lvl8pPr>
      <a:lvl9pPr marL="3146951" indent="-185115" algn="l" defTabSz="363802" rtl="0" eaLnBrk="1" fontAlgn="base" hangingPunct="1">
        <a:lnSpc>
          <a:spcPct val="93000"/>
        </a:lnSpc>
        <a:spcBef>
          <a:spcPct val="0"/>
        </a:spcBef>
        <a:spcAft>
          <a:spcPts val="233"/>
        </a:spcAft>
        <a:buClr>
          <a:srgbClr val="000000"/>
        </a:buClr>
        <a:buSzPct val="100000"/>
        <a:buFont typeface="Times New Roman" charset="0"/>
        <a:defRPr sz="16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7022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70229" algn="l" defTabSz="37022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40459" algn="l" defTabSz="37022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10689" algn="l" defTabSz="37022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480917" algn="l" defTabSz="37022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51147" algn="l" defTabSz="37022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1378" algn="l" defTabSz="37022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91606" algn="l" defTabSz="37022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61835" algn="l" defTabSz="37022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5" Type="http://schemas.openxmlformats.org/officeDocument/2006/relationships/image" Target="../media/image37.png"/><Relationship Id="rId10" Type="http://schemas.microsoft.com/office/2007/relationships/hdphoto" Target="../media/hdphoto1.wdp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52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lettra.eu/images/Documents/FERMI%20Machine/Machine/CDR/FERMI2.0CDR.pdf" TargetMode="External"/><Relationship Id="rId2" Type="http://schemas.openxmlformats.org/officeDocument/2006/relationships/hyperlink" Target="https://www.elettra.eu/images/Documents/ELETTRA%20Machine/Elettra2/TDR-Machine-Infrastructures-Final-compresso.pdf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4.png"/><Relationship Id="rId3" Type="http://schemas.openxmlformats.org/officeDocument/2006/relationships/image" Target="../media/image57.png"/><Relationship Id="rId7" Type="http://schemas.openxmlformats.org/officeDocument/2006/relationships/image" Target="../media/image620.png"/><Relationship Id="rId12" Type="http://schemas.openxmlformats.org/officeDocument/2006/relationships/image" Target="../media/image6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png"/><Relationship Id="rId11" Type="http://schemas.openxmlformats.org/officeDocument/2006/relationships/image" Target="../media/image660.png"/><Relationship Id="rId5" Type="http://schemas.openxmlformats.org/officeDocument/2006/relationships/image" Target="../media/image600.png"/><Relationship Id="rId15" Type="http://schemas.openxmlformats.org/officeDocument/2006/relationships/image" Target="../media/image670.png"/><Relationship Id="rId10" Type="http://schemas.openxmlformats.org/officeDocument/2006/relationships/image" Target="../media/image62.png"/><Relationship Id="rId4" Type="http://schemas.openxmlformats.org/officeDocument/2006/relationships/image" Target="../media/image58.png"/><Relationship Id="rId9" Type="http://schemas.openxmlformats.org/officeDocument/2006/relationships/image" Target="../media/image61.png"/><Relationship Id="rId1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emf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EDBA4CC-9A0C-48BC-8334-89F36941E9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440" y="1019512"/>
            <a:ext cx="7773120" cy="1102795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Accelerators Development at                          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Elettra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Sincrotrone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Trieste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88FD8E99-F8BB-4AFD-8C99-7C5750BD468C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58FD197-3925-4400-AB9E-DDC2E0B00F0E}" type="slidenum">
              <a:rPr lang="it-IT" altLang="it-IT" smtClean="0"/>
              <a:pPr>
                <a:defRPr/>
              </a:pPr>
              <a:t>1</a:t>
            </a:fld>
            <a:endParaRPr lang="it-IT" altLang="it-IT"/>
          </a:p>
        </p:txBody>
      </p:sp>
      <p:sp>
        <p:nvSpPr>
          <p:cNvPr id="4" name="TextBox 2">
            <a:extLst>
              <a:ext uri="{FF2B5EF4-FFF2-40B4-BE49-F238E27FC236}">
                <a16:creationId xmlns="" xmlns:a16="http://schemas.microsoft.com/office/drawing/2014/main" id="{A754269C-D20B-4C49-BA89-FD20FFD03B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752" y="3755816"/>
            <a:ext cx="436548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it-IT" sz="2000" i="1" dirty="0">
                <a:solidFill>
                  <a:srgbClr val="002060"/>
                </a:solidFill>
                <a:latin typeface="Candara" panose="020E0502030303020204" pitchFamily="34" charset="0"/>
              </a:rPr>
              <a:t>on behalf of </a:t>
            </a:r>
            <a:r>
              <a:rPr lang="en-US" altLang="it-IT" sz="2000" i="1" dirty="0" err="1">
                <a:solidFill>
                  <a:srgbClr val="002060"/>
                </a:solidFill>
                <a:latin typeface="Candara" panose="020E0502030303020204" pitchFamily="34" charset="0"/>
              </a:rPr>
              <a:t>Elettra</a:t>
            </a:r>
            <a:r>
              <a:rPr lang="en-US" altLang="it-IT" sz="2000" i="1" dirty="0">
                <a:solidFill>
                  <a:srgbClr val="002060"/>
                </a:solidFill>
                <a:latin typeface="Candara" panose="020E0502030303020204" pitchFamily="34" charset="0"/>
              </a:rPr>
              <a:t> Team &amp; FERMI Team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881FFE5-950D-42FD-A13A-52CB0D5C56A1}"/>
              </a:ext>
            </a:extLst>
          </p:cNvPr>
          <p:cNvSpPr txBox="1"/>
          <p:nvPr/>
        </p:nvSpPr>
        <p:spPr>
          <a:xfrm>
            <a:off x="3347864" y="2387663"/>
            <a:ext cx="21739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Candara" panose="020E0502030303020204" pitchFamily="34" charset="0"/>
              </a:rPr>
              <a:t>Simone Di </a:t>
            </a:r>
            <a:r>
              <a:rPr lang="en-US" sz="2400" dirty="0" err="1">
                <a:solidFill>
                  <a:schemeClr val="tx1"/>
                </a:solidFill>
                <a:latin typeface="Candara" panose="020E0502030303020204" pitchFamily="34" charset="0"/>
              </a:rPr>
              <a:t>Mitri</a:t>
            </a:r>
            <a:endParaRPr lang="it-IT" sz="2400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40D845D-3628-48A8-9768-7F7E4DE42910}"/>
              </a:ext>
            </a:extLst>
          </p:cNvPr>
          <p:cNvSpPr txBox="1"/>
          <p:nvPr/>
        </p:nvSpPr>
        <p:spPr>
          <a:xfrm>
            <a:off x="3127670" y="2804417"/>
            <a:ext cx="26850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i="1" dirty="0" err="1">
                <a:solidFill>
                  <a:schemeClr val="tx1"/>
                </a:solidFill>
                <a:latin typeface="Candara" panose="020E0502030303020204" pitchFamily="34" charset="0"/>
              </a:rPr>
              <a:t>Elettra</a:t>
            </a:r>
            <a:r>
              <a:rPr lang="en-US" sz="1800" i="1" dirty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ndara" panose="020E0502030303020204" pitchFamily="34" charset="0"/>
              </a:rPr>
              <a:t>Sincrotrone</a:t>
            </a:r>
            <a:r>
              <a:rPr lang="en-US" sz="1800" i="1" dirty="0">
                <a:solidFill>
                  <a:schemeClr val="tx1"/>
                </a:solidFill>
                <a:latin typeface="Candara" panose="020E0502030303020204" pitchFamily="34" charset="0"/>
              </a:rPr>
              <a:t> Trieste</a:t>
            </a:r>
          </a:p>
          <a:p>
            <a:pPr algn="ctr"/>
            <a:r>
              <a:rPr lang="en-US" sz="1800" i="1" dirty="0">
                <a:solidFill>
                  <a:schemeClr val="tx1"/>
                </a:solidFill>
                <a:latin typeface="Candara" panose="020E0502030303020204" pitchFamily="34" charset="0"/>
              </a:rPr>
              <a:t>Univ. Trieste, Dept. Physics</a:t>
            </a:r>
            <a:endParaRPr lang="it-IT" sz="1800" i="1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447690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>
            <a:extLst>
              <a:ext uri="{FF2B5EF4-FFF2-40B4-BE49-F238E27FC236}">
                <a16:creationId xmlns="" xmlns:a16="http://schemas.microsoft.com/office/drawing/2014/main" id="{750F621B-3368-4EE2-9825-F0AD54E031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678113" y="122238"/>
            <a:ext cx="6073775" cy="636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r>
              <a:rPr lang="en-US" altLang="it-IT" dirty="0">
                <a:solidFill>
                  <a:srgbClr val="0070C0"/>
                </a:solidFill>
              </a:rPr>
              <a:t>From FERMI </a:t>
            </a:r>
            <a:r>
              <a:rPr lang="en-US" altLang="it-IT" dirty="0">
                <a:solidFill>
                  <a:srgbClr val="0070C0"/>
                </a:solidFill>
                <a:sym typeface="Wingdings" panose="05000000000000000000" pitchFamily="2" charset="2"/>
              </a:rPr>
              <a:t>to</a:t>
            </a:r>
            <a:r>
              <a:rPr lang="en-US" altLang="it-IT" i="1" dirty="0">
                <a:solidFill>
                  <a:srgbClr val="0070C0"/>
                </a:solidFill>
              </a:rPr>
              <a:t> </a:t>
            </a:r>
            <a:r>
              <a:rPr lang="en-US" altLang="it-IT" dirty="0">
                <a:solidFill>
                  <a:srgbClr val="0070C0"/>
                </a:solidFill>
              </a:rPr>
              <a:t>FERMI 2.0</a:t>
            </a:r>
          </a:p>
        </p:txBody>
      </p:sp>
      <p:sp>
        <p:nvSpPr>
          <p:cNvPr id="31747" name="Slide Number Placeholder 2">
            <a:extLst>
              <a:ext uri="{FF2B5EF4-FFF2-40B4-BE49-F238E27FC236}">
                <a16:creationId xmlns="" xmlns:a16="http://schemas.microsoft.com/office/drawing/2014/main" id="{8476E9FE-7C68-4D20-8F03-A3945A736D7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13775" y="4789488"/>
            <a:ext cx="193675" cy="155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360363" algn="l"/>
                <a:tab pos="723900" algn="l"/>
                <a:tab pos="1087438" algn="l"/>
                <a:tab pos="1452563" algn="l"/>
                <a:tab pos="1816100" algn="l"/>
                <a:tab pos="2179638" algn="l"/>
                <a:tab pos="2543175" algn="l"/>
                <a:tab pos="2906713" algn="l"/>
                <a:tab pos="3271838" algn="l"/>
                <a:tab pos="3635375" algn="l"/>
                <a:tab pos="3998913" algn="l"/>
                <a:tab pos="4362450" algn="l"/>
                <a:tab pos="4725988" algn="l"/>
                <a:tab pos="5091113" algn="l"/>
                <a:tab pos="5454650" algn="l"/>
                <a:tab pos="5818188" algn="l"/>
                <a:tab pos="6181725" algn="l"/>
                <a:tab pos="6545263" algn="l"/>
                <a:tab pos="6908800" algn="l"/>
                <a:tab pos="7273925" algn="l"/>
              </a:tabLs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360363" algn="l"/>
                <a:tab pos="723900" algn="l"/>
                <a:tab pos="1087438" algn="l"/>
                <a:tab pos="1452563" algn="l"/>
                <a:tab pos="1816100" algn="l"/>
                <a:tab pos="2179638" algn="l"/>
                <a:tab pos="2543175" algn="l"/>
                <a:tab pos="2906713" algn="l"/>
                <a:tab pos="3271838" algn="l"/>
                <a:tab pos="3635375" algn="l"/>
                <a:tab pos="3998913" algn="l"/>
                <a:tab pos="4362450" algn="l"/>
                <a:tab pos="4725988" algn="l"/>
                <a:tab pos="5091113" algn="l"/>
                <a:tab pos="5454650" algn="l"/>
                <a:tab pos="5818188" algn="l"/>
                <a:tab pos="6181725" algn="l"/>
                <a:tab pos="6545263" algn="l"/>
                <a:tab pos="6908800" algn="l"/>
                <a:tab pos="7273925" algn="l"/>
              </a:tabLs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360363" algn="l"/>
                <a:tab pos="723900" algn="l"/>
                <a:tab pos="1087438" algn="l"/>
                <a:tab pos="1452563" algn="l"/>
                <a:tab pos="1816100" algn="l"/>
                <a:tab pos="2179638" algn="l"/>
                <a:tab pos="2543175" algn="l"/>
                <a:tab pos="2906713" algn="l"/>
                <a:tab pos="3271838" algn="l"/>
                <a:tab pos="3635375" algn="l"/>
                <a:tab pos="3998913" algn="l"/>
                <a:tab pos="4362450" algn="l"/>
                <a:tab pos="4725988" algn="l"/>
                <a:tab pos="5091113" algn="l"/>
                <a:tab pos="5454650" algn="l"/>
                <a:tab pos="5818188" algn="l"/>
                <a:tab pos="6181725" algn="l"/>
                <a:tab pos="6545263" algn="l"/>
                <a:tab pos="6908800" algn="l"/>
                <a:tab pos="7273925" algn="l"/>
              </a:tabLs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360363" algn="l"/>
                <a:tab pos="723900" algn="l"/>
                <a:tab pos="1087438" algn="l"/>
                <a:tab pos="1452563" algn="l"/>
                <a:tab pos="1816100" algn="l"/>
                <a:tab pos="2179638" algn="l"/>
                <a:tab pos="2543175" algn="l"/>
                <a:tab pos="2906713" algn="l"/>
                <a:tab pos="3271838" algn="l"/>
                <a:tab pos="3635375" algn="l"/>
                <a:tab pos="3998913" algn="l"/>
                <a:tab pos="4362450" algn="l"/>
                <a:tab pos="4725988" algn="l"/>
                <a:tab pos="5091113" algn="l"/>
                <a:tab pos="5454650" algn="l"/>
                <a:tab pos="5818188" algn="l"/>
                <a:tab pos="6181725" algn="l"/>
                <a:tab pos="6545263" algn="l"/>
                <a:tab pos="6908800" algn="l"/>
                <a:tab pos="7273925" algn="l"/>
              </a:tabLs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360363" algn="l"/>
                <a:tab pos="723900" algn="l"/>
                <a:tab pos="1087438" algn="l"/>
                <a:tab pos="1452563" algn="l"/>
                <a:tab pos="1816100" algn="l"/>
                <a:tab pos="2179638" algn="l"/>
                <a:tab pos="2543175" algn="l"/>
                <a:tab pos="2906713" algn="l"/>
                <a:tab pos="3271838" algn="l"/>
                <a:tab pos="3635375" algn="l"/>
                <a:tab pos="3998913" algn="l"/>
                <a:tab pos="4362450" algn="l"/>
                <a:tab pos="4725988" algn="l"/>
                <a:tab pos="5091113" algn="l"/>
                <a:tab pos="5454650" algn="l"/>
                <a:tab pos="5818188" algn="l"/>
                <a:tab pos="6181725" algn="l"/>
                <a:tab pos="6545263" algn="l"/>
                <a:tab pos="6908800" algn="l"/>
                <a:tab pos="7273925" algn="l"/>
              </a:tabLs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120900" indent="-182563" defTabSz="3619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60363" algn="l"/>
                <a:tab pos="723900" algn="l"/>
                <a:tab pos="1087438" algn="l"/>
                <a:tab pos="1452563" algn="l"/>
                <a:tab pos="1816100" algn="l"/>
                <a:tab pos="2179638" algn="l"/>
                <a:tab pos="2543175" algn="l"/>
                <a:tab pos="2906713" algn="l"/>
                <a:tab pos="3271838" algn="l"/>
                <a:tab pos="3635375" algn="l"/>
                <a:tab pos="3998913" algn="l"/>
                <a:tab pos="4362450" algn="l"/>
                <a:tab pos="4725988" algn="l"/>
                <a:tab pos="5091113" algn="l"/>
                <a:tab pos="5454650" algn="l"/>
                <a:tab pos="5818188" algn="l"/>
                <a:tab pos="6181725" algn="l"/>
                <a:tab pos="6545263" algn="l"/>
                <a:tab pos="6908800" algn="l"/>
                <a:tab pos="7273925" algn="l"/>
              </a:tabLs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578100" indent="-182563" defTabSz="3619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60363" algn="l"/>
                <a:tab pos="723900" algn="l"/>
                <a:tab pos="1087438" algn="l"/>
                <a:tab pos="1452563" algn="l"/>
                <a:tab pos="1816100" algn="l"/>
                <a:tab pos="2179638" algn="l"/>
                <a:tab pos="2543175" algn="l"/>
                <a:tab pos="2906713" algn="l"/>
                <a:tab pos="3271838" algn="l"/>
                <a:tab pos="3635375" algn="l"/>
                <a:tab pos="3998913" algn="l"/>
                <a:tab pos="4362450" algn="l"/>
                <a:tab pos="4725988" algn="l"/>
                <a:tab pos="5091113" algn="l"/>
                <a:tab pos="5454650" algn="l"/>
                <a:tab pos="5818188" algn="l"/>
                <a:tab pos="6181725" algn="l"/>
                <a:tab pos="6545263" algn="l"/>
                <a:tab pos="6908800" algn="l"/>
                <a:tab pos="7273925" algn="l"/>
              </a:tabLs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035300" indent="-182563" defTabSz="3619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60363" algn="l"/>
                <a:tab pos="723900" algn="l"/>
                <a:tab pos="1087438" algn="l"/>
                <a:tab pos="1452563" algn="l"/>
                <a:tab pos="1816100" algn="l"/>
                <a:tab pos="2179638" algn="l"/>
                <a:tab pos="2543175" algn="l"/>
                <a:tab pos="2906713" algn="l"/>
                <a:tab pos="3271838" algn="l"/>
                <a:tab pos="3635375" algn="l"/>
                <a:tab pos="3998913" algn="l"/>
                <a:tab pos="4362450" algn="l"/>
                <a:tab pos="4725988" algn="l"/>
                <a:tab pos="5091113" algn="l"/>
                <a:tab pos="5454650" algn="l"/>
                <a:tab pos="5818188" algn="l"/>
                <a:tab pos="6181725" algn="l"/>
                <a:tab pos="6545263" algn="l"/>
                <a:tab pos="6908800" algn="l"/>
                <a:tab pos="7273925" algn="l"/>
              </a:tabLs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492500" indent="-182563" defTabSz="3619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60363" algn="l"/>
                <a:tab pos="723900" algn="l"/>
                <a:tab pos="1087438" algn="l"/>
                <a:tab pos="1452563" algn="l"/>
                <a:tab pos="1816100" algn="l"/>
                <a:tab pos="2179638" algn="l"/>
                <a:tab pos="2543175" algn="l"/>
                <a:tab pos="2906713" algn="l"/>
                <a:tab pos="3271838" algn="l"/>
                <a:tab pos="3635375" algn="l"/>
                <a:tab pos="3998913" algn="l"/>
                <a:tab pos="4362450" algn="l"/>
                <a:tab pos="4725988" algn="l"/>
                <a:tab pos="5091113" algn="l"/>
                <a:tab pos="5454650" algn="l"/>
                <a:tab pos="5818188" algn="l"/>
                <a:tab pos="6181725" algn="l"/>
                <a:tab pos="6545263" algn="l"/>
                <a:tab pos="6908800" algn="l"/>
                <a:tab pos="7273925" algn="l"/>
              </a:tabLs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3EEE142F-63F6-42B0-9165-167D6CBB8E6F}" type="slidenum">
              <a:rPr lang="it-IT" altLang="it-IT" sz="1000">
                <a:solidFill>
                  <a:srgbClr val="000000"/>
                </a:solidFill>
              </a:rPr>
              <a:pPr/>
              <a:t>10</a:t>
            </a:fld>
            <a:endParaRPr lang="it-IT" altLang="it-IT" sz="1000">
              <a:solidFill>
                <a:srgbClr val="000000"/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="" xmlns:a16="http://schemas.microsoft.com/office/drawing/2014/main" id="{8E952A47-1D07-40EE-8463-F710375AE7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4170269"/>
              </p:ext>
            </p:extLst>
          </p:nvPr>
        </p:nvGraphicFramePr>
        <p:xfrm>
          <a:off x="251520" y="814608"/>
          <a:ext cx="8326561" cy="3992438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280918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0888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0280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341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352261">
                  <a:extLst>
                    <a:ext uri="{9D8B030D-6E8A-4147-A177-3AD203B41FA5}">
                      <a16:colId xmlns="" xmlns:a16="http://schemas.microsoft.com/office/drawing/2014/main" val="3714761492"/>
                    </a:ext>
                  </a:extLst>
                </a:gridCol>
              </a:tblGrid>
              <a:tr h="335270">
                <a:tc>
                  <a:txBody>
                    <a:bodyPr/>
                    <a:lstStyle/>
                    <a:p>
                      <a:endParaRPr lang="en-US" sz="1600" dirty="0">
                        <a:latin typeface="Candara" panose="020E0502030303020204" pitchFamily="34" charset="0"/>
                        <a:ea typeface="Cambria" panose="02040503050406030204" pitchFamily="18" charset="0"/>
                      </a:endParaRPr>
                    </a:p>
                  </a:txBody>
                  <a:tcPr marL="91434" marR="91434" marT="45716" marB="45716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Candara" panose="020E0502030303020204" pitchFamily="34" charset="0"/>
                        <a:ea typeface="Cambria" panose="02040503050406030204" pitchFamily="18" charset="0"/>
                      </a:endParaRPr>
                    </a:p>
                  </a:txBody>
                  <a:tcPr marL="91434" marR="91434" marT="45716" marB="457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ndara" panose="020E0502030303020204" pitchFamily="34" charset="0"/>
                        </a:rPr>
                        <a:t>FERMI</a:t>
                      </a:r>
                      <a:endParaRPr lang="en-US" sz="1600" dirty="0">
                        <a:latin typeface="Candara" panose="020E0502030303020204" pitchFamily="34" charset="0"/>
                        <a:ea typeface="Cambria" panose="02040503050406030204" pitchFamily="18" charset="0"/>
                      </a:endParaRPr>
                    </a:p>
                  </a:txBody>
                  <a:tcPr marL="91434" marR="91434" marT="45716" marB="45716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ndara" panose="020E0502030303020204" pitchFamily="34" charset="0"/>
                        </a:rPr>
                        <a:t>FERMI 2.0 (</a:t>
                      </a:r>
                      <a:r>
                        <a:rPr lang="en-US" sz="1600" i="1" dirty="0">
                          <a:latin typeface="Candara" panose="020E0502030303020204" pitchFamily="34" charset="0"/>
                        </a:rPr>
                        <a:t>concept</a:t>
                      </a:r>
                      <a:r>
                        <a:rPr lang="en-US" sz="1600" dirty="0">
                          <a:latin typeface="Candara" panose="020E0502030303020204" pitchFamily="34" charset="0"/>
                        </a:rPr>
                        <a:t>) </a:t>
                      </a:r>
                      <a:endParaRPr lang="en-US" sz="1600" dirty="0">
                        <a:latin typeface="Candara" panose="020E0502030303020204" pitchFamily="34" charset="0"/>
                        <a:ea typeface="Cambria" panose="02040503050406030204" pitchFamily="18" charset="0"/>
                      </a:endParaRPr>
                    </a:p>
                  </a:txBody>
                  <a:tcPr marL="91434" marR="91434" marT="45716" marB="45716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42006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ndara" panose="020E0502030303020204" pitchFamily="34" charset="0"/>
                        </a:rPr>
                        <a:t>In operation since</a:t>
                      </a:r>
                      <a:endParaRPr lang="en-US" sz="1600" dirty="0">
                        <a:latin typeface="Candara" panose="020E0502030303020204" pitchFamily="34" charset="0"/>
                        <a:ea typeface="Cambria" panose="02040503050406030204" pitchFamily="18" charset="0"/>
                      </a:endParaRPr>
                    </a:p>
                  </a:txBody>
                  <a:tcPr marL="91434" marR="91434" marT="45716" marB="45716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Candara" panose="020E0502030303020204" pitchFamily="34" charset="0"/>
                        <a:ea typeface="Cambria" panose="02040503050406030204" pitchFamily="18" charset="0"/>
                      </a:endParaRPr>
                    </a:p>
                  </a:txBody>
                  <a:tcPr marL="91434" marR="91434" marT="45716" marB="457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ndara" panose="020E0502030303020204" pitchFamily="34" charset="0"/>
                          <a:ea typeface="Cambria" panose="02040503050406030204" pitchFamily="18" charset="0"/>
                        </a:rPr>
                        <a:t>2010</a:t>
                      </a:r>
                    </a:p>
                  </a:txBody>
                  <a:tcPr marL="91434" marR="91434" marT="45716" marB="45716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ndara" panose="020E0502030303020204" pitchFamily="34" charset="0"/>
                        </a:rPr>
                        <a:t>2029 ?</a:t>
                      </a:r>
                      <a:endParaRPr lang="en-US" sz="1600" dirty="0">
                        <a:latin typeface="Candara" panose="020E0502030303020204" pitchFamily="34" charset="0"/>
                        <a:ea typeface="Cambria" panose="02040503050406030204" pitchFamily="18" charset="0"/>
                      </a:endParaRPr>
                    </a:p>
                  </a:txBody>
                  <a:tcPr marL="91434" marR="91434" marT="45716" marB="45716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42006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ndara" panose="020E0502030303020204" pitchFamily="34" charset="0"/>
                        </a:rPr>
                        <a:t>#Beamlines</a:t>
                      </a:r>
                      <a:endParaRPr lang="en-US" sz="1600" dirty="0">
                        <a:latin typeface="Candara" panose="020E0502030303020204" pitchFamily="34" charset="0"/>
                        <a:ea typeface="Cambria" panose="02040503050406030204" pitchFamily="18" charset="0"/>
                      </a:endParaRPr>
                    </a:p>
                  </a:txBody>
                  <a:tcPr marL="91434" marR="91434" marT="45716" marB="45716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Candara" panose="020E0502030303020204" pitchFamily="34" charset="0"/>
                        <a:ea typeface="Cambria" panose="02040503050406030204" pitchFamily="18" charset="0"/>
                      </a:endParaRPr>
                    </a:p>
                  </a:txBody>
                  <a:tcPr marL="91434" marR="91434" marT="45716" marB="45716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ndara" panose="020E0502030303020204" pitchFamily="34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 marL="91434" marR="91434" marT="45716" marB="45716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latin typeface="Candara" panose="020E0502030303020204" pitchFamily="34" charset="0"/>
                        <a:ea typeface="Cambria" panose="02040503050406030204" pitchFamily="18" charset="0"/>
                      </a:endParaRPr>
                    </a:p>
                  </a:txBody>
                  <a:tcPr marL="91434" marR="91434" marT="45716" marB="45716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387183159"/>
                  </a:ext>
                </a:extLst>
              </a:tr>
              <a:tr h="342006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ndara" panose="020E0502030303020204" pitchFamily="34" charset="0"/>
                        </a:rPr>
                        <a:t>Repetition Rate</a:t>
                      </a:r>
                      <a:endParaRPr lang="en-US" sz="1600" dirty="0">
                        <a:latin typeface="Candara" panose="020E0502030303020204" pitchFamily="34" charset="0"/>
                        <a:ea typeface="Cambria" panose="02040503050406030204" pitchFamily="18" charset="0"/>
                      </a:endParaRPr>
                    </a:p>
                  </a:txBody>
                  <a:tcPr marL="91434" marR="91434" marT="45716" marB="45716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Candara" panose="020E0502030303020204" pitchFamily="34" charset="0"/>
                        <a:ea typeface="Cambria" panose="02040503050406030204" pitchFamily="18" charset="0"/>
                      </a:endParaRPr>
                    </a:p>
                  </a:txBody>
                  <a:tcPr marL="91434" marR="91434" marT="45716" marB="45716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ndara" panose="020E0502030303020204" pitchFamily="34" charset="0"/>
                        </a:rPr>
                        <a:t>10, 50 Hz</a:t>
                      </a:r>
                      <a:endParaRPr lang="en-US" sz="1600" dirty="0">
                        <a:latin typeface="Candara" panose="020E0502030303020204" pitchFamily="34" charset="0"/>
                        <a:ea typeface="Cambria" panose="02040503050406030204" pitchFamily="18" charset="0"/>
                      </a:endParaRPr>
                    </a:p>
                  </a:txBody>
                  <a:tcPr marL="91434" marR="91434" marT="45716" marB="45716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32984224"/>
                  </a:ext>
                </a:extLst>
              </a:tr>
              <a:tr h="342006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ndara" panose="020E0502030303020204" pitchFamily="34" charset="0"/>
                        </a:rPr>
                        <a:t>e-Beam energy </a:t>
                      </a:r>
                      <a:endParaRPr lang="en-US" sz="1600" dirty="0">
                        <a:latin typeface="Candara" panose="020E0502030303020204" pitchFamily="34" charset="0"/>
                        <a:ea typeface="Cambria" panose="02040503050406030204" pitchFamily="18" charset="0"/>
                      </a:endParaRPr>
                    </a:p>
                  </a:txBody>
                  <a:tcPr marL="91434" marR="91434" marT="45716" marB="457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ndara" panose="020E0502030303020204" pitchFamily="34" charset="0"/>
                        </a:rPr>
                        <a:t>GeV</a:t>
                      </a:r>
                      <a:endParaRPr lang="en-US" sz="1600" dirty="0">
                        <a:latin typeface="Candara" panose="020E0502030303020204" pitchFamily="34" charset="0"/>
                        <a:ea typeface="Cambria" panose="02040503050406030204" pitchFamily="18" charset="0"/>
                      </a:endParaRPr>
                    </a:p>
                  </a:txBody>
                  <a:tcPr marL="91434" marR="91434" marT="45716" marB="457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ndara" panose="020E0502030303020204" pitchFamily="34" charset="0"/>
                        </a:rPr>
                        <a:t>0.9 – 1.55</a:t>
                      </a:r>
                      <a:endParaRPr lang="en-US" sz="1600" dirty="0">
                        <a:latin typeface="Candara" panose="020E0502030303020204" pitchFamily="34" charset="0"/>
                        <a:ea typeface="Cambria" panose="02040503050406030204" pitchFamily="18" charset="0"/>
                      </a:endParaRPr>
                    </a:p>
                  </a:txBody>
                  <a:tcPr marL="91434" marR="91434" marT="45716" marB="45716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ndara" panose="020E0502030303020204" pitchFamily="34" charset="0"/>
                        </a:rPr>
                        <a:t>0.9 – 1.85</a:t>
                      </a:r>
                      <a:endParaRPr lang="en-US" sz="1600" dirty="0">
                        <a:latin typeface="Candara" panose="020E0502030303020204" pitchFamily="34" charset="0"/>
                        <a:ea typeface="Cambria" panose="02040503050406030204" pitchFamily="18" charset="0"/>
                      </a:endParaRPr>
                    </a:p>
                  </a:txBody>
                  <a:tcPr marL="91434" marR="91434" marT="45716" marB="45716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42006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ndara" panose="020E0502030303020204" pitchFamily="34" charset="0"/>
                        </a:rPr>
                        <a:t>Peak current</a:t>
                      </a:r>
                      <a:endParaRPr lang="en-US" sz="1600" dirty="0">
                        <a:latin typeface="Candara" panose="020E0502030303020204" pitchFamily="34" charset="0"/>
                        <a:ea typeface="Cambria" panose="02040503050406030204" pitchFamily="18" charset="0"/>
                      </a:endParaRPr>
                    </a:p>
                  </a:txBody>
                  <a:tcPr marL="91434" marR="91434" marT="45716" marB="457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ndara" panose="020E0502030303020204" pitchFamily="34" charset="0"/>
                        </a:rPr>
                        <a:t>kA</a:t>
                      </a:r>
                      <a:endParaRPr lang="en-US" sz="1600" dirty="0">
                        <a:latin typeface="Candara" panose="020E0502030303020204" pitchFamily="34" charset="0"/>
                        <a:ea typeface="Cambria" panose="02040503050406030204" pitchFamily="18" charset="0"/>
                      </a:endParaRPr>
                    </a:p>
                  </a:txBody>
                  <a:tcPr marL="91434" marR="91434" marT="45716" marB="45716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ndara" panose="020E0502030303020204" pitchFamily="34" charset="0"/>
                          <a:ea typeface="Cambria" panose="02040503050406030204" pitchFamily="18" charset="0"/>
                        </a:rPr>
                        <a:t>0.7</a:t>
                      </a:r>
                    </a:p>
                  </a:txBody>
                  <a:tcPr marL="91434" marR="91434" marT="45716" marB="45716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ndara" panose="020E0502030303020204" pitchFamily="34" charset="0"/>
                          <a:ea typeface="Cambria" panose="02040503050406030204" pitchFamily="18" charset="0"/>
                        </a:rPr>
                        <a:t>1.0</a:t>
                      </a:r>
                    </a:p>
                  </a:txBody>
                  <a:tcPr marL="91434" marR="91434" marT="45716" marB="45716" anchor="ctr"/>
                </a:tc>
                <a:extLst>
                  <a:ext uri="{0D108BD9-81ED-4DB2-BD59-A6C34878D82A}">
                    <a16:rowId xmlns="" xmlns:a16="http://schemas.microsoft.com/office/drawing/2014/main" val="840128139"/>
                  </a:ext>
                </a:extLst>
              </a:tr>
              <a:tr h="342006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ndara" panose="020E0502030303020204" pitchFamily="34" charset="0"/>
                        </a:rPr>
                        <a:t>IDs </a:t>
                      </a:r>
                      <a:endParaRPr lang="en-US" sz="1600" dirty="0">
                        <a:latin typeface="Candara" panose="020E0502030303020204" pitchFamily="34" charset="0"/>
                        <a:ea typeface="Cambria" panose="02040503050406030204" pitchFamily="18" charset="0"/>
                      </a:endParaRPr>
                    </a:p>
                  </a:txBody>
                  <a:tcPr marL="91434" marR="91434" marT="45716" marB="45716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Candara" panose="020E0502030303020204" pitchFamily="34" charset="0"/>
                        <a:ea typeface="Cambria" panose="02040503050406030204" pitchFamily="18" charset="0"/>
                      </a:endParaRPr>
                    </a:p>
                  </a:txBody>
                  <a:tcPr marL="91434" marR="91434" marT="45716" marB="457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ndara" panose="020E0502030303020204" pitchFamily="34" charset="0"/>
                        </a:rPr>
                        <a:t>Apple-II, </a:t>
                      </a:r>
                      <a:endParaRPr lang="en-US" sz="1600" dirty="0">
                        <a:latin typeface="Candara" panose="020E0502030303020204" pitchFamily="34" charset="0"/>
                        <a:ea typeface="Cambria" panose="02040503050406030204" pitchFamily="18" charset="0"/>
                      </a:endParaRPr>
                    </a:p>
                  </a:txBody>
                  <a:tcPr marL="91434" marR="91434" marT="45716" marB="45716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ndara" panose="020E0502030303020204" pitchFamily="34" charset="0"/>
                        </a:rPr>
                        <a:t>Apple-II, </a:t>
                      </a:r>
                      <a:endParaRPr lang="en-US" sz="1600" dirty="0">
                        <a:latin typeface="Candara" panose="020E0502030303020204" pitchFamily="34" charset="0"/>
                        <a:ea typeface="Cambria" panose="02040503050406030204" pitchFamily="18" charset="0"/>
                      </a:endParaRPr>
                    </a:p>
                  </a:txBody>
                  <a:tcPr marL="91434" marR="91434" marT="45716" marB="45716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42006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ndara" panose="020E0502030303020204" pitchFamily="34" charset="0"/>
                          <a:ea typeface="Cambria" panose="02040503050406030204" pitchFamily="18" charset="0"/>
                        </a:rPr>
                        <a:t>FEL scheme, </a:t>
                      </a:r>
                      <a:r>
                        <a:rPr lang="en-US" sz="1600" i="1" dirty="0">
                          <a:latin typeface="Candara" panose="020E0502030303020204" pitchFamily="34" charset="0"/>
                          <a:ea typeface="Cambria" panose="02040503050406030204" pitchFamily="18" charset="0"/>
                        </a:rPr>
                        <a:t>default</a:t>
                      </a:r>
                    </a:p>
                  </a:txBody>
                  <a:tcPr marL="91434" marR="91434" marT="45716" marB="45716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Candara" panose="020E0502030303020204" pitchFamily="34" charset="0"/>
                        <a:ea typeface="Cambria" panose="02040503050406030204" pitchFamily="18" charset="0"/>
                      </a:endParaRPr>
                    </a:p>
                  </a:txBody>
                  <a:tcPr marL="91434" marR="91434" marT="45716" marB="457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ndara" panose="020E0502030303020204" pitchFamily="34" charset="0"/>
                          <a:ea typeface="Cambria" panose="02040503050406030204" pitchFamily="18" charset="0"/>
                        </a:rPr>
                        <a:t>HGHG, HGHG-FB</a:t>
                      </a:r>
                    </a:p>
                  </a:txBody>
                  <a:tcPr marL="91434" marR="91434" marT="45716" marB="45716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ndara" panose="020E0502030303020204" pitchFamily="34" charset="0"/>
                          <a:ea typeface="Cambria" panose="02040503050406030204" pitchFamily="18" charset="0"/>
                        </a:rPr>
                        <a:t>EEHG, EEHG-FB</a:t>
                      </a:r>
                    </a:p>
                  </a:txBody>
                  <a:tcPr marL="91434" marR="91434" marT="45716" marB="45716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29196087"/>
                  </a:ext>
                </a:extLst>
              </a:tr>
              <a:tr h="342006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ndara" panose="020E0502030303020204" pitchFamily="34" charset="0"/>
                        </a:rPr>
                        <a:t>Photon energies, </a:t>
                      </a:r>
                      <a:r>
                        <a:rPr lang="en-US" sz="1600" i="1" dirty="0" err="1">
                          <a:latin typeface="Candara" panose="020E0502030303020204" pitchFamily="34" charset="0"/>
                        </a:rPr>
                        <a:t>fundam</a:t>
                      </a:r>
                      <a:r>
                        <a:rPr lang="en-US" sz="1600" i="1" dirty="0">
                          <a:latin typeface="Candara" panose="020E0502030303020204" pitchFamily="34" charset="0"/>
                        </a:rPr>
                        <a:t>.</a:t>
                      </a:r>
                      <a:endParaRPr lang="en-US" sz="1600" i="1" dirty="0">
                        <a:latin typeface="Candara" panose="020E0502030303020204" pitchFamily="34" charset="0"/>
                        <a:ea typeface="Cambria" panose="02040503050406030204" pitchFamily="18" charset="0"/>
                      </a:endParaRPr>
                    </a:p>
                  </a:txBody>
                  <a:tcPr marL="91434" marR="91434" marT="45716" marB="457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ndara" panose="020E0502030303020204" pitchFamily="34" charset="0"/>
                        </a:rPr>
                        <a:t>eV</a:t>
                      </a:r>
                      <a:endParaRPr lang="en-US" sz="1600" dirty="0">
                        <a:latin typeface="Candara" panose="020E0502030303020204" pitchFamily="34" charset="0"/>
                        <a:ea typeface="Cambria" panose="02040503050406030204" pitchFamily="18" charset="0"/>
                      </a:endParaRPr>
                    </a:p>
                  </a:txBody>
                  <a:tcPr marL="91434" marR="91434" marT="45716" marB="457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ndara" panose="020E0502030303020204" pitchFamily="34" charset="0"/>
                        </a:rPr>
                        <a:t>FEL1: 12 – 62</a:t>
                      </a:r>
                    </a:p>
                    <a:p>
                      <a:pPr marL="0" marR="0" lvl="0" indent="0" algn="ctr" defTabSz="3702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Candara" panose="020E0502030303020204" pitchFamily="34" charset="0"/>
                        </a:rPr>
                        <a:t>FEL2: 62 – 310</a:t>
                      </a:r>
                    </a:p>
                  </a:txBody>
                  <a:tcPr marL="91434" marR="91434" marT="45716" marB="45716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ndara" panose="020E0502030303020204" pitchFamily="34" charset="0"/>
                        </a:rPr>
                        <a:t>FEL1: 15 – 124</a:t>
                      </a:r>
                    </a:p>
                    <a:p>
                      <a:pPr marL="0" marR="0" lvl="0" indent="0" algn="ctr" defTabSz="3702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Candara" panose="020E0502030303020204" pitchFamily="34" charset="0"/>
                        </a:rPr>
                        <a:t>FEL2: 62 – 620</a:t>
                      </a:r>
                      <a:endParaRPr lang="en-US" sz="1600" dirty="0">
                        <a:latin typeface="Candara" panose="020E0502030303020204" pitchFamily="34" charset="0"/>
                        <a:ea typeface="Cambria" panose="02040503050406030204" pitchFamily="18" charset="0"/>
                      </a:endParaRPr>
                    </a:p>
                  </a:txBody>
                  <a:tcPr marL="91434" marR="91434" marT="45716" marB="45716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918690532"/>
                  </a:ext>
                </a:extLst>
              </a:tr>
              <a:tr h="342006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ndara" panose="020E0502030303020204" pitchFamily="34" charset="0"/>
                          <a:ea typeface="Cambria" panose="02040503050406030204" pitchFamily="18" charset="0"/>
                        </a:rPr>
                        <a:t>Pulse duration</a:t>
                      </a:r>
                    </a:p>
                  </a:txBody>
                  <a:tcPr marL="91434" marR="91434" marT="45716" marB="457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ndara" panose="020E0502030303020204" pitchFamily="34" charset="0"/>
                          <a:ea typeface="Cambria" panose="02040503050406030204" pitchFamily="18" charset="0"/>
                        </a:rPr>
                        <a:t>fs</a:t>
                      </a:r>
                    </a:p>
                  </a:txBody>
                  <a:tcPr marL="91434" marR="91434" marT="45716" marB="457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ndara" panose="020E0502030303020204" pitchFamily="34" charset="0"/>
                          <a:ea typeface="Cambria" panose="02040503050406030204" pitchFamily="18" charset="0"/>
                        </a:rPr>
                        <a:t>10 – 150</a:t>
                      </a:r>
                    </a:p>
                  </a:txBody>
                  <a:tcPr marL="91434" marR="91434" marT="45716" marB="45716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ndara" panose="020E0502030303020204" pitchFamily="34" charset="0"/>
                          <a:ea typeface="Cambria" panose="02040503050406030204" pitchFamily="18" charset="0"/>
                        </a:rPr>
                        <a:t>&lt; 5 – 50</a:t>
                      </a:r>
                    </a:p>
                  </a:txBody>
                  <a:tcPr marL="91434" marR="91434" marT="45716" marB="45716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44385077"/>
                  </a:ext>
                </a:extLst>
              </a:tr>
              <a:tr h="342006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ndara" panose="020E0502030303020204" pitchFamily="34" charset="0"/>
                          <a:ea typeface="Cambria" panose="02040503050406030204" pitchFamily="18" charset="0"/>
                        </a:rPr>
                        <a:t>Temporal and spectral shaping</a:t>
                      </a:r>
                    </a:p>
                  </a:txBody>
                  <a:tcPr marL="91434" marR="91434" marT="45716" marB="4571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Candara" panose="020E0502030303020204" pitchFamily="34" charset="0"/>
                        <a:ea typeface="Cambria" panose="02040503050406030204" pitchFamily="18" charset="0"/>
                      </a:endParaRPr>
                    </a:p>
                  </a:txBody>
                  <a:tcPr marL="91434" marR="91434" marT="45716" marB="45716" anchor="ctr"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ndara" panose="020E0502030303020204" pitchFamily="34" charset="0"/>
                          <a:ea typeface="Cambria" panose="02040503050406030204" pitchFamily="18" charset="0"/>
                        </a:rPr>
                        <a:t>yes</a:t>
                      </a:r>
                    </a:p>
                  </a:txBody>
                  <a:tcPr marL="91434" marR="91434" marT="45716" marB="45716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latin typeface="Candara" panose="020E0502030303020204" pitchFamily="34" charset="0"/>
                        <a:ea typeface="Cambria" panose="02040503050406030204" pitchFamily="18" charset="0"/>
                      </a:endParaRPr>
                    </a:p>
                  </a:txBody>
                  <a:tcPr marL="91434" marR="91434" marT="45716" marB="45716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91985127"/>
                  </a:ext>
                </a:extLst>
              </a:tr>
            </a:tbl>
          </a:graphicData>
        </a:graphic>
      </p:graphicFrame>
      <p:sp>
        <p:nvSpPr>
          <p:cNvPr id="31797" name="Oval 4">
            <a:extLst>
              <a:ext uri="{FF2B5EF4-FFF2-40B4-BE49-F238E27FC236}">
                <a16:creationId xmlns="" xmlns:a16="http://schemas.microsoft.com/office/drawing/2014/main" id="{60CB5138-453F-478B-9053-A3E302093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7236" y="2571428"/>
            <a:ext cx="419100" cy="288354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449263"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defTabSz="449263"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defTabSz="449263"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defTabSz="449263"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defTabSz="449263"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120900" indent="-182563" defTabSz="449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578100" indent="-182563" defTabSz="449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035300" indent="-182563" defTabSz="449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492500" indent="-182563" defTabSz="449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 sz="2400"/>
          </a:p>
        </p:txBody>
      </p:sp>
      <p:sp>
        <p:nvSpPr>
          <p:cNvPr id="31798" name="Oval 5">
            <a:extLst>
              <a:ext uri="{FF2B5EF4-FFF2-40B4-BE49-F238E27FC236}">
                <a16:creationId xmlns="" xmlns:a16="http://schemas.microsoft.com/office/drawing/2014/main" id="{02A6FA97-D3A6-4622-8EE3-7BE28050B3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8105" y="2211710"/>
            <a:ext cx="504255" cy="288355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449263"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defTabSz="449263"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defTabSz="449263"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defTabSz="449263"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defTabSz="449263"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120900" indent="-182563" defTabSz="449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578100" indent="-182563" defTabSz="449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035300" indent="-182563" defTabSz="449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492500" indent="-182563" defTabSz="449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 sz="2400"/>
          </a:p>
        </p:txBody>
      </p:sp>
      <p:sp>
        <p:nvSpPr>
          <p:cNvPr id="12350" name="TextBox 13">
            <a:extLst>
              <a:ext uri="{FF2B5EF4-FFF2-40B4-BE49-F238E27FC236}">
                <a16:creationId xmlns="" xmlns:a16="http://schemas.microsoft.com/office/drawing/2014/main" id="{A8F52459-2631-4B70-965F-29F2113C52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9865" y="2435602"/>
            <a:ext cx="1068560" cy="677108"/>
          </a:xfrm>
          <a:prstGeom prst="rect">
            <a:avLst/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sym typeface="Symbol" pitchFamily="18" charset="2"/>
              </a:rPr>
              <a:t>Water window</a:t>
            </a:r>
            <a:endParaRPr lang="en-US" altLang="it-IT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8" name="Oval 4">
            <a:extLst>
              <a:ext uri="{FF2B5EF4-FFF2-40B4-BE49-F238E27FC236}">
                <a16:creationId xmlns="" xmlns:a16="http://schemas.microsoft.com/office/drawing/2014/main" id="{AF3F5018-E715-4499-87CD-0B8356AF5A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1132" y="3174802"/>
            <a:ext cx="959260" cy="360362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449263"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defTabSz="449263"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defTabSz="449263"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defTabSz="449263"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defTabSz="449263"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120900" indent="-182563" defTabSz="449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578100" indent="-182563" defTabSz="449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035300" indent="-182563" defTabSz="449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492500" indent="-182563" defTabSz="449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 sz="2400"/>
          </a:p>
        </p:txBody>
      </p:sp>
      <p:sp>
        <p:nvSpPr>
          <p:cNvPr id="9" name="TextBox 8"/>
          <p:cNvSpPr txBox="1"/>
          <p:nvPr/>
        </p:nvSpPr>
        <p:spPr>
          <a:xfrm>
            <a:off x="6881655" y="123478"/>
            <a:ext cx="2194832" cy="25391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/>
                </a:solidFill>
              </a:rPr>
              <a:t>C. </a:t>
            </a:r>
            <a:r>
              <a:rPr lang="en-US" sz="1050" dirty="0" err="1">
                <a:solidFill>
                  <a:schemeClr val="tx1"/>
                </a:solidFill>
              </a:rPr>
              <a:t>Masciovecchio</a:t>
            </a:r>
            <a:r>
              <a:rPr lang="en-US" sz="1050" dirty="0">
                <a:solidFill>
                  <a:schemeClr val="tx1"/>
                </a:solidFill>
              </a:rPr>
              <a:t>, Project Leader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1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1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97" grpId="0" animBg="1"/>
      <p:bldP spid="31798" grpId="0" animBg="1"/>
      <p:bldP spid="12350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5916D27-CA45-4E12-A80A-8AEAB234C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Science drivers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8422FA35-0793-40EE-AF9E-1BF03F796C3F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725734D-6F4E-43F4-996E-C1AF4457ABF1}" type="slidenum">
              <a:rPr lang="it-IT" altLang="it-IT" smtClean="0"/>
              <a:pPr>
                <a:defRPr/>
              </a:pPr>
              <a:t>11</a:t>
            </a:fld>
            <a:endParaRPr lang="it-IT" altLang="it-IT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4183CA8-6A75-4635-8140-BEEE3FAD596F}"/>
              </a:ext>
            </a:extLst>
          </p:cNvPr>
          <p:cNvSpPr txBox="1"/>
          <p:nvPr/>
        </p:nvSpPr>
        <p:spPr>
          <a:xfrm>
            <a:off x="154681" y="843558"/>
            <a:ext cx="8975151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chemeClr val="tx1"/>
                </a:solidFill>
                <a:latin typeface="Candara" panose="020E0502030303020204" pitchFamily="34" charset="0"/>
              </a:rPr>
              <a:t>Resonant </a:t>
            </a:r>
            <a:r>
              <a:rPr lang="en-US" sz="1800" dirty="0" err="1">
                <a:solidFill>
                  <a:schemeClr val="tx1"/>
                </a:solidFill>
                <a:latin typeface="Candara" panose="020E0502030303020204" pitchFamily="34" charset="0"/>
              </a:rPr>
              <a:t>exps</a:t>
            </a:r>
            <a:r>
              <a:rPr lang="en-US" sz="1800" dirty="0">
                <a:solidFill>
                  <a:schemeClr val="tx1"/>
                </a:solidFill>
                <a:latin typeface="Candara" panose="020E0502030303020204" pitchFamily="34" charset="0"/>
              </a:rPr>
              <a:t>. exploiting processes of few fs-lifetime (X-Abs., Small Ang. XS, CDI,…) 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chemeClr val="tx1"/>
                </a:solidFill>
                <a:latin typeface="Candara" panose="020E0502030303020204" pitchFamily="34" charset="0"/>
              </a:rPr>
              <a:t>Nonlinear optics (large wave-vectors)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chemeClr val="tx1"/>
                </a:solidFill>
                <a:latin typeface="Candara" panose="020E0502030303020204" pitchFamily="34" charset="0"/>
              </a:rPr>
              <a:t>Ultra-fast chemistry 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chemeClr val="tx1"/>
                </a:solidFill>
                <a:latin typeface="Candara" panose="020E0502030303020204" pitchFamily="34" charset="0"/>
              </a:rPr>
              <a:t>Water window 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chemeClr val="tx1"/>
                </a:solidFill>
                <a:latin typeface="Candara" panose="020E0502030303020204" pitchFamily="34" charset="0"/>
              </a:rPr>
              <a:t>Coherent control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en-US" sz="1800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6" name="Arrow: Down 5">
            <a:extLst>
              <a:ext uri="{FF2B5EF4-FFF2-40B4-BE49-F238E27FC236}">
                <a16:creationId xmlns="" xmlns:a16="http://schemas.microsoft.com/office/drawing/2014/main" id="{6A86246B-A064-433F-A551-24A22B526D66}"/>
              </a:ext>
            </a:extLst>
          </p:cNvPr>
          <p:cNvSpPr/>
          <p:nvPr/>
        </p:nvSpPr>
        <p:spPr bwMode="auto">
          <a:xfrm>
            <a:off x="1187624" y="2715766"/>
            <a:ext cx="1008112" cy="720080"/>
          </a:xfrm>
          <a:prstGeom prst="downArrow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58EA87B-8E57-4F63-A0A6-92AD491ECA41}"/>
              </a:ext>
            </a:extLst>
          </p:cNvPr>
          <p:cNvSpPr txBox="1"/>
          <p:nvPr/>
        </p:nvSpPr>
        <p:spPr>
          <a:xfrm>
            <a:off x="416327" y="3539278"/>
            <a:ext cx="2824812" cy="96949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shorter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sym typeface="Symbol" panose="05050102010706020507" pitchFamily="18" charset="2"/>
              </a:rPr>
              <a:t>t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sym typeface="Symbol" panose="05050102010706020507" pitchFamily="18" charset="2"/>
              </a:rPr>
              <a:t>(&lt;10 fs) 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sym typeface="Symbol" panose="05050102010706020507" pitchFamily="18" charset="2"/>
              </a:rPr>
              <a:t>+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sym typeface="Symbol" panose="05050102010706020507" pitchFamily="18" charset="2"/>
              </a:rPr>
              <a:t>shorter 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sym typeface="Symbol" panose="05050102010706020507" pitchFamily="18" charset="2"/>
              </a:rPr>
              <a:t>(N,O K-edge)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sym typeface="Symbol" panose="05050102010706020507" pitchFamily="18" charset="2"/>
              </a:rPr>
              <a:t>  +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sym typeface="Symbol" panose="05050102010706020507" pitchFamily="18" charset="2"/>
              </a:rPr>
              <a:t>longitudinal coherence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9D32852-772A-4A10-AA41-FD6950C9CF5B}"/>
              </a:ext>
            </a:extLst>
          </p:cNvPr>
          <p:cNvSpPr txBox="1"/>
          <p:nvPr/>
        </p:nvSpPr>
        <p:spPr>
          <a:xfrm>
            <a:off x="7455487" y="51470"/>
            <a:ext cx="1653017" cy="2769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ref. C. </a:t>
            </a:r>
            <a:r>
              <a:rPr lang="en-US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Masciovecchio</a:t>
            </a:r>
            <a:endParaRPr lang="it-IT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32"/>
          <a:stretch/>
        </p:blipFill>
        <p:spPr bwMode="auto">
          <a:xfrm>
            <a:off x="3837125" y="1607251"/>
            <a:ext cx="5155575" cy="3084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8183741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9EE57C-13F1-40A3-8F3A-D0083DBC5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FEL upgrade to EEHG(-FB)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1C6F4FFF-E560-4203-BF60-9F872283C379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725734D-6F4E-43F4-996E-C1AF4457ABF1}" type="slidenum">
              <a:rPr lang="it-IT" altLang="it-IT" smtClean="0"/>
              <a:pPr>
                <a:defRPr/>
              </a:pPr>
              <a:t>12</a:t>
            </a:fld>
            <a:endParaRPr lang="it-IT" altLang="it-IT"/>
          </a:p>
        </p:txBody>
      </p:sp>
      <p:pic>
        <p:nvPicPr>
          <p:cNvPr id="4" name="Picture 1">
            <a:extLst>
              <a:ext uri="{FF2B5EF4-FFF2-40B4-BE49-F238E27FC236}">
                <a16:creationId xmlns="" xmlns:a16="http://schemas.microsoft.com/office/drawing/2014/main" id="{62924684-26F0-4735-8906-6C8494D94C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844672"/>
            <a:ext cx="6074527" cy="2110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1B0A1D8-C3D0-4FE6-8AF9-B758E1D04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3013" y="638030"/>
            <a:ext cx="2928789" cy="2564280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="" xmlns:a16="http://schemas.microsoft.com/office/drawing/2014/main" id="{D75EDE43-59A2-4523-961B-708C1A2E0B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087" y="866966"/>
            <a:ext cx="1728192" cy="2424864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8" name="Immagine 4">
            <a:extLst>
              <a:ext uri="{FF2B5EF4-FFF2-40B4-BE49-F238E27FC236}">
                <a16:creationId xmlns="" xmlns:a16="http://schemas.microsoft.com/office/drawing/2014/main" id="{169932BA-821D-4FC1-BA9E-1D0213B90B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251520" y="3657433"/>
            <a:ext cx="8440857" cy="896306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="" xmlns:a16="http://schemas.microsoft.com/office/drawing/2014/main" id="{61BECC6C-0C3E-47DA-AB31-CBAED48C0A0D}"/>
              </a:ext>
            </a:extLst>
          </p:cNvPr>
          <p:cNvCxnSpPr/>
          <p:nvPr/>
        </p:nvCxnSpPr>
        <p:spPr bwMode="auto">
          <a:xfrm flipV="1">
            <a:off x="1115616" y="2427734"/>
            <a:ext cx="432048" cy="36004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07790DC-4D48-42B7-B954-45DBFC709D66}"/>
              </a:ext>
            </a:extLst>
          </p:cNvPr>
          <p:cNvSpPr txBox="1"/>
          <p:nvPr/>
        </p:nvSpPr>
        <p:spPr>
          <a:xfrm>
            <a:off x="539552" y="2812462"/>
            <a:ext cx="849913" cy="3847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FEL-1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="" xmlns:a16="http://schemas.microsoft.com/office/drawing/2014/main" id="{42224956-9ED2-4C0C-BF5B-FDB3E3D77DA2}"/>
              </a:ext>
            </a:extLst>
          </p:cNvPr>
          <p:cNvCxnSpPr>
            <a:cxnSpLocks/>
          </p:cNvCxnSpPr>
          <p:nvPr/>
        </p:nvCxnSpPr>
        <p:spPr bwMode="auto">
          <a:xfrm>
            <a:off x="2915816" y="3501422"/>
            <a:ext cx="432048" cy="36004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5E96602-D7BF-43B4-9E5D-6B13D3EE39E1}"/>
              </a:ext>
            </a:extLst>
          </p:cNvPr>
          <p:cNvSpPr txBox="1"/>
          <p:nvPr/>
        </p:nvSpPr>
        <p:spPr>
          <a:xfrm>
            <a:off x="2413358" y="3094343"/>
            <a:ext cx="849913" cy="3847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FEL-2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9D32852-772A-4A10-AA41-FD6950C9CF5B}"/>
              </a:ext>
            </a:extLst>
          </p:cNvPr>
          <p:cNvSpPr txBox="1"/>
          <p:nvPr/>
        </p:nvSpPr>
        <p:spPr>
          <a:xfrm>
            <a:off x="6270291" y="51470"/>
            <a:ext cx="2838213" cy="2769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ref. E. </a:t>
            </a:r>
            <a:r>
              <a:rPr lang="en-US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Allaria</a:t>
            </a: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, P. </a:t>
            </a:r>
            <a:r>
              <a:rPr lang="en-US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Rebernik</a:t>
            </a: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, C. </a:t>
            </a:r>
            <a:r>
              <a:rPr lang="en-US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Spezzani</a:t>
            </a:r>
            <a:endParaRPr lang="it-IT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1189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5">
            <a:extLst>
              <a:ext uri="{FF2B5EF4-FFF2-40B4-BE49-F238E27FC236}">
                <a16:creationId xmlns="" xmlns:a16="http://schemas.microsoft.com/office/drawing/2014/main" id="{3CCE7B09-3F87-4F19-AAD7-70B5F40092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11"/>
          <a:stretch>
            <a:fillRect/>
          </a:stretch>
        </p:blipFill>
        <p:spPr bwMode="auto">
          <a:xfrm>
            <a:off x="35496" y="1901479"/>
            <a:ext cx="7514421" cy="102609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36CBA1-355A-4A11-A903-BFC7B4AA9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0070C0"/>
                </a:solidFill>
              </a:rPr>
              <a:t>Linac</a:t>
            </a:r>
            <a:r>
              <a:rPr lang="en-US" dirty="0">
                <a:solidFill>
                  <a:srgbClr val="0070C0"/>
                </a:solidFill>
              </a:rPr>
              <a:t> upgrade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FD1F46B3-1104-4C60-81D8-42DE31CEF1A8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725734D-6F4E-43F4-996E-C1AF4457ABF1}" type="slidenum">
              <a:rPr lang="it-IT" altLang="it-IT" smtClean="0"/>
              <a:pPr>
                <a:defRPr/>
              </a:pPr>
              <a:t>13</a:t>
            </a:fld>
            <a:endParaRPr lang="it-IT" altLang="it-IT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8D74AE3-4505-4DB0-BBA3-99B555B3C45A}"/>
              </a:ext>
            </a:extLst>
          </p:cNvPr>
          <p:cNvSpPr txBox="1"/>
          <p:nvPr/>
        </p:nvSpPr>
        <p:spPr>
          <a:xfrm>
            <a:off x="7196467" y="51470"/>
            <a:ext cx="1896225" cy="2769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ref. M. </a:t>
            </a:r>
            <a:r>
              <a:rPr lang="en-US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Trovo</a:t>
            </a: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’, N. Shafqat</a:t>
            </a:r>
            <a:endParaRPr lang="it-IT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DEDE612E-41E1-4A2A-9EC1-69CEC133A9FF}"/>
              </a:ext>
            </a:extLst>
          </p:cNvPr>
          <p:cNvSpPr/>
          <p:nvPr/>
        </p:nvSpPr>
        <p:spPr bwMode="auto">
          <a:xfrm>
            <a:off x="4331285" y="2061866"/>
            <a:ext cx="2775648" cy="555384"/>
          </a:xfrm>
          <a:prstGeom prst="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AAD18C6-5477-4E7F-9061-AEEA092C8471}"/>
              </a:ext>
            </a:extLst>
          </p:cNvPr>
          <p:cNvSpPr/>
          <p:nvPr/>
        </p:nvSpPr>
        <p:spPr bwMode="auto">
          <a:xfrm>
            <a:off x="6516316" y="2213271"/>
            <a:ext cx="504663" cy="299053"/>
          </a:xfrm>
          <a:prstGeom prst="rect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D47B68F6-4C61-48A0-ACF7-70526A6D2575}"/>
              </a:ext>
            </a:extLst>
          </p:cNvPr>
          <p:cNvSpPr/>
          <p:nvPr/>
        </p:nvSpPr>
        <p:spPr bwMode="auto">
          <a:xfrm>
            <a:off x="3635896" y="1919463"/>
            <a:ext cx="3560571" cy="875799"/>
          </a:xfrm>
          <a:prstGeom prst="rect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="" xmlns:a16="http://schemas.microsoft.com/office/drawing/2014/main" id="{4D64D232-2226-4873-B5E1-7E39C69B1D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4611908"/>
              </p:ext>
            </p:extLst>
          </p:nvPr>
        </p:nvGraphicFramePr>
        <p:xfrm>
          <a:off x="111215" y="562363"/>
          <a:ext cx="7514421" cy="12893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79D0BC9-A3A1-4FA8-B2FD-3BFA160D576E}"/>
              </a:ext>
            </a:extLst>
          </p:cNvPr>
          <p:cNvGrpSpPr/>
          <p:nvPr/>
        </p:nvGrpSpPr>
        <p:grpSpPr>
          <a:xfrm>
            <a:off x="6830747" y="2430591"/>
            <a:ext cx="2240437" cy="2108262"/>
            <a:chOff x="6830747" y="2362798"/>
            <a:chExt cx="2240437" cy="2108262"/>
          </a:xfrm>
        </p:grpSpPr>
        <p:cxnSp>
          <p:nvCxnSpPr>
            <p:cNvPr id="11" name="Straight Connector 10">
              <a:extLst>
                <a:ext uri="{FF2B5EF4-FFF2-40B4-BE49-F238E27FC236}">
                  <a16:creationId xmlns="" xmlns:a16="http://schemas.microsoft.com/office/drawing/2014/main" id="{1C5EAE97-A0B6-407C-AECD-9972F8A131B9}"/>
                </a:ext>
              </a:extLst>
            </p:cNvPr>
            <p:cNvCxnSpPr>
              <a:cxnSpLocks/>
              <a:stCxn id="7" idx="3"/>
            </p:cNvCxnSpPr>
            <p:nvPr/>
          </p:nvCxnSpPr>
          <p:spPr bwMode="auto">
            <a:xfrm>
              <a:off x="7020979" y="2362798"/>
              <a:ext cx="604657" cy="708793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D8FF8F9F-F3F0-4DAB-81B8-2045F523F47F}"/>
                </a:ext>
              </a:extLst>
            </p:cNvPr>
            <p:cNvSpPr txBox="1"/>
            <p:nvPr/>
          </p:nvSpPr>
          <p:spPr>
            <a:xfrm>
              <a:off x="6830747" y="2916788"/>
              <a:ext cx="2240437" cy="1554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  <a:latin typeface="Candara" panose="020E0502030303020204" pitchFamily="34" charset="0"/>
                </a:rPr>
                <a:t>Replace L4.7, H-TDC </a:t>
              </a:r>
              <a:r>
                <a:rPr lang="en-US" dirty="0">
                  <a:solidFill>
                    <a:schemeClr val="tx1"/>
                  </a:solidFill>
                  <a:latin typeface="Candara" panose="020E0502030303020204" pitchFamily="34" charset="0"/>
                  <a:sym typeface="Symbol" panose="05050102010706020507" pitchFamily="18" charset="2"/>
                </a:rPr>
                <a:t> </a:t>
              </a:r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  <a:sym typeface="Symbol" panose="05050102010706020507" pitchFamily="18" charset="2"/>
                </a:rPr>
                <a:t>1.67 GeV </a:t>
              </a:r>
              <a:r>
                <a:rPr lang="en-US" dirty="0">
                  <a:solidFill>
                    <a:schemeClr val="tx1"/>
                  </a:solidFill>
                  <a:latin typeface="Candara" panose="020E0502030303020204" pitchFamily="34" charset="0"/>
                  <a:sym typeface="Symbol" panose="05050102010706020507" pitchFamily="18" charset="2"/>
                </a:rPr>
                <a:t>op.</a:t>
              </a:r>
            </a:p>
            <a:p>
              <a:r>
                <a:rPr lang="en-US" b="1" i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  <a:sym typeface="Symbol" panose="05050102010706020507" pitchFamily="18" charset="2"/>
                </a:rPr>
                <a:t>2 structures installed in 2022</a:t>
              </a:r>
            </a:p>
            <a:p>
              <a:r>
                <a:rPr lang="en-US" i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  <a:sym typeface="Symbol" panose="05050102010706020507" pitchFamily="18" charset="2"/>
                </a:rPr>
                <a:t>(39 MV/m proven)</a:t>
              </a:r>
              <a:r>
                <a:rPr lang="en-US" dirty="0">
                  <a:solidFill>
                    <a:schemeClr val="tx1"/>
                  </a:solidFill>
                  <a:latin typeface="Candara" panose="020E0502030303020204" pitchFamily="34" charset="0"/>
                </a:rPr>
                <a:t>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6273A52B-65D8-42E0-B7F8-DA7B63C8C8F3}"/>
              </a:ext>
            </a:extLst>
          </p:cNvPr>
          <p:cNvGrpSpPr/>
          <p:nvPr/>
        </p:nvGrpSpPr>
        <p:grpSpPr>
          <a:xfrm>
            <a:off x="5063724" y="2622622"/>
            <a:ext cx="1728192" cy="2253384"/>
            <a:chOff x="5063724" y="2554829"/>
            <a:chExt cx="1728192" cy="2253384"/>
          </a:xfrm>
        </p:grpSpPr>
        <p:cxnSp>
          <p:nvCxnSpPr>
            <p:cNvPr id="13" name="Straight Connector 12">
              <a:extLst>
                <a:ext uri="{FF2B5EF4-FFF2-40B4-BE49-F238E27FC236}">
                  <a16:creationId xmlns="" xmlns:a16="http://schemas.microsoft.com/office/drawing/2014/main" id="{543D77E9-8898-479B-8994-2D553C687786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927820" y="2554829"/>
              <a:ext cx="127080" cy="1576276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3910BD95-3F72-46CB-AB42-508B2B73E0E4}"/>
                </a:ext>
              </a:extLst>
            </p:cNvPr>
            <p:cNvSpPr txBox="1"/>
            <p:nvPr/>
          </p:nvSpPr>
          <p:spPr>
            <a:xfrm>
              <a:off x="5063724" y="4131105"/>
              <a:ext cx="172819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  <a:latin typeface="Candara" panose="020E0502030303020204" pitchFamily="34" charset="0"/>
                </a:rPr>
                <a:t>Replace L3-L4 </a:t>
              </a:r>
              <a:r>
                <a:rPr lang="en-US" dirty="0">
                  <a:solidFill>
                    <a:schemeClr val="tx1"/>
                  </a:solidFill>
                  <a:latin typeface="Candara" panose="020E0502030303020204" pitchFamily="34" charset="0"/>
                  <a:sym typeface="Symbol" panose="05050102010706020507" pitchFamily="18" charset="2"/>
                </a:rPr>
                <a:t> </a:t>
              </a:r>
              <a:r>
                <a:rPr lang="en-US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  <a:sym typeface="Symbol" panose="05050102010706020507" pitchFamily="18" charset="2"/>
                </a:rPr>
                <a:t>1.87 GeV</a:t>
              </a:r>
              <a:r>
                <a:rPr lang="en-US" dirty="0">
                  <a:solidFill>
                    <a:schemeClr val="tx1"/>
                  </a:solidFill>
                  <a:latin typeface="Candara" panose="020E0502030303020204" pitchFamily="34" charset="0"/>
                  <a:sym typeface="Symbol" panose="05050102010706020507" pitchFamily="18" charset="2"/>
                </a:rPr>
                <a:t> op.</a:t>
              </a:r>
              <a:r>
                <a:rPr lang="en-US" dirty="0">
                  <a:solidFill>
                    <a:schemeClr val="tx1"/>
                  </a:solidFill>
                  <a:latin typeface="Candara" panose="020E0502030303020204" pitchFamily="34" charset="0"/>
                </a:rPr>
                <a:t> 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58D904C6-BA57-4807-B064-D42A8A0F0F80}"/>
              </a:ext>
            </a:extLst>
          </p:cNvPr>
          <p:cNvGrpSpPr/>
          <p:nvPr/>
        </p:nvGrpSpPr>
        <p:grpSpPr>
          <a:xfrm>
            <a:off x="4108840" y="2785717"/>
            <a:ext cx="1646413" cy="1144357"/>
            <a:chOff x="4108840" y="2717924"/>
            <a:chExt cx="1646413" cy="114435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="" xmlns:a16="http://schemas.microsoft.com/office/drawing/2014/main" id="{87293FAE-5209-4701-8723-857A4320A51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331285" y="2717924"/>
              <a:ext cx="145633" cy="467249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FA503E32-046F-4246-8705-55E34EEA8154}"/>
                </a:ext>
              </a:extLst>
            </p:cNvPr>
            <p:cNvSpPr txBox="1"/>
            <p:nvPr/>
          </p:nvSpPr>
          <p:spPr>
            <a:xfrm>
              <a:off x="4108840" y="3185173"/>
              <a:ext cx="1646413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  <a:latin typeface="Candara" panose="020E0502030303020204" pitchFamily="34" charset="0"/>
                </a:rPr>
                <a:t>Replace L2-L4 </a:t>
              </a:r>
              <a:r>
                <a:rPr lang="en-US" dirty="0">
                  <a:solidFill>
                    <a:schemeClr val="tx1"/>
                  </a:solidFill>
                  <a:latin typeface="Candara" panose="020E0502030303020204" pitchFamily="34" charset="0"/>
                  <a:sym typeface="Symbol" panose="05050102010706020507" pitchFamily="18" charset="2"/>
                </a:rPr>
                <a:t> </a:t>
              </a:r>
              <a:r>
                <a:rPr lang="en-US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  <a:sym typeface="Symbol" panose="05050102010706020507" pitchFamily="18" charset="2"/>
                </a:rPr>
                <a:t>2 GeV</a:t>
              </a:r>
              <a:r>
                <a:rPr lang="en-US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  <a:sym typeface="Symbol" panose="05050102010706020507" pitchFamily="18" charset="2"/>
                </a:rPr>
                <a:t> </a:t>
              </a:r>
              <a:r>
                <a:rPr lang="en-US" dirty="0">
                  <a:solidFill>
                    <a:schemeClr val="tx1"/>
                  </a:solidFill>
                  <a:latin typeface="Candara" panose="020E0502030303020204" pitchFamily="34" charset="0"/>
                  <a:sym typeface="Symbol" panose="05050102010706020507" pitchFamily="18" charset="2"/>
                </a:rPr>
                <a:t>op.</a:t>
              </a:r>
              <a:r>
                <a:rPr lang="en-US" dirty="0">
                  <a:solidFill>
                    <a:schemeClr val="tx1"/>
                  </a:solidFill>
                  <a:latin typeface="Candara" panose="020E0502030303020204" pitchFamily="34" charset="0"/>
                </a:rPr>
                <a:t> </a:t>
              </a:r>
            </a:p>
          </p:txBody>
        </p:sp>
      </p:grp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117" y="555526"/>
            <a:ext cx="2037067" cy="11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886E305F-22BF-4234-9827-24A0693CF4ED}"/>
              </a:ext>
            </a:extLst>
          </p:cNvPr>
          <p:cNvSpPr txBox="1"/>
          <p:nvPr/>
        </p:nvSpPr>
        <p:spPr>
          <a:xfrm>
            <a:off x="162702" y="2983180"/>
            <a:ext cx="3761226" cy="155427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In-house RF design completed in 2019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Commitment to PSI for the construction of a short prototype and 2 structures.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79512" y="1580188"/>
            <a:ext cx="203303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050" b="1" dirty="0">
                <a:solidFill>
                  <a:srgbClr val="C00000"/>
                </a:solidFill>
              </a:rPr>
              <a:t>Arcing and rusting issues in 30-years old RF structures</a:t>
            </a:r>
          </a:p>
        </p:txBody>
      </p:sp>
    </p:spTree>
    <p:extLst>
      <p:ext uri="{BB962C8B-B14F-4D97-AF65-F5344CB8AC3E}">
        <p14:creationId xmlns:p14="http://schemas.microsoft.com/office/powerpoint/2010/main" val="552836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30EE123-ABFC-4D76-A2A4-7C25EE66D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Design, prototype, full structure RF test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641EF5DD-9BA5-40A5-9648-B2BCE3099B6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725734D-6F4E-43F4-996E-C1AF4457ABF1}" type="slidenum">
              <a:rPr lang="it-IT" altLang="it-IT" smtClean="0"/>
              <a:pPr>
                <a:defRPr/>
              </a:pPr>
              <a:t>14</a:t>
            </a:fld>
            <a:endParaRPr lang="it-IT" altLang="it-IT"/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D636E9BF-5C46-4A3B-BCFF-0FCA21DE9082}"/>
              </a:ext>
            </a:extLst>
          </p:cNvPr>
          <p:cNvGrpSpPr/>
          <p:nvPr/>
        </p:nvGrpSpPr>
        <p:grpSpPr>
          <a:xfrm>
            <a:off x="236305" y="3186478"/>
            <a:ext cx="2751519" cy="1293488"/>
            <a:chOff x="251521" y="2542814"/>
            <a:chExt cx="2751519" cy="1293488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787FFB6C-0C03-4374-B20B-F61E8F5CE5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65042"/>
            <a:stretch/>
          </p:blipFill>
          <p:spPr>
            <a:xfrm>
              <a:off x="251521" y="2542814"/>
              <a:ext cx="1440160" cy="129348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3AD94334-9930-4A46-ABAD-7DF8A36C4F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8168"/>
            <a:stretch/>
          </p:blipFill>
          <p:spPr>
            <a:xfrm>
              <a:off x="1691681" y="2542814"/>
              <a:ext cx="1311359" cy="1293488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12EEA0A-A4C3-44BF-BB72-C97F8AF5F6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771550"/>
            <a:ext cx="3891069" cy="20633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480C005-3ED8-40F7-B114-9E4B0BB1B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4754" y="771550"/>
            <a:ext cx="4562133" cy="38648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C12D7AE-9A8F-4BE3-A390-150AFD3731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9641"/>
          <a:stretch/>
        </p:blipFill>
        <p:spPr>
          <a:xfrm>
            <a:off x="2571726" y="1995686"/>
            <a:ext cx="1656184" cy="1007906"/>
          </a:xfrm>
          <a:prstGeom prst="rect">
            <a:avLst/>
          </a:prstGeom>
          <a:ln w="3175">
            <a:solidFill>
              <a:srgbClr val="C00000"/>
            </a:solidFill>
          </a:ln>
        </p:spPr>
      </p:pic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C68873BB-FD53-4709-ACD3-CB67278907D0}"/>
              </a:ext>
            </a:extLst>
          </p:cNvPr>
          <p:cNvGrpSpPr/>
          <p:nvPr/>
        </p:nvGrpSpPr>
        <p:grpSpPr>
          <a:xfrm>
            <a:off x="3457505" y="3147814"/>
            <a:ext cx="3058711" cy="1796611"/>
            <a:chOff x="6012160" y="1039736"/>
            <a:chExt cx="3058711" cy="1796611"/>
          </a:xfrm>
        </p:grpSpPr>
        <p:grpSp>
          <p:nvGrpSpPr>
            <p:cNvPr id="14" name="Group 13"/>
            <p:cNvGrpSpPr/>
            <p:nvPr/>
          </p:nvGrpSpPr>
          <p:grpSpPr>
            <a:xfrm>
              <a:off x="6012160" y="1039736"/>
              <a:ext cx="3058711" cy="1796611"/>
              <a:chOff x="6012160" y="1039736"/>
              <a:chExt cx="3058711" cy="1796611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="" xmlns:a16="http://schemas.microsoft.com/office/drawing/2014/main" id="{26D52BDE-8EA6-45DE-80D4-40FAAEE7D1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12160" y="1276199"/>
                <a:ext cx="3058711" cy="1560148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id="{83DBD929-D094-49C7-8554-928100238681}"/>
                  </a:ext>
                </a:extLst>
              </p:cNvPr>
              <p:cNvSpPr txBox="1"/>
              <p:nvPr/>
            </p:nvSpPr>
            <p:spPr>
              <a:xfrm>
                <a:off x="6190551" y="1039736"/>
                <a:ext cx="1917513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RF conditioning history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="" xmlns:a16="http://schemas.microsoft.com/office/drawing/2014/main" id="{6A5F86E3-4794-47D3-A4AA-DD6CDFC6AD0F}"/>
                    </a:ext>
                  </a:extLst>
                </p:cNvPr>
                <p:cNvSpPr txBox="1"/>
                <p:nvPr/>
              </p:nvSpPr>
              <p:spPr>
                <a:xfrm>
                  <a:off x="7270671" y="1255760"/>
                  <a:ext cx="1271502" cy="3847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𝟑𝟎</m:t>
                        </m:r>
                        <m:r>
                          <a:rPr lang="en-US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𝑴𝑽</m:t>
                        </m:r>
                        <m:r>
                          <a:rPr lang="en-US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r>
                          <a:rPr lang="en-US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</m:t>
                        </m:r>
                      </m:oMath>
                    </m:oMathPara>
                  </a14:m>
                  <a:endParaRPr lang="en-US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6A5F86E3-4794-47D3-A4AA-DD6CDFC6AD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0671" y="1255760"/>
                  <a:ext cx="1271502" cy="384721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b="-20635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="" xmlns:a16="http://schemas.microsoft.com/office/drawing/2014/main" id="{8825794D-4F08-44F6-BCC2-9778D2E18605}"/>
                    </a:ext>
                  </a:extLst>
                </p:cNvPr>
                <p:cNvSpPr txBox="1"/>
                <p:nvPr/>
              </p:nvSpPr>
              <p:spPr>
                <a:xfrm>
                  <a:off x="7270671" y="1543792"/>
                  <a:ext cx="1274708" cy="3847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Cambria Math" panose="02040503050406030204" pitchFamily="18" charset="0"/>
                          </a:rPr>
                          <m:t>@ </m:t>
                        </m:r>
                        <m:r>
                          <a:rPr lang="en-US" b="1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</m:t>
                        </m:r>
                        <m:r>
                          <a:rPr lang="en-US" b="1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en-US" b="1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𝑴𝑾</m:t>
                        </m:r>
                      </m:oMath>
                    </m:oMathPara>
                  </a14:m>
                  <a:endParaRPr lang="en-US" b="1" dirty="0">
                    <a:solidFill>
                      <a:schemeClr val="tx2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8825794D-4F08-44F6-BCC2-9778D2E1860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0671" y="1543792"/>
                  <a:ext cx="1274708" cy="384721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b="-9524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A79EA801-63EE-4D54-A0FC-5DCDED86503E}"/>
              </a:ext>
            </a:extLst>
          </p:cNvPr>
          <p:cNvGrpSpPr/>
          <p:nvPr/>
        </p:nvGrpSpPr>
        <p:grpSpPr>
          <a:xfrm>
            <a:off x="6643943" y="3149572"/>
            <a:ext cx="2464560" cy="1654426"/>
            <a:chOff x="111215" y="2902173"/>
            <a:chExt cx="2464560" cy="1654426"/>
          </a:xfrm>
        </p:grpSpPr>
        <p:grpSp>
          <p:nvGrpSpPr>
            <p:cNvPr id="20" name="Group 19"/>
            <p:cNvGrpSpPr/>
            <p:nvPr/>
          </p:nvGrpSpPr>
          <p:grpSpPr>
            <a:xfrm>
              <a:off x="111215" y="2902173"/>
              <a:ext cx="2464560" cy="1654426"/>
              <a:chOff x="111215" y="2902173"/>
              <a:chExt cx="2464560" cy="1654426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215" y="3363838"/>
                <a:ext cx="2464560" cy="1192761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23" name="TextBox 22">
                <a:extLst>
                  <a:ext uri="{FF2B5EF4-FFF2-40B4-BE49-F238E27FC236}">
                    <a16:creationId xmlns="" xmlns:a16="http://schemas.microsoft.com/office/drawing/2014/main" id="{83DBD929-D094-49C7-8554-928100238681}"/>
                  </a:ext>
                </a:extLst>
              </p:cNvPr>
              <p:cNvSpPr txBox="1"/>
              <p:nvPr/>
            </p:nvSpPr>
            <p:spPr>
              <a:xfrm>
                <a:off x="111215" y="2902173"/>
                <a:ext cx="2452943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BDR based on reflected power faults history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="" xmlns:a16="http://schemas.microsoft.com/office/drawing/2014/main" id="{F08EB4AA-40AF-4A52-AF81-AA0556960FCE}"/>
                    </a:ext>
                  </a:extLst>
                </p:cNvPr>
                <p:cNvSpPr txBox="1"/>
                <p:nvPr/>
              </p:nvSpPr>
              <p:spPr>
                <a:xfrm>
                  <a:off x="1547664" y="3794725"/>
                  <a:ext cx="962636" cy="3913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solidFill>
                              <a:srgbClr val="00B0F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</m:t>
                        </m:r>
                        <m:sSup>
                          <m:sSupPr>
                            <m:ctrlPr>
                              <a:rPr lang="en-US" b="1" i="1" smtClean="0">
                                <a:solidFill>
                                  <a:srgbClr val="00B0F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rgbClr val="00B0F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𝟏𝟎</m:t>
                            </m:r>
                          </m:e>
                          <m:sup>
                            <m:r>
                              <a:rPr lang="en-US" b="1" i="1" smtClean="0">
                                <a:solidFill>
                                  <a:srgbClr val="00B0F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1" i="1" smtClean="0">
                                <a:solidFill>
                                  <a:srgbClr val="00B0F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𝟖</m:t>
                            </m:r>
                          </m:sup>
                        </m:sSup>
                      </m:oMath>
                    </m:oMathPara>
                  </a14:m>
                  <a:endParaRPr lang="en-US" b="1" dirty="0">
                    <a:solidFill>
                      <a:srgbClr val="00B0F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F08EB4AA-40AF-4A52-AF81-AA0556960F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47664" y="3794725"/>
                  <a:ext cx="962636" cy="391389"/>
                </a:xfrm>
                <a:prstGeom prst="rect">
                  <a:avLst/>
                </a:prstGeom>
                <a:blipFill>
                  <a:blip r:embed="rId11"/>
                  <a:stretch>
                    <a:fillRect b="-30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83DBD929-D094-49C7-8554-928100238681}"/>
              </a:ext>
            </a:extLst>
          </p:cNvPr>
          <p:cNvSpPr txBox="1"/>
          <p:nvPr/>
        </p:nvSpPr>
        <p:spPr>
          <a:xfrm>
            <a:off x="159921" y="2931790"/>
            <a:ext cx="198002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9-cells prototype RF test</a:t>
            </a:r>
          </a:p>
        </p:txBody>
      </p:sp>
    </p:spTree>
    <p:extLst>
      <p:ext uri="{BB962C8B-B14F-4D97-AF65-F5344CB8AC3E}">
        <p14:creationId xmlns:p14="http://schemas.microsoft.com/office/powerpoint/2010/main" val="23156741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Installation and conditioning in FERMI</a:t>
            </a:r>
            <a:endParaRPr lang="it-I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725734D-6F4E-43F4-996E-C1AF4457ABF1}" type="slidenum">
              <a:rPr lang="it-IT" altLang="it-IT" smtClean="0"/>
              <a:pPr>
                <a:defRPr/>
              </a:pPr>
              <a:t>15</a:t>
            </a:fld>
            <a:endParaRPr lang="it-IT" altLang="it-IT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233" y="771550"/>
            <a:ext cx="4891734" cy="3854328"/>
          </a:xfrm>
          <a:prstGeom prst="rect">
            <a:avLst/>
          </a:prstGeom>
        </p:spPr>
      </p:pic>
      <p:sp>
        <p:nvSpPr>
          <p:cNvPr id="5" name="Content Placeholder 7"/>
          <p:cNvSpPr txBox="1">
            <a:spLocks/>
          </p:cNvSpPr>
          <p:nvPr/>
        </p:nvSpPr>
        <p:spPr>
          <a:xfrm>
            <a:off x="395536" y="771550"/>
            <a:ext cx="3380617" cy="38543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rgbClr val="C00000"/>
            </a:solidFill>
          </a:ln>
        </p:spPr>
        <p:txBody>
          <a:bodyPr/>
          <a:lstStyle>
            <a:lvl1pPr marL="276225" indent="-276225" algn="l" defTabSz="36195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600075" indent="-228600" algn="l" defTabSz="36195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9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300">
                <a:solidFill>
                  <a:srgbClr val="000000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923925" indent="-182563" algn="l" defTabSz="36195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6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293813" indent="-182563" algn="l" defTabSz="36195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4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600">
                <a:solidFill>
                  <a:srgbClr val="000000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1663700" indent="-182563" algn="l" defTabSz="36195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600">
                <a:solidFill>
                  <a:srgbClr val="000000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036262" indent="-185115" algn="l" defTabSz="363802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233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406491" indent="-185115" algn="l" defTabSz="363802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233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2776721" indent="-185115" algn="l" defTabSz="363802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233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146951" indent="-185115" algn="l" defTabSz="363802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233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GB" sz="1200" kern="0" dirty="0"/>
              <a:t>The 2</a:t>
            </a:r>
            <a:r>
              <a:rPr lang="en-GB" sz="1200" kern="0" baseline="30000" dirty="0"/>
              <a:t>nd</a:t>
            </a:r>
            <a:r>
              <a:rPr lang="en-GB" sz="1200" kern="0" dirty="0"/>
              <a:t> HG structure (HG2) was installed directly at FERMI linac without conditioning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en-US" sz="1200" kern="0" dirty="0">
                <a:solidFill>
                  <a:schemeClr val="tx1"/>
                </a:solidFill>
              </a:rPr>
              <a:t>Since installation is done </a:t>
            </a:r>
            <a:r>
              <a:rPr lang="en-US" altLang="en-US" sz="1200" b="1" kern="0" dirty="0">
                <a:solidFill>
                  <a:srgbClr val="C00000"/>
                </a:solidFill>
              </a:rPr>
              <a:t>without any phase shifter</a:t>
            </a:r>
            <a:r>
              <a:rPr lang="en-US" altLang="en-US" sz="1200" kern="0" dirty="0">
                <a:solidFill>
                  <a:schemeClr val="tx1"/>
                </a:solidFill>
              </a:rPr>
              <a:t> so precise phase calculations were done to ensure that both HG1 and HG2 are in phase.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en-US" sz="1200" kern="0" dirty="0">
                <a:solidFill>
                  <a:schemeClr val="tx1"/>
                </a:solidFill>
              </a:rPr>
              <a:t>Due to user beam operation requirements and reduced operational hours due to power management the conditioning of HG2 is bit slower.</a:t>
            </a:r>
            <a:endParaRPr lang="en-GB" sz="1600" kern="0" dirty="0"/>
          </a:p>
        </p:txBody>
      </p:sp>
    </p:spTree>
    <p:extLst>
      <p:ext uri="{BB962C8B-B14F-4D97-AF65-F5344CB8AC3E}">
        <p14:creationId xmlns:p14="http://schemas.microsoft.com/office/powerpoint/2010/main" val="2430629350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AB04ABC-C72E-4B5C-9088-641A41DFF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Spherical Pulse Compressor RF test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DFF1AA9E-279A-45BC-9C62-D26DED0181B0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725734D-6F4E-43F4-996E-C1AF4457ABF1}" type="slidenum">
              <a:rPr lang="it-IT" altLang="it-IT" smtClean="0"/>
              <a:pPr>
                <a:defRPr/>
              </a:pPr>
              <a:t>16</a:t>
            </a:fld>
            <a:endParaRPr lang="it-IT" altLang="it-IT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038DD36-83AE-450F-BD75-62870ABBE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781" y="915566"/>
            <a:ext cx="3456384" cy="173075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86502" y="3579862"/>
            <a:ext cx="1744708" cy="995202"/>
            <a:chOff x="101827" y="2931790"/>
            <a:chExt cx="1744708" cy="995202"/>
          </a:xfrm>
        </p:grpSpPr>
        <p:sp>
          <p:nvSpPr>
            <p:cNvPr id="11" name="Rounded Rectangle 10"/>
            <p:cNvSpPr/>
            <p:nvPr/>
          </p:nvSpPr>
          <p:spPr bwMode="auto">
            <a:xfrm>
              <a:off x="101827" y="2931790"/>
              <a:ext cx="1661861" cy="995202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0718ACF9-CD8B-4875-87B9-8DF00BA6B7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2849" y="3418013"/>
              <a:ext cx="939815" cy="44408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1827" y="2931790"/>
              <a:ext cx="17447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6213" indent="-176213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</a:rPr>
                <a:t>In-house design</a:t>
              </a:r>
            </a:p>
            <a:p>
              <a:pPr marL="176213" indent="-176213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</a:rPr>
                <a:t>Manufactured by </a:t>
              </a:r>
              <a:endParaRPr lang="it-IT" sz="1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732240" y="846460"/>
            <a:ext cx="2339088" cy="738664"/>
            <a:chOff x="6732240" y="846460"/>
            <a:chExt cx="2339087" cy="738664"/>
          </a:xfrm>
        </p:grpSpPr>
        <p:sp>
          <p:nvSpPr>
            <p:cNvPr id="12" name="Rounded Rectangle 11"/>
            <p:cNvSpPr/>
            <p:nvPr/>
          </p:nvSpPr>
          <p:spPr bwMode="auto">
            <a:xfrm>
              <a:off x="6804249" y="846460"/>
              <a:ext cx="2160240" cy="738664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732240" y="846460"/>
              <a:ext cx="233908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6213" indent="-176213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</a:rPr>
                <a:t>3.5-fold compression, up to 90 MW output power</a:t>
              </a:r>
            </a:p>
            <a:p>
              <a:pPr marL="176213" indent="-176213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</a:rPr>
                <a:t>To be installed in 2023</a:t>
              </a:r>
              <a:endParaRPr lang="it-IT" sz="14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599" y="1707655"/>
            <a:ext cx="4197889" cy="3031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A7E9817-5724-445E-BACA-5493E41EC8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1960" y="769381"/>
            <a:ext cx="2045355" cy="16314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323528" y="2635877"/>
                <a:ext cx="1684089" cy="835505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rgbClr val="FF0000"/>
                </a:solidFill>
              </a:ln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GB" sz="16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brk m:alnAt="7"/>
                              </m:rPr>
                              <a:rPr lang="en-GB" sz="16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𝛽</m:t>
                            </m:r>
                            <m:r>
                              <a:rPr lang="en-GB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GB" sz="16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GB" sz="1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1+</m:t>
                                </m:r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GB" sz="1600" i="1">
                                        <a:solidFill>
                                          <a:srgbClr val="FF0000"/>
                                        </a:solidFill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6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Γ</m:t>
                                    </m:r>
                                  </m:e>
                                </m:d>
                              </m:num>
                              <m:den>
                                <m:r>
                                  <a:rPr lang="en-GB" sz="1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GB" sz="1600" i="1">
                                        <a:solidFill>
                                          <a:srgbClr val="FF0000"/>
                                        </a:solidFill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6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Γ</m:t>
                                    </m:r>
                                  </m:e>
                                </m:d>
                              </m:den>
                            </m:f>
                            <m:r>
                              <a:rPr lang="en-GB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=7</m:t>
                            </m:r>
                            <m:r>
                              <a:rPr lang="it-IT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13</m:t>
                            </m:r>
                          </m:e>
                        </m:mr>
                        <m:mr>
                          <m:e>
                            <m:sSub>
                              <m:sSubPr>
                                <m:ctrlPr>
                                  <a:rPr lang="en-GB" sz="1600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brk m:alnAt="7"/>
                                  </m:rPr>
                                  <a:rPr lang="en-GB" sz="16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it-IT" sz="16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𝑜𝑝𝑡𝑖𝑚𝑎𝑙</m:t>
                                </m:r>
                              </m:sub>
                            </m:sSub>
                            <m:r>
                              <a:rPr lang="en-GB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it-IT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7,3</m:t>
                            </m:r>
                          </m:e>
                        </m:mr>
                      </m:m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2635877"/>
                <a:ext cx="1684089" cy="83550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7607894"/>
              </p:ext>
            </p:extLst>
          </p:nvPr>
        </p:nvGraphicFramePr>
        <p:xfrm>
          <a:off x="2152824" y="2655266"/>
          <a:ext cx="2275159" cy="10686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08231">
                  <a:extLst>
                    <a:ext uri="{9D8B030D-6E8A-4147-A177-3AD203B41FA5}">
                      <a16:colId xmlns="" xmlns:a16="http://schemas.microsoft.com/office/drawing/2014/main" val="1062337314"/>
                    </a:ext>
                  </a:extLst>
                </a:gridCol>
                <a:gridCol w="754398">
                  <a:extLst>
                    <a:ext uri="{9D8B030D-6E8A-4147-A177-3AD203B41FA5}">
                      <a16:colId xmlns="" xmlns:a16="http://schemas.microsoft.com/office/drawing/2014/main" val="447998443"/>
                    </a:ext>
                  </a:extLst>
                </a:gridCol>
                <a:gridCol w="512530">
                  <a:extLst>
                    <a:ext uri="{9D8B030D-6E8A-4147-A177-3AD203B41FA5}">
                      <a16:colId xmlns="" xmlns:a16="http://schemas.microsoft.com/office/drawing/2014/main" val="2024121982"/>
                    </a:ext>
                  </a:extLst>
                </a:gridCol>
              </a:tblGrid>
              <a:tr h="205502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GB" sz="700" b="1" u="none" strike="noStrike" dirty="0">
                          <a:effectLst/>
                          <a:latin typeface="+mj-lt"/>
                        </a:rPr>
                        <a:t>RF Parameters</a:t>
                      </a:r>
                      <a:endParaRPr lang="en-GB" sz="700" b="1" i="0" u="none" strike="noStrike" dirty="0"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81879000"/>
                  </a:ext>
                </a:extLst>
              </a:tr>
              <a:tr h="123301">
                <a:tc>
                  <a:txBody>
                    <a:bodyPr/>
                    <a:lstStyle/>
                    <a:p>
                      <a:pPr algn="l" fontAlgn="ctr"/>
                      <a:r>
                        <a:rPr lang="en-GB" sz="700" b="1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f</a:t>
                      </a:r>
                      <a:r>
                        <a:rPr lang="en-GB" sz="700" b="1" i="0" u="none" strike="noStrike" baseline="-25000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en-GB" sz="700" b="1" i="0" u="none" strike="noStrike" baseline="-250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700" b="1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2.99801</a:t>
                      </a:r>
                      <a:endParaRPr lang="en-GB" sz="7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700" b="1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GHz</a:t>
                      </a:r>
                      <a:endParaRPr lang="en-GB" sz="7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787558036"/>
                  </a:ext>
                </a:extLst>
              </a:tr>
              <a:tr h="123301">
                <a:tc>
                  <a:txBody>
                    <a:bodyPr/>
                    <a:lstStyle/>
                    <a:p>
                      <a:pPr algn="l" fontAlgn="ctr"/>
                      <a:r>
                        <a:rPr lang="en-GB" sz="700" b="1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Nominal</a:t>
                      </a:r>
                      <a:r>
                        <a:rPr lang="en-GB" sz="700" b="1" i="0" u="none" strike="noStrike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Temperature </a:t>
                      </a:r>
                      <a:endParaRPr lang="en-GB" sz="7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700" b="1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35</a:t>
                      </a:r>
                      <a:endParaRPr lang="en-GB" sz="7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700" b="1" u="none" strike="noStrike" baseline="30000" dirty="0">
                          <a:effectLst/>
                          <a:latin typeface="+mn-lt"/>
                        </a:rPr>
                        <a:t>o</a:t>
                      </a:r>
                      <a:r>
                        <a:rPr lang="en-GB" sz="700" b="1" u="none" strike="noStrike" dirty="0">
                          <a:effectLst/>
                          <a:latin typeface="+mn-lt"/>
                        </a:rPr>
                        <a:t>C </a:t>
                      </a:r>
                      <a:endParaRPr lang="en-GB" sz="7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2061649412"/>
                  </a:ext>
                </a:extLst>
              </a:tr>
              <a:tr h="123301">
                <a:tc>
                  <a:txBody>
                    <a:bodyPr/>
                    <a:lstStyle/>
                    <a:p>
                      <a:pPr algn="l" fontAlgn="ctr"/>
                      <a:r>
                        <a:rPr lang="en-GB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Mode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15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TM13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7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2977965783"/>
                  </a:ext>
                </a:extLst>
              </a:tr>
              <a:tr h="123301">
                <a:tc>
                  <a:txBody>
                    <a:bodyPr/>
                    <a:lstStyle/>
                    <a:p>
                      <a:pPr algn="l" fontAlgn="ctr"/>
                      <a:r>
                        <a:rPr lang="en-GB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Q0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15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≈140000</a:t>
                      </a:r>
                      <a:endParaRPr lang="en-GB" sz="7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7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3976559591"/>
                  </a:ext>
                </a:extLst>
              </a:tr>
              <a:tr h="123301">
                <a:tc>
                  <a:txBody>
                    <a:bodyPr/>
                    <a:lstStyle/>
                    <a:p>
                      <a:pPr algn="l" fontAlgn="ctr"/>
                      <a:r>
                        <a:rPr lang="en-GB" sz="700" b="1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Coupling</a:t>
                      </a:r>
                      <a:r>
                        <a:rPr lang="en-GB" sz="700" b="1" i="0" u="none" strike="noStrike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Coefficient </a:t>
                      </a:r>
                      <a:endParaRPr lang="en-GB" sz="7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700" b="1" u="none" strike="noStrike" dirty="0">
                          <a:effectLst/>
                          <a:latin typeface="+mn-lt"/>
                        </a:rPr>
                        <a:t>7.2</a:t>
                      </a:r>
                      <a:r>
                        <a:rPr lang="en-GB" sz="700" b="1" u="none" strike="noStrike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±0.1</a:t>
                      </a:r>
                      <a:endParaRPr lang="en-GB" sz="7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7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3379245137"/>
                  </a:ext>
                </a:extLst>
              </a:tr>
              <a:tr h="123301">
                <a:tc>
                  <a:txBody>
                    <a:bodyPr/>
                    <a:lstStyle/>
                    <a:p>
                      <a:pPr algn="l" fontAlgn="ctr"/>
                      <a:r>
                        <a:rPr lang="en-GB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 @ 45 MW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28.16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MV/m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2028599228"/>
                  </a:ext>
                </a:extLst>
              </a:tr>
              <a:tr h="123301">
                <a:tc>
                  <a:txBody>
                    <a:bodyPr/>
                    <a:lstStyle/>
                    <a:p>
                      <a:pPr algn="l" fontAlgn="ctr"/>
                      <a:r>
                        <a:rPr lang="en-GB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 @ 45 MW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169.75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kA/m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507226706"/>
                  </a:ext>
                </a:extLst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4813902"/>
              </p:ext>
            </p:extLst>
          </p:nvPr>
        </p:nvGraphicFramePr>
        <p:xfrm>
          <a:off x="2132678" y="3763718"/>
          <a:ext cx="2295306" cy="919640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1218800">
                  <a:extLst>
                    <a:ext uri="{9D8B030D-6E8A-4147-A177-3AD203B41FA5}">
                      <a16:colId xmlns="" xmlns:a16="http://schemas.microsoft.com/office/drawing/2014/main" val="1062337314"/>
                    </a:ext>
                  </a:extLst>
                </a:gridCol>
                <a:gridCol w="580243">
                  <a:extLst>
                    <a:ext uri="{9D8B030D-6E8A-4147-A177-3AD203B41FA5}">
                      <a16:colId xmlns="" xmlns:a16="http://schemas.microsoft.com/office/drawing/2014/main" val="447998443"/>
                    </a:ext>
                  </a:extLst>
                </a:gridCol>
                <a:gridCol w="496263">
                  <a:extLst>
                    <a:ext uri="{9D8B030D-6E8A-4147-A177-3AD203B41FA5}">
                      <a16:colId xmlns="" xmlns:a16="http://schemas.microsoft.com/office/drawing/2014/main" val="2024121982"/>
                    </a:ext>
                  </a:extLst>
                </a:gridCol>
              </a:tblGrid>
              <a:tr h="248192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GB" sz="700" b="1" u="none" strike="noStrike" dirty="0">
                          <a:effectLst/>
                        </a:rPr>
                        <a:t>Conditioning Results </a:t>
                      </a:r>
                      <a:endParaRPr lang="en-GB" sz="700" b="1" i="0" u="none" strike="noStrike" dirty="0"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81879000"/>
                  </a:ext>
                </a:extLst>
              </a:tr>
              <a:tr h="111908">
                <a:tc>
                  <a:txBody>
                    <a:bodyPr/>
                    <a:lstStyle/>
                    <a:p>
                      <a:pPr algn="l" fontAlgn="ctr"/>
                      <a:r>
                        <a:rPr lang="en-GB" sz="700" b="1" u="none" strike="noStrike" dirty="0">
                          <a:effectLst/>
                        </a:rPr>
                        <a:t>Output</a:t>
                      </a:r>
                      <a:r>
                        <a:rPr lang="en-GB" sz="700" b="1" u="none" strike="noStrike" baseline="0" dirty="0">
                          <a:effectLst/>
                        </a:rPr>
                        <a:t> RF Power</a:t>
                      </a:r>
                      <a:endParaRPr lang="en-GB" sz="700" b="1" i="0" u="none" strike="noStrike" baseline="-250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700" b="1" u="none" strike="noStrike" dirty="0">
                          <a:effectLst/>
                        </a:rPr>
                        <a:t>90</a:t>
                      </a:r>
                      <a:endParaRPr lang="en-GB" sz="7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700" b="1" u="none" strike="noStrike" dirty="0">
                          <a:effectLst/>
                        </a:rPr>
                        <a:t>MW</a:t>
                      </a:r>
                      <a:endParaRPr lang="en-GB" sz="7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787558036"/>
                  </a:ext>
                </a:extLst>
              </a:tr>
              <a:tr h="111908"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1" u="none" strike="noStrike" dirty="0">
                          <a:effectLst/>
                        </a:rPr>
                        <a:t>Pulse</a:t>
                      </a:r>
                      <a:r>
                        <a:rPr lang="it-IT" sz="700" b="1" u="none" strike="noStrike" baseline="0" dirty="0">
                          <a:effectLst/>
                        </a:rPr>
                        <a:t> Length</a:t>
                      </a:r>
                      <a:endParaRPr lang="en-GB" sz="7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u="none" strike="noStrike" dirty="0">
                          <a:effectLst/>
                        </a:rPr>
                        <a:t>700</a:t>
                      </a:r>
                      <a:endParaRPr lang="en-GB" sz="7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700" b="1" u="none" strike="noStrike" dirty="0">
                          <a:effectLst/>
                        </a:rPr>
                        <a:t>ns </a:t>
                      </a:r>
                      <a:endParaRPr lang="en-GB" sz="7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2061649412"/>
                  </a:ext>
                </a:extLst>
              </a:tr>
              <a:tr h="111908"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1" u="none" strike="noStrike" dirty="0">
                          <a:effectLst/>
                        </a:rPr>
                        <a:t>Input</a:t>
                      </a:r>
                      <a:r>
                        <a:rPr lang="it-IT" sz="700" b="1" u="none" strike="noStrike" baseline="0" dirty="0">
                          <a:effectLst/>
                        </a:rPr>
                        <a:t> RF Power</a:t>
                      </a:r>
                      <a:endParaRPr lang="en-GB" sz="7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15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u="none" strike="noStrike" dirty="0">
                          <a:effectLst/>
                        </a:rPr>
                        <a:t>26</a:t>
                      </a:r>
                      <a:endParaRPr lang="en-GB" sz="7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u="none" strike="noStrike" dirty="0">
                          <a:effectLst/>
                        </a:rPr>
                        <a:t>MW</a:t>
                      </a:r>
                      <a:endParaRPr lang="en-GB" sz="7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2977965783"/>
                  </a:ext>
                </a:extLst>
              </a:tr>
              <a:tr h="111908">
                <a:tc>
                  <a:txBody>
                    <a:bodyPr/>
                    <a:lstStyle/>
                    <a:p>
                      <a:pPr algn="l" fontAlgn="ctr"/>
                      <a:r>
                        <a:rPr lang="en-GB" sz="700" b="1" u="none" strike="noStrike" dirty="0">
                          <a:effectLst/>
                        </a:rPr>
                        <a:t>Pulse Length</a:t>
                      </a:r>
                      <a:r>
                        <a:rPr lang="en-GB" sz="700" b="1" u="none" strike="noStrike" baseline="0" dirty="0">
                          <a:effectLst/>
                        </a:rPr>
                        <a:t> </a:t>
                      </a:r>
                      <a:endParaRPr lang="en-GB" sz="7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15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u="none" strike="noStrike" dirty="0">
                          <a:effectLst/>
                        </a:rPr>
                        <a:t>4000</a:t>
                      </a:r>
                      <a:endParaRPr lang="en-GB" sz="7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u="none" strike="noStrike" dirty="0">
                          <a:effectLst/>
                        </a:rPr>
                        <a:t>ns</a:t>
                      </a:r>
                      <a:endParaRPr lang="en-GB" sz="7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3976559591"/>
                  </a:ext>
                </a:extLst>
              </a:tr>
              <a:tr h="111908">
                <a:tc>
                  <a:txBody>
                    <a:bodyPr/>
                    <a:lstStyle/>
                    <a:p>
                      <a:pPr algn="l" fontAlgn="ctr"/>
                      <a:r>
                        <a:rPr lang="en-GB" sz="700" b="1" u="none" strike="noStrike" dirty="0">
                          <a:effectLst/>
                        </a:rPr>
                        <a:t>Operating Temperature</a:t>
                      </a:r>
                      <a:endParaRPr lang="en-GB" sz="7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u="none" strike="noStrike" dirty="0">
                          <a:effectLst/>
                        </a:rPr>
                        <a:t>32.25</a:t>
                      </a:r>
                      <a:endParaRPr lang="en-GB" sz="7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37022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u="none" strike="noStrike" baseline="30000" dirty="0">
                          <a:effectLst/>
                        </a:rPr>
                        <a:t>o</a:t>
                      </a:r>
                      <a:r>
                        <a:rPr lang="en-GB" sz="700" b="1" u="none" strike="noStrike" dirty="0">
                          <a:effectLst/>
                        </a:rPr>
                        <a:t>C</a:t>
                      </a:r>
                      <a:endParaRPr lang="en-GB" sz="7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3379245137"/>
                  </a:ext>
                </a:extLst>
              </a:tr>
              <a:tr h="111908">
                <a:tc>
                  <a:txBody>
                    <a:bodyPr/>
                    <a:lstStyle/>
                    <a:p>
                      <a:pPr algn="l" fontAlgn="ctr"/>
                      <a:r>
                        <a:rPr lang="en-GB" sz="700" b="1" u="none" strike="noStrike" dirty="0">
                          <a:effectLst/>
                        </a:rPr>
                        <a:t>Power Multiplication Factor</a:t>
                      </a:r>
                      <a:endParaRPr lang="en-GB" sz="7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u="none" strike="noStrike" dirty="0">
                          <a:effectLst/>
                        </a:rPr>
                        <a:t>3.45</a:t>
                      </a:r>
                      <a:endParaRPr lang="en-GB" sz="7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7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20285992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0536104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>
                <a:solidFill>
                  <a:srgbClr val="0070C0"/>
                </a:solidFill>
              </a:rPr>
              <a:t>Time plan</a:t>
            </a:r>
            <a:endParaRPr lang="it-I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725734D-6F4E-43F4-996E-C1AF4457ABF1}" type="slidenum">
              <a:rPr lang="it-IT" altLang="it-IT" smtClean="0"/>
              <a:pPr>
                <a:defRPr/>
              </a:pPr>
              <a:t>17</a:t>
            </a:fld>
            <a:endParaRPr lang="it-IT" altLang="it-IT"/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BFF02788-CA1F-4C3D-8040-A4B84957CDDF}"/>
              </a:ext>
            </a:extLst>
          </p:cNvPr>
          <p:cNvGrpSpPr/>
          <p:nvPr/>
        </p:nvGrpSpPr>
        <p:grpSpPr>
          <a:xfrm>
            <a:off x="1475656" y="843558"/>
            <a:ext cx="6048672" cy="3888432"/>
            <a:chOff x="1475656" y="945800"/>
            <a:chExt cx="6048672" cy="378619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5656" y="945800"/>
              <a:ext cx="6048672" cy="3786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88B53F53-0180-46A2-8A55-9E52B6CD19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63688" y="2643758"/>
              <a:ext cx="1082134" cy="48010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99B44257-D933-4227-8641-D0584EEE5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12160" y="2598844"/>
              <a:ext cx="1082134" cy="4801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9504987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>
                <a:solidFill>
                  <a:srgbClr val="0070C0"/>
                </a:solidFill>
              </a:rPr>
              <a:t>Bibliography</a:t>
            </a:r>
            <a:endParaRPr lang="it-I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725734D-6F4E-43F4-996E-C1AF4457ABF1}" type="slidenum">
              <a:rPr lang="it-IT" altLang="it-IT" smtClean="0"/>
              <a:pPr>
                <a:defRPr/>
              </a:pPr>
              <a:t>18</a:t>
            </a:fld>
            <a:endParaRPr lang="it-IT" altLang="it-IT"/>
          </a:p>
        </p:txBody>
      </p:sp>
      <p:sp>
        <p:nvSpPr>
          <p:cNvPr id="5" name="TextBox 4"/>
          <p:cNvSpPr txBox="1"/>
          <p:nvPr/>
        </p:nvSpPr>
        <p:spPr>
          <a:xfrm>
            <a:off x="251520" y="848296"/>
            <a:ext cx="7643439" cy="37396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14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400" dirty="0" err="1">
                <a:solidFill>
                  <a:schemeClr val="tx1"/>
                </a:solidFill>
              </a:rPr>
              <a:t>Elettra</a:t>
            </a:r>
            <a:r>
              <a:rPr lang="en-US" sz="1400" dirty="0">
                <a:solidFill>
                  <a:schemeClr val="tx1"/>
                </a:solidFill>
              </a:rPr>
              <a:t> 2.0 TDR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it-IT" sz="1050" dirty="0">
                <a:solidFill>
                  <a:schemeClr val="tx1"/>
                </a:solidFill>
                <a:hlinkClick r:id="rId2"/>
              </a:rPr>
              <a:t>https://www.elettra.eu/images/Documents/ELETTRA%20Machine/Elettra2/TDR-Machine-Infrastructures-Final-compresso.pdf</a:t>
            </a:r>
            <a:endParaRPr lang="it-IT" sz="105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14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400" dirty="0" err="1">
                <a:solidFill>
                  <a:schemeClr val="tx1"/>
                </a:solidFill>
              </a:rPr>
              <a:t>Elettra</a:t>
            </a:r>
            <a:r>
              <a:rPr lang="en-US" sz="1400" dirty="0">
                <a:solidFill>
                  <a:schemeClr val="tx1"/>
                </a:solidFill>
              </a:rPr>
              <a:t> 2.0 physics and design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z="1100" dirty="0">
                <a:solidFill>
                  <a:schemeClr val="tx1"/>
                </a:solidFill>
              </a:rPr>
              <a:t>	E. </a:t>
            </a:r>
            <a:r>
              <a:rPr lang="en-US" sz="1100" dirty="0" err="1">
                <a:solidFill>
                  <a:schemeClr val="tx1"/>
                </a:solidFill>
              </a:rPr>
              <a:t>Karantzoulis</a:t>
            </a:r>
            <a:r>
              <a:rPr lang="en-US" sz="1100" dirty="0">
                <a:solidFill>
                  <a:schemeClr val="tx1"/>
                </a:solidFill>
              </a:rPr>
              <a:t> and W. Barletta, "Aspects of </a:t>
            </a:r>
            <a:r>
              <a:rPr lang="en-US" sz="1100" dirty="0" err="1">
                <a:solidFill>
                  <a:schemeClr val="tx1"/>
                </a:solidFill>
              </a:rPr>
              <a:t>Elettra</a:t>
            </a:r>
            <a:r>
              <a:rPr lang="en-US" sz="1100" dirty="0">
                <a:solidFill>
                  <a:schemeClr val="tx1"/>
                </a:solidFill>
              </a:rPr>
              <a:t> 2.0 design", NIM A 927 (2019) 70–80</a:t>
            </a:r>
            <a:endParaRPr lang="en-US" sz="100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14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Crab cavities</a:t>
            </a: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en-US" altLang="it-IT" sz="1400" dirty="0">
                <a:solidFill>
                  <a:schemeClr val="tx1"/>
                </a:solidFill>
              </a:rPr>
              <a:t>	</a:t>
            </a:r>
            <a:r>
              <a:rPr lang="en-US" altLang="it-IT" sz="1100" dirty="0">
                <a:solidFill>
                  <a:schemeClr val="tx1"/>
                </a:solidFill>
              </a:rPr>
              <a:t>X. Huang PRAB 2016 &amp; NOCE 2017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altLang="it-IT" sz="1100" dirty="0">
                <a:solidFill>
                  <a:schemeClr val="tx1"/>
                </a:solidFill>
              </a:rPr>
              <a:t>	A. </a:t>
            </a:r>
            <a:r>
              <a:rPr lang="en-US" altLang="it-IT" sz="1100" dirty="0" err="1">
                <a:solidFill>
                  <a:schemeClr val="tx1"/>
                </a:solidFill>
              </a:rPr>
              <a:t>Zholents</a:t>
            </a:r>
            <a:r>
              <a:rPr lang="en-US" altLang="it-IT" sz="1100" dirty="0">
                <a:solidFill>
                  <a:schemeClr val="tx1"/>
                </a:solidFill>
              </a:rPr>
              <a:t> et al. NIM A 2015</a:t>
            </a:r>
          </a:p>
          <a:p>
            <a:pPr marL="285750" indent="-285750">
              <a:lnSpc>
                <a:spcPct val="114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FERMI 2.0 CDR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z="1100" dirty="0">
                <a:solidFill>
                  <a:schemeClr val="tx1"/>
                </a:solidFill>
                <a:hlinkClick r:id="rId3"/>
              </a:rPr>
              <a:t>https://www.elettra.eu/images/Documents/FERMI%20Machine/Machine/CDR/FERMI2.0CDR.pdf</a:t>
            </a:r>
            <a:endParaRPr lang="en-US" sz="1100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schemeClr val="tx1"/>
                </a:solidFill>
                <a:latin typeface="Arial" charset="0"/>
              </a:rPr>
              <a:t>FERMI FEL physics &amp; upgrade</a:t>
            </a:r>
          </a:p>
          <a:p>
            <a:pPr>
              <a:lnSpc>
                <a:spcPct val="114000"/>
              </a:lnSpc>
              <a:spcAft>
                <a:spcPts val="0"/>
              </a:spcAft>
              <a:defRPr/>
            </a:pPr>
            <a:r>
              <a:rPr lang="en-US" sz="1100" dirty="0">
                <a:solidFill>
                  <a:schemeClr val="tx1"/>
                </a:solidFill>
                <a:latin typeface="Arial" charset="0"/>
              </a:rPr>
              <a:t>	E. </a:t>
            </a:r>
            <a:r>
              <a:rPr lang="en-US" sz="1100" dirty="0" err="1">
                <a:solidFill>
                  <a:schemeClr val="tx1"/>
                </a:solidFill>
                <a:latin typeface="Arial" charset="0"/>
              </a:rPr>
              <a:t>Allaria</a:t>
            </a:r>
            <a:r>
              <a:rPr lang="en-US" sz="1100" dirty="0">
                <a:solidFill>
                  <a:schemeClr val="tx1"/>
                </a:solidFill>
                <a:latin typeface="Arial" charset="0"/>
              </a:rPr>
              <a:t> et al., Nat. Phot. 6 (2012), Nat. Phot. 7 (2013)</a:t>
            </a:r>
          </a:p>
          <a:p>
            <a:pPr>
              <a:lnSpc>
                <a:spcPct val="114000"/>
              </a:lnSpc>
              <a:spcAft>
                <a:spcPts val="0"/>
              </a:spcAft>
              <a:defRPr/>
            </a:pPr>
            <a:r>
              <a:rPr lang="en-US" sz="1100" dirty="0">
                <a:solidFill>
                  <a:schemeClr val="tx1"/>
                </a:solidFill>
                <a:latin typeface="Arial" charset="0"/>
              </a:rPr>
              <a:t>	P. </a:t>
            </a:r>
            <a:r>
              <a:rPr lang="en-US" sz="1100" dirty="0" err="1">
                <a:solidFill>
                  <a:schemeClr val="tx1"/>
                </a:solidFill>
                <a:latin typeface="Arial" charset="0"/>
              </a:rPr>
              <a:t>Rebernik</a:t>
            </a:r>
            <a:r>
              <a:rPr lang="en-US" sz="1100" dirty="0">
                <a:solidFill>
                  <a:schemeClr val="tx1"/>
                </a:solidFill>
                <a:latin typeface="Arial" charset="0"/>
              </a:rPr>
              <a:t> et al., Nat. Phot. 7 (2019)</a:t>
            </a:r>
          </a:p>
          <a:p>
            <a:pPr>
              <a:lnSpc>
                <a:spcPct val="114000"/>
              </a:lnSpc>
              <a:spcAft>
                <a:spcPts val="0"/>
              </a:spcAft>
              <a:defRPr/>
            </a:pPr>
            <a:r>
              <a:rPr lang="en-US" sz="1100" dirty="0">
                <a:solidFill>
                  <a:schemeClr val="tx1"/>
                </a:solidFill>
                <a:latin typeface="Arial" charset="0"/>
              </a:rPr>
              <a:t>	L. </a:t>
            </a:r>
            <a:r>
              <a:rPr lang="en-US" sz="1100" dirty="0" err="1">
                <a:solidFill>
                  <a:schemeClr val="tx1"/>
                </a:solidFill>
                <a:latin typeface="Arial" charset="0"/>
              </a:rPr>
              <a:t>Giannessi</a:t>
            </a:r>
            <a:r>
              <a:rPr lang="en-US" sz="1100" dirty="0">
                <a:solidFill>
                  <a:schemeClr val="tx1"/>
                </a:solidFill>
                <a:latin typeface="Arial" charset="0"/>
              </a:rPr>
              <a:t>, C. </a:t>
            </a:r>
            <a:r>
              <a:rPr lang="en-US" sz="1100" dirty="0" err="1">
                <a:solidFill>
                  <a:schemeClr val="tx1"/>
                </a:solidFill>
                <a:latin typeface="Arial" charset="0"/>
              </a:rPr>
              <a:t>Spezzani</a:t>
            </a:r>
            <a:r>
              <a:rPr lang="en-US" sz="1100" dirty="0">
                <a:solidFill>
                  <a:schemeClr val="tx1"/>
                </a:solidFill>
                <a:latin typeface="Arial" charset="0"/>
              </a:rPr>
              <a:t> et al., Proc. of IPAC 2022, TUPOPT018 and TUPOPT019</a:t>
            </a:r>
            <a:endParaRPr lang="it-IT" sz="1100" dirty="0">
              <a:solidFill>
                <a:schemeClr val="tx1"/>
              </a:solidFill>
              <a:latin typeface="Arial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schemeClr val="tx1"/>
                </a:solidFill>
                <a:latin typeface="Arial" charset="0"/>
              </a:rPr>
              <a:t>FERMI </a:t>
            </a:r>
            <a:r>
              <a:rPr lang="en-US" sz="1400" dirty="0" err="1">
                <a:solidFill>
                  <a:schemeClr val="tx1"/>
                </a:solidFill>
                <a:latin typeface="Arial" charset="0"/>
              </a:rPr>
              <a:t>linac</a:t>
            </a:r>
            <a:r>
              <a:rPr lang="en-US" sz="1400" dirty="0">
                <a:solidFill>
                  <a:schemeClr val="tx1"/>
                </a:solidFill>
                <a:latin typeface="Arial" charset="0"/>
              </a:rPr>
              <a:t> physics &amp; upgrade</a:t>
            </a:r>
          </a:p>
          <a:p>
            <a:r>
              <a:rPr lang="en-US" sz="1100" dirty="0">
                <a:solidFill>
                  <a:schemeClr val="tx1"/>
                </a:solidFill>
              </a:rPr>
              <a:t>	C. </a:t>
            </a:r>
            <a:r>
              <a:rPr lang="en-US" sz="1100" dirty="0" err="1">
                <a:solidFill>
                  <a:schemeClr val="tx1"/>
                </a:solidFill>
              </a:rPr>
              <a:t>Serpico</a:t>
            </a:r>
            <a:r>
              <a:rPr lang="en-US" sz="1100" dirty="0">
                <a:solidFill>
                  <a:schemeClr val="tx1"/>
                </a:solidFill>
              </a:rPr>
              <a:t> et al., Rev. Sci. Instr. 88 (2017)</a:t>
            </a:r>
          </a:p>
          <a:p>
            <a:r>
              <a:rPr lang="en-US" sz="1100" dirty="0">
                <a:solidFill>
                  <a:schemeClr val="tx1"/>
                </a:solidFill>
              </a:rPr>
              <a:t>	</a:t>
            </a:r>
            <a:r>
              <a:rPr lang="it-IT" sz="1100" dirty="0">
                <a:solidFill>
                  <a:schemeClr val="tx1"/>
                </a:solidFill>
              </a:rPr>
              <a:t>N. Shafqat et al., NIM A 867 (2017), NIM A 979 (2020)</a:t>
            </a:r>
            <a:endParaRPr lang="it-IT" sz="1100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7" name="Picture 1">
            <a:extLst>
              <a:ext uri="{FF2B5EF4-FFF2-40B4-BE49-F238E27FC236}">
                <a16:creationId xmlns="" xmlns:a16="http://schemas.microsoft.com/office/drawing/2014/main" id="{332C870F-DEF8-4331-9D47-98A5E8721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059582"/>
            <a:ext cx="1152823" cy="1630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="" xmlns:a16="http://schemas.microsoft.com/office/drawing/2014/main" id="{5E408F59-169D-4AF4-9A22-AFA9B994E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"/>
          <a:stretch>
            <a:fillRect/>
          </a:stretch>
        </p:blipFill>
        <p:spPr bwMode="auto">
          <a:xfrm>
            <a:off x="6415323" y="2859782"/>
            <a:ext cx="1152823" cy="1540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2108476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1707654"/>
            <a:ext cx="7773120" cy="1102795"/>
          </a:xfrm>
        </p:spPr>
        <p:txBody>
          <a:bodyPr/>
          <a:lstStyle/>
          <a:p>
            <a:r>
              <a:rPr lang="en-US" sz="3200" i="1" dirty="0">
                <a:solidFill>
                  <a:schemeClr val="tx1"/>
                </a:solidFill>
              </a:rPr>
              <a:t>Thank you for your attention</a:t>
            </a:r>
            <a:endParaRPr lang="it-IT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58FD197-3925-4400-AB9E-DDC2E0B00F0E}" type="slidenum">
              <a:rPr lang="it-IT" altLang="it-IT" smtClean="0"/>
              <a:pPr>
                <a:defRPr/>
              </a:pPr>
              <a:t>19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70709420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>
                <a:solidFill>
                  <a:srgbClr val="0070C0"/>
                </a:solidFill>
              </a:rPr>
              <a:t>Light Sources</a:t>
            </a:r>
            <a:endParaRPr lang="it-I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725734D-6F4E-43F4-996E-C1AF4457ABF1}" type="slidenum">
              <a:rPr lang="it-IT" altLang="it-IT" smtClean="0"/>
              <a:pPr>
                <a:defRPr/>
              </a:pPr>
              <a:t>2</a:t>
            </a:fld>
            <a:endParaRPr lang="it-IT" altLang="it-IT"/>
          </a:p>
        </p:txBody>
      </p:sp>
      <p:pic>
        <p:nvPicPr>
          <p:cNvPr id="5" name="lightsourc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1600" y="843558"/>
            <a:ext cx="6984776" cy="392893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3" t="4878" r="6686" b="17010"/>
          <a:stretch/>
        </p:blipFill>
        <p:spPr bwMode="auto">
          <a:xfrm>
            <a:off x="6012161" y="2909658"/>
            <a:ext cx="3040686" cy="186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>
            <a:extLst>
              <a:ext uri="{FF2B5EF4-FFF2-40B4-BE49-F238E27FC236}">
                <a16:creationId xmlns="" xmlns:a16="http://schemas.microsoft.com/office/drawing/2014/main" id="{11830876-6AF0-485D-83D5-191C58E67F2B}"/>
              </a:ext>
            </a:extLst>
          </p:cNvPr>
          <p:cNvSpPr>
            <a:spLocks noChangeArrowheads="1"/>
          </p:cNvSpPr>
          <p:nvPr/>
        </p:nvSpPr>
        <p:spPr bwMode="auto">
          <a:xfrm rot="21354175">
            <a:off x="7265005" y="3741616"/>
            <a:ext cx="905734" cy="510208"/>
          </a:xfrm>
          <a:prstGeom prst="ellipse">
            <a:avLst/>
          </a:prstGeom>
          <a:noFill/>
          <a:ln w="28575" algn="ctr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it-IT" altLang="en-US" sz="3256"/>
          </a:p>
        </p:txBody>
      </p:sp>
      <p:sp>
        <p:nvSpPr>
          <p:cNvPr id="8" name="Rounded Rectangle 8">
            <a:extLst>
              <a:ext uri="{FF2B5EF4-FFF2-40B4-BE49-F238E27FC236}">
                <a16:creationId xmlns="" xmlns:a16="http://schemas.microsoft.com/office/drawing/2014/main" id="{26A13E60-4AF5-45FE-A89F-33B89B4EA24D}"/>
              </a:ext>
            </a:extLst>
          </p:cNvPr>
          <p:cNvSpPr>
            <a:spLocks noChangeArrowheads="1"/>
          </p:cNvSpPr>
          <p:nvPr/>
        </p:nvSpPr>
        <p:spPr bwMode="auto">
          <a:xfrm rot="20602391">
            <a:off x="6944003" y="4083944"/>
            <a:ext cx="1808722" cy="228488"/>
          </a:xfrm>
          <a:prstGeom prst="roundRect">
            <a:avLst>
              <a:gd name="adj" fmla="val 23648"/>
            </a:avLst>
          </a:prstGeom>
          <a:noFill/>
          <a:ln w="31750" algn="ctr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it-IT" altLang="en-US" sz="3256"/>
          </a:p>
        </p:txBody>
      </p:sp>
      <p:pic>
        <p:nvPicPr>
          <p:cNvPr id="9" name="Picture 18">
            <a:extLst>
              <a:ext uri="{FF2B5EF4-FFF2-40B4-BE49-F238E27FC236}">
                <a16:creationId xmlns="" xmlns:a16="http://schemas.microsoft.com/office/drawing/2014/main" id="{F01365FF-C205-46D4-BF6A-FB597F46BE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764185"/>
            <a:ext cx="1998446" cy="13836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xtLst/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4F29565-6575-4C41-A082-C4CCB5C298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1880" y="2499742"/>
            <a:ext cx="2160240" cy="21838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6819874" y="3297007"/>
            <a:ext cx="19285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ELETTRA, </a:t>
            </a:r>
            <a:r>
              <a:rPr lang="en-US" sz="11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SRLS</a:t>
            </a:r>
            <a:r>
              <a:rPr lang="en-US" sz="11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r>
              <a:rPr lang="en-US" sz="11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operation since 1994</a:t>
            </a:r>
            <a:endParaRPr lang="it-IT" sz="11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00392" y="4227934"/>
            <a:ext cx="11521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FERMI, </a:t>
            </a:r>
            <a:r>
              <a:rPr lang="en-US" sz="1100" b="1" i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FEL</a:t>
            </a:r>
            <a:r>
              <a:rPr lang="en-US" sz="11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r>
              <a:rPr lang="en-US" sz="11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operation since 2010</a:t>
            </a:r>
            <a:endParaRPr lang="it-IT" sz="11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428419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7" grpId="0" animBg="1"/>
      <p:bldP spid="8" grpId="0" animBg="1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>
            <a:extLst>
              <a:ext uri="{FF2B5EF4-FFF2-40B4-BE49-F238E27FC236}">
                <a16:creationId xmlns="" xmlns:a16="http://schemas.microsoft.com/office/drawing/2014/main" id="{97AA4077-7EBD-4B51-9479-4AC7FD59DE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678113" y="122238"/>
            <a:ext cx="6073775" cy="636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 dirty="0">
                <a:solidFill>
                  <a:srgbClr val="0070C0"/>
                </a:solidFill>
              </a:rPr>
              <a:t>Collaborations and Commitments</a:t>
            </a:r>
          </a:p>
        </p:txBody>
      </p:sp>
      <p:sp>
        <p:nvSpPr>
          <p:cNvPr id="30723" name="Slide Number Placeholder 2">
            <a:extLst>
              <a:ext uri="{FF2B5EF4-FFF2-40B4-BE49-F238E27FC236}">
                <a16:creationId xmlns="" xmlns:a16="http://schemas.microsoft.com/office/drawing/2014/main" id="{AEF0D30F-F806-4EB0-A2A2-D2AD7A5355C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360363" algn="l"/>
                <a:tab pos="723900" algn="l"/>
                <a:tab pos="1087438" algn="l"/>
                <a:tab pos="1452563" algn="l"/>
                <a:tab pos="1816100" algn="l"/>
                <a:tab pos="2179638" algn="l"/>
                <a:tab pos="2543175" algn="l"/>
                <a:tab pos="2906713" algn="l"/>
                <a:tab pos="3271838" algn="l"/>
                <a:tab pos="3635375" algn="l"/>
                <a:tab pos="3998913" algn="l"/>
                <a:tab pos="4362450" algn="l"/>
                <a:tab pos="4725988" algn="l"/>
                <a:tab pos="5091113" algn="l"/>
                <a:tab pos="5454650" algn="l"/>
                <a:tab pos="5818188" algn="l"/>
                <a:tab pos="6181725" algn="l"/>
                <a:tab pos="6545263" algn="l"/>
                <a:tab pos="6908800" algn="l"/>
                <a:tab pos="7273925" algn="l"/>
              </a:tabLs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360363" algn="l"/>
                <a:tab pos="723900" algn="l"/>
                <a:tab pos="1087438" algn="l"/>
                <a:tab pos="1452563" algn="l"/>
                <a:tab pos="1816100" algn="l"/>
                <a:tab pos="2179638" algn="l"/>
                <a:tab pos="2543175" algn="l"/>
                <a:tab pos="2906713" algn="l"/>
                <a:tab pos="3271838" algn="l"/>
                <a:tab pos="3635375" algn="l"/>
                <a:tab pos="3998913" algn="l"/>
                <a:tab pos="4362450" algn="l"/>
                <a:tab pos="4725988" algn="l"/>
                <a:tab pos="5091113" algn="l"/>
                <a:tab pos="5454650" algn="l"/>
                <a:tab pos="5818188" algn="l"/>
                <a:tab pos="6181725" algn="l"/>
                <a:tab pos="6545263" algn="l"/>
                <a:tab pos="6908800" algn="l"/>
                <a:tab pos="7273925" algn="l"/>
              </a:tabLs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360363" algn="l"/>
                <a:tab pos="723900" algn="l"/>
                <a:tab pos="1087438" algn="l"/>
                <a:tab pos="1452563" algn="l"/>
                <a:tab pos="1816100" algn="l"/>
                <a:tab pos="2179638" algn="l"/>
                <a:tab pos="2543175" algn="l"/>
                <a:tab pos="2906713" algn="l"/>
                <a:tab pos="3271838" algn="l"/>
                <a:tab pos="3635375" algn="l"/>
                <a:tab pos="3998913" algn="l"/>
                <a:tab pos="4362450" algn="l"/>
                <a:tab pos="4725988" algn="l"/>
                <a:tab pos="5091113" algn="l"/>
                <a:tab pos="5454650" algn="l"/>
                <a:tab pos="5818188" algn="l"/>
                <a:tab pos="6181725" algn="l"/>
                <a:tab pos="6545263" algn="l"/>
                <a:tab pos="6908800" algn="l"/>
                <a:tab pos="7273925" algn="l"/>
              </a:tabLs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360363" algn="l"/>
                <a:tab pos="723900" algn="l"/>
                <a:tab pos="1087438" algn="l"/>
                <a:tab pos="1452563" algn="l"/>
                <a:tab pos="1816100" algn="l"/>
                <a:tab pos="2179638" algn="l"/>
                <a:tab pos="2543175" algn="l"/>
                <a:tab pos="2906713" algn="l"/>
                <a:tab pos="3271838" algn="l"/>
                <a:tab pos="3635375" algn="l"/>
                <a:tab pos="3998913" algn="l"/>
                <a:tab pos="4362450" algn="l"/>
                <a:tab pos="4725988" algn="l"/>
                <a:tab pos="5091113" algn="l"/>
                <a:tab pos="5454650" algn="l"/>
                <a:tab pos="5818188" algn="l"/>
                <a:tab pos="6181725" algn="l"/>
                <a:tab pos="6545263" algn="l"/>
                <a:tab pos="6908800" algn="l"/>
                <a:tab pos="7273925" algn="l"/>
              </a:tabLs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360363" algn="l"/>
                <a:tab pos="723900" algn="l"/>
                <a:tab pos="1087438" algn="l"/>
                <a:tab pos="1452563" algn="l"/>
                <a:tab pos="1816100" algn="l"/>
                <a:tab pos="2179638" algn="l"/>
                <a:tab pos="2543175" algn="l"/>
                <a:tab pos="2906713" algn="l"/>
                <a:tab pos="3271838" algn="l"/>
                <a:tab pos="3635375" algn="l"/>
                <a:tab pos="3998913" algn="l"/>
                <a:tab pos="4362450" algn="l"/>
                <a:tab pos="4725988" algn="l"/>
                <a:tab pos="5091113" algn="l"/>
                <a:tab pos="5454650" algn="l"/>
                <a:tab pos="5818188" algn="l"/>
                <a:tab pos="6181725" algn="l"/>
                <a:tab pos="6545263" algn="l"/>
                <a:tab pos="6908800" algn="l"/>
                <a:tab pos="7273925" algn="l"/>
              </a:tabLs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120900" indent="-182563" defTabSz="3619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60363" algn="l"/>
                <a:tab pos="723900" algn="l"/>
                <a:tab pos="1087438" algn="l"/>
                <a:tab pos="1452563" algn="l"/>
                <a:tab pos="1816100" algn="l"/>
                <a:tab pos="2179638" algn="l"/>
                <a:tab pos="2543175" algn="l"/>
                <a:tab pos="2906713" algn="l"/>
                <a:tab pos="3271838" algn="l"/>
                <a:tab pos="3635375" algn="l"/>
                <a:tab pos="3998913" algn="l"/>
                <a:tab pos="4362450" algn="l"/>
                <a:tab pos="4725988" algn="l"/>
                <a:tab pos="5091113" algn="l"/>
                <a:tab pos="5454650" algn="l"/>
                <a:tab pos="5818188" algn="l"/>
                <a:tab pos="6181725" algn="l"/>
                <a:tab pos="6545263" algn="l"/>
                <a:tab pos="6908800" algn="l"/>
                <a:tab pos="7273925" algn="l"/>
              </a:tabLs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578100" indent="-182563" defTabSz="3619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60363" algn="l"/>
                <a:tab pos="723900" algn="l"/>
                <a:tab pos="1087438" algn="l"/>
                <a:tab pos="1452563" algn="l"/>
                <a:tab pos="1816100" algn="l"/>
                <a:tab pos="2179638" algn="l"/>
                <a:tab pos="2543175" algn="l"/>
                <a:tab pos="2906713" algn="l"/>
                <a:tab pos="3271838" algn="l"/>
                <a:tab pos="3635375" algn="l"/>
                <a:tab pos="3998913" algn="l"/>
                <a:tab pos="4362450" algn="l"/>
                <a:tab pos="4725988" algn="l"/>
                <a:tab pos="5091113" algn="l"/>
                <a:tab pos="5454650" algn="l"/>
                <a:tab pos="5818188" algn="l"/>
                <a:tab pos="6181725" algn="l"/>
                <a:tab pos="6545263" algn="l"/>
                <a:tab pos="6908800" algn="l"/>
                <a:tab pos="7273925" algn="l"/>
              </a:tabLs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035300" indent="-182563" defTabSz="3619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60363" algn="l"/>
                <a:tab pos="723900" algn="l"/>
                <a:tab pos="1087438" algn="l"/>
                <a:tab pos="1452563" algn="l"/>
                <a:tab pos="1816100" algn="l"/>
                <a:tab pos="2179638" algn="l"/>
                <a:tab pos="2543175" algn="l"/>
                <a:tab pos="2906713" algn="l"/>
                <a:tab pos="3271838" algn="l"/>
                <a:tab pos="3635375" algn="l"/>
                <a:tab pos="3998913" algn="l"/>
                <a:tab pos="4362450" algn="l"/>
                <a:tab pos="4725988" algn="l"/>
                <a:tab pos="5091113" algn="l"/>
                <a:tab pos="5454650" algn="l"/>
                <a:tab pos="5818188" algn="l"/>
                <a:tab pos="6181725" algn="l"/>
                <a:tab pos="6545263" algn="l"/>
                <a:tab pos="6908800" algn="l"/>
                <a:tab pos="7273925" algn="l"/>
              </a:tabLs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492500" indent="-182563" defTabSz="3619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60363" algn="l"/>
                <a:tab pos="723900" algn="l"/>
                <a:tab pos="1087438" algn="l"/>
                <a:tab pos="1452563" algn="l"/>
                <a:tab pos="1816100" algn="l"/>
                <a:tab pos="2179638" algn="l"/>
                <a:tab pos="2543175" algn="l"/>
                <a:tab pos="2906713" algn="l"/>
                <a:tab pos="3271838" algn="l"/>
                <a:tab pos="3635375" algn="l"/>
                <a:tab pos="3998913" algn="l"/>
                <a:tab pos="4362450" algn="l"/>
                <a:tab pos="4725988" algn="l"/>
                <a:tab pos="5091113" algn="l"/>
                <a:tab pos="5454650" algn="l"/>
                <a:tab pos="5818188" algn="l"/>
                <a:tab pos="6181725" algn="l"/>
                <a:tab pos="6545263" algn="l"/>
                <a:tab pos="6908800" algn="l"/>
                <a:tab pos="7273925" algn="l"/>
              </a:tabLs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D3E4AA5E-E674-4869-839C-5F17ACA05E93}" type="slidenum">
              <a:rPr lang="it-IT" altLang="it-IT" sz="1000">
                <a:solidFill>
                  <a:srgbClr val="000000"/>
                </a:solidFill>
              </a:rPr>
              <a:pPr/>
              <a:t>20</a:t>
            </a:fld>
            <a:endParaRPr lang="it-IT" altLang="it-IT" sz="1000"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03598"/>
            <a:ext cx="4459905" cy="2483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04048" y="1059582"/>
            <a:ext cx="4038670" cy="3016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Solid state RF transmitters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Multipole magnets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BPM electronics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CDI </a:t>
            </a:r>
            <a:r>
              <a:rPr lang="en-US" dirty="0" err="1">
                <a:solidFill>
                  <a:schemeClr val="tx1"/>
                </a:solidFill>
              </a:rPr>
              <a:t>undulator</a:t>
            </a:r>
            <a:endParaRPr lang="it-IT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CDI experimental station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X-press detector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Electron analyzers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MCX diffractometer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SYRMEP Life Science Beamline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372377618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="" xmlns:a16="http://schemas.microsoft.com/office/drawing/2014/main" id="{2D3B1D3B-A296-4AB8-BFC8-A4454B747CC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678113" y="195486"/>
            <a:ext cx="6073775" cy="636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 dirty="0">
                <a:solidFill>
                  <a:srgbClr val="0070C0"/>
                </a:solidFill>
              </a:rPr>
              <a:t>Impedances</a:t>
            </a:r>
            <a:endParaRPr lang="it-IT" altLang="en-US" dirty="0">
              <a:solidFill>
                <a:srgbClr val="0070C0"/>
              </a:solidFill>
            </a:endParaRPr>
          </a:p>
        </p:txBody>
      </p:sp>
      <p:sp>
        <p:nvSpPr>
          <p:cNvPr id="28675" name="Slide Number Placeholder 2">
            <a:extLst>
              <a:ext uri="{FF2B5EF4-FFF2-40B4-BE49-F238E27FC236}">
                <a16:creationId xmlns="" xmlns:a16="http://schemas.microsoft.com/office/drawing/2014/main" id="{B484920B-F2C2-4CC0-BF7F-844FFE32F1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360363" algn="l"/>
                <a:tab pos="723900" algn="l"/>
                <a:tab pos="1087438" algn="l"/>
                <a:tab pos="1452563" algn="l"/>
                <a:tab pos="1816100" algn="l"/>
                <a:tab pos="2179638" algn="l"/>
                <a:tab pos="2543175" algn="l"/>
                <a:tab pos="2906713" algn="l"/>
                <a:tab pos="3271838" algn="l"/>
                <a:tab pos="3635375" algn="l"/>
                <a:tab pos="3998913" algn="l"/>
                <a:tab pos="4362450" algn="l"/>
                <a:tab pos="4725988" algn="l"/>
                <a:tab pos="5091113" algn="l"/>
                <a:tab pos="5454650" algn="l"/>
                <a:tab pos="5818188" algn="l"/>
                <a:tab pos="6181725" algn="l"/>
                <a:tab pos="6545263" algn="l"/>
                <a:tab pos="6908800" algn="l"/>
                <a:tab pos="7273925" algn="l"/>
              </a:tabLs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360363" algn="l"/>
                <a:tab pos="723900" algn="l"/>
                <a:tab pos="1087438" algn="l"/>
                <a:tab pos="1452563" algn="l"/>
                <a:tab pos="1816100" algn="l"/>
                <a:tab pos="2179638" algn="l"/>
                <a:tab pos="2543175" algn="l"/>
                <a:tab pos="2906713" algn="l"/>
                <a:tab pos="3271838" algn="l"/>
                <a:tab pos="3635375" algn="l"/>
                <a:tab pos="3998913" algn="l"/>
                <a:tab pos="4362450" algn="l"/>
                <a:tab pos="4725988" algn="l"/>
                <a:tab pos="5091113" algn="l"/>
                <a:tab pos="5454650" algn="l"/>
                <a:tab pos="5818188" algn="l"/>
                <a:tab pos="6181725" algn="l"/>
                <a:tab pos="6545263" algn="l"/>
                <a:tab pos="6908800" algn="l"/>
                <a:tab pos="7273925" algn="l"/>
              </a:tabLs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360363" algn="l"/>
                <a:tab pos="723900" algn="l"/>
                <a:tab pos="1087438" algn="l"/>
                <a:tab pos="1452563" algn="l"/>
                <a:tab pos="1816100" algn="l"/>
                <a:tab pos="2179638" algn="l"/>
                <a:tab pos="2543175" algn="l"/>
                <a:tab pos="2906713" algn="l"/>
                <a:tab pos="3271838" algn="l"/>
                <a:tab pos="3635375" algn="l"/>
                <a:tab pos="3998913" algn="l"/>
                <a:tab pos="4362450" algn="l"/>
                <a:tab pos="4725988" algn="l"/>
                <a:tab pos="5091113" algn="l"/>
                <a:tab pos="5454650" algn="l"/>
                <a:tab pos="5818188" algn="l"/>
                <a:tab pos="6181725" algn="l"/>
                <a:tab pos="6545263" algn="l"/>
                <a:tab pos="6908800" algn="l"/>
                <a:tab pos="7273925" algn="l"/>
              </a:tabLs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360363" algn="l"/>
                <a:tab pos="723900" algn="l"/>
                <a:tab pos="1087438" algn="l"/>
                <a:tab pos="1452563" algn="l"/>
                <a:tab pos="1816100" algn="l"/>
                <a:tab pos="2179638" algn="l"/>
                <a:tab pos="2543175" algn="l"/>
                <a:tab pos="2906713" algn="l"/>
                <a:tab pos="3271838" algn="l"/>
                <a:tab pos="3635375" algn="l"/>
                <a:tab pos="3998913" algn="l"/>
                <a:tab pos="4362450" algn="l"/>
                <a:tab pos="4725988" algn="l"/>
                <a:tab pos="5091113" algn="l"/>
                <a:tab pos="5454650" algn="l"/>
                <a:tab pos="5818188" algn="l"/>
                <a:tab pos="6181725" algn="l"/>
                <a:tab pos="6545263" algn="l"/>
                <a:tab pos="6908800" algn="l"/>
                <a:tab pos="7273925" algn="l"/>
              </a:tabLs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360363" algn="l"/>
                <a:tab pos="723900" algn="l"/>
                <a:tab pos="1087438" algn="l"/>
                <a:tab pos="1452563" algn="l"/>
                <a:tab pos="1816100" algn="l"/>
                <a:tab pos="2179638" algn="l"/>
                <a:tab pos="2543175" algn="l"/>
                <a:tab pos="2906713" algn="l"/>
                <a:tab pos="3271838" algn="l"/>
                <a:tab pos="3635375" algn="l"/>
                <a:tab pos="3998913" algn="l"/>
                <a:tab pos="4362450" algn="l"/>
                <a:tab pos="4725988" algn="l"/>
                <a:tab pos="5091113" algn="l"/>
                <a:tab pos="5454650" algn="l"/>
                <a:tab pos="5818188" algn="l"/>
                <a:tab pos="6181725" algn="l"/>
                <a:tab pos="6545263" algn="l"/>
                <a:tab pos="6908800" algn="l"/>
                <a:tab pos="7273925" algn="l"/>
              </a:tabLs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120900" indent="-182563" defTabSz="3619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60363" algn="l"/>
                <a:tab pos="723900" algn="l"/>
                <a:tab pos="1087438" algn="l"/>
                <a:tab pos="1452563" algn="l"/>
                <a:tab pos="1816100" algn="l"/>
                <a:tab pos="2179638" algn="l"/>
                <a:tab pos="2543175" algn="l"/>
                <a:tab pos="2906713" algn="l"/>
                <a:tab pos="3271838" algn="l"/>
                <a:tab pos="3635375" algn="l"/>
                <a:tab pos="3998913" algn="l"/>
                <a:tab pos="4362450" algn="l"/>
                <a:tab pos="4725988" algn="l"/>
                <a:tab pos="5091113" algn="l"/>
                <a:tab pos="5454650" algn="l"/>
                <a:tab pos="5818188" algn="l"/>
                <a:tab pos="6181725" algn="l"/>
                <a:tab pos="6545263" algn="l"/>
                <a:tab pos="6908800" algn="l"/>
                <a:tab pos="7273925" algn="l"/>
              </a:tabLs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578100" indent="-182563" defTabSz="3619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60363" algn="l"/>
                <a:tab pos="723900" algn="l"/>
                <a:tab pos="1087438" algn="l"/>
                <a:tab pos="1452563" algn="l"/>
                <a:tab pos="1816100" algn="l"/>
                <a:tab pos="2179638" algn="l"/>
                <a:tab pos="2543175" algn="l"/>
                <a:tab pos="2906713" algn="l"/>
                <a:tab pos="3271838" algn="l"/>
                <a:tab pos="3635375" algn="l"/>
                <a:tab pos="3998913" algn="l"/>
                <a:tab pos="4362450" algn="l"/>
                <a:tab pos="4725988" algn="l"/>
                <a:tab pos="5091113" algn="l"/>
                <a:tab pos="5454650" algn="l"/>
                <a:tab pos="5818188" algn="l"/>
                <a:tab pos="6181725" algn="l"/>
                <a:tab pos="6545263" algn="l"/>
                <a:tab pos="6908800" algn="l"/>
                <a:tab pos="7273925" algn="l"/>
              </a:tabLs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035300" indent="-182563" defTabSz="3619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60363" algn="l"/>
                <a:tab pos="723900" algn="l"/>
                <a:tab pos="1087438" algn="l"/>
                <a:tab pos="1452563" algn="l"/>
                <a:tab pos="1816100" algn="l"/>
                <a:tab pos="2179638" algn="l"/>
                <a:tab pos="2543175" algn="l"/>
                <a:tab pos="2906713" algn="l"/>
                <a:tab pos="3271838" algn="l"/>
                <a:tab pos="3635375" algn="l"/>
                <a:tab pos="3998913" algn="l"/>
                <a:tab pos="4362450" algn="l"/>
                <a:tab pos="4725988" algn="l"/>
                <a:tab pos="5091113" algn="l"/>
                <a:tab pos="5454650" algn="l"/>
                <a:tab pos="5818188" algn="l"/>
                <a:tab pos="6181725" algn="l"/>
                <a:tab pos="6545263" algn="l"/>
                <a:tab pos="6908800" algn="l"/>
                <a:tab pos="7273925" algn="l"/>
              </a:tabLs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492500" indent="-182563" defTabSz="3619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60363" algn="l"/>
                <a:tab pos="723900" algn="l"/>
                <a:tab pos="1087438" algn="l"/>
                <a:tab pos="1452563" algn="l"/>
                <a:tab pos="1816100" algn="l"/>
                <a:tab pos="2179638" algn="l"/>
                <a:tab pos="2543175" algn="l"/>
                <a:tab pos="2906713" algn="l"/>
                <a:tab pos="3271838" algn="l"/>
                <a:tab pos="3635375" algn="l"/>
                <a:tab pos="3998913" algn="l"/>
                <a:tab pos="4362450" algn="l"/>
                <a:tab pos="4725988" algn="l"/>
                <a:tab pos="5091113" algn="l"/>
                <a:tab pos="5454650" algn="l"/>
                <a:tab pos="5818188" algn="l"/>
                <a:tab pos="6181725" algn="l"/>
                <a:tab pos="6545263" algn="l"/>
                <a:tab pos="6908800" algn="l"/>
                <a:tab pos="7273925" algn="l"/>
              </a:tabLs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89279A99-70A8-4890-B86C-55F6F25A7F94}" type="slidenum">
              <a:rPr lang="it-IT" altLang="it-IT" sz="1000">
                <a:solidFill>
                  <a:srgbClr val="000000"/>
                </a:solidFill>
              </a:rPr>
              <a:pPr/>
              <a:t>21</a:t>
            </a:fld>
            <a:endParaRPr lang="it-IT" altLang="it-IT" sz="1000">
              <a:solidFill>
                <a:srgbClr val="000000"/>
              </a:solidFill>
            </a:endParaRPr>
          </a:p>
        </p:txBody>
      </p:sp>
      <p:sp>
        <p:nvSpPr>
          <p:cNvPr id="28676" name="CasellaDiTesto 12">
            <a:extLst>
              <a:ext uri="{FF2B5EF4-FFF2-40B4-BE49-F238E27FC236}">
                <a16:creationId xmlns="" xmlns:a16="http://schemas.microsoft.com/office/drawing/2014/main" id="{10F361FD-2FA4-4404-805F-15D1726845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9563" y="850900"/>
            <a:ext cx="2376487" cy="7381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1400" b="1" i="1">
                <a:solidFill>
                  <a:schemeClr val="tx1"/>
                </a:solidFill>
              </a:rPr>
              <a:t>Collaboration with INFN-NA for modelling of special chambers. </a:t>
            </a:r>
          </a:p>
        </p:txBody>
      </p:sp>
      <p:pic>
        <p:nvPicPr>
          <p:cNvPr id="28677" name="Picture 2">
            <a:extLst>
              <a:ext uri="{FF2B5EF4-FFF2-40B4-BE49-F238E27FC236}">
                <a16:creationId xmlns="" xmlns:a16="http://schemas.microsoft.com/office/drawing/2014/main" id="{28313125-5602-4C20-BC16-2C4A41244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11" t="57256" r="1591" b="4144"/>
          <a:stretch>
            <a:fillRect/>
          </a:stretch>
        </p:blipFill>
        <p:spPr bwMode="auto">
          <a:xfrm>
            <a:off x="6799263" y="2962275"/>
            <a:ext cx="2039937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2">
            <a:extLst>
              <a:ext uri="{FF2B5EF4-FFF2-40B4-BE49-F238E27FC236}">
                <a16:creationId xmlns="" xmlns:a16="http://schemas.microsoft.com/office/drawing/2014/main" id="{E5F2DD5A-949B-4986-AF54-4ACF40D36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56" r="59363"/>
          <a:stretch>
            <a:fillRect/>
          </a:stretch>
        </p:blipFill>
        <p:spPr bwMode="auto">
          <a:xfrm>
            <a:off x="6686550" y="1597025"/>
            <a:ext cx="1935163" cy="13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TextBox 1">
            <a:extLst>
              <a:ext uri="{FF2B5EF4-FFF2-40B4-BE49-F238E27FC236}">
                <a16:creationId xmlns="" xmlns:a16="http://schemas.microsoft.com/office/drawing/2014/main" id="{66751CE5-DE5C-4DEC-A8A8-0B251A02EB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349" y="919163"/>
            <a:ext cx="6526213" cy="1752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120900" indent="-182563" defTabSz="36195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578100" indent="-182563" defTabSz="36195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035300" indent="-182563" defTabSz="36195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492500" indent="-182563" defTabSz="36195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en-US" altLang="en-US" sz="1600" dirty="0">
                <a:solidFill>
                  <a:schemeClr val="tx1"/>
                </a:solidFill>
              </a:rPr>
              <a:t>Estimated with well-known formulas, successfully benchmarked for </a:t>
            </a:r>
            <a:r>
              <a:rPr lang="en-US" altLang="en-US" sz="1600" dirty="0" err="1">
                <a:solidFill>
                  <a:schemeClr val="tx1"/>
                </a:solidFill>
              </a:rPr>
              <a:t>Elettra</a:t>
            </a:r>
            <a:r>
              <a:rPr lang="en-US" altLang="en-US" sz="1600" dirty="0">
                <a:solidFill>
                  <a:schemeClr val="tx1"/>
                </a:solidFill>
              </a:rPr>
              <a:t>. Low gap chambers and RF transitions “dominate” the BB impedance of vacuum components.</a:t>
            </a:r>
          </a:p>
          <a:p>
            <a:pPr>
              <a:lnSpc>
                <a:spcPct val="114000"/>
              </a:lnSpc>
              <a:buFont typeface="Courier New" panose="02070309020205020404" pitchFamily="49" charset="0"/>
              <a:buChar char="o"/>
            </a:pPr>
            <a:r>
              <a:rPr lang="en-US" altLang="en-US" sz="1600" dirty="0">
                <a:solidFill>
                  <a:schemeClr val="tx1"/>
                </a:solidFill>
              </a:rPr>
              <a:t>|Z</a:t>
            </a:r>
            <a:r>
              <a:rPr lang="en-US" altLang="en-US" sz="1600" baseline="-25000" dirty="0">
                <a:solidFill>
                  <a:schemeClr val="tx1"/>
                </a:solidFill>
              </a:rPr>
              <a:t>//</a:t>
            </a:r>
            <a:r>
              <a:rPr lang="en-US" altLang="en-US" sz="1600" dirty="0">
                <a:solidFill>
                  <a:schemeClr val="tx1"/>
                </a:solidFill>
              </a:rPr>
              <a:t>/n| = 0.8 </a:t>
            </a:r>
            <a:r>
              <a:rPr lang="en-US" altLang="en-US" sz="1600" dirty="0">
                <a:solidFill>
                  <a:schemeClr val="tx1"/>
                </a:solidFill>
                <a:sym typeface="Symbol" panose="05050102010706020507" pitchFamily="18" charset="2"/>
              </a:rPr>
              <a:t>, </a:t>
            </a:r>
            <a:r>
              <a:rPr lang="en-US" altLang="en-US" sz="1600" dirty="0">
                <a:solidFill>
                  <a:schemeClr val="tx1"/>
                </a:solidFill>
              </a:rPr>
              <a:t>|Z</a:t>
            </a:r>
            <a:r>
              <a:rPr lang="en-US" altLang="en-US" sz="1600" baseline="-25000" dirty="0">
                <a:solidFill>
                  <a:schemeClr val="tx1"/>
                </a:solidFill>
                <a:sym typeface="Symbol" panose="05050102010706020507" pitchFamily="18" charset="2"/>
              </a:rPr>
              <a:t></a:t>
            </a:r>
            <a:r>
              <a:rPr lang="en-US" altLang="en-US" sz="1600" dirty="0">
                <a:solidFill>
                  <a:schemeClr val="tx1"/>
                </a:solidFill>
              </a:rPr>
              <a:t>| = 0.5 M</a:t>
            </a:r>
            <a:r>
              <a:rPr lang="en-US" altLang="en-US" sz="1600" dirty="0">
                <a:solidFill>
                  <a:schemeClr val="tx1"/>
                </a:solidFill>
                <a:sym typeface="Symbol" panose="05050102010706020507" pitchFamily="18" charset="2"/>
              </a:rPr>
              <a:t>/m        -0.8 kHz/mA </a:t>
            </a:r>
            <a:r>
              <a:rPr lang="en-US" altLang="en-US" sz="1600" i="1" dirty="0">
                <a:solidFill>
                  <a:schemeClr val="tx1"/>
                </a:solidFill>
                <a:sym typeface="Symbol" panose="05050102010706020507" pitchFamily="18" charset="2"/>
              </a:rPr>
              <a:t>(0.6 @ </a:t>
            </a:r>
            <a:r>
              <a:rPr lang="en-US" altLang="en-US" sz="1600" i="1" dirty="0" err="1">
                <a:solidFill>
                  <a:schemeClr val="tx1"/>
                </a:solidFill>
                <a:sym typeface="Symbol" panose="05050102010706020507" pitchFamily="18" charset="2"/>
              </a:rPr>
              <a:t>Elettra</a:t>
            </a:r>
            <a:r>
              <a:rPr lang="en-US" altLang="en-US" sz="1600" i="1" dirty="0">
                <a:solidFill>
                  <a:schemeClr val="tx1"/>
                </a:solidFill>
                <a:sym typeface="Symbol" panose="05050102010706020507" pitchFamily="18" charset="2"/>
              </a:rPr>
              <a:t>)</a:t>
            </a:r>
          </a:p>
          <a:p>
            <a:pPr>
              <a:lnSpc>
                <a:spcPct val="114000"/>
              </a:lnSpc>
              <a:buFont typeface="Courier New" panose="02070309020205020404" pitchFamily="49" charset="0"/>
              <a:buChar char="o"/>
            </a:pPr>
            <a:r>
              <a:rPr lang="en-US" altLang="en-US" sz="1600" dirty="0">
                <a:solidFill>
                  <a:schemeClr val="tx1"/>
                </a:solidFill>
                <a:sym typeface="Symbol" panose="05050102010706020507" pitchFamily="18" charset="2"/>
              </a:rPr>
              <a:t>k</a:t>
            </a:r>
            <a:r>
              <a:rPr lang="en-US" altLang="en-US" sz="1600" baseline="-25000" dirty="0">
                <a:solidFill>
                  <a:schemeClr val="tx1"/>
                </a:solidFill>
              </a:rPr>
              <a:t>// </a:t>
            </a:r>
            <a:r>
              <a:rPr lang="en-US" altLang="en-US" sz="1600" dirty="0">
                <a:solidFill>
                  <a:schemeClr val="tx1"/>
                </a:solidFill>
                <a:sym typeface="Symbol" panose="05050102010706020507" pitchFamily="18" charset="2"/>
              </a:rPr>
              <a:t>= 20 kV/</a:t>
            </a:r>
            <a:r>
              <a:rPr lang="en-US" altLang="en-US" sz="1600" dirty="0" err="1">
                <a:solidFill>
                  <a:schemeClr val="tx1"/>
                </a:solidFill>
                <a:sym typeface="Symbol" panose="05050102010706020507" pitchFamily="18" charset="2"/>
              </a:rPr>
              <a:t>pC</a:t>
            </a:r>
            <a:r>
              <a:rPr lang="en-US" altLang="en-US" sz="1600" dirty="0">
                <a:solidFill>
                  <a:schemeClr val="tx1"/>
                </a:solidFill>
                <a:sym typeface="Symbol" panose="05050102010706020507" pitchFamily="18" charset="2"/>
              </a:rPr>
              <a:t>  3 kW parasitic loss @ 400 mA </a:t>
            </a:r>
            <a:r>
              <a:rPr lang="en-US" altLang="en-US" sz="1600" i="1" dirty="0">
                <a:solidFill>
                  <a:schemeClr val="tx1"/>
                </a:solidFill>
                <a:sym typeface="Symbol" panose="05050102010706020507" pitchFamily="18" charset="2"/>
              </a:rPr>
              <a:t>(with 3HC)</a:t>
            </a:r>
          </a:p>
          <a:p>
            <a:pPr>
              <a:lnSpc>
                <a:spcPct val="114000"/>
              </a:lnSpc>
              <a:buFont typeface="Courier New" panose="02070309020205020404" pitchFamily="49" charset="0"/>
              <a:buChar char="o"/>
            </a:pPr>
            <a:r>
              <a:rPr lang="en-GB" altLang="en-US" sz="1600" dirty="0">
                <a:solidFill>
                  <a:schemeClr val="tx1"/>
                </a:solidFill>
              </a:rPr>
              <a:t>TMCI threshold </a:t>
            </a:r>
            <a:r>
              <a:rPr lang="en-GB" altLang="en-US" sz="1600" dirty="0">
                <a:solidFill>
                  <a:schemeClr val="tx1"/>
                </a:solidFill>
                <a:sym typeface="Symbol" panose="05050102010706020507" pitchFamily="18" charset="2"/>
              </a:rPr>
              <a:t></a:t>
            </a:r>
            <a:r>
              <a:rPr lang="en-GB" altLang="en-US" sz="1600" dirty="0">
                <a:solidFill>
                  <a:schemeClr val="tx1"/>
                </a:solidFill>
              </a:rPr>
              <a:t>5 mA</a:t>
            </a:r>
            <a:endParaRPr lang="it-IT" altLang="en-US" sz="1600" dirty="0">
              <a:solidFill>
                <a:schemeClr val="tx1"/>
              </a:solidFill>
            </a:endParaRPr>
          </a:p>
        </p:txBody>
      </p:sp>
      <p:sp>
        <p:nvSpPr>
          <p:cNvPr id="28680" name="TextBox 9">
            <a:extLst>
              <a:ext uri="{FF2B5EF4-FFF2-40B4-BE49-F238E27FC236}">
                <a16:creationId xmlns="" xmlns:a16="http://schemas.microsoft.com/office/drawing/2014/main" id="{D7C48F11-1DF8-4895-B6BD-F4C0ED03F2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350" y="2700338"/>
            <a:ext cx="638333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120900" indent="-182563" defTabSz="36195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578100" indent="-182563" defTabSz="36195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035300" indent="-182563" defTabSz="36195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492500" indent="-182563" defTabSz="36195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en-US" altLang="en-US" sz="1600">
                <a:solidFill>
                  <a:schemeClr val="tx1"/>
                </a:solidFill>
              </a:rPr>
              <a:t>HOMs in RF cavities modelled and measured in the past</a:t>
            </a:r>
          </a:p>
          <a:p>
            <a:pPr>
              <a:lnSpc>
                <a:spcPct val="114000"/>
              </a:lnSpc>
              <a:buFont typeface="Courier New" panose="02070309020205020404" pitchFamily="49" charset="0"/>
              <a:buChar char="o"/>
            </a:pPr>
            <a:r>
              <a:rPr lang="en-US" altLang="en-US" sz="1600">
                <a:solidFill>
                  <a:schemeClr val="tx1"/>
                </a:solidFill>
              </a:rPr>
              <a:t>HOM counteracted with shifters and temperature control, 3HC for longitudinal MB instabilities, transverse and longitudinal feedback.</a:t>
            </a:r>
          </a:p>
          <a:p>
            <a:pPr>
              <a:lnSpc>
                <a:spcPct val="114000"/>
              </a:lnSpc>
              <a:buFont typeface="Courier New" panose="02070309020205020404" pitchFamily="49" charset="0"/>
              <a:buChar char="o"/>
            </a:pPr>
            <a:r>
              <a:rPr lang="en-US" altLang="en-US" sz="1600">
                <a:solidFill>
                  <a:schemeClr val="tx1"/>
                </a:solidFill>
              </a:rPr>
              <a:t>Damping times </a:t>
            </a:r>
            <a:r>
              <a:rPr lang="en-US" altLang="en-US" sz="1600">
                <a:solidFill>
                  <a:schemeClr val="tx1"/>
                </a:solidFill>
                <a:sym typeface="Symbol" panose="05050102010706020507" pitchFamily="18" charset="2"/>
              </a:rPr>
              <a:t> (5, 9) ms vs. (10, 13) ms in Elettra</a:t>
            </a:r>
          </a:p>
          <a:p>
            <a:pPr>
              <a:lnSpc>
                <a:spcPct val="114000"/>
              </a:lnSpc>
              <a:buFont typeface="Courier New" panose="02070309020205020404" pitchFamily="49" charset="0"/>
              <a:buChar char="o"/>
            </a:pPr>
            <a:r>
              <a:rPr lang="en-US" altLang="en-US" sz="1600">
                <a:solidFill>
                  <a:schemeClr val="tx1"/>
                </a:solidFill>
                <a:sym typeface="Symbol" panose="05050102010706020507" pitchFamily="18" charset="2"/>
              </a:rPr>
              <a:t>RF L1 mode characteristic time 0.04 ms vs. 0.003 ms in Elettra   </a:t>
            </a:r>
            <a:endParaRPr lang="en-US" altLang="en-US" sz="160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D8AE417-1B2A-4D0C-99FA-769254DE1CFD}"/>
              </a:ext>
            </a:extLst>
          </p:cNvPr>
          <p:cNvSpPr txBox="1"/>
          <p:nvPr/>
        </p:nvSpPr>
        <p:spPr>
          <a:xfrm>
            <a:off x="5868144" y="38159"/>
            <a:ext cx="3199767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>
              <a:defRPr/>
            </a:pP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ref. </a:t>
            </a:r>
            <a:r>
              <a:rPr lang="en-US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A. </a:t>
            </a:r>
            <a:r>
              <a:rPr lang="en-US" sz="1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Passarelli</a:t>
            </a:r>
            <a:r>
              <a:rPr lang="en-US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(INFN-NA),                           E</a:t>
            </a: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. </a:t>
            </a:r>
            <a:r>
              <a:rPr lang="en-US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Karantzoulis</a:t>
            </a: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, C. </a:t>
            </a:r>
            <a:r>
              <a:rPr lang="en-US" sz="1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Pasotti</a:t>
            </a:r>
            <a:r>
              <a:rPr lang="en-US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, S. </a:t>
            </a:r>
            <a:r>
              <a:rPr lang="en-US" sz="1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Cleva</a:t>
            </a:r>
            <a:r>
              <a:rPr lang="en-US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(</a:t>
            </a:r>
            <a:r>
              <a:rPr lang="en-US" sz="1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Elettra</a:t>
            </a:r>
            <a:r>
              <a:rPr lang="en-US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)</a:t>
            </a:r>
            <a:endParaRPr lang="it-IT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297421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 bwMode="auto">
          <a:xfrm>
            <a:off x="2678113" y="122238"/>
            <a:ext cx="6073775" cy="636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r>
              <a:rPr lang="en-US" altLang="it-IT">
                <a:solidFill>
                  <a:srgbClr val="0070C0"/>
                </a:solidFill>
              </a:rPr>
              <a:t>Elettra-TR </a:t>
            </a:r>
            <a:r>
              <a:rPr lang="en-US" altLang="it-IT" i="1">
                <a:solidFill>
                  <a:srgbClr val="0070C0"/>
                </a:solidFill>
              </a:rPr>
              <a:t>vs.</a:t>
            </a:r>
            <a:r>
              <a:rPr lang="en-US" altLang="it-IT">
                <a:solidFill>
                  <a:srgbClr val="0070C0"/>
                </a:solidFill>
              </a:rPr>
              <a:t> Elettra2.0-TR</a:t>
            </a:r>
            <a:endParaRPr lang="it-IT" altLang="it-IT">
              <a:solidFill>
                <a:srgbClr val="0070C0"/>
              </a:solidFill>
            </a:endParaRPr>
          </a:p>
        </p:txBody>
      </p:sp>
      <p:sp>
        <p:nvSpPr>
          <p:cNvPr id="26627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360363" algn="l"/>
                <a:tab pos="723900" algn="l"/>
                <a:tab pos="1087438" algn="l"/>
                <a:tab pos="1452563" algn="l"/>
                <a:tab pos="1816100" algn="l"/>
                <a:tab pos="2179638" algn="l"/>
                <a:tab pos="2543175" algn="l"/>
                <a:tab pos="2906713" algn="l"/>
                <a:tab pos="3271838" algn="l"/>
                <a:tab pos="3635375" algn="l"/>
                <a:tab pos="3998913" algn="l"/>
                <a:tab pos="4362450" algn="l"/>
                <a:tab pos="4725988" algn="l"/>
                <a:tab pos="5091113" algn="l"/>
                <a:tab pos="5454650" algn="l"/>
                <a:tab pos="5818188" algn="l"/>
                <a:tab pos="6181725" algn="l"/>
                <a:tab pos="6545263" algn="l"/>
                <a:tab pos="6908800" algn="l"/>
                <a:tab pos="7273925" algn="l"/>
              </a:tabLst>
              <a:defRPr sz="1900">
                <a:solidFill>
                  <a:schemeClr val="bg1"/>
                </a:solidFill>
                <a:latin typeface="Arial" charset="0"/>
                <a:ea typeface="MS PGothic" pitchFamily="34" charset="-128"/>
              </a:defRPr>
            </a:lvl1pPr>
            <a:lvl2pPr>
              <a:tabLst>
                <a:tab pos="0" algn="l"/>
                <a:tab pos="360363" algn="l"/>
                <a:tab pos="723900" algn="l"/>
                <a:tab pos="1087438" algn="l"/>
                <a:tab pos="1452563" algn="l"/>
                <a:tab pos="1816100" algn="l"/>
                <a:tab pos="2179638" algn="l"/>
                <a:tab pos="2543175" algn="l"/>
                <a:tab pos="2906713" algn="l"/>
                <a:tab pos="3271838" algn="l"/>
                <a:tab pos="3635375" algn="l"/>
                <a:tab pos="3998913" algn="l"/>
                <a:tab pos="4362450" algn="l"/>
                <a:tab pos="4725988" algn="l"/>
                <a:tab pos="5091113" algn="l"/>
                <a:tab pos="5454650" algn="l"/>
                <a:tab pos="5818188" algn="l"/>
                <a:tab pos="6181725" algn="l"/>
                <a:tab pos="6545263" algn="l"/>
                <a:tab pos="6908800" algn="l"/>
                <a:tab pos="7273925" algn="l"/>
              </a:tabLst>
              <a:defRPr sz="1900">
                <a:solidFill>
                  <a:schemeClr val="bg1"/>
                </a:solidFill>
                <a:latin typeface="Arial" charset="0"/>
                <a:ea typeface="MS PGothic" pitchFamily="34" charset="-128"/>
              </a:defRPr>
            </a:lvl2pPr>
            <a:lvl3pPr>
              <a:tabLst>
                <a:tab pos="0" algn="l"/>
                <a:tab pos="360363" algn="l"/>
                <a:tab pos="723900" algn="l"/>
                <a:tab pos="1087438" algn="l"/>
                <a:tab pos="1452563" algn="l"/>
                <a:tab pos="1816100" algn="l"/>
                <a:tab pos="2179638" algn="l"/>
                <a:tab pos="2543175" algn="l"/>
                <a:tab pos="2906713" algn="l"/>
                <a:tab pos="3271838" algn="l"/>
                <a:tab pos="3635375" algn="l"/>
                <a:tab pos="3998913" algn="l"/>
                <a:tab pos="4362450" algn="l"/>
                <a:tab pos="4725988" algn="l"/>
                <a:tab pos="5091113" algn="l"/>
                <a:tab pos="5454650" algn="l"/>
                <a:tab pos="5818188" algn="l"/>
                <a:tab pos="6181725" algn="l"/>
                <a:tab pos="6545263" algn="l"/>
                <a:tab pos="6908800" algn="l"/>
                <a:tab pos="7273925" algn="l"/>
              </a:tabLst>
              <a:defRPr sz="1900">
                <a:solidFill>
                  <a:schemeClr val="bg1"/>
                </a:solidFill>
                <a:latin typeface="Arial" charset="0"/>
                <a:ea typeface="MS PGothic" pitchFamily="34" charset="-128"/>
              </a:defRPr>
            </a:lvl3pPr>
            <a:lvl4pPr>
              <a:tabLst>
                <a:tab pos="0" algn="l"/>
                <a:tab pos="360363" algn="l"/>
                <a:tab pos="723900" algn="l"/>
                <a:tab pos="1087438" algn="l"/>
                <a:tab pos="1452563" algn="l"/>
                <a:tab pos="1816100" algn="l"/>
                <a:tab pos="2179638" algn="l"/>
                <a:tab pos="2543175" algn="l"/>
                <a:tab pos="2906713" algn="l"/>
                <a:tab pos="3271838" algn="l"/>
                <a:tab pos="3635375" algn="l"/>
                <a:tab pos="3998913" algn="l"/>
                <a:tab pos="4362450" algn="l"/>
                <a:tab pos="4725988" algn="l"/>
                <a:tab pos="5091113" algn="l"/>
                <a:tab pos="5454650" algn="l"/>
                <a:tab pos="5818188" algn="l"/>
                <a:tab pos="6181725" algn="l"/>
                <a:tab pos="6545263" algn="l"/>
                <a:tab pos="6908800" algn="l"/>
                <a:tab pos="7273925" algn="l"/>
              </a:tabLst>
              <a:defRPr sz="1900">
                <a:solidFill>
                  <a:schemeClr val="bg1"/>
                </a:solidFill>
                <a:latin typeface="Arial" charset="0"/>
                <a:ea typeface="MS PGothic" pitchFamily="34" charset="-128"/>
              </a:defRPr>
            </a:lvl4pPr>
            <a:lvl5pPr>
              <a:tabLst>
                <a:tab pos="0" algn="l"/>
                <a:tab pos="360363" algn="l"/>
                <a:tab pos="723900" algn="l"/>
                <a:tab pos="1087438" algn="l"/>
                <a:tab pos="1452563" algn="l"/>
                <a:tab pos="1816100" algn="l"/>
                <a:tab pos="2179638" algn="l"/>
                <a:tab pos="2543175" algn="l"/>
                <a:tab pos="2906713" algn="l"/>
                <a:tab pos="3271838" algn="l"/>
                <a:tab pos="3635375" algn="l"/>
                <a:tab pos="3998913" algn="l"/>
                <a:tab pos="4362450" algn="l"/>
                <a:tab pos="4725988" algn="l"/>
                <a:tab pos="5091113" algn="l"/>
                <a:tab pos="5454650" algn="l"/>
                <a:tab pos="5818188" algn="l"/>
                <a:tab pos="6181725" algn="l"/>
                <a:tab pos="6545263" algn="l"/>
                <a:tab pos="6908800" algn="l"/>
                <a:tab pos="7273925" algn="l"/>
              </a:tabLst>
              <a:defRPr sz="1900">
                <a:solidFill>
                  <a:schemeClr val="bg1"/>
                </a:solidFill>
                <a:latin typeface="Arial" charset="0"/>
                <a:ea typeface="MS PGothic" pitchFamily="34" charset="-128"/>
              </a:defRPr>
            </a:lvl5pPr>
            <a:lvl6pPr marL="2120900" indent="-182563" defTabSz="3619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60363" algn="l"/>
                <a:tab pos="723900" algn="l"/>
                <a:tab pos="1087438" algn="l"/>
                <a:tab pos="1452563" algn="l"/>
                <a:tab pos="1816100" algn="l"/>
                <a:tab pos="2179638" algn="l"/>
                <a:tab pos="2543175" algn="l"/>
                <a:tab pos="2906713" algn="l"/>
                <a:tab pos="3271838" algn="l"/>
                <a:tab pos="3635375" algn="l"/>
                <a:tab pos="3998913" algn="l"/>
                <a:tab pos="4362450" algn="l"/>
                <a:tab pos="4725988" algn="l"/>
                <a:tab pos="5091113" algn="l"/>
                <a:tab pos="5454650" algn="l"/>
                <a:tab pos="5818188" algn="l"/>
                <a:tab pos="6181725" algn="l"/>
                <a:tab pos="6545263" algn="l"/>
                <a:tab pos="6908800" algn="l"/>
                <a:tab pos="7273925" algn="l"/>
              </a:tabLst>
              <a:defRPr sz="1900">
                <a:solidFill>
                  <a:schemeClr val="bg1"/>
                </a:solidFill>
                <a:latin typeface="Arial" charset="0"/>
                <a:ea typeface="MS PGothic" pitchFamily="34" charset="-128"/>
              </a:defRPr>
            </a:lvl6pPr>
            <a:lvl7pPr marL="2578100" indent="-182563" defTabSz="3619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60363" algn="l"/>
                <a:tab pos="723900" algn="l"/>
                <a:tab pos="1087438" algn="l"/>
                <a:tab pos="1452563" algn="l"/>
                <a:tab pos="1816100" algn="l"/>
                <a:tab pos="2179638" algn="l"/>
                <a:tab pos="2543175" algn="l"/>
                <a:tab pos="2906713" algn="l"/>
                <a:tab pos="3271838" algn="l"/>
                <a:tab pos="3635375" algn="l"/>
                <a:tab pos="3998913" algn="l"/>
                <a:tab pos="4362450" algn="l"/>
                <a:tab pos="4725988" algn="l"/>
                <a:tab pos="5091113" algn="l"/>
                <a:tab pos="5454650" algn="l"/>
                <a:tab pos="5818188" algn="l"/>
                <a:tab pos="6181725" algn="l"/>
                <a:tab pos="6545263" algn="l"/>
                <a:tab pos="6908800" algn="l"/>
                <a:tab pos="7273925" algn="l"/>
              </a:tabLst>
              <a:defRPr sz="1900">
                <a:solidFill>
                  <a:schemeClr val="bg1"/>
                </a:solidFill>
                <a:latin typeface="Arial" charset="0"/>
                <a:ea typeface="MS PGothic" pitchFamily="34" charset="-128"/>
              </a:defRPr>
            </a:lvl7pPr>
            <a:lvl8pPr marL="3035300" indent="-182563" defTabSz="3619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60363" algn="l"/>
                <a:tab pos="723900" algn="l"/>
                <a:tab pos="1087438" algn="l"/>
                <a:tab pos="1452563" algn="l"/>
                <a:tab pos="1816100" algn="l"/>
                <a:tab pos="2179638" algn="l"/>
                <a:tab pos="2543175" algn="l"/>
                <a:tab pos="2906713" algn="l"/>
                <a:tab pos="3271838" algn="l"/>
                <a:tab pos="3635375" algn="l"/>
                <a:tab pos="3998913" algn="l"/>
                <a:tab pos="4362450" algn="l"/>
                <a:tab pos="4725988" algn="l"/>
                <a:tab pos="5091113" algn="l"/>
                <a:tab pos="5454650" algn="l"/>
                <a:tab pos="5818188" algn="l"/>
                <a:tab pos="6181725" algn="l"/>
                <a:tab pos="6545263" algn="l"/>
                <a:tab pos="6908800" algn="l"/>
                <a:tab pos="7273925" algn="l"/>
              </a:tabLst>
              <a:defRPr sz="1900">
                <a:solidFill>
                  <a:schemeClr val="bg1"/>
                </a:solidFill>
                <a:latin typeface="Arial" charset="0"/>
                <a:ea typeface="MS PGothic" pitchFamily="34" charset="-128"/>
              </a:defRPr>
            </a:lvl8pPr>
            <a:lvl9pPr marL="3492500" indent="-182563" defTabSz="3619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60363" algn="l"/>
                <a:tab pos="723900" algn="l"/>
                <a:tab pos="1087438" algn="l"/>
                <a:tab pos="1452563" algn="l"/>
                <a:tab pos="1816100" algn="l"/>
                <a:tab pos="2179638" algn="l"/>
                <a:tab pos="2543175" algn="l"/>
                <a:tab pos="2906713" algn="l"/>
                <a:tab pos="3271838" algn="l"/>
                <a:tab pos="3635375" algn="l"/>
                <a:tab pos="3998913" algn="l"/>
                <a:tab pos="4362450" algn="l"/>
                <a:tab pos="4725988" algn="l"/>
                <a:tab pos="5091113" algn="l"/>
                <a:tab pos="5454650" algn="l"/>
                <a:tab pos="5818188" algn="l"/>
                <a:tab pos="6181725" algn="l"/>
                <a:tab pos="6545263" algn="l"/>
                <a:tab pos="6908800" algn="l"/>
                <a:tab pos="7273925" algn="l"/>
              </a:tabLst>
              <a:defRPr sz="1900">
                <a:solidFill>
                  <a:schemeClr val="bg1"/>
                </a:solidFill>
                <a:latin typeface="Arial" charset="0"/>
                <a:ea typeface="MS PGothic" pitchFamily="34" charset="-128"/>
              </a:defRPr>
            </a:lvl9pPr>
          </a:lstStyle>
          <a:p>
            <a:fld id="{CCD151E1-590E-429A-95E0-1EA0B561E9D7}" type="slidenum">
              <a:rPr lang="it-IT" altLang="it-IT" sz="1000" smtClean="0">
                <a:solidFill>
                  <a:srgbClr val="000000"/>
                </a:solidFill>
              </a:rPr>
              <a:pPr/>
              <a:t>22</a:t>
            </a:fld>
            <a:endParaRPr lang="it-IT" altLang="it-IT" sz="1000">
              <a:solidFill>
                <a:srgbClr val="000000"/>
              </a:solidFill>
            </a:endParaRPr>
          </a:p>
        </p:txBody>
      </p:sp>
      <p:graphicFrame>
        <p:nvGraphicFramePr>
          <p:cNvPr id="2" name="Table 1">
            <a:extLst/>
          </p:cNvPr>
          <p:cNvGraphicFramePr>
            <a:graphicFrameLocks noGrp="1"/>
          </p:cNvGraphicFramePr>
          <p:nvPr/>
        </p:nvGraphicFramePr>
        <p:xfrm>
          <a:off x="70297" y="1972418"/>
          <a:ext cx="3997647" cy="23576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692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8380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0692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62145">
                <a:tc gridSpan="3">
                  <a:txBody>
                    <a:bodyPr/>
                    <a:lstStyle/>
                    <a:p>
                      <a:pPr marL="0" marR="0" indent="0" algn="ctr" defTabSz="3702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ELETTRA @ 2 GeV</a:t>
                      </a:r>
                      <a:endParaRPr lang="it-IT" sz="1600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7" marR="91417" marT="45752" marB="45752" anchor="ctr"/>
                </a:tc>
                <a:tc hMerge="1">
                  <a:txBody>
                    <a:bodyPr/>
                    <a:lstStyle/>
                    <a:p>
                      <a:pPr marL="0" marR="0" indent="0" algn="ctr" defTabSz="3702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7" marR="91417" marT="45752" marB="45752"/>
                </a:tc>
                <a:tc hMerge="1">
                  <a:txBody>
                    <a:bodyPr/>
                    <a:lstStyle/>
                    <a:p>
                      <a:pPr algn="ctr"/>
                      <a:endParaRPr lang="it-IT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7" marR="91417" marT="45752" marB="45752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62145">
                <a:tc>
                  <a:txBody>
                    <a:bodyPr/>
                    <a:lstStyle/>
                    <a:p>
                      <a:pPr marL="0" marR="0" indent="0" algn="l" defTabSz="3702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7" marR="91417" marT="45752" marB="45752">
                    <a:solidFill>
                      <a:srgbClr val="139B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02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Single</a:t>
                      </a:r>
                      <a:r>
                        <a:rPr lang="en-US" sz="14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Bunch</a:t>
                      </a:r>
                      <a:endParaRPr lang="it-IT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7" marR="91417" marT="45752" marB="45752" anchor="ctr">
                    <a:solidFill>
                      <a:srgbClr val="139B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Hybrid F.P. </a:t>
                      </a:r>
                      <a:endParaRPr lang="it-IT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7" marR="91417" marT="45752" marB="45752" anchor="ctr">
                    <a:solidFill>
                      <a:srgbClr val="139BF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5009"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</a:t>
                      </a:r>
                      <a:endParaRPr lang="it-IT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7" marR="91417" marT="45752" marB="457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4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(5)</a:t>
                      </a:r>
                      <a:endParaRPr lang="it-IT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7" marR="91417" marT="45752" marB="4575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+ 310</a:t>
                      </a:r>
                      <a:endParaRPr lang="it-IT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7" marR="91417" marT="45752" marB="45752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05009">
                <a:tc>
                  <a:txBody>
                    <a:bodyPr/>
                    <a:lstStyle/>
                    <a:p>
                      <a:r>
                        <a:rPr lang="en-US" sz="1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ps</a:t>
                      </a:r>
                      <a:r>
                        <a:rPr lang="en-US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FWHM</a:t>
                      </a:r>
                      <a:endParaRPr lang="it-IT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7" marR="91417" marT="45752" marB="457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</a:t>
                      </a:r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– 70</a:t>
                      </a:r>
                      <a:endParaRPr lang="it-IT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7" marR="91417" marT="45752" marB="4575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</a:t>
                      </a:r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it-IT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7" marR="91417" marT="45752" marB="45752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05009"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MHz</a:t>
                      </a:r>
                      <a:endParaRPr lang="it-IT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7" marR="91417" marT="45752" marB="457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1.157</a:t>
                      </a:r>
                      <a:endParaRPr lang="it-IT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7" marR="91417" marT="45752" marB="4575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1.157</a:t>
                      </a:r>
                      <a:endParaRPr lang="it-IT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7" marR="91417" marT="45752" marB="45752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1830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1417" marR="91417" marT="45752" marB="45752">
                    <a:blipFill rotWithShape="0">
                      <a:blip r:embed="rId2"/>
                      <a:stretch>
                        <a:fillRect l="-465" t="-268235" r="-207442" b="-2353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02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1/300 (1/60)</a:t>
                      </a:r>
                    </a:p>
                  </a:txBody>
                  <a:tcPr marL="91417" marR="91417" marT="45752" marB="45752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02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1/60</a:t>
                      </a:r>
                    </a:p>
                  </a:txBody>
                  <a:tcPr marL="91417" marR="91417" marT="45752" marB="45752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/>
          </p:cNvPr>
          <p:cNvGraphicFramePr>
            <a:graphicFrameLocks noGrp="1"/>
          </p:cNvGraphicFramePr>
          <p:nvPr/>
        </p:nvGraphicFramePr>
        <p:xfrm>
          <a:off x="4139952" y="1972418"/>
          <a:ext cx="4896544" cy="234835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961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5212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5212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61866">
                <a:tc gridSpan="4">
                  <a:txBody>
                    <a:bodyPr/>
                    <a:lstStyle/>
                    <a:p>
                      <a:pPr marL="0" marR="0" indent="0" algn="ctr" defTabSz="3702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ELETTRA2.0 @ 2.4 GeV</a:t>
                      </a:r>
                      <a:endParaRPr lang="it-IT" sz="1600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1" marR="91431" marT="45724" marB="45724" anchor="ctr"/>
                </a:tc>
                <a:tc hMerge="1">
                  <a:txBody>
                    <a:bodyPr/>
                    <a:lstStyle/>
                    <a:p>
                      <a:pPr marL="0" marR="0" indent="0" algn="l" defTabSz="3702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7" marR="91427" marT="45718" marB="45718" anchor="ctr"/>
                </a:tc>
                <a:tc hMerge="1">
                  <a:txBody>
                    <a:bodyPr/>
                    <a:lstStyle/>
                    <a:p>
                      <a:pPr marL="0" marR="0" indent="0" algn="ctr" defTabSz="3702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7" marR="91427" marT="45718" marB="45718" anchor="ctr"/>
                </a:tc>
                <a:tc hMerge="1">
                  <a:txBody>
                    <a:bodyPr/>
                    <a:lstStyle/>
                    <a:p>
                      <a:pPr marL="0" marR="0" indent="0" algn="ctr" defTabSz="3702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1" marR="91431" marT="45724" marB="45724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61866">
                <a:tc>
                  <a:txBody>
                    <a:bodyPr/>
                    <a:lstStyle/>
                    <a:p>
                      <a:pPr marL="0" marR="0" indent="0" algn="ctr" defTabSz="3702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1" marR="91431" marT="45724" marB="45724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3702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Low current </a:t>
                      </a:r>
                    </a:p>
                  </a:txBody>
                  <a:tcPr marL="91427" marR="91427" marT="45718" marB="45718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02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Hybrid F.P.</a:t>
                      </a:r>
                    </a:p>
                  </a:txBody>
                  <a:tcPr marL="91427" marR="91427" marT="45718" marB="45718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02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CC</a:t>
                      </a:r>
                      <a:endParaRPr lang="it-IT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1" marR="91431" marT="45724" marB="45724"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4864"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</a:t>
                      </a:r>
                      <a:endParaRPr lang="it-IT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7" marR="91417" marT="45752" marB="457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0.25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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 bn.</a:t>
                      </a:r>
                      <a:endParaRPr lang="it-IT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7" marR="91427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2 (5) + 400</a:t>
                      </a:r>
                      <a:endParaRPr lang="it-IT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7" marR="91427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+ 400</a:t>
                      </a:r>
                      <a:endParaRPr lang="it-IT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1" marR="91431" marT="45724" marB="45724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04864">
                <a:tc>
                  <a:txBody>
                    <a:bodyPr/>
                    <a:lstStyle/>
                    <a:p>
                      <a:r>
                        <a:rPr lang="en-US" sz="1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ps</a:t>
                      </a:r>
                      <a:r>
                        <a:rPr lang="en-US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FWHM</a:t>
                      </a:r>
                      <a:endParaRPr lang="it-IT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7" marR="91417" marT="45752" marB="457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14</a:t>
                      </a:r>
                      <a:r>
                        <a:rPr lang="en-US" sz="1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 – 17</a:t>
                      </a:r>
                      <a:endParaRPr lang="it-IT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7" marR="91427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</a:t>
                      </a:r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 100 (150)</a:t>
                      </a:r>
                      <a:endParaRPr lang="it-IT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7" marR="91427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1–5 @ sel. </a:t>
                      </a:r>
                      <a:r>
                        <a:rPr lang="en-US" sz="1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bls</a:t>
                      </a:r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it-IT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1" marR="91431" marT="45724" marB="45724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04864"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MHz</a:t>
                      </a:r>
                      <a:endParaRPr lang="it-IT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7" marR="91417" marT="45752" marB="457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</a:t>
                      </a:r>
                      <a:endParaRPr lang="it-IT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7" marR="91427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1.157</a:t>
                      </a:r>
                      <a:endParaRPr lang="it-IT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7" marR="91427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1.157</a:t>
                      </a:r>
                      <a:endParaRPr lang="it-IT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1" marR="91431" marT="45724" marB="45724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100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1417" marR="91417" marT="45752" marB="45752">
                    <a:blipFill rotWithShape="0">
                      <a:blip r:embed="rId3"/>
                      <a:stretch>
                        <a:fillRect l="-469" t="-271429" r="-279812" b="-2381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02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1/1600</a:t>
                      </a:r>
                      <a:endParaRPr lang="it-IT" sz="1400" b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7" marR="91427" marT="45718" marB="45718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02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1/200 (1/80)</a:t>
                      </a:r>
                      <a:endParaRPr lang="it-IT" sz="1400" b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7" marR="91427" marT="45718" marB="45718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702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1/9000</a:t>
                      </a:r>
                      <a:endParaRPr lang="it-IT" sz="1400" b="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1" marR="91431" marT="45724" marB="45724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6630" name="TextBox 2">
            <a:extLst/>
          </p:cNvPr>
          <p:cNvSpPr txBox="1">
            <a:spLocks noChangeArrowheads="1"/>
          </p:cNvSpPr>
          <p:nvPr/>
        </p:nvSpPr>
        <p:spPr bwMode="auto">
          <a:xfrm>
            <a:off x="179388" y="987425"/>
            <a:ext cx="8640762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1900">
                <a:solidFill>
                  <a:schemeClr val="bg1"/>
                </a:solidFill>
                <a:latin typeface="Arial" charset="0"/>
                <a:ea typeface="MS PGothic" pitchFamily="34" charset="-128"/>
              </a:defRPr>
            </a:lvl1pPr>
            <a:lvl2pPr>
              <a:defRPr sz="1900">
                <a:solidFill>
                  <a:schemeClr val="bg1"/>
                </a:solidFill>
                <a:latin typeface="Arial" charset="0"/>
                <a:ea typeface="MS PGothic" pitchFamily="34" charset="-128"/>
              </a:defRPr>
            </a:lvl2pPr>
            <a:lvl3pPr>
              <a:defRPr sz="1900">
                <a:solidFill>
                  <a:schemeClr val="bg1"/>
                </a:solidFill>
                <a:latin typeface="Arial" charset="0"/>
                <a:ea typeface="MS PGothic" pitchFamily="34" charset="-128"/>
              </a:defRPr>
            </a:lvl3pPr>
            <a:lvl4pPr>
              <a:defRPr sz="1900">
                <a:solidFill>
                  <a:schemeClr val="bg1"/>
                </a:solidFill>
                <a:latin typeface="Arial" charset="0"/>
                <a:ea typeface="MS PGothic" pitchFamily="34" charset="-128"/>
              </a:defRPr>
            </a:lvl4pPr>
            <a:lvl5pPr>
              <a:defRPr sz="1900">
                <a:solidFill>
                  <a:schemeClr val="bg1"/>
                </a:solidFill>
                <a:latin typeface="Arial" charset="0"/>
                <a:ea typeface="MS PGothic" pitchFamily="34" charset="-128"/>
              </a:defRPr>
            </a:lvl5pPr>
            <a:lvl6pPr marL="2120900" indent="-182563" defTabSz="36195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bg1"/>
                </a:solidFill>
                <a:latin typeface="Arial" charset="0"/>
                <a:ea typeface="MS PGothic" pitchFamily="34" charset="-128"/>
              </a:defRPr>
            </a:lvl6pPr>
            <a:lvl7pPr marL="2578100" indent="-182563" defTabSz="36195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bg1"/>
                </a:solidFill>
                <a:latin typeface="Arial" charset="0"/>
                <a:ea typeface="MS PGothic" pitchFamily="34" charset="-128"/>
              </a:defRPr>
            </a:lvl7pPr>
            <a:lvl8pPr marL="3035300" indent="-182563" defTabSz="36195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bg1"/>
                </a:solidFill>
                <a:latin typeface="Arial" charset="0"/>
                <a:ea typeface="MS PGothic" pitchFamily="34" charset="-128"/>
              </a:defRPr>
            </a:lvl8pPr>
            <a:lvl9pPr marL="3492500" indent="-182563" defTabSz="36195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bg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lnSpc>
                <a:spcPct val="114000"/>
              </a:lnSpc>
              <a:spcAft>
                <a:spcPts val="600"/>
              </a:spcAft>
              <a:buFont typeface="Wingdings" pitchFamily="2" charset="2"/>
              <a:buChar char=""/>
              <a:defRPr/>
            </a:pPr>
            <a:r>
              <a:rPr lang="en-GB" altLang="it-IT" sz="1600" dirty="0">
                <a:solidFill>
                  <a:schemeClr val="tx1"/>
                </a:solidFill>
              </a:rPr>
              <a:t> </a:t>
            </a:r>
            <a:r>
              <a:rPr lang="en-GB" altLang="it-IT" sz="16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Maximum</a:t>
            </a:r>
            <a:r>
              <a:rPr lang="en-GB" altLang="it-IT" sz="1600" dirty="0">
                <a:solidFill>
                  <a:schemeClr val="tx1"/>
                </a:solidFill>
              </a:rPr>
              <a:t> total stored current is 310 mA @ Elettra</a:t>
            </a:r>
            <a:r>
              <a:rPr lang="en-GB" altLang="it-IT" sz="1600" i="1" dirty="0">
                <a:solidFill>
                  <a:schemeClr val="tx1"/>
                </a:solidFill>
              </a:rPr>
              <a:t>-2GeV</a:t>
            </a:r>
            <a:r>
              <a:rPr lang="en-GB" altLang="it-IT" sz="1600" dirty="0">
                <a:solidFill>
                  <a:schemeClr val="tx1"/>
                </a:solidFill>
              </a:rPr>
              <a:t>, 400mA @ Elettra2.0</a:t>
            </a:r>
            <a:r>
              <a:rPr lang="en-GB" altLang="it-IT" sz="1600" i="1" dirty="0">
                <a:solidFill>
                  <a:schemeClr val="tx1"/>
                </a:solidFill>
              </a:rPr>
              <a:t>-2.4 GeV</a:t>
            </a:r>
          </a:p>
          <a:p>
            <a:pPr marL="0" indent="0">
              <a:lnSpc>
                <a:spcPct val="114000"/>
              </a:lnSpc>
              <a:spcAft>
                <a:spcPts val="600"/>
              </a:spcAft>
              <a:defRPr/>
            </a:pPr>
            <a:r>
              <a:rPr lang="en-GB" altLang="it-IT" sz="1600" dirty="0">
                <a:solidFill>
                  <a:schemeClr val="tx1"/>
                </a:solidFill>
                <a:sym typeface="Wingdings" pitchFamily="2" charset="2"/>
              </a:rPr>
              <a:t>  </a:t>
            </a:r>
            <a:r>
              <a:rPr lang="en-GB" altLang="it-IT" sz="1600" dirty="0">
                <a:solidFill>
                  <a:schemeClr val="tx1"/>
                </a:solidFill>
              </a:rPr>
              <a:t>Total stored current in </a:t>
            </a:r>
            <a:r>
              <a:rPr lang="en-GB" altLang="it-IT" sz="16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 Current </a:t>
            </a:r>
            <a:r>
              <a:rPr lang="en-GB" altLang="it-IT" sz="1600" dirty="0">
                <a:solidFill>
                  <a:schemeClr val="tx1"/>
                </a:solidFill>
              </a:rPr>
              <a:t>mode is 100 mA</a:t>
            </a:r>
          </a:p>
        </p:txBody>
      </p:sp>
      <p:sp>
        <p:nvSpPr>
          <p:cNvPr id="26631" name="Rectangle 4"/>
          <p:cNvSpPr>
            <a:spLocks noChangeArrowheads="1"/>
          </p:cNvSpPr>
          <p:nvPr/>
        </p:nvSpPr>
        <p:spPr bwMode="auto">
          <a:xfrm>
            <a:off x="3722688" y="2408238"/>
            <a:ext cx="3444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altLang="it-IT" sz="1400">
                <a:sym typeface="Wingdings" pitchFamily="2" charset="2"/>
              </a:rPr>
              <a:t></a:t>
            </a:r>
            <a:endParaRPr lang="it-IT" altLang="it-IT" sz="1400"/>
          </a:p>
        </p:txBody>
      </p:sp>
      <p:sp>
        <p:nvSpPr>
          <p:cNvPr id="26632" name="Rectangle 8"/>
          <p:cNvSpPr>
            <a:spLocks noChangeArrowheads="1"/>
          </p:cNvSpPr>
          <p:nvPr/>
        </p:nvSpPr>
        <p:spPr bwMode="auto">
          <a:xfrm>
            <a:off x="7467600" y="2408238"/>
            <a:ext cx="3444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altLang="it-IT" sz="1400">
                <a:sym typeface="Wingdings" pitchFamily="2" charset="2"/>
              </a:rPr>
              <a:t></a:t>
            </a:r>
            <a:endParaRPr lang="it-IT" altLang="it-IT" sz="1400"/>
          </a:p>
        </p:txBody>
      </p:sp>
      <p:sp>
        <p:nvSpPr>
          <p:cNvPr id="26633" name="Rectangle 9"/>
          <p:cNvSpPr>
            <a:spLocks noChangeArrowheads="1"/>
          </p:cNvSpPr>
          <p:nvPr/>
        </p:nvSpPr>
        <p:spPr bwMode="auto">
          <a:xfrm>
            <a:off x="8475663" y="2408238"/>
            <a:ext cx="3444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altLang="it-IT" sz="1400">
                <a:sym typeface="Wingdings" pitchFamily="2" charset="2"/>
              </a:rPr>
              <a:t></a:t>
            </a:r>
            <a:endParaRPr lang="it-IT" altLang="it-IT" sz="1400"/>
          </a:p>
        </p:txBody>
      </p:sp>
      <p:sp>
        <p:nvSpPr>
          <p:cNvPr id="26634" name="Rectangle 5"/>
          <p:cNvSpPr>
            <a:spLocks noChangeArrowheads="1"/>
          </p:cNvSpPr>
          <p:nvPr/>
        </p:nvSpPr>
        <p:spPr bwMode="auto">
          <a:xfrm>
            <a:off x="6315075" y="2408238"/>
            <a:ext cx="3444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altLang="it-IT" sz="1400">
                <a:sym typeface="Wingdings" pitchFamily="2" charset="2"/>
              </a:rPr>
              <a:t></a:t>
            </a:r>
            <a:endParaRPr lang="it-IT" altLang="it-IT" sz="1400"/>
          </a:p>
        </p:txBody>
      </p:sp>
      <p:sp>
        <p:nvSpPr>
          <p:cNvPr id="7" name="Rectangle 6">
            <a:extLst/>
          </p:cNvPr>
          <p:cNvSpPr/>
          <p:nvPr/>
        </p:nvSpPr>
        <p:spPr bwMode="auto">
          <a:xfrm>
            <a:off x="50800" y="1924050"/>
            <a:ext cx="4016375" cy="484188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  <a:cs typeface="ＭＳ Ｐゴシック" charset="0"/>
              </a:rPr>
              <a:t>ELETTRA @ 2 GeV</a:t>
            </a:r>
            <a:endParaRPr lang="it-IT" sz="1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Rectangle 12">
            <a:extLst/>
          </p:cNvPr>
          <p:cNvSpPr/>
          <p:nvPr/>
        </p:nvSpPr>
        <p:spPr bwMode="auto">
          <a:xfrm>
            <a:off x="4140200" y="1924050"/>
            <a:ext cx="4895850" cy="484188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  <a:cs typeface="ＭＳ Ｐゴシック" charset="0"/>
              </a:rPr>
              <a:t>ELETTRA2.0 @ 2.4 GeV</a:t>
            </a:r>
            <a:endParaRPr lang="it-IT" sz="1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522622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7935DF5-EA68-43E5-92E4-E6434D247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HGHG and HGHG-FB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9DD6A135-5FAF-4E9D-8B9B-7B5940512A60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725734D-6F4E-43F4-996E-C1AF4457ABF1}" type="slidenum">
              <a:rPr lang="it-IT" altLang="it-IT" smtClean="0"/>
              <a:pPr>
                <a:defRPr/>
              </a:pPr>
              <a:t>23</a:t>
            </a:fld>
            <a:endParaRPr lang="it-IT" altLang="it-IT"/>
          </a:p>
        </p:txBody>
      </p:sp>
      <p:sp>
        <p:nvSpPr>
          <p:cNvPr id="68" name="Oval 67">
            <a:extLst>
              <a:ext uri="{FF2B5EF4-FFF2-40B4-BE49-F238E27FC236}">
                <a16:creationId xmlns="" xmlns:a16="http://schemas.microsoft.com/office/drawing/2014/main" id="{77670370-56C7-4FEA-8EBB-D7DD3B72A55A}"/>
              </a:ext>
            </a:extLst>
          </p:cNvPr>
          <p:cNvSpPr/>
          <p:nvPr/>
        </p:nvSpPr>
        <p:spPr bwMode="auto">
          <a:xfrm>
            <a:off x="130092" y="1709242"/>
            <a:ext cx="659968" cy="19270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isometricOffAxis1Right"/>
            <a:lightRig rig="threePt" dir="t"/>
          </a:scene3d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336947" eaLnBrk="1">
              <a:lnSpc>
                <a:spcPct val="93000"/>
              </a:lnSpc>
              <a:buClr>
                <a:srgbClr val="000000"/>
              </a:buClr>
              <a:buSzPct val="100000"/>
            </a:pPr>
            <a:endParaRPr lang="en-GB" sz="18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="" xmlns:a16="http://schemas.microsoft.com/office/drawing/2014/main" id="{D644E9EC-B05B-4C54-B7F3-E54AE26E868D}"/>
              </a:ext>
            </a:extLst>
          </p:cNvPr>
          <p:cNvCxnSpPr/>
          <p:nvPr/>
        </p:nvCxnSpPr>
        <p:spPr bwMode="auto">
          <a:xfrm flipV="1">
            <a:off x="100965" y="2884238"/>
            <a:ext cx="8959215" cy="138684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70" name="Picture 2">
            <a:extLst>
              <a:ext uri="{FF2B5EF4-FFF2-40B4-BE49-F238E27FC236}">
                <a16:creationId xmlns="" xmlns:a16="http://schemas.microsoft.com/office/drawing/2014/main" id="{99413A27-B3E5-497B-B651-FE9551751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000">
            <a:off x="100966" y="3620998"/>
            <a:ext cx="3051810" cy="80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" name="Picture 3">
            <a:extLst>
              <a:ext uri="{FF2B5EF4-FFF2-40B4-BE49-F238E27FC236}">
                <a16:creationId xmlns="" xmlns:a16="http://schemas.microsoft.com/office/drawing/2014/main" id="{BD4A8B76-415D-47F6-AA33-1CA4A0EE1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081" y="2747316"/>
            <a:ext cx="4955858" cy="1058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" name="Picture 4">
            <a:extLst>
              <a:ext uri="{FF2B5EF4-FFF2-40B4-BE49-F238E27FC236}">
                <a16:creationId xmlns="" xmlns:a16="http://schemas.microsoft.com/office/drawing/2014/main" id="{80E6930E-1ED3-44EC-A904-9B23AEC02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316" y="3563709"/>
            <a:ext cx="1025129" cy="34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" name="Oval 72">
            <a:extLst>
              <a:ext uri="{FF2B5EF4-FFF2-40B4-BE49-F238E27FC236}">
                <a16:creationId xmlns="" xmlns:a16="http://schemas.microsoft.com/office/drawing/2014/main" id="{3FC04C41-0713-4E8F-AA06-8B454AC27A91}"/>
              </a:ext>
            </a:extLst>
          </p:cNvPr>
          <p:cNvSpPr/>
          <p:nvPr/>
        </p:nvSpPr>
        <p:spPr bwMode="auto">
          <a:xfrm>
            <a:off x="214797" y="4738751"/>
            <a:ext cx="545807" cy="154416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isometricOffAxis1Right"/>
            <a:lightRig rig="threePt" dir="t"/>
          </a:scene3d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336947" eaLnBrk="1">
              <a:lnSpc>
                <a:spcPct val="93000"/>
              </a:lnSpc>
              <a:buClr>
                <a:srgbClr val="000000"/>
              </a:buClr>
              <a:buSzPct val="100000"/>
            </a:pPr>
            <a:endParaRPr lang="en-GB" sz="18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="" xmlns:a16="http://schemas.microsoft.com/office/drawing/2014/main" id="{F9EBADCF-469C-4E30-AE53-003E170122D4}"/>
              </a:ext>
            </a:extLst>
          </p:cNvPr>
          <p:cNvGrpSpPr/>
          <p:nvPr/>
        </p:nvGrpSpPr>
        <p:grpSpPr>
          <a:xfrm>
            <a:off x="198403" y="4564136"/>
            <a:ext cx="307275" cy="303160"/>
            <a:chOff x="5056449" y="3150411"/>
            <a:chExt cx="1332242" cy="899903"/>
          </a:xfrm>
        </p:grpSpPr>
        <p:sp>
          <p:nvSpPr>
            <p:cNvPr id="75" name="Can 69">
              <a:extLst>
                <a:ext uri="{FF2B5EF4-FFF2-40B4-BE49-F238E27FC236}">
                  <a16:creationId xmlns="" xmlns:a16="http://schemas.microsoft.com/office/drawing/2014/main" id="{B866879C-E39E-49F0-81C4-7C694081A65D}"/>
                </a:ext>
              </a:extLst>
            </p:cNvPr>
            <p:cNvSpPr/>
            <p:nvPr/>
          </p:nvSpPr>
          <p:spPr bwMode="auto">
            <a:xfrm flipV="1">
              <a:off x="5383455" y="3179206"/>
              <a:ext cx="678231" cy="859898"/>
            </a:xfrm>
            <a:prstGeom prst="can">
              <a:avLst>
                <a:gd name="adj" fmla="val 24286"/>
              </a:avLst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336947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GB" sz="1800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" name="Flowchart: Extract 75">
              <a:extLst>
                <a:ext uri="{FF2B5EF4-FFF2-40B4-BE49-F238E27FC236}">
                  <a16:creationId xmlns="" xmlns:a16="http://schemas.microsoft.com/office/drawing/2014/main" id="{67C0A784-BF14-42E3-9D81-94A49B87E1AF}"/>
                </a:ext>
              </a:extLst>
            </p:cNvPr>
            <p:cNvSpPr/>
            <p:nvPr/>
          </p:nvSpPr>
          <p:spPr bwMode="auto">
            <a:xfrm flipV="1">
              <a:off x="5056449" y="3150411"/>
              <a:ext cx="660063" cy="899903"/>
            </a:xfrm>
            <a:prstGeom prst="flowChartExtra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336947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GB" sz="1800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7" name="Flowchart: Extract 76">
              <a:extLst>
                <a:ext uri="{FF2B5EF4-FFF2-40B4-BE49-F238E27FC236}">
                  <a16:creationId xmlns="" xmlns:a16="http://schemas.microsoft.com/office/drawing/2014/main" id="{EB0AD441-1D82-4A18-BA08-F3A4A848259B}"/>
                </a:ext>
              </a:extLst>
            </p:cNvPr>
            <p:cNvSpPr/>
            <p:nvPr/>
          </p:nvSpPr>
          <p:spPr bwMode="auto">
            <a:xfrm flipV="1">
              <a:off x="5722570" y="3150415"/>
              <a:ext cx="666121" cy="888690"/>
            </a:xfrm>
            <a:prstGeom prst="flowChartExtra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336947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GB" sz="1800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="" xmlns:a16="http://schemas.microsoft.com/office/drawing/2014/main" id="{D45673B4-C509-4E0C-8EF2-D01E0A1DC966}"/>
              </a:ext>
            </a:extLst>
          </p:cNvPr>
          <p:cNvGrpSpPr/>
          <p:nvPr/>
        </p:nvGrpSpPr>
        <p:grpSpPr>
          <a:xfrm>
            <a:off x="8545258" y="3112144"/>
            <a:ext cx="560235" cy="634007"/>
            <a:chOff x="11403296" y="1320800"/>
            <a:chExt cx="746980" cy="845342"/>
          </a:xfrm>
        </p:grpSpPr>
        <p:sp>
          <p:nvSpPr>
            <p:cNvPr id="79" name="Oval 78">
              <a:extLst>
                <a:ext uri="{FF2B5EF4-FFF2-40B4-BE49-F238E27FC236}">
                  <a16:creationId xmlns="" xmlns:a16="http://schemas.microsoft.com/office/drawing/2014/main" id="{38F37323-2961-4557-9F61-63D390301067}"/>
                </a:ext>
              </a:extLst>
            </p:cNvPr>
            <p:cNvSpPr/>
            <p:nvPr/>
          </p:nvSpPr>
          <p:spPr bwMode="auto">
            <a:xfrm>
              <a:off x="11403296" y="1960254"/>
              <a:ext cx="727743" cy="205888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isometricOffAxis1Right"/>
              <a:lightRig rig="threePt" dir="t"/>
            </a:scene3d>
            <a:ex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336947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GB" sz="1800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="" xmlns:a16="http://schemas.microsoft.com/office/drawing/2014/main" id="{754113AA-C00C-4E6E-A794-6889A2D026AD}"/>
                </a:ext>
              </a:extLst>
            </p:cNvPr>
            <p:cNvGrpSpPr/>
            <p:nvPr/>
          </p:nvGrpSpPr>
          <p:grpSpPr>
            <a:xfrm>
              <a:off x="11740576" y="1320800"/>
              <a:ext cx="409700" cy="725421"/>
              <a:chOff x="5056449" y="3150411"/>
              <a:chExt cx="1332242" cy="899903"/>
            </a:xfrm>
          </p:grpSpPr>
          <p:sp>
            <p:nvSpPr>
              <p:cNvPr id="81" name="Can 80">
                <a:extLst>
                  <a:ext uri="{FF2B5EF4-FFF2-40B4-BE49-F238E27FC236}">
                    <a16:creationId xmlns="" xmlns:a16="http://schemas.microsoft.com/office/drawing/2014/main" id="{3652A88A-5866-40CE-A79C-6BF66A081476}"/>
                  </a:ext>
                </a:extLst>
              </p:cNvPr>
              <p:cNvSpPr/>
              <p:nvPr/>
            </p:nvSpPr>
            <p:spPr bwMode="auto">
              <a:xfrm flipV="1">
                <a:off x="5386479" y="3179206"/>
                <a:ext cx="675206" cy="859898"/>
              </a:xfrm>
              <a:prstGeom prst="can">
                <a:avLst>
                  <a:gd name="adj" fmla="val 24286"/>
                </a:avLst>
              </a:prstGeom>
              <a:solidFill>
                <a:srgbClr val="00FF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336947" eaLnBrk="1">
                  <a:lnSpc>
                    <a:spcPct val="93000"/>
                  </a:lnSpc>
                  <a:buClr>
                    <a:srgbClr val="000000"/>
                  </a:buClr>
                  <a:buSzPct val="100000"/>
                </a:pPr>
                <a:endParaRPr lang="en-GB" sz="1800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2" name="Flowchart: Extract 81">
                <a:extLst>
                  <a:ext uri="{FF2B5EF4-FFF2-40B4-BE49-F238E27FC236}">
                    <a16:creationId xmlns="" xmlns:a16="http://schemas.microsoft.com/office/drawing/2014/main" id="{3F7D1972-3C06-42B4-9A2F-7733F02D3EAA}"/>
                  </a:ext>
                </a:extLst>
              </p:cNvPr>
              <p:cNvSpPr/>
              <p:nvPr/>
            </p:nvSpPr>
            <p:spPr bwMode="auto">
              <a:xfrm flipV="1">
                <a:off x="5056449" y="3150411"/>
                <a:ext cx="660063" cy="899903"/>
              </a:xfrm>
              <a:prstGeom prst="flowChartExtra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336947" eaLnBrk="1">
                  <a:lnSpc>
                    <a:spcPct val="93000"/>
                  </a:lnSpc>
                  <a:buClr>
                    <a:srgbClr val="000000"/>
                  </a:buClr>
                  <a:buSzPct val="100000"/>
                </a:pPr>
                <a:endParaRPr lang="en-GB" sz="1800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3" name="Flowchart: Extract 82">
                <a:extLst>
                  <a:ext uri="{FF2B5EF4-FFF2-40B4-BE49-F238E27FC236}">
                    <a16:creationId xmlns="" xmlns:a16="http://schemas.microsoft.com/office/drawing/2014/main" id="{536557B7-D04D-41C4-B8C8-009374CDE647}"/>
                  </a:ext>
                </a:extLst>
              </p:cNvPr>
              <p:cNvSpPr/>
              <p:nvPr/>
            </p:nvSpPr>
            <p:spPr bwMode="auto">
              <a:xfrm flipV="1">
                <a:off x="5722570" y="3150415"/>
                <a:ext cx="666121" cy="888690"/>
              </a:xfrm>
              <a:prstGeom prst="flowChartExtra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336947" eaLnBrk="1">
                  <a:lnSpc>
                    <a:spcPct val="93000"/>
                  </a:lnSpc>
                  <a:buClr>
                    <a:srgbClr val="000000"/>
                  </a:buClr>
                  <a:buSzPct val="100000"/>
                </a:pPr>
                <a:endParaRPr lang="en-GB" sz="1800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84" name="ZoneTexte 13">
            <a:extLst>
              <a:ext uri="{FF2B5EF4-FFF2-40B4-BE49-F238E27FC236}">
                <a16:creationId xmlns="" xmlns:a16="http://schemas.microsoft.com/office/drawing/2014/main" id="{8A1B03F4-954E-483B-A03E-4524373BDE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42" y="3423244"/>
            <a:ext cx="18626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42900"/>
            <a:r>
              <a:rPr lang="el-GR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ゴシック"/>
                <a:cs typeface="Times New Roman" pitchFamily="18" charset="0"/>
              </a:rPr>
              <a:t>λ</a:t>
            </a:r>
            <a:r>
              <a:rPr lang="en-US" sz="2400" b="1" i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ゴシック"/>
                <a:cs typeface="Times New Roman" pitchFamily="18" charset="0"/>
              </a:rPr>
              <a:t>seed</a:t>
            </a:r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ゴシック"/>
                <a:cs typeface="Times New Roman" pitchFamily="18" charset="0"/>
              </a:rPr>
              <a:t> </a:t>
            </a:r>
            <a:r>
              <a:rPr lang="en-US" sz="1425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ゴシック"/>
                <a:cs typeface="Times New Roman" pitchFamily="18" charset="0"/>
              </a:rPr>
              <a:t>(e.g., 260 nm)</a:t>
            </a:r>
            <a:endParaRPr lang="fr-FR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ZoneTexte 13">
                <a:extLst>
                  <a:ext uri="{FF2B5EF4-FFF2-40B4-BE49-F238E27FC236}">
                    <a16:creationId xmlns="" xmlns:a16="http://schemas.microsoft.com/office/drawing/2014/main" id="{E02AE923-04D5-4383-B1F0-4A07434ED99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46922" y="2828670"/>
                <a:ext cx="2259970" cy="7670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defTabSz="342900"/>
                <a14:m>
                  <m:oMath xmlns:m="http://schemas.openxmlformats.org/officeDocument/2006/math">
                    <m:f>
                      <m:fPr>
                        <m:ctrlPr>
                          <a:rPr lang="en-US" sz="3000" b="1" i="1">
                            <a:solidFill>
                              <a:srgbClr val="0070C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fr-FR" sz="3000" b="1" i="1">
                            <a:solidFill>
                              <a:srgbClr val="0070C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Cambria Math"/>
                          </a:rPr>
                          <m:t>𝝀</m:t>
                        </m:r>
                        <m:r>
                          <a:rPr lang="en-US" sz="3000" b="1" i="1" baseline="-25000">
                            <a:solidFill>
                              <a:srgbClr val="0070C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Cambria Math"/>
                          </a:rPr>
                          <m:t>𝒔𝒆𝒆𝒅</m:t>
                        </m:r>
                      </m:num>
                      <m:den>
                        <m:r>
                          <a:rPr lang="en-US" sz="3000" b="1" i="1">
                            <a:solidFill>
                              <a:srgbClr val="0070C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Cambria Math"/>
                          </a:rPr>
                          <m:t>𝒏</m:t>
                        </m:r>
                      </m:den>
                    </m:f>
                    <m:r>
                      <a:rPr lang="en-US" sz="3000" b="1" i="1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1500" b="1" i="1" dirty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ea typeface="ＭＳ Ｐゴシック"/>
                    <a:cs typeface="Times New Roman" pitchFamily="18" charset="0"/>
                  </a:rPr>
                  <a:t>(e.g., 32 nm)</a:t>
                </a:r>
                <a:endParaRPr lang="fr-FR" sz="2700" b="1" i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ＭＳ Ｐゴシック"/>
                </a:endParaRPr>
              </a:p>
            </p:txBody>
          </p:sp>
        </mc:Choice>
        <mc:Fallback xmlns="">
          <p:sp>
            <p:nvSpPr>
              <p:cNvPr id="85" name="ZoneTexte 13">
                <a:extLst>
                  <a:ext uri="{FF2B5EF4-FFF2-40B4-BE49-F238E27FC236}">
                    <a16:creationId xmlns:a16="http://schemas.microsoft.com/office/drawing/2014/main" id="{E02AE923-04D5-4383-B1F0-4A07434ED9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46922" y="2828670"/>
                <a:ext cx="2259970" cy="76700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6" name="Picture 2">
            <a:extLst>
              <a:ext uri="{FF2B5EF4-FFF2-40B4-BE49-F238E27FC236}">
                <a16:creationId xmlns="" xmlns:a16="http://schemas.microsoft.com/office/drawing/2014/main" id="{D7881DA1-D507-4634-9049-F80BC063CD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0" r="3735"/>
          <a:stretch/>
        </p:blipFill>
        <p:spPr bwMode="auto">
          <a:xfrm rot="24918">
            <a:off x="1264985" y="671406"/>
            <a:ext cx="7120262" cy="187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7" name="Trapèze 10">
            <a:extLst>
              <a:ext uri="{FF2B5EF4-FFF2-40B4-BE49-F238E27FC236}">
                <a16:creationId xmlns="" xmlns:a16="http://schemas.microsoft.com/office/drawing/2014/main" id="{0AACFBBD-B0CA-4936-966C-51F19EB70C4B}"/>
              </a:ext>
            </a:extLst>
          </p:cNvPr>
          <p:cNvSpPr/>
          <p:nvPr/>
        </p:nvSpPr>
        <p:spPr>
          <a:xfrm rot="15682919">
            <a:off x="2008461" y="1294524"/>
            <a:ext cx="582738" cy="1539171"/>
          </a:xfrm>
          <a:prstGeom prst="trapezoid">
            <a:avLst>
              <a:gd name="adj" fmla="val 34700"/>
            </a:avLst>
          </a:prstGeom>
          <a:gradFill flip="none" rotWithShape="1">
            <a:gsLst>
              <a:gs pos="0">
                <a:srgbClr val="00FF00">
                  <a:alpha val="0"/>
                </a:srgbClr>
              </a:gs>
              <a:gs pos="50000">
                <a:srgbClr val="00FF00"/>
              </a:gs>
              <a:gs pos="100000">
                <a:srgbClr val="00FF00">
                  <a:lumMod val="50000"/>
                </a:srgbClr>
              </a:gs>
            </a:gsLst>
            <a:lin ang="16200000" scaled="1"/>
            <a:tileRect/>
          </a:gra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endParaRPr lang="fr-FR" sz="1425">
              <a:solidFill>
                <a:prstClr val="white"/>
              </a:solidFill>
            </a:endParaRPr>
          </a:p>
        </p:txBody>
      </p:sp>
      <p:sp>
        <p:nvSpPr>
          <p:cNvPr id="88" name="Trapèze 8">
            <a:extLst>
              <a:ext uri="{FF2B5EF4-FFF2-40B4-BE49-F238E27FC236}">
                <a16:creationId xmlns="" xmlns:a16="http://schemas.microsoft.com/office/drawing/2014/main" id="{EC5B89BA-5560-497B-B3A8-BF16983D1ACD}"/>
              </a:ext>
            </a:extLst>
          </p:cNvPr>
          <p:cNvSpPr/>
          <p:nvPr/>
        </p:nvSpPr>
        <p:spPr>
          <a:xfrm rot="15682919">
            <a:off x="5543200" y="-1018780"/>
            <a:ext cx="378044" cy="5130901"/>
          </a:xfrm>
          <a:prstGeom prst="trapezoid">
            <a:avLst/>
          </a:prstGeom>
          <a:gradFill flip="none" rotWithShape="1">
            <a:gsLst>
              <a:gs pos="0">
                <a:srgbClr val="7030A0">
                  <a:alpha val="58000"/>
                </a:srgbClr>
              </a:gs>
              <a:gs pos="50000">
                <a:srgbClr val="7030A0"/>
              </a:gs>
              <a:gs pos="100000">
                <a:srgbClr val="7030A0">
                  <a:alpha val="0"/>
                </a:srgbClr>
              </a:gs>
            </a:gsLst>
            <a:lin ang="16200000" scaled="1"/>
            <a:tileRect/>
          </a:gra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endParaRPr lang="fr-FR" sz="1425">
              <a:solidFill>
                <a:prstClr val="white"/>
              </a:solidFill>
            </a:endParaRPr>
          </a:p>
        </p:txBody>
      </p:sp>
      <p:sp>
        <p:nvSpPr>
          <p:cNvPr id="89" name="ZoneTexte 11">
            <a:extLst>
              <a:ext uri="{FF2B5EF4-FFF2-40B4-BE49-F238E27FC236}">
                <a16:creationId xmlns="" xmlns:a16="http://schemas.microsoft.com/office/drawing/2014/main" id="{272C9325-20E8-4F19-8022-898F346200C9}"/>
              </a:ext>
            </a:extLst>
          </p:cNvPr>
          <p:cNvSpPr txBox="1">
            <a:spLocks noChangeArrowheads="1"/>
          </p:cNvSpPr>
          <p:nvPr/>
        </p:nvSpPr>
        <p:spPr bwMode="auto">
          <a:xfrm rot="21082919">
            <a:off x="91652" y="1656316"/>
            <a:ext cx="75688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42900"/>
            <a:r>
              <a:rPr lang="fr-FR" sz="1200" b="1" i="1" dirty="0">
                <a:solidFill>
                  <a:prstClr val="black"/>
                </a:solidFill>
                <a:ea typeface="ＭＳ Ｐゴシック"/>
              </a:rPr>
              <a:t>e</a:t>
            </a:r>
            <a:r>
              <a:rPr lang="fr-FR" sz="1200" b="1" i="1" baseline="30000" dirty="0">
                <a:solidFill>
                  <a:prstClr val="black"/>
                </a:solidFill>
                <a:ea typeface="ＭＳ Ｐゴシック"/>
              </a:rPr>
              <a:t>-</a:t>
            </a:r>
            <a:r>
              <a:rPr lang="fr-FR" sz="1200" b="1" i="1" dirty="0">
                <a:solidFill>
                  <a:prstClr val="black"/>
                </a:solidFill>
                <a:ea typeface="ＭＳ Ｐゴシック"/>
              </a:rPr>
              <a:t> </a:t>
            </a:r>
            <a:r>
              <a:rPr lang="fr-FR" sz="1200" b="1" i="1" dirty="0" err="1">
                <a:solidFill>
                  <a:prstClr val="black"/>
                </a:solidFill>
                <a:ea typeface="ＭＳ Ｐゴシック"/>
              </a:rPr>
              <a:t>beam</a:t>
            </a:r>
            <a:endParaRPr lang="fr-FR" sz="1200" b="1" i="1" dirty="0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90" name="Trapèze 14">
            <a:extLst>
              <a:ext uri="{FF2B5EF4-FFF2-40B4-BE49-F238E27FC236}">
                <a16:creationId xmlns="" xmlns:a16="http://schemas.microsoft.com/office/drawing/2014/main" id="{34106AB0-7D56-425B-8C3B-B76612FA22E1}"/>
              </a:ext>
            </a:extLst>
          </p:cNvPr>
          <p:cNvSpPr/>
          <p:nvPr/>
        </p:nvSpPr>
        <p:spPr>
          <a:xfrm rot="4882919">
            <a:off x="699985" y="1491028"/>
            <a:ext cx="582738" cy="1539171"/>
          </a:xfrm>
          <a:prstGeom prst="trapezoid">
            <a:avLst>
              <a:gd name="adj" fmla="val 34700"/>
            </a:avLst>
          </a:prstGeom>
          <a:gradFill flip="none" rotWithShape="1">
            <a:gsLst>
              <a:gs pos="0">
                <a:srgbClr val="00FF00">
                  <a:alpha val="0"/>
                  <a:lumMod val="100000"/>
                </a:srgbClr>
              </a:gs>
              <a:gs pos="50000">
                <a:srgbClr val="00FF00"/>
              </a:gs>
              <a:gs pos="100000">
                <a:srgbClr val="00FF00">
                  <a:lumMod val="50000"/>
                </a:srgbClr>
              </a:gs>
            </a:gsLst>
            <a:lin ang="16200000" scaled="1"/>
            <a:tileRect/>
          </a:gra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endParaRPr lang="fr-FR" sz="1425" dirty="0">
              <a:solidFill>
                <a:prstClr val="white"/>
              </a:solidFill>
            </a:endParaRPr>
          </a:p>
        </p:txBody>
      </p:sp>
      <p:sp>
        <p:nvSpPr>
          <p:cNvPr id="91" name="ZoneTexte 13">
            <a:extLst>
              <a:ext uri="{FF2B5EF4-FFF2-40B4-BE49-F238E27FC236}">
                <a16:creationId xmlns="" xmlns:a16="http://schemas.microsoft.com/office/drawing/2014/main" id="{B80FBC07-484D-4F4F-9260-D1C17D97D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060" y="2479570"/>
            <a:ext cx="749972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42900"/>
            <a:r>
              <a:rPr lang="el-GR" sz="2100" b="1" i="1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ゴシック"/>
                <a:cs typeface="Times New Roman" pitchFamily="18" charset="0"/>
              </a:rPr>
              <a:t>λ</a:t>
            </a:r>
            <a:r>
              <a:rPr lang="en-US" sz="2100" b="1" i="1" baseline="-25000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ゴシック"/>
                <a:cs typeface="Times New Roman" pitchFamily="18" charset="0"/>
              </a:rPr>
              <a:t>seed</a:t>
            </a:r>
            <a:endParaRPr lang="fr-FR" sz="2100" b="1" i="1" dirty="0">
              <a:solidFill>
                <a:srgbClr val="00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ZoneTexte 13">
                <a:extLst>
                  <a:ext uri="{FF2B5EF4-FFF2-40B4-BE49-F238E27FC236}">
                    <a16:creationId xmlns="" xmlns:a16="http://schemas.microsoft.com/office/drawing/2014/main" id="{8D5A7503-FEB9-4B6D-A04C-FF78FF65B6F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82445" y="2138304"/>
                <a:ext cx="1761555" cy="8629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defTabSz="342900"/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008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fr-FR" sz="2400" b="1" i="1">
                            <a:solidFill>
                              <a:srgbClr val="008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Cambria Math"/>
                          </a:rPr>
                          <m:t>𝝀</m:t>
                        </m:r>
                        <m:r>
                          <a:rPr lang="en-US" sz="2400" b="1" i="1" baseline="-25000">
                            <a:solidFill>
                              <a:srgbClr val="008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Cambria Math"/>
                          </a:rPr>
                          <m:t>𝒔𝒆𝒆𝒅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 i="1" dirty="0">
                            <a:solidFill>
                              <a:srgbClr val="008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itchFamily="18" charset="0"/>
                            <a:ea typeface="ＭＳ Ｐゴシック"/>
                            <a:cs typeface="Times New Roman" pitchFamily="18" charset="0"/>
                          </a:rPr>
                          <m:t>m</m:t>
                        </m:r>
                        <m:r>
                          <m:rPr>
                            <m:nor/>
                          </m:rPr>
                          <a:rPr lang="en-US" sz="2400" b="1" i="1" dirty="0">
                            <a:solidFill>
                              <a:srgbClr val="008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itchFamily="18" charset="0"/>
                            <a:ea typeface="ＭＳ Ｐゴシック"/>
                            <a:cs typeface="Times New Roman" pitchFamily="18" charset="0"/>
                            <a:sym typeface="Symbol"/>
                          </a:rPr>
                          <m:t> </m:t>
                        </m:r>
                        <m:r>
                          <m:rPr>
                            <m:nor/>
                          </m:rPr>
                          <a:rPr lang="en-US" sz="2400" b="1" i="1" dirty="0">
                            <a:solidFill>
                              <a:srgbClr val="008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itchFamily="18" charset="0"/>
                            <a:ea typeface="ＭＳ Ｐゴシック"/>
                            <a:cs typeface="Times New Roman" pitchFamily="18" charset="0"/>
                          </a:rPr>
                          <m:t>n</m:t>
                        </m:r>
                      </m:den>
                    </m:f>
                  </m:oMath>
                </a14:m>
                <a:r>
                  <a:rPr lang="en-US" sz="2400" b="1" i="1" dirty="0">
                    <a:solidFill>
                      <a:srgbClr val="008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ea typeface="ＭＳ Ｐゴシック"/>
                    <a:cs typeface="Times New Roman" pitchFamily="18" charset="0"/>
                  </a:rPr>
                  <a:t> </a:t>
                </a:r>
                <a:r>
                  <a:rPr lang="en-US" sz="1500" b="1" i="1" dirty="0">
                    <a:solidFill>
                      <a:srgbClr val="008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ea typeface="ＭＳ Ｐゴシック"/>
                    <a:cs typeface="Times New Roman" pitchFamily="18" charset="0"/>
                  </a:rPr>
                  <a:t>(e.g., 4 nm)</a:t>
                </a:r>
                <a:endParaRPr lang="fr-FR" sz="2700" b="1" i="1" dirty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ＭＳ Ｐゴシック"/>
                </a:endParaRPr>
              </a:p>
            </p:txBody>
          </p:sp>
        </mc:Choice>
        <mc:Fallback xmlns="">
          <p:sp>
            <p:nvSpPr>
              <p:cNvPr id="92" name="ZoneTexte 13">
                <a:extLst>
                  <a:ext uri="{FF2B5EF4-FFF2-40B4-BE49-F238E27FC236}">
                    <a16:creationId xmlns:a16="http://schemas.microsoft.com/office/drawing/2014/main" id="{8D5A7503-FEB9-4B6D-A04C-FF78FF65B6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82445" y="2138304"/>
                <a:ext cx="1761555" cy="862929"/>
              </a:xfrm>
              <a:prstGeom prst="rect">
                <a:avLst/>
              </a:prstGeom>
              <a:blipFill>
                <a:blip r:embed="rId7"/>
                <a:stretch>
                  <a:fillRect l="-1730" b="-992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Trapèze 14">
            <a:extLst>
              <a:ext uri="{FF2B5EF4-FFF2-40B4-BE49-F238E27FC236}">
                <a16:creationId xmlns="" xmlns:a16="http://schemas.microsoft.com/office/drawing/2014/main" id="{808AB57E-112A-4043-BEE2-5A70FC0979A1}"/>
              </a:ext>
            </a:extLst>
          </p:cNvPr>
          <p:cNvSpPr/>
          <p:nvPr/>
        </p:nvSpPr>
        <p:spPr>
          <a:xfrm rot="15691639" flipH="1">
            <a:off x="2891345" y="2239548"/>
            <a:ext cx="357113" cy="3192401"/>
          </a:xfrm>
          <a:prstGeom prst="trapezoid">
            <a:avLst>
              <a:gd name="adj" fmla="val 13675"/>
            </a:avLst>
          </a:prstGeom>
          <a:solidFill>
            <a:srgbClr val="0070C0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endParaRPr lang="fr-FR" sz="1425" dirty="0">
              <a:solidFill>
                <a:prstClr val="white"/>
              </a:solidFill>
            </a:endParaRPr>
          </a:p>
        </p:txBody>
      </p:sp>
      <p:sp>
        <p:nvSpPr>
          <p:cNvPr id="95" name="Trapèze 14">
            <a:extLst>
              <a:ext uri="{FF2B5EF4-FFF2-40B4-BE49-F238E27FC236}">
                <a16:creationId xmlns="" xmlns:a16="http://schemas.microsoft.com/office/drawing/2014/main" id="{CA60389A-A4D8-4C31-A286-F753780EE20A}"/>
              </a:ext>
            </a:extLst>
          </p:cNvPr>
          <p:cNvSpPr/>
          <p:nvPr/>
        </p:nvSpPr>
        <p:spPr>
          <a:xfrm rot="15690501" flipH="1">
            <a:off x="5356102" y="-113842"/>
            <a:ext cx="357113" cy="7100049"/>
          </a:xfrm>
          <a:prstGeom prst="trapezoid">
            <a:avLst>
              <a:gd name="adj" fmla="val 34700"/>
            </a:avLst>
          </a:prstGeom>
          <a:solidFill>
            <a:srgbClr val="00B050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endParaRPr lang="fr-FR" sz="1425" dirty="0">
              <a:solidFill>
                <a:prstClr val="white"/>
              </a:solidFill>
            </a:endParaRPr>
          </a:p>
        </p:txBody>
      </p:sp>
      <p:sp>
        <p:nvSpPr>
          <p:cNvPr id="96" name="Oval 95">
            <a:extLst>
              <a:ext uri="{FF2B5EF4-FFF2-40B4-BE49-F238E27FC236}">
                <a16:creationId xmlns="" xmlns:a16="http://schemas.microsoft.com/office/drawing/2014/main" id="{2D7C4D56-EAF0-45CB-B1C3-993CF11DAD4F}"/>
              </a:ext>
            </a:extLst>
          </p:cNvPr>
          <p:cNvSpPr/>
          <p:nvPr/>
        </p:nvSpPr>
        <p:spPr bwMode="auto">
          <a:xfrm>
            <a:off x="3797929" y="4235454"/>
            <a:ext cx="545807" cy="154416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isometricOffAxis1Right"/>
            <a:lightRig rig="threePt" dir="t"/>
          </a:scene3d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336947" eaLnBrk="1">
              <a:lnSpc>
                <a:spcPct val="93000"/>
              </a:lnSpc>
              <a:buClr>
                <a:srgbClr val="000000"/>
              </a:buClr>
              <a:buSzPct val="100000"/>
            </a:pPr>
            <a:endParaRPr lang="en-GB" sz="18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97" name="Group 96">
            <a:extLst>
              <a:ext uri="{FF2B5EF4-FFF2-40B4-BE49-F238E27FC236}">
                <a16:creationId xmlns="" xmlns:a16="http://schemas.microsoft.com/office/drawing/2014/main" id="{393157F1-80C5-4113-BF8D-C9405033482D}"/>
              </a:ext>
            </a:extLst>
          </p:cNvPr>
          <p:cNvGrpSpPr/>
          <p:nvPr/>
        </p:nvGrpSpPr>
        <p:grpSpPr>
          <a:xfrm>
            <a:off x="3758676" y="3926770"/>
            <a:ext cx="307275" cy="444848"/>
            <a:chOff x="5056449" y="3150411"/>
            <a:chExt cx="1332242" cy="899903"/>
          </a:xfrm>
        </p:grpSpPr>
        <p:sp>
          <p:nvSpPr>
            <p:cNvPr id="98" name="Can 97">
              <a:extLst>
                <a:ext uri="{FF2B5EF4-FFF2-40B4-BE49-F238E27FC236}">
                  <a16:creationId xmlns="" xmlns:a16="http://schemas.microsoft.com/office/drawing/2014/main" id="{E15AEA2B-51B8-49FB-811E-F32AE5C40D45}"/>
                </a:ext>
              </a:extLst>
            </p:cNvPr>
            <p:cNvSpPr/>
            <p:nvPr/>
          </p:nvSpPr>
          <p:spPr bwMode="auto">
            <a:xfrm flipV="1">
              <a:off x="5383455" y="3179206"/>
              <a:ext cx="678231" cy="859898"/>
            </a:xfrm>
            <a:prstGeom prst="can">
              <a:avLst>
                <a:gd name="adj" fmla="val 24286"/>
              </a:avLst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336947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GB" sz="1800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9" name="Flowchart: Extract 98">
              <a:extLst>
                <a:ext uri="{FF2B5EF4-FFF2-40B4-BE49-F238E27FC236}">
                  <a16:creationId xmlns="" xmlns:a16="http://schemas.microsoft.com/office/drawing/2014/main" id="{AFEB549D-82CB-47FA-9E3D-9FBBBCC54C14}"/>
                </a:ext>
              </a:extLst>
            </p:cNvPr>
            <p:cNvSpPr/>
            <p:nvPr/>
          </p:nvSpPr>
          <p:spPr bwMode="auto">
            <a:xfrm flipV="1">
              <a:off x="5056449" y="3150411"/>
              <a:ext cx="660063" cy="899903"/>
            </a:xfrm>
            <a:prstGeom prst="flowChartExtra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336947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GB" sz="1800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0" name="Flowchart: Extract 99">
              <a:extLst>
                <a:ext uri="{FF2B5EF4-FFF2-40B4-BE49-F238E27FC236}">
                  <a16:creationId xmlns="" xmlns:a16="http://schemas.microsoft.com/office/drawing/2014/main" id="{1FA5E54E-19F7-4D5F-A147-A657FB093E80}"/>
                </a:ext>
              </a:extLst>
            </p:cNvPr>
            <p:cNvSpPr/>
            <p:nvPr/>
          </p:nvSpPr>
          <p:spPr bwMode="auto">
            <a:xfrm flipV="1">
              <a:off x="5722570" y="3150415"/>
              <a:ext cx="666121" cy="888690"/>
            </a:xfrm>
            <a:prstGeom prst="flowChartExtra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336947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GB" sz="1800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01" name="Rectangle 100">
            <a:extLst>
              <a:ext uri="{FF2B5EF4-FFF2-40B4-BE49-F238E27FC236}">
                <a16:creationId xmlns="" xmlns:a16="http://schemas.microsoft.com/office/drawing/2014/main" id="{05399DE0-D007-44C1-9925-E6B29EAC4412}"/>
              </a:ext>
            </a:extLst>
          </p:cNvPr>
          <p:cNvSpPr/>
          <p:nvPr/>
        </p:nvSpPr>
        <p:spPr bwMode="auto">
          <a:xfrm>
            <a:off x="3758677" y="3855478"/>
            <a:ext cx="666995" cy="62123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336947" eaLnBrk="1">
              <a:lnSpc>
                <a:spcPct val="93000"/>
              </a:lnSpc>
              <a:buClr>
                <a:srgbClr val="000000"/>
              </a:buClr>
              <a:buSzPct val="100000"/>
            </a:pPr>
            <a:endParaRPr lang="it-IT" sz="18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02" name="Group 101">
            <a:extLst>
              <a:ext uri="{FF2B5EF4-FFF2-40B4-BE49-F238E27FC236}">
                <a16:creationId xmlns="" xmlns:a16="http://schemas.microsoft.com/office/drawing/2014/main" id="{EA5628B6-4A21-4C9E-898E-CD5A800CA09F}"/>
              </a:ext>
            </a:extLst>
          </p:cNvPr>
          <p:cNvGrpSpPr/>
          <p:nvPr/>
        </p:nvGrpSpPr>
        <p:grpSpPr>
          <a:xfrm>
            <a:off x="3928790" y="4324801"/>
            <a:ext cx="2060699" cy="530915"/>
            <a:chOff x="5130800" y="2938664"/>
            <a:chExt cx="2747598" cy="707887"/>
          </a:xfrm>
        </p:grpSpPr>
        <p:cxnSp>
          <p:nvCxnSpPr>
            <p:cNvPr id="103" name="Straight Arrow Connector 102">
              <a:extLst>
                <a:ext uri="{FF2B5EF4-FFF2-40B4-BE49-F238E27FC236}">
                  <a16:creationId xmlns="" xmlns:a16="http://schemas.microsoft.com/office/drawing/2014/main" id="{19E96356-CA0E-471F-A5AC-F6B4FB597FBD}"/>
                </a:ext>
              </a:extLst>
            </p:cNvPr>
            <p:cNvCxnSpPr/>
            <p:nvPr/>
          </p:nvCxnSpPr>
          <p:spPr bwMode="auto">
            <a:xfrm flipH="1" flipV="1">
              <a:off x="5130800" y="3001140"/>
              <a:ext cx="235990" cy="297280"/>
            </a:xfrm>
            <a:prstGeom prst="straightConnector1">
              <a:avLst/>
            </a:prstGeom>
            <a:solidFill>
              <a:srgbClr val="00B8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04" name="TextBox 103">
              <a:extLst>
                <a:ext uri="{FF2B5EF4-FFF2-40B4-BE49-F238E27FC236}">
                  <a16:creationId xmlns="" xmlns:a16="http://schemas.microsoft.com/office/drawing/2014/main" id="{B00E30CD-9F33-4E22-974A-0B3F9CC2BA6F}"/>
                </a:ext>
              </a:extLst>
            </p:cNvPr>
            <p:cNvSpPr txBox="1"/>
            <p:nvPr/>
          </p:nvSpPr>
          <p:spPr>
            <a:xfrm>
              <a:off x="5380437" y="2938664"/>
              <a:ext cx="2497961" cy="70788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25" dirty="0">
                  <a:solidFill>
                    <a:schemeClr val="tx1"/>
                  </a:solidFill>
                  <a:latin typeface="Bell MT" panose="02020503060305020303" pitchFamily="18" charset="0"/>
                </a:rPr>
                <a:t>“fresh” ( = low energy spread) electrons</a:t>
              </a:r>
              <a:endParaRPr lang="it-IT" sz="1425" dirty="0">
                <a:solidFill>
                  <a:schemeClr val="tx1"/>
                </a:solidFill>
                <a:latin typeface="Bell MT" panose="02020503060305020303" pitchFamily="18" charset="0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="" xmlns:a16="http://schemas.microsoft.com/office/drawing/2014/main" id="{FE80D61F-5FC8-49F0-95B6-3FF06F340A16}"/>
              </a:ext>
            </a:extLst>
          </p:cNvPr>
          <p:cNvGrpSpPr/>
          <p:nvPr/>
        </p:nvGrpSpPr>
        <p:grpSpPr>
          <a:xfrm>
            <a:off x="735120" y="738778"/>
            <a:ext cx="1284703" cy="1325332"/>
            <a:chOff x="1318810" y="1377481"/>
            <a:chExt cx="1712938" cy="1767109"/>
          </a:xfrm>
        </p:grpSpPr>
        <p:grpSp>
          <p:nvGrpSpPr>
            <p:cNvPr id="106" name="Group 105">
              <a:extLst>
                <a:ext uri="{FF2B5EF4-FFF2-40B4-BE49-F238E27FC236}">
                  <a16:creationId xmlns="" xmlns:a16="http://schemas.microsoft.com/office/drawing/2014/main" id="{D3A1D492-BFD7-484F-987B-2B259C83BD40}"/>
                </a:ext>
              </a:extLst>
            </p:cNvPr>
            <p:cNvGrpSpPr/>
            <p:nvPr/>
          </p:nvGrpSpPr>
          <p:grpSpPr>
            <a:xfrm>
              <a:off x="1318810" y="1377481"/>
              <a:ext cx="1256003" cy="1279642"/>
              <a:chOff x="2044486" y="1342967"/>
              <a:chExt cx="1156887" cy="1190942"/>
            </a:xfrm>
          </p:grpSpPr>
          <p:pic>
            <p:nvPicPr>
              <p:cNvPr id="108" name="Picture 11">
                <a:extLst>
                  <a:ext uri="{FF2B5EF4-FFF2-40B4-BE49-F238E27FC236}">
                    <a16:creationId xmlns="" xmlns:a16="http://schemas.microsoft.com/office/drawing/2014/main" id="{97CA5076-AFE4-4F91-BEFA-46168F9A79FD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51" t="5523" r="5266" b="8993"/>
              <a:stretch/>
            </p:blipFill>
            <p:spPr bwMode="auto">
              <a:xfrm>
                <a:off x="2044486" y="1342967"/>
                <a:ext cx="1094832" cy="10873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9" name="TextBox 108">
                <a:extLst>
                  <a:ext uri="{FF2B5EF4-FFF2-40B4-BE49-F238E27FC236}">
                    <a16:creationId xmlns="" xmlns:a16="http://schemas.microsoft.com/office/drawing/2014/main" id="{31AA67A2-E00B-4EC9-956E-4D405B41ED89}"/>
                  </a:ext>
                </a:extLst>
              </p:cNvPr>
              <p:cNvSpPr txBox="1"/>
              <p:nvPr/>
            </p:nvSpPr>
            <p:spPr>
              <a:xfrm>
                <a:off x="2862366" y="2147211"/>
                <a:ext cx="339007" cy="3866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25" dirty="0"/>
                  <a:t>z</a:t>
                </a:r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="" xmlns:a16="http://schemas.microsoft.com/office/drawing/2014/main" id="{2FF4B129-4A9B-4837-AA28-E37D0B929FCF}"/>
                  </a:ext>
                </a:extLst>
              </p:cNvPr>
              <p:cNvSpPr txBox="1"/>
              <p:nvPr/>
            </p:nvSpPr>
            <p:spPr>
              <a:xfrm>
                <a:off x="2134391" y="1396944"/>
                <a:ext cx="376410" cy="3866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25" dirty="0"/>
                  <a:t>E</a:t>
                </a:r>
              </a:p>
            </p:txBody>
          </p:sp>
        </p:grpSp>
        <p:cxnSp>
          <p:nvCxnSpPr>
            <p:cNvPr id="107" name="Straight Connector 106">
              <a:extLst>
                <a:ext uri="{FF2B5EF4-FFF2-40B4-BE49-F238E27FC236}">
                  <a16:creationId xmlns="" xmlns:a16="http://schemas.microsoft.com/office/drawing/2014/main" id="{120020DE-30A5-4741-8FEA-79A6FFBA38CF}"/>
                </a:ext>
              </a:extLst>
            </p:cNvPr>
            <p:cNvCxnSpPr/>
            <p:nvPr/>
          </p:nvCxnSpPr>
          <p:spPr bwMode="auto">
            <a:xfrm>
              <a:off x="2369656" y="2241624"/>
              <a:ext cx="662092" cy="902966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oval" w="med" len="med"/>
              <a:tailEnd type="oval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11" name="Group 110">
            <a:extLst>
              <a:ext uri="{FF2B5EF4-FFF2-40B4-BE49-F238E27FC236}">
                <a16:creationId xmlns="" xmlns:a16="http://schemas.microsoft.com/office/drawing/2014/main" id="{063F5878-EEF4-45FE-A57A-5F034F8E64FE}"/>
              </a:ext>
            </a:extLst>
          </p:cNvPr>
          <p:cNvGrpSpPr/>
          <p:nvPr/>
        </p:nvGrpSpPr>
        <p:grpSpPr>
          <a:xfrm>
            <a:off x="2501642" y="678912"/>
            <a:ext cx="1989789" cy="1046585"/>
            <a:chOff x="4057386" y="1316899"/>
            <a:chExt cx="2653052" cy="1395447"/>
          </a:xfrm>
        </p:grpSpPr>
        <p:grpSp>
          <p:nvGrpSpPr>
            <p:cNvPr id="112" name="Group 111">
              <a:extLst>
                <a:ext uri="{FF2B5EF4-FFF2-40B4-BE49-F238E27FC236}">
                  <a16:creationId xmlns="" xmlns:a16="http://schemas.microsoft.com/office/drawing/2014/main" id="{09720BE7-2372-4321-B4AC-30C920D91239}"/>
                </a:ext>
              </a:extLst>
            </p:cNvPr>
            <p:cNvGrpSpPr/>
            <p:nvPr/>
          </p:nvGrpSpPr>
          <p:grpSpPr>
            <a:xfrm>
              <a:off x="4057386" y="1316899"/>
              <a:ext cx="1372573" cy="1262494"/>
              <a:chOff x="5227100" y="1238266"/>
              <a:chExt cx="1255072" cy="1196093"/>
            </a:xfrm>
          </p:grpSpPr>
          <p:pic>
            <p:nvPicPr>
              <p:cNvPr id="114" name="Picture 10">
                <a:extLst>
                  <a:ext uri="{FF2B5EF4-FFF2-40B4-BE49-F238E27FC236}">
                    <a16:creationId xmlns="" xmlns:a16="http://schemas.microsoft.com/office/drawing/2014/main" id="{58391371-B28D-4EE2-9094-43901D90854D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312" t="5893" r="5047" b="8672"/>
              <a:stretch/>
            </p:blipFill>
            <p:spPr bwMode="auto">
              <a:xfrm>
                <a:off x="5272916" y="1267185"/>
                <a:ext cx="1114386" cy="10964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5" name="TextBox 114">
                <a:extLst>
                  <a:ext uri="{FF2B5EF4-FFF2-40B4-BE49-F238E27FC236}">
                    <a16:creationId xmlns="" xmlns:a16="http://schemas.microsoft.com/office/drawing/2014/main" id="{755200C3-CDB3-4109-8CCB-9DBE39F25111}"/>
                  </a:ext>
                </a:extLst>
              </p:cNvPr>
              <p:cNvSpPr txBox="1"/>
              <p:nvPr/>
            </p:nvSpPr>
            <p:spPr>
              <a:xfrm>
                <a:off x="6145629" y="2040713"/>
                <a:ext cx="336543" cy="393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25" dirty="0"/>
                  <a:t>z</a:t>
                </a:r>
              </a:p>
            </p:txBody>
          </p:sp>
          <p:sp>
            <p:nvSpPr>
              <p:cNvPr id="116" name="TextBox 115">
                <a:extLst>
                  <a:ext uri="{FF2B5EF4-FFF2-40B4-BE49-F238E27FC236}">
                    <a16:creationId xmlns="" xmlns:a16="http://schemas.microsoft.com/office/drawing/2014/main" id="{D0165E47-469D-4C9F-B32C-EFF0F6C8D33B}"/>
                  </a:ext>
                </a:extLst>
              </p:cNvPr>
              <p:cNvSpPr txBox="1"/>
              <p:nvPr/>
            </p:nvSpPr>
            <p:spPr>
              <a:xfrm>
                <a:off x="5227100" y="1238266"/>
                <a:ext cx="373675" cy="393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25" dirty="0"/>
                  <a:t>E</a:t>
                </a:r>
              </a:p>
            </p:txBody>
          </p:sp>
        </p:grpSp>
        <p:cxnSp>
          <p:nvCxnSpPr>
            <p:cNvPr id="113" name="Straight Connector 112">
              <a:extLst>
                <a:ext uri="{FF2B5EF4-FFF2-40B4-BE49-F238E27FC236}">
                  <a16:creationId xmlns="" xmlns:a16="http://schemas.microsoft.com/office/drawing/2014/main" id="{C55E32BD-1AC2-46F5-9850-AC2DDDEEF0C3}"/>
                </a:ext>
              </a:extLst>
            </p:cNvPr>
            <p:cNvCxnSpPr/>
            <p:nvPr/>
          </p:nvCxnSpPr>
          <p:spPr bwMode="auto">
            <a:xfrm>
              <a:off x="5217508" y="2121549"/>
              <a:ext cx="1492930" cy="590797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oval" w="med" len="med"/>
              <a:tailEnd type="oval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17" name="Group 116">
            <a:extLst>
              <a:ext uri="{FF2B5EF4-FFF2-40B4-BE49-F238E27FC236}">
                <a16:creationId xmlns="" xmlns:a16="http://schemas.microsoft.com/office/drawing/2014/main" id="{632CCE64-77AC-45E0-A36C-2A6FFD0023A8}"/>
              </a:ext>
            </a:extLst>
          </p:cNvPr>
          <p:cNvGrpSpPr/>
          <p:nvPr/>
        </p:nvGrpSpPr>
        <p:grpSpPr>
          <a:xfrm>
            <a:off x="6101201" y="83554"/>
            <a:ext cx="1722610" cy="1093331"/>
            <a:chOff x="4789933" y="1289183"/>
            <a:chExt cx="2296815" cy="1457775"/>
          </a:xfrm>
        </p:grpSpPr>
        <p:grpSp>
          <p:nvGrpSpPr>
            <p:cNvPr id="118" name="Group 117">
              <a:extLst>
                <a:ext uri="{FF2B5EF4-FFF2-40B4-BE49-F238E27FC236}">
                  <a16:creationId xmlns="" xmlns:a16="http://schemas.microsoft.com/office/drawing/2014/main" id="{6601ED5F-AE02-46AD-900A-D5854C868297}"/>
                </a:ext>
              </a:extLst>
            </p:cNvPr>
            <p:cNvGrpSpPr/>
            <p:nvPr/>
          </p:nvGrpSpPr>
          <p:grpSpPr>
            <a:xfrm>
              <a:off x="4789933" y="1289183"/>
              <a:ext cx="1336832" cy="1303549"/>
              <a:chOff x="6656380" y="1226831"/>
              <a:chExt cx="1242988" cy="1216041"/>
            </a:xfrm>
          </p:grpSpPr>
          <p:pic>
            <p:nvPicPr>
              <p:cNvPr id="120" name="Picture 9">
                <a:extLst>
                  <a:ext uri="{FF2B5EF4-FFF2-40B4-BE49-F238E27FC236}">
                    <a16:creationId xmlns="" xmlns:a16="http://schemas.microsoft.com/office/drawing/2014/main" id="{1A7B451E-11EF-41B6-9B7C-A709E57D747C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365" t="7549" r="3853" b="7671"/>
              <a:stretch/>
            </p:blipFill>
            <p:spPr bwMode="auto">
              <a:xfrm>
                <a:off x="6702969" y="1265186"/>
                <a:ext cx="1125704" cy="10799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1" name="TextBox 120">
                <a:extLst>
                  <a:ext uri="{FF2B5EF4-FFF2-40B4-BE49-F238E27FC236}">
                    <a16:creationId xmlns="" xmlns:a16="http://schemas.microsoft.com/office/drawing/2014/main" id="{4193F2B9-7CD6-4684-8E65-6D860A55F9B0}"/>
                  </a:ext>
                </a:extLst>
              </p:cNvPr>
              <p:cNvSpPr txBox="1"/>
              <p:nvPr/>
            </p:nvSpPr>
            <p:spPr>
              <a:xfrm>
                <a:off x="7557154" y="2055266"/>
                <a:ext cx="342214" cy="3876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25" dirty="0"/>
                  <a:t>z</a:t>
                </a:r>
              </a:p>
            </p:txBody>
          </p:sp>
          <p:sp>
            <p:nvSpPr>
              <p:cNvPr id="122" name="TextBox 121">
                <a:extLst>
                  <a:ext uri="{FF2B5EF4-FFF2-40B4-BE49-F238E27FC236}">
                    <a16:creationId xmlns="" xmlns:a16="http://schemas.microsoft.com/office/drawing/2014/main" id="{15CDD3AF-A5DD-407F-8409-C18968FB9698}"/>
                  </a:ext>
                </a:extLst>
              </p:cNvPr>
              <p:cNvSpPr txBox="1"/>
              <p:nvPr/>
            </p:nvSpPr>
            <p:spPr>
              <a:xfrm>
                <a:off x="6656380" y="1226831"/>
                <a:ext cx="379972" cy="3876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25" dirty="0"/>
                  <a:t>E</a:t>
                </a:r>
              </a:p>
            </p:txBody>
          </p:sp>
        </p:grpSp>
        <p:cxnSp>
          <p:nvCxnSpPr>
            <p:cNvPr id="119" name="Straight Connector 118">
              <a:extLst>
                <a:ext uri="{FF2B5EF4-FFF2-40B4-BE49-F238E27FC236}">
                  <a16:creationId xmlns="" xmlns:a16="http://schemas.microsoft.com/office/drawing/2014/main" id="{F8963229-0D94-450A-8BF3-C26811C45E4D}"/>
                </a:ext>
              </a:extLst>
            </p:cNvPr>
            <p:cNvCxnSpPr/>
            <p:nvPr/>
          </p:nvCxnSpPr>
          <p:spPr bwMode="auto">
            <a:xfrm>
              <a:off x="5920082" y="1686400"/>
              <a:ext cx="1166666" cy="1060558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oval" w="med" len="med"/>
              <a:tailEnd type="oval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ZoneTexte 13">
                <a:extLst>
                  <a:ext uri="{FF2B5EF4-FFF2-40B4-BE49-F238E27FC236}">
                    <a16:creationId xmlns="" xmlns:a16="http://schemas.microsoft.com/office/drawing/2014/main" id="{41147A7B-8013-4A5D-B63B-A950C642ACE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68236" y="302032"/>
                <a:ext cx="1424786" cy="61914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defTabSz="3429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800" b="1" i="1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𝝀</m:t>
                      </m:r>
                      <m:r>
                        <a:rPr lang="en-US" sz="1800" b="1" i="1" baseline="-2500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𝑭𝑬𝑳</m:t>
                      </m:r>
                      <m:r>
                        <a:rPr lang="en-US" sz="1800" b="1" i="1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= </m:t>
                      </m:r>
                      <m:f>
                        <m:fPr>
                          <m:ctrlPr>
                            <a:rPr lang="en-US" sz="1800" b="1" i="1">
                              <a:solidFill>
                                <a:srgbClr val="7030A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fr-FR" sz="1800" b="1" i="1">
                              <a:solidFill>
                                <a:srgbClr val="7030A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𝝀</m:t>
                          </m:r>
                          <m:r>
                            <a:rPr lang="en-US" sz="1800" b="1" i="1" baseline="-25000">
                              <a:solidFill>
                                <a:srgbClr val="7030A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𝒔𝒆𝒆𝒅</m:t>
                          </m:r>
                        </m:num>
                        <m:den>
                          <m:r>
                            <a:rPr lang="en-US" sz="1800" b="1" i="1">
                              <a:solidFill>
                                <a:srgbClr val="7030A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𝒏</m:t>
                          </m:r>
                        </m:den>
                      </m:f>
                    </m:oMath>
                  </m:oMathPara>
                </a14:m>
                <a:endParaRPr lang="fr-FR" sz="1800" b="1" i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ＭＳ Ｐゴシック"/>
                </a:endParaRPr>
              </a:p>
            </p:txBody>
          </p:sp>
        </mc:Choice>
        <mc:Fallback xmlns="">
          <p:sp>
            <p:nvSpPr>
              <p:cNvPr id="123" name="ZoneTexte 13">
                <a:extLst>
                  <a:ext uri="{FF2B5EF4-FFF2-40B4-BE49-F238E27FC236}">
                    <a16:creationId xmlns:a16="http://schemas.microsoft.com/office/drawing/2014/main" id="{41147A7B-8013-4A5D-B63B-A950C642AC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68236" y="302032"/>
                <a:ext cx="1424786" cy="61914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4" name="Group 123">
            <a:extLst>
              <a:ext uri="{FF2B5EF4-FFF2-40B4-BE49-F238E27FC236}">
                <a16:creationId xmlns="" xmlns:a16="http://schemas.microsoft.com/office/drawing/2014/main" id="{9052CB19-9C9A-4F9D-B303-4D6CC26F824A}"/>
              </a:ext>
            </a:extLst>
          </p:cNvPr>
          <p:cNvGrpSpPr/>
          <p:nvPr/>
        </p:nvGrpSpPr>
        <p:grpSpPr>
          <a:xfrm rot="21082919">
            <a:off x="894069" y="1228667"/>
            <a:ext cx="7581789" cy="777478"/>
            <a:chOff x="1214903" y="2956962"/>
            <a:chExt cx="10109052" cy="1036637"/>
          </a:xfrm>
        </p:grpSpPr>
        <p:pic>
          <p:nvPicPr>
            <p:cNvPr id="125" name="Picture 4">
              <a:extLst>
                <a:ext uri="{FF2B5EF4-FFF2-40B4-BE49-F238E27FC236}">
                  <a16:creationId xmlns="" xmlns:a16="http://schemas.microsoft.com/office/drawing/2014/main" id="{B16A633C-8957-4AFB-98C4-BA6C9F279B7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25"/>
            <a:stretch/>
          </p:blipFill>
          <p:spPr bwMode="auto">
            <a:xfrm>
              <a:off x="7176680" y="2956962"/>
              <a:ext cx="4147275" cy="1036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6" name="Picture 5">
              <a:extLst>
                <a:ext uri="{FF2B5EF4-FFF2-40B4-BE49-F238E27FC236}">
                  <a16:creationId xmlns="" xmlns:a16="http://schemas.microsoft.com/office/drawing/2014/main" id="{E8721F3F-0E48-4AD7-B68B-A2D5D9C62D4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88"/>
            <a:stretch/>
          </p:blipFill>
          <p:spPr bwMode="auto">
            <a:xfrm>
              <a:off x="1214903" y="2956962"/>
              <a:ext cx="5968217" cy="1036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7" name="TextBox 126">
            <a:extLst>
              <a:ext uri="{FF2B5EF4-FFF2-40B4-BE49-F238E27FC236}">
                <a16:creationId xmlns="" xmlns:a16="http://schemas.microsoft.com/office/drawing/2014/main" id="{6C7A63DB-FCDB-45B1-8903-2FE70840D9AD}"/>
              </a:ext>
            </a:extLst>
          </p:cNvPr>
          <p:cNvSpPr txBox="1"/>
          <p:nvPr/>
        </p:nvSpPr>
        <p:spPr>
          <a:xfrm rot="21075398">
            <a:off x="5081188" y="1760854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FEL1: HGHG</a:t>
            </a:r>
            <a:endParaRPr lang="it-IT" sz="1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ll MT" panose="02020503060305020303" pitchFamily="18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="" xmlns:a16="http://schemas.microsoft.com/office/drawing/2014/main" id="{65436E9B-ACFE-4CF0-8323-35B53A0E998D}"/>
              </a:ext>
            </a:extLst>
          </p:cNvPr>
          <p:cNvSpPr txBox="1"/>
          <p:nvPr/>
        </p:nvSpPr>
        <p:spPr>
          <a:xfrm rot="21075398">
            <a:off x="6061337" y="3357405"/>
            <a:ext cx="2115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FEL2: Fresh Bunch</a:t>
            </a:r>
            <a:endParaRPr lang="it-IT" sz="1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ll MT" panose="02020503060305020303" pitchFamily="18" charset="0"/>
            </a:endParaRPr>
          </a:p>
        </p:txBody>
      </p:sp>
      <p:pic>
        <p:nvPicPr>
          <p:cNvPr id="129" name="Picture 128">
            <a:extLst>
              <a:ext uri="{FF2B5EF4-FFF2-40B4-BE49-F238E27FC236}">
                <a16:creationId xmlns="" xmlns:a16="http://schemas.microsoft.com/office/drawing/2014/main" id="{797DC10F-BED3-451C-8244-2068239F6D5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35661" y="3663800"/>
            <a:ext cx="1628263" cy="13019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ZoneTexte 13">
                <a:extLst>
                  <a:ext uri="{FF2B5EF4-FFF2-40B4-BE49-F238E27FC236}">
                    <a16:creationId xmlns="" xmlns:a16="http://schemas.microsoft.com/office/drawing/2014/main" id="{CFB175BF-2966-462B-82DE-A3704CC9026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24340" y="2291342"/>
                <a:ext cx="2453122" cy="69147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defTabSz="34290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1800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𝜆</m:t>
                      </m:r>
                      <m:r>
                        <a:rPr lang="en-US" sz="1800" i="1" baseline="-2500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𝐹𝐸𝐿</m:t>
                      </m:r>
                      <m:r>
                        <a:rPr lang="en-US" sz="1800" i="1" baseline="-25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,</m:t>
                      </m:r>
                      <m:r>
                        <a:rPr lang="en-US" sz="1800" i="1" baseline="-25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𝑛</m:t>
                      </m:r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fr-FR" sz="18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𝜆</m:t>
                          </m:r>
                          <m:r>
                            <a:rPr lang="en-US" sz="1800" i="1" baseline="-2500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𝑢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𝛾</m:t>
                          </m:r>
                          <m:r>
                            <a:rPr lang="en-US" sz="1800" i="1" baseline="3000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lang="en-US" sz="1800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(1+</m:t>
                      </m:r>
                      <m:f>
                        <m:fPr>
                          <m:ctrlPr>
                            <a:rPr lang="en-US" sz="180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lang="en-US" sz="1800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fr-FR" sz="1800" i="1" dirty="0">
                  <a:solidFill>
                    <a:schemeClr val="tx1"/>
                  </a:solidFill>
                  <a:ea typeface="ＭＳ Ｐゴシック"/>
                </a:endParaRPr>
              </a:p>
            </p:txBody>
          </p:sp>
        </mc:Choice>
        <mc:Fallback xmlns="">
          <p:sp>
            <p:nvSpPr>
              <p:cNvPr id="130" name="ZoneTexte 13">
                <a:extLst>
                  <a:ext uri="{FF2B5EF4-FFF2-40B4-BE49-F238E27FC236}">
                    <a16:creationId xmlns:a16="http://schemas.microsoft.com/office/drawing/2014/main" id="{CFB175BF-2966-462B-82DE-A3704CC902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24340" y="2291342"/>
                <a:ext cx="2453122" cy="691471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1" name="Oval 130">
            <a:extLst>
              <a:ext uri="{FF2B5EF4-FFF2-40B4-BE49-F238E27FC236}">
                <a16:creationId xmlns="" xmlns:a16="http://schemas.microsoft.com/office/drawing/2014/main" id="{57F5FBAB-AE3C-4D12-A8D0-110EE47E52C6}"/>
              </a:ext>
            </a:extLst>
          </p:cNvPr>
          <p:cNvSpPr/>
          <p:nvPr/>
        </p:nvSpPr>
        <p:spPr bwMode="auto">
          <a:xfrm>
            <a:off x="3544376" y="4350283"/>
            <a:ext cx="188961" cy="109646"/>
          </a:xfrm>
          <a:prstGeom prst="ellipse">
            <a:avLst/>
          </a:prstGeom>
          <a:solidFill>
            <a:srgbClr val="C00000">
              <a:alpha val="6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isometricOffAxis1Right"/>
            <a:lightRig rig="threePt" dir="t"/>
          </a:scene3d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336947" eaLnBrk="1">
              <a:lnSpc>
                <a:spcPct val="93000"/>
              </a:lnSpc>
              <a:buClr>
                <a:srgbClr val="000000"/>
              </a:buClr>
              <a:buSzPct val="100000"/>
            </a:pPr>
            <a:endParaRPr lang="en-GB" sz="18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3" name="Trapèze 14">
            <a:extLst>
              <a:ext uri="{FF2B5EF4-FFF2-40B4-BE49-F238E27FC236}">
                <a16:creationId xmlns="" xmlns:a16="http://schemas.microsoft.com/office/drawing/2014/main" id="{B9B61A18-61D7-42A7-B66C-96E3BB352AB1}"/>
              </a:ext>
            </a:extLst>
          </p:cNvPr>
          <p:cNvSpPr/>
          <p:nvPr/>
        </p:nvSpPr>
        <p:spPr>
          <a:xfrm rot="4786025">
            <a:off x="1021442" y="2836494"/>
            <a:ext cx="357113" cy="2470507"/>
          </a:xfrm>
          <a:prstGeom prst="trapezoid">
            <a:avLst>
              <a:gd name="adj" fmla="val 43240"/>
            </a:avLst>
          </a:prstGeom>
          <a:solidFill>
            <a:srgbClr val="FF0000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endParaRPr lang="fr-FR" sz="1425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8544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-0.03242 0.01459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" y="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0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73" grpId="0" animBg="1"/>
      <p:bldP spid="84" grpId="0"/>
      <p:bldP spid="85" grpId="0"/>
      <p:bldP spid="87" grpId="0" animBg="1"/>
      <p:bldP spid="88" grpId="0" animBg="1"/>
      <p:bldP spid="89" grpId="0"/>
      <p:bldP spid="90" grpId="0" animBg="1"/>
      <p:bldP spid="91" grpId="0"/>
      <p:bldP spid="92" grpId="0"/>
      <p:bldP spid="96" grpId="0" animBg="1"/>
      <p:bldP spid="101" grpId="0" animBg="1"/>
      <p:bldP spid="123" grpId="0" animBg="1"/>
      <p:bldP spid="13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0BE8789-62FD-4C71-BA61-85A55504A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e-Beam phase space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1B6D47D6-CCBA-401E-8A1E-32D0333E22AD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8816975" y="4623461"/>
            <a:ext cx="193675" cy="155575"/>
          </a:xfrm>
        </p:spPr>
        <p:txBody>
          <a:bodyPr/>
          <a:lstStyle/>
          <a:p>
            <a:pPr>
              <a:defRPr/>
            </a:pPr>
            <a:fld id="{B725734D-6F4E-43F4-996E-C1AF4457ABF1}" type="slidenum">
              <a:rPr lang="it-IT" altLang="it-IT" smtClean="0"/>
              <a:pPr>
                <a:defRPr/>
              </a:pPr>
              <a:t>24</a:t>
            </a:fld>
            <a:endParaRPr lang="it-IT" altLang="it-IT"/>
          </a:p>
        </p:txBody>
      </p:sp>
      <p:sp>
        <p:nvSpPr>
          <p:cNvPr id="5" name="Segnaposto numero diapositiva 3">
            <a:extLst>
              <a:ext uri="{FF2B5EF4-FFF2-40B4-BE49-F238E27FC236}">
                <a16:creationId xmlns="" xmlns:a16="http://schemas.microsoft.com/office/drawing/2014/main" id="{D38996F4-B731-4B6B-B286-A9633031714C}"/>
              </a:ext>
            </a:extLst>
          </p:cNvPr>
          <p:cNvSpPr txBox="1">
            <a:spLocks/>
          </p:cNvSpPr>
          <p:nvPr/>
        </p:nvSpPr>
        <p:spPr bwMode="auto">
          <a:xfrm>
            <a:off x="9648825" y="7019925"/>
            <a:ext cx="288925" cy="23018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361950" rtl="0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360363" algn="l"/>
                <a:tab pos="723900" algn="l"/>
                <a:tab pos="1087438" algn="l"/>
                <a:tab pos="1452563" algn="l"/>
                <a:tab pos="1816100" algn="l"/>
                <a:tab pos="2179638" algn="l"/>
                <a:tab pos="2543175" algn="l"/>
                <a:tab pos="2906713" algn="l"/>
                <a:tab pos="3271838" algn="l"/>
                <a:tab pos="3635375" algn="l"/>
                <a:tab pos="3998913" algn="l"/>
                <a:tab pos="4362450" algn="l"/>
                <a:tab pos="4725988" algn="l"/>
                <a:tab pos="5091113" algn="l"/>
                <a:tab pos="5454650" algn="l"/>
                <a:tab pos="5818188" algn="l"/>
                <a:tab pos="6181725" algn="l"/>
                <a:tab pos="6545263" algn="l"/>
                <a:tab pos="6908800" algn="l"/>
                <a:tab pos="7273925" algn="l"/>
              </a:tabLst>
              <a:defRPr sz="1000" kern="1200" smtClea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600075" indent="-228600" algn="l" defTabSz="361950" rtl="0" eaLnBrk="0" fontAlgn="base" hangingPunct="0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23925" indent="-182563" algn="l" defTabSz="361950" rtl="0" eaLnBrk="0" fontAlgn="base" hangingPunct="0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293813" indent="-182563" algn="l" defTabSz="361950" rtl="0" eaLnBrk="0" fontAlgn="base" hangingPunct="0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663700" indent="-182563" algn="l" defTabSz="361950" rtl="0" eaLnBrk="0" fontAlgn="base" hangingPunct="0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fld id="{BCB61811-45E0-4345-A163-294588AE5992}" type="slidenum">
              <a:rPr lang="it-IT" altLang="it-IT" smtClean="0"/>
              <a:pPr>
                <a:defRPr/>
              </a:pPr>
              <a:t>24</a:t>
            </a:fld>
            <a:endParaRPr lang="it-IT" altLang="it-IT"/>
          </a:p>
        </p:txBody>
      </p:sp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4DEA133A-00DB-4D92-AE05-8F1997AB12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34"/>
          <a:stretch/>
        </p:blipFill>
        <p:spPr bwMode="auto">
          <a:xfrm>
            <a:off x="6217947" y="640948"/>
            <a:ext cx="2803489" cy="10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="" xmlns:a16="http://schemas.microsoft.com/office/drawing/2014/main" id="{4B2CC577-EDB0-41E5-9FB9-5E6D6498D3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97" r="4764"/>
          <a:stretch/>
        </p:blipFill>
        <p:spPr bwMode="auto">
          <a:xfrm>
            <a:off x="6218547" y="1978999"/>
            <a:ext cx="2803489" cy="1050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F7B16583-EF67-4384-940F-071438C90E7A}"/>
              </a:ext>
            </a:extLst>
          </p:cNvPr>
          <p:cNvGrpSpPr/>
          <p:nvPr/>
        </p:nvGrpSpPr>
        <p:grpSpPr>
          <a:xfrm>
            <a:off x="1982833" y="2290609"/>
            <a:ext cx="2085111" cy="2560956"/>
            <a:chOff x="1979765" y="2211710"/>
            <a:chExt cx="2016171" cy="2560956"/>
          </a:xfrm>
        </p:grpSpPr>
        <p:pic>
          <p:nvPicPr>
            <p:cNvPr id="10" name="current_panel.png" descr="current_panel.png">
              <a:extLst>
                <a:ext uri="{FF2B5EF4-FFF2-40B4-BE49-F238E27FC236}">
                  <a16:creationId xmlns="" xmlns:a16="http://schemas.microsoft.com/office/drawing/2014/main" id="{83C03AE4-AF0C-4706-A62C-8BCD9489EE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0119" t="52676" r="4293" b="3531"/>
            <a:stretch/>
          </p:blipFill>
          <p:spPr>
            <a:xfrm>
              <a:off x="1992885" y="3404514"/>
              <a:ext cx="2003051" cy="136815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9" name="sfel1_lps.png" descr="sfel1_lps.png">
              <a:extLst>
                <a:ext uri="{FF2B5EF4-FFF2-40B4-BE49-F238E27FC236}">
                  <a16:creationId xmlns="" xmlns:a16="http://schemas.microsoft.com/office/drawing/2014/main" id="{F164C016-5559-4424-85C7-E43FEFC509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6765" r="11960" b="21950"/>
            <a:stretch/>
          </p:blipFill>
          <p:spPr>
            <a:xfrm>
              <a:off x="1979765" y="2211710"/>
              <a:ext cx="1948501" cy="1224136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11" name="Picture 10" descr="img_20130723_1254_29.eps">
            <a:extLst>
              <a:ext uri="{FF2B5EF4-FFF2-40B4-BE49-F238E27FC236}">
                <a16:creationId xmlns="" xmlns:a16="http://schemas.microsoft.com/office/drawing/2014/main" id="{44E054D1-591C-4A3A-971D-55306205C4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6" r="7138" b="1961"/>
          <a:stretch>
            <a:fillRect/>
          </a:stretch>
        </p:blipFill>
        <p:spPr bwMode="auto">
          <a:xfrm>
            <a:off x="2149664" y="771550"/>
            <a:ext cx="1846272" cy="130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" name="Group 50">
            <a:extLst>
              <a:ext uri="{FF2B5EF4-FFF2-40B4-BE49-F238E27FC236}">
                <a16:creationId xmlns="" xmlns:a16="http://schemas.microsoft.com/office/drawing/2014/main" id="{B18642B0-4645-43DF-BA0E-F314C511D5AE}"/>
              </a:ext>
            </a:extLst>
          </p:cNvPr>
          <p:cNvGrpSpPr/>
          <p:nvPr/>
        </p:nvGrpSpPr>
        <p:grpSpPr>
          <a:xfrm>
            <a:off x="5341" y="948708"/>
            <a:ext cx="2118387" cy="1634365"/>
            <a:chOff x="5341" y="1630987"/>
            <a:chExt cx="2118387" cy="1634365"/>
          </a:xfrm>
        </p:grpSpPr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D02BBA83-0826-448F-B437-95EB68ACD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41" y="1692283"/>
              <a:ext cx="1846272" cy="157306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FCF45AD7-6BD2-40A4-88E8-C0ADCA0EFD53}"/>
                </a:ext>
              </a:extLst>
            </p:cNvPr>
            <p:cNvSpPr txBox="1"/>
            <p:nvPr/>
          </p:nvSpPr>
          <p:spPr>
            <a:xfrm>
              <a:off x="300793" y="1630987"/>
              <a:ext cx="1822935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tx1"/>
                  </a:solidFill>
                  <a:latin typeface="Candara" panose="020E0502030303020204" pitchFamily="34" charset="0"/>
                </a:rPr>
                <a:t>Longitudinal wake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="" xmlns:a16="http://schemas.microsoft.com/office/drawing/2014/main" id="{A7853998-4A3D-4979-AB75-2DE1FE9CD73E}"/>
              </a:ext>
            </a:extLst>
          </p:cNvPr>
          <p:cNvGrpSpPr/>
          <p:nvPr/>
        </p:nvGrpSpPr>
        <p:grpSpPr>
          <a:xfrm>
            <a:off x="4067944" y="987574"/>
            <a:ext cx="2016224" cy="1683640"/>
            <a:chOff x="4067944" y="1613635"/>
            <a:chExt cx="2016224" cy="1683640"/>
          </a:xfrm>
        </p:grpSpPr>
        <p:pic>
          <p:nvPicPr>
            <p:cNvPr id="23" name="Picture 22">
              <a:extLst>
                <a:ext uri="{FF2B5EF4-FFF2-40B4-BE49-F238E27FC236}">
                  <a16:creationId xmlns="" xmlns:a16="http://schemas.microsoft.com/office/drawing/2014/main" id="{E05B6E41-3B7C-4D7B-B977-3FFB234C5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67944" y="1700876"/>
              <a:ext cx="1894206" cy="159639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BFE14B72-D1E3-41D7-B6B8-AE1C0F54252F}"/>
                </a:ext>
              </a:extLst>
            </p:cNvPr>
            <p:cNvSpPr txBox="1"/>
            <p:nvPr/>
          </p:nvSpPr>
          <p:spPr>
            <a:xfrm>
              <a:off x="4453593" y="1613635"/>
              <a:ext cx="1630575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tx1"/>
                  </a:solidFill>
                  <a:latin typeface="Candara" panose="020E0502030303020204" pitchFamily="34" charset="0"/>
                </a:rPr>
                <a:t>Transverse wake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EA68CEB0-9E62-46A7-A012-ED74960AFB56}"/>
              </a:ext>
            </a:extLst>
          </p:cNvPr>
          <p:cNvGrpSpPr/>
          <p:nvPr/>
        </p:nvGrpSpPr>
        <p:grpSpPr>
          <a:xfrm>
            <a:off x="395536" y="1348556"/>
            <a:ext cx="2075291" cy="437485"/>
            <a:chOff x="916144" y="1312383"/>
            <a:chExt cx="1539431" cy="550886"/>
          </a:xfrm>
        </p:grpSpPr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9C8DAEBD-5B78-4371-BCBA-616672FBE933}"/>
                </a:ext>
              </a:extLst>
            </p:cNvPr>
            <p:cNvSpPr txBox="1"/>
            <p:nvPr/>
          </p:nvSpPr>
          <p:spPr>
            <a:xfrm rot="20933278">
              <a:off x="1302863" y="1524715"/>
              <a:ext cx="68320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  <a:t>today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="" xmlns:a16="http://schemas.microsoft.com/office/drawing/2014/main" id="{9A9FD80F-AAB8-458C-933F-9EC7A98EACD6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916144" y="1312383"/>
              <a:ext cx="1539431" cy="520768"/>
            </a:xfrm>
            <a:prstGeom prst="straightConnector1">
              <a:avLst/>
            </a:prstGeom>
            <a:solidFill>
              <a:srgbClr val="00B8FF"/>
            </a:solidFill>
            <a:ln w="1905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236B2C6B-9D43-45B2-89DF-A4D4C540E82C}"/>
              </a:ext>
            </a:extLst>
          </p:cNvPr>
          <p:cNvGrpSpPr/>
          <p:nvPr/>
        </p:nvGrpSpPr>
        <p:grpSpPr>
          <a:xfrm>
            <a:off x="721551" y="2288794"/>
            <a:ext cx="1763530" cy="498980"/>
            <a:chOff x="721551" y="2349479"/>
            <a:chExt cx="1763530" cy="498980"/>
          </a:xfrm>
        </p:grpSpPr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813F7CDD-2208-43E3-9694-BE14D0A19B27}"/>
                </a:ext>
              </a:extLst>
            </p:cNvPr>
            <p:cNvSpPr txBox="1"/>
            <p:nvPr/>
          </p:nvSpPr>
          <p:spPr>
            <a:xfrm rot="722374">
              <a:off x="1135164" y="2509905"/>
              <a:ext cx="910827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  <a:t>upgrade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="" xmlns:a16="http://schemas.microsoft.com/office/drawing/2014/main" id="{A6FDED57-2C79-4C75-8223-FDC409C0E3A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21551" y="2349479"/>
              <a:ext cx="1763530" cy="381481"/>
            </a:xfrm>
            <a:prstGeom prst="straightConnector1">
              <a:avLst/>
            </a:prstGeom>
            <a:solidFill>
              <a:srgbClr val="00B8FF"/>
            </a:solidFill>
            <a:ln w="19050" cap="flat" cmpd="sng" algn="ctr">
              <a:solidFill>
                <a:srgbClr val="0000FF"/>
              </a:solidFill>
              <a:prstDash val="sysDash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2C578639-5A95-4986-BE9A-B9FADB87FE93}"/>
              </a:ext>
            </a:extLst>
          </p:cNvPr>
          <p:cNvGrpSpPr/>
          <p:nvPr/>
        </p:nvGrpSpPr>
        <p:grpSpPr>
          <a:xfrm>
            <a:off x="5391766" y="1195859"/>
            <a:ext cx="1340474" cy="284841"/>
            <a:chOff x="780400" y="2191786"/>
            <a:chExt cx="994351" cy="358675"/>
          </a:xfrm>
        </p:grpSpPr>
        <p:sp>
          <p:nvSpPr>
            <p:cNvPr id="43" name="TextBox 42">
              <a:extLst>
                <a:ext uri="{FF2B5EF4-FFF2-40B4-BE49-F238E27FC236}">
                  <a16:creationId xmlns="" xmlns:a16="http://schemas.microsoft.com/office/drawing/2014/main" id="{FB4A3A9E-A12A-4E48-B474-006445B41346}"/>
                </a:ext>
              </a:extLst>
            </p:cNvPr>
            <p:cNvSpPr txBox="1"/>
            <p:nvPr/>
          </p:nvSpPr>
          <p:spPr>
            <a:xfrm rot="21118290">
              <a:off x="1047439" y="2211907"/>
              <a:ext cx="68320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  <a:t>today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="" xmlns:a16="http://schemas.microsoft.com/office/drawing/2014/main" id="{EC179993-175E-45CC-9875-687EAFE94224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80400" y="2191786"/>
              <a:ext cx="994351" cy="252430"/>
            </a:xfrm>
            <a:prstGeom prst="straightConnector1">
              <a:avLst/>
            </a:prstGeom>
            <a:solidFill>
              <a:srgbClr val="00B8FF"/>
            </a:solidFill>
            <a:ln w="1905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4BC57089-070E-40B8-AC87-6E6A639CBD0F}"/>
              </a:ext>
            </a:extLst>
          </p:cNvPr>
          <p:cNvGrpSpPr/>
          <p:nvPr/>
        </p:nvGrpSpPr>
        <p:grpSpPr>
          <a:xfrm>
            <a:off x="5391766" y="2349479"/>
            <a:ext cx="1484490" cy="360017"/>
            <a:chOff x="431860" y="2980959"/>
            <a:chExt cx="1484490" cy="360017"/>
          </a:xfrm>
        </p:grpSpPr>
        <p:sp>
          <p:nvSpPr>
            <p:cNvPr id="48" name="TextBox 47">
              <a:extLst>
                <a:ext uri="{FF2B5EF4-FFF2-40B4-BE49-F238E27FC236}">
                  <a16:creationId xmlns="" xmlns:a16="http://schemas.microsoft.com/office/drawing/2014/main" id="{0B469433-AAB2-406B-ACD1-36D42FF6B30E}"/>
                </a:ext>
              </a:extLst>
            </p:cNvPr>
            <p:cNvSpPr txBox="1"/>
            <p:nvPr/>
          </p:nvSpPr>
          <p:spPr>
            <a:xfrm rot="434471">
              <a:off x="637911" y="3002422"/>
              <a:ext cx="910827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  <a:t>upgrade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="" xmlns:a16="http://schemas.microsoft.com/office/drawing/2014/main" id="{67663F3A-F7EB-417E-B575-D5C4DD41829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31860" y="2980959"/>
              <a:ext cx="1484490" cy="154691"/>
            </a:xfrm>
            <a:prstGeom prst="straightConnector1">
              <a:avLst/>
            </a:prstGeom>
            <a:solidFill>
              <a:srgbClr val="00B8FF"/>
            </a:solidFill>
            <a:ln w="19050" cap="flat" cmpd="sng" algn="ctr">
              <a:solidFill>
                <a:srgbClr val="0000FF"/>
              </a:solidFill>
              <a:prstDash val="sysDash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672718F2-9667-48D8-92A0-17B2A144B3FF}"/>
              </a:ext>
            </a:extLst>
          </p:cNvPr>
          <p:cNvSpPr txBox="1"/>
          <p:nvPr/>
        </p:nvSpPr>
        <p:spPr>
          <a:xfrm>
            <a:off x="82001" y="2854589"/>
            <a:ext cx="1846272" cy="19236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173038" indent="-1730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Higher order energy chirps suppressed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Linear compression to 1 kA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95007F88-3F64-4FDB-BD3D-09629024B8E1}"/>
              </a:ext>
            </a:extLst>
          </p:cNvPr>
          <p:cNvSpPr txBox="1"/>
          <p:nvPr/>
        </p:nvSpPr>
        <p:spPr>
          <a:xfrm>
            <a:off x="4604856" y="2998374"/>
            <a:ext cx="3956670" cy="67710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173038" indent="-1730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Transverse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wakefield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instability suppressed (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proj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. emittance / 100)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31041619-D66A-473D-B863-1F5457E2778A}"/>
              </a:ext>
            </a:extLst>
          </p:cNvPr>
          <p:cNvSpPr txBox="1"/>
          <p:nvPr/>
        </p:nvSpPr>
        <p:spPr>
          <a:xfrm>
            <a:off x="4067944" y="4238740"/>
            <a:ext cx="4630992" cy="38472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173038" indent="-1730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700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pC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, 400 fs for “</a:t>
            </a:r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Fresh Bunch”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scheme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09D32852-772A-4A10-AA41-FD6950C9CF5B}"/>
              </a:ext>
            </a:extLst>
          </p:cNvPr>
          <p:cNvSpPr txBox="1"/>
          <p:nvPr/>
        </p:nvSpPr>
        <p:spPr>
          <a:xfrm>
            <a:off x="6948264" y="25897"/>
            <a:ext cx="2156529" cy="24622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N. </a:t>
            </a:r>
            <a:r>
              <a:rPr lang="en-US" sz="1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Shafqat</a:t>
            </a:r>
            <a:r>
              <a:rPr lang="en-US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et al., NIM A 867 (2017)</a:t>
            </a:r>
          </a:p>
        </p:txBody>
      </p:sp>
    </p:spTree>
    <p:extLst>
      <p:ext uri="{BB962C8B-B14F-4D97-AF65-F5344CB8AC3E}">
        <p14:creationId xmlns:p14="http://schemas.microsoft.com/office/powerpoint/2010/main" val="37865541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6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8803C61-D741-4A5E-B05C-D23AE27A0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Lasers upgrade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C3E7BC4B-D771-43A7-AAF7-BB16D229EEC2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725734D-6F4E-43F4-996E-C1AF4457ABF1}" type="slidenum">
              <a:rPr lang="it-IT" altLang="it-IT" smtClean="0"/>
              <a:pPr>
                <a:defRPr/>
              </a:pPr>
              <a:t>25</a:t>
            </a:fld>
            <a:endParaRPr lang="it-IT" altLang="it-IT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9655FB7-D5FD-4E36-A84E-6B6E689258ED}"/>
              </a:ext>
            </a:extLst>
          </p:cNvPr>
          <p:cNvSpPr txBox="1"/>
          <p:nvPr/>
        </p:nvSpPr>
        <p:spPr>
          <a:xfrm>
            <a:off x="177570" y="763108"/>
            <a:ext cx="691471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  <a:latin typeface="Candara" panose="020E0502030303020204" pitchFamily="34" charset="0"/>
              </a:rPr>
              <a:t>Lasers determine </a:t>
            </a:r>
            <a:r>
              <a:rPr lang="en-US" u="sng" dirty="0">
                <a:solidFill>
                  <a:schemeClr val="tx1"/>
                </a:solidFill>
                <a:latin typeface="Candara" panose="020E0502030303020204" pitchFamily="34" charset="0"/>
              </a:rPr>
              <a:t>availability</a:t>
            </a:r>
            <a:r>
              <a:rPr lang="en-US" dirty="0">
                <a:solidFill>
                  <a:schemeClr val="tx1"/>
                </a:solidFill>
                <a:latin typeface="Candara" panose="020E0502030303020204" pitchFamily="34" charset="0"/>
              </a:rPr>
              <a:t>, </a:t>
            </a:r>
            <a:r>
              <a:rPr lang="en-US" u="sng" dirty="0">
                <a:solidFill>
                  <a:schemeClr val="tx1"/>
                </a:solidFill>
                <a:latin typeface="Candara" panose="020E0502030303020204" pitchFamily="34" charset="0"/>
              </a:rPr>
              <a:t>reliability</a:t>
            </a:r>
            <a:r>
              <a:rPr lang="en-US" dirty="0">
                <a:solidFill>
                  <a:schemeClr val="tx1"/>
                </a:solidFill>
                <a:latin typeface="Candara" panose="020E0502030303020204" pitchFamily="34" charset="0"/>
              </a:rPr>
              <a:t> and </a:t>
            </a:r>
            <a:r>
              <a:rPr lang="en-US" u="sng" dirty="0">
                <a:solidFill>
                  <a:schemeClr val="tx1"/>
                </a:solidFill>
                <a:latin typeface="Candara" panose="020E0502030303020204" pitchFamily="34" charset="0"/>
              </a:rPr>
              <a:t>ultimate performance</a:t>
            </a:r>
            <a:r>
              <a:rPr lang="en-US" dirty="0">
                <a:solidFill>
                  <a:schemeClr val="tx1"/>
                </a:solidFill>
                <a:latin typeface="Candara" panose="020E0502030303020204" pitchFamily="34" charset="0"/>
              </a:rPr>
              <a:t>: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="" xmlns:a16="http://schemas.microsoft.com/office/drawing/2014/main" id="{0DEDCDF2-CDCC-4940-B5A1-3E31D5276B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54" y="3706160"/>
            <a:ext cx="7934099" cy="960777"/>
          </a:xfrm>
          <a:prstGeom prst="rect">
            <a:avLst/>
          </a:prstGeom>
          <a:ln w="6350">
            <a:solidFill>
              <a:schemeClr val="bg2">
                <a:lumMod val="2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8" name="Oval 7">
            <a:extLst>
              <a:ext uri="{FF2B5EF4-FFF2-40B4-BE49-F238E27FC236}">
                <a16:creationId xmlns="" xmlns:a16="http://schemas.microsoft.com/office/drawing/2014/main" id="{47566550-F7DA-4FD1-9831-5A91CD5C9AC0}"/>
              </a:ext>
            </a:extLst>
          </p:cNvPr>
          <p:cNvSpPr/>
          <p:nvPr/>
        </p:nvSpPr>
        <p:spPr bwMode="auto">
          <a:xfrm>
            <a:off x="739098" y="3867894"/>
            <a:ext cx="864096" cy="792088"/>
          </a:xfrm>
          <a:prstGeom prst="ellipse">
            <a:avLst/>
          </a:prstGeom>
          <a:solidFill>
            <a:srgbClr val="FFFF00">
              <a:alpha val="3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9D773062-B2BD-4AD0-A211-D12390C0C88C}"/>
              </a:ext>
            </a:extLst>
          </p:cNvPr>
          <p:cNvSpPr/>
          <p:nvPr/>
        </p:nvSpPr>
        <p:spPr bwMode="auto">
          <a:xfrm>
            <a:off x="3476854" y="3609672"/>
            <a:ext cx="864096" cy="792088"/>
          </a:xfrm>
          <a:prstGeom prst="ellipse">
            <a:avLst/>
          </a:prstGeom>
          <a:solidFill>
            <a:srgbClr val="FFFF00">
              <a:alpha val="3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E46F49FE-3543-4A2E-9902-B7D7A5BAA5DF}"/>
              </a:ext>
            </a:extLst>
          </p:cNvPr>
          <p:cNvSpPr/>
          <p:nvPr/>
        </p:nvSpPr>
        <p:spPr bwMode="auto">
          <a:xfrm>
            <a:off x="7865292" y="3686368"/>
            <a:ext cx="864096" cy="792088"/>
          </a:xfrm>
          <a:prstGeom prst="ellipse">
            <a:avLst/>
          </a:prstGeom>
          <a:solidFill>
            <a:srgbClr val="FFFF00">
              <a:alpha val="3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11E6FF8-D294-4411-BC0C-2C5A2C52787C}"/>
              </a:ext>
            </a:extLst>
          </p:cNvPr>
          <p:cNvSpPr txBox="1"/>
          <p:nvPr/>
        </p:nvSpPr>
        <p:spPr>
          <a:xfrm>
            <a:off x="7840491" y="45391"/>
            <a:ext cx="1260281" cy="2769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ref. M. </a:t>
            </a:r>
            <a:r>
              <a:rPr lang="en-US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Danailov</a:t>
            </a:r>
            <a:endParaRPr lang="it-IT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1EEAF13B-7764-4776-84C2-DC1727B21336}"/>
              </a:ext>
            </a:extLst>
          </p:cNvPr>
          <p:cNvSpPr/>
          <p:nvPr/>
        </p:nvSpPr>
        <p:spPr>
          <a:xfrm>
            <a:off x="111215" y="1203598"/>
            <a:ext cx="5108857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9863" indent="-1698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Candara" panose="020E0502030303020204" pitchFamily="34" charset="0"/>
              </a:rPr>
              <a:t> 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Candara" panose="020E0502030303020204" pitchFamily="34" charset="0"/>
              </a:rPr>
              <a:t>PIL :</a:t>
            </a:r>
            <a:r>
              <a:rPr lang="en-US" sz="1800" dirty="0">
                <a:solidFill>
                  <a:schemeClr val="tx1"/>
                </a:solidFill>
                <a:latin typeface="Candara" panose="020E0502030303020204" pitchFamily="34" charset="0"/>
              </a:rPr>
              <a:t>  </a:t>
            </a:r>
            <a:r>
              <a:rPr lang="en-US" sz="1800" dirty="0" err="1">
                <a:solidFill>
                  <a:schemeClr val="tx1"/>
                </a:solidFill>
                <a:latin typeface="Candara" panose="020E0502030303020204" pitchFamily="34" charset="0"/>
              </a:rPr>
              <a:t>Ti:Sa</a:t>
            </a:r>
            <a:r>
              <a:rPr lang="en-US" sz="1800" dirty="0">
                <a:solidFill>
                  <a:schemeClr val="tx1"/>
                </a:solidFill>
                <a:latin typeface="Candara" panose="020E0502030303020204" pitchFamily="34" charset="0"/>
              </a:rPr>
              <a:t> amplifier upgraded to single pump for more reliable and stable operation.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Candara" panose="020E0502030303020204" pitchFamily="34" charset="0"/>
              </a:rPr>
              <a:t> 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Candara" panose="020E0502030303020204" pitchFamily="34" charset="0"/>
              </a:rPr>
              <a:t>Seed lasers:</a:t>
            </a:r>
          </a:p>
          <a:p>
            <a:pPr marL="169863" indent="-169863">
              <a:spcAft>
                <a:spcPts val="600"/>
              </a:spcAft>
            </a:pPr>
            <a:r>
              <a:rPr lang="en-US" sz="1800" dirty="0">
                <a:solidFill>
                  <a:schemeClr val="tx1"/>
                </a:solidFill>
                <a:latin typeface="Candara" panose="020E0502030303020204" pitchFamily="34" charset="0"/>
              </a:rPr>
              <a:t>	</a:t>
            </a:r>
            <a:r>
              <a:rPr lang="en-US" sz="1800" b="1" dirty="0">
                <a:solidFill>
                  <a:schemeClr val="tx1"/>
                </a:solidFill>
                <a:latin typeface="Candara" panose="020E0502030303020204" pitchFamily="34" charset="0"/>
              </a:rPr>
              <a:t>&lt; 60 fs</a:t>
            </a:r>
            <a:r>
              <a:rPr lang="en-US" sz="1800" dirty="0">
                <a:solidFill>
                  <a:schemeClr val="tx1"/>
                </a:solidFill>
                <a:latin typeface="Candara" panose="020E0502030303020204" pitchFamily="34" charset="0"/>
              </a:rPr>
              <a:t>-OPA on FEL1, </a:t>
            </a:r>
            <a:r>
              <a:rPr lang="en-US" sz="1800" b="1" dirty="0">
                <a:solidFill>
                  <a:schemeClr val="tx1"/>
                </a:solidFill>
                <a:latin typeface="Candara" panose="020E0502030303020204" pitchFamily="34" charset="0"/>
              </a:rPr>
              <a:t>&lt; 45</a:t>
            </a:r>
            <a:r>
              <a:rPr lang="en-US" sz="1800" dirty="0">
                <a:solidFill>
                  <a:schemeClr val="tx1"/>
                </a:solidFill>
                <a:latin typeface="Candara" panose="020E0502030303020204" pitchFamily="34" charset="0"/>
              </a:rPr>
              <a:t> fs-THG on FEL2, now available to users; &lt; 200 nm-OPA on FEL2 in preparation.</a:t>
            </a: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Candara" panose="020E0502030303020204" pitchFamily="34" charset="0"/>
              </a:rPr>
              <a:t> 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Candara" panose="020E0502030303020204" pitchFamily="34" charset="0"/>
              </a:rPr>
              <a:t>SLU</a:t>
            </a:r>
            <a:r>
              <a:rPr lang="en-US" sz="1800" dirty="0">
                <a:solidFill>
                  <a:schemeClr val="tx1"/>
                </a:solidFill>
                <a:highlight>
                  <a:srgbClr val="FF0000"/>
                </a:highlight>
                <a:latin typeface="Candara" panose="020E0502030303020204" pitchFamily="34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Candara" panose="020E0502030303020204" pitchFamily="34" charset="0"/>
              </a:rPr>
              <a:t> (pump on sample):</a:t>
            </a:r>
          </a:p>
          <a:p>
            <a:pPr marL="169863" indent="-169863"/>
            <a:r>
              <a:rPr lang="en-US" sz="1800" dirty="0">
                <a:solidFill>
                  <a:schemeClr val="tx1"/>
                </a:solidFill>
                <a:latin typeface="Candara" panose="020E0502030303020204" pitchFamily="34" charset="0"/>
              </a:rPr>
              <a:t>	hollow fiber pulse compressor for </a:t>
            </a:r>
            <a:r>
              <a:rPr lang="en-US" sz="1800" b="1" dirty="0">
                <a:solidFill>
                  <a:schemeClr val="tx1"/>
                </a:solidFill>
                <a:latin typeface="Candara" panose="020E0502030303020204" pitchFamily="34" charset="0"/>
              </a:rPr>
              <a:t>&lt; 15</a:t>
            </a:r>
            <a:r>
              <a:rPr lang="en-US" sz="1800" dirty="0">
                <a:solidFill>
                  <a:schemeClr val="tx1"/>
                </a:solidFill>
                <a:latin typeface="Candara" panose="020E0502030303020204" pitchFamily="34" charset="0"/>
              </a:rPr>
              <a:t> fs-UV</a:t>
            </a:r>
          </a:p>
        </p:txBody>
      </p:sp>
      <p:sp>
        <p:nvSpPr>
          <p:cNvPr id="14" name="Right Brace 13">
            <a:extLst>
              <a:ext uri="{FF2B5EF4-FFF2-40B4-BE49-F238E27FC236}">
                <a16:creationId xmlns="" xmlns:a16="http://schemas.microsoft.com/office/drawing/2014/main" id="{A0911289-CF13-45B8-A9C8-4C012E1CE8B9}"/>
              </a:ext>
            </a:extLst>
          </p:cNvPr>
          <p:cNvSpPr/>
          <p:nvPr/>
        </p:nvSpPr>
        <p:spPr bwMode="auto">
          <a:xfrm>
            <a:off x="6228184" y="1201121"/>
            <a:ext cx="576064" cy="2119282"/>
          </a:xfrm>
          <a:prstGeom prst="rightBrac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126471"/>
            <a:ext cx="3291458" cy="2483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9576788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="" xmlns:a16="http://schemas.microsoft.com/office/drawing/2014/main" id="{8E952A47-1D07-40EE-8463-F710375AE7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8870827"/>
              </p:ext>
            </p:extLst>
          </p:nvPr>
        </p:nvGraphicFramePr>
        <p:xfrm>
          <a:off x="179512" y="771525"/>
          <a:ext cx="8254876" cy="4097338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37626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2413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7037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48410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35270">
                <a:tc>
                  <a:txBody>
                    <a:bodyPr/>
                    <a:lstStyle/>
                    <a:p>
                      <a:endParaRPr lang="en-US" sz="1600" dirty="0">
                        <a:latin typeface="Candara" panose="020E0502030303020204" pitchFamily="34" charset="0"/>
                        <a:ea typeface="Cambria" panose="02040503050406030204" pitchFamily="18" charset="0"/>
                      </a:endParaRPr>
                    </a:p>
                  </a:txBody>
                  <a:tcPr marL="91434" marR="91434" marT="45716" marB="45716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Candara" panose="020E0502030303020204" pitchFamily="34" charset="0"/>
                        <a:ea typeface="Cambria" panose="02040503050406030204" pitchFamily="18" charset="0"/>
                      </a:endParaRPr>
                    </a:p>
                  </a:txBody>
                  <a:tcPr marL="91434" marR="91434" marT="45716" marB="45716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ndara" panose="020E0502030303020204" pitchFamily="34" charset="0"/>
                          <a:ea typeface="Cambria" panose="02040503050406030204" pitchFamily="18" charset="0"/>
                        </a:rPr>
                        <a:t>ELETTRA</a:t>
                      </a:r>
                    </a:p>
                  </a:txBody>
                  <a:tcPr marL="91434" marR="91434" marT="45716" marB="45716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ndara" panose="020E0502030303020204" pitchFamily="34" charset="0"/>
                          <a:ea typeface="Cambria" panose="02040503050406030204" pitchFamily="18" charset="0"/>
                        </a:rPr>
                        <a:t>ELETTRA 2.0 </a:t>
                      </a:r>
                    </a:p>
                  </a:txBody>
                  <a:tcPr marL="91434" marR="91434" marT="45716" marB="45716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42006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ndara" panose="020E0502030303020204" pitchFamily="34" charset="0"/>
                          <a:ea typeface="Cambria" panose="02040503050406030204" pitchFamily="18" charset="0"/>
                        </a:rPr>
                        <a:t>In operation since</a:t>
                      </a:r>
                    </a:p>
                  </a:txBody>
                  <a:tcPr marL="91434" marR="91434" marT="45716" marB="45716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Candara" panose="020E0502030303020204" pitchFamily="34" charset="0"/>
                        <a:ea typeface="Cambria" panose="02040503050406030204" pitchFamily="18" charset="0"/>
                      </a:endParaRPr>
                    </a:p>
                  </a:txBody>
                  <a:tcPr marL="91434" marR="91434" marT="45716" marB="45716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ndara" panose="020E0502030303020204" pitchFamily="34" charset="0"/>
                          <a:ea typeface="Cambria" panose="02040503050406030204" pitchFamily="18" charset="0"/>
                        </a:rPr>
                        <a:t>1994</a:t>
                      </a:r>
                    </a:p>
                  </a:txBody>
                  <a:tcPr marL="91434" marR="91434" marT="45716" marB="45716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ndara" panose="020E0502030303020204" pitchFamily="34" charset="0"/>
                          <a:ea typeface="Cambria" panose="02040503050406030204" pitchFamily="18" charset="0"/>
                        </a:rPr>
                        <a:t>2027</a:t>
                      </a:r>
                    </a:p>
                  </a:txBody>
                  <a:tcPr marL="91434" marR="91434" marT="45716" marB="45716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42006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ndara" panose="020E0502030303020204" pitchFamily="34" charset="0"/>
                          <a:ea typeface="Cambria" panose="02040503050406030204" pitchFamily="18" charset="0"/>
                        </a:rPr>
                        <a:t>Availability</a:t>
                      </a:r>
                    </a:p>
                  </a:txBody>
                  <a:tcPr marL="91434" marR="91434" marT="45716" marB="45716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Candara" panose="020E0502030303020204" pitchFamily="34" charset="0"/>
                        <a:ea typeface="Cambria" panose="02040503050406030204" pitchFamily="18" charset="0"/>
                      </a:endParaRPr>
                    </a:p>
                  </a:txBody>
                  <a:tcPr marL="91434" marR="91434" marT="45716" marB="45716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ndara" panose="020E0502030303020204" pitchFamily="34" charset="0"/>
                          <a:ea typeface="Cambria" panose="02040503050406030204" pitchFamily="18" charset="0"/>
                        </a:rPr>
                        <a:t>5000-user / 6400-tot</a:t>
                      </a:r>
                    </a:p>
                  </a:txBody>
                  <a:tcPr marL="91434" marR="91434" marT="45716" marB="45716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42006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ndara" panose="020E0502030303020204" pitchFamily="34" charset="0"/>
                          <a:ea typeface="Cambria" panose="02040503050406030204" pitchFamily="18" charset="0"/>
                        </a:rPr>
                        <a:t>e-Beam energy </a:t>
                      </a:r>
                    </a:p>
                  </a:txBody>
                  <a:tcPr marL="91434" marR="91434" marT="45716" marB="45716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ndara" panose="020E0502030303020204" pitchFamily="34" charset="0"/>
                          <a:ea typeface="Cambria" panose="02040503050406030204" pitchFamily="18" charset="0"/>
                        </a:rPr>
                        <a:t>GeV</a:t>
                      </a:r>
                    </a:p>
                  </a:txBody>
                  <a:tcPr marL="91434" marR="91434" marT="45716" marB="45716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andara" panose="020E0502030303020204" pitchFamily="34" charset="0"/>
                          <a:ea typeface="Cambria" panose="02040503050406030204" pitchFamily="18" charset="0"/>
                        </a:rPr>
                        <a:t>2.0</a:t>
                      </a:r>
                      <a:r>
                        <a:rPr lang="en-US" sz="1600" dirty="0">
                          <a:latin typeface="Candara" panose="020E0502030303020204" pitchFamily="34" charset="0"/>
                          <a:ea typeface="Cambria" panose="02040503050406030204" pitchFamily="18" charset="0"/>
                        </a:rPr>
                        <a:t> (75%) – 2.4 (25%)</a:t>
                      </a:r>
                    </a:p>
                  </a:txBody>
                  <a:tcPr marL="91434" marR="91434" marT="45716" marB="45716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andara" panose="020E0502030303020204" pitchFamily="34" charset="0"/>
                          <a:ea typeface="Cambria" panose="02040503050406030204" pitchFamily="18" charset="0"/>
                        </a:rPr>
                        <a:t>2.4</a:t>
                      </a:r>
                      <a:r>
                        <a:rPr lang="en-US" sz="1600" dirty="0">
                          <a:latin typeface="Candara" panose="020E0502030303020204" pitchFamily="34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>
                          <a:latin typeface="Candara" panose="020E0502030303020204" pitchFamily="34" charset="0"/>
                          <a:ea typeface="Cambria" panose="02040503050406030204" pitchFamily="18" charset="0"/>
                        </a:rPr>
                        <a:t>(2.0 for some time)</a:t>
                      </a:r>
                    </a:p>
                  </a:txBody>
                  <a:tcPr marL="91434" marR="91434" marT="45716" marB="45716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42006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ndara" panose="020E0502030303020204" pitchFamily="34" charset="0"/>
                          <a:ea typeface="Cambria" panose="02040503050406030204" pitchFamily="18" charset="0"/>
                        </a:rPr>
                        <a:t>Photon energies</a:t>
                      </a:r>
                    </a:p>
                  </a:txBody>
                  <a:tcPr marL="91434" marR="91434" marT="45716" marB="45716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ndara" panose="020E0502030303020204" pitchFamily="34" charset="0"/>
                          <a:ea typeface="Cambria" panose="02040503050406030204" pitchFamily="18" charset="0"/>
                        </a:rPr>
                        <a:t>keV</a:t>
                      </a:r>
                    </a:p>
                  </a:txBody>
                  <a:tcPr marL="91434" marR="91434" marT="45716" marB="45716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ndara" panose="020E0502030303020204" pitchFamily="34" charset="0"/>
                          <a:ea typeface="Cambria" panose="02040503050406030204" pitchFamily="18" charset="0"/>
                        </a:rPr>
                        <a:t>0.020 – 35</a:t>
                      </a:r>
                    </a:p>
                  </a:txBody>
                  <a:tcPr marL="91434" marR="91434" marT="45716" marB="45716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ndara" panose="020E0502030303020204" pitchFamily="34" charset="0"/>
                          <a:ea typeface="Cambria" panose="02040503050406030204" pitchFamily="18" charset="0"/>
                        </a:rPr>
                        <a:t>0.060 – 50</a:t>
                      </a:r>
                    </a:p>
                  </a:txBody>
                  <a:tcPr marL="91434" marR="91434" marT="45716" marB="45716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42006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ndara" panose="020E0502030303020204" pitchFamily="34" charset="0"/>
                          <a:ea typeface="Cambria" panose="02040503050406030204" pitchFamily="18" charset="0"/>
                        </a:rPr>
                        <a:t>#Beamlines (#ID, #Bends)</a:t>
                      </a:r>
                    </a:p>
                  </a:txBody>
                  <a:tcPr marL="91434" marR="91434" marT="45716" marB="45716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Candara" panose="020E0502030303020204" pitchFamily="34" charset="0"/>
                        <a:ea typeface="Cambria" panose="02040503050406030204" pitchFamily="18" charset="0"/>
                      </a:endParaRPr>
                    </a:p>
                  </a:txBody>
                  <a:tcPr marL="91434" marR="91434" marT="45716" marB="45716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ndara" panose="020E0502030303020204" pitchFamily="34" charset="0"/>
                          <a:ea typeface="Cambria" panose="02040503050406030204" pitchFamily="18" charset="0"/>
                        </a:rPr>
                        <a:t>28   (17, 7)</a:t>
                      </a:r>
                    </a:p>
                  </a:txBody>
                  <a:tcPr marL="91434" marR="91434" marT="45716" marB="45716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ndara" panose="020E0502030303020204" pitchFamily="34" charset="0"/>
                          <a:ea typeface="Cambria" panose="02040503050406030204" pitchFamily="18" charset="0"/>
                        </a:rPr>
                        <a:t>32   (17, 3+2)</a:t>
                      </a:r>
                    </a:p>
                  </a:txBody>
                  <a:tcPr marL="91434" marR="91434" marT="45716" marB="45716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42006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ndara" panose="020E0502030303020204" pitchFamily="34" charset="0"/>
                          <a:ea typeface="Cambria" panose="02040503050406030204" pitchFamily="18" charset="0"/>
                        </a:rPr>
                        <a:t>Hybrid filling patterns</a:t>
                      </a:r>
                    </a:p>
                  </a:txBody>
                  <a:tcPr marL="91434" marR="91434" marT="45716" marB="45716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Candara" panose="020E0502030303020204" pitchFamily="34" charset="0"/>
                        <a:ea typeface="Cambria" panose="02040503050406030204" pitchFamily="18" charset="0"/>
                      </a:endParaRPr>
                    </a:p>
                  </a:txBody>
                  <a:tcPr marL="91434" marR="91434" marT="45716" marB="45716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ndara" panose="020E0502030303020204" pitchFamily="34" charset="0"/>
                          <a:ea typeface="Cambria" panose="02040503050406030204" pitchFamily="18" charset="0"/>
                        </a:rPr>
                        <a:t>yes</a:t>
                      </a:r>
                    </a:p>
                  </a:txBody>
                  <a:tcPr marL="91434" marR="91434" marT="45716" marB="45716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42006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ndara" panose="020E0502030303020204" pitchFamily="34" charset="0"/>
                          <a:ea typeface="Cambria" panose="02040503050406030204" pitchFamily="18" charset="0"/>
                        </a:rPr>
                        <a:t>ID occupancy</a:t>
                      </a:r>
                    </a:p>
                  </a:txBody>
                  <a:tcPr marL="91434" marR="91434" marT="45716" marB="45716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ndara" panose="020E0502030303020204" pitchFamily="34" charset="0"/>
                          <a:ea typeface="Cambria" panose="02040503050406030204" pitchFamily="18" charset="0"/>
                        </a:rPr>
                        <a:t>%</a:t>
                      </a:r>
                    </a:p>
                  </a:txBody>
                  <a:tcPr marL="91434" marR="91434" marT="45716" marB="45716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ndara" panose="020E0502030303020204" pitchFamily="34" charset="0"/>
                          <a:ea typeface="Cambria" panose="02040503050406030204" pitchFamily="18" charset="0"/>
                        </a:rPr>
                        <a:t>30</a:t>
                      </a:r>
                    </a:p>
                  </a:txBody>
                  <a:tcPr marL="91434" marR="91434" marT="45716" marB="45716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ndara" panose="020E0502030303020204" pitchFamily="34" charset="0"/>
                          <a:ea typeface="Cambria" panose="02040503050406030204" pitchFamily="18" charset="0"/>
                        </a:rPr>
                        <a:t>40</a:t>
                      </a:r>
                    </a:p>
                  </a:txBody>
                  <a:tcPr marL="91434" marR="91434" marT="45716" marB="45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42006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ndara" panose="020E0502030303020204" pitchFamily="34" charset="0"/>
                          <a:ea typeface="Cambria" panose="02040503050406030204" pitchFamily="18" charset="0"/>
                        </a:rPr>
                        <a:t>Circumference</a:t>
                      </a:r>
                    </a:p>
                  </a:txBody>
                  <a:tcPr marL="91434" marR="91434" marT="45716" marB="45716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ndara" panose="020E0502030303020204" pitchFamily="34" charset="0"/>
                          <a:ea typeface="Cambria" panose="02040503050406030204" pitchFamily="18" charset="0"/>
                        </a:rPr>
                        <a:t>m</a:t>
                      </a:r>
                    </a:p>
                  </a:txBody>
                  <a:tcPr marL="91434" marR="91434" marT="45716" marB="45716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ndara" panose="020E0502030303020204" pitchFamily="34" charset="0"/>
                          <a:ea typeface="Cambria" panose="02040503050406030204" pitchFamily="18" charset="0"/>
                        </a:rPr>
                        <a:t>259</a:t>
                      </a:r>
                    </a:p>
                  </a:txBody>
                  <a:tcPr marL="91434" marR="91434" marT="45716" marB="45716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42006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ndara" panose="020E0502030303020204" pitchFamily="34" charset="0"/>
                          <a:ea typeface="Cambria" panose="02040503050406030204" pitchFamily="18" charset="0"/>
                        </a:rPr>
                        <a:t>Magnetic Lattice</a:t>
                      </a:r>
                    </a:p>
                  </a:txBody>
                  <a:tcPr marL="91434" marR="91434" marT="45716" marB="45716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Candara" panose="020E0502030303020204" pitchFamily="34" charset="0"/>
                        <a:ea typeface="Cambria" panose="02040503050406030204" pitchFamily="18" charset="0"/>
                      </a:endParaRPr>
                    </a:p>
                  </a:txBody>
                  <a:tcPr marL="91434" marR="91434" marT="45716" marB="45716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ndara" panose="020E0502030303020204" pitchFamily="34" charset="0"/>
                          <a:ea typeface="Cambria" panose="02040503050406030204" pitchFamily="18" charset="0"/>
                        </a:rPr>
                        <a:t>12 x 2BA</a:t>
                      </a:r>
                    </a:p>
                  </a:txBody>
                  <a:tcPr marL="91434" marR="91434" marT="45716" marB="45716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ndara" panose="020E0502030303020204" pitchFamily="34" charset="0"/>
                          <a:ea typeface="Cambria" panose="02040503050406030204" pitchFamily="18" charset="0"/>
                        </a:rPr>
                        <a:t>12 x S6BA-E</a:t>
                      </a:r>
                    </a:p>
                  </a:txBody>
                  <a:tcPr marL="91434" marR="91434" marT="45716" marB="45716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42006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ndara" panose="020E0502030303020204" pitchFamily="34" charset="0"/>
                          <a:ea typeface="Cambria" panose="02040503050406030204" pitchFamily="18" charset="0"/>
                        </a:rPr>
                        <a:t>Hor. emittance, coupling</a:t>
                      </a:r>
                    </a:p>
                  </a:txBody>
                  <a:tcPr marL="91434" marR="91434" marT="45716" marB="45716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ndara" panose="020E0502030303020204" pitchFamily="34" charset="0"/>
                          <a:ea typeface="Cambria" panose="02040503050406030204" pitchFamily="18" charset="0"/>
                        </a:rPr>
                        <a:t>nm rad,  %</a:t>
                      </a:r>
                    </a:p>
                  </a:txBody>
                  <a:tcPr marL="91434" marR="91434" marT="45716" marB="45716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ndara" panose="020E0502030303020204" pitchFamily="34" charset="0"/>
                          <a:ea typeface="Cambria" panose="02040503050406030204" pitchFamily="18" charset="0"/>
                        </a:rPr>
                        <a:t>7 – 10,  1%</a:t>
                      </a:r>
                    </a:p>
                  </a:txBody>
                  <a:tcPr marL="91434" marR="91434" marT="45716" marB="45716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ndara" panose="020E0502030303020204" pitchFamily="34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baseline="0" dirty="0">
                          <a:latin typeface="Candara" panose="020E0502030303020204" pitchFamily="34" charset="0"/>
                          <a:ea typeface="Cambria" panose="02040503050406030204" pitchFamily="18" charset="0"/>
                        </a:rPr>
                        <a:t>  </a:t>
                      </a:r>
                      <a:r>
                        <a:rPr lang="en-US" sz="1600" dirty="0">
                          <a:latin typeface="Candara" panose="020E0502030303020204" pitchFamily="34" charset="0"/>
                          <a:ea typeface="Cambria" panose="02040503050406030204" pitchFamily="18" charset="0"/>
                        </a:rPr>
                        <a:t>bare 0.212,   3%</a:t>
                      </a:r>
                    </a:p>
                  </a:txBody>
                  <a:tcPr marL="91434" marR="91434" marT="45716" marB="45716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42006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ndara" panose="020E0502030303020204" pitchFamily="34" charset="0"/>
                          <a:ea typeface="Cambria" panose="02040503050406030204" pitchFamily="18" charset="0"/>
                        </a:rPr>
                        <a:t>Max. </a:t>
                      </a:r>
                      <a:r>
                        <a:rPr lang="en-US" sz="1600" dirty="0" err="1">
                          <a:latin typeface="Candara" panose="020E0502030303020204" pitchFamily="34" charset="0"/>
                          <a:ea typeface="Cambria" panose="02040503050406030204" pitchFamily="18" charset="0"/>
                        </a:rPr>
                        <a:t>ave.</a:t>
                      </a:r>
                      <a:r>
                        <a:rPr lang="en-US" sz="1600" dirty="0">
                          <a:latin typeface="Candara" panose="020E0502030303020204" pitchFamily="34" charset="0"/>
                          <a:ea typeface="Cambria" panose="02040503050406030204" pitchFamily="18" charset="0"/>
                        </a:rPr>
                        <a:t> current</a:t>
                      </a:r>
                    </a:p>
                  </a:txBody>
                  <a:tcPr marL="91434" marR="91434" marT="45716" marB="45716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ndara" panose="020E0502030303020204" pitchFamily="34" charset="0"/>
                          <a:ea typeface="Cambria" panose="02040503050406030204" pitchFamily="18" charset="0"/>
                        </a:rPr>
                        <a:t>mA</a:t>
                      </a:r>
                    </a:p>
                  </a:txBody>
                  <a:tcPr marL="91434" marR="91434" marT="45716" marB="45716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ndara" panose="020E0502030303020204" pitchFamily="34" charset="0"/>
                          <a:ea typeface="Cambria" panose="02040503050406030204" pitchFamily="18" charset="0"/>
                        </a:rPr>
                        <a:t>310 – 160</a:t>
                      </a:r>
                    </a:p>
                  </a:txBody>
                  <a:tcPr marL="91434" marR="91434" marT="45716" marB="45716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ndara" panose="020E0502030303020204" pitchFamily="34" charset="0"/>
                          <a:ea typeface="Cambria" panose="02040503050406030204" pitchFamily="18" charset="0"/>
                        </a:rPr>
                        <a:t>400</a:t>
                      </a:r>
                    </a:p>
                  </a:txBody>
                  <a:tcPr marL="91434" marR="91434" marT="45716" marB="45716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5362" name="Title 1">
            <a:extLst>
              <a:ext uri="{FF2B5EF4-FFF2-40B4-BE49-F238E27FC236}">
                <a16:creationId xmlns="" xmlns:a16="http://schemas.microsoft.com/office/drawing/2014/main" id="{A88007CB-DBFE-4EDD-8A36-4E2A6E78A8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678113" y="122238"/>
            <a:ext cx="6073775" cy="636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r>
              <a:rPr lang="en-US" altLang="it-IT" dirty="0">
                <a:solidFill>
                  <a:srgbClr val="0070C0"/>
                </a:solidFill>
              </a:rPr>
              <a:t>From </a:t>
            </a:r>
            <a:r>
              <a:rPr lang="en-US" altLang="it-IT" dirty="0" err="1">
                <a:solidFill>
                  <a:srgbClr val="0070C0"/>
                </a:solidFill>
              </a:rPr>
              <a:t>Elettra</a:t>
            </a:r>
            <a:r>
              <a:rPr lang="en-US" altLang="it-IT" dirty="0">
                <a:solidFill>
                  <a:srgbClr val="0070C0"/>
                </a:solidFill>
              </a:rPr>
              <a:t> </a:t>
            </a:r>
            <a:r>
              <a:rPr lang="en-US" altLang="it-IT" dirty="0">
                <a:solidFill>
                  <a:srgbClr val="0070C0"/>
                </a:solidFill>
                <a:sym typeface="Wingdings" panose="05000000000000000000" pitchFamily="2" charset="2"/>
              </a:rPr>
              <a:t>to</a:t>
            </a:r>
            <a:r>
              <a:rPr lang="en-US" altLang="it-IT" i="1" dirty="0">
                <a:solidFill>
                  <a:srgbClr val="0070C0"/>
                </a:solidFill>
              </a:rPr>
              <a:t> </a:t>
            </a:r>
            <a:r>
              <a:rPr lang="en-US" altLang="it-IT" dirty="0">
                <a:solidFill>
                  <a:srgbClr val="0070C0"/>
                </a:solidFill>
              </a:rPr>
              <a:t>Elettra2.0</a:t>
            </a:r>
          </a:p>
        </p:txBody>
      </p:sp>
      <p:sp>
        <p:nvSpPr>
          <p:cNvPr id="15363" name="Slide Number Placeholder 2">
            <a:extLst>
              <a:ext uri="{FF2B5EF4-FFF2-40B4-BE49-F238E27FC236}">
                <a16:creationId xmlns="" xmlns:a16="http://schemas.microsoft.com/office/drawing/2014/main" id="{6083B139-C501-471B-B91D-069F58B0286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13775" y="4789488"/>
            <a:ext cx="193675" cy="155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360363" algn="l"/>
                <a:tab pos="723900" algn="l"/>
                <a:tab pos="1087438" algn="l"/>
                <a:tab pos="1452563" algn="l"/>
                <a:tab pos="1816100" algn="l"/>
                <a:tab pos="2179638" algn="l"/>
                <a:tab pos="2543175" algn="l"/>
                <a:tab pos="2906713" algn="l"/>
                <a:tab pos="3271838" algn="l"/>
                <a:tab pos="3635375" algn="l"/>
                <a:tab pos="3998913" algn="l"/>
                <a:tab pos="4362450" algn="l"/>
                <a:tab pos="4725988" algn="l"/>
                <a:tab pos="5091113" algn="l"/>
                <a:tab pos="5454650" algn="l"/>
                <a:tab pos="5818188" algn="l"/>
                <a:tab pos="6181725" algn="l"/>
                <a:tab pos="6545263" algn="l"/>
                <a:tab pos="6908800" algn="l"/>
                <a:tab pos="7273925" algn="l"/>
              </a:tabLs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360363" algn="l"/>
                <a:tab pos="723900" algn="l"/>
                <a:tab pos="1087438" algn="l"/>
                <a:tab pos="1452563" algn="l"/>
                <a:tab pos="1816100" algn="l"/>
                <a:tab pos="2179638" algn="l"/>
                <a:tab pos="2543175" algn="l"/>
                <a:tab pos="2906713" algn="l"/>
                <a:tab pos="3271838" algn="l"/>
                <a:tab pos="3635375" algn="l"/>
                <a:tab pos="3998913" algn="l"/>
                <a:tab pos="4362450" algn="l"/>
                <a:tab pos="4725988" algn="l"/>
                <a:tab pos="5091113" algn="l"/>
                <a:tab pos="5454650" algn="l"/>
                <a:tab pos="5818188" algn="l"/>
                <a:tab pos="6181725" algn="l"/>
                <a:tab pos="6545263" algn="l"/>
                <a:tab pos="6908800" algn="l"/>
                <a:tab pos="7273925" algn="l"/>
              </a:tabLs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360363" algn="l"/>
                <a:tab pos="723900" algn="l"/>
                <a:tab pos="1087438" algn="l"/>
                <a:tab pos="1452563" algn="l"/>
                <a:tab pos="1816100" algn="l"/>
                <a:tab pos="2179638" algn="l"/>
                <a:tab pos="2543175" algn="l"/>
                <a:tab pos="2906713" algn="l"/>
                <a:tab pos="3271838" algn="l"/>
                <a:tab pos="3635375" algn="l"/>
                <a:tab pos="3998913" algn="l"/>
                <a:tab pos="4362450" algn="l"/>
                <a:tab pos="4725988" algn="l"/>
                <a:tab pos="5091113" algn="l"/>
                <a:tab pos="5454650" algn="l"/>
                <a:tab pos="5818188" algn="l"/>
                <a:tab pos="6181725" algn="l"/>
                <a:tab pos="6545263" algn="l"/>
                <a:tab pos="6908800" algn="l"/>
                <a:tab pos="7273925" algn="l"/>
              </a:tabLs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360363" algn="l"/>
                <a:tab pos="723900" algn="l"/>
                <a:tab pos="1087438" algn="l"/>
                <a:tab pos="1452563" algn="l"/>
                <a:tab pos="1816100" algn="l"/>
                <a:tab pos="2179638" algn="l"/>
                <a:tab pos="2543175" algn="l"/>
                <a:tab pos="2906713" algn="l"/>
                <a:tab pos="3271838" algn="l"/>
                <a:tab pos="3635375" algn="l"/>
                <a:tab pos="3998913" algn="l"/>
                <a:tab pos="4362450" algn="l"/>
                <a:tab pos="4725988" algn="l"/>
                <a:tab pos="5091113" algn="l"/>
                <a:tab pos="5454650" algn="l"/>
                <a:tab pos="5818188" algn="l"/>
                <a:tab pos="6181725" algn="l"/>
                <a:tab pos="6545263" algn="l"/>
                <a:tab pos="6908800" algn="l"/>
                <a:tab pos="7273925" algn="l"/>
              </a:tabLs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360363" algn="l"/>
                <a:tab pos="723900" algn="l"/>
                <a:tab pos="1087438" algn="l"/>
                <a:tab pos="1452563" algn="l"/>
                <a:tab pos="1816100" algn="l"/>
                <a:tab pos="2179638" algn="l"/>
                <a:tab pos="2543175" algn="l"/>
                <a:tab pos="2906713" algn="l"/>
                <a:tab pos="3271838" algn="l"/>
                <a:tab pos="3635375" algn="l"/>
                <a:tab pos="3998913" algn="l"/>
                <a:tab pos="4362450" algn="l"/>
                <a:tab pos="4725988" algn="l"/>
                <a:tab pos="5091113" algn="l"/>
                <a:tab pos="5454650" algn="l"/>
                <a:tab pos="5818188" algn="l"/>
                <a:tab pos="6181725" algn="l"/>
                <a:tab pos="6545263" algn="l"/>
                <a:tab pos="6908800" algn="l"/>
                <a:tab pos="7273925" algn="l"/>
              </a:tabLs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120900" indent="-182563" defTabSz="3619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60363" algn="l"/>
                <a:tab pos="723900" algn="l"/>
                <a:tab pos="1087438" algn="l"/>
                <a:tab pos="1452563" algn="l"/>
                <a:tab pos="1816100" algn="l"/>
                <a:tab pos="2179638" algn="l"/>
                <a:tab pos="2543175" algn="l"/>
                <a:tab pos="2906713" algn="l"/>
                <a:tab pos="3271838" algn="l"/>
                <a:tab pos="3635375" algn="l"/>
                <a:tab pos="3998913" algn="l"/>
                <a:tab pos="4362450" algn="l"/>
                <a:tab pos="4725988" algn="l"/>
                <a:tab pos="5091113" algn="l"/>
                <a:tab pos="5454650" algn="l"/>
                <a:tab pos="5818188" algn="l"/>
                <a:tab pos="6181725" algn="l"/>
                <a:tab pos="6545263" algn="l"/>
                <a:tab pos="6908800" algn="l"/>
                <a:tab pos="7273925" algn="l"/>
              </a:tabLs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578100" indent="-182563" defTabSz="3619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60363" algn="l"/>
                <a:tab pos="723900" algn="l"/>
                <a:tab pos="1087438" algn="l"/>
                <a:tab pos="1452563" algn="l"/>
                <a:tab pos="1816100" algn="l"/>
                <a:tab pos="2179638" algn="l"/>
                <a:tab pos="2543175" algn="l"/>
                <a:tab pos="2906713" algn="l"/>
                <a:tab pos="3271838" algn="l"/>
                <a:tab pos="3635375" algn="l"/>
                <a:tab pos="3998913" algn="l"/>
                <a:tab pos="4362450" algn="l"/>
                <a:tab pos="4725988" algn="l"/>
                <a:tab pos="5091113" algn="l"/>
                <a:tab pos="5454650" algn="l"/>
                <a:tab pos="5818188" algn="l"/>
                <a:tab pos="6181725" algn="l"/>
                <a:tab pos="6545263" algn="l"/>
                <a:tab pos="6908800" algn="l"/>
                <a:tab pos="7273925" algn="l"/>
              </a:tabLs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035300" indent="-182563" defTabSz="3619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60363" algn="l"/>
                <a:tab pos="723900" algn="l"/>
                <a:tab pos="1087438" algn="l"/>
                <a:tab pos="1452563" algn="l"/>
                <a:tab pos="1816100" algn="l"/>
                <a:tab pos="2179638" algn="l"/>
                <a:tab pos="2543175" algn="l"/>
                <a:tab pos="2906713" algn="l"/>
                <a:tab pos="3271838" algn="l"/>
                <a:tab pos="3635375" algn="l"/>
                <a:tab pos="3998913" algn="l"/>
                <a:tab pos="4362450" algn="l"/>
                <a:tab pos="4725988" algn="l"/>
                <a:tab pos="5091113" algn="l"/>
                <a:tab pos="5454650" algn="l"/>
                <a:tab pos="5818188" algn="l"/>
                <a:tab pos="6181725" algn="l"/>
                <a:tab pos="6545263" algn="l"/>
                <a:tab pos="6908800" algn="l"/>
                <a:tab pos="7273925" algn="l"/>
              </a:tabLs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492500" indent="-182563" defTabSz="3619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60363" algn="l"/>
                <a:tab pos="723900" algn="l"/>
                <a:tab pos="1087438" algn="l"/>
                <a:tab pos="1452563" algn="l"/>
                <a:tab pos="1816100" algn="l"/>
                <a:tab pos="2179638" algn="l"/>
                <a:tab pos="2543175" algn="l"/>
                <a:tab pos="2906713" algn="l"/>
                <a:tab pos="3271838" algn="l"/>
                <a:tab pos="3635375" algn="l"/>
                <a:tab pos="3998913" algn="l"/>
                <a:tab pos="4362450" algn="l"/>
                <a:tab pos="4725988" algn="l"/>
                <a:tab pos="5091113" algn="l"/>
                <a:tab pos="5454650" algn="l"/>
                <a:tab pos="5818188" algn="l"/>
                <a:tab pos="6181725" algn="l"/>
                <a:tab pos="6545263" algn="l"/>
                <a:tab pos="6908800" algn="l"/>
                <a:tab pos="7273925" algn="l"/>
              </a:tabLs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1D4F82AD-8E3C-4267-859E-2794F50240CA}" type="slidenum">
              <a:rPr lang="it-IT" altLang="it-IT" sz="1000">
                <a:solidFill>
                  <a:srgbClr val="000000"/>
                </a:solidFill>
              </a:rPr>
              <a:pPr/>
              <a:t>3</a:t>
            </a:fld>
            <a:endParaRPr lang="it-IT" altLang="it-IT" sz="1000">
              <a:solidFill>
                <a:srgbClr val="000000"/>
              </a:solidFill>
            </a:endParaRPr>
          </a:p>
        </p:txBody>
      </p:sp>
      <p:sp>
        <p:nvSpPr>
          <p:cNvPr id="15420" name="Oval 4">
            <a:extLst>
              <a:ext uri="{FF2B5EF4-FFF2-40B4-BE49-F238E27FC236}">
                <a16:creationId xmlns="" xmlns:a16="http://schemas.microsoft.com/office/drawing/2014/main" id="{7C741A57-D93D-4E58-9A74-6E080789AE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9913" y="4551363"/>
            <a:ext cx="576262" cy="360362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449263"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defTabSz="449263"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defTabSz="449263"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defTabSz="449263"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defTabSz="449263"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120900" indent="-182563" defTabSz="449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578100" indent="-182563" defTabSz="449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035300" indent="-182563" defTabSz="449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492500" indent="-182563" defTabSz="449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 sz="2400"/>
          </a:p>
        </p:txBody>
      </p:sp>
      <p:sp>
        <p:nvSpPr>
          <p:cNvPr id="15421" name="Oval 5">
            <a:extLst>
              <a:ext uri="{FF2B5EF4-FFF2-40B4-BE49-F238E27FC236}">
                <a16:creationId xmlns="" xmlns:a16="http://schemas.microsoft.com/office/drawing/2014/main" id="{0C3AFE7A-93B0-4050-A795-D6970759D1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25" y="4200525"/>
            <a:ext cx="576263" cy="360363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449263"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defTabSz="449263"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defTabSz="449263"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defTabSz="449263"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defTabSz="449263"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120900" indent="-182563" defTabSz="449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578100" indent="-182563" defTabSz="449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035300" indent="-182563" defTabSz="449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492500" indent="-182563" defTabSz="449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 sz="2400"/>
          </a:p>
        </p:txBody>
      </p:sp>
      <p:sp>
        <p:nvSpPr>
          <p:cNvPr id="12350" name="TextBox 13">
            <a:extLst>
              <a:ext uri="{FF2B5EF4-FFF2-40B4-BE49-F238E27FC236}">
                <a16:creationId xmlns="" xmlns:a16="http://schemas.microsoft.com/office/drawing/2014/main" id="{A8F52459-2631-4B70-965F-29F2113C52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7307" y="3867894"/>
            <a:ext cx="1266693" cy="969496"/>
          </a:xfrm>
          <a:prstGeom prst="rect">
            <a:avLst/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sym typeface="Symbol" pitchFamily="18" charset="2"/>
              </a:rPr>
              <a:t>Brilliance</a:t>
            </a:r>
          </a:p>
          <a:p>
            <a:pPr algn="ctr">
              <a:defRPr/>
            </a:pPr>
            <a:r>
              <a:rPr lang="en-US" alt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sym typeface="Symbol" pitchFamily="18" charset="2"/>
              </a:rPr>
              <a:t> 100-1000</a:t>
            </a:r>
          </a:p>
          <a:p>
            <a:pPr algn="ctr">
              <a:defRPr/>
            </a:pPr>
            <a:r>
              <a:rPr lang="en-US" alt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sym typeface="Symbol" pitchFamily="18" charset="2"/>
              </a:rPr>
              <a:t>(1-10 </a:t>
            </a:r>
            <a:r>
              <a:rPr lang="en-US" altLang="it-IT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sym typeface="Symbol" pitchFamily="18" charset="2"/>
              </a:rPr>
              <a:t>keV</a:t>
            </a:r>
            <a:r>
              <a:rPr lang="en-US" alt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sym typeface="Symbol" pitchFamily="18" charset="2"/>
              </a:rPr>
              <a:t>)</a:t>
            </a:r>
            <a:endParaRPr lang="en-US" altLang="it-IT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92347" y="64009"/>
            <a:ext cx="2044149" cy="41549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/>
                </a:solidFill>
              </a:rPr>
              <a:t>E. </a:t>
            </a:r>
            <a:r>
              <a:rPr lang="en-US" sz="1050" dirty="0" err="1">
                <a:solidFill>
                  <a:schemeClr val="tx1"/>
                </a:solidFill>
              </a:rPr>
              <a:t>Karantzoulis</a:t>
            </a:r>
            <a:r>
              <a:rPr lang="en-US" sz="1050" dirty="0">
                <a:solidFill>
                  <a:schemeClr val="tx1"/>
                </a:solidFill>
              </a:rPr>
              <a:t>, Project Leader</a:t>
            </a:r>
          </a:p>
          <a:p>
            <a:r>
              <a:rPr lang="en-US" sz="1050" dirty="0">
                <a:solidFill>
                  <a:schemeClr val="tx1"/>
                </a:solidFill>
              </a:rPr>
              <a:t>A. </a:t>
            </a:r>
            <a:r>
              <a:rPr lang="en-US" sz="1050" dirty="0" err="1">
                <a:solidFill>
                  <a:schemeClr val="tx1"/>
                </a:solidFill>
              </a:rPr>
              <a:t>Fabris</a:t>
            </a:r>
            <a:r>
              <a:rPr lang="en-US" sz="1050" dirty="0">
                <a:solidFill>
                  <a:schemeClr val="tx1"/>
                </a:solidFill>
              </a:rPr>
              <a:t>, Executive Officer</a:t>
            </a:r>
            <a:endParaRPr lang="it-IT" sz="105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20" grpId="0" animBg="1"/>
      <p:bldP spid="15421" grpId="0" animBg="1"/>
      <p:bldP spid="1235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="" xmlns:a16="http://schemas.microsoft.com/office/drawing/2014/main" id="{515010EC-F500-45E6-B1A3-A1BD20464C2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678113" y="122238"/>
            <a:ext cx="6073775" cy="636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 dirty="0">
                <a:solidFill>
                  <a:srgbClr val="0070C0"/>
                </a:solidFill>
              </a:rPr>
              <a:t>Science drivers</a:t>
            </a:r>
            <a:endParaRPr lang="it-IT" alt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BB835E8-D24E-9848-8326-8FC0635F6D84}"/>
              </a:ext>
            </a:extLst>
          </p:cNvPr>
          <p:cNvSpPr/>
          <p:nvPr/>
        </p:nvSpPr>
        <p:spPr>
          <a:xfrm>
            <a:off x="107504" y="771550"/>
            <a:ext cx="5688632" cy="280076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tx1"/>
                </a:solidFill>
                <a:latin typeface="Helvetica" pitchFamily="2" charset="0"/>
              </a:rPr>
              <a:t>Reduction in e-beam </a:t>
            </a:r>
            <a:r>
              <a:rPr lang="it-IT" sz="1600" b="1" dirty="0">
                <a:solidFill>
                  <a:srgbClr val="FF0000"/>
                </a:solidFill>
                <a:latin typeface="Helvetica" pitchFamily="2" charset="0"/>
              </a:rPr>
              <a:t>emittance </a:t>
            </a:r>
            <a:r>
              <a:rPr lang="it-IT" sz="1600" b="1" dirty="0">
                <a:solidFill>
                  <a:srgbClr val="FF0000"/>
                </a:solidFill>
                <a:latin typeface="Helvetica" pitchFamily="2" charset="0"/>
                <a:sym typeface="Symbol"/>
              </a:rPr>
              <a:t> </a:t>
            </a:r>
            <a:r>
              <a:rPr lang="it-IT" sz="1600" dirty="0">
                <a:solidFill>
                  <a:schemeClr val="tx1"/>
                </a:solidFill>
                <a:latin typeface="Helvetica" pitchFamily="2" charset="0"/>
              </a:rPr>
              <a:t>reduced </a:t>
            </a:r>
            <a:r>
              <a:rPr lang="it-IT" sz="1600" b="1" dirty="0">
                <a:solidFill>
                  <a:srgbClr val="FF0000"/>
                </a:solidFill>
                <a:latin typeface="Helvetica" pitchFamily="2" charset="0"/>
              </a:rPr>
              <a:t>beam size</a:t>
            </a:r>
            <a:r>
              <a:rPr lang="it-IT" sz="1600" dirty="0">
                <a:solidFill>
                  <a:schemeClr val="tx1"/>
                </a:solidFill>
                <a:latin typeface="Helvetica" pitchFamily="2" charset="0"/>
              </a:rPr>
              <a:t>,</a:t>
            </a:r>
            <a:r>
              <a:rPr lang="it-IT" sz="1600" b="1" dirty="0">
                <a:solidFill>
                  <a:srgbClr val="FF0000"/>
                </a:solidFill>
                <a:latin typeface="Helvetica" pitchFamily="2" charset="0"/>
              </a:rPr>
              <a:t> </a:t>
            </a:r>
            <a:r>
              <a:rPr lang="it-IT" sz="1600" dirty="0">
                <a:solidFill>
                  <a:schemeClr val="tx1"/>
                </a:solidFill>
                <a:latin typeface="Helvetica" pitchFamily="2" charset="0"/>
              </a:rPr>
              <a:t>increased</a:t>
            </a:r>
            <a:r>
              <a:rPr lang="it-IT" sz="1600" b="1" dirty="0">
                <a:solidFill>
                  <a:srgbClr val="FF0000"/>
                </a:solidFill>
                <a:latin typeface="Helvetica" pitchFamily="2" charset="0"/>
              </a:rPr>
              <a:t> </a:t>
            </a:r>
            <a:r>
              <a:rPr lang="it-IT" sz="1600" dirty="0">
                <a:solidFill>
                  <a:schemeClr val="tx1"/>
                </a:solidFill>
                <a:latin typeface="Helvetica" pitchFamily="2" charset="0"/>
              </a:rPr>
              <a:t>peak </a:t>
            </a:r>
            <a:r>
              <a:rPr lang="it-IT" sz="1600" b="1" dirty="0">
                <a:solidFill>
                  <a:srgbClr val="FF0000"/>
                </a:solidFill>
                <a:latin typeface="Helvetica" pitchFamily="2" charset="0"/>
              </a:rPr>
              <a:t>brightness</a:t>
            </a:r>
            <a:r>
              <a:rPr lang="it-IT" sz="1600" dirty="0">
                <a:solidFill>
                  <a:schemeClr val="tx1"/>
                </a:solidFill>
                <a:latin typeface="Helvetica" pitchFamily="2" charset="0"/>
              </a:rPr>
              <a:t> will lead to: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1600" b="1" i="1" dirty="0">
                <a:solidFill>
                  <a:schemeClr val="tx1"/>
                </a:solidFill>
                <a:latin typeface="Helvetica" pitchFamily="2" charset="0"/>
              </a:rPr>
              <a:t> </a:t>
            </a:r>
            <a:r>
              <a:rPr lang="it-IT" sz="1600" b="1" i="1" dirty="0">
                <a:solidFill>
                  <a:srgbClr val="0000FF"/>
                </a:solidFill>
                <a:latin typeface="Helvetica" pitchFamily="2" charset="0"/>
              </a:rPr>
              <a:t>gain in the emitted/transmitted signals </a:t>
            </a:r>
            <a:r>
              <a:rPr lang="it-IT" sz="1600" dirty="0">
                <a:solidFill>
                  <a:schemeClr val="tx1"/>
                </a:solidFill>
                <a:latin typeface="Helvetica" pitchFamily="2" charset="0"/>
              </a:rPr>
              <a:t>from samples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1600" b="1" i="1" dirty="0">
                <a:solidFill>
                  <a:schemeClr val="tx1"/>
                </a:solidFill>
                <a:latin typeface="Helvetica" pitchFamily="2" charset="0"/>
              </a:rPr>
              <a:t> </a:t>
            </a:r>
            <a:r>
              <a:rPr lang="it-IT" sz="1600" b="1" i="1" dirty="0">
                <a:solidFill>
                  <a:srgbClr val="0000FF"/>
                </a:solidFill>
                <a:latin typeface="Helvetica" pitchFamily="2" charset="0"/>
              </a:rPr>
              <a:t>reduced acquisition time </a:t>
            </a:r>
            <a:r>
              <a:rPr lang="it-IT" sz="1600" dirty="0">
                <a:solidFill>
                  <a:schemeClr val="tx1"/>
                </a:solidFill>
                <a:latin typeface="Helvetica" pitchFamily="2" charset="0"/>
              </a:rPr>
              <a:t>for all types of spectroscopies and X-ray scattering techniques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1600" dirty="0">
                <a:solidFill>
                  <a:schemeClr val="tx1"/>
                </a:solidFill>
                <a:latin typeface="Helvetica" pitchFamily="2" charset="0"/>
              </a:rPr>
              <a:t> implementation of </a:t>
            </a:r>
            <a:r>
              <a:rPr lang="it-IT" sz="1600" b="1" i="1" dirty="0">
                <a:solidFill>
                  <a:srgbClr val="0000FF"/>
                </a:solidFill>
                <a:latin typeface="Helvetica" pitchFamily="2" charset="0"/>
              </a:rPr>
              <a:t>photon-hungry techniques </a:t>
            </a:r>
            <a:r>
              <a:rPr lang="it-IT" sz="1600" dirty="0">
                <a:solidFill>
                  <a:schemeClr val="tx1"/>
                </a:solidFill>
                <a:latin typeface="Helvetica" pitchFamily="2" charset="0"/>
              </a:rPr>
              <a:t>(high pressure exps. with anvil cells and dilute samples, spin-resolved ARPES)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1600" dirty="0">
                <a:solidFill>
                  <a:schemeClr val="tx1"/>
                </a:solidFill>
                <a:latin typeface="Helvetica" pitchFamily="2" charset="0"/>
              </a:rPr>
              <a:t> improvement of the </a:t>
            </a:r>
            <a:r>
              <a:rPr lang="it-IT" sz="1600" b="1" i="1" dirty="0">
                <a:solidFill>
                  <a:srgbClr val="0000FF"/>
                </a:solidFill>
                <a:latin typeface="Helvetica" pitchFamily="2" charset="0"/>
              </a:rPr>
              <a:t>lateral resolution </a:t>
            </a:r>
            <a:r>
              <a:rPr lang="it-IT" sz="1600" dirty="0">
                <a:solidFill>
                  <a:schemeClr val="tx1"/>
                </a:solidFill>
                <a:latin typeface="Helvetica" pitchFamily="2" charset="0"/>
              </a:rPr>
              <a:t>with focusing optics down to a few nm scale (e.g. nano-PES, nano-ARPES)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B40EC34C-DE7A-524B-BA4E-E9AC60B660CB}"/>
              </a:ext>
            </a:extLst>
          </p:cNvPr>
          <p:cNvSpPr/>
          <p:nvPr/>
        </p:nvSpPr>
        <p:spPr>
          <a:xfrm>
            <a:off x="107504" y="3579862"/>
            <a:ext cx="8784976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tx1"/>
                </a:solidFill>
                <a:latin typeface="Helvetica" pitchFamily="2" charset="0"/>
              </a:rPr>
              <a:t>Transversal </a:t>
            </a:r>
            <a:r>
              <a:rPr lang="it-IT" sz="1600" b="1" dirty="0">
                <a:solidFill>
                  <a:srgbClr val="FF0000"/>
                </a:solidFill>
                <a:latin typeface="Helvetica" pitchFamily="2" charset="0"/>
              </a:rPr>
              <a:t>coherence </a:t>
            </a:r>
            <a:r>
              <a:rPr lang="it-IT" sz="1600" dirty="0">
                <a:solidFill>
                  <a:schemeClr val="tx1"/>
                </a:solidFill>
                <a:latin typeface="Helvetica" pitchFamily="2" charset="0"/>
              </a:rPr>
              <a:t>will open unique opportunities for coherence-hungry methods: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i="1" dirty="0" err="1">
                <a:solidFill>
                  <a:srgbClr val="0000FF"/>
                </a:solidFill>
                <a:latin typeface="Helvetica" pitchFamily="2" charset="0"/>
              </a:rPr>
              <a:t>Coherent</a:t>
            </a:r>
            <a:r>
              <a:rPr lang="it-IT" sz="1600" b="1" i="1" dirty="0">
                <a:solidFill>
                  <a:srgbClr val="0000FF"/>
                </a:solidFill>
                <a:latin typeface="Helvetica" pitchFamily="2" charset="0"/>
              </a:rPr>
              <a:t> </a:t>
            </a:r>
            <a:r>
              <a:rPr lang="it-IT" sz="1600" b="1" i="1" dirty="0" err="1">
                <a:solidFill>
                  <a:srgbClr val="0000FF"/>
                </a:solidFill>
                <a:latin typeface="Helvetica" pitchFamily="2" charset="0"/>
              </a:rPr>
              <a:t>Diffraction</a:t>
            </a:r>
            <a:r>
              <a:rPr lang="it-IT" sz="1600" b="1" i="1" dirty="0">
                <a:solidFill>
                  <a:srgbClr val="0000FF"/>
                </a:solidFill>
                <a:latin typeface="Helvetica" pitchFamily="2" charset="0"/>
              </a:rPr>
              <a:t> </a:t>
            </a:r>
            <a:r>
              <a:rPr lang="it-IT" sz="1600" b="1" i="1" dirty="0" err="1">
                <a:solidFill>
                  <a:srgbClr val="0000FF"/>
                </a:solidFill>
                <a:latin typeface="Helvetica" pitchFamily="2" charset="0"/>
              </a:rPr>
              <a:t>Imaging</a:t>
            </a:r>
            <a:r>
              <a:rPr lang="it-IT" sz="1600" b="1" i="1" dirty="0">
                <a:solidFill>
                  <a:srgbClr val="0000FF"/>
                </a:solidFill>
                <a:latin typeface="Helvetica" pitchFamily="2" charset="0"/>
              </a:rPr>
              <a:t> </a:t>
            </a:r>
            <a:r>
              <a:rPr lang="it-IT" sz="1600" dirty="0">
                <a:solidFill>
                  <a:schemeClr val="tx1"/>
                </a:solidFill>
                <a:latin typeface="Helvetica" pitchFamily="2" charset="0"/>
              </a:rPr>
              <a:t>(CDI) with </a:t>
            </a:r>
            <a:r>
              <a:rPr lang="it-IT" sz="1600" dirty="0" err="1">
                <a:solidFill>
                  <a:schemeClr val="tx1"/>
                </a:solidFill>
                <a:latin typeface="Helvetica" pitchFamily="2" charset="0"/>
              </a:rPr>
              <a:t>chemical</a:t>
            </a:r>
            <a:r>
              <a:rPr lang="it-IT" sz="1600" dirty="0">
                <a:solidFill>
                  <a:schemeClr val="tx1"/>
                </a:solidFill>
                <a:latin typeface="Helvetica" pitchFamily="2" charset="0"/>
              </a:rPr>
              <a:t> </a:t>
            </a:r>
            <a:r>
              <a:rPr lang="it-IT" sz="1600" dirty="0" err="1">
                <a:solidFill>
                  <a:schemeClr val="tx1"/>
                </a:solidFill>
                <a:latin typeface="Helvetica" pitchFamily="2" charset="0"/>
              </a:rPr>
              <a:t>specificity</a:t>
            </a:r>
            <a:endParaRPr lang="it-IT" sz="1600" dirty="0">
              <a:solidFill>
                <a:schemeClr val="tx1"/>
              </a:solidFill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i="1" dirty="0" err="1">
                <a:solidFill>
                  <a:srgbClr val="0000FF"/>
                </a:solidFill>
                <a:latin typeface="Helvetica" pitchFamily="2" charset="0"/>
              </a:rPr>
              <a:t>Ptychography</a:t>
            </a:r>
            <a:endParaRPr lang="it-IT" sz="1600" b="1" i="1" dirty="0">
              <a:solidFill>
                <a:srgbClr val="0000FF"/>
              </a:solidFill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i="1" dirty="0">
                <a:solidFill>
                  <a:srgbClr val="0000FF"/>
                </a:solidFill>
                <a:latin typeface="Helvetica" pitchFamily="2" charset="0"/>
              </a:rPr>
              <a:t>X-</a:t>
            </a:r>
            <a:r>
              <a:rPr lang="it-IT" sz="1600" b="1" i="1" dirty="0" err="1">
                <a:solidFill>
                  <a:srgbClr val="0000FF"/>
                </a:solidFill>
                <a:latin typeface="Helvetica" pitchFamily="2" charset="0"/>
              </a:rPr>
              <a:t>ray</a:t>
            </a:r>
            <a:r>
              <a:rPr lang="it-IT" sz="1600" b="1" i="1" dirty="0">
                <a:solidFill>
                  <a:srgbClr val="0000FF"/>
                </a:solidFill>
                <a:latin typeface="Helvetica" pitchFamily="2" charset="0"/>
              </a:rPr>
              <a:t> </a:t>
            </a:r>
            <a:r>
              <a:rPr lang="it-IT" sz="1600" b="1" i="1" dirty="0" err="1">
                <a:solidFill>
                  <a:srgbClr val="0000FF"/>
                </a:solidFill>
                <a:latin typeface="Helvetica" pitchFamily="2" charset="0"/>
              </a:rPr>
              <a:t>photon</a:t>
            </a:r>
            <a:r>
              <a:rPr lang="it-IT" sz="1600" b="1" i="1" dirty="0">
                <a:solidFill>
                  <a:srgbClr val="0000FF"/>
                </a:solidFill>
                <a:latin typeface="Helvetica" pitchFamily="2" charset="0"/>
              </a:rPr>
              <a:t> </a:t>
            </a:r>
            <a:r>
              <a:rPr lang="it-IT" sz="1600" b="1" i="1" dirty="0" err="1">
                <a:solidFill>
                  <a:srgbClr val="0000FF"/>
                </a:solidFill>
                <a:latin typeface="Helvetica" pitchFamily="2" charset="0"/>
              </a:rPr>
              <a:t>correlation</a:t>
            </a:r>
            <a:r>
              <a:rPr lang="it-IT" sz="1600" b="1" i="1" dirty="0">
                <a:solidFill>
                  <a:srgbClr val="0000FF"/>
                </a:solidFill>
                <a:latin typeface="Helvetica" pitchFamily="2" charset="0"/>
              </a:rPr>
              <a:t> </a:t>
            </a:r>
            <a:r>
              <a:rPr lang="it-IT" sz="1600" b="1" i="1" dirty="0" err="1">
                <a:solidFill>
                  <a:srgbClr val="0000FF"/>
                </a:solidFill>
                <a:latin typeface="Helvetica" pitchFamily="2" charset="0"/>
              </a:rPr>
              <a:t>spectroscopy</a:t>
            </a:r>
            <a:r>
              <a:rPr lang="it-IT" sz="1600" b="1" i="1" dirty="0">
                <a:solidFill>
                  <a:srgbClr val="0000FF"/>
                </a:solidFill>
                <a:latin typeface="Helvetica" pitchFamily="2" charset="0"/>
              </a:rPr>
              <a:t> </a:t>
            </a:r>
            <a:r>
              <a:rPr lang="it-IT" sz="1600" dirty="0">
                <a:solidFill>
                  <a:schemeClr val="tx1"/>
                </a:solidFill>
                <a:latin typeface="Helvetica" pitchFamily="2" charset="0"/>
              </a:rPr>
              <a:t>(XPCS)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385DA13-86B6-469E-8CC5-3F218A761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319" y="771550"/>
            <a:ext cx="3436688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6091474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="" xmlns:a16="http://schemas.microsoft.com/office/drawing/2014/main" id="{839B24C0-D9FC-4A2D-A9DD-D5207EC65B0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678113" y="122238"/>
            <a:ext cx="6073775" cy="636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 dirty="0">
                <a:solidFill>
                  <a:srgbClr val="0070C0"/>
                </a:solidFill>
              </a:rPr>
              <a:t>Boundary conditions</a:t>
            </a:r>
            <a:endParaRPr lang="it-IT" altLang="en-US" dirty="0">
              <a:solidFill>
                <a:srgbClr val="0070C0"/>
              </a:solidFill>
            </a:endParaRPr>
          </a:p>
        </p:txBody>
      </p:sp>
      <p:sp>
        <p:nvSpPr>
          <p:cNvPr id="16387" name="Slide Number Placeholder 2">
            <a:extLst>
              <a:ext uri="{FF2B5EF4-FFF2-40B4-BE49-F238E27FC236}">
                <a16:creationId xmlns="" xmlns:a16="http://schemas.microsoft.com/office/drawing/2014/main" id="{53E1B641-FFAE-415D-A7C8-3B6927EE6D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360363" algn="l"/>
                <a:tab pos="723900" algn="l"/>
                <a:tab pos="1087438" algn="l"/>
                <a:tab pos="1452563" algn="l"/>
                <a:tab pos="1816100" algn="l"/>
                <a:tab pos="2179638" algn="l"/>
                <a:tab pos="2543175" algn="l"/>
                <a:tab pos="2906713" algn="l"/>
                <a:tab pos="3271838" algn="l"/>
                <a:tab pos="3635375" algn="l"/>
                <a:tab pos="3998913" algn="l"/>
                <a:tab pos="4362450" algn="l"/>
                <a:tab pos="4725988" algn="l"/>
                <a:tab pos="5091113" algn="l"/>
                <a:tab pos="5454650" algn="l"/>
                <a:tab pos="5818188" algn="l"/>
                <a:tab pos="6181725" algn="l"/>
                <a:tab pos="6545263" algn="l"/>
                <a:tab pos="6908800" algn="l"/>
                <a:tab pos="7273925" algn="l"/>
              </a:tabLs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360363" algn="l"/>
                <a:tab pos="723900" algn="l"/>
                <a:tab pos="1087438" algn="l"/>
                <a:tab pos="1452563" algn="l"/>
                <a:tab pos="1816100" algn="l"/>
                <a:tab pos="2179638" algn="l"/>
                <a:tab pos="2543175" algn="l"/>
                <a:tab pos="2906713" algn="l"/>
                <a:tab pos="3271838" algn="l"/>
                <a:tab pos="3635375" algn="l"/>
                <a:tab pos="3998913" algn="l"/>
                <a:tab pos="4362450" algn="l"/>
                <a:tab pos="4725988" algn="l"/>
                <a:tab pos="5091113" algn="l"/>
                <a:tab pos="5454650" algn="l"/>
                <a:tab pos="5818188" algn="l"/>
                <a:tab pos="6181725" algn="l"/>
                <a:tab pos="6545263" algn="l"/>
                <a:tab pos="6908800" algn="l"/>
                <a:tab pos="7273925" algn="l"/>
              </a:tabLs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360363" algn="l"/>
                <a:tab pos="723900" algn="l"/>
                <a:tab pos="1087438" algn="l"/>
                <a:tab pos="1452563" algn="l"/>
                <a:tab pos="1816100" algn="l"/>
                <a:tab pos="2179638" algn="l"/>
                <a:tab pos="2543175" algn="l"/>
                <a:tab pos="2906713" algn="l"/>
                <a:tab pos="3271838" algn="l"/>
                <a:tab pos="3635375" algn="l"/>
                <a:tab pos="3998913" algn="l"/>
                <a:tab pos="4362450" algn="l"/>
                <a:tab pos="4725988" algn="l"/>
                <a:tab pos="5091113" algn="l"/>
                <a:tab pos="5454650" algn="l"/>
                <a:tab pos="5818188" algn="l"/>
                <a:tab pos="6181725" algn="l"/>
                <a:tab pos="6545263" algn="l"/>
                <a:tab pos="6908800" algn="l"/>
                <a:tab pos="7273925" algn="l"/>
              </a:tabLs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360363" algn="l"/>
                <a:tab pos="723900" algn="l"/>
                <a:tab pos="1087438" algn="l"/>
                <a:tab pos="1452563" algn="l"/>
                <a:tab pos="1816100" algn="l"/>
                <a:tab pos="2179638" algn="l"/>
                <a:tab pos="2543175" algn="l"/>
                <a:tab pos="2906713" algn="l"/>
                <a:tab pos="3271838" algn="l"/>
                <a:tab pos="3635375" algn="l"/>
                <a:tab pos="3998913" algn="l"/>
                <a:tab pos="4362450" algn="l"/>
                <a:tab pos="4725988" algn="l"/>
                <a:tab pos="5091113" algn="l"/>
                <a:tab pos="5454650" algn="l"/>
                <a:tab pos="5818188" algn="l"/>
                <a:tab pos="6181725" algn="l"/>
                <a:tab pos="6545263" algn="l"/>
                <a:tab pos="6908800" algn="l"/>
                <a:tab pos="7273925" algn="l"/>
              </a:tabLs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360363" algn="l"/>
                <a:tab pos="723900" algn="l"/>
                <a:tab pos="1087438" algn="l"/>
                <a:tab pos="1452563" algn="l"/>
                <a:tab pos="1816100" algn="l"/>
                <a:tab pos="2179638" algn="l"/>
                <a:tab pos="2543175" algn="l"/>
                <a:tab pos="2906713" algn="l"/>
                <a:tab pos="3271838" algn="l"/>
                <a:tab pos="3635375" algn="l"/>
                <a:tab pos="3998913" algn="l"/>
                <a:tab pos="4362450" algn="l"/>
                <a:tab pos="4725988" algn="l"/>
                <a:tab pos="5091113" algn="l"/>
                <a:tab pos="5454650" algn="l"/>
                <a:tab pos="5818188" algn="l"/>
                <a:tab pos="6181725" algn="l"/>
                <a:tab pos="6545263" algn="l"/>
                <a:tab pos="6908800" algn="l"/>
                <a:tab pos="7273925" algn="l"/>
              </a:tabLs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120900" indent="-182563" defTabSz="3619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60363" algn="l"/>
                <a:tab pos="723900" algn="l"/>
                <a:tab pos="1087438" algn="l"/>
                <a:tab pos="1452563" algn="l"/>
                <a:tab pos="1816100" algn="l"/>
                <a:tab pos="2179638" algn="l"/>
                <a:tab pos="2543175" algn="l"/>
                <a:tab pos="2906713" algn="l"/>
                <a:tab pos="3271838" algn="l"/>
                <a:tab pos="3635375" algn="l"/>
                <a:tab pos="3998913" algn="l"/>
                <a:tab pos="4362450" algn="l"/>
                <a:tab pos="4725988" algn="l"/>
                <a:tab pos="5091113" algn="l"/>
                <a:tab pos="5454650" algn="l"/>
                <a:tab pos="5818188" algn="l"/>
                <a:tab pos="6181725" algn="l"/>
                <a:tab pos="6545263" algn="l"/>
                <a:tab pos="6908800" algn="l"/>
                <a:tab pos="7273925" algn="l"/>
              </a:tabLs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578100" indent="-182563" defTabSz="3619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60363" algn="l"/>
                <a:tab pos="723900" algn="l"/>
                <a:tab pos="1087438" algn="l"/>
                <a:tab pos="1452563" algn="l"/>
                <a:tab pos="1816100" algn="l"/>
                <a:tab pos="2179638" algn="l"/>
                <a:tab pos="2543175" algn="l"/>
                <a:tab pos="2906713" algn="l"/>
                <a:tab pos="3271838" algn="l"/>
                <a:tab pos="3635375" algn="l"/>
                <a:tab pos="3998913" algn="l"/>
                <a:tab pos="4362450" algn="l"/>
                <a:tab pos="4725988" algn="l"/>
                <a:tab pos="5091113" algn="l"/>
                <a:tab pos="5454650" algn="l"/>
                <a:tab pos="5818188" algn="l"/>
                <a:tab pos="6181725" algn="l"/>
                <a:tab pos="6545263" algn="l"/>
                <a:tab pos="6908800" algn="l"/>
                <a:tab pos="7273925" algn="l"/>
              </a:tabLs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035300" indent="-182563" defTabSz="3619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60363" algn="l"/>
                <a:tab pos="723900" algn="l"/>
                <a:tab pos="1087438" algn="l"/>
                <a:tab pos="1452563" algn="l"/>
                <a:tab pos="1816100" algn="l"/>
                <a:tab pos="2179638" algn="l"/>
                <a:tab pos="2543175" algn="l"/>
                <a:tab pos="2906713" algn="l"/>
                <a:tab pos="3271838" algn="l"/>
                <a:tab pos="3635375" algn="l"/>
                <a:tab pos="3998913" algn="l"/>
                <a:tab pos="4362450" algn="l"/>
                <a:tab pos="4725988" algn="l"/>
                <a:tab pos="5091113" algn="l"/>
                <a:tab pos="5454650" algn="l"/>
                <a:tab pos="5818188" algn="l"/>
                <a:tab pos="6181725" algn="l"/>
                <a:tab pos="6545263" algn="l"/>
                <a:tab pos="6908800" algn="l"/>
                <a:tab pos="7273925" algn="l"/>
              </a:tabLs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492500" indent="-182563" defTabSz="3619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60363" algn="l"/>
                <a:tab pos="723900" algn="l"/>
                <a:tab pos="1087438" algn="l"/>
                <a:tab pos="1452563" algn="l"/>
                <a:tab pos="1816100" algn="l"/>
                <a:tab pos="2179638" algn="l"/>
                <a:tab pos="2543175" algn="l"/>
                <a:tab pos="2906713" algn="l"/>
                <a:tab pos="3271838" algn="l"/>
                <a:tab pos="3635375" algn="l"/>
                <a:tab pos="3998913" algn="l"/>
                <a:tab pos="4362450" algn="l"/>
                <a:tab pos="4725988" algn="l"/>
                <a:tab pos="5091113" algn="l"/>
                <a:tab pos="5454650" algn="l"/>
                <a:tab pos="5818188" algn="l"/>
                <a:tab pos="6181725" algn="l"/>
                <a:tab pos="6545263" algn="l"/>
                <a:tab pos="6908800" algn="l"/>
                <a:tab pos="7273925" algn="l"/>
              </a:tabLs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68EC30CD-0D56-4554-BAF3-2451CA58D4A3}" type="slidenum">
              <a:rPr lang="it-IT" altLang="it-IT" sz="1000">
                <a:solidFill>
                  <a:srgbClr val="000000"/>
                </a:solidFill>
              </a:rPr>
              <a:pPr/>
              <a:t>5</a:t>
            </a:fld>
            <a:endParaRPr lang="it-IT" altLang="it-IT" sz="1000">
              <a:solidFill>
                <a:srgbClr val="000000"/>
              </a:solidFill>
            </a:endParaRPr>
          </a:p>
        </p:txBody>
      </p:sp>
      <p:sp>
        <p:nvSpPr>
          <p:cNvPr id="16388" name="TextBox 3">
            <a:extLst>
              <a:ext uri="{FF2B5EF4-FFF2-40B4-BE49-F238E27FC236}">
                <a16:creationId xmlns="" xmlns:a16="http://schemas.microsoft.com/office/drawing/2014/main" id="{88316FDF-696A-4579-899C-2EAC92E958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1" y="985838"/>
            <a:ext cx="18256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120900" indent="-182563" defTabSz="36195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578100" indent="-182563" defTabSz="36195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035300" indent="-182563" defTabSz="36195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492500" indent="-182563" defTabSz="36195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en-US" altLang="en-US" sz="1800" b="1" dirty="0">
                <a:solidFill>
                  <a:schemeClr val="tx1"/>
                </a:solidFill>
              </a:rPr>
              <a:t>Keep same:</a:t>
            </a:r>
          </a:p>
          <a:p>
            <a:pPr>
              <a:buFont typeface="Wingdings" panose="05000000000000000000" pitchFamily="2" charset="2"/>
              <a:buChar char="q"/>
            </a:pPr>
            <a:endParaRPr lang="it-IT" altLang="en-US" sz="1800" dirty="0">
              <a:solidFill>
                <a:schemeClr val="tx1"/>
              </a:solidFill>
            </a:endParaRPr>
          </a:p>
        </p:txBody>
      </p:sp>
      <p:sp>
        <p:nvSpPr>
          <p:cNvPr id="16389" name="TextBox 4">
            <a:extLst>
              <a:ext uri="{FF2B5EF4-FFF2-40B4-BE49-F238E27FC236}">
                <a16:creationId xmlns="" xmlns:a16="http://schemas.microsoft.com/office/drawing/2014/main" id="{8DEB3AD1-F288-4BE0-9D66-C8CB3F9DCE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2220" y="1008063"/>
            <a:ext cx="376898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en-US" sz="1800" dirty="0">
                <a:solidFill>
                  <a:schemeClr val="tx1"/>
                </a:solidFill>
              </a:rPr>
              <a:t>building and circumference</a:t>
            </a:r>
            <a:endParaRPr lang="it-IT" altLang="en-US" sz="1800" dirty="0">
              <a:solidFill>
                <a:schemeClr val="tx1"/>
              </a:solidFill>
            </a:endParaRPr>
          </a:p>
          <a:p>
            <a:pPr>
              <a:spcAft>
                <a:spcPts val="600"/>
              </a:spcAft>
            </a:pPr>
            <a:r>
              <a:rPr lang="en-US" altLang="en-US" sz="1800" dirty="0">
                <a:solidFill>
                  <a:schemeClr val="tx1"/>
                </a:solidFill>
              </a:rPr>
              <a:t>long SS-ID position</a:t>
            </a:r>
          </a:p>
          <a:p>
            <a:pPr>
              <a:spcAft>
                <a:spcPts val="600"/>
              </a:spcAft>
            </a:pPr>
            <a:r>
              <a:rPr lang="en-US" altLang="en-US" sz="1800" dirty="0">
                <a:solidFill>
                  <a:schemeClr val="tx1"/>
                </a:solidFill>
              </a:rPr>
              <a:t>full-energy injection (</a:t>
            </a:r>
            <a:r>
              <a:rPr lang="en-US" altLang="en-US" sz="1800" dirty="0" err="1">
                <a:solidFill>
                  <a:schemeClr val="tx1"/>
                </a:solidFill>
              </a:rPr>
              <a:t>linac+booster</a:t>
            </a:r>
            <a:r>
              <a:rPr lang="en-US" altLang="en-US" sz="1800" dirty="0">
                <a:solidFill>
                  <a:schemeClr val="tx1"/>
                </a:solidFill>
              </a:rPr>
              <a:t>)</a:t>
            </a:r>
          </a:p>
          <a:p>
            <a:pPr>
              <a:spcAft>
                <a:spcPts val="600"/>
              </a:spcAft>
            </a:pPr>
            <a:r>
              <a:rPr lang="en-US" altLang="en-US" sz="1800" dirty="0">
                <a:solidFill>
                  <a:schemeClr val="tx1"/>
                </a:solidFill>
              </a:rPr>
              <a:t>e-beam energy(-</a:t>
            </a:r>
            <a:r>
              <a:rPr lang="en-US" altLang="en-US" sz="1800" dirty="0" err="1">
                <a:solidFill>
                  <a:schemeClr val="tx1"/>
                </a:solidFill>
              </a:rPr>
              <a:t>ies</a:t>
            </a:r>
            <a:r>
              <a:rPr lang="en-US" altLang="en-US" sz="1800" dirty="0">
                <a:solidFill>
                  <a:schemeClr val="tx1"/>
                </a:solidFill>
              </a:rPr>
              <a:t>)</a:t>
            </a:r>
          </a:p>
          <a:p>
            <a:pPr>
              <a:spcAft>
                <a:spcPts val="600"/>
              </a:spcAft>
            </a:pPr>
            <a:r>
              <a:rPr lang="en-US" altLang="en-US" sz="1800" dirty="0">
                <a:solidFill>
                  <a:schemeClr val="tx1"/>
                </a:solidFill>
              </a:rPr>
              <a:t>diverse filling patterns</a:t>
            </a:r>
          </a:p>
        </p:txBody>
      </p:sp>
      <p:sp>
        <p:nvSpPr>
          <p:cNvPr id="16390" name="TextBox 5">
            <a:extLst>
              <a:ext uri="{FF2B5EF4-FFF2-40B4-BE49-F238E27FC236}">
                <a16:creationId xmlns="" xmlns:a16="http://schemas.microsoft.com/office/drawing/2014/main" id="{6A73FE15-9B54-4EB0-86A0-157CACD0EE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1" y="3061965"/>
            <a:ext cx="15049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120900" indent="-182563" defTabSz="36195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578100" indent="-182563" defTabSz="36195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035300" indent="-182563" defTabSz="36195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492500" indent="-182563" defTabSz="36195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en-US" altLang="en-US" sz="1800" b="1" dirty="0">
                <a:solidFill>
                  <a:schemeClr val="tx1"/>
                </a:solidFill>
              </a:rPr>
              <a:t>Improve:</a:t>
            </a:r>
          </a:p>
          <a:p>
            <a:pPr>
              <a:buFont typeface="Wingdings" panose="05000000000000000000" pitchFamily="2" charset="2"/>
              <a:buChar char="q"/>
            </a:pPr>
            <a:endParaRPr lang="it-IT" altLang="en-US" sz="1800" dirty="0">
              <a:solidFill>
                <a:schemeClr val="tx1"/>
              </a:solidFill>
            </a:endParaRPr>
          </a:p>
        </p:txBody>
      </p:sp>
      <p:sp>
        <p:nvSpPr>
          <p:cNvPr id="16391" name="TextBox 6">
            <a:extLst>
              <a:ext uri="{FF2B5EF4-FFF2-40B4-BE49-F238E27FC236}">
                <a16:creationId xmlns="" xmlns:a16="http://schemas.microsoft.com/office/drawing/2014/main" id="{5EF579F8-D9CC-42FA-B0F0-49D96EDBCC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112" y="1008063"/>
            <a:ext cx="3313728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120900" indent="-182563" defTabSz="36195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578100" indent="-182563" defTabSz="36195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035300" indent="-182563" defTabSz="36195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492500" indent="-182563" defTabSz="36195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en-US" sz="1800" dirty="0">
                <a:solidFill>
                  <a:srgbClr val="00B050"/>
                </a:solidFill>
              </a:rPr>
              <a:t> </a:t>
            </a:r>
            <a:r>
              <a:rPr lang="en-US" altLang="en-US" sz="1800" dirty="0">
                <a:solidFill>
                  <a:schemeClr val="tx1"/>
                </a:solidFill>
              </a:rPr>
              <a:t> 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en-US" sz="1800" dirty="0">
                <a:solidFill>
                  <a:srgbClr val="00B050"/>
                </a:solidFill>
              </a:rPr>
              <a:t> </a:t>
            </a:r>
            <a:r>
              <a:rPr lang="en-US" altLang="en-US" sz="1800" dirty="0">
                <a:solidFill>
                  <a:schemeClr val="tx1"/>
                </a:solidFill>
              </a:rPr>
              <a:t> </a:t>
            </a:r>
            <a:r>
              <a:rPr lang="en-US" altLang="en-US" sz="1800" dirty="0">
                <a:solidFill>
                  <a:srgbClr val="00B050"/>
                </a:solidFill>
              </a:rPr>
              <a:t> </a:t>
            </a:r>
            <a:endParaRPr lang="en-US" altLang="en-US" sz="1800" dirty="0">
              <a:solidFill>
                <a:schemeClr val="tx1"/>
              </a:solidFill>
            </a:endParaRP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en-US" sz="1800" dirty="0">
                <a:solidFill>
                  <a:srgbClr val="00B050"/>
                </a:solidFill>
              </a:rPr>
              <a:t> </a:t>
            </a:r>
            <a:r>
              <a:rPr lang="en-US" altLang="en-US" sz="1800" dirty="0">
                <a:solidFill>
                  <a:schemeClr val="tx1"/>
                </a:solidFill>
              </a:rPr>
              <a:t>emittance swap in booster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en-US" sz="1800" dirty="0">
                <a:solidFill>
                  <a:srgbClr val="00B050"/>
                </a:solidFill>
              </a:rPr>
              <a:t> </a:t>
            </a:r>
            <a:r>
              <a:rPr lang="en-US" altLang="en-US" sz="1800" dirty="0">
                <a:solidFill>
                  <a:schemeClr val="tx1"/>
                </a:solidFill>
              </a:rPr>
              <a:t>main operation at 2.4 GeV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en-US" sz="1800" dirty="0">
                <a:solidFill>
                  <a:srgbClr val="00B050"/>
                </a:solidFill>
              </a:rPr>
              <a:t> </a:t>
            </a:r>
            <a:r>
              <a:rPr lang="en-US" altLang="en-US" sz="1800" dirty="0">
                <a:solidFill>
                  <a:schemeClr val="tx1"/>
                </a:solidFill>
              </a:rPr>
              <a:t>hybrid, single/few bunches</a:t>
            </a:r>
          </a:p>
        </p:txBody>
      </p:sp>
      <p:sp>
        <p:nvSpPr>
          <p:cNvPr id="16392" name="TextBox 7">
            <a:extLst>
              <a:ext uri="{FF2B5EF4-FFF2-40B4-BE49-F238E27FC236}">
                <a16:creationId xmlns="" xmlns:a16="http://schemas.microsoft.com/office/drawing/2014/main" id="{749F4420-42FD-4FBC-AF62-E327A811D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6820" y="3077840"/>
            <a:ext cx="3009157" cy="1431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en-US" sz="1800" dirty="0">
                <a:solidFill>
                  <a:schemeClr val="tx1"/>
                </a:solidFill>
              </a:rPr>
              <a:t>horizontal emittance</a:t>
            </a:r>
            <a:endParaRPr lang="it-IT" altLang="en-US" sz="1800" dirty="0">
              <a:solidFill>
                <a:schemeClr val="tx1"/>
              </a:solidFill>
            </a:endParaRPr>
          </a:p>
          <a:p>
            <a:pPr>
              <a:spcAft>
                <a:spcPts val="600"/>
              </a:spcAft>
            </a:pPr>
            <a:r>
              <a:rPr lang="en-US" altLang="en-US" sz="1800" dirty="0">
                <a:solidFill>
                  <a:schemeClr val="tx1"/>
                </a:solidFill>
              </a:rPr>
              <a:t>beam dimensions @ LS-ID </a:t>
            </a:r>
          </a:p>
          <a:p>
            <a:pPr>
              <a:spcAft>
                <a:spcPts val="600"/>
              </a:spcAft>
            </a:pPr>
            <a:r>
              <a:rPr lang="en-US" altLang="en-US" sz="1800" dirty="0">
                <a:solidFill>
                  <a:schemeClr val="tx1"/>
                </a:solidFill>
              </a:rPr>
              <a:t>intensity</a:t>
            </a:r>
          </a:p>
          <a:p>
            <a:pPr>
              <a:spcAft>
                <a:spcPts val="600"/>
              </a:spcAft>
            </a:pPr>
            <a:r>
              <a:rPr lang="en-US" altLang="en-US" sz="1800" dirty="0">
                <a:solidFill>
                  <a:schemeClr val="tx1"/>
                </a:solidFill>
              </a:rPr>
              <a:t>ID occupancy</a:t>
            </a:r>
          </a:p>
        </p:txBody>
      </p:sp>
      <p:sp>
        <p:nvSpPr>
          <p:cNvPr id="16393" name="TextBox 8">
            <a:extLst>
              <a:ext uri="{FF2B5EF4-FFF2-40B4-BE49-F238E27FC236}">
                <a16:creationId xmlns="" xmlns:a16="http://schemas.microsoft.com/office/drawing/2014/main" id="{999CF67B-FBEC-447A-86B2-232699EB3F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112" y="3077840"/>
            <a:ext cx="3448496" cy="1431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120900" indent="-182563" defTabSz="36195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578100" indent="-182563" defTabSz="36195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035300" indent="-182563" defTabSz="36195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492500" indent="-182563" defTabSz="36195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en-US" sz="1800" dirty="0">
                <a:solidFill>
                  <a:srgbClr val="00B050"/>
                </a:solidFill>
              </a:rPr>
              <a:t> </a:t>
            </a:r>
            <a:r>
              <a:rPr lang="en-US" altLang="en-US" sz="1800" dirty="0">
                <a:solidFill>
                  <a:schemeClr val="tx1"/>
                </a:solidFill>
              </a:rPr>
              <a:t>47-fold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en-US" sz="1800" dirty="0">
                <a:solidFill>
                  <a:srgbClr val="00B050"/>
                </a:solidFill>
              </a:rPr>
              <a:t> </a:t>
            </a:r>
            <a:r>
              <a:rPr lang="en-US" altLang="en-US" sz="1800" dirty="0">
                <a:solidFill>
                  <a:schemeClr val="tx1"/>
                </a:solidFill>
              </a:rPr>
              <a:t>(35-x,6-y)</a:t>
            </a:r>
            <a:r>
              <a:rPr lang="en-US" altLang="en-US" sz="1800" dirty="0">
                <a:solidFill>
                  <a:schemeClr val="tx1"/>
                </a:solidFill>
                <a:sym typeface="Symbol" panose="05050102010706020507" pitchFamily="18" charset="2"/>
              </a:rPr>
              <a:t>m,</a:t>
            </a:r>
            <a:r>
              <a:rPr lang="en-US" altLang="en-US" sz="1800" dirty="0">
                <a:solidFill>
                  <a:schemeClr val="tx1"/>
                </a:solidFill>
              </a:rPr>
              <a:t> (6-x’,2-y’)</a:t>
            </a:r>
            <a:r>
              <a:rPr lang="en-US" altLang="en-US" sz="1800" dirty="0">
                <a:solidFill>
                  <a:schemeClr val="tx1"/>
                </a:solidFill>
                <a:sym typeface="Symbol" panose="05050102010706020507" pitchFamily="18" charset="2"/>
              </a:rPr>
              <a:t>rad</a:t>
            </a:r>
            <a:endParaRPr lang="en-US" altLang="en-US" sz="1800" dirty="0">
              <a:solidFill>
                <a:schemeClr val="tx1"/>
              </a:solidFill>
            </a:endParaRP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en-US" sz="1800" dirty="0">
                <a:solidFill>
                  <a:srgbClr val="00B050"/>
                </a:solidFill>
              </a:rPr>
              <a:t> </a:t>
            </a:r>
            <a:r>
              <a:rPr lang="en-US" altLang="en-US" sz="1800" dirty="0">
                <a:solidFill>
                  <a:schemeClr val="tx1"/>
                </a:solidFill>
              </a:rPr>
              <a:t>400 mA @ 2.4 GeV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en-US" sz="1800" dirty="0">
                <a:solidFill>
                  <a:srgbClr val="00B050"/>
                </a:solidFill>
              </a:rPr>
              <a:t> </a:t>
            </a:r>
            <a:r>
              <a:rPr lang="en-US" altLang="en-US" sz="1800" dirty="0">
                <a:solidFill>
                  <a:schemeClr val="tx1"/>
                </a:solidFill>
                <a:sym typeface="Symbol"/>
              </a:rPr>
              <a:t></a:t>
            </a:r>
            <a:r>
              <a:rPr lang="en-US" altLang="en-US" sz="1800" dirty="0">
                <a:solidFill>
                  <a:schemeClr val="tx1"/>
                </a:solidFill>
              </a:rPr>
              <a:t>40%, +4 beamlines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05AC525B-6637-436A-93E7-D2E84275E0AD}"/>
              </a:ext>
            </a:extLst>
          </p:cNvPr>
          <p:cNvCxnSpPr/>
          <p:nvPr/>
        </p:nvCxnSpPr>
        <p:spPr bwMode="auto">
          <a:xfrm>
            <a:off x="691133" y="2931790"/>
            <a:ext cx="734536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C3161AC-8D61-471A-878D-3C5A674E5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Magnetic lattice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CC151320-23C2-49E3-B50F-9476D8A708E4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725734D-6F4E-43F4-996E-C1AF4457ABF1}" type="slidenum">
              <a:rPr lang="it-IT" altLang="it-IT" smtClean="0"/>
              <a:pPr>
                <a:defRPr/>
              </a:pPr>
              <a:t>6</a:t>
            </a:fld>
            <a:endParaRPr lang="it-IT" altLang="it-IT"/>
          </a:p>
        </p:txBody>
      </p:sp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5253C926-2820-41FF-9DE8-F63C02F07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07" b="17847"/>
          <a:stretch>
            <a:fillRect/>
          </a:stretch>
        </p:blipFill>
        <p:spPr bwMode="auto">
          <a:xfrm>
            <a:off x="179388" y="1805261"/>
            <a:ext cx="73088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7">
            <a:extLst>
              <a:ext uri="{FF2B5EF4-FFF2-40B4-BE49-F238E27FC236}">
                <a16:creationId xmlns="" xmlns:a16="http://schemas.microsoft.com/office/drawing/2014/main" id="{6D824F4B-15E8-4C61-982E-7B382161CE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720" y="2677592"/>
            <a:ext cx="9366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600" b="1" dirty="0" err="1">
                <a:solidFill>
                  <a:schemeClr val="tx1"/>
                </a:solidFill>
                <a:latin typeface="Candara" panose="020E0502030303020204" pitchFamily="34" charset="0"/>
              </a:rPr>
              <a:t>Transv</a:t>
            </a:r>
            <a:r>
              <a:rPr lang="en-US" altLang="en-US" sz="1600" b="1" dirty="0">
                <a:solidFill>
                  <a:schemeClr val="tx1"/>
                </a:solidFill>
                <a:latin typeface="Candara" panose="020E0502030303020204" pitchFamily="34" charset="0"/>
              </a:rPr>
              <a:t>. </a:t>
            </a:r>
          </a:p>
          <a:p>
            <a:pPr algn="ctr"/>
            <a:r>
              <a:rPr lang="en-US" altLang="en-US" sz="1600" dirty="0">
                <a:solidFill>
                  <a:schemeClr val="tx1"/>
                </a:solidFill>
                <a:latin typeface="Candara" panose="020E0502030303020204" pitchFamily="34" charset="0"/>
              </a:rPr>
              <a:t>gradient</a:t>
            </a:r>
          </a:p>
          <a:p>
            <a:pPr algn="ctr"/>
            <a:r>
              <a:rPr lang="en-US" altLang="en-US" sz="1600" dirty="0">
                <a:solidFill>
                  <a:schemeClr val="tx1"/>
                </a:solidFill>
                <a:latin typeface="Candara" panose="020E0502030303020204" pitchFamily="34" charset="0"/>
              </a:rPr>
              <a:t>(-18 T/m)</a:t>
            </a:r>
            <a:endParaRPr lang="it-IT" altLang="en-US" sz="1600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="" xmlns:a16="http://schemas.microsoft.com/office/drawing/2014/main" id="{4BA7C91B-DF74-4E56-95AA-58835247F786}"/>
              </a:ext>
            </a:extLst>
          </p:cNvPr>
          <p:cNvCxnSpPr/>
          <p:nvPr/>
        </p:nvCxnSpPr>
        <p:spPr bwMode="auto">
          <a:xfrm>
            <a:off x="1201437" y="1502049"/>
            <a:ext cx="418235" cy="501277"/>
          </a:xfrm>
          <a:prstGeom prst="straightConnector1">
            <a:avLst/>
          </a:prstGeom>
          <a:solidFill>
            <a:srgbClr val="00B8FF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" name="TextBox 13">
            <a:extLst>
              <a:ext uri="{FF2B5EF4-FFF2-40B4-BE49-F238E27FC236}">
                <a16:creationId xmlns="" xmlns:a16="http://schemas.microsoft.com/office/drawing/2014/main" id="{66D201E7-4BA0-49DF-9A76-959A90BF54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96" y="923206"/>
            <a:ext cx="1681871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600" b="1" dirty="0" err="1">
                <a:solidFill>
                  <a:schemeClr val="tx1"/>
                </a:solidFill>
                <a:latin typeface="Candara" panose="020E0502030303020204" pitchFamily="34" charset="0"/>
              </a:rPr>
              <a:t>Transv</a:t>
            </a:r>
            <a:r>
              <a:rPr lang="en-US" altLang="en-US" sz="1600" b="1" dirty="0">
                <a:solidFill>
                  <a:schemeClr val="tx1"/>
                </a:solidFill>
                <a:latin typeface="Candara" panose="020E0502030303020204" pitchFamily="34" charset="0"/>
              </a:rPr>
              <a:t>.</a:t>
            </a:r>
            <a:r>
              <a:rPr lang="en-US" altLang="en-US" sz="1600" dirty="0">
                <a:solidFill>
                  <a:schemeClr val="tx1"/>
                </a:solidFill>
                <a:latin typeface="Candara" panose="020E0502030303020204" pitchFamily="34" charset="0"/>
              </a:rPr>
              <a:t> (-21 T/m)</a:t>
            </a:r>
            <a:endParaRPr lang="it-IT" altLang="en-US" sz="1600" dirty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pPr algn="ctr"/>
            <a:r>
              <a:rPr lang="en-US" altLang="en-US" sz="1600" b="1" dirty="0">
                <a:solidFill>
                  <a:schemeClr val="tx1"/>
                </a:solidFill>
                <a:latin typeface="Candara" panose="020E0502030303020204" pitchFamily="34" charset="0"/>
              </a:rPr>
              <a:t>&amp; Long.</a:t>
            </a:r>
            <a:r>
              <a:rPr lang="en-US" altLang="en-US" sz="1600" dirty="0">
                <a:solidFill>
                  <a:schemeClr val="tx1"/>
                </a:solidFill>
                <a:latin typeface="Candara" panose="020E0502030303020204" pitchFamily="34" charset="0"/>
              </a:rPr>
              <a:t>  gradient</a:t>
            </a:r>
            <a:endParaRPr lang="it-IT" altLang="en-US" sz="1600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="" xmlns:a16="http://schemas.microsoft.com/office/drawing/2014/main" id="{A01CBBB4-2912-4F6D-AD3A-C40A1BD346A4}"/>
              </a:ext>
            </a:extLst>
          </p:cNvPr>
          <p:cNvCxnSpPr/>
          <p:nvPr/>
        </p:nvCxnSpPr>
        <p:spPr bwMode="auto">
          <a:xfrm flipH="1">
            <a:off x="2195513" y="1355998"/>
            <a:ext cx="376237" cy="574675"/>
          </a:xfrm>
          <a:prstGeom prst="straightConnector1">
            <a:avLst/>
          </a:prstGeom>
          <a:solidFill>
            <a:srgbClr val="00B8FF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" name="Straight Arrow Connector 8">
            <a:extLst>
              <a:ext uri="{FF2B5EF4-FFF2-40B4-BE49-F238E27FC236}">
                <a16:creationId xmlns="" xmlns:a16="http://schemas.microsoft.com/office/drawing/2014/main" id="{7B6C43DC-C0E7-4296-850C-6521441F7118}"/>
              </a:ext>
            </a:extLst>
          </p:cNvPr>
          <p:cNvCxnSpPr/>
          <p:nvPr/>
        </p:nvCxnSpPr>
        <p:spPr bwMode="auto">
          <a:xfrm flipH="1">
            <a:off x="2627313" y="1355998"/>
            <a:ext cx="0" cy="503238"/>
          </a:xfrm>
          <a:prstGeom prst="straightConnector1">
            <a:avLst/>
          </a:prstGeom>
          <a:solidFill>
            <a:srgbClr val="00B8FF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" name="Straight Arrow Connector 9">
            <a:extLst>
              <a:ext uri="{FF2B5EF4-FFF2-40B4-BE49-F238E27FC236}">
                <a16:creationId xmlns="" xmlns:a16="http://schemas.microsoft.com/office/drawing/2014/main" id="{D5F92928-8677-40CA-BC79-02B95EFF1E1B}"/>
              </a:ext>
            </a:extLst>
          </p:cNvPr>
          <p:cNvCxnSpPr/>
          <p:nvPr/>
        </p:nvCxnSpPr>
        <p:spPr bwMode="auto">
          <a:xfrm>
            <a:off x="2700338" y="1373461"/>
            <a:ext cx="142875" cy="485775"/>
          </a:xfrm>
          <a:prstGeom prst="straightConnector1">
            <a:avLst/>
          </a:prstGeom>
          <a:solidFill>
            <a:srgbClr val="00B8FF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" name="Straight Arrow Connector 10">
            <a:extLst>
              <a:ext uri="{FF2B5EF4-FFF2-40B4-BE49-F238E27FC236}">
                <a16:creationId xmlns="" xmlns:a16="http://schemas.microsoft.com/office/drawing/2014/main" id="{6DD3251F-E5D7-470F-8B00-B088ED59ECFF}"/>
              </a:ext>
            </a:extLst>
          </p:cNvPr>
          <p:cNvCxnSpPr/>
          <p:nvPr/>
        </p:nvCxnSpPr>
        <p:spPr bwMode="auto">
          <a:xfrm>
            <a:off x="2771775" y="1373461"/>
            <a:ext cx="198438" cy="485775"/>
          </a:xfrm>
          <a:prstGeom prst="straightConnector1">
            <a:avLst/>
          </a:prstGeom>
          <a:solidFill>
            <a:srgbClr val="00B8FF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2" name="TextBox 24">
            <a:extLst>
              <a:ext uri="{FF2B5EF4-FFF2-40B4-BE49-F238E27FC236}">
                <a16:creationId xmlns="" xmlns:a16="http://schemas.microsoft.com/office/drawing/2014/main" id="{9E1677EA-A66D-45E6-AFE8-FAD7EB0D07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0050" y="841648"/>
            <a:ext cx="25987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600" b="1" dirty="0">
                <a:solidFill>
                  <a:schemeClr val="tx1"/>
                </a:solidFill>
                <a:latin typeface="Candara" panose="020E0502030303020204" pitchFamily="34" charset="0"/>
              </a:rPr>
              <a:t>H-shifted quads </a:t>
            </a:r>
            <a:r>
              <a:rPr lang="en-US" altLang="en-US" sz="1600" dirty="0">
                <a:solidFill>
                  <a:schemeClr val="tx1"/>
                </a:solidFill>
                <a:latin typeface="Candara" panose="020E0502030303020204" pitchFamily="34" charset="0"/>
              </a:rPr>
              <a:t>by -5.6 mm </a:t>
            </a:r>
          </a:p>
          <a:p>
            <a:pPr algn="ctr"/>
            <a:r>
              <a:rPr lang="en-US" altLang="en-US" sz="1600" dirty="0">
                <a:solidFill>
                  <a:schemeClr val="tx1"/>
                </a:solidFill>
                <a:latin typeface="Candara" panose="020E0502030303020204" pitchFamily="34" charset="0"/>
              </a:rPr>
              <a:t>(anti-bends, 0.4deg)</a:t>
            </a:r>
            <a:endParaRPr lang="it-IT" altLang="en-US" sz="1600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="" xmlns:a16="http://schemas.microsoft.com/office/drawing/2014/main" id="{9DB9E467-EF23-46F3-A6B6-9285E3B0B600}"/>
              </a:ext>
            </a:extLst>
          </p:cNvPr>
          <p:cNvCxnSpPr>
            <a:cxnSpLocks/>
          </p:cNvCxnSpPr>
          <p:nvPr/>
        </p:nvCxnSpPr>
        <p:spPr bwMode="auto">
          <a:xfrm flipH="1">
            <a:off x="882836" y="1507981"/>
            <a:ext cx="232780" cy="639361"/>
          </a:xfrm>
          <a:prstGeom prst="straightConnector1">
            <a:avLst/>
          </a:prstGeom>
          <a:solidFill>
            <a:srgbClr val="00B8FF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798FAC23-208B-461E-AA15-BB957FA7E437}"/>
              </a:ext>
            </a:extLst>
          </p:cNvPr>
          <p:cNvCxnSpPr/>
          <p:nvPr/>
        </p:nvCxnSpPr>
        <p:spPr bwMode="auto">
          <a:xfrm flipH="1" flipV="1">
            <a:off x="2483768" y="2300418"/>
            <a:ext cx="50800" cy="377174"/>
          </a:xfrm>
          <a:prstGeom prst="straightConnector1">
            <a:avLst/>
          </a:prstGeom>
          <a:solidFill>
            <a:srgbClr val="00B8FF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6BFF858-F3EC-43A0-B7FB-837EC85ABD8C}"/>
              </a:ext>
            </a:extLst>
          </p:cNvPr>
          <p:cNvSpPr txBox="1"/>
          <p:nvPr/>
        </p:nvSpPr>
        <p:spPr>
          <a:xfrm>
            <a:off x="3707904" y="1572539"/>
            <a:ext cx="482824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LS</a:t>
            </a:r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0C4FA7F5-CB05-45A8-93E5-7E8FC0007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725" y="2499742"/>
            <a:ext cx="3717925" cy="2226612"/>
          </a:xfrm>
          <a:prstGeom prst="rect">
            <a:avLst/>
          </a:prstGeom>
        </p:spPr>
      </p:pic>
      <p:pic>
        <p:nvPicPr>
          <p:cNvPr id="39" name="Picture 2">
            <a:extLst>
              <a:ext uri="{FF2B5EF4-FFF2-40B4-BE49-F238E27FC236}">
                <a16:creationId xmlns="" xmlns:a16="http://schemas.microsoft.com/office/drawing/2014/main" id="{F245CF04-7063-4094-96DC-6BEF3954A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3" b="64400"/>
          <a:stretch>
            <a:fillRect/>
          </a:stretch>
        </p:blipFill>
        <p:spPr bwMode="auto">
          <a:xfrm>
            <a:off x="404812" y="3437607"/>
            <a:ext cx="473392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00C6CECE-C52C-4CD4-9912-D7D7932A4CF4}"/>
              </a:ext>
            </a:extLst>
          </p:cNvPr>
          <p:cNvSpPr txBox="1"/>
          <p:nvPr/>
        </p:nvSpPr>
        <p:spPr>
          <a:xfrm>
            <a:off x="4499992" y="662871"/>
            <a:ext cx="4510658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All magnets: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iteratively designed vs. extraction chambers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independently powered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water-cooled</a:t>
            </a:r>
            <a:endParaRPr lang="it-IT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5A7082D5-0D1F-483C-BE08-4D8BA525F421}"/>
              </a:ext>
            </a:extLst>
          </p:cNvPr>
          <p:cNvSpPr txBox="1"/>
          <p:nvPr/>
        </p:nvSpPr>
        <p:spPr>
          <a:xfrm>
            <a:off x="6516216" y="51470"/>
            <a:ext cx="2550698" cy="2769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ref. E. </a:t>
            </a:r>
            <a:r>
              <a:rPr lang="en-US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Karantzoulis</a:t>
            </a: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, D. </a:t>
            </a:r>
            <a:r>
              <a:rPr lang="en-US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Castronovo</a:t>
            </a:r>
            <a:endParaRPr lang="it-IT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605304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Other upgrades</a:t>
            </a:r>
            <a:endParaRPr lang="it-I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725734D-6F4E-43F4-996E-C1AF4457ABF1}" type="slidenum">
              <a:rPr lang="it-IT" altLang="it-IT" smtClean="0"/>
              <a:pPr>
                <a:defRPr/>
              </a:pPr>
              <a:t>7</a:t>
            </a:fld>
            <a:endParaRPr lang="it-IT" altLang="it-IT"/>
          </a:p>
        </p:txBody>
      </p:sp>
      <p:sp>
        <p:nvSpPr>
          <p:cNvPr id="4" name="TextBox 3"/>
          <p:cNvSpPr txBox="1"/>
          <p:nvPr/>
        </p:nvSpPr>
        <p:spPr>
          <a:xfrm>
            <a:off x="199827" y="843558"/>
            <a:ext cx="2624436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Insertion devices</a:t>
            </a:r>
            <a:endParaRPr lang="it-IT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24128" y="843558"/>
            <a:ext cx="2797817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Vacuum chambers</a:t>
            </a:r>
            <a:endParaRPr lang="it-IT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9827" y="2598382"/>
            <a:ext cx="1527982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 RF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9828" y="3441152"/>
            <a:ext cx="1635868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Injection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34" y="1304295"/>
            <a:ext cx="2884530" cy="1411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2007D0D-2A15-43CE-ADEA-5CE91214DF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1304295"/>
            <a:ext cx="1872208" cy="1321559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="" xmlns:a16="http://schemas.microsoft.com/office/drawing/2014/main" id="{E558F39B-2B90-4ED4-94DE-26C02D0F8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295" y="1356078"/>
            <a:ext cx="1700979" cy="13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="" xmlns:a16="http://schemas.microsoft.com/office/drawing/2014/main" id="{5BD5DC0A-2BDB-45B7-9F26-5C9E22C986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91" t="51979" r="3214" b="19450"/>
          <a:stretch/>
        </p:blipFill>
        <p:spPr bwMode="auto">
          <a:xfrm>
            <a:off x="7583274" y="1350197"/>
            <a:ext cx="1427376" cy="961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B77B7AC5-7DCA-4A43-A7A4-30BFBEB2A586}"/>
              </a:ext>
            </a:extLst>
          </p:cNvPr>
          <p:cNvSpPr/>
          <p:nvPr/>
        </p:nvSpPr>
        <p:spPr>
          <a:xfrm>
            <a:off x="5848264" y="2671756"/>
            <a:ext cx="31486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600" dirty="0">
                <a:solidFill>
                  <a:schemeClr val="tx1"/>
                </a:solidFill>
                <a:latin typeface="Candara" panose="020E0502030303020204" pitchFamily="34" charset="0"/>
                <a:sym typeface="Symbol" panose="05050102010706020507" pitchFamily="18" charset="2"/>
              </a:rPr>
              <a:t>27 x 17 internal (1.5 mm thickness) </a:t>
            </a:r>
            <a:endParaRPr lang="en-US" sz="1600" dirty="0"/>
          </a:p>
        </p:txBody>
      </p: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E3EF1F4C-5BFC-407E-ADDC-A78AB36550EE}"/>
              </a:ext>
            </a:extLst>
          </p:cNvPr>
          <p:cNvGrpSpPr/>
          <p:nvPr/>
        </p:nvGrpSpPr>
        <p:grpSpPr>
          <a:xfrm>
            <a:off x="5685181" y="3043868"/>
            <a:ext cx="3545681" cy="1594211"/>
            <a:chOff x="5685181" y="3180913"/>
            <a:chExt cx="3545681" cy="1594211"/>
          </a:xfrm>
        </p:grpSpPr>
        <p:sp>
          <p:nvSpPr>
            <p:cNvPr id="17" name="TextBox 6">
              <a:extLst>
                <a:ext uri="{FF2B5EF4-FFF2-40B4-BE49-F238E27FC236}">
                  <a16:creationId xmlns="" xmlns:a16="http://schemas.microsoft.com/office/drawing/2014/main" id="{A922056D-2C9C-4F62-9E4C-FF6356912F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3612" y="3180913"/>
              <a:ext cx="339725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1600" dirty="0">
                  <a:solidFill>
                    <a:schemeClr val="tx1"/>
                  </a:solidFill>
                  <a:latin typeface="Candara" panose="020E0502030303020204" pitchFamily="34" charset="0"/>
                </a:rPr>
                <a:t>Cu (45%),  Al (20%),  S. Steel (35%)</a:t>
              </a:r>
            </a:p>
            <a:p>
              <a:r>
                <a:rPr lang="en-US" altLang="en-US" sz="1600" dirty="0">
                  <a:solidFill>
                    <a:schemeClr val="tx1"/>
                  </a:solidFill>
                  <a:latin typeface="Candara" panose="020E0502030303020204" pitchFamily="34" charset="0"/>
                </a:rPr>
                <a:t>0.5 </a:t>
              </a:r>
              <a:r>
                <a:rPr lang="en-US" altLang="en-US" sz="1600" dirty="0">
                  <a:solidFill>
                    <a:schemeClr val="tx1"/>
                  </a:solidFill>
                  <a:latin typeface="Candara" panose="020E0502030303020204" pitchFamily="34" charset="0"/>
                  <a:sym typeface="Symbol" panose="05050102010706020507" pitchFamily="18" charset="2"/>
                </a:rPr>
                <a:t></a:t>
              </a:r>
              <a:r>
                <a:rPr lang="en-US" altLang="en-US" sz="1600" dirty="0">
                  <a:solidFill>
                    <a:schemeClr val="tx1"/>
                  </a:solidFill>
                  <a:latin typeface="Candara" panose="020E0502030303020204" pitchFamily="34" charset="0"/>
                </a:rPr>
                <a:t>m NEG-coated (90% )</a:t>
              </a:r>
            </a:p>
            <a:p>
              <a:endParaRPr lang="it-IT" altLang="en-US" sz="1600" dirty="0">
                <a:solidFill>
                  <a:schemeClr val="tx1"/>
                </a:solidFill>
                <a:latin typeface="Candara" panose="020E0502030303020204" pitchFamily="34" charset="0"/>
              </a:endParaRP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="" xmlns:a16="http://schemas.microsoft.com/office/drawing/2014/main" id="{2434374C-30E2-461D-9E0C-E561AD32F0F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120950" y="3487799"/>
              <a:ext cx="57150" cy="538162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9" name="Straight Arrow Connector 18">
              <a:extLst>
                <a:ext uri="{FF2B5EF4-FFF2-40B4-BE49-F238E27FC236}">
                  <a16:creationId xmlns="" xmlns:a16="http://schemas.microsoft.com/office/drawing/2014/main" id="{4D0C5EA6-7766-4644-93D6-7255A430B8BB}"/>
                </a:ext>
              </a:extLst>
            </p:cNvPr>
            <p:cNvCxnSpPr/>
            <p:nvPr/>
          </p:nvCxnSpPr>
          <p:spPr bwMode="auto">
            <a:xfrm>
              <a:off x="7057575" y="3507643"/>
              <a:ext cx="71437" cy="592137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0" name="Straight Arrow Connector 19">
              <a:extLst>
                <a:ext uri="{FF2B5EF4-FFF2-40B4-BE49-F238E27FC236}">
                  <a16:creationId xmlns="" xmlns:a16="http://schemas.microsoft.com/office/drawing/2014/main" id="{2B5A59FF-4B39-488E-A856-BFAC89D2A76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921175" y="3487799"/>
              <a:ext cx="97316" cy="455475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1" name="Rectangle 15">
              <a:extLst>
                <a:ext uri="{FF2B5EF4-FFF2-40B4-BE49-F238E27FC236}">
                  <a16:creationId xmlns="" xmlns:a16="http://schemas.microsoft.com/office/drawing/2014/main" id="{8677FC0E-AC45-41B5-8E91-B390F2A978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5181" y="4019789"/>
              <a:ext cx="1103313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600">
                  <a:solidFill>
                    <a:schemeClr val="tx1"/>
                  </a:solidFill>
                  <a:latin typeface="Candara" panose="020E0502030303020204" pitchFamily="34" charset="0"/>
                </a:rPr>
                <a:t>Multipoles</a:t>
              </a:r>
              <a:endParaRPr lang="it-IT" altLang="en-US" sz="1600"/>
            </a:p>
          </p:txBody>
        </p:sp>
        <p:sp>
          <p:nvSpPr>
            <p:cNvPr id="22" name="Rectangle 22">
              <a:extLst>
                <a:ext uri="{FF2B5EF4-FFF2-40B4-BE49-F238E27FC236}">
                  <a16:creationId xmlns="" xmlns:a16="http://schemas.microsoft.com/office/drawing/2014/main" id="{7C798912-184E-4E01-A432-603112427A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08337" y="4122799"/>
              <a:ext cx="941388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600">
                  <a:solidFill>
                    <a:schemeClr val="tx1"/>
                  </a:solidFill>
                  <a:latin typeface="Candara" panose="020E0502030303020204" pitchFamily="34" charset="0"/>
                </a:rPr>
                <a:t>Long IDs</a:t>
              </a:r>
              <a:endParaRPr lang="it-IT" altLang="en-US" sz="1600"/>
            </a:p>
          </p:txBody>
        </p:sp>
        <p:sp>
          <p:nvSpPr>
            <p:cNvPr id="23" name="Rectangle 24">
              <a:extLst>
                <a:ext uri="{FF2B5EF4-FFF2-40B4-BE49-F238E27FC236}">
                  <a16:creationId xmlns="" xmlns:a16="http://schemas.microsoft.com/office/drawing/2014/main" id="{7938CB80-3F49-46A7-8909-BA8A94F88D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8329" y="3943274"/>
              <a:ext cx="1031875" cy="831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600" dirty="0">
                  <a:solidFill>
                    <a:schemeClr val="tx1"/>
                  </a:solidFill>
                  <a:latin typeface="Candara" panose="020E0502030303020204" pitchFamily="34" charset="0"/>
                </a:rPr>
                <a:t>Short IDs,</a:t>
              </a:r>
            </a:p>
            <a:p>
              <a:r>
                <a:rPr lang="en-US" altLang="en-US" sz="1600" dirty="0">
                  <a:solidFill>
                    <a:schemeClr val="tx1"/>
                  </a:solidFill>
                  <a:latin typeface="Candara" panose="020E0502030303020204" pitchFamily="34" charset="0"/>
                </a:rPr>
                <a:t>dipoles, </a:t>
              </a:r>
            </a:p>
            <a:p>
              <a:r>
                <a:rPr lang="en-US" altLang="en-US" sz="1600" dirty="0">
                  <a:solidFill>
                    <a:schemeClr val="tx1"/>
                  </a:solidFill>
                  <a:latin typeface="Candara" panose="020E0502030303020204" pitchFamily="34" charset="0"/>
                </a:rPr>
                <a:t>injection</a:t>
              </a:r>
              <a:endParaRPr lang="it-IT" altLang="en-US" sz="1600" dirty="0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="" xmlns:a16="http://schemas.microsoft.com/office/drawing/2014/main" id="{F3E8A4AE-7004-41A2-AD3C-1A9105488F49}"/>
                </a:ext>
              </a:extLst>
            </p:cNvPr>
            <p:cNvCxnSpPr/>
            <p:nvPr/>
          </p:nvCxnSpPr>
          <p:spPr bwMode="auto">
            <a:xfrm>
              <a:off x="5947912" y="3487799"/>
              <a:ext cx="605334" cy="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5" name="Straight Connector 24">
              <a:extLst>
                <a:ext uri="{FF2B5EF4-FFF2-40B4-BE49-F238E27FC236}">
                  <a16:creationId xmlns="" xmlns:a16="http://schemas.microsoft.com/office/drawing/2014/main" id="{4977D0DF-0F9A-4452-AE5B-F8873141CA1B}"/>
                </a:ext>
              </a:extLst>
            </p:cNvPr>
            <p:cNvCxnSpPr/>
            <p:nvPr/>
          </p:nvCxnSpPr>
          <p:spPr bwMode="auto">
            <a:xfrm>
              <a:off x="6826345" y="3487799"/>
              <a:ext cx="605334" cy="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6" name="Straight Connector 25">
              <a:extLst>
                <a:ext uri="{FF2B5EF4-FFF2-40B4-BE49-F238E27FC236}">
                  <a16:creationId xmlns="" xmlns:a16="http://schemas.microsoft.com/office/drawing/2014/main" id="{F4EDB412-208B-4CA2-9130-B4698418ED13}"/>
                </a:ext>
              </a:extLst>
            </p:cNvPr>
            <p:cNvCxnSpPr/>
            <p:nvPr/>
          </p:nvCxnSpPr>
          <p:spPr bwMode="auto">
            <a:xfrm>
              <a:off x="7643345" y="3487798"/>
              <a:ext cx="605334" cy="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3345E47D-E751-4620-97CD-CABAA9B1D7CF}"/>
              </a:ext>
            </a:extLst>
          </p:cNvPr>
          <p:cNvSpPr/>
          <p:nvPr/>
        </p:nvSpPr>
        <p:spPr>
          <a:xfrm>
            <a:off x="236118" y="3025284"/>
            <a:ext cx="41697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dirty="0">
                <a:solidFill>
                  <a:prstClr val="black"/>
                </a:solidFill>
              </a:rPr>
              <a:t>4 x up to 130 kW solid state RF transmitters</a:t>
            </a:r>
            <a:endParaRPr lang="it-IT" sz="1600" dirty="0">
              <a:solidFill>
                <a:prstClr val="black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90BD7F4E-A857-4ED1-909B-431C3ADC08FC}"/>
              </a:ext>
            </a:extLst>
          </p:cNvPr>
          <p:cNvSpPr/>
          <p:nvPr/>
        </p:nvSpPr>
        <p:spPr>
          <a:xfrm>
            <a:off x="224585" y="3900993"/>
            <a:ext cx="52835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dirty="0">
                <a:solidFill>
                  <a:prstClr val="black"/>
                </a:solidFill>
              </a:rPr>
              <a:t>Traditional off-axis 4-kickers bump &amp; 3 septa, supplied by low-emittance optics and emittance swap in the Booster ring (near difference resonance at extraction)</a:t>
            </a:r>
            <a:endParaRPr lang="it-IT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248491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0070C0"/>
                </a:solidFill>
              </a:rPr>
              <a:t>Crab cavities for MHz, </a:t>
            </a:r>
            <a:r>
              <a:rPr lang="en-US" altLang="en-US" dirty="0" err="1">
                <a:solidFill>
                  <a:srgbClr val="0070C0"/>
                </a:solidFill>
              </a:rPr>
              <a:t>ps</a:t>
            </a:r>
            <a:r>
              <a:rPr lang="en-US" altLang="en-US" dirty="0">
                <a:solidFill>
                  <a:srgbClr val="0070C0"/>
                </a:solidFill>
              </a:rPr>
              <a:t>-long X-rays</a:t>
            </a:r>
            <a:endParaRPr lang="it-I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9189EFD-10EA-49D1-81F9-4B92CC7DE2F1}" type="slidenum">
              <a:rPr lang="it-IT" altLang="it-IT" smtClean="0"/>
              <a:pPr>
                <a:defRPr/>
              </a:pPr>
              <a:t>8</a:t>
            </a:fld>
            <a:endParaRPr lang="it-IT" altLang="it-IT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40481"/>
            <a:ext cx="1888232" cy="204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62"/>
          <p:cNvSpPr txBox="1">
            <a:spLocks noChangeArrowheads="1"/>
          </p:cNvSpPr>
          <p:nvPr/>
        </p:nvSpPr>
        <p:spPr bwMode="auto">
          <a:xfrm>
            <a:off x="539552" y="1347614"/>
            <a:ext cx="1296144" cy="5078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it-IT" sz="900" b="1" dirty="0">
                <a:solidFill>
                  <a:srgbClr val="FF0000"/>
                </a:solidFill>
              </a:rPr>
              <a:t>4 </a:t>
            </a:r>
            <a:r>
              <a:rPr lang="en-US" altLang="it-IT" sz="900" b="1" dirty="0">
                <a:solidFill>
                  <a:srgbClr val="FF0000"/>
                </a:solidFill>
                <a:sym typeface="Symbol"/>
              </a:rPr>
              <a:t></a:t>
            </a:r>
            <a:r>
              <a:rPr lang="en-US" altLang="it-IT" sz="900" b="1" dirty="0">
                <a:solidFill>
                  <a:srgbClr val="FF0000"/>
                </a:solidFill>
              </a:rPr>
              <a:t> pure-</a:t>
            </a:r>
            <a:r>
              <a:rPr lang="en-US" altLang="it-IT" sz="900" b="1" dirty="0" err="1">
                <a:solidFill>
                  <a:srgbClr val="FF0000"/>
                </a:solidFill>
              </a:rPr>
              <a:t>Nb</a:t>
            </a:r>
            <a:r>
              <a:rPr lang="en-US" altLang="it-IT" sz="900" b="1" dirty="0">
                <a:solidFill>
                  <a:srgbClr val="FF0000"/>
                </a:solidFill>
              </a:rPr>
              <a:t> @ 4.5 K, 1  MV @ 3 &amp; 3.25 GHz</a:t>
            </a:r>
          </a:p>
        </p:txBody>
      </p:sp>
      <p:pic>
        <p:nvPicPr>
          <p:cNvPr id="8" name="Picture 5" descr="What is an Undulator? - Science at HZBblog">
            <a:extLst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16"/>
          <a:stretch/>
        </p:blipFill>
        <p:spPr bwMode="auto">
          <a:xfrm rot="2750987">
            <a:off x="1384038" y="1313945"/>
            <a:ext cx="903317" cy="839334"/>
          </a:xfrm>
          <a:prstGeom prst="rect">
            <a:avLst/>
          </a:prstGeom>
          <a:noFill/>
          <a:scene3d>
            <a:camera prst="orthographicFront">
              <a:rot lat="0" lon="21299999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What is an Undulator? - Science at HZBblog">
            <a:extLst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16"/>
          <a:stretch/>
        </p:blipFill>
        <p:spPr bwMode="auto">
          <a:xfrm rot="18849013" flipV="1">
            <a:off x="-151569" y="1359995"/>
            <a:ext cx="903317" cy="839334"/>
          </a:xfrm>
          <a:prstGeom prst="rect">
            <a:avLst/>
          </a:prstGeom>
          <a:noFill/>
          <a:scene3d>
            <a:camera prst="orthographicFront">
              <a:rot lat="0" lon="21299999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ight Arrow 9"/>
          <p:cNvSpPr/>
          <p:nvPr/>
        </p:nvSpPr>
        <p:spPr bwMode="auto">
          <a:xfrm>
            <a:off x="2264148" y="1389288"/>
            <a:ext cx="360040" cy="51332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997775"/>
            <a:ext cx="2808312" cy="1468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ight Arrow 23"/>
          <p:cNvSpPr/>
          <p:nvPr/>
        </p:nvSpPr>
        <p:spPr bwMode="auto">
          <a:xfrm>
            <a:off x="5648524" y="1377921"/>
            <a:ext cx="360040" cy="51332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6152580" y="699542"/>
            <a:ext cx="2667892" cy="2376264"/>
            <a:chOff x="5868144" y="346489"/>
            <a:chExt cx="2164086" cy="2210914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449"/>
            <a:stretch/>
          </p:blipFill>
          <p:spPr bwMode="auto">
            <a:xfrm>
              <a:off x="5868144" y="346489"/>
              <a:ext cx="422367" cy="22109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195"/>
            <a:stretch/>
          </p:blipFill>
          <p:spPr bwMode="auto">
            <a:xfrm>
              <a:off x="6290512" y="346489"/>
              <a:ext cx="1741718" cy="22109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Rounded Rectangle 24"/>
          <p:cNvSpPr/>
          <p:nvPr/>
        </p:nvSpPr>
        <p:spPr bwMode="auto">
          <a:xfrm>
            <a:off x="395536" y="3147814"/>
            <a:ext cx="8280920" cy="1512168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ts val="300"/>
              </a:spcAft>
              <a:buClr>
                <a:schemeClr val="bg1"/>
              </a:buClr>
              <a:buSzPct val="100000"/>
              <a:buFont typeface="Courier New" panose="02070309020205020404" pitchFamily="49" charset="0"/>
              <a:buChar char="o"/>
              <a:tabLst/>
            </a:pPr>
            <a:r>
              <a:rPr kumimoji="0" lang="en-US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Sub/few</a:t>
            </a:r>
            <a:r>
              <a:rPr kumimoji="0" lang="en-US" sz="16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US" sz="16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ps</a:t>
            </a:r>
            <a:r>
              <a:rPr kumimoji="0" lang="en-US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pulse duration at multiple beamlines,</a:t>
            </a:r>
            <a:r>
              <a:rPr kumimoji="0" lang="en-US" sz="16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at &gt; 0.2 </a:t>
            </a:r>
            <a:r>
              <a:rPr kumimoji="0" lang="en-US" sz="1600" b="1" i="0" u="none" strike="noStrike" cap="none" normalizeH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keV</a:t>
            </a:r>
            <a:r>
              <a:rPr kumimoji="0" lang="en-US" sz="16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photon energies</a:t>
            </a:r>
          </a:p>
          <a:p>
            <a:pPr marL="342900" marR="0" indent="-34290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ts val="300"/>
              </a:spcAft>
              <a:buClr>
                <a:schemeClr val="bg1"/>
              </a:buClr>
              <a:buSzPct val="100000"/>
              <a:buFont typeface="Courier New" panose="02070309020205020404" pitchFamily="49" charset="0"/>
              <a:buChar char="o"/>
              <a:tabLst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U</a:t>
            </a:r>
            <a:r>
              <a:rPr lang="en-US" sz="16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p to 1 MHz rep. rate (1 tilted bunch in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a dark gap</a:t>
            </a:r>
            <a:r>
              <a:rPr lang="en-US" sz="16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  <a:p>
            <a:pPr marL="342900" marR="0" indent="-34290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ts val="300"/>
              </a:spcAft>
              <a:buClr>
                <a:schemeClr val="bg1"/>
              </a:buClr>
              <a:buSzPct val="100000"/>
              <a:buFont typeface="Courier New" panose="02070309020205020404" pitchFamily="49" charset="0"/>
              <a:buChar char="o"/>
              <a:tabLst/>
            </a:pPr>
            <a:r>
              <a:rPr kumimoji="0" lang="en-US" sz="16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  <a:sym typeface="Symbol"/>
              </a:rPr>
              <a:t>1-few % flux relative to standard single bunch emission</a:t>
            </a:r>
          </a:p>
          <a:p>
            <a:pPr marL="342900" marR="0" indent="-34290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ts val="300"/>
              </a:spcAft>
              <a:buClr>
                <a:schemeClr val="bg1"/>
              </a:buClr>
              <a:buSzPct val="100000"/>
              <a:buFont typeface="Courier New" panose="02070309020205020404" pitchFamily="49" charset="0"/>
              <a:buChar char="o"/>
              <a:tabLst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  <a:sym typeface="Symbol"/>
              </a:rPr>
              <a:t>Preserving transverse coherence</a:t>
            </a:r>
          </a:p>
          <a:p>
            <a:pPr marL="342900" marR="0" indent="-34290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ts val="300"/>
              </a:spcAft>
              <a:buClr>
                <a:schemeClr val="bg1"/>
              </a:buClr>
              <a:buSzPct val="100000"/>
              <a:buFont typeface="Courier New" panose="02070309020205020404" pitchFamily="49" charset="0"/>
              <a:buChar char="o"/>
              <a:tabLst/>
            </a:pPr>
            <a:r>
              <a:rPr kumimoji="0" lang="en-US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  <a:sym typeface="Symbol"/>
              </a:rPr>
              <a:t>Impac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  <a:sym typeface="Symbol"/>
              </a:rPr>
              <a:t>t on standard bunches: vertical emittance x 2, bunch charge x 2</a:t>
            </a:r>
            <a:endParaRPr kumimoji="0" lang="it-IT" sz="16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411760" y="2427734"/>
            <a:ext cx="3415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steady-state, periodic deflection of a camshaft bunch</a:t>
            </a:r>
            <a:endParaRPr lang="it-IT" sz="1400" dirty="0">
              <a:solidFill>
                <a:schemeClr val="tx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851BDDEA-1758-2340-AB49-C0B5F240782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3197"/>
          <a:stretch/>
        </p:blipFill>
        <p:spPr>
          <a:xfrm>
            <a:off x="179512" y="771550"/>
            <a:ext cx="1986013" cy="61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10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="" xmlns:a16="http://schemas.microsoft.com/office/drawing/2014/main" id="{09612A22-CDE5-4076-955B-84DE26A3BCA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678113" y="122238"/>
            <a:ext cx="6073775" cy="636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 dirty="0">
                <a:solidFill>
                  <a:srgbClr val="0070C0"/>
                </a:solidFill>
              </a:rPr>
              <a:t>Beamlines</a:t>
            </a:r>
            <a:endParaRPr lang="it-IT" altLang="en-US" dirty="0">
              <a:solidFill>
                <a:srgbClr val="0070C0"/>
              </a:solidFill>
            </a:endParaRPr>
          </a:p>
        </p:txBody>
      </p:sp>
      <p:sp>
        <p:nvSpPr>
          <p:cNvPr id="21507" name="Slide Number Placeholder 2">
            <a:extLst>
              <a:ext uri="{FF2B5EF4-FFF2-40B4-BE49-F238E27FC236}">
                <a16:creationId xmlns="" xmlns:a16="http://schemas.microsoft.com/office/drawing/2014/main" id="{60DED7F7-2A29-48EB-B3EF-A0FA6EDC1D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360363" algn="l"/>
                <a:tab pos="723900" algn="l"/>
                <a:tab pos="1087438" algn="l"/>
                <a:tab pos="1452563" algn="l"/>
                <a:tab pos="1816100" algn="l"/>
                <a:tab pos="2179638" algn="l"/>
                <a:tab pos="2543175" algn="l"/>
                <a:tab pos="2906713" algn="l"/>
                <a:tab pos="3271838" algn="l"/>
                <a:tab pos="3635375" algn="l"/>
                <a:tab pos="3998913" algn="l"/>
                <a:tab pos="4362450" algn="l"/>
                <a:tab pos="4725988" algn="l"/>
                <a:tab pos="5091113" algn="l"/>
                <a:tab pos="5454650" algn="l"/>
                <a:tab pos="5818188" algn="l"/>
                <a:tab pos="6181725" algn="l"/>
                <a:tab pos="6545263" algn="l"/>
                <a:tab pos="6908800" algn="l"/>
                <a:tab pos="7273925" algn="l"/>
              </a:tabLs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360363" algn="l"/>
                <a:tab pos="723900" algn="l"/>
                <a:tab pos="1087438" algn="l"/>
                <a:tab pos="1452563" algn="l"/>
                <a:tab pos="1816100" algn="l"/>
                <a:tab pos="2179638" algn="l"/>
                <a:tab pos="2543175" algn="l"/>
                <a:tab pos="2906713" algn="l"/>
                <a:tab pos="3271838" algn="l"/>
                <a:tab pos="3635375" algn="l"/>
                <a:tab pos="3998913" algn="l"/>
                <a:tab pos="4362450" algn="l"/>
                <a:tab pos="4725988" algn="l"/>
                <a:tab pos="5091113" algn="l"/>
                <a:tab pos="5454650" algn="l"/>
                <a:tab pos="5818188" algn="l"/>
                <a:tab pos="6181725" algn="l"/>
                <a:tab pos="6545263" algn="l"/>
                <a:tab pos="6908800" algn="l"/>
                <a:tab pos="7273925" algn="l"/>
              </a:tabLs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360363" algn="l"/>
                <a:tab pos="723900" algn="l"/>
                <a:tab pos="1087438" algn="l"/>
                <a:tab pos="1452563" algn="l"/>
                <a:tab pos="1816100" algn="l"/>
                <a:tab pos="2179638" algn="l"/>
                <a:tab pos="2543175" algn="l"/>
                <a:tab pos="2906713" algn="l"/>
                <a:tab pos="3271838" algn="l"/>
                <a:tab pos="3635375" algn="l"/>
                <a:tab pos="3998913" algn="l"/>
                <a:tab pos="4362450" algn="l"/>
                <a:tab pos="4725988" algn="l"/>
                <a:tab pos="5091113" algn="l"/>
                <a:tab pos="5454650" algn="l"/>
                <a:tab pos="5818188" algn="l"/>
                <a:tab pos="6181725" algn="l"/>
                <a:tab pos="6545263" algn="l"/>
                <a:tab pos="6908800" algn="l"/>
                <a:tab pos="7273925" algn="l"/>
              </a:tabLs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360363" algn="l"/>
                <a:tab pos="723900" algn="l"/>
                <a:tab pos="1087438" algn="l"/>
                <a:tab pos="1452563" algn="l"/>
                <a:tab pos="1816100" algn="l"/>
                <a:tab pos="2179638" algn="l"/>
                <a:tab pos="2543175" algn="l"/>
                <a:tab pos="2906713" algn="l"/>
                <a:tab pos="3271838" algn="l"/>
                <a:tab pos="3635375" algn="l"/>
                <a:tab pos="3998913" algn="l"/>
                <a:tab pos="4362450" algn="l"/>
                <a:tab pos="4725988" algn="l"/>
                <a:tab pos="5091113" algn="l"/>
                <a:tab pos="5454650" algn="l"/>
                <a:tab pos="5818188" algn="l"/>
                <a:tab pos="6181725" algn="l"/>
                <a:tab pos="6545263" algn="l"/>
                <a:tab pos="6908800" algn="l"/>
                <a:tab pos="7273925" algn="l"/>
              </a:tabLs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360363" algn="l"/>
                <a:tab pos="723900" algn="l"/>
                <a:tab pos="1087438" algn="l"/>
                <a:tab pos="1452563" algn="l"/>
                <a:tab pos="1816100" algn="l"/>
                <a:tab pos="2179638" algn="l"/>
                <a:tab pos="2543175" algn="l"/>
                <a:tab pos="2906713" algn="l"/>
                <a:tab pos="3271838" algn="l"/>
                <a:tab pos="3635375" algn="l"/>
                <a:tab pos="3998913" algn="l"/>
                <a:tab pos="4362450" algn="l"/>
                <a:tab pos="4725988" algn="l"/>
                <a:tab pos="5091113" algn="l"/>
                <a:tab pos="5454650" algn="l"/>
                <a:tab pos="5818188" algn="l"/>
                <a:tab pos="6181725" algn="l"/>
                <a:tab pos="6545263" algn="l"/>
                <a:tab pos="6908800" algn="l"/>
                <a:tab pos="7273925" algn="l"/>
              </a:tabLs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120900" indent="-182563" defTabSz="3619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60363" algn="l"/>
                <a:tab pos="723900" algn="l"/>
                <a:tab pos="1087438" algn="l"/>
                <a:tab pos="1452563" algn="l"/>
                <a:tab pos="1816100" algn="l"/>
                <a:tab pos="2179638" algn="l"/>
                <a:tab pos="2543175" algn="l"/>
                <a:tab pos="2906713" algn="l"/>
                <a:tab pos="3271838" algn="l"/>
                <a:tab pos="3635375" algn="l"/>
                <a:tab pos="3998913" algn="l"/>
                <a:tab pos="4362450" algn="l"/>
                <a:tab pos="4725988" algn="l"/>
                <a:tab pos="5091113" algn="l"/>
                <a:tab pos="5454650" algn="l"/>
                <a:tab pos="5818188" algn="l"/>
                <a:tab pos="6181725" algn="l"/>
                <a:tab pos="6545263" algn="l"/>
                <a:tab pos="6908800" algn="l"/>
                <a:tab pos="7273925" algn="l"/>
              </a:tabLs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578100" indent="-182563" defTabSz="3619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60363" algn="l"/>
                <a:tab pos="723900" algn="l"/>
                <a:tab pos="1087438" algn="l"/>
                <a:tab pos="1452563" algn="l"/>
                <a:tab pos="1816100" algn="l"/>
                <a:tab pos="2179638" algn="l"/>
                <a:tab pos="2543175" algn="l"/>
                <a:tab pos="2906713" algn="l"/>
                <a:tab pos="3271838" algn="l"/>
                <a:tab pos="3635375" algn="l"/>
                <a:tab pos="3998913" algn="l"/>
                <a:tab pos="4362450" algn="l"/>
                <a:tab pos="4725988" algn="l"/>
                <a:tab pos="5091113" algn="l"/>
                <a:tab pos="5454650" algn="l"/>
                <a:tab pos="5818188" algn="l"/>
                <a:tab pos="6181725" algn="l"/>
                <a:tab pos="6545263" algn="l"/>
                <a:tab pos="6908800" algn="l"/>
                <a:tab pos="7273925" algn="l"/>
              </a:tabLs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035300" indent="-182563" defTabSz="3619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60363" algn="l"/>
                <a:tab pos="723900" algn="l"/>
                <a:tab pos="1087438" algn="l"/>
                <a:tab pos="1452563" algn="l"/>
                <a:tab pos="1816100" algn="l"/>
                <a:tab pos="2179638" algn="l"/>
                <a:tab pos="2543175" algn="l"/>
                <a:tab pos="2906713" algn="l"/>
                <a:tab pos="3271838" algn="l"/>
                <a:tab pos="3635375" algn="l"/>
                <a:tab pos="3998913" algn="l"/>
                <a:tab pos="4362450" algn="l"/>
                <a:tab pos="4725988" algn="l"/>
                <a:tab pos="5091113" algn="l"/>
                <a:tab pos="5454650" algn="l"/>
                <a:tab pos="5818188" algn="l"/>
                <a:tab pos="6181725" algn="l"/>
                <a:tab pos="6545263" algn="l"/>
                <a:tab pos="6908800" algn="l"/>
                <a:tab pos="7273925" algn="l"/>
              </a:tabLs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492500" indent="-182563" defTabSz="3619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60363" algn="l"/>
                <a:tab pos="723900" algn="l"/>
                <a:tab pos="1087438" algn="l"/>
                <a:tab pos="1452563" algn="l"/>
                <a:tab pos="1816100" algn="l"/>
                <a:tab pos="2179638" algn="l"/>
                <a:tab pos="2543175" algn="l"/>
                <a:tab pos="2906713" algn="l"/>
                <a:tab pos="3271838" algn="l"/>
                <a:tab pos="3635375" algn="l"/>
                <a:tab pos="3998913" algn="l"/>
                <a:tab pos="4362450" algn="l"/>
                <a:tab pos="4725988" algn="l"/>
                <a:tab pos="5091113" algn="l"/>
                <a:tab pos="5454650" algn="l"/>
                <a:tab pos="5818188" algn="l"/>
                <a:tab pos="6181725" algn="l"/>
                <a:tab pos="6545263" algn="l"/>
                <a:tab pos="6908800" algn="l"/>
                <a:tab pos="7273925" algn="l"/>
              </a:tabLs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3A469068-380D-4850-9F74-ECA79F757727}" type="slidenum">
              <a:rPr lang="it-IT" altLang="it-IT" sz="1000">
                <a:solidFill>
                  <a:srgbClr val="000000"/>
                </a:solidFill>
              </a:rPr>
              <a:pPr/>
              <a:t>9</a:t>
            </a:fld>
            <a:endParaRPr lang="it-IT" altLang="it-IT" sz="1000">
              <a:solidFill>
                <a:srgbClr val="000000"/>
              </a:solidFill>
            </a:endParaRPr>
          </a:p>
        </p:txBody>
      </p:sp>
      <p:pic>
        <p:nvPicPr>
          <p:cNvPr id="21508" name="Picture 2">
            <a:extLst>
              <a:ext uri="{FF2B5EF4-FFF2-40B4-BE49-F238E27FC236}">
                <a16:creationId xmlns="" xmlns:a16="http://schemas.microsoft.com/office/drawing/2014/main" id="{DBB6F2F6-952E-4943-A029-F37EF6EFD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771525"/>
            <a:ext cx="4329113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3">
            <a:extLst>
              <a:ext uri="{FF2B5EF4-FFF2-40B4-BE49-F238E27FC236}">
                <a16:creationId xmlns="" xmlns:a16="http://schemas.microsoft.com/office/drawing/2014/main" id="{F05310CB-DFDC-4D52-80A1-2B6C2B570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842963"/>
            <a:ext cx="4471988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CE5BEDB-6245-4515-81A6-1EDE97325654}"/>
              </a:ext>
            </a:extLst>
          </p:cNvPr>
          <p:cNvSpPr txBox="1"/>
          <p:nvPr/>
        </p:nvSpPr>
        <p:spPr>
          <a:xfrm>
            <a:off x="6227763" y="1635646"/>
            <a:ext cx="2784737" cy="9694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  <a:latin typeface="Candara" panose="020E0502030303020204" pitchFamily="34" charset="0"/>
              </a:rPr>
              <a:t>Hard x-rays, 10 </a:t>
            </a:r>
            <a:r>
              <a:rPr lang="en-US" dirty="0">
                <a:solidFill>
                  <a:schemeClr val="tx1"/>
                </a:solidFill>
                <a:latin typeface="Candara" panose="020E0502030303020204" pitchFamily="34" charset="0"/>
                <a:sym typeface="Symbol"/>
              </a:rPr>
              <a:t> 9</a:t>
            </a:r>
            <a:endParaRPr lang="en-US" dirty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Candara" panose="020E0502030303020204" pitchFamily="34" charset="0"/>
              </a:rPr>
              <a:t>VUV – soft x-rays, 17 </a:t>
            </a:r>
            <a:r>
              <a:rPr lang="en-US" dirty="0">
                <a:solidFill>
                  <a:srgbClr val="FF0000"/>
                </a:solidFill>
                <a:latin typeface="Candara" panose="020E0502030303020204" pitchFamily="34" charset="0"/>
                <a:sym typeface="Symbol"/>
              </a:rPr>
              <a:t> </a:t>
            </a:r>
            <a:r>
              <a:rPr lang="en-US" dirty="0">
                <a:solidFill>
                  <a:srgbClr val="FF0000"/>
                </a:solidFill>
                <a:latin typeface="Candara" panose="020E0502030303020204" pitchFamily="34" charset="0"/>
              </a:rPr>
              <a:t>15</a:t>
            </a:r>
          </a:p>
          <a:p>
            <a:pPr>
              <a:defRPr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IR/THz, 1</a:t>
            </a:r>
          </a:p>
        </p:txBody>
      </p:sp>
      <p:sp>
        <p:nvSpPr>
          <p:cNvPr id="21511" name="TextBox 6">
            <a:extLst>
              <a:ext uri="{FF2B5EF4-FFF2-40B4-BE49-F238E27FC236}">
                <a16:creationId xmlns="" xmlns:a16="http://schemas.microsoft.com/office/drawing/2014/main" id="{A5108351-B48A-4DB8-81DC-435E83AD2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2561878"/>
            <a:ext cx="273685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dirty="0">
                <a:solidFill>
                  <a:srgbClr val="9933FF"/>
                </a:solidFill>
                <a:latin typeface="Candara" panose="020E0502030303020204" pitchFamily="34" charset="0"/>
              </a:rPr>
              <a:t>Tender x-rays, 0 </a:t>
            </a:r>
            <a:r>
              <a:rPr lang="en-US" altLang="en-US" dirty="0">
                <a:solidFill>
                  <a:srgbClr val="9933FF"/>
                </a:solidFill>
                <a:latin typeface="Candara" panose="020E0502030303020204" pitchFamily="34" charset="0"/>
                <a:sym typeface="Symbol" panose="05050102010706020507" pitchFamily="18" charset="2"/>
              </a:rPr>
              <a:t> 4</a:t>
            </a:r>
            <a:endParaRPr lang="en-US" altLang="en-US" dirty="0">
              <a:solidFill>
                <a:srgbClr val="9933FF"/>
              </a:solidFill>
              <a:latin typeface="Candara" panose="020E0502030303020204" pitchFamily="34" charset="0"/>
            </a:endParaRPr>
          </a:p>
          <a:p>
            <a:r>
              <a:rPr lang="en-US" altLang="en-US" dirty="0">
                <a:solidFill>
                  <a:srgbClr val="00FF00"/>
                </a:solidFill>
                <a:latin typeface="Candara" panose="020E0502030303020204" pitchFamily="34" charset="0"/>
              </a:rPr>
              <a:t>Super-bends, 0 </a:t>
            </a:r>
            <a:r>
              <a:rPr lang="en-US" altLang="en-US" dirty="0">
                <a:solidFill>
                  <a:srgbClr val="00FF00"/>
                </a:solidFill>
                <a:latin typeface="Candara" panose="020E0502030303020204" pitchFamily="34" charset="0"/>
                <a:sym typeface="Symbol" panose="05050102010706020507" pitchFamily="18" charset="2"/>
              </a:rPr>
              <a:t> 3</a:t>
            </a:r>
            <a:endParaRPr lang="it-IT" altLang="en-US" dirty="0">
              <a:solidFill>
                <a:srgbClr val="00FF00"/>
              </a:solidFill>
              <a:latin typeface="Candara" panose="020E0502030303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1B37A92E-7ACA-415C-A004-2B934F4C48D1}"/>
              </a:ext>
            </a:extLst>
          </p:cNvPr>
          <p:cNvGrpSpPr>
            <a:grpSpLocks/>
          </p:cNvGrpSpPr>
          <p:nvPr/>
        </p:nvGrpSpPr>
        <p:grpSpPr bwMode="auto">
          <a:xfrm>
            <a:off x="5235575" y="4005263"/>
            <a:ext cx="1504950" cy="798512"/>
            <a:chOff x="5500593" y="4020831"/>
            <a:chExt cx="1505727" cy="797975"/>
          </a:xfrm>
        </p:grpSpPr>
        <p:sp>
          <p:nvSpPr>
            <p:cNvPr id="6" name="Right Arrow 5">
              <a:extLst>
                <a:ext uri="{FF2B5EF4-FFF2-40B4-BE49-F238E27FC236}">
                  <a16:creationId xmlns="" xmlns:a16="http://schemas.microsoft.com/office/drawing/2014/main" id="{AC18EC36-C3C0-4FC6-9DB8-BFCB65D7A0F6}"/>
                </a:ext>
              </a:extLst>
            </p:cNvPr>
            <p:cNvSpPr/>
            <p:nvPr/>
          </p:nvSpPr>
          <p:spPr bwMode="auto">
            <a:xfrm rot="13062398">
              <a:off x="5500593" y="4020831"/>
              <a:ext cx="374843" cy="339497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/>
            <a:lstStyle/>
            <a:p>
              <a:pPr defTabSz="449263"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it-IT" sz="1600">
                <a:solidFill>
                  <a:schemeClr val="bg1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140BF455-06A9-42EE-A03C-71E2EE72E64A}"/>
                </a:ext>
              </a:extLst>
            </p:cNvPr>
            <p:cNvSpPr txBox="1"/>
            <p:nvPr/>
          </p:nvSpPr>
          <p:spPr>
            <a:xfrm>
              <a:off x="5845259" y="4295283"/>
              <a:ext cx="1161061" cy="523523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>
                  <a:solidFill>
                    <a:schemeClr val="tx1"/>
                  </a:solidFill>
                </a:rPr>
                <a:t>UV laser lab</a:t>
              </a:r>
            </a:p>
            <a:p>
              <a:pPr>
                <a:defRPr/>
              </a:pPr>
              <a:r>
                <a:rPr lang="en-US" sz="1400" dirty="0">
                  <a:solidFill>
                    <a:schemeClr val="tx1"/>
                  </a:solidFill>
                </a:rPr>
                <a:t>&lt; 30 eV</a:t>
              </a:r>
              <a:endParaRPr lang="it-IT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8FF3B85-DE58-4842-8B5B-B23C2AA77252}"/>
              </a:ext>
            </a:extLst>
          </p:cNvPr>
          <p:cNvSpPr txBox="1"/>
          <p:nvPr/>
        </p:nvSpPr>
        <p:spPr>
          <a:xfrm>
            <a:off x="6277456" y="483518"/>
            <a:ext cx="2735044" cy="1077218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tx1"/>
                </a:solidFill>
                <a:latin typeface="Candara" panose="020E0502030303020204" pitchFamily="34" charset="0"/>
              </a:rPr>
              <a:t>BLs Funding &amp; Operation:</a:t>
            </a:r>
          </a:p>
          <a:p>
            <a:pPr>
              <a:defRPr/>
            </a:pPr>
            <a:r>
              <a:rPr lang="en-US" sz="1600" dirty="0">
                <a:solidFill>
                  <a:schemeClr val="tx1"/>
                </a:solidFill>
                <a:latin typeface="Candara" panose="020E0502030303020204" pitchFamily="34" charset="0"/>
              </a:rPr>
              <a:t>39% by </a:t>
            </a:r>
            <a:r>
              <a:rPr lang="en-US" sz="1600" dirty="0" err="1">
                <a:solidFill>
                  <a:schemeClr val="tx1"/>
                </a:solidFill>
                <a:latin typeface="Candara" panose="020E0502030303020204" pitchFamily="34" charset="0"/>
              </a:rPr>
              <a:t>Elettra</a:t>
            </a:r>
            <a:endParaRPr lang="en-US" sz="1600" dirty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pPr>
              <a:defRPr/>
            </a:pPr>
            <a:r>
              <a:rPr lang="en-US" sz="1600" dirty="0">
                <a:solidFill>
                  <a:schemeClr val="tx1"/>
                </a:solidFill>
                <a:latin typeface="Candara" panose="020E0502030303020204" pitchFamily="34" charset="0"/>
              </a:rPr>
              <a:t>33% by CNR</a:t>
            </a:r>
          </a:p>
          <a:p>
            <a:pPr>
              <a:defRPr/>
            </a:pPr>
            <a:r>
              <a:rPr lang="en-US" sz="1600" dirty="0">
                <a:solidFill>
                  <a:schemeClr val="tx1"/>
                </a:solidFill>
                <a:latin typeface="Candara" panose="020E0502030303020204" pitchFamily="34" charset="0"/>
              </a:rPr>
              <a:t>28% shared, other Institutions</a:t>
            </a:r>
            <a:endParaRPr lang="it-IT" sz="1600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EA863ED-D3B7-42F2-83ED-5714553BD058}"/>
              </a:ext>
            </a:extLst>
          </p:cNvPr>
          <p:cNvSpPr txBox="1"/>
          <p:nvPr/>
        </p:nvSpPr>
        <p:spPr>
          <a:xfrm>
            <a:off x="47647" y="2333267"/>
            <a:ext cx="1655736" cy="738664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Candara" panose="020E0502030303020204" pitchFamily="34" charset="0"/>
              </a:rPr>
              <a:t>BLs kept as now, 14</a:t>
            </a:r>
          </a:p>
          <a:p>
            <a:pPr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Candara" panose="020E0502030303020204" pitchFamily="34" charset="0"/>
              </a:rPr>
              <a:t>BLs moved, 7</a:t>
            </a:r>
          </a:p>
          <a:p>
            <a:pPr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Candara" panose="020E0502030303020204" pitchFamily="34" charset="0"/>
              </a:rPr>
              <a:t>BLs new, 10 </a:t>
            </a:r>
            <a:endParaRPr lang="it-IT" sz="1400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1F311758-F4A7-4C25-B2E9-FC8A06DD4F6C}"/>
              </a:ext>
            </a:extLst>
          </p:cNvPr>
          <p:cNvSpPr txBox="1"/>
          <p:nvPr/>
        </p:nvSpPr>
        <p:spPr>
          <a:xfrm>
            <a:off x="47645" y="3110646"/>
            <a:ext cx="2004075" cy="1477328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Candara" panose="020E0502030303020204" pitchFamily="34" charset="0"/>
              </a:rPr>
              <a:t>BLs from undulators, 19</a:t>
            </a:r>
          </a:p>
          <a:p>
            <a:pPr>
              <a:spcAft>
                <a:spcPts val="60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Candara" panose="020E0502030303020204" pitchFamily="34" charset="0"/>
              </a:rPr>
              <a:t>BLs from mini-wiggler, 2</a:t>
            </a:r>
          </a:p>
          <a:p>
            <a:pPr>
              <a:spcAft>
                <a:spcPts val="60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Candara" panose="020E0502030303020204" pitchFamily="34" charset="0"/>
              </a:rPr>
              <a:t>BLs from SC-wiggler, 3</a:t>
            </a:r>
          </a:p>
          <a:p>
            <a:pPr>
              <a:spcAft>
                <a:spcPts val="60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Candara" panose="020E0502030303020204" pitchFamily="34" charset="0"/>
              </a:rPr>
              <a:t>BLs from bends, 4</a:t>
            </a:r>
          </a:p>
          <a:p>
            <a:pPr>
              <a:spcAft>
                <a:spcPts val="60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Candara" panose="020E0502030303020204" pitchFamily="34" charset="0"/>
              </a:rPr>
              <a:t>BLs from Super-bend, 3</a:t>
            </a:r>
            <a:endParaRPr lang="it-IT" sz="1400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21516" name="Oval 10">
            <a:extLst>
              <a:ext uri="{FF2B5EF4-FFF2-40B4-BE49-F238E27FC236}">
                <a16:creationId xmlns="" xmlns:a16="http://schemas.microsoft.com/office/drawing/2014/main" id="{F014AA98-9D1D-4845-BE1A-97233DE5E6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050" y="2571750"/>
            <a:ext cx="504825" cy="498475"/>
          </a:xfrm>
          <a:prstGeom prst="ellipse">
            <a:avLst/>
          </a:prstGeom>
          <a:solidFill>
            <a:srgbClr val="FFFF00">
              <a:alpha val="20000"/>
            </a:srgbClr>
          </a:solidFill>
          <a:ln w="57150" algn="ctr">
            <a:solidFill>
              <a:srgbClr val="FFFF00"/>
            </a:solidFill>
            <a:round/>
            <a:headEnd/>
            <a:tailEnd/>
          </a:ln>
        </p:spPr>
        <p:txBody>
          <a:bodyPr/>
          <a:lstStyle>
            <a:lvl1pPr defTabSz="449263"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defTabSz="449263"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defTabSz="449263"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defTabSz="449263"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defTabSz="449263"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120900" indent="-182563" defTabSz="449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578100" indent="-182563" defTabSz="449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035300" indent="-182563" defTabSz="449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492500" indent="-182563" defTabSz="449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en-US" sz="2400"/>
          </a:p>
        </p:txBody>
      </p:sp>
      <p:sp>
        <p:nvSpPr>
          <p:cNvPr id="21517" name="Oval 15">
            <a:extLst>
              <a:ext uri="{FF2B5EF4-FFF2-40B4-BE49-F238E27FC236}">
                <a16:creationId xmlns="" xmlns:a16="http://schemas.microsoft.com/office/drawing/2014/main" id="{22A3103E-5CB1-49C0-AF1D-F03F6EF357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338" y="1419225"/>
            <a:ext cx="504825" cy="500063"/>
          </a:xfrm>
          <a:prstGeom prst="ellipse">
            <a:avLst/>
          </a:prstGeom>
          <a:solidFill>
            <a:srgbClr val="FFFF00">
              <a:alpha val="20000"/>
            </a:srgbClr>
          </a:solidFill>
          <a:ln w="57150" algn="ctr">
            <a:solidFill>
              <a:srgbClr val="FFFF00"/>
            </a:solidFill>
            <a:round/>
            <a:headEnd/>
            <a:tailEnd/>
          </a:ln>
        </p:spPr>
        <p:txBody>
          <a:bodyPr/>
          <a:lstStyle>
            <a:lvl1pPr defTabSz="449263"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defTabSz="449263"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defTabSz="449263"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defTabSz="449263"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defTabSz="449263"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120900" indent="-182563" defTabSz="449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578100" indent="-182563" defTabSz="449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035300" indent="-182563" defTabSz="449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492500" indent="-182563" defTabSz="449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en-US" sz="2400"/>
          </a:p>
        </p:txBody>
      </p:sp>
      <p:sp>
        <p:nvSpPr>
          <p:cNvPr id="21518" name="Oval 16">
            <a:extLst>
              <a:ext uri="{FF2B5EF4-FFF2-40B4-BE49-F238E27FC236}">
                <a16:creationId xmlns="" xmlns:a16="http://schemas.microsoft.com/office/drawing/2014/main" id="{8F54B863-F1D4-4019-88A6-B2EFC2E7B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38" y="1165225"/>
            <a:ext cx="503237" cy="498475"/>
          </a:xfrm>
          <a:prstGeom prst="ellipse">
            <a:avLst/>
          </a:prstGeom>
          <a:solidFill>
            <a:srgbClr val="FFFF00">
              <a:alpha val="20000"/>
            </a:srgbClr>
          </a:solidFill>
          <a:ln w="57150" algn="ctr">
            <a:solidFill>
              <a:srgbClr val="FFFF00"/>
            </a:solidFill>
            <a:round/>
            <a:headEnd/>
            <a:tailEnd/>
          </a:ln>
        </p:spPr>
        <p:txBody>
          <a:bodyPr/>
          <a:lstStyle>
            <a:lvl1pPr defTabSz="449263"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defTabSz="449263"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defTabSz="449263"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defTabSz="449263"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defTabSz="449263"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120900" indent="-182563" defTabSz="449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578100" indent="-182563" defTabSz="449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035300" indent="-182563" defTabSz="449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492500" indent="-182563" defTabSz="449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en-US" sz="2400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D9A0390A-9057-496E-80F4-5FD3A2A7829D}"/>
              </a:ext>
            </a:extLst>
          </p:cNvPr>
          <p:cNvSpPr txBox="1"/>
          <p:nvPr/>
        </p:nvSpPr>
        <p:spPr>
          <a:xfrm>
            <a:off x="7164288" y="51470"/>
            <a:ext cx="1930337" cy="2769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ref. S. </a:t>
            </a:r>
            <a:r>
              <a:rPr lang="en-US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Lizzit</a:t>
            </a: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, L. </a:t>
            </a:r>
            <a:r>
              <a:rPr lang="en-US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Gregoratti</a:t>
            </a:r>
            <a:endParaRPr lang="it-IT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12EF59E-F2D2-47E3-B0F8-24A3A0EBE929}"/>
              </a:ext>
            </a:extLst>
          </p:cNvPr>
          <p:cNvGrpSpPr/>
          <p:nvPr/>
        </p:nvGrpSpPr>
        <p:grpSpPr>
          <a:xfrm>
            <a:off x="2552796" y="604936"/>
            <a:ext cx="2439995" cy="2046949"/>
            <a:chOff x="2552796" y="604936"/>
            <a:chExt cx="2439995" cy="2046949"/>
          </a:xfrm>
        </p:grpSpPr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53E6853D-DE3C-4FB9-8249-41AB57C40CD3}"/>
                </a:ext>
              </a:extLst>
            </p:cNvPr>
            <p:cNvSpPr txBox="1"/>
            <p:nvPr/>
          </p:nvSpPr>
          <p:spPr bwMode="auto">
            <a:xfrm>
              <a:off x="4283960" y="604936"/>
              <a:ext cx="574196" cy="307777"/>
            </a:xfrm>
            <a:prstGeom prst="rect">
              <a:avLst/>
            </a:prstGeom>
            <a:ln w="34925">
              <a:solidFill>
                <a:srgbClr val="FFC0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>
                  <a:solidFill>
                    <a:schemeClr val="tx1"/>
                  </a:solidFill>
                </a:rPr>
                <a:t>IVUs</a:t>
              </a:r>
              <a:endParaRPr lang="it-IT" sz="1400" dirty="0">
                <a:solidFill>
                  <a:schemeClr val="tx1"/>
                </a:solidFill>
              </a:endParaRP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="" xmlns:a16="http://schemas.microsoft.com/office/drawing/2014/main" id="{FD8A5C2B-A748-417C-882C-DDEFF70F4DD9}"/>
                </a:ext>
              </a:extLst>
            </p:cNvPr>
            <p:cNvCxnSpPr>
              <a:cxnSpLocks/>
              <a:stCxn id="19" idx="2"/>
            </p:cNvCxnSpPr>
            <p:nvPr/>
          </p:nvCxnSpPr>
          <p:spPr bwMode="auto">
            <a:xfrm flipH="1">
              <a:off x="3250194" y="912713"/>
              <a:ext cx="1320864" cy="346546"/>
            </a:xfrm>
            <a:prstGeom prst="straightConnector1">
              <a:avLst/>
            </a:prstGeom>
            <a:solidFill>
              <a:srgbClr val="00B8FF"/>
            </a:solidFill>
            <a:ln w="63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1" name="Straight Arrow Connector 20">
              <a:extLst>
                <a:ext uri="{FF2B5EF4-FFF2-40B4-BE49-F238E27FC236}">
                  <a16:creationId xmlns="" xmlns:a16="http://schemas.microsoft.com/office/drawing/2014/main" id="{D01501C7-42F7-4D57-A754-04714421CB26}"/>
                </a:ext>
              </a:extLst>
            </p:cNvPr>
            <p:cNvCxnSpPr>
              <a:cxnSpLocks/>
              <a:stCxn id="19" idx="2"/>
            </p:cNvCxnSpPr>
            <p:nvPr/>
          </p:nvCxnSpPr>
          <p:spPr bwMode="auto">
            <a:xfrm flipH="1">
              <a:off x="2552796" y="912713"/>
              <a:ext cx="2018262" cy="1739172"/>
            </a:xfrm>
            <a:prstGeom prst="straightConnector1">
              <a:avLst/>
            </a:prstGeom>
            <a:solidFill>
              <a:srgbClr val="00B8FF"/>
            </a:solidFill>
            <a:ln w="63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2" name="Straight Arrow Connector 21">
              <a:extLst>
                <a:ext uri="{FF2B5EF4-FFF2-40B4-BE49-F238E27FC236}">
                  <a16:creationId xmlns="" xmlns:a16="http://schemas.microsoft.com/office/drawing/2014/main" id="{9EE055E0-59C2-45B4-BD68-30C8E366DA13}"/>
                </a:ext>
              </a:extLst>
            </p:cNvPr>
            <p:cNvCxnSpPr>
              <a:cxnSpLocks/>
              <a:stCxn id="19" idx="2"/>
            </p:cNvCxnSpPr>
            <p:nvPr/>
          </p:nvCxnSpPr>
          <p:spPr bwMode="auto">
            <a:xfrm>
              <a:off x="4571058" y="912713"/>
              <a:ext cx="421733" cy="440058"/>
            </a:xfrm>
            <a:prstGeom prst="straightConnector1">
              <a:avLst/>
            </a:prstGeom>
            <a:solidFill>
              <a:srgbClr val="00B8FF"/>
            </a:solidFill>
            <a:ln w="63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6" grpId="0" animBg="1"/>
      <p:bldP spid="21517" grpId="0" animBg="1"/>
      <p:bldP spid="21518" grpId="0" animBg="1"/>
    </p:bldLst>
  </p:timing>
</p:sld>
</file>

<file path=ppt/theme/theme1.xml><?xml version="1.0" encoding="utf-8"?>
<a:theme xmlns:a="http://schemas.openxmlformats.org/drawingml/2006/main" name="Elettra Sincrotrone Trieste_Template Slides E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o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GECI-TMP-24-rev00UK</Template>
  <TotalTime>12696</TotalTime>
  <Words>1726</Words>
  <Application>Microsoft Office PowerPoint</Application>
  <PresentationFormat>On-screen Show (16:9)</PresentationFormat>
  <Paragraphs>412</Paragraphs>
  <Slides>25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Arial</vt:lpstr>
      <vt:lpstr>Cambria</vt:lpstr>
      <vt:lpstr>Wingdings</vt:lpstr>
      <vt:lpstr>Verdana</vt:lpstr>
      <vt:lpstr>Cambria Math</vt:lpstr>
      <vt:lpstr>Symbol</vt:lpstr>
      <vt:lpstr>ＭＳ Ｐゴシック</vt:lpstr>
      <vt:lpstr>Bell MT</vt:lpstr>
      <vt:lpstr>Courier New</vt:lpstr>
      <vt:lpstr>Times New Roman</vt:lpstr>
      <vt:lpstr>Helvetica</vt:lpstr>
      <vt:lpstr>Candara</vt:lpstr>
      <vt:lpstr>Elettra Sincrotrone Trieste_Template Slides ENG</vt:lpstr>
      <vt:lpstr>Accelerators Development at                           Elettra Sincrotrone Trieste</vt:lpstr>
      <vt:lpstr>Light Sources</vt:lpstr>
      <vt:lpstr>From Elettra to Elettra2.0</vt:lpstr>
      <vt:lpstr>Science drivers</vt:lpstr>
      <vt:lpstr>Boundary conditions</vt:lpstr>
      <vt:lpstr>Magnetic lattice</vt:lpstr>
      <vt:lpstr>Other upgrades</vt:lpstr>
      <vt:lpstr>Crab cavities for MHz, ps-long X-rays</vt:lpstr>
      <vt:lpstr>Beamlines</vt:lpstr>
      <vt:lpstr>From FERMI to FERMI 2.0</vt:lpstr>
      <vt:lpstr>Science drivers</vt:lpstr>
      <vt:lpstr>FEL upgrade to EEHG(-FB)</vt:lpstr>
      <vt:lpstr>Linac upgrade</vt:lpstr>
      <vt:lpstr>Design, prototype, full structure RF test</vt:lpstr>
      <vt:lpstr>Installation and conditioning in FERMI</vt:lpstr>
      <vt:lpstr>Spherical Pulse Compressor RF test</vt:lpstr>
      <vt:lpstr>Time plan</vt:lpstr>
      <vt:lpstr>Bibliography</vt:lpstr>
      <vt:lpstr>Thank you for your attention</vt:lpstr>
      <vt:lpstr>Collaborations and Commitments</vt:lpstr>
      <vt:lpstr>Impedances</vt:lpstr>
      <vt:lpstr>Elettra-TR vs. Elettra2.0-TR</vt:lpstr>
      <vt:lpstr>HGHG and HGHG-FB</vt:lpstr>
      <vt:lpstr>e-Beam phase space</vt:lpstr>
      <vt:lpstr>Lasers upgrade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nicoletta guidi</dc:creator>
  <cp:lastModifiedBy>Simone Di Mitri</cp:lastModifiedBy>
  <cp:revision>594</cp:revision>
  <cp:lastPrinted>2015-12-09T13:35:49Z</cp:lastPrinted>
  <dcterms:created xsi:type="dcterms:W3CDTF">2015-12-09T11:23:36Z</dcterms:created>
  <dcterms:modified xsi:type="dcterms:W3CDTF">2023-03-01T09:29:57Z</dcterms:modified>
</cp:coreProperties>
</file>