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5" r:id="rId2"/>
    <p:sldMasterId id="2147483678" r:id="rId3"/>
  </p:sldMasterIdLst>
  <p:notesMasterIdLst>
    <p:notesMasterId r:id="rId29"/>
  </p:notesMasterIdLst>
  <p:handoutMasterIdLst>
    <p:handoutMasterId r:id="rId30"/>
  </p:handoutMasterIdLst>
  <p:sldIdLst>
    <p:sldId id="437" r:id="rId4"/>
    <p:sldId id="642" r:id="rId5"/>
    <p:sldId id="643" r:id="rId6"/>
    <p:sldId id="640" r:id="rId7"/>
    <p:sldId id="495" r:id="rId8"/>
    <p:sldId id="630" r:id="rId9"/>
    <p:sldId id="260" r:id="rId10"/>
    <p:sldId id="276" r:id="rId11"/>
    <p:sldId id="781" r:id="rId12"/>
    <p:sldId id="277" r:id="rId13"/>
    <p:sldId id="644" r:id="rId14"/>
    <p:sldId id="634" r:id="rId15"/>
    <p:sldId id="270" r:id="rId16"/>
    <p:sldId id="629" r:id="rId17"/>
    <p:sldId id="645" r:id="rId18"/>
    <p:sldId id="516" r:id="rId19"/>
    <p:sldId id="517" r:id="rId20"/>
    <p:sldId id="518" r:id="rId21"/>
    <p:sldId id="520" r:id="rId22"/>
    <p:sldId id="320" r:id="rId23"/>
    <p:sldId id="489" r:id="rId24"/>
    <p:sldId id="519" r:id="rId25"/>
    <p:sldId id="328" r:id="rId26"/>
    <p:sldId id="268" r:id="rId27"/>
    <p:sldId id="372" r:id="rId28"/>
  </p:sldIdLst>
  <p:sldSz cx="12192000" cy="6858000"/>
  <p:notesSz cx="7104063" cy="10234613"/>
  <p:defaultTextStyle>
    <a:defPPr>
      <a:defRPr lang="it-IT"/>
    </a:defPPr>
    <a:lvl1pPr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900" kern="1200">
        <a:solidFill>
          <a:schemeClr val="bg1"/>
        </a:solidFill>
        <a:latin typeface="Arial" charset="0"/>
        <a:ea typeface="ＭＳ Ｐゴシック" charset="-128"/>
        <a:cs typeface="ＭＳ Ｐゴシック" charset="-128"/>
      </a:defRPr>
    </a:lvl5pPr>
    <a:lvl6pPr marL="2286000" algn="l" defTabSz="457200" rtl="0" eaLnBrk="1" latinLnBrk="0" hangingPunct="1">
      <a:defRPr sz="900" kern="1200">
        <a:solidFill>
          <a:schemeClr val="bg1"/>
        </a:solidFill>
        <a:latin typeface="Arial" charset="0"/>
        <a:ea typeface="ＭＳ Ｐゴシック" charset="-128"/>
        <a:cs typeface="ＭＳ Ｐゴシック" charset="-128"/>
      </a:defRPr>
    </a:lvl6pPr>
    <a:lvl7pPr marL="2743200" algn="l" defTabSz="457200" rtl="0" eaLnBrk="1" latinLnBrk="0" hangingPunct="1">
      <a:defRPr sz="900" kern="1200">
        <a:solidFill>
          <a:schemeClr val="bg1"/>
        </a:solidFill>
        <a:latin typeface="Arial" charset="0"/>
        <a:ea typeface="ＭＳ Ｐゴシック" charset="-128"/>
        <a:cs typeface="ＭＳ Ｐゴシック" charset="-128"/>
      </a:defRPr>
    </a:lvl7pPr>
    <a:lvl8pPr marL="3200400" algn="l" defTabSz="457200" rtl="0" eaLnBrk="1" latinLnBrk="0" hangingPunct="1">
      <a:defRPr sz="900" kern="1200">
        <a:solidFill>
          <a:schemeClr val="bg1"/>
        </a:solidFill>
        <a:latin typeface="Arial" charset="0"/>
        <a:ea typeface="ＭＳ Ｐゴシック" charset="-128"/>
        <a:cs typeface="ＭＳ Ｐゴシック" charset="-128"/>
      </a:defRPr>
    </a:lvl8pPr>
    <a:lvl9pPr marL="3657600" algn="l" defTabSz="457200" rtl="0" eaLnBrk="1" latinLnBrk="0" hangingPunct="1">
      <a:defRPr sz="900" kern="1200">
        <a:solidFill>
          <a:schemeClr val="bg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orient="horz" pos="1728" userDrawn="1">
          <p15:clr>
            <a:srgbClr val="A4A3A4"/>
          </p15:clr>
        </p15:guide>
        <p15:guide id="3" orient="horz" pos="336" userDrawn="1">
          <p15:clr>
            <a:srgbClr val="A4A3A4"/>
          </p15:clr>
        </p15:guide>
        <p15:guide id="4" orient="horz" pos="552" userDrawn="1">
          <p15:clr>
            <a:srgbClr val="A4A3A4"/>
          </p15:clr>
        </p15:guide>
        <p15:guide id="5" orient="horz" pos="3984" userDrawn="1">
          <p15:clr>
            <a:srgbClr val="A4A3A4"/>
          </p15:clr>
        </p15:guide>
        <p15:guide id="6" pos="3840" userDrawn="1">
          <p15:clr>
            <a:srgbClr val="A4A3A4"/>
          </p15:clr>
        </p15:guide>
        <p15:guide id="7" pos="2003" userDrawn="1">
          <p15:clr>
            <a:srgbClr val="A4A3A4"/>
          </p15:clr>
        </p15:guide>
        <p15:guide id="8"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822433"/>
    <a:srgbClr val="0432FF"/>
    <a:srgbClr val="830022"/>
    <a:srgbClr val="00BF9F"/>
    <a:srgbClr val="AAC9B6"/>
    <a:srgbClr val="00BB79"/>
    <a:srgbClr val="007F50"/>
    <a:srgbClr val="006778"/>
    <a:srgbClr val="7900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37" autoAdjust="0"/>
    <p:restoredTop sz="94667" autoAdjust="0"/>
  </p:normalViewPr>
  <p:slideViewPr>
    <p:cSldViewPr snapToGrid="0">
      <p:cViewPr varScale="1">
        <p:scale>
          <a:sx n="106" d="100"/>
          <a:sy n="106" d="100"/>
        </p:scale>
        <p:origin x="272" y="176"/>
      </p:cViewPr>
      <p:guideLst>
        <p:guide orient="horz" pos="2160"/>
        <p:guide orient="horz" pos="1728"/>
        <p:guide orient="horz" pos="336"/>
        <p:guide orient="horz" pos="552"/>
        <p:guide orient="horz" pos="3984"/>
        <p:guide pos="3840"/>
        <p:guide pos="2003"/>
        <p:guide/>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0" d="100"/>
          <a:sy n="110" d="100"/>
        </p:scale>
        <p:origin x="-1688" y="-112"/>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2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CA0EF-1F2E-E746-A102-26EBCEF6E4F6}" type="doc">
      <dgm:prSet loTypeId="urn:microsoft.com/office/officeart/2005/8/layout/radial2" loCatId="" qsTypeId="urn:microsoft.com/office/officeart/2005/8/quickstyle/simple1" qsCatId="simple" csTypeId="urn:microsoft.com/office/officeart/2005/8/colors/colorful1" csCatId="colorful" phldr="1"/>
      <dgm:spPr/>
      <dgm:t>
        <a:bodyPr/>
        <a:lstStyle/>
        <a:p>
          <a:endParaRPr lang="it-IT"/>
        </a:p>
      </dgm:t>
    </dgm:pt>
    <dgm:pt modelId="{89388933-B496-BB42-AA13-4C4BC39F109F}">
      <dgm:prSet phldrT="[Testo]" custT="1"/>
      <dgm:spPr/>
      <dgm:t>
        <a:bodyPr/>
        <a:lstStyle/>
        <a:p>
          <a:r>
            <a:rPr lang="en-GB" sz="2000" noProof="0" dirty="0"/>
            <a:t>Aerospace</a:t>
          </a:r>
        </a:p>
      </dgm:t>
    </dgm:pt>
    <dgm:pt modelId="{CC817DDE-573F-3E44-894E-39D3A77231B6}" type="parTrans" cxnId="{90EFA92C-0E6A-6141-A5D4-39B0E34F1DFC}">
      <dgm:prSet/>
      <dgm:spPr/>
      <dgm:t>
        <a:bodyPr/>
        <a:lstStyle/>
        <a:p>
          <a:endParaRPr lang="it-IT"/>
        </a:p>
      </dgm:t>
    </dgm:pt>
    <dgm:pt modelId="{66552053-8E61-6644-9959-A43891BE64EF}" type="sibTrans" cxnId="{90EFA92C-0E6A-6141-A5D4-39B0E34F1DFC}">
      <dgm:prSet/>
      <dgm:spPr/>
      <dgm:t>
        <a:bodyPr/>
        <a:lstStyle/>
        <a:p>
          <a:endParaRPr lang="it-IT"/>
        </a:p>
      </dgm:t>
    </dgm:pt>
    <dgm:pt modelId="{FC744FA5-A04B-974D-A985-C9BCC518F135}">
      <dgm:prSet phldrT="[Testo]" custT="1"/>
      <dgm:spPr/>
      <dgm:t>
        <a:bodyPr/>
        <a:lstStyle/>
        <a:p>
          <a:r>
            <a:rPr lang="en-US" sz="2000" noProof="0" dirty="0"/>
            <a:t>Astrochemistry</a:t>
          </a:r>
        </a:p>
      </dgm:t>
    </dgm:pt>
    <dgm:pt modelId="{BF97CBDE-D44E-3645-B256-4E6F5FCCE185}" type="parTrans" cxnId="{65C2CDEB-744D-BC49-A6E9-F44E1A434BA4}">
      <dgm:prSet/>
      <dgm:spPr/>
      <dgm:t>
        <a:bodyPr/>
        <a:lstStyle/>
        <a:p>
          <a:endParaRPr lang="it-IT"/>
        </a:p>
      </dgm:t>
    </dgm:pt>
    <dgm:pt modelId="{F24F0A3C-3319-D042-8DA6-B61B6F84AD26}" type="sibTrans" cxnId="{65C2CDEB-744D-BC49-A6E9-F44E1A434BA4}">
      <dgm:prSet/>
      <dgm:spPr/>
      <dgm:t>
        <a:bodyPr/>
        <a:lstStyle/>
        <a:p>
          <a:endParaRPr lang="it-IT"/>
        </a:p>
      </dgm:t>
    </dgm:pt>
    <dgm:pt modelId="{1E5BE0D6-70AF-0F49-A8DD-0EA162B38F91}">
      <dgm:prSet phldrT="[Testo]" custT="1"/>
      <dgm:spPr>
        <a:solidFill>
          <a:schemeClr val="accent6"/>
        </a:solidFill>
      </dgm:spPr>
      <dgm:t>
        <a:bodyPr/>
        <a:lstStyle/>
        <a:p>
          <a:r>
            <a:rPr lang="it-IT" sz="2000"/>
            <a:t>Electron-Ion Collider</a:t>
          </a:r>
        </a:p>
      </dgm:t>
    </dgm:pt>
    <dgm:pt modelId="{92C174DB-5FDE-6145-AFC4-4E909A61F14A}" type="parTrans" cxnId="{050B0DFB-1D7A-D04B-90BF-CFA1ABD69587}">
      <dgm:prSet/>
      <dgm:spPr>
        <a:ln w="38100"/>
      </dgm:spPr>
      <dgm:t>
        <a:bodyPr/>
        <a:lstStyle/>
        <a:p>
          <a:endParaRPr lang="it-IT"/>
        </a:p>
      </dgm:t>
    </dgm:pt>
    <dgm:pt modelId="{87EAD4E0-AC89-E64F-A292-A38561F9D56B}" type="sibTrans" cxnId="{050B0DFB-1D7A-D04B-90BF-CFA1ABD69587}">
      <dgm:prSet/>
      <dgm:spPr/>
      <dgm:t>
        <a:bodyPr/>
        <a:lstStyle/>
        <a:p>
          <a:endParaRPr lang="it-IT"/>
        </a:p>
      </dgm:t>
    </dgm:pt>
    <dgm:pt modelId="{1ABD9F7F-1F58-7C44-A515-1202D25824CC}">
      <dgm:prSet phldrT="[Testo]" custT="1"/>
      <dgm:spPr>
        <a:solidFill>
          <a:schemeClr val="accent5">
            <a:lumMod val="75000"/>
          </a:schemeClr>
        </a:solidFill>
      </dgm:spPr>
      <dgm:t>
        <a:bodyPr/>
        <a:lstStyle/>
        <a:p>
          <a:r>
            <a:rPr lang="it-IT" sz="2000"/>
            <a:t>Einstein </a:t>
          </a:r>
          <a:r>
            <a:rPr lang="it-IT" sz="2000" err="1"/>
            <a:t>Telescope</a:t>
          </a:r>
          <a:endParaRPr lang="it-IT" sz="2000"/>
        </a:p>
      </dgm:t>
    </dgm:pt>
    <dgm:pt modelId="{628D43DF-33AE-E94E-87E6-1A8D08A5040C}" type="parTrans" cxnId="{0C9000E5-8E96-5F43-950B-FE86B6B2CA6B}">
      <dgm:prSet/>
      <dgm:spPr>
        <a:ln w="38100"/>
      </dgm:spPr>
      <dgm:t>
        <a:bodyPr/>
        <a:lstStyle/>
        <a:p>
          <a:endParaRPr lang="it-IT"/>
        </a:p>
      </dgm:t>
    </dgm:pt>
    <dgm:pt modelId="{D846460B-A78C-6C42-A451-A52EB89170C7}" type="sibTrans" cxnId="{0C9000E5-8E96-5F43-950B-FE86B6B2CA6B}">
      <dgm:prSet/>
      <dgm:spPr/>
      <dgm:t>
        <a:bodyPr/>
        <a:lstStyle/>
        <a:p>
          <a:endParaRPr lang="it-IT"/>
        </a:p>
      </dgm:t>
    </dgm:pt>
    <dgm:pt modelId="{6B6D9BD3-28C6-2049-96A1-0043AC2F5145}" type="pres">
      <dgm:prSet presAssocID="{AAFCA0EF-1F2E-E746-A102-26EBCEF6E4F6}" presName="composite" presStyleCnt="0">
        <dgm:presLayoutVars>
          <dgm:chMax val="5"/>
          <dgm:dir/>
          <dgm:animLvl val="ctr"/>
          <dgm:resizeHandles val="exact"/>
        </dgm:presLayoutVars>
      </dgm:prSet>
      <dgm:spPr/>
    </dgm:pt>
    <dgm:pt modelId="{883637EC-FE3B-3146-8D27-1B97A2739D75}" type="pres">
      <dgm:prSet presAssocID="{AAFCA0EF-1F2E-E746-A102-26EBCEF6E4F6}" presName="cycle" presStyleCnt="0"/>
      <dgm:spPr/>
    </dgm:pt>
    <dgm:pt modelId="{5ED7110A-71EC-9B4A-B788-AE6BBD4EA3FB}" type="pres">
      <dgm:prSet presAssocID="{AAFCA0EF-1F2E-E746-A102-26EBCEF6E4F6}" presName="centerShape" presStyleCnt="0"/>
      <dgm:spPr/>
    </dgm:pt>
    <dgm:pt modelId="{A90D1E13-7ABA-1A43-BC4A-A05E7F5E75E9}" type="pres">
      <dgm:prSet presAssocID="{AAFCA0EF-1F2E-E746-A102-26EBCEF6E4F6}" presName="connSite" presStyleLbl="node1" presStyleIdx="0" presStyleCnt="5"/>
      <dgm:spPr/>
    </dgm:pt>
    <dgm:pt modelId="{DB98A316-16AA-DD4B-9F22-4BB4E3810AC3}" type="pres">
      <dgm:prSet presAssocID="{AAFCA0EF-1F2E-E746-A102-26EBCEF6E4F6}" presName="visible" presStyleLbl="node1" presStyleIdx="0" presStyleCnt="5" custLinFactNeighborX="-1537" custLinFactNeighborY="-1145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4000" r="-4000"/>
          </a:stretch>
        </a:blipFill>
      </dgm:spPr>
    </dgm:pt>
    <dgm:pt modelId="{9729C4A8-4FD3-E246-AFEA-972518A170ED}" type="pres">
      <dgm:prSet presAssocID="{CC817DDE-573F-3E44-894E-39D3A77231B6}" presName="Name25" presStyleLbl="parChTrans1D1" presStyleIdx="0" presStyleCnt="4"/>
      <dgm:spPr/>
    </dgm:pt>
    <dgm:pt modelId="{C9DF5936-6DD5-7C4C-9C81-322AC8F9116C}" type="pres">
      <dgm:prSet presAssocID="{89388933-B496-BB42-AA13-4C4BC39F109F}" presName="node" presStyleCnt="0"/>
      <dgm:spPr/>
    </dgm:pt>
    <dgm:pt modelId="{3B5E275A-E365-5D43-8723-64580B2E55C6}" type="pres">
      <dgm:prSet presAssocID="{89388933-B496-BB42-AA13-4C4BC39F109F}" presName="parentNode" presStyleLbl="node1" presStyleIdx="1" presStyleCnt="5" custScaleX="153584" custScaleY="91653" custLinFactX="5780" custLinFactNeighborX="100000" custLinFactNeighborY="-44496">
        <dgm:presLayoutVars>
          <dgm:chMax val="1"/>
          <dgm:bulletEnabled val="1"/>
        </dgm:presLayoutVars>
      </dgm:prSet>
      <dgm:spPr/>
    </dgm:pt>
    <dgm:pt modelId="{801F466B-B771-0B43-B517-DF40303674BD}" type="pres">
      <dgm:prSet presAssocID="{89388933-B496-BB42-AA13-4C4BC39F109F}" presName="childNode" presStyleLbl="revTx" presStyleIdx="0" presStyleCnt="0">
        <dgm:presLayoutVars>
          <dgm:bulletEnabled val="1"/>
        </dgm:presLayoutVars>
      </dgm:prSet>
      <dgm:spPr/>
    </dgm:pt>
    <dgm:pt modelId="{D26E3FAB-54FB-DF40-9095-97FEB4F530F3}" type="pres">
      <dgm:prSet presAssocID="{BF97CBDE-D44E-3645-B256-4E6F5FCCE185}" presName="Name25" presStyleLbl="parChTrans1D1" presStyleIdx="1" presStyleCnt="4"/>
      <dgm:spPr/>
    </dgm:pt>
    <dgm:pt modelId="{2C05EE61-B6AD-7944-93B4-C54C19FD2CDA}" type="pres">
      <dgm:prSet presAssocID="{FC744FA5-A04B-974D-A985-C9BCC518F135}" presName="node" presStyleCnt="0"/>
      <dgm:spPr/>
    </dgm:pt>
    <dgm:pt modelId="{C7BCB657-AAB4-4F43-9B8A-D0C319DA4466}" type="pres">
      <dgm:prSet presAssocID="{FC744FA5-A04B-974D-A985-C9BCC518F135}" presName="parentNode" presStyleLbl="node1" presStyleIdx="2" presStyleCnt="5" custScaleX="196978" custScaleY="82761" custLinFactX="78965" custLinFactNeighborX="100000" custLinFactNeighborY="-49215">
        <dgm:presLayoutVars>
          <dgm:chMax val="1"/>
          <dgm:bulletEnabled val="1"/>
        </dgm:presLayoutVars>
      </dgm:prSet>
      <dgm:spPr/>
    </dgm:pt>
    <dgm:pt modelId="{D7DBC93D-C0EA-0C4C-B13C-CC6DE75E1E11}" type="pres">
      <dgm:prSet presAssocID="{FC744FA5-A04B-974D-A985-C9BCC518F135}" presName="childNode" presStyleLbl="revTx" presStyleIdx="0" presStyleCnt="0">
        <dgm:presLayoutVars>
          <dgm:bulletEnabled val="1"/>
        </dgm:presLayoutVars>
      </dgm:prSet>
      <dgm:spPr/>
    </dgm:pt>
    <dgm:pt modelId="{20AA3E16-5C36-C54F-AB00-770EAD160F81}" type="pres">
      <dgm:prSet presAssocID="{92C174DB-5FDE-6145-AFC4-4E909A61F14A}" presName="Name25" presStyleLbl="parChTrans1D1" presStyleIdx="2" presStyleCnt="4"/>
      <dgm:spPr/>
    </dgm:pt>
    <dgm:pt modelId="{B9ED208E-8796-6248-87CB-C5F719E4B338}" type="pres">
      <dgm:prSet presAssocID="{1E5BE0D6-70AF-0F49-A8DD-0EA162B38F91}" presName="node" presStyleCnt="0"/>
      <dgm:spPr/>
    </dgm:pt>
    <dgm:pt modelId="{57C35A0C-E2D5-1F4F-AB52-5C7208199163}" type="pres">
      <dgm:prSet presAssocID="{1E5BE0D6-70AF-0F49-A8DD-0EA162B38F91}" presName="parentNode" presStyleLbl="node1" presStyleIdx="3" presStyleCnt="5" custScaleX="287846" custScaleY="86011" custLinFactX="100000" custLinFactNeighborX="117150" custLinFactNeighborY="-70466">
        <dgm:presLayoutVars>
          <dgm:chMax val="1"/>
          <dgm:bulletEnabled val="1"/>
        </dgm:presLayoutVars>
      </dgm:prSet>
      <dgm:spPr/>
    </dgm:pt>
    <dgm:pt modelId="{BDFE7507-E261-9E47-8103-53449AE8595E}" type="pres">
      <dgm:prSet presAssocID="{1E5BE0D6-70AF-0F49-A8DD-0EA162B38F91}" presName="childNode" presStyleLbl="revTx" presStyleIdx="0" presStyleCnt="0">
        <dgm:presLayoutVars>
          <dgm:bulletEnabled val="1"/>
        </dgm:presLayoutVars>
      </dgm:prSet>
      <dgm:spPr/>
    </dgm:pt>
    <dgm:pt modelId="{806B4A86-7634-8A43-936E-F7A24C27EEF8}" type="pres">
      <dgm:prSet presAssocID="{628D43DF-33AE-E94E-87E6-1A8D08A5040C}" presName="Name25" presStyleLbl="parChTrans1D1" presStyleIdx="3" presStyleCnt="4"/>
      <dgm:spPr/>
    </dgm:pt>
    <dgm:pt modelId="{CD9D0434-1FB5-614E-8412-B0D310B6CE58}" type="pres">
      <dgm:prSet presAssocID="{1ABD9F7F-1F58-7C44-A515-1202D25824CC}" presName="node" presStyleCnt="0"/>
      <dgm:spPr/>
    </dgm:pt>
    <dgm:pt modelId="{2F52F050-C43C-734A-AA8D-9A32ABA1428F}" type="pres">
      <dgm:prSet presAssocID="{1ABD9F7F-1F58-7C44-A515-1202D25824CC}" presName="parentNode" presStyleLbl="node1" presStyleIdx="4" presStyleCnt="5" custScaleX="231953" custScaleY="69729" custLinFactNeighborX="-8626" custLinFactNeighborY="38362">
        <dgm:presLayoutVars>
          <dgm:chMax val="1"/>
          <dgm:bulletEnabled val="1"/>
        </dgm:presLayoutVars>
      </dgm:prSet>
      <dgm:spPr/>
    </dgm:pt>
    <dgm:pt modelId="{19A9809A-323E-F84E-8E4D-2EDAC74FB680}" type="pres">
      <dgm:prSet presAssocID="{1ABD9F7F-1F58-7C44-A515-1202D25824CC}" presName="childNode" presStyleLbl="revTx" presStyleIdx="0" presStyleCnt="0">
        <dgm:presLayoutVars>
          <dgm:bulletEnabled val="1"/>
        </dgm:presLayoutVars>
      </dgm:prSet>
      <dgm:spPr/>
    </dgm:pt>
  </dgm:ptLst>
  <dgm:cxnLst>
    <dgm:cxn modelId="{7AC9AB04-DF06-2E48-BAE5-415A19FAC10A}" type="presOf" srcId="{BF97CBDE-D44E-3645-B256-4E6F5FCCE185}" destId="{D26E3FAB-54FB-DF40-9095-97FEB4F530F3}" srcOrd="0" destOrd="0" presId="urn:microsoft.com/office/officeart/2005/8/layout/radial2"/>
    <dgm:cxn modelId="{71CB7A0C-21B0-124E-A145-F78F2F9D3DB2}" type="presOf" srcId="{1ABD9F7F-1F58-7C44-A515-1202D25824CC}" destId="{2F52F050-C43C-734A-AA8D-9A32ABA1428F}" srcOrd="0" destOrd="0" presId="urn:microsoft.com/office/officeart/2005/8/layout/radial2"/>
    <dgm:cxn modelId="{4D63CB1D-2C93-EB4E-85C0-1BFF39C866FB}" type="presOf" srcId="{1E5BE0D6-70AF-0F49-A8DD-0EA162B38F91}" destId="{57C35A0C-E2D5-1F4F-AB52-5C7208199163}" srcOrd="0" destOrd="0" presId="urn:microsoft.com/office/officeart/2005/8/layout/radial2"/>
    <dgm:cxn modelId="{90EFA92C-0E6A-6141-A5D4-39B0E34F1DFC}" srcId="{AAFCA0EF-1F2E-E746-A102-26EBCEF6E4F6}" destId="{89388933-B496-BB42-AA13-4C4BC39F109F}" srcOrd="0" destOrd="0" parTransId="{CC817DDE-573F-3E44-894E-39D3A77231B6}" sibTransId="{66552053-8E61-6644-9959-A43891BE64EF}"/>
    <dgm:cxn modelId="{1923CB6E-D863-8747-9C63-41D5AB969D9B}" type="presOf" srcId="{FC744FA5-A04B-974D-A985-C9BCC518F135}" destId="{C7BCB657-AAB4-4F43-9B8A-D0C319DA4466}" srcOrd="0" destOrd="0" presId="urn:microsoft.com/office/officeart/2005/8/layout/radial2"/>
    <dgm:cxn modelId="{72B0AE79-E9B4-644D-9B99-AE5E25A43E85}" type="presOf" srcId="{AAFCA0EF-1F2E-E746-A102-26EBCEF6E4F6}" destId="{6B6D9BD3-28C6-2049-96A1-0043AC2F5145}" srcOrd="0" destOrd="0" presId="urn:microsoft.com/office/officeart/2005/8/layout/radial2"/>
    <dgm:cxn modelId="{11892A96-FF0B-7F49-AE3D-36D4DE2EEC92}" type="presOf" srcId="{89388933-B496-BB42-AA13-4C4BC39F109F}" destId="{3B5E275A-E365-5D43-8723-64580B2E55C6}" srcOrd="0" destOrd="0" presId="urn:microsoft.com/office/officeart/2005/8/layout/radial2"/>
    <dgm:cxn modelId="{3D97D7C0-0338-F745-BF49-89B4CE7E1CD2}" type="presOf" srcId="{628D43DF-33AE-E94E-87E6-1A8D08A5040C}" destId="{806B4A86-7634-8A43-936E-F7A24C27EEF8}" srcOrd="0" destOrd="0" presId="urn:microsoft.com/office/officeart/2005/8/layout/radial2"/>
    <dgm:cxn modelId="{0C9000E5-8E96-5F43-950B-FE86B6B2CA6B}" srcId="{AAFCA0EF-1F2E-E746-A102-26EBCEF6E4F6}" destId="{1ABD9F7F-1F58-7C44-A515-1202D25824CC}" srcOrd="3" destOrd="0" parTransId="{628D43DF-33AE-E94E-87E6-1A8D08A5040C}" sibTransId="{D846460B-A78C-6C42-A451-A52EB89170C7}"/>
    <dgm:cxn modelId="{88EB63E7-1006-FE41-B40A-54E2C8641DC3}" type="presOf" srcId="{CC817DDE-573F-3E44-894E-39D3A77231B6}" destId="{9729C4A8-4FD3-E246-AFEA-972518A170ED}" srcOrd="0" destOrd="0" presId="urn:microsoft.com/office/officeart/2005/8/layout/radial2"/>
    <dgm:cxn modelId="{65C2CDEB-744D-BC49-A6E9-F44E1A434BA4}" srcId="{AAFCA0EF-1F2E-E746-A102-26EBCEF6E4F6}" destId="{FC744FA5-A04B-974D-A985-C9BCC518F135}" srcOrd="1" destOrd="0" parTransId="{BF97CBDE-D44E-3645-B256-4E6F5FCCE185}" sibTransId="{F24F0A3C-3319-D042-8DA6-B61B6F84AD26}"/>
    <dgm:cxn modelId="{050B0DFB-1D7A-D04B-90BF-CFA1ABD69587}" srcId="{AAFCA0EF-1F2E-E746-A102-26EBCEF6E4F6}" destId="{1E5BE0D6-70AF-0F49-A8DD-0EA162B38F91}" srcOrd="2" destOrd="0" parTransId="{92C174DB-5FDE-6145-AFC4-4E909A61F14A}" sibTransId="{87EAD4E0-AC89-E64F-A292-A38561F9D56B}"/>
    <dgm:cxn modelId="{B7697AFB-1FD7-CB49-AC65-F73C8F2BB7AD}" type="presOf" srcId="{92C174DB-5FDE-6145-AFC4-4E909A61F14A}" destId="{20AA3E16-5C36-C54F-AB00-770EAD160F81}" srcOrd="0" destOrd="0" presId="urn:microsoft.com/office/officeart/2005/8/layout/radial2"/>
    <dgm:cxn modelId="{5429F94A-A21E-3E4F-98A5-A1E41F504A20}" type="presParOf" srcId="{6B6D9BD3-28C6-2049-96A1-0043AC2F5145}" destId="{883637EC-FE3B-3146-8D27-1B97A2739D75}" srcOrd="0" destOrd="0" presId="urn:microsoft.com/office/officeart/2005/8/layout/radial2"/>
    <dgm:cxn modelId="{B06C3E77-4144-064D-9A20-2F77974E0A22}" type="presParOf" srcId="{883637EC-FE3B-3146-8D27-1B97A2739D75}" destId="{5ED7110A-71EC-9B4A-B788-AE6BBD4EA3FB}" srcOrd="0" destOrd="0" presId="urn:microsoft.com/office/officeart/2005/8/layout/radial2"/>
    <dgm:cxn modelId="{A521AC6E-C31D-D44C-A3A5-6F4B84107637}" type="presParOf" srcId="{5ED7110A-71EC-9B4A-B788-AE6BBD4EA3FB}" destId="{A90D1E13-7ABA-1A43-BC4A-A05E7F5E75E9}" srcOrd="0" destOrd="0" presId="urn:microsoft.com/office/officeart/2005/8/layout/radial2"/>
    <dgm:cxn modelId="{DF9FF848-F8EC-E745-8486-4F7DA0567CA8}" type="presParOf" srcId="{5ED7110A-71EC-9B4A-B788-AE6BBD4EA3FB}" destId="{DB98A316-16AA-DD4B-9F22-4BB4E3810AC3}" srcOrd="1" destOrd="0" presId="urn:microsoft.com/office/officeart/2005/8/layout/radial2"/>
    <dgm:cxn modelId="{4FB217E0-A6C2-384D-B70A-FAA507806E9F}" type="presParOf" srcId="{883637EC-FE3B-3146-8D27-1B97A2739D75}" destId="{9729C4A8-4FD3-E246-AFEA-972518A170ED}" srcOrd="1" destOrd="0" presId="urn:microsoft.com/office/officeart/2005/8/layout/radial2"/>
    <dgm:cxn modelId="{7F905910-64AC-9F4D-AEC0-2F0E6CCC0C5D}" type="presParOf" srcId="{883637EC-FE3B-3146-8D27-1B97A2739D75}" destId="{C9DF5936-6DD5-7C4C-9C81-322AC8F9116C}" srcOrd="2" destOrd="0" presId="urn:microsoft.com/office/officeart/2005/8/layout/radial2"/>
    <dgm:cxn modelId="{34B4AC53-E7F2-E94E-B9C8-CD45D9B0FEAC}" type="presParOf" srcId="{C9DF5936-6DD5-7C4C-9C81-322AC8F9116C}" destId="{3B5E275A-E365-5D43-8723-64580B2E55C6}" srcOrd="0" destOrd="0" presId="urn:microsoft.com/office/officeart/2005/8/layout/radial2"/>
    <dgm:cxn modelId="{C3471C87-D215-554F-B6EA-975A1E5A92BA}" type="presParOf" srcId="{C9DF5936-6DD5-7C4C-9C81-322AC8F9116C}" destId="{801F466B-B771-0B43-B517-DF40303674BD}" srcOrd="1" destOrd="0" presId="urn:microsoft.com/office/officeart/2005/8/layout/radial2"/>
    <dgm:cxn modelId="{2214A660-0D47-9C43-A58D-2A1569449DA8}" type="presParOf" srcId="{883637EC-FE3B-3146-8D27-1B97A2739D75}" destId="{D26E3FAB-54FB-DF40-9095-97FEB4F530F3}" srcOrd="3" destOrd="0" presId="urn:microsoft.com/office/officeart/2005/8/layout/radial2"/>
    <dgm:cxn modelId="{E71AB406-C265-4544-A951-62FB8E2A4CB2}" type="presParOf" srcId="{883637EC-FE3B-3146-8D27-1B97A2739D75}" destId="{2C05EE61-B6AD-7944-93B4-C54C19FD2CDA}" srcOrd="4" destOrd="0" presId="urn:microsoft.com/office/officeart/2005/8/layout/radial2"/>
    <dgm:cxn modelId="{7F21ED1E-3DF5-7844-BBB8-A3EC8BA7AB7A}" type="presParOf" srcId="{2C05EE61-B6AD-7944-93B4-C54C19FD2CDA}" destId="{C7BCB657-AAB4-4F43-9B8A-D0C319DA4466}" srcOrd="0" destOrd="0" presId="urn:microsoft.com/office/officeart/2005/8/layout/radial2"/>
    <dgm:cxn modelId="{CC71BB18-F61F-C541-B95C-D7C86CCF71EF}" type="presParOf" srcId="{2C05EE61-B6AD-7944-93B4-C54C19FD2CDA}" destId="{D7DBC93D-C0EA-0C4C-B13C-CC6DE75E1E11}" srcOrd="1" destOrd="0" presId="urn:microsoft.com/office/officeart/2005/8/layout/radial2"/>
    <dgm:cxn modelId="{8561C682-7A56-A34A-B968-5A82CDB1D0C5}" type="presParOf" srcId="{883637EC-FE3B-3146-8D27-1B97A2739D75}" destId="{20AA3E16-5C36-C54F-AB00-770EAD160F81}" srcOrd="5" destOrd="0" presId="urn:microsoft.com/office/officeart/2005/8/layout/radial2"/>
    <dgm:cxn modelId="{B602A321-C34C-7F41-A6C7-C00F5B813B20}" type="presParOf" srcId="{883637EC-FE3B-3146-8D27-1B97A2739D75}" destId="{B9ED208E-8796-6248-87CB-C5F719E4B338}" srcOrd="6" destOrd="0" presId="urn:microsoft.com/office/officeart/2005/8/layout/radial2"/>
    <dgm:cxn modelId="{8B34BC83-D8A3-294A-A3F6-F72E43E4BF23}" type="presParOf" srcId="{B9ED208E-8796-6248-87CB-C5F719E4B338}" destId="{57C35A0C-E2D5-1F4F-AB52-5C7208199163}" srcOrd="0" destOrd="0" presId="urn:microsoft.com/office/officeart/2005/8/layout/radial2"/>
    <dgm:cxn modelId="{657F4BD8-0DAD-294D-B845-B3200A0E1A28}" type="presParOf" srcId="{B9ED208E-8796-6248-87CB-C5F719E4B338}" destId="{BDFE7507-E261-9E47-8103-53449AE8595E}" srcOrd="1" destOrd="0" presId="urn:microsoft.com/office/officeart/2005/8/layout/radial2"/>
    <dgm:cxn modelId="{EE66AEF8-18DD-554C-878F-7DE18FAF2A0C}" type="presParOf" srcId="{883637EC-FE3B-3146-8D27-1B97A2739D75}" destId="{806B4A86-7634-8A43-936E-F7A24C27EEF8}" srcOrd="7" destOrd="0" presId="urn:microsoft.com/office/officeart/2005/8/layout/radial2"/>
    <dgm:cxn modelId="{291747B8-FF0F-A341-A5FA-9365109F0557}" type="presParOf" srcId="{883637EC-FE3B-3146-8D27-1B97A2739D75}" destId="{CD9D0434-1FB5-614E-8412-B0D310B6CE58}" srcOrd="8" destOrd="0" presId="urn:microsoft.com/office/officeart/2005/8/layout/radial2"/>
    <dgm:cxn modelId="{FB8F4904-8FB1-8C4A-B5FD-9E180822F318}" type="presParOf" srcId="{CD9D0434-1FB5-614E-8412-B0D310B6CE58}" destId="{2F52F050-C43C-734A-AA8D-9A32ABA1428F}" srcOrd="0" destOrd="0" presId="urn:microsoft.com/office/officeart/2005/8/layout/radial2"/>
    <dgm:cxn modelId="{CE9A6746-9E54-B343-9867-2E020CF80C16}" type="presParOf" srcId="{CD9D0434-1FB5-614E-8412-B0D310B6CE58}" destId="{19A9809A-323E-F84E-8E4D-2EDAC74FB680}" srcOrd="1" destOrd="0" presId="urn:microsoft.com/office/officeart/2005/8/layout/radial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B4A86-7634-8A43-936E-F7A24C27EEF8}">
      <dsp:nvSpPr>
        <dsp:cNvPr id="0" name=""/>
        <dsp:cNvSpPr/>
      </dsp:nvSpPr>
      <dsp:spPr>
        <a:xfrm rot="4145104">
          <a:off x="1377814" y="4239511"/>
          <a:ext cx="1260092" cy="46757"/>
        </a:xfrm>
        <a:custGeom>
          <a:avLst/>
          <a:gdLst/>
          <a:ahLst/>
          <a:cxnLst/>
          <a:rect l="0" t="0" r="0" b="0"/>
          <a:pathLst>
            <a:path>
              <a:moveTo>
                <a:pt x="0" y="23378"/>
              </a:moveTo>
              <a:lnTo>
                <a:pt x="1260092" y="23378"/>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20AA3E16-5C36-C54F-AB00-770EAD160F81}">
      <dsp:nvSpPr>
        <dsp:cNvPr id="0" name=""/>
        <dsp:cNvSpPr/>
      </dsp:nvSpPr>
      <dsp:spPr>
        <a:xfrm rot="21541909">
          <a:off x="2239379" y="2883207"/>
          <a:ext cx="1929384" cy="46757"/>
        </a:xfrm>
        <a:custGeom>
          <a:avLst/>
          <a:gdLst/>
          <a:ahLst/>
          <a:cxnLst/>
          <a:rect l="0" t="0" r="0" b="0"/>
          <a:pathLst>
            <a:path>
              <a:moveTo>
                <a:pt x="0" y="23378"/>
              </a:moveTo>
              <a:lnTo>
                <a:pt x="1929384" y="23378"/>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D26E3FAB-54FB-DF40-9095-97FEB4F530F3}">
      <dsp:nvSpPr>
        <dsp:cNvPr id="0" name=""/>
        <dsp:cNvSpPr/>
      </dsp:nvSpPr>
      <dsp:spPr>
        <a:xfrm rot="20451250">
          <a:off x="2167855" y="2230529"/>
          <a:ext cx="2591120" cy="46757"/>
        </a:xfrm>
        <a:custGeom>
          <a:avLst/>
          <a:gdLst/>
          <a:ahLst/>
          <a:cxnLst/>
          <a:rect l="0" t="0" r="0" b="0"/>
          <a:pathLst>
            <a:path>
              <a:moveTo>
                <a:pt x="0" y="23378"/>
              </a:moveTo>
              <a:lnTo>
                <a:pt x="2591120" y="23378"/>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29C4A8-4FD3-E246-AFEA-972518A170ED}">
      <dsp:nvSpPr>
        <dsp:cNvPr id="0" name=""/>
        <dsp:cNvSpPr/>
      </dsp:nvSpPr>
      <dsp:spPr>
        <a:xfrm rot="18984369">
          <a:off x="2007697" y="1628744"/>
          <a:ext cx="1681351" cy="46757"/>
        </a:xfrm>
        <a:custGeom>
          <a:avLst/>
          <a:gdLst/>
          <a:ahLst/>
          <a:cxnLst/>
          <a:rect l="0" t="0" r="0" b="0"/>
          <a:pathLst>
            <a:path>
              <a:moveTo>
                <a:pt x="0" y="23378"/>
              </a:moveTo>
              <a:lnTo>
                <a:pt x="1681351" y="23378"/>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98A316-16AA-DD4B-9F22-4BB4E3810AC3}">
      <dsp:nvSpPr>
        <dsp:cNvPr id="0" name=""/>
        <dsp:cNvSpPr/>
      </dsp:nvSpPr>
      <dsp:spPr>
        <a:xfrm>
          <a:off x="412396" y="1637872"/>
          <a:ext cx="2111374" cy="211137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E275A-E365-5D43-8723-64580B2E55C6}">
      <dsp:nvSpPr>
        <dsp:cNvPr id="0" name=""/>
        <dsp:cNvSpPr/>
      </dsp:nvSpPr>
      <dsp:spPr>
        <a:xfrm>
          <a:off x="3001066" y="0"/>
          <a:ext cx="1945640" cy="116108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noProof="0" dirty="0"/>
            <a:t>Aerospace</a:t>
          </a:r>
        </a:p>
      </dsp:txBody>
      <dsp:txXfrm>
        <a:off x="3285998" y="170037"/>
        <a:ext cx="1375776" cy="821009"/>
      </dsp:txXfrm>
    </dsp:sp>
    <dsp:sp modelId="{C7BCB657-AAB4-4F43-9B8A-D0C319DA4466}">
      <dsp:nvSpPr>
        <dsp:cNvPr id="0" name=""/>
        <dsp:cNvSpPr/>
      </dsp:nvSpPr>
      <dsp:spPr>
        <a:xfrm>
          <a:off x="4401441" y="970861"/>
          <a:ext cx="2495366" cy="104843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noProof="0" dirty="0"/>
            <a:t>Astrochemistry</a:t>
          </a:r>
        </a:p>
      </dsp:txBody>
      <dsp:txXfrm>
        <a:off x="4766879" y="1124401"/>
        <a:ext cx="1764490" cy="741357"/>
      </dsp:txXfrm>
    </dsp:sp>
    <dsp:sp modelId="{57C35A0C-E2D5-1F4F-AB52-5C7208199163}">
      <dsp:nvSpPr>
        <dsp:cNvPr id="0" name=""/>
        <dsp:cNvSpPr/>
      </dsp:nvSpPr>
      <dsp:spPr>
        <a:xfrm>
          <a:off x="4165717" y="2314718"/>
          <a:ext cx="3646505" cy="108960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a:t>Electron-Ion Collider</a:t>
          </a:r>
        </a:p>
      </dsp:txBody>
      <dsp:txXfrm>
        <a:off x="4699735" y="2474287"/>
        <a:ext cx="2578469" cy="770470"/>
      </dsp:txXfrm>
    </dsp:sp>
    <dsp:sp modelId="{2F52F050-C43C-734A-AA8D-9A32ABA1428F}">
      <dsp:nvSpPr>
        <dsp:cNvPr id="0" name=""/>
        <dsp:cNvSpPr/>
      </dsp:nvSpPr>
      <dsp:spPr>
        <a:xfrm>
          <a:off x="931243" y="4848537"/>
          <a:ext cx="2938438" cy="883344"/>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a:t>Einstein </a:t>
          </a:r>
          <a:r>
            <a:rPr lang="it-IT" sz="2000" kern="1200" err="1"/>
            <a:t>Telescope</a:t>
          </a:r>
          <a:endParaRPr lang="it-IT" sz="2000" kern="1200"/>
        </a:p>
      </dsp:txBody>
      <dsp:txXfrm>
        <a:off x="1361567" y="4977900"/>
        <a:ext cx="2077790" cy="624618"/>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8427" cy="511731"/>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defRPr sz="1300" smtClean="0">
                <a:solidFill>
                  <a:schemeClr val="tx1"/>
                </a:solidFill>
                <a:ea typeface="ＭＳ Ｐゴシック" pitchFamily="1" charset="-128"/>
                <a:cs typeface="+mn-cs"/>
              </a:defRPr>
            </a:lvl1pPr>
          </a:lstStyle>
          <a:p>
            <a:pPr>
              <a:defRPr/>
            </a:pPr>
            <a:endParaRPr lang="it-IT"/>
          </a:p>
        </p:txBody>
      </p:sp>
      <p:sp>
        <p:nvSpPr>
          <p:cNvPr id="3075" name="Rectangle 3"/>
          <p:cNvSpPr>
            <a:spLocks noGrp="1" noChangeArrowheads="1"/>
          </p:cNvSpPr>
          <p:nvPr>
            <p:ph type="dt" sz="quarter" idx="1"/>
          </p:nvPr>
        </p:nvSpPr>
        <p:spPr bwMode="auto">
          <a:xfrm>
            <a:off x="4025636" y="0"/>
            <a:ext cx="3078427" cy="511731"/>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a:defRPr sz="1300" smtClean="0">
                <a:solidFill>
                  <a:schemeClr val="tx1"/>
                </a:solidFill>
                <a:ea typeface="ＭＳ Ｐゴシック" pitchFamily="1" charset="-128"/>
                <a:cs typeface="+mn-cs"/>
              </a:defRPr>
            </a:lvl1pPr>
          </a:lstStyle>
          <a:p>
            <a:pPr>
              <a:defRPr/>
            </a:pPr>
            <a:endParaRPr lang="it-IT"/>
          </a:p>
        </p:txBody>
      </p:sp>
      <p:sp>
        <p:nvSpPr>
          <p:cNvPr id="3076" name="Rectangle 4"/>
          <p:cNvSpPr>
            <a:spLocks noGrp="1" noChangeArrowheads="1"/>
          </p:cNvSpPr>
          <p:nvPr>
            <p:ph type="ftr" sz="quarter" idx="2"/>
          </p:nvPr>
        </p:nvSpPr>
        <p:spPr bwMode="auto">
          <a:xfrm>
            <a:off x="0" y="9722882"/>
            <a:ext cx="3078427" cy="511731"/>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defRPr sz="1300" smtClean="0">
                <a:solidFill>
                  <a:schemeClr val="tx1"/>
                </a:solidFill>
                <a:ea typeface="ＭＳ Ｐゴシック" pitchFamily="1" charset="-128"/>
                <a:cs typeface="+mn-cs"/>
              </a:defRPr>
            </a:lvl1pPr>
          </a:lstStyle>
          <a:p>
            <a:pPr>
              <a:defRPr/>
            </a:pPr>
            <a:endParaRPr lang="it-IT"/>
          </a:p>
        </p:txBody>
      </p:sp>
      <p:sp>
        <p:nvSpPr>
          <p:cNvPr id="3077" name="Rectangle 5"/>
          <p:cNvSpPr>
            <a:spLocks noGrp="1" noChangeArrowheads="1"/>
          </p:cNvSpPr>
          <p:nvPr>
            <p:ph type="sldNum" sz="quarter" idx="3"/>
          </p:nvPr>
        </p:nvSpPr>
        <p:spPr bwMode="auto">
          <a:xfrm>
            <a:off x="4025636" y="9722882"/>
            <a:ext cx="3078427" cy="511731"/>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a:defRPr sz="1300">
                <a:solidFill>
                  <a:schemeClr val="tx1"/>
                </a:solidFill>
              </a:defRPr>
            </a:lvl1pPr>
          </a:lstStyle>
          <a:p>
            <a:fld id="{BBEB713E-6DF2-DF43-AAD7-DB6BA10430F2}" type="slidenum">
              <a:rPr lang="it-IT"/>
              <a:pPr/>
              <a:t>‹N›</a:t>
            </a:fld>
            <a:endParaRPr lang="it-IT"/>
          </a:p>
        </p:txBody>
      </p:sp>
    </p:spTree>
    <p:extLst>
      <p:ext uri="{BB962C8B-B14F-4D97-AF65-F5344CB8AC3E}">
        <p14:creationId xmlns:p14="http://schemas.microsoft.com/office/powerpoint/2010/main" val="36917338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8427" cy="511731"/>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defRPr sz="1300" smtClean="0">
                <a:solidFill>
                  <a:schemeClr val="tx1"/>
                </a:solidFill>
                <a:ea typeface="ＭＳ Ｐゴシック" pitchFamily="1" charset="-128"/>
                <a:cs typeface="+mn-cs"/>
              </a:defRPr>
            </a:lvl1pPr>
          </a:lstStyle>
          <a:p>
            <a:pPr>
              <a:defRPr/>
            </a:pPr>
            <a:endParaRPr lang="it-IT"/>
          </a:p>
        </p:txBody>
      </p:sp>
      <p:sp>
        <p:nvSpPr>
          <p:cNvPr id="5123" name="Rectangle 3"/>
          <p:cNvSpPr>
            <a:spLocks noGrp="1" noChangeArrowheads="1"/>
          </p:cNvSpPr>
          <p:nvPr>
            <p:ph type="dt" idx="1"/>
          </p:nvPr>
        </p:nvSpPr>
        <p:spPr bwMode="auto">
          <a:xfrm>
            <a:off x="4025636" y="0"/>
            <a:ext cx="3078427" cy="511731"/>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a:defRPr sz="1300" smtClean="0">
                <a:solidFill>
                  <a:schemeClr val="tx1"/>
                </a:solidFill>
                <a:ea typeface="ＭＳ Ｐゴシック" pitchFamily="1" charset="-128"/>
                <a:cs typeface="+mn-cs"/>
              </a:defRPr>
            </a:lvl1pPr>
          </a:lstStyle>
          <a:p>
            <a:pPr>
              <a:defRPr/>
            </a:pPr>
            <a:endParaRPr lang="it-IT"/>
          </a:p>
        </p:txBody>
      </p:sp>
      <p:sp>
        <p:nvSpPr>
          <p:cNvPr id="8196" name="Rectangle 4"/>
          <p:cNvSpPr>
            <a:spLocks noGrp="1" noRot="1" noChangeAspect="1" noChangeArrowheads="1" noTextEdit="1"/>
          </p:cNvSpPr>
          <p:nvPr>
            <p:ph type="sldImg" idx="2"/>
          </p:nvPr>
        </p:nvSpPr>
        <p:spPr bwMode="auto">
          <a:xfrm>
            <a:off x="142875" y="768350"/>
            <a:ext cx="6818313" cy="383698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47209" y="4861441"/>
            <a:ext cx="5209646" cy="4605576"/>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126" name="Rectangle 6"/>
          <p:cNvSpPr>
            <a:spLocks noGrp="1" noChangeArrowheads="1"/>
          </p:cNvSpPr>
          <p:nvPr>
            <p:ph type="ftr" sz="quarter" idx="4"/>
          </p:nvPr>
        </p:nvSpPr>
        <p:spPr bwMode="auto">
          <a:xfrm>
            <a:off x="0" y="9722882"/>
            <a:ext cx="3078427" cy="511731"/>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defRPr sz="1300" smtClean="0">
                <a:solidFill>
                  <a:schemeClr val="tx1"/>
                </a:solidFill>
                <a:ea typeface="ＭＳ Ｐゴシック" pitchFamily="1" charset="-128"/>
                <a:cs typeface="+mn-cs"/>
              </a:defRPr>
            </a:lvl1pPr>
          </a:lstStyle>
          <a:p>
            <a:pPr>
              <a:defRPr/>
            </a:pPr>
            <a:endParaRPr lang="it-IT"/>
          </a:p>
        </p:txBody>
      </p:sp>
      <p:sp>
        <p:nvSpPr>
          <p:cNvPr id="5127" name="Rectangle 7"/>
          <p:cNvSpPr>
            <a:spLocks noGrp="1" noChangeArrowheads="1"/>
          </p:cNvSpPr>
          <p:nvPr>
            <p:ph type="sldNum" sz="quarter" idx="5"/>
          </p:nvPr>
        </p:nvSpPr>
        <p:spPr bwMode="auto">
          <a:xfrm>
            <a:off x="4025636" y="9722882"/>
            <a:ext cx="3078427" cy="511731"/>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a:defRPr sz="1300">
                <a:solidFill>
                  <a:schemeClr val="tx1"/>
                </a:solidFill>
              </a:defRPr>
            </a:lvl1pPr>
          </a:lstStyle>
          <a:p>
            <a:fld id="{FE330379-EB2D-3245-821C-EE7EDDA79ADA}" type="slidenum">
              <a:rPr lang="it-IT"/>
              <a:pPr/>
              <a:t>‹N›</a:t>
            </a:fld>
            <a:endParaRPr lang="it-IT"/>
          </a:p>
        </p:txBody>
      </p:sp>
    </p:spTree>
    <p:extLst>
      <p:ext uri="{BB962C8B-B14F-4D97-AF65-F5344CB8AC3E}">
        <p14:creationId xmlns:p14="http://schemas.microsoft.com/office/powerpoint/2010/main" val="21357961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42875" y="768350"/>
            <a:ext cx="6818313" cy="3836988"/>
          </a:xfrm>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5"/>
          </p:nvPr>
        </p:nvSpPr>
        <p:spPr/>
        <p:txBody>
          <a:bodyPr/>
          <a:lstStyle/>
          <a:p>
            <a:fld id="{FE330379-EB2D-3245-821C-EE7EDDA79ADA}" type="slidenum">
              <a:rPr lang="it-IT" smtClean="0"/>
              <a:pPr/>
              <a:t>1</a:t>
            </a:fld>
            <a:endParaRPr lang="it-IT"/>
          </a:p>
        </p:txBody>
      </p:sp>
    </p:spTree>
    <p:extLst>
      <p:ext uri="{BB962C8B-B14F-4D97-AF65-F5344CB8AC3E}">
        <p14:creationId xmlns:p14="http://schemas.microsoft.com/office/powerpoint/2010/main" val="166725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2</a:t>
            </a:fld>
            <a:endParaRPr lang="it-IT"/>
          </a:p>
        </p:txBody>
      </p:sp>
      <p:sp>
        <p:nvSpPr>
          <p:cNvPr id="10243" name="Rectangle 2"/>
          <p:cNvSpPr>
            <a:spLocks noGrp="1" noRot="1" noChangeAspect="1" noChangeArrowheads="1" noTextEdit="1"/>
          </p:cNvSpPr>
          <p:nvPr>
            <p:ph type="sldImg"/>
          </p:nvPr>
        </p:nvSpPr>
        <p:spPr>
          <a:xfrm>
            <a:off x="142875" y="768350"/>
            <a:ext cx="6818313" cy="3836988"/>
          </a:xfrm>
          <a:ln/>
        </p:spPr>
      </p:sp>
      <p:sp>
        <p:nvSpPr>
          <p:cNvPr id="10244"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419012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BA62DC2-F872-1F4E-9356-255B3EF78E93}" type="slidenum">
              <a:rPr lang="it-IT" sz="1300"/>
              <a:pPr/>
              <a:t>5</a:t>
            </a:fld>
            <a:endParaRPr lang="it-IT" sz="1300"/>
          </a:p>
        </p:txBody>
      </p:sp>
      <p:sp>
        <p:nvSpPr>
          <p:cNvPr id="238594" name="Rectangle 2"/>
          <p:cNvSpPr>
            <a:spLocks noGrp="1" noRot="1" noChangeAspect="1" noChangeArrowheads="1" noTextEdit="1"/>
          </p:cNvSpPr>
          <p:nvPr>
            <p:ph type="sldImg"/>
          </p:nvPr>
        </p:nvSpPr>
        <p:spPr>
          <a:xfrm>
            <a:off x="142875" y="768350"/>
            <a:ext cx="6818313" cy="3836988"/>
          </a:xfrm>
          <a:ln/>
        </p:spPr>
      </p:sp>
      <p:sp>
        <p:nvSpPr>
          <p:cNvPr id="2385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554845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16</a:t>
            </a:fld>
            <a:endParaRPr lang="it-IT"/>
          </a:p>
        </p:txBody>
      </p:sp>
      <p:sp>
        <p:nvSpPr>
          <p:cNvPr id="10243" name="Rectangle 2"/>
          <p:cNvSpPr>
            <a:spLocks noGrp="1" noRot="1" noChangeAspect="1" noChangeArrowheads="1" noTextEdit="1"/>
          </p:cNvSpPr>
          <p:nvPr>
            <p:ph type="sldImg"/>
          </p:nvPr>
        </p:nvSpPr>
        <p:spPr>
          <a:xfrm>
            <a:off x="142875" y="768350"/>
            <a:ext cx="6818313" cy="3836988"/>
          </a:xfrm>
          <a:ln/>
        </p:spPr>
      </p:sp>
      <p:sp>
        <p:nvSpPr>
          <p:cNvPr id="10244"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3244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19</a:t>
            </a:fld>
            <a:endParaRPr lang="it-IT"/>
          </a:p>
        </p:txBody>
      </p:sp>
      <p:sp>
        <p:nvSpPr>
          <p:cNvPr id="10243" name="Rectangle 2"/>
          <p:cNvSpPr>
            <a:spLocks noGrp="1" noRot="1" noChangeAspect="1" noChangeArrowheads="1" noTextEdit="1"/>
          </p:cNvSpPr>
          <p:nvPr>
            <p:ph type="sldImg"/>
          </p:nvPr>
        </p:nvSpPr>
        <p:spPr>
          <a:xfrm>
            <a:off x="142875" y="768350"/>
            <a:ext cx="6818313" cy="3836988"/>
          </a:xfrm>
          <a:ln/>
        </p:spPr>
      </p:sp>
      <p:sp>
        <p:nvSpPr>
          <p:cNvPr id="10244" name="Rectangle 3"/>
          <p:cNvSpPr>
            <a:spLocks noGrp="1" noChangeArrowheads="1"/>
          </p:cNvSpPr>
          <p:nvPr>
            <p:ph type="body" idx="1"/>
          </p:nvPr>
        </p:nvSpPr>
        <p:spPr>
          <a:noFill/>
          <a:ln/>
        </p:spPr>
        <p:txBody>
          <a:bodyPr/>
          <a:lstStyle/>
          <a:p>
            <a:pPr eaLnBrk="1" hangingPunct="1"/>
            <a:endParaRPr lang="en-GB" noProof="0" dirty="0">
              <a:ea typeface="ＭＳ Ｐゴシック" charset="-128"/>
            </a:endParaRPr>
          </a:p>
        </p:txBody>
      </p:sp>
    </p:spTree>
    <p:extLst>
      <p:ext uri="{BB962C8B-B14F-4D97-AF65-F5344CB8AC3E}">
        <p14:creationId xmlns:p14="http://schemas.microsoft.com/office/powerpoint/2010/main" val="4123053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21</a:t>
            </a:fld>
            <a:endParaRPr lang="it-IT"/>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GB" noProof="0" dirty="0">
              <a:ea typeface="ＭＳ Ｐゴシック" charset="-128"/>
            </a:endParaRPr>
          </a:p>
        </p:txBody>
      </p:sp>
    </p:spTree>
    <p:extLst>
      <p:ext uri="{BB962C8B-B14F-4D97-AF65-F5344CB8AC3E}">
        <p14:creationId xmlns:p14="http://schemas.microsoft.com/office/powerpoint/2010/main" val="3023765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22</a:t>
            </a:fld>
            <a:endParaRPr lang="it-IT"/>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GB" noProof="0" dirty="0">
              <a:ea typeface="ＭＳ Ｐゴシック" charset="-128"/>
            </a:endParaRPr>
          </a:p>
        </p:txBody>
      </p:sp>
    </p:spTree>
    <p:extLst>
      <p:ext uri="{BB962C8B-B14F-4D97-AF65-F5344CB8AC3E}">
        <p14:creationId xmlns:p14="http://schemas.microsoft.com/office/powerpoint/2010/main" val="254401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23</a:t>
            </a:fld>
            <a:endParaRPr lang="it-IT"/>
          </a:p>
        </p:txBody>
      </p:sp>
      <p:sp>
        <p:nvSpPr>
          <p:cNvPr id="10243" name="Rectangle 2"/>
          <p:cNvSpPr>
            <a:spLocks noGrp="1" noRot="1" noChangeAspect="1" noChangeArrowheads="1" noTextEdit="1"/>
          </p:cNvSpPr>
          <p:nvPr>
            <p:ph type="sldImg"/>
          </p:nvPr>
        </p:nvSpPr>
        <p:spPr>
          <a:xfrm>
            <a:off x="142875" y="768350"/>
            <a:ext cx="6818313" cy="3836988"/>
          </a:xfrm>
          <a:ln/>
        </p:spPr>
      </p:sp>
      <p:sp>
        <p:nvSpPr>
          <p:cNvPr id="10244" name="Rectangle 3"/>
          <p:cNvSpPr>
            <a:spLocks noGrp="1" noChangeArrowheads="1"/>
          </p:cNvSpPr>
          <p:nvPr>
            <p:ph type="body" idx="1"/>
          </p:nvPr>
        </p:nvSpPr>
        <p:spPr>
          <a:noFill/>
          <a:ln/>
        </p:spPr>
        <p:txBody>
          <a:bodyPr/>
          <a:lstStyle/>
          <a:p>
            <a:pPr eaLnBrk="1" hangingPunct="1"/>
            <a:endParaRPr lang="it-IT">
              <a:ea typeface="ＭＳ Ｐゴシック" charset="-128"/>
            </a:endParaRPr>
          </a:p>
        </p:txBody>
      </p:sp>
    </p:spTree>
    <p:extLst>
      <p:ext uri="{BB962C8B-B14F-4D97-AF65-F5344CB8AC3E}">
        <p14:creationId xmlns:p14="http://schemas.microsoft.com/office/powerpoint/2010/main" val="144118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39C3E7E9-873B-4148-9475-77317C81F30E}" type="slidenum">
              <a:rPr lang="it-IT"/>
              <a:pPr/>
              <a:t>25</a:t>
            </a:fld>
            <a:endParaRPr lang="it-IT"/>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noProof="0" dirty="0">
              <a:ea typeface="ＭＳ Ｐゴシック" charset="-128"/>
            </a:endParaRPr>
          </a:p>
        </p:txBody>
      </p:sp>
    </p:spTree>
    <p:extLst>
      <p:ext uri="{BB962C8B-B14F-4D97-AF65-F5344CB8AC3E}">
        <p14:creationId xmlns:p14="http://schemas.microsoft.com/office/powerpoint/2010/main" val="196999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6" name="Rectangle 6"/>
          <p:cNvSpPr>
            <a:spLocks noGrp="1" noChangeArrowheads="1"/>
          </p:cNvSpPr>
          <p:nvPr>
            <p:ph type="sldNum" sz="quarter" idx="12"/>
          </p:nvPr>
        </p:nvSpPr>
        <p:spPr>
          <a:ln/>
        </p:spPr>
        <p:txBody>
          <a:bodyPr/>
          <a:lstStyle>
            <a:lvl1pPr>
              <a:defRPr/>
            </a:lvl1pPr>
          </a:lstStyle>
          <a:p>
            <a:r>
              <a:rPr lang="it-IT" dirty="0"/>
              <a:t>Pag. </a:t>
            </a:r>
            <a:fld id="{E7B50AD0-5114-114D-BFAF-D6F77DEE390F}" type="slidenum">
              <a:rPr lang="it-IT"/>
              <a:pPr/>
              <a:t>‹N›</a:t>
            </a:fld>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6" name="Rectangle 6"/>
          <p:cNvSpPr>
            <a:spLocks noGrp="1" noChangeArrowheads="1"/>
          </p:cNvSpPr>
          <p:nvPr>
            <p:ph type="sldNum" sz="quarter" idx="12"/>
          </p:nvPr>
        </p:nvSpPr>
        <p:spPr>
          <a:ln/>
        </p:spPr>
        <p:txBody>
          <a:bodyPr/>
          <a:lstStyle>
            <a:lvl1pPr>
              <a:defRPr/>
            </a:lvl1pPr>
          </a:lstStyle>
          <a:p>
            <a:r>
              <a:rPr lang="it-IT" dirty="0"/>
              <a:t>Pag. </a:t>
            </a:r>
            <a:fld id="{623FAD43-BFD4-274B-A506-0F3CE5CCBBF3}" type="slidenum">
              <a:rPr lang="it-IT"/>
              <a:pPr/>
              <a:t>‹N›</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8752" y="409576"/>
            <a:ext cx="2518833" cy="54578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1488018" y="409576"/>
            <a:ext cx="7357533" cy="54578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6" name="Rectangle 6"/>
          <p:cNvSpPr>
            <a:spLocks noGrp="1" noChangeArrowheads="1"/>
          </p:cNvSpPr>
          <p:nvPr>
            <p:ph type="sldNum" sz="quarter" idx="12"/>
          </p:nvPr>
        </p:nvSpPr>
        <p:spPr>
          <a:ln/>
        </p:spPr>
        <p:txBody>
          <a:bodyPr/>
          <a:lstStyle>
            <a:lvl1pPr>
              <a:defRPr/>
            </a:lvl1pPr>
          </a:lstStyle>
          <a:p>
            <a:r>
              <a:rPr lang="it-IT" dirty="0"/>
              <a:t>Pag. </a:t>
            </a:r>
            <a:fld id="{6B2E7ABC-098F-984E-BE6F-DB9FF2D33E89}" type="slidenum">
              <a:rPr lang="it-IT"/>
              <a:pPr/>
              <a:t>‹N›</a:t>
            </a:fld>
            <a:endParaRPr lang="it-IT"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88018" y="409576"/>
            <a:ext cx="10079567" cy="581025"/>
          </a:xfrm>
        </p:spPr>
        <p:txBody>
          <a:bodyPr/>
          <a:lstStyle/>
          <a:p>
            <a:r>
              <a:rPr lang="it-IT"/>
              <a:t>Fare clic per modificare stile</a:t>
            </a:r>
          </a:p>
        </p:txBody>
      </p:sp>
      <p:sp>
        <p:nvSpPr>
          <p:cNvPr id="3" name="Segnaposto testo 2"/>
          <p:cNvSpPr>
            <a:spLocks noGrp="1"/>
          </p:cNvSpPr>
          <p:nvPr>
            <p:ph type="body" sz="half" idx="1"/>
          </p:nvPr>
        </p:nvSpPr>
        <p:spPr>
          <a:xfrm>
            <a:off x="1488018" y="1752600"/>
            <a:ext cx="4938183"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629400" y="1752600"/>
            <a:ext cx="4938184"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7" name="Rectangle 6"/>
          <p:cNvSpPr>
            <a:spLocks noGrp="1" noChangeArrowheads="1"/>
          </p:cNvSpPr>
          <p:nvPr>
            <p:ph type="sldNum" sz="quarter" idx="12"/>
          </p:nvPr>
        </p:nvSpPr>
        <p:spPr>
          <a:ln/>
        </p:spPr>
        <p:txBody>
          <a:bodyPr/>
          <a:lstStyle>
            <a:lvl1pPr>
              <a:defRPr/>
            </a:lvl1pPr>
          </a:lstStyle>
          <a:p>
            <a:r>
              <a:rPr lang="it-IT" dirty="0"/>
              <a:t>Pag. </a:t>
            </a:r>
            <a:fld id="{D3C61D5C-66C6-C74F-975E-A9D6E855B281}" type="slidenum">
              <a:rPr lang="it-IT"/>
              <a:pPr/>
              <a:t>‹N›</a:t>
            </a:fld>
            <a:endParaRPr lang="it-IT"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1488018" y="409576"/>
            <a:ext cx="10079567" cy="581025"/>
          </a:xfrm>
        </p:spPr>
        <p:txBody>
          <a:bodyPr/>
          <a:lstStyle/>
          <a:p>
            <a:r>
              <a:rPr lang="it-IT"/>
              <a:t>Fare clic per modificare stile</a:t>
            </a:r>
          </a:p>
        </p:txBody>
      </p:sp>
      <p:sp>
        <p:nvSpPr>
          <p:cNvPr id="3" name="Segnaposto tabella 2"/>
          <p:cNvSpPr>
            <a:spLocks noGrp="1"/>
          </p:cNvSpPr>
          <p:nvPr>
            <p:ph type="tbl" idx="1"/>
          </p:nvPr>
        </p:nvSpPr>
        <p:spPr>
          <a:xfrm>
            <a:off x="1488018" y="1752600"/>
            <a:ext cx="10079567" cy="4114800"/>
          </a:xfrm>
        </p:spPr>
        <p:txBody>
          <a:bodyPr/>
          <a:lstStyle/>
          <a:p>
            <a:pPr lvl="0"/>
            <a:r>
              <a:rPr lang="it-IT" noProof="0"/>
              <a:t>Fare clic sull'icona per inserire una tabella</a:t>
            </a:r>
          </a:p>
        </p:txBody>
      </p:sp>
      <p:sp>
        <p:nvSpPr>
          <p:cNvPr id="4"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6" name="Rectangle 6"/>
          <p:cNvSpPr>
            <a:spLocks noGrp="1" noChangeArrowheads="1"/>
          </p:cNvSpPr>
          <p:nvPr>
            <p:ph type="sldNum" sz="quarter" idx="12"/>
          </p:nvPr>
        </p:nvSpPr>
        <p:spPr>
          <a:ln/>
        </p:spPr>
        <p:txBody>
          <a:bodyPr/>
          <a:lstStyle>
            <a:lvl1pPr>
              <a:defRPr/>
            </a:lvl1pPr>
          </a:lstStyle>
          <a:p>
            <a:r>
              <a:rPr lang="it-IT" dirty="0"/>
              <a:t>Pag. </a:t>
            </a:r>
            <a:fld id="{CBDD7553-32B6-AF41-A7B5-8C68EC4C6086}" type="slidenum">
              <a:rPr lang="it-IT"/>
              <a:pPr/>
              <a:t>‹N›</a:t>
            </a:fld>
            <a:endParaRPr lang="it-IT"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488018" y="409576"/>
            <a:ext cx="10079567" cy="581025"/>
          </a:xfrm>
        </p:spPr>
        <p:txBody>
          <a:bodyPr/>
          <a:lstStyle/>
          <a:p>
            <a:r>
              <a:rPr lang="it-IT"/>
              <a:t>Fare clic per modificare stile</a:t>
            </a:r>
          </a:p>
        </p:txBody>
      </p:sp>
      <p:sp>
        <p:nvSpPr>
          <p:cNvPr id="3" name="Segnaposto grafico 2"/>
          <p:cNvSpPr>
            <a:spLocks noGrp="1"/>
          </p:cNvSpPr>
          <p:nvPr>
            <p:ph type="chart" idx="1"/>
          </p:nvPr>
        </p:nvSpPr>
        <p:spPr>
          <a:xfrm>
            <a:off x="1488018" y="1752600"/>
            <a:ext cx="10079567" cy="4114800"/>
          </a:xfrm>
        </p:spPr>
        <p:txBody>
          <a:bodyPr/>
          <a:lstStyle/>
          <a:p>
            <a:pPr lvl="0"/>
            <a:r>
              <a:rPr lang="it-IT" noProof="0"/>
              <a:t>Fare clic sull'icona per inserire un grafico</a:t>
            </a:r>
          </a:p>
        </p:txBody>
      </p:sp>
      <p:sp>
        <p:nvSpPr>
          <p:cNvPr id="4"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6" name="Rectangle 6"/>
          <p:cNvSpPr>
            <a:spLocks noGrp="1" noChangeArrowheads="1"/>
          </p:cNvSpPr>
          <p:nvPr>
            <p:ph type="sldNum" sz="quarter" idx="12"/>
          </p:nvPr>
        </p:nvSpPr>
        <p:spPr>
          <a:ln/>
        </p:spPr>
        <p:txBody>
          <a:bodyPr/>
          <a:lstStyle>
            <a:lvl1pPr>
              <a:defRPr/>
            </a:lvl1pPr>
          </a:lstStyle>
          <a:p>
            <a:r>
              <a:rPr lang="it-IT" dirty="0"/>
              <a:t>Pag. </a:t>
            </a:r>
            <a:fld id="{117EB865-EA62-E740-84BE-EFA1EDB34EC3}" type="slidenum">
              <a:rPr lang="it-IT"/>
              <a:pPr/>
              <a:t>‹N›</a:t>
            </a:fld>
            <a:endParaRPr lang="it-IT"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FONDO FOTO CHIARA">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944EFA5F-72C9-8D4A-A0C8-421511FAFC54}"/>
              </a:ext>
            </a:extLst>
          </p:cNvPr>
          <p:cNvSpPr>
            <a:spLocks noGrp="1"/>
          </p:cNvSpPr>
          <p:nvPr>
            <p:ph type="pic" sz="quarter" idx="13"/>
          </p:nvPr>
        </p:nvSpPr>
        <p:spPr>
          <a:xfrm>
            <a:off x="0" y="0"/>
            <a:ext cx="12192000" cy="6858000"/>
          </a:xfrm>
        </p:spPr>
        <p:txBody>
          <a:bodyPr/>
          <a:lstStyle/>
          <a:p>
            <a:r>
              <a:rPr lang="it-IT"/>
              <a:t>Fare clic sull'icona per inserire un'immagine</a:t>
            </a:r>
            <a:endParaRPr lang="it-IT" dirty="0"/>
          </a:p>
        </p:txBody>
      </p:sp>
      <p:sp>
        <p:nvSpPr>
          <p:cNvPr id="6" name="Footer Placeholder 5"/>
          <p:cNvSpPr>
            <a:spLocks noGrp="1"/>
          </p:cNvSpPr>
          <p:nvPr>
            <p:ph type="ftr" sz="quarter" idx="11"/>
          </p:nvPr>
        </p:nvSpPr>
        <p:spPr/>
        <p:txBody>
          <a:bodyPr/>
          <a:lstStyle/>
          <a:p>
            <a:r>
              <a:rPr lang="it-IT"/>
              <a:t>Seconda giornata acceleratori</a:t>
            </a:r>
          </a:p>
        </p:txBody>
      </p:sp>
      <p:sp>
        <p:nvSpPr>
          <p:cNvPr id="7" name="Slide Number Placeholder 6"/>
          <p:cNvSpPr>
            <a:spLocks noGrp="1"/>
          </p:cNvSpPr>
          <p:nvPr>
            <p:ph type="sldNum" sz="quarter" idx="12"/>
          </p:nvPr>
        </p:nvSpPr>
        <p:spPr/>
        <p:txBody>
          <a:bodyPr/>
          <a:lstStyle/>
          <a:p>
            <a:fld id="{A6D6D798-1883-974D-96D0-4E82B243DEDE}" type="slidenum">
              <a:rPr lang="it-IT" smtClean="0"/>
              <a:t>‹N›</a:t>
            </a:fld>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dirty="0"/>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1074014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DF28FB93-0A08-4E7D-8E63-9EFA29F1E093}" type="slidenum">
              <a:rPr lang="en-US" smtClean="0"/>
              <a:pPr/>
              <a:t>‹N›</a:t>
            </a:fld>
            <a:endParaRPr lang="en-US" dirty="0"/>
          </a:p>
        </p:txBody>
      </p:sp>
    </p:spTree>
    <p:extLst>
      <p:ext uri="{BB962C8B-B14F-4D97-AF65-F5344CB8AC3E}">
        <p14:creationId xmlns:p14="http://schemas.microsoft.com/office/powerpoint/2010/main" val="3691419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5312076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D8213-0749-4334-6206-63BBFAE98C6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0C16E789-EB59-185C-2051-818057492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2110A66C-8D18-0FED-A8C0-7E50795F06C8}"/>
              </a:ext>
            </a:extLst>
          </p:cNvPr>
          <p:cNvSpPr>
            <a:spLocks noGrp="1"/>
          </p:cNvSpPr>
          <p:nvPr>
            <p:ph type="dt" sz="half" idx="10"/>
          </p:nvPr>
        </p:nvSpPr>
        <p:spPr/>
        <p:txBody>
          <a:bodyPr/>
          <a:lstStyle/>
          <a:p>
            <a:r>
              <a:rPr lang="en-US"/>
              <a:t>2/03/2023</a:t>
            </a:r>
            <a:endParaRPr lang="en-GB"/>
          </a:p>
        </p:txBody>
      </p:sp>
      <p:sp>
        <p:nvSpPr>
          <p:cNvPr id="5" name="Segnaposto piè di pagina 4">
            <a:extLst>
              <a:ext uri="{FF2B5EF4-FFF2-40B4-BE49-F238E27FC236}">
                <a16:creationId xmlns:a16="http://schemas.microsoft.com/office/drawing/2014/main" id="{4A6F626C-3797-6FF8-B0DF-A3CE05E077A5}"/>
              </a:ext>
            </a:extLst>
          </p:cNvPr>
          <p:cNvSpPr>
            <a:spLocks noGrp="1"/>
          </p:cNvSpPr>
          <p:nvPr>
            <p:ph type="ftr" sz="quarter" idx="11"/>
          </p:nvPr>
        </p:nvSpPr>
        <p:spPr/>
        <p:txBody>
          <a:bodyPr/>
          <a:lstStyle/>
          <a:p>
            <a:r>
              <a:rPr lang="en-GB"/>
              <a:t>Seconda giornata acceleratori</a:t>
            </a:r>
          </a:p>
        </p:txBody>
      </p:sp>
      <p:sp>
        <p:nvSpPr>
          <p:cNvPr id="6" name="Segnaposto numero diapositiva 5">
            <a:extLst>
              <a:ext uri="{FF2B5EF4-FFF2-40B4-BE49-F238E27FC236}">
                <a16:creationId xmlns:a16="http://schemas.microsoft.com/office/drawing/2014/main" id="{3CC61C7B-7124-3C68-0311-489510816305}"/>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3265594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6FA483-E642-F41F-CC1D-479EF301C10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BBEF8389-1432-67F3-2138-A4C0033E336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935F5E2-7AA6-5D48-3F24-0F62A97FEACD}"/>
              </a:ext>
            </a:extLst>
          </p:cNvPr>
          <p:cNvSpPr>
            <a:spLocks noGrp="1"/>
          </p:cNvSpPr>
          <p:nvPr>
            <p:ph type="dt" sz="half" idx="10"/>
          </p:nvPr>
        </p:nvSpPr>
        <p:spPr/>
        <p:txBody>
          <a:bodyPr/>
          <a:lstStyle/>
          <a:p>
            <a:r>
              <a:rPr lang="en-US"/>
              <a:t>2/03/2023</a:t>
            </a:r>
            <a:endParaRPr lang="en-GB"/>
          </a:p>
        </p:txBody>
      </p:sp>
      <p:sp>
        <p:nvSpPr>
          <p:cNvPr id="5" name="Segnaposto piè di pagina 4">
            <a:extLst>
              <a:ext uri="{FF2B5EF4-FFF2-40B4-BE49-F238E27FC236}">
                <a16:creationId xmlns:a16="http://schemas.microsoft.com/office/drawing/2014/main" id="{506C333D-05B8-4ACB-5520-38F6288F9DD2}"/>
              </a:ext>
            </a:extLst>
          </p:cNvPr>
          <p:cNvSpPr>
            <a:spLocks noGrp="1"/>
          </p:cNvSpPr>
          <p:nvPr>
            <p:ph type="ftr" sz="quarter" idx="11"/>
          </p:nvPr>
        </p:nvSpPr>
        <p:spPr/>
        <p:txBody>
          <a:bodyPr/>
          <a:lstStyle/>
          <a:p>
            <a:r>
              <a:rPr lang="en-GB"/>
              <a:t>Seconda giornata acceleratori</a:t>
            </a:r>
          </a:p>
        </p:txBody>
      </p:sp>
      <p:sp>
        <p:nvSpPr>
          <p:cNvPr id="6" name="Segnaposto numero diapositiva 5">
            <a:extLst>
              <a:ext uri="{FF2B5EF4-FFF2-40B4-BE49-F238E27FC236}">
                <a16:creationId xmlns:a16="http://schemas.microsoft.com/office/drawing/2014/main" id="{1B82B71A-23BA-2CF8-CDAA-CA058FFFBE46}"/>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321447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6" name="Rectangle 6"/>
          <p:cNvSpPr>
            <a:spLocks noGrp="1" noChangeArrowheads="1"/>
          </p:cNvSpPr>
          <p:nvPr>
            <p:ph type="sldNum" sz="quarter" idx="12"/>
          </p:nvPr>
        </p:nvSpPr>
        <p:spPr>
          <a:ln/>
        </p:spPr>
        <p:txBody>
          <a:bodyPr/>
          <a:lstStyle>
            <a:lvl1pPr>
              <a:defRPr/>
            </a:lvl1pPr>
          </a:lstStyle>
          <a:p>
            <a:r>
              <a:rPr lang="it-IT" dirty="0"/>
              <a:t>Pag. </a:t>
            </a:r>
            <a:fld id="{A1292C01-2A3D-0A44-81FF-B77D718938CB}" type="slidenum">
              <a:rPr lang="it-IT"/>
              <a:pPr/>
              <a:t>‹N›</a:t>
            </a:fld>
            <a:endParaRPr lang="it-IT"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552F54-60CA-C0D0-84BC-B563BA3ADC4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604442A-81A1-23B1-2939-F6BF57DC74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4A8321F-B3D0-FF7E-F07D-7429204EFCEF}"/>
              </a:ext>
            </a:extLst>
          </p:cNvPr>
          <p:cNvSpPr>
            <a:spLocks noGrp="1"/>
          </p:cNvSpPr>
          <p:nvPr>
            <p:ph type="dt" sz="half" idx="10"/>
          </p:nvPr>
        </p:nvSpPr>
        <p:spPr/>
        <p:txBody>
          <a:bodyPr/>
          <a:lstStyle/>
          <a:p>
            <a:r>
              <a:rPr lang="en-US"/>
              <a:t>2/03/2023</a:t>
            </a:r>
            <a:endParaRPr lang="en-GB"/>
          </a:p>
        </p:txBody>
      </p:sp>
      <p:sp>
        <p:nvSpPr>
          <p:cNvPr id="5" name="Segnaposto piè di pagina 4">
            <a:extLst>
              <a:ext uri="{FF2B5EF4-FFF2-40B4-BE49-F238E27FC236}">
                <a16:creationId xmlns:a16="http://schemas.microsoft.com/office/drawing/2014/main" id="{F7AD77C9-27BA-1F76-8D8A-C4B24569BAAD}"/>
              </a:ext>
            </a:extLst>
          </p:cNvPr>
          <p:cNvSpPr>
            <a:spLocks noGrp="1"/>
          </p:cNvSpPr>
          <p:nvPr>
            <p:ph type="ftr" sz="quarter" idx="11"/>
          </p:nvPr>
        </p:nvSpPr>
        <p:spPr/>
        <p:txBody>
          <a:bodyPr/>
          <a:lstStyle/>
          <a:p>
            <a:r>
              <a:rPr lang="en-GB"/>
              <a:t>Seconda giornata acceleratori</a:t>
            </a:r>
          </a:p>
        </p:txBody>
      </p:sp>
      <p:sp>
        <p:nvSpPr>
          <p:cNvPr id="6" name="Segnaposto numero diapositiva 5">
            <a:extLst>
              <a:ext uri="{FF2B5EF4-FFF2-40B4-BE49-F238E27FC236}">
                <a16:creationId xmlns:a16="http://schemas.microsoft.com/office/drawing/2014/main" id="{0C97DE89-130C-BD72-8F6F-7989D393B90D}"/>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4222747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C06C7E-1C9E-1A23-F42F-127A8019DE00}"/>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9D716504-50E5-082B-B864-3629531AFFC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80CA5E38-F886-9596-6B45-EAF091D391E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9681B0EF-38AB-2078-6BCC-4BC89634FD44}"/>
              </a:ext>
            </a:extLst>
          </p:cNvPr>
          <p:cNvSpPr>
            <a:spLocks noGrp="1"/>
          </p:cNvSpPr>
          <p:nvPr>
            <p:ph type="dt" sz="half" idx="10"/>
          </p:nvPr>
        </p:nvSpPr>
        <p:spPr/>
        <p:txBody>
          <a:bodyPr/>
          <a:lstStyle/>
          <a:p>
            <a:r>
              <a:rPr lang="en-US"/>
              <a:t>2/03/2023</a:t>
            </a:r>
            <a:endParaRPr lang="en-GB"/>
          </a:p>
        </p:txBody>
      </p:sp>
      <p:sp>
        <p:nvSpPr>
          <p:cNvPr id="6" name="Segnaposto piè di pagina 5">
            <a:extLst>
              <a:ext uri="{FF2B5EF4-FFF2-40B4-BE49-F238E27FC236}">
                <a16:creationId xmlns:a16="http://schemas.microsoft.com/office/drawing/2014/main" id="{34F7518C-9E38-51EA-74BF-64D990705EE7}"/>
              </a:ext>
            </a:extLst>
          </p:cNvPr>
          <p:cNvSpPr>
            <a:spLocks noGrp="1"/>
          </p:cNvSpPr>
          <p:nvPr>
            <p:ph type="ftr" sz="quarter" idx="11"/>
          </p:nvPr>
        </p:nvSpPr>
        <p:spPr/>
        <p:txBody>
          <a:bodyPr/>
          <a:lstStyle/>
          <a:p>
            <a:r>
              <a:rPr lang="en-GB"/>
              <a:t>Seconda giornata acceleratori</a:t>
            </a:r>
          </a:p>
        </p:txBody>
      </p:sp>
      <p:sp>
        <p:nvSpPr>
          <p:cNvPr id="7" name="Segnaposto numero diapositiva 6">
            <a:extLst>
              <a:ext uri="{FF2B5EF4-FFF2-40B4-BE49-F238E27FC236}">
                <a16:creationId xmlns:a16="http://schemas.microsoft.com/office/drawing/2014/main" id="{E4750169-6C52-1BA3-87A2-A769A9A039C4}"/>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1335920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E08D8F-2906-73D4-1C96-2B5C86F76F89}"/>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F220FBA-0E09-325D-73DA-33B806C34A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325D0DA-89E2-2D96-9C0C-F87EDCAB7E5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4958AA2C-7AA4-A746-4303-4C9B74C380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E50D8AE-836C-95DF-4628-C982AEE6738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41AD80A3-0109-6BEE-4A03-472C498A15A1}"/>
              </a:ext>
            </a:extLst>
          </p:cNvPr>
          <p:cNvSpPr>
            <a:spLocks noGrp="1"/>
          </p:cNvSpPr>
          <p:nvPr>
            <p:ph type="dt" sz="half" idx="10"/>
          </p:nvPr>
        </p:nvSpPr>
        <p:spPr/>
        <p:txBody>
          <a:bodyPr/>
          <a:lstStyle/>
          <a:p>
            <a:r>
              <a:rPr lang="en-US"/>
              <a:t>2/03/2023</a:t>
            </a:r>
            <a:endParaRPr lang="en-GB"/>
          </a:p>
        </p:txBody>
      </p:sp>
      <p:sp>
        <p:nvSpPr>
          <p:cNvPr id="8" name="Segnaposto piè di pagina 7">
            <a:extLst>
              <a:ext uri="{FF2B5EF4-FFF2-40B4-BE49-F238E27FC236}">
                <a16:creationId xmlns:a16="http://schemas.microsoft.com/office/drawing/2014/main" id="{03E27A92-060B-0967-FC46-5812ED0BB5D8}"/>
              </a:ext>
            </a:extLst>
          </p:cNvPr>
          <p:cNvSpPr>
            <a:spLocks noGrp="1"/>
          </p:cNvSpPr>
          <p:nvPr>
            <p:ph type="ftr" sz="quarter" idx="11"/>
          </p:nvPr>
        </p:nvSpPr>
        <p:spPr/>
        <p:txBody>
          <a:bodyPr/>
          <a:lstStyle/>
          <a:p>
            <a:r>
              <a:rPr lang="en-GB"/>
              <a:t>Seconda giornata acceleratori</a:t>
            </a:r>
          </a:p>
        </p:txBody>
      </p:sp>
      <p:sp>
        <p:nvSpPr>
          <p:cNvPr id="9" name="Segnaposto numero diapositiva 8">
            <a:extLst>
              <a:ext uri="{FF2B5EF4-FFF2-40B4-BE49-F238E27FC236}">
                <a16:creationId xmlns:a16="http://schemas.microsoft.com/office/drawing/2014/main" id="{794ACE3E-6D02-0C8E-B1B7-B025EC8064C3}"/>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2564191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C1AB9E-5114-5283-7FB1-40080B8D11B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8F265BD7-FC60-E4AF-A751-B6580A417472}"/>
              </a:ext>
            </a:extLst>
          </p:cNvPr>
          <p:cNvSpPr>
            <a:spLocks noGrp="1"/>
          </p:cNvSpPr>
          <p:nvPr>
            <p:ph type="dt" sz="half" idx="10"/>
          </p:nvPr>
        </p:nvSpPr>
        <p:spPr/>
        <p:txBody>
          <a:bodyPr/>
          <a:lstStyle/>
          <a:p>
            <a:r>
              <a:rPr lang="en-US"/>
              <a:t>2/03/2023</a:t>
            </a:r>
            <a:endParaRPr lang="en-GB"/>
          </a:p>
        </p:txBody>
      </p:sp>
      <p:sp>
        <p:nvSpPr>
          <p:cNvPr id="4" name="Segnaposto piè di pagina 3">
            <a:extLst>
              <a:ext uri="{FF2B5EF4-FFF2-40B4-BE49-F238E27FC236}">
                <a16:creationId xmlns:a16="http://schemas.microsoft.com/office/drawing/2014/main" id="{5A732153-04A0-4917-F93F-B5E5021F802A}"/>
              </a:ext>
            </a:extLst>
          </p:cNvPr>
          <p:cNvSpPr>
            <a:spLocks noGrp="1"/>
          </p:cNvSpPr>
          <p:nvPr>
            <p:ph type="ftr" sz="quarter" idx="11"/>
          </p:nvPr>
        </p:nvSpPr>
        <p:spPr/>
        <p:txBody>
          <a:bodyPr/>
          <a:lstStyle/>
          <a:p>
            <a:r>
              <a:rPr lang="en-GB"/>
              <a:t>Seconda giornata acceleratori</a:t>
            </a:r>
          </a:p>
        </p:txBody>
      </p:sp>
      <p:sp>
        <p:nvSpPr>
          <p:cNvPr id="5" name="Segnaposto numero diapositiva 4">
            <a:extLst>
              <a:ext uri="{FF2B5EF4-FFF2-40B4-BE49-F238E27FC236}">
                <a16:creationId xmlns:a16="http://schemas.microsoft.com/office/drawing/2014/main" id="{915A3876-C6D7-A41B-01B5-DF247D13E8DF}"/>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2564374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8951F27-510D-D6FD-9C16-10895E17B36B}"/>
              </a:ext>
            </a:extLst>
          </p:cNvPr>
          <p:cNvSpPr>
            <a:spLocks noGrp="1"/>
          </p:cNvSpPr>
          <p:nvPr>
            <p:ph type="dt" sz="half" idx="10"/>
          </p:nvPr>
        </p:nvSpPr>
        <p:spPr/>
        <p:txBody>
          <a:bodyPr/>
          <a:lstStyle/>
          <a:p>
            <a:r>
              <a:rPr lang="en-US"/>
              <a:t>2/03/2023</a:t>
            </a:r>
            <a:endParaRPr lang="en-GB"/>
          </a:p>
        </p:txBody>
      </p:sp>
      <p:sp>
        <p:nvSpPr>
          <p:cNvPr id="3" name="Segnaposto piè di pagina 2">
            <a:extLst>
              <a:ext uri="{FF2B5EF4-FFF2-40B4-BE49-F238E27FC236}">
                <a16:creationId xmlns:a16="http://schemas.microsoft.com/office/drawing/2014/main" id="{CFCA04EB-CB07-6014-B7BD-1CD11D93F7A7}"/>
              </a:ext>
            </a:extLst>
          </p:cNvPr>
          <p:cNvSpPr>
            <a:spLocks noGrp="1"/>
          </p:cNvSpPr>
          <p:nvPr>
            <p:ph type="ftr" sz="quarter" idx="11"/>
          </p:nvPr>
        </p:nvSpPr>
        <p:spPr/>
        <p:txBody>
          <a:bodyPr/>
          <a:lstStyle/>
          <a:p>
            <a:r>
              <a:rPr lang="en-GB"/>
              <a:t>Seconda giornata acceleratori</a:t>
            </a:r>
          </a:p>
        </p:txBody>
      </p:sp>
      <p:sp>
        <p:nvSpPr>
          <p:cNvPr id="4" name="Segnaposto numero diapositiva 3">
            <a:extLst>
              <a:ext uri="{FF2B5EF4-FFF2-40B4-BE49-F238E27FC236}">
                <a16:creationId xmlns:a16="http://schemas.microsoft.com/office/drawing/2014/main" id="{1E05DC85-C118-A189-A38F-34790CF16FF3}"/>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34346212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67853E-DF51-61EF-1432-362B125A702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0A6B7CCB-BF16-4237-5C0F-41E52ACCC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C5F4ED83-5221-640B-C7BF-61C48340A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708A6D3-5F82-4DB5-79CE-13C5E57FA3F7}"/>
              </a:ext>
            </a:extLst>
          </p:cNvPr>
          <p:cNvSpPr>
            <a:spLocks noGrp="1"/>
          </p:cNvSpPr>
          <p:nvPr>
            <p:ph type="dt" sz="half" idx="10"/>
          </p:nvPr>
        </p:nvSpPr>
        <p:spPr/>
        <p:txBody>
          <a:bodyPr/>
          <a:lstStyle/>
          <a:p>
            <a:r>
              <a:rPr lang="en-US"/>
              <a:t>2/03/2023</a:t>
            </a:r>
            <a:endParaRPr lang="en-GB"/>
          </a:p>
        </p:txBody>
      </p:sp>
      <p:sp>
        <p:nvSpPr>
          <p:cNvPr id="6" name="Segnaposto piè di pagina 5">
            <a:extLst>
              <a:ext uri="{FF2B5EF4-FFF2-40B4-BE49-F238E27FC236}">
                <a16:creationId xmlns:a16="http://schemas.microsoft.com/office/drawing/2014/main" id="{7168DE64-380E-43FB-1C89-C88B00AC9119}"/>
              </a:ext>
            </a:extLst>
          </p:cNvPr>
          <p:cNvSpPr>
            <a:spLocks noGrp="1"/>
          </p:cNvSpPr>
          <p:nvPr>
            <p:ph type="ftr" sz="quarter" idx="11"/>
          </p:nvPr>
        </p:nvSpPr>
        <p:spPr/>
        <p:txBody>
          <a:bodyPr/>
          <a:lstStyle/>
          <a:p>
            <a:r>
              <a:rPr lang="en-GB"/>
              <a:t>Seconda giornata acceleratori</a:t>
            </a:r>
          </a:p>
        </p:txBody>
      </p:sp>
      <p:sp>
        <p:nvSpPr>
          <p:cNvPr id="7" name="Segnaposto numero diapositiva 6">
            <a:extLst>
              <a:ext uri="{FF2B5EF4-FFF2-40B4-BE49-F238E27FC236}">
                <a16:creationId xmlns:a16="http://schemas.microsoft.com/office/drawing/2014/main" id="{30F14491-7435-E89E-EB0C-90CB146934BD}"/>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3013882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D458AC-7EAE-DA37-BE25-B61DD1BBB5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20636D91-0BBB-8E6A-1D1B-054728EB7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B3D6CE11-A915-5660-CD9F-2C3A1EDDF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AA863BB-0DF8-3B39-E167-D7F2660D7617}"/>
              </a:ext>
            </a:extLst>
          </p:cNvPr>
          <p:cNvSpPr>
            <a:spLocks noGrp="1"/>
          </p:cNvSpPr>
          <p:nvPr>
            <p:ph type="dt" sz="half" idx="10"/>
          </p:nvPr>
        </p:nvSpPr>
        <p:spPr/>
        <p:txBody>
          <a:bodyPr/>
          <a:lstStyle/>
          <a:p>
            <a:r>
              <a:rPr lang="en-US"/>
              <a:t>2/03/2023</a:t>
            </a:r>
            <a:endParaRPr lang="en-GB"/>
          </a:p>
        </p:txBody>
      </p:sp>
      <p:sp>
        <p:nvSpPr>
          <p:cNvPr id="6" name="Segnaposto piè di pagina 5">
            <a:extLst>
              <a:ext uri="{FF2B5EF4-FFF2-40B4-BE49-F238E27FC236}">
                <a16:creationId xmlns:a16="http://schemas.microsoft.com/office/drawing/2014/main" id="{72EF9A9E-5B5E-0D8F-3A5E-107DF1CCB08E}"/>
              </a:ext>
            </a:extLst>
          </p:cNvPr>
          <p:cNvSpPr>
            <a:spLocks noGrp="1"/>
          </p:cNvSpPr>
          <p:nvPr>
            <p:ph type="ftr" sz="quarter" idx="11"/>
          </p:nvPr>
        </p:nvSpPr>
        <p:spPr/>
        <p:txBody>
          <a:bodyPr/>
          <a:lstStyle/>
          <a:p>
            <a:r>
              <a:rPr lang="en-GB"/>
              <a:t>Seconda giornata acceleratori</a:t>
            </a:r>
          </a:p>
        </p:txBody>
      </p:sp>
      <p:sp>
        <p:nvSpPr>
          <p:cNvPr id="7" name="Segnaposto numero diapositiva 6">
            <a:extLst>
              <a:ext uri="{FF2B5EF4-FFF2-40B4-BE49-F238E27FC236}">
                <a16:creationId xmlns:a16="http://schemas.microsoft.com/office/drawing/2014/main" id="{AF98153C-6D83-E493-113A-161374D67B2C}"/>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3203060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700D39-C6EF-A3D6-C9ED-8A2CA2BA6E4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976E1398-FDD8-212B-192F-397AC86743F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0F8B0D2D-073F-157F-BA47-4C61CAFD0322}"/>
              </a:ext>
            </a:extLst>
          </p:cNvPr>
          <p:cNvSpPr>
            <a:spLocks noGrp="1"/>
          </p:cNvSpPr>
          <p:nvPr>
            <p:ph type="dt" sz="half" idx="10"/>
          </p:nvPr>
        </p:nvSpPr>
        <p:spPr/>
        <p:txBody>
          <a:bodyPr/>
          <a:lstStyle/>
          <a:p>
            <a:r>
              <a:rPr lang="en-US"/>
              <a:t>2/03/2023</a:t>
            </a:r>
            <a:endParaRPr lang="en-GB"/>
          </a:p>
        </p:txBody>
      </p:sp>
      <p:sp>
        <p:nvSpPr>
          <p:cNvPr id="5" name="Segnaposto piè di pagina 4">
            <a:extLst>
              <a:ext uri="{FF2B5EF4-FFF2-40B4-BE49-F238E27FC236}">
                <a16:creationId xmlns:a16="http://schemas.microsoft.com/office/drawing/2014/main" id="{41569187-AA4C-F974-2DBC-B60EB12D3FF1}"/>
              </a:ext>
            </a:extLst>
          </p:cNvPr>
          <p:cNvSpPr>
            <a:spLocks noGrp="1"/>
          </p:cNvSpPr>
          <p:nvPr>
            <p:ph type="ftr" sz="quarter" idx="11"/>
          </p:nvPr>
        </p:nvSpPr>
        <p:spPr/>
        <p:txBody>
          <a:bodyPr/>
          <a:lstStyle/>
          <a:p>
            <a:r>
              <a:rPr lang="en-GB"/>
              <a:t>Seconda giornata acceleratori</a:t>
            </a:r>
          </a:p>
        </p:txBody>
      </p:sp>
      <p:sp>
        <p:nvSpPr>
          <p:cNvPr id="6" name="Segnaposto numero diapositiva 5">
            <a:extLst>
              <a:ext uri="{FF2B5EF4-FFF2-40B4-BE49-F238E27FC236}">
                <a16:creationId xmlns:a16="http://schemas.microsoft.com/office/drawing/2014/main" id="{2E9846A6-0DFF-6DD9-083A-77ACE0DD16B2}"/>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1062669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039ADEC-9511-CC61-1BB4-CDBAAB2B621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1BFD69C8-FB5E-C94A-26C4-2D99A779D7A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06599D1B-1FD9-52DA-0947-38D2E2645553}"/>
              </a:ext>
            </a:extLst>
          </p:cNvPr>
          <p:cNvSpPr>
            <a:spLocks noGrp="1"/>
          </p:cNvSpPr>
          <p:nvPr>
            <p:ph type="dt" sz="half" idx="10"/>
          </p:nvPr>
        </p:nvSpPr>
        <p:spPr/>
        <p:txBody>
          <a:bodyPr/>
          <a:lstStyle/>
          <a:p>
            <a:r>
              <a:rPr lang="en-US"/>
              <a:t>2/03/2023</a:t>
            </a:r>
            <a:endParaRPr lang="en-GB"/>
          </a:p>
        </p:txBody>
      </p:sp>
      <p:sp>
        <p:nvSpPr>
          <p:cNvPr id="5" name="Segnaposto piè di pagina 4">
            <a:extLst>
              <a:ext uri="{FF2B5EF4-FFF2-40B4-BE49-F238E27FC236}">
                <a16:creationId xmlns:a16="http://schemas.microsoft.com/office/drawing/2014/main" id="{8346DC79-AF36-66B4-36EA-B5AAD77BE277}"/>
              </a:ext>
            </a:extLst>
          </p:cNvPr>
          <p:cNvSpPr>
            <a:spLocks noGrp="1"/>
          </p:cNvSpPr>
          <p:nvPr>
            <p:ph type="ftr" sz="quarter" idx="11"/>
          </p:nvPr>
        </p:nvSpPr>
        <p:spPr/>
        <p:txBody>
          <a:bodyPr/>
          <a:lstStyle/>
          <a:p>
            <a:r>
              <a:rPr lang="en-GB"/>
              <a:t>Seconda giornata acceleratori</a:t>
            </a:r>
          </a:p>
        </p:txBody>
      </p:sp>
      <p:sp>
        <p:nvSpPr>
          <p:cNvPr id="6" name="Segnaposto numero diapositiva 5">
            <a:extLst>
              <a:ext uri="{FF2B5EF4-FFF2-40B4-BE49-F238E27FC236}">
                <a16:creationId xmlns:a16="http://schemas.microsoft.com/office/drawing/2014/main" id="{0B34A6CC-B1E0-C087-57E4-43AA2100AE2A}"/>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2222265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D8213-0749-4334-6206-63BBFAE98C6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0C16E789-EB59-185C-2051-818057492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2110A66C-8D18-0FED-A8C0-7E50795F06C8}"/>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5" name="Segnaposto piè di pagina 4">
            <a:extLst>
              <a:ext uri="{FF2B5EF4-FFF2-40B4-BE49-F238E27FC236}">
                <a16:creationId xmlns:a16="http://schemas.microsoft.com/office/drawing/2014/main" id="{4A6F626C-3797-6FF8-B0DF-A3CE05E077A5}"/>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3CC61C7B-7124-3C68-0311-489510816305}"/>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359055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6" name="Rectangle 6"/>
          <p:cNvSpPr>
            <a:spLocks noGrp="1" noChangeArrowheads="1"/>
          </p:cNvSpPr>
          <p:nvPr>
            <p:ph type="sldNum" sz="quarter" idx="12"/>
          </p:nvPr>
        </p:nvSpPr>
        <p:spPr>
          <a:ln/>
        </p:spPr>
        <p:txBody>
          <a:bodyPr/>
          <a:lstStyle>
            <a:lvl1pPr>
              <a:defRPr/>
            </a:lvl1pPr>
          </a:lstStyle>
          <a:p>
            <a:r>
              <a:rPr lang="it-IT" dirty="0"/>
              <a:t>Pag. </a:t>
            </a:r>
            <a:fld id="{1D6FDE76-05C6-1940-B5EA-225DE777EDCD}" type="slidenum">
              <a:rPr lang="it-IT"/>
              <a:pPr/>
              <a:t>‹N›</a:t>
            </a:fld>
            <a:endParaRPr lang="it-IT"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6FA483-E642-F41F-CC1D-479EF301C10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BBEF8389-1432-67F3-2138-A4C0033E336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935F5E2-7AA6-5D48-3F24-0F62A97FEACD}"/>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5" name="Segnaposto piè di pagina 4">
            <a:extLst>
              <a:ext uri="{FF2B5EF4-FFF2-40B4-BE49-F238E27FC236}">
                <a16:creationId xmlns:a16="http://schemas.microsoft.com/office/drawing/2014/main" id="{506C333D-05B8-4ACB-5520-38F6288F9DD2}"/>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1B82B71A-23BA-2CF8-CDAA-CA058FFFBE46}"/>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2730042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552F54-60CA-C0D0-84BC-B563BA3ADC4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604442A-81A1-23B1-2939-F6BF57DC74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4A8321F-B3D0-FF7E-F07D-7429204EFCEF}"/>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5" name="Segnaposto piè di pagina 4">
            <a:extLst>
              <a:ext uri="{FF2B5EF4-FFF2-40B4-BE49-F238E27FC236}">
                <a16:creationId xmlns:a16="http://schemas.microsoft.com/office/drawing/2014/main" id="{F7AD77C9-27BA-1F76-8D8A-C4B24569BAAD}"/>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0C97DE89-130C-BD72-8F6F-7989D393B90D}"/>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2255141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C06C7E-1C9E-1A23-F42F-127A8019DE00}"/>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9D716504-50E5-082B-B864-3629531AFFC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80CA5E38-F886-9596-6B45-EAF091D391E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9681B0EF-38AB-2078-6BCC-4BC89634FD44}"/>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6" name="Segnaposto piè di pagina 5">
            <a:extLst>
              <a:ext uri="{FF2B5EF4-FFF2-40B4-BE49-F238E27FC236}">
                <a16:creationId xmlns:a16="http://schemas.microsoft.com/office/drawing/2014/main" id="{34F7518C-9E38-51EA-74BF-64D990705EE7}"/>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E4750169-6C52-1BA3-87A2-A769A9A039C4}"/>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3196583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E08D8F-2906-73D4-1C96-2B5C86F76F89}"/>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F220FBA-0E09-325D-73DA-33B806C34A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325D0DA-89E2-2D96-9C0C-F87EDCAB7E5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4958AA2C-7AA4-A746-4303-4C9B74C380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E50D8AE-836C-95DF-4628-C982AEE6738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41AD80A3-0109-6BEE-4A03-472C498A15A1}"/>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8" name="Segnaposto piè di pagina 7">
            <a:extLst>
              <a:ext uri="{FF2B5EF4-FFF2-40B4-BE49-F238E27FC236}">
                <a16:creationId xmlns:a16="http://schemas.microsoft.com/office/drawing/2014/main" id="{03E27A92-060B-0967-FC46-5812ED0BB5D8}"/>
              </a:ext>
            </a:extLst>
          </p:cNvPr>
          <p:cNvSpPr>
            <a:spLocks noGrp="1"/>
          </p:cNvSpPr>
          <p:nvPr>
            <p:ph type="ftr" sz="quarter" idx="11"/>
          </p:nvPr>
        </p:nvSpPr>
        <p:spPr/>
        <p:txBody>
          <a:bodyPr/>
          <a:lstStyle/>
          <a:p>
            <a:endParaRPr lang="en-GB"/>
          </a:p>
        </p:txBody>
      </p:sp>
      <p:sp>
        <p:nvSpPr>
          <p:cNvPr id="9" name="Segnaposto numero diapositiva 8">
            <a:extLst>
              <a:ext uri="{FF2B5EF4-FFF2-40B4-BE49-F238E27FC236}">
                <a16:creationId xmlns:a16="http://schemas.microsoft.com/office/drawing/2014/main" id="{794ACE3E-6D02-0C8E-B1B7-B025EC8064C3}"/>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531397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C1AB9E-5114-5283-7FB1-40080B8D11B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8F265BD7-FC60-E4AF-A751-B6580A417472}"/>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4" name="Segnaposto piè di pagina 3">
            <a:extLst>
              <a:ext uri="{FF2B5EF4-FFF2-40B4-BE49-F238E27FC236}">
                <a16:creationId xmlns:a16="http://schemas.microsoft.com/office/drawing/2014/main" id="{5A732153-04A0-4917-F93F-B5E5021F802A}"/>
              </a:ext>
            </a:extLst>
          </p:cNvPr>
          <p:cNvSpPr>
            <a:spLocks noGrp="1"/>
          </p:cNvSpPr>
          <p:nvPr>
            <p:ph type="ftr" sz="quarter" idx="11"/>
          </p:nvPr>
        </p:nvSpPr>
        <p:spPr/>
        <p:txBody>
          <a:bodyPr/>
          <a:lstStyle/>
          <a:p>
            <a:endParaRPr lang="en-GB"/>
          </a:p>
        </p:txBody>
      </p:sp>
      <p:sp>
        <p:nvSpPr>
          <p:cNvPr id="5" name="Segnaposto numero diapositiva 4">
            <a:extLst>
              <a:ext uri="{FF2B5EF4-FFF2-40B4-BE49-F238E27FC236}">
                <a16:creationId xmlns:a16="http://schemas.microsoft.com/office/drawing/2014/main" id="{915A3876-C6D7-A41B-01B5-DF247D13E8DF}"/>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1108232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8951F27-510D-D6FD-9C16-10895E17B36B}"/>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3" name="Segnaposto piè di pagina 2">
            <a:extLst>
              <a:ext uri="{FF2B5EF4-FFF2-40B4-BE49-F238E27FC236}">
                <a16:creationId xmlns:a16="http://schemas.microsoft.com/office/drawing/2014/main" id="{CFCA04EB-CB07-6014-B7BD-1CD11D93F7A7}"/>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1E05DC85-C118-A189-A38F-34790CF16FF3}"/>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986721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67853E-DF51-61EF-1432-362B125A702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0A6B7CCB-BF16-4237-5C0F-41E52ACCC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C5F4ED83-5221-640B-C7BF-61C48340A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708A6D3-5F82-4DB5-79CE-13C5E57FA3F7}"/>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6" name="Segnaposto piè di pagina 5">
            <a:extLst>
              <a:ext uri="{FF2B5EF4-FFF2-40B4-BE49-F238E27FC236}">
                <a16:creationId xmlns:a16="http://schemas.microsoft.com/office/drawing/2014/main" id="{7168DE64-380E-43FB-1C89-C88B00AC9119}"/>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30F14491-7435-E89E-EB0C-90CB146934BD}"/>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4261801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D458AC-7EAE-DA37-BE25-B61DD1BBB5E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20636D91-0BBB-8E6A-1D1B-054728EB7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B3D6CE11-A915-5660-CD9F-2C3A1EDDF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AA863BB-0DF8-3B39-E167-D7F2660D7617}"/>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6" name="Segnaposto piè di pagina 5">
            <a:extLst>
              <a:ext uri="{FF2B5EF4-FFF2-40B4-BE49-F238E27FC236}">
                <a16:creationId xmlns:a16="http://schemas.microsoft.com/office/drawing/2014/main" id="{72EF9A9E-5B5E-0D8F-3A5E-107DF1CCB08E}"/>
              </a:ext>
            </a:extLst>
          </p:cNvPr>
          <p:cNvSpPr>
            <a:spLocks noGrp="1"/>
          </p:cNvSpPr>
          <p:nvPr>
            <p:ph type="ftr" sz="quarter" idx="11"/>
          </p:nvPr>
        </p:nvSpPr>
        <p:spPr/>
        <p:txBody>
          <a:bodyPr/>
          <a:lstStyle/>
          <a:p>
            <a:endParaRPr lang="en-GB"/>
          </a:p>
        </p:txBody>
      </p:sp>
      <p:sp>
        <p:nvSpPr>
          <p:cNvPr id="7" name="Segnaposto numero diapositiva 6">
            <a:extLst>
              <a:ext uri="{FF2B5EF4-FFF2-40B4-BE49-F238E27FC236}">
                <a16:creationId xmlns:a16="http://schemas.microsoft.com/office/drawing/2014/main" id="{AF98153C-6D83-E493-113A-161374D67B2C}"/>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3912495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700D39-C6EF-A3D6-C9ED-8A2CA2BA6E4B}"/>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976E1398-FDD8-212B-192F-397AC86743F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0F8B0D2D-073F-157F-BA47-4C61CAFD0322}"/>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5" name="Segnaposto piè di pagina 4">
            <a:extLst>
              <a:ext uri="{FF2B5EF4-FFF2-40B4-BE49-F238E27FC236}">
                <a16:creationId xmlns:a16="http://schemas.microsoft.com/office/drawing/2014/main" id="{41569187-AA4C-F974-2DBC-B60EB12D3FF1}"/>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2E9846A6-0DFF-6DD9-083A-77ACE0DD16B2}"/>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841301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039ADEC-9511-CC61-1BB4-CDBAAB2B621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1BFD69C8-FB5E-C94A-26C4-2D99A779D7A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06599D1B-1FD9-52DA-0947-38D2E2645553}"/>
              </a:ext>
            </a:extLst>
          </p:cNvPr>
          <p:cNvSpPr>
            <a:spLocks noGrp="1"/>
          </p:cNvSpPr>
          <p:nvPr>
            <p:ph type="dt" sz="half" idx="10"/>
          </p:nvPr>
        </p:nvSpPr>
        <p:spPr/>
        <p:txBody>
          <a:bodyPr/>
          <a:lstStyle/>
          <a:p>
            <a:fld id="{EE977B14-3513-E245-A480-1699F8246B71}" type="datetimeFigureOut">
              <a:rPr lang="en-GB" smtClean="0"/>
              <a:t>02/03/2023</a:t>
            </a:fld>
            <a:endParaRPr lang="en-GB"/>
          </a:p>
        </p:txBody>
      </p:sp>
      <p:sp>
        <p:nvSpPr>
          <p:cNvPr id="5" name="Segnaposto piè di pagina 4">
            <a:extLst>
              <a:ext uri="{FF2B5EF4-FFF2-40B4-BE49-F238E27FC236}">
                <a16:creationId xmlns:a16="http://schemas.microsoft.com/office/drawing/2014/main" id="{8346DC79-AF36-66B4-36EA-B5AAD77BE277}"/>
              </a:ext>
            </a:extLst>
          </p:cNvPr>
          <p:cNvSpPr>
            <a:spLocks noGrp="1"/>
          </p:cNvSpPr>
          <p:nvPr>
            <p:ph type="ftr" sz="quarter" idx="11"/>
          </p:nvPr>
        </p:nvSpPr>
        <p:spPr/>
        <p:txBody>
          <a:bodyPr/>
          <a:lstStyle/>
          <a:p>
            <a:endParaRPr lang="en-GB"/>
          </a:p>
        </p:txBody>
      </p:sp>
      <p:sp>
        <p:nvSpPr>
          <p:cNvPr id="6" name="Segnaposto numero diapositiva 5">
            <a:extLst>
              <a:ext uri="{FF2B5EF4-FFF2-40B4-BE49-F238E27FC236}">
                <a16:creationId xmlns:a16="http://schemas.microsoft.com/office/drawing/2014/main" id="{0B34A6CC-B1E0-C087-57E4-43AA2100AE2A}"/>
              </a:ext>
            </a:extLst>
          </p:cNvPr>
          <p:cNvSpPr>
            <a:spLocks noGrp="1"/>
          </p:cNvSpPr>
          <p:nvPr>
            <p:ph type="sldNum" sz="quarter" idx="12"/>
          </p:nvPr>
        </p:nvSpPr>
        <p:spPr/>
        <p:txBody>
          <a:bodyPr/>
          <a:lstStyle/>
          <a:p>
            <a:fld id="{450A6498-D41D-C743-BD66-CE294DC15657}" type="slidenum">
              <a:rPr lang="en-GB" smtClean="0"/>
              <a:t>‹N›</a:t>
            </a:fld>
            <a:endParaRPr lang="en-GB"/>
          </a:p>
        </p:txBody>
      </p:sp>
    </p:spTree>
    <p:extLst>
      <p:ext uri="{BB962C8B-B14F-4D97-AF65-F5344CB8AC3E}">
        <p14:creationId xmlns:p14="http://schemas.microsoft.com/office/powerpoint/2010/main" val="3560105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1488018" y="1752600"/>
            <a:ext cx="49381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629400" y="1752600"/>
            <a:ext cx="4938184"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7" name="Rectangle 6"/>
          <p:cNvSpPr>
            <a:spLocks noGrp="1" noChangeArrowheads="1"/>
          </p:cNvSpPr>
          <p:nvPr>
            <p:ph type="sldNum" sz="quarter" idx="12"/>
          </p:nvPr>
        </p:nvSpPr>
        <p:spPr>
          <a:ln/>
        </p:spPr>
        <p:txBody>
          <a:bodyPr/>
          <a:lstStyle>
            <a:lvl1pPr>
              <a:defRPr/>
            </a:lvl1pPr>
          </a:lstStyle>
          <a:p>
            <a:r>
              <a:rPr lang="it-IT" dirty="0"/>
              <a:t>Pag. </a:t>
            </a:r>
            <a:fld id="{E4AA1BCC-0549-AC44-BB05-AFF4571691F2}" type="slidenum">
              <a:rPr lang="it-IT"/>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8"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9" name="Rectangle 6"/>
          <p:cNvSpPr>
            <a:spLocks noGrp="1" noChangeArrowheads="1"/>
          </p:cNvSpPr>
          <p:nvPr>
            <p:ph type="sldNum" sz="quarter" idx="12"/>
          </p:nvPr>
        </p:nvSpPr>
        <p:spPr>
          <a:ln/>
        </p:spPr>
        <p:txBody>
          <a:bodyPr/>
          <a:lstStyle>
            <a:lvl1pPr>
              <a:defRPr/>
            </a:lvl1pPr>
          </a:lstStyle>
          <a:p>
            <a:r>
              <a:rPr lang="it-IT" dirty="0"/>
              <a:t>Pag. </a:t>
            </a:r>
            <a:fld id="{4A8D3F67-D53C-DB4B-89D3-0F9D7613C8CF}" type="slidenum">
              <a:rPr lang="it-IT"/>
              <a:pPr/>
              <a:t>‹N›</a:t>
            </a:fld>
            <a:endParaRPr lang="it-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r>
              <a:rPr lang="en-US"/>
              <a:t>2/03/2023</a:t>
            </a:r>
            <a:endParaRPr lang="it-IT" dirty="0"/>
          </a:p>
        </p:txBody>
      </p:sp>
      <p:sp>
        <p:nvSpPr>
          <p:cNvPr id="4" name="Rectangle 5"/>
          <p:cNvSpPr>
            <a:spLocks noGrp="1" noChangeArrowheads="1"/>
          </p:cNvSpPr>
          <p:nvPr>
            <p:ph type="ftr" sz="quarter" idx="11"/>
          </p:nvPr>
        </p:nvSpPr>
        <p:spPr>
          <a:ln/>
        </p:spPr>
        <p:txBody>
          <a:bodyPr/>
          <a:lstStyle>
            <a:lvl1pPr>
              <a:defRPr/>
            </a:lvl1pPr>
          </a:lstStyle>
          <a:p>
            <a:pPr>
              <a:defRPr/>
            </a:pPr>
            <a:r>
              <a:rPr lang="it-IT"/>
              <a:t>Seconda giornata acceleratori</a:t>
            </a:r>
            <a:endParaRPr lang="it-IT" dirty="0"/>
          </a:p>
        </p:txBody>
      </p:sp>
      <p:sp>
        <p:nvSpPr>
          <p:cNvPr id="5" name="Rectangle 6"/>
          <p:cNvSpPr>
            <a:spLocks noGrp="1" noChangeArrowheads="1"/>
          </p:cNvSpPr>
          <p:nvPr>
            <p:ph type="sldNum" sz="quarter" idx="12"/>
          </p:nvPr>
        </p:nvSpPr>
        <p:spPr>
          <a:ln/>
        </p:spPr>
        <p:txBody>
          <a:bodyPr/>
          <a:lstStyle>
            <a:lvl1pPr>
              <a:defRPr/>
            </a:lvl1pPr>
          </a:lstStyle>
          <a:p>
            <a:r>
              <a:rPr lang="it-IT" dirty="0"/>
              <a:t>Pag. </a:t>
            </a:r>
            <a:fld id="{BFBF7122-E485-A34B-A033-193A3ADCCB38}" type="slidenum">
              <a:rPr lang="it-IT"/>
              <a:pPr/>
              <a:t>‹N›</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3"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4" name="Rectangle 6"/>
          <p:cNvSpPr>
            <a:spLocks noGrp="1" noChangeArrowheads="1"/>
          </p:cNvSpPr>
          <p:nvPr>
            <p:ph type="sldNum" sz="quarter" idx="12"/>
          </p:nvPr>
        </p:nvSpPr>
        <p:spPr>
          <a:ln/>
        </p:spPr>
        <p:txBody>
          <a:bodyPr/>
          <a:lstStyle>
            <a:lvl1pPr>
              <a:defRPr/>
            </a:lvl1pPr>
          </a:lstStyle>
          <a:p>
            <a:r>
              <a:rPr lang="it-IT" dirty="0"/>
              <a:t>Pag. </a:t>
            </a:r>
            <a:fld id="{AB86FDA9-73B4-8348-B058-6E024D28C42E}" type="slidenum">
              <a:rPr lang="it-IT"/>
              <a:pPr/>
              <a:t>‹N›</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7" name="Rectangle 6"/>
          <p:cNvSpPr>
            <a:spLocks noGrp="1" noChangeArrowheads="1"/>
          </p:cNvSpPr>
          <p:nvPr>
            <p:ph type="sldNum" sz="quarter" idx="12"/>
          </p:nvPr>
        </p:nvSpPr>
        <p:spPr>
          <a:ln/>
        </p:spPr>
        <p:txBody>
          <a:bodyPr/>
          <a:lstStyle>
            <a:lvl1pPr>
              <a:defRPr/>
            </a:lvl1pPr>
          </a:lstStyle>
          <a:p>
            <a:r>
              <a:rPr lang="it-IT" dirty="0"/>
              <a:t>Pag. </a:t>
            </a:r>
            <a:fld id="{3F72E95A-28A0-DD47-A6FC-6A5A182892FF}" type="slidenum">
              <a:rPr lang="it-IT"/>
              <a:pPr/>
              <a:t>‹N›</a:t>
            </a:fld>
            <a:endParaRPr lang="it-I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r>
              <a:rPr lang="en-US"/>
              <a:t>2/03/2023</a:t>
            </a: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a:t>Seconda giornata acceleratori</a:t>
            </a:r>
          </a:p>
        </p:txBody>
      </p:sp>
      <p:sp>
        <p:nvSpPr>
          <p:cNvPr id="7" name="Rectangle 6"/>
          <p:cNvSpPr>
            <a:spLocks noGrp="1" noChangeArrowheads="1"/>
          </p:cNvSpPr>
          <p:nvPr>
            <p:ph type="sldNum" sz="quarter" idx="12"/>
          </p:nvPr>
        </p:nvSpPr>
        <p:spPr>
          <a:ln/>
        </p:spPr>
        <p:txBody>
          <a:bodyPr/>
          <a:lstStyle>
            <a:lvl1pPr>
              <a:defRPr/>
            </a:lvl1pPr>
          </a:lstStyle>
          <a:p>
            <a:r>
              <a:rPr lang="it-IT" dirty="0"/>
              <a:t>Pag. </a:t>
            </a:r>
            <a:fld id="{4CFF2E79-C39B-0F4F-8D04-4978C9783A71}" type="slidenum">
              <a:rPr lang="it-IT"/>
              <a:pPr/>
              <a:t>‹N›</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5"/>
          <p:cNvGrpSpPr>
            <a:grpSpLocks/>
          </p:cNvGrpSpPr>
          <p:nvPr/>
        </p:nvGrpSpPr>
        <p:grpSpPr bwMode="auto">
          <a:xfrm>
            <a:off x="0" y="6096000"/>
            <a:ext cx="12192000" cy="762000"/>
            <a:chOff x="0" y="3840"/>
            <a:chExt cx="5760" cy="480"/>
          </a:xfrm>
        </p:grpSpPr>
        <p:sp>
          <p:nvSpPr>
            <p:cNvPr id="1037" name="Rectangle 13"/>
            <p:cNvSpPr>
              <a:spLocks noChangeArrowheads="1"/>
            </p:cNvSpPr>
            <p:nvPr userDrawn="1"/>
          </p:nvSpPr>
          <p:spPr bwMode="auto">
            <a:xfrm>
              <a:off x="0" y="3984"/>
              <a:ext cx="5760" cy="336"/>
            </a:xfrm>
            <a:prstGeom prst="rect">
              <a:avLst/>
            </a:prstGeom>
            <a:solidFill>
              <a:srgbClr val="822433"/>
            </a:solidFill>
            <a:ln w="9525">
              <a:noFill/>
              <a:miter lim="800000"/>
              <a:headEnd/>
              <a:tailEnd/>
            </a:ln>
          </p:spPr>
          <p:txBody>
            <a:bodyPr wrap="none" anchor="ctr"/>
            <a:lstStyle/>
            <a:p>
              <a:pPr>
                <a:defRPr/>
              </a:pPr>
              <a:endParaRPr lang="it-IT" sz="900">
                <a:ea typeface="ＭＳ Ｐゴシック" pitchFamily="1" charset="-128"/>
                <a:cs typeface="+mn-cs"/>
              </a:endParaRPr>
            </a:p>
          </p:txBody>
        </p:sp>
        <p:sp>
          <p:nvSpPr>
            <p:cNvPr id="1038" name="Rectangle 14"/>
            <p:cNvSpPr>
              <a:spLocks noChangeArrowheads="1"/>
            </p:cNvSpPr>
            <p:nvPr userDrawn="1"/>
          </p:nvSpPr>
          <p:spPr bwMode="auto">
            <a:xfrm>
              <a:off x="768" y="3840"/>
              <a:ext cx="4992" cy="480"/>
            </a:xfrm>
            <a:prstGeom prst="rect">
              <a:avLst/>
            </a:prstGeom>
            <a:solidFill>
              <a:srgbClr val="822433"/>
            </a:solidFill>
            <a:ln w="9525">
              <a:noFill/>
              <a:miter lim="800000"/>
              <a:headEnd/>
              <a:tailEnd/>
            </a:ln>
          </p:spPr>
          <p:txBody>
            <a:bodyPr wrap="none" anchor="ctr"/>
            <a:lstStyle/>
            <a:p>
              <a:pPr>
                <a:defRPr/>
              </a:pPr>
              <a:endParaRPr lang="it-IT" sz="900">
                <a:ea typeface="ＭＳ Ｐゴシック" pitchFamily="1" charset="-128"/>
                <a:cs typeface="+mn-cs"/>
              </a:endParaRPr>
            </a:p>
          </p:txBody>
        </p:sp>
      </p:grpSp>
      <p:sp>
        <p:nvSpPr>
          <p:cNvPr id="3075" name="Rectangle 2"/>
          <p:cNvSpPr>
            <a:spLocks noGrp="1" noChangeArrowheads="1"/>
          </p:cNvSpPr>
          <p:nvPr>
            <p:ph type="title"/>
          </p:nvPr>
        </p:nvSpPr>
        <p:spPr bwMode="auto">
          <a:xfrm>
            <a:off x="1488018" y="409576"/>
            <a:ext cx="10079567"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stile</a:t>
            </a:r>
          </a:p>
        </p:txBody>
      </p:sp>
      <p:sp>
        <p:nvSpPr>
          <p:cNvPr id="3076" name="Rectangle 3"/>
          <p:cNvSpPr>
            <a:spLocks noGrp="1" noChangeArrowheads="1"/>
          </p:cNvSpPr>
          <p:nvPr>
            <p:ph type="body" idx="1"/>
          </p:nvPr>
        </p:nvSpPr>
        <p:spPr bwMode="auto">
          <a:xfrm>
            <a:off x="1488018" y="1752600"/>
            <a:ext cx="10079567"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5791200" y="6148388"/>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vl1pPr>
          </a:lstStyle>
          <a:p>
            <a:r>
              <a:rPr lang="en-US"/>
              <a:t>2/03/2023</a:t>
            </a:r>
            <a:endParaRPr lang="it-IT"/>
          </a:p>
        </p:txBody>
      </p:sp>
      <p:sp>
        <p:nvSpPr>
          <p:cNvPr id="1029" name="Rectangle 5"/>
          <p:cNvSpPr>
            <a:spLocks noGrp="1" noChangeArrowheads="1"/>
          </p:cNvSpPr>
          <p:nvPr>
            <p:ph type="ftr" sz="quarter" idx="3"/>
          </p:nvPr>
        </p:nvSpPr>
        <p:spPr bwMode="auto">
          <a:xfrm>
            <a:off x="1625600" y="6148388"/>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smtClean="0">
                <a:ea typeface="ＭＳ Ｐゴシック" pitchFamily="1" charset="-128"/>
                <a:cs typeface="+mn-cs"/>
              </a:defRPr>
            </a:lvl1pPr>
          </a:lstStyle>
          <a:p>
            <a:pPr>
              <a:defRPr/>
            </a:pPr>
            <a:r>
              <a:rPr lang="it-IT"/>
              <a:t>Seconda giornata acceleratori</a:t>
            </a:r>
          </a:p>
        </p:txBody>
      </p:sp>
      <p:sp>
        <p:nvSpPr>
          <p:cNvPr id="1030" name="Rectangle 6"/>
          <p:cNvSpPr>
            <a:spLocks noGrp="1" noChangeArrowheads="1"/>
          </p:cNvSpPr>
          <p:nvPr>
            <p:ph type="sldNum" sz="quarter" idx="4"/>
          </p:nvPr>
        </p:nvSpPr>
        <p:spPr bwMode="auto">
          <a:xfrm>
            <a:off x="8737600" y="6148388"/>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r>
              <a:rPr lang="it-IT" dirty="0"/>
              <a:t>Pag. </a:t>
            </a:r>
            <a:fld id="{84F3E2DF-3CD5-B448-B909-71EF67D9F9AF}" type="slidenum">
              <a:rPr lang="it-IT"/>
              <a:pPr/>
              <a:t>‹N›</a:t>
            </a:fld>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77" r:id="rId17"/>
  </p:sldLayoutIdLst>
  <p:hf sldNum="0" hdr="0"/>
  <p:txStyles>
    <p:title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3AA6468-AD09-3E69-02D3-652968DF4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E2047601-B5A2-E9AB-1128-C9B299AF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49D42C3F-96D8-350A-A616-B0AA708860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2/03/2023</a:t>
            </a:r>
            <a:endParaRPr lang="en-GB"/>
          </a:p>
        </p:txBody>
      </p:sp>
      <p:sp>
        <p:nvSpPr>
          <p:cNvPr id="5" name="Segnaposto piè di pagina 4">
            <a:extLst>
              <a:ext uri="{FF2B5EF4-FFF2-40B4-BE49-F238E27FC236}">
                <a16:creationId xmlns:a16="http://schemas.microsoft.com/office/drawing/2014/main" id="{4231BC03-1DA1-584F-BF1B-C769DAD986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Seconda giornata acceleratori</a:t>
            </a:r>
          </a:p>
        </p:txBody>
      </p:sp>
      <p:sp>
        <p:nvSpPr>
          <p:cNvPr id="6" name="Segnaposto numero diapositiva 5">
            <a:extLst>
              <a:ext uri="{FF2B5EF4-FFF2-40B4-BE49-F238E27FC236}">
                <a16:creationId xmlns:a16="http://schemas.microsoft.com/office/drawing/2014/main" id="{75860930-5E45-8D25-A6A0-703C2A9DA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A6498-D41D-C743-BD66-CE294DC15657}" type="slidenum">
              <a:rPr lang="en-GB" smtClean="0"/>
              <a:t>‹N›</a:t>
            </a:fld>
            <a:endParaRPr lang="en-GB"/>
          </a:p>
        </p:txBody>
      </p:sp>
    </p:spTree>
    <p:extLst>
      <p:ext uri="{BB962C8B-B14F-4D97-AF65-F5344CB8AC3E}">
        <p14:creationId xmlns:p14="http://schemas.microsoft.com/office/powerpoint/2010/main" val="12707845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3AA6468-AD09-3E69-02D3-652968DF4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E2047601-B5A2-E9AB-1128-C9B299AF4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49D42C3F-96D8-350A-A616-B0AA708860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77B14-3513-E245-A480-1699F8246B71}" type="datetimeFigureOut">
              <a:rPr lang="en-GB" smtClean="0"/>
              <a:t>02/03/2023</a:t>
            </a:fld>
            <a:endParaRPr lang="en-GB"/>
          </a:p>
        </p:txBody>
      </p:sp>
      <p:sp>
        <p:nvSpPr>
          <p:cNvPr id="5" name="Segnaposto piè di pagina 4">
            <a:extLst>
              <a:ext uri="{FF2B5EF4-FFF2-40B4-BE49-F238E27FC236}">
                <a16:creationId xmlns:a16="http://schemas.microsoft.com/office/drawing/2014/main" id="{4231BC03-1DA1-584F-BF1B-C769DAD986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a:extLst>
              <a:ext uri="{FF2B5EF4-FFF2-40B4-BE49-F238E27FC236}">
                <a16:creationId xmlns:a16="http://schemas.microsoft.com/office/drawing/2014/main" id="{75860930-5E45-8D25-A6A0-703C2A9DA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A6498-D41D-C743-BD66-CE294DC15657}" type="slidenum">
              <a:rPr lang="en-GB" smtClean="0"/>
              <a:t>‹N›</a:t>
            </a:fld>
            <a:endParaRPr lang="en-GB"/>
          </a:p>
        </p:txBody>
      </p:sp>
    </p:spTree>
    <p:extLst>
      <p:ext uri="{BB962C8B-B14F-4D97-AF65-F5344CB8AC3E}">
        <p14:creationId xmlns:p14="http://schemas.microsoft.com/office/powerpoint/2010/main" val="28108739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9.emf"/><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tiff"/><Relationship Id="rId1" Type="http://schemas.openxmlformats.org/officeDocument/2006/relationships/slideLayout" Target="../slideLayouts/slideLayout16.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9.png"/><Relationship Id="rId3" Type="http://schemas.openxmlformats.org/officeDocument/2006/relationships/image" Target="../media/image31.png"/><Relationship Id="rId7" Type="http://schemas.openxmlformats.org/officeDocument/2006/relationships/image" Target="../media/image56.jpg"/><Relationship Id="rId12" Type="http://schemas.openxmlformats.org/officeDocument/2006/relationships/image" Target="../media/image59.jpg"/><Relationship Id="rId2"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image" Target="../media/image55.jpg"/><Relationship Id="rId11" Type="http://schemas.openxmlformats.org/officeDocument/2006/relationships/image" Target="../media/image58.jpg"/><Relationship Id="rId5" Type="http://schemas.openxmlformats.org/officeDocument/2006/relationships/image" Target="../media/image33.png"/><Relationship Id="rId10" Type="http://schemas.openxmlformats.org/officeDocument/2006/relationships/image" Target="../media/image57.jpg"/><Relationship Id="rId4" Type="http://schemas.openxmlformats.org/officeDocument/2006/relationships/image" Target="../media/image530.png"/><Relationship Id="rId9" Type="http://schemas.openxmlformats.org/officeDocument/2006/relationships/image" Target="../media/image370.png"/><Relationship Id="rId14" Type="http://schemas.openxmlformats.org/officeDocument/2006/relationships/image" Target="../media/image60.tiff"/></Relationships>
</file>

<file path=ppt/slides/_rels/slide1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5" Type="http://schemas.openxmlformats.org/officeDocument/2006/relationships/image" Target="../media/image64.jpg"/><Relationship Id="rId4" Type="http://schemas.openxmlformats.org/officeDocument/2006/relationships/image" Target="../media/image63.jp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78.png"/><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diagramQuickStyle" Target="../diagrams/quickStyle1.xml"/><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diagramLayout" Target="../diagrams/layout1.xml"/><Relationship Id="rId17" Type="http://schemas.openxmlformats.org/officeDocument/2006/relationships/image" Target="../media/image31.jpeg"/><Relationship Id="rId2" Type="http://schemas.openxmlformats.org/officeDocument/2006/relationships/hyperlink" Target="https://www.google.com/url?sa=i&amp;url=http%3A%2F%2Fpublic.virgo-gw.eu%2Ffrontier-technology%2F&amp;psig=AOvVaw1ivfBRSHQt6pk9YZxfXlDN&amp;ust=1652793594273000&amp;source=images&amp;cd=vfe&amp;ved=0CAwQjRxqFwoTCLCw0YqO5PcCFQAAAAAdAAAAABAJ" TargetMode="External"/><Relationship Id="rId16"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24.tiff"/><Relationship Id="rId11" Type="http://schemas.openxmlformats.org/officeDocument/2006/relationships/diagramData" Target="../diagrams/data1.xml"/><Relationship Id="rId5" Type="http://schemas.openxmlformats.org/officeDocument/2006/relationships/image" Target="../media/image23.png"/><Relationship Id="rId15" Type="http://schemas.microsoft.com/office/2007/relationships/diagramDrawing" Target="../diagrams/drawing1.xml"/><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570288" y="2082858"/>
            <a:ext cx="5550089" cy="997200"/>
          </a:xfrm>
        </p:spPr>
        <p:txBody>
          <a:bodyPr/>
          <a:lstStyle/>
          <a:p>
            <a:pPr algn="ctr"/>
            <a:r>
              <a:rPr lang="en-US" b="0" dirty="0"/>
              <a:t> ARYA experiment: Collective effects and instabilities - Present and future</a:t>
            </a:r>
            <a:endParaRPr lang="en-GB" dirty="0"/>
          </a:p>
        </p:txBody>
      </p:sp>
      <p:sp>
        <p:nvSpPr>
          <p:cNvPr id="4" name="Rectangle 8"/>
          <p:cNvSpPr>
            <a:spLocks noChangeArrowheads="1"/>
          </p:cNvSpPr>
          <p:nvPr/>
        </p:nvSpPr>
        <p:spPr bwMode="auto">
          <a:xfrm>
            <a:off x="3478213" y="630238"/>
            <a:ext cx="184150" cy="228600"/>
          </a:xfrm>
          <a:prstGeom prst="rect">
            <a:avLst/>
          </a:prstGeom>
          <a:noFill/>
          <a:ln w="9525">
            <a:noFill/>
            <a:miter lim="800000"/>
            <a:headEnd/>
            <a:tailEnd/>
          </a:ln>
        </p:spPr>
        <p:txBody>
          <a:bodyPr wrap="none">
            <a:prstTxWarp prst="textNoShape">
              <a:avLst/>
            </a:prstTxWarp>
            <a:spAutoFit/>
          </a:bodyPr>
          <a:lstStyle/>
          <a:p>
            <a:endParaRPr lang="it-IT" dirty="0"/>
          </a:p>
        </p:txBody>
      </p:sp>
      <p:pic>
        <p:nvPicPr>
          <p:cNvPr id="5" name="Picture 13" descr="logo +marchi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81630" y="983112"/>
            <a:ext cx="1621351" cy="662113"/>
          </a:xfrm>
          <a:prstGeom prst="rect">
            <a:avLst/>
          </a:prstGeom>
          <a:noFill/>
          <a:ln w="9525">
            <a:noFill/>
            <a:miter lim="800000"/>
            <a:headEnd/>
            <a:tailEnd/>
          </a:ln>
        </p:spPr>
      </p:pic>
      <p:pic>
        <p:nvPicPr>
          <p:cNvPr id="7" name="Immagin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472392" y="78413"/>
            <a:ext cx="2296933" cy="780425"/>
          </a:xfrm>
          <a:prstGeom prst="rect">
            <a:avLst/>
          </a:prstGeom>
        </p:spPr>
      </p:pic>
      <p:pic>
        <p:nvPicPr>
          <p:cNvPr id="11" name="Picture 1">
            <a:extLst>
              <a:ext uri="{FF2B5EF4-FFF2-40B4-BE49-F238E27FC236}">
                <a16:creationId xmlns:a16="http://schemas.microsoft.com/office/drawing/2014/main" id="{B3CC0FFE-1942-554D-B255-E3AE1399F35A}"/>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187868" y="193936"/>
            <a:ext cx="1897380" cy="998220"/>
          </a:xfrm>
          <a:prstGeom prst="rect">
            <a:avLst/>
          </a:prstGeom>
          <a:noFill/>
          <a:ln>
            <a:noFill/>
          </a:ln>
        </p:spPr>
      </p:pic>
      <p:pic>
        <p:nvPicPr>
          <p:cNvPr id="6" name="Immagine 5">
            <a:extLst>
              <a:ext uri="{FF2B5EF4-FFF2-40B4-BE49-F238E27FC236}">
                <a16:creationId xmlns:a16="http://schemas.microsoft.com/office/drawing/2014/main" id="{0EC785DE-1DA6-ED40-B935-47CE82C1A3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96973" y="360238"/>
            <a:ext cx="2350430" cy="831918"/>
          </a:xfrm>
          <a:prstGeom prst="rect">
            <a:avLst/>
          </a:prstGeom>
        </p:spPr>
      </p:pic>
      <p:sp>
        <p:nvSpPr>
          <p:cNvPr id="13" name="Sottotitolo 2">
            <a:extLst>
              <a:ext uri="{FF2B5EF4-FFF2-40B4-BE49-F238E27FC236}">
                <a16:creationId xmlns:a16="http://schemas.microsoft.com/office/drawing/2014/main" id="{297469FA-1C5E-C925-0BD1-FF602E9E517A}"/>
              </a:ext>
            </a:extLst>
          </p:cNvPr>
          <p:cNvSpPr>
            <a:spLocks noGrp="1"/>
          </p:cNvSpPr>
          <p:nvPr>
            <p:ph type="subTitle" idx="1"/>
          </p:nvPr>
        </p:nvSpPr>
        <p:spPr>
          <a:xfrm>
            <a:off x="1877665" y="3429000"/>
            <a:ext cx="8436669" cy="2022231"/>
          </a:xfrm>
        </p:spPr>
        <p:txBody>
          <a:bodyPr/>
          <a:lstStyle/>
          <a:p>
            <a:pPr>
              <a:lnSpc>
                <a:spcPct val="140000"/>
              </a:lnSpc>
            </a:pPr>
            <a:r>
              <a:rPr lang="en-GB" sz="2000" b="1" dirty="0">
                <a:solidFill>
                  <a:srgbClr val="FF0000"/>
                </a:solidFill>
              </a:rPr>
              <a:t>M.R. </a:t>
            </a:r>
            <a:r>
              <a:rPr lang="en-GB" sz="2000" b="1" dirty="0" err="1">
                <a:solidFill>
                  <a:srgbClr val="FF0000"/>
                </a:solidFill>
              </a:rPr>
              <a:t>Masullo</a:t>
            </a:r>
            <a:r>
              <a:rPr lang="en-GB" sz="2000" b="1" dirty="0">
                <a:solidFill>
                  <a:srgbClr val="FF0000"/>
                </a:solidFill>
              </a:rPr>
              <a:t> - M. </a:t>
            </a:r>
            <a:r>
              <a:rPr lang="en-GB" sz="2000" b="1" dirty="0" err="1">
                <a:solidFill>
                  <a:srgbClr val="FF0000"/>
                </a:solidFill>
              </a:rPr>
              <a:t>Migliorati</a:t>
            </a:r>
            <a:endParaRPr lang="en-GB" sz="2000" b="1" dirty="0">
              <a:solidFill>
                <a:srgbClr val="FF0000"/>
              </a:solidFill>
            </a:endParaRPr>
          </a:p>
          <a:p>
            <a:pPr>
              <a:lnSpc>
                <a:spcPct val="140000"/>
              </a:lnSpc>
            </a:pPr>
            <a:r>
              <a:rPr lang="en-GB" sz="2000" b="1" dirty="0">
                <a:solidFill>
                  <a:srgbClr val="002060"/>
                </a:solidFill>
              </a:rPr>
              <a:t>LNS 02-3-2023</a:t>
            </a:r>
          </a:p>
        </p:txBody>
      </p:sp>
      <p:sp>
        <p:nvSpPr>
          <p:cNvPr id="3" name="CasellaDiTesto 2">
            <a:extLst>
              <a:ext uri="{FF2B5EF4-FFF2-40B4-BE49-F238E27FC236}">
                <a16:creationId xmlns:a16="http://schemas.microsoft.com/office/drawing/2014/main" id="{166F00D1-18A6-C649-AF78-700B7BA60025}"/>
              </a:ext>
            </a:extLst>
          </p:cNvPr>
          <p:cNvSpPr txBox="1"/>
          <p:nvPr/>
        </p:nvSpPr>
        <p:spPr>
          <a:xfrm>
            <a:off x="2085248" y="428445"/>
            <a:ext cx="2462317" cy="369332"/>
          </a:xfrm>
          <a:prstGeom prst="rect">
            <a:avLst/>
          </a:prstGeom>
          <a:noFill/>
        </p:spPr>
        <p:txBody>
          <a:bodyPr wrap="square" rtlCol="0">
            <a:spAutoFit/>
          </a:bodyPr>
          <a:lstStyle/>
          <a:p>
            <a:r>
              <a:rPr lang="en-GB" sz="1800" dirty="0">
                <a:solidFill>
                  <a:srgbClr val="00B0F0"/>
                </a:solidFill>
              </a:rPr>
              <a:t>Napoli -LNF-Roma1</a:t>
            </a:r>
          </a:p>
        </p:txBody>
      </p:sp>
      <p:sp>
        <p:nvSpPr>
          <p:cNvPr id="10" name="Sottotitolo 2">
            <a:extLst>
              <a:ext uri="{FF2B5EF4-FFF2-40B4-BE49-F238E27FC236}">
                <a16:creationId xmlns:a16="http://schemas.microsoft.com/office/drawing/2014/main" id="{B96D5341-0155-F94A-A456-6AA8C5AB2C53}"/>
              </a:ext>
            </a:extLst>
          </p:cNvPr>
          <p:cNvSpPr txBox="1">
            <a:spLocks/>
          </p:cNvSpPr>
          <p:nvPr/>
        </p:nvSpPr>
        <p:spPr bwMode="auto">
          <a:xfrm>
            <a:off x="0" y="5316902"/>
            <a:ext cx="6239728" cy="5457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rgbClr val="822433"/>
              </a:buClr>
              <a:buNone/>
              <a:defRPr sz="2400">
                <a:solidFill>
                  <a:srgbClr val="000000"/>
                </a:solidFill>
                <a:latin typeface="+mn-lt"/>
                <a:ea typeface="+mn-ea"/>
                <a:cs typeface="ＭＳ Ｐゴシック" charset="-128"/>
              </a:defRPr>
            </a:lvl1pPr>
            <a:lvl2pPr marL="457200" indent="0" algn="ctr" rtl="0" eaLnBrk="1" fontAlgn="base" hangingPunct="1">
              <a:spcBef>
                <a:spcPct val="20000"/>
              </a:spcBef>
              <a:spcAft>
                <a:spcPct val="0"/>
              </a:spcAft>
              <a:buNone/>
              <a:defRPr sz="2000">
                <a:solidFill>
                  <a:srgbClr val="000000"/>
                </a:solidFill>
                <a:latin typeface="+mn-lt"/>
                <a:ea typeface="+mn-ea"/>
              </a:defRPr>
            </a:lvl2pPr>
            <a:lvl3pPr marL="914400" indent="0" algn="ctr" rtl="0" eaLnBrk="1" fontAlgn="base" hangingPunct="1">
              <a:spcBef>
                <a:spcPct val="20000"/>
              </a:spcBef>
              <a:spcAft>
                <a:spcPct val="0"/>
              </a:spcAft>
              <a:buNone/>
              <a:defRPr sz="1600">
                <a:solidFill>
                  <a:srgbClr val="000000"/>
                </a:solidFill>
                <a:latin typeface="+mn-lt"/>
                <a:ea typeface="+mn-ea"/>
              </a:defRPr>
            </a:lvl3pPr>
            <a:lvl4pPr marL="1371600" indent="0" algn="ctr" rtl="0" eaLnBrk="1" fontAlgn="base" hangingPunct="1">
              <a:spcBef>
                <a:spcPct val="20000"/>
              </a:spcBef>
              <a:spcAft>
                <a:spcPct val="0"/>
              </a:spcAft>
              <a:buNone/>
              <a:defRPr sz="1400">
                <a:solidFill>
                  <a:srgbClr val="000000"/>
                </a:solidFill>
                <a:latin typeface="+mn-lt"/>
                <a:ea typeface="+mn-ea"/>
              </a:defRPr>
            </a:lvl4pPr>
            <a:lvl5pPr marL="1828800" indent="0" algn="ctr" rtl="0" eaLnBrk="1" fontAlgn="base" hangingPunct="1">
              <a:spcBef>
                <a:spcPct val="20000"/>
              </a:spcBef>
              <a:spcAft>
                <a:spcPct val="0"/>
              </a:spcAft>
              <a:buNone/>
              <a:defRPr sz="1200">
                <a:solidFill>
                  <a:srgbClr val="000000"/>
                </a:solidFill>
                <a:latin typeface="+mn-lt"/>
                <a:ea typeface="+mn-ea"/>
              </a:defRPr>
            </a:lvl5pPr>
            <a:lvl6pPr marL="2286000" indent="0" algn="ctr" rtl="0" eaLnBrk="1" fontAlgn="base" hangingPunct="1">
              <a:spcBef>
                <a:spcPct val="20000"/>
              </a:spcBef>
              <a:spcAft>
                <a:spcPct val="0"/>
              </a:spcAft>
              <a:buNone/>
              <a:defRPr sz="1200">
                <a:solidFill>
                  <a:srgbClr val="000000"/>
                </a:solidFill>
                <a:latin typeface="+mn-lt"/>
                <a:ea typeface="+mn-ea"/>
              </a:defRPr>
            </a:lvl6pPr>
            <a:lvl7pPr marL="2743200" indent="0" algn="ctr" rtl="0" eaLnBrk="1" fontAlgn="base" hangingPunct="1">
              <a:spcBef>
                <a:spcPct val="20000"/>
              </a:spcBef>
              <a:spcAft>
                <a:spcPct val="0"/>
              </a:spcAft>
              <a:buNone/>
              <a:defRPr sz="1200">
                <a:solidFill>
                  <a:srgbClr val="000000"/>
                </a:solidFill>
                <a:latin typeface="+mn-lt"/>
                <a:ea typeface="+mn-ea"/>
              </a:defRPr>
            </a:lvl7pPr>
            <a:lvl8pPr marL="3200400" indent="0" algn="ctr" rtl="0" eaLnBrk="1" fontAlgn="base" hangingPunct="1">
              <a:spcBef>
                <a:spcPct val="20000"/>
              </a:spcBef>
              <a:spcAft>
                <a:spcPct val="0"/>
              </a:spcAft>
              <a:buNone/>
              <a:defRPr sz="1200">
                <a:solidFill>
                  <a:srgbClr val="000000"/>
                </a:solidFill>
                <a:latin typeface="+mn-lt"/>
                <a:ea typeface="+mn-ea"/>
              </a:defRPr>
            </a:lvl8pPr>
            <a:lvl9pPr marL="3657600" indent="0" algn="ctr" rtl="0" eaLnBrk="1" fontAlgn="base" hangingPunct="1">
              <a:spcBef>
                <a:spcPct val="20000"/>
              </a:spcBef>
              <a:spcAft>
                <a:spcPct val="0"/>
              </a:spcAft>
              <a:buNone/>
              <a:defRPr sz="1200">
                <a:solidFill>
                  <a:srgbClr val="000000"/>
                </a:solidFill>
                <a:latin typeface="+mn-lt"/>
                <a:ea typeface="+mn-ea"/>
              </a:defRPr>
            </a:lvl9pPr>
          </a:lstStyle>
          <a:p>
            <a:pPr>
              <a:lnSpc>
                <a:spcPct val="140000"/>
              </a:lnSpc>
            </a:pPr>
            <a:r>
              <a:rPr lang="en-GB" sz="2000" b="1" kern="0" dirty="0"/>
              <a:t>Thanks to Vittorio for all his work and presence</a:t>
            </a:r>
          </a:p>
        </p:txBody>
      </p:sp>
    </p:spTree>
    <p:extLst>
      <p:ext uri="{BB962C8B-B14F-4D97-AF65-F5344CB8AC3E}">
        <p14:creationId xmlns:p14="http://schemas.microsoft.com/office/powerpoint/2010/main" val="51443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GO &amp; the Virgo Collaboration (@ego_virgo) / Twitter">
            <a:extLst>
              <a:ext uri="{FF2B5EF4-FFF2-40B4-BE49-F238E27FC236}">
                <a16:creationId xmlns:a16="http://schemas.microsoft.com/office/drawing/2014/main" id="{016E1D25-E2E8-2496-A845-24D662240A3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069"/>
          <a:stretch/>
        </p:blipFill>
        <p:spPr bwMode="auto">
          <a:xfrm>
            <a:off x="9926895" y="907968"/>
            <a:ext cx="2018741" cy="2719499"/>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data 2">
            <a:extLst>
              <a:ext uri="{FF2B5EF4-FFF2-40B4-BE49-F238E27FC236}">
                <a16:creationId xmlns:a16="http://schemas.microsoft.com/office/drawing/2014/main" id="{A5EDC9C0-5A6F-9FDB-DFAC-7D2175CDFDA2}"/>
              </a:ext>
            </a:extLst>
          </p:cNvPr>
          <p:cNvSpPr>
            <a:spLocks noGrp="1"/>
          </p:cNvSpPr>
          <p:nvPr>
            <p:ph type="dt" sz="half" idx="10"/>
          </p:nvPr>
        </p:nvSpPr>
        <p:spPr/>
        <p:txBody>
          <a:bodyPr/>
          <a:lstStyle/>
          <a:p>
            <a:r>
              <a:rPr lang="en-US"/>
              <a:t>2/03/2023</a:t>
            </a:r>
            <a:endParaRPr lang="en-GB"/>
          </a:p>
        </p:txBody>
      </p:sp>
      <p:pic>
        <p:nvPicPr>
          <p:cNvPr id="9" name="Picture 4" descr="Einstein Telescope in Sardegna: al via la campagna di misure geofisiche |  San Gavino Monreale . Net">
            <a:extLst>
              <a:ext uri="{FF2B5EF4-FFF2-40B4-BE49-F238E27FC236}">
                <a16:creationId xmlns:a16="http://schemas.microsoft.com/office/drawing/2014/main" id="{453D7A3E-3F68-4297-319D-BF03D86B4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85" y="52095"/>
            <a:ext cx="2911942" cy="1645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Einstein Telescope | National Centre for Nuclear Research">
            <a:extLst>
              <a:ext uri="{FF2B5EF4-FFF2-40B4-BE49-F238E27FC236}">
                <a16:creationId xmlns:a16="http://schemas.microsoft.com/office/drawing/2014/main" id="{F133A48D-E7F8-259A-77D7-6171270BBC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8180" y="1263247"/>
            <a:ext cx="1180083" cy="365125"/>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D6853148-6862-7D81-2590-7C56413B6434}"/>
              </a:ext>
            </a:extLst>
          </p:cNvPr>
          <p:cNvSpPr txBox="1"/>
          <p:nvPr/>
        </p:nvSpPr>
        <p:spPr>
          <a:xfrm>
            <a:off x="3352498" y="393903"/>
            <a:ext cx="6287678" cy="830997"/>
          </a:xfrm>
          <a:prstGeom prst="rect">
            <a:avLst/>
          </a:prstGeom>
          <a:noFill/>
        </p:spPr>
        <p:txBody>
          <a:bodyPr wrap="square">
            <a:spAutoFit/>
          </a:bodyPr>
          <a:lstStyle/>
          <a:p>
            <a:pPr algn="just"/>
            <a:r>
              <a:rPr lang="en-GB" sz="4800" b="1" spc="50" dirty="0">
                <a:ln w="0"/>
                <a:solidFill>
                  <a:srgbClr val="C00000"/>
                </a:solidFill>
                <a:effectLst>
                  <a:innerShdw blurRad="63500" dist="50800" dir="13500000">
                    <a:srgbClr val="000000">
                      <a:alpha val="50000"/>
                    </a:srgbClr>
                  </a:innerShdw>
                </a:effectLst>
              </a:rPr>
              <a:t>Einstein Telescope:  </a:t>
            </a:r>
          </a:p>
        </p:txBody>
      </p:sp>
      <p:sp>
        <p:nvSpPr>
          <p:cNvPr id="17" name="CasellaDiTesto 16">
            <a:extLst>
              <a:ext uri="{FF2B5EF4-FFF2-40B4-BE49-F238E27FC236}">
                <a16:creationId xmlns:a16="http://schemas.microsoft.com/office/drawing/2014/main" id="{930D7B25-7C71-FB65-A495-50C9547B71ED}"/>
              </a:ext>
            </a:extLst>
          </p:cNvPr>
          <p:cNvSpPr txBox="1"/>
          <p:nvPr/>
        </p:nvSpPr>
        <p:spPr>
          <a:xfrm>
            <a:off x="3352498" y="92818"/>
            <a:ext cx="8839502" cy="461665"/>
          </a:xfrm>
          <a:prstGeom prst="rect">
            <a:avLst/>
          </a:prstGeom>
          <a:noFill/>
          <a:ln>
            <a:noFill/>
          </a:ln>
        </p:spPr>
        <p:txBody>
          <a:bodyPr wrap="square">
            <a:spAutoFit/>
          </a:bodyPr>
          <a:lstStyle/>
          <a:p>
            <a:r>
              <a:rPr lang="en-GB" sz="24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LT SEY and e</a:t>
            </a:r>
            <a:r>
              <a:rPr lang="en-GB" sz="2400" b="1" baseline="300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GB" sz="2400" b="1"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des. studies are driving mitigation mechanism for the</a:t>
            </a:r>
            <a:endParaRPr lang="en-GB" sz="2400" dirty="0">
              <a:solidFill>
                <a:schemeClr val="accent6">
                  <a:lumMod val="75000"/>
                </a:schemeClr>
              </a:solidFill>
            </a:endParaRPr>
          </a:p>
        </p:txBody>
      </p:sp>
      <p:pic>
        <p:nvPicPr>
          <p:cNvPr id="24" name="Segnaposto contenuto 2">
            <a:extLst>
              <a:ext uri="{FF2B5EF4-FFF2-40B4-BE49-F238E27FC236}">
                <a16:creationId xmlns:a16="http://schemas.microsoft.com/office/drawing/2014/main" id="{ABF030BF-69CF-CB81-4C25-F8675F64FDB8}"/>
              </a:ext>
            </a:extLst>
          </p:cNvPr>
          <p:cNvPicPr>
            <a:picLocks noChangeAspect="1"/>
          </p:cNvPicPr>
          <p:nvPr/>
        </p:nvPicPr>
        <p:blipFill rotWithShape="1">
          <a:blip r:embed="rId5">
            <a:alphaModFix/>
          </a:blip>
          <a:srcRect l="61" r="1"/>
          <a:stretch/>
        </p:blipFill>
        <p:spPr>
          <a:xfrm>
            <a:off x="7047200" y="3937942"/>
            <a:ext cx="4947193" cy="2562229"/>
          </a:xfrm>
          <a:prstGeom prst="rect">
            <a:avLst/>
          </a:prstGeom>
          <a:solidFill>
            <a:schemeClr val="bg1"/>
          </a:solidFill>
        </p:spPr>
      </p:pic>
      <p:sp>
        <p:nvSpPr>
          <p:cNvPr id="18" name="CasellaDiTesto 17">
            <a:extLst>
              <a:ext uri="{FF2B5EF4-FFF2-40B4-BE49-F238E27FC236}">
                <a16:creationId xmlns:a16="http://schemas.microsoft.com/office/drawing/2014/main" id="{ACDBB6CA-FBA7-B8A9-B4D4-F51A6AFAC0A4}"/>
              </a:ext>
            </a:extLst>
          </p:cNvPr>
          <p:cNvSpPr txBox="1"/>
          <p:nvPr/>
        </p:nvSpPr>
        <p:spPr>
          <a:xfrm>
            <a:off x="204908" y="2049351"/>
            <a:ext cx="3936888" cy="830997"/>
          </a:xfrm>
          <a:prstGeom prst="rect">
            <a:avLst/>
          </a:prstGeom>
          <a:noFill/>
        </p:spPr>
        <p:txBody>
          <a:bodyPr wrap="square">
            <a:spAutoFit/>
          </a:bodyPr>
          <a:lstStyle/>
          <a:p>
            <a:r>
              <a:rPr lang="en-GB"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Frost mitigation by electron </a:t>
            </a:r>
            <a:r>
              <a:rPr lang="en-GB"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d</a:t>
            </a:r>
            <a:r>
              <a:rPr lang="en-GB"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esorption (ESD)</a:t>
            </a:r>
            <a:endParaRPr lang="en-GB" sz="2400" dirty="0">
              <a:solidFill>
                <a:srgbClr val="0070C0"/>
              </a:solidFill>
            </a:endParaRPr>
          </a:p>
        </p:txBody>
      </p:sp>
      <p:grpSp>
        <p:nvGrpSpPr>
          <p:cNvPr id="19" name="Group 6">
            <a:extLst>
              <a:ext uri="{FF2B5EF4-FFF2-40B4-BE49-F238E27FC236}">
                <a16:creationId xmlns:a16="http://schemas.microsoft.com/office/drawing/2014/main" id="{3DBE4B8E-581D-6079-019C-6FD5063F4F94}"/>
              </a:ext>
            </a:extLst>
          </p:cNvPr>
          <p:cNvGrpSpPr/>
          <p:nvPr/>
        </p:nvGrpSpPr>
        <p:grpSpPr>
          <a:xfrm>
            <a:off x="3054324" y="2689007"/>
            <a:ext cx="2903215" cy="1467536"/>
            <a:chOff x="8394731" y="3059800"/>
            <a:chExt cx="4981432" cy="2298918"/>
          </a:xfrm>
        </p:grpSpPr>
        <p:pic>
          <p:nvPicPr>
            <p:cNvPr id="20" name="Picture 4" descr="Chart, scatter chart&#10;&#10;Description automatically generated">
              <a:extLst>
                <a:ext uri="{FF2B5EF4-FFF2-40B4-BE49-F238E27FC236}">
                  <a16:creationId xmlns:a16="http://schemas.microsoft.com/office/drawing/2014/main" id="{7F8EFE7A-EC5E-FB6A-6AA9-F591853C5A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94733" y="3059800"/>
              <a:ext cx="4981430" cy="2184400"/>
            </a:xfrm>
            <a:prstGeom prst="rect">
              <a:avLst/>
            </a:prstGeom>
          </p:spPr>
        </p:pic>
        <p:sp>
          <p:nvSpPr>
            <p:cNvPr id="21" name="TextBox 5">
              <a:extLst>
                <a:ext uri="{FF2B5EF4-FFF2-40B4-BE49-F238E27FC236}">
                  <a16:creationId xmlns:a16="http://schemas.microsoft.com/office/drawing/2014/main" id="{32359EC2-4FBF-D972-F956-7235F6214956}"/>
                </a:ext>
              </a:extLst>
            </p:cNvPr>
            <p:cNvSpPr txBox="1"/>
            <p:nvPr/>
          </p:nvSpPr>
          <p:spPr>
            <a:xfrm>
              <a:off x="8394731" y="4809093"/>
              <a:ext cx="4833918" cy="549625"/>
            </a:xfrm>
            <a:prstGeom prst="rect">
              <a:avLst/>
            </a:prstGeom>
            <a:solidFill>
              <a:schemeClr val="accent1">
                <a:lumMod val="20000"/>
                <a:lumOff val="80000"/>
              </a:schemeClr>
            </a:solidFill>
          </p:spPr>
          <p:txBody>
            <a:bodyPr wrap="square" rtlCol="0">
              <a:spAutoFit/>
            </a:bodyPr>
            <a:lstStyle/>
            <a:p>
              <a:pPr algn="ctr"/>
              <a:r>
                <a:rPr lang="en-GB" sz="1200"/>
                <a:t>Mirror </a:t>
              </a:r>
            </a:p>
          </p:txBody>
        </p:sp>
      </p:grpSp>
      <p:pic>
        <p:nvPicPr>
          <p:cNvPr id="22" name="Immagine 21">
            <a:extLst>
              <a:ext uri="{FF2B5EF4-FFF2-40B4-BE49-F238E27FC236}">
                <a16:creationId xmlns:a16="http://schemas.microsoft.com/office/drawing/2014/main" id="{47BC2D79-9ABF-DFEB-4B34-7173E228B7AC}"/>
              </a:ext>
            </a:extLst>
          </p:cNvPr>
          <p:cNvPicPr>
            <a:picLocks noChangeAspect="1"/>
          </p:cNvPicPr>
          <p:nvPr/>
        </p:nvPicPr>
        <p:blipFill>
          <a:blip r:embed="rId7"/>
          <a:stretch>
            <a:fillRect/>
          </a:stretch>
        </p:blipFill>
        <p:spPr>
          <a:xfrm>
            <a:off x="51014" y="3271965"/>
            <a:ext cx="2898781" cy="1728000"/>
          </a:xfrm>
          <a:prstGeom prst="rect">
            <a:avLst/>
          </a:prstGeom>
          <a:solidFill>
            <a:schemeClr val="bg1"/>
          </a:solidFill>
        </p:spPr>
      </p:pic>
      <p:sp>
        <p:nvSpPr>
          <p:cNvPr id="23" name="CasellaDiTesto 17">
            <a:extLst>
              <a:ext uri="{FF2B5EF4-FFF2-40B4-BE49-F238E27FC236}">
                <a16:creationId xmlns:a16="http://schemas.microsoft.com/office/drawing/2014/main" id="{3AF14DA6-57A1-DB48-832D-8DD20EB4F75B}"/>
              </a:ext>
            </a:extLst>
          </p:cNvPr>
          <p:cNvSpPr txBox="1"/>
          <p:nvPr/>
        </p:nvSpPr>
        <p:spPr>
          <a:xfrm>
            <a:off x="6838512" y="2920058"/>
            <a:ext cx="3088383" cy="830997"/>
          </a:xfrm>
          <a:prstGeom prst="rect">
            <a:avLst/>
          </a:prstGeom>
          <a:noFill/>
        </p:spPr>
        <p:txBody>
          <a:bodyPr wrap="square">
            <a:spAutoFit/>
          </a:bodyPr>
          <a:lstStyle/>
          <a:p>
            <a:r>
              <a:rPr lang="en-GB"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a:t>
            </a:r>
            <a:r>
              <a:rPr lang="en-GB"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harge </a:t>
            </a:r>
            <a:r>
              <a:rPr lang="en-GB"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m</a:t>
            </a:r>
            <a:r>
              <a:rPr lang="en-GB"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itigation by low </a:t>
            </a:r>
            <a:r>
              <a:rPr lang="en-GB" sz="2400" b="1" dirty="0" err="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en</a:t>
            </a:r>
            <a:r>
              <a:rPr lang="en-GB"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electrons </a:t>
            </a:r>
            <a:endParaRPr lang="en-GB" sz="2400" dirty="0">
              <a:solidFill>
                <a:srgbClr val="0070C0"/>
              </a:solidFill>
            </a:endParaRPr>
          </a:p>
        </p:txBody>
      </p:sp>
      <p:sp>
        <p:nvSpPr>
          <p:cNvPr id="4" name="Segnaposto piè di pagina 3">
            <a:extLst>
              <a:ext uri="{FF2B5EF4-FFF2-40B4-BE49-F238E27FC236}">
                <a16:creationId xmlns:a16="http://schemas.microsoft.com/office/drawing/2014/main" id="{5C4D741C-D48D-73E6-622A-184C4AFB5F67}"/>
              </a:ext>
            </a:extLst>
          </p:cNvPr>
          <p:cNvSpPr>
            <a:spLocks noGrp="1"/>
          </p:cNvSpPr>
          <p:nvPr>
            <p:ph type="ftr" sz="quarter" idx="11"/>
          </p:nvPr>
        </p:nvSpPr>
        <p:spPr/>
        <p:txBody>
          <a:bodyPr/>
          <a:lstStyle/>
          <a:p>
            <a:pPr>
              <a:defRPr/>
            </a:pPr>
            <a:r>
              <a:rPr lang="it-IT"/>
              <a:t>Seconda giornata acceleratori</a:t>
            </a:r>
            <a:endParaRPr lang="it-IT" dirty="0"/>
          </a:p>
        </p:txBody>
      </p:sp>
    </p:spTree>
    <p:extLst>
      <p:ext uri="{BB962C8B-B14F-4D97-AF65-F5344CB8AC3E}">
        <p14:creationId xmlns:p14="http://schemas.microsoft.com/office/powerpoint/2010/main" val="2840270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FB8391BE-338E-7B53-0FC1-1C3C4569EBC2}"/>
              </a:ext>
            </a:extLst>
          </p:cNvPr>
          <p:cNvSpPr txBox="1">
            <a:spLocks/>
          </p:cNvSpPr>
          <p:nvPr/>
        </p:nvSpPr>
        <p:spPr>
          <a:xfrm>
            <a:off x="4064641" y="188709"/>
            <a:ext cx="3428180" cy="460996"/>
          </a:xfrm>
          <a:prstGeom prst="rect">
            <a:avLst/>
          </a:prstGeom>
        </p:spPr>
        <p:txBody>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pPr algn="ctr"/>
            <a:r>
              <a:rPr lang="en-GB" kern="0" dirty="0"/>
              <a:t>Example of activity</a:t>
            </a:r>
          </a:p>
        </p:txBody>
      </p:sp>
      <p:pic>
        <p:nvPicPr>
          <p:cNvPr id="3" name="Immagine 2">
            <a:extLst>
              <a:ext uri="{FF2B5EF4-FFF2-40B4-BE49-F238E27FC236}">
                <a16:creationId xmlns:a16="http://schemas.microsoft.com/office/drawing/2014/main" id="{F4E6DEE7-C7BD-BA47-8ED1-973A32DEC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113" y="2876976"/>
            <a:ext cx="5422900" cy="1943100"/>
          </a:xfrm>
          <a:prstGeom prst="rect">
            <a:avLst/>
          </a:prstGeom>
        </p:spPr>
      </p:pic>
      <p:pic>
        <p:nvPicPr>
          <p:cNvPr id="14" name="Immagine 13">
            <a:extLst>
              <a:ext uri="{FF2B5EF4-FFF2-40B4-BE49-F238E27FC236}">
                <a16:creationId xmlns:a16="http://schemas.microsoft.com/office/drawing/2014/main" id="{7977576F-04AB-9444-AAE7-2F8D184AC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116" y="4450105"/>
            <a:ext cx="5613400" cy="1485900"/>
          </a:xfrm>
          <a:prstGeom prst="rect">
            <a:avLst/>
          </a:prstGeom>
        </p:spPr>
      </p:pic>
      <p:pic>
        <p:nvPicPr>
          <p:cNvPr id="16" name="Immagine 15">
            <a:extLst>
              <a:ext uri="{FF2B5EF4-FFF2-40B4-BE49-F238E27FC236}">
                <a16:creationId xmlns:a16="http://schemas.microsoft.com/office/drawing/2014/main" id="{9862DA39-7A58-DB49-9AFA-2222EC5C7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16" y="1441997"/>
            <a:ext cx="5727700" cy="1638300"/>
          </a:xfrm>
          <a:prstGeom prst="rect">
            <a:avLst/>
          </a:prstGeom>
        </p:spPr>
      </p:pic>
      <p:pic>
        <p:nvPicPr>
          <p:cNvPr id="18" name="Immagine 17">
            <a:extLst>
              <a:ext uri="{FF2B5EF4-FFF2-40B4-BE49-F238E27FC236}">
                <a16:creationId xmlns:a16="http://schemas.microsoft.com/office/drawing/2014/main" id="{B3928BE1-2961-4B4D-BDB9-18E5EE128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113" y="718750"/>
            <a:ext cx="5156200" cy="1701800"/>
          </a:xfrm>
          <a:prstGeom prst="rect">
            <a:avLst/>
          </a:prstGeom>
        </p:spPr>
      </p:pic>
      <p:sp>
        <p:nvSpPr>
          <p:cNvPr id="2" name="Segnaposto data 1">
            <a:extLst>
              <a:ext uri="{FF2B5EF4-FFF2-40B4-BE49-F238E27FC236}">
                <a16:creationId xmlns:a16="http://schemas.microsoft.com/office/drawing/2014/main" id="{0BBFADC7-CE65-77A9-041E-8B8CBD165592}"/>
              </a:ext>
            </a:extLst>
          </p:cNvPr>
          <p:cNvSpPr>
            <a:spLocks noGrp="1"/>
          </p:cNvSpPr>
          <p:nvPr>
            <p:ph type="dt" sz="half" idx="10"/>
          </p:nvPr>
        </p:nvSpPr>
        <p:spPr/>
        <p:txBody>
          <a:bodyPr/>
          <a:lstStyle/>
          <a:p>
            <a:r>
              <a:rPr lang="en-US"/>
              <a:t>2/03/2023</a:t>
            </a:r>
            <a:endParaRPr lang="it-IT"/>
          </a:p>
        </p:txBody>
      </p:sp>
      <p:sp>
        <p:nvSpPr>
          <p:cNvPr id="4" name="Segnaposto piè di pagina 3">
            <a:extLst>
              <a:ext uri="{FF2B5EF4-FFF2-40B4-BE49-F238E27FC236}">
                <a16:creationId xmlns:a16="http://schemas.microsoft.com/office/drawing/2014/main" id="{74EDA55A-EBD1-BC00-2966-B79120452CC5}"/>
              </a:ext>
            </a:extLst>
          </p:cNvPr>
          <p:cNvSpPr>
            <a:spLocks noGrp="1"/>
          </p:cNvSpPr>
          <p:nvPr>
            <p:ph type="ftr" sz="quarter" idx="11"/>
          </p:nvPr>
        </p:nvSpPr>
        <p:spPr/>
        <p:txBody>
          <a:bodyPr/>
          <a:lstStyle/>
          <a:p>
            <a:pPr>
              <a:defRPr/>
            </a:pPr>
            <a:r>
              <a:rPr lang="it-IT"/>
              <a:t>Seconda giornata acceleratori</a:t>
            </a:r>
          </a:p>
        </p:txBody>
      </p:sp>
    </p:spTree>
    <p:extLst>
      <p:ext uri="{BB962C8B-B14F-4D97-AF65-F5344CB8AC3E}">
        <p14:creationId xmlns:p14="http://schemas.microsoft.com/office/powerpoint/2010/main" val="3861873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4BF6ADD3-F1BD-3A45-B982-90AC2CC10602}"/>
              </a:ext>
            </a:extLst>
          </p:cNvPr>
          <p:cNvGraphicFramePr>
            <a:graphicFrameLocks noGrp="1"/>
          </p:cNvGraphicFramePr>
          <p:nvPr>
            <p:extLst>
              <p:ext uri="{D42A27DB-BD31-4B8C-83A1-F6EECF244321}">
                <p14:modId xmlns:p14="http://schemas.microsoft.com/office/powerpoint/2010/main" val="3080663487"/>
              </p:ext>
            </p:extLst>
          </p:nvPr>
        </p:nvGraphicFramePr>
        <p:xfrm>
          <a:off x="476835" y="82086"/>
          <a:ext cx="10159911" cy="1321377"/>
        </p:xfrm>
        <a:graphic>
          <a:graphicData uri="http://schemas.openxmlformats.org/drawingml/2006/table">
            <a:tbl>
              <a:tblPr firstRow="1" firstCol="1" bandRow="1">
                <a:tableStyleId>{93296810-A885-4BE3-A3E7-6D5BEEA58F35}</a:tableStyleId>
              </a:tblPr>
              <a:tblGrid>
                <a:gridCol w="1144122">
                  <a:extLst>
                    <a:ext uri="{9D8B030D-6E8A-4147-A177-3AD203B41FA5}">
                      <a16:colId xmlns:a16="http://schemas.microsoft.com/office/drawing/2014/main" val="905762184"/>
                    </a:ext>
                  </a:extLst>
                </a:gridCol>
                <a:gridCol w="3935831">
                  <a:extLst>
                    <a:ext uri="{9D8B030D-6E8A-4147-A177-3AD203B41FA5}">
                      <a16:colId xmlns:a16="http://schemas.microsoft.com/office/drawing/2014/main" val="3786214680"/>
                    </a:ext>
                  </a:extLst>
                </a:gridCol>
                <a:gridCol w="2659283">
                  <a:extLst>
                    <a:ext uri="{9D8B030D-6E8A-4147-A177-3AD203B41FA5}">
                      <a16:colId xmlns:a16="http://schemas.microsoft.com/office/drawing/2014/main" val="1701675747"/>
                    </a:ext>
                  </a:extLst>
                </a:gridCol>
                <a:gridCol w="2420675">
                  <a:extLst>
                    <a:ext uri="{9D8B030D-6E8A-4147-A177-3AD203B41FA5}">
                      <a16:colId xmlns:a16="http://schemas.microsoft.com/office/drawing/2014/main" val="2807470832"/>
                    </a:ext>
                  </a:extLst>
                </a:gridCol>
              </a:tblGrid>
              <a:tr h="0">
                <a:tc>
                  <a:txBody>
                    <a:bodyPr/>
                    <a:lstStyle/>
                    <a:p>
                      <a:pPr algn="ctr">
                        <a:spcAft>
                          <a:spcPts val="0"/>
                        </a:spcAft>
                      </a:pPr>
                      <a:r>
                        <a:rPr lang="it-IT" sz="1600" b="1" dirty="0">
                          <a:solidFill>
                            <a:srgbClr val="FF0000"/>
                          </a:solidFill>
                          <a:effectLst/>
                          <a:latin typeface="+mj-lt"/>
                          <a:cs typeface="Calibri" panose="020F0502020204030204" pitchFamily="34" charset="0"/>
                        </a:rPr>
                        <a:t>WP</a:t>
                      </a:r>
                      <a:endParaRPr lang="en-US" sz="1600" b="1" dirty="0">
                        <a:solidFill>
                          <a:srgbClr val="FF0000"/>
                        </a:solidFill>
                        <a:effectLst/>
                        <a:latin typeface="+mj-lt"/>
                        <a:ea typeface="Times New Roman" panose="02020603050405020304" pitchFamily="18" charset="0"/>
                        <a:cs typeface="Calibri" panose="020F0502020204030204" pitchFamily="34" charset="0"/>
                      </a:endParaRPr>
                    </a:p>
                  </a:txBody>
                  <a:tcPr marL="51435" marR="51435" marT="0" marB="0">
                    <a:solidFill>
                      <a:srgbClr val="00BB79"/>
                    </a:solidFill>
                  </a:tcPr>
                </a:tc>
                <a:tc>
                  <a:txBody>
                    <a:bodyPr/>
                    <a:lstStyle/>
                    <a:p>
                      <a:pPr algn="ctr">
                        <a:spcAft>
                          <a:spcPts val="0"/>
                        </a:spcAft>
                      </a:pPr>
                      <a:r>
                        <a:rPr lang="it-IT" sz="1600" b="1" dirty="0">
                          <a:solidFill>
                            <a:srgbClr val="FF0000"/>
                          </a:solidFill>
                          <a:effectLst/>
                          <a:latin typeface="+mj-lt"/>
                          <a:cs typeface="Calibri" panose="020F0502020204030204" pitchFamily="34" charset="0"/>
                        </a:rPr>
                        <a:t>Titolo</a:t>
                      </a:r>
                      <a:endParaRPr lang="en-US" sz="1600" b="1" dirty="0">
                        <a:solidFill>
                          <a:srgbClr val="FF0000"/>
                        </a:solidFill>
                        <a:effectLst/>
                        <a:latin typeface="+mj-lt"/>
                        <a:ea typeface="Times New Roman" panose="02020603050405020304" pitchFamily="18" charset="0"/>
                        <a:cs typeface="Calibri" panose="020F0502020204030204" pitchFamily="34" charset="0"/>
                      </a:endParaRPr>
                    </a:p>
                  </a:txBody>
                  <a:tcPr marL="51435" marR="51435" marT="0" marB="0">
                    <a:solidFill>
                      <a:srgbClr val="00BB79"/>
                    </a:solidFill>
                  </a:tcPr>
                </a:tc>
                <a:tc>
                  <a:txBody>
                    <a:bodyPr/>
                    <a:lstStyle/>
                    <a:p>
                      <a:pPr algn="ctr">
                        <a:spcAft>
                          <a:spcPts val="0"/>
                        </a:spcAft>
                      </a:pPr>
                      <a:r>
                        <a:rPr lang="it-IT" sz="1600" b="1" dirty="0">
                          <a:solidFill>
                            <a:srgbClr val="FF0000"/>
                          </a:solidFill>
                          <a:effectLst/>
                          <a:latin typeface="+mj-lt"/>
                          <a:cs typeface="Calibri" panose="020F0502020204030204" pitchFamily="34" charset="0"/>
                        </a:rPr>
                        <a:t>Unità coinvolte </a:t>
                      </a:r>
                      <a:endParaRPr lang="en-US" sz="1600" b="1" dirty="0">
                        <a:solidFill>
                          <a:srgbClr val="FF0000"/>
                        </a:solidFill>
                        <a:effectLst/>
                        <a:latin typeface="+mj-lt"/>
                        <a:ea typeface="Times New Roman" panose="02020603050405020304" pitchFamily="18" charset="0"/>
                        <a:cs typeface="Calibri" panose="020F0502020204030204" pitchFamily="34" charset="0"/>
                      </a:endParaRPr>
                    </a:p>
                  </a:txBody>
                  <a:tcPr marL="51435" marR="51435" marT="0" marB="0">
                    <a:solidFill>
                      <a:srgbClr val="00BB79"/>
                    </a:solidFill>
                  </a:tcPr>
                </a:tc>
                <a:tc>
                  <a:txBody>
                    <a:bodyPr/>
                    <a:lstStyle/>
                    <a:p>
                      <a:pPr algn="ctr">
                        <a:spcAft>
                          <a:spcPts val="0"/>
                        </a:spcAft>
                      </a:pPr>
                      <a:r>
                        <a:rPr lang="it-IT" sz="1600" b="1" dirty="0">
                          <a:solidFill>
                            <a:srgbClr val="FF0000"/>
                          </a:solidFill>
                          <a:effectLst/>
                          <a:latin typeface="+mj-lt"/>
                          <a:cs typeface="Calibri" panose="020F0502020204030204" pitchFamily="34" charset="0"/>
                        </a:rPr>
                        <a:t>Responsabile</a:t>
                      </a:r>
                      <a:endParaRPr lang="en-US" sz="1600" b="1" dirty="0">
                        <a:solidFill>
                          <a:srgbClr val="FF0000"/>
                        </a:solidFill>
                        <a:effectLst/>
                        <a:latin typeface="+mj-lt"/>
                        <a:ea typeface="Times New Roman" panose="02020603050405020304" pitchFamily="18" charset="0"/>
                        <a:cs typeface="Calibri" panose="020F0502020204030204" pitchFamily="34" charset="0"/>
                      </a:endParaRPr>
                    </a:p>
                  </a:txBody>
                  <a:tcPr marL="51435" marR="51435" marT="0" marB="0">
                    <a:solidFill>
                      <a:srgbClr val="00BB79"/>
                    </a:solidFill>
                  </a:tcPr>
                </a:tc>
                <a:extLst>
                  <a:ext uri="{0D108BD9-81ED-4DB2-BD59-A6C34878D82A}">
                    <a16:rowId xmlns:a16="http://schemas.microsoft.com/office/drawing/2014/main" val="3961832993"/>
                  </a:ext>
                </a:extLst>
              </a:tr>
              <a:tr h="1077537">
                <a:tc>
                  <a:txBody>
                    <a:bodyPr/>
                    <a:lstStyle/>
                    <a:p>
                      <a:pPr algn="ctr">
                        <a:spcAft>
                          <a:spcPts val="0"/>
                        </a:spcAft>
                      </a:pPr>
                      <a:endParaRPr lang="it-IT" sz="1600" b="1" dirty="0">
                        <a:solidFill>
                          <a:srgbClr val="FF0000"/>
                        </a:solidFill>
                        <a:effectLst/>
                        <a:latin typeface="+mj-lt"/>
                        <a:cs typeface="Calibri" panose="020F0502020204030204" pitchFamily="34" charset="0"/>
                      </a:endParaRPr>
                    </a:p>
                    <a:p>
                      <a:pPr algn="ctr">
                        <a:spcAft>
                          <a:spcPts val="0"/>
                        </a:spcAft>
                      </a:pPr>
                      <a:r>
                        <a:rPr lang="it-IT" sz="1600" b="1" dirty="0">
                          <a:solidFill>
                            <a:srgbClr val="FF0000"/>
                          </a:solidFill>
                          <a:effectLst/>
                          <a:latin typeface="+mj-lt"/>
                          <a:cs typeface="Calibri" panose="020F0502020204030204" pitchFamily="34" charset="0"/>
                        </a:rPr>
                        <a:t>WP3</a:t>
                      </a:r>
                      <a:endParaRPr lang="en-US" sz="1600" b="1" dirty="0">
                        <a:solidFill>
                          <a:srgbClr val="FF0000"/>
                        </a:solidFill>
                        <a:effectLst/>
                        <a:latin typeface="+mj-lt"/>
                        <a:ea typeface="Times New Roman" panose="02020603050405020304" pitchFamily="18" charset="0"/>
                        <a:cs typeface="Calibri" panose="020F0502020204030204" pitchFamily="34" charset="0"/>
                      </a:endParaRPr>
                    </a:p>
                  </a:txBody>
                  <a:tcPr marL="51435" marR="51435" marT="0" marB="0">
                    <a:solidFill>
                      <a:srgbClr val="00BB79"/>
                    </a:solidFill>
                  </a:tcPr>
                </a:tc>
                <a:tc>
                  <a:txBody>
                    <a:bodyPr/>
                    <a:lstStyle/>
                    <a:p>
                      <a:pPr algn="ctr">
                        <a:spcAft>
                          <a:spcPts val="0"/>
                        </a:spcAft>
                      </a:pPr>
                      <a:r>
                        <a:rPr lang="it-IT" sz="1600" b="1" dirty="0" err="1">
                          <a:solidFill>
                            <a:srgbClr val="002060"/>
                          </a:solidFill>
                          <a:effectLst/>
                          <a:latin typeface="+mj-lt"/>
                          <a:cs typeface="Calibri" panose="020F0502020204030204" pitchFamily="34" charset="0"/>
                        </a:rPr>
                        <a:t>Impedance</a:t>
                      </a:r>
                      <a:r>
                        <a:rPr lang="it-IT" sz="1600" b="1" dirty="0">
                          <a:solidFill>
                            <a:srgbClr val="002060"/>
                          </a:solidFill>
                          <a:effectLst/>
                          <a:latin typeface="+mj-lt"/>
                          <a:cs typeface="Calibri" panose="020F0502020204030204" pitchFamily="34" charset="0"/>
                        </a:rPr>
                        <a:t> </a:t>
                      </a:r>
                      <a:r>
                        <a:rPr lang="it-IT" sz="1600" b="1" dirty="0" err="1">
                          <a:solidFill>
                            <a:srgbClr val="002060"/>
                          </a:solidFill>
                          <a:effectLst/>
                          <a:latin typeface="+mj-lt"/>
                          <a:cs typeface="Calibri" panose="020F0502020204030204" pitchFamily="34" charset="0"/>
                        </a:rPr>
                        <a:t>study</a:t>
                      </a:r>
                      <a:r>
                        <a:rPr lang="it-IT" sz="1600" b="1" dirty="0">
                          <a:solidFill>
                            <a:srgbClr val="002060"/>
                          </a:solidFill>
                          <a:effectLst/>
                          <a:latin typeface="+mj-lt"/>
                          <a:cs typeface="Calibri" panose="020F0502020204030204" pitchFamily="34" charset="0"/>
                        </a:rPr>
                        <a:t> and </a:t>
                      </a:r>
                      <a:r>
                        <a:rPr lang="it-IT" sz="1600" b="1" dirty="0" err="1">
                          <a:solidFill>
                            <a:srgbClr val="002060"/>
                          </a:solidFill>
                          <a:effectLst/>
                          <a:latin typeface="+mj-lt"/>
                          <a:cs typeface="Calibri" panose="020F0502020204030204" pitchFamily="34" charset="0"/>
                        </a:rPr>
                        <a:t>reduction</a:t>
                      </a:r>
                      <a:r>
                        <a:rPr lang="it-IT" sz="1600" b="1" dirty="0">
                          <a:solidFill>
                            <a:srgbClr val="002060"/>
                          </a:solidFill>
                          <a:effectLst/>
                          <a:latin typeface="+mj-lt"/>
                          <a:cs typeface="Calibri" panose="020F0502020204030204" pitchFamily="34" charset="0"/>
                        </a:rPr>
                        <a:t> </a:t>
                      </a:r>
                      <a:r>
                        <a:rPr lang="it-IT" sz="1600" b="1" dirty="0" err="1">
                          <a:solidFill>
                            <a:srgbClr val="002060"/>
                          </a:solidFill>
                          <a:effectLst/>
                          <a:latin typeface="+mj-lt"/>
                          <a:cs typeface="Calibri" panose="020F0502020204030204" pitchFamily="34" charset="0"/>
                        </a:rPr>
                        <a:t>methodologies</a:t>
                      </a:r>
                      <a:r>
                        <a:rPr lang="it-IT" sz="1600" b="1" dirty="0">
                          <a:solidFill>
                            <a:srgbClr val="002060"/>
                          </a:solidFill>
                          <a:effectLst/>
                          <a:latin typeface="+mj-lt"/>
                          <a:cs typeface="Calibri" panose="020F0502020204030204" pitchFamily="34" charset="0"/>
                        </a:rPr>
                        <a:t>; </a:t>
                      </a:r>
                      <a:r>
                        <a:rPr lang="it-IT" sz="1600" b="1" dirty="0" err="1">
                          <a:solidFill>
                            <a:srgbClr val="002060"/>
                          </a:solidFill>
                          <a:effectLst/>
                          <a:latin typeface="+mj-lt"/>
                          <a:cs typeface="Calibri" panose="020F0502020204030204" pitchFamily="34" charset="0"/>
                        </a:rPr>
                        <a:t>study</a:t>
                      </a:r>
                      <a:r>
                        <a:rPr lang="it-IT" sz="1600" b="1" dirty="0">
                          <a:solidFill>
                            <a:srgbClr val="002060"/>
                          </a:solidFill>
                          <a:effectLst/>
                          <a:latin typeface="+mj-lt"/>
                          <a:cs typeface="Calibri" panose="020F0502020204030204" pitchFamily="34" charset="0"/>
                        </a:rPr>
                        <a:t>, </a:t>
                      </a:r>
                      <a:r>
                        <a:rPr lang="it-IT" sz="1600" b="1" dirty="0" err="1">
                          <a:solidFill>
                            <a:srgbClr val="002060"/>
                          </a:solidFill>
                          <a:effectLst/>
                          <a:latin typeface="+mj-lt"/>
                          <a:cs typeface="Calibri" panose="020F0502020204030204" pitchFamily="34" charset="0"/>
                        </a:rPr>
                        <a:t>construction</a:t>
                      </a:r>
                      <a:r>
                        <a:rPr lang="it-IT" sz="1600" b="1" dirty="0">
                          <a:solidFill>
                            <a:srgbClr val="002060"/>
                          </a:solidFill>
                          <a:effectLst/>
                          <a:latin typeface="+mj-lt"/>
                          <a:cs typeface="Calibri" panose="020F0502020204030204" pitchFamily="34" charset="0"/>
                        </a:rPr>
                        <a:t> and </a:t>
                      </a:r>
                      <a:r>
                        <a:rPr lang="it-IT" sz="1600" b="1" dirty="0" err="1">
                          <a:solidFill>
                            <a:srgbClr val="002060"/>
                          </a:solidFill>
                          <a:effectLst/>
                          <a:latin typeface="+mj-lt"/>
                          <a:cs typeface="Calibri" panose="020F0502020204030204" pitchFamily="34" charset="0"/>
                        </a:rPr>
                        <a:t>characterization</a:t>
                      </a:r>
                      <a:r>
                        <a:rPr lang="it-IT" sz="1600" b="1" dirty="0">
                          <a:solidFill>
                            <a:srgbClr val="002060"/>
                          </a:solidFill>
                          <a:effectLst/>
                          <a:latin typeface="+mj-lt"/>
                          <a:cs typeface="Calibri" panose="020F0502020204030204" pitchFamily="34" charset="0"/>
                        </a:rPr>
                        <a:t> on new </a:t>
                      </a:r>
                      <a:r>
                        <a:rPr lang="it-IT" sz="1600" b="1" dirty="0" err="1">
                          <a:solidFill>
                            <a:srgbClr val="002060"/>
                          </a:solidFill>
                          <a:effectLst/>
                          <a:latin typeface="+mj-lt"/>
                          <a:cs typeface="Calibri" panose="020F0502020204030204" pitchFamily="34" charset="0"/>
                        </a:rPr>
                        <a:t>periodic</a:t>
                      </a:r>
                      <a:r>
                        <a:rPr lang="it-IT" sz="1600" b="1" dirty="0">
                          <a:solidFill>
                            <a:srgbClr val="002060"/>
                          </a:solidFill>
                          <a:effectLst/>
                          <a:latin typeface="+mj-lt"/>
                          <a:cs typeface="Calibri" panose="020F0502020204030204" pitchFamily="34" charset="0"/>
                        </a:rPr>
                        <a:t> laser </a:t>
                      </a:r>
                      <a:r>
                        <a:rPr lang="it-IT" sz="1600" b="1" dirty="0" err="1">
                          <a:solidFill>
                            <a:srgbClr val="002060"/>
                          </a:solidFill>
                          <a:effectLst/>
                          <a:latin typeface="+mj-lt"/>
                          <a:cs typeface="Calibri" panose="020F0502020204030204" pitchFamily="34" charset="0"/>
                        </a:rPr>
                        <a:t>structured</a:t>
                      </a:r>
                      <a:r>
                        <a:rPr lang="it-IT" sz="1600" b="1" dirty="0">
                          <a:solidFill>
                            <a:srgbClr val="002060"/>
                          </a:solidFill>
                          <a:effectLst/>
                          <a:latin typeface="+mj-lt"/>
                          <a:cs typeface="Calibri" panose="020F0502020204030204" pitchFamily="34" charset="0"/>
                        </a:rPr>
                        <a:t> </a:t>
                      </a:r>
                      <a:r>
                        <a:rPr lang="it-IT" sz="1600" b="1" dirty="0" err="1">
                          <a:solidFill>
                            <a:srgbClr val="002060"/>
                          </a:solidFill>
                          <a:effectLst/>
                          <a:latin typeface="+mj-lt"/>
                          <a:cs typeface="Calibri" panose="020F0502020204030204" pitchFamily="34" charset="0"/>
                        </a:rPr>
                        <a:t>conductive</a:t>
                      </a:r>
                      <a:r>
                        <a:rPr lang="it-IT" sz="1600" b="1" dirty="0">
                          <a:solidFill>
                            <a:srgbClr val="002060"/>
                          </a:solidFill>
                          <a:effectLst/>
                          <a:latin typeface="+mj-lt"/>
                          <a:cs typeface="Calibri" panose="020F0502020204030204" pitchFamily="34" charset="0"/>
                        </a:rPr>
                        <a:t> </a:t>
                      </a:r>
                      <a:r>
                        <a:rPr lang="it-IT" sz="1600" b="1" dirty="0" err="1">
                          <a:solidFill>
                            <a:srgbClr val="002060"/>
                          </a:solidFill>
                          <a:effectLst/>
                          <a:latin typeface="+mj-lt"/>
                          <a:cs typeface="Calibri" panose="020F0502020204030204" pitchFamily="34" charset="0"/>
                        </a:rPr>
                        <a:t>surfaces</a:t>
                      </a:r>
                      <a:endParaRPr lang="it-IT" sz="1600" b="1" dirty="0">
                        <a:solidFill>
                          <a:srgbClr val="002060"/>
                        </a:solidFill>
                        <a:effectLst/>
                        <a:latin typeface="+mj-lt"/>
                        <a:cs typeface="Calibri" panose="020F0502020204030204" pitchFamily="34" charset="0"/>
                      </a:endParaRPr>
                    </a:p>
                  </a:txBody>
                  <a:tcPr marL="51435" marR="51435" marT="0" marB="0">
                    <a:solidFill>
                      <a:schemeClr val="accent3">
                        <a:lumMod val="75000"/>
                      </a:schemeClr>
                    </a:solidFill>
                  </a:tcPr>
                </a:tc>
                <a:tc>
                  <a:txBody>
                    <a:bodyPr/>
                    <a:lstStyle/>
                    <a:p>
                      <a:pPr algn="ctr">
                        <a:spcAft>
                          <a:spcPts val="0"/>
                        </a:spcAft>
                      </a:pPr>
                      <a:r>
                        <a:rPr lang="it-IT" sz="1600" b="1" dirty="0">
                          <a:solidFill>
                            <a:srgbClr val="002060"/>
                          </a:solidFill>
                          <a:effectLst/>
                          <a:latin typeface="+mj-lt"/>
                          <a:cs typeface="Calibri" panose="020F0502020204030204" pitchFamily="34" charset="0"/>
                        </a:rPr>
                        <a:t>Na-INFN</a:t>
                      </a:r>
                      <a:endParaRPr lang="en-US" sz="1600" b="1" dirty="0">
                        <a:solidFill>
                          <a:srgbClr val="002060"/>
                        </a:solidFill>
                        <a:effectLst/>
                        <a:latin typeface="+mj-lt"/>
                        <a:cs typeface="Calibri" panose="020F0502020204030204" pitchFamily="34" charset="0"/>
                      </a:endParaRPr>
                    </a:p>
                    <a:p>
                      <a:pPr algn="ctr">
                        <a:spcAft>
                          <a:spcPts val="0"/>
                        </a:spcAft>
                      </a:pPr>
                      <a:r>
                        <a:rPr lang="it-IT" sz="1600" b="1" dirty="0">
                          <a:solidFill>
                            <a:srgbClr val="002060"/>
                          </a:solidFill>
                          <a:effectLst/>
                          <a:latin typeface="+mj-lt"/>
                          <a:cs typeface="Calibri" panose="020F0502020204030204" pitchFamily="34" charset="0"/>
                        </a:rPr>
                        <a:t>Roma1-INFN</a:t>
                      </a:r>
                      <a:endParaRPr lang="en-US" sz="1600" b="1" dirty="0">
                        <a:solidFill>
                          <a:srgbClr val="002060"/>
                        </a:solidFill>
                        <a:effectLst/>
                        <a:latin typeface="+mj-lt"/>
                        <a:cs typeface="Calibri" panose="020F0502020204030204" pitchFamily="34" charset="0"/>
                      </a:endParaRPr>
                    </a:p>
                    <a:p>
                      <a:pPr algn="ctr">
                        <a:spcAft>
                          <a:spcPts val="0"/>
                        </a:spcAft>
                      </a:pPr>
                      <a:r>
                        <a:rPr lang="it-IT" sz="1600" b="1" dirty="0">
                          <a:solidFill>
                            <a:srgbClr val="002060"/>
                          </a:solidFill>
                          <a:effectLst/>
                          <a:latin typeface="+mj-lt"/>
                          <a:cs typeface="Calibri" panose="020F0502020204030204" pitchFamily="34" charset="0"/>
                        </a:rPr>
                        <a:t>CERN</a:t>
                      </a:r>
                      <a:endParaRPr lang="en-US" sz="1600" b="1" dirty="0">
                        <a:solidFill>
                          <a:srgbClr val="002060"/>
                        </a:solidFill>
                        <a:effectLst/>
                        <a:latin typeface="+mj-lt"/>
                        <a:cs typeface="Calibri" panose="020F0502020204030204" pitchFamily="34" charset="0"/>
                      </a:endParaRPr>
                    </a:p>
                    <a:p>
                      <a:pPr algn="ctr">
                        <a:spcAft>
                          <a:spcPts val="0"/>
                        </a:spcAft>
                      </a:pPr>
                      <a:r>
                        <a:rPr lang="it-IT" sz="1600" b="1" dirty="0">
                          <a:solidFill>
                            <a:srgbClr val="002060"/>
                          </a:solidFill>
                          <a:effectLst/>
                          <a:latin typeface="+mj-lt"/>
                          <a:cs typeface="Calibri" panose="020F0502020204030204" pitchFamily="34" charset="0"/>
                        </a:rPr>
                        <a:t>LNF-INFN</a:t>
                      </a:r>
                      <a:endParaRPr lang="en-US" sz="1600" b="1" dirty="0">
                        <a:solidFill>
                          <a:srgbClr val="002060"/>
                        </a:solidFill>
                        <a:effectLst/>
                        <a:latin typeface="+mj-lt"/>
                        <a:ea typeface="Times New Roman" panose="02020603050405020304" pitchFamily="18" charset="0"/>
                        <a:cs typeface="Calibri" panose="020F0502020204030204" pitchFamily="34" charset="0"/>
                      </a:endParaRPr>
                    </a:p>
                  </a:txBody>
                  <a:tcPr marL="51435" marR="51435" marT="0" marB="0">
                    <a:solidFill>
                      <a:schemeClr val="accent3">
                        <a:lumMod val="75000"/>
                      </a:schemeClr>
                    </a:solidFill>
                  </a:tcPr>
                </a:tc>
                <a:tc>
                  <a:txBody>
                    <a:bodyPr/>
                    <a:lstStyle/>
                    <a:p>
                      <a:pPr algn="ctr">
                        <a:spcAft>
                          <a:spcPts val="0"/>
                        </a:spcAft>
                      </a:pPr>
                      <a:r>
                        <a:rPr lang="it-IT" sz="1600" b="1" dirty="0">
                          <a:solidFill>
                            <a:srgbClr val="002060"/>
                          </a:solidFill>
                          <a:effectLst/>
                          <a:latin typeface="+mj-lt"/>
                          <a:cs typeface="Calibri" panose="020F0502020204030204" pitchFamily="34" charset="0"/>
                        </a:rPr>
                        <a:t> </a:t>
                      </a:r>
                      <a:endParaRPr lang="en-US" sz="1600" b="1" dirty="0">
                        <a:solidFill>
                          <a:srgbClr val="002060"/>
                        </a:solidFill>
                        <a:effectLst/>
                        <a:latin typeface="+mj-lt"/>
                        <a:cs typeface="Calibri" panose="020F0502020204030204" pitchFamily="34" charset="0"/>
                      </a:endParaRPr>
                    </a:p>
                    <a:p>
                      <a:pPr algn="ctr">
                        <a:spcAft>
                          <a:spcPts val="0"/>
                        </a:spcAft>
                      </a:pPr>
                      <a:r>
                        <a:rPr lang="it-IT" sz="1600" b="1" dirty="0">
                          <a:solidFill>
                            <a:srgbClr val="002060"/>
                          </a:solidFill>
                          <a:effectLst/>
                          <a:latin typeface="+mj-lt"/>
                          <a:cs typeface="Calibri" panose="020F0502020204030204" pitchFamily="34" charset="0"/>
                        </a:rPr>
                        <a:t>M.R. Masullo</a:t>
                      </a:r>
                    </a:p>
                    <a:p>
                      <a:pPr algn="ctr">
                        <a:spcAft>
                          <a:spcPts val="0"/>
                        </a:spcAft>
                      </a:pPr>
                      <a:r>
                        <a:rPr lang="it-IT" sz="1600" b="1" dirty="0">
                          <a:solidFill>
                            <a:srgbClr val="002060"/>
                          </a:solidFill>
                          <a:effectLst/>
                          <a:latin typeface="+mj-lt"/>
                          <a:ea typeface="Times New Roman" panose="02020603050405020304" pitchFamily="18" charset="0"/>
                          <a:cs typeface="Calibri" panose="020F0502020204030204" pitchFamily="34" charset="0"/>
                        </a:rPr>
                        <a:t>A. Passarelli</a:t>
                      </a:r>
                      <a:endParaRPr lang="en-US" sz="1600" b="1" dirty="0">
                        <a:solidFill>
                          <a:srgbClr val="002060"/>
                        </a:solidFill>
                        <a:effectLst/>
                        <a:latin typeface="+mj-lt"/>
                        <a:ea typeface="Times New Roman" panose="02020603050405020304" pitchFamily="18" charset="0"/>
                        <a:cs typeface="Calibri" panose="020F0502020204030204" pitchFamily="34" charset="0"/>
                      </a:endParaRPr>
                    </a:p>
                  </a:txBody>
                  <a:tcPr marL="51435" marR="51435" marT="0" marB="0">
                    <a:solidFill>
                      <a:schemeClr val="accent3">
                        <a:lumMod val="75000"/>
                      </a:schemeClr>
                    </a:solidFill>
                  </a:tcPr>
                </a:tc>
                <a:extLst>
                  <a:ext uri="{0D108BD9-81ED-4DB2-BD59-A6C34878D82A}">
                    <a16:rowId xmlns:a16="http://schemas.microsoft.com/office/drawing/2014/main" val="3054725070"/>
                  </a:ext>
                </a:extLst>
              </a:tr>
            </a:tbl>
          </a:graphicData>
        </a:graphic>
      </p:graphicFrame>
      <p:sp>
        <p:nvSpPr>
          <p:cNvPr id="5" name="Title 4">
            <a:extLst>
              <a:ext uri="{FF2B5EF4-FFF2-40B4-BE49-F238E27FC236}">
                <a16:creationId xmlns:a16="http://schemas.microsoft.com/office/drawing/2014/main" id="{D55B39C0-7700-1F4D-906C-65718C56E716}"/>
              </a:ext>
            </a:extLst>
          </p:cNvPr>
          <p:cNvSpPr>
            <a:spLocks noGrp="1"/>
          </p:cNvSpPr>
          <p:nvPr>
            <p:ph type="title"/>
          </p:nvPr>
        </p:nvSpPr>
        <p:spPr>
          <a:xfrm>
            <a:off x="33182" y="1446737"/>
            <a:ext cx="12051907" cy="670707"/>
          </a:xfrm>
        </p:spPr>
        <p:txBody>
          <a:bodyPr/>
          <a:lstStyle/>
          <a:p>
            <a:r>
              <a:rPr lang="en-US" sz="2000" dirty="0">
                <a:solidFill>
                  <a:srgbClr val="830022"/>
                </a:solidFill>
              </a:rPr>
              <a:t>Electromagnetic characterization </a:t>
            </a:r>
            <a:r>
              <a:rPr lang="en-US" sz="2000" b="0" kern="1200" dirty="0">
                <a:solidFill>
                  <a:srgbClr val="830022"/>
                </a:solidFill>
              </a:rPr>
              <a:t>is fundamental to evaluate accelerator performance limitations and build up a machine impedance model</a:t>
            </a:r>
            <a:r>
              <a:rPr lang="en-US" sz="2000" dirty="0">
                <a:solidFill>
                  <a:srgbClr val="830022"/>
                </a:solidFill>
              </a:rPr>
              <a:t>: two different methods</a:t>
            </a:r>
          </a:p>
        </p:txBody>
      </p:sp>
      <p:sp>
        <p:nvSpPr>
          <p:cNvPr id="6" name="Rectangle 6">
            <a:extLst>
              <a:ext uri="{FF2B5EF4-FFF2-40B4-BE49-F238E27FC236}">
                <a16:creationId xmlns:a16="http://schemas.microsoft.com/office/drawing/2014/main" id="{3A3E09F0-15A1-FC44-B2B9-57FC8BCF6CD4}"/>
              </a:ext>
            </a:extLst>
          </p:cNvPr>
          <p:cNvSpPr/>
          <p:nvPr/>
        </p:nvSpPr>
        <p:spPr>
          <a:xfrm>
            <a:off x="33182" y="2871818"/>
            <a:ext cx="2393604" cy="400110"/>
          </a:xfrm>
          <a:prstGeom prst="rect">
            <a:avLst/>
          </a:prstGeom>
        </p:spPr>
        <p:txBody>
          <a:bodyPr wrap="none">
            <a:spAutoFit/>
          </a:bodyPr>
          <a:lstStyle/>
          <a:p>
            <a:r>
              <a:rPr lang="en-US" sz="2000" dirty="0">
                <a:solidFill>
                  <a:srgbClr val="00B150"/>
                </a:solidFill>
                <a:latin typeface="+mn-lt"/>
              </a:rPr>
              <a:t>Dielectric resonator</a:t>
            </a:r>
            <a:endParaRPr lang="en-US" sz="2000" dirty="0">
              <a:solidFill>
                <a:srgbClr val="00B150"/>
              </a:solidFill>
              <a:effectLst/>
              <a:latin typeface="+mn-lt"/>
            </a:endParaRPr>
          </a:p>
        </p:txBody>
      </p:sp>
      <p:sp>
        <p:nvSpPr>
          <p:cNvPr id="7" name="Rectangle 7">
            <a:extLst>
              <a:ext uri="{FF2B5EF4-FFF2-40B4-BE49-F238E27FC236}">
                <a16:creationId xmlns:a16="http://schemas.microsoft.com/office/drawing/2014/main" id="{9AE1D2D4-AD72-0D40-B7A3-7D3945B50213}"/>
              </a:ext>
            </a:extLst>
          </p:cNvPr>
          <p:cNvSpPr/>
          <p:nvPr/>
        </p:nvSpPr>
        <p:spPr>
          <a:xfrm>
            <a:off x="33182" y="3277977"/>
            <a:ext cx="1462260" cy="307777"/>
          </a:xfrm>
          <a:prstGeom prst="rect">
            <a:avLst/>
          </a:prstGeom>
        </p:spPr>
        <p:txBody>
          <a:bodyPr wrap="none">
            <a:spAutoFit/>
          </a:bodyPr>
          <a:lstStyle/>
          <a:p>
            <a:r>
              <a:rPr lang="en-US" sz="1400" dirty="0">
                <a:solidFill>
                  <a:srgbClr val="00B150"/>
                </a:solidFill>
                <a:latin typeface="+mn-lt"/>
              </a:rPr>
              <a:t>• high sensitivity</a:t>
            </a:r>
            <a:endParaRPr lang="en-US" sz="1400" dirty="0">
              <a:solidFill>
                <a:srgbClr val="00B150"/>
              </a:solidFill>
              <a:effectLst/>
              <a:latin typeface="+mn-lt"/>
            </a:endParaRPr>
          </a:p>
        </p:txBody>
      </p:sp>
      <p:sp>
        <p:nvSpPr>
          <p:cNvPr id="8" name="Rectangle 8">
            <a:extLst>
              <a:ext uri="{FF2B5EF4-FFF2-40B4-BE49-F238E27FC236}">
                <a16:creationId xmlns:a16="http://schemas.microsoft.com/office/drawing/2014/main" id="{E42B141A-4B84-8A4B-B856-305212A5BCE7}"/>
              </a:ext>
            </a:extLst>
          </p:cNvPr>
          <p:cNvSpPr/>
          <p:nvPr/>
        </p:nvSpPr>
        <p:spPr>
          <a:xfrm>
            <a:off x="8891103" y="2026368"/>
            <a:ext cx="2496196" cy="400110"/>
          </a:xfrm>
          <a:prstGeom prst="rect">
            <a:avLst/>
          </a:prstGeom>
        </p:spPr>
        <p:txBody>
          <a:bodyPr wrap="none">
            <a:spAutoFit/>
          </a:bodyPr>
          <a:lstStyle/>
          <a:p>
            <a:r>
              <a:rPr lang="en-US" sz="2000" dirty="0">
                <a:solidFill>
                  <a:srgbClr val="FF0000"/>
                </a:solidFill>
                <a:latin typeface="+mn-lt"/>
              </a:rPr>
              <a:t>Sub-THz waveguide</a:t>
            </a:r>
          </a:p>
        </p:txBody>
      </p:sp>
      <p:sp>
        <p:nvSpPr>
          <p:cNvPr id="9" name="Rectangle 9">
            <a:extLst>
              <a:ext uri="{FF2B5EF4-FFF2-40B4-BE49-F238E27FC236}">
                <a16:creationId xmlns:a16="http://schemas.microsoft.com/office/drawing/2014/main" id="{72899F78-38C5-2543-BA7F-3A1F112B82CC}"/>
              </a:ext>
            </a:extLst>
          </p:cNvPr>
          <p:cNvSpPr/>
          <p:nvPr/>
        </p:nvSpPr>
        <p:spPr>
          <a:xfrm>
            <a:off x="7945279" y="2542454"/>
            <a:ext cx="1576072" cy="307777"/>
          </a:xfrm>
          <a:prstGeom prst="rect">
            <a:avLst/>
          </a:prstGeom>
        </p:spPr>
        <p:txBody>
          <a:bodyPr wrap="none">
            <a:spAutoFit/>
          </a:bodyPr>
          <a:lstStyle/>
          <a:p>
            <a:r>
              <a:rPr lang="en-US" sz="1200" dirty="0">
                <a:solidFill>
                  <a:srgbClr val="FF0000"/>
                </a:solidFill>
                <a:latin typeface="+mn-lt"/>
              </a:rPr>
              <a:t>• </a:t>
            </a:r>
            <a:r>
              <a:rPr lang="en-US" sz="1400" dirty="0">
                <a:solidFill>
                  <a:srgbClr val="FF0000"/>
                </a:solidFill>
                <a:latin typeface="+mn-lt"/>
              </a:rPr>
              <a:t>small skin-depth</a:t>
            </a:r>
            <a:endParaRPr lang="en-US" sz="1400" dirty="0">
              <a:solidFill>
                <a:srgbClr val="FF0000"/>
              </a:solidFill>
              <a:effectLst/>
              <a:latin typeface="+mn-lt"/>
            </a:endParaRPr>
          </a:p>
        </p:txBody>
      </p:sp>
      <p:pic>
        <p:nvPicPr>
          <p:cNvPr id="10" name="Picture 20">
            <a:extLst>
              <a:ext uri="{FF2B5EF4-FFF2-40B4-BE49-F238E27FC236}">
                <a16:creationId xmlns:a16="http://schemas.microsoft.com/office/drawing/2014/main" id="{95C14227-F529-984B-9A3E-D569D863DB2E}"/>
              </a:ext>
            </a:extLst>
          </p:cNvPr>
          <p:cNvPicPr>
            <a:picLocks noChangeAspect="1"/>
          </p:cNvPicPr>
          <p:nvPr/>
        </p:nvPicPr>
        <p:blipFill>
          <a:blip r:embed="rId2"/>
          <a:stretch>
            <a:fillRect/>
          </a:stretch>
        </p:blipFill>
        <p:spPr>
          <a:xfrm>
            <a:off x="4390268" y="2765071"/>
            <a:ext cx="3351112" cy="1214171"/>
          </a:xfrm>
          <a:prstGeom prst="rect">
            <a:avLst/>
          </a:prstGeom>
        </p:spPr>
      </p:pic>
      <p:pic>
        <p:nvPicPr>
          <p:cNvPr id="11" name="Immagine 10">
            <a:extLst>
              <a:ext uri="{FF2B5EF4-FFF2-40B4-BE49-F238E27FC236}">
                <a16:creationId xmlns:a16="http://schemas.microsoft.com/office/drawing/2014/main" id="{06B975A0-8778-6745-9766-A5A05A7A8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786" y="2545599"/>
            <a:ext cx="1245434" cy="1605031"/>
          </a:xfrm>
          <a:prstGeom prst="rect">
            <a:avLst/>
          </a:prstGeom>
        </p:spPr>
      </p:pic>
      <p:pic>
        <p:nvPicPr>
          <p:cNvPr id="13" name="Immagine 12">
            <a:extLst>
              <a:ext uri="{FF2B5EF4-FFF2-40B4-BE49-F238E27FC236}">
                <a16:creationId xmlns:a16="http://schemas.microsoft.com/office/drawing/2014/main" id="{85186AAA-6332-354D-B536-7B496E770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8871" y="2455096"/>
            <a:ext cx="2703129" cy="1389937"/>
          </a:xfrm>
          <a:prstGeom prst="rect">
            <a:avLst/>
          </a:prstGeom>
        </p:spPr>
      </p:pic>
      <p:pic>
        <p:nvPicPr>
          <p:cNvPr id="15" name="Immagine 14">
            <a:extLst>
              <a:ext uri="{FF2B5EF4-FFF2-40B4-BE49-F238E27FC236}">
                <a16:creationId xmlns:a16="http://schemas.microsoft.com/office/drawing/2014/main" id="{3643B37E-002C-0548-878A-D8294518E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01" y="4704812"/>
            <a:ext cx="2113216" cy="1900776"/>
          </a:xfrm>
          <a:prstGeom prst="rect">
            <a:avLst/>
          </a:prstGeom>
        </p:spPr>
      </p:pic>
      <p:sp>
        <p:nvSpPr>
          <p:cNvPr id="17" name="Rectangle 22">
            <a:extLst>
              <a:ext uri="{FF2B5EF4-FFF2-40B4-BE49-F238E27FC236}">
                <a16:creationId xmlns:a16="http://schemas.microsoft.com/office/drawing/2014/main" id="{5A423466-7B38-D049-A918-5653282D0347}"/>
              </a:ext>
            </a:extLst>
          </p:cNvPr>
          <p:cNvSpPr/>
          <p:nvPr/>
        </p:nvSpPr>
        <p:spPr>
          <a:xfrm>
            <a:off x="2395789" y="4730119"/>
            <a:ext cx="3838608" cy="523220"/>
          </a:xfrm>
          <a:prstGeom prst="rect">
            <a:avLst/>
          </a:prstGeom>
        </p:spPr>
        <p:txBody>
          <a:bodyPr wrap="square">
            <a:spAutoFit/>
          </a:bodyPr>
          <a:lstStyle/>
          <a:p>
            <a:r>
              <a:rPr lang="en-US" sz="1200" dirty="0">
                <a:solidFill>
                  <a:srgbClr val="00B150"/>
                </a:solidFill>
                <a:latin typeface="+mn-lt"/>
              </a:rPr>
              <a:t>• </a:t>
            </a:r>
            <a:r>
              <a:rPr lang="en-US" sz="1400" dirty="0">
                <a:solidFill>
                  <a:srgbClr val="00B150"/>
                </a:solidFill>
                <a:latin typeface="+mn-lt"/>
              </a:rPr>
              <a:t>conductivity comparable with copper</a:t>
            </a:r>
          </a:p>
          <a:p>
            <a:r>
              <a:rPr lang="en-US" sz="1400" dirty="0">
                <a:solidFill>
                  <a:srgbClr val="00B150"/>
                </a:solidFill>
                <a:latin typeface="+mn-lt"/>
              </a:rPr>
              <a:t>• small samples</a:t>
            </a:r>
            <a:endParaRPr lang="en-US" sz="1400" dirty="0">
              <a:solidFill>
                <a:srgbClr val="00B150"/>
              </a:solidFill>
              <a:effectLst/>
              <a:latin typeface="+mn-lt"/>
            </a:endParaRPr>
          </a:p>
        </p:txBody>
      </p:sp>
      <p:sp>
        <p:nvSpPr>
          <p:cNvPr id="18" name="TextBox 49">
            <a:extLst>
              <a:ext uri="{FF2B5EF4-FFF2-40B4-BE49-F238E27FC236}">
                <a16:creationId xmlns:a16="http://schemas.microsoft.com/office/drawing/2014/main" id="{CD109AB7-09EA-9347-88C2-9FF254F8B51D}"/>
              </a:ext>
            </a:extLst>
          </p:cNvPr>
          <p:cNvSpPr txBox="1"/>
          <p:nvPr/>
        </p:nvSpPr>
        <p:spPr>
          <a:xfrm>
            <a:off x="2269133" y="4208638"/>
            <a:ext cx="337254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LIPSS</a:t>
            </a:r>
            <a:r>
              <a:rPr kumimoji="0" lang="it-IT" sz="1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it-IT" sz="160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Laser </a:t>
            </a:r>
            <a:r>
              <a:rPr kumimoji="0" lang="it-IT" sz="1600"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Induced</a:t>
            </a:r>
            <a:r>
              <a:rPr kumimoji="0" lang="it-IT" sz="160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it-IT" sz="1600"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Periodic</a:t>
            </a:r>
            <a:r>
              <a:rPr kumimoji="0" lang="it-IT" sz="160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Surface </a:t>
            </a:r>
            <a:r>
              <a:rPr kumimoji="0" lang="it-IT" sz="1600"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Structure</a:t>
            </a:r>
            <a:endParaRPr kumimoji="0" lang="it-IT" sz="160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9" name="Rectangle 23">
            <a:extLst>
              <a:ext uri="{FF2B5EF4-FFF2-40B4-BE49-F238E27FC236}">
                <a16:creationId xmlns:a16="http://schemas.microsoft.com/office/drawing/2014/main" id="{E942ACCE-2432-E249-9EA5-CB29D4B4C63C}"/>
              </a:ext>
            </a:extLst>
          </p:cNvPr>
          <p:cNvSpPr/>
          <p:nvPr/>
        </p:nvSpPr>
        <p:spPr>
          <a:xfrm>
            <a:off x="8035277" y="4025823"/>
            <a:ext cx="2933816" cy="338554"/>
          </a:xfrm>
          <a:prstGeom prst="rect">
            <a:avLst/>
          </a:prstGeom>
        </p:spPr>
        <p:txBody>
          <a:bodyPr wrap="none">
            <a:spAutoFit/>
          </a:bodyPr>
          <a:lstStyle/>
          <a:p>
            <a:r>
              <a:rPr lang="en-US" sz="1600" dirty="0">
                <a:solidFill>
                  <a:srgbClr val="FF0000"/>
                </a:solidFill>
                <a:latin typeface="+mn-lt"/>
              </a:rPr>
              <a:t>NEG (Non-Evaporable Getter)</a:t>
            </a:r>
            <a:endParaRPr lang="en-US" sz="1600" dirty="0">
              <a:solidFill>
                <a:srgbClr val="FF0000"/>
              </a:solidFill>
              <a:effectLst/>
              <a:latin typeface="+mn-lt"/>
            </a:endParaRPr>
          </a:p>
        </p:txBody>
      </p:sp>
      <p:sp>
        <p:nvSpPr>
          <p:cNvPr id="20" name="Rectangle 24">
            <a:extLst>
              <a:ext uri="{FF2B5EF4-FFF2-40B4-BE49-F238E27FC236}">
                <a16:creationId xmlns:a16="http://schemas.microsoft.com/office/drawing/2014/main" id="{823DF84A-A727-7747-AC38-81D830AF07BE}"/>
              </a:ext>
            </a:extLst>
          </p:cNvPr>
          <p:cNvSpPr/>
          <p:nvPr/>
        </p:nvSpPr>
        <p:spPr>
          <a:xfrm>
            <a:off x="8272908" y="4295688"/>
            <a:ext cx="2331087" cy="338554"/>
          </a:xfrm>
          <a:prstGeom prst="rect">
            <a:avLst/>
          </a:prstGeom>
        </p:spPr>
        <p:txBody>
          <a:bodyPr wrap="none">
            <a:spAutoFit/>
          </a:bodyPr>
          <a:lstStyle/>
          <a:p>
            <a:r>
              <a:rPr lang="en-US" sz="1600" dirty="0">
                <a:solidFill>
                  <a:srgbClr val="FF0000"/>
                </a:solidFill>
                <a:latin typeface="+mn-lt"/>
              </a:rPr>
              <a:t>• homogeneous coating</a:t>
            </a:r>
            <a:endParaRPr lang="en-US" sz="1600" dirty="0">
              <a:solidFill>
                <a:srgbClr val="FF0000"/>
              </a:solidFill>
              <a:effectLst/>
              <a:latin typeface="+mn-lt"/>
            </a:endParaRPr>
          </a:p>
        </p:txBody>
      </p:sp>
      <p:sp>
        <p:nvSpPr>
          <p:cNvPr id="21" name="Rectangle 25">
            <a:extLst>
              <a:ext uri="{FF2B5EF4-FFF2-40B4-BE49-F238E27FC236}">
                <a16:creationId xmlns:a16="http://schemas.microsoft.com/office/drawing/2014/main" id="{B778A311-DBA6-CA49-9DBB-1E8DB490EA01}"/>
              </a:ext>
            </a:extLst>
          </p:cNvPr>
          <p:cNvSpPr/>
          <p:nvPr/>
        </p:nvSpPr>
        <p:spPr>
          <a:xfrm>
            <a:off x="9522008" y="4904107"/>
            <a:ext cx="2443298" cy="338554"/>
          </a:xfrm>
          <a:prstGeom prst="rect">
            <a:avLst/>
          </a:prstGeom>
        </p:spPr>
        <p:txBody>
          <a:bodyPr wrap="none">
            <a:spAutoFit/>
          </a:bodyPr>
          <a:lstStyle/>
          <a:p>
            <a:r>
              <a:rPr lang="en-US" sz="1600" b="1" dirty="0">
                <a:solidFill>
                  <a:srgbClr val="FF0000"/>
                </a:solidFill>
                <a:latin typeface="+mn-lt"/>
              </a:rPr>
              <a:t>a-C </a:t>
            </a:r>
            <a:r>
              <a:rPr lang="en-US" sz="1600" dirty="0">
                <a:solidFill>
                  <a:srgbClr val="FF0000"/>
                </a:solidFill>
                <a:latin typeface="+mn-lt"/>
              </a:rPr>
              <a:t>(Amorphous carbon)</a:t>
            </a:r>
            <a:endParaRPr lang="en-US" sz="1600" dirty="0">
              <a:solidFill>
                <a:srgbClr val="FF0000"/>
              </a:solidFill>
              <a:effectLst/>
              <a:latin typeface="+mn-lt"/>
            </a:endParaRPr>
          </a:p>
        </p:txBody>
      </p:sp>
      <p:sp>
        <p:nvSpPr>
          <p:cNvPr id="22" name="Rectangle 26">
            <a:extLst>
              <a:ext uri="{FF2B5EF4-FFF2-40B4-BE49-F238E27FC236}">
                <a16:creationId xmlns:a16="http://schemas.microsoft.com/office/drawing/2014/main" id="{51D8CD81-8AF8-3741-8285-B8123697DF90}"/>
              </a:ext>
            </a:extLst>
          </p:cNvPr>
          <p:cNvSpPr/>
          <p:nvPr/>
        </p:nvSpPr>
        <p:spPr>
          <a:xfrm>
            <a:off x="9666950" y="5198818"/>
            <a:ext cx="2525050" cy="338554"/>
          </a:xfrm>
          <a:prstGeom prst="rect">
            <a:avLst/>
          </a:prstGeom>
        </p:spPr>
        <p:txBody>
          <a:bodyPr wrap="none">
            <a:spAutoFit/>
          </a:bodyPr>
          <a:lstStyle/>
          <a:p>
            <a:r>
              <a:rPr lang="en-US" sz="1600" dirty="0">
                <a:solidFill>
                  <a:srgbClr val="FF0000"/>
                </a:solidFill>
                <a:latin typeface="+mn-lt"/>
              </a:rPr>
              <a:t>• coating thickness issues</a:t>
            </a:r>
            <a:endParaRPr lang="en-US" sz="1600" dirty="0">
              <a:solidFill>
                <a:srgbClr val="FF0000"/>
              </a:solidFill>
              <a:effectLst/>
              <a:latin typeface="+mn-lt"/>
            </a:endParaRPr>
          </a:p>
        </p:txBody>
      </p:sp>
      <p:sp>
        <p:nvSpPr>
          <p:cNvPr id="24" name="Segnaposto contenuto 2">
            <a:extLst>
              <a:ext uri="{FF2B5EF4-FFF2-40B4-BE49-F238E27FC236}">
                <a16:creationId xmlns:a16="http://schemas.microsoft.com/office/drawing/2014/main" id="{E90B3466-32E2-1B4E-B24B-A6D1C70F268F}"/>
              </a:ext>
            </a:extLst>
          </p:cNvPr>
          <p:cNvSpPr txBox="1">
            <a:spLocks/>
          </p:cNvSpPr>
          <p:nvPr/>
        </p:nvSpPr>
        <p:spPr>
          <a:xfrm>
            <a:off x="152753" y="2100862"/>
            <a:ext cx="7216659" cy="347172"/>
          </a:xfrm>
          <a:prstGeom prst="rect">
            <a:avLst/>
          </a:prstGeom>
          <a:ln>
            <a:solidFill>
              <a:srgbClr val="7030A0"/>
            </a:solidFill>
          </a:ln>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defTabSz="914400">
              <a:buClr>
                <a:srgbClr val="0055A0"/>
              </a:buClr>
              <a:buNone/>
            </a:pPr>
            <a:r>
              <a:rPr lang="en-US" sz="1400" dirty="0">
                <a:solidFill>
                  <a:srgbClr val="C00000"/>
                </a:solidFill>
                <a:latin typeface="Arial"/>
              </a:rPr>
              <a:t>Surface impedance</a:t>
            </a:r>
            <a:r>
              <a:rPr lang="en-US" sz="1400" dirty="0">
                <a:solidFill>
                  <a:srgbClr val="0055A0"/>
                </a:solidFill>
                <a:latin typeface="Arial"/>
              </a:rPr>
              <a:t> of the beam pipe depends on electromagnetic properties of </a:t>
            </a:r>
            <a:r>
              <a:rPr lang="en-US" sz="1400" i="1" dirty="0">
                <a:solidFill>
                  <a:srgbClr val="0055A0"/>
                </a:solidFill>
                <a:latin typeface="Arial"/>
              </a:rPr>
              <a:t>coatings.</a:t>
            </a:r>
          </a:p>
          <a:p>
            <a:pPr marL="36576" indent="0" algn="ctr" defTabSz="914400">
              <a:buClr>
                <a:srgbClr val="0055A0"/>
              </a:buClr>
              <a:buFont typeface="Arial"/>
              <a:buNone/>
            </a:pPr>
            <a:endParaRPr lang="en-US" sz="1400" dirty="0">
              <a:solidFill>
                <a:srgbClr val="0055A0"/>
              </a:solidFill>
              <a:latin typeface="Arial"/>
            </a:endParaRPr>
          </a:p>
        </p:txBody>
      </p:sp>
      <p:pic>
        <p:nvPicPr>
          <p:cNvPr id="12" name="Immagine 11">
            <a:extLst>
              <a:ext uri="{FF2B5EF4-FFF2-40B4-BE49-F238E27FC236}">
                <a16:creationId xmlns:a16="http://schemas.microsoft.com/office/drawing/2014/main" id="{2BD83BDD-8F3B-F347-9907-3300733B1C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1906" y="4993748"/>
            <a:ext cx="4149000" cy="1824973"/>
          </a:xfrm>
          <a:prstGeom prst="rect">
            <a:avLst/>
          </a:prstGeom>
        </p:spPr>
      </p:pic>
    </p:spTree>
    <p:extLst>
      <p:ext uri="{BB962C8B-B14F-4D97-AF65-F5344CB8AC3E}">
        <p14:creationId xmlns:p14="http://schemas.microsoft.com/office/powerpoint/2010/main" val="2063355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A84F5C-0DFA-FD4B-5F3C-19004F9ED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957" y="431602"/>
            <a:ext cx="4009278" cy="3042394"/>
          </a:xfrm>
          <a:prstGeom prst="rect">
            <a:avLst/>
          </a:prstGeom>
        </p:spPr>
      </p:pic>
      <p:pic>
        <p:nvPicPr>
          <p:cNvPr id="18" name="Picture 17">
            <a:extLst>
              <a:ext uri="{FF2B5EF4-FFF2-40B4-BE49-F238E27FC236}">
                <a16:creationId xmlns:a16="http://schemas.microsoft.com/office/drawing/2014/main" id="{95C3D8C2-14E4-1785-8B95-C7D91DC3C18D}"/>
              </a:ext>
            </a:extLst>
          </p:cNvPr>
          <p:cNvPicPr>
            <a:picLocks noChangeAspect="1"/>
          </p:cNvPicPr>
          <p:nvPr/>
        </p:nvPicPr>
        <p:blipFill>
          <a:blip r:embed="rId3"/>
          <a:stretch>
            <a:fillRect/>
          </a:stretch>
        </p:blipFill>
        <p:spPr>
          <a:xfrm>
            <a:off x="6384350" y="3429000"/>
            <a:ext cx="4473905" cy="3432147"/>
          </a:xfrm>
          <a:prstGeom prst="rect">
            <a:avLst/>
          </a:prstGeom>
        </p:spPr>
      </p:pic>
      <p:pic>
        <p:nvPicPr>
          <p:cNvPr id="8" name="Picture 7">
            <a:extLst>
              <a:ext uri="{FF2B5EF4-FFF2-40B4-BE49-F238E27FC236}">
                <a16:creationId xmlns:a16="http://schemas.microsoft.com/office/drawing/2014/main" id="{08CEEAF6-DF45-2F0F-C4B4-E9219D91BDA3}"/>
              </a:ext>
            </a:extLst>
          </p:cNvPr>
          <p:cNvPicPr>
            <a:picLocks noChangeAspect="1"/>
          </p:cNvPicPr>
          <p:nvPr/>
        </p:nvPicPr>
        <p:blipFill>
          <a:blip r:embed="rId4"/>
          <a:stretch>
            <a:fillRect/>
          </a:stretch>
        </p:blipFill>
        <p:spPr>
          <a:xfrm>
            <a:off x="1520185" y="3536565"/>
            <a:ext cx="4367606" cy="3251998"/>
          </a:xfrm>
          <a:prstGeom prst="rect">
            <a:avLst/>
          </a:prstGeom>
        </p:spPr>
      </p:pic>
      <p:sp>
        <p:nvSpPr>
          <p:cNvPr id="5" name="Title 4">
            <a:extLst>
              <a:ext uri="{FF2B5EF4-FFF2-40B4-BE49-F238E27FC236}">
                <a16:creationId xmlns:a16="http://schemas.microsoft.com/office/drawing/2014/main" id="{4F41A22A-862B-294C-86A6-0B64BD76DF39}"/>
              </a:ext>
            </a:extLst>
          </p:cNvPr>
          <p:cNvSpPr>
            <a:spLocks noGrp="1"/>
          </p:cNvSpPr>
          <p:nvPr>
            <p:ph type="title"/>
          </p:nvPr>
        </p:nvSpPr>
        <p:spPr>
          <a:xfrm>
            <a:off x="42123" y="-16553"/>
            <a:ext cx="12192000" cy="590931"/>
          </a:xfrm>
        </p:spPr>
        <p:txBody>
          <a:bodyPr/>
          <a:lstStyle/>
          <a:p>
            <a:r>
              <a:rPr lang="en-US" dirty="0"/>
              <a:t>Electromagnetic characterization of coatings in sub-THz</a:t>
            </a:r>
          </a:p>
        </p:txBody>
      </p:sp>
      <p:pic>
        <p:nvPicPr>
          <p:cNvPr id="10" name="Picture 9">
            <a:extLst>
              <a:ext uri="{FF2B5EF4-FFF2-40B4-BE49-F238E27FC236}">
                <a16:creationId xmlns:a16="http://schemas.microsoft.com/office/drawing/2014/main" id="{7E43C427-AC26-0344-B3E5-18EAF0C929C6}"/>
              </a:ext>
            </a:extLst>
          </p:cNvPr>
          <p:cNvPicPr>
            <a:picLocks noChangeAspect="1"/>
          </p:cNvPicPr>
          <p:nvPr/>
        </p:nvPicPr>
        <p:blipFill rotWithShape="1">
          <a:blip r:embed="rId5">
            <a:extLst>
              <a:ext uri="{28A0092B-C50C-407E-A947-70E740481C1C}">
                <a14:useLocalDpi xmlns:a14="http://schemas.microsoft.com/office/drawing/2010/main" val="0"/>
              </a:ext>
            </a:extLst>
          </a:blip>
          <a:srcRect r="6891" b="10802"/>
          <a:stretch/>
        </p:blipFill>
        <p:spPr>
          <a:xfrm>
            <a:off x="53789" y="895712"/>
            <a:ext cx="4457255" cy="2675820"/>
          </a:xfrm>
          <a:prstGeom prst="rect">
            <a:avLst/>
          </a:prstGeom>
        </p:spPr>
      </p:pic>
      <p:sp>
        <p:nvSpPr>
          <p:cNvPr id="6" name="Rectangle 5">
            <a:extLst>
              <a:ext uri="{FF2B5EF4-FFF2-40B4-BE49-F238E27FC236}">
                <a16:creationId xmlns:a16="http://schemas.microsoft.com/office/drawing/2014/main" id="{F5BC445F-94EC-4CCB-7667-4C59BCAEB31F}"/>
              </a:ext>
            </a:extLst>
          </p:cNvPr>
          <p:cNvSpPr/>
          <p:nvPr/>
        </p:nvSpPr>
        <p:spPr>
          <a:xfrm>
            <a:off x="0" y="621986"/>
            <a:ext cx="2323652" cy="862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1" name="TextBox 10">
            <a:extLst>
              <a:ext uri="{FF2B5EF4-FFF2-40B4-BE49-F238E27FC236}">
                <a16:creationId xmlns:a16="http://schemas.microsoft.com/office/drawing/2014/main" id="{E7EE0CC7-24B7-6A49-B3CC-EACA28A4B24C}"/>
              </a:ext>
            </a:extLst>
          </p:cNvPr>
          <p:cNvSpPr txBox="1"/>
          <p:nvPr/>
        </p:nvSpPr>
        <p:spPr>
          <a:xfrm>
            <a:off x="-13591" y="630634"/>
            <a:ext cx="2991011" cy="830997"/>
          </a:xfrm>
          <a:prstGeom prst="rect">
            <a:avLst/>
          </a:prstGeom>
          <a:noFill/>
          <a:ln>
            <a:solidFill>
              <a:srgbClr val="0055A0"/>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dirty="0">
                <a:ln>
                  <a:noFill/>
                </a:ln>
                <a:solidFill>
                  <a:srgbClr val="0E55A0"/>
                </a:solidFill>
                <a:effectLst/>
                <a:uLnTx/>
                <a:uFillTx/>
                <a:latin typeface="Arial"/>
              </a:rPr>
              <a:t>Signal attenuation in  DUT with coating</a:t>
            </a:r>
          </a:p>
        </p:txBody>
      </p:sp>
      <p:sp>
        <p:nvSpPr>
          <p:cNvPr id="13" name="Right Arrow 12">
            <a:extLst>
              <a:ext uri="{FF2B5EF4-FFF2-40B4-BE49-F238E27FC236}">
                <a16:creationId xmlns:a16="http://schemas.microsoft.com/office/drawing/2014/main" id="{57B52436-6445-BF43-BC99-FF20A2CD2C5A}"/>
              </a:ext>
            </a:extLst>
          </p:cNvPr>
          <p:cNvSpPr/>
          <p:nvPr/>
        </p:nvSpPr>
        <p:spPr>
          <a:xfrm>
            <a:off x="3041968" y="592998"/>
            <a:ext cx="670047" cy="931802"/>
          </a:xfrm>
          <a:prstGeom prst="rightArrow">
            <a:avLst/>
          </a:prstGeom>
          <a:gradFill flip="none" rotWithShape="1">
            <a:gsLst>
              <a:gs pos="0">
                <a:srgbClr val="0055A0">
                  <a:lumMod val="67000"/>
                </a:srgbClr>
              </a:gs>
              <a:gs pos="48000">
                <a:srgbClr val="0055A0">
                  <a:lumMod val="97000"/>
                  <a:lumOff val="3000"/>
                </a:srgbClr>
              </a:gs>
              <a:gs pos="100000">
                <a:srgbClr val="0055A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C2470D94-5DFF-5BA6-E742-D14BBD3986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115" t="6313" r="11022"/>
          <a:stretch/>
        </p:blipFill>
        <p:spPr>
          <a:xfrm>
            <a:off x="4501168" y="1322474"/>
            <a:ext cx="2879643" cy="2246174"/>
          </a:xfrm>
          <a:prstGeom prst="rect">
            <a:avLst/>
          </a:prstGeom>
        </p:spPr>
      </p:pic>
      <p:sp>
        <p:nvSpPr>
          <p:cNvPr id="14" name="TextBox 13">
            <a:extLst>
              <a:ext uri="{FF2B5EF4-FFF2-40B4-BE49-F238E27FC236}">
                <a16:creationId xmlns:a16="http://schemas.microsoft.com/office/drawing/2014/main" id="{81399806-E733-2E0B-3992-3D41129D1DD7}"/>
              </a:ext>
            </a:extLst>
          </p:cNvPr>
          <p:cNvSpPr txBox="1"/>
          <p:nvPr/>
        </p:nvSpPr>
        <p:spPr>
          <a:xfrm>
            <a:off x="2616097" y="3940202"/>
            <a:ext cx="1892698" cy="461665"/>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dirty="0">
                <a:ln>
                  <a:noFill/>
                </a:ln>
                <a:solidFill>
                  <a:srgbClr val="0E55A0"/>
                </a:solidFill>
                <a:effectLst/>
                <a:uLnTx/>
                <a:uFillTx/>
                <a:latin typeface="Arial"/>
              </a:rPr>
              <a:t>TD measure</a:t>
            </a:r>
          </a:p>
        </p:txBody>
      </p:sp>
      <p:sp>
        <p:nvSpPr>
          <p:cNvPr id="15" name="Right Arrow 14">
            <a:extLst>
              <a:ext uri="{FF2B5EF4-FFF2-40B4-BE49-F238E27FC236}">
                <a16:creationId xmlns:a16="http://schemas.microsoft.com/office/drawing/2014/main" id="{C53D787E-5256-D4AB-E47D-F5B4726B926B}"/>
              </a:ext>
            </a:extLst>
          </p:cNvPr>
          <p:cNvSpPr/>
          <p:nvPr/>
        </p:nvSpPr>
        <p:spPr>
          <a:xfrm>
            <a:off x="5807358" y="4473951"/>
            <a:ext cx="670047" cy="931802"/>
          </a:xfrm>
          <a:prstGeom prst="rightArrow">
            <a:avLst/>
          </a:prstGeom>
          <a:gradFill flip="none" rotWithShape="1">
            <a:gsLst>
              <a:gs pos="0">
                <a:srgbClr val="0055A0">
                  <a:lumMod val="67000"/>
                </a:srgbClr>
              </a:gs>
              <a:gs pos="48000">
                <a:srgbClr val="0055A0">
                  <a:lumMod val="97000"/>
                  <a:lumOff val="3000"/>
                </a:srgbClr>
              </a:gs>
              <a:gs pos="100000">
                <a:srgbClr val="0055A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26033A6-2647-8C6E-B615-131BDF525822}"/>
              </a:ext>
            </a:extLst>
          </p:cNvPr>
          <p:cNvSpPr/>
          <p:nvPr/>
        </p:nvSpPr>
        <p:spPr>
          <a:xfrm>
            <a:off x="9965207" y="591335"/>
            <a:ext cx="1623013" cy="1200329"/>
          </a:xfrm>
          <a:prstGeom prst="rect">
            <a:avLst/>
          </a:prstGeom>
        </p:spPr>
        <p:txBody>
          <a:bodyPr wrap="square">
            <a:spAutoFit/>
          </a:bodyPr>
          <a:lstStyle/>
          <a:p>
            <a:pPr algn="ctr" defTabSz="914400"/>
            <a:r>
              <a:rPr lang="en-US" sz="2400" b="1" dirty="0">
                <a:solidFill>
                  <a:srgbClr val="00B050"/>
                </a:solidFill>
                <a:latin typeface="Arial"/>
                <a:ea typeface="Andale Sans UI"/>
                <a:cs typeface="Times New Roman" panose="02020603050405020304" pitchFamily="18" charset="0"/>
              </a:rPr>
              <a:t>Reliable analytical tool</a:t>
            </a:r>
            <a:endParaRPr lang="en-US" sz="2400" b="1" dirty="0">
              <a:solidFill>
                <a:srgbClr val="0055A0"/>
              </a:solidFill>
              <a:latin typeface="Arial"/>
            </a:endParaRPr>
          </a:p>
        </p:txBody>
      </p:sp>
      <p:sp>
        <p:nvSpPr>
          <p:cNvPr id="17" name="TextBox 16">
            <a:extLst>
              <a:ext uri="{FF2B5EF4-FFF2-40B4-BE49-F238E27FC236}">
                <a16:creationId xmlns:a16="http://schemas.microsoft.com/office/drawing/2014/main" id="{7F999381-0A26-A0CB-0696-9FBAE7DD93A0}"/>
              </a:ext>
            </a:extLst>
          </p:cNvPr>
          <p:cNvSpPr txBox="1"/>
          <p:nvPr/>
        </p:nvSpPr>
        <p:spPr>
          <a:xfrm>
            <a:off x="5807358" y="5420293"/>
            <a:ext cx="586036" cy="461665"/>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dirty="0">
                <a:ln>
                  <a:noFill/>
                </a:ln>
                <a:solidFill>
                  <a:srgbClr val="0E55A0"/>
                </a:solidFill>
                <a:effectLst/>
                <a:uLnTx/>
                <a:uFillTx/>
                <a:latin typeface="Arial"/>
              </a:rPr>
              <a:t>FT</a:t>
            </a:r>
          </a:p>
        </p:txBody>
      </p:sp>
      <p:sp>
        <p:nvSpPr>
          <p:cNvPr id="12" name="TextBox 11">
            <a:extLst>
              <a:ext uri="{FF2B5EF4-FFF2-40B4-BE49-F238E27FC236}">
                <a16:creationId xmlns:a16="http://schemas.microsoft.com/office/drawing/2014/main" id="{180E5623-CF05-B340-BBA0-0F22CDF3F28D}"/>
              </a:ext>
            </a:extLst>
          </p:cNvPr>
          <p:cNvSpPr txBox="1"/>
          <p:nvPr/>
        </p:nvSpPr>
        <p:spPr>
          <a:xfrm>
            <a:off x="3776563" y="784714"/>
            <a:ext cx="3604249" cy="523220"/>
          </a:xfrm>
          <a:prstGeom prst="rect">
            <a:avLst/>
          </a:prstGeom>
          <a:noFill/>
          <a:ln>
            <a:solidFill>
              <a:srgbClr val="0055A0"/>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srgbClr val="FF0000"/>
                </a:solidFill>
                <a:effectLst/>
                <a:uLnTx/>
                <a:uFillTx/>
                <a:latin typeface="Arial"/>
              </a:rPr>
              <a:t>EM characterization</a:t>
            </a:r>
            <a:r>
              <a:rPr kumimoji="0" lang="en-US" sz="2800" b="0" i="0" u="none" strike="noStrike" kern="0" cap="none" spc="0" normalizeH="0" baseline="0" dirty="0">
                <a:ln>
                  <a:noFill/>
                </a:ln>
                <a:solidFill>
                  <a:srgbClr val="0055A0"/>
                </a:solidFill>
                <a:effectLst/>
                <a:uLnTx/>
                <a:uFillTx/>
                <a:latin typeface="Arial"/>
              </a:rPr>
              <a:t> </a:t>
            </a:r>
          </a:p>
        </p:txBody>
      </p:sp>
      <p:sp>
        <p:nvSpPr>
          <p:cNvPr id="3" name="Segnaposto piè di pagina 2">
            <a:extLst>
              <a:ext uri="{FF2B5EF4-FFF2-40B4-BE49-F238E27FC236}">
                <a16:creationId xmlns:a16="http://schemas.microsoft.com/office/drawing/2014/main" id="{FDBE3E5B-F949-F445-A7C9-E963579DAA71}"/>
              </a:ext>
            </a:extLst>
          </p:cNvPr>
          <p:cNvSpPr>
            <a:spLocks noGrp="1"/>
          </p:cNvSpPr>
          <p:nvPr>
            <p:ph type="ftr" sz="quarter" idx="11"/>
          </p:nvPr>
        </p:nvSpPr>
        <p:spPr/>
        <p:txBody>
          <a:bodyPr/>
          <a:lstStyle/>
          <a:p>
            <a:r>
              <a:rPr lang="it-IT"/>
              <a:t>Seconda giornata acceleratori</a:t>
            </a:r>
          </a:p>
        </p:txBody>
      </p:sp>
    </p:spTree>
    <p:extLst>
      <p:ext uri="{BB962C8B-B14F-4D97-AF65-F5344CB8AC3E}">
        <p14:creationId xmlns:p14="http://schemas.microsoft.com/office/powerpoint/2010/main" val="1599932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Immagine 9">
            <a:extLst>
              <a:ext uri="{FF2B5EF4-FFF2-40B4-BE49-F238E27FC236}">
                <a16:creationId xmlns:a16="http://schemas.microsoft.com/office/drawing/2014/main" id="{1DC804FA-1C60-BE46-8C0C-21FF7C4DA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1" y="2976581"/>
            <a:ext cx="3926116" cy="2861714"/>
          </a:xfrm>
          <a:prstGeom prst="rect">
            <a:avLst/>
          </a:prstGeom>
        </p:spPr>
      </p:pic>
      <mc:AlternateContent xmlns:mc="http://schemas.openxmlformats.org/markup-compatibility/2006" xmlns:a14="http://schemas.microsoft.com/office/drawing/2010/main">
        <mc:Choice Requires="a14">
          <p:sp>
            <p:nvSpPr>
              <p:cNvPr id="2" name="CasellaDiTesto 7">
                <a:extLst>
                  <a:ext uri="{FF2B5EF4-FFF2-40B4-BE49-F238E27FC236}">
                    <a16:creationId xmlns:a16="http://schemas.microsoft.com/office/drawing/2014/main" id="{5B6BEEE4-0C08-5C99-9C9A-0ACE14F17D03}"/>
                  </a:ext>
                </a:extLst>
              </p:cNvPr>
              <p:cNvSpPr txBox="1"/>
              <p:nvPr/>
            </p:nvSpPr>
            <p:spPr>
              <a:xfrm>
                <a:off x="144368" y="5861500"/>
                <a:ext cx="2504223" cy="962828"/>
              </a:xfrm>
              <a:prstGeom prst="rect">
                <a:avLst/>
              </a:prstGeom>
              <a:solidFill>
                <a:schemeClr val="bg1">
                  <a:lumMod val="95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it-IT" sz="1800" i="1" smtClean="0">
                              <a:solidFill>
                                <a:srgbClr val="000000"/>
                              </a:solidFill>
                              <a:latin typeface="Cambria Math" panose="02040503050406030204" pitchFamily="18" charset="0"/>
                            </a:rPr>
                          </m:ctrlPr>
                        </m:fPr>
                        <m:num>
                          <m:r>
                            <a:rPr lang="it-IT" sz="1800" b="0" i="1" smtClean="0">
                              <a:solidFill>
                                <a:srgbClr val="000000"/>
                              </a:solidFill>
                              <a:latin typeface="Cambria Math" panose="02040503050406030204" pitchFamily="18" charset="0"/>
                            </a:rPr>
                            <m:t>𝑄</m:t>
                          </m:r>
                        </m:num>
                        <m:den>
                          <m:sSub>
                            <m:sSubPr>
                              <m:ctrlPr>
                                <a:rPr lang="it-IT" sz="1800" i="1" smtClean="0">
                                  <a:solidFill>
                                    <a:srgbClr val="000000"/>
                                  </a:solidFill>
                                  <a:latin typeface="Cambria Math" panose="02040503050406030204" pitchFamily="18" charset="0"/>
                                </a:rPr>
                              </m:ctrlPr>
                            </m:sSubPr>
                            <m:e>
                              <m:r>
                                <a:rPr lang="it-IT" sz="1800" b="0" i="1" smtClean="0">
                                  <a:solidFill>
                                    <a:srgbClr val="000000"/>
                                  </a:solidFill>
                                  <a:latin typeface="Cambria Math" panose="02040503050406030204" pitchFamily="18" charset="0"/>
                                </a:rPr>
                                <m:t>𝑄</m:t>
                              </m:r>
                            </m:e>
                            <m:sub>
                              <m:r>
                                <a:rPr lang="it-IT" sz="1800" b="0" i="1" smtClean="0">
                                  <a:solidFill>
                                    <a:srgbClr val="000000"/>
                                  </a:solidFill>
                                  <a:latin typeface="Cambria Math" panose="02040503050406030204" pitchFamily="18" charset="0"/>
                                </a:rPr>
                                <m:t>𝑟𝑒𝑓</m:t>
                              </m:r>
                            </m:sub>
                          </m:sSub>
                        </m:den>
                      </m:f>
                      <m:r>
                        <a:rPr lang="it-IT" sz="1800" b="0" i="1" smtClean="0">
                          <a:solidFill>
                            <a:srgbClr val="000000"/>
                          </a:solidFill>
                          <a:latin typeface="Cambria Math" panose="02040503050406030204" pitchFamily="18" charset="0"/>
                        </a:rPr>
                        <m:t>=</m:t>
                      </m:r>
                      <m:f>
                        <m:fPr>
                          <m:ctrlPr>
                            <a:rPr lang="it-IT" sz="1800" b="0" i="1" smtClean="0">
                              <a:solidFill>
                                <a:srgbClr val="000000"/>
                              </a:solidFill>
                              <a:latin typeface="Cambria Math" panose="02040503050406030204" pitchFamily="18" charset="0"/>
                            </a:rPr>
                          </m:ctrlPr>
                        </m:fPr>
                        <m:num>
                          <m:r>
                            <a:rPr lang="it-IT" sz="1800" b="0" i="1" smtClean="0">
                              <a:solidFill>
                                <a:srgbClr val="C00000"/>
                              </a:solidFill>
                              <a:latin typeface="Cambria Math" panose="02040503050406030204" pitchFamily="18" charset="0"/>
                            </a:rPr>
                            <m:t>𝑎</m:t>
                          </m:r>
                          <m:r>
                            <a:rPr lang="it-IT" sz="1800" b="0" i="1" smtClean="0">
                              <a:solidFill>
                                <a:srgbClr val="000000"/>
                              </a:solidFill>
                              <a:latin typeface="Cambria Math" panose="02040503050406030204" pitchFamily="18" charset="0"/>
                            </a:rPr>
                            <m:t>+</m:t>
                          </m:r>
                          <m:r>
                            <a:rPr lang="it-IT" sz="1800" b="0" i="1" smtClean="0">
                              <a:solidFill>
                                <a:srgbClr val="0432FF"/>
                              </a:solidFill>
                              <a:latin typeface="Cambria Math" panose="02040503050406030204" pitchFamily="18" charset="0"/>
                            </a:rPr>
                            <m:t>𝑏</m:t>
                          </m:r>
                        </m:num>
                        <m:den>
                          <m:r>
                            <a:rPr lang="it-IT" sz="1800" b="0" i="1" smtClean="0">
                              <a:solidFill>
                                <a:srgbClr val="C00000"/>
                              </a:solidFill>
                              <a:latin typeface="Cambria Math" panose="02040503050406030204" pitchFamily="18" charset="0"/>
                            </a:rPr>
                            <m:t>𝑎</m:t>
                          </m:r>
                          <m:r>
                            <a:rPr lang="it-IT" sz="1800" b="0" i="1" smtClean="0">
                              <a:solidFill>
                                <a:srgbClr val="000000"/>
                              </a:solidFill>
                              <a:latin typeface="Cambria Math" panose="02040503050406030204" pitchFamily="18" charset="0"/>
                              <a:ea typeface="Cambria Math" panose="02040503050406030204" pitchFamily="18" charset="0"/>
                            </a:rPr>
                            <m:t>∙</m:t>
                          </m:r>
                          <m:rad>
                            <m:radPr>
                              <m:degHide m:val="on"/>
                              <m:ctrlPr>
                                <a:rPr lang="it-IT" sz="1800" b="0" i="1" smtClean="0">
                                  <a:solidFill>
                                    <a:srgbClr val="000000"/>
                                  </a:solidFill>
                                  <a:latin typeface="Cambria Math" panose="02040503050406030204" pitchFamily="18" charset="0"/>
                                  <a:ea typeface="Cambria Math" panose="02040503050406030204" pitchFamily="18" charset="0"/>
                                </a:rPr>
                              </m:ctrlPr>
                            </m:radPr>
                            <m:deg/>
                            <m:e>
                              <m:f>
                                <m:fPr>
                                  <m:ctrlPr>
                                    <a:rPr lang="it-IT" sz="1800" b="0" i="1" smtClean="0">
                                      <a:solidFill>
                                        <a:srgbClr val="000000"/>
                                      </a:solidFill>
                                      <a:latin typeface="Cambria Math" panose="02040503050406030204" pitchFamily="18" charset="0"/>
                                      <a:ea typeface="Cambria Math" panose="02040503050406030204" pitchFamily="18" charset="0"/>
                                    </a:rPr>
                                  </m:ctrlPr>
                                </m:fPr>
                                <m:num>
                                  <m:r>
                                    <a:rPr lang="it-IT" sz="1800" b="0" i="1" smtClean="0">
                                      <a:solidFill>
                                        <a:srgbClr val="000000"/>
                                      </a:solidFill>
                                      <a:latin typeface="Cambria Math" panose="02040503050406030204" pitchFamily="18" charset="0"/>
                                      <a:ea typeface="Cambria Math" panose="02040503050406030204" pitchFamily="18" charset="0"/>
                                    </a:rPr>
                                    <m:t>𝜌</m:t>
                                  </m:r>
                                </m:num>
                                <m:den>
                                  <m:sSub>
                                    <m:sSubPr>
                                      <m:ctrlPr>
                                        <a:rPr lang="it-IT" sz="1800" b="0" i="1" smtClean="0">
                                          <a:solidFill>
                                            <a:srgbClr val="000000"/>
                                          </a:solidFill>
                                          <a:latin typeface="Cambria Math" panose="02040503050406030204" pitchFamily="18" charset="0"/>
                                          <a:ea typeface="Cambria Math" panose="02040503050406030204" pitchFamily="18" charset="0"/>
                                        </a:rPr>
                                      </m:ctrlPr>
                                    </m:sSubPr>
                                    <m:e>
                                      <m:r>
                                        <a:rPr lang="it-IT" sz="1800" b="0" i="1" smtClean="0">
                                          <a:solidFill>
                                            <a:srgbClr val="000000"/>
                                          </a:solidFill>
                                          <a:latin typeface="Cambria Math" panose="02040503050406030204" pitchFamily="18" charset="0"/>
                                          <a:ea typeface="Cambria Math" panose="02040503050406030204" pitchFamily="18" charset="0"/>
                                        </a:rPr>
                                        <m:t>𝜌</m:t>
                                      </m:r>
                                    </m:e>
                                    <m:sub>
                                      <m:r>
                                        <a:rPr lang="it-IT" sz="1800" b="0" i="1" smtClean="0">
                                          <a:solidFill>
                                            <a:srgbClr val="000000"/>
                                          </a:solidFill>
                                          <a:latin typeface="Cambria Math" panose="02040503050406030204" pitchFamily="18" charset="0"/>
                                          <a:ea typeface="Cambria Math" panose="02040503050406030204" pitchFamily="18" charset="0"/>
                                        </a:rPr>
                                        <m:t>𝑟𝑒𝑓</m:t>
                                      </m:r>
                                    </m:sub>
                                  </m:sSub>
                                </m:den>
                              </m:f>
                            </m:e>
                          </m:rad>
                          <m:r>
                            <a:rPr lang="it-IT" sz="1800" b="0" i="1" smtClean="0">
                              <a:solidFill>
                                <a:srgbClr val="000000"/>
                              </a:solidFill>
                              <a:latin typeface="Cambria Math" panose="02040503050406030204" pitchFamily="18" charset="0"/>
                              <a:ea typeface="Cambria Math" panose="02040503050406030204" pitchFamily="18" charset="0"/>
                            </a:rPr>
                            <m:t>+</m:t>
                          </m:r>
                          <m:r>
                            <a:rPr lang="it-IT" sz="1800" i="1">
                              <a:solidFill>
                                <a:srgbClr val="0432FF"/>
                              </a:solidFill>
                              <a:latin typeface="Cambria Math" panose="02040503050406030204" pitchFamily="18" charset="0"/>
                            </a:rPr>
                            <m:t>𝑏</m:t>
                          </m:r>
                        </m:den>
                      </m:f>
                    </m:oMath>
                  </m:oMathPara>
                </a14:m>
                <a:endParaRPr lang="it-IT" sz="1800" dirty="0">
                  <a:latin typeface="Avenir Next LT Pro" panose="020B0504020202020204" pitchFamily="34" charset="0"/>
                </a:endParaRPr>
              </a:p>
            </p:txBody>
          </p:sp>
        </mc:Choice>
        <mc:Fallback xmlns="">
          <p:sp>
            <p:nvSpPr>
              <p:cNvPr id="2" name="CasellaDiTesto 7">
                <a:extLst>
                  <a:ext uri="{FF2B5EF4-FFF2-40B4-BE49-F238E27FC236}">
                    <a16:creationId xmlns:a16="http://schemas.microsoft.com/office/drawing/2014/main" id="{5B6BEEE4-0C08-5C99-9C9A-0ACE14F17D03}"/>
                  </a:ext>
                </a:extLst>
              </p:cNvPr>
              <p:cNvSpPr txBox="1">
                <a:spLocks noRot="1" noChangeAspect="1" noMove="1" noResize="1" noEditPoints="1" noAdjustHandles="1" noChangeArrowheads="1" noChangeShapeType="1" noTextEdit="1"/>
              </p:cNvSpPr>
              <p:nvPr/>
            </p:nvSpPr>
            <p:spPr>
              <a:xfrm>
                <a:off x="144368" y="5861500"/>
                <a:ext cx="2504223" cy="962828"/>
              </a:xfrm>
              <a:prstGeom prst="rect">
                <a:avLst/>
              </a:prstGeom>
              <a:blipFill>
                <a:blip r:embed="rId3"/>
                <a:stretch>
                  <a:fillRect b="-131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CasellaDiTesto 4">
                <a:extLst>
                  <a:ext uri="{FF2B5EF4-FFF2-40B4-BE49-F238E27FC236}">
                    <a16:creationId xmlns:a16="http://schemas.microsoft.com/office/drawing/2014/main" id="{19EE489D-F8B9-6E44-87E2-3FC5D5A4BD3E}"/>
                  </a:ext>
                </a:extLst>
              </p:cNvPr>
              <p:cNvSpPr txBox="1"/>
              <p:nvPr/>
            </p:nvSpPr>
            <p:spPr>
              <a:xfrm>
                <a:off x="3495956" y="5426733"/>
                <a:ext cx="3028336" cy="65986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it-IT" sz="1800" b="0" i="1" smtClean="0">
                          <a:solidFill>
                            <a:srgbClr val="FF0000"/>
                          </a:solidFill>
                          <a:latin typeface="Cambria Math" panose="02040503050406030204" pitchFamily="18" charset="0"/>
                        </a:rPr>
                        <m:t>𝑎</m:t>
                      </m:r>
                      <m:r>
                        <a:rPr lang="it-IT" sz="1800" b="0" i="1" smtClean="0">
                          <a:solidFill>
                            <a:schemeClr val="accent4">
                              <a:lumMod val="75000"/>
                            </a:schemeClr>
                          </a:solidFill>
                          <a:latin typeface="Cambria Math" panose="02040503050406030204" pitchFamily="18" charset="0"/>
                        </a:rPr>
                        <m:t> </m:t>
                      </m:r>
                      <m:r>
                        <m:rPr>
                          <m:nor/>
                        </m:rPr>
                        <a:rPr lang="it-IT" sz="1800" dirty="0" smtClean="0">
                          <a:solidFill>
                            <a:srgbClr val="000000"/>
                          </a:solidFill>
                        </a:rPr>
                        <m:t>∝</m:t>
                      </m:r>
                      <m:r>
                        <a:rPr lang="it-IT" sz="1800" b="0" i="0" dirty="0" smtClean="0">
                          <a:solidFill>
                            <a:srgbClr val="000000"/>
                          </a:solidFill>
                          <a:latin typeface="Cambria Math" panose="02040503050406030204" pitchFamily="18" charset="0"/>
                        </a:rPr>
                        <m:t> </m:t>
                      </m:r>
                      <m:f>
                        <m:fPr>
                          <m:ctrlPr>
                            <a:rPr lang="it-IT" sz="1800" b="0" i="1" smtClean="0">
                              <a:solidFill>
                                <a:srgbClr val="000000"/>
                              </a:solidFill>
                              <a:latin typeface="Cambria Math" panose="02040503050406030204" pitchFamily="18" charset="0"/>
                            </a:rPr>
                          </m:ctrlPr>
                        </m:fPr>
                        <m:num>
                          <m:r>
                            <a:rPr lang="it-IT" sz="1800" b="0" i="0" smtClean="0">
                              <a:solidFill>
                                <a:srgbClr val="000000"/>
                              </a:solidFill>
                              <a:latin typeface="Cambria Math" panose="02040503050406030204" pitchFamily="18" charset="0"/>
                            </a:rPr>
                            <m:t>1</m:t>
                          </m:r>
                        </m:num>
                        <m:den>
                          <m:sSub>
                            <m:sSubPr>
                              <m:ctrlPr>
                                <a:rPr lang="it-IT" sz="1800" i="1" smtClean="0">
                                  <a:solidFill>
                                    <a:srgbClr val="000000"/>
                                  </a:solidFill>
                                  <a:latin typeface="Cambria Math" panose="02040503050406030204" pitchFamily="18" charset="0"/>
                                </a:rPr>
                              </m:ctrlPr>
                            </m:sSubPr>
                            <m:e>
                              <m:r>
                                <a:rPr lang="it-IT" sz="1800" b="0" i="1" smtClean="0">
                                  <a:solidFill>
                                    <a:srgbClr val="000000"/>
                                  </a:solidFill>
                                  <a:latin typeface="Cambria Math" panose="02040503050406030204" pitchFamily="18" charset="0"/>
                                </a:rPr>
                                <m:t>𝑄</m:t>
                              </m:r>
                            </m:e>
                            <m:sub>
                              <m:r>
                                <a:rPr lang="it-IT" sz="1800" b="0" i="1" smtClean="0">
                                  <a:solidFill>
                                    <a:srgbClr val="000000"/>
                                  </a:solidFill>
                                  <a:latin typeface="Cambria Math" panose="02040503050406030204" pitchFamily="18" charset="0"/>
                                </a:rPr>
                                <m:t>𝐿𝐼𝑃𝑆𝑆</m:t>
                              </m:r>
                            </m:sub>
                          </m:sSub>
                        </m:den>
                      </m:f>
                    </m:oMath>
                  </m:oMathPara>
                </a14:m>
                <a:endParaRPr lang="it-IT" sz="1800" dirty="0">
                  <a:solidFill>
                    <a:schemeClr val="accent4">
                      <a:lumMod val="75000"/>
                    </a:schemeClr>
                  </a:solidFill>
                </a:endParaRPr>
              </a:p>
            </p:txBody>
          </p:sp>
        </mc:Choice>
        <mc:Fallback xmlns="">
          <p:sp>
            <p:nvSpPr>
              <p:cNvPr id="15" name="CasellaDiTesto 4">
                <a:extLst>
                  <a:ext uri="{FF2B5EF4-FFF2-40B4-BE49-F238E27FC236}">
                    <a16:creationId xmlns:a16="http://schemas.microsoft.com/office/drawing/2014/main" id="{19EE489D-F8B9-6E44-87E2-3FC5D5A4BD3E}"/>
                  </a:ext>
                </a:extLst>
              </p:cNvPr>
              <p:cNvSpPr txBox="1">
                <a:spLocks noRot="1" noChangeAspect="1" noMove="1" noResize="1" noEditPoints="1" noAdjustHandles="1" noChangeArrowheads="1" noChangeShapeType="1" noTextEdit="1"/>
              </p:cNvSpPr>
              <p:nvPr/>
            </p:nvSpPr>
            <p:spPr>
              <a:xfrm>
                <a:off x="3495956" y="5426733"/>
                <a:ext cx="3028336" cy="659861"/>
              </a:xfrm>
              <a:prstGeom prst="rect">
                <a:avLst/>
              </a:prstGeom>
              <a:blipFill>
                <a:blip r:embed="rId4"/>
                <a:stretch>
                  <a:fillRect b="-3774"/>
                </a:stretch>
              </a:blipFill>
            </p:spPr>
            <p:txBody>
              <a:bodyPr/>
              <a:lstStyle/>
              <a:p>
                <a:r>
                  <a:rPr lang="en-IT">
                    <a:noFill/>
                  </a:rPr>
                  <a:t> </a:t>
                </a:r>
              </a:p>
            </p:txBody>
          </p:sp>
        </mc:Fallback>
      </mc:AlternateContent>
      <p:sp>
        <p:nvSpPr>
          <p:cNvPr id="16" name="CasellaDiTesto 13">
            <a:extLst>
              <a:ext uri="{FF2B5EF4-FFF2-40B4-BE49-F238E27FC236}">
                <a16:creationId xmlns:a16="http://schemas.microsoft.com/office/drawing/2014/main" id="{26A21744-2CD2-DA47-B0E2-081E986C8FE6}"/>
              </a:ext>
            </a:extLst>
          </p:cNvPr>
          <p:cNvSpPr txBox="1"/>
          <p:nvPr/>
        </p:nvSpPr>
        <p:spPr>
          <a:xfrm>
            <a:off x="4909510" y="5615774"/>
            <a:ext cx="2203213" cy="338554"/>
          </a:xfrm>
          <a:prstGeom prst="rect">
            <a:avLst/>
          </a:prstGeom>
          <a:noFill/>
          <a:ln>
            <a:solidFill>
              <a:schemeClr val="accent1"/>
            </a:solidFill>
          </a:ln>
        </p:spPr>
        <p:txBody>
          <a:bodyPr wrap="square">
            <a:spAutoFit/>
          </a:bodyPr>
          <a:lstStyle/>
          <a:p>
            <a:r>
              <a:rPr lang="it-IT" sz="1600" dirty="0" err="1">
                <a:solidFill>
                  <a:schemeClr val="accent4">
                    <a:lumMod val="75000"/>
                  </a:schemeClr>
                </a:solidFill>
                <a:latin typeface="Arial" panose="020B0604020202020204" pitchFamily="34" charset="0"/>
                <a:cs typeface="Arial" panose="020B0604020202020204" pitchFamily="34" charset="0"/>
              </a:rPr>
              <a:t>Losses</a:t>
            </a:r>
            <a:r>
              <a:rPr lang="it-IT" sz="1600" dirty="0">
                <a:solidFill>
                  <a:schemeClr val="accent4">
                    <a:lumMod val="75000"/>
                  </a:schemeClr>
                </a:solidFill>
                <a:latin typeface="Arial" panose="020B0604020202020204" pitchFamily="34" charset="0"/>
                <a:cs typeface="Arial" panose="020B0604020202020204" pitchFamily="34" charset="0"/>
              </a:rPr>
              <a:t> on the sample</a:t>
            </a:r>
          </a:p>
        </p:txBody>
      </p:sp>
      <p:sp>
        <p:nvSpPr>
          <p:cNvPr id="17" name="CasellaDiTesto 15">
            <a:extLst>
              <a:ext uri="{FF2B5EF4-FFF2-40B4-BE49-F238E27FC236}">
                <a16:creationId xmlns:a16="http://schemas.microsoft.com/office/drawing/2014/main" id="{AA22BA7A-D547-554A-80CA-298660306B32}"/>
              </a:ext>
            </a:extLst>
          </p:cNvPr>
          <p:cNvSpPr txBox="1"/>
          <p:nvPr/>
        </p:nvSpPr>
        <p:spPr>
          <a:xfrm>
            <a:off x="4909511" y="6158805"/>
            <a:ext cx="1683976" cy="584775"/>
          </a:xfrm>
          <a:prstGeom prst="rect">
            <a:avLst/>
          </a:prstGeom>
          <a:noFill/>
          <a:ln>
            <a:solidFill>
              <a:schemeClr val="accent1"/>
            </a:solidFill>
          </a:ln>
        </p:spPr>
        <p:txBody>
          <a:bodyPr wrap="square">
            <a:spAutoFit/>
          </a:bodyPr>
          <a:lstStyle/>
          <a:p>
            <a:r>
              <a:rPr lang="it-IT" sz="1600" dirty="0" err="1">
                <a:solidFill>
                  <a:schemeClr val="accent4">
                    <a:lumMod val="75000"/>
                  </a:schemeClr>
                </a:solidFill>
                <a:latin typeface="Arial" panose="020B0604020202020204" pitchFamily="34" charset="0"/>
                <a:cs typeface="Arial" panose="020B0604020202020204" pitchFamily="34" charset="0"/>
              </a:rPr>
              <a:t>Losses</a:t>
            </a:r>
            <a:r>
              <a:rPr lang="it-IT" sz="1600" dirty="0">
                <a:solidFill>
                  <a:schemeClr val="accent4">
                    <a:lumMod val="75000"/>
                  </a:schemeClr>
                </a:solidFill>
                <a:latin typeface="Arial" panose="020B0604020202020204" pitchFamily="34" charset="0"/>
                <a:cs typeface="Arial" panose="020B0604020202020204" pitchFamily="34" charset="0"/>
              </a:rPr>
              <a:t> in the </a:t>
            </a:r>
            <a:r>
              <a:rPr lang="it-IT" sz="1600" dirty="0" err="1">
                <a:solidFill>
                  <a:schemeClr val="accent4">
                    <a:lumMod val="75000"/>
                  </a:schemeClr>
                </a:solidFill>
                <a:latin typeface="Arial" panose="020B0604020202020204" pitchFamily="34" charset="0"/>
                <a:cs typeface="Arial" panose="020B0604020202020204" pitchFamily="34" charset="0"/>
              </a:rPr>
              <a:t>rest</a:t>
            </a:r>
            <a:r>
              <a:rPr lang="it-IT" sz="1600" dirty="0">
                <a:solidFill>
                  <a:schemeClr val="accent4">
                    <a:lumMod val="75000"/>
                  </a:schemeClr>
                </a:solidFill>
                <a:latin typeface="Arial" panose="020B0604020202020204" pitchFamily="34" charset="0"/>
                <a:cs typeface="Arial" panose="020B0604020202020204" pitchFamily="34" charset="0"/>
              </a:rPr>
              <a:t> of the </a:t>
            </a:r>
            <a:r>
              <a:rPr lang="it-IT" sz="1600" dirty="0" err="1">
                <a:solidFill>
                  <a:schemeClr val="accent4">
                    <a:lumMod val="75000"/>
                  </a:schemeClr>
                </a:solidFill>
                <a:latin typeface="Arial" panose="020B0604020202020204" pitchFamily="34" charset="0"/>
                <a:cs typeface="Arial" panose="020B0604020202020204" pitchFamily="34" charset="0"/>
              </a:rPr>
              <a:t>cavity</a:t>
            </a:r>
            <a:endParaRPr lang="it-IT" sz="1600" dirty="0">
              <a:solidFill>
                <a:schemeClr val="accent4">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A0DF9CF7-CA5D-2649-9890-5D462AEBB9FF}"/>
                  </a:ext>
                </a:extLst>
              </p:cNvPr>
              <p:cNvSpPr txBox="1"/>
              <p:nvPr/>
            </p:nvSpPr>
            <p:spPr>
              <a:xfrm>
                <a:off x="3024762" y="6047138"/>
                <a:ext cx="2230694" cy="65954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it-IT" sz="1800" b="0" i="1" u="none" strike="noStrike" kern="1200" cap="none" spc="0" normalizeH="0" baseline="0" noProof="0" smtClean="0">
                          <a:ln>
                            <a:noFill/>
                          </a:ln>
                          <a:solidFill>
                            <a:srgbClr val="162F33">
                              <a:lumMod val="50000"/>
                              <a:lumOff val="50000"/>
                            </a:srgbClr>
                          </a:solidFill>
                          <a:effectLst/>
                          <a:uLnTx/>
                          <a:uFillTx/>
                          <a:latin typeface="Cambria Math" panose="02040503050406030204" pitchFamily="18" charset="0"/>
                          <a:ea typeface="+mn-ea"/>
                          <a:cs typeface="+mn-cs"/>
                        </a:rPr>
                        <m:t>𝑏</m:t>
                      </m:r>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nor/>
                        </m:rPr>
                        <a:rPr kumimoji="0" lang="it-IT" sz="1800" b="0" i="0" u="none" strike="noStrike" kern="1200" cap="none" spc="0" normalizeH="0" baseline="0" noProof="0" dirty="0">
                          <a:ln>
                            <a:noFill/>
                          </a:ln>
                          <a:solidFill>
                            <a:prstClr val="black"/>
                          </a:solidFill>
                          <a:effectLst/>
                          <a:uLnTx/>
                          <a:uFillTx/>
                          <a:latin typeface="Calibri Light" panose="020F0302020204030204"/>
                          <a:ea typeface="+mn-ea"/>
                          <a:cs typeface="+mn-cs"/>
                        </a:rPr>
                        <m:t>∝</m:t>
                      </m:r>
                      <m:f>
                        <m:f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sSub>
                            <m:sSub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𝑚𝑒𝑡</m:t>
                              </m:r>
                            </m:sub>
                          </m:sSub>
                        </m:den>
                      </m:f>
                      <m: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it-IT"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it-IT"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sSub>
                            <m:sSubPr>
                              <m:ctrlP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e>
                            <m:sub>
                              <m:r>
                                <a:rPr kumimoji="0" lang="it-IT"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𝑑</m:t>
                              </m:r>
                            </m:sub>
                          </m:sSub>
                        </m:den>
                      </m:f>
                    </m:oMath>
                  </m:oMathPara>
                </a14:m>
                <a:endParaRPr kumimoji="0" lang="it-IT"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mc:Choice>
        <mc:Fallback xmlns="">
          <p:sp>
            <p:nvSpPr>
              <p:cNvPr id="18" name="CasellaDiTesto 17">
                <a:extLst>
                  <a:ext uri="{FF2B5EF4-FFF2-40B4-BE49-F238E27FC236}">
                    <a16:creationId xmlns:a16="http://schemas.microsoft.com/office/drawing/2014/main" id="{A0DF9CF7-CA5D-2649-9890-5D462AEBB9FF}"/>
                  </a:ext>
                </a:extLst>
              </p:cNvPr>
              <p:cNvSpPr txBox="1">
                <a:spLocks noRot="1" noChangeAspect="1" noMove="1" noResize="1" noEditPoints="1" noAdjustHandles="1" noChangeArrowheads="1" noChangeShapeType="1" noTextEdit="1"/>
              </p:cNvSpPr>
              <p:nvPr/>
            </p:nvSpPr>
            <p:spPr>
              <a:xfrm>
                <a:off x="3024762" y="6047138"/>
                <a:ext cx="2230694" cy="659540"/>
              </a:xfrm>
              <a:prstGeom prst="rect">
                <a:avLst/>
              </a:prstGeom>
              <a:blipFill>
                <a:blip r:embed="rId5"/>
                <a:stretch>
                  <a:fillRect b="-3774"/>
                </a:stretch>
              </a:blipFill>
            </p:spPr>
            <p:txBody>
              <a:bodyPr/>
              <a:lstStyle/>
              <a:p>
                <a:r>
                  <a:rPr lang="en-GB">
                    <a:noFill/>
                  </a:rPr>
                  <a:t> </a:t>
                </a:r>
              </a:p>
            </p:txBody>
          </p:sp>
        </mc:Fallback>
      </mc:AlternateContent>
      <p:sp>
        <p:nvSpPr>
          <p:cNvPr id="21" name="Title 4">
            <a:extLst>
              <a:ext uri="{FF2B5EF4-FFF2-40B4-BE49-F238E27FC236}">
                <a16:creationId xmlns:a16="http://schemas.microsoft.com/office/drawing/2014/main" id="{72DEFE76-F4D6-4647-B75D-8A021842EAC7}"/>
              </a:ext>
            </a:extLst>
          </p:cNvPr>
          <p:cNvSpPr>
            <a:spLocks noGrp="1"/>
          </p:cNvSpPr>
          <p:nvPr>
            <p:ph type="title"/>
          </p:nvPr>
        </p:nvSpPr>
        <p:spPr>
          <a:xfrm>
            <a:off x="31716" y="20110"/>
            <a:ext cx="12192000" cy="424732"/>
          </a:xfrm>
        </p:spPr>
        <p:txBody>
          <a:bodyPr/>
          <a:lstStyle/>
          <a:p>
            <a:r>
              <a:rPr lang="en-US" sz="2400" b="1" kern="0" spc="0" dirty="0">
                <a:solidFill>
                  <a:srgbClr val="822433"/>
                </a:solidFill>
                <a:latin typeface="Arial"/>
                <a:ea typeface="ＭＳ Ｐゴシック"/>
              </a:rPr>
              <a:t>Electromagnetic characterization of LIPSS with dielectric cavity</a:t>
            </a:r>
            <a:endParaRPr lang="en-IT" sz="2400" dirty="0">
              <a:latin typeface="Arial" panose="020B0604020202020204" pitchFamily="34" charset="0"/>
              <a:cs typeface="Arial" panose="020B0604020202020204" pitchFamily="34" charset="0"/>
            </a:endParaRPr>
          </a:p>
        </p:txBody>
      </p:sp>
      <p:pic>
        <p:nvPicPr>
          <p:cNvPr id="10" name="Immagine 9">
            <a:extLst>
              <a:ext uri="{FF2B5EF4-FFF2-40B4-BE49-F238E27FC236}">
                <a16:creationId xmlns:a16="http://schemas.microsoft.com/office/drawing/2014/main" id="{5B420BB6-023D-C74D-8283-8C322798D3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11" y="864485"/>
            <a:ext cx="2031329" cy="1553369"/>
          </a:xfrm>
          <a:prstGeom prst="rect">
            <a:avLst/>
          </a:prstGeom>
        </p:spPr>
      </p:pic>
      <p:pic>
        <p:nvPicPr>
          <p:cNvPr id="13" name="Immagine 12">
            <a:extLst>
              <a:ext uri="{FF2B5EF4-FFF2-40B4-BE49-F238E27FC236}">
                <a16:creationId xmlns:a16="http://schemas.microsoft.com/office/drawing/2014/main" id="{EDF5D986-7A00-724A-8F95-9C192B6F3B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2854" y="864485"/>
            <a:ext cx="1724768" cy="1491691"/>
          </a:xfrm>
          <a:prstGeom prst="rect">
            <a:avLst/>
          </a:prstGeom>
        </p:spPr>
      </p:pic>
      <mc:AlternateContent xmlns:mc="http://schemas.openxmlformats.org/markup-compatibility/2006" xmlns:a14="http://schemas.microsoft.com/office/drawing/2010/main">
        <mc:Choice Requires="a14">
          <p:sp>
            <p:nvSpPr>
              <p:cNvPr id="25" name="CasellaDiTesto 3">
                <a:extLst>
                  <a:ext uri="{FF2B5EF4-FFF2-40B4-BE49-F238E27FC236}">
                    <a16:creationId xmlns:a16="http://schemas.microsoft.com/office/drawing/2014/main" id="{DDF02BF5-6FF1-6243-8683-77C5E0399D8A}"/>
                  </a:ext>
                </a:extLst>
              </p:cNvPr>
              <p:cNvSpPr txBox="1"/>
              <p:nvPr/>
            </p:nvSpPr>
            <p:spPr>
              <a:xfrm>
                <a:off x="169311" y="505905"/>
                <a:ext cx="2045202"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 field (</a:t>
                </a:r>
                <a14:m>
                  <m:oMath xmlns:m="http://schemas.openxmlformats.org/officeDocument/2006/math">
                    <m:sSub>
                      <m:sSubPr>
                        <m:ctrlPr>
                          <a:rPr kumimoji="0" lang="it-IT" sz="2000" b="1" i="1" u="none" strike="noStrike" kern="1200" cap="none" spc="-12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it-IT" sz="2000" b="1" i="1" u="none" strike="noStrike" kern="1200" cap="none" spc="-120" normalizeH="0" baseline="0" noProof="0" smtClean="0">
                            <a:ln>
                              <a:noFill/>
                            </a:ln>
                            <a:solidFill>
                              <a:srgbClr val="000000"/>
                            </a:solidFill>
                            <a:effectLst/>
                            <a:uLnTx/>
                            <a:uFillTx/>
                            <a:latin typeface="Cambria Math" panose="02040503050406030204" pitchFamily="18" charset="0"/>
                            <a:ea typeface="+mn-ea"/>
                            <a:cs typeface="+mn-cs"/>
                          </a:rPr>
                          <m:t>𝑻𝑬</m:t>
                        </m:r>
                      </m:e>
                      <m:sub>
                        <m:r>
                          <a:rPr kumimoji="0" lang="it-IT" sz="2000" b="1" i="1" u="none" strike="noStrike" kern="1200" cap="none" spc="-120" normalizeH="0" baseline="0" noProof="0" smtClean="0">
                            <a:ln>
                              <a:noFill/>
                            </a:ln>
                            <a:solidFill>
                              <a:srgbClr val="000000"/>
                            </a:solidFill>
                            <a:effectLst/>
                            <a:uLnTx/>
                            <a:uFillTx/>
                            <a:latin typeface="Cambria Math" panose="02040503050406030204" pitchFamily="18" charset="0"/>
                            <a:ea typeface="+mn-ea"/>
                            <a:cs typeface="+mn-cs"/>
                          </a:rPr>
                          <m:t>𝟎𝟏𝟏</m:t>
                        </m:r>
                      </m:sub>
                    </m:sSub>
                    <m:r>
                      <m:rPr>
                        <m:nor/>
                      </m:rPr>
                      <a:rPr kumimoji="0" lang="en-US" sz="2000" b="1" i="0" u="none" strike="noStrike" kern="1200" cap="none" spc="-1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m:t>)</m:t>
                    </m:r>
                  </m:oMath>
                </a14:m>
                <a:endParaRPr kumimoji="0" lang="it-IT" sz="2000" b="1" i="0" u="none" strike="noStrike" kern="1200" cap="none" spc="-1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25" name="CasellaDiTesto 3">
                <a:extLst>
                  <a:ext uri="{FF2B5EF4-FFF2-40B4-BE49-F238E27FC236}">
                    <a16:creationId xmlns:a16="http://schemas.microsoft.com/office/drawing/2014/main" id="{DDF02BF5-6FF1-6243-8683-77C5E0399D8A}"/>
                  </a:ext>
                </a:extLst>
              </p:cNvPr>
              <p:cNvSpPr txBox="1">
                <a:spLocks noRot="1" noChangeAspect="1" noMove="1" noResize="1" noEditPoints="1" noAdjustHandles="1" noChangeArrowheads="1" noChangeShapeType="1" noTextEdit="1"/>
              </p:cNvSpPr>
              <p:nvPr/>
            </p:nvSpPr>
            <p:spPr>
              <a:xfrm>
                <a:off x="169311" y="505905"/>
                <a:ext cx="2045202" cy="400110"/>
              </a:xfrm>
              <a:prstGeom prst="rect">
                <a:avLst/>
              </a:prstGeom>
              <a:blipFill>
                <a:blip r:embed="rId8"/>
                <a:stretch>
                  <a:fillRect t="-9375" b="-25000"/>
                </a:stretch>
              </a:blipFill>
            </p:spPr>
            <p:txBody>
              <a:bodyPr/>
              <a:lstStyle/>
              <a:p>
                <a:r>
                  <a:rPr lang="en-GB">
                    <a:noFill/>
                  </a:rPr>
                  <a:t> </a:t>
                </a:r>
              </a:p>
            </p:txBody>
          </p:sp>
        </mc:Fallback>
      </mc:AlternateContent>
      <p:sp>
        <p:nvSpPr>
          <p:cNvPr id="26" name="TextBox 31">
            <a:extLst>
              <a:ext uri="{FF2B5EF4-FFF2-40B4-BE49-F238E27FC236}">
                <a16:creationId xmlns:a16="http://schemas.microsoft.com/office/drawing/2014/main" id="{885C755C-8A9F-E844-B397-42585E7C5AF3}"/>
              </a:ext>
            </a:extLst>
          </p:cNvPr>
          <p:cNvSpPr txBox="1"/>
          <p:nvPr/>
        </p:nvSpPr>
        <p:spPr>
          <a:xfrm>
            <a:off x="2306882" y="536622"/>
            <a:ext cx="216616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current on sample</a:t>
            </a:r>
            <a:endParaRPr kumimoji="0" lang="en-IT"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65BBEC40-6AD6-9741-AAB8-44FF0A6A9FDE}"/>
                  </a:ext>
                </a:extLst>
              </p:cNvPr>
              <p:cNvSpPr txBox="1"/>
              <p:nvPr/>
            </p:nvSpPr>
            <p:spPr>
              <a:xfrm>
                <a:off x="5996005" y="417846"/>
                <a:ext cx="4667643" cy="7228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den>
                      </m:f>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sSub>
                            <m:sSubPr>
                              <m:ctrlP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𝑄</m:t>
                              </m:r>
                            </m:e>
                            <m:sub>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𝑚𝑒𝑡</m:t>
                              </m:r>
                            </m:sub>
                          </m:sSub>
                        </m:den>
                      </m:f>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sSub>
                            <m:sSubPr>
                              <m:ctrlP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𝑄</m:t>
                              </m:r>
                            </m:e>
                            <m:sub>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sub>
                          </m:sSub>
                        </m:den>
                      </m:f>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sSub>
                            <m:sSubPr>
                              <m:ctrlP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𝑄</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𝐿𝐼𝑃𝑆𝑆</m:t>
                              </m:r>
                            </m:sub>
                          </m:sSub>
                        </m:den>
                      </m:f>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sSub>
                            <m:sSubPr>
                              <m:ctrlP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it-IT"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𝑄</m:t>
                              </m:r>
                            </m:e>
                            <m:sub>
                              <m:r>
                                <a:rPr kumimoji="0" lang="it-IT"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𝑟𝑎𝑑</m:t>
                              </m:r>
                            </m:sub>
                          </m:sSub>
                        </m:den>
                      </m:f>
                    </m:oMath>
                  </m:oMathPara>
                </a14:m>
                <a:endParaRPr kumimoji="0" lang="it-IT" sz="20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mc:Choice>
        <mc:Fallback xmlns="">
          <p:sp>
            <p:nvSpPr>
              <p:cNvPr id="27" name="CasellaDiTesto 26">
                <a:extLst>
                  <a:ext uri="{FF2B5EF4-FFF2-40B4-BE49-F238E27FC236}">
                    <a16:creationId xmlns:a16="http://schemas.microsoft.com/office/drawing/2014/main" id="{65BBEC40-6AD6-9741-AAB8-44FF0A6A9FDE}"/>
                  </a:ext>
                </a:extLst>
              </p:cNvPr>
              <p:cNvSpPr txBox="1">
                <a:spLocks noRot="1" noChangeAspect="1" noMove="1" noResize="1" noEditPoints="1" noAdjustHandles="1" noChangeArrowheads="1" noChangeShapeType="1" noTextEdit="1"/>
              </p:cNvSpPr>
              <p:nvPr/>
            </p:nvSpPr>
            <p:spPr>
              <a:xfrm>
                <a:off x="5996005" y="417846"/>
                <a:ext cx="4667643" cy="722890"/>
              </a:xfrm>
              <a:prstGeom prst="rect">
                <a:avLst/>
              </a:prstGeom>
              <a:blipFill>
                <a:blip r:embed="rId9"/>
                <a:stretch>
                  <a:fillRect b="-5172"/>
                </a:stretch>
              </a:blipFill>
            </p:spPr>
            <p:txBody>
              <a:bodyPr/>
              <a:lstStyle/>
              <a:p>
                <a:r>
                  <a:rPr lang="en-GB">
                    <a:noFill/>
                  </a:rPr>
                  <a:t> </a:t>
                </a:r>
              </a:p>
            </p:txBody>
          </p:sp>
        </mc:Fallback>
      </mc:AlternateContent>
      <p:cxnSp>
        <p:nvCxnSpPr>
          <p:cNvPr id="29" name="Connettore 2 7">
            <a:extLst>
              <a:ext uri="{FF2B5EF4-FFF2-40B4-BE49-F238E27FC236}">
                <a16:creationId xmlns:a16="http://schemas.microsoft.com/office/drawing/2014/main" id="{26FD1F8F-6FE8-0146-9E66-F9493F2D570A}"/>
              </a:ext>
            </a:extLst>
          </p:cNvPr>
          <p:cNvCxnSpPr>
            <a:cxnSpLocks/>
          </p:cNvCxnSpPr>
          <p:nvPr/>
        </p:nvCxnSpPr>
        <p:spPr>
          <a:xfrm flipH="1">
            <a:off x="6939941" y="1102598"/>
            <a:ext cx="253685" cy="1917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2">
            <a:extLst>
              <a:ext uri="{FF2B5EF4-FFF2-40B4-BE49-F238E27FC236}">
                <a16:creationId xmlns:a16="http://schemas.microsoft.com/office/drawing/2014/main" id="{607A5F1F-56DE-A64D-B3B5-17BBB359DB3A}"/>
              </a:ext>
            </a:extLst>
          </p:cNvPr>
          <p:cNvCxnSpPr>
            <a:cxnSpLocks/>
          </p:cNvCxnSpPr>
          <p:nvPr/>
        </p:nvCxnSpPr>
        <p:spPr>
          <a:xfrm>
            <a:off x="8131952" y="1114849"/>
            <a:ext cx="197874" cy="2401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CasellaDiTesto 28">
            <a:extLst>
              <a:ext uri="{FF2B5EF4-FFF2-40B4-BE49-F238E27FC236}">
                <a16:creationId xmlns:a16="http://schemas.microsoft.com/office/drawing/2014/main" id="{7B551AD9-BA67-AB4E-A90C-51121EB55871}"/>
              </a:ext>
            </a:extLst>
          </p:cNvPr>
          <p:cNvSpPr txBox="1"/>
          <p:nvPr/>
        </p:nvSpPr>
        <p:spPr>
          <a:xfrm>
            <a:off x="8953675" y="2381007"/>
            <a:ext cx="160547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 sample</a:t>
            </a:r>
          </a:p>
        </p:txBody>
      </p:sp>
      <p:sp>
        <p:nvSpPr>
          <p:cNvPr id="32" name="CasellaDiTesto 36">
            <a:extLst>
              <a:ext uri="{FF2B5EF4-FFF2-40B4-BE49-F238E27FC236}">
                <a16:creationId xmlns:a16="http://schemas.microsoft.com/office/drawing/2014/main" id="{970AB2CE-E547-D840-A44C-D14B28059738}"/>
              </a:ext>
            </a:extLst>
          </p:cNvPr>
          <p:cNvSpPr txBox="1"/>
          <p:nvPr/>
        </p:nvSpPr>
        <p:spPr>
          <a:xfrm>
            <a:off x="7508452" y="2430201"/>
            <a:ext cx="186538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Inside </a:t>
            </a:r>
            <a:r>
              <a:rPr kumimoji="0" lang="it-IT"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dielectric</a:t>
            </a:r>
            <a:endPar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5" name="Connettore 2 37">
            <a:extLst>
              <a:ext uri="{FF2B5EF4-FFF2-40B4-BE49-F238E27FC236}">
                <a16:creationId xmlns:a16="http://schemas.microsoft.com/office/drawing/2014/main" id="{5337FBF0-D573-7E48-9564-6B1A252298B6}"/>
              </a:ext>
            </a:extLst>
          </p:cNvPr>
          <p:cNvCxnSpPr>
            <a:cxnSpLocks/>
          </p:cNvCxnSpPr>
          <p:nvPr/>
        </p:nvCxnSpPr>
        <p:spPr>
          <a:xfrm>
            <a:off x="9024208" y="1141229"/>
            <a:ext cx="349630" cy="187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CasellaDiTesto 42">
            <a:extLst>
              <a:ext uri="{FF2B5EF4-FFF2-40B4-BE49-F238E27FC236}">
                <a16:creationId xmlns:a16="http://schemas.microsoft.com/office/drawing/2014/main" id="{384EFE49-D9E8-8D4D-A296-9754F3A1C847}"/>
              </a:ext>
            </a:extLst>
          </p:cNvPr>
          <p:cNvSpPr txBox="1"/>
          <p:nvPr/>
        </p:nvSpPr>
        <p:spPr>
          <a:xfrm>
            <a:off x="5846923" y="2490475"/>
            <a:ext cx="1745226"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Internal</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walls</a:t>
            </a:r>
            <a:endPar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4" name="Immagine 23">
            <a:extLst>
              <a:ext uri="{FF2B5EF4-FFF2-40B4-BE49-F238E27FC236}">
                <a16:creationId xmlns:a16="http://schemas.microsoft.com/office/drawing/2014/main" id="{B381EF7B-CA23-AB40-A391-2E89E8AB92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2769" y="1341436"/>
            <a:ext cx="1214495" cy="1009228"/>
          </a:xfrm>
          <a:prstGeom prst="rect">
            <a:avLst/>
          </a:prstGeom>
        </p:spPr>
      </p:pic>
      <p:pic>
        <p:nvPicPr>
          <p:cNvPr id="38" name="Immagine 37">
            <a:extLst>
              <a:ext uri="{FF2B5EF4-FFF2-40B4-BE49-F238E27FC236}">
                <a16:creationId xmlns:a16="http://schemas.microsoft.com/office/drawing/2014/main" id="{19B614DB-D532-8240-B224-258EA7EB4E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56750" y="1329179"/>
            <a:ext cx="1111487" cy="1072142"/>
          </a:xfrm>
          <a:prstGeom prst="rect">
            <a:avLst/>
          </a:prstGeom>
        </p:spPr>
      </p:pic>
      <p:pic>
        <p:nvPicPr>
          <p:cNvPr id="40" name="Immagine 39">
            <a:extLst>
              <a:ext uri="{FF2B5EF4-FFF2-40B4-BE49-F238E27FC236}">
                <a16:creationId xmlns:a16="http://schemas.microsoft.com/office/drawing/2014/main" id="{8FB62A9F-3CAB-7C4B-B601-67AD92D261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90893" y="1354976"/>
            <a:ext cx="1124985" cy="1135499"/>
          </a:xfrm>
          <a:prstGeom prst="rect">
            <a:avLst/>
          </a:prstGeom>
        </p:spPr>
      </p:pic>
      <p:cxnSp>
        <p:nvCxnSpPr>
          <p:cNvPr id="47" name="Connettore diritto 44">
            <a:extLst>
              <a:ext uri="{FF2B5EF4-FFF2-40B4-BE49-F238E27FC236}">
                <a16:creationId xmlns:a16="http://schemas.microsoft.com/office/drawing/2014/main" id="{C11A8655-726B-DE40-A9A1-CCEBFF0D8C36}"/>
              </a:ext>
            </a:extLst>
          </p:cNvPr>
          <p:cNvCxnSpPr>
            <a:cxnSpLocks/>
          </p:cNvCxnSpPr>
          <p:nvPr/>
        </p:nvCxnSpPr>
        <p:spPr>
          <a:xfrm flipH="1">
            <a:off x="9711448" y="629745"/>
            <a:ext cx="293138" cy="3489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diritto 45">
            <a:extLst>
              <a:ext uri="{FF2B5EF4-FFF2-40B4-BE49-F238E27FC236}">
                <a16:creationId xmlns:a16="http://schemas.microsoft.com/office/drawing/2014/main" id="{158F5AE2-56A9-CD4F-920E-520287466C2D}"/>
              </a:ext>
            </a:extLst>
          </p:cNvPr>
          <p:cNvCxnSpPr>
            <a:cxnSpLocks/>
          </p:cNvCxnSpPr>
          <p:nvPr/>
        </p:nvCxnSpPr>
        <p:spPr>
          <a:xfrm>
            <a:off x="9665028" y="516668"/>
            <a:ext cx="339558" cy="4860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CasellaDiTesto 9">
            <a:extLst>
              <a:ext uri="{FF2B5EF4-FFF2-40B4-BE49-F238E27FC236}">
                <a16:creationId xmlns:a16="http://schemas.microsoft.com/office/drawing/2014/main" id="{11434DCF-85CD-D647-B55C-2504AB07869C}"/>
              </a:ext>
            </a:extLst>
          </p:cNvPr>
          <p:cNvSpPr txBox="1"/>
          <p:nvPr/>
        </p:nvSpPr>
        <p:spPr>
          <a:xfrm>
            <a:off x="3981343" y="3709436"/>
            <a:ext cx="3837490" cy="400110"/>
          </a:xfrm>
          <a:prstGeom prst="rect">
            <a:avLst/>
          </a:prstGeom>
          <a:noFill/>
        </p:spPr>
        <p:txBody>
          <a:bodyPr wrap="square" rtlCol="0">
            <a:spAutoFit/>
          </a:bodyPr>
          <a:lstStyle/>
          <a:p>
            <a:pPr algn="ctr"/>
            <a:r>
              <a:rPr lang="en-US" sz="2000" b="1" dirty="0">
                <a:solidFill>
                  <a:srgbClr val="FF0000"/>
                </a:solidFill>
                <a:latin typeface="+mj-lt"/>
              </a:rPr>
              <a:t>LIPSS conductivity value</a:t>
            </a:r>
          </a:p>
        </p:txBody>
      </p:sp>
      <mc:AlternateContent xmlns:mc="http://schemas.openxmlformats.org/markup-compatibility/2006" xmlns:a14="http://schemas.microsoft.com/office/drawing/2010/main">
        <mc:Choice Requires="a14">
          <p:graphicFrame>
            <p:nvGraphicFramePr>
              <p:cNvPr id="67" name="Tabella 4">
                <a:extLst>
                  <a:ext uri="{FF2B5EF4-FFF2-40B4-BE49-F238E27FC236}">
                    <a16:creationId xmlns:a16="http://schemas.microsoft.com/office/drawing/2014/main" id="{AC67BEFB-ACB0-7845-A24F-D468A8BE1FA5}"/>
                  </a:ext>
                </a:extLst>
              </p:cNvPr>
              <p:cNvGraphicFramePr>
                <a:graphicFrameLocks noGrp="1"/>
              </p:cNvGraphicFramePr>
              <p:nvPr>
                <p:extLst>
                  <p:ext uri="{D42A27DB-BD31-4B8C-83A1-F6EECF244321}">
                    <p14:modId xmlns:p14="http://schemas.microsoft.com/office/powerpoint/2010/main" val="2703091819"/>
                  </p:ext>
                </p:extLst>
              </p:nvPr>
            </p:nvGraphicFramePr>
            <p:xfrm>
              <a:off x="4096351" y="4217315"/>
              <a:ext cx="3607475" cy="693674"/>
            </p:xfrm>
            <a:graphic>
              <a:graphicData uri="http://schemas.openxmlformats.org/drawingml/2006/table">
                <a:tbl>
                  <a:tblPr firstRow="1" bandRow="1"/>
                  <a:tblGrid>
                    <a:gridCol w="1837425">
                      <a:extLst>
                        <a:ext uri="{9D8B030D-6E8A-4147-A177-3AD203B41FA5}">
                          <a16:colId xmlns:a16="http://schemas.microsoft.com/office/drawing/2014/main" val="2455050926"/>
                        </a:ext>
                      </a:extLst>
                    </a:gridCol>
                    <a:gridCol w="1770050">
                      <a:extLst>
                        <a:ext uri="{9D8B030D-6E8A-4147-A177-3AD203B41FA5}">
                          <a16:colId xmlns:a16="http://schemas.microsoft.com/office/drawing/2014/main" val="1210473959"/>
                        </a:ext>
                      </a:extLst>
                    </a:gridCol>
                  </a:tblGrid>
                  <a:tr h="291475">
                    <a:tc>
                      <a:txBody>
                        <a:bodyPr/>
                        <a:lstStyle>
                          <a:lvl1pPr marL="0" algn="l" defTabSz="914400" rtl="0" eaLnBrk="1" latinLnBrk="0" hangingPunct="1">
                            <a:defRPr sz="1800" b="1" kern="1200">
                              <a:solidFill>
                                <a:schemeClr val="tx1"/>
                              </a:solidFill>
                              <a:latin typeface="Calibri Light" panose="020F0302020204030204"/>
                            </a:defRPr>
                          </a:lvl1pPr>
                          <a:lvl2pPr marL="457200" algn="l" defTabSz="914400" rtl="0" eaLnBrk="1" latinLnBrk="0" hangingPunct="1">
                            <a:defRPr sz="1800" b="1" kern="1200">
                              <a:solidFill>
                                <a:schemeClr val="tx1"/>
                              </a:solidFill>
                              <a:latin typeface="Calibri Light" panose="020F0302020204030204"/>
                            </a:defRPr>
                          </a:lvl2pPr>
                          <a:lvl3pPr marL="914400" algn="l" defTabSz="914400" rtl="0" eaLnBrk="1" latinLnBrk="0" hangingPunct="1">
                            <a:defRPr sz="1800" b="1" kern="1200">
                              <a:solidFill>
                                <a:schemeClr val="tx1"/>
                              </a:solidFill>
                              <a:latin typeface="Calibri Light" panose="020F0302020204030204"/>
                            </a:defRPr>
                          </a:lvl3pPr>
                          <a:lvl4pPr marL="1371600" algn="l" defTabSz="914400" rtl="0" eaLnBrk="1" latinLnBrk="0" hangingPunct="1">
                            <a:defRPr sz="1800" b="1" kern="1200">
                              <a:solidFill>
                                <a:schemeClr val="tx1"/>
                              </a:solidFill>
                              <a:latin typeface="Calibri Light" panose="020F0302020204030204"/>
                            </a:defRPr>
                          </a:lvl4pPr>
                          <a:lvl5pPr marL="1828800" algn="l" defTabSz="914400" rtl="0" eaLnBrk="1" latinLnBrk="0" hangingPunct="1">
                            <a:defRPr sz="1800" b="1" kern="1200">
                              <a:solidFill>
                                <a:schemeClr val="tx1"/>
                              </a:solidFill>
                              <a:latin typeface="Calibri Light" panose="020F0302020204030204"/>
                            </a:defRPr>
                          </a:lvl5pPr>
                          <a:lvl6pPr marL="2286000" algn="l" defTabSz="914400" rtl="0" eaLnBrk="1" latinLnBrk="0" hangingPunct="1">
                            <a:defRPr sz="1800" b="1" kern="1200">
                              <a:solidFill>
                                <a:schemeClr val="tx1"/>
                              </a:solidFill>
                              <a:latin typeface="Calibri Light" panose="020F0302020204030204"/>
                            </a:defRPr>
                          </a:lvl6pPr>
                          <a:lvl7pPr marL="2743200" algn="l" defTabSz="914400" rtl="0" eaLnBrk="1" latinLnBrk="0" hangingPunct="1">
                            <a:defRPr sz="1800" b="1" kern="1200">
                              <a:solidFill>
                                <a:schemeClr val="tx1"/>
                              </a:solidFill>
                              <a:latin typeface="Calibri Light" panose="020F0302020204030204"/>
                            </a:defRPr>
                          </a:lvl7pPr>
                          <a:lvl8pPr marL="3200400" algn="l" defTabSz="914400" rtl="0" eaLnBrk="1" latinLnBrk="0" hangingPunct="1">
                            <a:defRPr sz="1800" b="1" kern="1200">
                              <a:solidFill>
                                <a:schemeClr val="tx1"/>
                              </a:solidFill>
                              <a:latin typeface="Calibri Light" panose="020F0302020204030204"/>
                            </a:defRPr>
                          </a:lvl8pPr>
                          <a:lvl9pPr marL="3657600" algn="l" defTabSz="914400" rtl="0" eaLnBrk="1" latinLnBrk="0" hangingPunct="1">
                            <a:defRPr sz="1800" b="1" kern="1200">
                              <a:solidFill>
                                <a:schemeClr val="tx1"/>
                              </a:solidFill>
                              <a:latin typeface="Calibri Light" panose="020F0302020204030204"/>
                            </a:defRPr>
                          </a:lvl9pPr>
                        </a:lstStyle>
                        <a:p>
                          <a:pPr/>
                          <a14:m>
                            <m:oMathPara xmlns:m="http://schemas.openxmlformats.org/officeDocument/2006/math">
                              <m:oMathParaPr>
                                <m:jc m:val="centerGroup"/>
                              </m:oMathParaPr>
                              <m:oMath xmlns:m="http://schemas.openxmlformats.org/officeDocument/2006/math">
                                <m:sSub>
                                  <m:sSubPr>
                                    <m:ctrlPr>
                                      <a:rPr lang="it-IT" sz="1600" i="1" smtClean="0">
                                        <a:latin typeface="Cambria Math" panose="02040503050406030204" pitchFamily="18" charset="0"/>
                                      </a:rPr>
                                    </m:ctrlPr>
                                  </m:sSubPr>
                                  <m:e>
                                    <m:r>
                                      <a:rPr lang="it-IT" sz="1600" i="1" smtClean="0">
                                        <a:latin typeface="Cambria Math" panose="02040503050406030204" pitchFamily="18" charset="0"/>
                                        <a:ea typeface="Cambria Math" panose="02040503050406030204" pitchFamily="18" charset="0"/>
                                      </a:rPr>
                                      <m:t>𝝈</m:t>
                                    </m:r>
                                  </m:e>
                                  <m:sub>
                                    <m:r>
                                      <a:rPr lang="it-IT" sz="1600" b="1" i="1" smtClean="0">
                                        <a:latin typeface="Cambria Math" panose="02040503050406030204" pitchFamily="18" charset="0"/>
                                      </a:rPr>
                                      <m:t>𝒆𝒙𝒑</m:t>
                                    </m:r>
                                  </m:sub>
                                </m:sSub>
                                <m:r>
                                  <a:rPr lang="it-IT" sz="1600" b="1" i="0" smtClean="0">
                                    <a:latin typeface="Cambria Math" panose="02040503050406030204" pitchFamily="18" charset="0"/>
                                  </a:rPr>
                                  <m:t> (</m:t>
                                </m:r>
                                <m:r>
                                  <a:rPr lang="it-IT" sz="1600" b="1" i="0" smtClean="0">
                                    <a:latin typeface="Cambria Math" panose="02040503050406030204" pitchFamily="18" charset="0"/>
                                  </a:rPr>
                                  <m:t>𝐒</m:t>
                                </m:r>
                                <m:r>
                                  <a:rPr lang="it-IT" sz="1600" b="1" i="0" smtClean="0">
                                    <a:latin typeface="Cambria Math" panose="02040503050406030204" pitchFamily="18" charset="0"/>
                                  </a:rPr>
                                  <m:t>/</m:t>
                                </m:r>
                                <m:r>
                                  <a:rPr lang="it-IT" sz="1600" b="1" i="0" smtClean="0">
                                    <a:latin typeface="Cambria Math" panose="02040503050406030204" pitchFamily="18" charset="0"/>
                                  </a:rPr>
                                  <m:t>𝐦</m:t>
                                </m:r>
                                <m:r>
                                  <a:rPr lang="it-IT" sz="1600" b="1" i="0" smtClean="0">
                                    <a:latin typeface="Cambria Math" panose="02040503050406030204" pitchFamily="18" charset="0"/>
                                  </a:rPr>
                                  <m:t>)</m:t>
                                </m:r>
                              </m:oMath>
                            </m:oMathPara>
                          </a14:m>
                          <a:endParaRPr lang="it-IT" sz="1600" dirty="0"/>
                        </a:p>
                      </a:txBody>
                      <a:tcPr>
                        <a:lnL w="12700" cmpd="sng">
                          <a:solidFill>
                            <a:srgbClr val="50B4C8"/>
                          </a:solidFill>
                        </a:lnL>
                        <a:lnR w="12700" cmpd="sng">
                          <a:solidFill>
                            <a:srgbClr val="50B4C8"/>
                          </a:solidFill>
                        </a:lnR>
                        <a:lnT w="12700" cmpd="sng">
                          <a:solidFill>
                            <a:srgbClr val="50B4C8"/>
                          </a:solidFill>
                        </a:lnT>
                        <a:lnB w="25400" cmpd="sng">
                          <a:solidFill>
                            <a:srgbClr val="50B4C8"/>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Light" panose="020F0302020204030204"/>
                            </a:defRPr>
                          </a:lvl1pPr>
                          <a:lvl2pPr marL="457200" algn="l" defTabSz="914400" rtl="0" eaLnBrk="1" latinLnBrk="0" hangingPunct="1">
                            <a:defRPr sz="1800" b="1" kern="1200">
                              <a:solidFill>
                                <a:schemeClr val="tx1"/>
                              </a:solidFill>
                              <a:latin typeface="Calibri Light" panose="020F0302020204030204"/>
                            </a:defRPr>
                          </a:lvl2pPr>
                          <a:lvl3pPr marL="914400" algn="l" defTabSz="914400" rtl="0" eaLnBrk="1" latinLnBrk="0" hangingPunct="1">
                            <a:defRPr sz="1800" b="1" kern="1200">
                              <a:solidFill>
                                <a:schemeClr val="tx1"/>
                              </a:solidFill>
                              <a:latin typeface="Calibri Light" panose="020F0302020204030204"/>
                            </a:defRPr>
                          </a:lvl3pPr>
                          <a:lvl4pPr marL="1371600" algn="l" defTabSz="914400" rtl="0" eaLnBrk="1" latinLnBrk="0" hangingPunct="1">
                            <a:defRPr sz="1800" b="1" kern="1200">
                              <a:solidFill>
                                <a:schemeClr val="tx1"/>
                              </a:solidFill>
                              <a:latin typeface="Calibri Light" panose="020F0302020204030204"/>
                            </a:defRPr>
                          </a:lvl4pPr>
                          <a:lvl5pPr marL="1828800" algn="l" defTabSz="914400" rtl="0" eaLnBrk="1" latinLnBrk="0" hangingPunct="1">
                            <a:defRPr sz="1800" b="1" kern="1200">
                              <a:solidFill>
                                <a:schemeClr val="tx1"/>
                              </a:solidFill>
                              <a:latin typeface="Calibri Light" panose="020F0302020204030204"/>
                            </a:defRPr>
                          </a:lvl5pPr>
                          <a:lvl6pPr marL="2286000" algn="l" defTabSz="914400" rtl="0" eaLnBrk="1" latinLnBrk="0" hangingPunct="1">
                            <a:defRPr sz="1800" b="1" kern="1200">
                              <a:solidFill>
                                <a:schemeClr val="tx1"/>
                              </a:solidFill>
                              <a:latin typeface="Calibri Light" panose="020F0302020204030204"/>
                            </a:defRPr>
                          </a:lvl6pPr>
                          <a:lvl7pPr marL="2743200" algn="l" defTabSz="914400" rtl="0" eaLnBrk="1" latinLnBrk="0" hangingPunct="1">
                            <a:defRPr sz="1800" b="1" kern="1200">
                              <a:solidFill>
                                <a:schemeClr val="tx1"/>
                              </a:solidFill>
                              <a:latin typeface="Calibri Light" panose="020F0302020204030204"/>
                            </a:defRPr>
                          </a:lvl7pPr>
                          <a:lvl8pPr marL="3200400" algn="l" defTabSz="914400" rtl="0" eaLnBrk="1" latinLnBrk="0" hangingPunct="1">
                            <a:defRPr sz="1800" b="1" kern="1200">
                              <a:solidFill>
                                <a:schemeClr val="tx1"/>
                              </a:solidFill>
                              <a:latin typeface="Calibri Light" panose="020F0302020204030204"/>
                            </a:defRPr>
                          </a:lvl8pPr>
                          <a:lvl9pPr marL="3657600" algn="l" defTabSz="914400" rtl="0" eaLnBrk="1" latinLnBrk="0" hangingPunct="1">
                            <a:defRPr sz="1800" b="1" kern="1200">
                              <a:solidFill>
                                <a:schemeClr val="tx1"/>
                              </a:solidFill>
                              <a:latin typeface="Calibri Light" panose="020F0302020204030204"/>
                            </a:defRPr>
                          </a:lvl9pPr>
                        </a:lstStyle>
                        <a:p>
                          <a:pPr/>
                          <a14:m>
                            <m:oMathPara xmlns:m="http://schemas.openxmlformats.org/officeDocument/2006/math">
                              <m:oMathParaPr>
                                <m:jc m:val="centerGroup"/>
                              </m:oMathParaPr>
                              <m:oMath xmlns:m="http://schemas.openxmlformats.org/officeDocument/2006/math">
                                <m:sSub>
                                  <m:sSubPr>
                                    <m:ctrlPr>
                                      <a:rPr lang="it-IT" sz="1600" i="1" smtClean="0">
                                        <a:latin typeface="Cambria Math" panose="02040503050406030204" pitchFamily="18" charset="0"/>
                                      </a:rPr>
                                    </m:ctrlPr>
                                  </m:sSubPr>
                                  <m:e>
                                    <m:r>
                                      <a:rPr lang="it-IT" sz="1600" i="1" smtClean="0">
                                        <a:latin typeface="Cambria Math" panose="02040503050406030204" pitchFamily="18" charset="0"/>
                                        <a:ea typeface="Cambria Math" panose="02040503050406030204" pitchFamily="18" charset="0"/>
                                      </a:rPr>
                                      <m:t>𝝈</m:t>
                                    </m:r>
                                  </m:e>
                                  <m:sub>
                                    <m:r>
                                      <a:rPr lang="it-IT" sz="1600" b="1" i="1" smtClean="0">
                                        <a:latin typeface="Cambria Math" panose="02040503050406030204" pitchFamily="18" charset="0"/>
                                        <a:ea typeface="Cambria Math" panose="02040503050406030204" pitchFamily="18" charset="0"/>
                                      </a:rPr>
                                      <m:t>𝒔𝒊𝒎</m:t>
                                    </m:r>
                                    <m:r>
                                      <a:rPr lang="it-IT" sz="1600" b="1" i="1" smtClean="0">
                                        <a:latin typeface="Cambria Math" panose="02040503050406030204" pitchFamily="18" charset="0"/>
                                        <a:ea typeface="Cambria Math" panose="02040503050406030204" pitchFamily="18" charset="0"/>
                                      </a:rPr>
                                      <m:t>−</m:t>
                                    </m:r>
                                    <m:r>
                                      <a:rPr lang="it-IT" sz="1600" b="1" i="1" smtClean="0">
                                        <a:latin typeface="Cambria Math" panose="02040503050406030204" pitchFamily="18" charset="0"/>
                                        <a:ea typeface="Cambria Math" panose="02040503050406030204" pitchFamily="18" charset="0"/>
                                      </a:rPr>
                                      <m:t>𝒓𝒐𝒖𝒈𝒉</m:t>
                                    </m:r>
                                  </m:sub>
                                </m:sSub>
                                <m:r>
                                  <a:rPr lang="it-IT" sz="1600" b="1" i="0" smtClean="0">
                                    <a:latin typeface="Cambria Math" panose="02040503050406030204" pitchFamily="18" charset="0"/>
                                  </a:rPr>
                                  <m:t>(</m:t>
                                </m:r>
                                <m:r>
                                  <a:rPr lang="it-IT" sz="1600" b="1" i="0" smtClean="0">
                                    <a:latin typeface="Cambria Math" panose="02040503050406030204" pitchFamily="18" charset="0"/>
                                  </a:rPr>
                                  <m:t>𝐒</m:t>
                                </m:r>
                                <m:r>
                                  <a:rPr lang="it-IT" sz="1600" b="1" i="0" smtClean="0">
                                    <a:latin typeface="Cambria Math" panose="02040503050406030204" pitchFamily="18" charset="0"/>
                                  </a:rPr>
                                  <m:t>/</m:t>
                                </m:r>
                                <m:r>
                                  <a:rPr lang="it-IT" sz="1600" b="1" i="0" smtClean="0">
                                    <a:latin typeface="Cambria Math" panose="02040503050406030204" pitchFamily="18" charset="0"/>
                                  </a:rPr>
                                  <m:t>𝐦</m:t>
                                </m:r>
                                <m:r>
                                  <a:rPr lang="it-IT" sz="1600" b="1" i="0" smtClean="0">
                                    <a:latin typeface="Cambria Math" panose="02040503050406030204" pitchFamily="18" charset="0"/>
                                  </a:rPr>
                                  <m:t>)</m:t>
                                </m:r>
                              </m:oMath>
                            </m:oMathPara>
                          </a14:m>
                          <a:endParaRPr lang="it-IT" sz="1600" dirty="0"/>
                        </a:p>
                      </a:txBody>
                      <a:tcPr>
                        <a:lnL w="12700" cmpd="sng">
                          <a:solidFill>
                            <a:srgbClr val="50B4C8"/>
                          </a:solidFill>
                        </a:lnL>
                        <a:lnR w="12700" cmpd="sng">
                          <a:solidFill>
                            <a:srgbClr val="50B4C8"/>
                          </a:solidFill>
                        </a:lnR>
                        <a:lnT w="12700" cmpd="sng">
                          <a:solidFill>
                            <a:srgbClr val="50B4C8"/>
                          </a:solidFill>
                        </a:lnT>
                        <a:lnB w="25400" cmpd="sng">
                          <a:solidFill>
                            <a:srgbClr val="50B4C8"/>
                          </a:solidFill>
                        </a:lnB>
                        <a:lnTlToBr w="12700" cmpd="sng">
                          <a:noFill/>
                          <a:prstDash val="solid"/>
                        </a:lnTlToBr>
                        <a:lnBlToTr w="12700" cmpd="sng">
                          <a:noFill/>
                          <a:prstDash val="solid"/>
                        </a:lnBlToTr>
                        <a:noFill/>
                      </a:tcPr>
                    </a:tc>
                    <a:extLst>
                      <a:ext uri="{0D108BD9-81ED-4DB2-BD59-A6C34878D82A}">
                        <a16:rowId xmlns:a16="http://schemas.microsoft.com/office/drawing/2014/main" val="1227123423"/>
                      </a:ext>
                    </a:extLst>
                  </a:tr>
                  <a:tr h="271708">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a14:m>
                            <m:oMathPara xmlns:m="http://schemas.openxmlformats.org/officeDocument/2006/math">
                              <m:oMathParaPr>
                                <m:jc m:val="center"/>
                              </m:oMathParaPr>
                              <m:oMath xmlns:m="http://schemas.openxmlformats.org/officeDocument/2006/math">
                                <m:sSup>
                                  <m:sSupPr>
                                    <m:ctrlPr>
                                      <a:rPr lang="it-IT" sz="1600" i="1" smtClean="0">
                                        <a:solidFill>
                                          <a:srgbClr val="FF0000"/>
                                        </a:solidFill>
                                        <a:latin typeface="Cambria Math" panose="02040503050406030204" pitchFamily="18" charset="0"/>
                                      </a:rPr>
                                    </m:ctrlPr>
                                  </m:sSupPr>
                                  <m:e>
                                    <m:r>
                                      <a:rPr lang="it-IT" sz="1600" b="0" i="1" smtClean="0">
                                        <a:solidFill>
                                          <a:srgbClr val="FF0000"/>
                                        </a:solidFill>
                                        <a:latin typeface="Cambria Math" panose="02040503050406030204" pitchFamily="18" charset="0"/>
                                      </a:rPr>
                                      <m:t>1</m:t>
                                    </m:r>
                                    <m:r>
                                      <a:rPr lang="en-US" sz="1600" b="0" i="1" smtClean="0">
                                        <a:solidFill>
                                          <a:srgbClr val="FF0000"/>
                                        </a:solidFill>
                                        <a:latin typeface="Cambria Math" panose="02040503050406030204" pitchFamily="18" charset="0"/>
                                      </a:rPr>
                                      <m:t>.05</m:t>
                                    </m:r>
                                    <m:r>
                                      <a:rPr lang="it-IT" sz="1600" b="0" i="1" smtClean="0">
                                        <a:solidFill>
                                          <a:srgbClr val="FF0000"/>
                                        </a:solidFill>
                                        <a:latin typeface="Cambria Math" panose="02040503050406030204" pitchFamily="18" charset="0"/>
                                      </a:rPr>
                                      <m:t>±0</m:t>
                                    </m:r>
                                    <m:r>
                                      <a:rPr lang="en-US" sz="1600" b="0" i="1" smtClean="0">
                                        <a:solidFill>
                                          <a:srgbClr val="FF0000"/>
                                        </a:solidFill>
                                        <a:latin typeface="Cambria Math" panose="02040503050406030204" pitchFamily="18" charset="0"/>
                                      </a:rPr>
                                      <m:t>.30</m:t>
                                    </m:r>
                                    <m:r>
                                      <a:rPr lang="it-IT" sz="1600" b="0" i="1" smtClean="0">
                                        <a:solidFill>
                                          <a:srgbClr val="FF0000"/>
                                        </a:solidFill>
                                        <a:latin typeface="Cambria Math" panose="02040503050406030204" pitchFamily="18" charset="0"/>
                                        <a:ea typeface="Cambria Math" panose="02040503050406030204" pitchFamily="18" charset="0"/>
                                      </a:rPr>
                                      <m:t>∙</m:t>
                                    </m:r>
                                    <m:r>
                                      <a:rPr lang="it-IT" sz="1600" b="0" i="1" smtClean="0">
                                        <a:solidFill>
                                          <a:srgbClr val="FF0000"/>
                                        </a:solidFill>
                                        <a:latin typeface="Cambria Math" panose="02040503050406030204" pitchFamily="18" charset="0"/>
                                      </a:rPr>
                                      <m:t>10</m:t>
                                    </m:r>
                                  </m:e>
                                  <m:sup>
                                    <m:r>
                                      <a:rPr lang="it-IT" sz="1600" b="0" i="1" smtClean="0">
                                        <a:solidFill>
                                          <a:srgbClr val="FF0000"/>
                                        </a:solidFill>
                                        <a:latin typeface="Cambria Math" panose="02040503050406030204" pitchFamily="18" charset="0"/>
                                      </a:rPr>
                                      <m:t>7</m:t>
                                    </m:r>
                                  </m:sup>
                                </m:sSup>
                              </m:oMath>
                            </m:oMathPara>
                          </a14:m>
                          <a:endParaRPr lang="it-IT" sz="1600" dirty="0">
                            <a:solidFill>
                              <a:srgbClr val="FF0000"/>
                            </a:solidFill>
                          </a:endParaRPr>
                        </a:p>
                      </a:txBody>
                      <a:tcPr>
                        <a:lnL w="12700" cmpd="sng">
                          <a:solidFill>
                            <a:srgbClr val="50B4C8"/>
                          </a:solidFill>
                        </a:lnL>
                        <a:lnR w="12700" cmpd="sng">
                          <a:solidFill>
                            <a:srgbClr val="50B4C8"/>
                          </a:solidFill>
                        </a:lnR>
                        <a:lnT w="25400" cmpd="sng">
                          <a:solidFill>
                            <a:srgbClr val="50B4C8"/>
                          </a:solidFill>
                        </a:lnT>
                        <a:lnB w="12700" cmpd="sng">
                          <a:solidFill>
                            <a:srgbClr val="50B4C8"/>
                          </a:solidFill>
                        </a:lnB>
                        <a:lnTlToBr w="12700" cmpd="sng">
                          <a:noFill/>
                          <a:prstDash val="solid"/>
                        </a:lnTlToBr>
                        <a:lnBlToTr w="12700" cmpd="sng">
                          <a:noFill/>
                          <a:prstDash val="solid"/>
                        </a:lnBlToTr>
                        <a:solidFill>
                          <a:srgbClr val="50B4C8">
                            <a:alpha val="20000"/>
                          </a:srgbClr>
                        </a:solidFill>
                      </a:tcPr>
                    </a:tc>
                    <a:tc>
                      <a:txBody>
                        <a:bodyPr/>
                        <a:lstStyle>
                          <a:lvl1pPr marL="0" algn="l" defTabSz="914400" rtl="0" eaLnBrk="1" latinLnBrk="0" hangingPunct="1">
                            <a:defRPr sz="1800" kern="1200">
                              <a:solidFill>
                                <a:schemeClr val="tx1"/>
                              </a:solidFill>
                              <a:latin typeface="Calibri Light" panose="020F0302020204030204"/>
                            </a:defRPr>
                          </a:lvl1pPr>
                          <a:lvl2pPr marL="457200" algn="l" defTabSz="914400" rtl="0" eaLnBrk="1" latinLnBrk="0" hangingPunct="1">
                            <a:defRPr sz="1800" kern="1200">
                              <a:solidFill>
                                <a:schemeClr val="tx1"/>
                              </a:solidFill>
                              <a:latin typeface="Calibri Light" panose="020F0302020204030204"/>
                            </a:defRPr>
                          </a:lvl2pPr>
                          <a:lvl3pPr marL="914400" algn="l" defTabSz="914400" rtl="0" eaLnBrk="1" latinLnBrk="0" hangingPunct="1">
                            <a:defRPr sz="1800" kern="1200">
                              <a:solidFill>
                                <a:schemeClr val="tx1"/>
                              </a:solidFill>
                              <a:latin typeface="Calibri Light" panose="020F0302020204030204"/>
                            </a:defRPr>
                          </a:lvl3pPr>
                          <a:lvl4pPr marL="1371600" algn="l" defTabSz="914400" rtl="0" eaLnBrk="1" latinLnBrk="0" hangingPunct="1">
                            <a:defRPr sz="1800" kern="1200">
                              <a:solidFill>
                                <a:schemeClr val="tx1"/>
                              </a:solidFill>
                              <a:latin typeface="Calibri Light" panose="020F0302020204030204"/>
                            </a:defRPr>
                          </a:lvl4pPr>
                          <a:lvl5pPr marL="1828800" algn="l" defTabSz="914400" rtl="0" eaLnBrk="1" latinLnBrk="0" hangingPunct="1">
                            <a:defRPr sz="1800" kern="1200">
                              <a:solidFill>
                                <a:schemeClr val="tx1"/>
                              </a:solidFill>
                              <a:latin typeface="Calibri Light" panose="020F0302020204030204"/>
                            </a:defRPr>
                          </a:lvl5pPr>
                          <a:lvl6pPr marL="2286000" algn="l" defTabSz="914400" rtl="0" eaLnBrk="1" latinLnBrk="0" hangingPunct="1">
                            <a:defRPr sz="1800" kern="1200">
                              <a:solidFill>
                                <a:schemeClr val="tx1"/>
                              </a:solidFill>
                              <a:latin typeface="Calibri Light" panose="020F0302020204030204"/>
                            </a:defRPr>
                          </a:lvl6pPr>
                          <a:lvl7pPr marL="2743200" algn="l" defTabSz="914400" rtl="0" eaLnBrk="1" latinLnBrk="0" hangingPunct="1">
                            <a:defRPr sz="1800" kern="1200">
                              <a:solidFill>
                                <a:schemeClr val="tx1"/>
                              </a:solidFill>
                              <a:latin typeface="Calibri Light" panose="020F0302020204030204"/>
                            </a:defRPr>
                          </a:lvl7pPr>
                          <a:lvl8pPr marL="3200400" algn="l" defTabSz="914400" rtl="0" eaLnBrk="1" latinLnBrk="0" hangingPunct="1">
                            <a:defRPr sz="1800" kern="1200">
                              <a:solidFill>
                                <a:schemeClr val="tx1"/>
                              </a:solidFill>
                              <a:latin typeface="Calibri Light" panose="020F0302020204030204"/>
                            </a:defRPr>
                          </a:lvl8pPr>
                          <a:lvl9pPr marL="3657600" algn="l" defTabSz="914400" rtl="0" eaLnBrk="1" latinLnBrk="0" hangingPunct="1">
                            <a:defRPr sz="1800" kern="1200">
                              <a:solidFill>
                                <a:schemeClr val="tx1"/>
                              </a:solidFill>
                              <a:latin typeface="Calibri Light" panose="020F0302020204030204"/>
                            </a:defRPr>
                          </a:lvl9pPr>
                        </a:lstStyle>
                        <a:p>
                          <a:pPr/>
                          <a14:m>
                            <m:oMathPara xmlns:m="http://schemas.openxmlformats.org/officeDocument/2006/math">
                              <m:oMathParaPr>
                                <m:jc m:val="center"/>
                              </m:oMathParaPr>
                              <m:oMath xmlns:m="http://schemas.openxmlformats.org/officeDocument/2006/math">
                                <m:sSup>
                                  <m:sSupPr>
                                    <m:ctrlPr>
                                      <a:rPr lang="it-IT" sz="1600" i="1" smtClean="0">
                                        <a:latin typeface="Cambria Math" panose="02040503050406030204" pitchFamily="18" charset="0"/>
                                      </a:rPr>
                                    </m:ctrlPr>
                                  </m:sSupPr>
                                  <m:e>
                                    <m:r>
                                      <a:rPr lang="it-IT" sz="1600" b="0" i="1" smtClean="0">
                                        <a:latin typeface="Cambria Math" panose="02040503050406030204" pitchFamily="18" charset="0"/>
                                      </a:rPr>
                                      <m:t>1</m:t>
                                    </m:r>
                                    <m:r>
                                      <a:rPr lang="en-US" sz="1600" b="0" i="1" smtClean="0">
                                        <a:latin typeface="Cambria Math" panose="02040503050406030204" pitchFamily="18" charset="0"/>
                                      </a:rPr>
                                      <m:t>.</m:t>
                                    </m:r>
                                    <m:r>
                                      <a:rPr lang="it-IT" sz="1600" b="0" i="1" smtClean="0">
                                        <a:latin typeface="Cambria Math" panose="02040503050406030204" pitchFamily="18" charset="0"/>
                                      </a:rPr>
                                      <m:t>40</m:t>
                                    </m:r>
                                    <m:r>
                                      <a:rPr lang="it-IT" sz="1600" b="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rPr>
                                      <m:t>10</m:t>
                                    </m:r>
                                  </m:e>
                                  <m:sup>
                                    <m:r>
                                      <a:rPr lang="it-IT" sz="1600" b="0" i="1" smtClean="0">
                                        <a:latin typeface="Cambria Math" panose="02040503050406030204" pitchFamily="18" charset="0"/>
                                      </a:rPr>
                                      <m:t>7</m:t>
                                    </m:r>
                                  </m:sup>
                                </m:sSup>
                              </m:oMath>
                            </m:oMathPara>
                          </a14:m>
                          <a:endParaRPr lang="it-IT" sz="1600" dirty="0"/>
                        </a:p>
                      </a:txBody>
                      <a:tcPr>
                        <a:lnL w="12700" cmpd="sng">
                          <a:solidFill>
                            <a:srgbClr val="50B4C8"/>
                          </a:solidFill>
                        </a:lnL>
                        <a:lnR w="12700" cmpd="sng">
                          <a:solidFill>
                            <a:srgbClr val="50B4C8"/>
                          </a:solidFill>
                        </a:lnR>
                        <a:lnT w="25400" cmpd="sng">
                          <a:solidFill>
                            <a:srgbClr val="50B4C8"/>
                          </a:solidFill>
                        </a:lnT>
                        <a:lnB w="12700" cmpd="sng">
                          <a:solidFill>
                            <a:srgbClr val="50B4C8"/>
                          </a:solidFill>
                        </a:lnB>
                        <a:lnTlToBr w="12700" cmpd="sng">
                          <a:noFill/>
                          <a:prstDash val="solid"/>
                        </a:lnTlToBr>
                        <a:lnBlToTr w="12700" cmpd="sng">
                          <a:noFill/>
                          <a:prstDash val="solid"/>
                        </a:lnBlToTr>
                        <a:solidFill>
                          <a:srgbClr val="50B4C8">
                            <a:alpha val="20000"/>
                          </a:srgbClr>
                        </a:solidFill>
                      </a:tcPr>
                    </a:tc>
                    <a:extLst>
                      <a:ext uri="{0D108BD9-81ED-4DB2-BD59-A6C34878D82A}">
                        <a16:rowId xmlns:a16="http://schemas.microsoft.com/office/drawing/2014/main" val="2250761"/>
                      </a:ext>
                    </a:extLst>
                  </a:tr>
                </a:tbl>
              </a:graphicData>
            </a:graphic>
          </p:graphicFrame>
        </mc:Choice>
        <mc:Fallback xmlns="">
          <p:graphicFrame>
            <p:nvGraphicFramePr>
              <p:cNvPr id="67" name="Tabella 4">
                <a:extLst>
                  <a:ext uri="{FF2B5EF4-FFF2-40B4-BE49-F238E27FC236}">
                    <a16:creationId xmlns:a16="http://schemas.microsoft.com/office/drawing/2014/main" id="{AC67BEFB-ACB0-7845-A24F-D468A8BE1FA5}"/>
                  </a:ext>
                </a:extLst>
              </p:cNvPr>
              <p:cNvGraphicFramePr>
                <a:graphicFrameLocks noGrp="1"/>
              </p:cNvGraphicFramePr>
              <p:nvPr>
                <p:extLst>
                  <p:ext uri="{D42A27DB-BD31-4B8C-83A1-F6EECF244321}">
                    <p14:modId xmlns:p14="http://schemas.microsoft.com/office/powerpoint/2010/main" val="2703091819"/>
                  </p:ext>
                </p:extLst>
              </p:nvPr>
            </p:nvGraphicFramePr>
            <p:xfrm>
              <a:off x="4096351" y="4217315"/>
              <a:ext cx="3607475" cy="693674"/>
            </p:xfrm>
            <a:graphic>
              <a:graphicData uri="http://schemas.openxmlformats.org/drawingml/2006/table">
                <a:tbl>
                  <a:tblPr firstRow="1" bandRow="1"/>
                  <a:tblGrid>
                    <a:gridCol w="1837425">
                      <a:extLst>
                        <a:ext uri="{9D8B030D-6E8A-4147-A177-3AD203B41FA5}">
                          <a16:colId xmlns:a16="http://schemas.microsoft.com/office/drawing/2014/main" val="2455050926"/>
                        </a:ext>
                      </a:extLst>
                    </a:gridCol>
                    <a:gridCol w="1770050">
                      <a:extLst>
                        <a:ext uri="{9D8B030D-6E8A-4147-A177-3AD203B41FA5}">
                          <a16:colId xmlns:a16="http://schemas.microsoft.com/office/drawing/2014/main" val="1210473959"/>
                        </a:ext>
                      </a:extLst>
                    </a:gridCol>
                  </a:tblGrid>
                  <a:tr h="358394">
                    <a:tc>
                      <a:txBody>
                        <a:bodyPr/>
                        <a:lstStyle/>
                        <a:p>
                          <a:endParaRPr lang="en-IT"/>
                        </a:p>
                      </a:txBody>
                      <a:tcPr>
                        <a:lnL w="12700" cmpd="sng">
                          <a:solidFill>
                            <a:srgbClr val="50B4C8"/>
                          </a:solidFill>
                        </a:lnL>
                        <a:lnR w="12700" cmpd="sng">
                          <a:solidFill>
                            <a:srgbClr val="50B4C8"/>
                          </a:solidFill>
                        </a:lnR>
                        <a:lnT w="12700" cmpd="sng">
                          <a:solidFill>
                            <a:srgbClr val="50B4C8"/>
                          </a:solidFill>
                        </a:lnT>
                        <a:lnB w="25400" cmpd="sng">
                          <a:solidFill>
                            <a:srgbClr val="50B4C8"/>
                          </a:solidFill>
                        </a:lnB>
                        <a:lnTlToBr w="12700" cmpd="sng">
                          <a:noFill/>
                          <a:prstDash val="solid"/>
                        </a:lnTlToBr>
                        <a:lnBlToTr w="12700" cmpd="sng">
                          <a:noFill/>
                          <a:prstDash val="solid"/>
                        </a:lnBlToTr>
                        <a:blipFill>
                          <a:blip r:embed="rId13"/>
                          <a:stretch>
                            <a:fillRect l="-690" t="-3571" r="-97931" b="-100000"/>
                          </a:stretch>
                        </a:blipFill>
                      </a:tcPr>
                    </a:tc>
                    <a:tc>
                      <a:txBody>
                        <a:bodyPr/>
                        <a:lstStyle/>
                        <a:p>
                          <a:endParaRPr lang="en-IT"/>
                        </a:p>
                      </a:txBody>
                      <a:tcPr>
                        <a:lnL w="12700" cmpd="sng">
                          <a:solidFill>
                            <a:srgbClr val="50B4C8"/>
                          </a:solidFill>
                        </a:lnL>
                        <a:lnR w="12700" cmpd="sng">
                          <a:solidFill>
                            <a:srgbClr val="50B4C8"/>
                          </a:solidFill>
                        </a:lnR>
                        <a:lnT w="12700" cmpd="sng">
                          <a:solidFill>
                            <a:srgbClr val="50B4C8"/>
                          </a:solidFill>
                        </a:lnT>
                        <a:lnB w="25400" cmpd="sng">
                          <a:solidFill>
                            <a:srgbClr val="50B4C8"/>
                          </a:solidFill>
                        </a:lnB>
                        <a:lnTlToBr w="12700" cmpd="sng">
                          <a:noFill/>
                          <a:prstDash val="solid"/>
                        </a:lnTlToBr>
                        <a:lnBlToTr w="12700" cmpd="sng">
                          <a:noFill/>
                          <a:prstDash val="solid"/>
                        </a:lnBlToTr>
                        <a:blipFill>
                          <a:blip r:embed="rId13"/>
                          <a:stretch>
                            <a:fillRect l="-104286" t="-3571" r="-1429" b="-100000"/>
                          </a:stretch>
                        </a:blipFill>
                      </a:tcPr>
                    </a:tc>
                    <a:extLst>
                      <a:ext uri="{0D108BD9-81ED-4DB2-BD59-A6C34878D82A}">
                        <a16:rowId xmlns:a16="http://schemas.microsoft.com/office/drawing/2014/main" val="1227123423"/>
                      </a:ext>
                    </a:extLst>
                  </a:tr>
                  <a:tr h="335280">
                    <a:tc>
                      <a:txBody>
                        <a:bodyPr/>
                        <a:lstStyle/>
                        <a:p>
                          <a:endParaRPr lang="en-IT"/>
                        </a:p>
                      </a:txBody>
                      <a:tcPr>
                        <a:lnL w="12700" cmpd="sng">
                          <a:solidFill>
                            <a:srgbClr val="50B4C8"/>
                          </a:solidFill>
                        </a:lnL>
                        <a:lnR w="12700" cmpd="sng">
                          <a:solidFill>
                            <a:srgbClr val="50B4C8"/>
                          </a:solidFill>
                        </a:lnR>
                        <a:lnT w="25400" cmpd="sng">
                          <a:solidFill>
                            <a:srgbClr val="50B4C8"/>
                          </a:solidFill>
                        </a:lnT>
                        <a:lnB w="12700" cmpd="sng">
                          <a:solidFill>
                            <a:srgbClr val="50B4C8"/>
                          </a:solidFill>
                        </a:lnB>
                        <a:lnTlToBr w="12700" cmpd="sng">
                          <a:noFill/>
                          <a:prstDash val="solid"/>
                        </a:lnTlToBr>
                        <a:lnBlToTr w="12700" cmpd="sng">
                          <a:noFill/>
                          <a:prstDash val="solid"/>
                        </a:lnBlToTr>
                        <a:blipFill>
                          <a:blip r:embed="rId13"/>
                          <a:stretch>
                            <a:fillRect l="-690" t="-107407" r="-97931" b="-3704"/>
                          </a:stretch>
                        </a:blipFill>
                      </a:tcPr>
                    </a:tc>
                    <a:tc>
                      <a:txBody>
                        <a:bodyPr/>
                        <a:lstStyle/>
                        <a:p>
                          <a:endParaRPr lang="en-IT"/>
                        </a:p>
                      </a:txBody>
                      <a:tcPr>
                        <a:lnL w="12700" cmpd="sng">
                          <a:solidFill>
                            <a:srgbClr val="50B4C8"/>
                          </a:solidFill>
                        </a:lnL>
                        <a:lnR w="12700" cmpd="sng">
                          <a:solidFill>
                            <a:srgbClr val="50B4C8"/>
                          </a:solidFill>
                        </a:lnR>
                        <a:lnT w="25400" cmpd="sng">
                          <a:solidFill>
                            <a:srgbClr val="50B4C8"/>
                          </a:solidFill>
                        </a:lnT>
                        <a:lnB w="12700" cmpd="sng">
                          <a:solidFill>
                            <a:srgbClr val="50B4C8"/>
                          </a:solidFill>
                        </a:lnB>
                        <a:lnTlToBr w="12700" cmpd="sng">
                          <a:noFill/>
                          <a:prstDash val="solid"/>
                        </a:lnTlToBr>
                        <a:lnBlToTr w="12700" cmpd="sng">
                          <a:noFill/>
                          <a:prstDash val="solid"/>
                        </a:lnBlToTr>
                        <a:blipFill>
                          <a:blip r:embed="rId13"/>
                          <a:stretch>
                            <a:fillRect l="-104286" t="-107407" r="-1429" b="-3704"/>
                          </a:stretch>
                        </a:blipFill>
                      </a:tcPr>
                    </a:tc>
                    <a:extLst>
                      <a:ext uri="{0D108BD9-81ED-4DB2-BD59-A6C34878D82A}">
                        <a16:rowId xmlns:a16="http://schemas.microsoft.com/office/drawing/2014/main" val="2250761"/>
                      </a:ext>
                    </a:extLst>
                  </a:tr>
                </a:tbl>
              </a:graphicData>
            </a:graphic>
          </p:graphicFrame>
        </mc:Fallback>
      </mc:AlternateContent>
      <p:sp>
        <p:nvSpPr>
          <p:cNvPr id="22" name="CasellaDiTesto 13">
            <a:extLst>
              <a:ext uri="{FF2B5EF4-FFF2-40B4-BE49-F238E27FC236}">
                <a16:creationId xmlns:a16="http://schemas.microsoft.com/office/drawing/2014/main" id="{1726EBD7-244A-D44B-A7C0-7E347047C9EA}"/>
              </a:ext>
            </a:extLst>
          </p:cNvPr>
          <p:cNvSpPr txBox="1"/>
          <p:nvPr/>
        </p:nvSpPr>
        <p:spPr>
          <a:xfrm>
            <a:off x="8035290" y="2931598"/>
            <a:ext cx="3926116" cy="369332"/>
          </a:xfrm>
          <a:prstGeom prst="rect">
            <a:avLst/>
          </a:prstGeom>
          <a:noFill/>
          <a:ln>
            <a:solidFill>
              <a:schemeClr val="accent1"/>
            </a:solidFill>
          </a:ln>
        </p:spPr>
        <p:txBody>
          <a:bodyPr wrap="square">
            <a:spAutoFit/>
          </a:bodyPr>
          <a:lstStyle/>
          <a:p>
            <a:r>
              <a:rPr lang="it-IT" sz="1800" b="1" dirty="0" err="1">
                <a:solidFill>
                  <a:schemeClr val="accent4">
                    <a:lumMod val="75000"/>
                  </a:schemeClr>
                </a:solidFill>
                <a:latin typeface="+mn-lt"/>
              </a:rPr>
              <a:t>Maximun</a:t>
            </a:r>
            <a:r>
              <a:rPr lang="it-IT" sz="1800" b="1" dirty="0">
                <a:solidFill>
                  <a:schemeClr val="accent4">
                    <a:lumMod val="75000"/>
                  </a:schemeClr>
                </a:solidFill>
                <a:latin typeface="+mn-lt"/>
              </a:rPr>
              <a:t> </a:t>
            </a:r>
            <a:r>
              <a:rPr lang="it-IT" sz="1800" b="1" dirty="0" err="1">
                <a:solidFill>
                  <a:schemeClr val="accent4">
                    <a:lumMod val="75000"/>
                  </a:schemeClr>
                </a:solidFill>
                <a:latin typeface="+mn-lt"/>
              </a:rPr>
              <a:t>secondary</a:t>
            </a:r>
            <a:r>
              <a:rPr lang="it-IT" sz="1800" b="1" dirty="0">
                <a:solidFill>
                  <a:schemeClr val="accent4">
                    <a:lumMod val="75000"/>
                  </a:schemeClr>
                </a:solidFill>
                <a:latin typeface="+mn-lt"/>
              </a:rPr>
              <a:t> electron </a:t>
            </a:r>
            <a:r>
              <a:rPr lang="it-IT" sz="1800" b="1" dirty="0" err="1">
                <a:solidFill>
                  <a:schemeClr val="accent4">
                    <a:lumMod val="75000"/>
                  </a:schemeClr>
                </a:solidFill>
                <a:latin typeface="+mn-lt"/>
              </a:rPr>
              <a:t>yield</a:t>
            </a:r>
            <a:r>
              <a:rPr lang="it-IT" sz="1800" b="1" dirty="0">
                <a:solidFill>
                  <a:schemeClr val="accent4">
                    <a:lumMod val="75000"/>
                  </a:schemeClr>
                </a:solidFill>
                <a:latin typeface="+mn-lt"/>
              </a:rPr>
              <a:t> </a:t>
            </a:r>
          </a:p>
        </p:txBody>
      </p:sp>
      <p:sp>
        <p:nvSpPr>
          <p:cNvPr id="70" name="Arrotonda singolo angolo rettangolo 69">
            <a:extLst>
              <a:ext uri="{FF2B5EF4-FFF2-40B4-BE49-F238E27FC236}">
                <a16:creationId xmlns:a16="http://schemas.microsoft.com/office/drawing/2014/main" id="{65297701-1D40-1B4B-AE0A-64C93C83CF63}"/>
              </a:ext>
            </a:extLst>
          </p:cNvPr>
          <p:cNvSpPr/>
          <p:nvPr/>
        </p:nvSpPr>
        <p:spPr bwMode="auto">
          <a:xfrm>
            <a:off x="11277600" y="6271503"/>
            <a:ext cx="914400" cy="574713"/>
          </a:xfrm>
          <a:prstGeom prst="round1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pic>
        <p:nvPicPr>
          <p:cNvPr id="12" name="Immagine 11">
            <a:extLst>
              <a:ext uri="{FF2B5EF4-FFF2-40B4-BE49-F238E27FC236}">
                <a16:creationId xmlns:a16="http://schemas.microsoft.com/office/drawing/2014/main" id="{DA8405E7-5AC4-C44E-B615-BB3D390563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95455" y="3232152"/>
            <a:ext cx="4319883" cy="3551221"/>
          </a:xfrm>
          <a:prstGeom prst="rect">
            <a:avLst/>
          </a:prstGeom>
        </p:spPr>
      </p:pic>
      <p:sp>
        <p:nvSpPr>
          <p:cNvPr id="71" name="CasellaDiTesto 14">
            <a:extLst>
              <a:ext uri="{FF2B5EF4-FFF2-40B4-BE49-F238E27FC236}">
                <a16:creationId xmlns:a16="http://schemas.microsoft.com/office/drawing/2014/main" id="{66BDF3D2-6D8E-5748-BB83-C6E106B6EB7F}"/>
              </a:ext>
            </a:extLst>
          </p:cNvPr>
          <p:cNvSpPr txBox="1"/>
          <p:nvPr/>
        </p:nvSpPr>
        <p:spPr>
          <a:xfrm>
            <a:off x="31716" y="2585303"/>
            <a:ext cx="5071699" cy="307777"/>
          </a:xfrm>
          <a:prstGeom prst="rect">
            <a:avLst/>
          </a:prstGeom>
          <a:solidFill>
            <a:schemeClr val="accent2"/>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400" dirty="0"/>
              <a:t>Pure copper as reference material-use a calibration curve</a:t>
            </a:r>
          </a:p>
        </p:txBody>
      </p:sp>
      <p:sp>
        <p:nvSpPr>
          <p:cNvPr id="72" name="Segnaposto piè di pagina 71">
            <a:extLst>
              <a:ext uri="{FF2B5EF4-FFF2-40B4-BE49-F238E27FC236}">
                <a16:creationId xmlns:a16="http://schemas.microsoft.com/office/drawing/2014/main" id="{C158F675-28AC-654D-A293-DDBB0570CB2E}"/>
              </a:ext>
            </a:extLst>
          </p:cNvPr>
          <p:cNvSpPr>
            <a:spLocks noGrp="1"/>
          </p:cNvSpPr>
          <p:nvPr>
            <p:ph type="ftr" sz="quarter" idx="11"/>
          </p:nvPr>
        </p:nvSpPr>
        <p:spPr/>
        <p:txBody>
          <a:bodyPr/>
          <a:lstStyle/>
          <a:p>
            <a:r>
              <a:rPr lang="it-IT"/>
              <a:t>Seconda giornata acceleratori</a:t>
            </a:r>
          </a:p>
        </p:txBody>
      </p:sp>
    </p:spTree>
    <p:extLst>
      <p:ext uri="{BB962C8B-B14F-4D97-AF65-F5344CB8AC3E}">
        <p14:creationId xmlns:p14="http://schemas.microsoft.com/office/powerpoint/2010/main" val="1622793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FB8391BE-338E-7B53-0FC1-1C3C4569EBC2}"/>
              </a:ext>
            </a:extLst>
          </p:cNvPr>
          <p:cNvSpPr txBox="1">
            <a:spLocks/>
          </p:cNvSpPr>
          <p:nvPr/>
        </p:nvSpPr>
        <p:spPr>
          <a:xfrm>
            <a:off x="2722005" y="236836"/>
            <a:ext cx="5103423" cy="521154"/>
          </a:xfrm>
          <a:prstGeom prst="rect">
            <a:avLst/>
          </a:prstGeom>
        </p:spPr>
        <p:txBody>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r>
              <a:rPr lang="en-GB" kern="0" dirty="0"/>
              <a:t>Example of activity within CSN5</a:t>
            </a:r>
          </a:p>
        </p:txBody>
      </p:sp>
      <p:pic>
        <p:nvPicPr>
          <p:cNvPr id="3" name="Immagine 2">
            <a:extLst>
              <a:ext uri="{FF2B5EF4-FFF2-40B4-BE49-F238E27FC236}">
                <a16:creationId xmlns:a16="http://schemas.microsoft.com/office/drawing/2014/main" id="{F369D03F-62FB-1F49-A9BA-FBDDF5868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189" y="3353469"/>
            <a:ext cx="6446792" cy="1952457"/>
          </a:xfrm>
          <a:prstGeom prst="rect">
            <a:avLst/>
          </a:prstGeom>
        </p:spPr>
      </p:pic>
      <p:pic>
        <p:nvPicPr>
          <p:cNvPr id="7" name="Immagine 6">
            <a:extLst>
              <a:ext uri="{FF2B5EF4-FFF2-40B4-BE49-F238E27FC236}">
                <a16:creationId xmlns:a16="http://schemas.microsoft.com/office/drawing/2014/main" id="{ADDDBBC9-8462-7740-BAD2-A0F577587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192" y="757990"/>
            <a:ext cx="5129408" cy="2133600"/>
          </a:xfrm>
          <a:prstGeom prst="rect">
            <a:avLst/>
          </a:prstGeom>
        </p:spPr>
      </p:pic>
      <p:pic>
        <p:nvPicPr>
          <p:cNvPr id="10" name="Immagine 9">
            <a:extLst>
              <a:ext uri="{FF2B5EF4-FFF2-40B4-BE49-F238E27FC236}">
                <a16:creationId xmlns:a16="http://schemas.microsoft.com/office/drawing/2014/main" id="{592723C0-8D6F-4143-AC0E-E084EF486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200" y="757990"/>
            <a:ext cx="5270500" cy="2133600"/>
          </a:xfrm>
          <a:prstGeom prst="rect">
            <a:avLst/>
          </a:prstGeom>
        </p:spPr>
      </p:pic>
      <p:pic>
        <p:nvPicPr>
          <p:cNvPr id="14" name="Immagine 13">
            <a:extLst>
              <a:ext uri="{FF2B5EF4-FFF2-40B4-BE49-F238E27FC236}">
                <a16:creationId xmlns:a16="http://schemas.microsoft.com/office/drawing/2014/main" id="{E0B526BC-725A-ED4D-8465-EE02AF655A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27" y="3533060"/>
            <a:ext cx="4538355" cy="2302256"/>
          </a:xfrm>
          <a:prstGeom prst="rect">
            <a:avLst/>
          </a:prstGeom>
        </p:spPr>
      </p:pic>
      <p:sp>
        <p:nvSpPr>
          <p:cNvPr id="15" name="CasellaDiTesto 14">
            <a:extLst>
              <a:ext uri="{FF2B5EF4-FFF2-40B4-BE49-F238E27FC236}">
                <a16:creationId xmlns:a16="http://schemas.microsoft.com/office/drawing/2014/main" id="{E3593541-176D-3944-890E-896696E005F5}"/>
              </a:ext>
            </a:extLst>
          </p:cNvPr>
          <p:cNvSpPr txBox="1"/>
          <p:nvPr/>
        </p:nvSpPr>
        <p:spPr>
          <a:xfrm>
            <a:off x="7632059" y="5152037"/>
            <a:ext cx="2707105" cy="307777"/>
          </a:xfrm>
          <a:prstGeom prst="rect">
            <a:avLst/>
          </a:prstGeom>
          <a:noFill/>
        </p:spPr>
        <p:txBody>
          <a:bodyPr wrap="square" rtlCol="0">
            <a:spAutoFit/>
          </a:bodyPr>
          <a:lstStyle/>
          <a:p>
            <a:r>
              <a:rPr lang="en-GB" sz="1400" dirty="0">
                <a:solidFill>
                  <a:srgbClr val="822433"/>
                </a:solidFill>
              </a:rPr>
              <a:t>Accepted for publication</a:t>
            </a:r>
          </a:p>
        </p:txBody>
      </p:sp>
      <p:sp>
        <p:nvSpPr>
          <p:cNvPr id="2" name="Segnaposto data 1">
            <a:extLst>
              <a:ext uri="{FF2B5EF4-FFF2-40B4-BE49-F238E27FC236}">
                <a16:creationId xmlns:a16="http://schemas.microsoft.com/office/drawing/2014/main" id="{1D7155FB-8924-E3C0-4DC0-29B6CC1E8987}"/>
              </a:ext>
            </a:extLst>
          </p:cNvPr>
          <p:cNvSpPr>
            <a:spLocks noGrp="1"/>
          </p:cNvSpPr>
          <p:nvPr>
            <p:ph type="dt" sz="half" idx="10"/>
          </p:nvPr>
        </p:nvSpPr>
        <p:spPr/>
        <p:txBody>
          <a:bodyPr/>
          <a:lstStyle/>
          <a:p>
            <a:r>
              <a:rPr lang="en-US"/>
              <a:t>2/03/2023</a:t>
            </a:r>
            <a:endParaRPr lang="it-IT"/>
          </a:p>
        </p:txBody>
      </p:sp>
      <p:sp>
        <p:nvSpPr>
          <p:cNvPr id="4" name="Segnaposto piè di pagina 3">
            <a:extLst>
              <a:ext uri="{FF2B5EF4-FFF2-40B4-BE49-F238E27FC236}">
                <a16:creationId xmlns:a16="http://schemas.microsoft.com/office/drawing/2014/main" id="{121DBD9C-6139-E1F9-8389-C5C810CA7AFC}"/>
              </a:ext>
            </a:extLst>
          </p:cNvPr>
          <p:cNvSpPr>
            <a:spLocks noGrp="1"/>
          </p:cNvSpPr>
          <p:nvPr>
            <p:ph type="ftr" sz="quarter" idx="11"/>
          </p:nvPr>
        </p:nvSpPr>
        <p:spPr/>
        <p:txBody>
          <a:bodyPr/>
          <a:lstStyle/>
          <a:p>
            <a:pPr>
              <a:defRPr/>
            </a:pPr>
            <a:r>
              <a:rPr lang="it-IT"/>
              <a:t>Seconda giornata acceleratori</a:t>
            </a:r>
          </a:p>
        </p:txBody>
      </p:sp>
    </p:spTree>
    <p:extLst>
      <p:ext uri="{BB962C8B-B14F-4D97-AF65-F5344CB8AC3E}">
        <p14:creationId xmlns:p14="http://schemas.microsoft.com/office/powerpoint/2010/main" val="354949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951B0C5D-3EF6-AE45-9C07-19B1E97D1402}"/>
              </a:ext>
            </a:extLst>
          </p:cNvPr>
          <p:cNvSpPr>
            <a:spLocks noGrp="1"/>
          </p:cNvSpPr>
          <p:nvPr>
            <p:ph type="title"/>
          </p:nvPr>
        </p:nvSpPr>
        <p:spPr>
          <a:xfrm>
            <a:off x="921348" y="264318"/>
            <a:ext cx="10079567" cy="581025"/>
          </a:xfrm>
        </p:spPr>
        <p:txBody>
          <a:bodyPr/>
          <a:lstStyle/>
          <a:p>
            <a:pPr algn="ctr"/>
            <a:r>
              <a:rPr lang="en-GB"/>
              <a:t>ARYA WP2</a:t>
            </a:r>
          </a:p>
        </p:txBody>
      </p:sp>
      <p:sp>
        <p:nvSpPr>
          <p:cNvPr id="3" name="Segnaposto piè di pagina 2"/>
          <p:cNvSpPr>
            <a:spLocks noGrp="1"/>
          </p:cNvSpPr>
          <p:nvPr>
            <p:ph type="ftr" sz="quarter" idx="11"/>
          </p:nvPr>
        </p:nvSpPr>
        <p:spPr/>
        <p:txBody>
          <a:bodyPr/>
          <a:lstStyle/>
          <a:p>
            <a:pPr>
              <a:defRPr/>
            </a:pPr>
            <a:r>
              <a:rPr lang="en-US"/>
              <a:t>Seconda giornata acceleratori</a:t>
            </a:r>
            <a:endParaRPr lang="it-IT"/>
          </a:p>
        </p:txBody>
      </p:sp>
      <p:sp>
        <p:nvSpPr>
          <p:cNvPr id="2" name="Segnaposto data 1">
            <a:extLst>
              <a:ext uri="{FF2B5EF4-FFF2-40B4-BE49-F238E27FC236}">
                <a16:creationId xmlns:a16="http://schemas.microsoft.com/office/drawing/2014/main" id="{09C61251-157D-2D49-83E6-CA79F4EA740C}"/>
              </a:ext>
            </a:extLst>
          </p:cNvPr>
          <p:cNvSpPr>
            <a:spLocks noGrp="1"/>
          </p:cNvSpPr>
          <p:nvPr>
            <p:ph type="dt" sz="half" idx="10"/>
          </p:nvPr>
        </p:nvSpPr>
        <p:spPr/>
        <p:txBody>
          <a:bodyPr/>
          <a:lstStyle/>
          <a:p>
            <a:r>
              <a:rPr lang="en-US"/>
              <a:t>2/03/2023</a:t>
            </a:r>
            <a:endParaRPr lang="it-IT"/>
          </a:p>
        </p:txBody>
      </p:sp>
      <p:sp>
        <p:nvSpPr>
          <p:cNvPr id="5" name="Segnaposto contenuto 2">
            <a:extLst>
              <a:ext uri="{FF2B5EF4-FFF2-40B4-BE49-F238E27FC236}">
                <a16:creationId xmlns:a16="http://schemas.microsoft.com/office/drawing/2014/main" id="{BB1A4624-D5E5-E48C-8D64-50630BEA4130}"/>
              </a:ext>
            </a:extLst>
          </p:cNvPr>
          <p:cNvSpPr txBox="1">
            <a:spLocks/>
          </p:cNvSpPr>
          <p:nvPr/>
        </p:nvSpPr>
        <p:spPr bwMode="auto">
          <a:xfrm>
            <a:off x="759853" y="981075"/>
            <a:ext cx="10241061" cy="489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a:lstStyle>
          <a:p>
            <a:pPr marL="0" indent="0" algn="just">
              <a:buFontTx/>
              <a:buNone/>
            </a:pPr>
            <a:r>
              <a:rPr lang="en-GB" sz="2000" kern="0"/>
              <a:t>The activity on collective effects has been carried out in Roma1 in the last years also thanks to two CNS5 experiments: </a:t>
            </a:r>
          </a:p>
          <a:p>
            <a:pPr algn="just"/>
            <a:endParaRPr lang="en-GB" sz="2000" b="1" kern="0"/>
          </a:p>
          <a:p>
            <a:pPr algn="just"/>
            <a:r>
              <a:rPr lang="en-GB" sz="2000" b="1" kern="0"/>
              <a:t>MICA:</a:t>
            </a:r>
            <a:r>
              <a:rPr lang="en-GB" sz="2000" kern="0"/>
              <a:t> Mitigate Instabilities in Circular Accelerators.</a:t>
            </a:r>
          </a:p>
          <a:p>
            <a:pPr algn="just"/>
            <a:endParaRPr lang="en-GB" sz="2000" kern="0"/>
          </a:p>
          <a:p>
            <a:pPr algn="just"/>
            <a:endParaRPr lang="en-GB" sz="2000" kern="0"/>
          </a:p>
          <a:p>
            <a:pPr algn="just"/>
            <a:endParaRPr lang="en-GB" sz="2000" kern="0"/>
          </a:p>
          <a:p>
            <a:pPr algn="just"/>
            <a:endParaRPr lang="en-GB" sz="2000" kern="0"/>
          </a:p>
          <a:p>
            <a:pPr algn="just"/>
            <a:r>
              <a:rPr lang="en-GB" sz="2000" b="1" kern="0"/>
              <a:t>ARYA: </a:t>
            </a:r>
            <a:r>
              <a:rPr lang="en-GB" sz="2000"/>
              <a:t>Surf</a:t>
            </a:r>
            <a:r>
              <a:rPr lang="en-GB" sz="2000">
                <a:solidFill>
                  <a:srgbClr val="FF0000"/>
                </a:solidFill>
              </a:rPr>
              <a:t>A</a:t>
            </a:r>
            <a:r>
              <a:rPr lang="en-GB" sz="2000"/>
              <a:t>ce and mate</a:t>
            </a:r>
            <a:r>
              <a:rPr lang="en-GB" sz="2000">
                <a:solidFill>
                  <a:srgbClr val="FF0000"/>
                </a:solidFill>
              </a:rPr>
              <a:t>R</a:t>
            </a:r>
            <a:r>
              <a:rPr lang="en-GB" sz="2000"/>
              <a:t>ial studies for Accelerator Technolog</a:t>
            </a:r>
            <a:r>
              <a:rPr lang="en-GB" sz="2000">
                <a:solidFill>
                  <a:srgbClr val="FF0000"/>
                </a:solidFill>
              </a:rPr>
              <a:t>Y</a:t>
            </a:r>
            <a:r>
              <a:rPr lang="en-GB" sz="2000"/>
              <a:t> </a:t>
            </a:r>
            <a:r>
              <a:rPr lang="en-GB" sz="2000">
                <a:solidFill>
                  <a:srgbClr val="FF0000"/>
                </a:solidFill>
              </a:rPr>
              <a:t>A</a:t>
            </a:r>
            <a:r>
              <a:rPr lang="en-GB" sz="2000"/>
              <a:t>nd related topics</a:t>
            </a:r>
            <a:endParaRPr lang="en-GB" sz="2000" kern="0"/>
          </a:p>
        </p:txBody>
      </p:sp>
      <p:pic>
        <p:nvPicPr>
          <p:cNvPr id="10" name="Immagine 9">
            <a:extLst>
              <a:ext uri="{FF2B5EF4-FFF2-40B4-BE49-F238E27FC236}">
                <a16:creationId xmlns:a16="http://schemas.microsoft.com/office/drawing/2014/main" id="{7DD63AE8-9051-DF40-6653-F443CC28CBC9}"/>
              </a:ext>
            </a:extLst>
          </p:cNvPr>
          <p:cNvPicPr>
            <a:picLocks noChangeAspect="1"/>
          </p:cNvPicPr>
          <p:nvPr/>
        </p:nvPicPr>
        <p:blipFill>
          <a:blip r:embed="rId3"/>
          <a:stretch>
            <a:fillRect/>
          </a:stretch>
        </p:blipFill>
        <p:spPr>
          <a:xfrm>
            <a:off x="759853" y="2535978"/>
            <a:ext cx="10507761" cy="873704"/>
          </a:xfrm>
          <a:prstGeom prst="rect">
            <a:avLst/>
          </a:prstGeom>
        </p:spPr>
      </p:pic>
      <p:graphicFrame>
        <p:nvGraphicFramePr>
          <p:cNvPr id="9" name="Tabella 8">
            <a:extLst>
              <a:ext uri="{FF2B5EF4-FFF2-40B4-BE49-F238E27FC236}">
                <a16:creationId xmlns:a16="http://schemas.microsoft.com/office/drawing/2014/main" id="{D89E640E-6A67-9EE1-9856-BA95A537366C}"/>
              </a:ext>
            </a:extLst>
          </p:cNvPr>
          <p:cNvGraphicFramePr>
            <a:graphicFrameLocks noGrp="1"/>
          </p:cNvGraphicFramePr>
          <p:nvPr>
            <p:extLst>
              <p:ext uri="{D42A27DB-BD31-4B8C-83A1-F6EECF244321}">
                <p14:modId xmlns:p14="http://schemas.microsoft.com/office/powerpoint/2010/main" val="743289609"/>
              </p:ext>
            </p:extLst>
          </p:nvPr>
        </p:nvGraphicFramePr>
        <p:xfrm>
          <a:off x="800427" y="4425816"/>
          <a:ext cx="10159911" cy="1077537"/>
        </p:xfrm>
        <a:graphic>
          <a:graphicData uri="http://schemas.openxmlformats.org/drawingml/2006/table">
            <a:tbl>
              <a:tblPr firstRow="1" firstCol="1" bandRow="1">
                <a:tableStyleId>{93296810-A885-4BE3-A3E7-6D5BEEA58F35}</a:tableStyleId>
              </a:tblPr>
              <a:tblGrid>
                <a:gridCol w="1144122">
                  <a:extLst>
                    <a:ext uri="{9D8B030D-6E8A-4147-A177-3AD203B41FA5}">
                      <a16:colId xmlns:a16="http://schemas.microsoft.com/office/drawing/2014/main" val="1552445754"/>
                    </a:ext>
                  </a:extLst>
                </a:gridCol>
                <a:gridCol w="3935831">
                  <a:extLst>
                    <a:ext uri="{9D8B030D-6E8A-4147-A177-3AD203B41FA5}">
                      <a16:colId xmlns:a16="http://schemas.microsoft.com/office/drawing/2014/main" val="1834475483"/>
                    </a:ext>
                  </a:extLst>
                </a:gridCol>
                <a:gridCol w="2659283">
                  <a:extLst>
                    <a:ext uri="{9D8B030D-6E8A-4147-A177-3AD203B41FA5}">
                      <a16:colId xmlns:a16="http://schemas.microsoft.com/office/drawing/2014/main" val="253817393"/>
                    </a:ext>
                  </a:extLst>
                </a:gridCol>
                <a:gridCol w="2420675">
                  <a:extLst>
                    <a:ext uri="{9D8B030D-6E8A-4147-A177-3AD203B41FA5}">
                      <a16:colId xmlns:a16="http://schemas.microsoft.com/office/drawing/2014/main" val="4076615307"/>
                    </a:ext>
                  </a:extLst>
                </a:gridCol>
              </a:tblGrid>
              <a:tr h="1077537">
                <a:tc>
                  <a:txBody>
                    <a:bodyPr/>
                    <a:lstStyle/>
                    <a:p>
                      <a:pPr algn="ctr">
                        <a:spcAft>
                          <a:spcPts val="0"/>
                        </a:spcAft>
                      </a:pPr>
                      <a:endParaRPr lang="it-IT" sz="1600" b="1" dirty="0">
                        <a:solidFill>
                          <a:srgbClr val="FF0000"/>
                        </a:solidFill>
                        <a:effectLst/>
                        <a:latin typeface="+mj-lt"/>
                        <a:cs typeface="Calibri" panose="020F0502020204030204" pitchFamily="34" charset="0"/>
                      </a:endParaRPr>
                    </a:p>
                    <a:p>
                      <a:pPr algn="ctr">
                        <a:spcAft>
                          <a:spcPts val="0"/>
                        </a:spcAft>
                      </a:pPr>
                      <a:r>
                        <a:rPr lang="it-IT" sz="1600" b="1" dirty="0">
                          <a:solidFill>
                            <a:srgbClr val="FF0000"/>
                          </a:solidFill>
                          <a:effectLst/>
                          <a:latin typeface="+mj-lt"/>
                          <a:cs typeface="Calibri" panose="020F0502020204030204" pitchFamily="34" charset="0"/>
                        </a:rPr>
                        <a:t>WP2</a:t>
                      </a:r>
                      <a:endParaRPr lang="en-US" sz="1600" b="1" dirty="0">
                        <a:solidFill>
                          <a:srgbClr val="FF0000"/>
                        </a:solidFill>
                        <a:effectLst/>
                        <a:latin typeface="+mj-lt"/>
                        <a:ea typeface="Times New Roman" panose="02020603050405020304" pitchFamily="18" charset="0"/>
                        <a:cs typeface="Calibri" panose="020F0502020204030204" pitchFamily="34" charset="0"/>
                      </a:endParaRPr>
                    </a:p>
                  </a:txBody>
                  <a:tcPr marL="51435" marR="51435" marT="0" marB="0">
                    <a:solidFill>
                      <a:schemeClr val="bg1">
                        <a:lumMod val="85000"/>
                      </a:schemeClr>
                    </a:solidFill>
                  </a:tcPr>
                </a:tc>
                <a:tc>
                  <a:txBody>
                    <a:bodyPr/>
                    <a:lstStyle/>
                    <a:p>
                      <a:pPr algn="ctr">
                        <a:spcAft>
                          <a:spcPts val="0"/>
                        </a:spcAft>
                      </a:pPr>
                      <a:r>
                        <a:rPr lang="en-GB" sz="1600" b="1" noProof="0" dirty="0">
                          <a:solidFill>
                            <a:srgbClr val="002060"/>
                          </a:solidFill>
                          <a:effectLst/>
                          <a:latin typeface="+mj-lt"/>
                          <a:cs typeface="Calibri" panose="020F0502020204030204" pitchFamily="34" charset="0"/>
                        </a:rPr>
                        <a:t>Beam dynamics studies and material properties for future accelerators</a:t>
                      </a:r>
                      <a:endParaRPr lang="en-GB" sz="1600" b="1" noProof="0" dirty="0">
                        <a:solidFill>
                          <a:srgbClr val="002060"/>
                        </a:solidFill>
                        <a:effectLst/>
                        <a:latin typeface="+mj-lt"/>
                        <a:ea typeface="Times New Roman" panose="02020603050405020304" pitchFamily="18" charset="0"/>
                        <a:cs typeface="Calibri" panose="020F0502020204030204" pitchFamily="34" charset="0"/>
                      </a:endParaRPr>
                    </a:p>
                  </a:txBody>
                  <a:tcPr marL="51435" marR="51435" marT="0" marB="0">
                    <a:solidFill>
                      <a:schemeClr val="accent6">
                        <a:lumMod val="20000"/>
                        <a:lumOff val="80000"/>
                      </a:schemeClr>
                    </a:solidFill>
                  </a:tcPr>
                </a:tc>
                <a:tc>
                  <a:txBody>
                    <a:bodyPr/>
                    <a:lstStyle/>
                    <a:p>
                      <a:pPr algn="ctr">
                        <a:spcAft>
                          <a:spcPts val="0"/>
                        </a:spcAft>
                      </a:pPr>
                      <a:r>
                        <a:rPr lang="it-IT" sz="1600" b="1" dirty="0">
                          <a:solidFill>
                            <a:srgbClr val="002060"/>
                          </a:solidFill>
                          <a:effectLst/>
                          <a:latin typeface="+mj-lt"/>
                          <a:cs typeface="Calibri" panose="020F0502020204030204" pitchFamily="34" charset="0"/>
                        </a:rPr>
                        <a:t>Roma1-INFN</a:t>
                      </a:r>
                      <a:endParaRPr lang="en-US" sz="1600" b="1" dirty="0">
                        <a:solidFill>
                          <a:srgbClr val="002060"/>
                        </a:solidFill>
                        <a:effectLst/>
                        <a:latin typeface="+mj-lt"/>
                        <a:cs typeface="Calibri" panose="020F0502020204030204" pitchFamily="34" charset="0"/>
                      </a:endParaRPr>
                    </a:p>
                    <a:p>
                      <a:pPr algn="ctr">
                        <a:spcAft>
                          <a:spcPts val="0"/>
                        </a:spcAft>
                      </a:pPr>
                      <a:r>
                        <a:rPr lang="it-IT" sz="1600" b="1" dirty="0">
                          <a:solidFill>
                            <a:srgbClr val="002060"/>
                          </a:solidFill>
                          <a:effectLst/>
                          <a:latin typeface="+mj-lt"/>
                          <a:cs typeface="Calibri" panose="020F0502020204030204" pitchFamily="34" charset="0"/>
                        </a:rPr>
                        <a:t>Na-INFN</a:t>
                      </a:r>
                      <a:endParaRPr lang="en-US" sz="1600" b="1" dirty="0">
                        <a:solidFill>
                          <a:srgbClr val="002060"/>
                        </a:solidFill>
                        <a:effectLst/>
                        <a:latin typeface="+mj-lt"/>
                        <a:cs typeface="Calibri" panose="020F0502020204030204" pitchFamily="34" charset="0"/>
                      </a:endParaRPr>
                    </a:p>
                    <a:p>
                      <a:pPr algn="ctr">
                        <a:spcAft>
                          <a:spcPts val="0"/>
                        </a:spcAft>
                      </a:pPr>
                      <a:r>
                        <a:rPr lang="it-IT" sz="1600" b="1" dirty="0">
                          <a:solidFill>
                            <a:srgbClr val="002060"/>
                          </a:solidFill>
                          <a:effectLst/>
                          <a:latin typeface="+mj-lt"/>
                          <a:cs typeface="Calibri" panose="020F0502020204030204" pitchFamily="34" charset="0"/>
                        </a:rPr>
                        <a:t>LNF-INFN</a:t>
                      </a:r>
                      <a:endParaRPr lang="en-US" sz="1600" b="1" dirty="0">
                        <a:solidFill>
                          <a:srgbClr val="002060"/>
                        </a:solidFill>
                        <a:effectLst/>
                        <a:latin typeface="+mj-lt"/>
                        <a:cs typeface="Calibri" panose="020F0502020204030204" pitchFamily="34" charset="0"/>
                      </a:endParaRPr>
                    </a:p>
                    <a:p>
                      <a:pPr algn="ctr">
                        <a:spcAft>
                          <a:spcPts val="0"/>
                        </a:spcAft>
                      </a:pPr>
                      <a:r>
                        <a:rPr lang="it-IT" sz="1600" b="1" dirty="0">
                          <a:solidFill>
                            <a:srgbClr val="002060"/>
                          </a:solidFill>
                          <a:effectLst/>
                          <a:latin typeface="+mj-lt"/>
                          <a:cs typeface="Calibri" panose="020F0502020204030204" pitchFamily="34" charset="0"/>
                        </a:rPr>
                        <a:t>CERN</a:t>
                      </a:r>
                      <a:endParaRPr lang="en-US" sz="1600" b="1" dirty="0">
                        <a:solidFill>
                          <a:srgbClr val="002060"/>
                        </a:solidFill>
                        <a:effectLst/>
                        <a:latin typeface="+mj-lt"/>
                        <a:ea typeface="Times New Roman" panose="02020603050405020304" pitchFamily="18" charset="0"/>
                        <a:cs typeface="Calibri" panose="020F0502020204030204" pitchFamily="34" charset="0"/>
                      </a:endParaRPr>
                    </a:p>
                  </a:txBody>
                  <a:tcPr marL="51435" marR="51435" marT="0" marB="0">
                    <a:solidFill>
                      <a:schemeClr val="accent6">
                        <a:lumMod val="20000"/>
                        <a:lumOff val="80000"/>
                      </a:schemeClr>
                    </a:solidFill>
                  </a:tcPr>
                </a:tc>
                <a:tc>
                  <a:txBody>
                    <a:bodyPr/>
                    <a:lstStyle/>
                    <a:p>
                      <a:pPr algn="ctr">
                        <a:spcAft>
                          <a:spcPts val="0"/>
                        </a:spcAft>
                      </a:pPr>
                      <a:r>
                        <a:rPr lang="it-IT" sz="1600" b="1" dirty="0">
                          <a:solidFill>
                            <a:srgbClr val="002060"/>
                          </a:solidFill>
                          <a:effectLst/>
                          <a:latin typeface="+mj-lt"/>
                          <a:cs typeface="Calibri" panose="020F0502020204030204" pitchFamily="34" charset="0"/>
                        </a:rPr>
                        <a:t>M. Migliorati</a:t>
                      </a:r>
                      <a:endParaRPr lang="en-US" sz="1600" b="1" dirty="0">
                        <a:solidFill>
                          <a:srgbClr val="002060"/>
                        </a:solidFill>
                        <a:effectLst/>
                        <a:latin typeface="+mj-lt"/>
                        <a:ea typeface="Times New Roman" panose="02020603050405020304" pitchFamily="18" charset="0"/>
                        <a:cs typeface="Calibri" panose="020F0502020204030204" pitchFamily="34" charset="0"/>
                      </a:endParaRPr>
                    </a:p>
                  </a:txBody>
                  <a:tcPr marL="51435" marR="51435" marT="0" marB="0">
                    <a:solidFill>
                      <a:schemeClr val="accent6">
                        <a:lumMod val="20000"/>
                        <a:lumOff val="80000"/>
                      </a:schemeClr>
                    </a:solidFill>
                  </a:tcPr>
                </a:tc>
                <a:extLst>
                  <a:ext uri="{0D108BD9-81ED-4DB2-BD59-A6C34878D82A}">
                    <a16:rowId xmlns:a16="http://schemas.microsoft.com/office/drawing/2014/main" val="1229391703"/>
                  </a:ext>
                </a:extLst>
              </a:tr>
            </a:tbl>
          </a:graphicData>
        </a:graphic>
      </p:graphicFrame>
    </p:spTree>
    <p:extLst>
      <p:ext uri="{BB962C8B-B14F-4D97-AF65-F5344CB8AC3E}">
        <p14:creationId xmlns:p14="http://schemas.microsoft.com/office/powerpoint/2010/main" val="3292584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C1A3EAAE-BB96-F143-8F2D-E1051A81251F}"/>
              </a:ext>
            </a:extLst>
          </p:cNvPr>
          <p:cNvPicPr>
            <a:picLocks noChangeAspect="1"/>
          </p:cNvPicPr>
          <p:nvPr/>
        </p:nvPicPr>
        <p:blipFill>
          <a:blip r:embed="rId2"/>
          <a:stretch>
            <a:fillRect/>
          </a:stretch>
        </p:blipFill>
        <p:spPr>
          <a:xfrm>
            <a:off x="571898" y="1428013"/>
            <a:ext cx="4368937" cy="2285193"/>
          </a:xfrm>
          <a:prstGeom prst="rect">
            <a:avLst/>
          </a:prstGeom>
        </p:spPr>
      </p:pic>
      <p:pic>
        <p:nvPicPr>
          <p:cNvPr id="13" name="Immagine 12">
            <a:extLst>
              <a:ext uri="{FF2B5EF4-FFF2-40B4-BE49-F238E27FC236}">
                <a16:creationId xmlns:a16="http://schemas.microsoft.com/office/drawing/2014/main" id="{406CC6BF-0B3B-AB40-AA50-18AB297B4C36}"/>
              </a:ext>
            </a:extLst>
          </p:cNvPr>
          <p:cNvPicPr>
            <a:picLocks noChangeAspect="1"/>
          </p:cNvPicPr>
          <p:nvPr/>
        </p:nvPicPr>
        <p:blipFill>
          <a:blip r:embed="rId3"/>
          <a:stretch>
            <a:fillRect/>
          </a:stretch>
        </p:blipFill>
        <p:spPr>
          <a:xfrm>
            <a:off x="375238" y="3830283"/>
            <a:ext cx="4467218" cy="2021660"/>
          </a:xfrm>
          <a:prstGeom prst="rect">
            <a:avLst/>
          </a:prstGeom>
        </p:spPr>
      </p:pic>
      <p:pic>
        <p:nvPicPr>
          <p:cNvPr id="4" name="Immagine 3">
            <a:extLst>
              <a:ext uri="{FF2B5EF4-FFF2-40B4-BE49-F238E27FC236}">
                <a16:creationId xmlns:a16="http://schemas.microsoft.com/office/drawing/2014/main" id="{10DACA33-A191-C6BF-04A8-D1A994F28861}"/>
              </a:ext>
            </a:extLst>
          </p:cNvPr>
          <p:cNvPicPr>
            <a:picLocks noChangeAspect="1"/>
          </p:cNvPicPr>
          <p:nvPr/>
        </p:nvPicPr>
        <p:blipFill>
          <a:blip r:embed="rId4"/>
          <a:stretch>
            <a:fillRect/>
          </a:stretch>
        </p:blipFill>
        <p:spPr>
          <a:xfrm>
            <a:off x="5273717" y="1196753"/>
            <a:ext cx="6203087" cy="2156078"/>
          </a:xfrm>
          <a:prstGeom prst="rect">
            <a:avLst/>
          </a:prstGeom>
        </p:spPr>
      </p:pic>
      <p:pic>
        <p:nvPicPr>
          <p:cNvPr id="5" name="Immagine 4">
            <a:extLst>
              <a:ext uri="{FF2B5EF4-FFF2-40B4-BE49-F238E27FC236}">
                <a16:creationId xmlns:a16="http://schemas.microsoft.com/office/drawing/2014/main" id="{8F322B18-6820-7B35-8D51-5AEFAA4BC3F6}"/>
              </a:ext>
            </a:extLst>
          </p:cNvPr>
          <p:cNvPicPr>
            <a:picLocks noChangeAspect="1"/>
          </p:cNvPicPr>
          <p:nvPr/>
        </p:nvPicPr>
        <p:blipFill>
          <a:blip r:embed="rId5"/>
          <a:stretch>
            <a:fillRect/>
          </a:stretch>
        </p:blipFill>
        <p:spPr>
          <a:xfrm>
            <a:off x="5273717" y="3432038"/>
            <a:ext cx="5274080" cy="2544158"/>
          </a:xfrm>
          <a:prstGeom prst="rect">
            <a:avLst/>
          </a:prstGeom>
        </p:spPr>
      </p:pic>
      <p:sp>
        <p:nvSpPr>
          <p:cNvPr id="9" name="Titolo 1">
            <a:extLst>
              <a:ext uri="{FF2B5EF4-FFF2-40B4-BE49-F238E27FC236}">
                <a16:creationId xmlns:a16="http://schemas.microsoft.com/office/drawing/2014/main" id="{FB8391BE-338E-7B53-0FC1-1C3C4569EBC2}"/>
              </a:ext>
            </a:extLst>
          </p:cNvPr>
          <p:cNvSpPr txBox="1">
            <a:spLocks/>
          </p:cNvSpPr>
          <p:nvPr/>
        </p:nvSpPr>
        <p:spPr>
          <a:xfrm>
            <a:off x="1080809" y="188709"/>
            <a:ext cx="9646276" cy="787177"/>
          </a:xfrm>
          <a:prstGeom prst="rect">
            <a:avLst/>
          </a:prstGeom>
        </p:spPr>
        <p:txBody>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r>
              <a:rPr lang="en-GB" kern="0" dirty="0"/>
              <a:t>Example of activity within CSN5: contribution to the FCC project</a:t>
            </a:r>
          </a:p>
        </p:txBody>
      </p:sp>
      <p:sp>
        <p:nvSpPr>
          <p:cNvPr id="2" name="Segnaposto data 1">
            <a:extLst>
              <a:ext uri="{FF2B5EF4-FFF2-40B4-BE49-F238E27FC236}">
                <a16:creationId xmlns:a16="http://schemas.microsoft.com/office/drawing/2014/main" id="{7FF32237-1344-47A8-0246-446EA58F3BD5}"/>
              </a:ext>
            </a:extLst>
          </p:cNvPr>
          <p:cNvSpPr>
            <a:spLocks noGrp="1"/>
          </p:cNvSpPr>
          <p:nvPr>
            <p:ph type="dt" sz="half" idx="10"/>
          </p:nvPr>
        </p:nvSpPr>
        <p:spPr/>
        <p:txBody>
          <a:bodyPr/>
          <a:lstStyle/>
          <a:p>
            <a:r>
              <a:rPr lang="en-US"/>
              <a:t>2/03/2023</a:t>
            </a:r>
            <a:endParaRPr lang="it-IT"/>
          </a:p>
        </p:txBody>
      </p:sp>
      <p:sp>
        <p:nvSpPr>
          <p:cNvPr id="3" name="Segnaposto piè di pagina 2">
            <a:extLst>
              <a:ext uri="{FF2B5EF4-FFF2-40B4-BE49-F238E27FC236}">
                <a16:creationId xmlns:a16="http://schemas.microsoft.com/office/drawing/2014/main" id="{1C248397-FA0B-CFC8-EAFA-49A36A7BB9D7}"/>
              </a:ext>
            </a:extLst>
          </p:cNvPr>
          <p:cNvSpPr>
            <a:spLocks noGrp="1"/>
          </p:cNvSpPr>
          <p:nvPr>
            <p:ph type="ftr" sz="quarter" idx="11"/>
          </p:nvPr>
        </p:nvSpPr>
        <p:spPr/>
        <p:txBody>
          <a:bodyPr/>
          <a:lstStyle/>
          <a:p>
            <a:pPr>
              <a:defRPr/>
            </a:pPr>
            <a:r>
              <a:rPr lang="it-IT"/>
              <a:t>Seconda giornata acceleratori</a:t>
            </a:r>
          </a:p>
        </p:txBody>
      </p:sp>
    </p:spTree>
    <p:extLst>
      <p:ext uri="{BB962C8B-B14F-4D97-AF65-F5344CB8AC3E}">
        <p14:creationId xmlns:p14="http://schemas.microsoft.com/office/powerpoint/2010/main" val="3543617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0" y="1390650"/>
            <a:ext cx="10891838" cy="1816100"/>
          </a:xfrm>
        </p:spPr>
        <p:txBody>
          <a:bodyPr/>
          <a:lstStyle/>
          <a:p>
            <a:pPr algn="just"/>
            <a:r>
              <a:rPr lang="en-GB" sz="1800" dirty="0"/>
              <a:t>An impedance model for the FCC-</a:t>
            </a:r>
            <a:r>
              <a:rPr lang="en-GB" sz="1800" dirty="0" err="1"/>
              <a:t>ee</a:t>
            </a:r>
            <a:r>
              <a:rPr lang="en-GB" sz="1800" dirty="0"/>
              <a:t> machine is under development. Beam dynamics studies demonstrated the strong effect of the resistive wall impedance for such a large machine.</a:t>
            </a:r>
          </a:p>
          <a:p>
            <a:pPr algn="just"/>
            <a:r>
              <a:rPr lang="en-GB" sz="1800" kern="0" dirty="0"/>
              <a:t>One of the major consequences of the study was the decision to reduce the NEG coating of the 100 km of machine from 1 𝜇m to 150 nm to reduce the impact of the RW impedance.</a:t>
            </a:r>
          </a:p>
        </p:txBody>
      </p:sp>
      <p:pic>
        <p:nvPicPr>
          <p:cNvPr id="11" name="Immagine 10">
            <a:extLst>
              <a:ext uri="{FF2B5EF4-FFF2-40B4-BE49-F238E27FC236}">
                <a16:creationId xmlns:a16="http://schemas.microsoft.com/office/drawing/2014/main" id="{854EBFC3-05B5-589E-37B7-AAA894243B18}"/>
              </a:ext>
            </a:extLst>
          </p:cNvPr>
          <p:cNvPicPr>
            <a:picLocks noChangeAspect="1"/>
          </p:cNvPicPr>
          <p:nvPr/>
        </p:nvPicPr>
        <p:blipFill>
          <a:blip r:embed="rId2"/>
          <a:stretch>
            <a:fillRect/>
          </a:stretch>
        </p:blipFill>
        <p:spPr>
          <a:xfrm>
            <a:off x="-1" y="2663521"/>
            <a:ext cx="6593983" cy="3296992"/>
          </a:xfrm>
          <a:prstGeom prst="rect">
            <a:avLst/>
          </a:prstGeom>
        </p:spPr>
      </p:pic>
      <p:pic>
        <p:nvPicPr>
          <p:cNvPr id="12" name="Immagine 11">
            <a:extLst>
              <a:ext uri="{FF2B5EF4-FFF2-40B4-BE49-F238E27FC236}">
                <a16:creationId xmlns:a16="http://schemas.microsoft.com/office/drawing/2014/main" id="{F01A47DD-DF8E-D092-4A0B-E64FF885750C}"/>
              </a:ext>
            </a:extLst>
          </p:cNvPr>
          <p:cNvPicPr>
            <a:picLocks noChangeAspect="1"/>
          </p:cNvPicPr>
          <p:nvPr/>
        </p:nvPicPr>
        <p:blipFill>
          <a:blip r:embed="rId3"/>
          <a:stretch>
            <a:fillRect/>
          </a:stretch>
        </p:blipFill>
        <p:spPr>
          <a:xfrm>
            <a:off x="7208135" y="2645783"/>
            <a:ext cx="4451350" cy="3340926"/>
          </a:xfrm>
          <a:prstGeom prst="rect">
            <a:avLst/>
          </a:prstGeom>
        </p:spPr>
      </p:pic>
      <p:sp>
        <p:nvSpPr>
          <p:cNvPr id="15" name="Titolo 1">
            <a:extLst>
              <a:ext uri="{FF2B5EF4-FFF2-40B4-BE49-F238E27FC236}">
                <a16:creationId xmlns:a16="http://schemas.microsoft.com/office/drawing/2014/main" id="{5BA2C181-BF45-7D10-E3D0-7CCD3C45C5A3}"/>
              </a:ext>
            </a:extLst>
          </p:cNvPr>
          <p:cNvSpPr txBox="1">
            <a:spLocks/>
          </p:cNvSpPr>
          <p:nvPr/>
        </p:nvSpPr>
        <p:spPr>
          <a:xfrm>
            <a:off x="1249251" y="409576"/>
            <a:ext cx="9646276" cy="787177"/>
          </a:xfrm>
          <a:prstGeom prst="rect">
            <a:avLst/>
          </a:prstGeom>
        </p:spPr>
        <p:txBody>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r>
              <a:rPr lang="en-GB" kern="0"/>
              <a:t>Example of activity within CSN5: contribution to the FCC project</a:t>
            </a:r>
            <a:endParaRPr lang="en-GB" kern="0" dirty="0"/>
          </a:p>
        </p:txBody>
      </p:sp>
      <p:sp>
        <p:nvSpPr>
          <p:cNvPr id="2" name="Segnaposto data 1">
            <a:extLst>
              <a:ext uri="{FF2B5EF4-FFF2-40B4-BE49-F238E27FC236}">
                <a16:creationId xmlns:a16="http://schemas.microsoft.com/office/drawing/2014/main" id="{E9DE1D0B-0A31-37FD-879E-43FCFBEC72B7}"/>
              </a:ext>
            </a:extLst>
          </p:cNvPr>
          <p:cNvSpPr>
            <a:spLocks noGrp="1"/>
          </p:cNvSpPr>
          <p:nvPr>
            <p:ph type="dt" sz="half" idx="10"/>
          </p:nvPr>
        </p:nvSpPr>
        <p:spPr/>
        <p:txBody>
          <a:bodyPr/>
          <a:lstStyle/>
          <a:p>
            <a:r>
              <a:rPr lang="en-US"/>
              <a:t>2/03/2023</a:t>
            </a:r>
            <a:endParaRPr lang="it-IT"/>
          </a:p>
        </p:txBody>
      </p:sp>
      <p:sp>
        <p:nvSpPr>
          <p:cNvPr id="4" name="Segnaposto piè di pagina 3">
            <a:extLst>
              <a:ext uri="{FF2B5EF4-FFF2-40B4-BE49-F238E27FC236}">
                <a16:creationId xmlns:a16="http://schemas.microsoft.com/office/drawing/2014/main" id="{45C2F3F8-51DA-97EB-81E9-4AD35BA2877D}"/>
              </a:ext>
            </a:extLst>
          </p:cNvPr>
          <p:cNvSpPr>
            <a:spLocks noGrp="1"/>
          </p:cNvSpPr>
          <p:nvPr>
            <p:ph type="ftr" sz="quarter" idx="11"/>
          </p:nvPr>
        </p:nvSpPr>
        <p:spPr/>
        <p:txBody>
          <a:bodyPr/>
          <a:lstStyle/>
          <a:p>
            <a:pPr>
              <a:defRPr/>
            </a:pPr>
            <a:r>
              <a:rPr lang="it-IT"/>
              <a:t>Seconda giornata acceleratori</a:t>
            </a:r>
          </a:p>
        </p:txBody>
      </p:sp>
    </p:spTree>
    <p:extLst>
      <p:ext uri="{BB962C8B-B14F-4D97-AF65-F5344CB8AC3E}">
        <p14:creationId xmlns:p14="http://schemas.microsoft.com/office/powerpoint/2010/main" val="664495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688DBB25-F4FC-910C-54EF-6538F8914E97}"/>
              </a:ext>
            </a:extLst>
          </p:cNvPr>
          <p:cNvPicPr>
            <a:picLocks noChangeAspect="1"/>
          </p:cNvPicPr>
          <p:nvPr/>
        </p:nvPicPr>
        <p:blipFill>
          <a:blip r:embed="rId3"/>
          <a:stretch>
            <a:fillRect/>
          </a:stretch>
        </p:blipFill>
        <p:spPr>
          <a:xfrm>
            <a:off x="5540290" y="1543372"/>
            <a:ext cx="4467310" cy="3352432"/>
          </a:xfrm>
          <a:prstGeom prst="rect">
            <a:avLst/>
          </a:prstGeom>
        </p:spPr>
      </p:pic>
      <p:pic>
        <p:nvPicPr>
          <p:cNvPr id="10" name="Immagine 9">
            <a:extLst>
              <a:ext uri="{FF2B5EF4-FFF2-40B4-BE49-F238E27FC236}">
                <a16:creationId xmlns:a16="http://schemas.microsoft.com/office/drawing/2014/main" id="{4065D039-61AA-8272-6CCE-8CF4651763ED}"/>
              </a:ext>
            </a:extLst>
          </p:cNvPr>
          <p:cNvPicPr>
            <a:picLocks noChangeAspect="1"/>
          </p:cNvPicPr>
          <p:nvPr/>
        </p:nvPicPr>
        <p:blipFill>
          <a:blip r:embed="rId4"/>
          <a:stretch>
            <a:fillRect/>
          </a:stretch>
        </p:blipFill>
        <p:spPr>
          <a:xfrm>
            <a:off x="497636" y="1484833"/>
            <a:ext cx="4379163" cy="3352432"/>
          </a:xfrm>
          <a:prstGeom prst="rect">
            <a:avLst/>
          </a:prstGeom>
        </p:spPr>
      </p:pic>
      <p:sp>
        <p:nvSpPr>
          <p:cNvPr id="2" name="Segnaposto data 1">
            <a:extLst>
              <a:ext uri="{FF2B5EF4-FFF2-40B4-BE49-F238E27FC236}">
                <a16:creationId xmlns:a16="http://schemas.microsoft.com/office/drawing/2014/main" id="{5A7B6C8B-9568-D347-8597-6D274A1E6984}"/>
              </a:ext>
            </a:extLst>
          </p:cNvPr>
          <p:cNvSpPr>
            <a:spLocks noGrp="1"/>
          </p:cNvSpPr>
          <p:nvPr>
            <p:ph type="dt" sz="half" idx="10"/>
          </p:nvPr>
        </p:nvSpPr>
        <p:spPr/>
        <p:txBody>
          <a:bodyPr/>
          <a:lstStyle/>
          <a:p>
            <a:r>
              <a:rPr lang="en-US"/>
              <a:t>2/03/2023</a:t>
            </a:r>
            <a:endParaRPr lang="it-IT"/>
          </a:p>
        </p:txBody>
      </p:sp>
      <p:sp>
        <p:nvSpPr>
          <p:cNvPr id="3" name="Segnaposto piè di pagina 2"/>
          <p:cNvSpPr>
            <a:spLocks noGrp="1"/>
          </p:cNvSpPr>
          <p:nvPr>
            <p:ph type="ftr" sz="quarter" idx="11"/>
          </p:nvPr>
        </p:nvSpPr>
        <p:spPr/>
        <p:txBody>
          <a:bodyPr/>
          <a:lstStyle/>
          <a:p>
            <a:pPr>
              <a:defRPr/>
            </a:pPr>
            <a:r>
              <a:rPr lang="en-US"/>
              <a:t>Seconda giornata acceleratori</a:t>
            </a:r>
            <a:endParaRPr lang="it-IT" dirty="0"/>
          </a:p>
        </p:txBody>
      </p:sp>
      <p:cxnSp>
        <p:nvCxnSpPr>
          <p:cNvPr id="11" name="Connettore 1 10">
            <a:extLst>
              <a:ext uri="{FF2B5EF4-FFF2-40B4-BE49-F238E27FC236}">
                <a16:creationId xmlns:a16="http://schemas.microsoft.com/office/drawing/2014/main" id="{2A6AC614-1961-7C57-A92C-15F2A60D5F82}"/>
              </a:ext>
            </a:extLst>
          </p:cNvPr>
          <p:cNvCxnSpPr>
            <a:cxnSpLocks/>
          </p:cNvCxnSpPr>
          <p:nvPr/>
        </p:nvCxnSpPr>
        <p:spPr bwMode="auto">
          <a:xfrm flipV="1">
            <a:off x="2879452" y="1673066"/>
            <a:ext cx="0" cy="2786370"/>
          </a:xfrm>
          <a:prstGeom prst="line">
            <a:avLst/>
          </a:prstGeom>
          <a:noFill/>
          <a:ln w="38100" cap="flat" cmpd="sng" algn="ctr">
            <a:solidFill>
              <a:srgbClr val="FF0000"/>
            </a:solidFill>
            <a:prstDash val="solid"/>
            <a:round/>
            <a:headEnd type="none" w="med" len="med"/>
            <a:tailEnd type="none" w="med" len="med"/>
          </a:ln>
          <a:effectLst/>
        </p:spPr>
      </p:cxnSp>
      <p:cxnSp>
        <p:nvCxnSpPr>
          <p:cNvPr id="12" name="Connettore 1 11">
            <a:extLst>
              <a:ext uri="{FF2B5EF4-FFF2-40B4-BE49-F238E27FC236}">
                <a16:creationId xmlns:a16="http://schemas.microsoft.com/office/drawing/2014/main" id="{2C8E81D7-6771-BE81-17EE-6D706D9D9E59}"/>
              </a:ext>
            </a:extLst>
          </p:cNvPr>
          <p:cNvCxnSpPr>
            <a:cxnSpLocks/>
          </p:cNvCxnSpPr>
          <p:nvPr/>
        </p:nvCxnSpPr>
        <p:spPr bwMode="auto">
          <a:xfrm flipV="1">
            <a:off x="7989287" y="1673066"/>
            <a:ext cx="0" cy="2814506"/>
          </a:xfrm>
          <a:prstGeom prst="line">
            <a:avLst/>
          </a:prstGeom>
          <a:noFill/>
          <a:ln w="38100" cap="flat" cmpd="sng" algn="ctr">
            <a:solidFill>
              <a:srgbClr val="FF0000"/>
            </a:solidFill>
            <a:prstDash val="solid"/>
            <a:round/>
            <a:headEnd type="none" w="med" len="med"/>
            <a:tailEnd type="none" w="med" len="med"/>
          </a:ln>
          <a:effectLst/>
        </p:spPr>
      </p:cxnSp>
      <p:sp>
        <p:nvSpPr>
          <p:cNvPr id="13" name="CasellaDiTesto 12">
            <a:extLst>
              <a:ext uri="{FF2B5EF4-FFF2-40B4-BE49-F238E27FC236}">
                <a16:creationId xmlns:a16="http://schemas.microsoft.com/office/drawing/2014/main" id="{0D8DC0D4-05F6-A179-7F36-FD948E37A1F6}"/>
              </a:ext>
            </a:extLst>
          </p:cNvPr>
          <p:cNvSpPr txBox="1"/>
          <p:nvPr/>
        </p:nvSpPr>
        <p:spPr>
          <a:xfrm>
            <a:off x="1962913" y="5038344"/>
            <a:ext cx="7872861" cy="400110"/>
          </a:xfrm>
          <a:prstGeom prst="rect">
            <a:avLst/>
          </a:prstGeom>
          <a:noFill/>
        </p:spPr>
        <p:txBody>
          <a:bodyPr wrap="none" rtlCol="0">
            <a:spAutoFit/>
          </a:bodyPr>
          <a:lstStyle/>
          <a:p>
            <a:r>
              <a:rPr lang="en-GB" sz="2000" dirty="0">
                <a:solidFill>
                  <a:srgbClr val="002060"/>
                </a:solidFill>
              </a:rPr>
              <a:t>The inclusion of </a:t>
            </a:r>
            <a:r>
              <a:rPr lang="en-GB" sz="2000" dirty="0" err="1">
                <a:solidFill>
                  <a:srgbClr val="002060"/>
                </a:solidFill>
              </a:rPr>
              <a:t>beamstrahlung</a:t>
            </a:r>
            <a:r>
              <a:rPr lang="en-GB" sz="2000" dirty="0">
                <a:solidFill>
                  <a:srgbClr val="002060"/>
                </a:solidFill>
              </a:rPr>
              <a:t> effect changes the bunch behaviour</a:t>
            </a:r>
          </a:p>
        </p:txBody>
      </p:sp>
      <p:sp>
        <p:nvSpPr>
          <p:cNvPr id="7" name="Titolo 1">
            <a:extLst>
              <a:ext uri="{FF2B5EF4-FFF2-40B4-BE49-F238E27FC236}">
                <a16:creationId xmlns:a16="http://schemas.microsoft.com/office/drawing/2014/main" id="{4F5433A5-BB9A-4D26-5A9B-FF475E7ADDF2}"/>
              </a:ext>
            </a:extLst>
          </p:cNvPr>
          <p:cNvSpPr txBox="1">
            <a:spLocks/>
          </p:cNvSpPr>
          <p:nvPr/>
        </p:nvSpPr>
        <p:spPr>
          <a:xfrm>
            <a:off x="1249251" y="409576"/>
            <a:ext cx="9646276" cy="787177"/>
          </a:xfrm>
          <a:prstGeom prst="rect">
            <a:avLst/>
          </a:prstGeom>
        </p:spPr>
        <p:txBody>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r>
              <a:rPr lang="en-GB" kern="0"/>
              <a:t>Example of activity within CSN5: contribution to the FCC project</a:t>
            </a:r>
            <a:endParaRPr lang="en-GB" kern="0" dirty="0"/>
          </a:p>
        </p:txBody>
      </p:sp>
    </p:spTree>
    <p:extLst>
      <p:ext uri="{BB962C8B-B14F-4D97-AF65-F5344CB8AC3E}">
        <p14:creationId xmlns:p14="http://schemas.microsoft.com/office/powerpoint/2010/main" val="16614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19F6AD7-FC55-BEB3-B5FE-21D34991768E}"/>
              </a:ext>
            </a:extLst>
          </p:cNvPr>
          <p:cNvSpPr txBox="1"/>
          <p:nvPr/>
        </p:nvSpPr>
        <p:spPr>
          <a:xfrm>
            <a:off x="248881" y="2715584"/>
            <a:ext cx="11694235"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charset="-128"/>
              </a:rPr>
              <a:t>The collective interactions can become significant over a defined threshold which depends on the beam intensity		 instabilities, losses, beam degradation</a:t>
            </a:r>
          </a:p>
        </p:txBody>
      </p:sp>
      <p:sp>
        <p:nvSpPr>
          <p:cNvPr id="8" name="Titolo 7">
            <a:extLst>
              <a:ext uri="{FF2B5EF4-FFF2-40B4-BE49-F238E27FC236}">
                <a16:creationId xmlns:a16="http://schemas.microsoft.com/office/drawing/2014/main" id="{951B0C5D-3EF6-AE45-9C07-19B1E97D1402}"/>
              </a:ext>
            </a:extLst>
          </p:cNvPr>
          <p:cNvSpPr>
            <a:spLocks noGrp="1"/>
          </p:cNvSpPr>
          <p:nvPr>
            <p:ph type="title"/>
          </p:nvPr>
        </p:nvSpPr>
        <p:spPr>
          <a:xfrm>
            <a:off x="1236921" y="108786"/>
            <a:ext cx="10079567" cy="581025"/>
          </a:xfrm>
        </p:spPr>
        <p:txBody>
          <a:bodyPr/>
          <a:lstStyle/>
          <a:p>
            <a:pPr algn="ctr"/>
            <a:r>
              <a:rPr lang="en-GB" dirty="0"/>
              <a:t>What are collective effects and some useful definitions</a:t>
            </a:r>
          </a:p>
        </p:txBody>
      </p:sp>
      <p:sp>
        <p:nvSpPr>
          <p:cNvPr id="3" name="Segnaposto piè di pagina 2"/>
          <p:cNvSpPr>
            <a:spLocks noGrp="1"/>
          </p:cNvSpPr>
          <p:nvPr>
            <p:ph type="ftr" sz="quarter" idx="11"/>
          </p:nvPr>
        </p:nvSpPr>
        <p:spPr/>
        <p:txBody>
          <a:bodyPr/>
          <a:lstStyle/>
          <a:p>
            <a:pPr>
              <a:defRPr/>
            </a:pPr>
            <a:r>
              <a:rPr lang="en-US"/>
              <a:t>Seconda giornata acceleratori</a:t>
            </a:r>
            <a:endParaRPr lang="it-IT"/>
          </a:p>
        </p:txBody>
      </p:sp>
      <p:sp>
        <p:nvSpPr>
          <p:cNvPr id="2" name="Segnaposto data 1">
            <a:extLst>
              <a:ext uri="{FF2B5EF4-FFF2-40B4-BE49-F238E27FC236}">
                <a16:creationId xmlns:a16="http://schemas.microsoft.com/office/drawing/2014/main" id="{09C61251-157D-2D49-83E6-CA79F4EA740C}"/>
              </a:ext>
            </a:extLst>
          </p:cNvPr>
          <p:cNvSpPr>
            <a:spLocks noGrp="1"/>
          </p:cNvSpPr>
          <p:nvPr>
            <p:ph type="dt" sz="half" idx="10"/>
          </p:nvPr>
        </p:nvSpPr>
        <p:spPr/>
        <p:txBody>
          <a:bodyPr/>
          <a:lstStyle/>
          <a:p>
            <a:r>
              <a:rPr lang="en-US"/>
              <a:t>2/03/2023</a:t>
            </a:r>
            <a:endParaRPr lang="it-IT"/>
          </a:p>
        </p:txBody>
      </p:sp>
      <p:sp>
        <p:nvSpPr>
          <p:cNvPr id="5" name="Freccia destra 4">
            <a:extLst>
              <a:ext uri="{FF2B5EF4-FFF2-40B4-BE49-F238E27FC236}">
                <a16:creationId xmlns:a16="http://schemas.microsoft.com/office/drawing/2014/main" id="{E2E8C1D1-E626-1245-A03E-1266925824D3}"/>
              </a:ext>
            </a:extLst>
          </p:cNvPr>
          <p:cNvSpPr/>
          <p:nvPr/>
        </p:nvSpPr>
        <p:spPr bwMode="auto">
          <a:xfrm>
            <a:off x="5378116" y="1840832"/>
            <a:ext cx="529389" cy="72189"/>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7" name="Freccia destra 6">
            <a:extLst>
              <a:ext uri="{FF2B5EF4-FFF2-40B4-BE49-F238E27FC236}">
                <a16:creationId xmlns:a16="http://schemas.microsoft.com/office/drawing/2014/main" id="{0E36D7A1-FA1E-A041-AA1D-893C115859A1}"/>
              </a:ext>
            </a:extLst>
          </p:cNvPr>
          <p:cNvSpPr/>
          <p:nvPr/>
        </p:nvSpPr>
        <p:spPr bwMode="auto">
          <a:xfrm>
            <a:off x="5907505" y="2117558"/>
            <a:ext cx="770021" cy="276726"/>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6" name="Segnaposto contenuto 4">
            <a:extLst>
              <a:ext uri="{FF2B5EF4-FFF2-40B4-BE49-F238E27FC236}">
                <a16:creationId xmlns:a16="http://schemas.microsoft.com/office/drawing/2014/main" id="{C915AB5F-3F49-3C40-01CE-16D0CB5F6E60}"/>
              </a:ext>
            </a:extLst>
          </p:cNvPr>
          <p:cNvSpPr txBox="1">
            <a:spLocks/>
          </p:cNvSpPr>
          <p:nvPr/>
        </p:nvSpPr>
        <p:spPr>
          <a:xfrm>
            <a:off x="248882" y="719866"/>
            <a:ext cx="11694235" cy="985200"/>
          </a:xfrm>
          <a:prstGeom prst="rect">
            <a:avLst/>
          </a:prstGeom>
        </p:spPr>
        <p:txBody>
          <a:bodyPr/>
          <a:lst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a:lstStyle>
          <a:p>
            <a:pPr marL="0" indent="0">
              <a:buNone/>
            </a:pPr>
            <a:r>
              <a:rPr lang="en-US" sz="2000" b="1" i="1" dirty="0"/>
              <a:t>Collective effects</a:t>
            </a:r>
            <a:r>
              <a:rPr lang="en-US" sz="2000" i="1" dirty="0"/>
              <a:t>: class of phenomena in beam dynamics. The evolution of charged particles in a beam depends on both the external EM fields and the extra EM fields created by the other particles.</a:t>
            </a:r>
          </a:p>
          <a:p>
            <a:pPr marL="0" indent="0">
              <a:buNone/>
            </a:pPr>
            <a:endParaRPr lang="en-GB" sz="2000" i="1" kern="0" dirty="0"/>
          </a:p>
          <a:p>
            <a:pPr marL="0" indent="0">
              <a:buNone/>
            </a:pPr>
            <a:r>
              <a:rPr lang="en-GB" sz="2000" i="1" kern="0" dirty="0"/>
              <a:t> </a:t>
            </a:r>
            <a:endParaRPr lang="en-GB" sz="2000" kern="0" dirty="0"/>
          </a:p>
          <a:p>
            <a:pPr marL="0" indent="0">
              <a:buNone/>
            </a:pPr>
            <a:r>
              <a:rPr lang="en-GB" sz="2000" kern="0" dirty="0"/>
              <a:t>		</a:t>
            </a:r>
          </a:p>
        </p:txBody>
      </p:sp>
      <p:sp>
        <p:nvSpPr>
          <p:cNvPr id="11" name="Freccia destra 10">
            <a:extLst>
              <a:ext uri="{FF2B5EF4-FFF2-40B4-BE49-F238E27FC236}">
                <a16:creationId xmlns:a16="http://schemas.microsoft.com/office/drawing/2014/main" id="{ADF97053-9DA8-D84B-BFCA-D201C61AB24A}"/>
              </a:ext>
            </a:extLst>
          </p:cNvPr>
          <p:cNvSpPr/>
          <p:nvPr/>
        </p:nvSpPr>
        <p:spPr bwMode="auto">
          <a:xfrm>
            <a:off x="2224735" y="3069527"/>
            <a:ext cx="653321" cy="359523"/>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14" name="TextBox 13">
            <a:extLst>
              <a:ext uri="{FF2B5EF4-FFF2-40B4-BE49-F238E27FC236}">
                <a16:creationId xmlns:a16="http://schemas.microsoft.com/office/drawing/2014/main" id="{FAF63081-EAF0-4FF1-FA13-1A9111ABAE2F}"/>
              </a:ext>
            </a:extLst>
          </p:cNvPr>
          <p:cNvSpPr txBox="1"/>
          <p:nvPr/>
        </p:nvSpPr>
        <p:spPr>
          <a:xfrm>
            <a:off x="248881" y="1658403"/>
            <a:ext cx="11694235" cy="707886"/>
          </a:xfrm>
          <a:prstGeom prst="rect">
            <a:avLst/>
          </a:prstGeom>
          <a:noFill/>
        </p:spPr>
        <p:txBody>
          <a:bodyPr wrap="square">
            <a:spAutoFit/>
          </a:bodyPr>
          <a:lstStyle/>
          <a:p>
            <a:r>
              <a:rPr lang="en-GB" sz="2000" dirty="0">
                <a:solidFill>
                  <a:srgbClr val="000000"/>
                </a:solidFill>
              </a:rPr>
              <a:t>Increasing beam density (high intensity, high current, high brightness), we can no longer consider the beam as a collection of non-interacting single particles.</a:t>
            </a:r>
          </a:p>
        </p:txBody>
      </p:sp>
      <p:sp>
        <p:nvSpPr>
          <p:cNvPr id="18" name="TextBox 17">
            <a:extLst>
              <a:ext uri="{FF2B5EF4-FFF2-40B4-BE49-F238E27FC236}">
                <a16:creationId xmlns:a16="http://schemas.microsoft.com/office/drawing/2014/main" id="{71139185-A7FC-B1E7-9D8E-F0C07CDD4830}"/>
              </a:ext>
            </a:extLst>
          </p:cNvPr>
          <p:cNvSpPr txBox="1"/>
          <p:nvPr/>
        </p:nvSpPr>
        <p:spPr>
          <a:xfrm>
            <a:off x="248881" y="3867026"/>
            <a:ext cx="11694235"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charset="-128"/>
              </a:rPr>
              <a:t>It is a kind of loop:  the particle beam distribution creates EM fields depending on the external environment, which in turn impact the particle distribution and so on.</a:t>
            </a:r>
          </a:p>
        </p:txBody>
      </p:sp>
      <p:sp>
        <p:nvSpPr>
          <p:cNvPr id="20" name="TextBox 19">
            <a:extLst>
              <a:ext uri="{FF2B5EF4-FFF2-40B4-BE49-F238E27FC236}">
                <a16:creationId xmlns:a16="http://schemas.microsoft.com/office/drawing/2014/main" id="{2CA53447-AC71-85E8-81B6-06451D05AD2C}"/>
              </a:ext>
            </a:extLst>
          </p:cNvPr>
          <p:cNvSpPr txBox="1"/>
          <p:nvPr/>
        </p:nvSpPr>
        <p:spPr>
          <a:xfrm>
            <a:off x="248882" y="4845654"/>
            <a:ext cx="11694235"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charset="-128"/>
              </a:rPr>
              <a:t>The beam dynamics is still governed by the Lorentz force but using the total EM fields, summing the external fields due to magnets, RF cavities with new self-induced perturbation fields.</a:t>
            </a:r>
          </a:p>
        </p:txBody>
      </p:sp>
    </p:spTree>
    <p:extLst>
      <p:ext uri="{BB962C8B-B14F-4D97-AF65-F5344CB8AC3E}">
        <p14:creationId xmlns:p14="http://schemas.microsoft.com/office/powerpoint/2010/main" val="4241693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49251" y="409576"/>
            <a:ext cx="9646276" cy="787177"/>
          </a:xfrm>
        </p:spPr>
        <p:txBody>
          <a:bodyPr/>
          <a:lstStyle/>
          <a:p>
            <a:r>
              <a:rPr lang="en-GB" dirty="0"/>
              <a:t>Example of activity within CSN5: contribution to the FCC project</a:t>
            </a:r>
          </a:p>
        </p:txBody>
      </p:sp>
      <p:sp>
        <p:nvSpPr>
          <p:cNvPr id="3" name="Segnaposto contenuto 2"/>
          <p:cNvSpPr>
            <a:spLocks noGrp="1"/>
          </p:cNvSpPr>
          <p:nvPr>
            <p:ph idx="4294967295"/>
          </p:nvPr>
        </p:nvSpPr>
        <p:spPr>
          <a:xfrm>
            <a:off x="532515" y="1390105"/>
            <a:ext cx="10891045" cy="787177"/>
          </a:xfrm>
        </p:spPr>
        <p:txBody>
          <a:bodyPr/>
          <a:lstStyle/>
          <a:p>
            <a:pPr algn="just"/>
            <a:r>
              <a:rPr lang="en-GB" sz="1800" kern="0" dirty="0"/>
              <a:t>Consequences on beam dynamics: </a:t>
            </a:r>
            <a:r>
              <a:rPr lang="en-GB" sz="1800" kern="0" dirty="0" err="1"/>
              <a:t>wakefields</a:t>
            </a:r>
            <a:r>
              <a:rPr lang="en-GB" sz="1800" kern="0" dirty="0"/>
              <a:t> in FCC-</a:t>
            </a:r>
            <a:r>
              <a:rPr lang="en-GB" sz="1800" kern="0" dirty="0" err="1"/>
              <a:t>ee</a:t>
            </a:r>
            <a:r>
              <a:rPr lang="en-GB" sz="1800" kern="0" dirty="0"/>
              <a:t> have a strong impact in many effects, not only impedance-induced instabilities</a:t>
            </a:r>
          </a:p>
        </p:txBody>
      </p:sp>
      <p:sp>
        <p:nvSpPr>
          <p:cNvPr id="5" name="Rettangolo 4">
            <a:extLst>
              <a:ext uri="{FF2B5EF4-FFF2-40B4-BE49-F238E27FC236}">
                <a16:creationId xmlns:a16="http://schemas.microsoft.com/office/drawing/2014/main" id="{1F1B308D-0BCC-E0E9-0821-4F7F7AC6A7B8}"/>
              </a:ext>
            </a:extLst>
          </p:cNvPr>
          <p:cNvSpPr/>
          <p:nvPr/>
        </p:nvSpPr>
        <p:spPr bwMode="auto">
          <a:xfrm>
            <a:off x="2209800" y="4971245"/>
            <a:ext cx="845524" cy="3678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pic>
        <p:nvPicPr>
          <p:cNvPr id="8" name="Immagine 7">
            <a:extLst>
              <a:ext uri="{FF2B5EF4-FFF2-40B4-BE49-F238E27FC236}">
                <a16:creationId xmlns:a16="http://schemas.microsoft.com/office/drawing/2014/main" id="{030C5264-C005-8345-8061-33EF1334A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837" y="2174367"/>
            <a:ext cx="7772400" cy="3860800"/>
          </a:xfrm>
          <a:prstGeom prst="rect">
            <a:avLst/>
          </a:prstGeom>
        </p:spPr>
      </p:pic>
      <p:sp>
        <p:nvSpPr>
          <p:cNvPr id="4" name="Segnaposto data 3">
            <a:extLst>
              <a:ext uri="{FF2B5EF4-FFF2-40B4-BE49-F238E27FC236}">
                <a16:creationId xmlns:a16="http://schemas.microsoft.com/office/drawing/2014/main" id="{6D310406-A881-C98E-15F0-708C949BFF0C}"/>
              </a:ext>
            </a:extLst>
          </p:cNvPr>
          <p:cNvSpPr>
            <a:spLocks noGrp="1"/>
          </p:cNvSpPr>
          <p:nvPr>
            <p:ph type="dt" sz="half" idx="10"/>
          </p:nvPr>
        </p:nvSpPr>
        <p:spPr/>
        <p:txBody>
          <a:bodyPr/>
          <a:lstStyle/>
          <a:p>
            <a:r>
              <a:rPr lang="en-US"/>
              <a:t>2/03/2023</a:t>
            </a:r>
            <a:endParaRPr lang="it-IT" dirty="0"/>
          </a:p>
        </p:txBody>
      </p:sp>
      <p:sp>
        <p:nvSpPr>
          <p:cNvPr id="6" name="Segnaposto piè di pagina 5">
            <a:extLst>
              <a:ext uri="{FF2B5EF4-FFF2-40B4-BE49-F238E27FC236}">
                <a16:creationId xmlns:a16="http://schemas.microsoft.com/office/drawing/2014/main" id="{10E67CB7-1C0C-66A7-EBC0-02431CFE2E87}"/>
              </a:ext>
            </a:extLst>
          </p:cNvPr>
          <p:cNvSpPr>
            <a:spLocks noGrp="1"/>
          </p:cNvSpPr>
          <p:nvPr>
            <p:ph type="ftr" sz="quarter" idx="11"/>
          </p:nvPr>
        </p:nvSpPr>
        <p:spPr/>
        <p:txBody>
          <a:bodyPr/>
          <a:lstStyle/>
          <a:p>
            <a:pPr>
              <a:defRPr/>
            </a:pPr>
            <a:r>
              <a:rPr lang="it-IT"/>
              <a:t>Seconda giornata acceleratori</a:t>
            </a:r>
            <a:endParaRPr lang="it-IT" dirty="0"/>
          </a:p>
        </p:txBody>
      </p:sp>
    </p:spTree>
    <p:extLst>
      <p:ext uri="{BB962C8B-B14F-4D97-AF65-F5344CB8AC3E}">
        <p14:creationId xmlns:p14="http://schemas.microsoft.com/office/powerpoint/2010/main" val="122337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A7B6C8B-9568-D347-8597-6D274A1E6984}"/>
              </a:ext>
            </a:extLst>
          </p:cNvPr>
          <p:cNvSpPr>
            <a:spLocks noGrp="1"/>
          </p:cNvSpPr>
          <p:nvPr>
            <p:ph type="dt" sz="half" idx="10"/>
          </p:nvPr>
        </p:nvSpPr>
        <p:spPr/>
        <p:txBody>
          <a:bodyPr/>
          <a:lstStyle/>
          <a:p>
            <a:r>
              <a:rPr lang="en-US"/>
              <a:t>2/03/2023</a:t>
            </a:r>
            <a:endParaRPr lang="it-IT"/>
          </a:p>
        </p:txBody>
      </p:sp>
      <p:sp>
        <p:nvSpPr>
          <p:cNvPr id="3" name="Segnaposto piè di pagina 2"/>
          <p:cNvSpPr>
            <a:spLocks noGrp="1"/>
          </p:cNvSpPr>
          <p:nvPr>
            <p:ph type="ftr" sz="quarter" idx="11"/>
          </p:nvPr>
        </p:nvSpPr>
        <p:spPr/>
        <p:txBody>
          <a:bodyPr/>
          <a:lstStyle/>
          <a:p>
            <a:pPr>
              <a:defRPr/>
            </a:pPr>
            <a:r>
              <a:rPr lang="en-US"/>
              <a:t>Seconda giornata acceleratori</a:t>
            </a:r>
            <a:endParaRPr lang="it-IT" dirty="0"/>
          </a:p>
        </p:txBody>
      </p:sp>
      <p:sp>
        <p:nvSpPr>
          <p:cNvPr id="14" name="CasellaDiTesto 13">
            <a:extLst>
              <a:ext uri="{FF2B5EF4-FFF2-40B4-BE49-F238E27FC236}">
                <a16:creationId xmlns:a16="http://schemas.microsoft.com/office/drawing/2014/main" id="{867326D3-B356-99F4-C0B7-D85CE20FDF39}"/>
              </a:ext>
            </a:extLst>
          </p:cNvPr>
          <p:cNvSpPr txBox="1"/>
          <p:nvPr/>
        </p:nvSpPr>
        <p:spPr>
          <a:xfrm>
            <a:off x="8200573" y="1278192"/>
            <a:ext cx="3111367" cy="1015663"/>
          </a:xfrm>
          <a:prstGeom prst="rect">
            <a:avLst/>
          </a:prstGeom>
          <a:noFill/>
        </p:spPr>
        <p:txBody>
          <a:bodyPr wrap="square" rtlCol="0">
            <a:spAutoFit/>
          </a:bodyPr>
          <a:lstStyle/>
          <a:p>
            <a:r>
              <a:rPr lang="en-GB" sz="2000" dirty="0">
                <a:solidFill>
                  <a:schemeClr val="accent1">
                    <a:lumMod val="25000"/>
                  </a:schemeClr>
                </a:solidFill>
              </a:rPr>
              <a:t>only transverse </a:t>
            </a:r>
            <a:r>
              <a:rPr lang="en-GB" sz="2000" dirty="0" err="1">
                <a:solidFill>
                  <a:schemeClr val="accent1">
                    <a:lumMod val="25000"/>
                  </a:schemeClr>
                </a:solidFill>
              </a:rPr>
              <a:t>wakefield</a:t>
            </a:r>
            <a:r>
              <a:rPr lang="en-GB" sz="2000" dirty="0">
                <a:solidFill>
                  <a:schemeClr val="accent1">
                    <a:lumMod val="25000"/>
                  </a:schemeClr>
                </a:solidFill>
              </a:rPr>
              <a:t>, resistive feedback, 10 turns damping time</a:t>
            </a:r>
          </a:p>
        </p:txBody>
      </p:sp>
      <p:sp>
        <p:nvSpPr>
          <p:cNvPr id="7" name="CasellaDiTesto 6">
            <a:extLst>
              <a:ext uri="{FF2B5EF4-FFF2-40B4-BE49-F238E27FC236}">
                <a16:creationId xmlns:a16="http://schemas.microsoft.com/office/drawing/2014/main" id="{24F86B90-8FB5-2200-365A-F423EF04872D}"/>
              </a:ext>
            </a:extLst>
          </p:cNvPr>
          <p:cNvSpPr txBox="1"/>
          <p:nvPr/>
        </p:nvSpPr>
        <p:spPr>
          <a:xfrm>
            <a:off x="8200573" y="4180139"/>
            <a:ext cx="3461350" cy="1015663"/>
          </a:xfrm>
          <a:prstGeom prst="rect">
            <a:avLst/>
          </a:prstGeom>
          <a:noFill/>
        </p:spPr>
        <p:txBody>
          <a:bodyPr wrap="square" rtlCol="0">
            <a:spAutoFit/>
          </a:bodyPr>
          <a:lstStyle/>
          <a:p>
            <a:r>
              <a:rPr lang="en-GB" sz="2000" dirty="0">
                <a:solidFill>
                  <a:schemeClr val="accent1">
                    <a:lumMod val="25000"/>
                  </a:schemeClr>
                </a:solidFill>
              </a:rPr>
              <a:t>long. + transverse </a:t>
            </a:r>
            <a:r>
              <a:rPr lang="en-GB" sz="2000" dirty="0" err="1">
                <a:solidFill>
                  <a:schemeClr val="accent1">
                    <a:lumMod val="25000"/>
                  </a:schemeClr>
                </a:solidFill>
              </a:rPr>
              <a:t>wakefield</a:t>
            </a:r>
            <a:r>
              <a:rPr lang="en-GB" sz="2000" dirty="0">
                <a:solidFill>
                  <a:schemeClr val="accent1">
                    <a:lumMod val="25000"/>
                  </a:schemeClr>
                </a:solidFill>
              </a:rPr>
              <a:t>, resistive feedback, 10 turns damping time</a:t>
            </a:r>
          </a:p>
        </p:txBody>
      </p:sp>
      <p:sp>
        <p:nvSpPr>
          <p:cNvPr id="12" name="Titolo 1">
            <a:extLst>
              <a:ext uri="{FF2B5EF4-FFF2-40B4-BE49-F238E27FC236}">
                <a16:creationId xmlns:a16="http://schemas.microsoft.com/office/drawing/2014/main" id="{DBD2AF37-FBCB-8593-50C1-F27F24AAE82C}"/>
              </a:ext>
            </a:extLst>
          </p:cNvPr>
          <p:cNvSpPr txBox="1">
            <a:spLocks/>
          </p:cNvSpPr>
          <p:nvPr/>
        </p:nvSpPr>
        <p:spPr bwMode="auto">
          <a:xfrm>
            <a:off x="1313646" y="409576"/>
            <a:ext cx="9594760" cy="7871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r>
              <a:rPr lang="en-GB" kern="0"/>
              <a:t>Example of activity within CSN5: contribution to the FCC project</a:t>
            </a:r>
            <a:endParaRPr lang="en-GB" kern="0" dirty="0"/>
          </a:p>
        </p:txBody>
      </p:sp>
      <p:pic>
        <p:nvPicPr>
          <p:cNvPr id="9" name="Immagine 8">
            <a:extLst>
              <a:ext uri="{FF2B5EF4-FFF2-40B4-BE49-F238E27FC236}">
                <a16:creationId xmlns:a16="http://schemas.microsoft.com/office/drawing/2014/main" id="{091CC40E-9095-4A45-B391-AE0B103C6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3617080"/>
            <a:ext cx="6659287" cy="2531308"/>
          </a:xfrm>
          <a:prstGeom prst="rect">
            <a:avLst/>
          </a:prstGeom>
        </p:spPr>
      </p:pic>
      <p:pic>
        <p:nvPicPr>
          <p:cNvPr id="11" name="Immagine 10">
            <a:extLst>
              <a:ext uri="{FF2B5EF4-FFF2-40B4-BE49-F238E27FC236}">
                <a16:creationId xmlns:a16="http://schemas.microsoft.com/office/drawing/2014/main" id="{F0D4AEF5-2517-DA47-8EAE-71E5E5291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00" y="1004888"/>
            <a:ext cx="6692900" cy="2603500"/>
          </a:xfrm>
          <a:prstGeom prst="rect">
            <a:avLst/>
          </a:prstGeom>
        </p:spPr>
      </p:pic>
    </p:spTree>
    <p:extLst>
      <p:ext uri="{BB962C8B-B14F-4D97-AF65-F5344CB8AC3E}">
        <p14:creationId xmlns:p14="http://schemas.microsoft.com/office/powerpoint/2010/main" val="1854143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A7B6C8B-9568-D347-8597-6D274A1E6984}"/>
              </a:ext>
            </a:extLst>
          </p:cNvPr>
          <p:cNvSpPr>
            <a:spLocks noGrp="1"/>
          </p:cNvSpPr>
          <p:nvPr>
            <p:ph type="dt" sz="half" idx="10"/>
          </p:nvPr>
        </p:nvSpPr>
        <p:spPr/>
        <p:txBody>
          <a:bodyPr/>
          <a:lstStyle/>
          <a:p>
            <a:r>
              <a:rPr lang="en-US"/>
              <a:t>2/03/2023</a:t>
            </a:r>
            <a:endParaRPr lang="it-IT"/>
          </a:p>
        </p:txBody>
      </p:sp>
      <p:sp>
        <p:nvSpPr>
          <p:cNvPr id="3" name="Segnaposto piè di pagina 2"/>
          <p:cNvSpPr>
            <a:spLocks noGrp="1"/>
          </p:cNvSpPr>
          <p:nvPr>
            <p:ph type="ftr" sz="quarter" idx="11"/>
          </p:nvPr>
        </p:nvSpPr>
        <p:spPr/>
        <p:txBody>
          <a:bodyPr/>
          <a:lstStyle/>
          <a:p>
            <a:pPr>
              <a:defRPr/>
            </a:pPr>
            <a:r>
              <a:rPr lang="en-US"/>
              <a:t>Seconda giornata acceleratori</a:t>
            </a:r>
            <a:endParaRPr lang="it-IT" dirty="0"/>
          </a:p>
        </p:txBody>
      </p:sp>
      <p:sp>
        <p:nvSpPr>
          <p:cNvPr id="12" name="Titolo 1">
            <a:extLst>
              <a:ext uri="{FF2B5EF4-FFF2-40B4-BE49-F238E27FC236}">
                <a16:creationId xmlns:a16="http://schemas.microsoft.com/office/drawing/2014/main" id="{DBD2AF37-FBCB-8593-50C1-F27F24AAE82C}"/>
              </a:ext>
            </a:extLst>
          </p:cNvPr>
          <p:cNvSpPr txBox="1">
            <a:spLocks/>
          </p:cNvSpPr>
          <p:nvPr/>
        </p:nvSpPr>
        <p:spPr bwMode="auto">
          <a:xfrm>
            <a:off x="1313646" y="409576"/>
            <a:ext cx="9594760" cy="7871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r>
              <a:rPr lang="en-GB" kern="0"/>
              <a:t>Example of activity within CSN5: contribution to the FCC project</a:t>
            </a:r>
            <a:endParaRPr lang="en-GB" kern="0" dirty="0"/>
          </a:p>
        </p:txBody>
      </p:sp>
      <p:sp>
        <p:nvSpPr>
          <p:cNvPr id="18" name="Titolo 7">
            <a:extLst>
              <a:ext uri="{FF2B5EF4-FFF2-40B4-BE49-F238E27FC236}">
                <a16:creationId xmlns:a16="http://schemas.microsoft.com/office/drawing/2014/main" id="{EB921AEB-98DE-6A37-3343-237B174200AF}"/>
              </a:ext>
            </a:extLst>
          </p:cNvPr>
          <p:cNvSpPr txBox="1">
            <a:spLocks/>
          </p:cNvSpPr>
          <p:nvPr/>
        </p:nvSpPr>
        <p:spPr>
          <a:xfrm>
            <a:off x="1607561" y="1437268"/>
            <a:ext cx="8381774" cy="581025"/>
          </a:xfrm>
          <a:prstGeom prst="rect">
            <a:avLst/>
          </a:prstGeom>
        </p:spPr>
        <p:txBody>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pPr algn="ctr"/>
            <a:r>
              <a:rPr lang="en-GB" kern="0" dirty="0">
                <a:solidFill>
                  <a:srgbClr val="FF0000"/>
                </a:solidFill>
              </a:rPr>
              <a:t>Beam beam with 4 IPs and longitudinal </a:t>
            </a:r>
            <a:r>
              <a:rPr lang="en-GB" kern="0" dirty="0" err="1">
                <a:solidFill>
                  <a:srgbClr val="FF0000"/>
                </a:solidFill>
              </a:rPr>
              <a:t>wakefield</a:t>
            </a:r>
            <a:endParaRPr lang="en-GB" kern="0" dirty="0">
              <a:solidFill>
                <a:srgbClr val="FF0000"/>
              </a:solidFill>
            </a:endParaRPr>
          </a:p>
        </p:txBody>
      </p:sp>
      <p:pic>
        <p:nvPicPr>
          <p:cNvPr id="19" name="Immagine 18">
            <a:extLst>
              <a:ext uri="{FF2B5EF4-FFF2-40B4-BE49-F238E27FC236}">
                <a16:creationId xmlns:a16="http://schemas.microsoft.com/office/drawing/2014/main" id="{191CA843-42AF-28F0-A195-B87BB962E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646" y="2510909"/>
            <a:ext cx="4608000" cy="2666558"/>
          </a:xfrm>
          <a:prstGeom prst="rect">
            <a:avLst/>
          </a:prstGeom>
        </p:spPr>
      </p:pic>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F336E1AB-0340-8466-5C6A-87F1736542B8}"/>
                  </a:ext>
                </a:extLst>
              </p:cNvPr>
              <p:cNvSpPr txBox="1"/>
              <p:nvPr/>
            </p:nvSpPr>
            <p:spPr>
              <a:xfrm>
                <a:off x="2998780" y="2064546"/>
                <a:ext cx="1482265" cy="400110"/>
              </a:xfrm>
              <a:prstGeom prst="rect">
                <a:avLst/>
              </a:prstGeom>
              <a:noFill/>
            </p:spPr>
            <p:txBody>
              <a:bodyPr wrap="none" rtlCol="0">
                <a:spAutoFit/>
              </a:bodyPr>
              <a:lstStyle/>
              <a:p>
                <a14:m>
                  <m:oMath xmlns:m="http://schemas.openxmlformats.org/officeDocument/2006/math">
                    <m:sSubSup>
                      <m:sSubSupPr>
                        <m:ctrlPr>
                          <a:rPr lang="it-IT" sz="2000" i="1" dirty="0" smtClean="0">
                            <a:solidFill>
                              <a:srgbClr val="002060"/>
                            </a:solidFill>
                            <a:latin typeface="Cambria Math" panose="02040503050406030204" pitchFamily="18" charset="0"/>
                          </a:rPr>
                        </m:ctrlPr>
                      </m:sSubSupPr>
                      <m:e>
                        <m:r>
                          <a:rPr lang="it-IT" sz="2000" i="1" dirty="0" smtClean="0">
                            <a:solidFill>
                              <a:srgbClr val="002060"/>
                            </a:solidFill>
                            <a:latin typeface="Cambria Math" panose="02040503050406030204" pitchFamily="18" charset="0"/>
                          </a:rPr>
                          <m:t>𝛽</m:t>
                        </m:r>
                      </m:e>
                      <m:sub>
                        <m:r>
                          <a:rPr lang="it-IT" sz="2000" i="1" dirty="0" smtClean="0">
                            <a:solidFill>
                              <a:srgbClr val="002060"/>
                            </a:solidFill>
                            <a:latin typeface="Cambria Math" panose="02040503050406030204" pitchFamily="18" charset="0"/>
                          </a:rPr>
                          <m:t>𝑥</m:t>
                        </m:r>
                      </m:sub>
                      <m:sup>
                        <m:r>
                          <a:rPr lang="it-IT" sz="2000" i="1" dirty="0" smtClean="0">
                            <a:solidFill>
                              <a:srgbClr val="002060"/>
                            </a:solidFill>
                            <a:latin typeface="Cambria Math" panose="02040503050406030204" pitchFamily="18" charset="0"/>
                          </a:rPr>
                          <m:t>∗</m:t>
                        </m:r>
                      </m:sup>
                    </m:sSubSup>
                    <m:r>
                      <a:rPr lang="it-IT" sz="2000" b="0" i="1" dirty="0" smtClean="0">
                        <a:solidFill>
                          <a:srgbClr val="002060"/>
                        </a:solidFill>
                        <a:latin typeface="Cambria Math" panose="02040503050406030204" pitchFamily="18" charset="0"/>
                      </a:rPr>
                      <m:t>=15</m:t>
                    </m:r>
                  </m:oMath>
                </a14:m>
                <a:r>
                  <a:rPr lang="it-IT" sz="2000" dirty="0">
                    <a:solidFill>
                      <a:srgbClr val="002060"/>
                    </a:solidFill>
                  </a:rPr>
                  <a:t> cm</a:t>
                </a:r>
              </a:p>
            </p:txBody>
          </p:sp>
        </mc:Choice>
        <mc:Fallback xmlns="">
          <p:sp>
            <p:nvSpPr>
              <p:cNvPr id="20" name="CasellaDiTesto 19">
                <a:extLst>
                  <a:ext uri="{FF2B5EF4-FFF2-40B4-BE49-F238E27FC236}">
                    <a16:creationId xmlns:a16="http://schemas.microsoft.com/office/drawing/2014/main" id="{F336E1AB-0340-8466-5C6A-87F1736542B8}"/>
                  </a:ext>
                </a:extLst>
              </p:cNvPr>
              <p:cNvSpPr txBox="1">
                <a:spLocks noRot="1" noChangeAspect="1" noMove="1" noResize="1" noEditPoints="1" noAdjustHandles="1" noChangeArrowheads="1" noChangeShapeType="1" noTextEdit="1"/>
              </p:cNvSpPr>
              <p:nvPr/>
            </p:nvSpPr>
            <p:spPr>
              <a:xfrm>
                <a:off x="2998780" y="2064546"/>
                <a:ext cx="1482265" cy="400110"/>
              </a:xfrm>
              <a:prstGeom prst="rect">
                <a:avLst/>
              </a:prstGeom>
              <a:blipFill>
                <a:blip r:embed="rId4"/>
                <a:stretch>
                  <a:fillRect l="-1709" t="-9375" r="-3419" b="-28125"/>
                </a:stretch>
              </a:blipFill>
            </p:spPr>
            <p:txBody>
              <a:bodyPr/>
              <a:lstStyle/>
              <a:p>
                <a:r>
                  <a:rPr lang="it-IT">
                    <a:noFill/>
                  </a:rPr>
                  <a:t> </a:t>
                </a:r>
              </a:p>
            </p:txBody>
          </p:sp>
        </mc:Fallback>
      </mc:AlternateContent>
      <p:pic>
        <p:nvPicPr>
          <p:cNvPr id="21" name="Immagine 20">
            <a:extLst>
              <a:ext uri="{FF2B5EF4-FFF2-40B4-BE49-F238E27FC236}">
                <a16:creationId xmlns:a16="http://schemas.microsoft.com/office/drawing/2014/main" id="{B6BE0E6F-4AA9-D50B-EB56-2A9BCAD4F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705" y="2516172"/>
            <a:ext cx="4608000" cy="2702582"/>
          </a:xfrm>
          <a:prstGeom prst="rect">
            <a:avLst/>
          </a:prstGeom>
        </p:spPr>
      </p:pic>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A58CC5F5-B553-9259-6C38-C5D176F24DDE}"/>
                  </a:ext>
                </a:extLst>
              </p:cNvPr>
              <p:cNvSpPr txBox="1"/>
              <p:nvPr/>
            </p:nvSpPr>
            <p:spPr>
              <a:xfrm>
                <a:off x="7561242" y="2113431"/>
                <a:ext cx="1482265" cy="400110"/>
              </a:xfrm>
              <a:prstGeom prst="rect">
                <a:avLst/>
              </a:prstGeom>
              <a:noFill/>
            </p:spPr>
            <p:txBody>
              <a:bodyPr wrap="none" rtlCol="0">
                <a:spAutoFit/>
              </a:bodyPr>
              <a:lstStyle/>
              <a:p>
                <a14:m>
                  <m:oMath xmlns:m="http://schemas.openxmlformats.org/officeDocument/2006/math">
                    <m:sSubSup>
                      <m:sSubSupPr>
                        <m:ctrlPr>
                          <a:rPr lang="it-IT" sz="2000" i="1" dirty="0" smtClean="0">
                            <a:solidFill>
                              <a:srgbClr val="002060"/>
                            </a:solidFill>
                            <a:latin typeface="Cambria Math" panose="02040503050406030204" pitchFamily="18" charset="0"/>
                          </a:rPr>
                        </m:ctrlPr>
                      </m:sSubSupPr>
                      <m:e>
                        <m:r>
                          <a:rPr lang="it-IT" sz="2000" i="1" dirty="0" smtClean="0">
                            <a:solidFill>
                              <a:srgbClr val="002060"/>
                            </a:solidFill>
                            <a:latin typeface="Cambria Math" panose="02040503050406030204" pitchFamily="18" charset="0"/>
                          </a:rPr>
                          <m:t>𝛽</m:t>
                        </m:r>
                      </m:e>
                      <m:sub>
                        <m:r>
                          <a:rPr lang="it-IT" sz="2000" i="1" dirty="0" smtClean="0">
                            <a:solidFill>
                              <a:srgbClr val="002060"/>
                            </a:solidFill>
                            <a:latin typeface="Cambria Math" panose="02040503050406030204" pitchFamily="18" charset="0"/>
                          </a:rPr>
                          <m:t>𝑥</m:t>
                        </m:r>
                      </m:sub>
                      <m:sup>
                        <m:r>
                          <a:rPr lang="it-IT" sz="2000" i="1" dirty="0" smtClean="0">
                            <a:solidFill>
                              <a:srgbClr val="002060"/>
                            </a:solidFill>
                            <a:latin typeface="Cambria Math" panose="02040503050406030204" pitchFamily="18" charset="0"/>
                          </a:rPr>
                          <m:t>∗</m:t>
                        </m:r>
                      </m:sup>
                    </m:sSubSup>
                    <m:r>
                      <a:rPr lang="it-IT" sz="2000" b="0" i="1" dirty="0" smtClean="0">
                        <a:solidFill>
                          <a:srgbClr val="002060"/>
                        </a:solidFill>
                        <a:latin typeface="Cambria Math" panose="02040503050406030204" pitchFamily="18" charset="0"/>
                      </a:rPr>
                      <m:t>=10</m:t>
                    </m:r>
                  </m:oMath>
                </a14:m>
                <a:r>
                  <a:rPr lang="it-IT" sz="2000" dirty="0">
                    <a:solidFill>
                      <a:srgbClr val="002060"/>
                    </a:solidFill>
                  </a:rPr>
                  <a:t> cm</a:t>
                </a:r>
              </a:p>
            </p:txBody>
          </p:sp>
        </mc:Choice>
        <mc:Fallback xmlns="">
          <p:sp>
            <p:nvSpPr>
              <p:cNvPr id="22" name="CasellaDiTesto 21">
                <a:extLst>
                  <a:ext uri="{FF2B5EF4-FFF2-40B4-BE49-F238E27FC236}">
                    <a16:creationId xmlns:a16="http://schemas.microsoft.com/office/drawing/2014/main" id="{A58CC5F5-B553-9259-6C38-C5D176F24DDE}"/>
                  </a:ext>
                </a:extLst>
              </p:cNvPr>
              <p:cNvSpPr txBox="1">
                <a:spLocks noRot="1" noChangeAspect="1" noMove="1" noResize="1" noEditPoints="1" noAdjustHandles="1" noChangeArrowheads="1" noChangeShapeType="1" noTextEdit="1"/>
              </p:cNvSpPr>
              <p:nvPr/>
            </p:nvSpPr>
            <p:spPr>
              <a:xfrm>
                <a:off x="7561242" y="2113431"/>
                <a:ext cx="1482265" cy="400110"/>
              </a:xfrm>
              <a:prstGeom prst="rect">
                <a:avLst/>
              </a:prstGeom>
              <a:blipFill>
                <a:blip r:embed="rId6"/>
                <a:stretch>
                  <a:fillRect l="-1695" t="-9375" r="-3390" b="-28125"/>
                </a:stretch>
              </a:blipFill>
            </p:spPr>
            <p:txBody>
              <a:bodyPr/>
              <a:lstStyle/>
              <a:p>
                <a:r>
                  <a:rPr lang="it-IT">
                    <a:noFill/>
                  </a:rPr>
                  <a:t> </a:t>
                </a:r>
              </a:p>
            </p:txBody>
          </p:sp>
        </mc:Fallback>
      </mc:AlternateContent>
    </p:spTree>
    <p:extLst>
      <p:ext uri="{BB962C8B-B14F-4D97-AF65-F5344CB8AC3E}">
        <p14:creationId xmlns:p14="http://schemas.microsoft.com/office/powerpoint/2010/main" val="3347499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951B0C5D-3EF6-AE45-9C07-19B1E97D1402}"/>
              </a:ext>
            </a:extLst>
          </p:cNvPr>
          <p:cNvSpPr>
            <a:spLocks noGrp="1"/>
          </p:cNvSpPr>
          <p:nvPr>
            <p:ph type="title"/>
          </p:nvPr>
        </p:nvSpPr>
        <p:spPr>
          <a:xfrm>
            <a:off x="861768" y="94722"/>
            <a:ext cx="10079567" cy="581025"/>
          </a:xfrm>
        </p:spPr>
        <p:txBody>
          <a:bodyPr/>
          <a:lstStyle/>
          <a:p>
            <a:pPr algn="ctr"/>
            <a:r>
              <a:rPr lang="en-GB" dirty="0"/>
              <a:t>Collective effects and collaborations</a:t>
            </a:r>
          </a:p>
        </p:txBody>
      </p:sp>
      <p:sp>
        <p:nvSpPr>
          <p:cNvPr id="3" name="Segnaposto piè di pagina 2"/>
          <p:cNvSpPr>
            <a:spLocks noGrp="1"/>
          </p:cNvSpPr>
          <p:nvPr>
            <p:ph type="ftr" sz="quarter" idx="11"/>
          </p:nvPr>
        </p:nvSpPr>
        <p:spPr/>
        <p:txBody>
          <a:bodyPr/>
          <a:lstStyle/>
          <a:p>
            <a:pPr>
              <a:defRPr/>
            </a:pPr>
            <a:r>
              <a:rPr lang="it-IT"/>
              <a:t>Seconda giornata acceleratori</a:t>
            </a:r>
          </a:p>
        </p:txBody>
      </p:sp>
      <p:sp>
        <p:nvSpPr>
          <p:cNvPr id="5" name="Segnaposto contenuto 2">
            <a:extLst>
              <a:ext uri="{FF2B5EF4-FFF2-40B4-BE49-F238E27FC236}">
                <a16:creationId xmlns:a16="http://schemas.microsoft.com/office/drawing/2014/main" id="{BB1A4624-D5E5-E48C-8D64-50630BEA4130}"/>
              </a:ext>
            </a:extLst>
          </p:cNvPr>
          <p:cNvSpPr txBox="1">
            <a:spLocks/>
          </p:cNvSpPr>
          <p:nvPr/>
        </p:nvSpPr>
        <p:spPr bwMode="auto">
          <a:xfrm>
            <a:off x="641268" y="667213"/>
            <a:ext cx="11020301" cy="53535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a:lstStyle>
          <a:p>
            <a:pPr marL="0" indent="0" algn="just">
              <a:buFontTx/>
              <a:buNone/>
            </a:pPr>
            <a:r>
              <a:rPr lang="en-GB" sz="1600" kern="0" dirty="0"/>
              <a:t>INFN has a longstanding tradition and a series of well developed competences on issues related to the different aspects of the ongoing global effort in accelerator technology aiming to the reduction of collective effects in future accelerators.</a:t>
            </a:r>
          </a:p>
          <a:p>
            <a:pPr algn="just"/>
            <a:r>
              <a:rPr lang="en-GB" sz="1600" kern="0" dirty="0"/>
              <a:t>LNF, Na, and Roma1 are collaborating in international contests on issues aiming to optimize the performance of most of the existing and future circular colliders:</a:t>
            </a:r>
          </a:p>
          <a:p>
            <a:pPr marL="0" indent="0" algn="just">
              <a:buNone/>
            </a:pPr>
            <a:endParaRPr lang="en-GB" sz="1600" kern="0" dirty="0"/>
          </a:p>
          <a:p>
            <a:pPr algn="just">
              <a:buFont typeface="Wingdings" charset="2"/>
              <a:buChar char="q"/>
            </a:pPr>
            <a:r>
              <a:rPr lang="en-GB" sz="1600" b="1" u="sng" kern="0" dirty="0" err="1"/>
              <a:t>HiLumi</a:t>
            </a:r>
            <a:r>
              <a:rPr lang="en-GB" sz="1600" b="1" u="sng" kern="0" dirty="0"/>
              <a:t> LHC</a:t>
            </a:r>
            <a:r>
              <a:rPr lang="en-GB" sz="1600" kern="0" dirty="0"/>
              <a:t>, the upgrade project to increase LHC luminosity by a factor of 10 beyond its design value: Na is involved in the study of mitigation strategies for e-cloud and material EM characterization</a:t>
            </a:r>
            <a:endParaRPr lang="en-GB" sz="1200" kern="0" dirty="0"/>
          </a:p>
          <a:p>
            <a:pPr algn="just">
              <a:buFont typeface="Wingdings" charset="2"/>
              <a:buChar char="q"/>
            </a:pPr>
            <a:r>
              <a:rPr lang="en-GB" sz="1600" b="1" u="sng" kern="0" dirty="0"/>
              <a:t>FCC (Future Circular Collider)</a:t>
            </a:r>
            <a:r>
              <a:rPr lang="en-GB" sz="1600" kern="0" dirty="0"/>
              <a:t>: INFN and Roma1 are also participating to the global effort (lead by CERN) to study a post-LHC particle accelerator in a worldwide context. Roma1 is in charge for the evaluation of collective effects.</a:t>
            </a:r>
          </a:p>
          <a:p>
            <a:pPr algn="just">
              <a:buFont typeface="Wingdings" charset="2"/>
              <a:buChar char="q"/>
            </a:pPr>
            <a:r>
              <a:rPr lang="en-GB" sz="1600" b="1" kern="0" dirty="0"/>
              <a:t>Electron Ion Collider (EIC): </a:t>
            </a:r>
            <a:r>
              <a:rPr lang="en-GB" sz="1600" kern="0" dirty="0"/>
              <a:t>LNF is involved in experimental activities on coating materials for mitigating electron cloud instabilities in the BLN project.</a:t>
            </a:r>
          </a:p>
          <a:p>
            <a:pPr algn="just">
              <a:buFont typeface="Wingdings" charset="2"/>
              <a:buChar char="q"/>
            </a:pPr>
            <a:r>
              <a:rPr lang="en-GB" sz="1600" b="1" kern="0" dirty="0" err="1"/>
              <a:t>SuperKEKB</a:t>
            </a:r>
            <a:r>
              <a:rPr lang="en-GB" sz="1600" b="1" kern="0" dirty="0"/>
              <a:t>:</a:t>
            </a:r>
            <a:r>
              <a:rPr lang="en-GB" sz="1600" kern="0" dirty="0"/>
              <a:t> in 2021 and 22, Roma1 was leading the Transverse Mode Coupling Instability subgroup of the International Task Force created to deal with some instability issues of </a:t>
            </a:r>
            <a:r>
              <a:rPr lang="en-GB" sz="1600" kern="0" dirty="0" err="1"/>
              <a:t>SuperKEKB</a:t>
            </a:r>
            <a:r>
              <a:rPr lang="en-GB" sz="1600" kern="0" dirty="0"/>
              <a:t>. In 2023 a new group on collective effect has been formed in order to bring together experts on working on beam instabilities in the most important collider projects in the world.</a:t>
            </a:r>
          </a:p>
          <a:p>
            <a:pPr algn="just">
              <a:buFont typeface="Wingdings" charset="2"/>
              <a:buChar char="q"/>
            </a:pPr>
            <a:r>
              <a:rPr lang="en-GB" sz="1600" b="1" kern="0" dirty="0"/>
              <a:t>Upgrade of ELETTRA 2.0</a:t>
            </a:r>
            <a:r>
              <a:rPr lang="en-GB" sz="1600" kern="0" dirty="0"/>
              <a:t>: since  2021 Na is responsible for </a:t>
            </a:r>
            <a:r>
              <a:rPr lang="it-IT" sz="1600" dirty="0"/>
              <a:t>the </a:t>
            </a:r>
            <a:r>
              <a:rPr lang="it-IT" sz="1600" dirty="0" err="1"/>
              <a:t>study</a:t>
            </a:r>
            <a:r>
              <a:rPr lang="it-IT" sz="1600" dirty="0"/>
              <a:t> of innovative </a:t>
            </a:r>
            <a:r>
              <a:rPr lang="it-IT" sz="1600" dirty="0" err="1"/>
              <a:t>engineering</a:t>
            </a:r>
            <a:r>
              <a:rPr lang="it-IT" sz="1600" dirty="0"/>
              <a:t> </a:t>
            </a:r>
            <a:r>
              <a:rPr lang="it-IT" sz="1600" dirty="0" err="1"/>
              <a:t>solutions</a:t>
            </a:r>
            <a:r>
              <a:rPr lang="it-IT" sz="1600" dirty="0"/>
              <a:t> of new machine </a:t>
            </a:r>
            <a:r>
              <a:rPr lang="it-IT" sz="1600" dirty="0" err="1"/>
              <a:t>elements</a:t>
            </a:r>
            <a:r>
              <a:rPr lang="it-IT" sz="1600" dirty="0"/>
              <a:t> </a:t>
            </a:r>
            <a:r>
              <a:rPr lang="it-IT" sz="1600" dirty="0" err="1"/>
              <a:t>considering</a:t>
            </a:r>
            <a:r>
              <a:rPr lang="it-IT" sz="1600" dirty="0"/>
              <a:t> the </a:t>
            </a:r>
            <a:r>
              <a:rPr lang="it-IT" sz="1600" dirty="0" err="1"/>
              <a:t>reduction</a:t>
            </a:r>
            <a:r>
              <a:rPr lang="it-IT" sz="1600" dirty="0"/>
              <a:t> of the </a:t>
            </a:r>
            <a:r>
              <a:rPr lang="it-IT" sz="1600" dirty="0" err="1"/>
              <a:t>beam</a:t>
            </a:r>
            <a:r>
              <a:rPr lang="it-IT" sz="1600" dirty="0"/>
              <a:t> </a:t>
            </a:r>
            <a:r>
              <a:rPr lang="it-IT" sz="1600" dirty="0" err="1"/>
              <a:t>coupling</a:t>
            </a:r>
            <a:r>
              <a:rPr lang="it-IT" sz="1600" dirty="0"/>
              <a:t> </a:t>
            </a:r>
            <a:r>
              <a:rPr lang="it-IT" sz="1600" dirty="0" err="1"/>
              <a:t>impedance</a:t>
            </a:r>
            <a:r>
              <a:rPr lang="it-IT" sz="1600" dirty="0"/>
              <a:t> </a:t>
            </a:r>
          </a:p>
          <a:p>
            <a:pPr algn="just">
              <a:buFont typeface="Wingdings" charset="2"/>
              <a:buChar char="q"/>
            </a:pPr>
            <a:r>
              <a:rPr lang="en-GB" sz="1600" b="1" dirty="0">
                <a:cs typeface="Calibri" panose="020F0502020204030204" pitchFamily="34" charset="0"/>
              </a:rPr>
              <a:t>ONERA lab </a:t>
            </a:r>
            <a:r>
              <a:rPr lang="en-GB" sz="1600" dirty="0">
                <a:cs typeface="Calibri" panose="020F0502020204030204" pitchFamily="34" charset="0"/>
              </a:rPr>
              <a:t>(The French Aerospace Lab ): LNF is involved </a:t>
            </a:r>
            <a:r>
              <a:rPr lang="en-GB" sz="1600" dirty="0"/>
              <a:t>on research for new materials with low SEY compatible with aerospace environment</a:t>
            </a:r>
          </a:p>
          <a:p>
            <a:pPr algn="just">
              <a:buFont typeface="Wingdings" charset="2"/>
              <a:buChar char="q"/>
            </a:pPr>
            <a:endParaRPr lang="en-GB" sz="1600" kern="0" dirty="0"/>
          </a:p>
        </p:txBody>
      </p:sp>
      <p:sp>
        <p:nvSpPr>
          <p:cNvPr id="6" name="Segnaposto data 5">
            <a:extLst>
              <a:ext uri="{FF2B5EF4-FFF2-40B4-BE49-F238E27FC236}">
                <a16:creationId xmlns:a16="http://schemas.microsoft.com/office/drawing/2014/main" id="{E3B8418B-C667-5C40-AD96-12CACC074B15}"/>
              </a:ext>
            </a:extLst>
          </p:cNvPr>
          <p:cNvSpPr>
            <a:spLocks noGrp="1"/>
          </p:cNvSpPr>
          <p:nvPr>
            <p:ph type="dt" sz="half" idx="10"/>
          </p:nvPr>
        </p:nvSpPr>
        <p:spPr/>
        <p:txBody>
          <a:bodyPr/>
          <a:lstStyle/>
          <a:p>
            <a:r>
              <a:rPr lang="en-US"/>
              <a:t>2/03/2023</a:t>
            </a:r>
            <a:endParaRPr lang="it-IT" dirty="0"/>
          </a:p>
        </p:txBody>
      </p:sp>
    </p:spTree>
    <p:extLst>
      <p:ext uri="{BB962C8B-B14F-4D97-AF65-F5344CB8AC3E}">
        <p14:creationId xmlns:p14="http://schemas.microsoft.com/office/powerpoint/2010/main" val="3371825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32DFB55-5C87-EC1E-B4CD-D2D19D270AF7}"/>
              </a:ext>
            </a:extLst>
          </p:cNvPr>
          <p:cNvPicPr>
            <a:picLocks noChangeAspect="1"/>
          </p:cNvPicPr>
          <p:nvPr/>
        </p:nvPicPr>
        <p:blipFill rotWithShape="1">
          <a:blip r:embed="rId2"/>
          <a:srcRect b="15041"/>
          <a:stretch/>
        </p:blipFill>
        <p:spPr>
          <a:xfrm>
            <a:off x="260466" y="307911"/>
            <a:ext cx="11671069" cy="5564855"/>
          </a:xfrm>
          <a:prstGeom prst="rect">
            <a:avLst/>
          </a:prstGeom>
        </p:spPr>
      </p:pic>
      <p:sp>
        <p:nvSpPr>
          <p:cNvPr id="5" name="テキスト ボックス 4">
            <a:extLst>
              <a:ext uri="{FF2B5EF4-FFF2-40B4-BE49-F238E27FC236}">
                <a16:creationId xmlns:a16="http://schemas.microsoft.com/office/drawing/2014/main" id="{385FB570-E4B9-E9EA-0E5B-A6949FB0BB43}"/>
              </a:ext>
            </a:extLst>
          </p:cNvPr>
          <p:cNvSpPr txBox="1"/>
          <p:nvPr/>
        </p:nvSpPr>
        <p:spPr>
          <a:xfrm>
            <a:off x="7315200" y="1476308"/>
            <a:ext cx="2953512"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fontAlgn="auto">
              <a:spcBef>
                <a:spcPts val="0"/>
              </a:spcBef>
              <a:spcAft>
                <a:spcPts val="0"/>
              </a:spcAft>
            </a:pPr>
            <a:r>
              <a:rPr lang="en-US" altLang="ja-JP" sz="1500">
                <a:solidFill>
                  <a:srgbClr val="000000"/>
                </a:solidFill>
                <a:latin typeface="Helvetica Neue"/>
                <a:ea typeface="Helvetica Neue"/>
                <a:cs typeface="Helvetica Neue"/>
                <a:sym typeface="Helvetica Neue"/>
              </a:rPr>
              <a:t>Beam instruments/measurements at SuperKEKB</a:t>
            </a:r>
            <a:endParaRPr lang="ja-JP" altLang="en-US" sz="150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802856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951B0C5D-3EF6-AE45-9C07-19B1E97D1402}"/>
              </a:ext>
            </a:extLst>
          </p:cNvPr>
          <p:cNvSpPr>
            <a:spLocks noGrp="1"/>
          </p:cNvSpPr>
          <p:nvPr>
            <p:ph type="title"/>
          </p:nvPr>
        </p:nvSpPr>
        <p:spPr>
          <a:xfrm>
            <a:off x="2640014" y="409575"/>
            <a:ext cx="7559675" cy="836128"/>
          </a:xfrm>
        </p:spPr>
        <p:txBody>
          <a:bodyPr/>
          <a:lstStyle/>
          <a:p>
            <a:pPr lvl="1"/>
            <a:r>
              <a:rPr lang="en-GB" dirty="0"/>
              <a:t>Conclusions</a:t>
            </a:r>
          </a:p>
        </p:txBody>
      </p:sp>
      <p:sp>
        <p:nvSpPr>
          <p:cNvPr id="5" name="Segnaposto contenuto 4">
            <a:extLst>
              <a:ext uri="{FF2B5EF4-FFF2-40B4-BE49-F238E27FC236}">
                <a16:creationId xmlns:a16="http://schemas.microsoft.com/office/drawing/2014/main" id="{52EC1DBF-38CA-574D-8BF3-A80B28B71BDF}"/>
              </a:ext>
            </a:extLst>
          </p:cNvPr>
          <p:cNvSpPr>
            <a:spLocks noGrp="1"/>
          </p:cNvSpPr>
          <p:nvPr>
            <p:ph idx="1"/>
          </p:nvPr>
        </p:nvSpPr>
        <p:spPr>
          <a:xfrm>
            <a:off x="682580" y="1207067"/>
            <a:ext cx="10740981" cy="4727713"/>
          </a:xfrm>
        </p:spPr>
        <p:txBody>
          <a:bodyPr/>
          <a:lstStyle/>
          <a:p>
            <a:r>
              <a:rPr lang="en-GB" sz="2000" dirty="0">
                <a:solidFill>
                  <a:srgbClr val="002060"/>
                </a:solidFill>
              </a:rPr>
              <a:t>The subject of </a:t>
            </a:r>
            <a:r>
              <a:rPr lang="en-GB" sz="2000" dirty="0">
                <a:solidFill>
                  <a:srgbClr val="FF0000"/>
                </a:solidFill>
              </a:rPr>
              <a:t>collective instabilities </a:t>
            </a:r>
            <a:r>
              <a:rPr lang="en-GB" sz="2000" dirty="0">
                <a:solidFill>
                  <a:srgbClr val="002060"/>
                </a:solidFill>
              </a:rPr>
              <a:t>is one of the main topics facing modern high performance accelerators</a:t>
            </a:r>
          </a:p>
          <a:p>
            <a:endParaRPr lang="en-GB" sz="1000" dirty="0">
              <a:solidFill>
                <a:srgbClr val="002060"/>
              </a:solidFill>
            </a:endParaRPr>
          </a:p>
          <a:p>
            <a:r>
              <a:rPr lang="en-GB" sz="2000" dirty="0">
                <a:solidFill>
                  <a:srgbClr val="002060"/>
                </a:solidFill>
              </a:rPr>
              <a:t>It is particularly important in all the applications that require accelerators with high current densities (high intensity, high current, high brightness)</a:t>
            </a:r>
          </a:p>
          <a:p>
            <a:endParaRPr lang="en-GB" sz="1000" dirty="0">
              <a:solidFill>
                <a:srgbClr val="002060"/>
              </a:solidFill>
            </a:endParaRPr>
          </a:p>
          <a:p>
            <a:r>
              <a:rPr lang="en-GB" sz="2000" dirty="0">
                <a:solidFill>
                  <a:srgbClr val="002060"/>
                </a:solidFill>
              </a:rPr>
              <a:t>Even if the roots of this subject are </a:t>
            </a:r>
            <a:r>
              <a:rPr lang="en-GB" sz="2000" dirty="0">
                <a:solidFill>
                  <a:srgbClr val="FF0000"/>
                </a:solidFill>
              </a:rPr>
              <a:t>more than 50 years old</a:t>
            </a:r>
            <a:r>
              <a:rPr lang="en-GB" sz="2000" dirty="0">
                <a:solidFill>
                  <a:srgbClr val="002060"/>
                </a:solidFill>
              </a:rPr>
              <a:t>, it is still a cutting-edge in the beam physics</a:t>
            </a:r>
          </a:p>
          <a:p>
            <a:endParaRPr lang="en-GB" sz="1000" dirty="0">
              <a:solidFill>
                <a:srgbClr val="002060"/>
              </a:solidFill>
            </a:endParaRPr>
          </a:p>
          <a:p>
            <a:r>
              <a:rPr lang="en-GB" sz="2000" dirty="0">
                <a:solidFill>
                  <a:srgbClr val="002060"/>
                </a:solidFill>
              </a:rPr>
              <a:t>Many researchers have been working over the years on this subject and </a:t>
            </a:r>
            <a:r>
              <a:rPr lang="en-GB" sz="2000" dirty="0">
                <a:solidFill>
                  <a:srgbClr val="FF0000"/>
                </a:solidFill>
              </a:rPr>
              <a:t>very elegant and well-established theories</a:t>
            </a:r>
            <a:r>
              <a:rPr lang="en-GB" sz="2000" dirty="0">
                <a:solidFill>
                  <a:srgbClr val="002060"/>
                </a:solidFill>
              </a:rPr>
              <a:t> have been proposed explaining many </a:t>
            </a:r>
            <a:r>
              <a:rPr lang="en-GB" sz="2000" dirty="0">
                <a:solidFill>
                  <a:srgbClr val="FF0000"/>
                </a:solidFill>
              </a:rPr>
              <a:t>experimental observations</a:t>
            </a:r>
          </a:p>
          <a:p>
            <a:endParaRPr lang="en-GB" sz="1000" dirty="0">
              <a:solidFill>
                <a:srgbClr val="FF0000"/>
              </a:solidFill>
            </a:endParaRPr>
          </a:p>
          <a:p>
            <a:r>
              <a:rPr lang="en-GB" sz="2000" dirty="0">
                <a:solidFill>
                  <a:srgbClr val="002060"/>
                </a:solidFill>
              </a:rPr>
              <a:t>However, we still need to understand in more detail the </a:t>
            </a:r>
            <a:r>
              <a:rPr lang="en-GB" sz="2000" dirty="0">
                <a:solidFill>
                  <a:srgbClr val="FF0000"/>
                </a:solidFill>
              </a:rPr>
              <a:t>interplays</a:t>
            </a:r>
            <a:r>
              <a:rPr lang="en-GB" sz="2000" dirty="0">
                <a:solidFill>
                  <a:srgbClr val="002060"/>
                </a:solidFill>
              </a:rPr>
              <a:t> among different mechanisms (e.g. impedance and beam-beam, feedback effects, …) and in particular we need to better understand the </a:t>
            </a:r>
            <a:r>
              <a:rPr lang="en-GB" sz="2000" dirty="0">
                <a:solidFill>
                  <a:srgbClr val="FF0000"/>
                </a:solidFill>
              </a:rPr>
              <a:t>mitigation techniques</a:t>
            </a:r>
          </a:p>
        </p:txBody>
      </p:sp>
      <p:sp>
        <p:nvSpPr>
          <p:cNvPr id="3" name="Segnaposto piè di pagina 2"/>
          <p:cNvSpPr>
            <a:spLocks noGrp="1"/>
          </p:cNvSpPr>
          <p:nvPr>
            <p:ph type="ftr" sz="quarter" idx="11"/>
          </p:nvPr>
        </p:nvSpPr>
        <p:spPr/>
        <p:txBody>
          <a:bodyPr/>
          <a:lstStyle/>
          <a:p>
            <a:pPr>
              <a:defRPr/>
            </a:pPr>
            <a:r>
              <a:rPr lang="it-IT"/>
              <a:t>Seconda giornata acceleratori</a:t>
            </a:r>
          </a:p>
        </p:txBody>
      </p:sp>
      <p:sp>
        <p:nvSpPr>
          <p:cNvPr id="6" name="Segnaposto data 5">
            <a:extLst>
              <a:ext uri="{FF2B5EF4-FFF2-40B4-BE49-F238E27FC236}">
                <a16:creationId xmlns:a16="http://schemas.microsoft.com/office/drawing/2014/main" id="{B35B8B0C-A86F-A249-9218-A0C8475F068A}"/>
              </a:ext>
            </a:extLst>
          </p:cNvPr>
          <p:cNvSpPr>
            <a:spLocks noGrp="1"/>
          </p:cNvSpPr>
          <p:nvPr>
            <p:ph type="dt" sz="half" idx="10"/>
          </p:nvPr>
        </p:nvSpPr>
        <p:spPr/>
        <p:txBody>
          <a:bodyPr/>
          <a:lstStyle/>
          <a:p>
            <a:r>
              <a:rPr lang="en-US"/>
              <a:t>2/03/2023</a:t>
            </a:r>
            <a:endParaRPr lang="it-IT"/>
          </a:p>
        </p:txBody>
      </p:sp>
    </p:spTree>
    <p:extLst>
      <p:ext uri="{BB962C8B-B14F-4D97-AF65-F5344CB8AC3E}">
        <p14:creationId xmlns:p14="http://schemas.microsoft.com/office/powerpoint/2010/main" val="226408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F08E319D-B59B-F94A-B100-FD3D29173FA4}"/>
              </a:ext>
            </a:extLst>
          </p:cNvPr>
          <p:cNvSpPr>
            <a:spLocks noGrp="1"/>
          </p:cNvSpPr>
          <p:nvPr>
            <p:ph type="dt" sz="half" idx="10"/>
          </p:nvPr>
        </p:nvSpPr>
        <p:spPr/>
        <p:txBody>
          <a:bodyPr/>
          <a:lstStyle/>
          <a:p>
            <a:r>
              <a:rPr lang="en-US"/>
              <a:t>2/03/2023</a:t>
            </a:r>
            <a:endParaRPr lang="it-IT" dirty="0"/>
          </a:p>
        </p:txBody>
      </p:sp>
      <p:sp>
        <p:nvSpPr>
          <p:cNvPr id="4" name="Segnaposto piè di pagina 3">
            <a:extLst>
              <a:ext uri="{FF2B5EF4-FFF2-40B4-BE49-F238E27FC236}">
                <a16:creationId xmlns:a16="http://schemas.microsoft.com/office/drawing/2014/main" id="{4087AB4C-8D52-7344-BC09-8DAC96DAD4CF}"/>
              </a:ext>
            </a:extLst>
          </p:cNvPr>
          <p:cNvSpPr>
            <a:spLocks noGrp="1"/>
          </p:cNvSpPr>
          <p:nvPr>
            <p:ph type="ftr" sz="quarter" idx="11"/>
          </p:nvPr>
        </p:nvSpPr>
        <p:spPr/>
        <p:txBody>
          <a:bodyPr/>
          <a:lstStyle/>
          <a:p>
            <a:pPr>
              <a:defRPr/>
            </a:pPr>
            <a:r>
              <a:rPr lang="it-IT"/>
              <a:t>Seconda giornata acceleratori</a:t>
            </a:r>
            <a:endParaRPr lang="it-IT" dirty="0"/>
          </a:p>
        </p:txBody>
      </p:sp>
      <p:sp>
        <p:nvSpPr>
          <p:cNvPr id="6" name="Titolo 7">
            <a:extLst>
              <a:ext uri="{FF2B5EF4-FFF2-40B4-BE49-F238E27FC236}">
                <a16:creationId xmlns:a16="http://schemas.microsoft.com/office/drawing/2014/main" id="{4E17A261-C050-6142-948D-B87A9818EAF0}"/>
              </a:ext>
            </a:extLst>
          </p:cNvPr>
          <p:cNvSpPr>
            <a:spLocks noGrp="1"/>
          </p:cNvSpPr>
          <p:nvPr>
            <p:ph type="title"/>
          </p:nvPr>
        </p:nvSpPr>
        <p:spPr>
          <a:xfrm>
            <a:off x="1236921" y="108786"/>
            <a:ext cx="10079567" cy="581025"/>
          </a:xfrm>
        </p:spPr>
        <p:txBody>
          <a:bodyPr/>
          <a:lstStyle/>
          <a:p>
            <a:pPr algn="ctr"/>
            <a:r>
              <a:rPr lang="en-GB" dirty="0"/>
              <a:t>What are collective effects and some useful definitions</a:t>
            </a:r>
          </a:p>
        </p:txBody>
      </p:sp>
      <p:sp>
        <p:nvSpPr>
          <p:cNvPr id="7" name="Cornice 6">
            <a:extLst>
              <a:ext uri="{FF2B5EF4-FFF2-40B4-BE49-F238E27FC236}">
                <a16:creationId xmlns:a16="http://schemas.microsoft.com/office/drawing/2014/main" id="{5EF51702-976D-2447-A557-11D579A945AA}"/>
              </a:ext>
            </a:extLst>
          </p:cNvPr>
          <p:cNvSpPr/>
          <p:nvPr/>
        </p:nvSpPr>
        <p:spPr bwMode="auto">
          <a:xfrm>
            <a:off x="0" y="533703"/>
            <a:ext cx="3028207" cy="960859"/>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8" name="CasellaDiTesto 7">
            <a:extLst>
              <a:ext uri="{FF2B5EF4-FFF2-40B4-BE49-F238E27FC236}">
                <a16:creationId xmlns:a16="http://schemas.microsoft.com/office/drawing/2014/main" id="{87036EF7-0A7F-0C40-8561-E1F80D07395D}"/>
              </a:ext>
            </a:extLst>
          </p:cNvPr>
          <p:cNvSpPr txBox="1"/>
          <p:nvPr/>
        </p:nvSpPr>
        <p:spPr>
          <a:xfrm>
            <a:off x="150542" y="674293"/>
            <a:ext cx="2758105" cy="707886"/>
          </a:xfrm>
          <a:prstGeom prst="rect">
            <a:avLst/>
          </a:prstGeom>
          <a:solidFill>
            <a:srgbClr val="FFC000"/>
          </a:solidFill>
        </p:spPr>
        <p:txBody>
          <a:bodyPr wrap="square" rtlCol="0">
            <a:spAutoFit/>
          </a:bodyPr>
          <a:lstStyle/>
          <a:p>
            <a:pPr algn="ctr"/>
            <a:r>
              <a:rPr lang="en-GB" sz="2000" dirty="0">
                <a:solidFill>
                  <a:srgbClr val="000000"/>
                </a:solidFill>
              </a:rPr>
              <a:t>Self- induced </a:t>
            </a:r>
          </a:p>
          <a:p>
            <a:pPr algn="ctr"/>
            <a:r>
              <a:rPr lang="en-GB" sz="2000" dirty="0">
                <a:solidFill>
                  <a:srgbClr val="000000"/>
                </a:solidFill>
              </a:rPr>
              <a:t>EM fields</a:t>
            </a:r>
          </a:p>
        </p:txBody>
      </p:sp>
      <p:sp>
        <p:nvSpPr>
          <p:cNvPr id="9" name="Cornice 8">
            <a:extLst>
              <a:ext uri="{FF2B5EF4-FFF2-40B4-BE49-F238E27FC236}">
                <a16:creationId xmlns:a16="http://schemas.microsoft.com/office/drawing/2014/main" id="{69A464E5-9A02-DC4D-A81C-4EF6CE713EFE}"/>
              </a:ext>
            </a:extLst>
          </p:cNvPr>
          <p:cNvSpPr/>
          <p:nvPr/>
        </p:nvSpPr>
        <p:spPr bwMode="auto">
          <a:xfrm>
            <a:off x="3784118" y="555145"/>
            <a:ext cx="3632220" cy="911287"/>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10" name="Cornice 9">
            <a:extLst>
              <a:ext uri="{FF2B5EF4-FFF2-40B4-BE49-F238E27FC236}">
                <a16:creationId xmlns:a16="http://schemas.microsoft.com/office/drawing/2014/main" id="{49695E53-88D0-E741-94DB-A7FB5CD1A14C}"/>
              </a:ext>
            </a:extLst>
          </p:cNvPr>
          <p:cNvSpPr/>
          <p:nvPr/>
        </p:nvSpPr>
        <p:spPr bwMode="auto">
          <a:xfrm>
            <a:off x="227622" y="1824996"/>
            <a:ext cx="2958934" cy="832943"/>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15" name="Rettangolo 14">
            <a:extLst>
              <a:ext uri="{FF2B5EF4-FFF2-40B4-BE49-F238E27FC236}">
                <a16:creationId xmlns:a16="http://schemas.microsoft.com/office/drawing/2014/main" id="{5EB817F4-B787-C346-9903-B2A4CC9344F7}"/>
              </a:ext>
            </a:extLst>
          </p:cNvPr>
          <p:cNvSpPr/>
          <p:nvPr/>
        </p:nvSpPr>
        <p:spPr>
          <a:xfrm>
            <a:off x="3982557" y="613423"/>
            <a:ext cx="3285505" cy="800219"/>
          </a:xfrm>
          <a:prstGeom prst="rect">
            <a:avLst/>
          </a:prstGeom>
        </p:spPr>
        <p:txBody>
          <a:bodyPr wrap="square">
            <a:spAutoFit/>
          </a:bodyPr>
          <a:lstStyle/>
          <a:p>
            <a:pPr algn="ctr"/>
            <a:r>
              <a:rPr lang="it-IT" sz="1800" dirty="0">
                <a:solidFill>
                  <a:srgbClr val="000000"/>
                </a:solidFill>
              </a:rPr>
              <a:t>Space - </a:t>
            </a:r>
            <a:r>
              <a:rPr lang="it-IT" sz="1800" dirty="0" err="1">
                <a:solidFill>
                  <a:srgbClr val="000000"/>
                </a:solidFill>
              </a:rPr>
              <a:t>charge</a:t>
            </a:r>
            <a:r>
              <a:rPr lang="it-IT" sz="1200" dirty="0">
                <a:solidFill>
                  <a:srgbClr val="000000"/>
                </a:solidFill>
              </a:rPr>
              <a:t> </a:t>
            </a:r>
          </a:p>
          <a:p>
            <a:pPr algn="ctr"/>
            <a:r>
              <a:rPr lang="it-IT" sz="1400" dirty="0">
                <a:solidFill>
                  <a:srgbClr val="000000"/>
                </a:solidFill>
              </a:rPr>
              <a:t>due to </a:t>
            </a:r>
            <a:r>
              <a:rPr lang="it-IT" sz="1400" b="1" dirty="0" err="1">
                <a:solidFill>
                  <a:schemeClr val="tx1"/>
                </a:solidFill>
              </a:rPr>
              <a:t>beam</a:t>
            </a:r>
            <a:r>
              <a:rPr lang="it-IT" sz="1400" b="1" dirty="0">
                <a:solidFill>
                  <a:schemeClr val="tx1"/>
                </a:solidFill>
              </a:rPr>
              <a:t> self-field </a:t>
            </a:r>
            <a:r>
              <a:rPr lang="it-IT" sz="1400" dirty="0">
                <a:solidFill>
                  <a:srgbClr val="000000"/>
                </a:solidFill>
              </a:rPr>
              <a:t>(</a:t>
            </a:r>
            <a:r>
              <a:rPr lang="it-IT" sz="1400" dirty="0" err="1">
                <a:solidFill>
                  <a:srgbClr val="000000"/>
                </a:solidFill>
              </a:rPr>
              <a:t>even</a:t>
            </a:r>
            <a:r>
              <a:rPr lang="it-IT" sz="1400" dirty="0">
                <a:solidFill>
                  <a:srgbClr val="000000"/>
                </a:solidFill>
              </a:rPr>
              <a:t> with PEC and PMC </a:t>
            </a:r>
            <a:r>
              <a:rPr lang="it-IT" sz="1400" dirty="0" err="1">
                <a:solidFill>
                  <a:srgbClr val="000000"/>
                </a:solidFill>
              </a:rPr>
              <a:t>boundaries</a:t>
            </a:r>
            <a:r>
              <a:rPr lang="it-IT" sz="1400" dirty="0">
                <a:solidFill>
                  <a:srgbClr val="000000"/>
                </a:solidFill>
              </a:rPr>
              <a:t>)</a:t>
            </a:r>
            <a:endParaRPr lang="en-GB" sz="1400" dirty="0">
              <a:solidFill>
                <a:srgbClr val="000000"/>
              </a:solidFill>
            </a:endParaRPr>
          </a:p>
        </p:txBody>
      </p:sp>
      <p:sp>
        <p:nvSpPr>
          <p:cNvPr id="16" name="Cornice 15">
            <a:extLst>
              <a:ext uri="{FF2B5EF4-FFF2-40B4-BE49-F238E27FC236}">
                <a16:creationId xmlns:a16="http://schemas.microsoft.com/office/drawing/2014/main" id="{C1BE2386-F2F5-1845-81DB-47E09AA5323D}"/>
              </a:ext>
            </a:extLst>
          </p:cNvPr>
          <p:cNvSpPr/>
          <p:nvPr/>
        </p:nvSpPr>
        <p:spPr bwMode="auto">
          <a:xfrm>
            <a:off x="3784118" y="1679253"/>
            <a:ext cx="8209960" cy="1148760"/>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17" name="Freccia destra 16">
            <a:extLst>
              <a:ext uri="{FF2B5EF4-FFF2-40B4-BE49-F238E27FC236}">
                <a16:creationId xmlns:a16="http://schemas.microsoft.com/office/drawing/2014/main" id="{B873441B-2062-A345-8D57-298A5229086A}"/>
              </a:ext>
            </a:extLst>
          </p:cNvPr>
          <p:cNvSpPr/>
          <p:nvPr/>
        </p:nvSpPr>
        <p:spPr bwMode="auto">
          <a:xfrm>
            <a:off x="3152081" y="846031"/>
            <a:ext cx="540656" cy="172446"/>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18" name="Freccia destra 17">
            <a:extLst>
              <a:ext uri="{FF2B5EF4-FFF2-40B4-BE49-F238E27FC236}">
                <a16:creationId xmlns:a16="http://schemas.microsoft.com/office/drawing/2014/main" id="{92A294E2-091D-274B-B237-6067D2EC449D}"/>
              </a:ext>
            </a:extLst>
          </p:cNvPr>
          <p:cNvSpPr/>
          <p:nvPr/>
        </p:nvSpPr>
        <p:spPr bwMode="auto">
          <a:xfrm rot="1975446">
            <a:off x="2997468" y="1579321"/>
            <a:ext cx="992417" cy="312393"/>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19" name="Freccia destra 18">
            <a:extLst>
              <a:ext uri="{FF2B5EF4-FFF2-40B4-BE49-F238E27FC236}">
                <a16:creationId xmlns:a16="http://schemas.microsoft.com/office/drawing/2014/main" id="{0BA16F3E-DAF3-CA41-B36D-85116A98D612}"/>
              </a:ext>
            </a:extLst>
          </p:cNvPr>
          <p:cNvSpPr/>
          <p:nvPr/>
        </p:nvSpPr>
        <p:spPr bwMode="auto">
          <a:xfrm rot="5400000" flipV="1">
            <a:off x="1459925" y="1659181"/>
            <a:ext cx="438644" cy="215075"/>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20" name="Rettangolo 19">
            <a:extLst>
              <a:ext uri="{FF2B5EF4-FFF2-40B4-BE49-F238E27FC236}">
                <a16:creationId xmlns:a16="http://schemas.microsoft.com/office/drawing/2014/main" id="{0B3B87F5-BC97-974D-8696-CE6E2F7485BF}"/>
              </a:ext>
            </a:extLst>
          </p:cNvPr>
          <p:cNvSpPr/>
          <p:nvPr/>
        </p:nvSpPr>
        <p:spPr>
          <a:xfrm>
            <a:off x="3936140" y="1859277"/>
            <a:ext cx="7949675" cy="800219"/>
          </a:xfrm>
          <a:prstGeom prst="rect">
            <a:avLst/>
          </a:prstGeom>
          <a:solidFill>
            <a:schemeClr val="tx1">
              <a:lumMod val="20000"/>
              <a:lumOff val="80000"/>
            </a:schemeClr>
          </a:solidFill>
          <a:ln>
            <a:solidFill>
              <a:schemeClr val="tx1">
                <a:lumMod val="40000"/>
                <a:lumOff val="60000"/>
              </a:schemeClr>
            </a:solidFill>
          </a:ln>
        </p:spPr>
        <p:txBody>
          <a:bodyPr wrap="square">
            <a:spAutoFit/>
          </a:bodyPr>
          <a:lstStyle/>
          <a:p>
            <a:pPr marL="0" lvl="1" algn="ctr"/>
            <a:r>
              <a:rPr lang="en-GB" sz="1800" kern="0" dirty="0">
                <a:solidFill>
                  <a:srgbClr val="000000"/>
                </a:solidFill>
              </a:rPr>
              <a:t>Electromagnetic interaction with environment</a:t>
            </a:r>
          </a:p>
          <a:p>
            <a:pPr marL="0" lvl="1" algn="ctr"/>
            <a:r>
              <a:rPr lang="en-GB" sz="1400" kern="0" dirty="0">
                <a:solidFill>
                  <a:srgbClr val="000000"/>
                </a:solidFill>
              </a:rPr>
              <a:t>charges and currents induced in surrounding structures creates EM fields (</a:t>
            </a:r>
            <a:r>
              <a:rPr lang="en-GB" sz="1400" b="1" kern="0" dirty="0">
                <a:solidFill>
                  <a:schemeClr val="tx1"/>
                </a:solidFill>
              </a:rPr>
              <a:t>wake fields</a:t>
            </a:r>
            <a:r>
              <a:rPr lang="en-GB" sz="1400" kern="0" dirty="0">
                <a:solidFill>
                  <a:schemeClr val="tx1"/>
                </a:solidFill>
              </a:rPr>
              <a:t> </a:t>
            </a:r>
            <a:r>
              <a:rPr lang="en-GB" sz="1400" kern="0" dirty="0">
                <a:solidFill>
                  <a:srgbClr val="000000"/>
                </a:solidFill>
              </a:rPr>
              <a:t>in TD)</a:t>
            </a:r>
            <a:br>
              <a:rPr lang="en-GB" sz="1400" kern="0" dirty="0">
                <a:solidFill>
                  <a:srgbClr val="000000"/>
                </a:solidFill>
              </a:rPr>
            </a:br>
            <a:r>
              <a:rPr lang="en-GB" sz="1400" kern="0" dirty="0">
                <a:solidFill>
                  <a:srgbClr val="000000"/>
                </a:solidFill>
              </a:rPr>
              <a:t> in FD the </a:t>
            </a:r>
            <a:r>
              <a:rPr lang="en-GB" sz="1400" b="1" kern="0" dirty="0">
                <a:solidFill>
                  <a:schemeClr val="tx1"/>
                </a:solidFill>
              </a:rPr>
              <a:t>impedance</a:t>
            </a:r>
            <a:r>
              <a:rPr lang="en-GB" sz="1400" kern="0" dirty="0">
                <a:solidFill>
                  <a:srgbClr val="000000"/>
                </a:solidFill>
              </a:rPr>
              <a:t> concept is used. The chamber surface is not PEC or not smooth</a:t>
            </a:r>
          </a:p>
        </p:txBody>
      </p:sp>
      <p:sp>
        <p:nvSpPr>
          <p:cNvPr id="21" name="Rettangolo 20">
            <a:extLst>
              <a:ext uri="{FF2B5EF4-FFF2-40B4-BE49-F238E27FC236}">
                <a16:creationId xmlns:a16="http://schemas.microsoft.com/office/drawing/2014/main" id="{D3547C0D-24D0-3747-89DA-913E93CF4594}"/>
              </a:ext>
            </a:extLst>
          </p:cNvPr>
          <p:cNvSpPr/>
          <p:nvPr/>
        </p:nvSpPr>
        <p:spPr>
          <a:xfrm>
            <a:off x="453095" y="1935177"/>
            <a:ext cx="2580511" cy="646331"/>
          </a:xfrm>
          <a:prstGeom prst="rect">
            <a:avLst/>
          </a:prstGeom>
        </p:spPr>
        <p:txBody>
          <a:bodyPr wrap="square">
            <a:spAutoFit/>
          </a:bodyPr>
          <a:lstStyle/>
          <a:p>
            <a:pPr algn="ctr"/>
            <a:r>
              <a:rPr lang="de-DE" sz="1800" dirty="0">
                <a:solidFill>
                  <a:prstClr val="black"/>
                </a:solidFill>
                <a:latin typeface="+mn-lt"/>
                <a:ea typeface="+mn-ea"/>
                <a:cs typeface="+mn-cs"/>
              </a:rPr>
              <a:t>EM </a:t>
            </a:r>
            <a:r>
              <a:rPr lang="de-DE" sz="1800" dirty="0" err="1">
                <a:solidFill>
                  <a:prstClr val="black"/>
                </a:solidFill>
                <a:latin typeface="+mn-lt"/>
                <a:ea typeface="+mn-ea"/>
                <a:cs typeface="+mn-cs"/>
              </a:rPr>
              <a:t>interaction</a:t>
            </a:r>
            <a:r>
              <a:rPr lang="de-DE" sz="1800" dirty="0">
                <a:solidFill>
                  <a:prstClr val="black"/>
                </a:solidFill>
                <a:latin typeface="+mn-lt"/>
                <a:ea typeface="+mn-ea"/>
                <a:cs typeface="+mn-cs"/>
              </a:rPr>
              <a:t> </a:t>
            </a:r>
            <a:r>
              <a:rPr lang="de-DE" sz="1800" dirty="0" err="1">
                <a:solidFill>
                  <a:prstClr val="black"/>
                </a:solidFill>
                <a:latin typeface="+mn-lt"/>
                <a:ea typeface="+mn-ea"/>
                <a:cs typeface="+mn-cs"/>
              </a:rPr>
              <a:t>with</a:t>
            </a:r>
            <a:r>
              <a:rPr lang="de-DE" sz="1800" dirty="0">
                <a:solidFill>
                  <a:prstClr val="black"/>
                </a:solidFill>
                <a:latin typeface="+mn-lt"/>
                <a:ea typeface="+mn-ea"/>
                <a:cs typeface="+mn-cs"/>
              </a:rPr>
              <a:t> </a:t>
            </a:r>
            <a:r>
              <a:rPr lang="de-DE" sz="1800" dirty="0" err="1">
                <a:solidFill>
                  <a:prstClr val="black"/>
                </a:solidFill>
                <a:latin typeface="+mn-lt"/>
                <a:ea typeface="+mn-ea"/>
                <a:cs typeface="+mn-cs"/>
              </a:rPr>
              <a:t>its</a:t>
            </a:r>
            <a:r>
              <a:rPr lang="de-DE" sz="1800" dirty="0">
                <a:solidFill>
                  <a:prstClr val="black"/>
                </a:solidFill>
                <a:latin typeface="+mn-lt"/>
                <a:ea typeface="+mn-ea"/>
                <a:cs typeface="+mn-cs"/>
              </a:rPr>
              <a:t> </a:t>
            </a:r>
            <a:r>
              <a:rPr lang="de-DE" sz="1800" dirty="0" err="1">
                <a:solidFill>
                  <a:prstClr val="black"/>
                </a:solidFill>
                <a:latin typeface="+mn-lt"/>
                <a:ea typeface="+mn-ea"/>
                <a:cs typeface="+mn-cs"/>
              </a:rPr>
              <a:t>synchrotron</a:t>
            </a:r>
            <a:r>
              <a:rPr lang="de-DE" sz="1800" dirty="0">
                <a:solidFill>
                  <a:prstClr val="black"/>
                </a:solidFill>
                <a:latin typeface="+mn-lt"/>
                <a:ea typeface="+mn-ea"/>
                <a:cs typeface="+mn-cs"/>
              </a:rPr>
              <a:t> </a:t>
            </a:r>
            <a:r>
              <a:rPr lang="de-DE" sz="1800" dirty="0" err="1">
                <a:solidFill>
                  <a:prstClr val="black"/>
                </a:solidFill>
                <a:latin typeface="+mn-lt"/>
                <a:ea typeface="+mn-ea"/>
                <a:cs typeface="+mn-cs"/>
              </a:rPr>
              <a:t>radiation</a:t>
            </a:r>
            <a:endParaRPr lang="en-GB" sz="1800" dirty="0">
              <a:latin typeface="+mn-lt"/>
            </a:endParaRPr>
          </a:p>
        </p:txBody>
      </p:sp>
      <p:sp>
        <p:nvSpPr>
          <p:cNvPr id="22" name="Cornice 21">
            <a:extLst>
              <a:ext uri="{FF2B5EF4-FFF2-40B4-BE49-F238E27FC236}">
                <a16:creationId xmlns:a16="http://schemas.microsoft.com/office/drawing/2014/main" id="{86F4B3CD-81B7-284D-8B7E-C0FCB174A759}"/>
              </a:ext>
            </a:extLst>
          </p:cNvPr>
          <p:cNvSpPr/>
          <p:nvPr/>
        </p:nvSpPr>
        <p:spPr bwMode="auto">
          <a:xfrm>
            <a:off x="16911" y="3707195"/>
            <a:ext cx="3062729" cy="1260740"/>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23" name="CasellaDiTesto 22">
            <a:extLst>
              <a:ext uri="{FF2B5EF4-FFF2-40B4-BE49-F238E27FC236}">
                <a16:creationId xmlns:a16="http://schemas.microsoft.com/office/drawing/2014/main" id="{08B21EED-FEC4-FB47-AFEB-E06C28E84CB1}"/>
              </a:ext>
            </a:extLst>
          </p:cNvPr>
          <p:cNvSpPr txBox="1"/>
          <p:nvPr/>
        </p:nvSpPr>
        <p:spPr>
          <a:xfrm>
            <a:off x="162117" y="3875900"/>
            <a:ext cx="2758105" cy="923330"/>
          </a:xfrm>
          <a:prstGeom prst="rect">
            <a:avLst/>
          </a:prstGeom>
          <a:solidFill>
            <a:srgbClr val="FFC000"/>
          </a:solidFill>
        </p:spPr>
        <p:txBody>
          <a:bodyPr wrap="square" rtlCol="0">
            <a:spAutoFit/>
          </a:bodyPr>
          <a:lstStyle/>
          <a:p>
            <a:pPr algn="ctr"/>
            <a:r>
              <a:rPr lang="en-GB" sz="1800" dirty="0">
                <a:solidFill>
                  <a:srgbClr val="000000"/>
                </a:solidFill>
              </a:rPr>
              <a:t>EM fields created by a different charge distribution</a:t>
            </a:r>
          </a:p>
        </p:txBody>
      </p:sp>
      <p:sp>
        <p:nvSpPr>
          <p:cNvPr id="24" name="Cornice 23">
            <a:extLst>
              <a:ext uri="{FF2B5EF4-FFF2-40B4-BE49-F238E27FC236}">
                <a16:creationId xmlns:a16="http://schemas.microsoft.com/office/drawing/2014/main" id="{D0A98DF8-D1D7-5F43-A579-88EC73F6096C}"/>
              </a:ext>
            </a:extLst>
          </p:cNvPr>
          <p:cNvSpPr/>
          <p:nvPr/>
        </p:nvSpPr>
        <p:spPr bwMode="auto">
          <a:xfrm>
            <a:off x="3538846" y="4324702"/>
            <a:ext cx="8455231" cy="1636496"/>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25" name="Freccia destra 24">
            <a:extLst>
              <a:ext uri="{FF2B5EF4-FFF2-40B4-BE49-F238E27FC236}">
                <a16:creationId xmlns:a16="http://schemas.microsoft.com/office/drawing/2014/main" id="{3E4ECB36-ECB6-FE4E-90B1-0DAF57CE4C62}"/>
              </a:ext>
            </a:extLst>
          </p:cNvPr>
          <p:cNvSpPr/>
          <p:nvPr/>
        </p:nvSpPr>
        <p:spPr bwMode="auto">
          <a:xfrm>
            <a:off x="3123291" y="4591855"/>
            <a:ext cx="540656" cy="300424"/>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26" name="Rettangolo 25">
            <a:extLst>
              <a:ext uri="{FF2B5EF4-FFF2-40B4-BE49-F238E27FC236}">
                <a16:creationId xmlns:a16="http://schemas.microsoft.com/office/drawing/2014/main" id="{E48418A4-0D77-1C43-99CB-DB05563A853C}"/>
              </a:ext>
            </a:extLst>
          </p:cNvPr>
          <p:cNvSpPr/>
          <p:nvPr/>
        </p:nvSpPr>
        <p:spPr>
          <a:xfrm>
            <a:off x="3714187" y="4587865"/>
            <a:ext cx="8121811" cy="1015663"/>
          </a:xfrm>
          <a:prstGeom prst="rect">
            <a:avLst/>
          </a:prstGeom>
          <a:solidFill>
            <a:schemeClr val="tx1">
              <a:lumMod val="20000"/>
              <a:lumOff val="80000"/>
            </a:schemeClr>
          </a:solidFill>
        </p:spPr>
        <p:txBody>
          <a:bodyPr wrap="square">
            <a:spAutoFit/>
          </a:bodyPr>
          <a:lstStyle/>
          <a:p>
            <a:pPr algn="ctr"/>
            <a:r>
              <a:rPr lang="en-GB" sz="1800" dirty="0">
                <a:solidFill>
                  <a:srgbClr val="000000"/>
                </a:solidFill>
              </a:rPr>
              <a:t>Electron clouds</a:t>
            </a:r>
            <a:endParaRPr lang="en-GB" sz="1200" dirty="0">
              <a:solidFill>
                <a:srgbClr val="000000"/>
              </a:solidFill>
            </a:endParaRPr>
          </a:p>
          <a:p>
            <a:pPr algn="ctr"/>
            <a:r>
              <a:rPr lang="en-GB" sz="1400" dirty="0">
                <a:solidFill>
                  <a:srgbClr val="000000"/>
                </a:solidFill>
              </a:rPr>
              <a:t>positive beams interact with photo-electrons from synchrotron radiation or electrons from ionized gas molecules.</a:t>
            </a:r>
            <a:r>
              <a:rPr lang="en-GB" sz="1400" dirty="0">
                <a:solidFill>
                  <a:srgbClr val="000066"/>
                </a:solidFill>
                <a:cs typeface="Times New Roman" charset="0"/>
              </a:rPr>
              <a:t> </a:t>
            </a:r>
            <a:r>
              <a:rPr lang="en-GB" sz="1400" dirty="0">
                <a:solidFill>
                  <a:srgbClr val="000000"/>
                </a:solidFill>
                <a:cs typeface="Times New Roman" charset="0"/>
              </a:rPr>
              <a:t>Primary electrons hit the wall → </a:t>
            </a:r>
            <a:r>
              <a:rPr lang="en-GB" sz="1400" b="1" dirty="0">
                <a:solidFill>
                  <a:schemeClr val="tx1"/>
                </a:solidFill>
                <a:cs typeface="Times New Roman" charset="0"/>
              </a:rPr>
              <a:t>secondary electrons </a:t>
            </a:r>
            <a:r>
              <a:rPr lang="en-GB" sz="1400" dirty="0">
                <a:solidFill>
                  <a:srgbClr val="000000"/>
                </a:solidFill>
                <a:cs typeface="Times New Roman" charset="0"/>
              </a:rPr>
              <a:t>emitted from chamber surface.</a:t>
            </a:r>
          </a:p>
          <a:p>
            <a:pPr algn="ctr"/>
            <a:r>
              <a:rPr lang="en-GB" sz="1400" b="1" dirty="0">
                <a:solidFill>
                  <a:srgbClr val="822433"/>
                </a:solidFill>
                <a:cs typeface="Times New Roman" charset="0"/>
              </a:rPr>
              <a:t>Avalanche process </a:t>
            </a:r>
            <a:r>
              <a:rPr lang="en-GB" sz="1400" dirty="0">
                <a:solidFill>
                  <a:srgbClr val="000000"/>
                </a:solidFill>
                <a:cs typeface="Times New Roman" charset="0"/>
              </a:rPr>
              <a:t>generated, creating cloud of electrons around the positive beam</a:t>
            </a:r>
          </a:p>
        </p:txBody>
      </p:sp>
      <p:sp>
        <p:nvSpPr>
          <p:cNvPr id="27" name="Rettangolo 26">
            <a:extLst>
              <a:ext uri="{FF2B5EF4-FFF2-40B4-BE49-F238E27FC236}">
                <a16:creationId xmlns:a16="http://schemas.microsoft.com/office/drawing/2014/main" id="{A2F2E3BA-0B67-8F46-BC55-B5913F2A1119}"/>
              </a:ext>
            </a:extLst>
          </p:cNvPr>
          <p:cNvSpPr/>
          <p:nvPr/>
        </p:nvSpPr>
        <p:spPr>
          <a:xfrm>
            <a:off x="247605" y="5314867"/>
            <a:ext cx="2863284" cy="646331"/>
          </a:xfrm>
          <a:prstGeom prst="rect">
            <a:avLst/>
          </a:prstGeom>
        </p:spPr>
        <p:txBody>
          <a:bodyPr wrap="square">
            <a:spAutoFit/>
          </a:bodyPr>
          <a:lstStyle/>
          <a:p>
            <a:r>
              <a:rPr lang="en-GB" sz="1800" dirty="0">
                <a:solidFill>
                  <a:srgbClr val="000000"/>
                </a:solidFill>
              </a:rPr>
              <a:t>Beam-beam</a:t>
            </a:r>
            <a:r>
              <a:rPr lang="en-GB" sz="1200" dirty="0">
                <a:solidFill>
                  <a:srgbClr val="000000"/>
                </a:solidFill>
              </a:rPr>
              <a:t> </a:t>
            </a:r>
            <a:r>
              <a:rPr lang="en-GB" sz="1400" dirty="0">
                <a:solidFill>
                  <a:srgbClr val="000000"/>
                </a:solidFill>
              </a:rPr>
              <a:t>(colliders)</a:t>
            </a:r>
          </a:p>
          <a:p>
            <a:r>
              <a:rPr lang="en-GB" sz="1800" dirty="0">
                <a:solidFill>
                  <a:srgbClr val="000000"/>
                </a:solidFill>
              </a:rPr>
              <a:t>Ion trapping</a:t>
            </a:r>
            <a:r>
              <a:rPr lang="en-GB" sz="1200" dirty="0">
                <a:solidFill>
                  <a:srgbClr val="000000"/>
                </a:solidFill>
              </a:rPr>
              <a:t> </a:t>
            </a:r>
            <a:r>
              <a:rPr lang="en-GB" sz="1400" dirty="0">
                <a:solidFill>
                  <a:srgbClr val="000000"/>
                </a:solidFill>
              </a:rPr>
              <a:t>(electron beams)</a:t>
            </a:r>
          </a:p>
        </p:txBody>
      </p:sp>
      <p:sp>
        <p:nvSpPr>
          <p:cNvPr id="28" name="Freccia destra 27">
            <a:extLst>
              <a:ext uri="{FF2B5EF4-FFF2-40B4-BE49-F238E27FC236}">
                <a16:creationId xmlns:a16="http://schemas.microsoft.com/office/drawing/2014/main" id="{EC1603C1-E29F-BC45-B7C2-F57A5A99CCE4}"/>
              </a:ext>
            </a:extLst>
          </p:cNvPr>
          <p:cNvSpPr/>
          <p:nvPr/>
        </p:nvSpPr>
        <p:spPr bwMode="auto">
          <a:xfrm rot="5400000" flipV="1">
            <a:off x="1281134" y="4990070"/>
            <a:ext cx="438644" cy="215075"/>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29" name="Cornice 28">
            <a:extLst>
              <a:ext uri="{FF2B5EF4-FFF2-40B4-BE49-F238E27FC236}">
                <a16:creationId xmlns:a16="http://schemas.microsoft.com/office/drawing/2014/main" id="{6DB37147-7E6F-2346-9466-2425AA26A3C1}"/>
              </a:ext>
            </a:extLst>
          </p:cNvPr>
          <p:cNvSpPr/>
          <p:nvPr/>
        </p:nvSpPr>
        <p:spPr bwMode="auto">
          <a:xfrm>
            <a:off x="120706" y="5209778"/>
            <a:ext cx="2958934" cy="832943"/>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30" name="Cornice 29">
            <a:extLst>
              <a:ext uri="{FF2B5EF4-FFF2-40B4-BE49-F238E27FC236}">
                <a16:creationId xmlns:a16="http://schemas.microsoft.com/office/drawing/2014/main" id="{0435B4C1-9AD0-384A-BB36-B315155198E7}"/>
              </a:ext>
            </a:extLst>
          </p:cNvPr>
          <p:cNvSpPr/>
          <p:nvPr/>
        </p:nvSpPr>
        <p:spPr bwMode="auto">
          <a:xfrm>
            <a:off x="3794035" y="3007321"/>
            <a:ext cx="2517741" cy="1180274"/>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31" name="CasellaDiTesto 30">
            <a:extLst>
              <a:ext uri="{FF2B5EF4-FFF2-40B4-BE49-F238E27FC236}">
                <a16:creationId xmlns:a16="http://schemas.microsoft.com/office/drawing/2014/main" id="{88EFCF3B-B71E-E94C-924C-4E5BFE9A0F90}"/>
              </a:ext>
            </a:extLst>
          </p:cNvPr>
          <p:cNvSpPr txBox="1"/>
          <p:nvPr/>
        </p:nvSpPr>
        <p:spPr>
          <a:xfrm>
            <a:off x="3933123" y="3094182"/>
            <a:ext cx="2259333" cy="1015663"/>
          </a:xfrm>
          <a:prstGeom prst="rect">
            <a:avLst/>
          </a:prstGeom>
          <a:solidFill>
            <a:srgbClr val="FFC000"/>
          </a:solidFill>
        </p:spPr>
        <p:txBody>
          <a:bodyPr wrap="square" rtlCol="0">
            <a:spAutoFit/>
          </a:bodyPr>
          <a:lstStyle/>
          <a:p>
            <a:pPr algn="ctr"/>
            <a:r>
              <a:rPr lang="en-GB" sz="2000" dirty="0">
                <a:solidFill>
                  <a:srgbClr val="000000"/>
                </a:solidFill>
              </a:rPr>
              <a:t>Coulomb scattering – collisional effects</a:t>
            </a:r>
          </a:p>
        </p:txBody>
      </p:sp>
      <p:sp>
        <p:nvSpPr>
          <p:cNvPr id="32" name="Cornice 31">
            <a:extLst>
              <a:ext uri="{FF2B5EF4-FFF2-40B4-BE49-F238E27FC236}">
                <a16:creationId xmlns:a16="http://schemas.microsoft.com/office/drawing/2014/main" id="{953FBE32-739F-C54E-B650-28504A1934D1}"/>
              </a:ext>
            </a:extLst>
          </p:cNvPr>
          <p:cNvSpPr/>
          <p:nvPr/>
        </p:nvSpPr>
        <p:spPr bwMode="auto">
          <a:xfrm>
            <a:off x="6881325" y="2969717"/>
            <a:ext cx="2407547" cy="522334"/>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33" name="Rettangolo 32">
            <a:extLst>
              <a:ext uri="{FF2B5EF4-FFF2-40B4-BE49-F238E27FC236}">
                <a16:creationId xmlns:a16="http://schemas.microsoft.com/office/drawing/2014/main" id="{0DDE9255-F9BE-2C4D-9BCB-BBD878B37E20}"/>
              </a:ext>
            </a:extLst>
          </p:cNvPr>
          <p:cNvSpPr/>
          <p:nvPr/>
        </p:nvSpPr>
        <p:spPr>
          <a:xfrm>
            <a:off x="6927636" y="3039573"/>
            <a:ext cx="2361236" cy="369332"/>
          </a:xfrm>
          <a:prstGeom prst="rect">
            <a:avLst/>
          </a:prstGeom>
        </p:spPr>
        <p:txBody>
          <a:bodyPr wrap="square">
            <a:spAutoFit/>
          </a:bodyPr>
          <a:lstStyle/>
          <a:p>
            <a:r>
              <a:rPr lang="it-IT" sz="1800" dirty="0">
                <a:solidFill>
                  <a:srgbClr val="000000"/>
                </a:solidFill>
              </a:rPr>
              <a:t>Intra-</a:t>
            </a:r>
            <a:r>
              <a:rPr lang="it-IT" sz="1800" dirty="0" err="1">
                <a:solidFill>
                  <a:srgbClr val="000000"/>
                </a:solidFill>
              </a:rPr>
              <a:t>beam</a:t>
            </a:r>
            <a:r>
              <a:rPr lang="it-IT" sz="1800" dirty="0">
                <a:solidFill>
                  <a:srgbClr val="000000"/>
                </a:solidFill>
              </a:rPr>
              <a:t> </a:t>
            </a:r>
            <a:r>
              <a:rPr lang="it-IT" sz="1800" dirty="0" err="1">
                <a:solidFill>
                  <a:srgbClr val="000000"/>
                </a:solidFill>
              </a:rPr>
              <a:t>scattering</a:t>
            </a:r>
            <a:endParaRPr lang="en-GB" sz="1800" dirty="0">
              <a:solidFill>
                <a:srgbClr val="000000"/>
              </a:solidFill>
            </a:endParaRPr>
          </a:p>
        </p:txBody>
      </p:sp>
      <p:sp>
        <p:nvSpPr>
          <p:cNvPr id="34" name="Cornice 33">
            <a:extLst>
              <a:ext uri="{FF2B5EF4-FFF2-40B4-BE49-F238E27FC236}">
                <a16:creationId xmlns:a16="http://schemas.microsoft.com/office/drawing/2014/main" id="{D3790EC8-D74F-E244-8723-336E5F943667}"/>
              </a:ext>
            </a:extLst>
          </p:cNvPr>
          <p:cNvSpPr/>
          <p:nvPr/>
        </p:nvSpPr>
        <p:spPr bwMode="auto">
          <a:xfrm>
            <a:off x="6895275" y="3591896"/>
            <a:ext cx="2407547" cy="522334"/>
          </a:xfrm>
          <a:prstGeom prst="frame">
            <a:avLst/>
          </a:prstGeom>
          <a:no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35" name="Rettangolo 34">
            <a:extLst>
              <a:ext uri="{FF2B5EF4-FFF2-40B4-BE49-F238E27FC236}">
                <a16:creationId xmlns:a16="http://schemas.microsoft.com/office/drawing/2014/main" id="{E6FB2ACA-54AC-C948-A24E-052914E8467E}"/>
              </a:ext>
            </a:extLst>
          </p:cNvPr>
          <p:cNvSpPr/>
          <p:nvPr/>
        </p:nvSpPr>
        <p:spPr>
          <a:xfrm>
            <a:off x="6938121" y="3686692"/>
            <a:ext cx="2055408" cy="369332"/>
          </a:xfrm>
          <a:prstGeom prst="rect">
            <a:avLst/>
          </a:prstGeom>
        </p:spPr>
        <p:txBody>
          <a:bodyPr wrap="square">
            <a:spAutoFit/>
          </a:bodyPr>
          <a:lstStyle/>
          <a:p>
            <a:pPr marL="11113" lvl="2" eaLnBrk="1" fontAlgn="auto" hangingPunct="1">
              <a:spcBef>
                <a:spcPct val="20000"/>
              </a:spcBef>
              <a:spcAft>
                <a:spcPts val="0"/>
              </a:spcAft>
              <a:buClr>
                <a:srgbClr val="0055A0"/>
              </a:buClr>
              <a:buSzPct val="50000"/>
            </a:pPr>
            <a:r>
              <a:rPr lang="en-US" sz="1800" dirty="0" err="1">
                <a:solidFill>
                  <a:srgbClr val="000000"/>
                </a:solidFill>
                <a:latin typeface="Arial"/>
                <a:ea typeface="+mn-ea"/>
                <a:cs typeface="+mn-cs"/>
                <a:sym typeface="Wingdings"/>
              </a:rPr>
              <a:t>Touschek</a:t>
            </a:r>
            <a:r>
              <a:rPr lang="en-US" sz="1800" dirty="0">
                <a:solidFill>
                  <a:srgbClr val="000000"/>
                </a:solidFill>
                <a:latin typeface="Arial"/>
                <a:ea typeface="+mn-ea"/>
                <a:cs typeface="+mn-cs"/>
                <a:sym typeface="Wingdings"/>
              </a:rPr>
              <a:t> effect</a:t>
            </a:r>
          </a:p>
        </p:txBody>
      </p:sp>
      <p:sp>
        <p:nvSpPr>
          <p:cNvPr id="37" name="Freccia destra 36">
            <a:extLst>
              <a:ext uri="{FF2B5EF4-FFF2-40B4-BE49-F238E27FC236}">
                <a16:creationId xmlns:a16="http://schemas.microsoft.com/office/drawing/2014/main" id="{15AEA7A2-55D5-324C-9AF5-6AA86A6F055C}"/>
              </a:ext>
            </a:extLst>
          </p:cNvPr>
          <p:cNvSpPr/>
          <p:nvPr/>
        </p:nvSpPr>
        <p:spPr bwMode="auto">
          <a:xfrm>
            <a:off x="6340669" y="3134415"/>
            <a:ext cx="540656" cy="172446"/>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38" name="Freccia destra 37">
            <a:extLst>
              <a:ext uri="{FF2B5EF4-FFF2-40B4-BE49-F238E27FC236}">
                <a16:creationId xmlns:a16="http://schemas.microsoft.com/office/drawing/2014/main" id="{03C0495B-069B-5540-A53E-E2EC49301CED}"/>
              </a:ext>
            </a:extLst>
          </p:cNvPr>
          <p:cNvSpPr/>
          <p:nvPr/>
        </p:nvSpPr>
        <p:spPr bwMode="auto">
          <a:xfrm>
            <a:off x="6354620" y="3620415"/>
            <a:ext cx="540656" cy="172446"/>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Tree>
    <p:extLst>
      <p:ext uri="{BB962C8B-B14F-4D97-AF65-F5344CB8AC3E}">
        <p14:creationId xmlns:p14="http://schemas.microsoft.com/office/powerpoint/2010/main" val="350491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8998EDA1-470D-C34E-988F-C6DC43CAB6BC}"/>
              </a:ext>
            </a:extLst>
          </p:cNvPr>
          <p:cNvSpPr>
            <a:spLocks noGrp="1"/>
          </p:cNvSpPr>
          <p:nvPr>
            <p:ph type="ftr" sz="quarter" idx="11"/>
          </p:nvPr>
        </p:nvSpPr>
        <p:spPr/>
        <p:txBody>
          <a:bodyPr/>
          <a:lstStyle/>
          <a:p>
            <a:pPr>
              <a:defRPr/>
            </a:pPr>
            <a:r>
              <a:rPr lang="it-IT"/>
              <a:t>Seconda giornata acceleratori</a:t>
            </a:r>
            <a:endParaRPr lang="it-IT" dirty="0"/>
          </a:p>
        </p:txBody>
      </p:sp>
      <p:sp>
        <p:nvSpPr>
          <p:cNvPr id="6" name="Titolo 7">
            <a:extLst>
              <a:ext uri="{FF2B5EF4-FFF2-40B4-BE49-F238E27FC236}">
                <a16:creationId xmlns:a16="http://schemas.microsoft.com/office/drawing/2014/main" id="{DA27CB35-F712-6341-A339-CD27223D55B8}"/>
              </a:ext>
            </a:extLst>
          </p:cNvPr>
          <p:cNvSpPr>
            <a:spLocks noGrp="1"/>
          </p:cNvSpPr>
          <p:nvPr>
            <p:ph type="title"/>
          </p:nvPr>
        </p:nvSpPr>
        <p:spPr>
          <a:xfrm>
            <a:off x="751416" y="85038"/>
            <a:ext cx="10079567" cy="581025"/>
          </a:xfrm>
        </p:spPr>
        <p:txBody>
          <a:bodyPr/>
          <a:lstStyle/>
          <a:p>
            <a:pPr algn="ctr"/>
            <a:r>
              <a:rPr lang="en-GB" dirty="0"/>
              <a:t>Wake fields, impedances</a:t>
            </a:r>
          </a:p>
        </p:txBody>
      </p:sp>
      <p:grpSp>
        <p:nvGrpSpPr>
          <p:cNvPr id="7" name="Group 90">
            <a:extLst>
              <a:ext uri="{FF2B5EF4-FFF2-40B4-BE49-F238E27FC236}">
                <a16:creationId xmlns:a16="http://schemas.microsoft.com/office/drawing/2014/main" id="{BEFA2EE9-E723-594E-8FC2-A133BE799A1F}"/>
              </a:ext>
            </a:extLst>
          </p:cNvPr>
          <p:cNvGrpSpPr/>
          <p:nvPr/>
        </p:nvGrpSpPr>
        <p:grpSpPr>
          <a:xfrm>
            <a:off x="380109" y="384146"/>
            <a:ext cx="4046397" cy="2675592"/>
            <a:chOff x="4953000" y="3673475"/>
            <a:chExt cx="3968750" cy="2668588"/>
          </a:xfrm>
        </p:grpSpPr>
        <p:grpSp>
          <p:nvGrpSpPr>
            <p:cNvPr id="8" name="Group 27">
              <a:extLst>
                <a:ext uri="{FF2B5EF4-FFF2-40B4-BE49-F238E27FC236}">
                  <a16:creationId xmlns:a16="http://schemas.microsoft.com/office/drawing/2014/main" id="{630A4C35-D095-A34D-8171-6CCE9F179567}"/>
                </a:ext>
              </a:extLst>
            </p:cNvPr>
            <p:cNvGrpSpPr>
              <a:grpSpLocks/>
            </p:cNvGrpSpPr>
            <p:nvPr/>
          </p:nvGrpSpPr>
          <p:grpSpPr bwMode="auto">
            <a:xfrm>
              <a:off x="4953000" y="5365750"/>
              <a:ext cx="3857625" cy="976313"/>
              <a:chOff x="528" y="2064"/>
              <a:chExt cx="2847" cy="720"/>
            </a:xfrm>
          </p:grpSpPr>
          <p:sp>
            <p:nvSpPr>
              <p:cNvPr id="33" name="Line 28">
                <a:extLst>
                  <a:ext uri="{FF2B5EF4-FFF2-40B4-BE49-F238E27FC236}">
                    <a16:creationId xmlns:a16="http://schemas.microsoft.com/office/drawing/2014/main" id="{5B7922A0-DF19-9D49-954E-FC5358C69C10}"/>
                  </a:ext>
                </a:extLst>
              </p:cNvPr>
              <p:cNvSpPr>
                <a:spLocks noChangeShapeType="1"/>
              </p:cNvSpPr>
              <p:nvPr/>
            </p:nvSpPr>
            <p:spPr bwMode="auto">
              <a:xfrm>
                <a:off x="528" y="2064"/>
                <a:ext cx="927" cy="1"/>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4" name="Freeform 29">
                <a:extLst>
                  <a:ext uri="{FF2B5EF4-FFF2-40B4-BE49-F238E27FC236}">
                    <a16:creationId xmlns:a16="http://schemas.microsoft.com/office/drawing/2014/main" id="{495E2DBC-926B-CF4C-9E89-6F92FEF079D2}"/>
                  </a:ext>
                </a:extLst>
              </p:cNvPr>
              <p:cNvSpPr>
                <a:spLocks/>
              </p:cNvSpPr>
              <p:nvPr/>
            </p:nvSpPr>
            <p:spPr bwMode="auto">
              <a:xfrm>
                <a:off x="1440" y="2064"/>
                <a:ext cx="1008" cy="720"/>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35" name="Line 30">
                <a:extLst>
                  <a:ext uri="{FF2B5EF4-FFF2-40B4-BE49-F238E27FC236}">
                    <a16:creationId xmlns:a16="http://schemas.microsoft.com/office/drawing/2014/main" id="{75E4D125-7CC3-114B-B9AF-D7C0C6C9F436}"/>
                  </a:ext>
                </a:extLst>
              </p:cNvPr>
              <p:cNvSpPr>
                <a:spLocks noChangeShapeType="1"/>
              </p:cNvSpPr>
              <p:nvPr/>
            </p:nvSpPr>
            <p:spPr bwMode="auto">
              <a:xfrm>
                <a:off x="2448" y="2064"/>
                <a:ext cx="927" cy="1"/>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grpSp>
          <p:nvGrpSpPr>
            <p:cNvPr id="9" name="Group 31">
              <a:extLst>
                <a:ext uri="{FF2B5EF4-FFF2-40B4-BE49-F238E27FC236}">
                  <a16:creationId xmlns:a16="http://schemas.microsoft.com/office/drawing/2014/main" id="{B9019044-9157-1349-9C30-412225B68267}"/>
                </a:ext>
              </a:extLst>
            </p:cNvPr>
            <p:cNvGrpSpPr>
              <a:grpSpLocks/>
            </p:cNvGrpSpPr>
            <p:nvPr/>
          </p:nvGrpSpPr>
          <p:grpSpPr bwMode="auto">
            <a:xfrm flipV="1">
              <a:off x="4953000" y="3673475"/>
              <a:ext cx="3857625" cy="976313"/>
              <a:chOff x="528" y="2064"/>
              <a:chExt cx="2847" cy="720"/>
            </a:xfrm>
          </p:grpSpPr>
          <p:sp>
            <p:nvSpPr>
              <p:cNvPr id="30" name="Line 32">
                <a:extLst>
                  <a:ext uri="{FF2B5EF4-FFF2-40B4-BE49-F238E27FC236}">
                    <a16:creationId xmlns:a16="http://schemas.microsoft.com/office/drawing/2014/main" id="{5FEF8561-271B-5C43-A47E-2694CBDFCC5D}"/>
                  </a:ext>
                </a:extLst>
              </p:cNvPr>
              <p:cNvSpPr>
                <a:spLocks noChangeShapeType="1"/>
              </p:cNvSpPr>
              <p:nvPr/>
            </p:nvSpPr>
            <p:spPr bwMode="auto">
              <a:xfrm>
                <a:off x="528" y="2064"/>
                <a:ext cx="927" cy="1"/>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31" name="Freeform 33">
                <a:extLst>
                  <a:ext uri="{FF2B5EF4-FFF2-40B4-BE49-F238E27FC236}">
                    <a16:creationId xmlns:a16="http://schemas.microsoft.com/office/drawing/2014/main" id="{C4781618-65D2-6144-9A26-B4FEDA4675A8}"/>
                  </a:ext>
                </a:extLst>
              </p:cNvPr>
              <p:cNvSpPr>
                <a:spLocks/>
              </p:cNvSpPr>
              <p:nvPr/>
            </p:nvSpPr>
            <p:spPr bwMode="auto">
              <a:xfrm>
                <a:off x="1440" y="2064"/>
                <a:ext cx="1008" cy="720"/>
              </a:xfrm>
              <a:custGeom>
                <a:avLst/>
                <a:gdLst>
                  <a:gd name="T0" fmla="*/ 0 w 1200"/>
                  <a:gd name="T1" fmla="*/ 0 h 1008"/>
                  <a:gd name="T2" fmla="*/ 96 w 1200"/>
                  <a:gd name="T3" fmla="*/ 672 h 1008"/>
                  <a:gd name="T4" fmla="*/ 432 w 1200"/>
                  <a:gd name="T5" fmla="*/ 1008 h 1008"/>
                  <a:gd name="T6" fmla="*/ 720 w 1200"/>
                  <a:gd name="T7" fmla="*/ 672 h 1008"/>
                  <a:gd name="T8" fmla="*/ 960 w 1200"/>
                  <a:gd name="T9" fmla="*/ 720 h 1008"/>
                  <a:gd name="T10" fmla="*/ 1152 w 1200"/>
                  <a:gd name="T11" fmla="*/ 432 h 1008"/>
                  <a:gd name="T12" fmla="*/ 1200 w 1200"/>
                  <a:gd name="T13" fmla="*/ 0 h 1008"/>
                  <a:gd name="T14" fmla="*/ 0 60000 65536"/>
                  <a:gd name="T15" fmla="*/ 0 60000 65536"/>
                  <a:gd name="T16" fmla="*/ 0 60000 65536"/>
                  <a:gd name="T17" fmla="*/ 0 60000 65536"/>
                  <a:gd name="T18" fmla="*/ 0 60000 65536"/>
                  <a:gd name="T19" fmla="*/ 0 60000 65536"/>
                  <a:gd name="T20" fmla="*/ 0 60000 65536"/>
                  <a:gd name="T21" fmla="*/ 0 w 1200"/>
                  <a:gd name="T22" fmla="*/ 0 h 1008"/>
                  <a:gd name="T23" fmla="*/ 1200 w 1200"/>
                  <a:gd name="T24" fmla="*/ 1008 h 10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0" h="1008">
                    <a:moveTo>
                      <a:pt x="0" y="0"/>
                    </a:moveTo>
                    <a:cubicBezTo>
                      <a:pt x="12" y="252"/>
                      <a:pt x="24" y="504"/>
                      <a:pt x="96" y="672"/>
                    </a:cubicBezTo>
                    <a:cubicBezTo>
                      <a:pt x="168" y="840"/>
                      <a:pt x="328" y="1008"/>
                      <a:pt x="432" y="1008"/>
                    </a:cubicBezTo>
                    <a:cubicBezTo>
                      <a:pt x="536" y="1008"/>
                      <a:pt x="632" y="720"/>
                      <a:pt x="720" y="672"/>
                    </a:cubicBezTo>
                    <a:cubicBezTo>
                      <a:pt x="808" y="624"/>
                      <a:pt x="888" y="760"/>
                      <a:pt x="960" y="720"/>
                    </a:cubicBezTo>
                    <a:cubicBezTo>
                      <a:pt x="1032" y="680"/>
                      <a:pt x="1112" y="552"/>
                      <a:pt x="1152" y="432"/>
                    </a:cubicBezTo>
                    <a:cubicBezTo>
                      <a:pt x="1192" y="312"/>
                      <a:pt x="1192" y="72"/>
                      <a:pt x="1200" y="0"/>
                    </a:cubicBez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32" name="Line 34">
                <a:extLst>
                  <a:ext uri="{FF2B5EF4-FFF2-40B4-BE49-F238E27FC236}">
                    <a16:creationId xmlns:a16="http://schemas.microsoft.com/office/drawing/2014/main" id="{D46A8114-CB74-9041-99E2-A8B75847C4F4}"/>
                  </a:ext>
                </a:extLst>
              </p:cNvPr>
              <p:cNvSpPr>
                <a:spLocks noChangeShapeType="1"/>
              </p:cNvSpPr>
              <p:nvPr/>
            </p:nvSpPr>
            <p:spPr bwMode="auto">
              <a:xfrm>
                <a:off x="2448" y="2064"/>
                <a:ext cx="927" cy="1"/>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sp>
          <p:nvSpPr>
            <p:cNvPr id="10" name="Oval 35">
              <a:extLst>
                <a:ext uri="{FF2B5EF4-FFF2-40B4-BE49-F238E27FC236}">
                  <a16:creationId xmlns:a16="http://schemas.microsoft.com/office/drawing/2014/main" id="{02CA9B4F-156B-7A4C-9081-EA8FAF33C08C}"/>
                </a:ext>
              </a:extLst>
            </p:cNvPr>
            <p:cNvSpPr>
              <a:spLocks noChangeArrowheads="1"/>
            </p:cNvSpPr>
            <p:nvPr/>
          </p:nvSpPr>
          <p:spPr bwMode="auto">
            <a:xfrm>
              <a:off x="7947025" y="4892675"/>
              <a:ext cx="974725"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11" name="Freeform 42">
              <a:extLst>
                <a:ext uri="{FF2B5EF4-FFF2-40B4-BE49-F238E27FC236}">
                  <a16:creationId xmlns:a16="http://schemas.microsoft.com/office/drawing/2014/main" id="{8540E92D-7EF0-6C40-8D7F-2F8DB2509FCF}"/>
                </a:ext>
              </a:extLst>
            </p:cNvPr>
            <p:cNvSpPr>
              <a:spLocks/>
            </p:cNvSpPr>
            <p:nvPr/>
          </p:nvSpPr>
          <p:spPr bwMode="auto">
            <a:xfrm rot="10800000">
              <a:off x="6188075" y="4378325"/>
              <a:ext cx="1366838" cy="206375"/>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chemeClr val="tx1"/>
              </a:solidFill>
              <a:round/>
              <a:headEnd type="arrow"/>
              <a:tailEnd type="none" w="med" len="med"/>
            </a:ln>
          </p:spPr>
          <p:txBody>
            <a:bodyPr wrap="none" anchor="ctr">
              <a:prstTxWarp prst="textNoShape">
                <a:avLst/>
              </a:prstTxWarp>
            </a:bodyPr>
            <a:lstStyle/>
            <a:p>
              <a:endParaRPr lang="en-US"/>
            </a:p>
          </p:txBody>
        </p:sp>
        <p:sp>
          <p:nvSpPr>
            <p:cNvPr id="12" name="Freeform 43">
              <a:extLst>
                <a:ext uri="{FF2B5EF4-FFF2-40B4-BE49-F238E27FC236}">
                  <a16:creationId xmlns:a16="http://schemas.microsoft.com/office/drawing/2014/main" id="{57A24BE8-1C61-8D46-9992-EE9804FF02D1}"/>
                </a:ext>
              </a:extLst>
            </p:cNvPr>
            <p:cNvSpPr>
              <a:spLocks/>
            </p:cNvSpPr>
            <p:nvPr/>
          </p:nvSpPr>
          <p:spPr bwMode="auto">
            <a:xfrm>
              <a:off x="6253163" y="3933825"/>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3" name="Freeform 45">
              <a:extLst>
                <a:ext uri="{FF2B5EF4-FFF2-40B4-BE49-F238E27FC236}">
                  <a16:creationId xmlns:a16="http://schemas.microsoft.com/office/drawing/2014/main" id="{381E2B8C-579C-CB41-B0B8-C58EE7371DA8}"/>
                </a:ext>
              </a:extLst>
            </p:cNvPr>
            <p:cNvSpPr>
              <a:spLocks/>
            </p:cNvSpPr>
            <p:nvPr/>
          </p:nvSpPr>
          <p:spPr bwMode="auto">
            <a:xfrm>
              <a:off x="6318250" y="3803650"/>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4" name="Freeform 48">
              <a:extLst>
                <a:ext uri="{FF2B5EF4-FFF2-40B4-BE49-F238E27FC236}">
                  <a16:creationId xmlns:a16="http://schemas.microsoft.com/office/drawing/2014/main" id="{944FA296-472C-2344-BA25-92A8D2141B99}"/>
                </a:ext>
              </a:extLst>
            </p:cNvPr>
            <p:cNvSpPr>
              <a:spLocks/>
            </p:cNvSpPr>
            <p:nvPr/>
          </p:nvSpPr>
          <p:spPr bwMode="auto">
            <a:xfrm>
              <a:off x="6448425" y="3738563"/>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5" name="Freeform 49">
              <a:extLst>
                <a:ext uri="{FF2B5EF4-FFF2-40B4-BE49-F238E27FC236}">
                  <a16:creationId xmlns:a16="http://schemas.microsoft.com/office/drawing/2014/main" id="{4A406D80-DFC5-6A48-8406-00212F9F568A}"/>
                </a:ext>
              </a:extLst>
            </p:cNvPr>
            <p:cNvSpPr>
              <a:spLocks/>
            </p:cNvSpPr>
            <p:nvPr/>
          </p:nvSpPr>
          <p:spPr bwMode="auto">
            <a:xfrm rot="10800000" flipV="1">
              <a:off x="6188075" y="5430838"/>
              <a:ext cx="1366838" cy="206375"/>
            </a:xfrm>
            <a:custGeom>
              <a:avLst/>
              <a:gdLst>
                <a:gd name="T0" fmla="*/ 0 w 1008"/>
                <a:gd name="T1" fmla="*/ 152 h 152"/>
                <a:gd name="T2" fmla="*/ 480 w 1008"/>
                <a:gd name="T3" fmla="*/ 8 h 152"/>
                <a:gd name="T4" fmla="*/ 1008 w 1008"/>
                <a:gd name="T5" fmla="*/ 104 h 152"/>
                <a:gd name="T6" fmla="*/ 0 60000 65536"/>
                <a:gd name="T7" fmla="*/ 0 60000 65536"/>
                <a:gd name="T8" fmla="*/ 0 60000 65536"/>
                <a:gd name="T9" fmla="*/ 0 w 1008"/>
                <a:gd name="T10" fmla="*/ 0 h 152"/>
                <a:gd name="T11" fmla="*/ 1008 w 1008"/>
                <a:gd name="T12" fmla="*/ 152 h 152"/>
              </a:gdLst>
              <a:ahLst/>
              <a:cxnLst>
                <a:cxn ang="T6">
                  <a:pos x="T0" y="T1"/>
                </a:cxn>
                <a:cxn ang="T7">
                  <a:pos x="T2" y="T3"/>
                </a:cxn>
                <a:cxn ang="T8">
                  <a:pos x="T4" y="T5"/>
                </a:cxn>
              </a:cxnLst>
              <a:rect l="T9" t="T10" r="T11" b="T12"/>
              <a:pathLst>
                <a:path w="1008" h="152">
                  <a:moveTo>
                    <a:pt x="0" y="152"/>
                  </a:moveTo>
                  <a:cubicBezTo>
                    <a:pt x="156" y="84"/>
                    <a:pt x="312" y="16"/>
                    <a:pt x="480" y="8"/>
                  </a:cubicBezTo>
                  <a:cubicBezTo>
                    <a:pt x="648" y="0"/>
                    <a:pt x="828" y="52"/>
                    <a:pt x="1008" y="104"/>
                  </a:cubicBezTo>
                </a:path>
              </a:pathLst>
            </a:custGeom>
            <a:noFill/>
            <a:ln w="9525">
              <a:solidFill>
                <a:schemeClr val="tx1"/>
              </a:solidFill>
              <a:round/>
              <a:headEnd type="arrow"/>
              <a:tailEnd type="none" w="med" len="med"/>
            </a:ln>
          </p:spPr>
          <p:txBody>
            <a:bodyPr wrap="none" anchor="ctr">
              <a:prstTxWarp prst="textNoShape">
                <a:avLst/>
              </a:prstTxWarp>
            </a:bodyPr>
            <a:lstStyle/>
            <a:p>
              <a:endParaRPr lang="en-US"/>
            </a:p>
          </p:txBody>
        </p:sp>
        <p:sp>
          <p:nvSpPr>
            <p:cNvPr id="16" name="Freeform 50">
              <a:extLst>
                <a:ext uri="{FF2B5EF4-FFF2-40B4-BE49-F238E27FC236}">
                  <a16:creationId xmlns:a16="http://schemas.microsoft.com/office/drawing/2014/main" id="{84BBF715-2576-4344-8112-856DE265A700}"/>
                </a:ext>
              </a:extLst>
            </p:cNvPr>
            <p:cNvSpPr>
              <a:spLocks/>
            </p:cNvSpPr>
            <p:nvPr/>
          </p:nvSpPr>
          <p:spPr bwMode="auto">
            <a:xfrm flipV="1">
              <a:off x="6253163" y="5886450"/>
              <a:ext cx="650875" cy="228600"/>
            </a:xfrm>
            <a:custGeom>
              <a:avLst/>
              <a:gdLst>
                <a:gd name="T0" fmla="*/ 0 w 480"/>
                <a:gd name="T1" fmla="*/ 144 h 168"/>
                <a:gd name="T2" fmla="*/ 240 w 480"/>
                <a:gd name="T3" fmla="*/ 144 h 168"/>
                <a:gd name="T4" fmla="*/ 480 w 480"/>
                <a:gd name="T5" fmla="*/ 0 h 168"/>
                <a:gd name="T6" fmla="*/ 0 60000 65536"/>
                <a:gd name="T7" fmla="*/ 0 60000 65536"/>
                <a:gd name="T8" fmla="*/ 0 60000 65536"/>
                <a:gd name="T9" fmla="*/ 0 w 480"/>
                <a:gd name="T10" fmla="*/ 0 h 168"/>
                <a:gd name="T11" fmla="*/ 480 w 480"/>
                <a:gd name="T12" fmla="*/ 168 h 168"/>
              </a:gdLst>
              <a:ahLst/>
              <a:cxnLst>
                <a:cxn ang="T6">
                  <a:pos x="T0" y="T1"/>
                </a:cxn>
                <a:cxn ang="T7">
                  <a:pos x="T2" y="T3"/>
                </a:cxn>
                <a:cxn ang="T8">
                  <a:pos x="T4" y="T5"/>
                </a:cxn>
              </a:cxnLst>
              <a:rect l="T9" t="T10" r="T11" b="T12"/>
              <a:pathLst>
                <a:path w="480" h="168">
                  <a:moveTo>
                    <a:pt x="0" y="144"/>
                  </a:moveTo>
                  <a:cubicBezTo>
                    <a:pt x="80" y="156"/>
                    <a:pt x="160" y="168"/>
                    <a:pt x="240" y="144"/>
                  </a:cubicBezTo>
                  <a:cubicBezTo>
                    <a:pt x="320" y="120"/>
                    <a:pt x="440" y="24"/>
                    <a:pt x="48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7" name="Freeform 51">
              <a:extLst>
                <a:ext uri="{FF2B5EF4-FFF2-40B4-BE49-F238E27FC236}">
                  <a16:creationId xmlns:a16="http://schemas.microsoft.com/office/drawing/2014/main" id="{C3BE9CC5-A58C-0C4E-8E56-CCF3F4AC5B61}"/>
                </a:ext>
              </a:extLst>
            </p:cNvPr>
            <p:cNvSpPr>
              <a:spLocks/>
            </p:cNvSpPr>
            <p:nvPr/>
          </p:nvSpPr>
          <p:spPr bwMode="auto">
            <a:xfrm flipV="1">
              <a:off x="6318250" y="6016625"/>
              <a:ext cx="520700" cy="152400"/>
            </a:xfrm>
            <a:custGeom>
              <a:avLst/>
              <a:gdLst>
                <a:gd name="T0" fmla="*/ 0 w 384"/>
                <a:gd name="T1" fmla="*/ 96 h 112"/>
                <a:gd name="T2" fmla="*/ 192 w 384"/>
                <a:gd name="T3" fmla="*/ 96 h 112"/>
                <a:gd name="T4" fmla="*/ 384 w 384"/>
                <a:gd name="T5" fmla="*/ 0 h 112"/>
                <a:gd name="T6" fmla="*/ 0 60000 65536"/>
                <a:gd name="T7" fmla="*/ 0 60000 65536"/>
                <a:gd name="T8" fmla="*/ 0 60000 65536"/>
                <a:gd name="T9" fmla="*/ 0 w 384"/>
                <a:gd name="T10" fmla="*/ 0 h 112"/>
                <a:gd name="T11" fmla="*/ 384 w 384"/>
                <a:gd name="T12" fmla="*/ 112 h 112"/>
              </a:gdLst>
              <a:ahLst/>
              <a:cxnLst>
                <a:cxn ang="T6">
                  <a:pos x="T0" y="T1"/>
                </a:cxn>
                <a:cxn ang="T7">
                  <a:pos x="T2" y="T3"/>
                </a:cxn>
                <a:cxn ang="T8">
                  <a:pos x="T4" y="T5"/>
                </a:cxn>
              </a:cxnLst>
              <a:rect l="T9" t="T10" r="T11" b="T12"/>
              <a:pathLst>
                <a:path w="384" h="112">
                  <a:moveTo>
                    <a:pt x="0" y="96"/>
                  </a:moveTo>
                  <a:cubicBezTo>
                    <a:pt x="64" y="104"/>
                    <a:pt x="128" y="112"/>
                    <a:pt x="192" y="96"/>
                  </a:cubicBezTo>
                  <a:cubicBezTo>
                    <a:pt x="256" y="80"/>
                    <a:pt x="352" y="16"/>
                    <a:pt x="384"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18" name="Freeform 52">
              <a:extLst>
                <a:ext uri="{FF2B5EF4-FFF2-40B4-BE49-F238E27FC236}">
                  <a16:creationId xmlns:a16="http://schemas.microsoft.com/office/drawing/2014/main" id="{309AFADB-F13F-DD4E-8670-C10526AAEB50}"/>
                </a:ext>
              </a:extLst>
            </p:cNvPr>
            <p:cNvSpPr>
              <a:spLocks/>
            </p:cNvSpPr>
            <p:nvPr/>
          </p:nvSpPr>
          <p:spPr bwMode="auto">
            <a:xfrm flipV="1">
              <a:off x="6448425" y="6211888"/>
              <a:ext cx="325438" cy="76200"/>
            </a:xfrm>
            <a:custGeom>
              <a:avLst/>
              <a:gdLst>
                <a:gd name="T0" fmla="*/ 0 w 240"/>
                <a:gd name="T1" fmla="*/ 48 h 56"/>
                <a:gd name="T2" fmla="*/ 144 w 240"/>
                <a:gd name="T3" fmla="*/ 48 h 56"/>
                <a:gd name="T4" fmla="*/ 240 w 240"/>
                <a:gd name="T5" fmla="*/ 0 h 56"/>
                <a:gd name="T6" fmla="*/ 0 60000 65536"/>
                <a:gd name="T7" fmla="*/ 0 60000 65536"/>
                <a:gd name="T8" fmla="*/ 0 60000 65536"/>
                <a:gd name="T9" fmla="*/ 0 w 240"/>
                <a:gd name="T10" fmla="*/ 0 h 56"/>
                <a:gd name="T11" fmla="*/ 240 w 240"/>
                <a:gd name="T12" fmla="*/ 56 h 56"/>
              </a:gdLst>
              <a:ahLst/>
              <a:cxnLst>
                <a:cxn ang="T6">
                  <a:pos x="T0" y="T1"/>
                </a:cxn>
                <a:cxn ang="T7">
                  <a:pos x="T2" y="T3"/>
                </a:cxn>
                <a:cxn ang="T8">
                  <a:pos x="T4" y="T5"/>
                </a:cxn>
              </a:cxnLst>
              <a:rect l="T9" t="T10" r="T11" b="T12"/>
              <a:pathLst>
                <a:path w="240" h="56">
                  <a:moveTo>
                    <a:pt x="0" y="48"/>
                  </a:moveTo>
                  <a:cubicBezTo>
                    <a:pt x="52" y="52"/>
                    <a:pt x="104" y="56"/>
                    <a:pt x="144" y="48"/>
                  </a:cubicBezTo>
                  <a:cubicBezTo>
                    <a:pt x="184" y="40"/>
                    <a:pt x="212" y="20"/>
                    <a:pt x="240" y="0"/>
                  </a:cubicBezTo>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grpSp>
          <p:nvGrpSpPr>
            <p:cNvPr id="19" name="Group 54">
              <a:extLst>
                <a:ext uri="{FF2B5EF4-FFF2-40B4-BE49-F238E27FC236}">
                  <a16:creationId xmlns:a16="http://schemas.microsoft.com/office/drawing/2014/main" id="{74383BEB-9C31-624F-A691-D7BC4E3223D0}"/>
                </a:ext>
              </a:extLst>
            </p:cNvPr>
            <p:cNvGrpSpPr>
              <a:grpSpLocks/>
            </p:cNvGrpSpPr>
            <p:nvPr/>
          </p:nvGrpSpPr>
          <p:grpSpPr bwMode="auto">
            <a:xfrm>
              <a:off x="8175625" y="4664075"/>
              <a:ext cx="649288" cy="715963"/>
              <a:chOff x="576" y="960"/>
              <a:chExt cx="480" cy="528"/>
            </a:xfrm>
          </p:grpSpPr>
          <p:sp>
            <p:nvSpPr>
              <p:cNvPr id="24" name="Line 55">
                <a:extLst>
                  <a:ext uri="{FF2B5EF4-FFF2-40B4-BE49-F238E27FC236}">
                    <a16:creationId xmlns:a16="http://schemas.microsoft.com/office/drawing/2014/main" id="{FE94C18B-971A-FB4D-847F-DFB1F6435BC6}"/>
                  </a:ext>
                </a:extLst>
              </p:cNvPr>
              <p:cNvSpPr>
                <a:spLocks noChangeShapeType="1"/>
              </p:cNvSpPr>
              <p:nvPr/>
            </p:nvSpPr>
            <p:spPr bwMode="auto">
              <a:xfrm>
                <a:off x="576" y="960"/>
                <a:ext cx="0" cy="528"/>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25" name="Line 56">
                <a:extLst>
                  <a:ext uri="{FF2B5EF4-FFF2-40B4-BE49-F238E27FC236}">
                    <a16:creationId xmlns:a16="http://schemas.microsoft.com/office/drawing/2014/main" id="{B2895498-A12A-8041-AC95-1030F1E7468D}"/>
                  </a:ext>
                </a:extLst>
              </p:cNvPr>
              <p:cNvSpPr>
                <a:spLocks noChangeShapeType="1"/>
              </p:cNvSpPr>
              <p:nvPr/>
            </p:nvSpPr>
            <p:spPr bwMode="auto">
              <a:xfrm>
                <a:off x="672" y="960"/>
                <a:ext cx="0" cy="528"/>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26" name="Line 57">
                <a:extLst>
                  <a:ext uri="{FF2B5EF4-FFF2-40B4-BE49-F238E27FC236}">
                    <a16:creationId xmlns:a16="http://schemas.microsoft.com/office/drawing/2014/main" id="{99699D01-7D87-564E-AEFE-D3EC3C023FE2}"/>
                  </a:ext>
                </a:extLst>
              </p:cNvPr>
              <p:cNvSpPr>
                <a:spLocks noChangeShapeType="1"/>
              </p:cNvSpPr>
              <p:nvPr/>
            </p:nvSpPr>
            <p:spPr bwMode="auto">
              <a:xfrm>
                <a:off x="768" y="960"/>
                <a:ext cx="0" cy="528"/>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27" name="Line 58">
                <a:extLst>
                  <a:ext uri="{FF2B5EF4-FFF2-40B4-BE49-F238E27FC236}">
                    <a16:creationId xmlns:a16="http://schemas.microsoft.com/office/drawing/2014/main" id="{94952193-FD5A-2C45-8984-4FBF3B256561}"/>
                  </a:ext>
                </a:extLst>
              </p:cNvPr>
              <p:cNvSpPr>
                <a:spLocks noChangeShapeType="1"/>
              </p:cNvSpPr>
              <p:nvPr/>
            </p:nvSpPr>
            <p:spPr bwMode="auto">
              <a:xfrm>
                <a:off x="864" y="960"/>
                <a:ext cx="0" cy="528"/>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28" name="Line 59">
                <a:extLst>
                  <a:ext uri="{FF2B5EF4-FFF2-40B4-BE49-F238E27FC236}">
                    <a16:creationId xmlns:a16="http://schemas.microsoft.com/office/drawing/2014/main" id="{55A1F5B1-8FF2-824B-B4BA-98080644E14F}"/>
                  </a:ext>
                </a:extLst>
              </p:cNvPr>
              <p:cNvSpPr>
                <a:spLocks noChangeShapeType="1"/>
              </p:cNvSpPr>
              <p:nvPr/>
            </p:nvSpPr>
            <p:spPr bwMode="auto">
              <a:xfrm>
                <a:off x="960" y="960"/>
                <a:ext cx="0" cy="528"/>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29" name="Line 60">
                <a:extLst>
                  <a:ext uri="{FF2B5EF4-FFF2-40B4-BE49-F238E27FC236}">
                    <a16:creationId xmlns:a16="http://schemas.microsoft.com/office/drawing/2014/main" id="{8623F9AA-FDC4-844B-9F9B-9C381B783CE9}"/>
                  </a:ext>
                </a:extLst>
              </p:cNvPr>
              <p:cNvSpPr>
                <a:spLocks noChangeShapeType="1"/>
              </p:cNvSpPr>
              <p:nvPr/>
            </p:nvSpPr>
            <p:spPr bwMode="auto">
              <a:xfrm>
                <a:off x="1056" y="960"/>
                <a:ext cx="0" cy="528"/>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grpSp>
        <p:sp>
          <p:nvSpPr>
            <p:cNvPr id="20" name="Oval 115">
              <a:extLst>
                <a:ext uri="{FF2B5EF4-FFF2-40B4-BE49-F238E27FC236}">
                  <a16:creationId xmlns:a16="http://schemas.microsoft.com/office/drawing/2014/main" id="{A19B430E-B9AA-A747-908A-7C041881C4F7}"/>
                </a:ext>
              </a:extLst>
            </p:cNvPr>
            <p:cNvSpPr>
              <a:spLocks noChangeArrowheads="1"/>
            </p:cNvSpPr>
            <p:nvPr/>
          </p:nvSpPr>
          <p:spPr bwMode="auto">
            <a:xfrm>
              <a:off x="5889625" y="4892675"/>
              <a:ext cx="974725" cy="195263"/>
            </a:xfrm>
            <a:prstGeom prst="ellipse">
              <a:avLst/>
            </a:prstGeom>
            <a:solidFill>
              <a:srgbClr val="0000FF">
                <a:alpha val="39999"/>
              </a:srgbClr>
            </a:solidFill>
            <a:ln w="28575">
              <a:solidFill>
                <a:srgbClr val="0000FF"/>
              </a:solidFill>
              <a:round/>
              <a:headEnd/>
              <a:tailEnd/>
            </a:ln>
          </p:spPr>
          <p:txBody>
            <a:bodyPr wrap="none" anchor="ctr">
              <a:prstTxWarp prst="textNoShape">
                <a:avLst/>
              </a:prstTxWarp>
            </a:bodyPr>
            <a:lstStyle/>
            <a:p>
              <a:endParaRPr lang="en-US"/>
            </a:p>
          </p:txBody>
        </p:sp>
        <p:sp>
          <p:nvSpPr>
            <p:cNvPr id="21" name="Line 116">
              <a:extLst>
                <a:ext uri="{FF2B5EF4-FFF2-40B4-BE49-F238E27FC236}">
                  <a16:creationId xmlns:a16="http://schemas.microsoft.com/office/drawing/2014/main" id="{46A21FDB-66E9-7F4B-9D68-571E0087BCF4}"/>
                </a:ext>
              </a:extLst>
            </p:cNvPr>
            <p:cNvSpPr>
              <a:spLocks noChangeShapeType="1"/>
            </p:cNvSpPr>
            <p:nvPr/>
          </p:nvSpPr>
          <p:spPr bwMode="auto">
            <a:xfrm>
              <a:off x="6118225" y="4664075"/>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22" name="Line 117">
              <a:extLst>
                <a:ext uri="{FF2B5EF4-FFF2-40B4-BE49-F238E27FC236}">
                  <a16:creationId xmlns:a16="http://schemas.microsoft.com/office/drawing/2014/main" id="{EBBA8761-D9E1-F04F-BF01-30D6364AB548}"/>
                </a:ext>
              </a:extLst>
            </p:cNvPr>
            <p:cNvSpPr>
              <a:spLocks noChangeShapeType="1"/>
            </p:cNvSpPr>
            <p:nvPr/>
          </p:nvSpPr>
          <p:spPr bwMode="auto">
            <a:xfrm>
              <a:off x="5965825" y="4664075"/>
              <a:ext cx="0" cy="715963"/>
            </a:xfrm>
            <a:prstGeom prst="line">
              <a:avLst/>
            </a:prstGeom>
            <a:noFill/>
            <a:ln w="9525">
              <a:solidFill>
                <a:schemeClr val="tx1"/>
              </a:solidFill>
              <a:round/>
              <a:headEnd type="arrow" w="med" len="med"/>
              <a:tailEnd type="arrow" w="med" len="med"/>
            </a:ln>
          </p:spPr>
          <p:txBody>
            <a:bodyPr wrap="none" anchor="ctr">
              <a:prstTxWarp prst="textNoShape">
                <a:avLst/>
              </a:prstTxWarp>
            </a:bodyPr>
            <a:lstStyle/>
            <a:p>
              <a:endParaRPr lang="en-US"/>
            </a:p>
          </p:txBody>
        </p:sp>
        <p:sp>
          <p:nvSpPr>
            <p:cNvPr id="23" name="Line 118">
              <a:extLst>
                <a:ext uri="{FF2B5EF4-FFF2-40B4-BE49-F238E27FC236}">
                  <a16:creationId xmlns:a16="http://schemas.microsoft.com/office/drawing/2014/main" id="{35E75647-93A0-824A-8494-378FC04CF5ED}"/>
                </a:ext>
              </a:extLst>
            </p:cNvPr>
            <p:cNvSpPr>
              <a:spLocks noChangeShapeType="1"/>
            </p:cNvSpPr>
            <p:nvPr/>
          </p:nvSpPr>
          <p:spPr bwMode="auto">
            <a:xfrm flipV="1">
              <a:off x="4975225" y="4968875"/>
              <a:ext cx="522288" cy="4763"/>
            </a:xfrm>
            <a:prstGeom prst="line">
              <a:avLst/>
            </a:prstGeom>
            <a:noFill/>
            <a:ln w="9525">
              <a:solidFill>
                <a:srgbClr val="0000FF"/>
              </a:solidFill>
              <a:round/>
              <a:headEnd/>
              <a:tailEnd type="stealth" w="lg" len="lg"/>
            </a:ln>
          </p:spPr>
          <p:txBody>
            <a:bodyPr wrap="none" anchor="ctr">
              <a:prstTxWarp prst="textNoShape">
                <a:avLst/>
              </a:prstTxWarp>
            </a:bodyPr>
            <a:lstStyle/>
            <a:p>
              <a:endParaRPr lang="en-US"/>
            </a:p>
          </p:txBody>
        </p:sp>
      </p:grpSp>
      <p:sp>
        <p:nvSpPr>
          <p:cNvPr id="2" name="Segnaposto data 1">
            <a:extLst>
              <a:ext uri="{FF2B5EF4-FFF2-40B4-BE49-F238E27FC236}">
                <a16:creationId xmlns:a16="http://schemas.microsoft.com/office/drawing/2014/main" id="{9668FDDD-77BD-C540-BA27-06E3C11A2EFC}"/>
              </a:ext>
            </a:extLst>
          </p:cNvPr>
          <p:cNvSpPr>
            <a:spLocks noGrp="1"/>
          </p:cNvSpPr>
          <p:nvPr>
            <p:ph type="dt" sz="half" idx="10"/>
          </p:nvPr>
        </p:nvSpPr>
        <p:spPr/>
        <p:txBody>
          <a:bodyPr/>
          <a:lstStyle/>
          <a:p>
            <a:r>
              <a:rPr lang="en-US"/>
              <a:t>2/03/2023</a:t>
            </a:r>
            <a:endParaRPr lang="it-IT" dirty="0"/>
          </a:p>
        </p:txBody>
      </p:sp>
      <p:sp>
        <p:nvSpPr>
          <p:cNvPr id="36" name="Freccia destra 35">
            <a:extLst>
              <a:ext uri="{FF2B5EF4-FFF2-40B4-BE49-F238E27FC236}">
                <a16:creationId xmlns:a16="http://schemas.microsoft.com/office/drawing/2014/main" id="{62D97495-97A3-EE42-A748-4F9C79C1133E}"/>
              </a:ext>
            </a:extLst>
          </p:cNvPr>
          <p:cNvSpPr/>
          <p:nvPr/>
        </p:nvSpPr>
        <p:spPr bwMode="auto">
          <a:xfrm>
            <a:off x="6773469" y="1812786"/>
            <a:ext cx="288032" cy="21602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a:ea typeface="ＭＳ Ｐゴシック" pitchFamily="1" charset="-128"/>
            </a:endParaRPr>
          </a:p>
        </p:txBody>
      </p:sp>
      <p:sp>
        <p:nvSpPr>
          <p:cNvPr id="37" name="CasellaDiTesto 36">
            <a:extLst>
              <a:ext uri="{FF2B5EF4-FFF2-40B4-BE49-F238E27FC236}">
                <a16:creationId xmlns:a16="http://schemas.microsoft.com/office/drawing/2014/main" id="{FCA25DA9-C07D-CB4A-A4F3-8737D96ADA39}"/>
              </a:ext>
            </a:extLst>
          </p:cNvPr>
          <p:cNvSpPr txBox="1"/>
          <p:nvPr/>
        </p:nvSpPr>
        <p:spPr>
          <a:xfrm>
            <a:off x="9647910" y="1519220"/>
            <a:ext cx="2619581" cy="707886"/>
          </a:xfrm>
          <a:prstGeom prst="rect">
            <a:avLst/>
          </a:prstGeom>
          <a:noFill/>
        </p:spPr>
        <p:txBody>
          <a:bodyPr wrap="square" rtlCol="0">
            <a:spAutoFit/>
          </a:bodyPr>
          <a:lstStyle/>
          <a:p>
            <a:r>
              <a:rPr lang="en-GB" sz="2000" b="1" dirty="0">
                <a:solidFill>
                  <a:srgbClr val="0000FF"/>
                </a:solidFill>
              </a:rPr>
              <a:t>Longitudinal wake function </a:t>
            </a:r>
          </a:p>
        </p:txBody>
      </p:sp>
      <p:sp>
        <p:nvSpPr>
          <p:cNvPr id="38" name="Freccia destra 37">
            <a:extLst>
              <a:ext uri="{FF2B5EF4-FFF2-40B4-BE49-F238E27FC236}">
                <a16:creationId xmlns:a16="http://schemas.microsoft.com/office/drawing/2014/main" id="{AA2710DE-3935-9A4E-832A-5EDD90B1A465}"/>
              </a:ext>
            </a:extLst>
          </p:cNvPr>
          <p:cNvSpPr/>
          <p:nvPr/>
        </p:nvSpPr>
        <p:spPr bwMode="auto">
          <a:xfrm>
            <a:off x="6773469" y="2701834"/>
            <a:ext cx="288032" cy="21602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dirty="0">
              <a:ea typeface="ＭＳ Ｐゴシック" pitchFamily="1" charset="-128"/>
            </a:endParaRPr>
          </a:p>
        </p:txBody>
      </p:sp>
      <p:sp>
        <p:nvSpPr>
          <p:cNvPr id="39" name="CasellaDiTesto 38">
            <a:extLst>
              <a:ext uri="{FF2B5EF4-FFF2-40B4-BE49-F238E27FC236}">
                <a16:creationId xmlns:a16="http://schemas.microsoft.com/office/drawing/2014/main" id="{6B44338E-50CE-1749-AD40-F2739728C476}"/>
              </a:ext>
            </a:extLst>
          </p:cNvPr>
          <p:cNvSpPr txBox="1"/>
          <p:nvPr/>
        </p:nvSpPr>
        <p:spPr>
          <a:xfrm>
            <a:off x="9656281" y="2379503"/>
            <a:ext cx="2631302" cy="707886"/>
          </a:xfrm>
          <a:prstGeom prst="rect">
            <a:avLst/>
          </a:prstGeom>
          <a:noFill/>
        </p:spPr>
        <p:txBody>
          <a:bodyPr wrap="square" rtlCol="0">
            <a:spAutoFit/>
          </a:bodyPr>
          <a:lstStyle/>
          <a:p>
            <a:r>
              <a:rPr lang="en-GB" sz="2000" b="1" dirty="0">
                <a:solidFill>
                  <a:srgbClr val="0000FF"/>
                </a:solidFill>
              </a:rPr>
              <a:t>Transverse dipole wake function </a:t>
            </a:r>
          </a:p>
        </p:txBody>
      </p:sp>
      <p:sp>
        <p:nvSpPr>
          <p:cNvPr id="40" name="CasellaDiTesto 39">
            <a:extLst>
              <a:ext uri="{FF2B5EF4-FFF2-40B4-BE49-F238E27FC236}">
                <a16:creationId xmlns:a16="http://schemas.microsoft.com/office/drawing/2014/main" id="{FE4227F4-588A-DF4D-BC5E-64829ADDF6FA}"/>
              </a:ext>
            </a:extLst>
          </p:cNvPr>
          <p:cNvSpPr txBox="1"/>
          <p:nvPr/>
        </p:nvSpPr>
        <p:spPr>
          <a:xfrm>
            <a:off x="5438644" y="3362150"/>
            <a:ext cx="1656184" cy="707886"/>
          </a:xfrm>
          <a:prstGeom prst="rect">
            <a:avLst/>
          </a:prstGeom>
          <a:noFill/>
        </p:spPr>
        <p:txBody>
          <a:bodyPr wrap="square" rtlCol="0">
            <a:spAutoFit/>
          </a:bodyPr>
          <a:lstStyle/>
          <a:p>
            <a:r>
              <a:rPr lang="en-GB" sz="2000" b="1" dirty="0">
                <a:solidFill>
                  <a:srgbClr val="FF0000"/>
                </a:solidFill>
              </a:rPr>
              <a:t>Coupling impedance</a:t>
            </a:r>
          </a:p>
        </p:txBody>
      </p:sp>
      <mc:AlternateContent xmlns:mc="http://schemas.openxmlformats.org/markup-compatibility/2006" xmlns:a14="http://schemas.microsoft.com/office/drawing/2010/main">
        <mc:Choice Requires="a14">
          <p:sp>
            <p:nvSpPr>
              <p:cNvPr id="41" name="CasellaDiTesto 40">
                <a:extLst>
                  <a:ext uri="{FF2B5EF4-FFF2-40B4-BE49-F238E27FC236}">
                    <a16:creationId xmlns:a16="http://schemas.microsoft.com/office/drawing/2014/main" id="{05F73A3D-D517-D949-8300-48E41846DF09}"/>
                  </a:ext>
                </a:extLst>
              </p:cNvPr>
              <p:cNvSpPr txBox="1"/>
              <p:nvPr/>
            </p:nvSpPr>
            <p:spPr>
              <a:xfrm>
                <a:off x="2175040" y="3376696"/>
                <a:ext cx="3139962" cy="6640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𝑍</m:t>
                          </m:r>
                        </m:e>
                        <m:sub>
                          <m:r>
                            <a:rPr lang="it-IT" sz="2000" i="1">
                              <a:solidFill>
                                <a:srgbClr val="000000"/>
                              </a:solidFill>
                              <a:latin typeface="Cambria Math" panose="02040503050406030204" pitchFamily="18" charset="0"/>
                            </a:rPr>
                            <m:t>∥</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𝜔</m:t>
                      </m:r>
                      <m:r>
                        <a:rPr lang="it-IT" sz="2000" i="1">
                          <a:solidFill>
                            <a:srgbClr val="000000"/>
                          </a:solidFill>
                          <a:latin typeface="Cambria Math" panose="02040503050406030204" pitchFamily="18" charset="0"/>
                        </a:rPr>
                        <m:t>)=</m:t>
                      </m:r>
                      <m:f>
                        <m:fPr>
                          <m:ctrlPr>
                            <a:rPr lang="it-IT" sz="2000" i="1">
                              <a:solidFill>
                                <a:srgbClr val="000000"/>
                              </a:solidFill>
                              <a:latin typeface="Cambria Math" panose="02040503050406030204" pitchFamily="18" charset="0"/>
                            </a:rPr>
                          </m:ctrlPr>
                        </m:fPr>
                        <m:num>
                          <m:r>
                            <a:rPr lang="it-IT" sz="2000" i="1">
                              <a:solidFill>
                                <a:srgbClr val="000000"/>
                              </a:solidFill>
                              <a:latin typeface="Cambria Math" panose="02040503050406030204" pitchFamily="18" charset="0"/>
                            </a:rPr>
                            <m:t>1</m:t>
                          </m:r>
                        </m:num>
                        <m:den>
                          <m:r>
                            <a:rPr lang="it-IT" sz="2000" i="1">
                              <a:solidFill>
                                <a:srgbClr val="000000"/>
                              </a:solidFill>
                              <a:latin typeface="Cambria Math" panose="02040503050406030204" pitchFamily="18" charset="0"/>
                            </a:rPr>
                            <m:t>𝑣</m:t>
                          </m:r>
                        </m:den>
                      </m:f>
                      <m:nary>
                        <m:naryPr>
                          <m:ctrlPr>
                            <a:rPr lang="it-IT" sz="2000" i="1">
                              <a:solidFill>
                                <a:srgbClr val="000000"/>
                              </a:solidFill>
                              <a:latin typeface="Cambria Math" panose="02040503050406030204" pitchFamily="18" charset="0"/>
                            </a:rPr>
                          </m:ctrlPr>
                        </m:naryPr>
                        <m:sub>
                          <m:r>
                            <a:rPr lang="it-IT" sz="2000" i="1">
                              <a:solidFill>
                                <a:srgbClr val="000000"/>
                              </a:solidFill>
                              <a:latin typeface="Cambria Math" panose="02040503050406030204" pitchFamily="18" charset="0"/>
                            </a:rPr>
                            <m:t>−∞</m:t>
                          </m:r>
                        </m:sub>
                        <m:sup>
                          <m:r>
                            <a:rPr lang="it-IT" sz="2000" i="1">
                              <a:solidFill>
                                <a:srgbClr val="000000"/>
                              </a:solidFill>
                              <a:latin typeface="Cambria Math" panose="02040503050406030204" pitchFamily="18" charset="0"/>
                            </a:rPr>
                            <m:t>∞</m:t>
                          </m:r>
                        </m:sup>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𝑤</m:t>
                              </m:r>
                            </m:e>
                            <m:sub>
                              <m:r>
                                <a:rPr lang="it-IT" sz="2000" i="1">
                                  <a:solidFill>
                                    <a:srgbClr val="000000"/>
                                  </a:solidFill>
                                  <a:latin typeface="Cambria Math" panose="02040503050406030204" pitchFamily="18" charset="0"/>
                                </a:rPr>
                                <m:t>∥</m:t>
                              </m:r>
                            </m:sub>
                          </m:sSub>
                          <m:d>
                            <m:dPr>
                              <m:ctrlPr>
                                <a:rPr lang="it-IT" sz="2000" i="1">
                                  <a:solidFill>
                                    <a:srgbClr val="000000"/>
                                  </a:solidFill>
                                  <a:latin typeface="Cambria Math" panose="02040503050406030204" pitchFamily="18" charset="0"/>
                                </a:rPr>
                              </m:ctrlPr>
                            </m:dPr>
                            <m:e>
                              <m:r>
                                <a:rPr lang="it-IT" sz="2000" i="1">
                                  <a:solidFill>
                                    <a:srgbClr val="000000"/>
                                  </a:solidFill>
                                  <a:latin typeface="Cambria Math" panose="02040503050406030204" pitchFamily="18" charset="0"/>
                                </a:rPr>
                                <m:t>𝑧</m:t>
                              </m:r>
                            </m:e>
                          </m:d>
                          <m:sSup>
                            <m:sSupPr>
                              <m:ctrlPr>
                                <a:rPr lang="it-IT" sz="2000" i="1">
                                  <a:solidFill>
                                    <a:srgbClr val="000000"/>
                                  </a:solidFill>
                                  <a:latin typeface="Cambria Math" panose="02040503050406030204" pitchFamily="18" charset="0"/>
                                </a:rPr>
                              </m:ctrlPr>
                            </m:sSupPr>
                            <m:e>
                              <m:r>
                                <a:rPr lang="it-IT" sz="2000" i="1">
                                  <a:solidFill>
                                    <a:srgbClr val="000000"/>
                                  </a:solidFill>
                                  <a:latin typeface="Cambria Math" panose="02040503050406030204" pitchFamily="18" charset="0"/>
                                </a:rPr>
                                <m:t>𝑒</m:t>
                              </m:r>
                            </m:e>
                            <m:sup>
                              <m:r>
                                <a:rPr lang="it-IT" sz="2000" i="1">
                                  <a:solidFill>
                                    <a:srgbClr val="000000"/>
                                  </a:solidFill>
                                  <a:latin typeface="Cambria Math" panose="02040503050406030204" pitchFamily="18" charset="0"/>
                                </a:rPr>
                                <m:t>𝑖</m:t>
                              </m:r>
                              <m:r>
                                <a:rPr lang="it-IT" sz="2000" i="1">
                                  <a:solidFill>
                                    <a:srgbClr val="000000"/>
                                  </a:solidFill>
                                  <a:latin typeface="Cambria Math" panose="02040503050406030204" pitchFamily="18" charset="0"/>
                                </a:rPr>
                                <m:t>𝜔</m:t>
                              </m:r>
                              <m:f>
                                <m:fPr>
                                  <m:ctrlPr>
                                    <a:rPr lang="it-IT" sz="2000" i="1">
                                      <a:solidFill>
                                        <a:srgbClr val="000000"/>
                                      </a:solidFill>
                                      <a:latin typeface="Cambria Math" panose="02040503050406030204" pitchFamily="18" charset="0"/>
                                    </a:rPr>
                                  </m:ctrlPr>
                                </m:fPr>
                                <m:num>
                                  <m:r>
                                    <a:rPr lang="it-IT" sz="2000" i="1">
                                      <a:solidFill>
                                        <a:srgbClr val="000000"/>
                                      </a:solidFill>
                                      <a:latin typeface="Cambria Math" panose="02040503050406030204" pitchFamily="18" charset="0"/>
                                    </a:rPr>
                                    <m:t>𝑧</m:t>
                                  </m:r>
                                </m:num>
                                <m:den>
                                  <m:r>
                                    <a:rPr lang="it-IT" sz="2000" i="1">
                                      <a:solidFill>
                                        <a:srgbClr val="000000"/>
                                      </a:solidFill>
                                      <a:latin typeface="Cambria Math" panose="02040503050406030204" pitchFamily="18" charset="0"/>
                                    </a:rPr>
                                    <m:t>𝑣</m:t>
                                  </m:r>
                                </m:den>
                              </m:f>
                            </m:sup>
                          </m:sSup>
                          <m:r>
                            <a:rPr lang="it-IT" sz="2000" i="1">
                              <a:solidFill>
                                <a:srgbClr val="000000"/>
                              </a:solidFill>
                              <a:latin typeface="Cambria Math" panose="02040503050406030204" pitchFamily="18" charset="0"/>
                            </a:rPr>
                            <m:t> </m:t>
                          </m:r>
                          <m:r>
                            <a:rPr lang="it-IT" sz="2000" i="1">
                              <a:solidFill>
                                <a:srgbClr val="000000"/>
                              </a:solidFill>
                              <a:latin typeface="Cambria Math" panose="02040503050406030204" pitchFamily="18" charset="0"/>
                            </a:rPr>
                            <m:t>𝑑𝑧</m:t>
                          </m:r>
                        </m:e>
                      </m:nary>
                    </m:oMath>
                  </m:oMathPara>
                </a14:m>
                <a:endParaRPr lang="it-IT" sz="2000" dirty="0">
                  <a:solidFill>
                    <a:srgbClr val="000000"/>
                  </a:solidFill>
                </a:endParaRPr>
              </a:p>
            </p:txBody>
          </p:sp>
        </mc:Choice>
        <mc:Fallback xmlns="">
          <p:sp>
            <p:nvSpPr>
              <p:cNvPr id="41" name="CasellaDiTesto 40">
                <a:extLst>
                  <a:ext uri="{FF2B5EF4-FFF2-40B4-BE49-F238E27FC236}">
                    <a16:creationId xmlns:a16="http://schemas.microsoft.com/office/drawing/2014/main" id="{05F73A3D-D517-D949-8300-48E41846DF09}"/>
                  </a:ext>
                </a:extLst>
              </p:cNvPr>
              <p:cNvSpPr txBox="1">
                <a:spLocks noRot="1" noChangeAspect="1" noMove="1" noResize="1" noEditPoints="1" noAdjustHandles="1" noChangeArrowheads="1" noChangeShapeType="1" noTextEdit="1"/>
              </p:cNvSpPr>
              <p:nvPr/>
            </p:nvSpPr>
            <p:spPr>
              <a:xfrm>
                <a:off x="2175040" y="3376696"/>
                <a:ext cx="3139962" cy="664093"/>
              </a:xfrm>
              <a:prstGeom prst="rect">
                <a:avLst/>
              </a:prstGeom>
              <a:blipFill>
                <a:blip r:embed="rId2"/>
                <a:stretch>
                  <a:fillRect l="-1210" t="-187037" r="-1210" b="-27407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2" name="Rettangolo 41">
                <a:extLst>
                  <a:ext uri="{FF2B5EF4-FFF2-40B4-BE49-F238E27FC236}">
                    <a16:creationId xmlns:a16="http://schemas.microsoft.com/office/drawing/2014/main" id="{62FFAD8B-9DC8-1D4D-8DE7-548EDDD3B663}"/>
                  </a:ext>
                </a:extLst>
              </p:cNvPr>
              <p:cNvSpPr/>
              <p:nvPr/>
            </p:nvSpPr>
            <p:spPr>
              <a:xfrm>
                <a:off x="4794270" y="878683"/>
                <a:ext cx="5956189" cy="4687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𝐹</m:t>
                          </m:r>
                        </m:e>
                      </m:acc>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𝑞</m:t>
                      </m:r>
                      <m:d>
                        <m:dPr>
                          <m:begChr m:val="["/>
                          <m:endChr m:val="]"/>
                          <m:ctrlPr>
                            <a:rPr lang="it-IT" sz="2000" i="1">
                              <a:solidFill>
                                <a:srgbClr val="000000"/>
                              </a:solidFill>
                              <a:latin typeface="Cambria Math" panose="02040503050406030204" pitchFamily="18" charset="0"/>
                            </a:rPr>
                          </m:ctrlPr>
                        </m:dP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𝐸</m:t>
                              </m:r>
                            </m:e>
                            <m:sub>
                              <m:r>
                                <a:rPr lang="it-IT" sz="2000" i="1">
                                  <a:solidFill>
                                    <a:srgbClr val="000000"/>
                                  </a:solidFill>
                                  <a:latin typeface="Cambria Math" panose="02040503050406030204" pitchFamily="18" charset="0"/>
                                </a:rPr>
                                <m:t>𝑧</m:t>
                              </m:r>
                            </m:sub>
                          </m:sSub>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𝑧</m:t>
                              </m:r>
                            </m:e>
                          </m:acc>
                          <m:r>
                            <a:rPr lang="it-IT" sz="2000" i="1">
                              <a:solidFill>
                                <a:srgbClr val="000000"/>
                              </a:solidFill>
                              <a:latin typeface="Cambria Math" panose="02040503050406030204" pitchFamily="18" charset="0"/>
                            </a:rPr>
                            <m:t>+</m:t>
                          </m:r>
                          <m:d>
                            <m:dPr>
                              <m:ctrlPr>
                                <a:rPr lang="it-IT" sz="2000" i="1">
                                  <a:solidFill>
                                    <a:srgbClr val="000000"/>
                                  </a:solidFill>
                                  <a:latin typeface="Cambria Math" panose="02040503050406030204" pitchFamily="18" charset="0"/>
                                </a:rPr>
                              </m:ctrlPr>
                            </m:dP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𝐸</m:t>
                                  </m:r>
                                </m:e>
                                <m:sub>
                                  <m:r>
                                    <a:rPr lang="it-IT" sz="2000" i="1">
                                      <a:solidFill>
                                        <a:srgbClr val="000000"/>
                                      </a:solidFill>
                                      <a:latin typeface="Cambria Math" panose="02040503050406030204" pitchFamily="18" charset="0"/>
                                    </a:rPr>
                                    <m:t>𝑥</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𝑣</m:t>
                              </m:r>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𝐵</m:t>
                                  </m:r>
                                </m:e>
                                <m:sub>
                                  <m:r>
                                    <a:rPr lang="it-IT" sz="2000" i="1">
                                      <a:solidFill>
                                        <a:srgbClr val="000000"/>
                                      </a:solidFill>
                                      <a:latin typeface="Cambria Math" panose="02040503050406030204" pitchFamily="18" charset="0"/>
                                    </a:rPr>
                                    <m:t>𝑦</m:t>
                                  </m:r>
                                </m:sub>
                              </m:sSub>
                            </m:e>
                          </m:d>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𝑥</m:t>
                              </m:r>
                            </m:e>
                          </m:acc>
                          <m:r>
                            <a:rPr lang="it-IT" sz="2000" i="1">
                              <a:solidFill>
                                <a:srgbClr val="000000"/>
                              </a:solidFill>
                              <a:latin typeface="Cambria Math" panose="02040503050406030204" pitchFamily="18" charset="0"/>
                            </a:rPr>
                            <m:t>+</m:t>
                          </m:r>
                          <m:d>
                            <m:dPr>
                              <m:ctrlPr>
                                <a:rPr lang="it-IT" sz="2000" i="1">
                                  <a:solidFill>
                                    <a:srgbClr val="000000"/>
                                  </a:solidFill>
                                  <a:latin typeface="Cambria Math" panose="02040503050406030204" pitchFamily="18" charset="0"/>
                                </a:rPr>
                              </m:ctrlPr>
                            </m:dPr>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𝐸</m:t>
                                  </m:r>
                                </m:e>
                                <m:sub>
                                  <m:r>
                                    <a:rPr lang="it-IT" sz="2000" i="1">
                                      <a:solidFill>
                                        <a:srgbClr val="000000"/>
                                      </a:solidFill>
                                      <a:latin typeface="Cambria Math" panose="02040503050406030204" pitchFamily="18" charset="0"/>
                                    </a:rPr>
                                    <m:t>𝑦</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𝑣</m:t>
                              </m:r>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𝐵</m:t>
                                  </m:r>
                                </m:e>
                                <m:sub>
                                  <m:r>
                                    <a:rPr lang="it-IT" sz="2000" i="1">
                                      <a:solidFill>
                                        <a:srgbClr val="000000"/>
                                      </a:solidFill>
                                      <a:latin typeface="Cambria Math" panose="02040503050406030204" pitchFamily="18" charset="0"/>
                                    </a:rPr>
                                    <m:t>𝑥</m:t>
                                  </m:r>
                                </m:sub>
                              </m:sSub>
                            </m:e>
                          </m:d>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𝑦</m:t>
                              </m:r>
                            </m:e>
                          </m:acc>
                        </m:e>
                      </m:d>
                      <m:r>
                        <a:rPr lang="it-IT" sz="2000" i="1">
                          <a:solidFill>
                            <a:srgbClr val="000000"/>
                          </a:solidFill>
                          <a:latin typeface="Cambria Math" panose="02040503050406030204" pitchFamily="18" charset="0"/>
                          <a:ea typeface="Cambria Math" panose="02040503050406030204" pitchFamily="18" charset="0"/>
                        </a:rPr>
                        <m:t>≡</m:t>
                      </m:r>
                      <m:sSub>
                        <m:sSubPr>
                          <m:ctrlPr>
                            <a:rPr lang="it-IT" sz="2000" i="1">
                              <a:solidFill>
                                <a:srgbClr val="000000"/>
                              </a:solidFill>
                              <a:latin typeface="Cambria Math" panose="02040503050406030204" pitchFamily="18" charset="0"/>
                              <a:ea typeface="Cambria Math" panose="02040503050406030204" pitchFamily="18" charset="0"/>
                            </a:rPr>
                          </m:ctrlPr>
                        </m:sSubPr>
                        <m:e>
                          <m:acc>
                            <m:accPr>
                              <m:chr m:val="⃗"/>
                              <m:ctrlPr>
                                <a:rPr lang="it-IT" sz="2000" i="1">
                                  <a:solidFill>
                                    <a:srgbClr val="000000"/>
                                  </a:solidFill>
                                  <a:latin typeface="Cambria Math" panose="02040503050406030204" pitchFamily="18" charset="0"/>
                                  <a:ea typeface="Cambria Math" panose="02040503050406030204" pitchFamily="18" charset="0"/>
                                </a:rPr>
                              </m:ctrlPr>
                            </m:accPr>
                            <m:e>
                              <m:r>
                                <a:rPr lang="it-IT" sz="2000" i="1">
                                  <a:solidFill>
                                    <a:srgbClr val="000000"/>
                                  </a:solidFill>
                                  <a:latin typeface="Cambria Math" panose="02040503050406030204" pitchFamily="18" charset="0"/>
                                  <a:ea typeface="Cambria Math" panose="02040503050406030204" pitchFamily="18" charset="0"/>
                                </a:rPr>
                                <m:t>𝐹</m:t>
                              </m:r>
                            </m:e>
                          </m:acc>
                        </m:e>
                        <m:sub>
                          <m:r>
                            <a:rPr lang="it-IT" sz="2000" i="1">
                              <a:solidFill>
                                <a:srgbClr val="000000"/>
                              </a:solidFill>
                              <a:latin typeface="Cambria Math" panose="02040503050406030204" pitchFamily="18" charset="0"/>
                              <a:ea typeface="Cambria Math" panose="02040503050406030204" pitchFamily="18" charset="0"/>
                            </a:rPr>
                            <m:t>∥</m:t>
                          </m:r>
                        </m:sub>
                      </m:sSub>
                      <m:r>
                        <a:rPr lang="it-IT" sz="2000" i="1">
                          <a:solidFill>
                            <a:srgbClr val="000000"/>
                          </a:solidFill>
                          <a:latin typeface="Cambria Math" panose="02040503050406030204" pitchFamily="18" charset="0"/>
                          <a:ea typeface="Cambria Math" panose="02040503050406030204" pitchFamily="18" charset="0"/>
                        </a:rPr>
                        <m:t>+</m:t>
                      </m:r>
                      <m:sSub>
                        <m:sSubPr>
                          <m:ctrlPr>
                            <a:rPr lang="it-IT" sz="2000" i="1">
                              <a:solidFill>
                                <a:srgbClr val="000000"/>
                              </a:solidFill>
                              <a:latin typeface="Cambria Math" panose="02040503050406030204" pitchFamily="18" charset="0"/>
                              <a:ea typeface="Cambria Math" panose="02040503050406030204" pitchFamily="18" charset="0"/>
                            </a:rPr>
                          </m:ctrlPr>
                        </m:sSubPr>
                        <m:e>
                          <m:acc>
                            <m:accPr>
                              <m:chr m:val="⃗"/>
                              <m:ctrlPr>
                                <a:rPr lang="it-IT" sz="2000" i="1">
                                  <a:solidFill>
                                    <a:srgbClr val="000000"/>
                                  </a:solidFill>
                                  <a:latin typeface="Cambria Math" panose="02040503050406030204" pitchFamily="18" charset="0"/>
                                  <a:ea typeface="Cambria Math" panose="02040503050406030204" pitchFamily="18" charset="0"/>
                                </a:rPr>
                              </m:ctrlPr>
                            </m:accPr>
                            <m:e>
                              <m:r>
                                <a:rPr lang="it-IT" sz="2000" i="1">
                                  <a:solidFill>
                                    <a:srgbClr val="000000"/>
                                  </a:solidFill>
                                  <a:latin typeface="Cambria Math" panose="02040503050406030204" pitchFamily="18" charset="0"/>
                                  <a:ea typeface="Cambria Math" panose="02040503050406030204" pitchFamily="18" charset="0"/>
                                </a:rPr>
                                <m:t>𝐹</m:t>
                              </m:r>
                            </m:e>
                          </m:acc>
                        </m:e>
                        <m:sub>
                          <m:r>
                            <a:rPr lang="it-IT" sz="2000" i="1">
                              <a:solidFill>
                                <a:srgbClr val="000000"/>
                              </a:solidFill>
                              <a:latin typeface="Cambria Math" panose="02040503050406030204" pitchFamily="18" charset="0"/>
                              <a:ea typeface="Cambria Math" panose="02040503050406030204" pitchFamily="18" charset="0"/>
                            </a:rPr>
                            <m:t>⊥</m:t>
                          </m:r>
                        </m:sub>
                      </m:sSub>
                    </m:oMath>
                  </m:oMathPara>
                </a14:m>
                <a:endParaRPr lang="it-IT" sz="2000" dirty="0"/>
              </a:p>
            </p:txBody>
          </p:sp>
        </mc:Choice>
        <mc:Fallback xmlns="">
          <p:sp>
            <p:nvSpPr>
              <p:cNvPr id="42" name="Rettangolo 41">
                <a:extLst>
                  <a:ext uri="{FF2B5EF4-FFF2-40B4-BE49-F238E27FC236}">
                    <a16:creationId xmlns:a16="http://schemas.microsoft.com/office/drawing/2014/main" id="{62FFAD8B-9DC8-1D4D-8DE7-548EDDD3B663}"/>
                  </a:ext>
                </a:extLst>
              </p:cNvPr>
              <p:cNvSpPr>
                <a:spLocks noRot="1" noChangeAspect="1" noMove="1" noResize="1" noEditPoints="1" noAdjustHandles="1" noChangeArrowheads="1" noChangeShapeType="1" noTextEdit="1"/>
              </p:cNvSpPr>
              <p:nvPr/>
            </p:nvSpPr>
            <p:spPr>
              <a:xfrm>
                <a:off x="4794270" y="878683"/>
                <a:ext cx="5956189" cy="468783"/>
              </a:xfrm>
              <a:prstGeom prst="rect">
                <a:avLst/>
              </a:prstGeom>
              <a:blipFill>
                <a:blip r:embed="rId3"/>
                <a:stretch>
                  <a:fillRect t="-18421" b="-263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3" name="CasellaDiTesto 42">
                <a:extLst>
                  <a:ext uri="{FF2B5EF4-FFF2-40B4-BE49-F238E27FC236}">
                    <a16:creationId xmlns:a16="http://schemas.microsoft.com/office/drawing/2014/main" id="{D558E740-C757-3E49-B245-3CFE1BBBE1E7}"/>
                  </a:ext>
                </a:extLst>
              </p:cNvPr>
              <p:cNvSpPr txBox="1"/>
              <p:nvPr/>
            </p:nvSpPr>
            <p:spPr>
              <a:xfrm>
                <a:off x="4740792" y="1572332"/>
                <a:ext cx="1893403" cy="6922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2000" i="1">
                          <a:solidFill>
                            <a:srgbClr val="000000"/>
                          </a:solidFill>
                          <a:latin typeface="Cambria Math" panose="02040503050406030204" pitchFamily="18" charset="0"/>
                        </a:rPr>
                        <m:t>𝑈</m:t>
                      </m:r>
                      <m:d>
                        <m:dPr>
                          <m:ctrlPr>
                            <a:rPr lang="it-IT" sz="2000" i="1">
                              <a:solidFill>
                                <a:srgbClr val="000000"/>
                              </a:solidFill>
                              <a:latin typeface="Cambria Math" panose="02040503050406030204" pitchFamily="18" charset="0"/>
                            </a:rPr>
                          </m:ctrlPr>
                        </m:dPr>
                        <m:e>
                          <m:r>
                            <m:rPr>
                              <m:sty m:val="p"/>
                            </m:rPr>
                            <a:rPr lang="it-IT" sz="2000">
                              <a:solidFill>
                                <a:srgbClr val="000000"/>
                              </a:solidFill>
                              <a:latin typeface="Cambria Math" panose="02040503050406030204" pitchFamily="18" charset="0"/>
                            </a:rPr>
                            <m:t>Δ</m:t>
                          </m:r>
                          <m:r>
                            <a:rPr lang="it-IT" sz="2000" i="1">
                              <a:solidFill>
                                <a:srgbClr val="000000"/>
                              </a:solidFill>
                              <a:latin typeface="Cambria Math" panose="02040503050406030204" pitchFamily="18" charset="0"/>
                            </a:rPr>
                            <m:t>𝑧</m:t>
                          </m:r>
                        </m:e>
                      </m:d>
                      <m:r>
                        <a:rPr lang="it-IT" sz="2000" i="1">
                          <a:solidFill>
                            <a:srgbClr val="000000"/>
                          </a:solidFill>
                          <a:latin typeface="Cambria Math" panose="02040503050406030204" pitchFamily="18" charset="0"/>
                        </a:rPr>
                        <m:t>=</m:t>
                      </m:r>
                      <m:nary>
                        <m:naryPr>
                          <m:ctrlPr>
                            <a:rPr lang="it-IT" sz="2000" i="1">
                              <a:solidFill>
                                <a:srgbClr val="000000"/>
                              </a:solidFill>
                              <a:latin typeface="Cambria Math" panose="02040503050406030204" pitchFamily="18" charset="0"/>
                            </a:rPr>
                          </m:ctrlPr>
                        </m:naryPr>
                        <m:sub>
                          <m:r>
                            <a:rPr lang="it-IT" sz="2000" i="1">
                              <a:solidFill>
                                <a:srgbClr val="000000"/>
                              </a:solidFill>
                              <a:latin typeface="Cambria Math" panose="02040503050406030204" pitchFamily="18" charset="0"/>
                            </a:rPr>
                            <m:t>0</m:t>
                          </m:r>
                        </m:sub>
                        <m:sup>
                          <m:r>
                            <a:rPr lang="it-IT" sz="2000" i="1">
                              <a:solidFill>
                                <a:srgbClr val="000000"/>
                              </a:solidFill>
                              <a:latin typeface="Cambria Math" panose="02040503050406030204" pitchFamily="18" charset="0"/>
                            </a:rPr>
                            <m:t>𝐿</m:t>
                          </m:r>
                        </m:sup>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𝐹</m:t>
                              </m:r>
                            </m:e>
                            <m:sub>
                              <m:r>
                                <a:rPr lang="it-IT" sz="2000" i="1">
                                  <a:solidFill>
                                    <a:srgbClr val="000000"/>
                                  </a:solidFill>
                                  <a:latin typeface="Cambria Math" panose="02040503050406030204" pitchFamily="18" charset="0"/>
                                </a:rPr>
                                <m:t>∥</m:t>
                              </m:r>
                            </m:sub>
                          </m:sSub>
                          <m:r>
                            <a:rPr lang="it-IT" sz="2000" i="1">
                              <a:solidFill>
                                <a:srgbClr val="000000"/>
                              </a:solidFill>
                              <a:latin typeface="Cambria Math" panose="02040503050406030204" pitchFamily="18" charset="0"/>
                            </a:rPr>
                            <m:t>𝑑𝑠</m:t>
                          </m:r>
                        </m:e>
                      </m:nary>
                    </m:oMath>
                  </m:oMathPara>
                </a14:m>
                <a:endParaRPr lang="it-IT" sz="2000" dirty="0">
                  <a:solidFill>
                    <a:srgbClr val="000000"/>
                  </a:solidFill>
                </a:endParaRPr>
              </a:p>
            </p:txBody>
          </p:sp>
        </mc:Choice>
        <mc:Fallback xmlns="">
          <p:sp>
            <p:nvSpPr>
              <p:cNvPr id="43" name="CasellaDiTesto 42">
                <a:extLst>
                  <a:ext uri="{FF2B5EF4-FFF2-40B4-BE49-F238E27FC236}">
                    <a16:creationId xmlns:a16="http://schemas.microsoft.com/office/drawing/2014/main" id="{D558E740-C757-3E49-B245-3CFE1BBBE1E7}"/>
                  </a:ext>
                </a:extLst>
              </p:cNvPr>
              <p:cNvSpPr txBox="1">
                <a:spLocks noRot="1" noChangeAspect="1" noMove="1" noResize="1" noEditPoints="1" noAdjustHandles="1" noChangeArrowheads="1" noChangeShapeType="1" noTextEdit="1"/>
              </p:cNvSpPr>
              <p:nvPr/>
            </p:nvSpPr>
            <p:spPr>
              <a:xfrm>
                <a:off x="4740792" y="1572332"/>
                <a:ext cx="1893403" cy="692241"/>
              </a:xfrm>
              <a:prstGeom prst="rect">
                <a:avLst/>
              </a:prstGeom>
              <a:blipFill>
                <a:blip r:embed="rId4"/>
                <a:stretch>
                  <a:fillRect l="-2667" t="-176786" r="-12667" b="-26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4" name="CasellaDiTesto 43">
                <a:extLst>
                  <a:ext uri="{FF2B5EF4-FFF2-40B4-BE49-F238E27FC236}">
                    <a16:creationId xmlns:a16="http://schemas.microsoft.com/office/drawing/2014/main" id="{29AE023E-49A1-8D47-9BA9-F8C783EECC86}"/>
                  </a:ext>
                </a:extLst>
              </p:cNvPr>
              <p:cNvSpPr txBox="1"/>
              <p:nvPr/>
            </p:nvSpPr>
            <p:spPr>
              <a:xfrm>
                <a:off x="7208811" y="1572332"/>
                <a:ext cx="2090380" cy="6491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𝑤</m:t>
                          </m:r>
                        </m:e>
                        <m:sub>
                          <m:r>
                            <a:rPr lang="it-IT" sz="2000" i="1">
                              <a:solidFill>
                                <a:srgbClr val="000000"/>
                              </a:solidFill>
                              <a:latin typeface="Cambria Math" panose="02040503050406030204" pitchFamily="18" charset="0"/>
                            </a:rPr>
                            <m:t>∥</m:t>
                          </m:r>
                        </m:sub>
                      </m:sSub>
                      <m:d>
                        <m:dPr>
                          <m:ctrlPr>
                            <a:rPr lang="it-IT" sz="2000" i="1">
                              <a:solidFill>
                                <a:srgbClr val="000000"/>
                              </a:solidFill>
                              <a:latin typeface="Cambria Math" panose="02040503050406030204" pitchFamily="18" charset="0"/>
                            </a:rPr>
                          </m:ctrlPr>
                        </m:dPr>
                        <m:e>
                          <m:r>
                            <m:rPr>
                              <m:sty m:val="p"/>
                            </m:rPr>
                            <a:rPr lang="it-IT" sz="2000">
                              <a:solidFill>
                                <a:srgbClr val="000000"/>
                              </a:solidFill>
                              <a:latin typeface="Cambria Math" panose="02040503050406030204" pitchFamily="18" charset="0"/>
                            </a:rPr>
                            <m:t>Δ</m:t>
                          </m:r>
                          <m:r>
                            <a:rPr lang="it-IT" sz="2000" i="1">
                              <a:solidFill>
                                <a:srgbClr val="000000"/>
                              </a:solidFill>
                              <a:latin typeface="Cambria Math" panose="02040503050406030204" pitchFamily="18" charset="0"/>
                            </a:rPr>
                            <m:t>𝑧</m:t>
                          </m:r>
                        </m:e>
                      </m:d>
                      <m:r>
                        <a:rPr lang="it-IT" sz="2000" i="1">
                          <a:solidFill>
                            <a:srgbClr val="000000"/>
                          </a:solidFill>
                          <a:latin typeface="Cambria Math" panose="02040503050406030204" pitchFamily="18" charset="0"/>
                        </a:rPr>
                        <m:t>=−</m:t>
                      </m:r>
                      <m:f>
                        <m:fPr>
                          <m:ctrlPr>
                            <a:rPr lang="it-IT" sz="2000" i="1">
                              <a:solidFill>
                                <a:srgbClr val="000000"/>
                              </a:solidFill>
                              <a:latin typeface="Cambria Math" panose="02040503050406030204" pitchFamily="18" charset="0"/>
                            </a:rPr>
                          </m:ctrlPr>
                        </m:fPr>
                        <m:num>
                          <m:r>
                            <a:rPr lang="it-IT" sz="2000" i="1">
                              <a:solidFill>
                                <a:srgbClr val="000000"/>
                              </a:solidFill>
                              <a:latin typeface="Cambria Math" panose="02040503050406030204" pitchFamily="18" charset="0"/>
                            </a:rPr>
                            <m:t>𝑈</m:t>
                          </m:r>
                          <m:d>
                            <m:dPr>
                              <m:ctrlPr>
                                <a:rPr lang="it-IT" sz="2000" i="1">
                                  <a:solidFill>
                                    <a:srgbClr val="000000"/>
                                  </a:solidFill>
                                  <a:latin typeface="Cambria Math" panose="02040503050406030204" pitchFamily="18" charset="0"/>
                                </a:rPr>
                              </m:ctrlPr>
                            </m:dPr>
                            <m:e>
                              <m:r>
                                <a:rPr lang="it-IT" sz="2000" i="1">
                                  <a:solidFill>
                                    <a:srgbClr val="000000"/>
                                  </a:solidFill>
                                  <a:latin typeface="Cambria Math" panose="02040503050406030204" pitchFamily="18" charset="0"/>
                                </a:rPr>
                                <m:t>𝛥</m:t>
                              </m:r>
                              <m:r>
                                <a:rPr lang="it-IT" sz="2000" i="1">
                                  <a:solidFill>
                                    <a:srgbClr val="000000"/>
                                  </a:solidFill>
                                  <a:latin typeface="Cambria Math" panose="02040503050406030204" pitchFamily="18" charset="0"/>
                                </a:rPr>
                                <m:t>𝑧</m:t>
                              </m:r>
                            </m:e>
                          </m:d>
                        </m:num>
                        <m:den>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𝑞𝑞</m:t>
                              </m:r>
                            </m:e>
                            <m:sub>
                              <m:r>
                                <a:rPr lang="it-IT" sz="2000" i="1">
                                  <a:solidFill>
                                    <a:srgbClr val="000000"/>
                                  </a:solidFill>
                                  <a:latin typeface="Cambria Math" panose="02040503050406030204" pitchFamily="18" charset="0"/>
                                </a:rPr>
                                <m:t>1</m:t>
                              </m:r>
                            </m:sub>
                          </m:sSub>
                        </m:den>
                      </m:f>
                    </m:oMath>
                  </m:oMathPara>
                </a14:m>
                <a:endParaRPr lang="it-IT" sz="2000" i="1" dirty="0">
                  <a:solidFill>
                    <a:srgbClr val="000000"/>
                  </a:solidFill>
                </a:endParaRPr>
              </a:p>
            </p:txBody>
          </p:sp>
        </mc:Choice>
        <mc:Fallback xmlns="">
          <p:sp>
            <p:nvSpPr>
              <p:cNvPr id="44" name="CasellaDiTesto 43">
                <a:extLst>
                  <a:ext uri="{FF2B5EF4-FFF2-40B4-BE49-F238E27FC236}">
                    <a16:creationId xmlns:a16="http://schemas.microsoft.com/office/drawing/2014/main" id="{29AE023E-49A1-8D47-9BA9-F8C783EECC86}"/>
                  </a:ext>
                </a:extLst>
              </p:cNvPr>
              <p:cNvSpPr txBox="1">
                <a:spLocks noRot="1" noChangeAspect="1" noMove="1" noResize="1" noEditPoints="1" noAdjustHandles="1" noChangeArrowheads="1" noChangeShapeType="1" noTextEdit="1"/>
              </p:cNvSpPr>
              <p:nvPr/>
            </p:nvSpPr>
            <p:spPr>
              <a:xfrm>
                <a:off x="7208811" y="1572332"/>
                <a:ext cx="2090380" cy="649152"/>
              </a:xfrm>
              <a:prstGeom prst="rect">
                <a:avLst/>
              </a:prstGeom>
              <a:blipFill>
                <a:blip r:embed="rId5"/>
                <a:stretch>
                  <a:fillRect l="-606" b="-1346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5" name="CasellaDiTesto 44">
                <a:extLst>
                  <a:ext uri="{FF2B5EF4-FFF2-40B4-BE49-F238E27FC236}">
                    <a16:creationId xmlns:a16="http://schemas.microsoft.com/office/drawing/2014/main" id="{84AC90AE-0E21-5242-AA27-229D27590F12}"/>
                  </a:ext>
                </a:extLst>
              </p:cNvPr>
              <p:cNvSpPr txBox="1"/>
              <p:nvPr/>
            </p:nvSpPr>
            <p:spPr>
              <a:xfrm>
                <a:off x="4377334" y="2432136"/>
                <a:ext cx="2284279" cy="6922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𝑀</m:t>
                          </m:r>
                        </m:e>
                      </m:acc>
                      <m:d>
                        <m:dPr>
                          <m:ctrlPr>
                            <a:rPr lang="it-IT" sz="2000" i="1">
                              <a:solidFill>
                                <a:srgbClr val="000000"/>
                              </a:solidFill>
                              <a:latin typeface="Cambria Math" panose="02040503050406030204" pitchFamily="18" charset="0"/>
                            </a:rPr>
                          </m:ctrlPr>
                        </m:dPr>
                        <m:e>
                          <m:sSub>
                            <m:sSubPr>
                              <m:ctrlPr>
                                <a:rPr lang="it-IT" sz="2000" i="1">
                                  <a:solidFill>
                                    <a:srgbClr val="000000"/>
                                  </a:solidFill>
                                  <a:latin typeface="Cambria Math" panose="02040503050406030204" pitchFamily="18" charset="0"/>
                                </a:rPr>
                              </m:ctrlPr>
                            </m:sSubPr>
                            <m:e>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𝑟</m:t>
                                  </m:r>
                                </m:e>
                              </m:acc>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m:rPr>
                              <m:sty m:val="p"/>
                            </m:rPr>
                            <a:rPr lang="it-IT" sz="2000">
                              <a:solidFill>
                                <a:srgbClr val="000000"/>
                              </a:solidFill>
                              <a:latin typeface="Cambria Math" panose="02040503050406030204" pitchFamily="18" charset="0"/>
                            </a:rPr>
                            <m:t>Δ</m:t>
                          </m:r>
                          <m:r>
                            <a:rPr lang="it-IT" sz="2000" i="1">
                              <a:solidFill>
                                <a:srgbClr val="000000"/>
                              </a:solidFill>
                              <a:latin typeface="Cambria Math" panose="02040503050406030204" pitchFamily="18" charset="0"/>
                            </a:rPr>
                            <m:t>𝑧</m:t>
                          </m:r>
                        </m:e>
                      </m:d>
                      <m:r>
                        <a:rPr lang="it-IT" sz="2000" i="1">
                          <a:solidFill>
                            <a:srgbClr val="000000"/>
                          </a:solidFill>
                          <a:latin typeface="Cambria Math" panose="02040503050406030204" pitchFamily="18" charset="0"/>
                        </a:rPr>
                        <m:t>=</m:t>
                      </m:r>
                      <m:nary>
                        <m:naryPr>
                          <m:ctrlPr>
                            <a:rPr lang="it-IT" sz="2000" i="1">
                              <a:solidFill>
                                <a:srgbClr val="000000"/>
                              </a:solidFill>
                              <a:latin typeface="Cambria Math" panose="02040503050406030204" pitchFamily="18" charset="0"/>
                            </a:rPr>
                          </m:ctrlPr>
                        </m:naryPr>
                        <m:sub>
                          <m:r>
                            <a:rPr lang="it-IT" sz="2000" i="1">
                              <a:solidFill>
                                <a:srgbClr val="000000"/>
                              </a:solidFill>
                              <a:latin typeface="Cambria Math" panose="02040503050406030204" pitchFamily="18" charset="0"/>
                            </a:rPr>
                            <m:t>0</m:t>
                          </m:r>
                        </m:sub>
                        <m:sup>
                          <m:r>
                            <a:rPr lang="it-IT" sz="2000" i="1">
                              <a:solidFill>
                                <a:srgbClr val="000000"/>
                              </a:solidFill>
                              <a:latin typeface="Cambria Math" panose="02040503050406030204" pitchFamily="18" charset="0"/>
                            </a:rPr>
                            <m:t>𝐿</m:t>
                          </m:r>
                        </m:sup>
                        <m:e>
                          <m:sSub>
                            <m:sSubPr>
                              <m:ctrlPr>
                                <a:rPr lang="it-IT" sz="2000" i="1">
                                  <a:solidFill>
                                    <a:srgbClr val="000000"/>
                                  </a:solidFill>
                                  <a:latin typeface="Cambria Math" panose="02040503050406030204" pitchFamily="18" charset="0"/>
                                </a:rPr>
                              </m:ctrlPr>
                            </m:sSubPr>
                            <m:e>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𝐹</m:t>
                                  </m:r>
                                </m:e>
                              </m:acc>
                            </m:e>
                            <m:sub>
                              <m:r>
                                <a:rPr lang="it-IT" sz="2000" i="1">
                                  <a:solidFill>
                                    <a:srgbClr val="000000"/>
                                  </a:solidFill>
                                  <a:latin typeface="Cambria Math" panose="02040503050406030204" pitchFamily="18" charset="0"/>
                                </a:rPr>
                                <m:t>⊥</m:t>
                              </m:r>
                            </m:sub>
                          </m:sSub>
                          <m:r>
                            <a:rPr lang="it-IT" sz="2000" i="1">
                              <a:solidFill>
                                <a:srgbClr val="000000"/>
                              </a:solidFill>
                              <a:latin typeface="Cambria Math" panose="02040503050406030204" pitchFamily="18" charset="0"/>
                            </a:rPr>
                            <m:t>𝑑𝑠</m:t>
                          </m:r>
                        </m:e>
                      </m:nary>
                    </m:oMath>
                  </m:oMathPara>
                </a14:m>
                <a:endParaRPr lang="it-IT" sz="2000" dirty="0">
                  <a:solidFill>
                    <a:srgbClr val="000000"/>
                  </a:solidFill>
                </a:endParaRPr>
              </a:p>
            </p:txBody>
          </p:sp>
        </mc:Choice>
        <mc:Fallback xmlns="">
          <p:sp>
            <p:nvSpPr>
              <p:cNvPr id="45" name="CasellaDiTesto 44">
                <a:extLst>
                  <a:ext uri="{FF2B5EF4-FFF2-40B4-BE49-F238E27FC236}">
                    <a16:creationId xmlns:a16="http://schemas.microsoft.com/office/drawing/2014/main" id="{84AC90AE-0E21-5242-AA27-229D27590F12}"/>
                  </a:ext>
                </a:extLst>
              </p:cNvPr>
              <p:cNvSpPr txBox="1">
                <a:spLocks noRot="1" noChangeAspect="1" noMove="1" noResize="1" noEditPoints="1" noAdjustHandles="1" noChangeArrowheads="1" noChangeShapeType="1" noTextEdit="1"/>
              </p:cNvSpPr>
              <p:nvPr/>
            </p:nvSpPr>
            <p:spPr>
              <a:xfrm>
                <a:off x="4377334" y="2432136"/>
                <a:ext cx="2284279" cy="692241"/>
              </a:xfrm>
              <a:prstGeom prst="rect">
                <a:avLst/>
              </a:prstGeom>
              <a:blipFill>
                <a:blip r:embed="rId6"/>
                <a:stretch>
                  <a:fillRect l="-1657" t="-176786" r="-8840" b="-26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6" name="CasellaDiTesto 45">
                <a:extLst>
                  <a:ext uri="{FF2B5EF4-FFF2-40B4-BE49-F238E27FC236}">
                    <a16:creationId xmlns:a16="http://schemas.microsoft.com/office/drawing/2014/main" id="{747A6B17-B5C4-1049-BBAB-D0A5241A1BD0}"/>
                  </a:ext>
                </a:extLst>
              </p:cNvPr>
              <p:cNvSpPr txBox="1"/>
              <p:nvPr/>
            </p:nvSpPr>
            <p:spPr>
              <a:xfrm>
                <a:off x="7173357" y="2352044"/>
                <a:ext cx="2496261" cy="7076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000" i="1">
                              <a:solidFill>
                                <a:srgbClr val="000000"/>
                              </a:solidFill>
                              <a:latin typeface="Cambria Math" panose="02040503050406030204" pitchFamily="18" charset="0"/>
                            </a:rPr>
                          </m:ctrlPr>
                        </m:sSubPr>
                        <m:e>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𝑤</m:t>
                              </m:r>
                            </m:e>
                          </m:acc>
                        </m:e>
                        <m:sub>
                          <m:r>
                            <a:rPr lang="it-IT" sz="2000" i="1">
                              <a:solidFill>
                                <a:srgbClr val="000000"/>
                              </a:solidFill>
                              <a:latin typeface="Cambria Math" panose="02040503050406030204" pitchFamily="18" charset="0"/>
                            </a:rPr>
                            <m:t>⊥</m:t>
                          </m:r>
                        </m:sub>
                      </m:sSub>
                      <m:d>
                        <m:dPr>
                          <m:ctrlPr>
                            <a:rPr lang="it-IT" sz="2000" i="1">
                              <a:solidFill>
                                <a:srgbClr val="000000"/>
                              </a:solidFill>
                              <a:latin typeface="Cambria Math" panose="02040503050406030204" pitchFamily="18" charset="0"/>
                            </a:rPr>
                          </m:ctrlPr>
                        </m:dPr>
                        <m:e>
                          <m:r>
                            <m:rPr>
                              <m:sty m:val="p"/>
                            </m:rPr>
                            <a:rPr lang="it-IT" sz="2000">
                              <a:solidFill>
                                <a:srgbClr val="000000"/>
                              </a:solidFill>
                              <a:latin typeface="Cambria Math" panose="02040503050406030204" pitchFamily="18" charset="0"/>
                            </a:rPr>
                            <m:t>Δ</m:t>
                          </m:r>
                          <m:r>
                            <a:rPr lang="it-IT" sz="2000" i="1">
                              <a:solidFill>
                                <a:srgbClr val="000000"/>
                              </a:solidFill>
                              <a:latin typeface="Cambria Math" panose="02040503050406030204" pitchFamily="18" charset="0"/>
                            </a:rPr>
                            <m:t>𝑧</m:t>
                          </m:r>
                        </m:e>
                      </m:d>
                      <m:r>
                        <a:rPr lang="it-IT" sz="2000" i="1">
                          <a:solidFill>
                            <a:srgbClr val="000000"/>
                          </a:solidFill>
                          <a:latin typeface="Cambria Math" panose="02040503050406030204" pitchFamily="18" charset="0"/>
                        </a:rPr>
                        <m:t>=</m:t>
                      </m:r>
                      <m:f>
                        <m:fPr>
                          <m:ctrlPr>
                            <a:rPr lang="it-IT" sz="2000" i="1">
                              <a:solidFill>
                                <a:srgbClr val="000000"/>
                              </a:solidFill>
                              <a:latin typeface="Cambria Math" panose="02040503050406030204" pitchFamily="18" charset="0"/>
                            </a:rPr>
                          </m:ctrlPr>
                        </m:fPr>
                        <m:num>
                          <m:r>
                            <a:rPr lang="it-IT" sz="2000" i="1">
                              <a:solidFill>
                                <a:srgbClr val="000000"/>
                              </a:solidFill>
                              <a:latin typeface="Cambria Math" panose="02040503050406030204" pitchFamily="18" charset="0"/>
                            </a:rPr>
                            <m:t>1</m:t>
                          </m:r>
                        </m:num>
                        <m:den>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𝑟</m:t>
                              </m:r>
                            </m:e>
                            <m:sub>
                              <m:r>
                                <a:rPr lang="it-IT" sz="2000" i="1">
                                  <a:solidFill>
                                    <a:srgbClr val="000000"/>
                                  </a:solidFill>
                                  <a:latin typeface="Cambria Math" panose="02040503050406030204" pitchFamily="18" charset="0"/>
                                </a:rPr>
                                <m:t>1</m:t>
                              </m:r>
                            </m:sub>
                          </m:sSub>
                        </m:den>
                      </m:f>
                      <m:f>
                        <m:fPr>
                          <m:ctrlPr>
                            <a:rPr lang="it-IT" sz="2000" i="1">
                              <a:solidFill>
                                <a:srgbClr val="000000"/>
                              </a:solidFill>
                              <a:latin typeface="Cambria Math" panose="02040503050406030204" pitchFamily="18" charset="0"/>
                            </a:rPr>
                          </m:ctrlPr>
                        </m:fPr>
                        <m:num>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𝑀</m:t>
                              </m:r>
                            </m:e>
                          </m:acc>
                          <m:d>
                            <m:dPr>
                              <m:ctrlPr>
                                <a:rPr lang="it-IT" sz="2000" i="1">
                                  <a:solidFill>
                                    <a:srgbClr val="000000"/>
                                  </a:solidFill>
                                  <a:latin typeface="Cambria Math" panose="02040503050406030204" pitchFamily="18" charset="0"/>
                                </a:rPr>
                              </m:ctrlPr>
                            </m:dPr>
                            <m:e>
                              <m:sSub>
                                <m:sSubPr>
                                  <m:ctrlPr>
                                    <a:rPr lang="it-IT" sz="2000" i="1">
                                      <a:solidFill>
                                        <a:srgbClr val="000000"/>
                                      </a:solidFill>
                                      <a:latin typeface="Cambria Math" panose="02040503050406030204" pitchFamily="18" charset="0"/>
                                    </a:rPr>
                                  </m:ctrlPr>
                                </m:sSubPr>
                                <m:e>
                                  <m:acc>
                                    <m:accPr>
                                      <m:chr m:val="⃗"/>
                                      <m:ctrlPr>
                                        <a:rPr lang="it-IT" sz="2000" i="1">
                                          <a:solidFill>
                                            <a:srgbClr val="000000"/>
                                          </a:solidFill>
                                          <a:latin typeface="Cambria Math" panose="02040503050406030204" pitchFamily="18" charset="0"/>
                                        </a:rPr>
                                      </m:ctrlPr>
                                    </m:accPr>
                                    <m:e>
                                      <m:r>
                                        <a:rPr lang="it-IT" sz="2000" i="1">
                                          <a:solidFill>
                                            <a:srgbClr val="000000"/>
                                          </a:solidFill>
                                          <a:latin typeface="Cambria Math" panose="02040503050406030204" pitchFamily="18" charset="0"/>
                                        </a:rPr>
                                        <m:t>𝑟</m:t>
                                      </m:r>
                                    </m:e>
                                  </m:acc>
                                </m:e>
                                <m:sub>
                                  <m:r>
                                    <a:rPr lang="it-IT" sz="2000" i="1">
                                      <a:solidFill>
                                        <a:srgbClr val="000000"/>
                                      </a:solidFill>
                                      <a:latin typeface="Cambria Math" panose="02040503050406030204" pitchFamily="18" charset="0"/>
                                    </a:rPr>
                                    <m:t>1</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𝛥</m:t>
                              </m:r>
                              <m:r>
                                <a:rPr lang="it-IT" sz="2000" i="1">
                                  <a:solidFill>
                                    <a:srgbClr val="000000"/>
                                  </a:solidFill>
                                  <a:latin typeface="Cambria Math" panose="02040503050406030204" pitchFamily="18" charset="0"/>
                                </a:rPr>
                                <m:t>𝑧</m:t>
                              </m:r>
                            </m:e>
                          </m:d>
                        </m:num>
                        <m:den>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𝑞𝑞</m:t>
                              </m:r>
                            </m:e>
                            <m:sub>
                              <m:r>
                                <a:rPr lang="it-IT" sz="2000" i="1">
                                  <a:solidFill>
                                    <a:srgbClr val="000000"/>
                                  </a:solidFill>
                                  <a:latin typeface="Cambria Math" panose="02040503050406030204" pitchFamily="18" charset="0"/>
                                </a:rPr>
                                <m:t>1</m:t>
                              </m:r>
                            </m:sub>
                          </m:sSub>
                        </m:den>
                      </m:f>
                    </m:oMath>
                  </m:oMathPara>
                </a14:m>
                <a:endParaRPr lang="it-IT" sz="2000" i="1" dirty="0">
                  <a:solidFill>
                    <a:srgbClr val="000000"/>
                  </a:solidFill>
                </a:endParaRPr>
              </a:p>
            </p:txBody>
          </p:sp>
        </mc:Choice>
        <mc:Fallback xmlns="">
          <p:sp>
            <p:nvSpPr>
              <p:cNvPr id="46" name="CasellaDiTesto 45">
                <a:extLst>
                  <a:ext uri="{FF2B5EF4-FFF2-40B4-BE49-F238E27FC236}">
                    <a16:creationId xmlns:a16="http://schemas.microsoft.com/office/drawing/2014/main" id="{747A6B17-B5C4-1049-BBAB-D0A5241A1BD0}"/>
                  </a:ext>
                </a:extLst>
              </p:cNvPr>
              <p:cNvSpPr txBox="1">
                <a:spLocks noRot="1" noChangeAspect="1" noMove="1" noResize="1" noEditPoints="1" noAdjustHandles="1" noChangeArrowheads="1" noChangeShapeType="1" noTextEdit="1"/>
              </p:cNvSpPr>
              <p:nvPr/>
            </p:nvSpPr>
            <p:spPr>
              <a:xfrm>
                <a:off x="7173357" y="2352044"/>
                <a:ext cx="2496261" cy="707694"/>
              </a:xfrm>
              <a:prstGeom prst="rect">
                <a:avLst/>
              </a:prstGeom>
              <a:blipFill>
                <a:blip r:embed="rId7"/>
                <a:stretch>
                  <a:fillRect t="-8929" b="-1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7" name="CasellaDiTesto 46">
                <a:extLst>
                  <a:ext uri="{FF2B5EF4-FFF2-40B4-BE49-F238E27FC236}">
                    <a16:creationId xmlns:a16="http://schemas.microsoft.com/office/drawing/2014/main" id="{93E0154C-F8BD-F64E-B166-550BB08F84CB}"/>
                  </a:ext>
                </a:extLst>
              </p:cNvPr>
              <p:cNvSpPr txBox="1"/>
              <p:nvPr/>
            </p:nvSpPr>
            <p:spPr>
              <a:xfrm>
                <a:off x="6875368" y="3325227"/>
                <a:ext cx="3385222" cy="6640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𝑍</m:t>
                          </m:r>
                        </m:e>
                        <m:sub>
                          <m:r>
                            <a:rPr lang="it-IT" sz="2000" i="1">
                              <a:solidFill>
                                <a:srgbClr val="000000"/>
                              </a:solidFill>
                              <a:latin typeface="Cambria Math" panose="02040503050406030204" pitchFamily="18" charset="0"/>
                            </a:rPr>
                            <m:t>⊥</m:t>
                          </m:r>
                        </m:sub>
                      </m:sSub>
                      <m:r>
                        <a:rPr lang="it-IT" sz="2000" i="1">
                          <a:solidFill>
                            <a:srgbClr val="000000"/>
                          </a:solidFill>
                          <a:latin typeface="Cambria Math" panose="02040503050406030204" pitchFamily="18" charset="0"/>
                        </a:rPr>
                        <m:t>(</m:t>
                      </m:r>
                      <m:r>
                        <a:rPr lang="it-IT" sz="2000" i="1">
                          <a:solidFill>
                            <a:srgbClr val="000000"/>
                          </a:solidFill>
                          <a:latin typeface="Cambria Math" panose="02040503050406030204" pitchFamily="18" charset="0"/>
                        </a:rPr>
                        <m:t>𝜔</m:t>
                      </m:r>
                      <m:r>
                        <a:rPr lang="it-IT" sz="2000" i="1">
                          <a:solidFill>
                            <a:srgbClr val="000000"/>
                          </a:solidFill>
                          <a:latin typeface="Cambria Math" panose="02040503050406030204" pitchFamily="18" charset="0"/>
                        </a:rPr>
                        <m:t>)=</m:t>
                      </m:r>
                      <m:f>
                        <m:fPr>
                          <m:ctrlPr>
                            <a:rPr lang="it-IT" sz="2000" i="1">
                              <a:solidFill>
                                <a:srgbClr val="000000"/>
                              </a:solidFill>
                              <a:latin typeface="Cambria Math" panose="02040503050406030204" pitchFamily="18" charset="0"/>
                            </a:rPr>
                          </m:ctrlPr>
                        </m:fPr>
                        <m:num>
                          <m:r>
                            <a:rPr lang="it-IT" sz="2000" i="1">
                              <a:solidFill>
                                <a:srgbClr val="000000"/>
                              </a:solidFill>
                              <a:latin typeface="Cambria Math" panose="02040503050406030204" pitchFamily="18" charset="0"/>
                            </a:rPr>
                            <m:t>𝑖</m:t>
                          </m:r>
                        </m:num>
                        <m:den>
                          <m:r>
                            <a:rPr lang="it-IT" sz="2000" i="1">
                              <a:solidFill>
                                <a:srgbClr val="000000"/>
                              </a:solidFill>
                              <a:latin typeface="Cambria Math" panose="02040503050406030204" pitchFamily="18" charset="0"/>
                            </a:rPr>
                            <m:t>𝛽</m:t>
                          </m:r>
                          <m:r>
                            <a:rPr lang="it-IT" sz="2000" i="1">
                              <a:solidFill>
                                <a:srgbClr val="000000"/>
                              </a:solidFill>
                              <a:latin typeface="Cambria Math" panose="02040503050406030204" pitchFamily="18" charset="0"/>
                            </a:rPr>
                            <m:t>𝑣</m:t>
                          </m:r>
                        </m:den>
                      </m:f>
                      <m:nary>
                        <m:naryPr>
                          <m:ctrlPr>
                            <a:rPr lang="it-IT" sz="2000" i="1">
                              <a:solidFill>
                                <a:srgbClr val="000000"/>
                              </a:solidFill>
                              <a:latin typeface="Cambria Math" panose="02040503050406030204" pitchFamily="18" charset="0"/>
                            </a:rPr>
                          </m:ctrlPr>
                        </m:naryPr>
                        <m:sub>
                          <m:r>
                            <a:rPr lang="it-IT" sz="2000" i="1">
                              <a:solidFill>
                                <a:srgbClr val="000000"/>
                              </a:solidFill>
                              <a:latin typeface="Cambria Math" panose="02040503050406030204" pitchFamily="18" charset="0"/>
                            </a:rPr>
                            <m:t>−∞</m:t>
                          </m:r>
                        </m:sub>
                        <m:sup>
                          <m:r>
                            <a:rPr lang="it-IT" sz="2000" i="1">
                              <a:solidFill>
                                <a:srgbClr val="000000"/>
                              </a:solidFill>
                              <a:latin typeface="Cambria Math" panose="02040503050406030204" pitchFamily="18" charset="0"/>
                            </a:rPr>
                            <m:t>∞</m:t>
                          </m:r>
                        </m:sup>
                        <m:e>
                          <m:sSub>
                            <m:sSubPr>
                              <m:ctrlPr>
                                <a:rPr lang="it-IT" sz="2000" i="1">
                                  <a:solidFill>
                                    <a:srgbClr val="000000"/>
                                  </a:solidFill>
                                  <a:latin typeface="Cambria Math" panose="02040503050406030204" pitchFamily="18" charset="0"/>
                                </a:rPr>
                              </m:ctrlPr>
                            </m:sSubPr>
                            <m:e>
                              <m:r>
                                <a:rPr lang="it-IT" sz="2000" i="1">
                                  <a:solidFill>
                                    <a:srgbClr val="000000"/>
                                  </a:solidFill>
                                  <a:latin typeface="Cambria Math" panose="02040503050406030204" pitchFamily="18" charset="0"/>
                                </a:rPr>
                                <m:t>𝑤</m:t>
                              </m:r>
                            </m:e>
                            <m:sub>
                              <m:r>
                                <a:rPr lang="it-IT" sz="2000" i="1">
                                  <a:solidFill>
                                    <a:srgbClr val="000000"/>
                                  </a:solidFill>
                                  <a:latin typeface="Cambria Math" panose="02040503050406030204" pitchFamily="18" charset="0"/>
                                </a:rPr>
                                <m:t>⊥</m:t>
                              </m:r>
                            </m:sub>
                          </m:sSub>
                          <m:d>
                            <m:dPr>
                              <m:ctrlPr>
                                <a:rPr lang="it-IT" sz="2000" i="1">
                                  <a:solidFill>
                                    <a:srgbClr val="000000"/>
                                  </a:solidFill>
                                  <a:latin typeface="Cambria Math" panose="02040503050406030204" pitchFamily="18" charset="0"/>
                                </a:rPr>
                              </m:ctrlPr>
                            </m:dPr>
                            <m:e>
                              <m:r>
                                <a:rPr lang="it-IT" sz="2000" i="1">
                                  <a:solidFill>
                                    <a:srgbClr val="000000"/>
                                  </a:solidFill>
                                  <a:latin typeface="Cambria Math" panose="02040503050406030204" pitchFamily="18" charset="0"/>
                                </a:rPr>
                                <m:t>𝑧</m:t>
                              </m:r>
                            </m:e>
                          </m:d>
                          <m:sSup>
                            <m:sSupPr>
                              <m:ctrlPr>
                                <a:rPr lang="it-IT" sz="2000" i="1">
                                  <a:solidFill>
                                    <a:srgbClr val="000000"/>
                                  </a:solidFill>
                                  <a:latin typeface="Cambria Math" panose="02040503050406030204" pitchFamily="18" charset="0"/>
                                </a:rPr>
                              </m:ctrlPr>
                            </m:sSupPr>
                            <m:e>
                              <m:r>
                                <a:rPr lang="it-IT" sz="2000" i="1">
                                  <a:solidFill>
                                    <a:srgbClr val="000000"/>
                                  </a:solidFill>
                                  <a:latin typeface="Cambria Math" panose="02040503050406030204" pitchFamily="18" charset="0"/>
                                </a:rPr>
                                <m:t>𝑒</m:t>
                              </m:r>
                            </m:e>
                            <m:sup>
                              <m:r>
                                <a:rPr lang="it-IT" sz="2000" i="1">
                                  <a:solidFill>
                                    <a:srgbClr val="000000"/>
                                  </a:solidFill>
                                  <a:latin typeface="Cambria Math" panose="02040503050406030204" pitchFamily="18" charset="0"/>
                                </a:rPr>
                                <m:t>𝑖</m:t>
                              </m:r>
                              <m:r>
                                <a:rPr lang="it-IT" sz="2000" i="1">
                                  <a:solidFill>
                                    <a:srgbClr val="000000"/>
                                  </a:solidFill>
                                  <a:latin typeface="Cambria Math" panose="02040503050406030204" pitchFamily="18" charset="0"/>
                                </a:rPr>
                                <m:t>𝜔</m:t>
                              </m:r>
                              <m:f>
                                <m:fPr>
                                  <m:ctrlPr>
                                    <a:rPr lang="it-IT" sz="2000" i="1">
                                      <a:solidFill>
                                        <a:srgbClr val="000000"/>
                                      </a:solidFill>
                                      <a:latin typeface="Cambria Math" panose="02040503050406030204" pitchFamily="18" charset="0"/>
                                    </a:rPr>
                                  </m:ctrlPr>
                                </m:fPr>
                                <m:num>
                                  <m:r>
                                    <a:rPr lang="it-IT" sz="2000" i="1">
                                      <a:solidFill>
                                        <a:srgbClr val="000000"/>
                                      </a:solidFill>
                                      <a:latin typeface="Cambria Math" panose="02040503050406030204" pitchFamily="18" charset="0"/>
                                    </a:rPr>
                                    <m:t>𝑧</m:t>
                                  </m:r>
                                </m:num>
                                <m:den>
                                  <m:r>
                                    <a:rPr lang="it-IT" sz="2000" i="1">
                                      <a:solidFill>
                                        <a:srgbClr val="000000"/>
                                      </a:solidFill>
                                      <a:latin typeface="Cambria Math" panose="02040503050406030204" pitchFamily="18" charset="0"/>
                                    </a:rPr>
                                    <m:t>𝑣</m:t>
                                  </m:r>
                                </m:den>
                              </m:f>
                            </m:sup>
                          </m:sSup>
                          <m:r>
                            <a:rPr lang="it-IT" sz="2000" i="1">
                              <a:solidFill>
                                <a:srgbClr val="000000"/>
                              </a:solidFill>
                              <a:latin typeface="Cambria Math" panose="02040503050406030204" pitchFamily="18" charset="0"/>
                            </a:rPr>
                            <m:t> </m:t>
                          </m:r>
                          <m:r>
                            <a:rPr lang="it-IT" sz="2000" i="1">
                              <a:solidFill>
                                <a:srgbClr val="000000"/>
                              </a:solidFill>
                              <a:latin typeface="Cambria Math" panose="02040503050406030204" pitchFamily="18" charset="0"/>
                            </a:rPr>
                            <m:t>𝑑𝑧</m:t>
                          </m:r>
                        </m:e>
                      </m:nary>
                    </m:oMath>
                  </m:oMathPara>
                </a14:m>
                <a:endParaRPr lang="it-IT" sz="2000" dirty="0">
                  <a:solidFill>
                    <a:srgbClr val="000000"/>
                  </a:solidFill>
                </a:endParaRPr>
              </a:p>
            </p:txBody>
          </p:sp>
        </mc:Choice>
        <mc:Fallback xmlns="">
          <p:sp>
            <p:nvSpPr>
              <p:cNvPr id="47" name="CasellaDiTesto 46">
                <a:extLst>
                  <a:ext uri="{FF2B5EF4-FFF2-40B4-BE49-F238E27FC236}">
                    <a16:creationId xmlns:a16="http://schemas.microsoft.com/office/drawing/2014/main" id="{93E0154C-F8BD-F64E-B166-550BB08F84CB}"/>
                  </a:ext>
                </a:extLst>
              </p:cNvPr>
              <p:cNvSpPr txBox="1">
                <a:spLocks noRot="1" noChangeAspect="1" noMove="1" noResize="1" noEditPoints="1" noAdjustHandles="1" noChangeArrowheads="1" noChangeShapeType="1" noTextEdit="1"/>
              </p:cNvSpPr>
              <p:nvPr/>
            </p:nvSpPr>
            <p:spPr>
              <a:xfrm>
                <a:off x="6875368" y="3325227"/>
                <a:ext cx="3385222" cy="664093"/>
              </a:xfrm>
              <a:prstGeom prst="rect">
                <a:avLst/>
              </a:prstGeom>
              <a:blipFill>
                <a:blip r:embed="rId8"/>
                <a:stretch>
                  <a:fillRect l="-1124" t="-190566" r="-1124" b="-281132"/>
                </a:stretch>
              </a:blipFill>
            </p:spPr>
            <p:txBody>
              <a:bodyPr/>
              <a:lstStyle/>
              <a:p>
                <a:r>
                  <a:rPr lang="en-IT">
                    <a:noFill/>
                  </a:rPr>
                  <a:t> </a:t>
                </a:r>
              </a:p>
            </p:txBody>
          </p:sp>
        </mc:Fallback>
      </mc:AlternateContent>
      <p:sp>
        <p:nvSpPr>
          <p:cNvPr id="3" name="Rettangolo 2">
            <a:extLst>
              <a:ext uri="{FF2B5EF4-FFF2-40B4-BE49-F238E27FC236}">
                <a16:creationId xmlns:a16="http://schemas.microsoft.com/office/drawing/2014/main" id="{B18AA63C-5916-8844-9E69-5EABC2425FAB}"/>
              </a:ext>
            </a:extLst>
          </p:cNvPr>
          <p:cNvSpPr/>
          <p:nvPr/>
        </p:nvSpPr>
        <p:spPr>
          <a:xfrm>
            <a:off x="250913" y="4242700"/>
            <a:ext cx="5133885" cy="1754326"/>
          </a:xfrm>
          <a:prstGeom prst="rect">
            <a:avLst/>
          </a:prstGeom>
        </p:spPr>
        <p:txBody>
          <a:bodyPr wrap="square">
            <a:spAutoFit/>
          </a:bodyPr>
          <a:lstStyle/>
          <a:p>
            <a:r>
              <a:rPr lang="it-IT" sz="1800" dirty="0">
                <a:solidFill>
                  <a:srgbClr val="000000"/>
                </a:solidFill>
                <a:latin typeface="+mn-lt"/>
              </a:rPr>
              <a:t>Can </a:t>
            </a:r>
            <a:r>
              <a:rPr lang="it-IT" sz="1800" dirty="0" err="1">
                <a:solidFill>
                  <a:srgbClr val="000000"/>
                </a:solidFill>
                <a:latin typeface="+mn-lt"/>
              </a:rPr>
              <a:t>influence</a:t>
            </a:r>
            <a:r>
              <a:rPr lang="it-IT" sz="1800" dirty="0">
                <a:solidFill>
                  <a:srgbClr val="000000"/>
                </a:solidFill>
                <a:latin typeface="+mn-lt"/>
              </a:rPr>
              <a:t> the </a:t>
            </a:r>
            <a:r>
              <a:rPr lang="it-IT" sz="1800" dirty="0" err="1">
                <a:solidFill>
                  <a:srgbClr val="000000"/>
                </a:solidFill>
                <a:latin typeface="+mn-lt"/>
              </a:rPr>
              <a:t>motion</a:t>
            </a:r>
            <a:r>
              <a:rPr lang="it-IT" sz="1800" dirty="0">
                <a:solidFill>
                  <a:srgbClr val="000000"/>
                </a:solidFill>
                <a:latin typeface="+mn-lt"/>
              </a:rPr>
              <a:t> of </a:t>
            </a:r>
            <a:r>
              <a:rPr lang="it-IT" sz="1800" dirty="0" err="1">
                <a:solidFill>
                  <a:srgbClr val="000000"/>
                </a:solidFill>
                <a:latin typeface="+mn-lt"/>
              </a:rPr>
              <a:t>trailing</a:t>
            </a:r>
            <a:r>
              <a:rPr lang="it-IT" sz="1800" dirty="0">
                <a:solidFill>
                  <a:srgbClr val="000000"/>
                </a:solidFill>
                <a:latin typeface="+mn-lt"/>
              </a:rPr>
              <a:t> </a:t>
            </a:r>
            <a:r>
              <a:rPr lang="it-IT" sz="1800" dirty="0" err="1">
                <a:solidFill>
                  <a:srgbClr val="000000"/>
                </a:solidFill>
                <a:latin typeface="+mn-lt"/>
              </a:rPr>
              <a:t>particles</a:t>
            </a:r>
            <a:r>
              <a:rPr lang="it-IT" sz="1800" dirty="0">
                <a:solidFill>
                  <a:srgbClr val="000000"/>
                </a:solidFill>
                <a:latin typeface="+mn-lt"/>
              </a:rPr>
              <a:t>, in the </a:t>
            </a:r>
            <a:r>
              <a:rPr lang="it-IT" sz="1800" dirty="0" err="1">
                <a:solidFill>
                  <a:srgbClr val="000000"/>
                </a:solidFill>
                <a:latin typeface="+mn-lt"/>
              </a:rPr>
              <a:t>longitudinal</a:t>
            </a:r>
            <a:r>
              <a:rPr lang="it-IT" sz="1800" dirty="0">
                <a:solidFill>
                  <a:srgbClr val="000000"/>
                </a:solidFill>
                <a:latin typeface="+mn-lt"/>
              </a:rPr>
              <a:t>/</a:t>
            </a:r>
            <a:r>
              <a:rPr lang="it-IT" sz="1800" dirty="0" err="1">
                <a:solidFill>
                  <a:srgbClr val="000000"/>
                </a:solidFill>
                <a:latin typeface="+mn-lt"/>
              </a:rPr>
              <a:t>transverse</a:t>
            </a:r>
            <a:r>
              <a:rPr lang="it-IT" sz="1800" dirty="0">
                <a:solidFill>
                  <a:srgbClr val="000000"/>
                </a:solidFill>
                <a:latin typeface="+mn-lt"/>
              </a:rPr>
              <a:t> </a:t>
            </a:r>
            <a:r>
              <a:rPr lang="it-IT" sz="1800" dirty="0" err="1">
                <a:solidFill>
                  <a:srgbClr val="000000"/>
                </a:solidFill>
                <a:latin typeface="+mn-lt"/>
              </a:rPr>
              <a:t>directions</a:t>
            </a:r>
            <a:r>
              <a:rPr lang="it-IT" sz="1800" dirty="0">
                <a:solidFill>
                  <a:srgbClr val="000000"/>
                </a:solidFill>
                <a:latin typeface="+mn-lt"/>
              </a:rPr>
              <a:t>, </a:t>
            </a:r>
            <a:r>
              <a:rPr lang="it-IT" sz="1800" dirty="0" err="1">
                <a:solidFill>
                  <a:srgbClr val="000000"/>
                </a:solidFill>
                <a:latin typeface="+mn-lt"/>
              </a:rPr>
              <a:t>leading</a:t>
            </a:r>
            <a:r>
              <a:rPr lang="it-IT" sz="1800" dirty="0">
                <a:solidFill>
                  <a:srgbClr val="000000"/>
                </a:solidFill>
                <a:latin typeface="+mn-lt"/>
              </a:rPr>
              <a:t> to: </a:t>
            </a:r>
          </a:p>
          <a:p>
            <a:pPr marL="285750" indent="-285750">
              <a:buFont typeface="Arial" panose="020B0604020202020204" pitchFamily="34" charset="0"/>
              <a:buChar char="•"/>
            </a:pPr>
            <a:r>
              <a:rPr lang="it-IT" sz="1800" dirty="0">
                <a:solidFill>
                  <a:srgbClr val="000000"/>
                </a:solidFill>
                <a:latin typeface="+mn-lt"/>
              </a:rPr>
              <a:t>energy </a:t>
            </a:r>
            <a:r>
              <a:rPr lang="it-IT" sz="1800" dirty="0" err="1">
                <a:solidFill>
                  <a:srgbClr val="000000"/>
                </a:solidFill>
                <a:latin typeface="+mn-lt"/>
              </a:rPr>
              <a:t>loss</a:t>
            </a:r>
            <a:r>
              <a:rPr lang="it-IT" sz="1800" dirty="0">
                <a:solidFill>
                  <a:srgbClr val="000000"/>
                </a:solidFill>
                <a:latin typeface="+mn-lt"/>
              </a:rPr>
              <a:t>, </a:t>
            </a:r>
          </a:p>
          <a:p>
            <a:pPr marL="285750" indent="-285750">
              <a:buFont typeface="Arial" panose="020B0604020202020204" pitchFamily="34" charset="0"/>
              <a:buChar char="•"/>
            </a:pPr>
            <a:r>
              <a:rPr lang="it-IT" sz="1800" dirty="0" err="1">
                <a:solidFill>
                  <a:srgbClr val="000000"/>
                </a:solidFill>
                <a:latin typeface="+mn-lt"/>
              </a:rPr>
              <a:t>beam</a:t>
            </a:r>
            <a:r>
              <a:rPr lang="it-IT" sz="1800" dirty="0">
                <a:solidFill>
                  <a:srgbClr val="000000"/>
                </a:solidFill>
                <a:latin typeface="+mn-lt"/>
              </a:rPr>
              <a:t> </a:t>
            </a:r>
            <a:r>
              <a:rPr lang="it-IT" sz="1800" dirty="0" err="1">
                <a:solidFill>
                  <a:srgbClr val="000000"/>
                </a:solidFill>
                <a:latin typeface="+mn-lt"/>
              </a:rPr>
              <a:t>instabilities</a:t>
            </a:r>
            <a:r>
              <a:rPr lang="it-IT" sz="1800" dirty="0">
                <a:solidFill>
                  <a:srgbClr val="000000"/>
                </a:solidFill>
                <a:latin typeface="+mn-lt"/>
              </a:rPr>
              <a:t>, </a:t>
            </a:r>
          </a:p>
          <a:p>
            <a:pPr marL="285750" indent="-285750">
              <a:buFont typeface="Arial" panose="020B0604020202020204" pitchFamily="34" charset="0"/>
              <a:buChar char="•"/>
            </a:pPr>
            <a:r>
              <a:rPr lang="it-IT" sz="1800" dirty="0" err="1">
                <a:solidFill>
                  <a:srgbClr val="000000"/>
                </a:solidFill>
                <a:latin typeface="+mn-lt"/>
              </a:rPr>
              <a:t>secondary</a:t>
            </a:r>
            <a:r>
              <a:rPr lang="it-IT" sz="1800" dirty="0">
                <a:solidFill>
                  <a:srgbClr val="000000"/>
                </a:solidFill>
                <a:latin typeface="+mn-lt"/>
              </a:rPr>
              <a:t> </a:t>
            </a:r>
            <a:r>
              <a:rPr lang="it-IT" sz="1800" dirty="0" err="1">
                <a:solidFill>
                  <a:srgbClr val="000000"/>
                </a:solidFill>
                <a:latin typeface="+mn-lt"/>
              </a:rPr>
              <a:t>effects</a:t>
            </a:r>
            <a:r>
              <a:rPr lang="it-IT" sz="1800" dirty="0">
                <a:solidFill>
                  <a:srgbClr val="000000"/>
                </a:solidFill>
                <a:latin typeface="+mn-lt"/>
              </a:rPr>
              <a:t> (</a:t>
            </a:r>
            <a:r>
              <a:rPr lang="it-IT" sz="1800" dirty="0" err="1">
                <a:solidFill>
                  <a:srgbClr val="000000"/>
                </a:solidFill>
                <a:latin typeface="+mn-lt"/>
              </a:rPr>
              <a:t>excessive</a:t>
            </a:r>
            <a:r>
              <a:rPr lang="it-IT" sz="1800" dirty="0">
                <a:solidFill>
                  <a:srgbClr val="000000"/>
                </a:solidFill>
                <a:latin typeface="+mn-lt"/>
              </a:rPr>
              <a:t> </a:t>
            </a:r>
            <a:r>
              <a:rPr lang="it-IT" sz="1800" dirty="0" err="1">
                <a:solidFill>
                  <a:srgbClr val="000000"/>
                </a:solidFill>
                <a:latin typeface="+mn-lt"/>
              </a:rPr>
              <a:t>heating</a:t>
            </a:r>
            <a:r>
              <a:rPr lang="it-IT" sz="1800" dirty="0">
                <a:solidFill>
                  <a:srgbClr val="000000"/>
                </a:solidFill>
                <a:latin typeface="+mn-lt"/>
              </a:rPr>
              <a:t> of </a:t>
            </a:r>
            <a:r>
              <a:rPr lang="it-IT" sz="1800" dirty="0" err="1">
                <a:solidFill>
                  <a:srgbClr val="000000"/>
                </a:solidFill>
                <a:latin typeface="+mn-lt"/>
              </a:rPr>
              <a:t>components</a:t>
            </a:r>
            <a:r>
              <a:rPr lang="it-IT" sz="1800" dirty="0">
                <a:solidFill>
                  <a:srgbClr val="000000"/>
                </a:solidFill>
                <a:latin typeface="+mn-lt"/>
              </a:rPr>
              <a:t> </a:t>
            </a:r>
            <a:r>
              <a:rPr lang="it-IT" sz="1800" dirty="0" err="1">
                <a:solidFill>
                  <a:srgbClr val="000000"/>
                </a:solidFill>
                <a:latin typeface="+mn-lt"/>
              </a:rPr>
              <a:t>at</a:t>
            </a:r>
            <a:r>
              <a:rPr lang="it-IT" sz="1800" dirty="0">
                <a:solidFill>
                  <a:srgbClr val="000000"/>
                </a:solidFill>
                <a:latin typeface="+mn-lt"/>
              </a:rPr>
              <a:t> or </a:t>
            </a:r>
            <a:r>
              <a:rPr lang="it-IT" sz="1800" dirty="0" err="1">
                <a:solidFill>
                  <a:srgbClr val="000000"/>
                </a:solidFill>
                <a:latin typeface="+mn-lt"/>
              </a:rPr>
              <a:t>near</a:t>
            </a:r>
            <a:r>
              <a:rPr lang="it-IT" sz="1800" dirty="0">
                <a:solidFill>
                  <a:srgbClr val="000000"/>
                </a:solidFill>
                <a:latin typeface="+mn-lt"/>
              </a:rPr>
              <a:t> </a:t>
            </a:r>
            <a:r>
              <a:rPr lang="it-IT" sz="1800" dirty="0" err="1">
                <a:solidFill>
                  <a:srgbClr val="000000"/>
                </a:solidFill>
                <a:latin typeface="+mn-lt"/>
              </a:rPr>
              <a:t>chamber</a:t>
            </a:r>
            <a:r>
              <a:rPr lang="it-IT" sz="1800" dirty="0">
                <a:solidFill>
                  <a:srgbClr val="000000"/>
                </a:solidFill>
                <a:latin typeface="+mn-lt"/>
              </a:rPr>
              <a:t> </a:t>
            </a:r>
            <a:r>
              <a:rPr lang="it-IT" sz="1800" dirty="0" err="1">
                <a:solidFill>
                  <a:srgbClr val="000000"/>
                </a:solidFill>
                <a:latin typeface="+mn-lt"/>
              </a:rPr>
              <a:t>wall</a:t>
            </a:r>
            <a:r>
              <a:rPr lang="it-IT" sz="1800" dirty="0">
                <a:solidFill>
                  <a:srgbClr val="000000"/>
                </a:solidFill>
                <a:latin typeface="+mn-lt"/>
              </a:rPr>
              <a:t>)</a:t>
            </a:r>
            <a:endParaRPr lang="it-IT" sz="1800" dirty="0">
              <a:solidFill>
                <a:srgbClr val="000000"/>
              </a:solidFill>
              <a:effectLst/>
              <a:latin typeface="+mn-lt"/>
            </a:endParaRPr>
          </a:p>
        </p:txBody>
      </p:sp>
      <p:sp>
        <p:nvSpPr>
          <p:cNvPr id="48" name="Freccia destra 47">
            <a:extLst>
              <a:ext uri="{FF2B5EF4-FFF2-40B4-BE49-F238E27FC236}">
                <a16:creationId xmlns:a16="http://schemas.microsoft.com/office/drawing/2014/main" id="{A8045D70-8467-4241-A5E6-878C2D60A69D}"/>
              </a:ext>
            </a:extLst>
          </p:cNvPr>
          <p:cNvSpPr/>
          <p:nvPr/>
        </p:nvSpPr>
        <p:spPr bwMode="auto">
          <a:xfrm>
            <a:off x="5499710" y="4648775"/>
            <a:ext cx="767026" cy="707886"/>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49" name="Rettangolo 48">
            <a:extLst>
              <a:ext uri="{FF2B5EF4-FFF2-40B4-BE49-F238E27FC236}">
                <a16:creationId xmlns:a16="http://schemas.microsoft.com/office/drawing/2014/main" id="{F6DFCDB7-2529-8C4B-91BD-8E64F4782615}"/>
              </a:ext>
            </a:extLst>
          </p:cNvPr>
          <p:cNvSpPr/>
          <p:nvPr/>
        </p:nvSpPr>
        <p:spPr>
          <a:xfrm>
            <a:off x="6381648" y="4236168"/>
            <a:ext cx="5665572" cy="1754326"/>
          </a:xfrm>
          <a:prstGeom prst="rect">
            <a:avLst/>
          </a:prstGeom>
        </p:spPr>
        <p:txBody>
          <a:bodyPr wrap="square">
            <a:spAutoFit/>
          </a:bodyPr>
          <a:lstStyle/>
          <a:p>
            <a:r>
              <a:rPr lang="it-IT" sz="1800" b="1" dirty="0">
                <a:solidFill>
                  <a:srgbClr val="000000"/>
                </a:solidFill>
                <a:effectLst/>
                <a:latin typeface="+mn-lt"/>
              </a:rPr>
              <a:t>MITIGATION:</a:t>
            </a:r>
            <a:r>
              <a:rPr lang="it-IT" sz="1800" dirty="0">
                <a:solidFill>
                  <a:srgbClr val="000000"/>
                </a:solidFill>
                <a:effectLst/>
                <a:latin typeface="+mn-lt"/>
              </a:rPr>
              <a:t> </a:t>
            </a:r>
          </a:p>
          <a:p>
            <a:pPr marL="285750" indent="-285750">
              <a:buFont typeface="Arial" panose="020B0604020202020204" pitchFamily="34" charset="0"/>
              <a:buChar char="•"/>
            </a:pPr>
            <a:r>
              <a:rPr lang="it-IT" sz="1800" dirty="0" err="1">
                <a:solidFill>
                  <a:srgbClr val="000000"/>
                </a:solidFill>
                <a:effectLst/>
                <a:latin typeface="+mn-lt"/>
              </a:rPr>
              <a:t>carefully</a:t>
            </a:r>
            <a:r>
              <a:rPr lang="it-IT" sz="1800" dirty="0">
                <a:solidFill>
                  <a:srgbClr val="000000"/>
                </a:solidFill>
                <a:effectLst/>
                <a:latin typeface="+mn-lt"/>
              </a:rPr>
              <a:t> design the vacuum </a:t>
            </a:r>
            <a:r>
              <a:rPr lang="it-IT" sz="1800" dirty="0" err="1">
                <a:solidFill>
                  <a:srgbClr val="000000"/>
                </a:solidFill>
                <a:effectLst/>
                <a:latin typeface="+mn-lt"/>
              </a:rPr>
              <a:t>chamber</a:t>
            </a:r>
            <a:r>
              <a:rPr lang="it-IT" sz="1800" dirty="0">
                <a:solidFill>
                  <a:srgbClr val="000000"/>
                </a:solidFill>
                <a:latin typeface="+mn-lt"/>
              </a:rPr>
              <a:t> with </a:t>
            </a:r>
            <a:r>
              <a:rPr lang="it-IT" sz="1800" dirty="0" err="1">
                <a:solidFill>
                  <a:srgbClr val="000000"/>
                </a:solidFill>
                <a:latin typeface="+mn-lt"/>
              </a:rPr>
              <a:t>different</a:t>
            </a:r>
            <a:r>
              <a:rPr lang="it-IT" sz="1800" dirty="0">
                <a:solidFill>
                  <a:srgbClr val="000000"/>
                </a:solidFill>
                <a:latin typeface="+mn-lt"/>
              </a:rPr>
              <a:t> cross-</a:t>
            </a:r>
            <a:r>
              <a:rPr lang="it-IT" sz="1800" dirty="0" err="1">
                <a:solidFill>
                  <a:srgbClr val="000000"/>
                </a:solidFill>
                <a:latin typeface="+mn-lt"/>
              </a:rPr>
              <a:t>sections</a:t>
            </a:r>
            <a:r>
              <a:rPr lang="it-IT" sz="1800" dirty="0">
                <a:solidFill>
                  <a:srgbClr val="000000"/>
                </a:solidFill>
                <a:latin typeface="+mn-lt"/>
              </a:rPr>
              <a:t>, </a:t>
            </a:r>
          </a:p>
          <a:p>
            <a:pPr marL="285750" indent="-285750">
              <a:buFont typeface="Arial" panose="020B0604020202020204" pitchFamily="34" charset="0"/>
              <a:buChar char="•"/>
            </a:pPr>
            <a:r>
              <a:rPr lang="it-IT" sz="1800" dirty="0">
                <a:solidFill>
                  <a:srgbClr val="000000"/>
                </a:solidFill>
                <a:latin typeface="+mn-lt"/>
              </a:rPr>
              <a:t>check the </a:t>
            </a:r>
            <a:r>
              <a:rPr lang="it-IT" sz="1800" dirty="0" err="1">
                <a:solidFill>
                  <a:srgbClr val="000000"/>
                </a:solidFill>
                <a:latin typeface="+mn-lt"/>
              </a:rPr>
              <a:t>surface</a:t>
            </a:r>
            <a:r>
              <a:rPr lang="it-IT" sz="1800" dirty="0">
                <a:solidFill>
                  <a:srgbClr val="000000"/>
                </a:solidFill>
                <a:latin typeface="+mn-lt"/>
              </a:rPr>
              <a:t> </a:t>
            </a:r>
            <a:r>
              <a:rPr lang="it-IT" sz="1800" dirty="0" err="1">
                <a:solidFill>
                  <a:srgbClr val="000000"/>
                </a:solidFill>
                <a:latin typeface="+mn-lt"/>
              </a:rPr>
              <a:t>resistivity</a:t>
            </a:r>
            <a:r>
              <a:rPr lang="it-IT" sz="1800" dirty="0">
                <a:solidFill>
                  <a:srgbClr val="000000"/>
                </a:solidFill>
                <a:latin typeface="+mn-lt"/>
              </a:rPr>
              <a:t> (</a:t>
            </a:r>
            <a:r>
              <a:rPr lang="it-IT" sz="1800" dirty="0" err="1">
                <a:solidFill>
                  <a:srgbClr val="000000"/>
                </a:solidFill>
                <a:latin typeface="+mn-lt"/>
              </a:rPr>
              <a:t>coatings</a:t>
            </a:r>
            <a:r>
              <a:rPr lang="it-IT" sz="1800" dirty="0">
                <a:solidFill>
                  <a:srgbClr val="000000"/>
                </a:solidFill>
                <a:latin typeface="+mn-lt"/>
              </a:rPr>
              <a:t>)</a:t>
            </a:r>
          </a:p>
          <a:p>
            <a:r>
              <a:rPr lang="it-IT" sz="1800" b="1" dirty="0" err="1">
                <a:solidFill>
                  <a:schemeClr val="tx1"/>
                </a:solidFill>
                <a:effectLst/>
                <a:latin typeface="+mn-lt"/>
              </a:rPr>
              <a:t>Impedance</a:t>
            </a:r>
            <a:r>
              <a:rPr lang="it-IT" sz="1800" b="1" dirty="0">
                <a:solidFill>
                  <a:schemeClr val="tx1"/>
                </a:solidFill>
                <a:effectLst/>
                <a:latin typeface="+mn-lt"/>
              </a:rPr>
              <a:t> budget</a:t>
            </a:r>
            <a:r>
              <a:rPr lang="it-IT" sz="1800" dirty="0">
                <a:solidFill>
                  <a:srgbClr val="000000"/>
                </a:solidFill>
                <a:effectLst/>
                <a:latin typeface="+mn-lt"/>
              </a:rPr>
              <a:t> </a:t>
            </a:r>
            <a:r>
              <a:rPr lang="it-IT" sz="1800" dirty="0" err="1">
                <a:solidFill>
                  <a:srgbClr val="000000"/>
                </a:solidFill>
                <a:effectLst/>
                <a:latin typeface="+mn-lt"/>
              </a:rPr>
              <a:t>is</a:t>
            </a:r>
            <a:r>
              <a:rPr lang="it-IT" sz="1800" dirty="0">
                <a:solidFill>
                  <a:srgbClr val="000000"/>
                </a:solidFill>
                <a:effectLst/>
                <a:latin typeface="+mn-lt"/>
              </a:rPr>
              <a:t> </a:t>
            </a:r>
            <a:r>
              <a:rPr lang="it-IT" sz="1800" dirty="0" err="1">
                <a:solidFill>
                  <a:srgbClr val="000000"/>
                </a:solidFill>
                <a:effectLst/>
                <a:latin typeface="+mn-lt"/>
              </a:rPr>
              <a:t>required</a:t>
            </a:r>
            <a:r>
              <a:rPr lang="it-IT" sz="1800" dirty="0">
                <a:solidFill>
                  <a:srgbClr val="000000"/>
                </a:solidFill>
                <a:effectLst/>
                <a:latin typeface="+mn-lt"/>
              </a:rPr>
              <a:t> </a:t>
            </a:r>
            <a:r>
              <a:rPr lang="it-IT" sz="1800" dirty="0" err="1">
                <a:solidFill>
                  <a:srgbClr val="000000"/>
                </a:solidFill>
                <a:effectLst/>
                <a:latin typeface="+mn-lt"/>
              </a:rPr>
              <a:t>when</a:t>
            </a:r>
            <a:r>
              <a:rPr lang="it-IT" sz="1800" dirty="0">
                <a:solidFill>
                  <a:srgbClr val="000000"/>
                </a:solidFill>
                <a:effectLst/>
                <a:latin typeface="+mn-lt"/>
              </a:rPr>
              <a:t> </a:t>
            </a:r>
            <a:r>
              <a:rPr lang="it-IT" sz="1800" dirty="0" err="1">
                <a:solidFill>
                  <a:srgbClr val="000000"/>
                </a:solidFill>
                <a:effectLst/>
                <a:latin typeface="+mn-lt"/>
              </a:rPr>
              <a:t>designing</a:t>
            </a:r>
            <a:r>
              <a:rPr lang="it-IT" sz="1800" dirty="0">
                <a:solidFill>
                  <a:srgbClr val="000000"/>
                </a:solidFill>
                <a:effectLst/>
                <a:latin typeface="+mn-lt"/>
              </a:rPr>
              <a:t>  a new machine, </a:t>
            </a:r>
            <a:r>
              <a:rPr lang="it-IT" sz="1800" dirty="0" err="1">
                <a:solidFill>
                  <a:srgbClr val="000000"/>
                </a:solidFill>
                <a:effectLst/>
                <a:latin typeface="+mn-lt"/>
              </a:rPr>
              <a:t>study</a:t>
            </a:r>
            <a:r>
              <a:rPr lang="it-IT" sz="1800" dirty="0">
                <a:solidFill>
                  <a:srgbClr val="000000"/>
                </a:solidFill>
                <a:effectLst/>
                <a:latin typeface="+mn-lt"/>
              </a:rPr>
              <a:t> </a:t>
            </a:r>
            <a:r>
              <a:rPr lang="it-IT" sz="1800" dirty="0" err="1">
                <a:solidFill>
                  <a:srgbClr val="000000"/>
                </a:solidFill>
                <a:effectLst/>
                <a:latin typeface="+mn-lt"/>
              </a:rPr>
              <a:t>mixed</a:t>
            </a:r>
            <a:r>
              <a:rPr lang="it-IT" sz="1800" dirty="0">
                <a:solidFill>
                  <a:srgbClr val="000000"/>
                </a:solidFill>
                <a:effectLst/>
                <a:latin typeface="+mn-lt"/>
              </a:rPr>
              <a:t> </a:t>
            </a:r>
            <a:r>
              <a:rPr lang="it-IT" sz="1800" dirty="0" err="1">
                <a:solidFill>
                  <a:srgbClr val="000000"/>
                </a:solidFill>
                <a:effectLst/>
                <a:latin typeface="+mn-lt"/>
              </a:rPr>
              <a:t>effects</a:t>
            </a:r>
            <a:r>
              <a:rPr lang="it-IT" sz="1800" dirty="0">
                <a:solidFill>
                  <a:srgbClr val="000000"/>
                </a:solidFill>
                <a:effectLst/>
                <a:latin typeface="+mn-lt"/>
              </a:rPr>
              <a:t> </a:t>
            </a:r>
            <a:r>
              <a:rPr lang="it-IT" sz="1800" i="1" dirty="0">
                <a:solidFill>
                  <a:srgbClr val="000000"/>
                </a:solidFill>
                <a:effectLst/>
                <a:latin typeface="+mn-lt"/>
              </a:rPr>
              <a:t>(</a:t>
            </a:r>
            <a:r>
              <a:rPr lang="it-IT" sz="1800" i="1" dirty="0" err="1">
                <a:solidFill>
                  <a:srgbClr val="000000"/>
                </a:solidFill>
                <a:effectLst/>
                <a:latin typeface="+mn-lt"/>
              </a:rPr>
              <a:t>see</a:t>
            </a:r>
            <a:r>
              <a:rPr lang="it-IT" sz="1800" i="1" dirty="0">
                <a:solidFill>
                  <a:srgbClr val="000000"/>
                </a:solidFill>
                <a:effectLst/>
                <a:latin typeface="+mn-lt"/>
              </a:rPr>
              <a:t> </a:t>
            </a:r>
            <a:r>
              <a:rPr lang="it-IT" sz="1800" i="1" dirty="0" err="1">
                <a:solidFill>
                  <a:srgbClr val="000000"/>
                </a:solidFill>
                <a:effectLst/>
                <a:latin typeface="+mn-lt"/>
              </a:rPr>
              <a:t>Mauro’s</a:t>
            </a:r>
            <a:r>
              <a:rPr lang="it-IT" sz="1800" i="1" dirty="0">
                <a:solidFill>
                  <a:srgbClr val="000000"/>
                </a:solidFill>
                <a:effectLst/>
                <a:latin typeface="+mn-lt"/>
              </a:rPr>
              <a:t> talk)</a:t>
            </a:r>
          </a:p>
        </p:txBody>
      </p:sp>
    </p:spTree>
    <p:extLst>
      <p:ext uri="{BB962C8B-B14F-4D97-AF65-F5344CB8AC3E}">
        <p14:creationId xmlns:p14="http://schemas.microsoft.com/office/powerpoint/2010/main" val="2639854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80F1477-D891-C84A-8FB9-98671FB4C7DB}"/>
              </a:ext>
            </a:extLst>
          </p:cNvPr>
          <p:cNvPicPr>
            <a:picLocks noChangeAspect="1"/>
          </p:cNvPicPr>
          <p:nvPr/>
        </p:nvPicPr>
        <p:blipFill rotWithShape="1">
          <a:blip r:embed="rId3"/>
          <a:srcRect b="15926"/>
          <a:stretch/>
        </p:blipFill>
        <p:spPr>
          <a:xfrm>
            <a:off x="6558699" y="1057425"/>
            <a:ext cx="5633301" cy="1657422"/>
          </a:xfrm>
          <a:prstGeom prst="rect">
            <a:avLst/>
          </a:prstGeom>
        </p:spPr>
      </p:pic>
      <p:sp>
        <p:nvSpPr>
          <p:cNvPr id="5" name="Titolo 7">
            <a:extLst>
              <a:ext uri="{FF2B5EF4-FFF2-40B4-BE49-F238E27FC236}">
                <a16:creationId xmlns:a16="http://schemas.microsoft.com/office/drawing/2014/main" id="{F5155C7C-F787-CB4B-2FC0-41C23D64F9FC}"/>
              </a:ext>
            </a:extLst>
          </p:cNvPr>
          <p:cNvSpPr txBox="1">
            <a:spLocks/>
          </p:cNvSpPr>
          <p:nvPr/>
        </p:nvSpPr>
        <p:spPr>
          <a:xfrm>
            <a:off x="3272720" y="94913"/>
            <a:ext cx="5325809" cy="508940"/>
          </a:xfrm>
          <a:prstGeom prst="rect">
            <a:avLst/>
          </a:prstGeom>
        </p:spPr>
        <p:txBody>
          <a:bodyPr/>
          <a:lstStyle>
            <a:lvl1pPr algn="l" rtl="0" eaLnBrk="1" fontAlgn="base" hangingPunct="1">
              <a:spcBef>
                <a:spcPct val="0"/>
              </a:spcBef>
              <a:spcAft>
                <a:spcPct val="0"/>
              </a:spcAft>
              <a:defRPr sz="2400" b="1">
                <a:solidFill>
                  <a:srgbClr val="822433"/>
                </a:solidFill>
                <a:latin typeface="+mj-lt"/>
                <a:ea typeface="+mj-ea"/>
                <a:cs typeface="ＭＳ Ｐゴシック" charset="-128"/>
              </a:defRPr>
            </a:lvl1pPr>
            <a:lvl2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2pPr>
            <a:lvl3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3pPr>
            <a:lvl4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4pPr>
            <a:lvl5pPr algn="l" rtl="0" eaLnBrk="1" fontAlgn="base" hangingPunct="1">
              <a:spcBef>
                <a:spcPct val="0"/>
              </a:spcBef>
              <a:spcAft>
                <a:spcPct val="0"/>
              </a:spcAft>
              <a:defRPr sz="2400" b="1">
                <a:solidFill>
                  <a:srgbClr val="822433"/>
                </a:solidFill>
                <a:latin typeface="Arial" charset="0"/>
                <a:ea typeface="ＭＳ Ｐゴシック" pitchFamily="1" charset="-128"/>
                <a:cs typeface="ＭＳ Ｐゴシック" charset="-128"/>
              </a:defRPr>
            </a:lvl5pPr>
            <a:lvl6pPr marL="457200" algn="l" rtl="0" eaLnBrk="1" fontAlgn="base" hangingPunct="1">
              <a:spcBef>
                <a:spcPct val="0"/>
              </a:spcBef>
              <a:spcAft>
                <a:spcPct val="0"/>
              </a:spcAft>
              <a:defRPr sz="2400" b="1">
                <a:solidFill>
                  <a:srgbClr val="822433"/>
                </a:solidFill>
                <a:latin typeface="Arial" charset="0"/>
                <a:ea typeface="ＭＳ Ｐゴシック" pitchFamily="1" charset="-128"/>
              </a:defRPr>
            </a:lvl6pPr>
            <a:lvl7pPr marL="914400" algn="l" rtl="0" eaLnBrk="1" fontAlgn="base" hangingPunct="1">
              <a:spcBef>
                <a:spcPct val="0"/>
              </a:spcBef>
              <a:spcAft>
                <a:spcPct val="0"/>
              </a:spcAft>
              <a:defRPr sz="2400" b="1">
                <a:solidFill>
                  <a:srgbClr val="822433"/>
                </a:solidFill>
                <a:latin typeface="Arial" charset="0"/>
                <a:ea typeface="ＭＳ Ｐゴシック" pitchFamily="1" charset="-128"/>
              </a:defRPr>
            </a:lvl7pPr>
            <a:lvl8pPr marL="1371600" algn="l" rtl="0" eaLnBrk="1" fontAlgn="base" hangingPunct="1">
              <a:spcBef>
                <a:spcPct val="0"/>
              </a:spcBef>
              <a:spcAft>
                <a:spcPct val="0"/>
              </a:spcAft>
              <a:defRPr sz="2400" b="1">
                <a:solidFill>
                  <a:srgbClr val="822433"/>
                </a:solidFill>
                <a:latin typeface="Arial" charset="0"/>
                <a:ea typeface="ＭＳ Ｐゴシック" pitchFamily="1" charset="-128"/>
              </a:defRPr>
            </a:lvl8pPr>
            <a:lvl9pPr marL="1828800" algn="l" rtl="0" eaLnBrk="1" fontAlgn="base" hangingPunct="1">
              <a:spcBef>
                <a:spcPct val="0"/>
              </a:spcBef>
              <a:spcAft>
                <a:spcPct val="0"/>
              </a:spcAft>
              <a:defRPr sz="2400" b="1">
                <a:solidFill>
                  <a:srgbClr val="822433"/>
                </a:solidFill>
                <a:latin typeface="Arial" charset="0"/>
                <a:ea typeface="ＭＳ Ｐゴシック" pitchFamily="1" charset="-128"/>
              </a:defRPr>
            </a:lvl9pPr>
          </a:lstStyle>
          <a:p>
            <a:pPr algn="ctr"/>
            <a:r>
              <a:rPr lang="en-GB" kern="0" dirty="0"/>
              <a:t>Electron-cloud</a:t>
            </a:r>
          </a:p>
        </p:txBody>
      </p:sp>
      <p:sp>
        <p:nvSpPr>
          <p:cNvPr id="7" name="Segnaposto piè di pagina 6">
            <a:extLst>
              <a:ext uri="{FF2B5EF4-FFF2-40B4-BE49-F238E27FC236}">
                <a16:creationId xmlns:a16="http://schemas.microsoft.com/office/drawing/2014/main" id="{96A4D817-5BC9-3C46-71DA-735E0BFAB0B9}"/>
              </a:ext>
            </a:extLst>
          </p:cNvPr>
          <p:cNvSpPr>
            <a:spLocks noGrp="1"/>
          </p:cNvSpPr>
          <p:nvPr>
            <p:ph type="ftr" sz="quarter" idx="11"/>
          </p:nvPr>
        </p:nvSpPr>
        <p:spPr/>
        <p:txBody>
          <a:bodyPr/>
          <a:lstStyle/>
          <a:p>
            <a:pPr>
              <a:defRPr/>
            </a:pPr>
            <a:r>
              <a:rPr lang="it-IT"/>
              <a:t>Seconda giornata acceleratori</a:t>
            </a:r>
          </a:p>
        </p:txBody>
      </p:sp>
      <p:sp>
        <p:nvSpPr>
          <p:cNvPr id="9" name="Segnaposto data 8">
            <a:extLst>
              <a:ext uri="{FF2B5EF4-FFF2-40B4-BE49-F238E27FC236}">
                <a16:creationId xmlns:a16="http://schemas.microsoft.com/office/drawing/2014/main" id="{239F8A0A-AC61-BC42-83F2-531E2FA4160A}"/>
              </a:ext>
            </a:extLst>
          </p:cNvPr>
          <p:cNvSpPr>
            <a:spLocks noGrp="1"/>
          </p:cNvSpPr>
          <p:nvPr>
            <p:ph type="dt" sz="half" idx="10"/>
          </p:nvPr>
        </p:nvSpPr>
        <p:spPr/>
        <p:txBody>
          <a:bodyPr/>
          <a:lstStyle/>
          <a:p>
            <a:r>
              <a:rPr lang="en-US"/>
              <a:t>2/03/2023</a:t>
            </a:r>
            <a:endParaRPr lang="it-IT"/>
          </a:p>
        </p:txBody>
      </p:sp>
      <p:sp>
        <p:nvSpPr>
          <p:cNvPr id="11" name="Text Box 3">
            <a:extLst>
              <a:ext uri="{FF2B5EF4-FFF2-40B4-BE49-F238E27FC236}">
                <a16:creationId xmlns:a16="http://schemas.microsoft.com/office/drawing/2014/main" id="{C0CFA608-DC47-3748-AB91-3D3292FADBD5}"/>
              </a:ext>
            </a:extLst>
          </p:cNvPr>
          <p:cNvSpPr txBox="1">
            <a:spLocks noChangeArrowheads="1"/>
          </p:cNvSpPr>
          <p:nvPr/>
        </p:nvSpPr>
        <p:spPr bwMode="auto">
          <a:xfrm>
            <a:off x="69265" y="645389"/>
            <a:ext cx="6406912" cy="2862322"/>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800" b="1" dirty="0">
                <a:solidFill>
                  <a:srgbClr val="822433"/>
                </a:solidFill>
              </a:rPr>
              <a:t>Electron multiplication </a:t>
            </a:r>
            <a:r>
              <a:rPr lang="en-US" sz="1800" dirty="0">
                <a:solidFill>
                  <a:srgbClr val="002060"/>
                </a:solidFill>
              </a:rPr>
              <a:t>– </a:t>
            </a:r>
            <a:r>
              <a:rPr lang="en-US" sz="1800" b="1" dirty="0">
                <a:solidFill>
                  <a:srgbClr val="822433"/>
                </a:solidFill>
              </a:rPr>
              <a:t>e</a:t>
            </a:r>
            <a:r>
              <a:rPr lang="en-US" sz="1800" b="1" baseline="30000" dirty="0">
                <a:solidFill>
                  <a:srgbClr val="822433"/>
                </a:solidFill>
              </a:rPr>
              <a:t>-</a:t>
            </a:r>
            <a:r>
              <a:rPr lang="en-US" sz="1800" b="1" dirty="0">
                <a:solidFill>
                  <a:srgbClr val="822433"/>
                </a:solidFill>
              </a:rPr>
              <a:t> cloud formation</a:t>
            </a:r>
            <a:r>
              <a:rPr lang="en-US" sz="1800" dirty="0">
                <a:solidFill>
                  <a:srgbClr val="002060"/>
                </a:solidFill>
              </a:rPr>
              <a:t>:</a:t>
            </a:r>
          </a:p>
          <a:p>
            <a:pPr marL="225425" lvl="1">
              <a:spcBef>
                <a:spcPts val="0"/>
              </a:spcBef>
              <a:buFont typeface="Wingdings" charset="2"/>
              <a:buChar char="ü"/>
            </a:pPr>
            <a:r>
              <a:rPr lang="en-US" sz="1800" dirty="0">
                <a:solidFill>
                  <a:srgbClr val="002060"/>
                </a:solidFill>
              </a:rPr>
              <a:t> </a:t>
            </a:r>
            <a:r>
              <a:rPr lang="en-US" sz="1800" b="1" dirty="0">
                <a:solidFill>
                  <a:srgbClr val="822433"/>
                </a:solidFill>
              </a:rPr>
              <a:t>e</a:t>
            </a:r>
            <a:r>
              <a:rPr lang="en-US" sz="1800" b="1" baseline="30000" dirty="0">
                <a:solidFill>
                  <a:srgbClr val="822433"/>
                </a:solidFill>
              </a:rPr>
              <a:t>-</a:t>
            </a:r>
            <a:r>
              <a:rPr lang="en-US" sz="1800" dirty="0">
                <a:solidFill>
                  <a:srgbClr val="002060"/>
                </a:solidFill>
              </a:rPr>
              <a:t> generation due to: </a:t>
            </a:r>
          </a:p>
          <a:p>
            <a:pPr marL="968375" lvl="2" indent="-285750">
              <a:spcBef>
                <a:spcPts val="0"/>
              </a:spcBef>
              <a:buFont typeface="Arial" panose="020B0604020202020204" pitchFamily="34" charset="0"/>
              <a:buChar char="•"/>
            </a:pPr>
            <a:r>
              <a:rPr lang="en-US" sz="1800" dirty="0">
                <a:solidFill>
                  <a:srgbClr val="002060"/>
                </a:solidFill>
              </a:rPr>
              <a:t>photoemission</a:t>
            </a:r>
          </a:p>
          <a:p>
            <a:pPr marL="968375" lvl="2" indent="-285750">
              <a:spcBef>
                <a:spcPts val="0"/>
              </a:spcBef>
              <a:buFont typeface="Arial" panose="020B0604020202020204" pitchFamily="34" charset="0"/>
              <a:buChar char="•"/>
            </a:pPr>
            <a:r>
              <a:rPr lang="en-US" sz="1800" dirty="0">
                <a:solidFill>
                  <a:srgbClr val="002060"/>
                </a:solidFill>
              </a:rPr>
              <a:t>residual gas ionization</a:t>
            </a:r>
          </a:p>
          <a:p>
            <a:pPr marL="968375" lvl="2" indent="-285750">
              <a:spcBef>
                <a:spcPts val="0"/>
              </a:spcBef>
              <a:buFont typeface="Arial" panose="020B0604020202020204" pitchFamily="34" charset="0"/>
              <a:buChar char="•"/>
            </a:pPr>
            <a:r>
              <a:rPr lang="en-US" sz="1800" dirty="0">
                <a:solidFill>
                  <a:srgbClr val="002060"/>
                </a:solidFill>
              </a:rPr>
              <a:t>desorption from the losses on the wall</a:t>
            </a:r>
          </a:p>
          <a:p>
            <a:pPr marL="225425" lvl="1">
              <a:spcBef>
                <a:spcPct val="50000"/>
              </a:spcBef>
              <a:buFont typeface="Wingdings" charset="2"/>
              <a:buChar char="ü"/>
            </a:pPr>
            <a:r>
              <a:rPr lang="en-US" sz="1800" dirty="0">
                <a:solidFill>
                  <a:srgbClr val="002060"/>
                </a:solidFill>
              </a:rPr>
              <a:t> </a:t>
            </a:r>
            <a:r>
              <a:rPr lang="en-US" sz="1800" b="1" dirty="0">
                <a:solidFill>
                  <a:srgbClr val="822433"/>
                </a:solidFill>
              </a:rPr>
              <a:t>e</a:t>
            </a:r>
            <a:r>
              <a:rPr lang="en-US" sz="1800" b="1" baseline="30000" dirty="0">
                <a:solidFill>
                  <a:srgbClr val="822433"/>
                </a:solidFill>
              </a:rPr>
              <a:t>-</a:t>
            </a:r>
            <a:r>
              <a:rPr lang="en-US" sz="1800" dirty="0">
                <a:solidFill>
                  <a:srgbClr val="002060"/>
                </a:solidFill>
              </a:rPr>
              <a:t> (primary) acceleration in the field of passing bunches</a:t>
            </a:r>
          </a:p>
          <a:p>
            <a:pPr marL="225425" lvl="1">
              <a:spcBef>
                <a:spcPct val="50000"/>
              </a:spcBef>
              <a:buFont typeface="Wingdings" charset="2"/>
              <a:buChar char="ü"/>
            </a:pPr>
            <a:r>
              <a:rPr lang="en-US" sz="1800" dirty="0">
                <a:solidFill>
                  <a:srgbClr val="002060"/>
                </a:solidFill>
              </a:rPr>
              <a:t> Secondary emission with efficiency larger than one (Secondary Electron Yield – SEY), when the primary electrons hit the inner pipe walls with high enough energy</a:t>
            </a:r>
          </a:p>
        </p:txBody>
      </p:sp>
      <p:sp>
        <p:nvSpPr>
          <p:cNvPr id="6" name="Freccia destra con strisce 5">
            <a:extLst>
              <a:ext uri="{FF2B5EF4-FFF2-40B4-BE49-F238E27FC236}">
                <a16:creationId xmlns:a16="http://schemas.microsoft.com/office/drawing/2014/main" id="{3DE465A1-30D7-3C44-A2C3-105ECFA8E924}"/>
              </a:ext>
            </a:extLst>
          </p:cNvPr>
          <p:cNvSpPr/>
          <p:nvPr/>
        </p:nvSpPr>
        <p:spPr bwMode="auto">
          <a:xfrm>
            <a:off x="6147969" y="1772896"/>
            <a:ext cx="410730" cy="593623"/>
          </a:xfrm>
          <a:prstGeom prst="stripedRightArrow">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12" name="Rettangolo 11">
            <a:extLst>
              <a:ext uri="{FF2B5EF4-FFF2-40B4-BE49-F238E27FC236}">
                <a16:creationId xmlns:a16="http://schemas.microsoft.com/office/drawing/2014/main" id="{9DEF29A6-91F8-E749-8484-1AD7488E2A69}"/>
              </a:ext>
            </a:extLst>
          </p:cNvPr>
          <p:cNvSpPr/>
          <p:nvPr/>
        </p:nvSpPr>
        <p:spPr>
          <a:xfrm>
            <a:off x="4081070" y="3707432"/>
            <a:ext cx="3128720" cy="2339102"/>
          </a:xfrm>
          <a:prstGeom prst="rect">
            <a:avLst/>
          </a:prstGeom>
        </p:spPr>
        <p:txBody>
          <a:bodyPr wrap="square">
            <a:spAutoFit/>
          </a:bodyPr>
          <a:lstStyle/>
          <a:p>
            <a:pPr algn="ctr"/>
            <a:r>
              <a:rPr lang="it-IT" sz="2000" b="1" dirty="0">
                <a:solidFill>
                  <a:srgbClr val="000000"/>
                </a:solidFill>
                <a:latin typeface="Arial" panose="020B0604020202020204" pitchFamily="34" charset="0"/>
              </a:rPr>
              <a:t>MITIGATION Strategies</a:t>
            </a:r>
            <a:r>
              <a:rPr lang="it-IT" sz="1800" dirty="0">
                <a:solidFill>
                  <a:srgbClr val="000000"/>
                </a:solidFill>
                <a:latin typeface="Arial" panose="020B0604020202020204" pitchFamily="34" charset="0"/>
              </a:rPr>
              <a:t> </a:t>
            </a:r>
          </a:p>
          <a:p>
            <a:pPr marL="285750" indent="-285750">
              <a:buFont typeface="Arial" panose="020B0604020202020204" pitchFamily="34" charset="0"/>
              <a:buChar char="•"/>
            </a:pPr>
            <a:r>
              <a:rPr lang="it-IT" sz="1800" dirty="0">
                <a:solidFill>
                  <a:srgbClr val="000000"/>
                </a:solidFill>
                <a:latin typeface="Arial" panose="020B0604020202020204" pitchFamily="34" charset="0"/>
              </a:rPr>
              <a:t>Surface </a:t>
            </a:r>
            <a:r>
              <a:rPr lang="it-IT" sz="1800" dirty="0" err="1">
                <a:solidFill>
                  <a:srgbClr val="000000"/>
                </a:solidFill>
                <a:latin typeface="Arial" panose="020B0604020202020204" pitchFamily="34" charset="0"/>
              </a:rPr>
              <a:t>modifications</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geometrical</a:t>
            </a:r>
            <a:r>
              <a:rPr lang="it-IT" sz="1800" dirty="0">
                <a:solidFill>
                  <a:srgbClr val="000000"/>
                </a:solidFill>
                <a:latin typeface="Arial" panose="020B0604020202020204" pitchFamily="34" charset="0"/>
              </a:rPr>
              <a:t>, use low SEY </a:t>
            </a:r>
            <a:r>
              <a:rPr lang="it-IT" sz="1800" dirty="0" err="1">
                <a:solidFill>
                  <a:srgbClr val="000000"/>
                </a:solidFill>
                <a:latin typeface="Arial" panose="020B0604020202020204" pitchFamily="34" charset="0"/>
              </a:rPr>
              <a:t>material</a:t>
            </a:r>
            <a:r>
              <a:rPr lang="it-IT" sz="1800" dirty="0">
                <a:solidFill>
                  <a:srgbClr val="000000"/>
                </a:solidFill>
                <a:latin typeface="Arial" panose="020B0604020202020204" pitchFamily="34" charset="0"/>
              </a:rPr>
              <a:t>), </a:t>
            </a:r>
          </a:p>
          <a:p>
            <a:pPr marL="285750" indent="-285750">
              <a:buFont typeface="Arial" panose="020B0604020202020204" pitchFamily="34" charset="0"/>
              <a:buChar char="•"/>
            </a:pPr>
            <a:r>
              <a:rPr lang="it-IT" sz="1800" dirty="0">
                <a:solidFill>
                  <a:srgbClr val="000000"/>
                </a:solidFill>
                <a:latin typeface="Arial" panose="020B0604020202020204" pitchFamily="34" charset="0"/>
              </a:rPr>
              <a:t>electron scrubbing </a:t>
            </a:r>
            <a:r>
              <a:rPr lang="it-IT" sz="1800" dirty="0" err="1">
                <a:solidFill>
                  <a:srgbClr val="000000"/>
                </a:solidFill>
                <a:latin typeface="Arial" panose="020B0604020202020204" pitchFamily="34" charset="0"/>
              </a:rPr>
              <a:t>during</a:t>
            </a:r>
            <a:r>
              <a:rPr lang="it-IT" sz="1800" dirty="0">
                <a:solidFill>
                  <a:srgbClr val="000000"/>
                </a:solidFill>
                <a:latin typeface="Arial" panose="020B0604020202020204" pitchFamily="34" charset="0"/>
              </a:rPr>
              <a:t> machine </a:t>
            </a:r>
            <a:r>
              <a:rPr lang="it-IT" sz="1800" dirty="0" err="1">
                <a:solidFill>
                  <a:srgbClr val="000000"/>
                </a:solidFill>
                <a:latin typeface="Arial" panose="020B0604020202020204" pitchFamily="34" charset="0"/>
              </a:rPr>
              <a:t>operation</a:t>
            </a:r>
            <a:r>
              <a:rPr lang="it-IT" sz="1800" dirty="0">
                <a:solidFill>
                  <a:srgbClr val="000000"/>
                </a:solidFill>
                <a:latin typeface="Arial" panose="020B0604020202020204" pitchFamily="34" charset="0"/>
              </a:rPr>
              <a:t>,</a:t>
            </a:r>
          </a:p>
          <a:p>
            <a:pPr marL="285750" indent="-285750">
              <a:buFont typeface="Arial" panose="020B0604020202020204" pitchFamily="34" charset="0"/>
              <a:buChar char="•"/>
            </a:pPr>
            <a:r>
              <a:rPr lang="it-IT" sz="1800" dirty="0" err="1">
                <a:solidFill>
                  <a:srgbClr val="000000"/>
                </a:solidFill>
                <a:latin typeface="Arial" panose="020B0604020202020204" pitchFamily="34" charset="0"/>
              </a:rPr>
              <a:t>electrodes</a:t>
            </a:r>
            <a:r>
              <a:rPr lang="it-IT" sz="1800" dirty="0">
                <a:solidFill>
                  <a:srgbClr val="000000"/>
                </a:solidFill>
                <a:latin typeface="Arial" panose="020B0604020202020204" pitchFamily="34" charset="0"/>
              </a:rPr>
              <a:t>, </a:t>
            </a:r>
          </a:p>
          <a:p>
            <a:pPr marL="285750" indent="-285750">
              <a:buFont typeface="Arial" panose="020B0604020202020204" pitchFamily="34" charset="0"/>
              <a:buChar char="•"/>
            </a:pPr>
            <a:r>
              <a:rPr lang="it-IT" sz="1800" dirty="0" err="1">
                <a:solidFill>
                  <a:srgbClr val="000000"/>
                </a:solidFill>
                <a:latin typeface="Arial" panose="020B0604020202020204" pitchFamily="34" charset="0"/>
              </a:rPr>
              <a:t>external</a:t>
            </a:r>
            <a:r>
              <a:rPr lang="it-IT" sz="1800" dirty="0">
                <a:solidFill>
                  <a:srgbClr val="000000"/>
                </a:solidFill>
                <a:latin typeface="Arial" panose="020B0604020202020204" pitchFamily="34" charset="0"/>
              </a:rPr>
              <a:t> </a:t>
            </a:r>
            <a:r>
              <a:rPr lang="it-IT" sz="1800" dirty="0" err="1">
                <a:solidFill>
                  <a:srgbClr val="000000"/>
                </a:solidFill>
                <a:latin typeface="Arial" panose="020B0604020202020204" pitchFamily="34" charset="0"/>
              </a:rPr>
              <a:t>solenoids</a:t>
            </a:r>
            <a:r>
              <a:rPr lang="it-IT" sz="1800" dirty="0">
                <a:solidFill>
                  <a:srgbClr val="000000"/>
                </a:solidFill>
                <a:latin typeface="Arial" panose="020B0604020202020204" pitchFamily="34" charset="0"/>
              </a:rPr>
              <a:t>.</a:t>
            </a:r>
            <a:endParaRPr lang="en-GB" sz="1800" dirty="0">
              <a:solidFill>
                <a:srgbClr val="000000"/>
              </a:solidFill>
            </a:endParaRPr>
          </a:p>
        </p:txBody>
      </p:sp>
      <p:sp>
        <p:nvSpPr>
          <p:cNvPr id="14" name="Freccia giù 13">
            <a:extLst>
              <a:ext uri="{FF2B5EF4-FFF2-40B4-BE49-F238E27FC236}">
                <a16:creationId xmlns:a16="http://schemas.microsoft.com/office/drawing/2014/main" id="{56FCD3FF-B281-1C4A-83CB-D7DF380AB8E7}"/>
              </a:ext>
            </a:extLst>
          </p:cNvPr>
          <p:cNvSpPr/>
          <p:nvPr/>
        </p:nvSpPr>
        <p:spPr bwMode="auto">
          <a:xfrm>
            <a:off x="9703513" y="2730731"/>
            <a:ext cx="608173" cy="349134"/>
          </a:xfrm>
          <a:prstGeom prst="down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17" name="Rettangolo 16">
            <a:extLst>
              <a:ext uri="{FF2B5EF4-FFF2-40B4-BE49-F238E27FC236}">
                <a16:creationId xmlns:a16="http://schemas.microsoft.com/office/drawing/2014/main" id="{133F154B-7928-0944-9ABA-D96F6FF8347D}"/>
              </a:ext>
            </a:extLst>
          </p:cNvPr>
          <p:cNvSpPr/>
          <p:nvPr/>
        </p:nvSpPr>
        <p:spPr>
          <a:xfrm>
            <a:off x="8009164" y="3079865"/>
            <a:ext cx="3996872" cy="2893100"/>
          </a:xfrm>
          <a:prstGeom prst="rect">
            <a:avLst/>
          </a:prstGeom>
        </p:spPr>
        <p:txBody>
          <a:bodyPr wrap="square">
            <a:spAutoFit/>
          </a:bodyPr>
          <a:lstStyle/>
          <a:p>
            <a:pPr algn="ctr"/>
            <a:r>
              <a:rPr lang="en-US" sz="2000" b="1" dirty="0">
                <a:solidFill>
                  <a:srgbClr val="0432FF"/>
                </a:solidFill>
                <a:latin typeface="Arial" panose="020B0604020202020204" pitchFamily="34" charset="0"/>
              </a:rPr>
              <a:t>Consequences</a:t>
            </a:r>
            <a:r>
              <a:rPr lang="en-US" sz="1800" dirty="0">
                <a:solidFill>
                  <a:srgbClr val="0432FF"/>
                </a:solidFill>
                <a:latin typeface="Arial" panose="020B0604020202020204" pitchFamily="34" charset="0"/>
              </a:rPr>
              <a:t> </a:t>
            </a:r>
          </a:p>
          <a:p>
            <a:r>
              <a:rPr lang="en-US" sz="1800" dirty="0">
                <a:solidFill>
                  <a:srgbClr val="0432FF"/>
                </a:solidFill>
                <a:latin typeface="Arial" panose="020B0604020202020204" pitchFamily="34" charset="0"/>
              </a:rPr>
              <a:t>on the machine:</a:t>
            </a:r>
          </a:p>
          <a:p>
            <a:pPr marL="285750" indent="-285750">
              <a:buFont typeface="Arial" panose="020B0604020202020204" pitchFamily="34" charset="0"/>
              <a:buChar char="•"/>
            </a:pPr>
            <a:r>
              <a:rPr lang="en-US" sz="1800" dirty="0">
                <a:solidFill>
                  <a:srgbClr val="0432FF"/>
                </a:solidFill>
                <a:latin typeface="Arial" panose="020B0604020202020204" pitchFamily="34" charset="0"/>
              </a:rPr>
              <a:t>pressure rise,</a:t>
            </a:r>
          </a:p>
          <a:p>
            <a:pPr marL="285750" indent="-285750">
              <a:buFont typeface="Arial" panose="020B0604020202020204" pitchFamily="34" charset="0"/>
              <a:buChar char="•"/>
            </a:pPr>
            <a:r>
              <a:rPr lang="en-US" sz="1800" dirty="0">
                <a:solidFill>
                  <a:srgbClr val="0432FF"/>
                </a:solidFill>
                <a:latin typeface="Arial" panose="020B0604020202020204" pitchFamily="34" charset="0"/>
              </a:rPr>
              <a:t>outgassing,</a:t>
            </a:r>
          </a:p>
          <a:p>
            <a:pPr marL="285750" indent="-285750">
              <a:buFont typeface="Arial" panose="020B0604020202020204" pitchFamily="34" charset="0"/>
              <a:buChar char="•"/>
            </a:pPr>
            <a:r>
              <a:rPr lang="en-US" sz="1800" dirty="0">
                <a:solidFill>
                  <a:srgbClr val="0432FF"/>
                </a:solidFill>
                <a:latin typeface="Arial" panose="020B0604020202020204" pitchFamily="34" charset="0"/>
              </a:rPr>
              <a:t>heat load,</a:t>
            </a:r>
          </a:p>
          <a:p>
            <a:r>
              <a:rPr lang="en-US" sz="1800" dirty="0">
                <a:solidFill>
                  <a:srgbClr val="0432FF"/>
                </a:solidFill>
                <a:latin typeface="Arial" panose="020B0604020202020204" pitchFamily="34" charset="0"/>
              </a:rPr>
              <a:t>on the beam: </a:t>
            </a:r>
          </a:p>
          <a:p>
            <a:pPr marL="285750" indent="-285750">
              <a:buFont typeface="Arial" panose="020B0604020202020204" pitchFamily="34" charset="0"/>
              <a:buChar char="•"/>
            </a:pPr>
            <a:r>
              <a:rPr lang="en-US" sz="1800" dirty="0">
                <a:solidFill>
                  <a:srgbClr val="0432FF"/>
                </a:solidFill>
                <a:latin typeface="Arial" panose="020B0604020202020204" pitchFamily="34" charset="0"/>
              </a:rPr>
              <a:t>coherent instability (both single and multi-bunch driven),</a:t>
            </a:r>
          </a:p>
          <a:p>
            <a:pPr marL="285750" indent="-285750">
              <a:buFont typeface="Arial" panose="020B0604020202020204" pitchFamily="34" charset="0"/>
              <a:buChar char="•"/>
            </a:pPr>
            <a:r>
              <a:rPr lang="en-US" sz="1800" dirty="0">
                <a:solidFill>
                  <a:srgbClr val="0432FF"/>
                </a:solidFill>
                <a:latin typeface="Arial" panose="020B0604020202020204" pitchFamily="34" charset="0"/>
              </a:rPr>
              <a:t>emittance growth, </a:t>
            </a:r>
          </a:p>
          <a:p>
            <a:pPr marL="285750" indent="-285750">
              <a:buFont typeface="Arial" panose="020B0604020202020204" pitchFamily="34" charset="0"/>
              <a:buChar char="•"/>
            </a:pPr>
            <a:r>
              <a:rPr lang="en-US" sz="1800" dirty="0">
                <a:solidFill>
                  <a:srgbClr val="0432FF"/>
                </a:solidFill>
                <a:latin typeface="Arial" panose="020B0604020202020204" pitchFamily="34" charset="0"/>
              </a:rPr>
              <a:t>luminosity and Energy loss.</a:t>
            </a:r>
            <a:endParaRPr lang="en-US" sz="1800" dirty="0">
              <a:solidFill>
                <a:srgbClr val="0432FF"/>
              </a:solidFill>
            </a:endParaRPr>
          </a:p>
        </p:txBody>
      </p:sp>
      <p:cxnSp>
        <p:nvCxnSpPr>
          <p:cNvPr id="18" name="Connettore 2 17">
            <a:extLst>
              <a:ext uri="{FF2B5EF4-FFF2-40B4-BE49-F238E27FC236}">
                <a16:creationId xmlns:a16="http://schemas.microsoft.com/office/drawing/2014/main" id="{D8A2CF10-FB8B-F044-A409-23780824B1FD}"/>
              </a:ext>
            </a:extLst>
          </p:cNvPr>
          <p:cNvCxnSpPr>
            <a:cxnSpLocks/>
          </p:cNvCxnSpPr>
          <p:nvPr/>
        </p:nvCxnSpPr>
        <p:spPr bwMode="auto">
          <a:xfrm flipH="1" flipV="1">
            <a:off x="2808257" y="4082441"/>
            <a:ext cx="878775" cy="186973"/>
          </a:xfrm>
          <a:prstGeom prst="straightConnector1">
            <a:avLst/>
          </a:prstGeom>
          <a:noFill/>
          <a:ln w="9525" cap="flat" cmpd="sng" algn="ctr">
            <a:solidFill>
              <a:schemeClr val="accent4"/>
            </a:solidFill>
            <a:prstDash val="solid"/>
            <a:round/>
            <a:headEnd type="none" w="med" len="med"/>
            <a:tailEnd type="triangle"/>
          </a:ln>
          <a:effectLst/>
        </p:spPr>
      </p:cxnSp>
      <p:cxnSp>
        <p:nvCxnSpPr>
          <p:cNvPr id="21" name="Connettore 2 20">
            <a:extLst>
              <a:ext uri="{FF2B5EF4-FFF2-40B4-BE49-F238E27FC236}">
                <a16:creationId xmlns:a16="http://schemas.microsoft.com/office/drawing/2014/main" id="{A5B31BA2-10FC-A742-AAD5-DD63E3E3DBAA}"/>
              </a:ext>
            </a:extLst>
          </p:cNvPr>
          <p:cNvCxnSpPr>
            <a:cxnSpLocks/>
          </p:cNvCxnSpPr>
          <p:nvPr/>
        </p:nvCxnSpPr>
        <p:spPr bwMode="auto">
          <a:xfrm flipH="1">
            <a:off x="2928161" y="4476299"/>
            <a:ext cx="689119" cy="326474"/>
          </a:xfrm>
          <a:prstGeom prst="straightConnector1">
            <a:avLst/>
          </a:prstGeom>
          <a:noFill/>
          <a:ln w="9525" cap="flat" cmpd="sng" algn="ctr">
            <a:solidFill>
              <a:schemeClr val="accent4"/>
            </a:solidFill>
            <a:prstDash val="solid"/>
            <a:round/>
            <a:headEnd type="none" w="med" len="med"/>
            <a:tailEnd type="triangle"/>
          </a:ln>
          <a:effectLst/>
        </p:spPr>
      </p:cxnSp>
      <p:sp>
        <p:nvSpPr>
          <p:cNvPr id="22" name="CasellaDiTesto 21">
            <a:extLst>
              <a:ext uri="{FF2B5EF4-FFF2-40B4-BE49-F238E27FC236}">
                <a16:creationId xmlns:a16="http://schemas.microsoft.com/office/drawing/2014/main" id="{9EA591A0-F044-A04D-B827-14CD54FCF23D}"/>
              </a:ext>
            </a:extLst>
          </p:cNvPr>
          <p:cNvSpPr txBox="1"/>
          <p:nvPr/>
        </p:nvSpPr>
        <p:spPr>
          <a:xfrm>
            <a:off x="1110776" y="3884711"/>
            <a:ext cx="1303443" cy="400110"/>
          </a:xfrm>
          <a:prstGeom prst="rect">
            <a:avLst/>
          </a:prstGeom>
          <a:noFill/>
        </p:spPr>
        <p:txBody>
          <a:bodyPr wrap="square" rtlCol="0">
            <a:spAutoFit/>
          </a:bodyPr>
          <a:lstStyle/>
          <a:p>
            <a:r>
              <a:rPr lang="en-GB" sz="2000" dirty="0">
                <a:solidFill>
                  <a:srgbClr val="000000"/>
                </a:solidFill>
              </a:rPr>
              <a:t>NEG, a-C</a:t>
            </a:r>
          </a:p>
        </p:txBody>
      </p:sp>
      <p:sp>
        <p:nvSpPr>
          <p:cNvPr id="24" name="CasellaDiTesto 23">
            <a:extLst>
              <a:ext uri="{FF2B5EF4-FFF2-40B4-BE49-F238E27FC236}">
                <a16:creationId xmlns:a16="http://schemas.microsoft.com/office/drawing/2014/main" id="{EED30801-A97D-0047-8B72-0781E2CFCB7B}"/>
              </a:ext>
            </a:extLst>
          </p:cNvPr>
          <p:cNvSpPr txBox="1"/>
          <p:nvPr/>
        </p:nvSpPr>
        <p:spPr>
          <a:xfrm>
            <a:off x="292727" y="4802773"/>
            <a:ext cx="3151118" cy="400110"/>
          </a:xfrm>
          <a:prstGeom prst="rect">
            <a:avLst/>
          </a:prstGeom>
          <a:noFill/>
        </p:spPr>
        <p:txBody>
          <a:bodyPr wrap="square" rtlCol="0">
            <a:spAutoFit/>
          </a:bodyPr>
          <a:lstStyle/>
          <a:p>
            <a:r>
              <a:rPr lang="en-GB" sz="2000" dirty="0">
                <a:solidFill>
                  <a:srgbClr val="000000"/>
                </a:solidFill>
              </a:rPr>
              <a:t>Laser Surface Structures</a:t>
            </a:r>
          </a:p>
        </p:txBody>
      </p:sp>
      <p:sp>
        <p:nvSpPr>
          <p:cNvPr id="10" name="Freccia giù 13">
            <a:extLst>
              <a:ext uri="{FF2B5EF4-FFF2-40B4-BE49-F238E27FC236}">
                <a16:creationId xmlns:a16="http://schemas.microsoft.com/office/drawing/2014/main" id="{67E159E8-A2E7-57F5-1AB8-04456426EB3E}"/>
              </a:ext>
            </a:extLst>
          </p:cNvPr>
          <p:cNvSpPr/>
          <p:nvPr/>
        </p:nvSpPr>
        <p:spPr bwMode="auto">
          <a:xfrm rot="5400000">
            <a:off x="7179206" y="4524174"/>
            <a:ext cx="608173" cy="349134"/>
          </a:xfrm>
          <a:prstGeom prst="down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Tree>
    <p:extLst>
      <p:ext uri="{BB962C8B-B14F-4D97-AF65-F5344CB8AC3E}">
        <p14:creationId xmlns:p14="http://schemas.microsoft.com/office/powerpoint/2010/main" val="73360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8D701969-3CE1-7F48-B530-E0F45FB944DB}"/>
              </a:ext>
            </a:extLst>
          </p:cNvPr>
          <p:cNvSpPr>
            <a:spLocks noGrp="1"/>
          </p:cNvSpPr>
          <p:nvPr>
            <p:ph type="ftr" sz="quarter" idx="11"/>
          </p:nvPr>
        </p:nvSpPr>
        <p:spPr/>
        <p:txBody>
          <a:bodyPr/>
          <a:lstStyle/>
          <a:p>
            <a:pPr>
              <a:defRPr/>
            </a:pPr>
            <a:r>
              <a:rPr lang="it-IT"/>
              <a:t>Seconda giornata acceleratori</a:t>
            </a:r>
            <a:endParaRPr lang="it-IT" dirty="0"/>
          </a:p>
        </p:txBody>
      </p:sp>
      <p:sp>
        <p:nvSpPr>
          <p:cNvPr id="9" name="Titolo 1">
            <a:extLst>
              <a:ext uri="{FF2B5EF4-FFF2-40B4-BE49-F238E27FC236}">
                <a16:creationId xmlns:a16="http://schemas.microsoft.com/office/drawing/2014/main" id="{DE02F609-6B8B-D244-B05A-6A0ACDC51902}"/>
              </a:ext>
            </a:extLst>
          </p:cNvPr>
          <p:cNvSpPr txBox="1">
            <a:spLocks/>
          </p:cNvSpPr>
          <p:nvPr/>
        </p:nvSpPr>
        <p:spPr>
          <a:xfrm>
            <a:off x="247249" y="2023393"/>
            <a:ext cx="11711022" cy="832436"/>
          </a:xfrm>
          <a:prstGeom prst="rect">
            <a:avLst/>
          </a:prstGeom>
          <a:ln>
            <a:solidFill>
              <a:schemeClr val="tx2"/>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en-GB" sz="2400" dirty="0" err="1">
                <a:cs typeface="Calibri" panose="020F0502020204030204" pitchFamily="34" charset="0"/>
              </a:rPr>
              <a:t>Surf</a:t>
            </a:r>
            <a:r>
              <a:rPr lang="en-GB" sz="2400" dirty="0" err="1">
                <a:solidFill>
                  <a:srgbClr val="FF0000"/>
                </a:solidFill>
                <a:cs typeface="Calibri" panose="020F0502020204030204" pitchFamily="34" charset="0"/>
              </a:rPr>
              <a:t>A</a:t>
            </a:r>
            <a:r>
              <a:rPr lang="en-GB" sz="2400" dirty="0" err="1">
                <a:cs typeface="Calibri" panose="020F0502020204030204" pitchFamily="34" charset="0"/>
              </a:rPr>
              <a:t>ce</a:t>
            </a:r>
            <a:r>
              <a:rPr lang="en-GB" sz="2400" dirty="0">
                <a:cs typeface="Calibri" panose="020F0502020204030204" pitchFamily="34" charset="0"/>
              </a:rPr>
              <a:t> and </a:t>
            </a:r>
            <a:r>
              <a:rPr lang="en-GB" sz="2400" dirty="0" err="1">
                <a:cs typeface="Calibri" panose="020F0502020204030204" pitchFamily="34" charset="0"/>
              </a:rPr>
              <a:t>mate</a:t>
            </a:r>
            <a:r>
              <a:rPr lang="en-GB" sz="2400" dirty="0" err="1">
                <a:solidFill>
                  <a:srgbClr val="FF0000"/>
                </a:solidFill>
                <a:cs typeface="Calibri" panose="020F0502020204030204" pitchFamily="34" charset="0"/>
              </a:rPr>
              <a:t>R</a:t>
            </a:r>
            <a:r>
              <a:rPr lang="en-GB" sz="2400" dirty="0" err="1">
                <a:cs typeface="Calibri" panose="020F0502020204030204" pitchFamily="34" charset="0"/>
              </a:rPr>
              <a:t>ial</a:t>
            </a:r>
            <a:r>
              <a:rPr lang="en-GB" sz="2400" dirty="0">
                <a:cs typeface="Calibri" panose="020F0502020204030204" pitchFamily="34" charset="0"/>
              </a:rPr>
              <a:t> studies for Accelerator  </a:t>
            </a:r>
            <a:r>
              <a:rPr lang="en-GB" sz="2400" dirty="0" err="1">
                <a:cs typeface="Calibri" panose="020F0502020204030204" pitchFamily="34" charset="0"/>
              </a:rPr>
              <a:t>Technolog</a:t>
            </a:r>
            <a:r>
              <a:rPr lang="en-GB" sz="2400" dirty="0" err="1">
                <a:solidFill>
                  <a:srgbClr val="FF0000"/>
                </a:solidFill>
                <a:cs typeface="Calibri" panose="020F0502020204030204" pitchFamily="34" charset="0"/>
              </a:rPr>
              <a:t>Y</a:t>
            </a:r>
            <a:r>
              <a:rPr lang="en-GB" sz="2400" dirty="0">
                <a:cs typeface="Calibri" panose="020F0502020204030204" pitchFamily="34" charset="0"/>
              </a:rPr>
              <a:t> </a:t>
            </a:r>
            <a:r>
              <a:rPr lang="en-GB" sz="2400" dirty="0">
                <a:solidFill>
                  <a:srgbClr val="FF0000"/>
                </a:solidFill>
                <a:cs typeface="Calibri" panose="020F0502020204030204" pitchFamily="34" charset="0"/>
              </a:rPr>
              <a:t>A</a:t>
            </a:r>
            <a:r>
              <a:rPr lang="en-GB" sz="2400" dirty="0">
                <a:cs typeface="Calibri" panose="020F0502020204030204" pitchFamily="34" charset="0"/>
              </a:rPr>
              <a:t>nd related topics</a:t>
            </a:r>
            <a:endParaRPr lang="en-GB" sz="2400" dirty="0">
              <a:solidFill>
                <a:srgbClr val="FF0000"/>
              </a:solidFill>
              <a:cs typeface="Calibri" panose="020F0502020204030204" pitchFamily="34" charset="0"/>
            </a:endParaRPr>
          </a:p>
        </p:txBody>
      </p:sp>
      <p:pic>
        <p:nvPicPr>
          <p:cNvPr id="8" name="Immagine 7">
            <a:extLst>
              <a:ext uri="{FF2B5EF4-FFF2-40B4-BE49-F238E27FC236}">
                <a16:creationId xmlns:a16="http://schemas.microsoft.com/office/drawing/2014/main" id="{B2BDA263-6CB8-F743-B759-E78A808991EE}"/>
              </a:ext>
            </a:extLst>
          </p:cNvPr>
          <p:cNvPicPr>
            <a:picLocks noChangeAspect="1"/>
          </p:cNvPicPr>
          <p:nvPr/>
        </p:nvPicPr>
        <p:blipFill>
          <a:blip r:embed="rId2"/>
          <a:stretch>
            <a:fillRect/>
          </a:stretch>
        </p:blipFill>
        <p:spPr>
          <a:xfrm>
            <a:off x="9231229" y="706342"/>
            <a:ext cx="1943100" cy="825500"/>
          </a:xfrm>
          <a:prstGeom prst="rect">
            <a:avLst/>
          </a:prstGeom>
        </p:spPr>
      </p:pic>
      <p:sp>
        <p:nvSpPr>
          <p:cNvPr id="11" name="Segnaposto contenuto 2">
            <a:extLst>
              <a:ext uri="{FF2B5EF4-FFF2-40B4-BE49-F238E27FC236}">
                <a16:creationId xmlns:a16="http://schemas.microsoft.com/office/drawing/2014/main" id="{7E30DD70-A0E4-E24B-8504-4CA2C32944BF}"/>
              </a:ext>
            </a:extLst>
          </p:cNvPr>
          <p:cNvSpPr txBox="1">
            <a:spLocks/>
          </p:cNvSpPr>
          <p:nvPr/>
        </p:nvSpPr>
        <p:spPr bwMode="auto">
          <a:xfrm>
            <a:off x="247249" y="2963851"/>
            <a:ext cx="11584087" cy="27789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ＭＳ Ｐゴシック" charset="-128"/>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a:lstStyle>
          <a:p>
            <a:pPr algn="just"/>
            <a:r>
              <a:rPr lang="en-GB" sz="1600" kern="0" dirty="0"/>
              <a:t>INFN has a longstanding tradition and a series of highly developed competences on issues related to various aspects of the ongoing global effort in accelerator technology. A dominant aim in our study is </a:t>
            </a:r>
            <a:r>
              <a:rPr lang="en-GB" sz="1600" u="sng" kern="0" dirty="0"/>
              <a:t>the reduction of instabilities due to beam interaction with surrounding environment in future accelerators. </a:t>
            </a:r>
          </a:p>
          <a:p>
            <a:pPr algn="just"/>
            <a:endParaRPr lang="en-GB" sz="1600" kern="0" dirty="0"/>
          </a:p>
          <a:p>
            <a:pPr algn="just"/>
            <a:r>
              <a:rPr lang="en-GB" sz="1600" kern="0" dirty="0"/>
              <a:t>The ARYA project is subdivided in Working Packages (WP’s). The national responsible:  Roberto Cimino –LNF in 2020 and  from 2021 on, is Maria Rosaria </a:t>
            </a:r>
            <a:r>
              <a:rPr lang="en-GB" sz="1600" kern="0" dirty="0" err="1"/>
              <a:t>Masullo</a:t>
            </a:r>
            <a:r>
              <a:rPr lang="en-GB" sz="1600" kern="0" dirty="0"/>
              <a:t> -Napoli. All the WP’s will tackle research challenges which are studied in international collaborations, more specifically, for </a:t>
            </a:r>
            <a:r>
              <a:rPr lang="en-GB" sz="1600" b="1" kern="0" dirty="0"/>
              <a:t>Hi-</a:t>
            </a:r>
            <a:r>
              <a:rPr lang="en-GB" sz="1600" b="1" kern="0" dirty="0" err="1"/>
              <a:t>Lumi</a:t>
            </a:r>
            <a:r>
              <a:rPr lang="en-GB" sz="1600" b="1" kern="0" dirty="0"/>
              <a:t> LHC</a:t>
            </a:r>
            <a:r>
              <a:rPr lang="en-GB" sz="1600" kern="0" dirty="0"/>
              <a:t> and </a:t>
            </a:r>
            <a:r>
              <a:rPr lang="en-GB" sz="1600" b="1" kern="0" dirty="0"/>
              <a:t>FCC.</a:t>
            </a:r>
            <a:endParaRPr lang="en-GB" sz="1600" kern="0" dirty="0"/>
          </a:p>
          <a:p>
            <a:pPr algn="just"/>
            <a:endParaRPr lang="en-GB" sz="1600" kern="0" dirty="0"/>
          </a:p>
          <a:p>
            <a:pPr algn="just"/>
            <a:r>
              <a:rPr lang="en-GB" sz="1600" dirty="0">
                <a:cs typeface="Calibri" panose="020F0502020204030204" pitchFamily="34" charset="0"/>
              </a:rPr>
              <a:t>The goal is to put together a series of competences present in the INFN, and internationally recognized on various aspects related to research in the field of collective effects, to contribute, with publications and nurturing international collaborations, to maintaining the leadership role of the INFN for the studies of these issues transversal to different types of accelerators (present and future).</a:t>
            </a:r>
          </a:p>
        </p:txBody>
      </p:sp>
      <p:sp>
        <p:nvSpPr>
          <p:cNvPr id="2" name="Rettangolo 1">
            <a:extLst>
              <a:ext uri="{FF2B5EF4-FFF2-40B4-BE49-F238E27FC236}">
                <a16:creationId xmlns:a16="http://schemas.microsoft.com/office/drawing/2014/main" id="{71C5957C-8AC1-CF41-A8DE-98DCAF5641E3}"/>
              </a:ext>
            </a:extLst>
          </p:cNvPr>
          <p:cNvSpPr/>
          <p:nvPr/>
        </p:nvSpPr>
        <p:spPr>
          <a:xfrm>
            <a:off x="331470" y="576125"/>
            <a:ext cx="7344677" cy="1200329"/>
          </a:xfrm>
          <a:prstGeom prst="rect">
            <a:avLst/>
          </a:prstGeom>
          <a:ln>
            <a:solidFill>
              <a:schemeClr val="accent4"/>
            </a:solidFill>
          </a:ln>
        </p:spPr>
        <p:txBody>
          <a:bodyPr wrap="square">
            <a:spAutoFit/>
          </a:bodyPr>
          <a:lstStyle/>
          <a:p>
            <a:pPr>
              <a:spcAft>
                <a:spcPts val="0"/>
              </a:spcAft>
            </a:pPr>
            <a:r>
              <a:rPr lang="en-US" sz="1800" dirty="0">
                <a:solidFill>
                  <a:srgbClr val="000000"/>
                </a:solidFill>
                <a:latin typeface="+mn-lt"/>
                <a:ea typeface="Calibri" panose="020F0502020204030204" pitchFamily="34" charset="0"/>
                <a:cs typeface="Times New Roman" panose="02020603050405020304" pitchFamily="18" charset="0"/>
              </a:rPr>
              <a:t>Pushing  the machine performance new mechanisms were revealed, the main challenge</a:t>
            </a:r>
            <a:r>
              <a:rPr lang="it-IT" sz="1800" dirty="0">
                <a:solidFill>
                  <a:srgbClr val="000000"/>
                </a:solidFill>
                <a:latin typeface="+mn-lt"/>
                <a:ea typeface="Calibri" panose="020F0502020204030204" pitchFamily="34" charset="0"/>
                <a:cs typeface="Times New Roman" panose="02020603050405020304" pitchFamily="18" charset="0"/>
              </a:rPr>
              <a:t> </a:t>
            </a:r>
            <a:r>
              <a:rPr lang="en-US" sz="1800" dirty="0">
                <a:solidFill>
                  <a:srgbClr val="000000"/>
                </a:solidFill>
                <a:latin typeface="+mn-lt"/>
                <a:ea typeface="Calibri" panose="020F0502020204030204" pitchFamily="34" charset="0"/>
                <a:cs typeface="Times New Roman" panose="02020603050405020304" pitchFamily="18" charset="0"/>
              </a:rPr>
              <a:t>consists in studying the interplays between these intricate phenomena, as it</a:t>
            </a:r>
            <a:r>
              <a:rPr lang="it-IT" sz="1800" dirty="0">
                <a:solidFill>
                  <a:srgbClr val="000000"/>
                </a:solidFill>
                <a:latin typeface="+mn-lt"/>
                <a:ea typeface="Calibri" panose="020F0502020204030204" pitchFamily="34" charset="0"/>
                <a:cs typeface="Times New Roman" panose="02020603050405020304" pitchFamily="18" charset="0"/>
              </a:rPr>
              <a:t> </a:t>
            </a:r>
            <a:r>
              <a:rPr lang="en-US" sz="1800" dirty="0">
                <a:solidFill>
                  <a:srgbClr val="000000"/>
                </a:solidFill>
                <a:latin typeface="+mn-lt"/>
                <a:ea typeface="Calibri" panose="020F0502020204030204" pitchFamily="34" charset="0"/>
                <a:cs typeface="Times New Roman" panose="02020603050405020304" pitchFamily="18" charset="0"/>
              </a:rPr>
              <a:t>is very often not possible to treat the different effects separately.</a:t>
            </a:r>
            <a:endParaRPr lang="it-IT" sz="1800" dirty="0">
              <a:solidFill>
                <a:srgbClr val="000000"/>
              </a:solidFill>
              <a:latin typeface="+mn-lt"/>
              <a:ea typeface="Calibri" panose="020F0502020204030204" pitchFamily="34" charset="0"/>
              <a:cs typeface="Times New Roman" panose="02020603050405020304" pitchFamily="18" charset="0"/>
            </a:endParaRPr>
          </a:p>
        </p:txBody>
      </p:sp>
      <p:sp>
        <p:nvSpPr>
          <p:cNvPr id="6" name="Freccia destra 5">
            <a:extLst>
              <a:ext uri="{FF2B5EF4-FFF2-40B4-BE49-F238E27FC236}">
                <a16:creationId xmlns:a16="http://schemas.microsoft.com/office/drawing/2014/main" id="{D335B5E0-2FDA-AE46-B508-14581FDE53EA}"/>
              </a:ext>
            </a:extLst>
          </p:cNvPr>
          <p:cNvSpPr/>
          <p:nvPr/>
        </p:nvSpPr>
        <p:spPr bwMode="auto">
          <a:xfrm>
            <a:off x="8205537" y="929564"/>
            <a:ext cx="830179" cy="493450"/>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chemeClr val="bg1"/>
              </a:solidFill>
              <a:effectLst/>
              <a:latin typeface="Arial" charset="0"/>
              <a:ea typeface="ＭＳ Ｐゴシック" pitchFamily="1" charset="-128"/>
            </a:endParaRPr>
          </a:p>
        </p:txBody>
      </p:sp>
      <p:sp>
        <p:nvSpPr>
          <p:cNvPr id="7" name="Segnaposto data 6">
            <a:extLst>
              <a:ext uri="{FF2B5EF4-FFF2-40B4-BE49-F238E27FC236}">
                <a16:creationId xmlns:a16="http://schemas.microsoft.com/office/drawing/2014/main" id="{122F2015-FE93-CA4A-87FE-20BF30DF6425}"/>
              </a:ext>
            </a:extLst>
          </p:cNvPr>
          <p:cNvSpPr>
            <a:spLocks noGrp="1"/>
          </p:cNvSpPr>
          <p:nvPr>
            <p:ph type="dt" sz="half" idx="10"/>
          </p:nvPr>
        </p:nvSpPr>
        <p:spPr/>
        <p:txBody>
          <a:bodyPr/>
          <a:lstStyle/>
          <a:p>
            <a:r>
              <a:rPr lang="en-US"/>
              <a:t>2/03/2023</a:t>
            </a:r>
            <a:endParaRPr lang="it-IT" dirty="0"/>
          </a:p>
        </p:txBody>
      </p:sp>
    </p:spTree>
    <p:extLst>
      <p:ext uri="{BB962C8B-B14F-4D97-AF65-F5344CB8AC3E}">
        <p14:creationId xmlns:p14="http://schemas.microsoft.com/office/powerpoint/2010/main" val="3848605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8FBD4876-6D5B-830C-BC7C-A748B525BD89}"/>
              </a:ext>
            </a:extLst>
          </p:cNvPr>
          <p:cNvSpPr txBox="1"/>
          <p:nvPr/>
        </p:nvSpPr>
        <p:spPr>
          <a:xfrm>
            <a:off x="112410" y="1986820"/>
            <a:ext cx="7012784" cy="3631763"/>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it-IT" sz="1800" b="1" i="0" u="none" strike="noStrike" kern="1200" cap="none" spc="0" normalizeH="0" baseline="0" noProof="0" dirty="0">
                <a:ln>
                  <a:noFill/>
                </a:ln>
                <a:solidFill>
                  <a:srgbClr val="FF0000"/>
                </a:solidFill>
                <a:effectLst/>
                <a:uLnTx/>
                <a:uFillTx/>
                <a:latin typeface="Trebuchet MS" panose="020B0603020202020204"/>
                <a:ea typeface="+mn-ea"/>
                <a:cs typeface="+mn-cs"/>
              </a:rPr>
              <a:t>WP1:</a:t>
            </a:r>
          </a:p>
          <a:p>
            <a:pPr marL="311150" lvl="1" indent="-287338" defTabSz="457200" eaLnBrk="1" fontAlgn="auto" hangingPunct="1">
              <a:spcBef>
                <a:spcPts val="0"/>
              </a:spcBef>
              <a:spcAft>
                <a:spcPts val="0"/>
              </a:spcAft>
              <a:buFont typeface="Arial" panose="020B0604020202020204" pitchFamily="34" charset="0"/>
              <a:buChar char="•"/>
            </a:pPr>
            <a:r>
              <a:rPr lang="it-IT" sz="1600" dirty="0" err="1">
                <a:solidFill>
                  <a:prstClr val="black"/>
                </a:solidFill>
                <a:latin typeface="+mn-lt"/>
                <a:ea typeface="+mn-ea"/>
                <a:cs typeface="+mn-cs"/>
              </a:rPr>
              <a:t>Understanding</a:t>
            </a:r>
            <a:r>
              <a:rPr lang="it-IT" sz="1600" dirty="0">
                <a:solidFill>
                  <a:prstClr val="black"/>
                </a:solidFill>
                <a:latin typeface="+mn-lt"/>
                <a:ea typeface="+mn-ea"/>
                <a:cs typeface="+mn-cs"/>
              </a:rPr>
              <a:t> of the </a:t>
            </a:r>
            <a:r>
              <a:rPr lang="it-IT" sz="1600" dirty="0" err="1">
                <a:solidFill>
                  <a:prstClr val="black"/>
                </a:solidFill>
                <a:latin typeface="+mn-lt"/>
                <a:ea typeface="+mn-ea"/>
                <a:cs typeface="+mn-cs"/>
              </a:rPr>
              <a:t>effects</a:t>
            </a:r>
            <a:r>
              <a:rPr lang="it-IT" sz="1600" dirty="0">
                <a:solidFill>
                  <a:prstClr val="black"/>
                </a:solidFill>
                <a:latin typeface="+mn-lt"/>
                <a:ea typeface="+mn-ea"/>
                <a:cs typeface="+mn-cs"/>
              </a:rPr>
              <a:t> </a:t>
            </a:r>
            <a:r>
              <a:rPr lang="it-IT" sz="1600" dirty="0" err="1">
                <a:solidFill>
                  <a:prstClr val="black"/>
                </a:solidFill>
                <a:latin typeface="+mn-lt"/>
                <a:ea typeface="+mn-ea"/>
                <a:cs typeface="+mn-cs"/>
              </a:rPr>
              <a:t>induced</a:t>
            </a:r>
            <a:r>
              <a:rPr lang="it-IT" sz="1600" dirty="0">
                <a:solidFill>
                  <a:prstClr val="black"/>
                </a:solidFill>
                <a:latin typeface="+mn-lt"/>
                <a:ea typeface="+mn-ea"/>
                <a:cs typeface="+mn-cs"/>
              </a:rPr>
              <a:t> by the </a:t>
            </a:r>
            <a:r>
              <a:rPr lang="it-IT" sz="1600" dirty="0" err="1">
                <a:solidFill>
                  <a:prstClr val="black"/>
                </a:solidFill>
                <a:latin typeface="+mn-lt"/>
                <a:ea typeface="+mn-ea"/>
                <a:cs typeface="+mn-cs"/>
              </a:rPr>
              <a:t>interactions</a:t>
            </a:r>
            <a:r>
              <a:rPr lang="it-IT" sz="1600" dirty="0">
                <a:solidFill>
                  <a:prstClr val="black"/>
                </a:solidFill>
                <a:latin typeface="+mn-lt"/>
                <a:ea typeface="+mn-ea"/>
                <a:cs typeface="+mn-cs"/>
              </a:rPr>
              <a:t> of </a:t>
            </a:r>
            <a:r>
              <a:rPr lang="it-IT" sz="1600" dirty="0" err="1">
                <a:solidFill>
                  <a:prstClr val="black"/>
                </a:solidFill>
                <a:latin typeface="+mn-lt"/>
                <a:ea typeface="+mn-ea"/>
                <a:cs typeface="+mn-cs"/>
              </a:rPr>
              <a:t>surfaces</a:t>
            </a:r>
            <a:r>
              <a:rPr lang="it-IT" sz="1600" dirty="0">
                <a:solidFill>
                  <a:prstClr val="black"/>
                </a:solidFill>
                <a:latin typeface="+mn-lt"/>
                <a:ea typeface="+mn-ea"/>
                <a:cs typeface="+mn-cs"/>
              </a:rPr>
              <a:t> with </a:t>
            </a:r>
            <a:r>
              <a:rPr lang="it-IT" sz="1600" dirty="0" err="1">
                <a:solidFill>
                  <a:prstClr val="black"/>
                </a:solidFill>
                <a:latin typeface="+mn-lt"/>
                <a:ea typeface="+mn-ea"/>
                <a:cs typeface="+mn-cs"/>
              </a:rPr>
              <a:t>electrons</a:t>
            </a:r>
            <a:r>
              <a:rPr lang="it-IT" sz="1600" dirty="0">
                <a:solidFill>
                  <a:prstClr val="black"/>
                </a:solidFill>
                <a:latin typeface="+mn-lt"/>
                <a:ea typeface="+mn-ea"/>
                <a:cs typeface="+mn-cs"/>
              </a:rPr>
              <a:t> and </a:t>
            </a:r>
            <a:r>
              <a:rPr lang="it-IT" sz="1600" dirty="0" err="1">
                <a:solidFill>
                  <a:prstClr val="black"/>
                </a:solidFill>
                <a:latin typeface="+mn-lt"/>
                <a:ea typeface="+mn-ea"/>
                <a:cs typeface="+mn-cs"/>
              </a:rPr>
              <a:t>photons</a:t>
            </a:r>
            <a:r>
              <a:rPr lang="it-IT" sz="1600" dirty="0">
                <a:solidFill>
                  <a:prstClr val="black"/>
                </a:solidFill>
                <a:latin typeface="+mn-lt"/>
                <a:ea typeface="+mn-ea"/>
                <a:cs typeface="+mn-cs"/>
              </a:rPr>
              <a:t> </a:t>
            </a:r>
            <a:r>
              <a:rPr lang="it-IT" sz="1600" dirty="0" err="1">
                <a:solidFill>
                  <a:prstClr val="black"/>
                </a:solidFill>
                <a:latin typeface="+mn-lt"/>
                <a:ea typeface="+mn-ea"/>
                <a:cs typeface="+mn-cs"/>
              </a:rPr>
              <a:t>as</a:t>
            </a:r>
            <a:r>
              <a:rPr lang="it-IT" sz="1600" dirty="0">
                <a:solidFill>
                  <a:prstClr val="black"/>
                </a:solidFill>
                <a:latin typeface="+mn-lt"/>
                <a:ea typeface="+mn-ea"/>
                <a:cs typeface="+mn-cs"/>
              </a:rPr>
              <a:t> a </a:t>
            </a:r>
            <a:r>
              <a:rPr lang="it-IT" sz="1600" dirty="0" err="1">
                <a:solidFill>
                  <a:prstClr val="black"/>
                </a:solidFill>
                <a:latin typeface="+mn-lt"/>
                <a:ea typeface="+mn-ea"/>
                <a:cs typeface="+mn-cs"/>
              </a:rPr>
              <a:t>function</a:t>
            </a:r>
            <a:r>
              <a:rPr lang="it-IT" sz="1600" dirty="0">
                <a:solidFill>
                  <a:prstClr val="black"/>
                </a:solidFill>
                <a:latin typeface="+mn-lt"/>
                <a:ea typeface="+mn-ea"/>
                <a:cs typeface="+mn-cs"/>
              </a:rPr>
              <a:t> of </a:t>
            </a:r>
            <a:r>
              <a:rPr lang="it-IT" sz="1600" dirty="0" err="1">
                <a:solidFill>
                  <a:prstClr val="black"/>
                </a:solidFill>
                <a:latin typeface="+mn-lt"/>
                <a:ea typeface="+mn-ea"/>
                <a:cs typeface="+mn-cs"/>
              </a:rPr>
              <a:t>adsorbed</a:t>
            </a:r>
            <a:r>
              <a:rPr lang="it-IT" sz="1600" dirty="0">
                <a:solidFill>
                  <a:prstClr val="black"/>
                </a:solidFill>
                <a:latin typeface="+mn-lt"/>
                <a:ea typeface="+mn-ea"/>
                <a:cs typeface="+mn-cs"/>
              </a:rPr>
              <a:t> </a:t>
            </a:r>
            <a:r>
              <a:rPr lang="it-IT" sz="1600" dirty="0" err="1">
                <a:solidFill>
                  <a:prstClr val="black"/>
                </a:solidFill>
                <a:latin typeface="+mn-lt"/>
                <a:ea typeface="+mn-ea"/>
                <a:cs typeface="+mn-cs"/>
              </a:rPr>
              <a:t>gases</a:t>
            </a:r>
            <a:r>
              <a:rPr lang="it-IT" sz="1600" dirty="0">
                <a:solidFill>
                  <a:prstClr val="black"/>
                </a:solidFill>
                <a:latin typeface="+mn-lt"/>
                <a:ea typeface="+mn-ea"/>
                <a:cs typeface="+mn-cs"/>
              </a:rPr>
              <a:t>, </a:t>
            </a:r>
            <a:r>
              <a:rPr lang="it-IT" sz="1600" dirty="0" err="1">
                <a:solidFill>
                  <a:prstClr val="black"/>
                </a:solidFill>
                <a:latin typeface="+mn-lt"/>
                <a:ea typeface="+mn-ea"/>
                <a:cs typeface="+mn-cs"/>
              </a:rPr>
              <a:t>coatings</a:t>
            </a:r>
            <a:r>
              <a:rPr lang="it-IT" sz="1600" dirty="0">
                <a:solidFill>
                  <a:prstClr val="black"/>
                </a:solidFill>
                <a:latin typeface="+mn-lt"/>
                <a:ea typeface="+mn-ea"/>
                <a:cs typeface="+mn-cs"/>
              </a:rPr>
              <a:t> and </a:t>
            </a:r>
            <a:r>
              <a:rPr lang="it-IT" sz="1600" dirty="0" err="1">
                <a:solidFill>
                  <a:prstClr val="black"/>
                </a:solidFill>
                <a:latin typeface="+mn-lt"/>
                <a:ea typeface="+mn-ea"/>
                <a:cs typeface="+mn-cs"/>
              </a:rPr>
              <a:t>morphology</a:t>
            </a:r>
            <a:r>
              <a:rPr lang="it-IT" sz="1600" dirty="0">
                <a:solidFill>
                  <a:prstClr val="black"/>
                </a:solidFill>
                <a:latin typeface="+mn-lt"/>
                <a:ea typeface="+mn-ea"/>
                <a:cs typeface="+mn-cs"/>
              </a:rPr>
              <a:t>.</a:t>
            </a:r>
          </a:p>
          <a:p>
            <a:pPr marL="311150" lvl="1" indent="-287338" defTabSz="457200" eaLnBrk="1" fontAlgn="auto" hangingPunct="1">
              <a:spcBef>
                <a:spcPts val="0"/>
              </a:spcBef>
              <a:spcAft>
                <a:spcPts val="0"/>
              </a:spcAft>
              <a:buFont typeface="Arial" panose="020B0604020202020204" pitchFamily="34" charset="0"/>
              <a:buChar char="•"/>
            </a:pPr>
            <a:r>
              <a:rPr lang="it-IT" sz="1600" dirty="0" err="1">
                <a:solidFill>
                  <a:prstClr val="black"/>
                </a:solidFill>
                <a:latin typeface="+mn-lt"/>
              </a:rPr>
              <a:t>Combined</a:t>
            </a:r>
            <a:r>
              <a:rPr lang="it-IT" sz="1600" dirty="0">
                <a:solidFill>
                  <a:prstClr val="black"/>
                </a:solidFill>
                <a:latin typeface="+mn-lt"/>
              </a:rPr>
              <a:t> </a:t>
            </a:r>
            <a:r>
              <a:rPr lang="it-IT" sz="1600" dirty="0" err="1">
                <a:solidFill>
                  <a:prstClr val="black"/>
                </a:solidFill>
                <a:latin typeface="+mn-lt"/>
              </a:rPr>
              <a:t>studies</a:t>
            </a:r>
            <a:r>
              <a:rPr lang="it-IT" sz="1600" dirty="0">
                <a:solidFill>
                  <a:prstClr val="black"/>
                </a:solidFill>
                <a:latin typeface="+mn-lt"/>
              </a:rPr>
              <a:t> of XPS, SEY, ESD, on </a:t>
            </a:r>
            <a:r>
              <a:rPr lang="it-IT" sz="1600" dirty="0" err="1">
                <a:solidFill>
                  <a:prstClr val="black"/>
                </a:solidFill>
                <a:latin typeface="+mn-lt"/>
              </a:rPr>
              <a:t>materials</a:t>
            </a:r>
            <a:r>
              <a:rPr lang="it-IT" sz="1600" dirty="0">
                <a:solidFill>
                  <a:prstClr val="black"/>
                </a:solidFill>
                <a:latin typeface="+mn-lt"/>
              </a:rPr>
              <a:t>(LIPSS, LASE, a-C, etc.)</a:t>
            </a:r>
            <a:endParaRPr lang="it-IT" sz="1600" dirty="0">
              <a:solidFill>
                <a:prstClr val="black"/>
              </a:solidFill>
              <a:latin typeface="+mn-lt"/>
              <a:ea typeface="+mn-ea"/>
              <a:cs typeface="+mn-cs"/>
            </a:endParaRPr>
          </a:p>
          <a:p>
            <a:pPr marL="358775" marR="0" lvl="1" indent="-287338"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it-IT" sz="1600" b="0" i="0" u="none" strike="noStrike" kern="1200" cap="none" spc="0" normalizeH="0" baseline="0" noProof="0" dirty="0">
                <a:ln>
                  <a:noFill/>
                </a:ln>
                <a:solidFill>
                  <a:prstClr val="black"/>
                </a:solidFill>
                <a:effectLst/>
                <a:uLnTx/>
                <a:uFillTx/>
                <a:latin typeface="+mn-lt"/>
                <a:ea typeface="+mn-ea"/>
                <a:cs typeface="+mn-cs"/>
              </a:rPr>
              <a:t>Electron </a:t>
            </a:r>
            <a:r>
              <a:rPr kumimoji="0" lang="it-IT" sz="1600" b="0" i="0" u="none" strike="noStrike" kern="1200" cap="none" spc="0" normalizeH="0" baseline="0" noProof="0" dirty="0" err="1">
                <a:ln>
                  <a:noFill/>
                </a:ln>
                <a:solidFill>
                  <a:prstClr val="black"/>
                </a:solidFill>
                <a:effectLst/>
                <a:uLnTx/>
                <a:uFillTx/>
                <a:latin typeface="+mn-lt"/>
                <a:ea typeface="+mn-ea"/>
                <a:cs typeface="+mn-cs"/>
              </a:rPr>
              <a:t>stimulated</a:t>
            </a:r>
            <a:r>
              <a:rPr kumimoji="0" lang="it-IT" sz="1600" b="0" i="0" u="none" strike="noStrike" kern="1200" cap="none" spc="0" normalizeH="0" baseline="0" noProof="0" dirty="0">
                <a:ln>
                  <a:noFill/>
                </a:ln>
                <a:solidFill>
                  <a:prstClr val="black"/>
                </a:solidFill>
                <a:effectLst/>
                <a:uLnTx/>
                <a:uFillTx/>
                <a:latin typeface="+mn-lt"/>
                <a:ea typeface="+mn-ea"/>
                <a:cs typeface="+mn-cs"/>
              </a:rPr>
              <a:t> </a:t>
            </a:r>
            <a:r>
              <a:rPr kumimoji="0" lang="it-IT" sz="1600" b="0" i="0" u="none" strike="noStrike" kern="1200" cap="none" spc="0" normalizeH="0" baseline="0" noProof="0" dirty="0" err="1">
                <a:ln>
                  <a:noFill/>
                </a:ln>
                <a:solidFill>
                  <a:prstClr val="black"/>
                </a:solidFill>
                <a:effectLst/>
                <a:uLnTx/>
                <a:uFillTx/>
                <a:latin typeface="+mn-lt"/>
                <a:ea typeface="+mn-ea"/>
                <a:cs typeface="+mn-cs"/>
              </a:rPr>
              <a:t>desorption</a:t>
            </a:r>
            <a:r>
              <a:rPr kumimoji="0" lang="it-IT" sz="1600" b="0" i="0" u="none" strike="noStrike" kern="1200" cap="none" spc="0" normalizeH="0" baseline="0" noProof="0" dirty="0">
                <a:ln>
                  <a:noFill/>
                </a:ln>
                <a:solidFill>
                  <a:prstClr val="black"/>
                </a:solidFill>
                <a:effectLst/>
                <a:uLnTx/>
                <a:uFillTx/>
                <a:latin typeface="+mn-lt"/>
                <a:ea typeface="+mn-ea"/>
                <a:cs typeface="+mn-cs"/>
              </a:rPr>
              <a:t> </a:t>
            </a:r>
            <a:r>
              <a:rPr kumimoji="0" lang="it-IT" sz="1600" b="0" i="0" u="none" strike="noStrike" kern="1200" cap="none" spc="0" normalizeH="0" baseline="0" noProof="0" dirty="0" err="1">
                <a:ln>
                  <a:noFill/>
                </a:ln>
                <a:solidFill>
                  <a:prstClr val="black"/>
                </a:solidFill>
                <a:effectLst/>
                <a:uLnTx/>
                <a:uFillTx/>
                <a:latin typeface="+mn-lt"/>
                <a:ea typeface="+mn-ea"/>
                <a:cs typeface="+mn-cs"/>
              </a:rPr>
              <a:t>measurements</a:t>
            </a:r>
            <a:r>
              <a:rPr kumimoji="0" lang="it-IT" sz="1600" b="0" i="0" u="none" strike="noStrike" kern="1200" cap="none" spc="0" normalizeH="0" baseline="0" noProof="0" dirty="0">
                <a:ln>
                  <a:noFill/>
                </a:ln>
                <a:solidFill>
                  <a:prstClr val="black"/>
                </a:solidFill>
                <a:effectLst/>
                <a:uLnTx/>
                <a:uFillTx/>
                <a:latin typeface="+mn-lt"/>
                <a:ea typeface="+mn-ea"/>
                <a:cs typeface="+mn-cs"/>
              </a:rPr>
              <a:t> on </a:t>
            </a:r>
            <a:r>
              <a:rPr kumimoji="0" lang="it-IT" sz="1600" b="0" i="0" u="none" strike="noStrike" kern="1200" cap="none" spc="0" normalizeH="0" baseline="0" noProof="0" dirty="0" err="1">
                <a:ln>
                  <a:noFill/>
                </a:ln>
                <a:solidFill>
                  <a:prstClr val="black"/>
                </a:solidFill>
                <a:effectLst/>
                <a:uLnTx/>
                <a:uFillTx/>
                <a:latin typeface="+mn-lt"/>
                <a:ea typeface="+mn-ea"/>
                <a:cs typeface="+mn-cs"/>
              </a:rPr>
              <a:t>porous</a:t>
            </a:r>
            <a:r>
              <a:rPr kumimoji="0" lang="it-IT" sz="1600" b="0" i="0" u="none" strike="noStrike" kern="1200" cap="none" spc="0" normalizeH="0" baseline="0" noProof="0" dirty="0">
                <a:ln>
                  <a:noFill/>
                </a:ln>
                <a:solidFill>
                  <a:prstClr val="black"/>
                </a:solidFill>
                <a:effectLst/>
                <a:uLnTx/>
                <a:uFillTx/>
                <a:latin typeface="+mn-lt"/>
                <a:ea typeface="+mn-ea"/>
                <a:cs typeface="+mn-cs"/>
              </a:rPr>
              <a:t> </a:t>
            </a:r>
            <a:r>
              <a:rPr kumimoji="0" lang="it-IT" sz="1600" b="0" i="0" u="none" strike="noStrike" kern="1200" cap="none" spc="0" normalizeH="0" baseline="0" noProof="0" dirty="0" err="1">
                <a:ln>
                  <a:noFill/>
                </a:ln>
                <a:solidFill>
                  <a:prstClr val="black"/>
                </a:solidFill>
                <a:effectLst/>
                <a:uLnTx/>
                <a:uFillTx/>
                <a:latin typeface="+mn-lt"/>
                <a:ea typeface="+mn-ea"/>
                <a:cs typeface="+mn-cs"/>
              </a:rPr>
              <a:t>surfaces</a:t>
            </a:r>
            <a:endParaRPr kumimoji="0" lang="it-IT" sz="1600" b="0" i="0" u="none" strike="noStrike" kern="1200" cap="none" spc="0" normalizeH="0" baseline="0" noProof="0" dirty="0">
              <a:ln>
                <a:noFill/>
              </a:ln>
              <a:solidFill>
                <a:prstClr val="black"/>
              </a:solidFill>
              <a:effectLst/>
              <a:uLnTx/>
              <a:uFillTx/>
              <a:latin typeface="+mn-lt"/>
              <a:ea typeface="+mn-ea"/>
              <a:cs typeface="+mn-cs"/>
            </a:endParaRPr>
          </a:p>
          <a:p>
            <a:pPr marL="358775" marR="0" lvl="1" indent="-287338" algn="l" defTabSz="4572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it-IT" sz="1600" b="0" i="0" u="none" strike="noStrike" kern="1200" cap="none" spc="0" normalizeH="0" baseline="0" noProof="0" dirty="0">
                <a:ln>
                  <a:noFill/>
                </a:ln>
                <a:solidFill>
                  <a:prstClr val="black"/>
                </a:solidFill>
                <a:effectLst/>
                <a:uLnTx/>
                <a:uFillTx/>
                <a:latin typeface="+mn-lt"/>
                <a:ea typeface="+mn-ea"/>
                <a:cs typeface="+mn-cs"/>
              </a:rPr>
              <a:t>SEY </a:t>
            </a:r>
            <a:r>
              <a:rPr lang="it-IT" sz="1600" dirty="0" err="1">
                <a:solidFill>
                  <a:prstClr val="black"/>
                </a:solidFill>
                <a:latin typeface="+mn-lt"/>
                <a:ea typeface="+mn-ea"/>
                <a:cs typeface="+mn-cs"/>
              </a:rPr>
              <a:t>measurements</a:t>
            </a:r>
            <a:r>
              <a:rPr lang="it-IT" sz="1600" dirty="0">
                <a:solidFill>
                  <a:prstClr val="black"/>
                </a:solidFill>
                <a:latin typeface="+mn-lt"/>
                <a:ea typeface="+mn-ea"/>
                <a:cs typeface="+mn-cs"/>
              </a:rPr>
              <a:t> </a:t>
            </a:r>
            <a:r>
              <a:rPr kumimoji="0" lang="it-IT" sz="1600" b="0" i="0" u="none" strike="noStrike" kern="1200" cap="none" spc="0" normalizeH="0" baseline="0" noProof="0" dirty="0" err="1">
                <a:ln>
                  <a:noFill/>
                </a:ln>
                <a:solidFill>
                  <a:prstClr val="black"/>
                </a:solidFill>
                <a:effectLst/>
                <a:uLnTx/>
                <a:uFillTx/>
                <a:latin typeface="+mn-lt"/>
                <a:ea typeface="+mn-ea"/>
                <a:cs typeface="+mn-cs"/>
              </a:rPr>
              <a:t>at</a:t>
            </a:r>
            <a:r>
              <a:rPr kumimoji="0" lang="it-IT" sz="1600" b="0" i="0" u="none" strike="noStrike" kern="1200" cap="none" spc="0" normalizeH="0" baseline="0" noProof="0" dirty="0">
                <a:ln>
                  <a:noFill/>
                </a:ln>
                <a:solidFill>
                  <a:prstClr val="black"/>
                </a:solidFill>
                <a:effectLst/>
                <a:uLnTx/>
                <a:uFillTx/>
                <a:latin typeface="+mn-lt"/>
                <a:ea typeface="+mn-ea"/>
                <a:cs typeface="+mn-cs"/>
              </a:rPr>
              <a:t> </a:t>
            </a:r>
            <a:r>
              <a:rPr kumimoji="0" lang="it-IT" sz="1600" b="0" i="0" u="none" strike="noStrike" kern="1200" cap="none" spc="0" normalizeH="0" baseline="0" noProof="0" dirty="0" err="1">
                <a:ln>
                  <a:noFill/>
                </a:ln>
                <a:solidFill>
                  <a:prstClr val="black"/>
                </a:solidFill>
                <a:effectLst/>
                <a:uLnTx/>
                <a:uFillTx/>
                <a:latin typeface="+mn-lt"/>
                <a:ea typeface="+mn-ea"/>
                <a:cs typeface="+mn-cs"/>
              </a:rPr>
              <a:t>RoomT</a:t>
            </a:r>
            <a:r>
              <a:rPr kumimoji="0" lang="it-IT" sz="1600" b="0" i="0" u="none" strike="noStrike" kern="1200" cap="none" spc="0" normalizeH="0" baseline="0" noProof="0" dirty="0">
                <a:ln>
                  <a:noFill/>
                </a:ln>
                <a:solidFill>
                  <a:prstClr val="black"/>
                </a:solidFill>
                <a:effectLst/>
                <a:uLnTx/>
                <a:uFillTx/>
                <a:latin typeface="+mn-lt"/>
                <a:ea typeface="+mn-ea"/>
                <a:cs typeface="+mn-cs"/>
              </a:rPr>
              <a:t> e </a:t>
            </a:r>
            <a:r>
              <a:rPr kumimoji="0" lang="it-IT" sz="1600" b="0" i="0" u="none" strike="noStrike" kern="1200" cap="none" spc="0" normalizeH="0" baseline="0" noProof="0" dirty="0" err="1">
                <a:ln>
                  <a:noFill/>
                </a:ln>
                <a:solidFill>
                  <a:prstClr val="black"/>
                </a:solidFill>
                <a:effectLst/>
                <a:uLnTx/>
                <a:uFillTx/>
                <a:latin typeface="+mn-lt"/>
                <a:ea typeface="+mn-ea"/>
                <a:cs typeface="+mn-cs"/>
              </a:rPr>
              <a:t>LowT</a:t>
            </a:r>
            <a:r>
              <a:rPr kumimoji="0" lang="it-IT" sz="1600" b="0" i="0" u="none" strike="noStrike" kern="1200" cap="none" spc="0" normalizeH="0" baseline="0" noProof="0" dirty="0">
                <a:ln>
                  <a:noFill/>
                </a:ln>
                <a:solidFill>
                  <a:prstClr val="black"/>
                </a:solidFill>
                <a:effectLst/>
                <a:uLnTx/>
                <a:uFillTx/>
                <a:latin typeface="+mn-lt"/>
                <a:ea typeface="+mn-ea"/>
                <a:cs typeface="+mn-cs"/>
              </a:rPr>
              <a:t> on LIPSS </a:t>
            </a:r>
            <a:r>
              <a:rPr kumimoji="0" lang="it-IT" sz="1600" b="0" i="0" u="none" strike="noStrike" kern="1200" cap="none" spc="0" normalizeH="0" baseline="0" noProof="0" dirty="0" err="1">
                <a:ln>
                  <a:noFill/>
                </a:ln>
                <a:solidFill>
                  <a:prstClr val="black"/>
                </a:solidFill>
                <a:effectLst/>
                <a:uLnTx/>
                <a:uFillTx/>
                <a:latin typeface="+mn-lt"/>
                <a:ea typeface="+mn-ea"/>
                <a:cs typeface="+mn-cs"/>
              </a:rPr>
              <a:t>samples</a:t>
            </a:r>
            <a:r>
              <a:rPr kumimoji="0" lang="it-IT" sz="1600" b="0" i="0" u="none" strike="noStrike" kern="1200" cap="none" spc="0" normalizeH="0" baseline="0" noProof="0" dirty="0">
                <a:ln>
                  <a:noFill/>
                </a:ln>
                <a:solidFill>
                  <a:prstClr val="black"/>
                </a:solidFill>
                <a:effectLst/>
                <a:uLnTx/>
                <a:uFillTx/>
                <a:latin typeface="+mn-lt"/>
                <a:ea typeface="+mn-ea"/>
                <a:cs typeface="+mn-cs"/>
              </a:rPr>
              <a:t>  in </a:t>
            </a:r>
            <a:r>
              <a:rPr kumimoji="0" lang="it-IT" sz="1600" b="0" i="0" u="none" strike="noStrike" kern="1200" cap="none" spc="0" normalizeH="0" baseline="0" noProof="0" dirty="0" err="1">
                <a:ln>
                  <a:noFill/>
                </a:ln>
                <a:solidFill>
                  <a:prstClr val="black"/>
                </a:solidFill>
                <a:effectLst/>
                <a:uLnTx/>
                <a:uFillTx/>
                <a:latin typeface="+mn-lt"/>
                <a:ea typeface="+mn-ea"/>
                <a:cs typeface="+mn-cs"/>
              </a:rPr>
              <a:t>collaboration</a:t>
            </a:r>
            <a:r>
              <a:rPr kumimoji="0" lang="it-IT" sz="1600" b="0" i="0" u="none" strike="noStrike" kern="1200" cap="none" spc="0" normalizeH="0" baseline="0" noProof="0" dirty="0">
                <a:ln>
                  <a:noFill/>
                </a:ln>
                <a:solidFill>
                  <a:prstClr val="black"/>
                </a:solidFill>
                <a:effectLst/>
                <a:uLnTx/>
                <a:uFillTx/>
                <a:latin typeface="+mn-lt"/>
                <a:ea typeface="+mn-ea"/>
                <a:cs typeface="+mn-cs"/>
              </a:rPr>
              <a:t> with </a:t>
            </a:r>
            <a:r>
              <a:rPr kumimoji="0" lang="it-IT" sz="1600" b="0" i="0" u="none" strike="noStrike" kern="1200" cap="none" spc="0" normalizeH="0" baseline="0" noProof="0" dirty="0" err="1">
                <a:ln>
                  <a:noFill/>
                </a:ln>
                <a:solidFill>
                  <a:prstClr val="black"/>
                </a:solidFill>
                <a:effectLst/>
                <a:uLnTx/>
                <a:uFillTx/>
                <a:latin typeface="+mn-lt"/>
                <a:ea typeface="+mn-ea"/>
                <a:cs typeface="+mn-cs"/>
              </a:rPr>
              <a:t>Naples</a:t>
            </a:r>
            <a:r>
              <a:rPr kumimoji="0" lang="it-IT" sz="1600" b="0" i="0" u="none" strike="noStrike" kern="1200" cap="none" spc="0" normalizeH="0" baseline="0" noProof="0" dirty="0">
                <a:ln>
                  <a:noFill/>
                </a:ln>
                <a:solidFill>
                  <a:prstClr val="black"/>
                </a:solidFill>
                <a:effectLst/>
                <a:uLnTx/>
                <a:uFillTx/>
                <a:latin typeface="+mn-lt"/>
                <a:ea typeface="+mn-ea"/>
                <a:cs typeface="+mn-cs"/>
              </a:rPr>
              <a:t> </a:t>
            </a:r>
            <a:r>
              <a:rPr kumimoji="0" lang="it-IT" sz="1600" b="0" i="0" u="none" strike="noStrike" kern="1200" cap="none" spc="0" normalizeH="0" baseline="0" noProof="0" dirty="0" err="1">
                <a:ln>
                  <a:noFill/>
                </a:ln>
                <a:solidFill>
                  <a:prstClr val="black"/>
                </a:solidFill>
                <a:effectLst/>
                <a:uLnTx/>
                <a:uFillTx/>
                <a:latin typeface="+mn-lt"/>
                <a:ea typeface="+mn-ea"/>
                <a:cs typeface="+mn-cs"/>
              </a:rPr>
              <a:t>unit</a:t>
            </a:r>
            <a:endParaRPr kumimoji="0" lang="it-IT" sz="1600" b="0" i="0" u="none" strike="noStrike" kern="1200" cap="none" spc="0" normalizeH="0" baseline="0" noProof="0" dirty="0">
              <a:ln>
                <a:noFill/>
              </a:ln>
              <a:solidFill>
                <a:prstClr val="black"/>
              </a:solidFill>
              <a:effectLst/>
              <a:uLnTx/>
              <a:uFillTx/>
              <a:latin typeface="+mn-lt"/>
              <a:ea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it-IT" sz="1800" b="1" i="0" u="none" strike="noStrike" kern="1200" cap="none" spc="0" normalizeH="0" baseline="0" noProof="0" dirty="0">
                <a:ln>
                  <a:noFill/>
                </a:ln>
                <a:solidFill>
                  <a:srgbClr val="FF0000"/>
                </a:solidFill>
                <a:effectLst/>
                <a:uLnTx/>
                <a:uFillTx/>
                <a:latin typeface="Trebuchet MS" panose="020B0603020202020204"/>
                <a:ea typeface="+mn-ea"/>
                <a:cs typeface="+mn-cs"/>
              </a:rPr>
              <a:t>WP4</a:t>
            </a:r>
            <a:r>
              <a:rPr kumimoji="0" lang="it-IT" sz="1800" b="0"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742950" lvl="1" indent="-285750" defTabSz="457200" eaLnBrk="1" fontAlgn="auto" hangingPunct="1">
              <a:spcBef>
                <a:spcPts val="0"/>
              </a:spcBef>
              <a:spcAft>
                <a:spcPts val="0"/>
              </a:spcAft>
              <a:buFont typeface="Arial" panose="020B0604020202020204" pitchFamily="34" charset="0"/>
              <a:buChar char="•"/>
              <a:defRPr/>
            </a:pPr>
            <a:r>
              <a:rPr lang="it-IT" sz="1600" dirty="0" err="1">
                <a:solidFill>
                  <a:srgbClr val="000000"/>
                </a:solidFill>
                <a:latin typeface="+mn-lt"/>
              </a:rPr>
              <a:t>Install</a:t>
            </a:r>
            <a:r>
              <a:rPr lang="it-IT" sz="1600" dirty="0">
                <a:solidFill>
                  <a:srgbClr val="000000"/>
                </a:solidFill>
                <a:latin typeface="+mn-lt"/>
              </a:rPr>
              <a:t> and test the </a:t>
            </a:r>
            <a:r>
              <a:rPr lang="it-IT" sz="1600" dirty="0" err="1">
                <a:solidFill>
                  <a:srgbClr val="000000"/>
                </a:solidFill>
                <a:latin typeface="+mn-lt"/>
              </a:rPr>
              <a:t>atomic</a:t>
            </a:r>
            <a:r>
              <a:rPr lang="it-IT" sz="1600" dirty="0">
                <a:solidFill>
                  <a:srgbClr val="000000"/>
                </a:solidFill>
                <a:latin typeface="+mn-lt"/>
              </a:rPr>
              <a:t> </a:t>
            </a:r>
            <a:r>
              <a:rPr lang="it-IT" sz="1600" dirty="0" err="1">
                <a:solidFill>
                  <a:srgbClr val="000000"/>
                </a:solidFill>
                <a:latin typeface="+mn-lt"/>
              </a:rPr>
              <a:t>Hydrogen</a:t>
            </a:r>
            <a:r>
              <a:rPr lang="it-IT" sz="1600" dirty="0">
                <a:solidFill>
                  <a:srgbClr val="000000"/>
                </a:solidFill>
                <a:latin typeface="+mn-lt"/>
              </a:rPr>
              <a:t> UHV source </a:t>
            </a:r>
            <a:endParaRPr kumimoji="0" lang="it-IT" sz="1600" b="0" i="0" u="none" strike="noStrike" kern="1200" cap="none" spc="0" normalizeH="0" baseline="0" noProof="0" dirty="0">
              <a:ln>
                <a:noFill/>
              </a:ln>
              <a:solidFill>
                <a:srgbClr val="000000"/>
              </a:solidFill>
              <a:effectLst/>
              <a:uLnTx/>
              <a:uFillTx/>
              <a:latin typeface="+mn-l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a:ln>
                  <a:noFill/>
                </a:ln>
                <a:solidFill>
                  <a:prstClr val="black"/>
                </a:solidFill>
                <a:effectLst/>
                <a:uLnTx/>
                <a:uFillTx/>
                <a:latin typeface="+mn-lt"/>
                <a:ea typeface="+mn-ea"/>
                <a:cs typeface="+mn-cs"/>
              </a:rPr>
              <a:t>SEY </a:t>
            </a:r>
            <a:r>
              <a:rPr kumimoji="0" lang="it-IT" sz="1600" b="0" i="0" u="none" strike="noStrike" kern="1200" cap="none" spc="0" normalizeH="0" baseline="0" noProof="0" dirty="0" err="1">
                <a:ln>
                  <a:noFill/>
                </a:ln>
                <a:solidFill>
                  <a:prstClr val="black"/>
                </a:solidFill>
                <a:effectLst/>
                <a:uLnTx/>
                <a:uFillTx/>
                <a:latin typeface="+mn-lt"/>
                <a:ea typeface="+mn-ea"/>
                <a:cs typeface="+mn-cs"/>
              </a:rPr>
              <a:t>reliminary</a:t>
            </a:r>
            <a:r>
              <a:rPr kumimoji="0" lang="it-IT" sz="1600" b="0" i="0" u="none" strike="noStrike" kern="1200" cap="none" spc="0" normalizeH="0" baseline="0" noProof="0" dirty="0">
                <a:ln>
                  <a:noFill/>
                </a:ln>
                <a:solidFill>
                  <a:prstClr val="black"/>
                </a:solidFill>
                <a:effectLst/>
                <a:uLnTx/>
                <a:uFillTx/>
                <a:latin typeface="+mn-lt"/>
                <a:ea typeface="+mn-ea"/>
                <a:cs typeface="+mn-cs"/>
              </a:rPr>
              <a:t> </a:t>
            </a:r>
            <a:r>
              <a:rPr kumimoji="0" lang="it-IT" sz="1600" b="0" i="0" u="none" strike="noStrike" kern="1200" cap="none" spc="0" normalizeH="0" baseline="0" noProof="0" dirty="0" err="1">
                <a:ln>
                  <a:noFill/>
                </a:ln>
                <a:solidFill>
                  <a:prstClr val="black"/>
                </a:solidFill>
                <a:effectLst/>
                <a:uLnTx/>
                <a:uFillTx/>
                <a:latin typeface="+mn-lt"/>
                <a:ea typeface="+mn-ea"/>
                <a:cs typeface="+mn-cs"/>
              </a:rPr>
              <a:t>measurements</a:t>
            </a:r>
            <a:r>
              <a:rPr kumimoji="0" lang="it-IT" sz="1600" b="0" i="0" u="none" strike="noStrike" kern="1200" cap="none" spc="0" normalizeH="0" baseline="0" noProof="0" dirty="0">
                <a:ln>
                  <a:noFill/>
                </a:ln>
                <a:solidFill>
                  <a:prstClr val="black"/>
                </a:solidFill>
                <a:effectLst/>
                <a:uLnTx/>
                <a:uFillTx/>
                <a:latin typeface="+mn-lt"/>
                <a:ea typeface="+mn-ea"/>
                <a:cs typeface="+mn-cs"/>
              </a:rPr>
              <a:t> on </a:t>
            </a:r>
            <a:r>
              <a:rPr kumimoji="0" lang="it-IT" sz="1600" b="0" i="0" u="none" strike="noStrike" kern="1200" cap="none" spc="0" normalizeH="0" baseline="0" noProof="0" dirty="0" err="1">
                <a:ln>
                  <a:noFill/>
                </a:ln>
                <a:solidFill>
                  <a:prstClr val="black"/>
                </a:solidFill>
                <a:effectLst/>
                <a:uLnTx/>
                <a:uFillTx/>
                <a:latin typeface="+mn-lt"/>
                <a:ea typeface="+mn-ea"/>
                <a:cs typeface="+mn-cs"/>
              </a:rPr>
              <a:t>cryosorbed</a:t>
            </a:r>
            <a:r>
              <a:rPr kumimoji="0" lang="it-IT" sz="1600" b="0" i="0" u="none" strike="noStrike" kern="1200" cap="none" spc="0" normalizeH="0" baseline="0" noProof="0" dirty="0">
                <a:ln>
                  <a:noFill/>
                </a:ln>
                <a:solidFill>
                  <a:prstClr val="black"/>
                </a:solidFill>
                <a:effectLst/>
                <a:uLnTx/>
                <a:uFillTx/>
                <a:latin typeface="+mn-lt"/>
                <a:ea typeface="+mn-ea"/>
                <a:cs typeface="+mn-cs"/>
              </a:rPr>
              <a:t> H</a:t>
            </a:r>
            <a:r>
              <a:rPr kumimoji="0" lang="it-IT" sz="1600" b="0" i="0" u="none" strike="noStrike" kern="1200" cap="none" spc="0" normalizeH="0" baseline="-25000" noProof="0" dirty="0">
                <a:ln>
                  <a:noFill/>
                </a:ln>
                <a:solidFill>
                  <a:prstClr val="black"/>
                </a:solidFill>
                <a:effectLst/>
                <a:uLnTx/>
                <a:uFillTx/>
                <a:latin typeface="+mn-lt"/>
                <a:ea typeface="+mn-ea"/>
                <a:cs typeface="+mn-cs"/>
              </a:rPr>
              <a:t>2</a:t>
            </a:r>
            <a:r>
              <a:rPr kumimoji="0" lang="it-IT" sz="1600" b="0" i="0" u="none" strike="noStrike" kern="1200" cap="none" spc="0" normalizeH="0" baseline="0" noProof="0" dirty="0">
                <a:ln>
                  <a:noFill/>
                </a:ln>
                <a:solidFill>
                  <a:prstClr val="black"/>
                </a:solidFill>
                <a:effectLst/>
                <a:uLnTx/>
                <a:uFillTx/>
                <a:latin typeface="+mn-lt"/>
                <a:ea typeface="+mn-ea"/>
                <a:cs typeface="+mn-cs"/>
              </a:rPr>
              <a:t>O on Cu and </a:t>
            </a:r>
            <a:r>
              <a:rPr kumimoji="0" lang="it-IT" sz="1600" b="0" i="0" u="none" strike="noStrike" kern="1200" cap="none" spc="0" normalizeH="0" baseline="0" noProof="0" dirty="0" err="1">
                <a:ln>
                  <a:noFill/>
                </a:ln>
                <a:solidFill>
                  <a:prstClr val="black"/>
                </a:solidFill>
                <a:effectLst/>
                <a:uLnTx/>
                <a:uFillTx/>
                <a:latin typeface="+mn-lt"/>
                <a:ea typeface="+mn-ea"/>
                <a:cs typeface="+mn-cs"/>
              </a:rPr>
              <a:t>graphite</a:t>
            </a:r>
            <a:endParaRPr kumimoji="0" lang="it-IT" sz="16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prstClr val="black"/>
                </a:solidFill>
                <a:effectLst/>
                <a:uLnTx/>
                <a:uFillTx/>
                <a:latin typeface="Trebuchet MS" panose="020B0603020202020204"/>
                <a:ea typeface="+mn-ea"/>
                <a:cs typeface="+mn-cs"/>
              </a:rPr>
              <a:t>Workshop e</a:t>
            </a:r>
            <a:r>
              <a:rPr kumimoji="0" lang="it-IT" sz="1800" b="1" i="0" u="none" strike="noStrike" kern="1200" cap="none" spc="0" normalizeH="0" baseline="30000" noProof="0" dirty="0">
                <a:ln>
                  <a:noFill/>
                </a:ln>
                <a:solidFill>
                  <a:prstClr val="black"/>
                </a:solidFill>
                <a:effectLst/>
                <a:uLnTx/>
                <a:uFillTx/>
                <a:latin typeface="Trebuchet MS" panose="020B0603020202020204"/>
                <a:ea typeface="+mn-ea"/>
                <a:cs typeface="+mn-cs"/>
              </a:rPr>
              <a:t>-</a:t>
            </a:r>
            <a:r>
              <a:rPr kumimoji="0" lang="it-IT" sz="1800" b="1" i="0" u="none" strike="noStrike" kern="1200" cap="none" spc="0" normalizeH="0" baseline="0" noProof="0" dirty="0">
                <a:ln>
                  <a:noFill/>
                </a:ln>
                <a:solidFill>
                  <a:prstClr val="black"/>
                </a:solidFill>
                <a:effectLst/>
                <a:uLnTx/>
                <a:uFillTx/>
                <a:latin typeface="Trebuchet MS" panose="020B0603020202020204"/>
                <a:ea typeface="+mn-ea"/>
                <a:cs typeface="+mn-cs"/>
              </a:rPr>
              <a:t>Cloud’22</a:t>
            </a:r>
          </a:p>
        </p:txBody>
      </p:sp>
      <p:pic>
        <p:nvPicPr>
          <p:cNvPr id="10" name="Immagine 4">
            <a:extLst>
              <a:ext uri="{FF2B5EF4-FFF2-40B4-BE49-F238E27FC236}">
                <a16:creationId xmlns:a16="http://schemas.microsoft.com/office/drawing/2014/main" id="{B6E94577-F526-022D-2C3C-D9ADBDF4F88D}"/>
              </a:ext>
            </a:extLst>
          </p:cNvPr>
          <p:cNvPicPr>
            <a:picLocks noChangeAspect="1"/>
          </p:cNvPicPr>
          <p:nvPr/>
        </p:nvPicPr>
        <p:blipFill>
          <a:blip r:embed="rId2"/>
          <a:stretch>
            <a:fillRect/>
          </a:stretch>
        </p:blipFill>
        <p:spPr>
          <a:xfrm>
            <a:off x="7250206" y="1866421"/>
            <a:ext cx="2453204" cy="1976484"/>
          </a:xfrm>
          <a:prstGeom prst="rect">
            <a:avLst/>
          </a:prstGeom>
        </p:spPr>
      </p:pic>
      <p:pic>
        <p:nvPicPr>
          <p:cNvPr id="11" name="Immagine 10">
            <a:extLst>
              <a:ext uri="{FF2B5EF4-FFF2-40B4-BE49-F238E27FC236}">
                <a16:creationId xmlns:a16="http://schemas.microsoft.com/office/drawing/2014/main" id="{DE7CFCE5-FE32-0D19-DFEC-07982034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74" r="379"/>
          <a:stretch/>
        </p:blipFill>
        <p:spPr bwMode="auto">
          <a:xfrm>
            <a:off x="9703410" y="4857828"/>
            <a:ext cx="2318480" cy="1666067"/>
          </a:xfrm>
          <a:prstGeom prst="rect">
            <a:avLst/>
          </a:prstGeom>
          <a:ln>
            <a:noFill/>
          </a:ln>
          <a:extLst>
            <a:ext uri="{53640926-AAD7-44D8-BBD7-CCE9431645EC}">
              <a14:shadowObscured xmlns:a14="http://schemas.microsoft.com/office/drawing/2010/main"/>
            </a:ext>
          </a:extLst>
        </p:spPr>
      </p:pic>
      <p:graphicFrame>
        <p:nvGraphicFramePr>
          <p:cNvPr id="17" name="Segnaposto contenuto 4">
            <a:extLst>
              <a:ext uri="{FF2B5EF4-FFF2-40B4-BE49-F238E27FC236}">
                <a16:creationId xmlns:a16="http://schemas.microsoft.com/office/drawing/2014/main" id="{601FEC93-4A44-9520-E630-72876A6AE867}"/>
              </a:ext>
            </a:extLst>
          </p:cNvPr>
          <p:cNvGraphicFramePr>
            <a:graphicFrameLocks/>
          </p:cNvGraphicFramePr>
          <p:nvPr>
            <p:extLst>
              <p:ext uri="{D42A27DB-BD31-4B8C-83A1-F6EECF244321}">
                <p14:modId xmlns:p14="http://schemas.microsoft.com/office/powerpoint/2010/main" val="1213550212"/>
              </p:ext>
            </p:extLst>
          </p:nvPr>
        </p:nvGraphicFramePr>
        <p:xfrm>
          <a:off x="72503" y="126683"/>
          <a:ext cx="6051884" cy="1832746"/>
        </p:xfrm>
        <a:graphic>
          <a:graphicData uri="http://schemas.openxmlformats.org/drawingml/2006/table">
            <a:tbl>
              <a:tblPr firstRow="1" firstCol="1" bandRow="1">
                <a:tableStyleId>{93296810-A885-4BE3-A3E7-6D5BEEA58F35}</a:tableStyleId>
              </a:tblPr>
              <a:tblGrid>
                <a:gridCol w="719362">
                  <a:extLst>
                    <a:ext uri="{9D8B030D-6E8A-4147-A177-3AD203B41FA5}">
                      <a16:colId xmlns:a16="http://schemas.microsoft.com/office/drawing/2014/main" val="1998638624"/>
                    </a:ext>
                  </a:extLst>
                </a:gridCol>
                <a:gridCol w="2327907">
                  <a:extLst>
                    <a:ext uri="{9D8B030D-6E8A-4147-A177-3AD203B41FA5}">
                      <a16:colId xmlns:a16="http://schemas.microsoft.com/office/drawing/2014/main" val="2817601411"/>
                    </a:ext>
                  </a:extLst>
                </a:gridCol>
                <a:gridCol w="1572871">
                  <a:extLst>
                    <a:ext uri="{9D8B030D-6E8A-4147-A177-3AD203B41FA5}">
                      <a16:colId xmlns:a16="http://schemas.microsoft.com/office/drawing/2014/main" val="3455454369"/>
                    </a:ext>
                  </a:extLst>
                </a:gridCol>
                <a:gridCol w="1431744">
                  <a:extLst>
                    <a:ext uri="{9D8B030D-6E8A-4147-A177-3AD203B41FA5}">
                      <a16:colId xmlns:a16="http://schemas.microsoft.com/office/drawing/2014/main" val="3450353946"/>
                    </a:ext>
                  </a:extLst>
                </a:gridCol>
              </a:tblGrid>
              <a:tr h="219871">
                <a:tc>
                  <a:txBody>
                    <a:bodyPr/>
                    <a:lstStyle/>
                    <a:p>
                      <a:pPr algn="ctr">
                        <a:spcAft>
                          <a:spcPts val="0"/>
                        </a:spcAft>
                      </a:pPr>
                      <a:r>
                        <a:rPr lang="en-US" sz="1100" dirty="0">
                          <a:solidFill>
                            <a:srgbClr val="002060"/>
                          </a:solidFill>
                          <a:effectLst/>
                        </a:rPr>
                        <a:t>WP</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solidFill>
                      <a:srgbClr val="00BB79"/>
                    </a:solidFill>
                  </a:tcPr>
                </a:tc>
                <a:tc>
                  <a:txBody>
                    <a:bodyPr/>
                    <a:lstStyle/>
                    <a:p>
                      <a:pPr algn="ctr">
                        <a:spcAft>
                          <a:spcPts val="0"/>
                        </a:spcAft>
                      </a:pPr>
                      <a:r>
                        <a:rPr lang="en-US" sz="1100" dirty="0">
                          <a:solidFill>
                            <a:srgbClr val="002060"/>
                          </a:solidFill>
                          <a:effectLst/>
                        </a:rPr>
                        <a:t>TITLE</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solidFill>
                      <a:srgbClr val="00BB79"/>
                    </a:solidFill>
                  </a:tcPr>
                </a:tc>
                <a:tc>
                  <a:txBody>
                    <a:bodyPr/>
                    <a:lstStyle/>
                    <a:p>
                      <a:pPr algn="ctr">
                        <a:spcAft>
                          <a:spcPts val="0"/>
                        </a:spcAft>
                      </a:pPr>
                      <a:r>
                        <a:rPr lang="en-US" sz="1100">
                          <a:solidFill>
                            <a:srgbClr val="002060"/>
                          </a:solidFill>
                          <a:effectLst/>
                        </a:rPr>
                        <a:t>UNITS INVOLVED</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solidFill>
                      <a:srgbClr val="00BB79"/>
                    </a:solidFill>
                  </a:tcPr>
                </a:tc>
                <a:tc>
                  <a:txBody>
                    <a:bodyPr/>
                    <a:lstStyle/>
                    <a:p>
                      <a:pPr algn="ctr">
                        <a:spcAft>
                          <a:spcPts val="0"/>
                        </a:spcAft>
                      </a:pPr>
                      <a:r>
                        <a:rPr lang="en-US" sz="1100" dirty="0">
                          <a:solidFill>
                            <a:srgbClr val="002060"/>
                          </a:solidFill>
                          <a:effectLst/>
                        </a:rPr>
                        <a:t>RESPONSIBLE</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solidFill>
                      <a:srgbClr val="00BB79"/>
                    </a:solidFill>
                  </a:tcPr>
                </a:tc>
                <a:extLst>
                  <a:ext uri="{0D108BD9-81ED-4DB2-BD59-A6C34878D82A}">
                    <a16:rowId xmlns:a16="http://schemas.microsoft.com/office/drawing/2014/main" val="2925921223"/>
                  </a:ext>
                </a:extLst>
              </a:tr>
              <a:tr h="879484">
                <a:tc>
                  <a:txBody>
                    <a:bodyPr/>
                    <a:lstStyle/>
                    <a:p>
                      <a:pPr algn="ctr">
                        <a:spcAft>
                          <a:spcPts val="0"/>
                        </a:spcAft>
                      </a:pPr>
                      <a:r>
                        <a:rPr lang="en-US" sz="1100" dirty="0">
                          <a:solidFill>
                            <a:schemeClr val="tx1"/>
                          </a:solidFill>
                          <a:effectLst/>
                        </a:rPr>
                        <a:t>WP1</a:t>
                      </a:r>
                    </a:p>
                  </a:txBody>
                  <a:tcPr marL="68580" marR="68580" marT="0" marB="0" anchor="ctr">
                    <a:solidFill>
                      <a:srgbClr val="00BB79"/>
                    </a:solidFill>
                  </a:tcPr>
                </a:tc>
                <a:tc>
                  <a:txBody>
                    <a:bodyPr/>
                    <a:lstStyle/>
                    <a:p>
                      <a:pPr algn="ctr">
                        <a:spcAft>
                          <a:spcPts val="0"/>
                        </a:spcAft>
                      </a:pPr>
                      <a:endParaRPr lang="en-US" sz="1100" dirty="0">
                        <a:solidFill>
                          <a:srgbClr val="002060"/>
                        </a:solidFill>
                        <a:effectLst/>
                      </a:endParaRPr>
                    </a:p>
                    <a:p>
                      <a:pPr algn="ctr">
                        <a:spcAft>
                          <a:spcPts val="0"/>
                        </a:spcAft>
                      </a:pPr>
                      <a:r>
                        <a:rPr lang="en-US" sz="1100" dirty="0">
                          <a:solidFill>
                            <a:srgbClr val="002060"/>
                          </a:solidFill>
                          <a:effectLst/>
                        </a:rPr>
                        <a:t>Comparative study and characterization of stimulated desorption induced by electrons and photons.</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solidFill>
                      <a:schemeClr val="accent3">
                        <a:lumMod val="75000"/>
                      </a:schemeClr>
                    </a:solidFill>
                  </a:tcPr>
                </a:tc>
                <a:tc>
                  <a:txBody>
                    <a:bodyPr/>
                    <a:lstStyle/>
                    <a:p>
                      <a:pPr algn="ctr">
                        <a:spcAft>
                          <a:spcPts val="0"/>
                        </a:spcAft>
                      </a:pPr>
                      <a:endParaRPr lang="en-US" sz="1100" dirty="0">
                        <a:solidFill>
                          <a:srgbClr val="002060"/>
                        </a:solidFill>
                        <a:effectLst/>
                      </a:endParaRPr>
                    </a:p>
                    <a:p>
                      <a:pPr algn="ctr">
                        <a:spcAft>
                          <a:spcPts val="0"/>
                        </a:spcAft>
                      </a:pPr>
                      <a:r>
                        <a:rPr lang="en-US" sz="1100" dirty="0">
                          <a:solidFill>
                            <a:srgbClr val="002060"/>
                          </a:solidFill>
                          <a:effectLst/>
                        </a:rPr>
                        <a:t>LNF-INFN</a:t>
                      </a:r>
                      <a:endParaRPr lang="it-IT" sz="1100" dirty="0">
                        <a:solidFill>
                          <a:srgbClr val="002060"/>
                        </a:solidFill>
                        <a:effectLst/>
                      </a:endParaRPr>
                    </a:p>
                    <a:p>
                      <a:pPr algn="ctr">
                        <a:spcAft>
                          <a:spcPts val="0"/>
                        </a:spcAft>
                      </a:pPr>
                      <a:r>
                        <a:rPr lang="en-US" sz="1100" dirty="0">
                          <a:solidFill>
                            <a:srgbClr val="002060"/>
                          </a:solidFill>
                          <a:effectLst/>
                        </a:rPr>
                        <a:t>CERN</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nchor="ctr">
                    <a:solidFill>
                      <a:schemeClr val="accent3">
                        <a:lumMod val="75000"/>
                      </a:schemeClr>
                    </a:solidFill>
                  </a:tcPr>
                </a:tc>
                <a:tc>
                  <a:txBody>
                    <a:bodyPr/>
                    <a:lstStyle/>
                    <a:p>
                      <a:pPr algn="ctr">
                        <a:spcAft>
                          <a:spcPts val="0"/>
                        </a:spcAft>
                      </a:pPr>
                      <a:endParaRPr lang="it-IT" sz="1100" dirty="0">
                        <a:solidFill>
                          <a:srgbClr val="002060"/>
                        </a:solidFill>
                        <a:effectLst/>
                      </a:endParaRPr>
                    </a:p>
                    <a:p>
                      <a:pPr algn="ctr">
                        <a:spcAft>
                          <a:spcPts val="0"/>
                        </a:spcAft>
                      </a:pPr>
                      <a:r>
                        <a:rPr lang="it-IT" sz="1100" kern="1200" dirty="0">
                          <a:solidFill>
                            <a:srgbClr val="002060"/>
                          </a:solidFill>
                          <a:effectLst/>
                        </a:rPr>
                        <a:t>M. Angelucci </a:t>
                      </a:r>
                      <a:r>
                        <a:rPr lang="en-US" sz="1100" kern="1200" dirty="0">
                          <a:solidFill>
                            <a:srgbClr val="002060"/>
                          </a:solidFill>
                          <a:effectLst/>
                        </a:rPr>
                        <a:t>&amp; </a:t>
                      </a:r>
                      <a:endParaRPr lang="it-IT" sz="1100" kern="1200" dirty="0">
                        <a:solidFill>
                          <a:srgbClr val="002060"/>
                        </a:solidFill>
                        <a:effectLst/>
                      </a:endParaRPr>
                    </a:p>
                    <a:p>
                      <a:pPr algn="ctr">
                        <a:spcAft>
                          <a:spcPts val="0"/>
                        </a:spcAft>
                      </a:pPr>
                      <a:r>
                        <a:rPr lang="en-US" sz="1100" dirty="0">
                          <a:solidFill>
                            <a:srgbClr val="002060"/>
                          </a:solidFill>
                          <a:effectLst/>
                        </a:rPr>
                        <a:t>L. </a:t>
                      </a:r>
                      <a:r>
                        <a:rPr lang="en-US" sz="1100" dirty="0" err="1">
                          <a:solidFill>
                            <a:srgbClr val="002060"/>
                          </a:solidFill>
                          <a:effectLst/>
                        </a:rPr>
                        <a:t>Spallino</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solidFill>
                      <a:schemeClr val="accent3">
                        <a:lumMod val="75000"/>
                      </a:schemeClr>
                    </a:solidFill>
                  </a:tcPr>
                </a:tc>
                <a:extLst>
                  <a:ext uri="{0D108BD9-81ED-4DB2-BD59-A6C34878D82A}">
                    <a16:rowId xmlns:a16="http://schemas.microsoft.com/office/drawing/2014/main" val="1242159608"/>
                  </a:ext>
                </a:extLst>
              </a:tr>
              <a:tr h="733391">
                <a:tc>
                  <a:txBody>
                    <a:bodyPr/>
                    <a:lstStyle/>
                    <a:p>
                      <a:pPr algn="ctr">
                        <a:spcAft>
                          <a:spcPts val="0"/>
                        </a:spcAft>
                      </a:pPr>
                      <a:r>
                        <a:rPr lang="en-US" sz="1100" dirty="0">
                          <a:solidFill>
                            <a:schemeClr val="tx1"/>
                          </a:solidFill>
                          <a:effectLst/>
                        </a:rPr>
                        <a:t>WP4</a:t>
                      </a:r>
                      <a:endParaRPr lang="it-IT" sz="1100" dirty="0">
                        <a:solidFill>
                          <a:schemeClr val="tx1"/>
                        </a:solidFill>
                        <a:effectLst/>
                      </a:endParaRPr>
                    </a:p>
                    <a:p>
                      <a:pPr>
                        <a:spcAft>
                          <a:spcPts val="0"/>
                        </a:spcAft>
                      </a:pPr>
                      <a:r>
                        <a:rPr lang="en-US" sz="1100" dirty="0">
                          <a:solidFill>
                            <a:schemeClr val="tx1"/>
                          </a:solidFill>
                          <a:effectLst/>
                        </a:rPr>
                        <a:t> </a:t>
                      </a:r>
                      <a:endParaRPr lang="it-IT" sz="11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solidFill>
                      <a:srgbClr val="00BB79"/>
                    </a:solidFill>
                  </a:tcPr>
                </a:tc>
                <a:tc>
                  <a:txBody>
                    <a:bodyPr/>
                    <a:lstStyle/>
                    <a:p>
                      <a:pPr algn="ctr">
                        <a:spcAft>
                          <a:spcPts val="0"/>
                        </a:spcAft>
                      </a:pPr>
                      <a:r>
                        <a:rPr lang="en-US" sz="1100" dirty="0" err="1">
                          <a:solidFill>
                            <a:srgbClr val="002060"/>
                          </a:solidFill>
                          <a:effectLst/>
                        </a:rPr>
                        <a:t>LHCspin</a:t>
                      </a:r>
                      <a:r>
                        <a:rPr lang="en-US" sz="1100" dirty="0">
                          <a:solidFill>
                            <a:srgbClr val="002060"/>
                          </a:solidFill>
                          <a:effectLst/>
                        </a:rPr>
                        <a:t>: Validation of the surface properties of the accumulation cell with atomic Hydrogen.</a:t>
                      </a:r>
                      <a:endParaRPr lang="it-IT" sz="1100" dirty="0">
                        <a:solidFill>
                          <a:srgbClr val="002060"/>
                        </a:solidFill>
                        <a:effectLst/>
                        <a:latin typeface="Times New Roman" panose="02020603050405020304" pitchFamily="18" charset="0"/>
                        <a:ea typeface="MS Mincho" panose="02020609040205080304" pitchFamily="49" charset="-128"/>
                      </a:endParaRPr>
                    </a:p>
                  </a:txBody>
                  <a:tcPr marL="68580" marR="68580" marT="0" marB="0">
                    <a:solidFill>
                      <a:schemeClr val="accent3">
                        <a:lumMod val="95000"/>
                      </a:schemeClr>
                    </a:solidFill>
                  </a:tcPr>
                </a:tc>
                <a:tc>
                  <a:txBody>
                    <a:bodyPr/>
                    <a:lstStyle/>
                    <a:p>
                      <a:pPr marL="0" algn="ctr" defTabSz="914400" rtl="0" eaLnBrk="1" latinLnBrk="0" hangingPunct="1">
                        <a:spcAft>
                          <a:spcPts val="0"/>
                        </a:spcAft>
                      </a:pPr>
                      <a:r>
                        <a:rPr lang="it-IT" sz="1100" kern="1200" dirty="0">
                          <a:solidFill>
                            <a:srgbClr val="002060"/>
                          </a:solidFill>
                          <a:effectLst/>
                        </a:rPr>
                        <a:t>CERN</a:t>
                      </a:r>
                      <a:endParaRPr lang="en-US" sz="1100" kern="1200" dirty="0">
                        <a:solidFill>
                          <a:srgbClr val="002060"/>
                        </a:solidFill>
                        <a:effectLst/>
                      </a:endParaRPr>
                    </a:p>
                    <a:p>
                      <a:pPr marL="0" algn="ctr" defTabSz="914400" rtl="0" eaLnBrk="1" latinLnBrk="0" hangingPunct="1">
                        <a:spcAft>
                          <a:spcPts val="0"/>
                        </a:spcAft>
                      </a:pPr>
                      <a:r>
                        <a:rPr lang="it-IT" sz="1100" kern="1200" dirty="0">
                          <a:solidFill>
                            <a:srgbClr val="002060"/>
                          </a:solidFill>
                          <a:effectLst/>
                        </a:rPr>
                        <a:t>LNF-INFN</a:t>
                      </a:r>
                      <a:endParaRPr lang="en-US" sz="1100" kern="1200" dirty="0">
                        <a:solidFill>
                          <a:srgbClr val="002060"/>
                        </a:solidFill>
                        <a:effectLst/>
                        <a:latin typeface="+mn-lt"/>
                        <a:ea typeface="+mn-ea"/>
                        <a:cs typeface="+mn-cs"/>
                      </a:endParaRPr>
                    </a:p>
                  </a:txBody>
                  <a:tcPr marL="51435" marR="51435" marT="0" marB="0" anchor="ctr">
                    <a:solidFill>
                      <a:schemeClr val="accent3">
                        <a:lumMod val="95000"/>
                      </a:schemeClr>
                    </a:solidFill>
                  </a:tcPr>
                </a:tc>
                <a:tc>
                  <a:txBody>
                    <a:bodyPr/>
                    <a:lstStyle/>
                    <a:p>
                      <a:pPr marL="0" algn="ctr" defTabSz="914400" rtl="0" eaLnBrk="1" latinLnBrk="0" hangingPunct="1">
                        <a:spcAft>
                          <a:spcPts val="0"/>
                        </a:spcAft>
                      </a:pPr>
                      <a:endParaRPr lang="it-IT" sz="1100" kern="1200" dirty="0">
                        <a:solidFill>
                          <a:srgbClr val="002060"/>
                        </a:solidFill>
                        <a:effectLst/>
                      </a:endParaRPr>
                    </a:p>
                    <a:p>
                      <a:pPr marL="0" algn="ctr" defTabSz="914400" rtl="0" eaLnBrk="1" latinLnBrk="0" hangingPunct="1">
                        <a:spcAft>
                          <a:spcPts val="0"/>
                        </a:spcAft>
                      </a:pPr>
                      <a:r>
                        <a:rPr lang="it-IT" sz="1100" kern="1200" dirty="0">
                          <a:solidFill>
                            <a:srgbClr val="002060"/>
                          </a:solidFill>
                          <a:effectLst/>
                        </a:rPr>
                        <a:t>P. Di Nezza &amp; </a:t>
                      </a:r>
                    </a:p>
                    <a:p>
                      <a:pPr marL="0" algn="ctr" defTabSz="914400" rtl="0" eaLnBrk="1" latinLnBrk="0" hangingPunct="1">
                        <a:spcAft>
                          <a:spcPts val="0"/>
                        </a:spcAft>
                      </a:pPr>
                      <a:r>
                        <a:rPr lang="it-IT" sz="1100" kern="1200" dirty="0">
                          <a:solidFill>
                            <a:srgbClr val="002060"/>
                          </a:solidFill>
                          <a:effectLst/>
                        </a:rPr>
                        <a:t>M. Angelucci</a:t>
                      </a:r>
                      <a:endParaRPr lang="en-US" sz="1100" kern="1200" dirty="0">
                        <a:solidFill>
                          <a:srgbClr val="002060"/>
                        </a:solidFill>
                        <a:effectLst/>
                        <a:latin typeface="+mn-lt"/>
                        <a:ea typeface="+mn-ea"/>
                        <a:cs typeface="+mn-cs"/>
                      </a:endParaRPr>
                    </a:p>
                  </a:txBody>
                  <a:tcPr marL="51435" marR="51435" marT="0" marB="0">
                    <a:solidFill>
                      <a:schemeClr val="accent3">
                        <a:lumMod val="95000"/>
                      </a:schemeClr>
                    </a:solidFill>
                  </a:tcPr>
                </a:tc>
                <a:extLst>
                  <a:ext uri="{0D108BD9-81ED-4DB2-BD59-A6C34878D82A}">
                    <a16:rowId xmlns:a16="http://schemas.microsoft.com/office/drawing/2014/main" val="1341480083"/>
                  </a:ext>
                </a:extLst>
              </a:tr>
            </a:tbl>
          </a:graphicData>
        </a:graphic>
      </p:graphicFrame>
      <p:sp>
        <p:nvSpPr>
          <p:cNvPr id="23" name="CasellaDiTesto 22">
            <a:extLst>
              <a:ext uri="{FF2B5EF4-FFF2-40B4-BE49-F238E27FC236}">
                <a16:creationId xmlns:a16="http://schemas.microsoft.com/office/drawing/2014/main" id="{760A5991-7207-512E-750E-40934F698479}"/>
              </a:ext>
            </a:extLst>
          </p:cNvPr>
          <p:cNvSpPr txBox="1"/>
          <p:nvPr/>
        </p:nvSpPr>
        <p:spPr>
          <a:xfrm>
            <a:off x="5618233" y="939045"/>
            <a:ext cx="199477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LNF-INFN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Na-INFN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Roma1-INFN</a:t>
            </a:r>
            <a:endParaRPr kumimoji="0" lang="it-IT" sz="1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CERN</a:t>
            </a:r>
          </a:p>
        </p:txBody>
      </p:sp>
      <p:pic>
        <p:nvPicPr>
          <p:cNvPr id="3" name="Immagine 2">
            <a:extLst>
              <a:ext uri="{FF2B5EF4-FFF2-40B4-BE49-F238E27FC236}">
                <a16:creationId xmlns:a16="http://schemas.microsoft.com/office/drawing/2014/main" id="{9473E362-11B4-124E-95AA-0D1F7F9C3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4736" y="1986820"/>
            <a:ext cx="1993900" cy="2667000"/>
          </a:xfrm>
          <a:prstGeom prst="rect">
            <a:avLst/>
          </a:prstGeom>
        </p:spPr>
      </p:pic>
      <p:pic>
        <p:nvPicPr>
          <p:cNvPr id="5" name="Immagine 4">
            <a:extLst>
              <a:ext uri="{FF2B5EF4-FFF2-40B4-BE49-F238E27FC236}">
                <a16:creationId xmlns:a16="http://schemas.microsoft.com/office/drawing/2014/main" id="{CB3F2554-565B-2244-BE51-1EC2CB976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658" y="4030241"/>
            <a:ext cx="1892300" cy="2006600"/>
          </a:xfrm>
          <a:prstGeom prst="rect">
            <a:avLst/>
          </a:prstGeom>
        </p:spPr>
      </p:pic>
      <p:pic>
        <p:nvPicPr>
          <p:cNvPr id="7" name="Immagine 6">
            <a:extLst>
              <a:ext uri="{FF2B5EF4-FFF2-40B4-BE49-F238E27FC236}">
                <a16:creationId xmlns:a16="http://schemas.microsoft.com/office/drawing/2014/main" id="{6561432D-9140-7C46-8253-57D9E70519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5194" y="95677"/>
            <a:ext cx="5066805" cy="1496699"/>
          </a:xfrm>
          <a:prstGeom prst="rect">
            <a:avLst/>
          </a:prstGeom>
        </p:spPr>
      </p:pic>
      <p:pic>
        <p:nvPicPr>
          <p:cNvPr id="18" name="Immagine 17">
            <a:extLst>
              <a:ext uri="{FF2B5EF4-FFF2-40B4-BE49-F238E27FC236}">
                <a16:creationId xmlns:a16="http://schemas.microsoft.com/office/drawing/2014/main" id="{BD987AC3-4324-5E46-8C44-157C15C493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1806" y="5524928"/>
            <a:ext cx="3708400" cy="736600"/>
          </a:xfrm>
          <a:prstGeom prst="rect">
            <a:avLst/>
          </a:prstGeom>
        </p:spPr>
      </p:pic>
      <p:sp>
        <p:nvSpPr>
          <p:cNvPr id="2" name="Segnaposto piè di pagina 1">
            <a:extLst>
              <a:ext uri="{FF2B5EF4-FFF2-40B4-BE49-F238E27FC236}">
                <a16:creationId xmlns:a16="http://schemas.microsoft.com/office/drawing/2014/main" id="{C7CE34E4-C437-CC49-B9C7-1E9F470B912A}"/>
              </a:ext>
            </a:extLst>
          </p:cNvPr>
          <p:cNvSpPr>
            <a:spLocks noGrp="1"/>
          </p:cNvSpPr>
          <p:nvPr>
            <p:ph type="ftr" sz="quarter" idx="11"/>
          </p:nvPr>
        </p:nvSpPr>
        <p:spPr/>
        <p:txBody>
          <a:bodyPr/>
          <a:lstStyle/>
          <a:p>
            <a:pPr>
              <a:defRPr/>
            </a:pPr>
            <a:r>
              <a:rPr lang="it-IT"/>
              <a:t>Seconda giornata acceleratori</a:t>
            </a:r>
            <a:endParaRPr lang="it-IT" dirty="0"/>
          </a:p>
        </p:txBody>
      </p:sp>
      <p:sp>
        <p:nvSpPr>
          <p:cNvPr id="6" name="Segnaposto data 5">
            <a:extLst>
              <a:ext uri="{FF2B5EF4-FFF2-40B4-BE49-F238E27FC236}">
                <a16:creationId xmlns:a16="http://schemas.microsoft.com/office/drawing/2014/main" id="{B35B2C98-F8F8-8A49-A4F1-116E13505CDD}"/>
              </a:ext>
            </a:extLst>
          </p:cNvPr>
          <p:cNvSpPr>
            <a:spLocks noGrp="1"/>
          </p:cNvSpPr>
          <p:nvPr>
            <p:ph type="dt" sz="half" idx="10"/>
          </p:nvPr>
        </p:nvSpPr>
        <p:spPr/>
        <p:txBody>
          <a:bodyPr/>
          <a:lstStyle/>
          <a:p>
            <a:r>
              <a:rPr lang="en-US"/>
              <a:t>2/03/2023</a:t>
            </a:r>
            <a:endParaRPr lang="it-IT" dirty="0"/>
          </a:p>
        </p:txBody>
      </p:sp>
    </p:spTree>
    <p:extLst>
      <p:ext uri="{BB962C8B-B14F-4D97-AF65-F5344CB8AC3E}">
        <p14:creationId xmlns:p14="http://schemas.microsoft.com/office/powerpoint/2010/main" val="1023920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Frontier Technology - the Virgo Collaboration">
            <a:hlinkClick r:id="rId2"/>
            <a:extLst>
              <a:ext uri="{FF2B5EF4-FFF2-40B4-BE49-F238E27FC236}">
                <a16:creationId xmlns:a16="http://schemas.microsoft.com/office/drawing/2014/main" id="{6E69560D-7D7A-477C-B4BB-24378D2DB5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973"/>
          <a:stretch/>
        </p:blipFill>
        <p:spPr bwMode="auto">
          <a:xfrm>
            <a:off x="7527116" y="5424360"/>
            <a:ext cx="1467200" cy="10190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instein Telescope in Sardegna: al via la campagna di misure geofisiche |  San Gavino Monreale . Net">
            <a:extLst>
              <a:ext uri="{FF2B5EF4-FFF2-40B4-BE49-F238E27FC236}">
                <a16:creationId xmlns:a16="http://schemas.microsoft.com/office/drawing/2014/main" id="{78CECD86-F9A4-4462-5473-2C0D68601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959" y="4875772"/>
            <a:ext cx="2703916" cy="15283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a:extLst>
              <a:ext uri="{FF2B5EF4-FFF2-40B4-BE49-F238E27FC236}">
                <a16:creationId xmlns:a16="http://schemas.microsoft.com/office/drawing/2014/main" id="{76025454-8E2C-49B5-7E15-D6C6B4BCBF96}"/>
              </a:ext>
            </a:extLst>
          </p:cNvPr>
          <p:cNvPicPr>
            <a:picLocks noChangeAspect="1" noChangeArrowheads="1"/>
          </p:cNvPicPr>
          <p:nvPr/>
        </p:nvPicPr>
        <p:blipFill>
          <a:blip r:embed="rId5" cstate="print">
            <a:alphaModFix amt="58000"/>
          </a:blip>
          <a:srcRect/>
          <a:stretch>
            <a:fillRect/>
          </a:stretch>
        </p:blipFill>
        <p:spPr bwMode="auto">
          <a:xfrm>
            <a:off x="0" y="1677250"/>
            <a:ext cx="3423684" cy="2203618"/>
          </a:xfrm>
          <a:prstGeom prst="rect">
            <a:avLst/>
          </a:prstGeom>
          <a:noFill/>
          <a:ln w="9525">
            <a:noFill/>
            <a:miter lim="800000"/>
            <a:headEnd/>
            <a:tailEnd/>
          </a:ln>
          <a:effectLst/>
        </p:spPr>
      </p:pic>
      <p:pic>
        <p:nvPicPr>
          <p:cNvPr id="10" name="Picture 4">
            <a:extLst>
              <a:ext uri="{FF2B5EF4-FFF2-40B4-BE49-F238E27FC236}">
                <a16:creationId xmlns:a16="http://schemas.microsoft.com/office/drawing/2014/main" id="{75852843-F22E-E278-402B-BFFBDDDF5F39}"/>
              </a:ext>
            </a:extLst>
          </p:cNvPr>
          <p:cNvPicPr>
            <a:picLocks noChangeAspect="1"/>
          </p:cNvPicPr>
          <p:nvPr/>
        </p:nvPicPr>
        <p:blipFill>
          <a:blip r:embed="rId6"/>
          <a:stretch>
            <a:fillRect/>
          </a:stretch>
        </p:blipFill>
        <p:spPr>
          <a:xfrm>
            <a:off x="7419313" y="717997"/>
            <a:ext cx="2149675" cy="1763946"/>
          </a:xfrm>
          <a:prstGeom prst="rect">
            <a:avLst/>
          </a:prstGeom>
        </p:spPr>
      </p:pic>
      <p:pic>
        <p:nvPicPr>
          <p:cNvPr id="33" name="Picture 14" descr="C:\Users\Luisa\Desktop\LNF\FCC Week Aprile 2018\index.png">
            <a:extLst>
              <a:ext uri="{FF2B5EF4-FFF2-40B4-BE49-F238E27FC236}">
                <a16:creationId xmlns:a16="http://schemas.microsoft.com/office/drawing/2014/main" id="{0AFA1EFB-C92B-1968-406F-3E2AF8B1FEA7}"/>
              </a:ext>
            </a:extLst>
          </p:cNvPr>
          <p:cNvPicPr>
            <a:picLocks noChangeAspect="1" noChangeArrowheads="1"/>
          </p:cNvPicPr>
          <p:nvPr/>
        </p:nvPicPr>
        <p:blipFill>
          <a:blip r:embed="rId7"/>
          <a:srcRect/>
          <a:stretch>
            <a:fillRect/>
          </a:stretch>
        </p:blipFill>
        <p:spPr bwMode="auto">
          <a:xfrm>
            <a:off x="3581400" y="4056781"/>
            <a:ext cx="1260291" cy="769018"/>
          </a:xfrm>
          <a:prstGeom prst="rect">
            <a:avLst/>
          </a:prstGeom>
          <a:noFill/>
        </p:spPr>
      </p:pic>
      <p:pic>
        <p:nvPicPr>
          <p:cNvPr id="3074" name="Picture 2" descr="Recent advances on multipactor effect in satellites comunications RF">
            <a:extLst>
              <a:ext uri="{FF2B5EF4-FFF2-40B4-BE49-F238E27FC236}">
                <a16:creationId xmlns:a16="http://schemas.microsoft.com/office/drawing/2014/main" id="{9B003643-8474-3465-A24B-FC3A10914E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691" y="68462"/>
            <a:ext cx="2407267" cy="1476234"/>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9067A6F5-94F6-9BE3-8566-A6F198A0C1DA}"/>
              </a:ext>
            </a:extLst>
          </p:cNvPr>
          <p:cNvSpPr txBox="1"/>
          <p:nvPr/>
        </p:nvSpPr>
        <p:spPr>
          <a:xfrm>
            <a:off x="7248958" y="76679"/>
            <a:ext cx="123944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Multipacting</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CasellaDiTesto 21">
            <a:extLst>
              <a:ext uri="{FF2B5EF4-FFF2-40B4-BE49-F238E27FC236}">
                <a16:creationId xmlns:a16="http://schemas.microsoft.com/office/drawing/2014/main" id="{E337B982-12F7-9845-7FE6-AE419462DCBD}"/>
              </a:ext>
            </a:extLst>
          </p:cNvPr>
          <p:cNvSpPr txBox="1"/>
          <p:nvPr/>
        </p:nvSpPr>
        <p:spPr>
          <a:xfrm>
            <a:off x="9641063" y="600032"/>
            <a:ext cx="23332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Thermal and non thermal desorption from ices condensed on interstellar dust. Analogy with ices condensed inside LHC vacuum chamber</a:t>
            </a:r>
          </a:p>
        </p:txBody>
      </p:sp>
      <p:pic>
        <p:nvPicPr>
          <p:cNvPr id="19" name="Immagine 18">
            <a:extLst>
              <a:ext uri="{FF2B5EF4-FFF2-40B4-BE49-F238E27FC236}">
                <a16:creationId xmlns:a16="http://schemas.microsoft.com/office/drawing/2014/main" id="{A665178A-7ED5-9BAC-A4B2-19EF7F9BD80A}"/>
              </a:ext>
            </a:extLst>
          </p:cNvPr>
          <p:cNvPicPr>
            <a:picLocks noChangeAspect="1"/>
          </p:cNvPicPr>
          <p:nvPr/>
        </p:nvPicPr>
        <p:blipFill>
          <a:blip r:embed="rId9"/>
          <a:stretch>
            <a:fillRect/>
          </a:stretch>
        </p:blipFill>
        <p:spPr>
          <a:xfrm>
            <a:off x="6852693" y="4544205"/>
            <a:ext cx="916991" cy="1454308"/>
          </a:xfrm>
          <a:prstGeom prst="rect">
            <a:avLst/>
          </a:prstGeom>
        </p:spPr>
      </p:pic>
      <p:pic>
        <p:nvPicPr>
          <p:cNvPr id="3082" name="Picture 10" descr="Einstein Telescope | National Centre for Nuclear Research">
            <a:extLst>
              <a:ext uri="{FF2B5EF4-FFF2-40B4-BE49-F238E27FC236}">
                <a16:creationId xmlns:a16="http://schemas.microsoft.com/office/drawing/2014/main" id="{2913FE49-29E5-E8BC-2A7F-259F3D55E8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4154" y="6094574"/>
            <a:ext cx="916992" cy="2837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ma 5">
            <a:extLst>
              <a:ext uri="{FF2B5EF4-FFF2-40B4-BE49-F238E27FC236}">
                <a16:creationId xmlns:a16="http://schemas.microsoft.com/office/drawing/2014/main" id="{AB4EE15E-CD64-C55F-143B-85E2A6C5BD41}"/>
              </a:ext>
            </a:extLst>
          </p:cNvPr>
          <p:cNvGraphicFramePr/>
          <p:nvPr/>
        </p:nvGraphicFramePr>
        <p:xfrm>
          <a:off x="1016910" y="895161"/>
          <a:ext cx="8128000" cy="573188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5" name="Gruppo 4">
            <a:extLst>
              <a:ext uri="{FF2B5EF4-FFF2-40B4-BE49-F238E27FC236}">
                <a16:creationId xmlns:a16="http://schemas.microsoft.com/office/drawing/2014/main" id="{A7A10A06-E749-9C4C-1AEA-B0919EF9BDB3}"/>
              </a:ext>
            </a:extLst>
          </p:cNvPr>
          <p:cNvGrpSpPr/>
          <p:nvPr/>
        </p:nvGrpSpPr>
        <p:grpSpPr>
          <a:xfrm>
            <a:off x="8734051" y="3282994"/>
            <a:ext cx="3119009" cy="526018"/>
            <a:chOff x="5859047" y="5421645"/>
            <a:chExt cx="3119009" cy="526018"/>
          </a:xfrm>
        </p:grpSpPr>
        <p:sp>
          <p:nvSpPr>
            <p:cNvPr id="7" name="CasellaDiTesto 6">
              <a:extLst>
                <a:ext uri="{FF2B5EF4-FFF2-40B4-BE49-F238E27FC236}">
                  <a16:creationId xmlns:a16="http://schemas.microsoft.com/office/drawing/2014/main" id="{A9533A3F-8A21-12B3-14C5-3B041947EC9F}"/>
                </a:ext>
              </a:extLst>
            </p:cNvPr>
            <p:cNvSpPr txBox="1"/>
            <p:nvPr/>
          </p:nvSpPr>
          <p:spPr>
            <a:xfrm>
              <a:off x="5859047" y="5421646"/>
              <a:ext cx="113252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prstClr val="black"/>
                  </a:solidFill>
                  <a:effectLst/>
                  <a:uLnTx/>
                  <a:uFillTx/>
                  <a:latin typeface="Bell MT" panose="02020503060305020303" pitchFamily="18" charset="77"/>
                  <a:ea typeface="+mn-ea"/>
                  <a:cs typeface="+mn-cs"/>
                </a:rPr>
                <a:t>EIC</a:t>
              </a:r>
            </a:p>
          </p:txBody>
        </p:sp>
        <p:pic>
          <p:nvPicPr>
            <p:cNvPr id="8" name="Immagine 7">
              <a:extLst>
                <a:ext uri="{FF2B5EF4-FFF2-40B4-BE49-F238E27FC236}">
                  <a16:creationId xmlns:a16="http://schemas.microsoft.com/office/drawing/2014/main" id="{20AA0BD4-F0D6-52C4-E098-8A6722CF787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21857" y="5421645"/>
              <a:ext cx="2156199" cy="526018"/>
            </a:xfrm>
            <a:prstGeom prst="rect">
              <a:avLst/>
            </a:prstGeom>
          </p:spPr>
        </p:pic>
      </p:grpSp>
      <p:pic>
        <p:nvPicPr>
          <p:cNvPr id="9" name="Picture 2">
            <a:extLst>
              <a:ext uri="{FF2B5EF4-FFF2-40B4-BE49-F238E27FC236}">
                <a16:creationId xmlns:a16="http://schemas.microsoft.com/office/drawing/2014/main" id="{75878F8F-4C54-17E0-85B1-016C5DE1647A}"/>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700491" y="3813405"/>
            <a:ext cx="1250714" cy="1510367"/>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ACBA02E7-4C22-275C-19C0-7923E7248E23}"/>
              </a:ext>
            </a:extLst>
          </p:cNvPr>
          <p:cNvSpPr txBox="1"/>
          <p:nvPr/>
        </p:nvSpPr>
        <p:spPr>
          <a:xfrm>
            <a:off x="230664" y="1132317"/>
            <a:ext cx="30379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(Cryogenic Vacuum and SEY mitigation)</a:t>
            </a:r>
          </a:p>
        </p:txBody>
      </p:sp>
      <p:sp>
        <p:nvSpPr>
          <p:cNvPr id="12" name="CasellaDiTesto 11">
            <a:extLst>
              <a:ext uri="{FF2B5EF4-FFF2-40B4-BE49-F238E27FC236}">
                <a16:creationId xmlns:a16="http://schemas.microsoft.com/office/drawing/2014/main" id="{02131C0D-3559-5368-9E33-3CA0BB2914FC}"/>
              </a:ext>
            </a:extLst>
          </p:cNvPr>
          <p:cNvSpPr txBox="1"/>
          <p:nvPr/>
        </p:nvSpPr>
        <p:spPr>
          <a:xfrm>
            <a:off x="8919074" y="3879729"/>
            <a:ext cx="1467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Electron cloud mitigation</a:t>
            </a:r>
          </a:p>
        </p:txBody>
      </p:sp>
      <p:sp>
        <p:nvSpPr>
          <p:cNvPr id="14" name="CasellaDiTesto 13">
            <a:extLst>
              <a:ext uri="{FF2B5EF4-FFF2-40B4-BE49-F238E27FC236}">
                <a16:creationId xmlns:a16="http://schemas.microsoft.com/office/drawing/2014/main" id="{A4702334-F3C8-3EC5-BB3C-B56EE20B64DD}"/>
              </a:ext>
            </a:extLst>
          </p:cNvPr>
          <p:cNvSpPr txBox="1"/>
          <p:nvPr/>
        </p:nvSpPr>
        <p:spPr>
          <a:xfrm>
            <a:off x="9002148" y="5749881"/>
            <a:ext cx="30610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Cryogenic Vacuum Issues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(Frost and Charging mitigations)</a:t>
            </a:r>
          </a:p>
        </p:txBody>
      </p:sp>
      <p:sp>
        <p:nvSpPr>
          <p:cNvPr id="26" name="CasellaDiTesto 25">
            <a:extLst>
              <a:ext uri="{FF2B5EF4-FFF2-40B4-BE49-F238E27FC236}">
                <a16:creationId xmlns:a16="http://schemas.microsoft.com/office/drawing/2014/main" id="{4767AAD8-D57A-1344-8515-02D3CAA2F21B}"/>
              </a:ext>
            </a:extLst>
          </p:cNvPr>
          <p:cNvSpPr txBox="1"/>
          <p:nvPr/>
        </p:nvSpPr>
        <p:spPr>
          <a:xfrm>
            <a:off x="414003" y="114047"/>
            <a:ext cx="2314045" cy="1077218"/>
          </a:xfrm>
          <a:prstGeom prst="rect">
            <a:avLst/>
          </a:prstGeom>
          <a:solidFill>
            <a:schemeClr val="bg1">
              <a:alpha val="52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rPr>
              <a:t>AcceleratorsR&amp;D</a:t>
            </a:r>
            <a:endParaRPr kumimoji="0" lang="en-US" sz="32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panose="020F0502020204030204"/>
              <a:ea typeface="+mn-ea"/>
              <a:cs typeface="+mn-cs"/>
            </a:endParaRPr>
          </a:p>
        </p:txBody>
      </p:sp>
      <p:sp>
        <p:nvSpPr>
          <p:cNvPr id="2" name="Segnaposto data 1">
            <a:extLst>
              <a:ext uri="{FF2B5EF4-FFF2-40B4-BE49-F238E27FC236}">
                <a16:creationId xmlns:a16="http://schemas.microsoft.com/office/drawing/2014/main" id="{5537AECE-AE88-B32B-67A0-6C02D266ED7E}"/>
              </a:ext>
            </a:extLst>
          </p:cNvPr>
          <p:cNvSpPr>
            <a:spLocks noGrp="1"/>
          </p:cNvSpPr>
          <p:nvPr>
            <p:ph type="dt" sz="half" idx="10"/>
          </p:nvPr>
        </p:nvSpPr>
        <p:spPr/>
        <p:txBody>
          <a:bodyPr/>
          <a:lstStyle/>
          <a:p>
            <a:r>
              <a:rPr lang="en-US"/>
              <a:t>2/03/2023</a:t>
            </a:r>
            <a:endParaRPr lang="en-GB"/>
          </a:p>
        </p:txBody>
      </p:sp>
      <p:sp>
        <p:nvSpPr>
          <p:cNvPr id="3" name="Segnaposto piè di pagina 2">
            <a:extLst>
              <a:ext uri="{FF2B5EF4-FFF2-40B4-BE49-F238E27FC236}">
                <a16:creationId xmlns:a16="http://schemas.microsoft.com/office/drawing/2014/main" id="{0243AA50-BB2B-DCBD-17ED-65720AB024CB}"/>
              </a:ext>
            </a:extLst>
          </p:cNvPr>
          <p:cNvSpPr>
            <a:spLocks noGrp="1"/>
          </p:cNvSpPr>
          <p:nvPr>
            <p:ph type="ftr" sz="quarter" idx="11"/>
          </p:nvPr>
        </p:nvSpPr>
        <p:spPr/>
        <p:txBody>
          <a:bodyPr/>
          <a:lstStyle/>
          <a:p>
            <a:r>
              <a:rPr lang="en-GB"/>
              <a:t>Seconda giornata acceleratori</a:t>
            </a:r>
          </a:p>
        </p:txBody>
      </p:sp>
    </p:spTree>
    <p:extLst>
      <p:ext uri="{BB962C8B-B14F-4D97-AF65-F5344CB8AC3E}">
        <p14:creationId xmlns:p14="http://schemas.microsoft.com/office/powerpoint/2010/main" val="2419485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a:extLst>
              <a:ext uri="{FF2B5EF4-FFF2-40B4-BE49-F238E27FC236}">
                <a16:creationId xmlns:a16="http://schemas.microsoft.com/office/drawing/2014/main" id="{6023F71A-AEF3-A66A-19E7-750B67632379}"/>
              </a:ext>
            </a:extLst>
          </p:cNvPr>
          <p:cNvGrpSpPr/>
          <p:nvPr/>
        </p:nvGrpSpPr>
        <p:grpSpPr>
          <a:xfrm>
            <a:off x="735002" y="93621"/>
            <a:ext cx="3119009" cy="526018"/>
            <a:chOff x="5859047" y="5421645"/>
            <a:chExt cx="3119009" cy="526018"/>
          </a:xfrm>
        </p:grpSpPr>
        <p:sp>
          <p:nvSpPr>
            <p:cNvPr id="19" name="CasellaDiTesto 18">
              <a:extLst>
                <a:ext uri="{FF2B5EF4-FFF2-40B4-BE49-F238E27FC236}">
                  <a16:creationId xmlns:a16="http://schemas.microsoft.com/office/drawing/2014/main" id="{A40DCC5F-65F2-2975-DCC9-2E27FAF1288F}"/>
                </a:ext>
              </a:extLst>
            </p:cNvPr>
            <p:cNvSpPr txBox="1"/>
            <p:nvPr/>
          </p:nvSpPr>
          <p:spPr>
            <a:xfrm>
              <a:off x="5859047" y="5421646"/>
              <a:ext cx="113252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sng" strike="noStrike" kern="1200" cap="none" spc="0" normalizeH="0" baseline="0" noProof="0">
                  <a:ln>
                    <a:noFill/>
                  </a:ln>
                  <a:solidFill>
                    <a:prstClr val="black"/>
                  </a:solidFill>
                  <a:effectLst/>
                  <a:uLnTx/>
                  <a:uFillTx/>
                  <a:latin typeface="Bell MT" panose="02020503060305020303" pitchFamily="18" charset="77"/>
                  <a:ea typeface="+mn-ea"/>
                  <a:cs typeface="+mn-cs"/>
                </a:rPr>
                <a:t>EIC</a:t>
              </a:r>
            </a:p>
          </p:txBody>
        </p:sp>
        <p:pic>
          <p:nvPicPr>
            <p:cNvPr id="20" name="Immagine 19">
              <a:extLst>
                <a:ext uri="{FF2B5EF4-FFF2-40B4-BE49-F238E27FC236}">
                  <a16:creationId xmlns:a16="http://schemas.microsoft.com/office/drawing/2014/main" id="{2BA9E521-2003-F4BB-C433-CF731D36A6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21857" y="5421645"/>
              <a:ext cx="2156199" cy="526018"/>
            </a:xfrm>
            <a:prstGeom prst="rect">
              <a:avLst/>
            </a:prstGeom>
          </p:spPr>
        </p:pic>
      </p:grpSp>
      <p:pic>
        <p:nvPicPr>
          <p:cNvPr id="22" name="Picture 2">
            <a:extLst>
              <a:ext uri="{FF2B5EF4-FFF2-40B4-BE49-F238E27FC236}">
                <a16:creationId xmlns:a16="http://schemas.microsoft.com/office/drawing/2014/main" id="{AD2C704E-B5F7-6C24-4AA6-CFD86D57C7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10778" y="3999161"/>
            <a:ext cx="2181222" cy="2634053"/>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24">
            <a:extLst>
              <a:ext uri="{FF2B5EF4-FFF2-40B4-BE49-F238E27FC236}">
                <a16:creationId xmlns:a16="http://schemas.microsoft.com/office/drawing/2014/main" id="{7E871D69-01B9-A698-22F4-B0E4FC1063D3}"/>
              </a:ext>
            </a:extLst>
          </p:cNvPr>
          <p:cNvPicPr>
            <a:picLocks noChangeAspect="1"/>
          </p:cNvPicPr>
          <p:nvPr/>
        </p:nvPicPr>
        <p:blipFill rotWithShape="1">
          <a:blip r:embed="rId4">
            <a:extLst>
              <a:ext uri="{28A0092B-C50C-407E-A947-70E740481C1C}">
                <a14:useLocalDpi xmlns:a14="http://schemas.microsoft.com/office/drawing/2010/main"/>
              </a:ext>
            </a:extLst>
          </a:blip>
          <a:srcRect b="-1569"/>
          <a:stretch/>
        </p:blipFill>
        <p:spPr>
          <a:xfrm>
            <a:off x="196847" y="2056324"/>
            <a:ext cx="4445262" cy="2031752"/>
          </a:xfrm>
          <a:prstGeom prst="rect">
            <a:avLst/>
          </a:prstGeom>
        </p:spPr>
      </p:pic>
      <p:sp>
        <p:nvSpPr>
          <p:cNvPr id="47" name="Rettangolo con angoli arrotondati 46">
            <a:extLst>
              <a:ext uri="{FF2B5EF4-FFF2-40B4-BE49-F238E27FC236}">
                <a16:creationId xmlns:a16="http://schemas.microsoft.com/office/drawing/2014/main" id="{D2568C97-476C-8039-BD40-2CBE613BF305}"/>
              </a:ext>
            </a:extLst>
          </p:cNvPr>
          <p:cNvSpPr/>
          <p:nvPr/>
        </p:nvSpPr>
        <p:spPr>
          <a:xfrm>
            <a:off x="378339" y="751041"/>
            <a:ext cx="4082279" cy="11957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Segnaposto contenuto 2">
            <a:extLst>
              <a:ext uri="{FF2B5EF4-FFF2-40B4-BE49-F238E27FC236}">
                <a16:creationId xmlns:a16="http://schemas.microsoft.com/office/drawing/2014/main" id="{5D095890-52F8-B3C4-E937-47C0AC47C469}"/>
              </a:ext>
            </a:extLst>
          </p:cNvPr>
          <p:cNvSpPr txBox="1">
            <a:spLocks/>
          </p:cNvSpPr>
          <p:nvPr/>
        </p:nvSpPr>
        <p:spPr>
          <a:xfrm>
            <a:off x="378339" y="406614"/>
            <a:ext cx="4008384" cy="27792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To avoid high RW heating and electron cloud, a beam screen (BS) will be installed in the beampipe of the RHIC superconducting magnets.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ccia destra 48">
            <a:extLst>
              <a:ext uri="{FF2B5EF4-FFF2-40B4-BE49-F238E27FC236}">
                <a16:creationId xmlns:a16="http://schemas.microsoft.com/office/drawing/2014/main" id="{2222D2EE-717D-14C7-F288-6793E3A1B417}"/>
              </a:ext>
            </a:extLst>
          </p:cNvPr>
          <p:cNvSpPr/>
          <p:nvPr/>
        </p:nvSpPr>
        <p:spPr>
          <a:xfrm>
            <a:off x="4840141" y="1564779"/>
            <a:ext cx="919500" cy="6348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olo 1">
            <a:extLst>
              <a:ext uri="{FF2B5EF4-FFF2-40B4-BE49-F238E27FC236}">
                <a16:creationId xmlns:a16="http://schemas.microsoft.com/office/drawing/2014/main" id="{E075E59F-9A99-6074-276E-899219E2B626}"/>
              </a:ext>
            </a:extLst>
          </p:cNvPr>
          <p:cNvSpPr txBox="1">
            <a:spLocks/>
          </p:cNvSpPr>
          <p:nvPr/>
        </p:nvSpPr>
        <p:spPr>
          <a:xfrm>
            <a:off x="4899915" y="527975"/>
            <a:ext cx="4764598" cy="3837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EIC BS beam screen </a:t>
            </a:r>
            <a:r>
              <a:rPr kumimoji="0" lang="en-GB" sz="2000" b="0" i="0" u="sng" strike="noStrike" kern="1200" cap="none" spc="0" normalizeH="0" baseline="0" noProof="0" dirty="0">
                <a:ln>
                  <a:noFill/>
                </a:ln>
                <a:solidFill>
                  <a:prstClr val="black"/>
                </a:solidFill>
                <a:effectLst/>
                <a:uLnTx/>
                <a:uFillTx/>
                <a:latin typeface="Calibri Light" panose="020F0302020204030204"/>
                <a:ea typeface="+mj-ea"/>
                <a:cs typeface="+mj-cs"/>
              </a:rPr>
              <a:t>will be made of</a:t>
            </a: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a:t>
            </a:r>
          </a:p>
        </p:txBody>
      </p:sp>
      <p:sp>
        <p:nvSpPr>
          <p:cNvPr id="6" name="Segnaposto contenuto 2">
            <a:extLst>
              <a:ext uri="{FF2B5EF4-FFF2-40B4-BE49-F238E27FC236}">
                <a16:creationId xmlns:a16="http://schemas.microsoft.com/office/drawing/2014/main" id="{19EE5793-ED0B-BF81-939A-DE036763EDE4}"/>
              </a:ext>
            </a:extLst>
          </p:cNvPr>
          <p:cNvSpPr txBox="1">
            <a:spLocks/>
          </p:cNvSpPr>
          <p:nvPr/>
        </p:nvSpPr>
        <p:spPr>
          <a:xfrm>
            <a:off x="5987662" y="914080"/>
            <a:ext cx="3398022" cy="192368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Non-magnetic 316LN stainless steel.</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Oxygen-free high-conductivity (OFHC) copper</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Very Low SEY coating. (a-C) </a:t>
            </a:r>
            <a:endParaRPr kumimoji="0" lang="en-GB" sz="2400" b="0" i="0" u="none" strike="noStrike" kern="1200" cap="none" spc="0" normalizeH="0" baseline="0" noProof="0" dirty="0">
              <a:ln>
                <a:noFill/>
              </a:ln>
              <a:solidFill>
                <a:prstClr val="black"/>
              </a:solidFill>
              <a:effectLst/>
              <a:uLnTx/>
              <a:uFillTx/>
              <a:latin typeface="Symbol" pitchFamily="2" charset="2"/>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C00000"/>
                </a:solidFill>
                <a:effectLst/>
                <a:uLnTx/>
                <a:uFillTx/>
                <a:latin typeface="Symbol" pitchFamily="2" charset="2"/>
                <a:ea typeface="+mn-ea"/>
                <a:cs typeface="+mn-cs"/>
              </a:rPr>
              <a:t>d </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&lt; 1.06 (Challenging!!!)</a:t>
            </a:r>
            <a:endParaRPr kumimoji="0" lang="en-GB" sz="1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15B7BCFB-8B7C-E0D0-A59F-F67AE9E7CAE5}"/>
              </a:ext>
            </a:extLst>
          </p:cNvPr>
          <p:cNvSpPr txBox="1"/>
          <p:nvPr/>
        </p:nvSpPr>
        <p:spPr>
          <a:xfrm>
            <a:off x="6096000" y="3550420"/>
            <a:ext cx="375808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Minimum Thickness of a-C coating</a:t>
            </a:r>
          </a:p>
        </p:txBody>
      </p:sp>
      <p:sp>
        <p:nvSpPr>
          <p:cNvPr id="9" name="Segnaposto contenuto 2">
            <a:extLst>
              <a:ext uri="{FF2B5EF4-FFF2-40B4-BE49-F238E27FC236}">
                <a16:creationId xmlns:a16="http://schemas.microsoft.com/office/drawing/2014/main" id="{6839C5FA-A54D-A7C1-635E-377A4E823652}"/>
              </a:ext>
            </a:extLst>
          </p:cNvPr>
          <p:cNvSpPr txBox="1">
            <a:spLocks/>
          </p:cNvSpPr>
          <p:nvPr/>
        </p:nvSpPr>
        <p:spPr>
          <a:xfrm>
            <a:off x="5122921" y="2921111"/>
            <a:ext cx="5864347" cy="1203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a-C coating must be optimized for very low SEY.</a:t>
            </a:r>
          </a:p>
          <a:p>
            <a:pPr marL="228600" marR="0" lvl="0" indent="-228600" algn="just" defTabSz="914400" rtl="0" eaLnBrk="1" fontAlgn="auto" latinLnBrk="0" hangingPunct="1">
              <a:lnSpc>
                <a:spcPct val="90000"/>
              </a:lnSpc>
              <a:spcBef>
                <a:spcPts val="1000"/>
              </a:spcBef>
              <a:spcAft>
                <a:spcPts val="0"/>
              </a:spcAft>
              <a:buClrTx/>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Once the correct deposition procedure has been found, industrial production must be validated (on site) </a:t>
            </a:r>
          </a:p>
        </p:txBody>
      </p:sp>
      <p:grpSp>
        <p:nvGrpSpPr>
          <p:cNvPr id="17" name="Gruppo 16">
            <a:extLst>
              <a:ext uri="{FF2B5EF4-FFF2-40B4-BE49-F238E27FC236}">
                <a16:creationId xmlns:a16="http://schemas.microsoft.com/office/drawing/2014/main" id="{D6126175-257B-5494-A27E-1AE872625F38}"/>
              </a:ext>
            </a:extLst>
          </p:cNvPr>
          <p:cNvGrpSpPr/>
          <p:nvPr/>
        </p:nvGrpSpPr>
        <p:grpSpPr>
          <a:xfrm>
            <a:off x="1391979" y="5082490"/>
            <a:ext cx="2096265" cy="1765719"/>
            <a:chOff x="200495" y="2420225"/>
            <a:chExt cx="4138165" cy="3834211"/>
          </a:xfrm>
          <a:solidFill>
            <a:schemeClr val="bg1"/>
          </a:solidFill>
        </p:grpSpPr>
        <p:pic>
          <p:nvPicPr>
            <p:cNvPr id="23" name="Immagine 22">
              <a:extLst>
                <a:ext uri="{FF2B5EF4-FFF2-40B4-BE49-F238E27FC236}">
                  <a16:creationId xmlns:a16="http://schemas.microsoft.com/office/drawing/2014/main" id="{9CC2A16A-CDA9-7CBF-4684-AA44F09CFD4B}"/>
                </a:ext>
              </a:extLst>
            </p:cNvPr>
            <p:cNvPicPr>
              <a:picLocks noChangeAspect="1"/>
            </p:cNvPicPr>
            <p:nvPr/>
          </p:nvPicPr>
          <p:blipFill>
            <a:blip r:embed="rId5"/>
            <a:stretch>
              <a:fillRect/>
            </a:stretch>
          </p:blipFill>
          <p:spPr>
            <a:xfrm>
              <a:off x="200495" y="2420225"/>
              <a:ext cx="4138165" cy="3834211"/>
            </a:xfrm>
            <a:prstGeom prst="rect">
              <a:avLst/>
            </a:prstGeom>
            <a:grpFill/>
          </p:spPr>
        </p:pic>
        <p:cxnSp>
          <p:nvCxnSpPr>
            <p:cNvPr id="24" name="Connettore 1 23">
              <a:extLst>
                <a:ext uri="{FF2B5EF4-FFF2-40B4-BE49-F238E27FC236}">
                  <a16:creationId xmlns:a16="http://schemas.microsoft.com/office/drawing/2014/main" id="{4943C46C-1E38-4565-32FE-1D3B7866EC9B}"/>
                </a:ext>
              </a:extLst>
            </p:cNvPr>
            <p:cNvCxnSpPr>
              <a:cxnSpLocks/>
            </p:cNvCxnSpPr>
            <p:nvPr/>
          </p:nvCxnSpPr>
          <p:spPr>
            <a:xfrm>
              <a:off x="830943" y="3534871"/>
              <a:ext cx="3368852" cy="0"/>
            </a:xfrm>
            <a:prstGeom prst="line">
              <a:avLst/>
            </a:prstGeom>
            <a:grpFill/>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2" name="Freccia destra 51">
            <a:extLst>
              <a:ext uri="{FF2B5EF4-FFF2-40B4-BE49-F238E27FC236}">
                <a16:creationId xmlns:a16="http://schemas.microsoft.com/office/drawing/2014/main" id="{73E039F1-1171-7538-1E78-7C3887A9F836}"/>
              </a:ext>
            </a:extLst>
          </p:cNvPr>
          <p:cNvSpPr/>
          <p:nvPr/>
        </p:nvSpPr>
        <p:spPr>
          <a:xfrm rot="5400000">
            <a:off x="7803263" y="4143602"/>
            <a:ext cx="666788" cy="629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Connettore 1 53">
            <a:extLst>
              <a:ext uri="{FF2B5EF4-FFF2-40B4-BE49-F238E27FC236}">
                <a16:creationId xmlns:a16="http://schemas.microsoft.com/office/drawing/2014/main" id="{5427C781-2B07-4CAE-15BC-8938D8657C63}"/>
              </a:ext>
            </a:extLst>
          </p:cNvPr>
          <p:cNvCxnSpPr/>
          <p:nvPr/>
        </p:nvCxnSpPr>
        <p:spPr>
          <a:xfrm>
            <a:off x="297951" y="4125074"/>
            <a:ext cx="428432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6" name="CasellaDiTesto 55">
            <a:extLst>
              <a:ext uri="{FF2B5EF4-FFF2-40B4-BE49-F238E27FC236}">
                <a16:creationId xmlns:a16="http://schemas.microsoft.com/office/drawing/2014/main" id="{A0EDC2DE-3D35-769C-50CC-239211BD712E}"/>
              </a:ext>
            </a:extLst>
          </p:cNvPr>
          <p:cNvSpPr txBox="1"/>
          <p:nvPr/>
        </p:nvSpPr>
        <p:spPr>
          <a:xfrm>
            <a:off x="5468613" y="4917778"/>
            <a:ext cx="45040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SEY Characterization of coated surfaces at LNF</a:t>
            </a:r>
          </a:p>
        </p:txBody>
      </p:sp>
      <p:sp>
        <p:nvSpPr>
          <p:cNvPr id="57" name="CasellaDiTesto 56">
            <a:extLst>
              <a:ext uri="{FF2B5EF4-FFF2-40B4-BE49-F238E27FC236}">
                <a16:creationId xmlns:a16="http://schemas.microsoft.com/office/drawing/2014/main" id="{2AFD5B5B-B448-48AA-E4D8-87B3A756FD8D}"/>
              </a:ext>
            </a:extLst>
          </p:cNvPr>
          <p:cNvSpPr txBox="1"/>
          <p:nvPr/>
        </p:nvSpPr>
        <p:spPr>
          <a:xfrm>
            <a:off x="5415451" y="5287110"/>
            <a:ext cx="47199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Development of a system for SEY measurements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To be performed on site</a:t>
            </a:r>
          </a:p>
        </p:txBody>
      </p:sp>
      <p:sp>
        <p:nvSpPr>
          <p:cNvPr id="58" name="CasellaDiTesto 57">
            <a:extLst>
              <a:ext uri="{FF2B5EF4-FFF2-40B4-BE49-F238E27FC236}">
                <a16:creationId xmlns:a16="http://schemas.microsoft.com/office/drawing/2014/main" id="{840C5B9B-A8C8-7EFE-670E-C8CFACA6513F}"/>
              </a:ext>
            </a:extLst>
          </p:cNvPr>
          <p:cNvSpPr txBox="1"/>
          <p:nvPr/>
        </p:nvSpPr>
        <p:spPr>
          <a:xfrm>
            <a:off x="6547083" y="5932127"/>
            <a:ext cx="2731838" cy="523220"/>
          </a:xfrm>
          <a:prstGeom prst="rect">
            <a:avLst/>
          </a:prstGeom>
          <a:no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INFN / DOE MoU</a:t>
            </a:r>
          </a:p>
        </p:txBody>
      </p:sp>
      <p:sp>
        <p:nvSpPr>
          <p:cNvPr id="59" name="Freccia destra 58">
            <a:extLst>
              <a:ext uri="{FF2B5EF4-FFF2-40B4-BE49-F238E27FC236}">
                <a16:creationId xmlns:a16="http://schemas.microsoft.com/office/drawing/2014/main" id="{B317AFD5-67BE-646F-4DA3-5A9E5F26C435}"/>
              </a:ext>
            </a:extLst>
          </p:cNvPr>
          <p:cNvSpPr/>
          <p:nvPr/>
        </p:nvSpPr>
        <p:spPr>
          <a:xfrm>
            <a:off x="4456133" y="5061700"/>
            <a:ext cx="666788" cy="629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Immagine 59">
            <a:extLst>
              <a:ext uri="{FF2B5EF4-FFF2-40B4-BE49-F238E27FC236}">
                <a16:creationId xmlns:a16="http://schemas.microsoft.com/office/drawing/2014/main" id="{61805AF2-FF37-877B-45E0-A4296DE77094}"/>
              </a:ext>
            </a:extLst>
          </p:cNvPr>
          <p:cNvPicPr>
            <a:picLocks noChangeAspect="1"/>
          </p:cNvPicPr>
          <p:nvPr/>
        </p:nvPicPr>
        <p:blipFill>
          <a:blip r:embed="rId6"/>
          <a:stretch>
            <a:fillRect/>
          </a:stretch>
        </p:blipFill>
        <p:spPr>
          <a:xfrm>
            <a:off x="198862" y="4162073"/>
            <a:ext cx="4590665" cy="918133"/>
          </a:xfrm>
          <a:prstGeom prst="rect">
            <a:avLst/>
          </a:prstGeom>
        </p:spPr>
      </p:pic>
      <p:pic>
        <p:nvPicPr>
          <p:cNvPr id="2" name="Immagine 1">
            <a:extLst>
              <a:ext uri="{FF2B5EF4-FFF2-40B4-BE49-F238E27FC236}">
                <a16:creationId xmlns:a16="http://schemas.microsoft.com/office/drawing/2014/main" id="{CB74DCD8-B4A9-3983-5771-03A661413CC6}"/>
              </a:ext>
            </a:extLst>
          </p:cNvPr>
          <p:cNvPicPr>
            <a:picLocks noChangeAspect="1"/>
          </p:cNvPicPr>
          <p:nvPr/>
        </p:nvPicPr>
        <p:blipFill>
          <a:blip r:embed="rId7"/>
          <a:stretch>
            <a:fillRect/>
          </a:stretch>
        </p:blipFill>
        <p:spPr>
          <a:xfrm>
            <a:off x="9310662" y="737898"/>
            <a:ext cx="2841149" cy="2116656"/>
          </a:xfrm>
          <a:prstGeom prst="rect">
            <a:avLst/>
          </a:prstGeom>
        </p:spPr>
      </p:pic>
    </p:spTree>
    <p:extLst>
      <p:ext uri="{BB962C8B-B14F-4D97-AF65-F5344CB8AC3E}">
        <p14:creationId xmlns:p14="http://schemas.microsoft.com/office/powerpoint/2010/main" val="360298149"/>
      </p:ext>
    </p:extLst>
  </p:cSld>
  <p:clrMapOvr>
    <a:masterClrMapping/>
  </p:clrMapOvr>
</p:sld>
</file>

<file path=ppt/theme/theme1.xml><?xml version="1.0" encoding="utf-8"?>
<a:theme xmlns:a="http://schemas.openxmlformats.org/drawingml/2006/main" name="template_presentazione">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1"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template_presentazione.potx</Template>
  <TotalTime>59342</TotalTime>
  <Words>2164</Words>
  <Application>Microsoft Macintosh PowerPoint</Application>
  <PresentationFormat>Widescreen</PresentationFormat>
  <Paragraphs>304</Paragraphs>
  <Slides>25</Slides>
  <Notes>9</Notes>
  <HiddenSlides>0</HiddenSlides>
  <MMClips>0</MMClips>
  <ScaleCrop>false</ScaleCrop>
  <HeadingPairs>
    <vt:vector size="6" baseType="variant">
      <vt:variant>
        <vt:lpstr>Caratteri utilizzati</vt:lpstr>
      </vt:variant>
      <vt:variant>
        <vt:i4>16</vt:i4>
      </vt:variant>
      <vt:variant>
        <vt:lpstr>Tema</vt:lpstr>
      </vt:variant>
      <vt:variant>
        <vt:i4>3</vt:i4>
      </vt:variant>
      <vt:variant>
        <vt:lpstr>Titoli diapositive</vt:lpstr>
      </vt:variant>
      <vt:variant>
        <vt:i4>25</vt:i4>
      </vt:variant>
    </vt:vector>
  </HeadingPairs>
  <TitlesOfParts>
    <vt:vector size="44" baseType="lpstr">
      <vt:lpstr>MS Mincho</vt:lpstr>
      <vt:lpstr>ＭＳ Ｐゴシック</vt:lpstr>
      <vt:lpstr>Andale Sans UI</vt:lpstr>
      <vt:lpstr>Arial</vt:lpstr>
      <vt:lpstr>Avenir Next LT Pro</vt:lpstr>
      <vt:lpstr>Bell MT</vt:lpstr>
      <vt:lpstr>Calibri</vt:lpstr>
      <vt:lpstr>Calibri Light</vt:lpstr>
      <vt:lpstr>Cambria Math</vt:lpstr>
      <vt:lpstr>Franklin Gothic Book</vt:lpstr>
      <vt:lpstr>Helvetica Neue</vt:lpstr>
      <vt:lpstr>Symbol</vt:lpstr>
      <vt:lpstr>Times</vt:lpstr>
      <vt:lpstr>Times New Roman</vt:lpstr>
      <vt:lpstr>Trebuchet MS</vt:lpstr>
      <vt:lpstr>Wingdings</vt:lpstr>
      <vt:lpstr>template_presentazione</vt:lpstr>
      <vt:lpstr>Tema di Office</vt:lpstr>
      <vt:lpstr>1_Tema di Office</vt:lpstr>
      <vt:lpstr> ARYA experiment: Collective effects and instabilities - Present and future</vt:lpstr>
      <vt:lpstr>What are collective effects and some useful definitions</vt:lpstr>
      <vt:lpstr>What are collective effects and some useful definitions</vt:lpstr>
      <vt:lpstr>Wake fields, impedances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Electromagnetic characterization is fundamental to evaluate accelerator performance limitations and build up a machine impedance model: two different methods</vt:lpstr>
      <vt:lpstr>Electromagnetic characterization of coatings in sub-THz</vt:lpstr>
      <vt:lpstr>Electromagnetic characterization of LIPSS with dielectric cavity</vt:lpstr>
      <vt:lpstr>Presentazione standard di PowerPoint</vt:lpstr>
      <vt:lpstr>ARYA WP2</vt:lpstr>
      <vt:lpstr>Presentazione standard di PowerPoint</vt:lpstr>
      <vt:lpstr>Presentazione standard di PowerPoint</vt:lpstr>
      <vt:lpstr>Presentazione standard di PowerPoint</vt:lpstr>
      <vt:lpstr>Example of activity within CSN5: contribution to the FCC project</vt:lpstr>
      <vt:lpstr>Presentazione standard di PowerPoint</vt:lpstr>
      <vt:lpstr>Presentazione standard di PowerPoint</vt:lpstr>
      <vt:lpstr>Collective effects and collaborations</vt:lpstr>
      <vt:lpstr>Presentazione standard di PowerPoint</vt:lpstr>
      <vt:lpstr>Conclusions</vt:lpstr>
    </vt:vector>
  </TitlesOfParts>
  <Company>-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dc:creator>
  <cp:lastModifiedBy>Maria Rosaria Masullo</cp:lastModifiedBy>
  <cp:revision>1231</cp:revision>
  <cp:lastPrinted>2022-06-07T08:52:33Z</cp:lastPrinted>
  <dcterms:created xsi:type="dcterms:W3CDTF">2010-12-13T21:23:21Z</dcterms:created>
  <dcterms:modified xsi:type="dcterms:W3CDTF">2023-03-02T12:45:40Z</dcterms:modified>
</cp:coreProperties>
</file>