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92" r:id="rId1"/>
    <p:sldMasterId id="2147483678" r:id="rId2"/>
  </p:sldMasterIdLst>
  <p:notesMasterIdLst>
    <p:notesMasterId r:id="rId32"/>
  </p:notesMasterIdLst>
  <p:handoutMasterIdLst>
    <p:handoutMasterId r:id="rId33"/>
  </p:handoutMasterIdLst>
  <p:sldIdLst>
    <p:sldId id="258" r:id="rId3"/>
    <p:sldId id="426" r:id="rId4"/>
    <p:sldId id="457" r:id="rId5"/>
    <p:sldId id="424" r:id="rId6"/>
    <p:sldId id="269" r:id="rId7"/>
    <p:sldId id="428" r:id="rId8"/>
    <p:sldId id="280" r:id="rId9"/>
    <p:sldId id="281" r:id="rId10"/>
    <p:sldId id="272" r:id="rId11"/>
    <p:sldId id="429" r:id="rId12"/>
    <p:sldId id="430" r:id="rId13"/>
    <p:sldId id="458" r:id="rId14"/>
    <p:sldId id="459" r:id="rId15"/>
    <p:sldId id="460" r:id="rId16"/>
    <p:sldId id="462" r:id="rId17"/>
    <p:sldId id="461" r:id="rId18"/>
    <p:sldId id="463" r:id="rId19"/>
    <p:sldId id="464" r:id="rId20"/>
    <p:sldId id="450" r:id="rId21"/>
    <p:sldId id="467" r:id="rId22"/>
    <p:sldId id="439" r:id="rId23"/>
    <p:sldId id="468" r:id="rId24"/>
    <p:sldId id="465" r:id="rId25"/>
    <p:sldId id="466" r:id="rId26"/>
    <p:sldId id="268" r:id="rId27"/>
    <p:sldId id="338" r:id="rId28"/>
    <p:sldId id="433" r:id="rId29"/>
    <p:sldId id="435" r:id="rId30"/>
    <p:sldId id="442" r:id="rId31"/>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7" userDrawn="1">
          <p15:clr>
            <a:srgbClr val="A4A3A4"/>
          </p15:clr>
        </p15:guide>
        <p15:guide id="2" pos="7015" userDrawn="1">
          <p15:clr>
            <a:srgbClr val="A4A3A4"/>
          </p15:clr>
        </p15:guide>
        <p15:guide id="3" pos="66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E0"/>
    <a:srgbClr val="B30505"/>
    <a:srgbClr val="0FE6F8"/>
    <a:srgbClr val="E6E6E6"/>
    <a:srgbClr val="F207CA"/>
    <a:srgbClr val="253366"/>
    <a:srgbClr val="FEFCDE"/>
    <a:srgbClr val="FBEA1C"/>
    <a:srgbClr val="2EAC68"/>
    <a:srgbClr val="2621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4" autoAdjust="0"/>
    <p:restoredTop sz="94322" autoAdjust="0"/>
  </p:normalViewPr>
  <p:slideViewPr>
    <p:cSldViewPr snapToObjects="1" showGuides="1">
      <p:cViewPr varScale="1">
        <p:scale>
          <a:sx n="57" d="100"/>
          <a:sy n="57" d="100"/>
        </p:scale>
        <p:origin x="1160" y="36"/>
      </p:cViewPr>
      <p:guideLst>
        <p:guide orient="horz" pos="3067"/>
        <p:guide pos="7015"/>
        <p:guide pos="665"/>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showGuides="1">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28C6C0-723B-1144-B0BB-13233DB680E2}" type="datetimeFigureOut">
              <a:rPr lang="fr-FR" smtClean="0"/>
              <a:pPr/>
              <a:t>02/03/2023</a:t>
            </a:fld>
            <a:endParaRPr lang="en-GB"/>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649DF4-BFDC-CE44-88D7-285A08214489}"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25803-7089-5846-80C7-3D9AC85D7E45}" type="datetimeFigureOut">
              <a:rPr lang="fr-FR" smtClean="0"/>
              <a:pPr/>
              <a:t>02/03/2023</a:t>
            </a:fld>
            <a:endParaRPr lang="en-GB"/>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0F73C1-2BD6-684E-AA1B-49165E0DF4BD}" type="slidenum">
              <a:rPr lang="en-GB" smtClean="0"/>
              <a:pPr/>
              <a:t>‹#›</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 y="0"/>
            <a:ext cx="12240000" cy="6879819"/>
          </a:xfrm>
          <a:prstGeom prst="rect">
            <a:avLst/>
          </a:prstGeom>
        </p:spPr>
      </p:pic>
      <p:sp>
        <p:nvSpPr>
          <p:cNvPr id="12" name="Espace réservé du texte 11"/>
          <p:cNvSpPr>
            <a:spLocks noGrp="1"/>
          </p:cNvSpPr>
          <p:nvPr>
            <p:ph type="body" sz="quarter" idx="13" hasCustomPrompt="1"/>
          </p:nvPr>
        </p:nvSpPr>
        <p:spPr>
          <a:xfrm>
            <a:off x="1066432" y="1997805"/>
            <a:ext cx="7402857" cy="1236236"/>
          </a:xfrm>
          <a:prstGeom prst="rect">
            <a:avLst/>
          </a:prstGeom>
        </p:spPr>
        <p:txBody>
          <a:bodyPr vert="horz" wrap="square" lIns="0" tIns="0" rIns="0" bIns="0" anchor="ctr">
            <a:spAutoFit/>
          </a:bodyPr>
          <a:lstStyle>
            <a:lvl1pPr algn="l">
              <a:buFontTx/>
              <a:buNone/>
              <a:defRPr sz="4000" b="0" baseline="0">
                <a:solidFill>
                  <a:schemeClr val="bg1"/>
                </a:solidFill>
                <a:latin typeface="Montserrat SemiBold" panose="00000700000000000000" pitchFamily="2" charset="0"/>
                <a:ea typeface="Tahoma" panose="020B0604030504040204" pitchFamily="34" charset="0"/>
                <a:cs typeface="Tahoma" panose="020B0604030504040204" pitchFamily="34" charset="0"/>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en-US" dirty="0"/>
              <a:t>Test Presentation</a:t>
            </a:r>
          </a:p>
          <a:p>
            <a:pPr lvl="0"/>
            <a:r>
              <a:rPr lang="en-US" dirty="0"/>
              <a:t>Click to add title</a:t>
            </a:r>
            <a:endParaRPr lang="fr-FR" dirty="0"/>
          </a:p>
        </p:txBody>
      </p:sp>
      <p:sp>
        <p:nvSpPr>
          <p:cNvPr id="15" name="Espace réservé du texte 14"/>
          <p:cNvSpPr>
            <a:spLocks noGrp="1"/>
          </p:cNvSpPr>
          <p:nvPr>
            <p:ph type="body" sz="quarter" idx="14" hasCustomPrompt="1"/>
          </p:nvPr>
        </p:nvSpPr>
        <p:spPr>
          <a:xfrm>
            <a:off x="1066432" y="4275445"/>
            <a:ext cx="7402857" cy="378210"/>
          </a:xfrm>
          <a:prstGeom prst="rect">
            <a:avLst/>
          </a:prstGeom>
        </p:spPr>
        <p:txBody>
          <a:bodyPr vert="horz" lIns="0" tIns="0" rIns="0" bIns="0" anchor="ctr">
            <a:normAutofit/>
          </a:bodyPr>
          <a:lstStyle>
            <a:lvl1pPr algn="l">
              <a:buNone/>
              <a:defRPr sz="2000" baseline="0">
                <a:solidFill>
                  <a:schemeClr val="accent5"/>
                </a:solidFill>
                <a:latin typeface="Montserrat" panose="00000500000000000000" pitchFamily="2" charset="0"/>
                <a:cs typeface="Arial"/>
              </a:defRPr>
            </a:lvl1pPr>
            <a:lvl2pPr algn="r">
              <a:buNone/>
              <a:defRPr/>
            </a:lvl2pPr>
            <a:lvl3pPr algn="r">
              <a:buNone/>
              <a:defRPr/>
            </a:lvl3pPr>
            <a:lvl4pPr algn="r">
              <a:buNone/>
              <a:defRPr/>
            </a:lvl4pPr>
            <a:lvl5pPr algn="r">
              <a:buNone/>
              <a:defRPr/>
            </a:lvl5pPr>
          </a:lstStyle>
          <a:p>
            <a:pPr lvl="0"/>
            <a:r>
              <a:rPr lang="fr-FR" dirty="0"/>
              <a:t>Speaker / Project / Organisation</a:t>
            </a:r>
          </a:p>
        </p:txBody>
      </p:sp>
      <p:sp>
        <p:nvSpPr>
          <p:cNvPr id="5" name="Espace réservé du texte 11"/>
          <p:cNvSpPr>
            <a:spLocks noGrp="1"/>
          </p:cNvSpPr>
          <p:nvPr>
            <p:ph type="body" sz="quarter" idx="15" hasCustomPrompt="1"/>
          </p:nvPr>
        </p:nvSpPr>
        <p:spPr>
          <a:xfrm>
            <a:off x="1066432" y="3547178"/>
            <a:ext cx="7402857" cy="533110"/>
          </a:xfrm>
          <a:prstGeom prst="rect">
            <a:avLst/>
          </a:prstGeom>
        </p:spPr>
        <p:txBody>
          <a:bodyPr vert="horz" lIns="0" tIns="0" rIns="0" bIns="0" anchor="ctr"/>
          <a:lstStyle>
            <a:lvl1pPr algn="l">
              <a:buFontTx/>
              <a:buNone/>
              <a:defRPr sz="3000" b="0">
                <a:solidFill>
                  <a:schemeClr val="accent5"/>
                </a:solidFill>
                <a:latin typeface="Montserrat" panose="00000500000000000000" pitchFamily="2" charset="0"/>
                <a:cs typeface="Arial"/>
              </a:defRPr>
            </a:lvl1pPr>
            <a:lvl2pPr>
              <a:buFontTx/>
              <a:buNone/>
              <a:defRPr>
                <a:solidFill>
                  <a:srgbClr val="1E386B"/>
                </a:solidFill>
              </a:defRPr>
            </a:lvl2pPr>
            <a:lvl3pPr>
              <a:buFontTx/>
              <a:buNone/>
              <a:defRPr>
                <a:solidFill>
                  <a:srgbClr val="1E386B"/>
                </a:solidFill>
              </a:defRPr>
            </a:lvl3pPr>
            <a:lvl4pPr>
              <a:buFontTx/>
              <a:buNone/>
              <a:defRPr>
                <a:solidFill>
                  <a:srgbClr val="1E386B"/>
                </a:solidFill>
              </a:defRPr>
            </a:lvl4pPr>
            <a:lvl5pPr>
              <a:buFontTx/>
              <a:buNone/>
              <a:defRPr>
                <a:solidFill>
                  <a:srgbClr val="1E386B"/>
                </a:solidFill>
              </a:defRPr>
            </a:lvl5pPr>
          </a:lstStyle>
          <a:p>
            <a:pPr lvl="0"/>
            <a:r>
              <a:rPr lang="fr-FR" dirty="0"/>
              <a:t>Venue / Date / Event / </a:t>
            </a:r>
            <a:r>
              <a:rPr lang="fr-FR" dirty="0" err="1"/>
              <a:t>Subtitle</a:t>
            </a:r>
            <a:endParaRPr lang="en-GB"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3752" y="5419756"/>
            <a:ext cx="1562400" cy="89126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70134" y="558385"/>
            <a:ext cx="648072" cy="432048"/>
          </a:xfrm>
          <a:prstGeom prst="rect">
            <a:avLst/>
          </a:prstGeom>
        </p:spPr>
      </p:pic>
      <p:sp>
        <p:nvSpPr>
          <p:cNvPr id="10" name="Rectangle 9"/>
          <p:cNvSpPr/>
          <p:nvPr userDrawn="1"/>
        </p:nvSpPr>
        <p:spPr>
          <a:xfrm>
            <a:off x="1790214" y="612826"/>
            <a:ext cx="9346346" cy="323165"/>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7006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37467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04580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146614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1099377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2235988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1468190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9855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732180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1260513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74498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Cov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 y="0"/>
            <a:ext cx="12240000" cy="6879819"/>
          </a:xfrm>
          <a:prstGeom prst="rect">
            <a:avLst/>
          </a:prstGeom>
        </p:spPr>
      </p:pic>
      <p:sp>
        <p:nvSpPr>
          <p:cNvPr id="11" name="Rectangle 10"/>
          <p:cNvSpPr/>
          <p:nvPr userDrawn="1"/>
        </p:nvSpPr>
        <p:spPr>
          <a:xfrm>
            <a:off x="0" y="0"/>
            <a:ext cx="12240000" cy="6879600"/>
          </a:xfrm>
          <a:prstGeom prst="rect">
            <a:avLst/>
          </a:prstGeom>
          <a:blipFill dpi="0" rotWithShape="1">
            <a:blip r:embed="rId3" cstate="print">
              <a:alphaModFix amt="20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4787" y="556840"/>
            <a:ext cx="2131621" cy="121597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64867" y="5816297"/>
            <a:ext cx="648072" cy="432048"/>
          </a:xfrm>
          <a:prstGeom prst="rect">
            <a:avLst/>
          </a:prstGeom>
        </p:spPr>
      </p:pic>
      <p:sp>
        <p:nvSpPr>
          <p:cNvPr id="10" name="Rectangle 9"/>
          <p:cNvSpPr/>
          <p:nvPr userDrawn="1"/>
        </p:nvSpPr>
        <p:spPr>
          <a:xfrm>
            <a:off x="1784947" y="5755322"/>
            <a:ext cx="5031133" cy="553998"/>
          </a:xfrm>
          <a:prstGeom prst="rect">
            <a:avLst/>
          </a:prstGeom>
        </p:spPr>
        <p:txBody>
          <a:bodyPr wrap="square" anchor="ctr">
            <a:spAutoFit/>
          </a:bodyPr>
          <a:lstStyle/>
          <a:p>
            <a:pPr algn="l">
              <a:lnSpc>
                <a:spcPct val="150000"/>
              </a:lnSpc>
            </a:pPr>
            <a:r>
              <a:rPr lang="en-GB" sz="1000" b="0" i="0" kern="1200" dirty="0">
                <a:solidFill>
                  <a:schemeClr val="bg1"/>
                </a:solidFill>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solidFill>
                <a:schemeClr val="bg1"/>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1442645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D3C9839-AA0F-4FC0-B433-6D4C9F8DFC0C}" type="slidenum">
              <a:rPr lang="en-GB" smtClean="0"/>
              <a:t>‹#›</a:t>
            </a:fld>
            <a:endParaRPr lang="en-GB"/>
          </a:p>
        </p:txBody>
      </p:sp>
    </p:spTree>
    <p:extLst>
      <p:ext uri="{BB962C8B-B14F-4D97-AF65-F5344CB8AC3E}">
        <p14:creationId xmlns:p14="http://schemas.microsoft.com/office/powerpoint/2010/main" val="384056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8137800" cy="920538"/>
          </a:xfrm>
        </p:spPr>
        <p:txBody>
          <a:bodyPr/>
          <a:lstStyle>
            <a:lvl1pPr>
              <a:defRPr/>
            </a:lvl1pPr>
          </a:lstStyle>
          <a:p>
            <a:r>
              <a:rPr lang="en-US" dirty="0"/>
              <a:t>Click to add title</a:t>
            </a:r>
          </a:p>
        </p:txBody>
      </p:sp>
      <p:sp>
        <p:nvSpPr>
          <p:cNvPr id="3" name="Content Placeholder 2"/>
          <p:cNvSpPr>
            <a:spLocks noGrp="1"/>
          </p:cNvSpPr>
          <p:nvPr>
            <p:ph idx="1"/>
          </p:nvPr>
        </p:nvSpPr>
        <p:spPr>
          <a:xfrm>
            <a:off x="838200" y="1825625"/>
            <a:ext cx="10515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1"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8576564" y="3261320"/>
            <a:ext cx="6895511" cy="33536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45560866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 Two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p:nvPr>
        </p:nvSpPr>
        <p:spPr>
          <a:xfrm>
            <a:off x="838200" y="1825625"/>
            <a:ext cx="5181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7636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4"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8576564" y="3261320"/>
            <a:ext cx="6895511" cy="3353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7775964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0">
                <a:latin typeface="Montserrat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4" name="Content Placeholder 3"/>
          <p:cNvSpPr>
            <a:spLocks noGrp="1"/>
          </p:cNvSpPr>
          <p:nvPr>
            <p:ph sz="half" idx="2"/>
          </p:nvPr>
        </p:nvSpPr>
        <p:spPr>
          <a:xfrm>
            <a:off x="839788" y="2505075"/>
            <a:ext cx="5157787" cy="30841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0">
                <a:latin typeface="Montserrat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6" name="Content Placeholder 5"/>
          <p:cNvSpPr>
            <a:spLocks noGrp="1"/>
          </p:cNvSpPr>
          <p:nvPr>
            <p:ph sz="quarter" idx="4"/>
          </p:nvPr>
        </p:nvSpPr>
        <p:spPr>
          <a:xfrm>
            <a:off x="6172200" y="2505075"/>
            <a:ext cx="5183188" cy="30841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6"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8576564" y="3261320"/>
            <a:ext cx="6895511" cy="335360"/>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92730678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normAutofit/>
          </a:bodyPr>
          <a:lstStyle>
            <a:lvl1pPr>
              <a:defRPr sz="3000"/>
            </a:lvl1pPr>
          </a:lstStyle>
          <a:p>
            <a:r>
              <a:rPr lang="en-US" dirty="0"/>
              <a:t>Click to add title</a:t>
            </a:r>
          </a:p>
        </p:txBody>
      </p:sp>
      <p:sp>
        <p:nvSpPr>
          <p:cNvPr id="3" name="Content Placeholder 2"/>
          <p:cNvSpPr>
            <a:spLocks noGrp="1"/>
          </p:cNvSpPr>
          <p:nvPr>
            <p:ph idx="1"/>
          </p:nvPr>
        </p:nvSpPr>
        <p:spPr>
          <a:xfrm>
            <a:off x="5183188" y="457201"/>
            <a:ext cx="6172200" cy="51281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399"/>
            <a:ext cx="3932237" cy="3528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4"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8576564" y="3261320"/>
            <a:ext cx="6895511" cy="3353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111177347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trait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78750" y="457200"/>
            <a:ext cx="6175050" cy="5116834"/>
          </a:xfrm>
        </p:spPr>
        <p:txBody>
          <a:bodyPr>
            <a:normAutofit/>
          </a:bodyPr>
          <a:lstStyle>
            <a:lvl1pPr marL="0" indent="0">
              <a:buNone/>
              <a:defRPr sz="3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Title 1"/>
          <p:cNvSpPr>
            <a:spLocks noGrp="1"/>
          </p:cNvSpPr>
          <p:nvPr>
            <p:ph type="title" hasCustomPrompt="1"/>
          </p:nvPr>
        </p:nvSpPr>
        <p:spPr>
          <a:xfrm>
            <a:off x="839788" y="457200"/>
            <a:ext cx="3932237" cy="1600200"/>
          </a:xfrm>
        </p:spPr>
        <p:txBody>
          <a:bodyPr anchor="b">
            <a:normAutofit/>
          </a:bodyPr>
          <a:lstStyle>
            <a:lvl1pPr>
              <a:defRPr sz="3000"/>
            </a:lvl1pPr>
          </a:lstStyle>
          <a:p>
            <a:r>
              <a:rPr lang="en-US" dirty="0"/>
              <a:t>Click to add title</a:t>
            </a:r>
          </a:p>
        </p:txBody>
      </p:sp>
      <p:sp>
        <p:nvSpPr>
          <p:cNvPr id="16" name="Text Placeholder 3"/>
          <p:cNvSpPr>
            <a:spLocks noGrp="1"/>
          </p:cNvSpPr>
          <p:nvPr>
            <p:ph type="body" sz="half" idx="2"/>
          </p:nvPr>
        </p:nvSpPr>
        <p:spPr>
          <a:xfrm>
            <a:off x="839788" y="2057400"/>
            <a:ext cx="3932237" cy="351663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2"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8"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294677456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 Caption">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75520" y="1268760"/>
            <a:ext cx="9361040" cy="3912840"/>
          </a:xfrm>
        </p:spPr>
        <p:txBody>
          <a:bodyPr>
            <a:normAutofit/>
          </a:bodyPr>
          <a:lstStyle>
            <a:lvl1pPr marL="0" indent="0">
              <a:buNone/>
              <a:defRPr sz="3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p:cNvSpPr>
            <a:spLocks noGrp="1"/>
          </p:cNvSpPr>
          <p:nvPr>
            <p:ph type="body" sz="half" idx="2" hasCustomPrompt="1"/>
          </p:nvPr>
        </p:nvSpPr>
        <p:spPr>
          <a:xfrm>
            <a:off x="1069048" y="5390488"/>
            <a:ext cx="6629333" cy="195262"/>
          </a:xfrm>
        </p:spPr>
        <p:txBody>
          <a:bodyPr anchor="ctr"/>
          <a:lstStyle>
            <a:lvl1pPr marL="0" indent="0">
              <a:buNone/>
              <a:defRPr sz="1400" baseline="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Click to </a:t>
            </a:r>
            <a:r>
              <a:rPr lang="fr-FR" dirty="0" err="1"/>
              <a:t>add</a:t>
            </a:r>
            <a:r>
              <a:rPr lang="fr-FR" dirty="0"/>
              <a:t> </a:t>
            </a:r>
            <a:r>
              <a:rPr lang="fr-FR" dirty="0" err="1"/>
              <a:t>caption</a:t>
            </a:r>
            <a:endParaRPr lang="fr-FR" dirty="0"/>
          </a:p>
        </p:txBody>
      </p:sp>
      <p:sp>
        <p:nvSpPr>
          <p:cNvPr id="13" name="Titre 1"/>
          <p:cNvSpPr>
            <a:spLocks noGrp="1"/>
          </p:cNvSpPr>
          <p:nvPr>
            <p:ph type="title" hasCustomPrompt="1"/>
          </p:nvPr>
        </p:nvSpPr>
        <p:spPr>
          <a:xfrm>
            <a:off x="1069049" y="555625"/>
            <a:ext cx="10067512" cy="561974"/>
          </a:xfrm>
        </p:spPr>
        <p:txBody>
          <a:bodyPr/>
          <a:lstStyle>
            <a:lvl1pPr>
              <a:defRPr/>
            </a:lvl1pPr>
          </a:lstStyle>
          <a:p>
            <a:r>
              <a:rPr lang="fr-FR" dirty="0"/>
              <a:t>Click to </a:t>
            </a:r>
            <a:r>
              <a:rPr lang="fr-FR" dirty="0" err="1"/>
              <a:t>add</a:t>
            </a:r>
            <a:r>
              <a:rPr lang="fr-FR" dirty="0"/>
              <a:t> </a:t>
            </a:r>
            <a:r>
              <a:rPr lang="fr-FR" dirty="0" err="1"/>
              <a:t>title</a:t>
            </a:r>
            <a:endParaRPr lang="en-GB" dirty="0"/>
          </a:p>
        </p:txBody>
      </p:sp>
      <p:sp>
        <p:nvSpPr>
          <p:cNvPr id="16"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17"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123035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216000" y="6129202"/>
            <a:ext cx="5760000" cy="365125"/>
          </a:xfrm>
        </p:spPr>
        <p:txBody>
          <a:bodyPr/>
          <a:lstStyle>
            <a:lvl1pPr>
              <a:defRPr sz="1200">
                <a:solidFill>
                  <a:schemeClr val="accent5"/>
                </a:solidFill>
              </a:defRPr>
            </a:lvl1pPr>
          </a:lstStyle>
          <a:p>
            <a:endParaRPr lang="en-US" dirty="0"/>
          </a:p>
        </p:txBody>
      </p:sp>
      <p:sp>
        <p:nvSpPr>
          <p:cNvPr id="7"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a:t>
            </a:fld>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8576564" y="3261320"/>
            <a:ext cx="6895511" cy="335360"/>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600" y="5902053"/>
            <a:ext cx="1440160" cy="819422"/>
          </a:xfrm>
          <a:prstGeom prst="rect">
            <a:avLst/>
          </a:prstGeom>
        </p:spPr>
      </p:pic>
    </p:spTree>
    <p:extLst>
      <p:ext uri="{BB962C8B-B14F-4D97-AF65-F5344CB8AC3E}">
        <p14:creationId xmlns:p14="http://schemas.microsoft.com/office/powerpoint/2010/main" val="766496101"/>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Montserrat" panose="00000500000000000000" pitchFamily="2" charset="0"/>
              </a:defRPr>
            </a:lvl1pPr>
          </a:lstStyle>
          <a:p>
            <a:fld id="{0E0C21EA-FA05-7048-AA70-4DED716611A1}" type="datetimeFigureOut">
              <a:rPr lang="en-US" smtClean="0"/>
              <a:pPr/>
              <a:t>3/2/2023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ontserrat"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Montserrat" panose="00000500000000000000" pitchFamily="2" charset="0"/>
              </a:defRPr>
            </a:lvl1pPr>
          </a:lstStyle>
          <a:p>
            <a:fld id="{F7A1A58B-7BA1-7E42-8231-6D1CB1C760B1}" type="slidenum">
              <a:rPr lang="en-US" smtClean="0"/>
              <a:pPr/>
              <a:t>‹#›</a:t>
            </a:fld>
            <a:endParaRPr lang="en-US"/>
          </a:p>
        </p:txBody>
      </p:sp>
    </p:spTree>
    <p:extLst>
      <p:ext uri="{BB962C8B-B14F-4D97-AF65-F5344CB8AC3E}">
        <p14:creationId xmlns:p14="http://schemas.microsoft.com/office/powerpoint/2010/main" val="947968824"/>
      </p:ext>
    </p:extLst>
  </p:cSld>
  <p:clrMap bg1="lt1" tx1="dk1" bg2="lt2" tx2="dk2" accent1="accent1" accent2="accent2" accent3="accent3" accent4="accent4" accent5="accent5" accent6="accent6" hlink="hlink" folHlink="folHlink"/>
  <p:sldLayoutIdLst>
    <p:sldLayoutId id="2147483708" r:id="rId1"/>
    <p:sldLayoutId id="2147483711" r:id="rId2"/>
    <p:sldLayoutId id="2147483694" r:id="rId3"/>
    <p:sldLayoutId id="2147483696" r:id="rId4"/>
    <p:sldLayoutId id="2147483697" r:id="rId5"/>
    <p:sldLayoutId id="2147483700" r:id="rId6"/>
    <p:sldLayoutId id="2147483701" r:id="rId7"/>
    <p:sldLayoutId id="2147483710" r:id="rId8"/>
    <p:sldLayoutId id="2147483699" r:id="rId9"/>
  </p:sldLayoutIdLst>
  <p:hf hdr="0" dt="0"/>
  <p:txStyles>
    <p:titleStyle>
      <a:lvl1pPr algn="l" defTabSz="914400" rtl="0" eaLnBrk="1" latinLnBrk="0" hangingPunct="1">
        <a:lnSpc>
          <a:spcPct val="90000"/>
        </a:lnSpc>
        <a:spcBef>
          <a:spcPct val="0"/>
        </a:spcBef>
        <a:buNone/>
        <a:defRPr sz="4000" kern="1200">
          <a:solidFill>
            <a:schemeClr val="accent5"/>
          </a:solidFill>
          <a:latin typeface="Montserrat ExtraBold" panose="00000900000000000000"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C9839-AA0F-4FC0-B433-6D4C9F8DFC0C}" type="slidenum">
              <a:rPr lang="en-GB" smtClean="0"/>
              <a:t>‹#›</a:t>
            </a:fld>
            <a:endParaRPr lang="en-GB"/>
          </a:p>
        </p:txBody>
      </p:sp>
    </p:spTree>
    <p:extLst>
      <p:ext uri="{BB962C8B-B14F-4D97-AF65-F5344CB8AC3E}">
        <p14:creationId xmlns:p14="http://schemas.microsoft.com/office/powerpoint/2010/main" val="38560411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Excel_Worksheet.xlsx"/><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911424" y="1637707"/>
            <a:ext cx="10585176" cy="1956433"/>
          </a:xfrm>
        </p:spPr>
        <p:txBody>
          <a:bodyPr/>
          <a:lstStyle/>
          <a:p>
            <a:r>
              <a:rPr lang="fr-CH" sz="4400" dirty="0"/>
              <a:t>I.FAST e INFN</a:t>
            </a:r>
          </a:p>
          <a:p>
            <a:r>
              <a:rPr lang="fr-CH" sz="4400" dirty="0"/>
              <a:t>Una </a:t>
            </a:r>
            <a:r>
              <a:rPr lang="fr-CH" sz="4400" dirty="0" err="1"/>
              <a:t>lunga</a:t>
            </a:r>
            <a:r>
              <a:rPr lang="fr-CH" sz="4400" dirty="0"/>
              <a:t> e </a:t>
            </a:r>
            <a:r>
              <a:rPr lang="fr-CH" sz="4400" dirty="0" err="1"/>
              <a:t>proficua</a:t>
            </a:r>
            <a:r>
              <a:rPr lang="fr-CH" sz="4400" dirty="0"/>
              <a:t> </a:t>
            </a:r>
            <a:r>
              <a:rPr lang="fr-CH" sz="4400" dirty="0" err="1"/>
              <a:t>collaborazione</a:t>
            </a:r>
            <a:endParaRPr lang="en-GB" sz="4400" dirty="0"/>
          </a:p>
        </p:txBody>
      </p:sp>
      <p:sp>
        <p:nvSpPr>
          <p:cNvPr id="3" name="Text Placeholder 2"/>
          <p:cNvSpPr>
            <a:spLocks noGrp="1"/>
          </p:cNvSpPr>
          <p:nvPr>
            <p:ph type="body" sz="quarter" idx="14"/>
          </p:nvPr>
        </p:nvSpPr>
        <p:spPr>
          <a:xfrm>
            <a:off x="1066432" y="4672387"/>
            <a:ext cx="7402857" cy="378210"/>
          </a:xfrm>
        </p:spPr>
        <p:txBody>
          <a:bodyPr/>
          <a:lstStyle/>
          <a:p>
            <a:r>
              <a:rPr lang="en-GB" dirty="0" err="1"/>
              <a:t>Seconda</a:t>
            </a:r>
            <a:r>
              <a:rPr lang="en-GB" dirty="0"/>
              <a:t> </a:t>
            </a:r>
            <a:r>
              <a:rPr lang="en-GB" dirty="0" err="1"/>
              <a:t>giornata</a:t>
            </a:r>
            <a:r>
              <a:rPr lang="en-GB" dirty="0"/>
              <a:t> </a:t>
            </a:r>
            <a:r>
              <a:rPr lang="en-GB" dirty="0" err="1"/>
              <a:t>acceleratori</a:t>
            </a:r>
            <a:r>
              <a:rPr lang="en-GB" dirty="0"/>
              <a:t>, 02.03.2023</a:t>
            </a:r>
          </a:p>
        </p:txBody>
      </p:sp>
      <p:sp>
        <p:nvSpPr>
          <p:cNvPr id="4" name="Text Placeholder 3"/>
          <p:cNvSpPr>
            <a:spLocks noGrp="1"/>
          </p:cNvSpPr>
          <p:nvPr>
            <p:ph type="body" sz="quarter" idx="15"/>
          </p:nvPr>
        </p:nvSpPr>
        <p:spPr>
          <a:xfrm>
            <a:off x="911424" y="3547178"/>
            <a:ext cx="7402857" cy="817926"/>
          </a:xfrm>
        </p:spPr>
        <p:txBody>
          <a:bodyPr>
            <a:normAutofit fontScale="92500" lnSpcReduction="10000"/>
          </a:bodyPr>
          <a:lstStyle/>
          <a:p>
            <a:r>
              <a:rPr lang="en-GB" dirty="0"/>
              <a:t>Maurizio Vretenar, CERN</a:t>
            </a:r>
          </a:p>
          <a:p>
            <a:r>
              <a:rPr lang="en-GB" dirty="0"/>
              <a:t>Project Coordinator</a:t>
            </a:r>
          </a:p>
        </p:txBody>
      </p:sp>
    </p:spTree>
    <p:extLst>
      <p:ext uri="{BB962C8B-B14F-4D97-AF65-F5344CB8AC3E}">
        <p14:creationId xmlns:p14="http://schemas.microsoft.com/office/powerpoint/2010/main" val="151962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70C5-28A4-BC55-162F-C446D0B59AC3}"/>
              </a:ext>
            </a:extLst>
          </p:cNvPr>
          <p:cNvSpPr>
            <a:spLocks noGrp="1"/>
          </p:cNvSpPr>
          <p:nvPr>
            <p:ph type="title"/>
          </p:nvPr>
        </p:nvSpPr>
        <p:spPr>
          <a:xfrm>
            <a:off x="838200" y="365126"/>
            <a:ext cx="3241576" cy="1191666"/>
          </a:xfrm>
        </p:spPr>
        <p:txBody>
          <a:bodyPr>
            <a:normAutofit/>
          </a:bodyPr>
          <a:lstStyle/>
          <a:p>
            <a:r>
              <a:rPr lang="fr-CH" dirty="0"/>
              <a:t>The I.FAST Structure</a:t>
            </a:r>
            <a:endParaRPr lang="en-GB" dirty="0"/>
          </a:p>
        </p:txBody>
      </p:sp>
      <p:sp>
        <p:nvSpPr>
          <p:cNvPr id="5" name="Slide Number Placeholder 4">
            <a:extLst>
              <a:ext uri="{FF2B5EF4-FFF2-40B4-BE49-F238E27FC236}">
                <a16:creationId xmlns:a16="http://schemas.microsoft.com/office/drawing/2014/main" id="{02BC8906-8EC4-18C1-2052-161971FAA951}"/>
              </a:ext>
            </a:extLst>
          </p:cNvPr>
          <p:cNvSpPr>
            <a:spLocks noGrp="1"/>
          </p:cNvSpPr>
          <p:nvPr>
            <p:ph type="sldNum" sz="quarter" idx="12"/>
          </p:nvPr>
        </p:nvSpPr>
        <p:spPr/>
        <p:txBody>
          <a:bodyPr/>
          <a:lstStyle/>
          <a:p>
            <a:fld id="{F7A1A58B-7BA1-7E42-8231-6D1CB1C760B1}" type="slidenum">
              <a:rPr lang="en-US" smtClean="0"/>
              <a:pPr/>
              <a:t>10</a:t>
            </a:fld>
            <a:endParaRPr lang="en-US"/>
          </a:p>
        </p:txBody>
      </p:sp>
      <p:graphicFrame>
        <p:nvGraphicFramePr>
          <p:cNvPr id="6" name="Object 5">
            <a:extLst>
              <a:ext uri="{FF2B5EF4-FFF2-40B4-BE49-F238E27FC236}">
                <a16:creationId xmlns:a16="http://schemas.microsoft.com/office/drawing/2014/main" id="{DD575EB6-258B-B32B-1E6B-BDC124EA6BFC}"/>
              </a:ext>
            </a:extLst>
          </p:cNvPr>
          <p:cNvGraphicFramePr>
            <a:graphicFrameLocks noChangeAspect="1"/>
          </p:cNvGraphicFramePr>
          <p:nvPr>
            <p:extLst>
              <p:ext uri="{D42A27DB-BD31-4B8C-83A1-F6EECF244321}">
                <p14:modId xmlns:p14="http://schemas.microsoft.com/office/powerpoint/2010/main" val="1224390634"/>
              </p:ext>
            </p:extLst>
          </p:nvPr>
        </p:nvGraphicFramePr>
        <p:xfrm>
          <a:off x="4276423" y="129425"/>
          <a:ext cx="7374498" cy="6599150"/>
        </p:xfrm>
        <a:graphic>
          <a:graphicData uri="http://schemas.openxmlformats.org/presentationml/2006/ole">
            <mc:AlternateContent xmlns:mc="http://schemas.openxmlformats.org/markup-compatibility/2006">
              <mc:Choice xmlns:v="urn:schemas-microsoft-com:vml" Requires="v">
                <p:oleObj name="Worksheet" r:id="rId2" imgW="11842812" imgH="10597975" progId="Excel.Sheet.12">
                  <p:embed/>
                </p:oleObj>
              </mc:Choice>
              <mc:Fallback>
                <p:oleObj name="Worksheet" r:id="rId2" imgW="11842812" imgH="10597975" progId="Excel.Sheet.12">
                  <p:embed/>
                  <p:pic>
                    <p:nvPicPr>
                      <p:cNvPr id="0" name=""/>
                      <p:cNvPicPr/>
                      <p:nvPr/>
                    </p:nvPicPr>
                    <p:blipFill>
                      <a:blip r:embed="rId3"/>
                      <a:stretch>
                        <a:fillRect/>
                      </a:stretch>
                    </p:blipFill>
                    <p:spPr>
                      <a:xfrm>
                        <a:off x="4276423" y="129425"/>
                        <a:ext cx="7374498" cy="659915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A16CBC8-2E80-00D8-0084-255C299F8E1D}"/>
              </a:ext>
            </a:extLst>
          </p:cNvPr>
          <p:cNvSpPr txBox="1"/>
          <p:nvPr/>
        </p:nvSpPr>
        <p:spPr>
          <a:xfrm>
            <a:off x="541079" y="1700808"/>
            <a:ext cx="3435480" cy="2585323"/>
          </a:xfrm>
          <a:prstGeom prst="rect">
            <a:avLst/>
          </a:prstGeom>
          <a:noFill/>
        </p:spPr>
        <p:txBody>
          <a:bodyPr wrap="square" rtlCol="0">
            <a:spAutoFit/>
          </a:bodyPr>
          <a:lstStyle/>
          <a:p>
            <a:r>
              <a:rPr lang="en-GB" dirty="0"/>
              <a:t>The result of this selection process is a large project covering many topics.</a:t>
            </a:r>
          </a:p>
          <a:p>
            <a:endParaRPr lang="en-GB" dirty="0"/>
          </a:p>
          <a:p>
            <a:r>
              <a:rPr lang="en-GB" dirty="0"/>
              <a:t>Large autonomy for the Task Leaders in managing their Task and in producing the Milestones and Deliverables.</a:t>
            </a:r>
          </a:p>
        </p:txBody>
      </p:sp>
    </p:spTree>
    <p:extLst>
      <p:ext uri="{BB962C8B-B14F-4D97-AF65-F5344CB8AC3E}">
        <p14:creationId xmlns:p14="http://schemas.microsoft.com/office/powerpoint/2010/main" val="141544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4D69-AEFF-5AC1-EF3F-C7170C5DAF47}"/>
              </a:ext>
            </a:extLst>
          </p:cNvPr>
          <p:cNvSpPr>
            <a:spLocks noGrp="1"/>
          </p:cNvSpPr>
          <p:nvPr>
            <p:ph type="title"/>
          </p:nvPr>
        </p:nvSpPr>
        <p:spPr>
          <a:xfrm>
            <a:off x="838200" y="365126"/>
            <a:ext cx="8137800" cy="687610"/>
          </a:xfrm>
        </p:spPr>
        <p:txBody>
          <a:bodyPr/>
          <a:lstStyle/>
          <a:p>
            <a:r>
              <a:rPr lang="fr-CH" dirty="0"/>
              <a:t>I.FAST Budget</a:t>
            </a:r>
            <a:endParaRPr lang="en-GB" dirty="0"/>
          </a:p>
        </p:txBody>
      </p:sp>
      <p:sp>
        <p:nvSpPr>
          <p:cNvPr id="5" name="Slide Number Placeholder 4">
            <a:extLst>
              <a:ext uri="{FF2B5EF4-FFF2-40B4-BE49-F238E27FC236}">
                <a16:creationId xmlns:a16="http://schemas.microsoft.com/office/drawing/2014/main" id="{45622CF7-28E1-07F5-B33F-C2EA57D90BB6}"/>
              </a:ext>
            </a:extLst>
          </p:cNvPr>
          <p:cNvSpPr>
            <a:spLocks noGrp="1"/>
          </p:cNvSpPr>
          <p:nvPr>
            <p:ph type="sldNum" sz="quarter" idx="12"/>
          </p:nvPr>
        </p:nvSpPr>
        <p:spPr/>
        <p:txBody>
          <a:bodyPr/>
          <a:lstStyle/>
          <a:p>
            <a:fld id="{F7A1A58B-7BA1-7E42-8231-6D1CB1C760B1}" type="slidenum">
              <a:rPr lang="en-US" smtClean="0"/>
              <a:pPr/>
              <a:t>11</a:t>
            </a:fld>
            <a:endParaRPr lang="en-US"/>
          </a:p>
        </p:txBody>
      </p:sp>
      <p:sp>
        <p:nvSpPr>
          <p:cNvPr id="6" name="TextBox 5">
            <a:extLst>
              <a:ext uri="{FF2B5EF4-FFF2-40B4-BE49-F238E27FC236}">
                <a16:creationId xmlns:a16="http://schemas.microsoft.com/office/drawing/2014/main" id="{D945FB4E-39E3-C72E-29F0-470E72B5C5D3}"/>
              </a:ext>
            </a:extLst>
          </p:cNvPr>
          <p:cNvSpPr txBox="1"/>
          <p:nvPr/>
        </p:nvSpPr>
        <p:spPr>
          <a:xfrm>
            <a:off x="820862" y="5242661"/>
            <a:ext cx="184731" cy="369332"/>
          </a:xfrm>
          <a:prstGeom prst="rect">
            <a:avLst/>
          </a:prstGeom>
          <a:noFill/>
        </p:spPr>
        <p:txBody>
          <a:bodyPr wrap="none" rtlCol="0">
            <a:spAutoFit/>
          </a:bodyPr>
          <a:lstStyle/>
          <a:p>
            <a:endParaRPr lang="en-GB" dirty="0"/>
          </a:p>
        </p:txBody>
      </p:sp>
      <p:pic>
        <p:nvPicPr>
          <p:cNvPr id="7" name="Picture 6">
            <a:extLst>
              <a:ext uri="{FF2B5EF4-FFF2-40B4-BE49-F238E27FC236}">
                <a16:creationId xmlns:a16="http://schemas.microsoft.com/office/drawing/2014/main" id="{D16DA0DD-4B32-9FD4-42E4-60D40D1F64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9558" y="1240561"/>
            <a:ext cx="3977947" cy="2316942"/>
          </a:xfrm>
          <a:prstGeom prst="rect">
            <a:avLst/>
          </a:prstGeom>
        </p:spPr>
      </p:pic>
      <p:sp>
        <p:nvSpPr>
          <p:cNvPr id="8" name="TextBox 7">
            <a:extLst>
              <a:ext uri="{FF2B5EF4-FFF2-40B4-BE49-F238E27FC236}">
                <a16:creationId xmlns:a16="http://schemas.microsoft.com/office/drawing/2014/main" id="{A534F8D0-A6DA-B6AB-78B8-CF0FC75EAB6F}"/>
              </a:ext>
            </a:extLst>
          </p:cNvPr>
          <p:cNvSpPr txBox="1"/>
          <p:nvPr/>
        </p:nvSpPr>
        <p:spPr>
          <a:xfrm>
            <a:off x="548284" y="4205468"/>
            <a:ext cx="5942940" cy="830997"/>
          </a:xfrm>
          <a:prstGeom prst="rect">
            <a:avLst/>
          </a:prstGeom>
          <a:noFill/>
        </p:spPr>
        <p:txBody>
          <a:bodyPr wrap="square" rtlCol="0">
            <a:spAutoFit/>
          </a:bodyPr>
          <a:lstStyle/>
          <a:p>
            <a:r>
              <a:rPr lang="fr-CH" sz="1600" dirty="0"/>
              <a:t>Note: CERN has 1.834 M€ of «coordination» budget (management, communication, KT, Innovation </a:t>
            </a:r>
            <a:r>
              <a:rPr lang="fr-CH" sz="1600" dirty="0" err="1"/>
              <a:t>Fund</a:t>
            </a:r>
            <a:r>
              <a:rPr lang="fr-CH" sz="1600" dirty="0"/>
              <a:t>). R&amp;D part (WP 4-13) </a:t>
            </a:r>
            <a:r>
              <a:rPr lang="fr-CH" sz="1600" dirty="0" err="1"/>
              <a:t>is</a:t>
            </a:r>
            <a:r>
              <a:rPr lang="fr-CH" sz="1600" dirty="0"/>
              <a:t> </a:t>
            </a:r>
            <a:r>
              <a:rPr lang="fr-CH" sz="1600" dirty="0" err="1"/>
              <a:t>only</a:t>
            </a:r>
            <a:r>
              <a:rPr lang="fr-CH" sz="1600" dirty="0"/>
              <a:t> 955 k€.</a:t>
            </a:r>
            <a:endParaRPr lang="en-GB" sz="1600" dirty="0"/>
          </a:p>
        </p:txBody>
      </p:sp>
      <p:sp>
        <p:nvSpPr>
          <p:cNvPr id="9" name="TextBox 8">
            <a:extLst>
              <a:ext uri="{FF2B5EF4-FFF2-40B4-BE49-F238E27FC236}">
                <a16:creationId xmlns:a16="http://schemas.microsoft.com/office/drawing/2014/main" id="{859A0A16-67B5-AD26-FA23-92DF0F6F602A}"/>
              </a:ext>
            </a:extLst>
          </p:cNvPr>
          <p:cNvSpPr txBox="1"/>
          <p:nvPr/>
        </p:nvSpPr>
        <p:spPr>
          <a:xfrm>
            <a:off x="7705672" y="3681688"/>
            <a:ext cx="3388458" cy="523220"/>
          </a:xfrm>
          <a:prstGeom prst="rect">
            <a:avLst/>
          </a:prstGeom>
          <a:noFill/>
        </p:spPr>
        <p:txBody>
          <a:bodyPr wrap="square" rtlCol="0">
            <a:spAutoFit/>
          </a:bodyPr>
          <a:lstStyle/>
          <a:p>
            <a:r>
              <a:rPr lang="en-GB" sz="1400" dirty="0"/>
              <a:t>Counting only the R&amp;D WPs (4-13), industry share is 24%</a:t>
            </a:r>
          </a:p>
        </p:txBody>
      </p:sp>
      <p:sp>
        <p:nvSpPr>
          <p:cNvPr id="10" name="TextBox 9">
            <a:extLst>
              <a:ext uri="{FF2B5EF4-FFF2-40B4-BE49-F238E27FC236}">
                <a16:creationId xmlns:a16="http://schemas.microsoft.com/office/drawing/2014/main" id="{8397E610-B5DF-1DC5-F891-E4592D44BC5F}"/>
              </a:ext>
            </a:extLst>
          </p:cNvPr>
          <p:cNvSpPr txBox="1"/>
          <p:nvPr/>
        </p:nvSpPr>
        <p:spPr>
          <a:xfrm>
            <a:off x="556106" y="5065069"/>
            <a:ext cx="690804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CH" dirty="0" err="1"/>
              <a:t>Overall</a:t>
            </a:r>
            <a:r>
              <a:rPr lang="fr-CH" dirty="0"/>
              <a:t> </a:t>
            </a:r>
            <a:r>
              <a:rPr lang="fr-CH" dirty="0" err="1"/>
              <a:t>funding</a:t>
            </a:r>
            <a:r>
              <a:rPr lang="fr-CH" dirty="0"/>
              <a:t> rate 35% (ratio EC contribution / total </a:t>
            </a:r>
            <a:r>
              <a:rPr lang="fr-CH" dirty="0" err="1"/>
              <a:t>cost</a:t>
            </a:r>
            <a:r>
              <a:rPr lang="fr-CH" dirty="0"/>
              <a:t>)</a:t>
            </a:r>
          </a:p>
          <a:p>
            <a:r>
              <a:rPr lang="fr-CH" dirty="0"/>
              <a:t>18.6 M€ total </a:t>
            </a:r>
            <a:r>
              <a:rPr lang="fr-CH" dirty="0" err="1"/>
              <a:t>project</a:t>
            </a:r>
            <a:r>
              <a:rPr lang="fr-CH" dirty="0"/>
              <a:t> </a:t>
            </a:r>
            <a:r>
              <a:rPr lang="fr-CH" dirty="0" err="1"/>
              <a:t>cost</a:t>
            </a:r>
            <a:endParaRPr lang="en-GB" dirty="0"/>
          </a:p>
        </p:txBody>
      </p:sp>
      <p:pic>
        <p:nvPicPr>
          <p:cNvPr id="11" name="Picture 10">
            <a:extLst>
              <a:ext uri="{FF2B5EF4-FFF2-40B4-BE49-F238E27FC236}">
                <a16:creationId xmlns:a16="http://schemas.microsoft.com/office/drawing/2014/main" id="{5E2D024C-8C64-25F6-ADC0-EABC33BDDB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106" y="1236243"/>
            <a:ext cx="6417463" cy="2909903"/>
          </a:xfrm>
          <a:prstGeom prst="rect">
            <a:avLst/>
          </a:prstGeom>
        </p:spPr>
      </p:pic>
      <p:sp>
        <p:nvSpPr>
          <p:cNvPr id="3" name="TextBox 2">
            <a:extLst>
              <a:ext uri="{FF2B5EF4-FFF2-40B4-BE49-F238E27FC236}">
                <a16:creationId xmlns:a16="http://schemas.microsoft.com/office/drawing/2014/main" id="{04EE5575-982C-C283-07D6-D7287EAD0D6E}"/>
              </a:ext>
            </a:extLst>
          </p:cNvPr>
          <p:cNvSpPr txBox="1"/>
          <p:nvPr/>
        </p:nvSpPr>
        <p:spPr>
          <a:xfrm>
            <a:off x="7859022" y="4869160"/>
            <a:ext cx="3744416"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CH" dirty="0" err="1"/>
              <a:t>Overall</a:t>
            </a:r>
            <a:r>
              <a:rPr lang="fr-CH" dirty="0"/>
              <a:t>, </a:t>
            </a:r>
            <a:r>
              <a:rPr lang="fr-CH" dirty="0" err="1"/>
              <a:t>Italy</a:t>
            </a:r>
            <a:r>
              <a:rPr lang="fr-CH" dirty="0"/>
              <a:t> </a:t>
            </a:r>
            <a:r>
              <a:rPr lang="fr-CH" dirty="0" err="1"/>
              <a:t>is</a:t>
            </a:r>
            <a:r>
              <a:rPr lang="fr-CH" dirty="0"/>
              <a:t> the participant country </a:t>
            </a:r>
            <a:r>
              <a:rPr lang="fr-CH" dirty="0" err="1"/>
              <a:t>with</a:t>
            </a:r>
            <a:r>
              <a:rPr lang="fr-CH" dirty="0"/>
              <a:t> the </a:t>
            </a:r>
            <a:r>
              <a:rPr lang="fr-CH" dirty="0" err="1"/>
              <a:t>largest</a:t>
            </a:r>
            <a:r>
              <a:rPr lang="fr-CH" dirty="0"/>
              <a:t> </a:t>
            </a:r>
            <a:r>
              <a:rPr lang="fr-CH" dirty="0" err="1"/>
              <a:t>share</a:t>
            </a:r>
            <a:r>
              <a:rPr lang="fr-CH" dirty="0"/>
              <a:t> of EC contribution (20.2%)</a:t>
            </a:r>
            <a:endParaRPr lang="en-GB" dirty="0"/>
          </a:p>
        </p:txBody>
      </p:sp>
    </p:spTree>
    <p:extLst>
      <p:ext uri="{BB962C8B-B14F-4D97-AF65-F5344CB8AC3E}">
        <p14:creationId xmlns:p14="http://schemas.microsoft.com/office/powerpoint/2010/main" val="3746053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4962-DE69-ABC0-C42D-7B3F335C2E12}"/>
              </a:ext>
            </a:extLst>
          </p:cNvPr>
          <p:cNvSpPr>
            <a:spLocks noGrp="1"/>
          </p:cNvSpPr>
          <p:nvPr>
            <p:ph type="title"/>
          </p:nvPr>
        </p:nvSpPr>
        <p:spPr>
          <a:xfrm>
            <a:off x="838200" y="365126"/>
            <a:ext cx="10802416" cy="687610"/>
          </a:xfrm>
        </p:spPr>
        <p:txBody>
          <a:bodyPr>
            <a:normAutofit fontScale="90000"/>
          </a:bodyPr>
          <a:lstStyle/>
          <a:p>
            <a:r>
              <a:rPr lang="fr-CH" dirty="0"/>
              <a:t>Share of EC contribution and </a:t>
            </a:r>
            <a:r>
              <a:rPr lang="fr-CH" dirty="0" err="1"/>
              <a:t>project</a:t>
            </a:r>
            <a:r>
              <a:rPr lang="fr-CH" dirty="0"/>
              <a:t> </a:t>
            </a:r>
            <a:r>
              <a:rPr lang="fr-CH" dirty="0" err="1"/>
              <a:t>cost</a:t>
            </a:r>
            <a:endParaRPr lang="en-GB" dirty="0"/>
          </a:p>
        </p:txBody>
      </p:sp>
      <p:sp>
        <p:nvSpPr>
          <p:cNvPr id="5" name="Slide Number Placeholder 4">
            <a:extLst>
              <a:ext uri="{FF2B5EF4-FFF2-40B4-BE49-F238E27FC236}">
                <a16:creationId xmlns:a16="http://schemas.microsoft.com/office/drawing/2014/main" id="{DC8D433C-DF97-D43C-76BB-4D402DA4361E}"/>
              </a:ext>
            </a:extLst>
          </p:cNvPr>
          <p:cNvSpPr>
            <a:spLocks noGrp="1"/>
          </p:cNvSpPr>
          <p:nvPr>
            <p:ph type="sldNum" sz="quarter" idx="12"/>
          </p:nvPr>
        </p:nvSpPr>
        <p:spPr/>
        <p:txBody>
          <a:bodyPr/>
          <a:lstStyle/>
          <a:p>
            <a:fld id="{F7A1A58B-7BA1-7E42-8231-6D1CB1C760B1}" type="slidenum">
              <a:rPr lang="en-US" smtClean="0"/>
              <a:pPr/>
              <a:t>12</a:t>
            </a:fld>
            <a:endParaRPr lang="en-US"/>
          </a:p>
        </p:txBody>
      </p:sp>
      <p:pic>
        <p:nvPicPr>
          <p:cNvPr id="6" name="Picture 5">
            <a:extLst>
              <a:ext uri="{FF2B5EF4-FFF2-40B4-BE49-F238E27FC236}">
                <a16:creationId xmlns:a16="http://schemas.microsoft.com/office/drawing/2014/main" id="{ECCE580D-CAF4-1ED3-D285-D5EDC3EEB905}"/>
              </a:ext>
            </a:extLst>
          </p:cNvPr>
          <p:cNvPicPr>
            <a:picLocks noChangeAspect="1"/>
          </p:cNvPicPr>
          <p:nvPr/>
        </p:nvPicPr>
        <p:blipFill>
          <a:blip r:embed="rId2"/>
          <a:stretch>
            <a:fillRect/>
          </a:stretch>
        </p:blipFill>
        <p:spPr>
          <a:xfrm>
            <a:off x="343738" y="1206769"/>
            <a:ext cx="5541610" cy="3361453"/>
          </a:xfrm>
          <a:prstGeom prst="rect">
            <a:avLst/>
          </a:prstGeom>
        </p:spPr>
      </p:pic>
      <p:pic>
        <p:nvPicPr>
          <p:cNvPr id="7" name="Picture 6">
            <a:extLst>
              <a:ext uri="{FF2B5EF4-FFF2-40B4-BE49-F238E27FC236}">
                <a16:creationId xmlns:a16="http://schemas.microsoft.com/office/drawing/2014/main" id="{6EBFC3C5-476C-C1A5-642A-E90557FAB1FA}"/>
              </a:ext>
            </a:extLst>
          </p:cNvPr>
          <p:cNvPicPr>
            <a:picLocks noChangeAspect="1"/>
          </p:cNvPicPr>
          <p:nvPr/>
        </p:nvPicPr>
        <p:blipFill>
          <a:blip r:embed="rId3"/>
          <a:stretch>
            <a:fillRect/>
          </a:stretch>
        </p:blipFill>
        <p:spPr>
          <a:xfrm>
            <a:off x="6133691" y="1196752"/>
            <a:ext cx="5506925" cy="3340414"/>
          </a:xfrm>
          <a:prstGeom prst="rect">
            <a:avLst/>
          </a:prstGeom>
        </p:spPr>
      </p:pic>
      <p:sp>
        <p:nvSpPr>
          <p:cNvPr id="8" name="TextBox 7">
            <a:extLst>
              <a:ext uri="{FF2B5EF4-FFF2-40B4-BE49-F238E27FC236}">
                <a16:creationId xmlns:a16="http://schemas.microsoft.com/office/drawing/2014/main" id="{8C096A6C-013C-E0B3-8F45-5BAFFED2785E}"/>
              </a:ext>
            </a:extLst>
          </p:cNvPr>
          <p:cNvSpPr txBox="1"/>
          <p:nvPr/>
        </p:nvSpPr>
        <p:spPr>
          <a:xfrm>
            <a:off x="2423592" y="4846483"/>
            <a:ext cx="6619120" cy="369332"/>
          </a:xfrm>
          <a:prstGeom prst="rect">
            <a:avLst/>
          </a:prstGeom>
          <a:noFill/>
        </p:spPr>
        <p:txBody>
          <a:bodyPr wrap="none" rtlCol="0">
            <a:spAutoFit/>
          </a:bodyPr>
          <a:lstStyle/>
          <a:p>
            <a:r>
              <a:rPr lang="fr-CH" dirty="0" err="1"/>
              <a:t>Italy</a:t>
            </a:r>
            <a:r>
              <a:rPr lang="fr-CH" dirty="0"/>
              <a:t>: 20.2% of EC contribution, 19.6% of total </a:t>
            </a:r>
            <a:r>
              <a:rPr lang="fr-CH" dirty="0" err="1"/>
              <a:t>project</a:t>
            </a:r>
            <a:r>
              <a:rPr lang="fr-CH" dirty="0"/>
              <a:t> </a:t>
            </a:r>
            <a:r>
              <a:rPr lang="fr-CH" dirty="0" err="1"/>
              <a:t>cost</a:t>
            </a:r>
            <a:r>
              <a:rPr lang="fr-CH" dirty="0"/>
              <a:t>.</a:t>
            </a:r>
            <a:endParaRPr lang="en-GB" dirty="0"/>
          </a:p>
        </p:txBody>
      </p:sp>
    </p:spTree>
    <p:extLst>
      <p:ext uri="{BB962C8B-B14F-4D97-AF65-F5344CB8AC3E}">
        <p14:creationId xmlns:p14="http://schemas.microsoft.com/office/powerpoint/2010/main" val="2737987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7B53-466C-C189-D997-91A4C5BEDF4E}"/>
              </a:ext>
            </a:extLst>
          </p:cNvPr>
          <p:cNvSpPr>
            <a:spLocks noGrp="1"/>
          </p:cNvSpPr>
          <p:nvPr>
            <p:ph type="title"/>
          </p:nvPr>
        </p:nvSpPr>
        <p:spPr>
          <a:xfrm>
            <a:off x="683960" y="405464"/>
            <a:ext cx="9938320" cy="920538"/>
          </a:xfrm>
        </p:spPr>
        <p:txBody>
          <a:bodyPr>
            <a:normAutofit fontScale="90000"/>
          </a:bodyPr>
          <a:lstStyle/>
          <a:p>
            <a:r>
              <a:rPr lang="fr-CH" dirty="0" err="1"/>
              <a:t>Italian</a:t>
            </a:r>
            <a:r>
              <a:rPr lang="fr-CH" dirty="0"/>
              <a:t> contribution to I.FAST - </a:t>
            </a:r>
            <a:r>
              <a:rPr lang="fr-CH" dirty="0" err="1"/>
              <a:t>financial</a:t>
            </a:r>
            <a:endParaRPr lang="en-GB" dirty="0"/>
          </a:p>
        </p:txBody>
      </p:sp>
      <p:sp>
        <p:nvSpPr>
          <p:cNvPr id="5" name="Slide Number Placeholder 4">
            <a:extLst>
              <a:ext uri="{FF2B5EF4-FFF2-40B4-BE49-F238E27FC236}">
                <a16:creationId xmlns:a16="http://schemas.microsoft.com/office/drawing/2014/main" id="{9E5F30E8-2E6E-76A1-D540-71E1FE70DC87}"/>
              </a:ext>
            </a:extLst>
          </p:cNvPr>
          <p:cNvSpPr>
            <a:spLocks noGrp="1"/>
          </p:cNvSpPr>
          <p:nvPr>
            <p:ph type="sldNum" sz="quarter" idx="12"/>
          </p:nvPr>
        </p:nvSpPr>
        <p:spPr/>
        <p:txBody>
          <a:bodyPr/>
          <a:lstStyle/>
          <a:p>
            <a:fld id="{F7A1A58B-7BA1-7E42-8231-6D1CB1C760B1}" type="slidenum">
              <a:rPr lang="en-US" smtClean="0"/>
              <a:pPr/>
              <a:t>13</a:t>
            </a:fld>
            <a:endParaRPr lang="en-US"/>
          </a:p>
        </p:txBody>
      </p:sp>
      <p:graphicFrame>
        <p:nvGraphicFramePr>
          <p:cNvPr id="8" name="Table 7">
            <a:extLst>
              <a:ext uri="{FF2B5EF4-FFF2-40B4-BE49-F238E27FC236}">
                <a16:creationId xmlns:a16="http://schemas.microsoft.com/office/drawing/2014/main" id="{13C4ADCC-FE9B-5B2C-5C6F-AC5C611FE2D0}"/>
              </a:ext>
            </a:extLst>
          </p:cNvPr>
          <p:cNvGraphicFramePr>
            <a:graphicFrameLocks noGrp="1"/>
          </p:cNvGraphicFramePr>
          <p:nvPr>
            <p:extLst>
              <p:ext uri="{D42A27DB-BD31-4B8C-83A1-F6EECF244321}">
                <p14:modId xmlns:p14="http://schemas.microsoft.com/office/powerpoint/2010/main" val="916118032"/>
              </p:ext>
            </p:extLst>
          </p:nvPr>
        </p:nvGraphicFramePr>
        <p:xfrm>
          <a:off x="551384" y="1669091"/>
          <a:ext cx="10515599" cy="1759956"/>
        </p:xfrm>
        <a:graphic>
          <a:graphicData uri="http://schemas.openxmlformats.org/drawingml/2006/table">
            <a:tbl>
              <a:tblPr/>
              <a:tblGrid>
                <a:gridCol w="684121">
                  <a:extLst>
                    <a:ext uri="{9D8B030D-6E8A-4147-A177-3AD203B41FA5}">
                      <a16:colId xmlns:a16="http://schemas.microsoft.com/office/drawing/2014/main" val="481896721"/>
                    </a:ext>
                  </a:extLst>
                </a:gridCol>
                <a:gridCol w="1081352">
                  <a:extLst>
                    <a:ext uri="{9D8B030D-6E8A-4147-A177-3AD203B41FA5}">
                      <a16:colId xmlns:a16="http://schemas.microsoft.com/office/drawing/2014/main" val="4253503629"/>
                    </a:ext>
                  </a:extLst>
                </a:gridCol>
                <a:gridCol w="529642">
                  <a:extLst>
                    <a:ext uri="{9D8B030D-6E8A-4147-A177-3AD203B41FA5}">
                      <a16:colId xmlns:a16="http://schemas.microsoft.com/office/drawing/2014/main" val="1992191343"/>
                    </a:ext>
                  </a:extLst>
                </a:gridCol>
                <a:gridCol w="1015147">
                  <a:extLst>
                    <a:ext uri="{9D8B030D-6E8A-4147-A177-3AD203B41FA5}">
                      <a16:colId xmlns:a16="http://schemas.microsoft.com/office/drawing/2014/main" val="1872557436"/>
                    </a:ext>
                  </a:extLst>
                </a:gridCol>
                <a:gridCol w="1015147">
                  <a:extLst>
                    <a:ext uri="{9D8B030D-6E8A-4147-A177-3AD203B41FA5}">
                      <a16:colId xmlns:a16="http://schemas.microsoft.com/office/drawing/2014/main" val="1256421582"/>
                    </a:ext>
                  </a:extLst>
                </a:gridCol>
                <a:gridCol w="1015147">
                  <a:extLst>
                    <a:ext uri="{9D8B030D-6E8A-4147-A177-3AD203B41FA5}">
                      <a16:colId xmlns:a16="http://schemas.microsoft.com/office/drawing/2014/main" val="73219095"/>
                    </a:ext>
                  </a:extLst>
                </a:gridCol>
                <a:gridCol w="1015147">
                  <a:extLst>
                    <a:ext uri="{9D8B030D-6E8A-4147-A177-3AD203B41FA5}">
                      <a16:colId xmlns:a16="http://schemas.microsoft.com/office/drawing/2014/main" val="2595733092"/>
                    </a:ext>
                  </a:extLst>
                </a:gridCol>
                <a:gridCol w="1015147">
                  <a:extLst>
                    <a:ext uri="{9D8B030D-6E8A-4147-A177-3AD203B41FA5}">
                      <a16:colId xmlns:a16="http://schemas.microsoft.com/office/drawing/2014/main" val="1011213067"/>
                    </a:ext>
                  </a:extLst>
                </a:gridCol>
                <a:gridCol w="1015147">
                  <a:extLst>
                    <a:ext uri="{9D8B030D-6E8A-4147-A177-3AD203B41FA5}">
                      <a16:colId xmlns:a16="http://schemas.microsoft.com/office/drawing/2014/main" val="829751620"/>
                    </a:ext>
                  </a:extLst>
                </a:gridCol>
                <a:gridCol w="1015147">
                  <a:extLst>
                    <a:ext uri="{9D8B030D-6E8A-4147-A177-3AD203B41FA5}">
                      <a16:colId xmlns:a16="http://schemas.microsoft.com/office/drawing/2014/main" val="3845255310"/>
                    </a:ext>
                  </a:extLst>
                </a:gridCol>
                <a:gridCol w="1114455">
                  <a:extLst>
                    <a:ext uri="{9D8B030D-6E8A-4147-A177-3AD203B41FA5}">
                      <a16:colId xmlns:a16="http://schemas.microsoft.com/office/drawing/2014/main" val="808916872"/>
                    </a:ext>
                  </a:extLst>
                </a:gridCol>
              </a:tblGrid>
              <a:tr h="479988">
                <a:tc>
                  <a:txBody>
                    <a:bodyPr/>
                    <a:lstStyle/>
                    <a:p>
                      <a:pPr algn="ctr" fontAlgn="ctr"/>
                      <a:r>
                        <a:rPr lang="en-GB" sz="1000" b="1" i="0" u="none" strike="noStrike">
                          <a:solidFill>
                            <a:srgbClr val="000000"/>
                          </a:solidFill>
                          <a:effectLst/>
                          <a:latin typeface="Calibri" panose="020F0502020204030204" pitchFamily="34" charset="0"/>
                        </a:rPr>
                        <a:t>Beneficiary no. </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ctr"/>
                      <a:r>
                        <a:rPr lang="en-GB" sz="1000" b="1" i="0" u="none" strike="noStrike">
                          <a:solidFill>
                            <a:srgbClr val="000000"/>
                          </a:solidFill>
                          <a:effectLst/>
                          <a:latin typeface="Calibri" panose="020F0502020204030204" pitchFamily="34" charset="0"/>
                        </a:rPr>
                        <a:t>Beneficiary</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Person-months</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Personnel costs</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fontAlgn="ctr"/>
                      <a:r>
                        <a:rPr lang="en-GB" sz="1000" b="1" i="0" u="none" strike="noStrike">
                          <a:solidFill>
                            <a:srgbClr val="000000"/>
                          </a:solidFill>
                          <a:effectLst/>
                          <a:latin typeface="Calibri" panose="020F0502020204030204" pitchFamily="34" charset="0"/>
                        </a:rPr>
                        <a:t>Travel</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Equipment and consumables</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Other direct costs</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Sub-contracting</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GB" sz="1000" b="1" i="0" u="none" strike="noStrike">
                          <a:solidFill>
                            <a:srgbClr val="000000"/>
                          </a:solidFill>
                          <a:effectLst/>
                          <a:latin typeface="Calibri" panose="020F0502020204030204" pitchFamily="34" charset="0"/>
                        </a:rPr>
                        <a:t>Material direct costs</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fontAlgn="ctr"/>
                      <a:r>
                        <a:rPr lang="en-GB" sz="1000" b="1" i="0" u="none" strike="noStrike">
                          <a:solidFill>
                            <a:srgbClr val="000000"/>
                          </a:solidFill>
                          <a:effectLst/>
                          <a:latin typeface="Calibri" panose="020F0502020204030204" pitchFamily="34" charset="0"/>
                        </a:rPr>
                        <a:t>Total direct costs</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ctr" fontAlgn="ctr"/>
                      <a:r>
                        <a:rPr lang="en-GB" sz="1000" b="1" i="0" u="none" strike="noStrike">
                          <a:solidFill>
                            <a:srgbClr val="000000"/>
                          </a:solidFill>
                          <a:effectLst/>
                          <a:latin typeface="Calibri" panose="020F0502020204030204" pitchFamily="34" charset="0"/>
                        </a:rPr>
                        <a:t>EC requested funding (including overheads)</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6EFCE"/>
                    </a:solidFill>
                  </a:tcPr>
                </a:tc>
                <a:extLst>
                  <a:ext uri="{0D108BD9-81ED-4DB2-BD59-A6C34878D82A}">
                    <a16:rowId xmlns:a16="http://schemas.microsoft.com/office/drawing/2014/main" val="3389761267"/>
                  </a:ext>
                </a:extLst>
              </a:tr>
              <a:tr h="159996">
                <a:tc>
                  <a:txBody>
                    <a:bodyPr/>
                    <a:lstStyle/>
                    <a:p>
                      <a:pPr algn="ctr" fontAlgn="b"/>
                      <a:r>
                        <a:rPr lang="en-GB" sz="1000" b="0" i="0" u="none" strike="noStrike">
                          <a:solidFill>
                            <a:srgbClr val="000000"/>
                          </a:solidFill>
                          <a:effectLst/>
                          <a:latin typeface="Calibri" panose="020F0502020204030204" pitchFamily="34" charset="0"/>
                        </a:rPr>
                        <a:t>21</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CNR</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17.0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85,000.00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37,500.0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15,500.0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63,000.00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148,000.00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r" fontAlgn="b"/>
                      <a:r>
                        <a:rPr lang="en-GB" sz="1000" b="0" i="0" u="none" strike="noStrike">
                          <a:solidFill>
                            <a:srgbClr val="000000"/>
                          </a:solidFill>
                          <a:effectLst/>
                          <a:latin typeface="Calibri" panose="020F0502020204030204" pitchFamily="34" charset="0"/>
                        </a:rPr>
                        <a:t>70,000.00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351381072"/>
                  </a:ext>
                </a:extLst>
              </a:tr>
              <a:tr h="159996">
                <a:tc>
                  <a:txBody>
                    <a:bodyPr/>
                    <a:lstStyle/>
                    <a:p>
                      <a:pPr algn="ctr" fontAlgn="b"/>
                      <a:r>
                        <a:rPr lang="en-GB" sz="1000" b="0" i="0" u="none" strike="noStrike">
                          <a:solidFill>
                            <a:srgbClr val="000000"/>
                          </a:solidFill>
                          <a:effectLst/>
                          <a:latin typeface="Calibri" panose="020F0502020204030204" pitchFamily="34" charset="0"/>
                        </a:rPr>
                        <a:t>22</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COMEB</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49.0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171,500.00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7,000.0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85,000.0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92,000.00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263,500.00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r" fontAlgn="b"/>
                      <a:r>
                        <a:rPr lang="en-GB" sz="1000" b="0" i="0" u="none" strike="noStrike">
                          <a:solidFill>
                            <a:srgbClr val="000000"/>
                          </a:solidFill>
                          <a:effectLst/>
                          <a:latin typeface="Calibri" panose="020F0502020204030204" pitchFamily="34" charset="0"/>
                        </a:rPr>
                        <a:t>157,000.00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13547278"/>
                  </a:ext>
                </a:extLst>
              </a:tr>
              <a:tr h="159996">
                <a:tc>
                  <a:txBody>
                    <a:bodyPr/>
                    <a:lstStyle/>
                    <a:p>
                      <a:pPr algn="ctr" fontAlgn="b"/>
                      <a:r>
                        <a:rPr lang="en-GB" sz="1000" b="0" i="0" u="none" strike="noStrike">
                          <a:solidFill>
                            <a:srgbClr val="000000"/>
                          </a:solidFill>
                          <a:effectLst/>
                          <a:latin typeface="Calibri" panose="020F0502020204030204" pitchFamily="34" charset="0"/>
                        </a:rPr>
                        <a:t>23</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ELETTRA</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23.0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138,100.00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38,000.0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125,000.0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163,000.00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301,100.00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r" fontAlgn="b"/>
                      <a:r>
                        <a:rPr lang="en-GB" sz="1000" b="0" i="0" u="none" strike="noStrike">
                          <a:solidFill>
                            <a:srgbClr val="000000"/>
                          </a:solidFill>
                          <a:effectLst/>
                          <a:latin typeface="Calibri" panose="020F0502020204030204" pitchFamily="34" charset="0"/>
                        </a:rPr>
                        <a:t>168,000.00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93016283"/>
                  </a:ext>
                </a:extLst>
              </a:tr>
              <a:tr h="159996">
                <a:tc>
                  <a:txBody>
                    <a:bodyPr/>
                    <a:lstStyle/>
                    <a:p>
                      <a:pPr algn="ctr" fontAlgn="b"/>
                      <a:r>
                        <a:rPr lang="en-GB" sz="1000" b="0" i="0" u="none" strike="noStrike">
                          <a:solidFill>
                            <a:srgbClr val="000000"/>
                          </a:solidFill>
                          <a:effectLst/>
                          <a:latin typeface="Calibri" panose="020F0502020204030204" pitchFamily="34" charset="0"/>
                        </a:rPr>
                        <a:t>24</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INFN</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268.0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1,287,200.00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115,500.0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335,000.0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153,500.0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604,000.00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1,891,200.00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r" fontAlgn="b"/>
                      <a:r>
                        <a:rPr lang="en-GB" sz="1000" b="0" i="0" u="none" strike="noStrike">
                          <a:solidFill>
                            <a:srgbClr val="000000"/>
                          </a:solidFill>
                          <a:effectLst/>
                          <a:latin typeface="Calibri" panose="020F0502020204030204" pitchFamily="34" charset="0"/>
                        </a:rPr>
                        <a:t>1,015,012.50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29115292"/>
                  </a:ext>
                </a:extLst>
              </a:tr>
              <a:tr h="159996">
                <a:tc>
                  <a:txBody>
                    <a:bodyPr/>
                    <a:lstStyle/>
                    <a:p>
                      <a:pPr algn="ctr" fontAlgn="b"/>
                      <a:r>
                        <a:rPr lang="en-GB" sz="1000" b="0" i="0" u="none" strike="noStrike">
                          <a:solidFill>
                            <a:srgbClr val="000000"/>
                          </a:solidFill>
                          <a:effectLst/>
                          <a:latin typeface="Calibri" panose="020F0502020204030204" pitchFamily="34" charset="0"/>
                        </a:rPr>
                        <a:t>25</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KYMA</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35.0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220,500.00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26,400.0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225,000.0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9,500.0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260,900.00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481,400.00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r" fontAlgn="b"/>
                      <a:r>
                        <a:rPr lang="en-GB" sz="1000" b="0" i="0" u="none" strike="noStrike">
                          <a:solidFill>
                            <a:srgbClr val="000000"/>
                          </a:solidFill>
                          <a:effectLst/>
                          <a:latin typeface="Calibri" panose="020F0502020204030204" pitchFamily="34" charset="0"/>
                        </a:rPr>
                        <a:t>275,000.00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107517854"/>
                  </a:ext>
                </a:extLst>
              </a:tr>
              <a:tr h="159996">
                <a:tc>
                  <a:txBody>
                    <a:bodyPr/>
                    <a:lstStyle/>
                    <a:p>
                      <a:pPr algn="ctr" fontAlgn="b"/>
                      <a:r>
                        <a:rPr lang="en-GB" sz="1000" b="0" i="0" u="none" strike="noStrike">
                          <a:solidFill>
                            <a:srgbClr val="000000"/>
                          </a:solidFill>
                          <a:effectLst/>
                          <a:latin typeface="Calibri" panose="020F0502020204030204" pitchFamily="34" charset="0"/>
                        </a:rPr>
                        <a:t>26</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PICCOLI</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6.0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30,000.00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10,000.00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40,000.00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r" fontAlgn="b"/>
                      <a:r>
                        <a:rPr lang="en-GB" sz="1000" b="0" i="0" u="none" strike="noStrike">
                          <a:solidFill>
                            <a:srgbClr val="000000"/>
                          </a:solidFill>
                          <a:effectLst/>
                          <a:latin typeface="Calibri" panose="020F0502020204030204" pitchFamily="34" charset="0"/>
                        </a:rPr>
                        <a:t>30,000.00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4567367"/>
                  </a:ext>
                </a:extLst>
              </a:tr>
              <a:tr h="159996">
                <a:tc>
                  <a:txBody>
                    <a:bodyPr/>
                    <a:lstStyle/>
                    <a:p>
                      <a:pPr algn="ctr" fontAlgn="b"/>
                      <a:r>
                        <a:rPr lang="en-GB" sz="1000" b="0" i="0" u="none" strike="noStrike">
                          <a:solidFill>
                            <a:srgbClr val="000000"/>
                          </a:solidFill>
                          <a:effectLst/>
                          <a:latin typeface="Calibri" panose="020F0502020204030204" pitchFamily="34" charset="0"/>
                        </a:rPr>
                        <a:t>27</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Calibri" panose="020F0502020204030204" pitchFamily="34" charset="0"/>
                        </a:rPr>
                        <a:t>PoliMi</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22.0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112,640.00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3,000.0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r" fontAlgn="b"/>
                      <a:r>
                        <a:rPr lang="en-GB" sz="1000" b="0" i="0" u="none" strike="noStrike">
                          <a:solidFill>
                            <a:srgbClr val="000000"/>
                          </a:solidFill>
                          <a:effectLst/>
                          <a:latin typeface="Calibri" panose="020F0502020204030204" pitchFamily="34" charset="0"/>
                        </a:rPr>
                        <a:t>3,000.00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r" fontAlgn="b"/>
                      <a:r>
                        <a:rPr lang="en-GB" sz="1000" b="0" i="0" u="none" strike="noStrike">
                          <a:solidFill>
                            <a:srgbClr val="000000"/>
                          </a:solidFill>
                          <a:effectLst/>
                          <a:latin typeface="Calibri" panose="020F0502020204030204" pitchFamily="34" charset="0"/>
                        </a:rPr>
                        <a:t>115,640.00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D966"/>
                    </a:solidFill>
                  </a:tcPr>
                </a:tc>
                <a:tc>
                  <a:txBody>
                    <a:bodyPr/>
                    <a:lstStyle/>
                    <a:p>
                      <a:pPr algn="r" fontAlgn="b"/>
                      <a:r>
                        <a:rPr lang="en-GB" sz="1000" b="0" i="0" u="none" strike="noStrike">
                          <a:solidFill>
                            <a:srgbClr val="000000"/>
                          </a:solidFill>
                          <a:effectLst/>
                          <a:latin typeface="Calibri" panose="020F0502020204030204" pitchFamily="34" charset="0"/>
                        </a:rPr>
                        <a:t>73,000.00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07344292"/>
                  </a:ext>
                </a:extLst>
              </a:tr>
              <a:tr h="159996">
                <a:tc gridSpan="2">
                  <a:txBody>
                    <a:bodyPr/>
                    <a:lstStyle/>
                    <a:p>
                      <a:pPr algn="r" fontAlgn="b"/>
                      <a:r>
                        <a:rPr lang="en-GB" sz="1000" b="1" i="0" u="none" strike="noStrike">
                          <a:solidFill>
                            <a:srgbClr val="002060"/>
                          </a:solidFill>
                          <a:effectLst/>
                          <a:latin typeface="Calibri" panose="020F0502020204030204" pitchFamily="34" charset="0"/>
                        </a:rPr>
                        <a:t>Total</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hMerge="1">
                  <a:txBody>
                    <a:bodyPr/>
                    <a:lstStyle/>
                    <a:p>
                      <a:endParaRPr lang="en-GB"/>
                    </a:p>
                  </a:txBody>
                  <a:tcPr/>
                </a:tc>
                <a:tc>
                  <a:txBody>
                    <a:bodyPr/>
                    <a:lstStyle/>
                    <a:p>
                      <a:pPr algn="r" fontAlgn="b"/>
                      <a:r>
                        <a:rPr lang="en-GB" sz="1000" b="1" i="0" u="none" strike="noStrike">
                          <a:solidFill>
                            <a:srgbClr val="002060"/>
                          </a:solidFill>
                          <a:effectLst/>
                          <a:latin typeface="Calibri" panose="020F0502020204030204" pitchFamily="34" charset="0"/>
                        </a:rPr>
                        <a:t>420.0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b"/>
                      <a:r>
                        <a:rPr lang="en-GB" sz="1000" b="1" i="0" u="none" strike="noStrike">
                          <a:solidFill>
                            <a:srgbClr val="002060"/>
                          </a:solidFill>
                          <a:effectLst/>
                          <a:latin typeface="Calibri" panose="020F0502020204030204" pitchFamily="34" charset="0"/>
                        </a:rPr>
                        <a:t>2,044,940.00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b"/>
                      <a:r>
                        <a:rPr lang="en-GB" sz="1000" b="1" i="0" u="none" strike="noStrike">
                          <a:solidFill>
                            <a:srgbClr val="002060"/>
                          </a:solidFill>
                          <a:effectLst/>
                          <a:latin typeface="Calibri" panose="020F0502020204030204" pitchFamily="34" charset="0"/>
                        </a:rPr>
                        <a:t>227,400.00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b"/>
                      <a:r>
                        <a:rPr lang="en-GB" sz="1000" b="1" i="0" u="none" strike="noStrike">
                          <a:solidFill>
                            <a:srgbClr val="002060"/>
                          </a:solidFill>
                          <a:effectLst/>
                          <a:latin typeface="Calibri" panose="020F0502020204030204" pitchFamily="34" charset="0"/>
                        </a:rPr>
                        <a:t>665,000.00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b"/>
                      <a:r>
                        <a:rPr lang="en-GB" sz="1000" b="1" i="0" u="none" strike="noStrike">
                          <a:solidFill>
                            <a:srgbClr val="002060"/>
                          </a:solidFill>
                          <a:effectLst/>
                          <a:latin typeface="Calibri" panose="020F0502020204030204" pitchFamily="34" charset="0"/>
                        </a:rPr>
                        <a:t>303,500.00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b"/>
                      <a:r>
                        <a:rPr lang="en-GB" sz="1000" b="1" i="0" u="none" strike="noStrike">
                          <a:solidFill>
                            <a:srgbClr val="002060"/>
                          </a:solidFill>
                          <a:effectLst/>
                          <a:latin typeface="Calibri" panose="020F0502020204030204" pitchFamily="34" charset="0"/>
                        </a:rPr>
                        <a:t>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b"/>
                      <a:r>
                        <a:rPr lang="en-GB" sz="1000" b="1" i="0" u="none" strike="noStrike">
                          <a:solidFill>
                            <a:srgbClr val="002060"/>
                          </a:solidFill>
                          <a:effectLst/>
                          <a:latin typeface="Calibri" panose="020F0502020204030204" pitchFamily="34" charset="0"/>
                        </a:rPr>
                        <a:t>1,195,900.00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b"/>
                      <a:r>
                        <a:rPr lang="en-GB" sz="1000" b="1" i="0" u="none" strike="noStrike">
                          <a:solidFill>
                            <a:srgbClr val="002060"/>
                          </a:solidFill>
                          <a:effectLst/>
                          <a:latin typeface="Calibri" panose="020F0502020204030204" pitchFamily="34" charset="0"/>
                        </a:rPr>
                        <a:t>3,240,840.00</a:t>
                      </a:r>
                    </a:p>
                  </a:txBody>
                  <a:tcPr marL="5517" marR="5517" marT="5517"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r" fontAlgn="ctr"/>
                      <a:r>
                        <a:rPr lang="en-GB" sz="1000" b="1" i="0" u="none" strike="noStrike" dirty="0">
                          <a:solidFill>
                            <a:srgbClr val="000000"/>
                          </a:solidFill>
                          <a:effectLst/>
                          <a:latin typeface="Calibri" panose="020F0502020204030204" pitchFamily="34" charset="0"/>
                        </a:rPr>
                        <a:t>1,788,012.50</a:t>
                      </a:r>
                    </a:p>
                  </a:txBody>
                  <a:tcPr marL="5517" marR="5517" marT="551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C6EFCE"/>
                    </a:solidFill>
                  </a:tcPr>
                </a:tc>
                <a:extLst>
                  <a:ext uri="{0D108BD9-81ED-4DB2-BD59-A6C34878D82A}">
                    <a16:rowId xmlns:a16="http://schemas.microsoft.com/office/drawing/2014/main" val="3107746674"/>
                  </a:ext>
                </a:extLst>
              </a:tr>
            </a:tbl>
          </a:graphicData>
        </a:graphic>
      </p:graphicFrame>
      <p:sp>
        <p:nvSpPr>
          <p:cNvPr id="9" name="TextBox 8">
            <a:extLst>
              <a:ext uri="{FF2B5EF4-FFF2-40B4-BE49-F238E27FC236}">
                <a16:creationId xmlns:a16="http://schemas.microsoft.com/office/drawing/2014/main" id="{60BC9F44-4B7A-F61E-FF77-1010CE105350}"/>
              </a:ext>
            </a:extLst>
          </p:cNvPr>
          <p:cNvSpPr txBox="1"/>
          <p:nvPr/>
        </p:nvSpPr>
        <p:spPr>
          <a:xfrm>
            <a:off x="683960" y="3645024"/>
            <a:ext cx="6396303" cy="646331"/>
          </a:xfrm>
          <a:prstGeom prst="rect">
            <a:avLst/>
          </a:prstGeom>
          <a:noFill/>
        </p:spPr>
        <p:txBody>
          <a:bodyPr wrap="none" rtlCol="0">
            <a:spAutoFit/>
          </a:bodyPr>
          <a:lstStyle/>
          <a:p>
            <a:r>
              <a:rPr lang="fr-CH" dirty="0"/>
              <a:t>INFN has by far the </a:t>
            </a:r>
            <a:r>
              <a:rPr lang="fr-CH" dirty="0" err="1"/>
              <a:t>largest</a:t>
            </a:r>
            <a:r>
              <a:rPr lang="fr-CH" dirty="0"/>
              <a:t> </a:t>
            </a:r>
            <a:r>
              <a:rPr lang="fr-CH" dirty="0" err="1"/>
              <a:t>share</a:t>
            </a:r>
            <a:r>
              <a:rPr lang="fr-CH" dirty="0"/>
              <a:t> </a:t>
            </a:r>
            <a:r>
              <a:rPr lang="fr-CH" dirty="0" err="1"/>
              <a:t>with</a:t>
            </a:r>
            <a:r>
              <a:rPr lang="fr-CH" dirty="0"/>
              <a:t> 1.015 M€</a:t>
            </a:r>
          </a:p>
          <a:p>
            <a:r>
              <a:rPr lang="fr-CH" dirty="0" err="1"/>
              <a:t>Followed</a:t>
            </a:r>
            <a:r>
              <a:rPr lang="fr-CH" dirty="0"/>
              <a:t> by Kyma (275k), </a:t>
            </a:r>
            <a:r>
              <a:rPr lang="fr-CH" dirty="0" err="1"/>
              <a:t>Elettra</a:t>
            </a:r>
            <a:r>
              <a:rPr lang="fr-CH" dirty="0"/>
              <a:t> (168k), COMEB (157k)</a:t>
            </a:r>
            <a:endParaRPr lang="en-GB" dirty="0"/>
          </a:p>
        </p:txBody>
      </p:sp>
    </p:spTree>
    <p:extLst>
      <p:ext uri="{BB962C8B-B14F-4D97-AF65-F5344CB8AC3E}">
        <p14:creationId xmlns:p14="http://schemas.microsoft.com/office/powerpoint/2010/main" val="352974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7B53-466C-C189-D997-91A4C5BEDF4E}"/>
              </a:ext>
            </a:extLst>
          </p:cNvPr>
          <p:cNvSpPr>
            <a:spLocks noGrp="1"/>
          </p:cNvSpPr>
          <p:nvPr>
            <p:ph type="title"/>
          </p:nvPr>
        </p:nvSpPr>
        <p:spPr>
          <a:xfrm>
            <a:off x="683960" y="405464"/>
            <a:ext cx="9938320" cy="920538"/>
          </a:xfrm>
        </p:spPr>
        <p:txBody>
          <a:bodyPr>
            <a:normAutofit fontScale="90000"/>
          </a:bodyPr>
          <a:lstStyle/>
          <a:p>
            <a:r>
              <a:rPr lang="fr-CH" dirty="0" err="1"/>
              <a:t>Italian</a:t>
            </a:r>
            <a:r>
              <a:rPr lang="fr-CH" dirty="0"/>
              <a:t> contribution to I.FAST - </a:t>
            </a:r>
            <a:r>
              <a:rPr lang="fr-CH" dirty="0" err="1"/>
              <a:t>scientific</a:t>
            </a:r>
            <a:endParaRPr lang="en-GB" dirty="0"/>
          </a:p>
        </p:txBody>
      </p:sp>
      <p:sp>
        <p:nvSpPr>
          <p:cNvPr id="5" name="Slide Number Placeholder 4">
            <a:extLst>
              <a:ext uri="{FF2B5EF4-FFF2-40B4-BE49-F238E27FC236}">
                <a16:creationId xmlns:a16="http://schemas.microsoft.com/office/drawing/2014/main" id="{9E5F30E8-2E6E-76A1-D540-71E1FE70DC87}"/>
              </a:ext>
            </a:extLst>
          </p:cNvPr>
          <p:cNvSpPr>
            <a:spLocks noGrp="1"/>
          </p:cNvSpPr>
          <p:nvPr>
            <p:ph type="sldNum" sz="quarter" idx="12"/>
          </p:nvPr>
        </p:nvSpPr>
        <p:spPr/>
        <p:txBody>
          <a:bodyPr/>
          <a:lstStyle/>
          <a:p>
            <a:fld id="{F7A1A58B-7BA1-7E42-8231-6D1CB1C760B1}" type="slidenum">
              <a:rPr lang="en-US" smtClean="0"/>
              <a:pPr/>
              <a:t>14</a:t>
            </a:fld>
            <a:endParaRPr lang="en-US"/>
          </a:p>
        </p:txBody>
      </p:sp>
      <p:sp>
        <p:nvSpPr>
          <p:cNvPr id="9" name="TextBox 8">
            <a:extLst>
              <a:ext uri="{FF2B5EF4-FFF2-40B4-BE49-F238E27FC236}">
                <a16:creationId xmlns:a16="http://schemas.microsoft.com/office/drawing/2014/main" id="{60BC9F44-4B7A-F61E-FF77-1010CE105350}"/>
              </a:ext>
            </a:extLst>
          </p:cNvPr>
          <p:cNvSpPr txBox="1"/>
          <p:nvPr/>
        </p:nvSpPr>
        <p:spPr>
          <a:xfrm>
            <a:off x="335360" y="1196752"/>
            <a:ext cx="11377264" cy="5078313"/>
          </a:xfrm>
          <a:prstGeom prst="rect">
            <a:avLst/>
          </a:prstGeom>
          <a:noFill/>
        </p:spPr>
        <p:txBody>
          <a:bodyPr wrap="square" rtlCol="0">
            <a:spAutoFit/>
          </a:bodyPr>
          <a:lstStyle/>
          <a:p>
            <a:r>
              <a:rPr lang="en-GB" b="1" dirty="0"/>
              <a:t>3 WP Coordinators: M. Morandin (WP3, Industry engagement), N. Pastrone (co-coordinator WP5, muon collider), E. De Matteis (WP8, innovative SC magnets).</a:t>
            </a:r>
          </a:p>
          <a:p>
            <a:r>
              <a:rPr lang="en-GB" dirty="0"/>
              <a:t>Task 2.4: Industrial Training associated with Knowledge Transfer </a:t>
            </a:r>
            <a:r>
              <a:rPr lang="en-GB" sz="1200" dirty="0"/>
              <a:t>(UU, CEA, CERN, CIEMAT, CNRS, DESY, INFN</a:t>
            </a:r>
            <a:endParaRPr lang="en-GB" dirty="0"/>
          </a:p>
          <a:p>
            <a:r>
              <a:rPr lang="en-GB" dirty="0"/>
              <a:t>Task 3.1: Coordination and industrial partnership support </a:t>
            </a:r>
            <a:r>
              <a:rPr lang="en-GB" sz="1200" dirty="0"/>
              <a:t>(INFN, DESY, CIEMAT, CERN, CEA)</a:t>
            </a:r>
          </a:p>
          <a:p>
            <a:r>
              <a:rPr lang="en-GB" dirty="0"/>
              <a:t>Task 4.1&amp;4.2: Management of Innovation Fund </a:t>
            </a:r>
            <a:r>
              <a:rPr lang="en-GB" sz="1200" dirty="0"/>
              <a:t>(CERN, CNRS, INFN)</a:t>
            </a:r>
          </a:p>
          <a:p>
            <a:r>
              <a:rPr lang="en-GB" dirty="0"/>
              <a:t>Task 5.1: </a:t>
            </a:r>
            <a:r>
              <a:rPr lang="en-GB" dirty="0">
                <a:solidFill>
                  <a:schemeClr val="accent1"/>
                </a:solidFill>
              </a:rPr>
              <a:t>MUon colliders </a:t>
            </a:r>
            <a:r>
              <a:rPr lang="en-GB" dirty="0" err="1"/>
              <a:t>STrategy</a:t>
            </a:r>
            <a:r>
              <a:rPr lang="en-GB" dirty="0"/>
              <a:t> network (MUST) </a:t>
            </a:r>
            <a:r>
              <a:rPr lang="en-GB" sz="1200" dirty="0"/>
              <a:t>(INFN, CERN, CEA, CNRS, KIT, PSI, UKRI)</a:t>
            </a:r>
          </a:p>
          <a:p>
            <a:r>
              <a:rPr lang="en-GB" dirty="0"/>
              <a:t>Task 6.1: Novel Particle Accelerators Concepts and Technologies </a:t>
            </a:r>
            <a:r>
              <a:rPr lang="en-GB" sz="1200" dirty="0"/>
              <a:t>(DESY, INFN, CERN, CEA, UOXF, CNRS)</a:t>
            </a:r>
            <a:endParaRPr lang="en-GB" dirty="0"/>
          </a:p>
          <a:p>
            <a:r>
              <a:rPr lang="en-GB" dirty="0"/>
              <a:t>Task 6.2: Lasers for </a:t>
            </a:r>
            <a:r>
              <a:rPr lang="en-GB" dirty="0">
                <a:solidFill>
                  <a:schemeClr val="accent1"/>
                </a:solidFill>
              </a:rPr>
              <a:t>Plasma Acceleration </a:t>
            </a:r>
            <a:r>
              <a:rPr lang="en-GB" sz="1200" dirty="0"/>
              <a:t>(CNR, CERN, INFN, CNRS, THALES)</a:t>
            </a:r>
          </a:p>
          <a:p>
            <a:r>
              <a:rPr lang="en-GB" dirty="0"/>
              <a:t>Task 7.2: Enabling technologies for ultra-low emittance rings </a:t>
            </a:r>
            <a:r>
              <a:rPr lang="en-GB" sz="1200" dirty="0"/>
              <a:t>(KIT, UOXF, CERN, SOLEIL, DLS, INFN, PSI, KYMA)</a:t>
            </a:r>
            <a:endParaRPr lang="en-GB" dirty="0"/>
          </a:p>
          <a:p>
            <a:r>
              <a:rPr lang="en-GB" dirty="0"/>
              <a:t>Task 7.3: Variable Dipole for the upgrade of the ELETTRA storage ring </a:t>
            </a:r>
            <a:r>
              <a:rPr lang="en-GB" sz="1200" dirty="0"/>
              <a:t>(CERN, CIEMAT, ELETTRA, KYMA)</a:t>
            </a:r>
          </a:p>
          <a:p>
            <a:r>
              <a:rPr lang="en-GB" dirty="0"/>
              <a:t>Task 7.4: Very high gradient </a:t>
            </a:r>
            <a:r>
              <a:rPr lang="en-GB" dirty="0">
                <a:solidFill>
                  <a:schemeClr val="accent1"/>
                </a:solidFill>
              </a:rPr>
              <a:t>RF Guns </a:t>
            </a:r>
            <a:r>
              <a:rPr lang="en-GB" dirty="0"/>
              <a:t>operating in the C-band RF technology </a:t>
            </a:r>
            <a:r>
              <a:rPr lang="en-GB" sz="1200" dirty="0"/>
              <a:t>(INFN, PSI, COMEB, VDL-ETG)</a:t>
            </a:r>
          </a:p>
          <a:p>
            <a:r>
              <a:rPr lang="en-GB" dirty="0"/>
              <a:t>Task 7.5: </a:t>
            </a:r>
            <a:r>
              <a:rPr lang="en-GB" dirty="0">
                <a:solidFill>
                  <a:schemeClr val="accent1"/>
                </a:solidFill>
              </a:rPr>
              <a:t>CompactLight </a:t>
            </a:r>
            <a:r>
              <a:rPr lang="en-GB" dirty="0"/>
              <a:t>Prototype Accelerating Structure </a:t>
            </a:r>
            <a:r>
              <a:rPr lang="en-GB" sz="1200" dirty="0"/>
              <a:t>(ELETTRA, CERN, INFN, COMEB, VDL-ETG, TMD)</a:t>
            </a:r>
          </a:p>
          <a:p>
            <a:r>
              <a:rPr lang="en-GB" dirty="0"/>
              <a:t>WP8 Tasks 8.1 to 8.5: Design and construction of </a:t>
            </a:r>
            <a:r>
              <a:rPr lang="en-GB" dirty="0">
                <a:solidFill>
                  <a:schemeClr val="accent1"/>
                </a:solidFill>
              </a:rPr>
              <a:t>CCT magnet demonstrators</a:t>
            </a:r>
          </a:p>
          <a:p>
            <a:r>
              <a:rPr lang="en-GB" dirty="0"/>
              <a:t>WP9 Tasks 9.1 to 9.6: Superconducting </a:t>
            </a:r>
            <a:r>
              <a:rPr lang="en-GB" dirty="0">
                <a:solidFill>
                  <a:schemeClr val="accent1"/>
                </a:solidFill>
              </a:rPr>
              <a:t>thin film coated </a:t>
            </a:r>
            <a:r>
              <a:rPr lang="en-GB" dirty="0"/>
              <a:t>cavities</a:t>
            </a:r>
          </a:p>
          <a:p>
            <a:r>
              <a:rPr lang="en-GB" dirty="0"/>
              <a:t>Task 10.2&amp;10.3: </a:t>
            </a:r>
            <a:r>
              <a:rPr lang="en-GB" dirty="0">
                <a:solidFill>
                  <a:schemeClr val="accent1"/>
                </a:solidFill>
              </a:rPr>
              <a:t>Additive Manufacturing </a:t>
            </a:r>
            <a:r>
              <a:rPr lang="en-GB" dirty="0"/>
              <a:t>Survey and Refurbishing </a:t>
            </a:r>
            <a:r>
              <a:rPr lang="en-GB" sz="1200" dirty="0"/>
              <a:t>(</a:t>
            </a:r>
            <a:r>
              <a:rPr lang="en-GB" sz="1200" dirty="0" err="1"/>
              <a:t>PoliMi</a:t>
            </a:r>
            <a:r>
              <a:rPr lang="en-GB" sz="1200" dirty="0"/>
              <a:t>, RTU, CERN, CNRS, CEA, INFN, </a:t>
            </a:r>
            <a:r>
              <a:rPr lang="en-GB" sz="1200" dirty="0" err="1"/>
              <a:t>TalTec</a:t>
            </a:r>
            <a:r>
              <a:rPr lang="en-GB" sz="1200" dirty="0"/>
              <a:t>)</a:t>
            </a:r>
          </a:p>
          <a:p>
            <a:r>
              <a:rPr lang="en-GB" dirty="0"/>
              <a:t>Task 10.4: Development of AM-manufactured superconductive RF cavities </a:t>
            </a:r>
            <a:r>
              <a:rPr lang="en-GB" sz="1200" dirty="0"/>
              <a:t>(INFN, CNRS)</a:t>
            </a:r>
          </a:p>
          <a:p>
            <a:r>
              <a:rPr lang="en-GB" dirty="0"/>
              <a:t>Task 11.3: </a:t>
            </a:r>
            <a:r>
              <a:rPr lang="en-GB" dirty="0">
                <a:solidFill>
                  <a:schemeClr val="accent1"/>
                </a:solidFill>
              </a:rPr>
              <a:t>Permanent Magnet </a:t>
            </a:r>
            <a:r>
              <a:rPr lang="en-GB" dirty="0"/>
              <a:t>Quadrupoles for Ultra Low-Emittance Rings </a:t>
            </a:r>
            <a:r>
              <a:rPr lang="en-GB" sz="1200" dirty="0"/>
              <a:t>(UKRI, DLS, KYMA)</a:t>
            </a:r>
          </a:p>
          <a:p>
            <a:r>
              <a:rPr lang="en-GB" dirty="0"/>
              <a:t>WP12, AMICI Network</a:t>
            </a:r>
            <a:endParaRPr lang="en-GB" sz="2800" dirty="0"/>
          </a:p>
        </p:txBody>
      </p:sp>
    </p:spTree>
    <p:extLst>
      <p:ext uri="{BB962C8B-B14F-4D97-AF65-F5344CB8AC3E}">
        <p14:creationId xmlns:p14="http://schemas.microsoft.com/office/powerpoint/2010/main" val="270646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7B53-466C-C189-D997-91A4C5BEDF4E}"/>
              </a:ext>
            </a:extLst>
          </p:cNvPr>
          <p:cNvSpPr>
            <a:spLocks noGrp="1"/>
          </p:cNvSpPr>
          <p:nvPr>
            <p:ph type="title"/>
          </p:nvPr>
        </p:nvSpPr>
        <p:spPr>
          <a:xfrm>
            <a:off x="683960" y="405464"/>
            <a:ext cx="10740632" cy="920538"/>
          </a:xfrm>
        </p:spPr>
        <p:txBody>
          <a:bodyPr>
            <a:normAutofit fontScale="90000"/>
          </a:bodyPr>
          <a:lstStyle/>
          <a:p>
            <a:r>
              <a:rPr lang="fr-CH" dirty="0" err="1"/>
              <a:t>Italian</a:t>
            </a:r>
            <a:r>
              <a:rPr lang="fr-CH" dirty="0"/>
              <a:t> contribution to I.FAST - highlights</a:t>
            </a:r>
            <a:endParaRPr lang="en-GB" dirty="0"/>
          </a:p>
        </p:txBody>
      </p:sp>
      <p:sp>
        <p:nvSpPr>
          <p:cNvPr id="5" name="Slide Number Placeholder 4">
            <a:extLst>
              <a:ext uri="{FF2B5EF4-FFF2-40B4-BE49-F238E27FC236}">
                <a16:creationId xmlns:a16="http://schemas.microsoft.com/office/drawing/2014/main" id="{9E5F30E8-2E6E-76A1-D540-71E1FE70DC87}"/>
              </a:ext>
            </a:extLst>
          </p:cNvPr>
          <p:cNvSpPr>
            <a:spLocks noGrp="1"/>
          </p:cNvSpPr>
          <p:nvPr>
            <p:ph type="sldNum" sz="quarter" idx="12"/>
          </p:nvPr>
        </p:nvSpPr>
        <p:spPr/>
        <p:txBody>
          <a:bodyPr/>
          <a:lstStyle/>
          <a:p>
            <a:fld id="{F7A1A58B-7BA1-7E42-8231-6D1CB1C760B1}" type="slidenum">
              <a:rPr lang="en-US" smtClean="0"/>
              <a:pPr/>
              <a:t>15</a:t>
            </a:fld>
            <a:endParaRPr lang="en-US"/>
          </a:p>
        </p:txBody>
      </p:sp>
      <p:sp>
        <p:nvSpPr>
          <p:cNvPr id="9" name="TextBox 8">
            <a:extLst>
              <a:ext uri="{FF2B5EF4-FFF2-40B4-BE49-F238E27FC236}">
                <a16:creationId xmlns:a16="http://schemas.microsoft.com/office/drawing/2014/main" id="{60BC9F44-4B7A-F61E-FF77-1010CE105350}"/>
              </a:ext>
            </a:extLst>
          </p:cNvPr>
          <p:cNvSpPr txBox="1"/>
          <p:nvPr/>
        </p:nvSpPr>
        <p:spPr>
          <a:xfrm>
            <a:off x="676202" y="1326002"/>
            <a:ext cx="5275782" cy="3416320"/>
          </a:xfrm>
          <a:prstGeom prst="rect">
            <a:avLst/>
          </a:prstGeom>
          <a:noFill/>
        </p:spPr>
        <p:txBody>
          <a:bodyPr wrap="square" rtlCol="0">
            <a:spAutoFit/>
          </a:bodyPr>
          <a:lstStyle/>
          <a:p>
            <a:r>
              <a:rPr lang="en-GB" b="1" dirty="0"/>
              <a:t>Key strategic R&amp;D lines:</a:t>
            </a:r>
          </a:p>
          <a:p>
            <a:pPr marL="285750" indent="-285750">
              <a:buFont typeface="Wingdings" panose="05000000000000000000" pitchFamily="2" charset="2"/>
              <a:buChar char="Ø"/>
            </a:pPr>
            <a:r>
              <a:rPr lang="en-GB" dirty="0"/>
              <a:t>Muon colliders (INFN-LNF)</a:t>
            </a:r>
          </a:p>
          <a:p>
            <a:pPr marL="285750" indent="-285750">
              <a:buFont typeface="Wingdings" panose="05000000000000000000" pitchFamily="2" charset="2"/>
              <a:buChar char="Ø"/>
            </a:pPr>
            <a:r>
              <a:rPr lang="en-GB" dirty="0"/>
              <a:t>Plasma acceleration (INFN-LNF)</a:t>
            </a:r>
          </a:p>
          <a:p>
            <a:pPr marL="285750" indent="-285750">
              <a:buFont typeface="Wingdings" panose="05000000000000000000" pitchFamily="2" charset="2"/>
              <a:buChar char="Ø"/>
            </a:pPr>
            <a:r>
              <a:rPr lang="en-GB" dirty="0"/>
              <a:t>RF guns (INFN-LNF)</a:t>
            </a:r>
          </a:p>
          <a:p>
            <a:pPr marL="285750" indent="-285750">
              <a:buFont typeface="Wingdings" panose="05000000000000000000" pitchFamily="2" charset="2"/>
              <a:buChar char="Ø"/>
            </a:pPr>
            <a:r>
              <a:rPr lang="en-GB" dirty="0"/>
              <a:t>Light source technology (</a:t>
            </a:r>
            <a:r>
              <a:rPr lang="en-GB" dirty="0" err="1"/>
              <a:t>Elettra</a:t>
            </a:r>
            <a:r>
              <a:rPr lang="en-GB" dirty="0"/>
              <a:t>, </a:t>
            </a:r>
            <a:r>
              <a:rPr lang="en-GB" dirty="0" err="1"/>
              <a:t>Kyma</a:t>
            </a:r>
            <a:r>
              <a:rPr lang="en-GB" dirty="0"/>
              <a:t>)</a:t>
            </a:r>
          </a:p>
          <a:p>
            <a:pPr marL="285750" indent="-285750">
              <a:buFont typeface="Wingdings" panose="05000000000000000000" pitchFamily="2" charset="2"/>
              <a:buChar char="Ø"/>
            </a:pPr>
            <a:r>
              <a:rPr lang="en-GB" dirty="0"/>
              <a:t>CompactLight (</a:t>
            </a:r>
            <a:r>
              <a:rPr lang="en-GB" dirty="0" err="1"/>
              <a:t>Elettra</a:t>
            </a:r>
            <a:r>
              <a:rPr lang="en-GB" dirty="0"/>
              <a:t>)</a:t>
            </a:r>
          </a:p>
          <a:p>
            <a:pPr marL="285750" indent="-285750">
              <a:buFont typeface="Wingdings" panose="05000000000000000000" pitchFamily="2" charset="2"/>
              <a:buChar char="Ø"/>
            </a:pPr>
            <a:r>
              <a:rPr lang="en-GB" dirty="0"/>
              <a:t>CCT SC magnets, incl. HTS (INFN-LASA)</a:t>
            </a:r>
          </a:p>
          <a:p>
            <a:pPr marL="285750" indent="-285750">
              <a:buFont typeface="Wingdings" panose="05000000000000000000" pitchFamily="2" charset="2"/>
              <a:buChar char="Ø"/>
            </a:pPr>
            <a:r>
              <a:rPr lang="en-GB" dirty="0"/>
              <a:t>Thin film coatings (INFN-LNL and PD)</a:t>
            </a:r>
          </a:p>
          <a:p>
            <a:endParaRPr lang="en-GB" b="1" dirty="0"/>
          </a:p>
          <a:p>
            <a:r>
              <a:rPr lang="en-GB" b="1" dirty="0"/>
              <a:t>Additional contributions:</a:t>
            </a:r>
          </a:p>
          <a:p>
            <a:pPr marL="285750" indent="-285750">
              <a:buFont typeface="Wingdings" panose="05000000000000000000" pitchFamily="2" charset="2"/>
              <a:buChar char="Ø"/>
            </a:pPr>
            <a:r>
              <a:rPr lang="en-GB" dirty="0"/>
              <a:t>Management of Innovation Fund</a:t>
            </a:r>
          </a:p>
          <a:p>
            <a:pPr marL="285750" indent="-285750">
              <a:buFont typeface="Wingdings" panose="05000000000000000000" pitchFamily="2" charset="2"/>
              <a:buChar char="Ø"/>
            </a:pPr>
            <a:r>
              <a:rPr lang="en-GB" dirty="0"/>
              <a:t>Collaboration with industry</a:t>
            </a:r>
          </a:p>
        </p:txBody>
      </p:sp>
      <p:sp>
        <p:nvSpPr>
          <p:cNvPr id="3" name="TextBox 2">
            <a:extLst>
              <a:ext uri="{FF2B5EF4-FFF2-40B4-BE49-F238E27FC236}">
                <a16:creationId xmlns:a16="http://schemas.microsoft.com/office/drawing/2014/main" id="{7E3DD187-D657-AB72-3B10-EDACC1866525}"/>
              </a:ext>
            </a:extLst>
          </p:cNvPr>
          <p:cNvSpPr txBox="1"/>
          <p:nvPr/>
        </p:nvSpPr>
        <p:spPr>
          <a:xfrm>
            <a:off x="5663952" y="4221088"/>
            <a:ext cx="5465401" cy="1754326"/>
          </a:xfrm>
          <a:prstGeom prst="rect">
            <a:avLst/>
          </a:prstGeom>
          <a:noFill/>
        </p:spPr>
        <p:txBody>
          <a:bodyPr wrap="square" rtlCol="0">
            <a:spAutoFit/>
          </a:bodyPr>
          <a:lstStyle/>
          <a:p>
            <a:r>
              <a:rPr lang="en-GB" b="1" dirty="0"/>
              <a:t>What is missing:</a:t>
            </a:r>
          </a:p>
          <a:p>
            <a:r>
              <a:rPr lang="en-GB" dirty="0"/>
              <a:t>(Important WP’s in I.FAST with no Italian contribution):</a:t>
            </a:r>
          </a:p>
          <a:p>
            <a:pPr marL="285750" indent="-285750">
              <a:buFont typeface="Wingdings" panose="05000000000000000000" pitchFamily="2" charset="2"/>
              <a:buChar char="Ø"/>
            </a:pPr>
            <a:r>
              <a:rPr lang="en-GB" dirty="0"/>
              <a:t>Sustainability and sustainable technologies</a:t>
            </a:r>
          </a:p>
          <a:p>
            <a:pPr marL="285750" indent="-285750">
              <a:buFont typeface="Wingdings" panose="05000000000000000000" pitchFamily="2" charset="2"/>
              <a:buChar char="Ø"/>
            </a:pPr>
            <a:r>
              <a:rPr lang="en-GB" dirty="0"/>
              <a:t>Societal applications of accelerators</a:t>
            </a:r>
          </a:p>
          <a:p>
            <a:pPr marL="285750" indent="-285750">
              <a:buFont typeface="Wingdings" panose="05000000000000000000" pitchFamily="2" charset="2"/>
              <a:buChar char="Ø"/>
            </a:pPr>
            <a:r>
              <a:rPr lang="en-GB" dirty="0"/>
              <a:t>Project management</a:t>
            </a:r>
          </a:p>
        </p:txBody>
      </p:sp>
    </p:spTree>
    <p:extLst>
      <p:ext uri="{BB962C8B-B14F-4D97-AF65-F5344CB8AC3E}">
        <p14:creationId xmlns:p14="http://schemas.microsoft.com/office/powerpoint/2010/main" val="593882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A7ED-1776-3FE8-7BF0-09642254CE8C}"/>
              </a:ext>
            </a:extLst>
          </p:cNvPr>
          <p:cNvSpPr>
            <a:spLocks noGrp="1"/>
          </p:cNvSpPr>
          <p:nvPr>
            <p:ph type="title"/>
          </p:nvPr>
        </p:nvSpPr>
        <p:spPr/>
        <p:txBody>
          <a:bodyPr>
            <a:normAutofit fontScale="90000"/>
          </a:bodyPr>
          <a:lstStyle/>
          <a:p>
            <a:r>
              <a:rPr lang="fr-CH" dirty="0"/>
              <a:t>Added values for INFN and </a:t>
            </a:r>
            <a:r>
              <a:rPr lang="fr-CH" dirty="0" err="1"/>
              <a:t>Italy</a:t>
            </a:r>
            <a:endParaRPr lang="en-GB" dirty="0"/>
          </a:p>
        </p:txBody>
      </p:sp>
      <p:sp>
        <p:nvSpPr>
          <p:cNvPr id="3" name="Content Placeholder 2">
            <a:extLst>
              <a:ext uri="{FF2B5EF4-FFF2-40B4-BE49-F238E27FC236}">
                <a16:creationId xmlns:a16="http://schemas.microsoft.com/office/drawing/2014/main" id="{D6D067AA-E467-C256-4AFC-89886A986843}"/>
              </a:ext>
            </a:extLst>
          </p:cNvPr>
          <p:cNvSpPr>
            <a:spLocks noGrp="1"/>
          </p:cNvSpPr>
          <p:nvPr>
            <p:ph idx="1"/>
          </p:nvPr>
        </p:nvSpPr>
        <p:spPr>
          <a:xfrm>
            <a:off x="695400" y="1412776"/>
            <a:ext cx="10515600" cy="3763615"/>
          </a:xfrm>
        </p:spPr>
        <p:txBody>
          <a:bodyPr/>
          <a:lstStyle/>
          <a:p>
            <a:r>
              <a:rPr lang="en-GB" dirty="0"/>
              <a:t>Additional budget and visibility for strategic R&amp;D lines of the organisations.</a:t>
            </a:r>
          </a:p>
          <a:p>
            <a:r>
              <a:rPr lang="en-GB" dirty="0"/>
              <a:t>Integration in a network of international connections and support, impacting on the visibility and reputation of the scientific system.</a:t>
            </a:r>
          </a:p>
          <a:p>
            <a:r>
              <a:rPr lang="en-GB" dirty="0"/>
              <a:t>Participation in a programme with well defined project management culture and reporting methodology. </a:t>
            </a:r>
          </a:p>
        </p:txBody>
      </p:sp>
      <p:sp>
        <p:nvSpPr>
          <p:cNvPr id="5" name="Slide Number Placeholder 4">
            <a:extLst>
              <a:ext uri="{FF2B5EF4-FFF2-40B4-BE49-F238E27FC236}">
                <a16:creationId xmlns:a16="http://schemas.microsoft.com/office/drawing/2014/main" id="{429FFCB5-946D-88C5-4700-5B79C579169A}"/>
              </a:ext>
            </a:extLst>
          </p:cNvPr>
          <p:cNvSpPr>
            <a:spLocks noGrp="1"/>
          </p:cNvSpPr>
          <p:nvPr>
            <p:ph type="sldNum" sz="quarter" idx="12"/>
          </p:nvPr>
        </p:nvSpPr>
        <p:spPr/>
        <p:txBody>
          <a:bodyPr/>
          <a:lstStyle/>
          <a:p>
            <a:fld id="{F7A1A58B-7BA1-7E42-8231-6D1CB1C760B1}" type="slidenum">
              <a:rPr lang="en-US" smtClean="0"/>
              <a:pPr/>
              <a:t>16</a:t>
            </a:fld>
            <a:endParaRPr lang="en-US"/>
          </a:p>
        </p:txBody>
      </p:sp>
    </p:spTree>
    <p:extLst>
      <p:ext uri="{BB962C8B-B14F-4D97-AF65-F5344CB8AC3E}">
        <p14:creationId xmlns:p14="http://schemas.microsoft.com/office/powerpoint/2010/main" val="1326085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CED29A-EE14-DC26-9C39-3424C772AB5E}"/>
              </a:ext>
            </a:extLst>
          </p:cNvPr>
          <p:cNvSpPr>
            <a:spLocks noGrp="1"/>
          </p:cNvSpPr>
          <p:nvPr>
            <p:ph type="sldNum" sz="quarter" idx="12"/>
          </p:nvPr>
        </p:nvSpPr>
        <p:spPr/>
        <p:txBody>
          <a:bodyPr/>
          <a:lstStyle/>
          <a:p>
            <a:fld id="{F7A1A58B-7BA1-7E42-8231-6D1CB1C760B1}" type="slidenum">
              <a:rPr lang="en-US" smtClean="0"/>
              <a:pPr/>
              <a:t>17</a:t>
            </a:fld>
            <a:endParaRPr lang="en-US"/>
          </a:p>
        </p:txBody>
      </p:sp>
      <p:sp>
        <p:nvSpPr>
          <p:cNvPr id="7" name="Title 1">
            <a:extLst>
              <a:ext uri="{FF2B5EF4-FFF2-40B4-BE49-F238E27FC236}">
                <a16:creationId xmlns:a16="http://schemas.microsoft.com/office/drawing/2014/main" id="{8AB32EBA-2451-0CBA-0F43-8B0525971154}"/>
              </a:ext>
            </a:extLst>
          </p:cNvPr>
          <p:cNvSpPr>
            <a:spLocks noGrp="1"/>
          </p:cNvSpPr>
          <p:nvPr>
            <p:ph type="title"/>
          </p:nvPr>
        </p:nvSpPr>
        <p:spPr>
          <a:xfrm>
            <a:off x="694078" y="318676"/>
            <a:ext cx="10659722" cy="903634"/>
          </a:xfrm>
        </p:spPr>
        <p:txBody>
          <a:bodyPr>
            <a:normAutofit/>
          </a:bodyPr>
          <a:lstStyle/>
          <a:p>
            <a:r>
              <a:rPr lang="fr-CH" dirty="0"/>
              <a:t>Highlights: the I.FAST Innovation </a:t>
            </a:r>
            <a:r>
              <a:rPr lang="fr-CH" dirty="0" err="1"/>
              <a:t>Fund</a:t>
            </a:r>
            <a:endParaRPr lang="en-GB" dirty="0"/>
          </a:p>
        </p:txBody>
      </p:sp>
      <p:pic>
        <p:nvPicPr>
          <p:cNvPr id="6" name="Picture 5">
            <a:extLst>
              <a:ext uri="{FF2B5EF4-FFF2-40B4-BE49-F238E27FC236}">
                <a16:creationId xmlns:a16="http://schemas.microsoft.com/office/drawing/2014/main" id="{DC810CAD-626B-4DE9-E798-4951490C3EB2}"/>
              </a:ext>
            </a:extLst>
          </p:cNvPr>
          <p:cNvPicPr>
            <a:picLocks noChangeAspect="1"/>
          </p:cNvPicPr>
          <p:nvPr/>
        </p:nvPicPr>
        <p:blipFill>
          <a:blip r:embed="rId2"/>
          <a:stretch>
            <a:fillRect/>
          </a:stretch>
        </p:blipFill>
        <p:spPr>
          <a:xfrm>
            <a:off x="649318" y="1285664"/>
            <a:ext cx="2042150" cy="2945791"/>
          </a:xfrm>
          <a:prstGeom prst="rect">
            <a:avLst/>
          </a:prstGeom>
        </p:spPr>
      </p:pic>
      <p:sp>
        <p:nvSpPr>
          <p:cNvPr id="8" name="Content Placeholder 2">
            <a:extLst>
              <a:ext uri="{FF2B5EF4-FFF2-40B4-BE49-F238E27FC236}">
                <a16:creationId xmlns:a16="http://schemas.microsoft.com/office/drawing/2014/main" id="{F57D628F-2901-0350-7C9B-C5EC174B96C3}"/>
              </a:ext>
            </a:extLst>
          </p:cNvPr>
          <p:cNvSpPr>
            <a:spLocks noGrp="1"/>
          </p:cNvSpPr>
          <p:nvPr>
            <p:ph idx="1"/>
          </p:nvPr>
        </p:nvSpPr>
        <p:spPr>
          <a:xfrm>
            <a:off x="3026904" y="1278556"/>
            <a:ext cx="8471018" cy="3139618"/>
          </a:xfrm>
        </p:spPr>
        <p:txBody>
          <a:bodyPr>
            <a:normAutofit fontScale="55000" lnSpcReduction="20000"/>
          </a:bodyPr>
          <a:lstStyle/>
          <a:p>
            <a:pPr marL="0" indent="0">
              <a:lnSpc>
                <a:spcPct val="120000"/>
              </a:lnSpc>
              <a:buNone/>
            </a:pPr>
            <a:r>
              <a:rPr lang="en-GB" dirty="0"/>
              <a:t>Task 4.2, </a:t>
            </a:r>
            <a:r>
              <a:rPr lang="en-GB" b="1" dirty="0">
                <a:solidFill>
                  <a:schemeClr val="accent1"/>
                </a:solidFill>
              </a:rPr>
              <a:t>Management of the Innovation Fund</a:t>
            </a:r>
            <a:r>
              <a:rPr lang="en-GB" dirty="0"/>
              <a:t>. </a:t>
            </a:r>
          </a:p>
          <a:p>
            <a:pPr marL="0" indent="0">
              <a:lnSpc>
                <a:spcPct val="120000"/>
              </a:lnSpc>
              <a:buNone/>
            </a:pPr>
            <a:r>
              <a:rPr lang="en-GB" dirty="0">
                <a:solidFill>
                  <a:srgbClr val="F207CA"/>
                </a:solidFill>
              </a:rPr>
              <a:t>1 M€ funding </a:t>
            </a:r>
            <a:r>
              <a:rPr lang="en-GB" dirty="0"/>
              <a:t>to an internal competitive call for innovative projects, starting early 2023, for a duration of 2 years. In advance on schedule (awarding at M20 instead of M24)</a:t>
            </a:r>
          </a:p>
          <a:p>
            <a:pPr marL="514350" indent="-514350">
              <a:lnSpc>
                <a:spcPct val="120000"/>
              </a:lnSpc>
              <a:spcBef>
                <a:spcPts val="0"/>
              </a:spcBef>
              <a:buFont typeface="+mj-lt"/>
              <a:buAutoNum type="arabicPeriod"/>
            </a:pPr>
            <a:r>
              <a:rPr lang="en-GB" dirty="0"/>
              <a:t>Funding between </a:t>
            </a:r>
            <a:r>
              <a:rPr lang="en-GB" dirty="0">
                <a:solidFill>
                  <a:srgbClr val="F207CA"/>
                </a:solidFill>
              </a:rPr>
              <a:t>100 and 200 k€ </a:t>
            </a:r>
            <a:r>
              <a:rPr lang="en-GB" dirty="0"/>
              <a:t>per project;</a:t>
            </a:r>
          </a:p>
          <a:p>
            <a:pPr marL="514350" indent="-514350">
              <a:lnSpc>
                <a:spcPct val="120000"/>
              </a:lnSpc>
              <a:spcBef>
                <a:spcPts val="0"/>
              </a:spcBef>
              <a:buFont typeface="+mj-lt"/>
              <a:buAutoNum type="arabicPeriod"/>
            </a:pPr>
            <a:r>
              <a:rPr lang="en-GB" dirty="0"/>
              <a:t>Consortium: at least </a:t>
            </a:r>
            <a:r>
              <a:rPr lang="en-GB" dirty="0">
                <a:solidFill>
                  <a:srgbClr val="F207CA"/>
                </a:solidFill>
              </a:rPr>
              <a:t>one I.FAST beneficiary and one industry</a:t>
            </a:r>
            <a:r>
              <a:rPr lang="en-GB" dirty="0"/>
              <a:t>;</a:t>
            </a:r>
          </a:p>
          <a:p>
            <a:pPr marL="514350" indent="-514350">
              <a:lnSpc>
                <a:spcPct val="120000"/>
              </a:lnSpc>
              <a:spcBef>
                <a:spcPts val="0"/>
              </a:spcBef>
              <a:buFont typeface="+mj-lt"/>
              <a:buAutoNum type="arabicPeriod"/>
            </a:pPr>
            <a:r>
              <a:rPr lang="en-GB" dirty="0">
                <a:solidFill>
                  <a:srgbClr val="F207CA"/>
                </a:solidFill>
              </a:rPr>
              <a:t>Initial TRL 3 or higher </a:t>
            </a:r>
            <a:r>
              <a:rPr lang="en-GB" dirty="0"/>
              <a:t>(from proof-of-concept to laboratory/environment validation);</a:t>
            </a:r>
          </a:p>
          <a:p>
            <a:pPr marL="514350" indent="-514350">
              <a:lnSpc>
                <a:spcPct val="120000"/>
              </a:lnSpc>
              <a:spcBef>
                <a:spcPts val="0"/>
              </a:spcBef>
              <a:buFont typeface="+mj-lt"/>
              <a:buAutoNum type="arabicPeriod"/>
            </a:pPr>
            <a:r>
              <a:rPr lang="en-GB" dirty="0"/>
              <a:t>Project contributes to </a:t>
            </a:r>
            <a:r>
              <a:rPr lang="en-GB" dirty="0">
                <a:solidFill>
                  <a:srgbClr val="F207CA"/>
                </a:solidFill>
              </a:rPr>
              <a:t>improving sustainability of particle accelerator technologies</a:t>
            </a:r>
            <a:r>
              <a:rPr lang="en-GB" dirty="0"/>
              <a:t>;</a:t>
            </a:r>
          </a:p>
          <a:p>
            <a:pPr marL="514350" indent="-514350">
              <a:lnSpc>
                <a:spcPct val="120000"/>
              </a:lnSpc>
              <a:spcBef>
                <a:spcPts val="0"/>
              </a:spcBef>
              <a:buFont typeface="+mj-lt"/>
              <a:buAutoNum type="arabicPeriod"/>
            </a:pPr>
            <a:r>
              <a:rPr lang="en-GB" dirty="0"/>
              <a:t>Project must have </a:t>
            </a:r>
            <a:r>
              <a:rPr lang="en-GB" dirty="0">
                <a:solidFill>
                  <a:srgbClr val="F207CA"/>
                </a:solidFill>
              </a:rPr>
              <a:t>potential for industrialisation or commercialisation</a:t>
            </a:r>
            <a:r>
              <a:rPr lang="en-GB" dirty="0"/>
              <a:t>.</a:t>
            </a:r>
          </a:p>
          <a:p>
            <a:pPr marL="514350" indent="-514350">
              <a:lnSpc>
                <a:spcPct val="120000"/>
              </a:lnSpc>
              <a:spcBef>
                <a:spcPts val="0"/>
              </a:spcBef>
              <a:buFont typeface="+mj-lt"/>
              <a:buAutoNum type="arabicPeriod"/>
            </a:pPr>
            <a:r>
              <a:rPr lang="en-GB" dirty="0"/>
              <a:t>Project must have potential to </a:t>
            </a:r>
            <a:r>
              <a:rPr lang="en-GB" dirty="0">
                <a:solidFill>
                  <a:srgbClr val="F207CA"/>
                </a:solidFill>
              </a:rPr>
              <a:t>attract more resources </a:t>
            </a:r>
            <a:r>
              <a:rPr lang="en-GB" dirty="0"/>
              <a:t>than what deployed by IFAST alone.</a:t>
            </a:r>
          </a:p>
        </p:txBody>
      </p:sp>
      <p:sp>
        <p:nvSpPr>
          <p:cNvPr id="9" name="TextBox 8">
            <a:extLst>
              <a:ext uri="{FF2B5EF4-FFF2-40B4-BE49-F238E27FC236}">
                <a16:creationId xmlns:a16="http://schemas.microsoft.com/office/drawing/2014/main" id="{7AED1E00-0232-633A-DCD8-AB995CED98DC}"/>
              </a:ext>
            </a:extLst>
          </p:cNvPr>
          <p:cNvSpPr txBox="1"/>
          <p:nvPr/>
        </p:nvSpPr>
        <p:spPr>
          <a:xfrm>
            <a:off x="824075" y="4418174"/>
            <a:ext cx="10659721" cy="1754326"/>
          </a:xfrm>
          <a:prstGeom prst="rect">
            <a:avLst/>
          </a:prstGeom>
          <a:noFill/>
        </p:spPr>
        <p:txBody>
          <a:bodyPr wrap="square" rtlCol="0">
            <a:spAutoFit/>
          </a:bodyPr>
          <a:lstStyle/>
          <a:p>
            <a:r>
              <a:rPr lang="en-GB" sz="2000" dirty="0"/>
              <a:t>18 projects submitted, 8 selected by a 10-member Evaluation Committee:</a:t>
            </a:r>
          </a:p>
          <a:p>
            <a:endParaRPr lang="en-GB" sz="800" dirty="0"/>
          </a:p>
          <a:p>
            <a:r>
              <a:rPr lang="en-GB" sz="2000" dirty="0"/>
              <a:t>2 on high-efficiency RF, 2 on superconductivity, 2 on particle sources, 1 on laser plasma acceleration, 1 on additive manufacturing.</a:t>
            </a:r>
          </a:p>
          <a:p>
            <a:endParaRPr lang="en-GB" sz="2000" dirty="0"/>
          </a:p>
          <a:p>
            <a:r>
              <a:rPr lang="en-GB" sz="2000" dirty="0"/>
              <a:t>		Smooth selection procedure and excellent quality of the selected projects!</a:t>
            </a:r>
          </a:p>
        </p:txBody>
      </p:sp>
    </p:spTree>
    <p:extLst>
      <p:ext uri="{BB962C8B-B14F-4D97-AF65-F5344CB8AC3E}">
        <p14:creationId xmlns:p14="http://schemas.microsoft.com/office/powerpoint/2010/main" val="662037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41C0-73A2-0D03-CE58-A45115BE253E}"/>
              </a:ext>
            </a:extLst>
          </p:cNvPr>
          <p:cNvSpPr>
            <a:spLocks noGrp="1"/>
          </p:cNvSpPr>
          <p:nvPr>
            <p:ph type="title"/>
          </p:nvPr>
        </p:nvSpPr>
        <p:spPr>
          <a:xfrm>
            <a:off x="838200" y="365126"/>
            <a:ext cx="9362256" cy="920538"/>
          </a:xfrm>
        </p:spPr>
        <p:txBody>
          <a:bodyPr>
            <a:normAutofit fontScale="90000"/>
          </a:bodyPr>
          <a:lstStyle/>
          <a:p>
            <a:r>
              <a:rPr lang="fr-CH" dirty="0" err="1"/>
              <a:t>Italy</a:t>
            </a:r>
            <a:r>
              <a:rPr lang="fr-CH" dirty="0"/>
              <a:t> in the I.FAST Innovation </a:t>
            </a:r>
            <a:r>
              <a:rPr lang="fr-CH" dirty="0" err="1"/>
              <a:t>Fund</a:t>
            </a:r>
            <a:endParaRPr lang="en-GB" dirty="0"/>
          </a:p>
        </p:txBody>
      </p:sp>
      <p:sp>
        <p:nvSpPr>
          <p:cNvPr id="5" name="Slide Number Placeholder 4">
            <a:extLst>
              <a:ext uri="{FF2B5EF4-FFF2-40B4-BE49-F238E27FC236}">
                <a16:creationId xmlns:a16="http://schemas.microsoft.com/office/drawing/2014/main" id="{71B7A6E1-25DE-44D4-FE60-4FBB44F1E085}"/>
              </a:ext>
            </a:extLst>
          </p:cNvPr>
          <p:cNvSpPr>
            <a:spLocks noGrp="1"/>
          </p:cNvSpPr>
          <p:nvPr>
            <p:ph type="sldNum" sz="quarter" idx="12"/>
          </p:nvPr>
        </p:nvSpPr>
        <p:spPr/>
        <p:txBody>
          <a:bodyPr/>
          <a:lstStyle/>
          <a:p>
            <a:fld id="{F7A1A58B-7BA1-7E42-8231-6D1CB1C760B1}" type="slidenum">
              <a:rPr lang="en-US" smtClean="0"/>
              <a:pPr/>
              <a:t>18</a:t>
            </a:fld>
            <a:endParaRPr lang="en-US"/>
          </a:p>
        </p:txBody>
      </p:sp>
      <p:graphicFrame>
        <p:nvGraphicFramePr>
          <p:cNvPr id="6" name="Table 5">
            <a:extLst>
              <a:ext uri="{FF2B5EF4-FFF2-40B4-BE49-F238E27FC236}">
                <a16:creationId xmlns:a16="http://schemas.microsoft.com/office/drawing/2014/main" id="{EB0A6A47-19F1-074D-75F5-1E1FBC39120C}"/>
              </a:ext>
            </a:extLst>
          </p:cNvPr>
          <p:cNvGraphicFramePr>
            <a:graphicFrameLocks noGrp="1"/>
          </p:cNvGraphicFramePr>
          <p:nvPr>
            <p:extLst>
              <p:ext uri="{D42A27DB-BD31-4B8C-83A1-F6EECF244321}">
                <p14:modId xmlns:p14="http://schemas.microsoft.com/office/powerpoint/2010/main" val="3303086447"/>
              </p:ext>
            </p:extLst>
          </p:nvPr>
        </p:nvGraphicFramePr>
        <p:xfrm>
          <a:off x="1040619" y="1478356"/>
          <a:ext cx="4546600" cy="4307205"/>
        </p:xfrm>
        <a:graphic>
          <a:graphicData uri="http://schemas.openxmlformats.org/drawingml/2006/table">
            <a:tbl>
              <a:tblPr/>
              <a:tblGrid>
                <a:gridCol w="1428750">
                  <a:extLst>
                    <a:ext uri="{9D8B030D-6E8A-4147-A177-3AD203B41FA5}">
                      <a16:colId xmlns:a16="http://schemas.microsoft.com/office/drawing/2014/main" val="3976185317"/>
                    </a:ext>
                  </a:extLst>
                </a:gridCol>
                <a:gridCol w="689610">
                  <a:extLst>
                    <a:ext uri="{9D8B030D-6E8A-4147-A177-3AD203B41FA5}">
                      <a16:colId xmlns:a16="http://schemas.microsoft.com/office/drawing/2014/main" val="196726907"/>
                    </a:ext>
                  </a:extLst>
                </a:gridCol>
                <a:gridCol w="864870">
                  <a:extLst>
                    <a:ext uri="{9D8B030D-6E8A-4147-A177-3AD203B41FA5}">
                      <a16:colId xmlns:a16="http://schemas.microsoft.com/office/drawing/2014/main" val="1696529669"/>
                    </a:ext>
                  </a:extLst>
                </a:gridCol>
                <a:gridCol w="787400">
                  <a:extLst>
                    <a:ext uri="{9D8B030D-6E8A-4147-A177-3AD203B41FA5}">
                      <a16:colId xmlns:a16="http://schemas.microsoft.com/office/drawing/2014/main" val="2065434690"/>
                    </a:ext>
                  </a:extLst>
                </a:gridCol>
                <a:gridCol w="775970">
                  <a:extLst>
                    <a:ext uri="{9D8B030D-6E8A-4147-A177-3AD203B41FA5}">
                      <a16:colId xmlns:a16="http://schemas.microsoft.com/office/drawing/2014/main" val="3696337948"/>
                    </a:ext>
                  </a:extLst>
                </a:gridCol>
              </a:tblGrid>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kEUR</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kEUR</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97006612"/>
                  </a:ext>
                </a:extLst>
              </a:tr>
              <a:tr h="419100">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Name</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Institute</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Budget beneficiary</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Budget partner</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Total</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71495"/>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 PM for klystron</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CERN</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15</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115</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78361307"/>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ELYTT</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190370"/>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 HIGHEST</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CERN</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160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9409734"/>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CSIC</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a:noFill/>
                    </a:lnB>
                  </a:tcPr>
                </a:tc>
                <a:tc>
                  <a:txBody>
                    <a:bodyPr/>
                    <a:lstStyle/>
                    <a:p>
                      <a:endParaRPr lang="en-GB" sz="1000">
                        <a:effectLst/>
                        <a:latin typeface="Times New Roman" panose="02020603050405020304" pitchFamily="18" charset="0"/>
                      </a:endParaRPr>
                    </a:p>
                  </a:txBody>
                  <a:tcPr marL="68580" marR="68580" marT="9525" marB="0" anchor="ctr">
                    <a:lnL>
                      <a:noFill/>
                    </a:lnL>
                    <a:lnR>
                      <a:noFill/>
                    </a:lnR>
                    <a:lnT>
                      <a:noFill/>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50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1403144"/>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dirty="0" err="1">
                          <a:solidFill>
                            <a:schemeClr val="accent1"/>
                          </a:solidFill>
                          <a:effectLst/>
                          <a:latin typeface="inherit"/>
                          <a:ea typeface="Times New Roman" panose="02020603050405020304" pitchFamily="18" charset="0"/>
                          <a:cs typeface="Arial" panose="020B0604020202020204" pitchFamily="34" charset="0"/>
                        </a:rPr>
                        <a:t>Ceraco</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 </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100</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618987"/>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3. FE cathode</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PSI</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03331300"/>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VDL</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81925"/>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4. KAIO</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CNRS</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180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15149162"/>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CNR</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6295024"/>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5. SSPA driven CFA</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UU</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210812"/>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6. msec flash</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INFN</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40</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 </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dirty="0">
                          <a:solidFill>
                            <a:srgbClr val="000000"/>
                          </a:solidFill>
                          <a:effectLst/>
                          <a:latin typeface="inherit"/>
                          <a:ea typeface="Times New Roman" panose="02020603050405020304" pitchFamily="18" charset="0"/>
                          <a:cs typeface="Arial" panose="020B0604020202020204" pitchFamily="34" charset="0"/>
                        </a:rPr>
                        <a:t>160</a:t>
                      </a:r>
                      <a:endParaRPr lang="en-GB" sz="1200" dirty="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67323144"/>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HZDR</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a:noFill/>
                    </a:lnB>
                  </a:tcPr>
                </a:tc>
                <a:tc>
                  <a:txBody>
                    <a:bodyPr/>
                    <a:lstStyle/>
                    <a:p>
                      <a:endParaRPr lang="en-GB" sz="1000">
                        <a:effectLst/>
                        <a:latin typeface="Times New Roman" panose="02020603050405020304" pitchFamily="18" charset="0"/>
                      </a:endParaRPr>
                    </a:p>
                  </a:txBody>
                  <a:tcPr marL="68580" marR="68580" marT="9525" marB="0" anchor="ctr">
                    <a:lnL>
                      <a:noFill/>
                    </a:lnL>
                    <a:lnR>
                      <a:noFill/>
                    </a:lnR>
                    <a:lnT>
                      <a:noFill/>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110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21781751"/>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Piccoli</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10</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818183"/>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7. AM for ion source</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INFN</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b="1" kern="1200" dirty="0">
                          <a:solidFill>
                            <a:schemeClr val="accent1"/>
                          </a:solidFill>
                          <a:effectLst/>
                          <a:latin typeface="inherit"/>
                          <a:ea typeface="Times New Roman" panose="02020603050405020304" pitchFamily="18" charset="0"/>
                          <a:cs typeface="Arial" panose="020B0604020202020204" pitchFamily="34" charset="0"/>
                        </a:rPr>
                        <a:t>75</a:t>
                      </a:r>
                      <a:endParaRPr lang="en-GB" sz="1200" b="1" dirty="0">
                        <a:solidFill>
                          <a:schemeClr val="accent1"/>
                        </a:solidFill>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24302772"/>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CERN</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25</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740932"/>
                  </a:ext>
                </a:extLst>
              </a:tr>
              <a:tr h="1905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8. AM vacuum chambers</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RHP</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75</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100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52709404"/>
                  </a:ext>
                </a:extLst>
              </a:tr>
              <a:tr h="203200">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SBI</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25</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r>
                        <a:rPr lang="en-GB" sz="1100"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745994"/>
                  </a:ext>
                </a:extLst>
              </a:tr>
              <a:tr h="203200">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TOTALS</a:t>
                      </a:r>
                      <a:endParaRPr lang="en-GB" sz="1200">
                        <a:effectLst/>
                        <a:latin typeface="Times New Roman" panose="02020603050405020304" pitchFamily="18" charset="0"/>
                        <a:ea typeface="MS Mincho" panose="02020609040205080304" pitchFamily="49" charset="-128"/>
                      </a:endParaRPr>
                    </a:p>
                  </a:txBody>
                  <a:tcPr marL="68580" marR="68580"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 </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950</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b="1" kern="1200">
                          <a:solidFill>
                            <a:srgbClr val="000000"/>
                          </a:solidFill>
                          <a:effectLst/>
                          <a:latin typeface="inherit"/>
                          <a:ea typeface="Times New Roman" panose="02020603050405020304" pitchFamily="18" charset="0"/>
                          <a:cs typeface="Arial" panose="020B0604020202020204" pitchFamily="34" charset="0"/>
                        </a:rPr>
                        <a:t>285</a:t>
                      </a:r>
                      <a:endParaRPr lang="en-GB" sz="1200">
                        <a:effectLst/>
                        <a:latin typeface="Times New Roman" panose="02020603050405020304" pitchFamily="18" charset="0"/>
                        <a:ea typeface="MS Mincho" panose="02020609040205080304" pitchFamily="49" charset="-128"/>
                      </a:endParaRPr>
                    </a:p>
                  </a:txBody>
                  <a:tcPr marL="68580" marR="68580"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b="1" kern="1200" dirty="0">
                          <a:solidFill>
                            <a:srgbClr val="000000"/>
                          </a:solidFill>
                          <a:effectLst/>
                          <a:latin typeface="inherit"/>
                          <a:ea typeface="Times New Roman" panose="02020603050405020304" pitchFamily="18" charset="0"/>
                          <a:cs typeface="Arial" panose="020B0604020202020204" pitchFamily="34" charset="0"/>
                        </a:rPr>
                        <a:t>1235</a:t>
                      </a:r>
                      <a:endParaRPr lang="en-GB" sz="1200" dirty="0">
                        <a:effectLst/>
                        <a:latin typeface="Times New Roman" panose="02020603050405020304" pitchFamily="18" charset="0"/>
                        <a:ea typeface="MS Mincho" panose="02020609040205080304" pitchFamily="49" charset="-128"/>
                      </a:endParaRPr>
                    </a:p>
                  </a:txBody>
                  <a:tcPr marL="68580" marR="68580"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7377426"/>
                  </a:ext>
                </a:extLst>
              </a:tr>
            </a:tbl>
          </a:graphicData>
        </a:graphic>
      </p:graphicFrame>
      <p:sp>
        <p:nvSpPr>
          <p:cNvPr id="7" name="TextBox 6">
            <a:extLst>
              <a:ext uri="{FF2B5EF4-FFF2-40B4-BE49-F238E27FC236}">
                <a16:creationId xmlns:a16="http://schemas.microsoft.com/office/drawing/2014/main" id="{94C8D3BD-2DEE-6EF7-DBC5-1D324F715B2A}"/>
              </a:ext>
            </a:extLst>
          </p:cNvPr>
          <p:cNvSpPr txBox="1"/>
          <p:nvPr/>
        </p:nvSpPr>
        <p:spPr>
          <a:xfrm>
            <a:off x="6077663" y="1478356"/>
            <a:ext cx="5392135" cy="1200329"/>
          </a:xfrm>
          <a:prstGeom prst="rect">
            <a:avLst/>
          </a:prstGeom>
          <a:noFill/>
        </p:spPr>
        <p:txBody>
          <a:bodyPr wrap="square" rtlCol="0">
            <a:spAutoFit/>
          </a:bodyPr>
          <a:lstStyle/>
          <a:p>
            <a:r>
              <a:rPr lang="fr-CH" dirty="0"/>
              <a:t>Total 125 k€ </a:t>
            </a:r>
            <a:r>
              <a:rPr lang="fr-CH" dirty="0" err="1"/>
              <a:t>funding</a:t>
            </a:r>
            <a:r>
              <a:rPr lang="fr-CH" dirty="0"/>
              <a:t> over 1.235 M€ budget</a:t>
            </a:r>
          </a:p>
          <a:p>
            <a:r>
              <a:rPr lang="fr-CH" dirty="0"/>
              <a:t>(10%, </a:t>
            </a:r>
            <a:r>
              <a:rPr lang="fr-CH" dirty="0" err="1"/>
              <a:t>slightly</a:t>
            </a:r>
            <a:r>
              <a:rPr lang="fr-CH" dirty="0"/>
              <a:t> </a:t>
            </a:r>
            <a:r>
              <a:rPr lang="fr-CH" dirty="0" err="1"/>
              <a:t>lower</a:t>
            </a:r>
            <a:r>
              <a:rPr lang="fr-CH" dirty="0"/>
              <a:t> </a:t>
            </a:r>
            <a:r>
              <a:rPr lang="fr-CH" dirty="0" err="1"/>
              <a:t>than</a:t>
            </a:r>
            <a:r>
              <a:rPr lang="fr-CH" dirty="0"/>
              <a:t> </a:t>
            </a:r>
            <a:r>
              <a:rPr lang="fr-CH" dirty="0" err="1"/>
              <a:t>Italian</a:t>
            </a:r>
            <a:r>
              <a:rPr lang="fr-CH" dirty="0"/>
              <a:t> participation in I.FAST)</a:t>
            </a:r>
          </a:p>
          <a:p>
            <a:r>
              <a:rPr lang="fr-CH" dirty="0"/>
              <a:t>INFN </a:t>
            </a:r>
            <a:r>
              <a:rPr lang="fr-CH" dirty="0" err="1"/>
              <a:t>gets</a:t>
            </a:r>
            <a:r>
              <a:rPr lang="fr-CH" dirty="0"/>
              <a:t> 115 k€</a:t>
            </a:r>
            <a:endParaRPr lang="en-GB" dirty="0"/>
          </a:p>
        </p:txBody>
      </p:sp>
      <p:sp>
        <p:nvSpPr>
          <p:cNvPr id="8" name="Content Placeholder 2">
            <a:extLst>
              <a:ext uri="{FF2B5EF4-FFF2-40B4-BE49-F238E27FC236}">
                <a16:creationId xmlns:a16="http://schemas.microsoft.com/office/drawing/2014/main" id="{8ACC1AE0-98DE-5C59-4991-ED2A18F49F8B}"/>
              </a:ext>
            </a:extLst>
          </p:cNvPr>
          <p:cNvSpPr>
            <a:spLocks noGrp="1"/>
          </p:cNvSpPr>
          <p:nvPr>
            <p:ph idx="1"/>
          </p:nvPr>
        </p:nvSpPr>
        <p:spPr>
          <a:xfrm>
            <a:off x="6119059" y="3631958"/>
            <a:ext cx="5336328" cy="2208916"/>
          </a:xfrm>
        </p:spPr>
        <p:txBody>
          <a:bodyPr>
            <a:normAutofit fontScale="40000" lnSpcReduction="20000"/>
          </a:bodyPr>
          <a:lstStyle/>
          <a:p>
            <a:pPr marL="0" indent="0">
              <a:buNone/>
            </a:pPr>
            <a:r>
              <a:rPr lang="en-GB" sz="4000" dirty="0"/>
              <a:t>6. </a:t>
            </a:r>
            <a:r>
              <a:rPr lang="en-GB" sz="4000" b="1" dirty="0"/>
              <a:t>Millisecond flash lamp treatment for SRF accelerating cavities </a:t>
            </a:r>
            <a:r>
              <a:rPr lang="en-GB" sz="4000" dirty="0"/>
              <a:t>(INFN, HZDR, PICCOLI) - develop a novel thermal process to improve performances of superconducting (SC) coating by suppressing (reducing) Cu substrate heating. </a:t>
            </a:r>
          </a:p>
          <a:p>
            <a:pPr marL="0" indent="0">
              <a:buNone/>
            </a:pPr>
            <a:r>
              <a:rPr lang="en-GB" sz="4000" dirty="0"/>
              <a:t>7. </a:t>
            </a:r>
            <a:r>
              <a:rPr lang="en-GB" sz="4000" b="1" dirty="0"/>
              <a:t>AM applications of refractory metals for Ion Source cavities </a:t>
            </a:r>
            <a:r>
              <a:rPr lang="en-GB" sz="4000" dirty="0"/>
              <a:t>(INFN, CNR) - develop new Refractory Metals Alloys specifically designed for Additive Manufacturing (AM) to improve the physical performance of the ion sources (Ta-based and/or Nb- based alloys).</a:t>
            </a:r>
          </a:p>
        </p:txBody>
      </p:sp>
    </p:spTree>
    <p:extLst>
      <p:ext uri="{BB962C8B-B14F-4D97-AF65-F5344CB8AC3E}">
        <p14:creationId xmlns:p14="http://schemas.microsoft.com/office/powerpoint/2010/main" val="3697249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26CB-BADA-6C54-4FEB-2575E4C6F088}"/>
              </a:ext>
            </a:extLst>
          </p:cNvPr>
          <p:cNvSpPr>
            <a:spLocks noGrp="1"/>
          </p:cNvSpPr>
          <p:nvPr>
            <p:ph type="title"/>
          </p:nvPr>
        </p:nvSpPr>
        <p:spPr>
          <a:xfrm>
            <a:off x="838200" y="365126"/>
            <a:ext cx="8137800" cy="543594"/>
          </a:xfrm>
        </p:spPr>
        <p:txBody>
          <a:bodyPr>
            <a:normAutofit fontScale="90000"/>
          </a:bodyPr>
          <a:lstStyle/>
          <a:p>
            <a:r>
              <a:rPr lang="fr-CH" dirty="0"/>
              <a:t>I.FAST Project </a:t>
            </a:r>
            <a:r>
              <a:rPr lang="fr-CH" dirty="0" err="1"/>
              <a:t>Review</a:t>
            </a:r>
            <a:endParaRPr lang="en-GB" dirty="0"/>
          </a:p>
        </p:txBody>
      </p:sp>
      <p:sp>
        <p:nvSpPr>
          <p:cNvPr id="3" name="Content Placeholder 2">
            <a:extLst>
              <a:ext uri="{FF2B5EF4-FFF2-40B4-BE49-F238E27FC236}">
                <a16:creationId xmlns:a16="http://schemas.microsoft.com/office/drawing/2014/main" id="{1AC441EE-B388-2484-E92B-CBFD8A3BFE5A}"/>
              </a:ext>
            </a:extLst>
          </p:cNvPr>
          <p:cNvSpPr>
            <a:spLocks noGrp="1"/>
          </p:cNvSpPr>
          <p:nvPr>
            <p:ph idx="1"/>
          </p:nvPr>
        </p:nvSpPr>
        <p:spPr>
          <a:xfrm>
            <a:off x="539688" y="1121090"/>
            <a:ext cx="11172936" cy="5176401"/>
          </a:xfrm>
        </p:spPr>
        <p:txBody>
          <a:bodyPr>
            <a:normAutofit fontScale="85000" lnSpcReduction="10000"/>
          </a:bodyPr>
          <a:lstStyle/>
          <a:p>
            <a:pPr marL="0" indent="0">
              <a:lnSpc>
                <a:spcPct val="120000"/>
              </a:lnSpc>
              <a:buNone/>
            </a:pPr>
            <a:r>
              <a:rPr lang="en-GB" dirty="0"/>
              <a:t>A </a:t>
            </a:r>
            <a:r>
              <a:rPr lang="en-GB" b="1" dirty="0">
                <a:solidFill>
                  <a:schemeClr val="accent1"/>
                </a:solidFill>
              </a:rPr>
              <a:t>Review</a:t>
            </a:r>
            <a:r>
              <a:rPr lang="en-GB" dirty="0"/>
              <a:t> of the project (period 1, first 18 months) took place on 9 February (reviewer: Prof. </a:t>
            </a:r>
            <a:r>
              <a:rPr lang="en-GB" dirty="0" err="1"/>
              <a:t>Zeyrell</a:t>
            </a:r>
            <a:r>
              <a:rPr lang="en-GB" dirty="0"/>
              <a:t> of Ankara University, REA project officer: A. Ventura).</a:t>
            </a:r>
          </a:p>
          <a:p>
            <a:pPr marL="0" indent="0">
              <a:lnSpc>
                <a:spcPct val="120000"/>
              </a:lnSpc>
              <a:buNone/>
            </a:pPr>
            <a:r>
              <a:rPr lang="en-GB" dirty="0"/>
              <a:t>Very well prepared presentation by WP Coordinators and Task Leaders.</a:t>
            </a:r>
          </a:p>
          <a:p>
            <a:pPr marL="0" indent="0">
              <a:lnSpc>
                <a:spcPct val="120000"/>
              </a:lnSpc>
              <a:buNone/>
            </a:pPr>
            <a:r>
              <a:rPr lang="en-GB" dirty="0"/>
              <a:t>Very </a:t>
            </a:r>
            <a:r>
              <a:rPr lang="en-GB" b="1" dirty="0">
                <a:solidFill>
                  <a:schemeClr val="accent1"/>
                </a:solidFill>
              </a:rPr>
              <a:t>positive results</a:t>
            </a:r>
            <a:r>
              <a:rPr lang="en-GB" dirty="0"/>
              <a:t>:</a:t>
            </a:r>
          </a:p>
          <a:p>
            <a:pPr>
              <a:lnSpc>
                <a:spcPct val="120000"/>
              </a:lnSpc>
              <a:buFontTx/>
              <a:buChar char="-"/>
            </a:pPr>
            <a:r>
              <a:rPr lang="en-GB" dirty="0"/>
              <a:t>The agreement for WP8 new work plan and budget was endorsed by the PO, no need for an Amendment.</a:t>
            </a:r>
          </a:p>
          <a:p>
            <a:pPr>
              <a:lnSpc>
                <a:spcPct val="120000"/>
              </a:lnSpc>
              <a:buFontTx/>
              <a:buChar char="-"/>
            </a:pPr>
            <a:r>
              <a:rPr lang="en-GB" dirty="0"/>
              <a:t>Similarly, an extended scheme for industry exchanges was approved.</a:t>
            </a:r>
          </a:p>
          <a:p>
            <a:pPr>
              <a:lnSpc>
                <a:spcPct val="120000"/>
              </a:lnSpc>
              <a:buFontTx/>
              <a:buChar char="-"/>
            </a:pPr>
            <a:r>
              <a:rPr lang="en-GB" dirty="0"/>
              <a:t>Final comments by the reviewer: big progress, excellent labs, fine results, only few delays without impact on the overall schedule. The final report is very positive. </a:t>
            </a:r>
          </a:p>
        </p:txBody>
      </p:sp>
      <p:sp>
        <p:nvSpPr>
          <p:cNvPr id="5" name="Slide Number Placeholder 4">
            <a:extLst>
              <a:ext uri="{FF2B5EF4-FFF2-40B4-BE49-F238E27FC236}">
                <a16:creationId xmlns:a16="http://schemas.microsoft.com/office/drawing/2014/main" id="{4BA5800B-7C05-A5E1-20B9-F709B8C98616}"/>
              </a:ext>
            </a:extLst>
          </p:cNvPr>
          <p:cNvSpPr>
            <a:spLocks noGrp="1"/>
          </p:cNvSpPr>
          <p:nvPr>
            <p:ph type="sldNum" sz="quarter" idx="12"/>
          </p:nvPr>
        </p:nvSpPr>
        <p:spPr/>
        <p:txBody>
          <a:bodyPr/>
          <a:lstStyle/>
          <a:p>
            <a:fld id="{F7A1A58B-7BA1-7E42-8231-6D1CB1C760B1}" type="slidenum">
              <a:rPr lang="en-US" smtClean="0"/>
              <a:pPr/>
              <a:t>19</a:t>
            </a:fld>
            <a:endParaRPr lang="en-US"/>
          </a:p>
        </p:txBody>
      </p:sp>
    </p:spTree>
    <p:extLst>
      <p:ext uri="{BB962C8B-B14F-4D97-AF65-F5344CB8AC3E}">
        <p14:creationId xmlns:p14="http://schemas.microsoft.com/office/powerpoint/2010/main" val="1368608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AF52-1CF0-D238-3A2B-36F98D06A5C7}"/>
              </a:ext>
            </a:extLst>
          </p:cNvPr>
          <p:cNvSpPr>
            <a:spLocks noGrp="1"/>
          </p:cNvSpPr>
          <p:nvPr>
            <p:ph type="title"/>
          </p:nvPr>
        </p:nvSpPr>
        <p:spPr>
          <a:xfrm>
            <a:off x="838200" y="635106"/>
            <a:ext cx="10298360" cy="920538"/>
          </a:xfrm>
        </p:spPr>
        <p:txBody>
          <a:bodyPr>
            <a:normAutofit/>
          </a:bodyPr>
          <a:lstStyle/>
          <a:p>
            <a:r>
              <a:rPr lang="fr-CH" dirty="0"/>
              <a:t>S</a:t>
            </a:r>
            <a:r>
              <a:rPr lang="en-GB" dirty="0" err="1"/>
              <a:t>ummary</a:t>
            </a:r>
            <a:endParaRPr lang="en-GB" dirty="0"/>
          </a:p>
        </p:txBody>
      </p:sp>
      <p:sp>
        <p:nvSpPr>
          <p:cNvPr id="3" name="Content Placeholder 2">
            <a:extLst>
              <a:ext uri="{FF2B5EF4-FFF2-40B4-BE49-F238E27FC236}">
                <a16:creationId xmlns:a16="http://schemas.microsoft.com/office/drawing/2014/main" id="{A8D8E166-F114-6DC7-26C4-732BB83CD57C}"/>
              </a:ext>
            </a:extLst>
          </p:cNvPr>
          <p:cNvSpPr>
            <a:spLocks noGrp="1"/>
          </p:cNvSpPr>
          <p:nvPr>
            <p:ph idx="1"/>
          </p:nvPr>
        </p:nvSpPr>
        <p:spPr>
          <a:xfrm>
            <a:off x="803960" y="1825625"/>
            <a:ext cx="10692640" cy="3763615"/>
          </a:xfrm>
        </p:spPr>
        <p:txBody>
          <a:bodyPr/>
          <a:lstStyle/>
          <a:p>
            <a:pPr marL="514350" indent="-514350">
              <a:spcBef>
                <a:spcPts val="1200"/>
              </a:spcBef>
              <a:buFont typeface="+mj-lt"/>
              <a:buAutoNum type="arabicPeriod"/>
            </a:pPr>
            <a:r>
              <a:rPr lang="en-GB" b="1" dirty="0">
                <a:solidFill>
                  <a:schemeClr val="accent1"/>
                </a:solidFill>
              </a:rPr>
              <a:t>Wider objectives and genesis of I.FAST</a:t>
            </a:r>
            <a:r>
              <a:rPr lang="en-GB" dirty="0"/>
              <a:t>: introduce the collection of activities into a coherent global picture.</a:t>
            </a:r>
          </a:p>
          <a:p>
            <a:pPr marL="514350" indent="-514350">
              <a:spcBef>
                <a:spcPts val="1200"/>
              </a:spcBef>
              <a:buFont typeface="+mj-lt"/>
              <a:buAutoNum type="arabicPeriod"/>
            </a:pPr>
            <a:r>
              <a:rPr lang="en-GB" b="1" dirty="0">
                <a:solidFill>
                  <a:schemeClr val="accent1"/>
                </a:solidFill>
              </a:rPr>
              <a:t>The role of Italy in I.FAST</a:t>
            </a:r>
            <a:r>
              <a:rPr lang="en-GB" dirty="0"/>
              <a:t>: INFN, </a:t>
            </a:r>
            <a:r>
              <a:rPr lang="en-GB" dirty="0" err="1"/>
              <a:t>Elettra</a:t>
            </a:r>
            <a:r>
              <a:rPr lang="en-GB" dirty="0"/>
              <a:t>, CNR, Italian industry.</a:t>
            </a:r>
          </a:p>
          <a:p>
            <a:pPr marL="514350" indent="-514350">
              <a:spcBef>
                <a:spcPts val="1200"/>
              </a:spcBef>
              <a:buFont typeface="+mj-lt"/>
              <a:buAutoNum type="arabicPeriod"/>
            </a:pPr>
            <a:r>
              <a:rPr lang="en-GB" b="1" dirty="0">
                <a:solidFill>
                  <a:schemeClr val="accent1"/>
                </a:solidFill>
              </a:rPr>
              <a:t>Accelerator R&amp;D in the future EU programmes</a:t>
            </a:r>
            <a:r>
              <a:rPr lang="en-GB" dirty="0"/>
              <a:t>: General trends, next Work Programmes, risks and opportunities.  </a:t>
            </a:r>
          </a:p>
        </p:txBody>
      </p:sp>
      <p:sp>
        <p:nvSpPr>
          <p:cNvPr id="5" name="Slide Number Placeholder 4">
            <a:extLst>
              <a:ext uri="{FF2B5EF4-FFF2-40B4-BE49-F238E27FC236}">
                <a16:creationId xmlns:a16="http://schemas.microsoft.com/office/drawing/2014/main" id="{60CC2797-5588-2B81-05F3-BFD0EEA7A3FD}"/>
              </a:ext>
            </a:extLst>
          </p:cNvPr>
          <p:cNvSpPr>
            <a:spLocks noGrp="1"/>
          </p:cNvSpPr>
          <p:nvPr>
            <p:ph type="sldNum" sz="quarter" idx="12"/>
          </p:nvPr>
        </p:nvSpPr>
        <p:spPr/>
        <p:txBody>
          <a:bodyPr/>
          <a:lstStyle/>
          <a:p>
            <a:fld id="{F7A1A58B-7BA1-7E42-8231-6D1CB1C760B1}" type="slidenum">
              <a:rPr lang="en-US" smtClean="0"/>
              <a:pPr/>
              <a:t>2</a:t>
            </a:fld>
            <a:endParaRPr lang="en-US"/>
          </a:p>
        </p:txBody>
      </p:sp>
    </p:spTree>
    <p:extLst>
      <p:ext uri="{BB962C8B-B14F-4D97-AF65-F5344CB8AC3E}">
        <p14:creationId xmlns:p14="http://schemas.microsoft.com/office/powerpoint/2010/main" val="1465817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CAFC-6C6F-EE1C-B728-B1337A0BFE32}"/>
              </a:ext>
            </a:extLst>
          </p:cNvPr>
          <p:cNvSpPr>
            <a:spLocks noGrp="1"/>
          </p:cNvSpPr>
          <p:nvPr>
            <p:ph type="title"/>
          </p:nvPr>
        </p:nvSpPr>
        <p:spPr>
          <a:xfrm>
            <a:off x="248579" y="372133"/>
            <a:ext cx="11305256" cy="920538"/>
          </a:xfrm>
        </p:spPr>
        <p:txBody>
          <a:bodyPr>
            <a:normAutofit/>
          </a:bodyPr>
          <a:lstStyle/>
          <a:p>
            <a:r>
              <a:rPr lang="en-GB" dirty="0"/>
              <a:t>Withdrawal of 2 industrial partners  </a:t>
            </a:r>
          </a:p>
        </p:txBody>
      </p:sp>
      <p:sp>
        <p:nvSpPr>
          <p:cNvPr id="5" name="Slide Number Placeholder 4">
            <a:extLst>
              <a:ext uri="{FF2B5EF4-FFF2-40B4-BE49-F238E27FC236}">
                <a16:creationId xmlns:a16="http://schemas.microsoft.com/office/drawing/2014/main" id="{B7384B95-07B2-93BB-6F8F-F03DF1020746}"/>
              </a:ext>
            </a:extLst>
          </p:cNvPr>
          <p:cNvSpPr>
            <a:spLocks noGrp="1"/>
          </p:cNvSpPr>
          <p:nvPr>
            <p:ph type="sldNum" sz="quarter" idx="12"/>
          </p:nvPr>
        </p:nvSpPr>
        <p:spPr/>
        <p:txBody>
          <a:bodyPr/>
          <a:lstStyle/>
          <a:p>
            <a:fld id="{F7A1A58B-7BA1-7E42-8231-6D1CB1C760B1}" type="slidenum">
              <a:rPr lang="en-US" smtClean="0"/>
              <a:pPr/>
              <a:t>20</a:t>
            </a:fld>
            <a:endParaRPr lang="en-US"/>
          </a:p>
        </p:txBody>
      </p:sp>
      <p:sp>
        <p:nvSpPr>
          <p:cNvPr id="6" name="Content Placeholder 2">
            <a:extLst>
              <a:ext uri="{FF2B5EF4-FFF2-40B4-BE49-F238E27FC236}">
                <a16:creationId xmlns:a16="http://schemas.microsoft.com/office/drawing/2014/main" id="{79B2265B-6821-87CB-0BA1-987FEC83B787}"/>
              </a:ext>
            </a:extLst>
          </p:cNvPr>
          <p:cNvSpPr>
            <a:spLocks noGrp="1"/>
          </p:cNvSpPr>
          <p:nvPr>
            <p:ph idx="1"/>
          </p:nvPr>
        </p:nvSpPr>
        <p:spPr>
          <a:xfrm>
            <a:off x="248579" y="1312750"/>
            <a:ext cx="11500049" cy="6912768"/>
          </a:xfrm>
        </p:spPr>
        <p:txBody>
          <a:bodyPr>
            <a:normAutofit fontScale="70000" lnSpcReduction="20000"/>
          </a:bodyPr>
          <a:lstStyle/>
          <a:p>
            <a:pPr marL="0" indent="0">
              <a:lnSpc>
                <a:spcPct val="120000"/>
              </a:lnSpc>
              <a:buNone/>
            </a:pPr>
            <a:r>
              <a:rPr lang="en-GB" sz="2900" dirty="0"/>
              <a:t>WP on SC magnets Tasks 8.4, </a:t>
            </a:r>
            <a:r>
              <a:rPr lang="en-GB" sz="2900" b="1" dirty="0">
                <a:solidFill>
                  <a:schemeClr val="accent1"/>
                </a:solidFill>
              </a:rPr>
              <a:t>Construction of a curved CCT magnet demonstrator </a:t>
            </a:r>
            <a:r>
              <a:rPr lang="en-GB" sz="2900" dirty="0"/>
              <a:t>and Task 8.5, </a:t>
            </a:r>
            <a:r>
              <a:rPr lang="en-GB" sz="2900" b="1" dirty="0">
                <a:solidFill>
                  <a:schemeClr val="accent1"/>
                </a:solidFill>
              </a:rPr>
              <a:t>Construction of the HTS CCT demonstrator</a:t>
            </a:r>
            <a:r>
              <a:rPr lang="en-GB" sz="2900" dirty="0"/>
              <a:t>. </a:t>
            </a:r>
            <a:endParaRPr lang="en-GB" sz="3400" dirty="0"/>
          </a:p>
          <a:p>
            <a:pPr marL="0" indent="0">
              <a:lnSpc>
                <a:spcPct val="120000"/>
              </a:lnSpc>
              <a:buNone/>
            </a:pPr>
            <a:r>
              <a:rPr lang="en-GB" sz="2900" dirty="0"/>
              <a:t>Two industrial companies (BNG and Scanditronix) have sent a letter to the Coordinator asking to </a:t>
            </a:r>
            <a:r>
              <a:rPr lang="en-GB" sz="2900" dirty="0">
                <a:solidFill>
                  <a:schemeClr val="accent1"/>
                </a:solidFill>
              </a:rPr>
              <a:t>quit the Project </a:t>
            </a:r>
            <a:r>
              <a:rPr lang="en-GB" sz="2900" dirty="0"/>
              <a:t>because they “cannot fulfil the milestones to </a:t>
            </a:r>
            <a:r>
              <a:rPr lang="en-GB" sz="2900" dirty="0">
                <a:solidFill>
                  <a:schemeClr val="accent1"/>
                </a:solidFill>
              </a:rPr>
              <a:t>build the requested hardware with the budget available</a:t>
            </a:r>
            <a:r>
              <a:rPr lang="en-GB" sz="2900" dirty="0"/>
              <a:t>”: “material and energy prices have risen dramatically since the start of the project. We are thus not any more in the position to allocate R&amp;D money … into I.FAST.”</a:t>
            </a:r>
          </a:p>
          <a:p>
            <a:pPr marL="0" indent="0">
              <a:lnSpc>
                <a:spcPct val="120000"/>
              </a:lnSpc>
              <a:buNone/>
            </a:pPr>
            <a:r>
              <a:rPr lang="en-GB" sz="3400" dirty="0"/>
              <a:t>Actions:</a:t>
            </a:r>
          </a:p>
          <a:p>
            <a:pPr marL="457200" lvl="1" indent="0">
              <a:lnSpc>
                <a:spcPct val="120000"/>
              </a:lnSpc>
              <a:buNone/>
            </a:pPr>
            <a:r>
              <a:rPr lang="en-GB" sz="2600" dirty="0"/>
              <a:t>Instead of declaring the companies as defaulting partners, the Project will keep them in the collaboration, with 0 or minimum EC contribution, and try to redistribute their work to others. Thanks to the tireless work of the WP8 management, a satisfactory solution </a:t>
            </a:r>
            <a:r>
              <a:rPr lang="en-GB" sz="2600"/>
              <a:t>worked out: </a:t>
            </a:r>
            <a:endParaRPr lang="en-GB" sz="2600" dirty="0"/>
          </a:p>
          <a:p>
            <a:pPr lvl="1">
              <a:lnSpc>
                <a:spcPct val="120000"/>
              </a:lnSpc>
              <a:buFontTx/>
              <a:buChar char="-"/>
            </a:pPr>
            <a:r>
              <a:rPr lang="en-GB" sz="2600" b="1" dirty="0" err="1">
                <a:solidFill>
                  <a:schemeClr val="accent1"/>
                </a:solidFill>
              </a:rPr>
              <a:t>Elytt</a:t>
            </a:r>
            <a:r>
              <a:rPr lang="en-GB" sz="2600" dirty="0"/>
              <a:t> (3</a:t>
            </a:r>
            <a:r>
              <a:rPr lang="en-GB" sz="2600" baseline="30000" dirty="0"/>
              <a:t>rd</a:t>
            </a:r>
            <a:r>
              <a:rPr lang="en-GB" sz="2600" dirty="0"/>
              <a:t> magnet company in the project) has already agreed to take BNG’s part in Task 8.5.</a:t>
            </a:r>
          </a:p>
          <a:p>
            <a:pPr lvl="1">
              <a:lnSpc>
                <a:spcPct val="120000"/>
              </a:lnSpc>
              <a:buFontTx/>
              <a:buChar char="-"/>
            </a:pPr>
            <a:r>
              <a:rPr lang="en-GB" sz="2600" dirty="0"/>
              <a:t>We have explored solutions for Task 8.4: internalisation to another I.FAST partner, or another magnet company. Possible descoping and increasing risks (technical and delay). </a:t>
            </a:r>
          </a:p>
          <a:p>
            <a:pPr lvl="1">
              <a:lnSpc>
                <a:spcPct val="120000"/>
              </a:lnSpc>
              <a:buFontTx/>
              <a:buChar char="-"/>
            </a:pPr>
            <a:r>
              <a:rPr lang="en-GB" sz="2600" dirty="0"/>
              <a:t>A solution has been recently agreed (internalisation to </a:t>
            </a:r>
            <a:r>
              <a:rPr lang="en-GB" sz="2600" b="1" dirty="0">
                <a:solidFill>
                  <a:schemeClr val="accent1"/>
                </a:solidFill>
              </a:rPr>
              <a:t>CIEMAT</a:t>
            </a:r>
            <a:r>
              <a:rPr lang="en-GB" sz="2600" dirty="0"/>
              <a:t>). </a:t>
            </a:r>
          </a:p>
          <a:p>
            <a:pPr marL="0" indent="0">
              <a:lnSpc>
                <a:spcPct val="120000"/>
              </a:lnSpc>
              <a:buNone/>
            </a:pPr>
            <a:endParaRPr lang="en-GB" dirty="0"/>
          </a:p>
          <a:p>
            <a:pPr marL="0" indent="0">
              <a:lnSpc>
                <a:spcPct val="120000"/>
              </a:lnSpc>
              <a:buNone/>
            </a:pPr>
            <a:endParaRPr lang="en-GB" dirty="0"/>
          </a:p>
          <a:p>
            <a:pPr marL="0" indent="0">
              <a:lnSpc>
                <a:spcPct val="120000"/>
              </a:lnSpc>
              <a:buNone/>
            </a:pPr>
            <a:r>
              <a:rPr lang="en-GB" dirty="0"/>
              <a:t>  </a:t>
            </a:r>
          </a:p>
        </p:txBody>
      </p:sp>
    </p:spTree>
    <p:extLst>
      <p:ext uri="{BB962C8B-B14F-4D97-AF65-F5344CB8AC3E}">
        <p14:creationId xmlns:p14="http://schemas.microsoft.com/office/powerpoint/2010/main" val="367068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269981"/>
            <a:ext cx="10946432" cy="920537"/>
          </a:xfrm>
        </p:spPr>
        <p:txBody>
          <a:bodyPr>
            <a:normAutofit/>
          </a:bodyPr>
          <a:lstStyle/>
          <a:p>
            <a:r>
              <a:rPr lang="fr-CH" sz="3600" dirty="0"/>
              <a:t>Use of </a:t>
            </a:r>
            <a:r>
              <a:rPr lang="fr-CH" sz="3600" dirty="0" err="1"/>
              <a:t>resources</a:t>
            </a:r>
            <a:r>
              <a:rPr lang="fr-CH" sz="3600" dirty="0"/>
              <a:t> in P1 – Full </a:t>
            </a:r>
            <a:r>
              <a:rPr lang="fr-CH" sz="3600" dirty="0" err="1"/>
              <a:t>costs</a:t>
            </a:r>
            <a:endParaRPr lang="en-GB" sz="3600" dirty="0"/>
          </a:p>
        </p:txBody>
      </p:sp>
      <p:sp>
        <p:nvSpPr>
          <p:cNvPr id="3" name="Content Placeholder 2"/>
          <p:cNvSpPr>
            <a:spLocks noGrp="1"/>
          </p:cNvSpPr>
          <p:nvPr>
            <p:ph sz="half" idx="1"/>
          </p:nvPr>
        </p:nvSpPr>
        <p:spPr>
          <a:xfrm>
            <a:off x="875172" y="1190518"/>
            <a:ext cx="3961656" cy="3763615"/>
          </a:xfrm>
        </p:spPr>
        <p:txBody>
          <a:bodyPr anchor="ctr">
            <a:normAutofit fontScale="92500" lnSpcReduction="20000"/>
          </a:bodyPr>
          <a:lstStyle/>
          <a:p>
            <a:pPr marL="0" indent="0" algn="just">
              <a:buNone/>
            </a:pPr>
            <a:r>
              <a:rPr lang="en-GB" sz="2000" b="1" dirty="0"/>
              <a:t>Utilisation of personnel and resources per beneficiary during P1 (May 2021 – October 2022).</a:t>
            </a:r>
          </a:p>
          <a:p>
            <a:pPr marL="0" indent="0" algn="just">
              <a:buNone/>
            </a:pPr>
            <a:r>
              <a:rPr lang="en-GB" sz="2000" dirty="0"/>
              <a:t>The resources cover the full costs  incurred by the beneficiaries (EC contribution + matching funds, without overheads) and are shown as percentage of  the estimated total man-power and budget for the complete duration of the project.</a:t>
            </a:r>
          </a:p>
          <a:p>
            <a:pPr marL="0" indent="0" algn="just">
              <a:buNone/>
            </a:pPr>
            <a:r>
              <a:rPr lang="en-GB" sz="2000" dirty="0"/>
              <a:t>INFN has already spent 60% of personnel and 42% of material costs (37.5% if linear at M18) </a:t>
            </a:r>
          </a:p>
        </p:txBody>
      </p:sp>
      <p:sp>
        <p:nvSpPr>
          <p:cNvPr id="7" name="Footer Placeholder 4"/>
          <p:cNvSpPr>
            <a:spLocks noGrp="1"/>
          </p:cNvSpPr>
          <p:nvPr>
            <p:ph type="ftr" sz="quarter" idx="11"/>
          </p:nvPr>
        </p:nvSpPr>
        <p:spPr>
          <a:xfrm>
            <a:off x="2856000" y="6129202"/>
            <a:ext cx="6480000" cy="365125"/>
          </a:xfrm>
        </p:spPr>
        <p:txBody>
          <a:bodyPr/>
          <a:lstStyle>
            <a:lvl1pPr>
              <a:defRPr sz="1200">
                <a:solidFill>
                  <a:schemeClr val="accent5"/>
                </a:solidFill>
              </a:defRPr>
            </a:lvl1pPr>
          </a:lstStyle>
          <a:p>
            <a:r>
              <a:rPr lang="en-GB"/>
              <a:t>I.FAST P1 review meeting – February 2023</a:t>
            </a:r>
            <a:endParaRPr lang="en-US" dirty="0"/>
          </a:p>
        </p:txBody>
      </p:sp>
      <p:sp>
        <p:nvSpPr>
          <p:cNvPr id="8" name="Slide Number Placeholder 3"/>
          <p:cNvSpPr>
            <a:spLocks noGrp="1"/>
          </p:cNvSpPr>
          <p:nvPr>
            <p:ph type="sldNum" sz="quarter" idx="12"/>
          </p:nvPr>
        </p:nvSpPr>
        <p:spPr>
          <a:xfrm>
            <a:off x="9696400" y="6129202"/>
            <a:ext cx="1657400" cy="365125"/>
          </a:xfrm>
        </p:spPr>
        <p:txBody>
          <a:bodyPr/>
          <a:lstStyle>
            <a:lvl1pPr>
              <a:defRPr sz="1200">
                <a:solidFill>
                  <a:schemeClr val="accent5"/>
                </a:solidFill>
              </a:defRPr>
            </a:lvl1pPr>
          </a:lstStyle>
          <a:p>
            <a:fld id="{F7A1A58B-7BA1-7E42-8231-6D1CB1C760B1}" type="slidenum">
              <a:rPr lang="en-US" smtClean="0"/>
              <a:pPr/>
              <a:t>21</a:t>
            </a:fld>
            <a:endParaRPr lang="en-US"/>
          </a:p>
        </p:txBody>
      </p:sp>
      <p:pic>
        <p:nvPicPr>
          <p:cNvPr id="11" name="Content Placeholder 10">
            <a:extLst>
              <a:ext uri="{FF2B5EF4-FFF2-40B4-BE49-F238E27FC236}">
                <a16:creationId xmlns:a16="http://schemas.microsoft.com/office/drawing/2014/main" id="{2750AF8E-78BF-A827-33D4-9EAA29DFB198}"/>
              </a:ext>
            </a:extLst>
          </p:cNvPr>
          <p:cNvPicPr>
            <a:picLocks noGrp="1" noChangeAspect="1"/>
          </p:cNvPicPr>
          <p:nvPr>
            <p:ph sz="half" idx="2"/>
          </p:nvPr>
        </p:nvPicPr>
        <p:blipFill>
          <a:blip r:embed="rId2"/>
          <a:stretch>
            <a:fillRect/>
          </a:stretch>
        </p:blipFill>
        <p:spPr>
          <a:xfrm>
            <a:off x="5847612" y="3707432"/>
            <a:ext cx="5220000" cy="2463370"/>
          </a:xfrm>
          <a:prstGeom prst="rect">
            <a:avLst/>
          </a:prstGeom>
        </p:spPr>
      </p:pic>
      <p:pic>
        <p:nvPicPr>
          <p:cNvPr id="9" name="Picture 8">
            <a:extLst>
              <a:ext uri="{FF2B5EF4-FFF2-40B4-BE49-F238E27FC236}">
                <a16:creationId xmlns:a16="http://schemas.microsoft.com/office/drawing/2014/main" id="{D07D9D57-C7B5-8BFC-1AA9-685B9D536AD8}"/>
              </a:ext>
            </a:extLst>
          </p:cNvPr>
          <p:cNvPicPr>
            <a:picLocks noChangeAspect="1"/>
          </p:cNvPicPr>
          <p:nvPr/>
        </p:nvPicPr>
        <p:blipFill>
          <a:blip r:embed="rId3"/>
          <a:stretch>
            <a:fillRect/>
          </a:stretch>
        </p:blipFill>
        <p:spPr>
          <a:xfrm>
            <a:off x="5857484" y="1397741"/>
            <a:ext cx="5220000" cy="2309691"/>
          </a:xfrm>
          <a:prstGeom prst="rect">
            <a:avLst/>
          </a:prstGeom>
        </p:spPr>
      </p:pic>
    </p:spTree>
    <p:extLst>
      <p:ext uri="{BB962C8B-B14F-4D97-AF65-F5344CB8AC3E}">
        <p14:creationId xmlns:p14="http://schemas.microsoft.com/office/powerpoint/2010/main" val="313969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3214-69D8-8039-C522-4C3AB5FDBF94}"/>
              </a:ext>
            </a:extLst>
          </p:cNvPr>
          <p:cNvSpPr>
            <a:spLocks noGrp="1"/>
          </p:cNvSpPr>
          <p:nvPr>
            <p:ph type="title"/>
          </p:nvPr>
        </p:nvSpPr>
        <p:spPr>
          <a:xfrm>
            <a:off x="838200" y="416350"/>
            <a:ext cx="5545832" cy="920538"/>
          </a:xfrm>
        </p:spPr>
        <p:txBody>
          <a:bodyPr>
            <a:normAutofit fontScale="90000"/>
          </a:bodyPr>
          <a:lstStyle/>
          <a:p>
            <a:r>
              <a:rPr lang="fr-CH" dirty="0" err="1"/>
              <a:t>Annual</a:t>
            </a:r>
            <a:r>
              <a:rPr lang="fr-CH" dirty="0"/>
              <a:t> Meeting 2023 in Trieste</a:t>
            </a:r>
            <a:endParaRPr lang="en-GB" dirty="0"/>
          </a:p>
        </p:txBody>
      </p:sp>
      <p:sp>
        <p:nvSpPr>
          <p:cNvPr id="3" name="Content Placeholder 2">
            <a:extLst>
              <a:ext uri="{FF2B5EF4-FFF2-40B4-BE49-F238E27FC236}">
                <a16:creationId xmlns:a16="http://schemas.microsoft.com/office/drawing/2014/main" id="{BD83A309-F699-FCFF-0366-EE1105555190}"/>
              </a:ext>
            </a:extLst>
          </p:cNvPr>
          <p:cNvSpPr>
            <a:spLocks noGrp="1"/>
          </p:cNvSpPr>
          <p:nvPr>
            <p:ph idx="1"/>
          </p:nvPr>
        </p:nvSpPr>
        <p:spPr>
          <a:xfrm>
            <a:off x="610066" y="1417616"/>
            <a:ext cx="6918309" cy="4894458"/>
          </a:xfrm>
        </p:spPr>
        <p:txBody>
          <a:bodyPr>
            <a:normAutofit fontScale="85000" lnSpcReduction="20000"/>
          </a:bodyPr>
          <a:lstStyle/>
          <a:p>
            <a:pPr>
              <a:lnSpc>
                <a:spcPct val="100000"/>
              </a:lnSpc>
            </a:pPr>
            <a:r>
              <a:rPr lang="en-GB" dirty="0"/>
              <a:t>Industry Workshop on </a:t>
            </a:r>
            <a:r>
              <a:rPr lang="en-GB" dirty="0">
                <a:solidFill>
                  <a:schemeClr val="accent1"/>
                </a:solidFill>
              </a:rPr>
              <a:t>HTS developments and applications</a:t>
            </a:r>
            <a:r>
              <a:rPr lang="en-GB" dirty="0"/>
              <a:t>, Tuesday 18/4</a:t>
            </a:r>
          </a:p>
          <a:p>
            <a:pPr>
              <a:lnSpc>
                <a:spcPct val="100000"/>
              </a:lnSpc>
            </a:pPr>
            <a:r>
              <a:rPr lang="en-GB" dirty="0"/>
              <a:t>Workshop on </a:t>
            </a:r>
            <a:r>
              <a:rPr lang="en-GB" dirty="0">
                <a:solidFill>
                  <a:schemeClr val="accent1"/>
                </a:solidFill>
              </a:rPr>
              <a:t>Roadmap for Technology Infrastructure</a:t>
            </a:r>
            <a:r>
              <a:rPr lang="en-GB" dirty="0"/>
              <a:t>, Wednesday 19/4 </a:t>
            </a:r>
          </a:p>
          <a:p>
            <a:pPr>
              <a:lnSpc>
                <a:spcPct val="100000"/>
              </a:lnSpc>
            </a:pPr>
            <a:r>
              <a:rPr lang="en-GB" dirty="0">
                <a:solidFill>
                  <a:schemeClr val="accent1"/>
                </a:solidFill>
              </a:rPr>
              <a:t>Plenary sessions </a:t>
            </a:r>
            <a:r>
              <a:rPr lang="en-GB" dirty="0"/>
              <a:t>We 19/4-Fr 21/4</a:t>
            </a:r>
          </a:p>
          <a:p>
            <a:pPr>
              <a:lnSpc>
                <a:spcPct val="100000"/>
              </a:lnSpc>
            </a:pPr>
            <a:r>
              <a:rPr lang="en-GB" dirty="0"/>
              <a:t>Multidisciplinary Workshop on </a:t>
            </a:r>
            <a:r>
              <a:rPr lang="en-GB" dirty="0">
                <a:solidFill>
                  <a:schemeClr val="accent1"/>
                </a:solidFill>
              </a:rPr>
              <a:t>AI and accelerators,</a:t>
            </a:r>
            <a:r>
              <a:rPr lang="en-GB" dirty="0"/>
              <a:t> Thursday 20/4</a:t>
            </a:r>
          </a:p>
          <a:p>
            <a:pPr>
              <a:lnSpc>
                <a:spcPct val="100000"/>
              </a:lnSpc>
            </a:pPr>
            <a:r>
              <a:rPr lang="en-GB" dirty="0"/>
              <a:t>Presentation of </a:t>
            </a:r>
            <a:r>
              <a:rPr lang="en-GB" dirty="0">
                <a:solidFill>
                  <a:schemeClr val="accent1"/>
                </a:solidFill>
              </a:rPr>
              <a:t>IIF Projects</a:t>
            </a:r>
            <a:r>
              <a:rPr lang="en-GB" dirty="0"/>
              <a:t>, Fr 21/4</a:t>
            </a:r>
          </a:p>
          <a:p>
            <a:pPr>
              <a:lnSpc>
                <a:spcPct val="100000"/>
              </a:lnSpc>
            </a:pPr>
            <a:r>
              <a:rPr lang="en-GB" dirty="0"/>
              <a:t>Visits of </a:t>
            </a:r>
            <a:r>
              <a:rPr lang="en-GB" dirty="0" err="1"/>
              <a:t>Elettra</a:t>
            </a:r>
            <a:r>
              <a:rPr lang="en-GB" dirty="0"/>
              <a:t>, Wednesday 19/4, and </a:t>
            </a:r>
            <a:r>
              <a:rPr lang="en-GB" dirty="0" err="1"/>
              <a:t>Kyma</a:t>
            </a:r>
            <a:r>
              <a:rPr lang="en-GB" dirty="0"/>
              <a:t>, Friday 21/4.</a:t>
            </a:r>
          </a:p>
          <a:p>
            <a:pPr>
              <a:lnSpc>
                <a:spcPct val="100000"/>
              </a:lnSpc>
            </a:pPr>
            <a:r>
              <a:rPr lang="en-GB" dirty="0"/>
              <a:t>Welcome cocktail at the historical </a:t>
            </a:r>
            <a:r>
              <a:rPr lang="en-GB" dirty="0" err="1"/>
              <a:t>Caffé</a:t>
            </a:r>
            <a:r>
              <a:rPr lang="en-GB" dirty="0"/>
              <a:t> </a:t>
            </a:r>
            <a:r>
              <a:rPr lang="en-GB" dirty="0" err="1"/>
              <a:t>Tommaseo</a:t>
            </a:r>
            <a:r>
              <a:rPr lang="en-GB" dirty="0"/>
              <a:t>, dinner banquet at the Yacht Club, visits of the city.</a:t>
            </a:r>
          </a:p>
        </p:txBody>
      </p:sp>
      <p:sp>
        <p:nvSpPr>
          <p:cNvPr id="5" name="Slide Number Placeholder 4">
            <a:extLst>
              <a:ext uri="{FF2B5EF4-FFF2-40B4-BE49-F238E27FC236}">
                <a16:creationId xmlns:a16="http://schemas.microsoft.com/office/drawing/2014/main" id="{E05778C5-4173-6535-4B69-CEF64652F108}"/>
              </a:ext>
            </a:extLst>
          </p:cNvPr>
          <p:cNvSpPr>
            <a:spLocks noGrp="1"/>
          </p:cNvSpPr>
          <p:nvPr>
            <p:ph type="sldNum" sz="quarter" idx="12"/>
          </p:nvPr>
        </p:nvSpPr>
        <p:spPr/>
        <p:txBody>
          <a:bodyPr/>
          <a:lstStyle/>
          <a:p>
            <a:fld id="{F7A1A58B-7BA1-7E42-8231-6D1CB1C760B1}" type="slidenum">
              <a:rPr lang="en-US" smtClean="0"/>
              <a:pPr/>
              <a:t>22</a:t>
            </a:fld>
            <a:endParaRPr lang="en-US"/>
          </a:p>
        </p:txBody>
      </p:sp>
      <p:pic>
        <p:nvPicPr>
          <p:cNvPr id="7" name="Picture 6">
            <a:extLst>
              <a:ext uri="{FF2B5EF4-FFF2-40B4-BE49-F238E27FC236}">
                <a16:creationId xmlns:a16="http://schemas.microsoft.com/office/drawing/2014/main" id="{029EA405-D730-F6F1-2246-CFF43556B1F2}"/>
              </a:ext>
            </a:extLst>
          </p:cNvPr>
          <p:cNvPicPr>
            <a:picLocks noChangeAspect="1"/>
          </p:cNvPicPr>
          <p:nvPr/>
        </p:nvPicPr>
        <p:blipFill>
          <a:blip r:embed="rId2"/>
          <a:stretch>
            <a:fillRect/>
          </a:stretch>
        </p:blipFill>
        <p:spPr>
          <a:xfrm>
            <a:off x="7409795" y="590705"/>
            <a:ext cx="4172139" cy="5903622"/>
          </a:xfrm>
          <a:prstGeom prst="rect">
            <a:avLst/>
          </a:prstGeom>
        </p:spPr>
      </p:pic>
    </p:spTree>
    <p:extLst>
      <p:ext uri="{BB962C8B-B14F-4D97-AF65-F5344CB8AC3E}">
        <p14:creationId xmlns:p14="http://schemas.microsoft.com/office/powerpoint/2010/main" val="4083817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6BC0-6F7F-2B52-8BD9-CFA61B35904E}"/>
              </a:ext>
            </a:extLst>
          </p:cNvPr>
          <p:cNvSpPr>
            <a:spLocks noGrp="1"/>
          </p:cNvSpPr>
          <p:nvPr>
            <p:ph type="title"/>
          </p:nvPr>
        </p:nvSpPr>
        <p:spPr>
          <a:xfrm>
            <a:off x="695400" y="242564"/>
            <a:ext cx="10370368" cy="920538"/>
          </a:xfrm>
        </p:spPr>
        <p:txBody>
          <a:bodyPr>
            <a:normAutofit/>
          </a:bodyPr>
          <a:lstStyle/>
          <a:p>
            <a:r>
              <a:rPr lang="fr-CH" dirty="0"/>
              <a:t>Future EU </a:t>
            </a:r>
            <a:r>
              <a:rPr lang="fr-CH" dirty="0" err="1"/>
              <a:t>accelerator</a:t>
            </a:r>
            <a:r>
              <a:rPr lang="fr-CH" dirty="0"/>
              <a:t> programmes</a:t>
            </a:r>
            <a:endParaRPr lang="en-GB" dirty="0"/>
          </a:p>
        </p:txBody>
      </p:sp>
      <p:sp>
        <p:nvSpPr>
          <p:cNvPr id="3" name="Content Placeholder 2">
            <a:extLst>
              <a:ext uri="{FF2B5EF4-FFF2-40B4-BE49-F238E27FC236}">
                <a16:creationId xmlns:a16="http://schemas.microsoft.com/office/drawing/2014/main" id="{DEDD7756-CB26-EB63-1E5C-B8ECBE5C48E8}"/>
              </a:ext>
            </a:extLst>
          </p:cNvPr>
          <p:cNvSpPr>
            <a:spLocks noGrp="1"/>
          </p:cNvSpPr>
          <p:nvPr>
            <p:ph idx="1"/>
          </p:nvPr>
        </p:nvSpPr>
        <p:spPr>
          <a:xfrm>
            <a:off x="407368" y="1185922"/>
            <a:ext cx="11377264" cy="5184576"/>
          </a:xfrm>
        </p:spPr>
        <p:txBody>
          <a:bodyPr>
            <a:normAutofit fontScale="62500" lnSpcReduction="20000"/>
          </a:bodyPr>
          <a:lstStyle/>
          <a:p>
            <a:pPr>
              <a:lnSpc>
                <a:spcPct val="120000"/>
              </a:lnSpc>
            </a:pPr>
            <a:r>
              <a:rPr lang="en-GB" dirty="0"/>
              <a:t>We get our funding from the </a:t>
            </a:r>
            <a:r>
              <a:rPr lang="en-GB" b="1" dirty="0">
                <a:solidFill>
                  <a:schemeClr val="accent1"/>
                </a:solidFill>
              </a:rPr>
              <a:t>Research Infrastructure </a:t>
            </a:r>
            <a:r>
              <a:rPr lang="en-GB" dirty="0"/>
              <a:t>part of Horizon Europe – that was the only one with a reduced budget </a:t>
            </a:r>
            <a:r>
              <a:rPr lang="en-GB" dirty="0" err="1"/>
              <a:t>w.r.t.</a:t>
            </a:r>
            <a:r>
              <a:rPr lang="en-GB" dirty="0"/>
              <a:t> Horizon 2020.</a:t>
            </a:r>
          </a:p>
          <a:p>
            <a:pPr>
              <a:lnSpc>
                <a:spcPct val="120000"/>
              </a:lnSpc>
            </a:pPr>
            <a:r>
              <a:rPr lang="en-GB" dirty="0"/>
              <a:t>The political messages in Brussels (DG/RTD) are not very clear: </a:t>
            </a:r>
            <a:r>
              <a:rPr lang="en-GB" b="1" dirty="0">
                <a:solidFill>
                  <a:schemeClr val="accent1"/>
                </a:solidFill>
              </a:rPr>
              <a:t>change of DG </a:t>
            </a:r>
            <a:r>
              <a:rPr lang="en-GB" dirty="0"/>
              <a:t>(</a:t>
            </a:r>
            <a:r>
              <a:rPr lang="en-GB" dirty="0" err="1"/>
              <a:t>J.E.Paquet</a:t>
            </a:r>
            <a:r>
              <a:rPr lang="en-GB" dirty="0"/>
              <a:t> to M. Lemaitre from 16.2), continuous </a:t>
            </a:r>
            <a:r>
              <a:rPr lang="en-GB" b="1" dirty="0">
                <a:solidFill>
                  <a:schemeClr val="accent1"/>
                </a:solidFill>
              </a:rPr>
              <a:t>changes of RI </a:t>
            </a:r>
            <a:r>
              <a:rPr lang="en-GB" b="1" dirty="0" err="1">
                <a:solidFill>
                  <a:schemeClr val="accent1"/>
                </a:solidFill>
              </a:rPr>
              <a:t>HoU</a:t>
            </a:r>
            <a:r>
              <a:rPr lang="en-GB" b="1" dirty="0">
                <a:solidFill>
                  <a:schemeClr val="accent1"/>
                </a:solidFill>
              </a:rPr>
              <a:t> </a:t>
            </a:r>
            <a:r>
              <a:rPr lang="en-GB" dirty="0"/>
              <a:t>(L. </a:t>
            </a:r>
            <a:r>
              <a:rPr lang="en-GB" dirty="0" err="1"/>
              <a:t>Karamalis</a:t>
            </a:r>
            <a:r>
              <a:rPr lang="en-GB" dirty="0"/>
              <a:t> is leaving, replacement not appointed yet). The transition to subcontracting RI calls and Programme is also detrimental.  </a:t>
            </a:r>
          </a:p>
          <a:p>
            <a:pPr>
              <a:lnSpc>
                <a:spcPct val="120000"/>
              </a:lnSpc>
            </a:pPr>
            <a:r>
              <a:rPr lang="en-GB" dirty="0"/>
              <a:t>In this lack of political guidance, the </a:t>
            </a:r>
            <a:r>
              <a:rPr lang="en-GB" b="1" dirty="0">
                <a:solidFill>
                  <a:schemeClr val="accent1"/>
                </a:solidFill>
              </a:rPr>
              <a:t>RI Work Programme Committee </a:t>
            </a:r>
            <a:r>
              <a:rPr lang="en-GB" dirty="0"/>
              <a:t>(international, </a:t>
            </a:r>
            <a:r>
              <a:rPr lang="en-GB" dirty="0" err="1"/>
              <a:t>italian</a:t>
            </a:r>
            <a:r>
              <a:rPr lang="en-GB" dirty="0"/>
              <a:t> </a:t>
            </a:r>
            <a:r>
              <a:rPr lang="en-GB" dirty="0" err="1"/>
              <a:t>repr</a:t>
            </a:r>
            <a:r>
              <a:rPr lang="en-GB" dirty="0"/>
              <a:t>. G. </a:t>
            </a:r>
            <a:r>
              <a:rPr lang="en-GB" dirty="0" err="1"/>
              <a:t>Pappalardo</a:t>
            </a:r>
            <a:r>
              <a:rPr lang="en-GB" dirty="0"/>
              <a:t>) has taken the lead and decided to reorient the calls towards RI’s providing “services”. No more “communities” (H2020 to HE), no more “innovation” (allegedly moved to the new EIC).</a:t>
            </a:r>
          </a:p>
          <a:p>
            <a:pPr>
              <a:lnSpc>
                <a:spcPct val="120000"/>
              </a:lnSpc>
            </a:pPr>
            <a:r>
              <a:rPr lang="en-GB" dirty="0"/>
              <a:t>Some of our activities of interest can move to the new </a:t>
            </a:r>
            <a:r>
              <a:rPr lang="en-GB" b="1" dirty="0">
                <a:solidFill>
                  <a:schemeClr val="accent1"/>
                </a:solidFill>
              </a:rPr>
              <a:t>INFRA-TECH calls </a:t>
            </a:r>
            <a:r>
              <a:rPr lang="en-GB" dirty="0"/>
              <a:t>(10M for common development of advanced instruments by at least 3 RI’s of European relevance), or continue in the </a:t>
            </a:r>
            <a:r>
              <a:rPr lang="en-GB" b="1" dirty="0">
                <a:solidFill>
                  <a:schemeClr val="accent1"/>
                </a:solidFill>
              </a:rPr>
              <a:t>INFRA-DEV calls </a:t>
            </a:r>
            <a:r>
              <a:rPr lang="en-GB" dirty="0"/>
              <a:t>(design studies).</a:t>
            </a:r>
          </a:p>
          <a:p>
            <a:pPr>
              <a:lnSpc>
                <a:spcPct val="120000"/>
              </a:lnSpc>
            </a:pPr>
            <a:r>
              <a:rPr lang="en-GB" dirty="0"/>
              <a:t>We keep claiming that a general project centred on a series of </a:t>
            </a:r>
            <a:r>
              <a:rPr lang="en-GB" b="1" dirty="0">
                <a:solidFill>
                  <a:schemeClr val="accent1"/>
                </a:solidFill>
              </a:rPr>
              <a:t>low-TRL activities </a:t>
            </a:r>
            <a:r>
              <a:rPr lang="en-GB" dirty="0"/>
              <a:t>developed by consortia of laboratories with a </a:t>
            </a:r>
            <a:r>
              <a:rPr lang="en-GB" b="1" dirty="0">
                <a:solidFill>
                  <a:schemeClr val="accent1"/>
                </a:solidFill>
              </a:rPr>
              <a:t>strong industry participation </a:t>
            </a:r>
            <a:r>
              <a:rPr lang="en-GB" dirty="0"/>
              <a:t>(innovation) is essential for the progress of particle accelerator technologies in Europe, serving multiple user communities.</a:t>
            </a:r>
          </a:p>
        </p:txBody>
      </p:sp>
      <p:sp>
        <p:nvSpPr>
          <p:cNvPr id="5" name="Slide Number Placeholder 4">
            <a:extLst>
              <a:ext uri="{FF2B5EF4-FFF2-40B4-BE49-F238E27FC236}">
                <a16:creationId xmlns:a16="http://schemas.microsoft.com/office/drawing/2014/main" id="{055E21A9-EA55-F082-AC29-26D788C8B4E3}"/>
              </a:ext>
            </a:extLst>
          </p:cNvPr>
          <p:cNvSpPr>
            <a:spLocks noGrp="1"/>
          </p:cNvSpPr>
          <p:nvPr>
            <p:ph type="sldNum" sz="quarter" idx="12"/>
          </p:nvPr>
        </p:nvSpPr>
        <p:spPr/>
        <p:txBody>
          <a:bodyPr/>
          <a:lstStyle/>
          <a:p>
            <a:fld id="{F7A1A58B-7BA1-7E42-8231-6D1CB1C760B1}" type="slidenum">
              <a:rPr lang="en-US" smtClean="0"/>
              <a:pPr/>
              <a:t>23</a:t>
            </a:fld>
            <a:endParaRPr lang="en-US"/>
          </a:p>
        </p:txBody>
      </p:sp>
    </p:spTree>
    <p:extLst>
      <p:ext uri="{BB962C8B-B14F-4D97-AF65-F5344CB8AC3E}">
        <p14:creationId xmlns:p14="http://schemas.microsoft.com/office/powerpoint/2010/main" val="3752647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54E6-22FD-F527-1DA1-54B4147EDB3E}"/>
              </a:ext>
            </a:extLst>
          </p:cNvPr>
          <p:cNvSpPr>
            <a:spLocks noGrp="1"/>
          </p:cNvSpPr>
          <p:nvPr>
            <p:ph type="title"/>
          </p:nvPr>
        </p:nvSpPr>
        <p:spPr>
          <a:xfrm>
            <a:off x="551384" y="323992"/>
            <a:ext cx="11017224" cy="920538"/>
          </a:xfrm>
        </p:spPr>
        <p:txBody>
          <a:bodyPr>
            <a:noAutofit/>
          </a:bodyPr>
          <a:lstStyle/>
          <a:p>
            <a:r>
              <a:rPr lang="fr-CH" sz="3200" dirty="0"/>
              <a:t>Short, medium and long </a:t>
            </a:r>
            <a:r>
              <a:rPr lang="fr-CH" sz="3200" dirty="0" err="1"/>
              <a:t>term</a:t>
            </a:r>
            <a:r>
              <a:rPr lang="fr-CH" sz="3200" dirty="0"/>
              <a:t> TIARA programme</a:t>
            </a:r>
            <a:endParaRPr lang="en-GB" sz="3200" dirty="0"/>
          </a:p>
        </p:txBody>
      </p:sp>
      <p:sp>
        <p:nvSpPr>
          <p:cNvPr id="3" name="Content Placeholder 2">
            <a:extLst>
              <a:ext uri="{FF2B5EF4-FFF2-40B4-BE49-F238E27FC236}">
                <a16:creationId xmlns:a16="http://schemas.microsoft.com/office/drawing/2014/main" id="{EB66B01D-67F2-CE84-80E8-E4BE8D094084}"/>
              </a:ext>
            </a:extLst>
          </p:cNvPr>
          <p:cNvSpPr>
            <a:spLocks noGrp="1"/>
          </p:cNvSpPr>
          <p:nvPr>
            <p:ph idx="1"/>
          </p:nvPr>
        </p:nvSpPr>
        <p:spPr>
          <a:xfrm>
            <a:off x="623392" y="1083874"/>
            <a:ext cx="10515600" cy="920538"/>
          </a:xfrm>
        </p:spPr>
        <p:txBody>
          <a:bodyPr>
            <a:normAutofit fontScale="62500" lnSpcReduction="20000"/>
          </a:bodyPr>
          <a:lstStyle/>
          <a:p>
            <a:pPr marL="0" indent="0">
              <a:lnSpc>
                <a:spcPct val="120000"/>
              </a:lnSpc>
              <a:buNone/>
            </a:pPr>
            <a:r>
              <a:rPr lang="en-GB" dirty="0"/>
              <a:t>The </a:t>
            </a:r>
            <a:r>
              <a:rPr lang="en-GB" b="1" dirty="0">
                <a:solidFill>
                  <a:schemeClr val="accent1"/>
                </a:solidFill>
              </a:rPr>
              <a:t>TIARA Collaboration Council </a:t>
            </a:r>
            <a:r>
              <a:rPr lang="en-GB" dirty="0"/>
              <a:t>(chair: E. Nappi, coordinator J.M. Perez, scientific secretary M. Vretenar) is closely following the preparation of new calls and proposals for accelerators, and is constantly in contact with the EC to promote our activities.</a:t>
            </a:r>
          </a:p>
        </p:txBody>
      </p:sp>
      <p:sp>
        <p:nvSpPr>
          <p:cNvPr id="5" name="Slide Number Placeholder 4">
            <a:extLst>
              <a:ext uri="{FF2B5EF4-FFF2-40B4-BE49-F238E27FC236}">
                <a16:creationId xmlns:a16="http://schemas.microsoft.com/office/drawing/2014/main" id="{A0D96373-5635-59A8-3617-91AABC6158E2}"/>
              </a:ext>
            </a:extLst>
          </p:cNvPr>
          <p:cNvSpPr>
            <a:spLocks noGrp="1"/>
          </p:cNvSpPr>
          <p:nvPr>
            <p:ph type="sldNum" sz="quarter" idx="12"/>
          </p:nvPr>
        </p:nvSpPr>
        <p:spPr/>
        <p:txBody>
          <a:bodyPr/>
          <a:lstStyle/>
          <a:p>
            <a:fld id="{F7A1A58B-7BA1-7E42-8231-6D1CB1C760B1}" type="slidenum">
              <a:rPr lang="en-US" smtClean="0"/>
              <a:pPr/>
              <a:t>24</a:t>
            </a:fld>
            <a:endParaRPr lang="en-US"/>
          </a:p>
        </p:txBody>
      </p:sp>
      <p:sp>
        <p:nvSpPr>
          <p:cNvPr id="6" name="TextBox 5">
            <a:extLst>
              <a:ext uri="{FF2B5EF4-FFF2-40B4-BE49-F238E27FC236}">
                <a16:creationId xmlns:a16="http://schemas.microsoft.com/office/drawing/2014/main" id="{DA7CF50A-A325-5B0F-E1C0-45F6B130C1CA}"/>
              </a:ext>
            </a:extLst>
          </p:cNvPr>
          <p:cNvSpPr txBox="1"/>
          <p:nvPr/>
        </p:nvSpPr>
        <p:spPr>
          <a:xfrm>
            <a:off x="737945" y="2497017"/>
            <a:ext cx="1737976" cy="3416320"/>
          </a:xfrm>
          <a:prstGeom prst="rect">
            <a:avLst/>
          </a:prstGeom>
          <a:noFill/>
        </p:spPr>
        <p:txBody>
          <a:bodyPr wrap="none" rtlCol="0">
            <a:spAutoFit/>
          </a:bodyPr>
          <a:lstStyle/>
          <a:p>
            <a:r>
              <a:rPr lang="fr-CH" dirty="0"/>
              <a:t>Short </a:t>
            </a:r>
          </a:p>
          <a:p>
            <a:r>
              <a:rPr lang="fr-CH" dirty="0"/>
              <a:t>(2024)</a:t>
            </a:r>
          </a:p>
          <a:p>
            <a:endParaRPr lang="fr-CH" dirty="0"/>
          </a:p>
          <a:p>
            <a:endParaRPr lang="fr-CH" dirty="0"/>
          </a:p>
          <a:p>
            <a:endParaRPr lang="fr-CH" dirty="0"/>
          </a:p>
          <a:p>
            <a:r>
              <a:rPr lang="fr-CH" dirty="0"/>
              <a:t>Medium</a:t>
            </a:r>
          </a:p>
          <a:p>
            <a:r>
              <a:rPr lang="fr-CH" dirty="0"/>
              <a:t>(WP 2025/</a:t>
            </a:r>
          </a:p>
          <a:p>
            <a:r>
              <a:rPr lang="fr-CH" dirty="0"/>
              <a:t>2027)</a:t>
            </a:r>
          </a:p>
          <a:p>
            <a:endParaRPr lang="fr-CH" dirty="0"/>
          </a:p>
          <a:p>
            <a:r>
              <a:rPr lang="fr-CH" dirty="0"/>
              <a:t>Long </a:t>
            </a:r>
          </a:p>
          <a:p>
            <a:r>
              <a:rPr lang="fr-CH" dirty="0"/>
              <a:t>(</a:t>
            </a:r>
            <a:r>
              <a:rPr lang="fr-CH" dirty="0" err="1"/>
              <a:t>next</a:t>
            </a:r>
            <a:r>
              <a:rPr lang="fr-CH" dirty="0"/>
              <a:t> Horizon</a:t>
            </a:r>
          </a:p>
          <a:p>
            <a:r>
              <a:rPr lang="fr-CH" dirty="0"/>
              <a:t>2028-2035)</a:t>
            </a:r>
            <a:endParaRPr lang="en-GB" dirty="0"/>
          </a:p>
        </p:txBody>
      </p:sp>
      <p:sp>
        <p:nvSpPr>
          <p:cNvPr id="7" name="TextBox 6">
            <a:extLst>
              <a:ext uri="{FF2B5EF4-FFF2-40B4-BE49-F238E27FC236}">
                <a16:creationId xmlns:a16="http://schemas.microsoft.com/office/drawing/2014/main" id="{79211DFB-477C-599F-5D66-55B7AB4B7D8A}"/>
              </a:ext>
            </a:extLst>
          </p:cNvPr>
          <p:cNvSpPr txBox="1"/>
          <p:nvPr/>
        </p:nvSpPr>
        <p:spPr>
          <a:xfrm>
            <a:off x="2574542" y="2316817"/>
            <a:ext cx="8676964" cy="646331"/>
          </a:xfrm>
          <a:prstGeom prst="rect">
            <a:avLst/>
          </a:prstGeom>
          <a:noFill/>
        </p:spPr>
        <p:txBody>
          <a:bodyPr wrap="square" rtlCol="0">
            <a:spAutoFit/>
          </a:bodyPr>
          <a:lstStyle/>
          <a:p>
            <a:r>
              <a:rPr lang="en-GB" dirty="0"/>
              <a:t>INFRA-TECH call, 10 M€, 12.03.2024, 1 proposal </a:t>
            </a:r>
            <a:r>
              <a:rPr lang="en-GB" dirty="0" err="1"/>
              <a:t>bw</a:t>
            </a:r>
            <a:r>
              <a:rPr lang="en-GB" dirty="0"/>
              <a:t>. “intense muon beams” and “HTS magnet technology”. </a:t>
            </a:r>
            <a:r>
              <a:rPr lang="en-GB" i="1" dirty="0"/>
              <a:t>+ one more on plasma wakefield?  </a:t>
            </a:r>
          </a:p>
        </p:txBody>
      </p:sp>
      <p:sp>
        <p:nvSpPr>
          <p:cNvPr id="8" name="Call - Next generation of scientific instrumentation, tools, methods, and advanced digital solutionsforRIs (2024)…">
            <a:extLst>
              <a:ext uri="{FF2B5EF4-FFF2-40B4-BE49-F238E27FC236}">
                <a16:creationId xmlns:a16="http://schemas.microsoft.com/office/drawing/2014/main" id="{DAC8F9A7-D914-44BE-0068-706DE3C0613A}"/>
              </a:ext>
            </a:extLst>
          </p:cNvPr>
          <p:cNvSpPr txBox="1"/>
          <p:nvPr/>
        </p:nvSpPr>
        <p:spPr>
          <a:xfrm>
            <a:off x="2624527" y="2119524"/>
            <a:ext cx="7657546"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spcBef>
                <a:spcPts val="1800"/>
              </a:spcBef>
              <a:defRPr sz="1600">
                <a:solidFill>
                  <a:srgbClr val="000000"/>
                </a:solidFill>
                <a:latin typeface="Times Roman"/>
                <a:ea typeface="Times Roman"/>
                <a:cs typeface="Times Roman"/>
                <a:sym typeface="Times Roman"/>
              </a:defRPr>
            </a:pPr>
            <a:r>
              <a:rPr sz="1100" dirty="0"/>
              <a:t>H</a:t>
            </a:r>
            <a:r>
              <a:rPr sz="1050" dirty="0"/>
              <a:t>ORIZON-INFRA-2024-TECH-01-01: R&amp;D for the next generation of scientific instrumentation, tools, methods, solutions for RI upgrade </a:t>
            </a:r>
          </a:p>
        </p:txBody>
      </p:sp>
      <p:sp>
        <p:nvSpPr>
          <p:cNvPr id="10" name="Call - Developing, consolidating and optimising the European research infrastructures landscape, maintaining global leadership (2024)…">
            <a:extLst>
              <a:ext uri="{FF2B5EF4-FFF2-40B4-BE49-F238E27FC236}">
                <a16:creationId xmlns:a16="http://schemas.microsoft.com/office/drawing/2014/main" id="{0FD6E0CC-306A-C401-1CCC-A7321EC3796C}"/>
              </a:ext>
            </a:extLst>
          </p:cNvPr>
          <p:cNvSpPr txBox="1"/>
          <p:nvPr/>
        </p:nvSpPr>
        <p:spPr>
          <a:xfrm>
            <a:off x="2611633" y="3003093"/>
            <a:ext cx="4853878" cy="27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spcBef>
                <a:spcPts val="1400"/>
              </a:spcBef>
              <a:defRPr sz="1600">
                <a:solidFill>
                  <a:srgbClr val="000000"/>
                </a:solidFill>
                <a:latin typeface="Times New Roman"/>
                <a:ea typeface="Times New Roman"/>
                <a:cs typeface="Times New Roman"/>
                <a:sym typeface="Times New Roman"/>
              </a:defRPr>
            </a:pPr>
            <a:r>
              <a:rPr sz="1100" dirty="0"/>
              <a:t>HORIZON-INFRA-2024-DEV-01-01: Research infrastructure concept development</a:t>
            </a:r>
          </a:p>
        </p:txBody>
      </p:sp>
      <p:sp>
        <p:nvSpPr>
          <p:cNvPr id="11" name="TextBox 10">
            <a:extLst>
              <a:ext uri="{FF2B5EF4-FFF2-40B4-BE49-F238E27FC236}">
                <a16:creationId xmlns:a16="http://schemas.microsoft.com/office/drawing/2014/main" id="{B75E9249-66FD-ECF7-133F-343B860B2D23}"/>
              </a:ext>
            </a:extLst>
          </p:cNvPr>
          <p:cNvSpPr txBox="1"/>
          <p:nvPr/>
        </p:nvSpPr>
        <p:spPr>
          <a:xfrm>
            <a:off x="2572275" y="3267723"/>
            <a:ext cx="8676964" cy="369332"/>
          </a:xfrm>
          <a:prstGeom prst="rect">
            <a:avLst/>
          </a:prstGeom>
          <a:noFill/>
        </p:spPr>
        <p:txBody>
          <a:bodyPr wrap="square" rtlCol="0">
            <a:spAutoFit/>
          </a:bodyPr>
          <a:lstStyle/>
          <a:p>
            <a:r>
              <a:rPr lang="en-GB" dirty="0"/>
              <a:t>INFRA-DEV call, 3 M€, 12.03.2024, so far 1 proposal on “gamma factory” </a:t>
            </a:r>
            <a:endParaRPr lang="en-GB" i="1" dirty="0"/>
          </a:p>
        </p:txBody>
      </p:sp>
      <p:sp>
        <p:nvSpPr>
          <p:cNvPr id="12" name="TextBox 11">
            <a:extLst>
              <a:ext uri="{FF2B5EF4-FFF2-40B4-BE49-F238E27FC236}">
                <a16:creationId xmlns:a16="http://schemas.microsoft.com/office/drawing/2014/main" id="{A87865F6-0461-A711-4F59-05B8494A695B}"/>
              </a:ext>
            </a:extLst>
          </p:cNvPr>
          <p:cNvSpPr txBox="1"/>
          <p:nvPr/>
        </p:nvSpPr>
        <p:spPr>
          <a:xfrm>
            <a:off x="2567608" y="3818674"/>
            <a:ext cx="9092764" cy="1200329"/>
          </a:xfrm>
          <a:prstGeom prst="rect">
            <a:avLst/>
          </a:prstGeom>
          <a:noFill/>
        </p:spPr>
        <p:txBody>
          <a:bodyPr wrap="square" rtlCol="0">
            <a:spAutoFit/>
          </a:bodyPr>
          <a:lstStyle/>
          <a:p>
            <a:r>
              <a:rPr lang="en-GB" dirty="0"/>
              <a:t>Present to the RI Unit a proposal for a </a:t>
            </a:r>
            <a:r>
              <a:rPr lang="en-GB" b="1" dirty="0">
                <a:solidFill>
                  <a:schemeClr val="accent1"/>
                </a:solidFill>
              </a:rPr>
              <a:t>post-IFAST call in 2025 </a:t>
            </a:r>
            <a:r>
              <a:rPr lang="en-GB" dirty="0"/>
              <a:t>(new Work Programme 25+ in preparation) for “innovation-like” activities for the 3 INFRA-INNOV advanced communities (accelerators, synch. light instruments, detectors), </a:t>
            </a:r>
            <a:r>
              <a:rPr lang="en-GB" b="1" dirty="0">
                <a:solidFill>
                  <a:schemeClr val="accent1"/>
                </a:solidFill>
              </a:rPr>
              <a:t>goal 10 M€ each</a:t>
            </a:r>
            <a:r>
              <a:rPr lang="en-GB" dirty="0"/>
              <a:t>.</a:t>
            </a:r>
            <a:endParaRPr lang="en-GB" i="1" dirty="0"/>
          </a:p>
        </p:txBody>
      </p:sp>
      <p:sp>
        <p:nvSpPr>
          <p:cNvPr id="13" name="TextBox 12">
            <a:extLst>
              <a:ext uri="{FF2B5EF4-FFF2-40B4-BE49-F238E27FC236}">
                <a16:creationId xmlns:a16="http://schemas.microsoft.com/office/drawing/2014/main" id="{E5028DC6-22E3-5DE4-797D-F61AF31DAA11}"/>
              </a:ext>
            </a:extLst>
          </p:cNvPr>
          <p:cNvSpPr txBox="1"/>
          <p:nvPr/>
        </p:nvSpPr>
        <p:spPr>
          <a:xfrm>
            <a:off x="2495600" y="5243140"/>
            <a:ext cx="8395151" cy="646331"/>
          </a:xfrm>
          <a:prstGeom prst="rect">
            <a:avLst/>
          </a:prstGeom>
          <a:noFill/>
        </p:spPr>
        <p:txBody>
          <a:bodyPr wrap="square" rtlCol="0">
            <a:spAutoFit/>
          </a:bodyPr>
          <a:lstStyle/>
          <a:p>
            <a:r>
              <a:rPr lang="en-GB" dirty="0"/>
              <a:t>Aim for a </a:t>
            </a:r>
            <a:r>
              <a:rPr lang="en-GB" b="1" dirty="0">
                <a:solidFill>
                  <a:schemeClr val="accent1"/>
                </a:solidFill>
              </a:rPr>
              <a:t>long-term co-funded partnership for accelerators </a:t>
            </a:r>
            <a:r>
              <a:rPr lang="en-GB" dirty="0"/>
              <a:t>in the next Horizon programme.</a:t>
            </a:r>
            <a:endParaRPr lang="en-GB" i="1" dirty="0"/>
          </a:p>
        </p:txBody>
      </p:sp>
    </p:spTree>
    <p:extLst>
      <p:ext uri="{BB962C8B-B14F-4D97-AF65-F5344CB8AC3E}">
        <p14:creationId xmlns:p14="http://schemas.microsoft.com/office/powerpoint/2010/main" val="3928415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145102-990E-4D60-A645-876F45F9FD85}"/>
              </a:ext>
            </a:extLst>
          </p:cNvPr>
          <p:cNvSpPr txBox="1"/>
          <p:nvPr/>
        </p:nvSpPr>
        <p:spPr>
          <a:xfrm>
            <a:off x="1055440" y="4763007"/>
            <a:ext cx="54006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2800" dirty="0"/>
              <a:t>Thank you for your attention!</a:t>
            </a:r>
          </a:p>
        </p:txBody>
      </p:sp>
    </p:spTree>
    <p:extLst>
      <p:ext uri="{BB962C8B-B14F-4D97-AF65-F5344CB8AC3E}">
        <p14:creationId xmlns:p14="http://schemas.microsoft.com/office/powerpoint/2010/main" val="2535720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409C-7565-AF5E-1919-723F6CD44E49}"/>
              </a:ext>
            </a:extLst>
          </p:cNvPr>
          <p:cNvSpPr>
            <a:spLocks noGrp="1"/>
          </p:cNvSpPr>
          <p:nvPr>
            <p:ph type="title"/>
          </p:nvPr>
        </p:nvSpPr>
        <p:spPr>
          <a:xfrm>
            <a:off x="189261" y="103851"/>
            <a:ext cx="11578023" cy="1063984"/>
          </a:xfrm>
        </p:spPr>
        <p:txBody>
          <a:bodyPr>
            <a:normAutofit/>
          </a:bodyPr>
          <a:lstStyle/>
          <a:p>
            <a:r>
              <a:rPr lang="fr-CH" dirty="0"/>
              <a:t>Highlights: Additive-</a:t>
            </a:r>
            <a:r>
              <a:rPr lang="fr-CH" dirty="0" err="1"/>
              <a:t>Manufactured</a:t>
            </a:r>
            <a:r>
              <a:rPr lang="fr-CH" dirty="0"/>
              <a:t> RFQ</a:t>
            </a:r>
            <a:endParaRPr lang="en-GB" dirty="0"/>
          </a:p>
        </p:txBody>
      </p:sp>
      <p:sp>
        <p:nvSpPr>
          <p:cNvPr id="3" name="Content Placeholder 2">
            <a:extLst>
              <a:ext uri="{FF2B5EF4-FFF2-40B4-BE49-F238E27FC236}">
                <a16:creationId xmlns:a16="http://schemas.microsoft.com/office/drawing/2014/main" id="{5EC56CE9-6D24-7414-CB1F-5E0C33361EF4}"/>
              </a:ext>
            </a:extLst>
          </p:cNvPr>
          <p:cNvSpPr>
            <a:spLocks noGrp="1"/>
          </p:cNvSpPr>
          <p:nvPr>
            <p:ph idx="1"/>
          </p:nvPr>
        </p:nvSpPr>
        <p:spPr>
          <a:xfrm>
            <a:off x="134600" y="1140995"/>
            <a:ext cx="9173947" cy="3914766"/>
          </a:xfrm>
        </p:spPr>
        <p:txBody>
          <a:bodyPr>
            <a:normAutofit fontScale="62500" lnSpcReduction="20000"/>
          </a:bodyPr>
          <a:lstStyle/>
          <a:p>
            <a:pPr marL="0" indent="0">
              <a:lnSpc>
                <a:spcPct val="120000"/>
              </a:lnSpc>
              <a:buNone/>
            </a:pPr>
            <a:r>
              <a:rPr lang="en-GB" dirty="0"/>
              <a:t>Task 10.2, </a:t>
            </a:r>
            <a:r>
              <a:rPr lang="en-GB" b="1" dirty="0">
                <a:solidFill>
                  <a:schemeClr val="accent1"/>
                </a:solidFill>
              </a:rPr>
              <a:t>Additively-Manufacturing (AM) </a:t>
            </a:r>
            <a:r>
              <a:rPr lang="en-GB" dirty="0"/>
              <a:t>survey and potential developments. </a:t>
            </a:r>
          </a:p>
          <a:p>
            <a:pPr marL="0" indent="0">
              <a:lnSpc>
                <a:spcPct val="120000"/>
              </a:lnSpc>
              <a:buNone/>
            </a:pPr>
            <a:r>
              <a:rPr lang="en-GB" dirty="0"/>
              <a:t>Aimed at identifying specific needs for AM (3D printing) in accelerators, no prototyping foreseen. At the start of work, the </a:t>
            </a:r>
            <a:r>
              <a:rPr lang="en-GB" b="1" dirty="0">
                <a:solidFill>
                  <a:schemeClr val="accent1"/>
                </a:solidFill>
              </a:rPr>
              <a:t>Radio Frequency Quadrupole </a:t>
            </a:r>
            <a:r>
              <a:rPr lang="en-GB" dirty="0"/>
              <a:t>(RFQ) compact copper linear accelerator for </a:t>
            </a:r>
            <a:r>
              <a:rPr lang="en-GB" dirty="0">
                <a:solidFill>
                  <a:schemeClr val="accent1"/>
                </a:solidFill>
              </a:rPr>
              <a:t>medical and industrial applications</a:t>
            </a:r>
            <a:r>
              <a:rPr lang="en-GB" dirty="0"/>
              <a:t> was identified as a component that could greatly profit from AM in terms of production time and cost. </a:t>
            </a:r>
          </a:p>
          <a:p>
            <a:pPr marL="0" indent="0">
              <a:lnSpc>
                <a:spcPct val="120000"/>
              </a:lnSpc>
              <a:buNone/>
            </a:pPr>
            <a:r>
              <a:rPr lang="en-GB" dirty="0"/>
              <a:t>The Task has contacted industrial partners, and </a:t>
            </a:r>
            <a:r>
              <a:rPr lang="en-GB" dirty="0" err="1"/>
              <a:t>Trumpf</a:t>
            </a:r>
            <a:r>
              <a:rPr lang="en-GB" dirty="0"/>
              <a:t> AG has agreed to produce at </a:t>
            </a:r>
            <a:r>
              <a:rPr lang="en-GB" dirty="0">
                <a:solidFill>
                  <a:schemeClr val="accent1"/>
                </a:solidFill>
              </a:rPr>
              <a:t>no cost for the project </a:t>
            </a:r>
            <a:r>
              <a:rPr lang="en-GB" dirty="0"/>
              <a:t>a full-scale prototype that is being tested by the Task. </a:t>
            </a:r>
            <a:r>
              <a:rPr lang="en-GB" dirty="0" err="1"/>
              <a:t>Trumpf</a:t>
            </a:r>
            <a:r>
              <a:rPr lang="en-GB" dirty="0"/>
              <a:t> is joining the Consortium as Partner Organisation. </a:t>
            </a:r>
          </a:p>
          <a:p>
            <a:pPr marL="0" indent="0">
              <a:lnSpc>
                <a:spcPct val="120000"/>
              </a:lnSpc>
              <a:buNone/>
            </a:pPr>
            <a:r>
              <a:rPr lang="en-GB" b="1" dirty="0">
                <a:solidFill>
                  <a:schemeClr val="accent1"/>
                </a:solidFill>
              </a:rPr>
              <a:t>Wide impact</a:t>
            </a:r>
            <a:r>
              <a:rPr lang="en-GB" dirty="0"/>
              <a:t>: articles, exhibitions, press release, CERN Bulletin, Accelerating News, CNRS newsletter, CORDIS.    </a:t>
            </a:r>
          </a:p>
        </p:txBody>
      </p:sp>
      <p:sp>
        <p:nvSpPr>
          <p:cNvPr id="5" name="Slide Number Placeholder 4">
            <a:extLst>
              <a:ext uri="{FF2B5EF4-FFF2-40B4-BE49-F238E27FC236}">
                <a16:creationId xmlns:a16="http://schemas.microsoft.com/office/drawing/2014/main" id="{E0CED29A-EE14-DC26-9C39-3424C772AB5E}"/>
              </a:ext>
            </a:extLst>
          </p:cNvPr>
          <p:cNvSpPr>
            <a:spLocks noGrp="1"/>
          </p:cNvSpPr>
          <p:nvPr>
            <p:ph type="sldNum" sz="quarter" idx="12"/>
          </p:nvPr>
        </p:nvSpPr>
        <p:spPr/>
        <p:txBody>
          <a:bodyPr/>
          <a:lstStyle/>
          <a:p>
            <a:fld id="{F7A1A58B-7BA1-7E42-8231-6D1CB1C760B1}" type="slidenum">
              <a:rPr lang="en-US" smtClean="0"/>
              <a:pPr/>
              <a:t>26</a:t>
            </a:fld>
            <a:endParaRPr lang="en-US"/>
          </a:p>
        </p:txBody>
      </p:sp>
      <p:pic>
        <p:nvPicPr>
          <p:cNvPr id="4" name="Picture 3">
            <a:extLst>
              <a:ext uri="{FF2B5EF4-FFF2-40B4-BE49-F238E27FC236}">
                <a16:creationId xmlns:a16="http://schemas.microsoft.com/office/drawing/2014/main" id="{97CC5FE1-98EC-225A-D7FA-2420992F85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155931" y="4598022"/>
            <a:ext cx="3088055" cy="2060848"/>
          </a:xfrm>
          <a:prstGeom prst="rect">
            <a:avLst/>
          </a:prstGeom>
        </p:spPr>
      </p:pic>
      <p:pic>
        <p:nvPicPr>
          <p:cNvPr id="6" name="Picture 5">
            <a:extLst>
              <a:ext uri="{FF2B5EF4-FFF2-40B4-BE49-F238E27FC236}">
                <a16:creationId xmlns:a16="http://schemas.microsoft.com/office/drawing/2014/main" id="{39E813E0-81CF-FA4E-9354-A0F43BE9D6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335227" y="5169392"/>
            <a:ext cx="1839493" cy="1486162"/>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A4E5A73F-576B-5961-0DFF-D04E8BFAF585}"/>
              </a:ext>
            </a:extLst>
          </p:cNvPr>
          <p:cNvSpPr txBox="1"/>
          <p:nvPr/>
        </p:nvSpPr>
        <p:spPr>
          <a:xfrm>
            <a:off x="1503978" y="5114493"/>
            <a:ext cx="1628665" cy="738664"/>
          </a:xfrm>
          <a:prstGeom prst="rect">
            <a:avLst/>
          </a:prstGeom>
          <a:noFill/>
        </p:spPr>
        <p:txBody>
          <a:bodyPr wrap="square" rtlCol="0">
            <a:spAutoFit/>
          </a:bodyPr>
          <a:lstStyle/>
          <a:p>
            <a:r>
              <a:rPr lang="fr-CH" sz="1400" i="1" dirty="0"/>
              <a:t>The original RFQ, </a:t>
            </a:r>
            <a:r>
              <a:rPr lang="fr-CH" sz="1400" i="1" dirty="0" err="1"/>
              <a:t>machined</a:t>
            </a:r>
            <a:r>
              <a:rPr lang="fr-CH" sz="1400" i="1" dirty="0"/>
              <a:t> and </a:t>
            </a:r>
            <a:r>
              <a:rPr lang="fr-CH" sz="1400" i="1" dirty="0" err="1"/>
              <a:t>brazed</a:t>
            </a:r>
            <a:endParaRPr lang="en-GB" sz="1400" i="1" dirty="0"/>
          </a:p>
        </p:txBody>
      </p:sp>
      <p:pic>
        <p:nvPicPr>
          <p:cNvPr id="10" name="Picture 9">
            <a:extLst>
              <a:ext uri="{FF2B5EF4-FFF2-40B4-BE49-F238E27FC236}">
                <a16:creationId xmlns:a16="http://schemas.microsoft.com/office/drawing/2014/main" id="{9B328D35-04C0-0D9D-FAAB-115A8D858A0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40262" y="4361486"/>
            <a:ext cx="3545309" cy="2423151"/>
          </a:xfrm>
          <a:prstGeom prst="rect">
            <a:avLst/>
          </a:prstGeom>
        </p:spPr>
      </p:pic>
      <p:pic>
        <p:nvPicPr>
          <p:cNvPr id="12" name="Picture 11">
            <a:extLst>
              <a:ext uri="{FF2B5EF4-FFF2-40B4-BE49-F238E27FC236}">
                <a16:creationId xmlns:a16="http://schemas.microsoft.com/office/drawing/2014/main" id="{9B098E72-0A0D-D152-BCD1-14AC179E123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08547" y="1167835"/>
            <a:ext cx="2577024" cy="2952328"/>
          </a:xfrm>
          <a:prstGeom prst="rect">
            <a:avLst/>
          </a:prstGeom>
        </p:spPr>
      </p:pic>
      <p:sp>
        <p:nvSpPr>
          <p:cNvPr id="8" name="TextBox 7">
            <a:extLst>
              <a:ext uri="{FF2B5EF4-FFF2-40B4-BE49-F238E27FC236}">
                <a16:creationId xmlns:a16="http://schemas.microsoft.com/office/drawing/2014/main" id="{43F2C715-7152-AE31-030F-5C20F49AC77D}"/>
              </a:ext>
            </a:extLst>
          </p:cNvPr>
          <p:cNvSpPr txBox="1"/>
          <p:nvPr/>
        </p:nvSpPr>
        <p:spPr>
          <a:xfrm>
            <a:off x="6269206" y="4740953"/>
            <a:ext cx="2246128" cy="307777"/>
          </a:xfrm>
          <a:prstGeom prst="rect">
            <a:avLst/>
          </a:prstGeom>
          <a:noFill/>
        </p:spPr>
        <p:txBody>
          <a:bodyPr wrap="none" rtlCol="0">
            <a:spAutoFit/>
          </a:bodyPr>
          <a:lstStyle/>
          <a:p>
            <a:r>
              <a:rPr lang="fr-CH" sz="1400" i="1" dirty="0"/>
              <a:t>The 3D-printed version</a:t>
            </a:r>
            <a:endParaRPr lang="en-GB" sz="1400" i="1" dirty="0"/>
          </a:p>
        </p:txBody>
      </p:sp>
    </p:spTree>
    <p:extLst>
      <p:ext uri="{BB962C8B-B14F-4D97-AF65-F5344CB8AC3E}">
        <p14:creationId xmlns:p14="http://schemas.microsoft.com/office/powerpoint/2010/main" val="2881507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0CED29A-EE14-DC26-9C39-3424C772AB5E}"/>
              </a:ext>
            </a:extLst>
          </p:cNvPr>
          <p:cNvSpPr>
            <a:spLocks noGrp="1"/>
          </p:cNvSpPr>
          <p:nvPr>
            <p:ph type="sldNum" sz="quarter" idx="12"/>
          </p:nvPr>
        </p:nvSpPr>
        <p:spPr/>
        <p:txBody>
          <a:bodyPr/>
          <a:lstStyle/>
          <a:p>
            <a:fld id="{F7A1A58B-7BA1-7E42-8231-6D1CB1C760B1}" type="slidenum">
              <a:rPr lang="en-US" smtClean="0"/>
              <a:pPr/>
              <a:t>27</a:t>
            </a:fld>
            <a:endParaRPr lang="en-US"/>
          </a:p>
        </p:txBody>
      </p:sp>
      <p:sp>
        <p:nvSpPr>
          <p:cNvPr id="7" name="Title 1">
            <a:extLst>
              <a:ext uri="{FF2B5EF4-FFF2-40B4-BE49-F238E27FC236}">
                <a16:creationId xmlns:a16="http://schemas.microsoft.com/office/drawing/2014/main" id="{54724CF9-4C13-0C4A-7455-FA01896C885A}"/>
              </a:ext>
            </a:extLst>
          </p:cNvPr>
          <p:cNvSpPr>
            <a:spLocks noGrp="1"/>
          </p:cNvSpPr>
          <p:nvPr>
            <p:ph type="title"/>
          </p:nvPr>
        </p:nvSpPr>
        <p:spPr>
          <a:xfrm>
            <a:off x="263352" y="200335"/>
            <a:ext cx="11305256" cy="831626"/>
          </a:xfrm>
        </p:spPr>
        <p:txBody>
          <a:bodyPr>
            <a:normAutofit/>
          </a:bodyPr>
          <a:lstStyle/>
          <a:p>
            <a:r>
              <a:rPr lang="fr-CH" dirty="0"/>
              <a:t>Highlights: Challenge </a:t>
            </a:r>
            <a:r>
              <a:rPr lang="fr-CH" dirty="0" err="1"/>
              <a:t>Based</a:t>
            </a:r>
            <a:r>
              <a:rPr lang="fr-CH" dirty="0"/>
              <a:t> Innovation</a:t>
            </a:r>
            <a:endParaRPr lang="en-GB" dirty="0"/>
          </a:p>
        </p:txBody>
      </p:sp>
      <p:pic>
        <p:nvPicPr>
          <p:cNvPr id="9" name="Picture 8">
            <a:extLst>
              <a:ext uri="{FF2B5EF4-FFF2-40B4-BE49-F238E27FC236}">
                <a16:creationId xmlns:a16="http://schemas.microsoft.com/office/drawing/2014/main" id="{B0DE5C84-F52C-91AE-1655-8D03F9094DA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608168" y="1403716"/>
            <a:ext cx="3600400" cy="3150350"/>
          </a:xfrm>
          <a:prstGeom prst="rect">
            <a:avLst/>
          </a:prstGeom>
        </p:spPr>
      </p:pic>
      <p:pic>
        <p:nvPicPr>
          <p:cNvPr id="10" name="Picture 9">
            <a:extLst>
              <a:ext uri="{FF2B5EF4-FFF2-40B4-BE49-F238E27FC236}">
                <a16:creationId xmlns:a16="http://schemas.microsoft.com/office/drawing/2014/main" id="{E9BC7F96-B3B5-720B-1C90-438A654A60EF}"/>
              </a:ext>
            </a:extLst>
          </p:cNvPr>
          <p:cNvPicPr>
            <a:picLocks noChangeAspect="1"/>
          </p:cNvPicPr>
          <p:nvPr/>
        </p:nvPicPr>
        <p:blipFill>
          <a:blip r:embed="rId3"/>
          <a:stretch>
            <a:fillRect/>
          </a:stretch>
        </p:blipFill>
        <p:spPr>
          <a:xfrm>
            <a:off x="623392" y="1203175"/>
            <a:ext cx="6480720" cy="3240360"/>
          </a:xfrm>
          <a:prstGeom prst="rect">
            <a:avLst/>
          </a:prstGeom>
        </p:spPr>
      </p:pic>
      <p:sp>
        <p:nvSpPr>
          <p:cNvPr id="13" name="Content Placeholder 2">
            <a:extLst>
              <a:ext uri="{FF2B5EF4-FFF2-40B4-BE49-F238E27FC236}">
                <a16:creationId xmlns:a16="http://schemas.microsoft.com/office/drawing/2014/main" id="{AD555B62-FE4D-580D-3444-224BD018CF58}"/>
              </a:ext>
            </a:extLst>
          </p:cNvPr>
          <p:cNvSpPr>
            <a:spLocks noGrp="1"/>
          </p:cNvSpPr>
          <p:nvPr>
            <p:ph idx="1"/>
          </p:nvPr>
        </p:nvSpPr>
        <p:spPr>
          <a:xfrm>
            <a:off x="2120760" y="4676133"/>
            <a:ext cx="8871783" cy="1957383"/>
          </a:xfrm>
        </p:spPr>
        <p:txBody>
          <a:bodyPr>
            <a:normAutofit fontScale="55000" lnSpcReduction="20000"/>
          </a:bodyPr>
          <a:lstStyle/>
          <a:p>
            <a:pPr marL="0" indent="0">
              <a:lnSpc>
                <a:spcPct val="120000"/>
              </a:lnSpc>
              <a:buNone/>
            </a:pPr>
            <a:r>
              <a:rPr lang="en-GB" dirty="0"/>
              <a:t>Task 2.3, </a:t>
            </a:r>
            <a:r>
              <a:rPr lang="en-GB" b="1" dirty="0">
                <a:solidFill>
                  <a:schemeClr val="accent1"/>
                </a:solidFill>
              </a:rPr>
              <a:t>Challenge-Based Innovation (CBI) </a:t>
            </a:r>
            <a:r>
              <a:rPr lang="en-GB" dirty="0"/>
              <a:t>with particle accelerators. </a:t>
            </a:r>
          </a:p>
          <a:p>
            <a:pPr marL="0" indent="0">
              <a:lnSpc>
                <a:spcPct val="120000"/>
              </a:lnSpc>
              <a:buNone/>
            </a:pPr>
            <a:r>
              <a:rPr lang="en-GB" dirty="0"/>
              <a:t>Residential challenge for 24 master students with different backgrounds organised in 4 teams to propose new applications of accelerators for the environment. </a:t>
            </a:r>
          </a:p>
          <a:p>
            <a:pPr marL="0" indent="0">
              <a:lnSpc>
                <a:spcPct val="120000"/>
              </a:lnSpc>
              <a:buNone/>
            </a:pPr>
            <a:r>
              <a:rPr lang="en-GB" dirty="0"/>
              <a:t>Winner: project CYAN for stopping eutrophication (harmful algal bloom) in lakes.</a:t>
            </a:r>
          </a:p>
          <a:p>
            <a:pPr marL="0" indent="0">
              <a:lnSpc>
                <a:spcPct val="120000"/>
              </a:lnSpc>
              <a:buNone/>
            </a:pPr>
            <a:r>
              <a:rPr lang="en-GB" dirty="0"/>
              <a:t>Strong success, projects will be followed-up, articles on CERN Bulletin, Accelerating News and other newsletters, CORDIS. Will be repeated in 2023.   </a:t>
            </a:r>
          </a:p>
        </p:txBody>
      </p:sp>
    </p:spTree>
    <p:extLst>
      <p:ext uri="{BB962C8B-B14F-4D97-AF65-F5344CB8AC3E}">
        <p14:creationId xmlns:p14="http://schemas.microsoft.com/office/powerpoint/2010/main" val="1233895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C56CE9-6D24-7414-CB1F-5E0C33361EF4}"/>
              </a:ext>
            </a:extLst>
          </p:cNvPr>
          <p:cNvSpPr>
            <a:spLocks noGrp="1"/>
          </p:cNvSpPr>
          <p:nvPr>
            <p:ph idx="1"/>
          </p:nvPr>
        </p:nvSpPr>
        <p:spPr>
          <a:xfrm>
            <a:off x="3987157" y="1121779"/>
            <a:ext cx="5386943" cy="5563390"/>
          </a:xfrm>
        </p:spPr>
        <p:txBody>
          <a:bodyPr>
            <a:normAutofit fontScale="55000" lnSpcReduction="20000"/>
          </a:bodyPr>
          <a:lstStyle/>
          <a:p>
            <a:pPr marL="0" indent="0">
              <a:lnSpc>
                <a:spcPct val="120000"/>
              </a:lnSpc>
              <a:buNone/>
            </a:pPr>
            <a:r>
              <a:rPr lang="en-GB" dirty="0"/>
              <a:t>Task 3.1 </a:t>
            </a:r>
            <a:r>
              <a:rPr lang="en-GB" b="1" dirty="0">
                <a:solidFill>
                  <a:schemeClr val="accent1"/>
                </a:solidFill>
              </a:rPr>
              <a:t>Industry engagement coordination and industrial partnership support</a:t>
            </a:r>
          </a:p>
          <a:p>
            <a:pPr marL="0" indent="0">
              <a:lnSpc>
                <a:spcPct val="120000"/>
              </a:lnSpc>
              <a:buNone/>
            </a:pPr>
            <a:r>
              <a:rPr lang="en-GB" dirty="0"/>
              <a:t>Engagement of industry has been so far excellent: </a:t>
            </a:r>
          </a:p>
          <a:p>
            <a:pPr>
              <a:lnSpc>
                <a:spcPct val="120000"/>
              </a:lnSpc>
            </a:pPr>
            <a:r>
              <a:rPr lang="en-GB" dirty="0"/>
              <a:t>16 industrial partners,</a:t>
            </a:r>
          </a:p>
          <a:p>
            <a:pPr>
              <a:lnSpc>
                <a:spcPct val="120000"/>
              </a:lnSpc>
            </a:pPr>
            <a:r>
              <a:rPr lang="en-GB" dirty="0"/>
              <a:t>12 industry members in the I.FAST Industry Advisory Board,</a:t>
            </a:r>
          </a:p>
          <a:p>
            <a:pPr>
              <a:lnSpc>
                <a:spcPct val="120000"/>
              </a:lnSpc>
            </a:pPr>
            <a:r>
              <a:rPr lang="en-GB" b="1" dirty="0"/>
              <a:t>230</a:t>
            </a:r>
            <a:r>
              <a:rPr lang="en-GB" dirty="0"/>
              <a:t> registered participants in the 1</a:t>
            </a:r>
            <a:r>
              <a:rPr lang="en-GB" baseline="30000" dirty="0"/>
              <a:t>st</a:t>
            </a:r>
            <a:r>
              <a:rPr lang="en-GB" dirty="0"/>
              <a:t> I.FAST Accelerator-industry co-innovation workshop</a:t>
            </a:r>
            <a:r>
              <a:rPr lang="en-GB" b="1" dirty="0"/>
              <a:t>, 91 from industry</a:t>
            </a:r>
            <a:r>
              <a:rPr lang="en-GB" dirty="0"/>
              <a:t>.</a:t>
            </a:r>
          </a:p>
          <a:p>
            <a:pPr marL="0" indent="0">
              <a:lnSpc>
                <a:spcPct val="120000"/>
              </a:lnSpc>
              <a:buNone/>
            </a:pPr>
            <a:r>
              <a:rPr lang="en-GB" dirty="0"/>
              <a:t>Many interesting discussions, resulting in the creation of the “</a:t>
            </a:r>
            <a:r>
              <a:rPr lang="en-GB" b="1" dirty="0">
                <a:solidFill>
                  <a:schemeClr val="accent1"/>
                </a:solidFill>
              </a:rPr>
              <a:t>Accelerator Science and Technology Permanent Industry Forum</a:t>
            </a:r>
            <a:r>
              <a:rPr lang="en-GB" dirty="0"/>
              <a:t>” that will continue after I.FAST. The Terms of reference will be presented and discussed at the next Annual Meeting. </a:t>
            </a:r>
          </a:p>
          <a:p>
            <a:pPr marL="0" indent="0">
              <a:lnSpc>
                <a:spcPct val="120000"/>
              </a:lnSpc>
              <a:buNone/>
            </a:pPr>
            <a:r>
              <a:rPr lang="en-GB" dirty="0"/>
              <a:t>The Coordinator was invited to present the I.FAST industrial strategy at the </a:t>
            </a:r>
            <a:r>
              <a:rPr lang="en-GB" b="1" dirty="0">
                <a:solidFill>
                  <a:schemeClr val="accent1"/>
                </a:solidFill>
              </a:rPr>
              <a:t>2022 International Particle Accelerator Conference </a:t>
            </a:r>
            <a:r>
              <a:rPr lang="en-GB" dirty="0"/>
              <a:t>(Bangkok, June 2022), at the EPS Forum in Paris, and at the Big Science Business Forum in Granada. </a:t>
            </a:r>
          </a:p>
          <a:p>
            <a:endParaRPr lang="en-GB" dirty="0"/>
          </a:p>
        </p:txBody>
      </p:sp>
      <p:sp>
        <p:nvSpPr>
          <p:cNvPr id="5" name="Slide Number Placeholder 4">
            <a:extLst>
              <a:ext uri="{FF2B5EF4-FFF2-40B4-BE49-F238E27FC236}">
                <a16:creationId xmlns:a16="http://schemas.microsoft.com/office/drawing/2014/main" id="{E0CED29A-EE14-DC26-9C39-3424C772AB5E}"/>
              </a:ext>
            </a:extLst>
          </p:cNvPr>
          <p:cNvSpPr>
            <a:spLocks noGrp="1"/>
          </p:cNvSpPr>
          <p:nvPr>
            <p:ph type="sldNum" sz="quarter" idx="12"/>
          </p:nvPr>
        </p:nvSpPr>
        <p:spPr/>
        <p:txBody>
          <a:bodyPr/>
          <a:lstStyle/>
          <a:p>
            <a:fld id="{F7A1A58B-7BA1-7E42-8231-6D1CB1C760B1}" type="slidenum">
              <a:rPr lang="en-US" smtClean="0"/>
              <a:pPr/>
              <a:t>28</a:t>
            </a:fld>
            <a:endParaRPr lang="en-US" dirty="0"/>
          </a:p>
        </p:txBody>
      </p:sp>
      <p:sp>
        <p:nvSpPr>
          <p:cNvPr id="7" name="Title 1">
            <a:extLst>
              <a:ext uri="{FF2B5EF4-FFF2-40B4-BE49-F238E27FC236}">
                <a16:creationId xmlns:a16="http://schemas.microsoft.com/office/drawing/2014/main" id="{C5F267F4-A4F3-2D9A-9932-5E9E744159D2}"/>
              </a:ext>
            </a:extLst>
          </p:cNvPr>
          <p:cNvSpPr>
            <a:spLocks noGrp="1"/>
          </p:cNvSpPr>
          <p:nvPr>
            <p:ph type="title"/>
          </p:nvPr>
        </p:nvSpPr>
        <p:spPr>
          <a:xfrm>
            <a:off x="351202" y="172831"/>
            <a:ext cx="11233248" cy="857593"/>
          </a:xfrm>
        </p:spPr>
        <p:txBody>
          <a:bodyPr>
            <a:normAutofit/>
          </a:bodyPr>
          <a:lstStyle/>
          <a:p>
            <a:r>
              <a:rPr lang="fr-CH" dirty="0"/>
              <a:t>Highlights: </a:t>
            </a:r>
            <a:r>
              <a:rPr lang="fr-CH" dirty="0" err="1"/>
              <a:t>Industry</a:t>
            </a:r>
            <a:r>
              <a:rPr lang="fr-CH" dirty="0"/>
              <a:t> participation</a:t>
            </a:r>
            <a:endParaRPr lang="en-GB" dirty="0"/>
          </a:p>
        </p:txBody>
      </p:sp>
      <p:pic>
        <p:nvPicPr>
          <p:cNvPr id="2" name="Picture 1" descr="Diagram, text, calendar&#10;&#10;Description automatically generated">
            <a:extLst>
              <a:ext uri="{FF2B5EF4-FFF2-40B4-BE49-F238E27FC236}">
                <a16:creationId xmlns:a16="http://schemas.microsoft.com/office/drawing/2014/main" id="{1EEC2A61-5B39-CB3B-DCDC-47927FD867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5319" y="1121779"/>
            <a:ext cx="2367708" cy="3351143"/>
          </a:xfrm>
          <a:prstGeom prst="rect">
            <a:avLst/>
          </a:prstGeom>
        </p:spPr>
      </p:pic>
      <p:pic>
        <p:nvPicPr>
          <p:cNvPr id="4" name="Picture 3">
            <a:extLst>
              <a:ext uri="{FF2B5EF4-FFF2-40B4-BE49-F238E27FC236}">
                <a16:creationId xmlns:a16="http://schemas.microsoft.com/office/drawing/2014/main" id="{91FBB7A6-B969-CFD0-F911-8008BADBB689}"/>
              </a:ext>
            </a:extLst>
          </p:cNvPr>
          <p:cNvPicPr>
            <a:picLocks noChangeAspect="1"/>
          </p:cNvPicPr>
          <p:nvPr/>
        </p:nvPicPr>
        <p:blipFill>
          <a:blip r:embed="rId3"/>
          <a:stretch>
            <a:fillRect/>
          </a:stretch>
        </p:blipFill>
        <p:spPr>
          <a:xfrm>
            <a:off x="9533758" y="1196752"/>
            <a:ext cx="2092026" cy="4630824"/>
          </a:xfrm>
          <a:prstGeom prst="rect">
            <a:avLst/>
          </a:prstGeom>
        </p:spPr>
      </p:pic>
      <p:pic>
        <p:nvPicPr>
          <p:cNvPr id="6" name="Picture 5">
            <a:extLst>
              <a:ext uri="{FF2B5EF4-FFF2-40B4-BE49-F238E27FC236}">
                <a16:creationId xmlns:a16="http://schemas.microsoft.com/office/drawing/2014/main" id="{1EDE2B10-38FB-13D5-72A6-48EDF3D60B1B}"/>
              </a:ext>
            </a:extLst>
          </p:cNvPr>
          <p:cNvPicPr>
            <a:picLocks noChangeAspect="1"/>
          </p:cNvPicPr>
          <p:nvPr/>
        </p:nvPicPr>
        <p:blipFill>
          <a:blip r:embed="rId4"/>
          <a:stretch>
            <a:fillRect/>
          </a:stretch>
        </p:blipFill>
        <p:spPr>
          <a:xfrm>
            <a:off x="838200" y="4508476"/>
            <a:ext cx="2912468" cy="1941645"/>
          </a:xfrm>
          <a:prstGeom prst="rect">
            <a:avLst/>
          </a:prstGeom>
        </p:spPr>
      </p:pic>
    </p:spTree>
    <p:extLst>
      <p:ext uri="{BB962C8B-B14F-4D97-AF65-F5344CB8AC3E}">
        <p14:creationId xmlns:p14="http://schemas.microsoft.com/office/powerpoint/2010/main" val="2021987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1527-97EE-45C0-0FD2-AD439C29A918}"/>
              </a:ext>
            </a:extLst>
          </p:cNvPr>
          <p:cNvSpPr>
            <a:spLocks noGrp="1"/>
          </p:cNvSpPr>
          <p:nvPr>
            <p:ph type="title"/>
          </p:nvPr>
        </p:nvSpPr>
        <p:spPr>
          <a:xfrm>
            <a:off x="621498" y="191509"/>
            <a:ext cx="10873208" cy="920538"/>
          </a:xfrm>
        </p:spPr>
        <p:txBody>
          <a:bodyPr>
            <a:normAutofit fontScale="90000"/>
          </a:bodyPr>
          <a:lstStyle/>
          <a:p>
            <a:r>
              <a:rPr lang="fr-CH" dirty="0" err="1"/>
              <a:t>Problems</a:t>
            </a:r>
            <a:r>
              <a:rPr lang="fr-CH" dirty="0"/>
              <a:t>: the </a:t>
            </a:r>
            <a:r>
              <a:rPr lang="fr-CH" dirty="0" err="1"/>
              <a:t>Industry</a:t>
            </a:r>
            <a:r>
              <a:rPr lang="fr-CH" dirty="0"/>
              <a:t> training programme</a:t>
            </a:r>
            <a:endParaRPr lang="en-GB" dirty="0"/>
          </a:p>
        </p:txBody>
      </p:sp>
      <p:sp>
        <p:nvSpPr>
          <p:cNvPr id="5" name="Slide Number Placeholder 4">
            <a:extLst>
              <a:ext uri="{FF2B5EF4-FFF2-40B4-BE49-F238E27FC236}">
                <a16:creationId xmlns:a16="http://schemas.microsoft.com/office/drawing/2014/main" id="{8C06EAFC-3BEC-E42A-9D1A-9EC1286999DA}"/>
              </a:ext>
            </a:extLst>
          </p:cNvPr>
          <p:cNvSpPr>
            <a:spLocks noGrp="1"/>
          </p:cNvSpPr>
          <p:nvPr>
            <p:ph type="sldNum" sz="quarter" idx="12"/>
          </p:nvPr>
        </p:nvSpPr>
        <p:spPr/>
        <p:txBody>
          <a:bodyPr/>
          <a:lstStyle/>
          <a:p>
            <a:fld id="{F7A1A58B-7BA1-7E42-8231-6D1CB1C760B1}" type="slidenum">
              <a:rPr lang="en-US" smtClean="0"/>
              <a:pPr/>
              <a:t>29</a:t>
            </a:fld>
            <a:endParaRPr lang="en-US"/>
          </a:p>
        </p:txBody>
      </p:sp>
      <p:sp>
        <p:nvSpPr>
          <p:cNvPr id="6" name="Content Placeholder 2">
            <a:extLst>
              <a:ext uri="{FF2B5EF4-FFF2-40B4-BE49-F238E27FC236}">
                <a16:creationId xmlns:a16="http://schemas.microsoft.com/office/drawing/2014/main" id="{C69A96D6-20EC-44B1-E7DB-4FC1FEFF52F9}"/>
              </a:ext>
            </a:extLst>
          </p:cNvPr>
          <p:cNvSpPr>
            <a:spLocks noGrp="1"/>
          </p:cNvSpPr>
          <p:nvPr>
            <p:ph idx="1"/>
          </p:nvPr>
        </p:nvSpPr>
        <p:spPr>
          <a:xfrm>
            <a:off x="407368" y="1189573"/>
            <a:ext cx="11377264" cy="5016649"/>
          </a:xfrm>
        </p:spPr>
        <p:txBody>
          <a:bodyPr>
            <a:normAutofit fontScale="25000" lnSpcReduction="20000"/>
          </a:bodyPr>
          <a:lstStyle/>
          <a:p>
            <a:pPr marL="0" indent="0">
              <a:lnSpc>
                <a:spcPct val="120000"/>
              </a:lnSpc>
              <a:buNone/>
            </a:pPr>
            <a:r>
              <a:rPr lang="en-GB" sz="7200" dirty="0"/>
              <a:t>Task 2.4, </a:t>
            </a:r>
            <a:r>
              <a:rPr lang="en-GB" sz="7200" b="1" dirty="0">
                <a:solidFill>
                  <a:schemeClr val="accent1"/>
                </a:solidFill>
              </a:rPr>
              <a:t>Industrial Training associated with Knowledge Transfer. </a:t>
            </a:r>
          </a:p>
          <a:p>
            <a:pPr marL="0" indent="0">
              <a:lnSpc>
                <a:spcPct val="120000"/>
              </a:lnSpc>
              <a:buNone/>
            </a:pPr>
            <a:r>
              <a:rPr lang="en-GB" sz="7200" dirty="0"/>
              <a:t>Traineeship programme to support exchanges of personnel between laboratories and industry, by providing grants that could be used for the trainee’s salary, travels and subsistence costs. </a:t>
            </a:r>
          </a:p>
          <a:p>
            <a:pPr marL="0" indent="0">
              <a:lnSpc>
                <a:spcPct val="120000"/>
              </a:lnSpc>
              <a:buNone/>
            </a:pPr>
            <a:r>
              <a:rPr lang="en-GB" sz="7200" dirty="0"/>
              <a:t>The original work plan foresees “training of industrial engineers and technicians at European accelerator development laboratories” – one of the two (industry or laboratory) must be an I.FAST Beneficiary. Original scheme: 10 grants of 8’000 € each.</a:t>
            </a:r>
          </a:p>
          <a:p>
            <a:pPr marL="0" indent="0">
              <a:lnSpc>
                <a:spcPct val="120000"/>
              </a:lnSpc>
              <a:buNone/>
            </a:pPr>
            <a:r>
              <a:rPr lang="en-GB" sz="7200" dirty="0"/>
              <a:t>So far, the scheme had limited success, </a:t>
            </a:r>
            <a:r>
              <a:rPr lang="en-GB" sz="7200" dirty="0">
                <a:solidFill>
                  <a:schemeClr val="accent1"/>
                </a:solidFill>
              </a:rPr>
              <a:t>only 2 successful applications out of 10 positions foreseen</a:t>
            </a:r>
            <a:r>
              <a:rPr lang="en-GB" sz="7200" dirty="0"/>
              <a:t>.</a:t>
            </a:r>
          </a:p>
          <a:p>
            <a:pPr marL="0" indent="0">
              <a:lnSpc>
                <a:spcPct val="120000"/>
              </a:lnSpc>
              <a:buNone/>
            </a:pPr>
            <a:r>
              <a:rPr lang="en-GB" sz="7200" dirty="0"/>
              <a:t>Analysis of the reasons: companies have limited personnel availabilities to let their young engineers leave for 1 or 2 months.</a:t>
            </a:r>
          </a:p>
          <a:p>
            <a:pPr marL="0" indent="0">
              <a:lnSpc>
                <a:spcPct val="120000"/>
              </a:lnSpc>
              <a:buNone/>
            </a:pPr>
            <a:r>
              <a:rPr lang="en-GB" sz="7200" dirty="0"/>
              <a:t>To solve the issue within the general objectives of the Task, the Project has foreseen to </a:t>
            </a:r>
            <a:r>
              <a:rPr lang="en-GB" sz="7200" dirty="0">
                <a:solidFill>
                  <a:schemeClr val="accent1"/>
                </a:solidFill>
              </a:rPr>
              <a:t>extend the call to transfers in both directions</a:t>
            </a:r>
            <a:r>
              <a:rPr lang="en-GB" sz="7200" dirty="0"/>
              <a:t>, allowing also young engineers and technicians from accelerator development laboratories to train for 1 or 2 months in an accelerator-related industry. </a:t>
            </a:r>
          </a:p>
          <a:p>
            <a:pPr marL="0" indent="0">
              <a:lnSpc>
                <a:spcPct val="120000"/>
              </a:lnSpc>
              <a:buNone/>
            </a:pPr>
            <a:r>
              <a:rPr lang="en-GB" sz="7200" dirty="0"/>
              <a:t>A call in this sense has been already issued, but before allocating grants we need the support of the Project Officer and possibly of the Reviewer.</a:t>
            </a:r>
          </a:p>
          <a:p>
            <a:pPr marL="0" indent="0">
              <a:lnSpc>
                <a:spcPct val="120000"/>
              </a:lnSpc>
              <a:buNone/>
            </a:pPr>
            <a:endParaRPr lang="en-GB" dirty="0"/>
          </a:p>
          <a:p>
            <a:pPr marL="0" indent="0">
              <a:lnSpc>
                <a:spcPct val="120000"/>
              </a:lnSpc>
              <a:buNone/>
            </a:pPr>
            <a:endParaRPr lang="en-GB" dirty="0"/>
          </a:p>
          <a:p>
            <a:pPr marL="0" indent="0">
              <a:lnSpc>
                <a:spcPct val="120000"/>
              </a:lnSpc>
              <a:buNone/>
            </a:pPr>
            <a:endParaRPr lang="en-GB" dirty="0"/>
          </a:p>
          <a:p>
            <a:pPr marL="0" indent="0">
              <a:lnSpc>
                <a:spcPct val="120000"/>
              </a:lnSpc>
              <a:buNone/>
            </a:pPr>
            <a:r>
              <a:rPr lang="en-GB" dirty="0"/>
              <a:t>  </a:t>
            </a:r>
          </a:p>
        </p:txBody>
      </p:sp>
    </p:spTree>
    <p:extLst>
      <p:ext uri="{BB962C8B-B14F-4D97-AF65-F5344CB8AC3E}">
        <p14:creationId xmlns:p14="http://schemas.microsoft.com/office/powerpoint/2010/main" val="2227133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EB12-6CFC-4588-899F-A6BB6A806C85}"/>
              </a:ext>
            </a:extLst>
          </p:cNvPr>
          <p:cNvSpPr>
            <a:spLocks noGrp="1"/>
          </p:cNvSpPr>
          <p:nvPr>
            <p:ph type="title"/>
          </p:nvPr>
        </p:nvSpPr>
        <p:spPr>
          <a:xfrm>
            <a:off x="551384" y="246774"/>
            <a:ext cx="10802416" cy="920538"/>
          </a:xfrm>
        </p:spPr>
        <p:txBody>
          <a:bodyPr>
            <a:normAutofit fontScale="90000"/>
          </a:bodyPr>
          <a:lstStyle/>
          <a:p>
            <a:r>
              <a:rPr lang="fr-CH" dirty="0" err="1"/>
              <a:t>Integrating</a:t>
            </a:r>
            <a:r>
              <a:rPr lang="fr-CH" dirty="0"/>
              <a:t> </a:t>
            </a:r>
            <a:r>
              <a:rPr lang="fr-CH" dirty="0" err="1"/>
              <a:t>Activities</a:t>
            </a:r>
            <a:r>
              <a:rPr lang="fr-CH" dirty="0"/>
              <a:t> for </a:t>
            </a:r>
            <a:r>
              <a:rPr lang="fr-CH" dirty="0" err="1"/>
              <a:t>accelerators</a:t>
            </a:r>
            <a:r>
              <a:rPr lang="fr-CH" dirty="0"/>
              <a:t> and the new Innovation Pilot I.FAST</a:t>
            </a:r>
            <a:endParaRPr lang="en-GB" dirty="0"/>
          </a:p>
        </p:txBody>
      </p:sp>
      <p:sp>
        <p:nvSpPr>
          <p:cNvPr id="5" name="Slide Number Placeholder 4">
            <a:extLst>
              <a:ext uri="{FF2B5EF4-FFF2-40B4-BE49-F238E27FC236}">
                <a16:creationId xmlns:a16="http://schemas.microsoft.com/office/drawing/2014/main" id="{FFC1B763-6766-4F8E-B8EB-382A04D6B762}"/>
              </a:ext>
            </a:extLst>
          </p:cNvPr>
          <p:cNvSpPr>
            <a:spLocks noGrp="1"/>
          </p:cNvSpPr>
          <p:nvPr>
            <p:ph type="sldNum" sz="quarter" idx="12"/>
          </p:nvPr>
        </p:nvSpPr>
        <p:spPr/>
        <p:txBody>
          <a:bodyPr/>
          <a:lstStyle/>
          <a:p>
            <a:fld id="{F7A1A58B-7BA1-7E42-8231-6D1CB1C760B1}" type="slidenum">
              <a:rPr lang="en-US" smtClean="0"/>
              <a:pPr/>
              <a:t>3</a:t>
            </a:fld>
            <a:endParaRPr lang="en-US"/>
          </a:p>
        </p:txBody>
      </p:sp>
      <p:sp>
        <p:nvSpPr>
          <p:cNvPr id="6" name="TextBox 5">
            <a:extLst>
              <a:ext uri="{FF2B5EF4-FFF2-40B4-BE49-F238E27FC236}">
                <a16:creationId xmlns:a16="http://schemas.microsoft.com/office/drawing/2014/main" id="{CA9D2606-D197-44D1-827E-2D8F94A49812}"/>
              </a:ext>
            </a:extLst>
          </p:cNvPr>
          <p:cNvSpPr txBox="1"/>
          <p:nvPr/>
        </p:nvSpPr>
        <p:spPr>
          <a:xfrm>
            <a:off x="6293071" y="1636368"/>
            <a:ext cx="5037261" cy="923330"/>
          </a:xfrm>
          <a:prstGeom prst="rect">
            <a:avLst/>
          </a:prstGeom>
          <a:noFill/>
        </p:spPr>
        <p:txBody>
          <a:bodyPr wrap="square" rtlCol="0">
            <a:spAutoFit/>
          </a:bodyPr>
          <a:lstStyle/>
          <a:p>
            <a:r>
              <a:rPr lang="en-GB" dirty="0">
                <a:solidFill>
                  <a:prstClr val="black"/>
                </a:solidFill>
                <a:latin typeface="Calibri"/>
              </a:rPr>
              <a:t>Long tradition of EC support to </a:t>
            </a:r>
            <a:r>
              <a:rPr lang="en-GB" b="1" dirty="0">
                <a:solidFill>
                  <a:schemeClr val="accent6"/>
                </a:solidFill>
                <a:latin typeface="Calibri"/>
              </a:rPr>
              <a:t>particle accelerator R&amp;D</a:t>
            </a:r>
            <a:r>
              <a:rPr lang="en-GB" dirty="0">
                <a:solidFill>
                  <a:prstClr val="black"/>
                </a:solidFill>
                <a:latin typeface="Calibri"/>
              </a:rPr>
              <a:t>: four successful Integrating Activities have raised 43 M€ EC funding over </a:t>
            </a:r>
            <a:r>
              <a:rPr lang="en-GB" b="1" dirty="0">
                <a:solidFill>
                  <a:schemeClr val="accent6"/>
                </a:solidFill>
                <a:latin typeface="Calibri"/>
              </a:rPr>
              <a:t>16 years </a:t>
            </a:r>
            <a:r>
              <a:rPr lang="en-GB" dirty="0">
                <a:solidFill>
                  <a:prstClr val="black"/>
                </a:solidFill>
                <a:latin typeface="Calibri"/>
              </a:rPr>
              <a:t>(2.7 M€/</a:t>
            </a:r>
            <a:r>
              <a:rPr lang="en-GB" dirty="0" err="1">
                <a:solidFill>
                  <a:prstClr val="black"/>
                </a:solidFill>
                <a:latin typeface="Calibri"/>
              </a:rPr>
              <a:t>yr</a:t>
            </a:r>
            <a:r>
              <a:rPr lang="en-GB" dirty="0">
                <a:solidFill>
                  <a:prstClr val="black"/>
                </a:solidFill>
                <a:latin typeface="Calibri"/>
              </a:rPr>
              <a:t>).</a:t>
            </a:r>
          </a:p>
        </p:txBody>
      </p:sp>
      <p:sp>
        <p:nvSpPr>
          <p:cNvPr id="7" name="TextBox 6">
            <a:extLst>
              <a:ext uri="{FF2B5EF4-FFF2-40B4-BE49-F238E27FC236}">
                <a16:creationId xmlns:a16="http://schemas.microsoft.com/office/drawing/2014/main" id="{B8B33CB7-686E-45F0-BBA5-7D88173B6117}"/>
              </a:ext>
            </a:extLst>
          </p:cNvPr>
          <p:cNvSpPr txBox="1"/>
          <p:nvPr/>
        </p:nvSpPr>
        <p:spPr>
          <a:xfrm>
            <a:off x="1287443" y="1505971"/>
            <a:ext cx="3351728" cy="64633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1" i="0" u="none" strike="noStrike" kern="0" cap="none" spc="0" normalizeH="0" baseline="0" noProof="0" dirty="0">
                <a:ln>
                  <a:noFill/>
                </a:ln>
                <a:solidFill>
                  <a:srgbClr val="0000CC"/>
                </a:solidFill>
                <a:effectLst/>
                <a:uLnTx/>
                <a:uFillTx/>
                <a:latin typeface="Calibri"/>
                <a:ea typeface="+mn-ea"/>
                <a:cs typeface="+mn-cs"/>
              </a:rPr>
              <a:t>CARE </a:t>
            </a:r>
            <a:r>
              <a:rPr kumimoji="0" lang="fr-CH" sz="1800" b="0" i="0" u="none" strike="noStrike" kern="0" cap="none" spc="0" normalizeH="0" baseline="0" noProof="0" dirty="0">
                <a:ln>
                  <a:noFill/>
                </a:ln>
                <a:solidFill>
                  <a:prstClr val="white"/>
                </a:solidFill>
                <a:effectLst/>
                <a:uLnTx/>
                <a:uFillTx/>
                <a:latin typeface="Calibri"/>
                <a:ea typeface="+mn-ea"/>
                <a:cs typeface="+mn-cs"/>
              </a:rPr>
              <a:t>01/2004 – 12/2008 </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white"/>
                </a:solidFill>
                <a:effectLst/>
                <a:uLnTx/>
                <a:uFillTx/>
                <a:latin typeface="Calibri"/>
                <a:ea typeface="+mn-ea"/>
                <a:cs typeface="+mn-cs"/>
              </a:rPr>
              <a:t>5 </a:t>
            </a:r>
            <a:r>
              <a:rPr kumimoji="0" lang="fr-CH" sz="1800" b="0" i="0" u="none" strike="noStrike" kern="0" cap="none" spc="0" normalizeH="0" baseline="0" noProof="0" dirty="0" err="1">
                <a:ln>
                  <a:noFill/>
                </a:ln>
                <a:solidFill>
                  <a:prstClr val="white"/>
                </a:solidFill>
                <a:effectLst/>
                <a:uLnTx/>
                <a:uFillTx/>
                <a:latin typeface="Calibri"/>
                <a:ea typeface="+mn-ea"/>
                <a:cs typeface="+mn-cs"/>
              </a:rPr>
              <a:t>years</a:t>
            </a:r>
            <a:r>
              <a:rPr kumimoji="0" lang="fr-CH" sz="1800" b="0" i="0" u="none" strike="noStrike" kern="0" cap="none" spc="0" normalizeH="0" baseline="0" noProof="0" dirty="0">
                <a:ln>
                  <a:noFill/>
                </a:ln>
                <a:solidFill>
                  <a:prstClr val="white"/>
                </a:solidFill>
                <a:effectLst/>
                <a:uLnTx/>
                <a:uFillTx/>
                <a:latin typeface="Calibri"/>
                <a:ea typeface="+mn-ea"/>
                <a:cs typeface="+mn-cs"/>
              </a:rPr>
              <a:t>, 15.2 M€ EC contribution</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57873655-F589-4DE8-8F9E-D60CCA47CD9F}"/>
              </a:ext>
            </a:extLst>
          </p:cNvPr>
          <p:cNvSpPr txBox="1"/>
          <p:nvPr/>
        </p:nvSpPr>
        <p:spPr>
          <a:xfrm>
            <a:off x="1289919" y="2382182"/>
            <a:ext cx="3348395" cy="64633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1" i="0" u="none" strike="noStrike" kern="0" cap="none" spc="0" normalizeH="0" baseline="0" noProof="0" dirty="0">
                <a:ln>
                  <a:noFill/>
                </a:ln>
                <a:solidFill>
                  <a:srgbClr val="0000CC"/>
                </a:solidFill>
                <a:effectLst/>
                <a:uLnTx/>
                <a:uFillTx/>
                <a:latin typeface="Calibri"/>
                <a:ea typeface="+mn-ea"/>
                <a:cs typeface="+mn-cs"/>
              </a:rPr>
              <a:t>EuCARD </a:t>
            </a:r>
            <a:r>
              <a:rPr kumimoji="0" lang="fr-CH" sz="1800" b="0" i="0" u="none" strike="noStrike" kern="0" cap="none" spc="0" normalizeH="0" baseline="0" noProof="0" dirty="0">
                <a:ln>
                  <a:noFill/>
                </a:ln>
                <a:solidFill>
                  <a:prstClr val="white"/>
                </a:solidFill>
                <a:effectLst/>
                <a:uLnTx/>
                <a:uFillTx/>
                <a:latin typeface="Calibri"/>
                <a:ea typeface="+mn-ea"/>
                <a:cs typeface="+mn-cs"/>
              </a:rPr>
              <a:t>04/2009 – 03/2013 </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white"/>
                </a:solidFill>
                <a:effectLst/>
                <a:uLnTx/>
                <a:uFillTx/>
                <a:latin typeface="Calibri"/>
                <a:ea typeface="+mn-ea"/>
                <a:cs typeface="+mn-cs"/>
              </a:rPr>
              <a:t>4 </a:t>
            </a:r>
            <a:r>
              <a:rPr kumimoji="0" lang="fr-CH" sz="1800" b="0" i="0" u="none" strike="noStrike" kern="0" cap="none" spc="0" normalizeH="0" baseline="0" noProof="0" dirty="0" err="1">
                <a:ln>
                  <a:noFill/>
                </a:ln>
                <a:solidFill>
                  <a:prstClr val="white"/>
                </a:solidFill>
                <a:effectLst/>
                <a:uLnTx/>
                <a:uFillTx/>
                <a:latin typeface="Calibri"/>
                <a:ea typeface="+mn-ea"/>
                <a:cs typeface="+mn-cs"/>
              </a:rPr>
              <a:t>years</a:t>
            </a:r>
            <a:r>
              <a:rPr kumimoji="0" lang="fr-CH" sz="1800" b="0" i="0" u="none" strike="noStrike" kern="0" cap="none" spc="0" normalizeH="0" baseline="0" noProof="0" dirty="0">
                <a:ln>
                  <a:noFill/>
                </a:ln>
                <a:solidFill>
                  <a:prstClr val="white"/>
                </a:solidFill>
                <a:effectLst/>
                <a:uLnTx/>
                <a:uFillTx/>
                <a:latin typeface="Calibri"/>
                <a:ea typeface="+mn-ea"/>
                <a:cs typeface="+mn-cs"/>
              </a:rPr>
              <a:t>, 10.0 M€ EC contribution</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AE71B961-2963-4D82-AA40-AF2C6DAB8D11}"/>
              </a:ext>
            </a:extLst>
          </p:cNvPr>
          <p:cNvSpPr txBox="1"/>
          <p:nvPr/>
        </p:nvSpPr>
        <p:spPr>
          <a:xfrm>
            <a:off x="1286586" y="3258216"/>
            <a:ext cx="3351728" cy="64633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1" i="0" u="none" strike="noStrike" kern="0" cap="none" spc="0" normalizeH="0" baseline="0" noProof="0" dirty="0">
                <a:ln>
                  <a:noFill/>
                </a:ln>
                <a:solidFill>
                  <a:srgbClr val="0000CC"/>
                </a:solidFill>
                <a:effectLst/>
                <a:uLnTx/>
                <a:uFillTx/>
                <a:latin typeface="Calibri"/>
                <a:ea typeface="+mn-ea"/>
                <a:cs typeface="+mn-cs"/>
              </a:rPr>
              <a:t>EuCARD-2 </a:t>
            </a:r>
            <a:r>
              <a:rPr kumimoji="0" lang="fr-CH" sz="1800" b="0" i="0" u="none" strike="noStrike" kern="0" cap="none" spc="0" normalizeH="0" baseline="0" noProof="0" dirty="0">
                <a:ln>
                  <a:noFill/>
                </a:ln>
                <a:solidFill>
                  <a:prstClr val="white"/>
                </a:solidFill>
                <a:effectLst/>
                <a:uLnTx/>
                <a:uFillTx/>
                <a:latin typeface="Calibri"/>
                <a:ea typeface="+mn-ea"/>
                <a:cs typeface="+mn-cs"/>
              </a:rPr>
              <a:t>05/2013 – 04/2017</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white"/>
                </a:solidFill>
                <a:effectLst/>
                <a:uLnTx/>
                <a:uFillTx/>
                <a:latin typeface="Calibri"/>
                <a:ea typeface="+mn-ea"/>
                <a:cs typeface="+mn-cs"/>
              </a:rPr>
              <a:t>4 </a:t>
            </a:r>
            <a:r>
              <a:rPr kumimoji="0" lang="fr-CH" sz="1800" b="0" i="0" u="none" strike="noStrike" kern="0" cap="none" spc="0" normalizeH="0" baseline="0" noProof="0" dirty="0" err="1">
                <a:ln>
                  <a:noFill/>
                </a:ln>
                <a:solidFill>
                  <a:prstClr val="white"/>
                </a:solidFill>
                <a:effectLst/>
                <a:uLnTx/>
                <a:uFillTx/>
                <a:latin typeface="Calibri"/>
                <a:ea typeface="+mn-ea"/>
                <a:cs typeface="+mn-cs"/>
              </a:rPr>
              <a:t>years</a:t>
            </a:r>
            <a:r>
              <a:rPr kumimoji="0" lang="fr-CH" sz="1800" b="0" i="0" u="none" strike="noStrike" kern="0" cap="none" spc="0" normalizeH="0" baseline="0" noProof="0" dirty="0">
                <a:ln>
                  <a:noFill/>
                </a:ln>
                <a:solidFill>
                  <a:prstClr val="white"/>
                </a:solidFill>
                <a:effectLst/>
                <a:uLnTx/>
                <a:uFillTx/>
                <a:latin typeface="Calibri"/>
                <a:ea typeface="+mn-ea"/>
                <a:cs typeface="+mn-cs"/>
              </a:rPr>
              <a:t>, 8.0 M€ EC contribution</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4AC3C8E-1A74-418E-BA95-0DE0384154DA}"/>
              </a:ext>
            </a:extLst>
          </p:cNvPr>
          <p:cNvSpPr txBox="1"/>
          <p:nvPr/>
        </p:nvSpPr>
        <p:spPr>
          <a:xfrm rot="16200000">
            <a:off x="596546" y="1629883"/>
            <a:ext cx="675508" cy="369332"/>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white"/>
                </a:solidFill>
                <a:effectLst/>
                <a:uLnTx/>
                <a:uFillTx/>
                <a:latin typeface="Calibri"/>
                <a:ea typeface="+mn-ea"/>
                <a:cs typeface="+mn-cs"/>
              </a:rPr>
              <a:t>FP6</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E100925-F7FA-46D7-B07A-388E01AACE7D}"/>
              </a:ext>
            </a:extLst>
          </p:cNvPr>
          <p:cNvSpPr txBox="1"/>
          <p:nvPr/>
        </p:nvSpPr>
        <p:spPr>
          <a:xfrm rot="16200000">
            <a:off x="198956" y="2965259"/>
            <a:ext cx="1499288" cy="369332"/>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white"/>
                </a:solidFill>
                <a:effectLst/>
                <a:uLnTx/>
                <a:uFillTx/>
                <a:latin typeface="Calibri"/>
                <a:ea typeface="+mn-ea"/>
                <a:cs typeface="+mn-cs"/>
              </a:rPr>
              <a:t>FP7</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 name="Down Arrow 13">
            <a:extLst>
              <a:ext uri="{FF2B5EF4-FFF2-40B4-BE49-F238E27FC236}">
                <a16:creationId xmlns:a16="http://schemas.microsoft.com/office/drawing/2014/main" id="{B6A18971-4656-43C3-B4AB-5B7D92E163C9}"/>
              </a:ext>
            </a:extLst>
          </p:cNvPr>
          <p:cNvSpPr/>
          <p:nvPr/>
        </p:nvSpPr>
        <p:spPr>
          <a:xfrm>
            <a:off x="2307742" y="2174389"/>
            <a:ext cx="228600" cy="202359"/>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Down Arrow 14">
            <a:extLst>
              <a:ext uri="{FF2B5EF4-FFF2-40B4-BE49-F238E27FC236}">
                <a16:creationId xmlns:a16="http://schemas.microsoft.com/office/drawing/2014/main" id="{EAD81041-A48A-4F9D-AA6D-D10100B362FD}"/>
              </a:ext>
            </a:extLst>
          </p:cNvPr>
          <p:cNvSpPr/>
          <p:nvPr/>
        </p:nvSpPr>
        <p:spPr>
          <a:xfrm>
            <a:off x="2307742" y="3036452"/>
            <a:ext cx="228600" cy="208312"/>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6B80BAC-E708-43BC-B7DD-9F2DD74BE360}"/>
              </a:ext>
            </a:extLst>
          </p:cNvPr>
          <p:cNvSpPr txBox="1"/>
          <p:nvPr/>
        </p:nvSpPr>
        <p:spPr>
          <a:xfrm>
            <a:off x="1286586" y="4119465"/>
            <a:ext cx="3351728" cy="646331"/>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1" i="0" u="none" strike="noStrike" kern="0" cap="none" spc="0" normalizeH="0" baseline="0" noProof="0" dirty="0">
                <a:ln>
                  <a:noFill/>
                </a:ln>
                <a:solidFill>
                  <a:srgbClr val="0000CC"/>
                </a:solidFill>
                <a:effectLst/>
                <a:uLnTx/>
                <a:uFillTx/>
                <a:latin typeface="Calibri"/>
                <a:ea typeface="+mn-ea"/>
                <a:cs typeface="+mn-cs"/>
              </a:rPr>
              <a:t>ARIES </a:t>
            </a:r>
            <a:r>
              <a:rPr kumimoji="0" lang="fr-CH" sz="1800" b="0" i="0" u="none" strike="noStrike" kern="0" cap="none" spc="0" normalizeH="0" baseline="0" noProof="0" dirty="0">
                <a:ln>
                  <a:noFill/>
                </a:ln>
                <a:solidFill>
                  <a:prstClr val="white"/>
                </a:solidFill>
                <a:effectLst/>
                <a:uLnTx/>
                <a:uFillTx/>
                <a:latin typeface="Calibri"/>
                <a:ea typeface="+mn-ea"/>
                <a:cs typeface="+mn-cs"/>
              </a:rPr>
              <a:t>05/2017 – 04/2022</a:t>
            </a:r>
          </a:p>
          <a:p>
            <a:pPr marL="0" marR="0" lvl="0" indent="0" defTabSz="914400" eaLnBrk="1" fontAlgn="auto" latinLnBrk="0" hangingPunct="1">
              <a:lnSpc>
                <a:spcPct val="100000"/>
              </a:lnSpc>
              <a:spcBef>
                <a:spcPts val="0"/>
              </a:spcBef>
              <a:spcAft>
                <a:spcPts val="0"/>
              </a:spcAft>
              <a:buClrTx/>
              <a:buSzTx/>
              <a:buFontTx/>
              <a:buNone/>
              <a:tabLst/>
              <a:defRPr/>
            </a:pPr>
            <a:r>
              <a:rPr lang="fr-CH" kern="0" dirty="0">
                <a:solidFill>
                  <a:prstClr val="white"/>
                </a:solidFill>
                <a:latin typeface="Calibri"/>
              </a:rPr>
              <a:t>5</a:t>
            </a:r>
            <a:r>
              <a:rPr kumimoji="0" lang="fr-CH" sz="1800" b="0" i="0" u="none" strike="noStrike" kern="0" cap="none" spc="0" normalizeH="0" baseline="0" noProof="0" dirty="0">
                <a:ln>
                  <a:noFill/>
                </a:ln>
                <a:solidFill>
                  <a:prstClr val="white"/>
                </a:solidFill>
                <a:effectLst/>
                <a:uLnTx/>
                <a:uFillTx/>
                <a:latin typeface="Calibri"/>
                <a:ea typeface="+mn-ea"/>
                <a:cs typeface="+mn-cs"/>
              </a:rPr>
              <a:t> </a:t>
            </a:r>
            <a:r>
              <a:rPr kumimoji="0" lang="fr-CH" sz="1800" b="0" i="0" u="none" strike="noStrike" kern="0" cap="none" spc="0" normalizeH="0" baseline="0" noProof="0" dirty="0" err="1">
                <a:ln>
                  <a:noFill/>
                </a:ln>
                <a:solidFill>
                  <a:prstClr val="white"/>
                </a:solidFill>
                <a:effectLst/>
                <a:uLnTx/>
                <a:uFillTx/>
                <a:latin typeface="Calibri"/>
                <a:ea typeface="+mn-ea"/>
                <a:cs typeface="+mn-cs"/>
              </a:rPr>
              <a:t>years</a:t>
            </a:r>
            <a:r>
              <a:rPr kumimoji="0" lang="fr-CH" sz="1800" b="0" i="0" u="none" strike="noStrike" kern="0" cap="none" spc="0" normalizeH="0" baseline="0" noProof="0" dirty="0">
                <a:ln>
                  <a:noFill/>
                </a:ln>
                <a:solidFill>
                  <a:prstClr val="white"/>
                </a:solidFill>
                <a:effectLst/>
                <a:uLnTx/>
                <a:uFillTx/>
                <a:latin typeface="Calibri"/>
                <a:ea typeface="+mn-ea"/>
                <a:cs typeface="+mn-cs"/>
              </a:rPr>
              <a:t>, 10.0 M€ EC contribution</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Down Arrow 16">
            <a:extLst>
              <a:ext uri="{FF2B5EF4-FFF2-40B4-BE49-F238E27FC236}">
                <a16:creationId xmlns:a16="http://schemas.microsoft.com/office/drawing/2014/main" id="{FC0B3F7E-D3AB-49F6-843C-DAF564D48311}"/>
              </a:ext>
            </a:extLst>
          </p:cNvPr>
          <p:cNvSpPr/>
          <p:nvPr/>
        </p:nvSpPr>
        <p:spPr>
          <a:xfrm>
            <a:off x="2307742" y="3923218"/>
            <a:ext cx="228600" cy="208312"/>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F2CD108C-DB55-47F2-9142-A9B0B1CDE3AF}"/>
              </a:ext>
            </a:extLst>
          </p:cNvPr>
          <p:cNvSpPr txBox="1"/>
          <p:nvPr/>
        </p:nvSpPr>
        <p:spPr>
          <a:xfrm rot="16200000">
            <a:off x="148530" y="4735527"/>
            <a:ext cx="1609446" cy="369332"/>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white"/>
                </a:solidFill>
                <a:effectLst/>
                <a:uLnTx/>
                <a:uFillTx/>
                <a:latin typeface="Calibri"/>
                <a:ea typeface="+mn-ea"/>
                <a:cs typeface="+mn-cs"/>
              </a:rPr>
              <a:t>H2020</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B5AD9F3D-168B-46C2-8295-436862123BF2}"/>
              </a:ext>
            </a:extLst>
          </p:cNvPr>
          <p:cNvSpPr txBox="1"/>
          <p:nvPr/>
        </p:nvSpPr>
        <p:spPr>
          <a:xfrm>
            <a:off x="1289919" y="5064956"/>
            <a:ext cx="3351728" cy="646331"/>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800" b="1" i="0" u="none" strike="noStrike" kern="0" cap="none" spc="0" normalizeH="0" baseline="0" noProof="0" dirty="0">
                <a:ln>
                  <a:noFill/>
                </a:ln>
                <a:solidFill>
                  <a:srgbClr val="0000CC"/>
                </a:solidFill>
                <a:effectLst/>
                <a:uLnTx/>
                <a:uFillTx/>
                <a:latin typeface="Calibri"/>
                <a:ea typeface="+mn-ea"/>
                <a:cs typeface="+mn-cs"/>
              </a:rPr>
              <a:t>I.FAST </a:t>
            </a:r>
            <a:r>
              <a:rPr kumimoji="0" lang="fr-CH" sz="1800" b="0" i="0" u="none" strike="noStrike" kern="0" cap="none" spc="0" normalizeH="0" baseline="0" noProof="0" dirty="0">
                <a:ln>
                  <a:noFill/>
                </a:ln>
                <a:solidFill>
                  <a:prstClr val="black"/>
                </a:solidFill>
                <a:effectLst/>
                <a:uLnTx/>
                <a:uFillTx/>
                <a:latin typeface="Calibri"/>
                <a:ea typeface="+mn-ea"/>
                <a:cs typeface="+mn-cs"/>
              </a:rPr>
              <a:t>05/2021 – 04/2025</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1800" b="0" i="0" u="none" strike="noStrike" kern="0" cap="none" spc="0" normalizeH="0" baseline="0" noProof="0" dirty="0">
                <a:ln>
                  <a:noFill/>
                </a:ln>
                <a:solidFill>
                  <a:prstClr val="black"/>
                </a:solidFill>
                <a:effectLst/>
                <a:uLnTx/>
                <a:uFillTx/>
                <a:latin typeface="Calibri"/>
                <a:ea typeface="+mn-ea"/>
                <a:cs typeface="+mn-cs"/>
              </a:rPr>
              <a:t>4 </a:t>
            </a:r>
            <a:r>
              <a:rPr kumimoji="0" lang="fr-CH" sz="1800" b="0" i="0" u="none" strike="noStrike" kern="0" cap="none" spc="0" normalizeH="0" baseline="0" noProof="0" dirty="0" err="1">
                <a:ln>
                  <a:noFill/>
                </a:ln>
                <a:solidFill>
                  <a:prstClr val="black"/>
                </a:solidFill>
                <a:effectLst/>
                <a:uLnTx/>
                <a:uFillTx/>
                <a:latin typeface="Calibri"/>
                <a:ea typeface="+mn-ea"/>
                <a:cs typeface="+mn-cs"/>
              </a:rPr>
              <a:t>years</a:t>
            </a:r>
            <a:r>
              <a:rPr kumimoji="0" lang="fr-CH" sz="1800" b="0" i="0" u="none" strike="noStrike" kern="0" cap="none" spc="0" normalizeH="0" baseline="0" noProof="0" dirty="0">
                <a:ln>
                  <a:noFill/>
                </a:ln>
                <a:solidFill>
                  <a:prstClr val="black"/>
                </a:solidFill>
                <a:effectLst/>
                <a:uLnTx/>
                <a:uFillTx/>
                <a:latin typeface="Calibri"/>
                <a:ea typeface="+mn-ea"/>
                <a:cs typeface="+mn-cs"/>
              </a:rPr>
              <a:t>, 10.0 M€ EU contribution</a:t>
            </a:r>
            <a:endParaRPr kumimoji="0" lang="en-GB"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8" name="Down Arrow 22">
            <a:extLst>
              <a:ext uri="{FF2B5EF4-FFF2-40B4-BE49-F238E27FC236}">
                <a16:creationId xmlns:a16="http://schemas.microsoft.com/office/drawing/2014/main" id="{588CF18E-C614-43EC-B6D2-14C925942D17}"/>
              </a:ext>
            </a:extLst>
          </p:cNvPr>
          <p:cNvSpPr/>
          <p:nvPr/>
        </p:nvSpPr>
        <p:spPr>
          <a:xfrm>
            <a:off x="2307742" y="4767908"/>
            <a:ext cx="228600" cy="297047"/>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7ECBEADF-ECD3-41BD-894F-2B0C4FD49A49}"/>
              </a:ext>
            </a:extLst>
          </p:cNvPr>
          <p:cNvCxnSpPr>
            <a:cxnSpLocks/>
          </p:cNvCxnSpPr>
          <p:nvPr/>
        </p:nvCxnSpPr>
        <p:spPr>
          <a:xfrm>
            <a:off x="1137919" y="4933330"/>
            <a:ext cx="4557706"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20" name="TextBox 19">
            <a:extLst>
              <a:ext uri="{FF2B5EF4-FFF2-40B4-BE49-F238E27FC236}">
                <a16:creationId xmlns:a16="http://schemas.microsoft.com/office/drawing/2014/main" id="{E641048D-84E9-494C-8EFD-B947FE65FF38}"/>
              </a:ext>
            </a:extLst>
          </p:cNvPr>
          <p:cNvSpPr txBox="1"/>
          <p:nvPr/>
        </p:nvSpPr>
        <p:spPr>
          <a:xfrm rot="16200000">
            <a:off x="3452975" y="2963419"/>
            <a:ext cx="3252679" cy="369333"/>
          </a:xfrm>
          <a:prstGeom prst="rect">
            <a:avLst/>
          </a:prstGeom>
          <a:solidFill>
            <a:srgbClr val="9BBB59"/>
          </a:solidFill>
          <a:ln w="25400" cap="flat" cmpd="sng" algn="ctr">
            <a:solidFill>
              <a:srgbClr val="9BBB59">
                <a:shade val="50000"/>
              </a:srgbClr>
            </a:solid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Integrating Activities</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A10359BE-19C9-4AB2-AED0-96E212977A0B}"/>
              </a:ext>
            </a:extLst>
          </p:cNvPr>
          <p:cNvSpPr txBox="1"/>
          <p:nvPr/>
        </p:nvSpPr>
        <p:spPr>
          <a:xfrm rot="16200000">
            <a:off x="4868324" y="4909958"/>
            <a:ext cx="707247" cy="923330"/>
          </a:xfrm>
          <a:prstGeom prst="rect">
            <a:avLst/>
          </a:prstGeom>
          <a:solidFill>
            <a:srgbClr val="9BBB59"/>
          </a:solidFill>
          <a:ln w="25400" cap="flat" cmpd="sng" algn="ctr">
            <a:solidFill>
              <a:srgbClr val="9BBB59">
                <a:shade val="50000"/>
              </a:srgbClr>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Innovation Pilot</a:t>
            </a: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CB76C402-93F6-4AA4-8367-A27B47CEB45C}"/>
              </a:ext>
            </a:extLst>
          </p:cNvPr>
          <p:cNvSpPr txBox="1"/>
          <p:nvPr/>
        </p:nvSpPr>
        <p:spPr>
          <a:xfrm>
            <a:off x="6312024" y="2983338"/>
            <a:ext cx="4585802" cy="1477328"/>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a:ea typeface="+mn-ea"/>
                <a:cs typeface="+mn-cs"/>
              </a:rPr>
              <a:t>Integrating Activities and Innovation Pilot: Development of cross-boundary subjects, not directly followed by large laboratories, with added value coming from collaboration and sharing of resources.</a:t>
            </a:r>
          </a:p>
        </p:txBody>
      </p:sp>
      <p:sp>
        <p:nvSpPr>
          <p:cNvPr id="24" name="TextBox 23">
            <a:extLst>
              <a:ext uri="{FF2B5EF4-FFF2-40B4-BE49-F238E27FC236}">
                <a16:creationId xmlns:a16="http://schemas.microsoft.com/office/drawing/2014/main" id="{806D3EC3-5989-43A3-830A-0715B58EB4C8}"/>
              </a:ext>
            </a:extLst>
          </p:cNvPr>
          <p:cNvSpPr txBox="1"/>
          <p:nvPr/>
        </p:nvSpPr>
        <p:spPr>
          <a:xfrm>
            <a:off x="6312024" y="4804429"/>
            <a:ext cx="4585802"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GB" b="1" dirty="0">
                <a:solidFill>
                  <a:schemeClr val="accent6"/>
                </a:solidFill>
                <a:latin typeface="Calibri"/>
              </a:rPr>
              <a:t>I.FAST is a new step in this progress, </a:t>
            </a:r>
            <a:r>
              <a:rPr kumimoji="0" lang="en-GB" sz="1800" b="0" i="0" u="none" strike="noStrike" kern="0" cap="none" spc="0" normalizeH="0" baseline="0" noProof="0" dirty="0">
                <a:ln>
                  <a:noFill/>
                </a:ln>
                <a:solidFill>
                  <a:prstClr val="black"/>
                </a:solidFill>
                <a:effectLst/>
                <a:uLnTx/>
                <a:uFillTx/>
                <a:latin typeface="Calibri"/>
                <a:ea typeface="+mn-ea"/>
                <a:cs typeface="+mn-cs"/>
              </a:rPr>
              <a:t>including for the first time a large industry representation (1/3 of participants!)</a:t>
            </a:r>
            <a:endParaRPr lang="en-GB" dirty="0">
              <a:solidFill>
                <a:prstClr val="black"/>
              </a:solidFill>
              <a:latin typeface="Calibri"/>
            </a:endParaRPr>
          </a:p>
        </p:txBody>
      </p:sp>
    </p:spTree>
    <p:extLst>
      <p:ext uri="{BB962C8B-B14F-4D97-AF65-F5344CB8AC3E}">
        <p14:creationId xmlns:p14="http://schemas.microsoft.com/office/powerpoint/2010/main" val="361058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8A74-30F5-DCEB-7BE4-3C895A8A14BF}"/>
              </a:ext>
            </a:extLst>
          </p:cNvPr>
          <p:cNvSpPr>
            <a:spLocks noGrp="1"/>
          </p:cNvSpPr>
          <p:nvPr>
            <p:ph type="title"/>
          </p:nvPr>
        </p:nvSpPr>
        <p:spPr>
          <a:xfrm>
            <a:off x="479376" y="303409"/>
            <a:ext cx="9794304" cy="920538"/>
          </a:xfrm>
        </p:spPr>
        <p:txBody>
          <a:bodyPr>
            <a:normAutofit/>
          </a:bodyPr>
          <a:lstStyle/>
          <a:p>
            <a:r>
              <a:rPr lang="fr-CH" dirty="0"/>
              <a:t>I.FAST and </a:t>
            </a:r>
            <a:r>
              <a:rPr lang="fr-CH" dirty="0" err="1"/>
              <a:t>Particle</a:t>
            </a:r>
            <a:r>
              <a:rPr lang="fr-CH" dirty="0"/>
              <a:t> </a:t>
            </a:r>
            <a:r>
              <a:rPr lang="fr-CH" dirty="0" err="1"/>
              <a:t>Accelerators</a:t>
            </a:r>
            <a:endParaRPr lang="en-GB" dirty="0"/>
          </a:p>
        </p:txBody>
      </p:sp>
      <p:sp>
        <p:nvSpPr>
          <p:cNvPr id="5" name="Slide Number Placeholder 4">
            <a:extLst>
              <a:ext uri="{FF2B5EF4-FFF2-40B4-BE49-F238E27FC236}">
                <a16:creationId xmlns:a16="http://schemas.microsoft.com/office/drawing/2014/main" id="{256960D2-2CBA-7D33-25C3-3DDC7528EE98}"/>
              </a:ext>
            </a:extLst>
          </p:cNvPr>
          <p:cNvSpPr>
            <a:spLocks noGrp="1"/>
          </p:cNvSpPr>
          <p:nvPr>
            <p:ph type="sldNum" sz="quarter" idx="12"/>
          </p:nvPr>
        </p:nvSpPr>
        <p:spPr/>
        <p:txBody>
          <a:bodyPr/>
          <a:lstStyle/>
          <a:p>
            <a:fld id="{F7A1A58B-7BA1-7E42-8231-6D1CB1C760B1}" type="slidenum">
              <a:rPr lang="en-US" smtClean="0"/>
              <a:pPr/>
              <a:t>4</a:t>
            </a:fld>
            <a:endParaRPr lang="en-US" dirty="0"/>
          </a:p>
        </p:txBody>
      </p:sp>
      <p:sp>
        <p:nvSpPr>
          <p:cNvPr id="6" name="Content Placeholder 2">
            <a:extLst>
              <a:ext uri="{FF2B5EF4-FFF2-40B4-BE49-F238E27FC236}">
                <a16:creationId xmlns:a16="http://schemas.microsoft.com/office/drawing/2014/main" id="{AA4C6291-0454-89BD-A6C5-BE7F7820AC14}"/>
              </a:ext>
            </a:extLst>
          </p:cNvPr>
          <p:cNvSpPr txBox="1">
            <a:spLocks/>
          </p:cNvSpPr>
          <p:nvPr/>
        </p:nvSpPr>
        <p:spPr>
          <a:xfrm>
            <a:off x="407368" y="1285664"/>
            <a:ext cx="11246844" cy="1495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buFont typeface="Arial"/>
              <a:buNone/>
            </a:pPr>
            <a:r>
              <a:rPr lang="en-GB" sz="2400" b="1" dirty="0">
                <a:solidFill>
                  <a:schemeClr val="accent1"/>
                </a:solidFill>
              </a:rPr>
              <a:t>Innovation Fostering in Accelerator Science and Technology </a:t>
            </a:r>
          </a:p>
          <a:p>
            <a:pPr marL="0" indent="0">
              <a:lnSpc>
                <a:spcPct val="110000"/>
              </a:lnSpc>
              <a:buFont typeface="Arial"/>
              <a:buNone/>
            </a:pPr>
            <a:r>
              <a:rPr lang="en-GB" sz="2400" dirty="0"/>
              <a:t>An </a:t>
            </a:r>
            <a:r>
              <a:rPr lang="en-GB" sz="2400" dirty="0">
                <a:solidFill>
                  <a:schemeClr val="accent1"/>
                </a:solidFill>
              </a:rPr>
              <a:t>Innovation Pilot</a:t>
            </a:r>
            <a:r>
              <a:rPr lang="en-GB" sz="2400" dirty="0"/>
              <a:t>, supporting Innovation in Particle Accelerator technologies.</a:t>
            </a:r>
          </a:p>
          <a:p>
            <a:pPr marL="0" indent="0" algn="r">
              <a:lnSpc>
                <a:spcPct val="110000"/>
              </a:lnSpc>
              <a:buFont typeface="Arial"/>
              <a:buNone/>
            </a:pPr>
            <a:endParaRPr lang="en-GB" sz="2400" dirty="0"/>
          </a:p>
        </p:txBody>
      </p:sp>
      <p:sp>
        <p:nvSpPr>
          <p:cNvPr id="7" name="TextBox 6">
            <a:extLst>
              <a:ext uri="{FF2B5EF4-FFF2-40B4-BE49-F238E27FC236}">
                <a16:creationId xmlns:a16="http://schemas.microsoft.com/office/drawing/2014/main" id="{02211BC5-FD4F-7DF6-5C89-3107C1B09AF7}"/>
              </a:ext>
            </a:extLst>
          </p:cNvPr>
          <p:cNvSpPr txBox="1"/>
          <p:nvPr/>
        </p:nvSpPr>
        <p:spPr>
          <a:xfrm>
            <a:off x="4287615" y="3242848"/>
            <a:ext cx="7071256" cy="273921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2000" b="1" i="1" dirty="0"/>
              <a:t>Particle accelerator community entering the age of open innovation:</a:t>
            </a:r>
          </a:p>
          <a:p>
            <a:r>
              <a:rPr lang="en-GB" sz="2000" dirty="0"/>
              <a:t>Sharing of ideas between scientific institutions and companies, to improve high technology products and to identify new products and markets.</a:t>
            </a:r>
          </a:p>
          <a:p>
            <a:endParaRPr lang="en-GB" sz="1200" dirty="0"/>
          </a:p>
          <a:p>
            <a:r>
              <a:rPr lang="en-GB" sz="2000" b="1" i="1" dirty="0"/>
              <a:t>Creation of an </a:t>
            </a:r>
            <a:r>
              <a:rPr lang="en-GB" sz="2000" b="1" i="1" dirty="0">
                <a:solidFill>
                  <a:srgbClr val="0FE6F8"/>
                </a:solidFill>
              </a:rPr>
              <a:t>innovation ecosystem </a:t>
            </a:r>
          </a:p>
          <a:p>
            <a:r>
              <a:rPr lang="en-GB" sz="2000" i="1" dirty="0">
                <a:solidFill>
                  <a:schemeClr val="tx1"/>
                </a:solidFill>
              </a:rPr>
              <a:t>(</a:t>
            </a:r>
            <a:r>
              <a:rPr lang="en-GB" sz="2000" i="1" dirty="0"/>
              <a:t>Keywords: </a:t>
            </a:r>
            <a:r>
              <a:rPr lang="en-GB" sz="2000" i="1" dirty="0">
                <a:solidFill>
                  <a:schemeClr val="accent2"/>
                </a:solidFill>
              </a:rPr>
              <a:t>community, trust, openness, creativity, connection to industry</a:t>
            </a:r>
            <a:r>
              <a:rPr lang="en-GB" sz="2000" i="1" dirty="0">
                <a:solidFill>
                  <a:schemeClr val="tx1"/>
                </a:solidFill>
              </a:rPr>
              <a:t>)</a:t>
            </a:r>
          </a:p>
        </p:txBody>
      </p:sp>
      <p:pic>
        <p:nvPicPr>
          <p:cNvPr id="8" name="Picture 7">
            <a:extLst>
              <a:ext uri="{FF2B5EF4-FFF2-40B4-BE49-F238E27FC236}">
                <a16:creationId xmlns:a16="http://schemas.microsoft.com/office/drawing/2014/main" id="{3DE44B49-7B02-129E-DB7E-F9BB1CC08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598" y="3540785"/>
            <a:ext cx="4038171" cy="2143336"/>
          </a:xfrm>
          <a:prstGeom prst="rect">
            <a:avLst/>
          </a:prstGeom>
        </p:spPr>
      </p:pic>
    </p:spTree>
    <p:extLst>
      <p:ext uri="{BB962C8B-B14F-4D97-AF65-F5344CB8AC3E}">
        <p14:creationId xmlns:p14="http://schemas.microsoft.com/office/powerpoint/2010/main" val="424490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6A6FB-13FB-44B6-9530-640716F51856}"/>
              </a:ext>
            </a:extLst>
          </p:cNvPr>
          <p:cNvSpPr>
            <a:spLocks noGrp="1"/>
          </p:cNvSpPr>
          <p:nvPr>
            <p:ph type="title"/>
          </p:nvPr>
        </p:nvSpPr>
        <p:spPr>
          <a:xfrm>
            <a:off x="784686" y="404664"/>
            <a:ext cx="8137800" cy="680226"/>
          </a:xfrm>
        </p:spPr>
        <p:txBody>
          <a:bodyPr>
            <a:normAutofit fontScale="90000"/>
          </a:bodyPr>
          <a:lstStyle/>
          <a:p>
            <a:r>
              <a:rPr lang="fr-CH" sz="4400" dirty="0"/>
              <a:t>W</a:t>
            </a:r>
            <a:r>
              <a:rPr lang="en-GB" sz="4400" dirty="0" err="1"/>
              <a:t>ider</a:t>
            </a:r>
            <a:r>
              <a:rPr lang="en-GB" sz="4400" dirty="0"/>
              <a:t> goal and Consortium</a:t>
            </a:r>
          </a:p>
        </p:txBody>
      </p:sp>
      <p:sp>
        <p:nvSpPr>
          <p:cNvPr id="3" name="Content Placeholder 2">
            <a:extLst>
              <a:ext uri="{FF2B5EF4-FFF2-40B4-BE49-F238E27FC236}">
                <a16:creationId xmlns:a16="http://schemas.microsoft.com/office/drawing/2014/main" id="{329106CD-BE39-4E44-8999-AF11555FCB5E}"/>
              </a:ext>
            </a:extLst>
          </p:cNvPr>
          <p:cNvSpPr>
            <a:spLocks noGrp="1"/>
          </p:cNvSpPr>
          <p:nvPr>
            <p:ph idx="1"/>
          </p:nvPr>
        </p:nvSpPr>
        <p:spPr>
          <a:xfrm>
            <a:off x="623392" y="1096889"/>
            <a:ext cx="10197570" cy="4924399"/>
          </a:xfrm>
        </p:spPr>
        <p:txBody>
          <a:bodyPr>
            <a:normAutofit fontScale="70000" lnSpcReduction="20000"/>
          </a:bodyPr>
          <a:lstStyle/>
          <a:p>
            <a:pPr>
              <a:lnSpc>
                <a:spcPct val="120000"/>
              </a:lnSpc>
              <a:spcBef>
                <a:spcPts val="0"/>
              </a:spcBef>
            </a:pPr>
            <a:r>
              <a:rPr lang="en-GB" dirty="0"/>
              <a:t>Wider goal (from the Commission’s Work Programme): </a:t>
            </a:r>
          </a:p>
          <a:p>
            <a:pPr marL="0" indent="0">
              <a:lnSpc>
                <a:spcPct val="120000"/>
              </a:lnSpc>
              <a:spcBef>
                <a:spcPts val="0"/>
              </a:spcBef>
              <a:buNone/>
            </a:pPr>
            <a:r>
              <a:rPr lang="en-GB" dirty="0"/>
              <a:t>	“Demonstrate the role of Research Infrastructures in the </a:t>
            </a:r>
          </a:p>
          <a:p>
            <a:pPr marL="0" indent="0">
              <a:lnSpc>
                <a:spcPct val="120000"/>
              </a:lnSpc>
              <a:spcBef>
                <a:spcPts val="0"/>
              </a:spcBef>
              <a:buNone/>
            </a:pPr>
            <a:r>
              <a:rPr lang="en-GB" dirty="0"/>
              <a:t>	translation of </a:t>
            </a:r>
            <a:r>
              <a:rPr lang="en-GB" dirty="0">
                <a:solidFill>
                  <a:schemeClr val="accent1"/>
                </a:solidFill>
              </a:rPr>
              <a:t>Open Science </a:t>
            </a:r>
            <a:r>
              <a:rPr lang="en-GB" dirty="0"/>
              <a:t>into</a:t>
            </a:r>
            <a:r>
              <a:rPr lang="en-GB" dirty="0">
                <a:solidFill>
                  <a:schemeClr val="accent1"/>
                </a:solidFill>
              </a:rPr>
              <a:t> Open Innovation”. </a:t>
            </a:r>
          </a:p>
          <a:p>
            <a:pPr>
              <a:lnSpc>
                <a:spcPct val="120000"/>
              </a:lnSpc>
            </a:pPr>
            <a:r>
              <a:rPr lang="en-GB" dirty="0"/>
              <a:t>Consortium of </a:t>
            </a:r>
            <a:r>
              <a:rPr lang="en-GB" b="1" dirty="0">
                <a:solidFill>
                  <a:schemeClr val="accent1"/>
                </a:solidFill>
              </a:rPr>
              <a:t>48 beneficiaries</a:t>
            </a:r>
          </a:p>
          <a:p>
            <a:pPr marL="457200" lvl="1" indent="0">
              <a:lnSpc>
                <a:spcPct val="120000"/>
              </a:lnSpc>
              <a:spcBef>
                <a:spcPts val="0"/>
              </a:spcBef>
              <a:buNone/>
            </a:pPr>
            <a:r>
              <a:rPr lang="en-GB" dirty="0"/>
              <a:t>	8 large RI operators, </a:t>
            </a:r>
          </a:p>
          <a:p>
            <a:pPr marL="457200" lvl="1" indent="0">
              <a:lnSpc>
                <a:spcPct val="120000"/>
              </a:lnSpc>
              <a:spcBef>
                <a:spcPts val="0"/>
              </a:spcBef>
              <a:buNone/>
            </a:pPr>
            <a:r>
              <a:rPr lang="en-GB" dirty="0"/>
              <a:t>	12 national research centres, </a:t>
            </a:r>
          </a:p>
          <a:p>
            <a:pPr marL="457200" lvl="1" indent="0">
              <a:lnSpc>
                <a:spcPct val="120000"/>
              </a:lnSpc>
              <a:spcBef>
                <a:spcPts val="0"/>
              </a:spcBef>
              <a:buNone/>
            </a:pPr>
            <a:r>
              <a:rPr lang="en-GB" dirty="0"/>
              <a:t>	12 universities, </a:t>
            </a:r>
          </a:p>
          <a:p>
            <a:pPr marL="457200" lvl="1" indent="0">
              <a:lnSpc>
                <a:spcPct val="120000"/>
              </a:lnSpc>
              <a:spcBef>
                <a:spcPts val="0"/>
              </a:spcBef>
              <a:buNone/>
            </a:pPr>
            <a:r>
              <a:rPr lang="en-GB" dirty="0">
                <a:solidFill>
                  <a:schemeClr val="accent1"/>
                </a:solidFill>
              </a:rPr>
              <a:t>	16 industrial partners </a:t>
            </a:r>
            <a:r>
              <a:rPr lang="en-GB" dirty="0"/>
              <a:t>(</a:t>
            </a:r>
            <a:r>
              <a:rPr lang="en-GB" b="1" dirty="0">
                <a:solidFill>
                  <a:schemeClr val="accent1"/>
                </a:solidFill>
              </a:rPr>
              <a:t>1/3</a:t>
            </a:r>
            <a:r>
              <a:rPr lang="en-GB" dirty="0"/>
              <a:t>, including 11 SMEs) </a:t>
            </a:r>
          </a:p>
          <a:p>
            <a:pPr marL="0" indent="0">
              <a:lnSpc>
                <a:spcPct val="120000"/>
              </a:lnSpc>
              <a:buNone/>
            </a:pPr>
            <a:r>
              <a:rPr lang="en-GB" dirty="0"/>
              <a:t>from 15 European Countries, supported by 12 partner organisations and &gt;20  collaborating institutions, working on </a:t>
            </a:r>
            <a:r>
              <a:rPr lang="en-GB" b="1" dirty="0">
                <a:solidFill>
                  <a:schemeClr val="accent1"/>
                </a:solidFill>
              </a:rPr>
              <a:t>40 R&amp;D Tasks </a:t>
            </a:r>
            <a:r>
              <a:rPr lang="en-GB" dirty="0"/>
              <a:t>to develop a portfolio of </a:t>
            </a:r>
            <a:r>
              <a:rPr lang="en-GB" b="1" dirty="0">
                <a:solidFill>
                  <a:schemeClr val="accent1"/>
                </a:solidFill>
              </a:rPr>
              <a:t>technologies for the next generation of particle accelerators</a:t>
            </a:r>
            <a:r>
              <a:rPr lang="en-GB" b="1" dirty="0"/>
              <a:t>.</a:t>
            </a:r>
          </a:p>
          <a:p>
            <a:pPr>
              <a:lnSpc>
                <a:spcPct val="120000"/>
              </a:lnSpc>
            </a:pPr>
            <a:r>
              <a:rPr lang="en-GB" dirty="0"/>
              <a:t>Timeline: </a:t>
            </a:r>
            <a:r>
              <a:rPr lang="en-GB" b="1" dirty="0">
                <a:solidFill>
                  <a:schemeClr val="accent1"/>
                </a:solidFill>
              </a:rPr>
              <a:t>4 years</a:t>
            </a:r>
            <a:r>
              <a:rPr lang="en-GB" dirty="0"/>
              <a:t>, starting 1 May 2021.</a:t>
            </a:r>
          </a:p>
          <a:p>
            <a:pPr>
              <a:lnSpc>
                <a:spcPct val="120000"/>
              </a:lnSpc>
            </a:pPr>
            <a:r>
              <a:rPr lang="en-GB" dirty="0"/>
              <a:t>Resources: </a:t>
            </a:r>
            <a:r>
              <a:rPr lang="en-GB" b="1" dirty="0">
                <a:solidFill>
                  <a:schemeClr val="accent1"/>
                </a:solidFill>
              </a:rPr>
              <a:t>10 M€</a:t>
            </a:r>
            <a:r>
              <a:rPr lang="en-GB" dirty="0"/>
              <a:t> EC contribution, out of a total project cost of about </a:t>
            </a:r>
            <a:r>
              <a:rPr lang="en-GB" b="1" dirty="0">
                <a:solidFill>
                  <a:schemeClr val="accent1"/>
                </a:solidFill>
              </a:rPr>
              <a:t>19 M€ </a:t>
            </a:r>
            <a:r>
              <a:rPr lang="en-GB" dirty="0"/>
              <a:t>(co-funding principle).</a:t>
            </a:r>
          </a:p>
        </p:txBody>
      </p:sp>
      <p:sp>
        <p:nvSpPr>
          <p:cNvPr id="5" name="Slide Number Placeholder 4">
            <a:extLst>
              <a:ext uri="{FF2B5EF4-FFF2-40B4-BE49-F238E27FC236}">
                <a16:creationId xmlns:a16="http://schemas.microsoft.com/office/drawing/2014/main" id="{48A43208-9052-41DA-B7B3-628C3B653956}"/>
              </a:ext>
            </a:extLst>
          </p:cNvPr>
          <p:cNvSpPr>
            <a:spLocks noGrp="1"/>
          </p:cNvSpPr>
          <p:nvPr>
            <p:ph type="sldNum" sz="quarter" idx="12"/>
          </p:nvPr>
        </p:nvSpPr>
        <p:spPr>
          <a:xfrm>
            <a:off x="9688791" y="6226463"/>
            <a:ext cx="1657400" cy="365125"/>
          </a:xfrm>
        </p:spPr>
        <p:txBody>
          <a:bodyPr/>
          <a:lstStyle/>
          <a:p>
            <a:fld id="{F7A1A58B-7BA1-7E42-8231-6D1CB1C760B1}" type="slidenum">
              <a:rPr lang="en-US" smtClean="0"/>
              <a:pPr/>
              <a:t>5</a:t>
            </a:fld>
            <a:endParaRPr lang="en-US" dirty="0"/>
          </a:p>
        </p:txBody>
      </p:sp>
      <p:pic>
        <p:nvPicPr>
          <p:cNvPr id="7" name="Picture 6">
            <a:extLst>
              <a:ext uri="{FF2B5EF4-FFF2-40B4-BE49-F238E27FC236}">
                <a16:creationId xmlns:a16="http://schemas.microsoft.com/office/drawing/2014/main" id="{E8CC8E8C-04F8-06EB-EE95-E98AE22C67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26660" y="1844824"/>
            <a:ext cx="2531126" cy="1440160"/>
          </a:xfrm>
          <a:prstGeom prst="rect">
            <a:avLst/>
          </a:prstGeom>
        </p:spPr>
      </p:pic>
    </p:spTree>
    <p:extLst>
      <p:ext uri="{BB962C8B-B14F-4D97-AF65-F5344CB8AC3E}">
        <p14:creationId xmlns:p14="http://schemas.microsoft.com/office/powerpoint/2010/main" val="226168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EBE5-4C71-D079-AF46-72862C7C5D7E}"/>
              </a:ext>
            </a:extLst>
          </p:cNvPr>
          <p:cNvSpPr>
            <a:spLocks noGrp="1"/>
          </p:cNvSpPr>
          <p:nvPr>
            <p:ph type="title"/>
          </p:nvPr>
        </p:nvSpPr>
        <p:spPr>
          <a:xfrm>
            <a:off x="340675" y="245763"/>
            <a:ext cx="11161240" cy="920538"/>
          </a:xfrm>
        </p:spPr>
        <p:txBody>
          <a:bodyPr>
            <a:normAutofit fontScale="90000"/>
          </a:bodyPr>
          <a:lstStyle/>
          <a:p>
            <a:r>
              <a:rPr lang="en-GB" dirty="0"/>
              <a:t>The role of I.FAST in accelerator research</a:t>
            </a:r>
          </a:p>
        </p:txBody>
      </p:sp>
      <p:sp>
        <p:nvSpPr>
          <p:cNvPr id="5" name="Slide Number Placeholder 4">
            <a:extLst>
              <a:ext uri="{FF2B5EF4-FFF2-40B4-BE49-F238E27FC236}">
                <a16:creationId xmlns:a16="http://schemas.microsoft.com/office/drawing/2014/main" id="{DEA2AA62-3C3B-11CE-5731-60CAE32EBFB4}"/>
              </a:ext>
            </a:extLst>
          </p:cNvPr>
          <p:cNvSpPr>
            <a:spLocks noGrp="1"/>
          </p:cNvSpPr>
          <p:nvPr>
            <p:ph type="sldNum" sz="quarter" idx="12"/>
          </p:nvPr>
        </p:nvSpPr>
        <p:spPr>
          <a:xfrm>
            <a:off x="9844515" y="6255284"/>
            <a:ext cx="1657400" cy="365125"/>
          </a:xfrm>
        </p:spPr>
        <p:txBody>
          <a:bodyPr/>
          <a:lstStyle/>
          <a:p>
            <a:fld id="{F7A1A58B-7BA1-7E42-8231-6D1CB1C760B1}" type="slidenum">
              <a:rPr lang="en-US" smtClean="0"/>
              <a:pPr/>
              <a:t>6</a:t>
            </a:fld>
            <a:endParaRPr lang="en-US"/>
          </a:p>
        </p:txBody>
      </p:sp>
      <p:sp>
        <p:nvSpPr>
          <p:cNvPr id="6" name="TextBox 5">
            <a:extLst>
              <a:ext uri="{FF2B5EF4-FFF2-40B4-BE49-F238E27FC236}">
                <a16:creationId xmlns:a16="http://schemas.microsoft.com/office/drawing/2014/main" id="{63B891B2-E610-A412-A7B5-C79F22CD6EFE}"/>
              </a:ext>
            </a:extLst>
          </p:cNvPr>
          <p:cNvSpPr txBox="1"/>
          <p:nvPr/>
        </p:nvSpPr>
        <p:spPr>
          <a:xfrm>
            <a:off x="249031" y="1937850"/>
            <a:ext cx="4669403" cy="34932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spcBef>
                <a:spcPts val="600"/>
              </a:spcBef>
              <a:buFont typeface="Wingdings" panose="05000000000000000000" pitchFamily="2" charset="2"/>
              <a:buChar char="Ø"/>
            </a:pPr>
            <a:r>
              <a:rPr lang="en-GB" dirty="0"/>
              <a:t>Today, </a:t>
            </a:r>
            <a:r>
              <a:rPr lang="en-GB" b="1" dirty="0">
                <a:solidFill>
                  <a:schemeClr val="accent6"/>
                </a:solidFill>
              </a:rPr>
              <a:t>extrapolating</a:t>
            </a:r>
            <a:r>
              <a:rPr lang="en-GB" dirty="0"/>
              <a:t> present technologies to reach new physics goals may soon bring accelerators towards the </a:t>
            </a:r>
            <a:r>
              <a:rPr lang="en-GB" b="1" dirty="0">
                <a:solidFill>
                  <a:schemeClr val="accent6"/>
                </a:solidFill>
              </a:rPr>
              <a:t>limits of sustainability </a:t>
            </a:r>
            <a:r>
              <a:rPr lang="en-GB" dirty="0"/>
              <a:t>(dimensions, complexity, cost, energy consumption).</a:t>
            </a:r>
          </a:p>
          <a:p>
            <a:pPr marL="285750" indent="-285750">
              <a:spcBef>
                <a:spcPts val="600"/>
              </a:spcBef>
              <a:buFont typeface="Wingdings" panose="05000000000000000000" pitchFamily="2" charset="2"/>
              <a:buChar char="Ø"/>
            </a:pPr>
            <a:r>
              <a:rPr lang="en-GB" dirty="0"/>
              <a:t>In parallel, increasing demands are coming from accelerators for </a:t>
            </a:r>
            <a:r>
              <a:rPr lang="en-GB" b="1" dirty="0">
                <a:solidFill>
                  <a:schemeClr val="accent6"/>
                </a:solidFill>
              </a:rPr>
              <a:t>applied science</a:t>
            </a:r>
            <a:r>
              <a:rPr lang="en-GB" b="1" dirty="0">
                <a:solidFill>
                  <a:srgbClr val="FF0000"/>
                </a:solidFill>
              </a:rPr>
              <a:t> </a:t>
            </a:r>
            <a:r>
              <a:rPr lang="en-GB" dirty="0"/>
              <a:t>(photon and neutrons) and </a:t>
            </a:r>
            <a:r>
              <a:rPr lang="en-GB" b="1" dirty="0">
                <a:solidFill>
                  <a:schemeClr val="accent6"/>
                </a:solidFill>
              </a:rPr>
              <a:t>healthcare</a:t>
            </a:r>
            <a:r>
              <a:rPr lang="en-GB" dirty="0">
                <a:solidFill>
                  <a:schemeClr val="tx1"/>
                </a:solidFill>
              </a:rPr>
              <a:t>, while new </a:t>
            </a:r>
            <a:r>
              <a:rPr lang="en-GB" b="1" dirty="0">
                <a:solidFill>
                  <a:schemeClr val="accent6"/>
                </a:solidFill>
              </a:rPr>
              <a:t>societal applications </a:t>
            </a:r>
            <a:r>
              <a:rPr lang="en-GB" dirty="0">
                <a:solidFill>
                  <a:schemeClr val="tx1"/>
                </a:solidFill>
              </a:rPr>
              <a:t>are appearing. </a:t>
            </a:r>
          </a:p>
        </p:txBody>
      </p:sp>
      <p:sp>
        <p:nvSpPr>
          <p:cNvPr id="7" name="TextBox 6">
            <a:extLst>
              <a:ext uri="{FF2B5EF4-FFF2-40B4-BE49-F238E27FC236}">
                <a16:creationId xmlns:a16="http://schemas.microsoft.com/office/drawing/2014/main" id="{45B687F4-6DE1-603E-5AFF-AAC8BCA5629D}"/>
              </a:ext>
            </a:extLst>
          </p:cNvPr>
          <p:cNvSpPr txBox="1"/>
          <p:nvPr/>
        </p:nvSpPr>
        <p:spPr>
          <a:xfrm>
            <a:off x="242013" y="1177226"/>
            <a:ext cx="112344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spcBef>
                <a:spcPts val="600"/>
              </a:spcBef>
              <a:buFont typeface="Wingdings" panose="05000000000000000000" pitchFamily="2" charset="2"/>
              <a:buChar char="Ø"/>
            </a:pPr>
            <a:r>
              <a:rPr lang="en-GB" dirty="0"/>
              <a:t>For the entire XX century, </a:t>
            </a:r>
            <a:r>
              <a:rPr lang="en-GB" b="1" dirty="0">
                <a:solidFill>
                  <a:schemeClr val="accent6"/>
                </a:solidFill>
              </a:rPr>
              <a:t>fundamental science </a:t>
            </a:r>
            <a:r>
              <a:rPr lang="en-GB" dirty="0"/>
              <a:t>as driving force for the development of new accelerators, with its continuous quest for higher energies required to discover new particles.</a:t>
            </a:r>
          </a:p>
        </p:txBody>
      </p:sp>
      <p:pic>
        <p:nvPicPr>
          <p:cNvPr id="8" name="Picture 7">
            <a:extLst>
              <a:ext uri="{FF2B5EF4-FFF2-40B4-BE49-F238E27FC236}">
                <a16:creationId xmlns:a16="http://schemas.microsoft.com/office/drawing/2014/main" id="{F86F83B5-F312-D248-D5E0-5D5C187DFD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4082" y="1937351"/>
            <a:ext cx="6998887" cy="3456384"/>
          </a:xfrm>
          <a:prstGeom prst="rect">
            <a:avLst/>
          </a:prstGeom>
        </p:spPr>
      </p:pic>
      <p:sp>
        <p:nvSpPr>
          <p:cNvPr id="9" name="TextBox 8">
            <a:extLst>
              <a:ext uri="{FF2B5EF4-FFF2-40B4-BE49-F238E27FC236}">
                <a16:creationId xmlns:a16="http://schemas.microsoft.com/office/drawing/2014/main" id="{9D9A2B64-5942-79D9-4DD5-E8EE5E4A7E26}"/>
              </a:ext>
            </a:extLst>
          </p:cNvPr>
          <p:cNvSpPr txBox="1"/>
          <p:nvPr/>
        </p:nvSpPr>
        <p:spPr>
          <a:xfrm>
            <a:off x="1847528" y="5545407"/>
            <a:ext cx="10225136" cy="923330"/>
          </a:xfrm>
          <a:prstGeom prst="rect">
            <a:avLst/>
          </a:prstGeom>
          <a:noFill/>
        </p:spPr>
        <p:txBody>
          <a:bodyPr wrap="square" rtlCol="0">
            <a:spAutoFit/>
          </a:bodyPr>
          <a:lstStyle/>
          <a:p>
            <a:r>
              <a:rPr lang="en-GB" dirty="0"/>
              <a:t>The scientific goal of I.FAST is to </a:t>
            </a:r>
            <a:r>
              <a:rPr lang="en-GB" b="1" dirty="0">
                <a:solidFill>
                  <a:schemeClr val="accent1"/>
                </a:solidFill>
              </a:rPr>
              <a:t>support the development of new more sustainable technologies </a:t>
            </a:r>
            <a:r>
              <a:rPr lang="en-GB" dirty="0"/>
              <a:t>for basic and applied science, promoting at the same time the </a:t>
            </a:r>
            <a:r>
              <a:rPr lang="en-GB" b="1" dirty="0">
                <a:solidFill>
                  <a:schemeClr val="accent1"/>
                </a:solidFill>
              </a:rPr>
              <a:t>transfer of these technologies to society and to a wider accelerator market</a:t>
            </a:r>
            <a:r>
              <a:rPr lang="en-GB" dirty="0"/>
              <a:t>.</a:t>
            </a:r>
          </a:p>
        </p:txBody>
      </p:sp>
    </p:spTree>
    <p:extLst>
      <p:ext uri="{BB962C8B-B14F-4D97-AF65-F5344CB8AC3E}">
        <p14:creationId xmlns:p14="http://schemas.microsoft.com/office/powerpoint/2010/main" val="335636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74B49-7977-47E4-AB21-96074FF03918}"/>
              </a:ext>
            </a:extLst>
          </p:cNvPr>
          <p:cNvSpPr>
            <a:spLocks noGrp="1"/>
          </p:cNvSpPr>
          <p:nvPr>
            <p:ph type="title"/>
          </p:nvPr>
        </p:nvSpPr>
        <p:spPr>
          <a:xfrm>
            <a:off x="838200" y="291440"/>
            <a:ext cx="8137800" cy="920538"/>
          </a:xfrm>
        </p:spPr>
        <p:txBody>
          <a:bodyPr>
            <a:normAutofit/>
          </a:bodyPr>
          <a:lstStyle/>
          <a:p>
            <a:r>
              <a:rPr lang="fr-CH" dirty="0"/>
              <a:t>The </a:t>
            </a:r>
            <a:r>
              <a:rPr lang="fr-CH" dirty="0" err="1"/>
              <a:t>three</a:t>
            </a:r>
            <a:r>
              <a:rPr lang="fr-CH" dirty="0"/>
              <a:t> I.FAST </a:t>
            </a:r>
            <a:r>
              <a:rPr lang="fr-CH" dirty="0" err="1"/>
              <a:t>pillars</a:t>
            </a:r>
            <a:endParaRPr lang="en-GB" dirty="0"/>
          </a:p>
        </p:txBody>
      </p:sp>
      <p:sp>
        <p:nvSpPr>
          <p:cNvPr id="5" name="Slide Number Placeholder 4">
            <a:extLst>
              <a:ext uri="{FF2B5EF4-FFF2-40B4-BE49-F238E27FC236}">
                <a16:creationId xmlns:a16="http://schemas.microsoft.com/office/drawing/2014/main" id="{2C38D8DE-1BA8-48C0-8E62-24C7E86E6422}"/>
              </a:ext>
            </a:extLst>
          </p:cNvPr>
          <p:cNvSpPr>
            <a:spLocks noGrp="1"/>
          </p:cNvSpPr>
          <p:nvPr>
            <p:ph type="sldNum" sz="quarter" idx="12"/>
          </p:nvPr>
        </p:nvSpPr>
        <p:spPr/>
        <p:txBody>
          <a:bodyPr/>
          <a:lstStyle/>
          <a:p>
            <a:fld id="{F7A1A58B-7BA1-7E42-8231-6D1CB1C760B1}" type="slidenum">
              <a:rPr lang="en-US" smtClean="0"/>
              <a:pPr/>
              <a:t>7</a:t>
            </a:fld>
            <a:endParaRPr lang="en-US" dirty="0"/>
          </a:p>
        </p:txBody>
      </p:sp>
      <p:sp>
        <p:nvSpPr>
          <p:cNvPr id="27" name="TextBox 26">
            <a:extLst>
              <a:ext uri="{FF2B5EF4-FFF2-40B4-BE49-F238E27FC236}">
                <a16:creationId xmlns:a16="http://schemas.microsoft.com/office/drawing/2014/main" id="{C36A790D-AB7D-4BB1-BFEC-9C31CE6D6ED9}"/>
              </a:ext>
            </a:extLst>
          </p:cNvPr>
          <p:cNvSpPr txBox="1"/>
          <p:nvPr/>
        </p:nvSpPr>
        <p:spPr>
          <a:xfrm>
            <a:off x="7538437" y="1664361"/>
            <a:ext cx="3960440" cy="4278094"/>
          </a:xfrm>
          <a:prstGeom prst="rect">
            <a:avLst/>
          </a:prstGeom>
          <a:noFill/>
        </p:spPr>
        <p:txBody>
          <a:bodyPr wrap="square" rtlCol="0">
            <a:spAutoFit/>
          </a:bodyPr>
          <a:lstStyle/>
          <a:p>
            <a:pPr marL="285750" indent="-285750" defTabSz="914400">
              <a:spcBef>
                <a:spcPts val="1200"/>
              </a:spcBef>
              <a:buFont typeface="Wingdings" panose="05000000000000000000" pitchFamily="2" charset="2"/>
              <a:buChar char="Ø"/>
            </a:pPr>
            <a:r>
              <a:rPr lang="en-GB" dirty="0">
                <a:solidFill>
                  <a:prstClr val="black"/>
                </a:solidFill>
                <a:latin typeface="Calibri" panose="020F0502020204030204"/>
              </a:rPr>
              <a:t>These goals correspond to the three I.FAST «pillars», which defined the priorities given in the </a:t>
            </a:r>
            <a:r>
              <a:rPr lang="en-GB" dirty="0">
                <a:solidFill>
                  <a:schemeClr val="accent1"/>
                </a:solidFill>
                <a:latin typeface="Calibri" panose="020F0502020204030204"/>
              </a:rPr>
              <a:t>selection of I.FAST activities </a:t>
            </a:r>
            <a:r>
              <a:rPr lang="en-GB" dirty="0">
                <a:solidFill>
                  <a:prstClr val="black"/>
                </a:solidFill>
                <a:latin typeface="Calibri" panose="020F0502020204030204"/>
              </a:rPr>
              <a:t>following the bottom-up call.</a:t>
            </a:r>
          </a:p>
          <a:p>
            <a:pPr marL="285750" indent="-285750" defTabSz="914400">
              <a:spcBef>
                <a:spcPts val="1200"/>
              </a:spcBef>
              <a:buFont typeface="Wingdings" panose="05000000000000000000" pitchFamily="2" charset="2"/>
              <a:buChar char="Ø"/>
            </a:pPr>
            <a:r>
              <a:rPr lang="en-GB" dirty="0">
                <a:solidFill>
                  <a:prstClr val="black"/>
                </a:solidFill>
                <a:latin typeface="Calibri" panose="020F0502020204030204"/>
              </a:rPr>
              <a:t>Additional focus areas: </a:t>
            </a:r>
            <a:r>
              <a:rPr lang="en-GB" dirty="0">
                <a:solidFill>
                  <a:schemeClr val="accent1"/>
                </a:solidFill>
                <a:latin typeface="Calibri" panose="020F0502020204030204"/>
              </a:rPr>
              <a:t>training</a:t>
            </a:r>
            <a:r>
              <a:rPr lang="en-GB" dirty="0">
                <a:solidFill>
                  <a:prstClr val="black"/>
                </a:solidFill>
                <a:latin typeface="Calibri" panose="020F0502020204030204"/>
              </a:rPr>
              <a:t> and management of </a:t>
            </a:r>
            <a:r>
              <a:rPr lang="en-GB" dirty="0">
                <a:solidFill>
                  <a:schemeClr val="accent1"/>
                </a:solidFill>
                <a:latin typeface="Calibri" panose="020F0502020204030204"/>
              </a:rPr>
              <a:t>technology infrastructure.</a:t>
            </a:r>
          </a:p>
          <a:p>
            <a:pPr marL="285750" indent="-285750" defTabSz="914400">
              <a:spcBef>
                <a:spcPts val="1200"/>
              </a:spcBef>
              <a:buFont typeface="Wingdings" panose="05000000000000000000" pitchFamily="2" charset="2"/>
              <a:buChar char="Ø"/>
            </a:pPr>
            <a:r>
              <a:rPr lang="en-GB" dirty="0">
                <a:solidFill>
                  <a:prstClr val="black"/>
                </a:solidFill>
                <a:latin typeface="Calibri" panose="020F0502020204030204"/>
              </a:rPr>
              <a:t>This strategy is coherent with the priorities announced in the </a:t>
            </a:r>
            <a:r>
              <a:rPr lang="en-GB" dirty="0">
                <a:solidFill>
                  <a:schemeClr val="accent1"/>
                </a:solidFill>
                <a:latin typeface="Calibri" panose="020F0502020204030204"/>
              </a:rPr>
              <a:t>2020 Update </a:t>
            </a:r>
            <a:r>
              <a:rPr lang="en-GB" dirty="0">
                <a:solidFill>
                  <a:prstClr val="black"/>
                </a:solidFill>
                <a:latin typeface="Calibri" panose="020F0502020204030204"/>
              </a:rPr>
              <a:t>of the European Strategy for Particle Physics, and more at large with the priorities of the particle accelerator user communities. </a:t>
            </a:r>
          </a:p>
        </p:txBody>
      </p:sp>
      <p:pic>
        <p:nvPicPr>
          <p:cNvPr id="30" name="Picture 29">
            <a:extLst>
              <a:ext uri="{FF2B5EF4-FFF2-40B4-BE49-F238E27FC236}">
                <a16:creationId xmlns:a16="http://schemas.microsoft.com/office/drawing/2014/main" id="{ACC3D5C0-31D0-42EB-83AE-F66FF3BFF4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5490" y="1278096"/>
            <a:ext cx="5864669" cy="4664359"/>
          </a:xfrm>
          <a:prstGeom prst="rect">
            <a:avLst/>
          </a:prstGeom>
        </p:spPr>
      </p:pic>
      <p:sp>
        <p:nvSpPr>
          <p:cNvPr id="3" name="Callout: Line 2">
            <a:extLst>
              <a:ext uri="{FF2B5EF4-FFF2-40B4-BE49-F238E27FC236}">
                <a16:creationId xmlns:a16="http://schemas.microsoft.com/office/drawing/2014/main" id="{70458CA3-E6CA-6353-521A-0136C5D59FEE}"/>
              </a:ext>
            </a:extLst>
          </p:cNvPr>
          <p:cNvSpPr/>
          <p:nvPr/>
        </p:nvSpPr>
        <p:spPr>
          <a:xfrm>
            <a:off x="1983568" y="6074691"/>
            <a:ext cx="1440160" cy="330419"/>
          </a:xfrm>
          <a:prstGeom prst="borderCallout1">
            <a:avLst>
              <a:gd name="adj1" fmla="val -21164"/>
              <a:gd name="adj2" fmla="val 22803"/>
              <a:gd name="adj3" fmla="val -190849"/>
              <a:gd name="adj4" fmla="val 1478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CH" sz="1200" dirty="0" err="1"/>
              <a:t>From</a:t>
            </a:r>
            <a:r>
              <a:rPr lang="fr-CH" sz="1200" dirty="0"/>
              <a:t> the EC</a:t>
            </a:r>
            <a:endParaRPr lang="en-GB" sz="1200" dirty="0"/>
          </a:p>
        </p:txBody>
      </p:sp>
      <p:sp>
        <p:nvSpPr>
          <p:cNvPr id="4" name="Callout: Line 3">
            <a:extLst>
              <a:ext uri="{FF2B5EF4-FFF2-40B4-BE49-F238E27FC236}">
                <a16:creationId xmlns:a16="http://schemas.microsoft.com/office/drawing/2014/main" id="{AC5691C6-8301-2EC7-928A-6A6D4C485E60}"/>
              </a:ext>
            </a:extLst>
          </p:cNvPr>
          <p:cNvSpPr/>
          <p:nvPr/>
        </p:nvSpPr>
        <p:spPr>
          <a:xfrm>
            <a:off x="4423246" y="6074691"/>
            <a:ext cx="2168833" cy="462544"/>
          </a:xfrm>
          <a:prstGeom prst="borderCallout1">
            <a:avLst>
              <a:gd name="adj1" fmla="val -21164"/>
              <a:gd name="adj2" fmla="val 22803"/>
              <a:gd name="adj3" fmla="val -154733"/>
              <a:gd name="adj4" fmla="val 1640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CH" sz="1200" dirty="0" err="1"/>
              <a:t>From</a:t>
            </a:r>
            <a:r>
              <a:rPr lang="fr-CH" sz="1200" dirty="0"/>
              <a:t> the </a:t>
            </a:r>
            <a:r>
              <a:rPr lang="fr-CH" sz="1200" dirty="0" err="1"/>
              <a:t>accelerator</a:t>
            </a:r>
            <a:r>
              <a:rPr lang="fr-CH" sz="1200" dirty="0"/>
              <a:t> </a:t>
            </a:r>
            <a:r>
              <a:rPr lang="fr-CH" sz="1200" dirty="0" err="1"/>
              <a:t>community</a:t>
            </a:r>
            <a:endParaRPr lang="en-GB" sz="1200" dirty="0"/>
          </a:p>
        </p:txBody>
      </p:sp>
      <p:cxnSp>
        <p:nvCxnSpPr>
          <p:cNvPr id="7" name="Straight Connector 6">
            <a:extLst>
              <a:ext uri="{FF2B5EF4-FFF2-40B4-BE49-F238E27FC236}">
                <a16:creationId xmlns:a16="http://schemas.microsoft.com/office/drawing/2014/main" id="{145D373A-6521-05A8-B313-C7677FCDA484}"/>
              </a:ext>
            </a:extLst>
          </p:cNvPr>
          <p:cNvCxnSpPr/>
          <p:nvPr/>
        </p:nvCxnSpPr>
        <p:spPr>
          <a:xfrm flipV="1">
            <a:off x="6016016" y="5313099"/>
            <a:ext cx="216024" cy="6839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28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5D50-2B79-47A7-9D55-3C29E84445D9}"/>
              </a:ext>
            </a:extLst>
          </p:cNvPr>
          <p:cNvSpPr>
            <a:spLocks noGrp="1"/>
          </p:cNvSpPr>
          <p:nvPr>
            <p:ph type="title"/>
          </p:nvPr>
        </p:nvSpPr>
        <p:spPr>
          <a:xfrm>
            <a:off x="951476" y="270818"/>
            <a:ext cx="8137800" cy="920538"/>
          </a:xfrm>
        </p:spPr>
        <p:txBody>
          <a:bodyPr>
            <a:normAutofit/>
          </a:bodyPr>
          <a:lstStyle/>
          <a:p>
            <a:r>
              <a:rPr lang="fr-CH" dirty="0"/>
              <a:t>I.FAST </a:t>
            </a:r>
            <a:r>
              <a:rPr lang="fr-CH" dirty="0" err="1"/>
              <a:t>Priorities</a:t>
            </a:r>
            <a:endParaRPr lang="en-GB" dirty="0"/>
          </a:p>
        </p:txBody>
      </p:sp>
      <p:sp>
        <p:nvSpPr>
          <p:cNvPr id="3" name="Content Placeholder 2">
            <a:extLst>
              <a:ext uri="{FF2B5EF4-FFF2-40B4-BE49-F238E27FC236}">
                <a16:creationId xmlns:a16="http://schemas.microsoft.com/office/drawing/2014/main" id="{88DD17BB-B14C-4DF8-A147-C055424B1E84}"/>
              </a:ext>
            </a:extLst>
          </p:cNvPr>
          <p:cNvSpPr>
            <a:spLocks noGrp="1"/>
          </p:cNvSpPr>
          <p:nvPr>
            <p:ph idx="1"/>
          </p:nvPr>
        </p:nvSpPr>
        <p:spPr>
          <a:xfrm>
            <a:off x="377675" y="1124743"/>
            <a:ext cx="8424936" cy="4007635"/>
          </a:xfrm>
        </p:spPr>
        <p:txBody>
          <a:bodyPr>
            <a:normAutofit fontScale="85000" lnSpcReduction="10000"/>
          </a:bodyPr>
          <a:lstStyle/>
          <a:p>
            <a:pPr>
              <a:lnSpc>
                <a:spcPct val="110000"/>
              </a:lnSpc>
            </a:pPr>
            <a:r>
              <a:rPr lang="en-GB" dirty="0">
                <a:latin typeface="+mn-lt"/>
              </a:rPr>
              <a:t>A project made of “</a:t>
            </a:r>
            <a:r>
              <a:rPr lang="en-GB" b="1" dirty="0">
                <a:solidFill>
                  <a:srgbClr val="FF0000"/>
                </a:solidFill>
                <a:latin typeface="+mn-lt"/>
              </a:rPr>
              <a:t>co-innovation</a:t>
            </a:r>
            <a:r>
              <a:rPr lang="en-GB" dirty="0">
                <a:latin typeface="+mn-lt"/>
              </a:rPr>
              <a:t>” R&amp;D activities with industry, at different Technology Readiness Levels (TRL).</a:t>
            </a:r>
          </a:p>
          <a:p>
            <a:pPr>
              <a:lnSpc>
                <a:spcPct val="110000"/>
              </a:lnSpc>
            </a:pPr>
            <a:r>
              <a:rPr lang="en-GB" dirty="0">
                <a:latin typeface="+mn-lt"/>
              </a:rPr>
              <a:t>On three priority lines: </a:t>
            </a:r>
          </a:p>
          <a:p>
            <a:pPr marL="914400" lvl="1" indent="-457200">
              <a:lnSpc>
                <a:spcPct val="110000"/>
              </a:lnSpc>
              <a:buSzPct val="100000"/>
              <a:buFont typeface="+mj-lt"/>
              <a:buAutoNum type="arabicPeriod"/>
            </a:pPr>
            <a:r>
              <a:rPr lang="en-GB" sz="2200" b="1" dirty="0">
                <a:solidFill>
                  <a:srgbClr val="FF0000"/>
                </a:solidFill>
                <a:latin typeface="+mn-lt"/>
              </a:rPr>
              <a:t>Transversality, </a:t>
            </a:r>
            <a:r>
              <a:rPr lang="en-GB" sz="2200" dirty="0">
                <a:latin typeface="+mn-lt"/>
              </a:rPr>
              <a:t>exploiting </a:t>
            </a:r>
            <a:r>
              <a:rPr lang="en-GB" sz="2200" dirty="0">
                <a:solidFill>
                  <a:srgbClr val="FF0000"/>
                </a:solidFill>
                <a:latin typeface="+mn-lt"/>
              </a:rPr>
              <a:t>synergies</a:t>
            </a:r>
            <a:r>
              <a:rPr lang="en-GB" sz="2200" dirty="0">
                <a:latin typeface="+mn-lt"/>
              </a:rPr>
              <a:t> between accelerators for different users: particle and nuclear physics, photon and neutron science, medicine and industry.</a:t>
            </a:r>
          </a:p>
          <a:p>
            <a:pPr marL="914400" lvl="1" indent="-457200">
              <a:lnSpc>
                <a:spcPct val="110000"/>
              </a:lnSpc>
              <a:buSzPct val="100000"/>
              <a:buFont typeface="+mj-lt"/>
              <a:buAutoNum type="arabicPeriod"/>
            </a:pPr>
            <a:r>
              <a:rPr lang="en-GB" sz="2200" b="1" dirty="0">
                <a:solidFill>
                  <a:srgbClr val="FF0000"/>
                </a:solidFill>
                <a:latin typeface="+mn-lt"/>
              </a:rPr>
              <a:t>Collaborative schemes </a:t>
            </a:r>
            <a:r>
              <a:rPr lang="en-GB" sz="2200" dirty="0">
                <a:latin typeface="+mn-lt"/>
              </a:rPr>
              <a:t>involving laboratories, university and industry.</a:t>
            </a:r>
          </a:p>
          <a:p>
            <a:pPr marL="914400" lvl="1" indent="-457200">
              <a:lnSpc>
                <a:spcPct val="110000"/>
              </a:lnSpc>
              <a:buSzPct val="100000"/>
              <a:buFont typeface="+mj-lt"/>
              <a:buAutoNum type="arabicPeriod"/>
            </a:pPr>
            <a:r>
              <a:rPr lang="en-GB" sz="2200" dirty="0">
                <a:latin typeface="+mn-lt"/>
              </a:rPr>
              <a:t>Priority to </a:t>
            </a:r>
            <a:r>
              <a:rPr lang="en-GB" sz="2200" b="1" dirty="0">
                <a:solidFill>
                  <a:srgbClr val="FF0000"/>
                </a:solidFill>
                <a:latin typeface="+mn-lt"/>
              </a:rPr>
              <a:t>long-term R&amp;D</a:t>
            </a:r>
            <a:r>
              <a:rPr lang="en-GB" sz="2200" dirty="0">
                <a:latin typeface="+mn-lt"/>
              </a:rPr>
              <a:t> topics, beyond the specific needs of approved projects and developments.</a:t>
            </a:r>
          </a:p>
          <a:p>
            <a:endParaRPr lang="en-GB" dirty="0"/>
          </a:p>
        </p:txBody>
      </p:sp>
      <p:sp>
        <p:nvSpPr>
          <p:cNvPr id="5" name="Slide Number Placeholder 4">
            <a:extLst>
              <a:ext uri="{FF2B5EF4-FFF2-40B4-BE49-F238E27FC236}">
                <a16:creationId xmlns:a16="http://schemas.microsoft.com/office/drawing/2014/main" id="{856E782F-18C2-417E-AF98-96949A6BFF9D}"/>
              </a:ext>
            </a:extLst>
          </p:cNvPr>
          <p:cNvSpPr>
            <a:spLocks noGrp="1"/>
          </p:cNvSpPr>
          <p:nvPr>
            <p:ph type="sldNum" sz="quarter" idx="12"/>
          </p:nvPr>
        </p:nvSpPr>
        <p:spPr/>
        <p:txBody>
          <a:bodyPr/>
          <a:lstStyle/>
          <a:p>
            <a:fld id="{F7A1A58B-7BA1-7E42-8231-6D1CB1C760B1}" type="slidenum">
              <a:rPr lang="en-US" smtClean="0"/>
              <a:pPr/>
              <a:t>8</a:t>
            </a:fld>
            <a:endParaRPr lang="en-US"/>
          </a:p>
        </p:txBody>
      </p:sp>
      <p:pic>
        <p:nvPicPr>
          <p:cNvPr id="6" name="Picture 5">
            <a:extLst>
              <a:ext uri="{FF2B5EF4-FFF2-40B4-BE49-F238E27FC236}">
                <a16:creationId xmlns:a16="http://schemas.microsoft.com/office/drawing/2014/main" id="{787A10E9-3CFC-4D9F-ABD9-155DE3CD2B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4286" y="5132379"/>
            <a:ext cx="6130413" cy="1390844"/>
          </a:xfrm>
          <a:prstGeom prst="rect">
            <a:avLst/>
          </a:prstGeom>
        </p:spPr>
      </p:pic>
      <p:pic>
        <p:nvPicPr>
          <p:cNvPr id="7" name="Picture 6">
            <a:extLst>
              <a:ext uri="{FF2B5EF4-FFF2-40B4-BE49-F238E27FC236}">
                <a16:creationId xmlns:a16="http://schemas.microsoft.com/office/drawing/2014/main" id="{780D708B-FCE6-4D3A-AFBC-67C96743CC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6280" y="1575778"/>
            <a:ext cx="3019600" cy="2357278"/>
          </a:xfrm>
          <a:prstGeom prst="rect">
            <a:avLst/>
          </a:prstGeom>
        </p:spPr>
      </p:pic>
    </p:spTree>
    <p:extLst>
      <p:ext uri="{BB962C8B-B14F-4D97-AF65-F5344CB8AC3E}">
        <p14:creationId xmlns:p14="http://schemas.microsoft.com/office/powerpoint/2010/main" val="326408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9C49-0834-4408-9E76-5F263B21C964}"/>
              </a:ext>
            </a:extLst>
          </p:cNvPr>
          <p:cNvSpPr>
            <a:spLocks noGrp="1"/>
          </p:cNvSpPr>
          <p:nvPr>
            <p:ph type="title"/>
          </p:nvPr>
        </p:nvSpPr>
        <p:spPr>
          <a:xfrm>
            <a:off x="212881" y="71582"/>
            <a:ext cx="8671455" cy="920538"/>
          </a:xfrm>
        </p:spPr>
        <p:txBody>
          <a:bodyPr/>
          <a:lstStyle/>
          <a:p>
            <a:r>
              <a:rPr lang="fr-CH" dirty="0"/>
              <a:t>Genesis and structure of I.FAST</a:t>
            </a:r>
            <a:endParaRPr lang="en-GB" dirty="0"/>
          </a:p>
        </p:txBody>
      </p:sp>
      <p:sp>
        <p:nvSpPr>
          <p:cNvPr id="3" name="Content Placeholder 2">
            <a:extLst>
              <a:ext uri="{FF2B5EF4-FFF2-40B4-BE49-F238E27FC236}">
                <a16:creationId xmlns:a16="http://schemas.microsoft.com/office/drawing/2014/main" id="{FAADB66D-4F24-4C83-AD0E-51F94B573C89}"/>
              </a:ext>
            </a:extLst>
          </p:cNvPr>
          <p:cNvSpPr>
            <a:spLocks noGrp="1"/>
          </p:cNvSpPr>
          <p:nvPr>
            <p:ph idx="1"/>
          </p:nvPr>
        </p:nvSpPr>
        <p:spPr>
          <a:xfrm>
            <a:off x="242152" y="851225"/>
            <a:ext cx="6812015" cy="5458130"/>
          </a:xfrm>
        </p:spPr>
        <p:txBody>
          <a:bodyPr>
            <a:normAutofit fontScale="62500" lnSpcReduction="20000"/>
          </a:bodyPr>
          <a:lstStyle/>
          <a:p>
            <a:pPr marL="285750" indent="-285750">
              <a:lnSpc>
                <a:spcPct val="120000"/>
              </a:lnSpc>
              <a:spcBef>
                <a:spcPts val="1200"/>
              </a:spcBef>
              <a:buFont typeface="Wingdings" panose="05000000000000000000" pitchFamily="2" charset="2"/>
              <a:buChar char="Ø"/>
            </a:pPr>
            <a:r>
              <a:rPr lang="en-GB" dirty="0">
                <a:solidFill>
                  <a:schemeClr val="accent1"/>
                </a:solidFill>
              </a:rPr>
              <a:t>Bottom-up</a:t>
            </a:r>
            <a:r>
              <a:rPr lang="en-GB" dirty="0"/>
              <a:t> call in 2019, </a:t>
            </a:r>
            <a:r>
              <a:rPr lang="en-GB" dirty="0">
                <a:solidFill>
                  <a:schemeClr val="accent1"/>
                </a:solidFill>
              </a:rPr>
              <a:t>101 proposals </a:t>
            </a:r>
            <a:r>
              <a:rPr lang="en-GB" dirty="0"/>
              <a:t>submitted for: </a:t>
            </a:r>
          </a:p>
          <a:p>
            <a:pPr marL="742950" lvl="1" indent="-285750">
              <a:lnSpc>
                <a:spcPct val="120000"/>
              </a:lnSpc>
              <a:spcBef>
                <a:spcPts val="1200"/>
              </a:spcBef>
              <a:buFont typeface="Wingdings" panose="05000000000000000000" pitchFamily="2" charset="2"/>
              <a:buChar char="Ø"/>
            </a:pPr>
            <a:r>
              <a:rPr lang="en-GB" sz="2600" dirty="0">
                <a:solidFill>
                  <a:schemeClr val="accent1"/>
                </a:solidFill>
              </a:rPr>
              <a:t>Strategies</a:t>
            </a:r>
            <a:r>
              <a:rPr lang="en-GB" sz="2600" dirty="0"/>
              <a:t>: study groups to define “roadmaps” for specific technologies.</a:t>
            </a:r>
          </a:p>
          <a:p>
            <a:pPr marL="742950" lvl="1" indent="-285750">
              <a:lnSpc>
                <a:spcPct val="120000"/>
              </a:lnSpc>
              <a:spcBef>
                <a:spcPts val="1200"/>
              </a:spcBef>
              <a:buFont typeface="Wingdings" panose="05000000000000000000" pitchFamily="2" charset="2"/>
              <a:buChar char="Ø"/>
            </a:pPr>
            <a:r>
              <a:rPr lang="en-GB" sz="2600" dirty="0">
                <a:solidFill>
                  <a:schemeClr val="accent1"/>
                </a:solidFill>
              </a:rPr>
              <a:t>Prototypes</a:t>
            </a:r>
            <a:r>
              <a:rPr lang="en-GB" sz="2600" dirty="0"/>
              <a:t>: construction with industry of prototypes at high TRL, with EC contribution ~ 500 k€.</a:t>
            </a:r>
          </a:p>
          <a:p>
            <a:pPr marL="742950" lvl="1" indent="-285750">
              <a:lnSpc>
                <a:spcPct val="120000"/>
              </a:lnSpc>
              <a:spcBef>
                <a:spcPts val="1200"/>
              </a:spcBef>
              <a:buFont typeface="Wingdings" panose="05000000000000000000" pitchFamily="2" charset="2"/>
              <a:buChar char="Ø"/>
            </a:pPr>
            <a:r>
              <a:rPr lang="en-GB" sz="2600" dirty="0">
                <a:solidFill>
                  <a:schemeClr val="accent1"/>
                </a:solidFill>
              </a:rPr>
              <a:t>Developments</a:t>
            </a:r>
            <a:r>
              <a:rPr lang="en-GB" sz="2600" dirty="0"/>
              <a:t>: development, often with industry, of technologies at lower TRL, with EC contribution ~ 100 k€.</a:t>
            </a:r>
          </a:p>
          <a:p>
            <a:pPr marL="285750" indent="-285750">
              <a:lnSpc>
                <a:spcPct val="120000"/>
              </a:lnSpc>
              <a:spcBef>
                <a:spcPts val="1200"/>
              </a:spcBef>
              <a:buFont typeface="Wingdings" panose="05000000000000000000" pitchFamily="2" charset="2"/>
              <a:buChar char="Ø"/>
            </a:pPr>
            <a:r>
              <a:rPr lang="en-GB" b="1" dirty="0">
                <a:solidFill>
                  <a:schemeClr val="accent1"/>
                </a:solidFill>
              </a:rPr>
              <a:t>37</a:t>
            </a:r>
            <a:r>
              <a:rPr lang="en-GB" dirty="0">
                <a:solidFill>
                  <a:schemeClr val="accent1"/>
                </a:solidFill>
              </a:rPr>
              <a:t> </a:t>
            </a:r>
            <a:r>
              <a:rPr lang="en-GB" dirty="0"/>
              <a:t>proposals selected by a special Committee on the basis of scientific excellence and coherence with the priorities of the accelerator community. </a:t>
            </a:r>
          </a:p>
          <a:p>
            <a:pPr marL="285750" indent="-285750">
              <a:lnSpc>
                <a:spcPct val="120000"/>
              </a:lnSpc>
              <a:spcBef>
                <a:spcPts val="1200"/>
              </a:spcBef>
              <a:buFont typeface="Wingdings" panose="05000000000000000000" pitchFamily="2" charset="2"/>
              <a:buChar char="Ø"/>
            </a:pPr>
            <a:r>
              <a:rPr lang="en-GB" dirty="0"/>
              <a:t>Proposals grouped in 9 “</a:t>
            </a:r>
            <a:r>
              <a:rPr lang="en-GB" b="1" dirty="0">
                <a:solidFill>
                  <a:schemeClr val="accent1"/>
                </a:solidFill>
              </a:rPr>
              <a:t>thematic areas</a:t>
            </a:r>
            <a:r>
              <a:rPr lang="en-GB" dirty="0"/>
              <a:t>” (Work Packages), each made of a strategy with one or more prototypes and developments. </a:t>
            </a:r>
          </a:p>
          <a:p>
            <a:pPr marL="285750" indent="-285750">
              <a:lnSpc>
                <a:spcPct val="120000"/>
              </a:lnSpc>
              <a:spcBef>
                <a:spcPts val="1200"/>
              </a:spcBef>
              <a:buFont typeface="Wingdings" panose="05000000000000000000" pitchFamily="2" charset="2"/>
              <a:buChar char="Ø"/>
            </a:pPr>
            <a:r>
              <a:rPr lang="en-GB" dirty="0"/>
              <a:t>4 “</a:t>
            </a:r>
            <a:r>
              <a:rPr lang="en-GB" dirty="0">
                <a:solidFill>
                  <a:schemeClr val="accent1"/>
                </a:solidFill>
              </a:rPr>
              <a:t>transverse</a:t>
            </a:r>
            <a:r>
              <a:rPr lang="en-GB" dirty="0"/>
              <a:t>” WPs (Coordination, Training, Industry, Innovation).</a:t>
            </a:r>
          </a:p>
          <a:p>
            <a:pPr marL="285750" indent="-285750">
              <a:lnSpc>
                <a:spcPct val="120000"/>
              </a:lnSpc>
              <a:spcBef>
                <a:spcPts val="1200"/>
              </a:spcBef>
              <a:buFont typeface="Wingdings" panose="05000000000000000000" pitchFamily="2" charset="2"/>
              <a:buChar char="Ø"/>
            </a:pPr>
            <a:r>
              <a:rPr lang="en-GB" dirty="0"/>
              <a:t>1 M€ for a </a:t>
            </a:r>
            <a:r>
              <a:rPr lang="en-GB" dirty="0">
                <a:solidFill>
                  <a:schemeClr val="accent1"/>
                </a:solidFill>
              </a:rPr>
              <a:t>second internal call</a:t>
            </a:r>
            <a:r>
              <a:rPr lang="en-GB" dirty="0">
                <a:solidFill>
                  <a:srgbClr val="FF0000"/>
                </a:solidFill>
              </a:rPr>
              <a:t> </a:t>
            </a:r>
            <a:r>
              <a:rPr lang="en-GB" dirty="0"/>
              <a:t>for proposals in </a:t>
            </a:r>
            <a:r>
              <a:rPr lang="en-GB" dirty="0">
                <a:solidFill>
                  <a:schemeClr val="accent1"/>
                </a:solidFill>
              </a:rPr>
              <a:t>2023-25</a:t>
            </a:r>
            <a:r>
              <a:rPr lang="en-GB" dirty="0"/>
              <a:t>.</a:t>
            </a:r>
          </a:p>
        </p:txBody>
      </p:sp>
      <p:sp>
        <p:nvSpPr>
          <p:cNvPr id="5" name="Slide Number Placeholder 4">
            <a:extLst>
              <a:ext uri="{FF2B5EF4-FFF2-40B4-BE49-F238E27FC236}">
                <a16:creationId xmlns:a16="http://schemas.microsoft.com/office/drawing/2014/main" id="{634183A6-576C-4CDD-A925-657CE7C9DA3A}"/>
              </a:ext>
            </a:extLst>
          </p:cNvPr>
          <p:cNvSpPr>
            <a:spLocks noGrp="1"/>
          </p:cNvSpPr>
          <p:nvPr>
            <p:ph type="sldNum" sz="quarter" idx="12"/>
          </p:nvPr>
        </p:nvSpPr>
        <p:spPr/>
        <p:txBody>
          <a:bodyPr/>
          <a:lstStyle/>
          <a:p>
            <a:fld id="{F7A1A58B-7BA1-7E42-8231-6D1CB1C760B1}" type="slidenum">
              <a:rPr lang="en-US" smtClean="0"/>
              <a:pPr/>
              <a:t>9</a:t>
            </a:fld>
            <a:endParaRPr lang="en-US"/>
          </a:p>
        </p:txBody>
      </p:sp>
      <p:graphicFrame>
        <p:nvGraphicFramePr>
          <p:cNvPr id="7" name="Table 6">
            <a:extLst>
              <a:ext uri="{FF2B5EF4-FFF2-40B4-BE49-F238E27FC236}">
                <a16:creationId xmlns:a16="http://schemas.microsoft.com/office/drawing/2014/main" id="{E611E47E-191C-4E83-8DE0-B9A576D1688A}"/>
              </a:ext>
            </a:extLst>
          </p:cNvPr>
          <p:cNvGraphicFramePr>
            <a:graphicFrameLocks noGrp="1"/>
          </p:cNvGraphicFramePr>
          <p:nvPr>
            <p:extLst>
              <p:ext uri="{D42A27DB-BD31-4B8C-83A1-F6EECF244321}">
                <p14:modId xmlns:p14="http://schemas.microsoft.com/office/powerpoint/2010/main" val="1386968198"/>
              </p:ext>
            </p:extLst>
          </p:nvPr>
        </p:nvGraphicFramePr>
        <p:xfrm>
          <a:off x="7636427" y="968818"/>
          <a:ext cx="4119946" cy="4479309"/>
        </p:xfrm>
        <a:graphic>
          <a:graphicData uri="http://schemas.openxmlformats.org/drawingml/2006/table">
            <a:tbl>
              <a:tblPr>
                <a:tableStyleId>{08FB837D-C827-4EFA-A057-4D05807E0F7C}</a:tableStyleId>
              </a:tblPr>
              <a:tblGrid>
                <a:gridCol w="386289">
                  <a:extLst>
                    <a:ext uri="{9D8B030D-6E8A-4147-A177-3AD203B41FA5}">
                      <a16:colId xmlns:a16="http://schemas.microsoft.com/office/drawing/2014/main" val="1074699642"/>
                    </a:ext>
                  </a:extLst>
                </a:gridCol>
                <a:gridCol w="3733657">
                  <a:extLst>
                    <a:ext uri="{9D8B030D-6E8A-4147-A177-3AD203B41FA5}">
                      <a16:colId xmlns:a16="http://schemas.microsoft.com/office/drawing/2014/main" val="2967921418"/>
                    </a:ext>
                  </a:extLst>
                </a:gridCol>
              </a:tblGrid>
              <a:tr h="239099">
                <a:tc>
                  <a:txBody>
                    <a:bodyPr/>
                    <a:lstStyle/>
                    <a:p>
                      <a:pPr algn="ctr" fontAlgn="b"/>
                      <a:r>
                        <a:rPr lang="en-GB" sz="1400" b="1" u="none" strike="noStrike" dirty="0">
                          <a:solidFill>
                            <a:srgbClr val="000000"/>
                          </a:solidFill>
                          <a:effectLst/>
                        </a:rPr>
                        <a:t>WP</a:t>
                      </a:r>
                      <a:endParaRPr lang="en-GB"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GB"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02356591"/>
                  </a:ext>
                </a:extLst>
              </a:tr>
              <a:tr h="255684">
                <a:tc>
                  <a:txBody>
                    <a:bodyPr/>
                    <a:lstStyle/>
                    <a:p>
                      <a:pPr algn="ctr" fontAlgn="b"/>
                      <a:r>
                        <a:rPr lang="en-GB" sz="1400" b="0" u="none" strike="noStrike" dirty="0">
                          <a:solidFill>
                            <a:srgbClr val="000000"/>
                          </a:solidFill>
                          <a:effectLst/>
                        </a:rPr>
                        <a:t>1</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Coordination, dissemination</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077476647"/>
                  </a:ext>
                </a:extLst>
              </a:tr>
              <a:tr h="255684">
                <a:tc>
                  <a:txBody>
                    <a:bodyPr/>
                    <a:lstStyle/>
                    <a:p>
                      <a:pPr algn="ctr" fontAlgn="b"/>
                      <a:r>
                        <a:rPr lang="en-GB" sz="1400" b="0" u="none" strike="noStrike" dirty="0">
                          <a:solidFill>
                            <a:srgbClr val="000000"/>
                          </a:solidFill>
                          <a:effectLst/>
                        </a:rPr>
                        <a:t>2</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a:solidFill>
                            <a:srgbClr val="000000"/>
                          </a:solidFill>
                          <a:effectLst/>
                        </a:rPr>
                        <a:t>Training, communication, outreach</a:t>
                      </a:r>
                      <a:endParaRPr lang="en-GB"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26534298"/>
                  </a:ext>
                </a:extLst>
              </a:tr>
              <a:tr h="255684">
                <a:tc>
                  <a:txBody>
                    <a:bodyPr/>
                    <a:lstStyle/>
                    <a:p>
                      <a:pPr algn="ctr" fontAlgn="b"/>
                      <a:r>
                        <a:rPr lang="en-GB" sz="1400" b="0" u="none" strike="noStrike" dirty="0">
                          <a:solidFill>
                            <a:srgbClr val="000000"/>
                          </a:solidFill>
                          <a:effectLst/>
                        </a:rPr>
                        <a:t>3</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a:solidFill>
                            <a:srgbClr val="000000"/>
                          </a:solidFill>
                          <a:effectLst/>
                        </a:rPr>
                        <a:t>Industry engagement</a:t>
                      </a:r>
                      <a:endParaRPr lang="en-GB"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07760997"/>
                  </a:ext>
                </a:extLst>
              </a:tr>
              <a:tr h="255684">
                <a:tc>
                  <a:txBody>
                    <a:bodyPr/>
                    <a:lstStyle/>
                    <a:p>
                      <a:pPr algn="ctr" fontAlgn="b"/>
                      <a:r>
                        <a:rPr lang="en-GB" sz="1400" b="0" u="none" strike="noStrike" dirty="0">
                          <a:solidFill>
                            <a:srgbClr val="000000"/>
                          </a:solidFill>
                          <a:effectLst/>
                        </a:rPr>
                        <a:t>4</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a:solidFill>
                            <a:srgbClr val="000000"/>
                          </a:solidFill>
                          <a:effectLst/>
                        </a:rPr>
                        <a:t>Managing Innovation, new Materials</a:t>
                      </a:r>
                      <a:endParaRPr lang="en-GB"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73507609"/>
                  </a:ext>
                </a:extLst>
              </a:tr>
              <a:tr h="471288">
                <a:tc>
                  <a:txBody>
                    <a:bodyPr/>
                    <a:lstStyle/>
                    <a:p>
                      <a:pPr algn="ctr" fontAlgn="b"/>
                      <a:r>
                        <a:rPr lang="en-GB" sz="1400" b="0" u="none" strike="noStrike" dirty="0">
                          <a:solidFill>
                            <a:srgbClr val="000000"/>
                          </a:solidFill>
                          <a:effectLst/>
                        </a:rPr>
                        <a:t>5</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a:solidFill>
                            <a:srgbClr val="000000"/>
                          </a:solidFill>
                          <a:effectLst/>
                        </a:rPr>
                        <a:t>New concepts, performance improvements</a:t>
                      </a:r>
                      <a:endParaRPr lang="en-GB"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86893653"/>
                  </a:ext>
                </a:extLst>
              </a:tr>
              <a:tr h="471288">
                <a:tc>
                  <a:txBody>
                    <a:bodyPr/>
                    <a:lstStyle/>
                    <a:p>
                      <a:pPr algn="ctr" fontAlgn="b"/>
                      <a:r>
                        <a:rPr lang="en-GB" sz="1400" b="0" u="none" strike="noStrike" dirty="0">
                          <a:solidFill>
                            <a:srgbClr val="000000"/>
                          </a:solidFill>
                          <a:effectLst/>
                        </a:rPr>
                        <a:t>6</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Novel particle accelerators concepts and technologies</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66418186"/>
                  </a:ext>
                </a:extLst>
              </a:tr>
              <a:tr h="471288">
                <a:tc>
                  <a:txBody>
                    <a:bodyPr/>
                    <a:lstStyle/>
                    <a:p>
                      <a:pPr algn="ctr" fontAlgn="b"/>
                      <a:r>
                        <a:rPr lang="en-GB" sz="1400" b="0" u="none" strike="noStrike" dirty="0">
                          <a:solidFill>
                            <a:srgbClr val="000000"/>
                          </a:solidFill>
                          <a:effectLst/>
                        </a:rPr>
                        <a:t>7</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High brightness synchrotron light sources</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36601076"/>
                  </a:ext>
                </a:extLst>
              </a:tr>
              <a:tr h="255684">
                <a:tc>
                  <a:txBody>
                    <a:bodyPr/>
                    <a:lstStyle/>
                    <a:p>
                      <a:pPr algn="ctr" fontAlgn="b"/>
                      <a:r>
                        <a:rPr lang="en-GB" sz="1400" b="0" u="none" strike="noStrike" dirty="0">
                          <a:solidFill>
                            <a:srgbClr val="000000"/>
                          </a:solidFill>
                          <a:effectLst/>
                        </a:rPr>
                        <a:t>8</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Innovative superconducting magnets </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06244171"/>
                  </a:ext>
                </a:extLst>
              </a:tr>
              <a:tr h="255684">
                <a:tc>
                  <a:txBody>
                    <a:bodyPr/>
                    <a:lstStyle/>
                    <a:p>
                      <a:pPr algn="ctr" fontAlgn="b"/>
                      <a:r>
                        <a:rPr lang="en-GB" sz="1400" b="0" u="none" strike="noStrike" dirty="0">
                          <a:solidFill>
                            <a:srgbClr val="000000"/>
                          </a:solidFill>
                          <a:effectLst/>
                        </a:rPr>
                        <a:t>9</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Innovative superconducting cavities</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66114621"/>
                  </a:ext>
                </a:extLst>
              </a:tr>
              <a:tr h="255684">
                <a:tc>
                  <a:txBody>
                    <a:bodyPr/>
                    <a:lstStyle/>
                    <a:p>
                      <a:pPr algn="ctr" fontAlgn="b"/>
                      <a:r>
                        <a:rPr lang="en-GB" sz="1400" b="0" u="none" strike="noStrike" dirty="0">
                          <a:solidFill>
                            <a:srgbClr val="000000"/>
                          </a:solidFill>
                          <a:effectLst/>
                        </a:rPr>
                        <a:t>10</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Advanced accelerator technologies</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42574484"/>
                  </a:ext>
                </a:extLst>
              </a:tr>
              <a:tr h="255684">
                <a:tc>
                  <a:txBody>
                    <a:bodyPr/>
                    <a:lstStyle/>
                    <a:p>
                      <a:pPr algn="ctr" fontAlgn="b"/>
                      <a:r>
                        <a:rPr lang="en-GB" sz="1400" b="0" u="none" strike="noStrike" dirty="0">
                          <a:solidFill>
                            <a:srgbClr val="000000"/>
                          </a:solidFill>
                          <a:effectLst/>
                        </a:rPr>
                        <a:t>11</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Sustainable concepts and technologies</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23406582"/>
                  </a:ext>
                </a:extLst>
              </a:tr>
              <a:tr h="255684">
                <a:tc>
                  <a:txBody>
                    <a:bodyPr/>
                    <a:lstStyle/>
                    <a:p>
                      <a:pPr algn="ctr" fontAlgn="b"/>
                      <a:r>
                        <a:rPr lang="en-GB" sz="1400" b="0" u="none" strike="noStrike" dirty="0">
                          <a:solidFill>
                            <a:srgbClr val="000000"/>
                          </a:solidFill>
                          <a:effectLst/>
                        </a:rPr>
                        <a:t>12</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Societal applications</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4842044"/>
                  </a:ext>
                </a:extLst>
              </a:tr>
              <a:tr h="262595">
                <a:tc>
                  <a:txBody>
                    <a:bodyPr/>
                    <a:lstStyle/>
                    <a:p>
                      <a:pPr algn="ctr" fontAlgn="b"/>
                      <a:r>
                        <a:rPr lang="en-GB" sz="1400" b="0" u="none" strike="noStrike" dirty="0">
                          <a:solidFill>
                            <a:srgbClr val="000000"/>
                          </a:solidFill>
                          <a:effectLst/>
                        </a:rPr>
                        <a:t>13</a:t>
                      </a:r>
                      <a:endParaRPr lang="en-GB"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GB" sz="1400" b="0" u="none" strike="noStrike" dirty="0">
                          <a:solidFill>
                            <a:srgbClr val="000000"/>
                          </a:solidFill>
                          <a:effectLst/>
                        </a:rPr>
                        <a:t>Technology Infrastructure</a:t>
                      </a:r>
                      <a:endParaRPr lang="en-GB"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2730089"/>
                  </a:ext>
                </a:extLst>
              </a:tr>
              <a:tr h="262595">
                <a:tc>
                  <a:txBody>
                    <a:bodyPr/>
                    <a:lstStyle/>
                    <a:p>
                      <a:pPr algn="ctr" fontAlgn="b"/>
                      <a:r>
                        <a:rPr lang="en-GB" sz="1400" b="0" i="0" u="none" strike="noStrike" noProof="0">
                          <a:solidFill>
                            <a:srgbClr val="000000"/>
                          </a:solidFill>
                          <a:effectLst/>
                          <a:latin typeface="Calibri" panose="020F0502020204030204" pitchFamily="34" charset="0"/>
                        </a:rPr>
                        <a:t>14</a:t>
                      </a:r>
                    </a:p>
                  </a:txBody>
                  <a:tcPr marL="6350" marR="6350" marT="6350" marB="0" anchor="b"/>
                </a:tc>
                <a:tc>
                  <a:txBody>
                    <a:bodyPr/>
                    <a:lstStyle/>
                    <a:p>
                      <a:pPr algn="l" fontAlgn="b"/>
                      <a:r>
                        <a:rPr lang="en-GB" sz="1400" b="0" i="0" u="none" strike="noStrike" noProof="0" dirty="0">
                          <a:solidFill>
                            <a:srgbClr val="000000"/>
                          </a:solidFill>
                          <a:effectLst/>
                          <a:latin typeface="Calibri" panose="020F0502020204030204" pitchFamily="34" charset="0"/>
                        </a:rPr>
                        <a:t>Ethics Requirements</a:t>
                      </a:r>
                    </a:p>
                  </a:txBody>
                  <a:tcPr marL="6350" marR="6350" marT="6350" marB="0" anchor="b"/>
                </a:tc>
                <a:extLst>
                  <a:ext uri="{0D108BD9-81ED-4DB2-BD59-A6C34878D82A}">
                    <a16:rowId xmlns:a16="http://schemas.microsoft.com/office/drawing/2014/main" val="3211194518"/>
                  </a:ext>
                </a:extLst>
              </a:tr>
            </a:tbl>
          </a:graphicData>
        </a:graphic>
      </p:graphicFrame>
      <p:sp>
        <p:nvSpPr>
          <p:cNvPr id="8" name="Arrow: Up-Down 7">
            <a:extLst>
              <a:ext uri="{FF2B5EF4-FFF2-40B4-BE49-F238E27FC236}">
                <a16:creationId xmlns:a16="http://schemas.microsoft.com/office/drawing/2014/main" id="{C526A355-E5E4-4D6B-8403-B19C2470D1C8}"/>
              </a:ext>
            </a:extLst>
          </p:cNvPr>
          <p:cNvSpPr/>
          <p:nvPr/>
        </p:nvSpPr>
        <p:spPr>
          <a:xfrm>
            <a:off x="7191720" y="2207102"/>
            <a:ext cx="360040" cy="294912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CH" sz="1600" dirty="0"/>
              <a:t>9 </a:t>
            </a:r>
            <a:r>
              <a:rPr lang="fr-CH" sz="1600" dirty="0" err="1"/>
              <a:t>thematic</a:t>
            </a:r>
            <a:r>
              <a:rPr lang="fr-CH" sz="1600" dirty="0"/>
              <a:t> areas</a:t>
            </a:r>
            <a:endParaRPr lang="en-GB" sz="1600" dirty="0"/>
          </a:p>
        </p:txBody>
      </p:sp>
      <p:sp>
        <p:nvSpPr>
          <p:cNvPr id="9" name="TextBox 8">
            <a:extLst>
              <a:ext uri="{FF2B5EF4-FFF2-40B4-BE49-F238E27FC236}">
                <a16:creationId xmlns:a16="http://schemas.microsoft.com/office/drawing/2014/main" id="{A5BB0C53-65AB-6A6E-F34D-A7419183C6DD}"/>
              </a:ext>
            </a:extLst>
          </p:cNvPr>
          <p:cNvSpPr txBox="1"/>
          <p:nvPr/>
        </p:nvSpPr>
        <p:spPr>
          <a:xfrm>
            <a:off x="7752184" y="5643481"/>
            <a:ext cx="3212101" cy="646331"/>
          </a:xfrm>
          <a:prstGeom prst="rect">
            <a:avLst/>
          </a:prstGeom>
          <a:noFill/>
        </p:spPr>
        <p:txBody>
          <a:bodyPr wrap="square" rtlCol="0">
            <a:spAutoFit/>
          </a:bodyPr>
          <a:lstStyle/>
          <a:p>
            <a:r>
              <a:rPr lang="en-GB" dirty="0"/>
              <a:t>Each of the 37 proposals becomes a Task</a:t>
            </a:r>
          </a:p>
        </p:txBody>
      </p:sp>
    </p:spTree>
    <p:extLst>
      <p:ext uri="{BB962C8B-B14F-4D97-AF65-F5344CB8AC3E}">
        <p14:creationId xmlns:p14="http://schemas.microsoft.com/office/powerpoint/2010/main" val="4086241489"/>
      </p:ext>
    </p:extLst>
  </p:cSld>
  <p:clrMapOvr>
    <a:masterClrMapping/>
  </p:clrMapOvr>
</p:sld>
</file>

<file path=ppt/theme/theme1.xml><?xml version="1.0" encoding="utf-8"?>
<a:theme xmlns:a="http://schemas.openxmlformats.org/drawingml/2006/main" name="I.FAST Custom Slides">
  <a:themeElements>
    <a:clrScheme name="I.FAST custom colours">
      <a:dk1>
        <a:srgbClr val="000000"/>
      </a:dk1>
      <a:lt1>
        <a:srgbClr val="FFFFFF"/>
      </a:lt1>
      <a:dk2>
        <a:srgbClr val="000000"/>
      </a:dk2>
      <a:lt2>
        <a:srgbClr val="FFFFFF"/>
      </a:lt2>
      <a:accent1>
        <a:srgbClr val="FA00C8"/>
      </a:accent1>
      <a:accent2>
        <a:srgbClr val="08EDF9"/>
      </a:accent2>
      <a:accent3>
        <a:srgbClr val="A850D9"/>
      </a:accent3>
      <a:accent4>
        <a:srgbClr val="2776BF"/>
      </a:accent4>
      <a:accent5>
        <a:srgbClr val="0035CB"/>
      </a:accent5>
      <a:accent6>
        <a:srgbClr val="6011D6"/>
      </a:accent6>
      <a:hlink>
        <a:srgbClr val="08EDF9"/>
      </a:hlink>
      <a:folHlink>
        <a:srgbClr val="03777D"/>
      </a:folHlink>
    </a:clrScheme>
    <a:fontScheme name="I.FAST custom fonts">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fast_theme" id="{7AE54E39-E136-2946-BAAD-9EC2262D7CA6}" vid="{60EF505A-9AB9-5F42-9EF0-EE8A69267E7D}"/>
    </a:ext>
  </a:extLst>
</a:theme>
</file>

<file path=ppt/theme/theme2.xml><?xml version="1.0" encoding="utf-8"?>
<a:theme xmlns:a="http://schemas.openxmlformats.org/drawingml/2006/main" name="Generi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HLU-Pres-test01.thmx</Template>
  <TotalTime>18439</TotalTime>
  <Words>3775</Words>
  <Application>Microsoft Office PowerPoint</Application>
  <PresentationFormat>Widescreen</PresentationFormat>
  <Paragraphs>493</Paragraphs>
  <Slides>29</Slides>
  <Notes>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2" baseType="lpstr">
      <vt:lpstr>Arial</vt:lpstr>
      <vt:lpstr>Calibri</vt:lpstr>
      <vt:lpstr>Calibri Light</vt:lpstr>
      <vt:lpstr>inherit</vt:lpstr>
      <vt:lpstr>Montserrat</vt:lpstr>
      <vt:lpstr>Montserrat ExtraBold</vt:lpstr>
      <vt:lpstr>Montserrat SemiBold</vt:lpstr>
      <vt:lpstr>Times New Roman</vt:lpstr>
      <vt:lpstr>Times Roman</vt:lpstr>
      <vt:lpstr>Wingdings</vt:lpstr>
      <vt:lpstr>I.FAST Custom Slides</vt:lpstr>
      <vt:lpstr>Generic</vt:lpstr>
      <vt:lpstr>Worksheet</vt:lpstr>
      <vt:lpstr>PowerPoint Presentation</vt:lpstr>
      <vt:lpstr>Summary</vt:lpstr>
      <vt:lpstr>Integrating Activities for accelerators and the new Innovation Pilot I.FAST</vt:lpstr>
      <vt:lpstr>I.FAST and Particle Accelerators</vt:lpstr>
      <vt:lpstr>Wider goal and Consortium</vt:lpstr>
      <vt:lpstr>The role of I.FAST in accelerator research</vt:lpstr>
      <vt:lpstr>The three I.FAST pillars</vt:lpstr>
      <vt:lpstr>I.FAST Priorities</vt:lpstr>
      <vt:lpstr>Genesis and structure of I.FAST</vt:lpstr>
      <vt:lpstr>The I.FAST Structure</vt:lpstr>
      <vt:lpstr>I.FAST Budget</vt:lpstr>
      <vt:lpstr>Share of EC contribution and project cost</vt:lpstr>
      <vt:lpstr>Italian contribution to I.FAST - financial</vt:lpstr>
      <vt:lpstr>Italian contribution to I.FAST - scientific</vt:lpstr>
      <vt:lpstr>Italian contribution to I.FAST - highlights</vt:lpstr>
      <vt:lpstr>Added values for INFN and Italy</vt:lpstr>
      <vt:lpstr>Highlights: the I.FAST Innovation Fund</vt:lpstr>
      <vt:lpstr>Italy in the I.FAST Innovation Fund</vt:lpstr>
      <vt:lpstr>I.FAST Project Review</vt:lpstr>
      <vt:lpstr>Withdrawal of 2 industrial partners  </vt:lpstr>
      <vt:lpstr>Use of resources in P1 – Full costs</vt:lpstr>
      <vt:lpstr>Annual Meeting 2023 in Trieste</vt:lpstr>
      <vt:lpstr>Future EU accelerator programmes</vt:lpstr>
      <vt:lpstr>Short, medium and long term TIARA programme</vt:lpstr>
      <vt:lpstr>PowerPoint Presentation</vt:lpstr>
      <vt:lpstr>Highlights: Additive-Manufactured RFQ</vt:lpstr>
      <vt:lpstr>Highlights: Challenge Based Innovation</vt:lpstr>
      <vt:lpstr>Highlights: Industry participation</vt:lpstr>
      <vt:lpstr>Problems: the Industry training programme</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Maurizio Vretenar</cp:lastModifiedBy>
  <cp:revision>837</cp:revision>
  <dcterms:created xsi:type="dcterms:W3CDTF">2017-04-26T09:15:49Z</dcterms:created>
  <dcterms:modified xsi:type="dcterms:W3CDTF">2023-03-02T10:06:39Z</dcterms:modified>
</cp:coreProperties>
</file>