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702" r:id="rId3"/>
    <p:sldId id="259" r:id="rId4"/>
    <p:sldId id="258" r:id="rId5"/>
    <p:sldId id="2703" r:id="rId6"/>
    <p:sldId id="2701" r:id="rId7"/>
    <p:sldId id="271" r:id="rId8"/>
    <p:sldId id="263" r:id="rId9"/>
    <p:sldId id="307" r:id="rId10"/>
    <p:sldId id="306" r:id="rId11"/>
    <p:sldId id="261" r:id="rId12"/>
    <p:sldId id="2704" r:id="rId13"/>
    <p:sldId id="2707" r:id="rId14"/>
    <p:sldId id="499" r:id="rId15"/>
    <p:sldId id="267" r:id="rId16"/>
    <p:sldId id="268" r:id="rId17"/>
    <p:sldId id="269" r:id="rId18"/>
    <p:sldId id="270" r:id="rId19"/>
    <p:sldId id="272" r:id="rId20"/>
    <p:sldId id="501" r:id="rId21"/>
    <p:sldId id="502" r:id="rId22"/>
    <p:sldId id="2706" r:id="rId23"/>
    <p:sldId id="503" r:id="rId24"/>
    <p:sldId id="2709" r:id="rId25"/>
    <p:sldId id="2691" r:id="rId26"/>
    <p:sldId id="2708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5"/>
    <p:restoredTop sz="94694"/>
  </p:normalViewPr>
  <p:slideViewPr>
    <p:cSldViewPr snapToGrid="0">
      <p:cViewPr varScale="1">
        <p:scale>
          <a:sx n="117" d="100"/>
          <a:sy n="117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Budget, M€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Budget, Meuros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Sheet1!$B$2:$B$14</c:f>
              <c:numCache>
                <c:formatCode>0.00</c:formatCode>
                <c:ptCount val="13"/>
                <c:pt idx="0">
                  <c:v>3.74</c:v>
                </c:pt>
                <c:pt idx="1">
                  <c:v>4</c:v>
                </c:pt>
                <c:pt idx="2">
                  <c:v>5</c:v>
                </c:pt>
                <c:pt idx="3">
                  <c:v>5.3</c:v>
                </c:pt>
                <c:pt idx="4">
                  <c:v>5.3</c:v>
                </c:pt>
                <c:pt idx="5">
                  <c:v>5.3</c:v>
                </c:pt>
                <c:pt idx="6">
                  <c:v>5.45</c:v>
                </c:pt>
                <c:pt idx="7">
                  <c:v>5.45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6.1</c:v>
                </c:pt>
                <c:pt idx="12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B-4AFF-AFE8-A8EEED7CD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4126320"/>
        <c:axId val="368877808"/>
      </c:barChart>
      <c:catAx>
        <c:axId val="36412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8877808"/>
        <c:crosses val="autoZero"/>
        <c:auto val="1"/>
        <c:lblAlgn val="ctr"/>
        <c:lblOffset val="100"/>
        <c:noMultiLvlLbl val="0"/>
      </c:catAx>
      <c:valAx>
        <c:axId val="36887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412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84238-1D07-3948-92BB-DFDCD6DCEB5C}" type="doc">
      <dgm:prSet loTypeId="urn:microsoft.com/office/officeart/2005/8/layout/bProcess3" loCatId="list" qsTypeId="urn:microsoft.com/office/officeart/2005/8/quickstyle/simple1" qsCatId="simple" csTypeId="urn:microsoft.com/office/officeart/2005/8/colors/colorful1" csCatId="colorful" phldr="1"/>
      <dgm:spPr/>
    </dgm:pt>
    <dgm:pt modelId="{E9F82E8F-CADF-134B-AF03-C8E83A0C0780}">
      <dgm:prSet phldrT="[Testo]"/>
      <dgm:spPr/>
      <dgm:t>
        <a:bodyPr/>
        <a:lstStyle/>
        <a:p>
          <a:pPr algn="ctr">
            <a:buNone/>
          </a:pPr>
          <a:r>
            <a:rPr lang="it-IT" sz="2100" u="sng" dirty="0"/>
            <a:t>Scadenze per i </a:t>
          </a:r>
          <a:r>
            <a:rPr lang="it-IT" sz="2100" u="sng" dirty="0" err="1"/>
            <a:t>proposal</a:t>
          </a:r>
          <a:r>
            <a:rPr lang="it-IT" sz="2100" dirty="0"/>
            <a:t>:</a:t>
          </a:r>
        </a:p>
      </dgm:t>
    </dgm:pt>
    <dgm:pt modelId="{DA0EA358-7423-AE4F-8395-B38FCABCC063}" type="parTrans" cxnId="{471D2E4A-7968-6E4B-9E95-70760E4402F9}">
      <dgm:prSet/>
      <dgm:spPr/>
      <dgm:t>
        <a:bodyPr/>
        <a:lstStyle/>
        <a:p>
          <a:endParaRPr lang="it-IT"/>
        </a:p>
      </dgm:t>
    </dgm:pt>
    <dgm:pt modelId="{7AC3327D-8B8C-4E42-8A55-88829472A356}" type="sibTrans" cxnId="{471D2E4A-7968-6E4B-9E95-70760E4402F9}">
      <dgm:prSet/>
      <dgm:spPr>
        <a:ln w="76200">
          <a:solidFill>
            <a:schemeClr val="accent2"/>
          </a:solidFill>
        </a:ln>
      </dgm:spPr>
      <dgm:t>
        <a:bodyPr/>
        <a:lstStyle/>
        <a:p>
          <a:endParaRPr lang="it-IT"/>
        </a:p>
      </dgm:t>
    </dgm:pt>
    <dgm:pt modelId="{F2BE0767-39CB-4D4D-BED5-2CB0C244B9CC}">
      <dgm:prSet phldrT="[Testo]"/>
      <dgm:spPr/>
      <dgm:t>
        <a:bodyPr/>
        <a:lstStyle/>
        <a:p>
          <a:r>
            <a:rPr lang="it-IT" sz="1900" u="sng" dirty="0"/>
            <a:t>Riunione Luglio</a:t>
          </a:r>
          <a:r>
            <a:rPr lang="it-IT" sz="1900" dirty="0"/>
            <a:t>:</a:t>
          </a:r>
        </a:p>
      </dgm:t>
    </dgm:pt>
    <dgm:pt modelId="{FAE3475F-EC53-3144-A9BC-CFD07FAFC3FE}" type="parTrans" cxnId="{0C0A3803-1D3F-AC41-A23B-1BCD5D5696BC}">
      <dgm:prSet/>
      <dgm:spPr/>
      <dgm:t>
        <a:bodyPr/>
        <a:lstStyle/>
        <a:p>
          <a:endParaRPr lang="it-IT"/>
        </a:p>
      </dgm:t>
    </dgm:pt>
    <dgm:pt modelId="{3C69F3A5-5226-254F-84FE-CCA16E53B490}" type="sibTrans" cxnId="{0C0A3803-1D3F-AC41-A23B-1BCD5D5696BC}">
      <dgm:prSet/>
      <dgm:spPr>
        <a:ln w="76200">
          <a:solidFill>
            <a:schemeClr val="accent3"/>
          </a:solidFill>
        </a:ln>
      </dgm:spPr>
      <dgm:t>
        <a:bodyPr/>
        <a:lstStyle/>
        <a:p>
          <a:endParaRPr lang="it-IT"/>
        </a:p>
      </dgm:t>
    </dgm:pt>
    <dgm:pt modelId="{5349D08A-88E2-F34C-B40B-C3C5C6B444D0}">
      <dgm:prSet phldrT="[Testo]"/>
      <dgm:spPr/>
      <dgm:t>
        <a:bodyPr/>
        <a:lstStyle/>
        <a:p>
          <a:r>
            <a:rPr lang="it-IT" u="sng" dirty="0"/>
            <a:t>Prima della riunione di Settembre</a:t>
          </a:r>
          <a:r>
            <a:rPr lang="it-IT" dirty="0"/>
            <a:t>:</a:t>
          </a:r>
        </a:p>
        <a:p>
          <a:r>
            <a:rPr lang="it-IT" dirty="0"/>
            <a:t>Incontro proponenti-referee ed eventuale rimodulazione</a:t>
          </a:r>
        </a:p>
      </dgm:t>
    </dgm:pt>
    <dgm:pt modelId="{B4813BBD-B48B-4440-9EB5-DF13A07EB210}" type="parTrans" cxnId="{911F8816-CE04-EE4D-8E16-CA4483F9ADEE}">
      <dgm:prSet/>
      <dgm:spPr/>
      <dgm:t>
        <a:bodyPr/>
        <a:lstStyle/>
        <a:p>
          <a:endParaRPr lang="it-IT"/>
        </a:p>
      </dgm:t>
    </dgm:pt>
    <dgm:pt modelId="{55FD5956-3379-3B4D-891E-052089CEA97C}" type="sibTrans" cxnId="{911F8816-CE04-EE4D-8E16-CA4483F9ADEE}">
      <dgm:prSet/>
      <dgm:spPr>
        <a:solidFill>
          <a:schemeClr val="accent4"/>
        </a:solidFill>
        <a:ln w="76200">
          <a:solidFill>
            <a:schemeClr val="accent4"/>
          </a:solidFill>
        </a:ln>
      </dgm:spPr>
      <dgm:t>
        <a:bodyPr/>
        <a:lstStyle/>
        <a:p>
          <a:endParaRPr lang="it-IT"/>
        </a:p>
      </dgm:t>
    </dgm:pt>
    <dgm:pt modelId="{A3B65087-D3EF-3849-8640-5BC51B2F08DD}">
      <dgm:prSet phldrT="[Testo]"/>
      <dgm:spPr/>
      <dgm:t>
        <a:bodyPr/>
        <a:lstStyle/>
        <a:p>
          <a:r>
            <a:rPr lang="it-IT" sz="2300" u="sng" dirty="0"/>
            <a:t>Riunione Settembre </a:t>
          </a:r>
          <a:r>
            <a:rPr lang="it-IT" sz="2300" dirty="0"/>
            <a:t>:</a:t>
          </a:r>
        </a:p>
      </dgm:t>
    </dgm:pt>
    <dgm:pt modelId="{11A9AC54-8500-E94E-8471-595ED937653B}" type="parTrans" cxnId="{EB742701-05B6-0E41-9A4D-2781AB5E3FCA}">
      <dgm:prSet/>
      <dgm:spPr/>
      <dgm:t>
        <a:bodyPr/>
        <a:lstStyle/>
        <a:p>
          <a:endParaRPr lang="it-IT"/>
        </a:p>
      </dgm:t>
    </dgm:pt>
    <dgm:pt modelId="{3C7449EB-33F6-134D-A69E-191A21B9DF53}" type="sibTrans" cxnId="{EB742701-05B6-0E41-9A4D-2781AB5E3FCA}">
      <dgm:prSet/>
      <dgm:spPr>
        <a:ln w="76200">
          <a:solidFill>
            <a:schemeClr val="accent5"/>
          </a:solidFill>
        </a:ln>
      </dgm:spPr>
      <dgm:t>
        <a:bodyPr/>
        <a:lstStyle/>
        <a:p>
          <a:endParaRPr lang="it-IT"/>
        </a:p>
      </dgm:t>
    </dgm:pt>
    <dgm:pt modelId="{D4CC9302-C35D-C548-98C4-7641D66D9934}">
      <dgm:prSet phldrT="[Testo]"/>
      <dgm:spPr/>
      <dgm:t>
        <a:bodyPr/>
        <a:lstStyle/>
        <a:p>
          <a:r>
            <a:rPr lang="it-IT" u="sng" dirty="0"/>
            <a:t>Riunione Aprile (anno successivo)</a:t>
          </a:r>
          <a:r>
            <a:rPr lang="it-IT" dirty="0"/>
            <a:t>:</a:t>
          </a:r>
        </a:p>
      </dgm:t>
    </dgm:pt>
    <dgm:pt modelId="{CEE12B46-194E-F94B-82FE-82B7BBDD5CE3}" type="parTrans" cxnId="{7812C995-6527-F748-BF7B-F823B72DA4D8}">
      <dgm:prSet/>
      <dgm:spPr/>
      <dgm:t>
        <a:bodyPr/>
        <a:lstStyle/>
        <a:p>
          <a:endParaRPr lang="it-IT"/>
        </a:p>
      </dgm:t>
    </dgm:pt>
    <dgm:pt modelId="{4A200D4B-176B-CE4D-A75D-7AF4FFB55AF8}" type="sibTrans" cxnId="{7812C995-6527-F748-BF7B-F823B72DA4D8}">
      <dgm:prSet/>
      <dgm:spPr/>
      <dgm:t>
        <a:bodyPr/>
        <a:lstStyle/>
        <a:p>
          <a:endParaRPr lang="it-IT"/>
        </a:p>
      </dgm:t>
    </dgm:pt>
    <dgm:pt modelId="{24E06E30-CF98-D540-B350-240B084FA69B}">
      <dgm:prSet phldrT="[Testo]"/>
      <dgm:spPr/>
      <dgm:t>
        <a:bodyPr/>
        <a:lstStyle/>
        <a:p>
          <a:r>
            <a:rPr lang="it-IT" dirty="0"/>
            <a:t>Inserimento Consuntivi (tutti)</a:t>
          </a:r>
        </a:p>
      </dgm:t>
    </dgm:pt>
    <dgm:pt modelId="{41CE8B8B-FBBB-9845-B8A0-61106B21D667}" type="parTrans" cxnId="{FA7F7D6D-2550-C648-BCF5-2D330AF2C77D}">
      <dgm:prSet/>
      <dgm:spPr/>
      <dgm:t>
        <a:bodyPr/>
        <a:lstStyle/>
        <a:p>
          <a:endParaRPr lang="it-IT"/>
        </a:p>
      </dgm:t>
    </dgm:pt>
    <dgm:pt modelId="{7B7D87CA-B65F-CA49-B688-70EA8C881AC2}" type="sibTrans" cxnId="{FA7F7D6D-2550-C648-BCF5-2D330AF2C77D}">
      <dgm:prSet/>
      <dgm:spPr/>
      <dgm:t>
        <a:bodyPr/>
        <a:lstStyle/>
        <a:p>
          <a:endParaRPr lang="it-IT"/>
        </a:p>
      </dgm:t>
    </dgm:pt>
    <dgm:pt modelId="{234A3D3A-45A8-7947-94DF-8C42F446A06B}">
      <dgm:prSet phldrT="[Testo]"/>
      <dgm:spPr/>
      <dgm:t>
        <a:bodyPr/>
        <a:lstStyle/>
        <a:p>
          <a:r>
            <a:rPr lang="it-IT" dirty="0"/>
            <a:t>Presentazione Call –</a:t>
          </a:r>
          <a:r>
            <a:rPr lang="it-IT" dirty="0" err="1"/>
            <a:t>Exp</a:t>
          </a:r>
          <a:r>
            <a:rPr lang="it-IT" dirty="0"/>
            <a:t> Standard che hanno chiuso l'anno precedente</a:t>
          </a:r>
        </a:p>
      </dgm:t>
    </dgm:pt>
    <dgm:pt modelId="{4071BAF6-9BB5-F548-A007-437177F60D41}" type="parTrans" cxnId="{A1AC58ED-0CA3-E94E-999C-0FA8FD23FC6B}">
      <dgm:prSet/>
      <dgm:spPr/>
      <dgm:t>
        <a:bodyPr/>
        <a:lstStyle/>
        <a:p>
          <a:endParaRPr lang="it-IT"/>
        </a:p>
      </dgm:t>
    </dgm:pt>
    <dgm:pt modelId="{2BFFE700-22F9-314A-AA16-9D8D4EF1BAF2}" type="sibTrans" cxnId="{A1AC58ED-0CA3-E94E-999C-0FA8FD23FC6B}">
      <dgm:prSet/>
      <dgm:spPr/>
      <dgm:t>
        <a:bodyPr/>
        <a:lstStyle/>
        <a:p>
          <a:endParaRPr lang="it-IT"/>
        </a:p>
      </dgm:t>
    </dgm:pt>
    <dgm:pt modelId="{43ACDFB0-43A7-0244-95E5-C79E0D5D5693}">
      <dgm:prSet phldrT="[Tes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it-IT" sz="2000" b="1" i="1" dirty="0"/>
            <a:t>Call</a:t>
          </a:r>
          <a:r>
            <a:rPr lang="it-IT" sz="2000" dirty="0"/>
            <a:t>: 31 Maggio</a:t>
          </a:r>
        </a:p>
      </dgm:t>
    </dgm:pt>
    <dgm:pt modelId="{973BCF9F-EB4C-604B-B199-E03434F3DAF8}" type="parTrans" cxnId="{8611597C-160C-F64E-B616-857A4CAF971F}">
      <dgm:prSet/>
      <dgm:spPr/>
      <dgm:t>
        <a:bodyPr/>
        <a:lstStyle/>
        <a:p>
          <a:endParaRPr lang="it-IT"/>
        </a:p>
      </dgm:t>
    </dgm:pt>
    <dgm:pt modelId="{0C3BFC3C-A6DA-C44B-A111-7369D6508883}" type="sibTrans" cxnId="{8611597C-160C-F64E-B616-857A4CAF971F}">
      <dgm:prSet/>
      <dgm:spPr/>
      <dgm:t>
        <a:bodyPr/>
        <a:lstStyle/>
        <a:p>
          <a:endParaRPr lang="it-IT"/>
        </a:p>
      </dgm:t>
    </dgm:pt>
    <dgm:pt modelId="{AE1B1F01-953D-FD4C-9766-0CDBB96555A2}">
      <dgm:prSet phldrT="[Tes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it-IT" sz="2000" b="1" i="1" dirty="0" err="1"/>
            <a:t>Exp</a:t>
          </a:r>
          <a:r>
            <a:rPr lang="it-IT" sz="2000" b="1" i="1" dirty="0"/>
            <a:t>. Standard</a:t>
          </a:r>
          <a:r>
            <a:rPr lang="it-IT" sz="2000" dirty="0"/>
            <a:t>:  14 Luglio </a:t>
          </a:r>
          <a:r>
            <a:rPr lang="it-IT" sz="1800" dirty="0"/>
            <a:t>(</a:t>
          </a:r>
          <a:r>
            <a:rPr lang="it-IT" sz="1800" b="1" dirty="0"/>
            <a:t>entrambi necessitano approvazione in Consiglio di Sezione/Laboratorio per tutte le sezioni coinvolte</a:t>
          </a:r>
          <a:r>
            <a:rPr lang="it-IT" sz="1800" dirty="0"/>
            <a:t>)</a:t>
          </a:r>
          <a:endParaRPr lang="it-IT" sz="2000" dirty="0"/>
        </a:p>
      </dgm:t>
    </dgm:pt>
    <dgm:pt modelId="{960784BD-80C3-A04C-B36B-9C9FF2D49A17}" type="parTrans" cxnId="{E79730F8-1882-4845-97F7-89842FE5943B}">
      <dgm:prSet/>
      <dgm:spPr/>
      <dgm:t>
        <a:bodyPr/>
        <a:lstStyle/>
        <a:p>
          <a:endParaRPr lang="it-IT"/>
        </a:p>
      </dgm:t>
    </dgm:pt>
    <dgm:pt modelId="{836073F8-917D-BC44-942A-EDD47FB31EF1}" type="sibTrans" cxnId="{E79730F8-1882-4845-97F7-89842FE5943B}">
      <dgm:prSet/>
      <dgm:spPr/>
      <dgm:t>
        <a:bodyPr/>
        <a:lstStyle/>
        <a:p>
          <a:endParaRPr lang="it-IT"/>
        </a:p>
      </dgm:t>
    </dgm:pt>
    <dgm:pt modelId="{00066AF8-6190-274A-A053-C4DBD6206950}">
      <dgm:prSet phldrT="[Testo]" custT="1"/>
      <dgm:spPr/>
      <dgm:t>
        <a:bodyPr/>
        <a:lstStyle/>
        <a:p>
          <a:r>
            <a:rPr lang="it-IT" sz="1800" b="1" i="1" dirty="0"/>
            <a:t>Call</a:t>
          </a:r>
          <a:r>
            <a:rPr lang="it-IT" sz="1800" dirty="0"/>
            <a:t>: Report del Panel esterno di valutazione</a:t>
          </a:r>
        </a:p>
      </dgm:t>
    </dgm:pt>
    <dgm:pt modelId="{16AEDA5B-E7FF-6144-BB88-C90FDACE7011}" type="parTrans" cxnId="{99A57044-1B50-B642-867F-4A55E6B8955B}">
      <dgm:prSet/>
      <dgm:spPr/>
      <dgm:t>
        <a:bodyPr/>
        <a:lstStyle/>
        <a:p>
          <a:endParaRPr lang="it-IT"/>
        </a:p>
      </dgm:t>
    </dgm:pt>
    <dgm:pt modelId="{B17FCB41-1D97-934A-98E6-BD749351E952}" type="sibTrans" cxnId="{99A57044-1B50-B642-867F-4A55E6B8955B}">
      <dgm:prSet/>
      <dgm:spPr/>
      <dgm:t>
        <a:bodyPr/>
        <a:lstStyle/>
        <a:p>
          <a:endParaRPr lang="it-IT"/>
        </a:p>
      </dgm:t>
    </dgm:pt>
    <dgm:pt modelId="{234429A7-D152-7F4A-BEC5-C4AFF8000A9F}">
      <dgm:prSet phldrT="[Testo]" custT="1"/>
      <dgm:spPr/>
      <dgm:t>
        <a:bodyPr/>
        <a:lstStyle/>
        <a:p>
          <a:r>
            <a:rPr lang="it-IT" sz="1800" b="1" i="1" dirty="0" err="1"/>
            <a:t>Exp</a:t>
          </a:r>
          <a:r>
            <a:rPr lang="it-IT" sz="1800" b="1" i="1" dirty="0"/>
            <a:t> Standard</a:t>
          </a:r>
          <a:r>
            <a:rPr lang="it-IT" sz="1800" dirty="0"/>
            <a:t>: Prima analisi dei </a:t>
          </a:r>
          <a:r>
            <a:rPr lang="it-IT" sz="1800" dirty="0" err="1"/>
            <a:t>proposal</a:t>
          </a:r>
          <a:r>
            <a:rPr lang="it-IT" sz="1800" dirty="0"/>
            <a:t> nella  sottocommissione di afferenza</a:t>
          </a:r>
        </a:p>
      </dgm:t>
    </dgm:pt>
    <dgm:pt modelId="{AA723645-4051-1D45-BEB5-6B689355ADB7}" type="parTrans" cxnId="{89B824CB-FCC3-C540-A92C-D6CC37766D90}">
      <dgm:prSet/>
      <dgm:spPr/>
      <dgm:t>
        <a:bodyPr/>
        <a:lstStyle/>
        <a:p>
          <a:endParaRPr lang="it-IT"/>
        </a:p>
      </dgm:t>
    </dgm:pt>
    <dgm:pt modelId="{088C9CD5-F5C2-4046-B8DB-80B968A0A5A9}" type="sibTrans" cxnId="{89B824CB-FCC3-C540-A92C-D6CC37766D90}">
      <dgm:prSet/>
      <dgm:spPr/>
      <dgm:t>
        <a:bodyPr/>
        <a:lstStyle/>
        <a:p>
          <a:endParaRPr lang="it-IT"/>
        </a:p>
      </dgm:t>
    </dgm:pt>
    <dgm:pt modelId="{ABF870AB-0AB8-2D4C-9897-43C258985EA0}">
      <dgm:prSet phldrT="[Testo]" custT="1"/>
      <dgm:spPr/>
      <dgm:t>
        <a:bodyPr/>
        <a:lstStyle/>
        <a:p>
          <a:r>
            <a:rPr lang="it-IT" sz="1800" dirty="0"/>
            <a:t>Discussione e prima selezione per entrambi-Assegnazione Referee</a:t>
          </a:r>
        </a:p>
      </dgm:t>
    </dgm:pt>
    <dgm:pt modelId="{CAE5898E-C5F7-8E41-8527-8770AC155774}" type="parTrans" cxnId="{ED43A920-122D-1F4F-8F03-7CFFC1762FD9}">
      <dgm:prSet/>
      <dgm:spPr/>
      <dgm:t>
        <a:bodyPr/>
        <a:lstStyle/>
        <a:p>
          <a:endParaRPr lang="it-IT"/>
        </a:p>
      </dgm:t>
    </dgm:pt>
    <dgm:pt modelId="{9145D943-E496-E34C-8717-07B87A16331F}" type="sibTrans" cxnId="{ED43A920-122D-1F4F-8F03-7CFFC1762FD9}">
      <dgm:prSet/>
      <dgm:spPr/>
      <dgm:t>
        <a:bodyPr/>
        <a:lstStyle/>
        <a:p>
          <a:endParaRPr lang="it-IT"/>
        </a:p>
      </dgm:t>
    </dgm:pt>
    <dgm:pt modelId="{8522D2B7-7C41-2E42-B292-2DFAFD4999C2}">
      <dgm:prSet phldrT="[Testo]" custT="1"/>
      <dgm:spPr/>
      <dgm:t>
        <a:bodyPr/>
        <a:lstStyle/>
        <a:p>
          <a:r>
            <a:rPr lang="it-IT" sz="2000" dirty="0"/>
            <a:t>Presentazione in Plenaria</a:t>
          </a:r>
        </a:p>
      </dgm:t>
    </dgm:pt>
    <dgm:pt modelId="{7BE8C546-8932-974E-B864-C8530839BDEB}" type="parTrans" cxnId="{3548FF5B-2C5F-C64C-BBDC-DA9A39EF85BE}">
      <dgm:prSet/>
      <dgm:spPr/>
      <dgm:t>
        <a:bodyPr/>
        <a:lstStyle/>
        <a:p>
          <a:endParaRPr lang="it-IT"/>
        </a:p>
      </dgm:t>
    </dgm:pt>
    <dgm:pt modelId="{52195A5C-A0B1-044A-8C00-EB3DE7807D38}" type="sibTrans" cxnId="{3548FF5B-2C5F-C64C-BBDC-DA9A39EF85BE}">
      <dgm:prSet/>
      <dgm:spPr/>
      <dgm:t>
        <a:bodyPr/>
        <a:lstStyle/>
        <a:p>
          <a:endParaRPr lang="it-IT"/>
        </a:p>
      </dgm:t>
    </dgm:pt>
    <dgm:pt modelId="{78F138FD-F0A3-6F46-ABBD-455DAE5E312C}">
      <dgm:prSet phldrT="[Testo]" custT="1"/>
      <dgm:spPr/>
      <dgm:t>
        <a:bodyPr/>
        <a:lstStyle/>
        <a:p>
          <a:r>
            <a:rPr lang="it-IT" sz="2000" dirty="0"/>
            <a:t>Approvazione definitiva</a:t>
          </a:r>
        </a:p>
      </dgm:t>
    </dgm:pt>
    <dgm:pt modelId="{41EAE0D6-BB35-6341-9ECB-1E334319BD86}" type="parTrans" cxnId="{3C4D8592-F925-3F4F-9D28-63590E978E5F}">
      <dgm:prSet/>
      <dgm:spPr/>
      <dgm:t>
        <a:bodyPr/>
        <a:lstStyle/>
        <a:p>
          <a:endParaRPr lang="it-IT"/>
        </a:p>
      </dgm:t>
    </dgm:pt>
    <dgm:pt modelId="{22C0837C-114A-7542-BF73-0A080B50EA24}" type="sibTrans" cxnId="{3C4D8592-F925-3F4F-9D28-63590E978E5F}">
      <dgm:prSet/>
      <dgm:spPr/>
      <dgm:t>
        <a:bodyPr/>
        <a:lstStyle/>
        <a:p>
          <a:endParaRPr lang="it-IT"/>
        </a:p>
      </dgm:t>
    </dgm:pt>
    <dgm:pt modelId="{5CEFC4ED-49FB-5249-BC51-27D811A87DCC}">
      <dgm:prSet phldrT="[Testo]" custT="1"/>
      <dgm:spPr/>
      <dgm:t>
        <a:bodyPr/>
        <a:lstStyle/>
        <a:p>
          <a:r>
            <a:rPr lang="it-IT" sz="2000" dirty="0"/>
            <a:t> Assegnazione fondi</a:t>
          </a:r>
        </a:p>
      </dgm:t>
    </dgm:pt>
    <dgm:pt modelId="{6F2F8C3E-312D-D341-BB13-1D88714F2D3B}" type="parTrans" cxnId="{ABCD6BA0-EA80-4142-A333-17370FE700FF}">
      <dgm:prSet/>
      <dgm:spPr/>
      <dgm:t>
        <a:bodyPr/>
        <a:lstStyle/>
        <a:p>
          <a:endParaRPr lang="it-IT"/>
        </a:p>
      </dgm:t>
    </dgm:pt>
    <dgm:pt modelId="{CA4127AB-786E-584F-8742-073AE7E208B4}" type="sibTrans" cxnId="{ABCD6BA0-EA80-4142-A333-17370FE700FF}">
      <dgm:prSet/>
      <dgm:spPr/>
      <dgm:t>
        <a:bodyPr/>
        <a:lstStyle/>
        <a:p>
          <a:endParaRPr lang="it-IT"/>
        </a:p>
      </dgm:t>
    </dgm:pt>
    <dgm:pt modelId="{21942FE2-B9F6-4644-A35D-C1EE0ED28D0B}" type="pres">
      <dgm:prSet presAssocID="{C1184238-1D07-3948-92BB-DFDCD6DCEB5C}" presName="Name0" presStyleCnt="0">
        <dgm:presLayoutVars>
          <dgm:dir/>
          <dgm:resizeHandles val="exact"/>
        </dgm:presLayoutVars>
      </dgm:prSet>
      <dgm:spPr/>
    </dgm:pt>
    <dgm:pt modelId="{3FEA652C-0E43-9D49-98FA-F9D8DD057BF4}" type="pres">
      <dgm:prSet presAssocID="{E9F82E8F-CADF-134B-AF03-C8E83A0C0780}" presName="node" presStyleLbl="node1" presStyleIdx="0" presStyleCnt="5" custScaleY="113000" custLinFactNeighborY="3960">
        <dgm:presLayoutVars>
          <dgm:bulletEnabled val="1"/>
        </dgm:presLayoutVars>
      </dgm:prSet>
      <dgm:spPr/>
    </dgm:pt>
    <dgm:pt modelId="{014CB4F6-5605-DD40-BC92-B314CCC5D1E0}" type="pres">
      <dgm:prSet presAssocID="{7AC3327D-8B8C-4E42-8A55-88829472A356}" presName="sibTrans" presStyleLbl="sibTrans1D1" presStyleIdx="0" presStyleCnt="4"/>
      <dgm:spPr/>
    </dgm:pt>
    <dgm:pt modelId="{3A3C6BFE-7CA9-F741-BD31-9AA94997E034}" type="pres">
      <dgm:prSet presAssocID="{7AC3327D-8B8C-4E42-8A55-88829472A356}" presName="connectorText" presStyleLbl="sibTrans1D1" presStyleIdx="0" presStyleCnt="4"/>
      <dgm:spPr/>
    </dgm:pt>
    <dgm:pt modelId="{2DFA0706-4D14-EB48-9423-C1EBD3412E33}" type="pres">
      <dgm:prSet presAssocID="{F2BE0767-39CB-4D4D-BED5-2CB0C244B9CC}" presName="node" presStyleLbl="node1" presStyleIdx="1" presStyleCnt="5" custScaleX="107743" custScaleY="120709" custLinFactNeighborY="3736">
        <dgm:presLayoutVars>
          <dgm:bulletEnabled val="1"/>
        </dgm:presLayoutVars>
      </dgm:prSet>
      <dgm:spPr/>
    </dgm:pt>
    <dgm:pt modelId="{DDEC29EC-6E3F-5A48-BAD9-D8E8A0497F9B}" type="pres">
      <dgm:prSet presAssocID="{3C69F3A5-5226-254F-84FE-CCA16E53B490}" presName="sibTrans" presStyleLbl="sibTrans1D1" presStyleIdx="1" presStyleCnt="4"/>
      <dgm:spPr/>
    </dgm:pt>
    <dgm:pt modelId="{96795C34-110F-5341-BB94-56ECBB4C3AC5}" type="pres">
      <dgm:prSet presAssocID="{3C69F3A5-5226-254F-84FE-CCA16E53B490}" presName="connectorText" presStyleLbl="sibTrans1D1" presStyleIdx="1" presStyleCnt="4"/>
      <dgm:spPr/>
    </dgm:pt>
    <dgm:pt modelId="{1273CB3B-D123-2E4B-9A2D-8C9024B76FFB}" type="pres">
      <dgm:prSet presAssocID="{5349D08A-88E2-F34C-B40B-C3C5C6B444D0}" presName="node" presStyleLbl="node1" presStyleIdx="2" presStyleCnt="5" custScaleY="113000" custLinFactNeighborY="3960">
        <dgm:presLayoutVars>
          <dgm:bulletEnabled val="1"/>
        </dgm:presLayoutVars>
      </dgm:prSet>
      <dgm:spPr/>
    </dgm:pt>
    <dgm:pt modelId="{9A80EED5-214E-1C46-AB60-7794A5FF6774}" type="pres">
      <dgm:prSet presAssocID="{55FD5956-3379-3B4D-891E-052089CEA97C}" presName="sibTrans" presStyleLbl="sibTrans1D1" presStyleIdx="2" presStyleCnt="4"/>
      <dgm:spPr/>
    </dgm:pt>
    <dgm:pt modelId="{D9EEAED2-837E-5B46-8118-47D85309A11A}" type="pres">
      <dgm:prSet presAssocID="{55FD5956-3379-3B4D-891E-052089CEA97C}" presName="connectorText" presStyleLbl="sibTrans1D1" presStyleIdx="2" presStyleCnt="4"/>
      <dgm:spPr/>
    </dgm:pt>
    <dgm:pt modelId="{F619B5A9-3CE5-F24A-9111-CC82FD1F5EE9}" type="pres">
      <dgm:prSet presAssocID="{A3B65087-D3EF-3849-8640-5BC51B2F08DD}" presName="node" presStyleLbl="node1" presStyleIdx="3" presStyleCnt="5">
        <dgm:presLayoutVars>
          <dgm:bulletEnabled val="1"/>
        </dgm:presLayoutVars>
      </dgm:prSet>
      <dgm:spPr/>
    </dgm:pt>
    <dgm:pt modelId="{D06529D2-C496-9C4F-B3D0-8D12A761190E}" type="pres">
      <dgm:prSet presAssocID="{3C7449EB-33F6-134D-A69E-191A21B9DF53}" presName="sibTrans" presStyleLbl="sibTrans1D1" presStyleIdx="3" presStyleCnt="4"/>
      <dgm:spPr/>
    </dgm:pt>
    <dgm:pt modelId="{99AA0E49-FCF1-E442-BBCC-341C7475C912}" type="pres">
      <dgm:prSet presAssocID="{3C7449EB-33F6-134D-A69E-191A21B9DF53}" presName="connectorText" presStyleLbl="sibTrans1D1" presStyleIdx="3" presStyleCnt="4"/>
      <dgm:spPr/>
    </dgm:pt>
    <dgm:pt modelId="{C958A925-10EC-DF4D-BE09-8B0B44E5149F}" type="pres">
      <dgm:prSet presAssocID="{D4CC9302-C35D-C548-98C4-7641D66D9934}" presName="node" presStyleLbl="node1" presStyleIdx="4" presStyleCnt="5">
        <dgm:presLayoutVars>
          <dgm:bulletEnabled val="1"/>
        </dgm:presLayoutVars>
      </dgm:prSet>
      <dgm:spPr/>
    </dgm:pt>
  </dgm:ptLst>
  <dgm:cxnLst>
    <dgm:cxn modelId="{F3E93900-E505-F84E-9230-D776F6EB355E}" type="presOf" srcId="{AE1B1F01-953D-FD4C-9766-0CDBB96555A2}" destId="{3FEA652C-0E43-9D49-98FA-F9D8DD057BF4}" srcOrd="0" destOrd="2" presId="urn:microsoft.com/office/officeart/2005/8/layout/bProcess3"/>
    <dgm:cxn modelId="{EB742701-05B6-0E41-9A4D-2781AB5E3FCA}" srcId="{C1184238-1D07-3948-92BB-DFDCD6DCEB5C}" destId="{A3B65087-D3EF-3849-8640-5BC51B2F08DD}" srcOrd="3" destOrd="0" parTransId="{11A9AC54-8500-E94E-8471-595ED937653B}" sibTransId="{3C7449EB-33F6-134D-A69E-191A21B9DF53}"/>
    <dgm:cxn modelId="{0C0A3803-1D3F-AC41-A23B-1BCD5D5696BC}" srcId="{C1184238-1D07-3948-92BB-DFDCD6DCEB5C}" destId="{F2BE0767-39CB-4D4D-BED5-2CB0C244B9CC}" srcOrd="1" destOrd="0" parTransId="{FAE3475F-EC53-3144-A9BC-CFD07FAFC3FE}" sibTransId="{3C69F3A5-5226-254F-84FE-CCA16E53B490}"/>
    <dgm:cxn modelId="{C678870C-4FB9-5A49-9D92-D2D20F2DF40B}" type="presOf" srcId="{3C69F3A5-5226-254F-84FE-CCA16E53B490}" destId="{DDEC29EC-6E3F-5A48-BAD9-D8E8A0497F9B}" srcOrd="0" destOrd="0" presId="urn:microsoft.com/office/officeart/2005/8/layout/bProcess3"/>
    <dgm:cxn modelId="{911F8816-CE04-EE4D-8E16-CA4483F9ADEE}" srcId="{C1184238-1D07-3948-92BB-DFDCD6DCEB5C}" destId="{5349D08A-88E2-F34C-B40B-C3C5C6B444D0}" srcOrd="2" destOrd="0" parTransId="{B4813BBD-B48B-4440-9EB5-DF13A07EB210}" sibTransId="{55FD5956-3379-3B4D-891E-052089CEA97C}"/>
    <dgm:cxn modelId="{E88A701C-610F-0549-9012-224CB004332D}" type="presOf" srcId="{D4CC9302-C35D-C548-98C4-7641D66D9934}" destId="{C958A925-10EC-DF4D-BE09-8B0B44E5149F}" srcOrd="0" destOrd="0" presId="urn:microsoft.com/office/officeart/2005/8/layout/bProcess3"/>
    <dgm:cxn modelId="{ED43A920-122D-1F4F-8F03-7CFFC1762FD9}" srcId="{F2BE0767-39CB-4D4D-BED5-2CB0C244B9CC}" destId="{ABF870AB-0AB8-2D4C-9897-43C258985EA0}" srcOrd="2" destOrd="0" parTransId="{CAE5898E-C5F7-8E41-8527-8770AC155774}" sibTransId="{9145D943-E496-E34C-8717-07B87A16331F}"/>
    <dgm:cxn modelId="{C6F41623-6E46-9944-99B6-507C03EB1547}" type="presOf" srcId="{43ACDFB0-43A7-0244-95E5-C79E0D5D5693}" destId="{3FEA652C-0E43-9D49-98FA-F9D8DD057BF4}" srcOrd="0" destOrd="1" presId="urn:microsoft.com/office/officeart/2005/8/layout/bProcess3"/>
    <dgm:cxn modelId="{675B0E2E-5464-A64F-BAEA-5DFFF79F1149}" type="presOf" srcId="{5349D08A-88E2-F34C-B40B-C3C5C6B444D0}" destId="{1273CB3B-D123-2E4B-9A2D-8C9024B76FFB}" srcOrd="0" destOrd="0" presId="urn:microsoft.com/office/officeart/2005/8/layout/bProcess3"/>
    <dgm:cxn modelId="{82B44831-142C-8E4C-97DD-194A63634B97}" type="presOf" srcId="{A3B65087-D3EF-3849-8640-5BC51B2F08DD}" destId="{F619B5A9-3CE5-F24A-9111-CC82FD1F5EE9}" srcOrd="0" destOrd="0" presId="urn:microsoft.com/office/officeart/2005/8/layout/bProcess3"/>
    <dgm:cxn modelId="{BDC2A232-6AF5-4641-BBA4-E71D97F57788}" type="presOf" srcId="{E9F82E8F-CADF-134B-AF03-C8E83A0C0780}" destId="{3FEA652C-0E43-9D49-98FA-F9D8DD057BF4}" srcOrd="0" destOrd="0" presId="urn:microsoft.com/office/officeart/2005/8/layout/bProcess3"/>
    <dgm:cxn modelId="{7F72AB38-C6B3-034A-938A-95B3ED58430B}" type="presOf" srcId="{78F138FD-F0A3-6F46-ABBD-455DAE5E312C}" destId="{F619B5A9-3CE5-F24A-9111-CC82FD1F5EE9}" srcOrd="0" destOrd="2" presId="urn:microsoft.com/office/officeart/2005/8/layout/bProcess3"/>
    <dgm:cxn modelId="{AAFFE042-FCC2-E44A-99E1-B45479750E66}" type="presOf" srcId="{7AC3327D-8B8C-4E42-8A55-88829472A356}" destId="{014CB4F6-5605-DD40-BC92-B314CCC5D1E0}" srcOrd="0" destOrd="0" presId="urn:microsoft.com/office/officeart/2005/8/layout/bProcess3"/>
    <dgm:cxn modelId="{99A57044-1B50-B642-867F-4A55E6B8955B}" srcId="{F2BE0767-39CB-4D4D-BED5-2CB0C244B9CC}" destId="{00066AF8-6190-274A-A053-C4DBD6206950}" srcOrd="0" destOrd="0" parTransId="{16AEDA5B-E7FF-6144-BB88-C90FDACE7011}" sibTransId="{B17FCB41-1D97-934A-98E6-BD749351E952}"/>
    <dgm:cxn modelId="{471D2E4A-7968-6E4B-9E95-70760E4402F9}" srcId="{C1184238-1D07-3948-92BB-DFDCD6DCEB5C}" destId="{E9F82E8F-CADF-134B-AF03-C8E83A0C0780}" srcOrd="0" destOrd="0" parTransId="{DA0EA358-7423-AE4F-8395-B38FCABCC063}" sibTransId="{7AC3327D-8B8C-4E42-8A55-88829472A356}"/>
    <dgm:cxn modelId="{72CA825B-E63D-DC4A-891D-01AA88A70F47}" type="presOf" srcId="{24E06E30-CF98-D540-B350-240B084FA69B}" destId="{C958A925-10EC-DF4D-BE09-8B0B44E5149F}" srcOrd="0" destOrd="1" presId="urn:microsoft.com/office/officeart/2005/8/layout/bProcess3"/>
    <dgm:cxn modelId="{3548FF5B-2C5F-C64C-BBDC-DA9A39EF85BE}" srcId="{A3B65087-D3EF-3849-8640-5BC51B2F08DD}" destId="{8522D2B7-7C41-2E42-B292-2DFAFD4999C2}" srcOrd="0" destOrd="0" parTransId="{7BE8C546-8932-974E-B864-C8530839BDEB}" sibTransId="{52195A5C-A0B1-044A-8C00-EB3DE7807D38}"/>
    <dgm:cxn modelId="{FA7F7D6D-2550-C648-BCF5-2D330AF2C77D}" srcId="{D4CC9302-C35D-C548-98C4-7641D66D9934}" destId="{24E06E30-CF98-D540-B350-240B084FA69B}" srcOrd="0" destOrd="0" parTransId="{41CE8B8B-FBBB-9845-B8A0-61106B21D667}" sibTransId="{7B7D87CA-B65F-CA49-B688-70EA8C881AC2}"/>
    <dgm:cxn modelId="{8611597C-160C-F64E-B616-857A4CAF971F}" srcId="{E9F82E8F-CADF-134B-AF03-C8E83A0C0780}" destId="{43ACDFB0-43A7-0244-95E5-C79E0D5D5693}" srcOrd="0" destOrd="0" parTransId="{973BCF9F-EB4C-604B-B199-E03434F3DAF8}" sibTransId="{0C3BFC3C-A6DA-C44B-A111-7369D6508883}"/>
    <dgm:cxn modelId="{93FF3080-7B09-5A42-AD3F-E3B25BD8EFC5}" type="presOf" srcId="{8522D2B7-7C41-2E42-B292-2DFAFD4999C2}" destId="{F619B5A9-3CE5-F24A-9111-CC82FD1F5EE9}" srcOrd="0" destOrd="1" presId="urn:microsoft.com/office/officeart/2005/8/layout/bProcess3"/>
    <dgm:cxn modelId="{E533188A-C8E1-7544-A360-D505CA47FA91}" type="presOf" srcId="{3C7449EB-33F6-134D-A69E-191A21B9DF53}" destId="{D06529D2-C496-9C4F-B3D0-8D12A761190E}" srcOrd="0" destOrd="0" presId="urn:microsoft.com/office/officeart/2005/8/layout/bProcess3"/>
    <dgm:cxn modelId="{0EE9168B-18A3-2248-B409-B0A795A99DC9}" type="presOf" srcId="{55FD5956-3379-3B4D-891E-052089CEA97C}" destId="{D9EEAED2-837E-5B46-8118-47D85309A11A}" srcOrd="1" destOrd="0" presId="urn:microsoft.com/office/officeart/2005/8/layout/bProcess3"/>
    <dgm:cxn modelId="{3C4D8592-F925-3F4F-9D28-63590E978E5F}" srcId="{A3B65087-D3EF-3849-8640-5BC51B2F08DD}" destId="{78F138FD-F0A3-6F46-ABBD-455DAE5E312C}" srcOrd="1" destOrd="0" parTransId="{41EAE0D6-BB35-6341-9ECB-1E334319BD86}" sibTransId="{22C0837C-114A-7542-BF73-0A080B50EA24}"/>
    <dgm:cxn modelId="{7812C995-6527-F748-BF7B-F823B72DA4D8}" srcId="{C1184238-1D07-3948-92BB-DFDCD6DCEB5C}" destId="{D4CC9302-C35D-C548-98C4-7641D66D9934}" srcOrd="4" destOrd="0" parTransId="{CEE12B46-194E-F94B-82FE-82B7BBDD5CE3}" sibTransId="{4A200D4B-176B-CE4D-A75D-7AF4FFB55AF8}"/>
    <dgm:cxn modelId="{630C6599-8BB5-454F-A50E-BE2A0E4B00B2}" type="presOf" srcId="{3C69F3A5-5226-254F-84FE-CCA16E53B490}" destId="{96795C34-110F-5341-BB94-56ECBB4C3AC5}" srcOrd="1" destOrd="0" presId="urn:microsoft.com/office/officeart/2005/8/layout/bProcess3"/>
    <dgm:cxn modelId="{ABCD6BA0-EA80-4142-A333-17370FE700FF}" srcId="{A3B65087-D3EF-3849-8640-5BC51B2F08DD}" destId="{5CEFC4ED-49FB-5249-BC51-27D811A87DCC}" srcOrd="2" destOrd="0" parTransId="{6F2F8C3E-312D-D341-BB13-1D88714F2D3B}" sibTransId="{CA4127AB-786E-584F-8742-073AE7E208B4}"/>
    <dgm:cxn modelId="{9984D5A0-738C-2648-AEE4-C324A8E34BB0}" type="presOf" srcId="{7AC3327D-8B8C-4E42-8A55-88829472A356}" destId="{3A3C6BFE-7CA9-F741-BD31-9AA94997E034}" srcOrd="1" destOrd="0" presId="urn:microsoft.com/office/officeart/2005/8/layout/bProcess3"/>
    <dgm:cxn modelId="{843C53A4-AC9B-FA4D-A468-9C9B76A40F9C}" type="presOf" srcId="{3C7449EB-33F6-134D-A69E-191A21B9DF53}" destId="{99AA0E49-FCF1-E442-BBCC-341C7475C912}" srcOrd="1" destOrd="0" presId="urn:microsoft.com/office/officeart/2005/8/layout/bProcess3"/>
    <dgm:cxn modelId="{4528F0AE-B77A-8949-A630-DDA115C96595}" type="presOf" srcId="{00066AF8-6190-274A-A053-C4DBD6206950}" destId="{2DFA0706-4D14-EB48-9423-C1EBD3412E33}" srcOrd="0" destOrd="1" presId="urn:microsoft.com/office/officeart/2005/8/layout/bProcess3"/>
    <dgm:cxn modelId="{DBEE80B8-8D59-E14F-AFD8-FC1E0DA1FDCC}" type="presOf" srcId="{5CEFC4ED-49FB-5249-BC51-27D811A87DCC}" destId="{F619B5A9-3CE5-F24A-9111-CC82FD1F5EE9}" srcOrd="0" destOrd="3" presId="urn:microsoft.com/office/officeart/2005/8/layout/bProcess3"/>
    <dgm:cxn modelId="{DF9C4FBE-E841-C941-A3CA-4F0C7AD1056F}" type="presOf" srcId="{ABF870AB-0AB8-2D4C-9897-43C258985EA0}" destId="{2DFA0706-4D14-EB48-9423-C1EBD3412E33}" srcOrd="0" destOrd="3" presId="urn:microsoft.com/office/officeart/2005/8/layout/bProcess3"/>
    <dgm:cxn modelId="{09F5C9C5-100D-E641-8733-4BA659A89B2C}" type="presOf" srcId="{234429A7-D152-7F4A-BEC5-C4AFF8000A9F}" destId="{2DFA0706-4D14-EB48-9423-C1EBD3412E33}" srcOrd="0" destOrd="2" presId="urn:microsoft.com/office/officeart/2005/8/layout/bProcess3"/>
    <dgm:cxn modelId="{89B824CB-FCC3-C540-A92C-D6CC37766D90}" srcId="{F2BE0767-39CB-4D4D-BED5-2CB0C244B9CC}" destId="{234429A7-D152-7F4A-BEC5-C4AFF8000A9F}" srcOrd="1" destOrd="0" parTransId="{AA723645-4051-1D45-BEB5-6B689355ADB7}" sibTransId="{088C9CD5-F5C2-4046-B8DB-80B968A0A5A9}"/>
    <dgm:cxn modelId="{B2BE23CF-5264-EC4D-BDC1-AD93B2B005F6}" type="presOf" srcId="{C1184238-1D07-3948-92BB-DFDCD6DCEB5C}" destId="{21942FE2-B9F6-4644-A35D-C1EE0ED28D0B}" srcOrd="0" destOrd="0" presId="urn:microsoft.com/office/officeart/2005/8/layout/bProcess3"/>
    <dgm:cxn modelId="{3F72ABCF-2F96-FB4B-84AC-80ECFBAA3B71}" type="presOf" srcId="{55FD5956-3379-3B4D-891E-052089CEA97C}" destId="{9A80EED5-214E-1C46-AB60-7794A5FF6774}" srcOrd="0" destOrd="0" presId="urn:microsoft.com/office/officeart/2005/8/layout/bProcess3"/>
    <dgm:cxn modelId="{1E06FED8-1FAF-E041-8C3E-9D828EBFF111}" type="presOf" srcId="{F2BE0767-39CB-4D4D-BED5-2CB0C244B9CC}" destId="{2DFA0706-4D14-EB48-9423-C1EBD3412E33}" srcOrd="0" destOrd="0" presId="urn:microsoft.com/office/officeart/2005/8/layout/bProcess3"/>
    <dgm:cxn modelId="{970E0AE9-C8D5-4641-B8DD-E90A67067547}" type="presOf" srcId="{234A3D3A-45A8-7947-94DF-8C42F446A06B}" destId="{C958A925-10EC-DF4D-BE09-8B0B44E5149F}" srcOrd="0" destOrd="2" presId="urn:microsoft.com/office/officeart/2005/8/layout/bProcess3"/>
    <dgm:cxn modelId="{A1AC58ED-0CA3-E94E-999C-0FA8FD23FC6B}" srcId="{D4CC9302-C35D-C548-98C4-7641D66D9934}" destId="{234A3D3A-45A8-7947-94DF-8C42F446A06B}" srcOrd="1" destOrd="0" parTransId="{4071BAF6-9BB5-F548-A007-437177F60D41}" sibTransId="{2BFFE700-22F9-314A-AA16-9D8D4EF1BAF2}"/>
    <dgm:cxn modelId="{E79730F8-1882-4845-97F7-89842FE5943B}" srcId="{E9F82E8F-CADF-134B-AF03-C8E83A0C0780}" destId="{AE1B1F01-953D-FD4C-9766-0CDBB96555A2}" srcOrd="1" destOrd="0" parTransId="{960784BD-80C3-A04C-B36B-9C9FF2D49A17}" sibTransId="{836073F8-917D-BC44-942A-EDD47FB31EF1}"/>
    <dgm:cxn modelId="{FAC7B75A-C6AB-C645-B9D4-1AF5B8D3507E}" type="presParOf" srcId="{21942FE2-B9F6-4644-A35D-C1EE0ED28D0B}" destId="{3FEA652C-0E43-9D49-98FA-F9D8DD057BF4}" srcOrd="0" destOrd="0" presId="urn:microsoft.com/office/officeart/2005/8/layout/bProcess3"/>
    <dgm:cxn modelId="{F7762E24-B000-074B-8E00-4F6CA8AF7D65}" type="presParOf" srcId="{21942FE2-B9F6-4644-A35D-C1EE0ED28D0B}" destId="{014CB4F6-5605-DD40-BC92-B314CCC5D1E0}" srcOrd="1" destOrd="0" presId="urn:microsoft.com/office/officeart/2005/8/layout/bProcess3"/>
    <dgm:cxn modelId="{BA59AE3E-B38C-544C-A6D1-02A93CE91040}" type="presParOf" srcId="{014CB4F6-5605-DD40-BC92-B314CCC5D1E0}" destId="{3A3C6BFE-7CA9-F741-BD31-9AA94997E034}" srcOrd="0" destOrd="0" presId="urn:microsoft.com/office/officeart/2005/8/layout/bProcess3"/>
    <dgm:cxn modelId="{64758D18-AE27-4D42-A75D-DC1968DBB75F}" type="presParOf" srcId="{21942FE2-B9F6-4644-A35D-C1EE0ED28D0B}" destId="{2DFA0706-4D14-EB48-9423-C1EBD3412E33}" srcOrd="2" destOrd="0" presId="urn:microsoft.com/office/officeart/2005/8/layout/bProcess3"/>
    <dgm:cxn modelId="{84DE9BCF-E78F-8148-9263-ED9E06AEB0D4}" type="presParOf" srcId="{21942FE2-B9F6-4644-A35D-C1EE0ED28D0B}" destId="{DDEC29EC-6E3F-5A48-BAD9-D8E8A0497F9B}" srcOrd="3" destOrd="0" presId="urn:microsoft.com/office/officeart/2005/8/layout/bProcess3"/>
    <dgm:cxn modelId="{11B3730E-B255-F34B-A5B3-D29E3BF01D7F}" type="presParOf" srcId="{DDEC29EC-6E3F-5A48-BAD9-D8E8A0497F9B}" destId="{96795C34-110F-5341-BB94-56ECBB4C3AC5}" srcOrd="0" destOrd="0" presId="urn:microsoft.com/office/officeart/2005/8/layout/bProcess3"/>
    <dgm:cxn modelId="{7057EC35-3BF2-E249-A520-73C449E61A71}" type="presParOf" srcId="{21942FE2-B9F6-4644-A35D-C1EE0ED28D0B}" destId="{1273CB3B-D123-2E4B-9A2D-8C9024B76FFB}" srcOrd="4" destOrd="0" presId="urn:microsoft.com/office/officeart/2005/8/layout/bProcess3"/>
    <dgm:cxn modelId="{F44D6135-5FD1-2B4F-83B3-C2D9E24665B7}" type="presParOf" srcId="{21942FE2-B9F6-4644-A35D-C1EE0ED28D0B}" destId="{9A80EED5-214E-1C46-AB60-7794A5FF6774}" srcOrd="5" destOrd="0" presId="urn:microsoft.com/office/officeart/2005/8/layout/bProcess3"/>
    <dgm:cxn modelId="{0C96D30D-64F7-7648-8927-6449B5813F73}" type="presParOf" srcId="{9A80EED5-214E-1C46-AB60-7794A5FF6774}" destId="{D9EEAED2-837E-5B46-8118-47D85309A11A}" srcOrd="0" destOrd="0" presId="urn:microsoft.com/office/officeart/2005/8/layout/bProcess3"/>
    <dgm:cxn modelId="{08076494-A9CF-5E4A-B490-B79D818890FF}" type="presParOf" srcId="{21942FE2-B9F6-4644-A35D-C1EE0ED28D0B}" destId="{F619B5A9-3CE5-F24A-9111-CC82FD1F5EE9}" srcOrd="6" destOrd="0" presId="urn:microsoft.com/office/officeart/2005/8/layout/bProcess3"/>
    <dgm:cxn modelId="{72BA5E9F-BF11-574B-BABB-B8660A558911}" type="presParOf" srcId="{21942FE2-B9F6-4644-A35D-C1EE0ED28D0B}" destId="{D06529D2-C496-9C4F-B3D0-8D12A761190E}" srcOrd="7" destOrd="0" presId="urn:microsoft.com/office/officeart/2005/8/layout/bProcess3"/>
    <dgm:cxn modelId="{067A73CD-3EF1-6A4F-9EA0-9256D8B58D83}" type="presParOf" srcId="{D06529D2-C496-9C4F-B3D0-8D12A761190E}" destId="{99AA0E49-FCF1-E442-BBCC-341C7475C912}" srcOrd="0" destOrd="0" presId="urn:microsoft.com/office/officeart/2005/8/layout/bProcess3"/>
    <dgm:cxn modelId="{C56E58EA-0266-754A-A411-D8B4F8707CD9}" type="presParOf" srcId="{21942FE2-B9F6-4644-A35D-C1EE0ED28D0B}" destId="{C958A925-10EC-DF4D-BE09-8B0B44E5149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CB4F6-5605-DD40-BC92-B314CCC5D1E0}">
      <dsp:nvSpPr>
        <dsp:cNvPr id="0" name=""/>
        <dsp:cNvSpPr/>
      </dsp:nvSpPr>
      <dsp:spPr>
        <a:xfrm>
          <a:off x="3396450" y="1302490"/>
          <a:ext cx="747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266"/>
              </a:moveTo>
              <a:lnTo>
                <a:pt x="390792" y="50266"/>
              </a:lnTo>
              <a:lnTo>
                <a:pt x="390792" y="45720"/>
              </a:lnTo>
              <a:lnTo>
                <a:pt x="747385" y="45720"/>
              </a:lnTo>
            </a:path>
          </a:pathLst>
        </a:custGeom>
        <a:noFill/>
        <a:ln w="7620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750693" y="1344316"/>
        <a:ext cx="38899" cy="7787"/>
      </dsp:txXfrm>
    </dsp:sp>
    <dsp:sp modelId="{3FEA652C-0E43-9D49-98FA-F9D8DD057BF4}">
      <dsp:nvSpPr>
        <dsp:cNvPr id="0" name=""/>
        <dsp:cNvSpPr/>
      </dsp:nvSpPr>
      <dsp:spPr>
        <a:xfrm>
          <a:off x="15705" y="206073"/>
          <a:ext cx="3382545" cy="22933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u="sng" kern="1200" dirty="0"/>
            <a:t>Scadenze per i </a:t>
          </a:r>
          <a:r>
            <a:rPr lang="it-IT" sz="2100" u="sng" kern="1200" dirty="0" err="1"/>
            <a:t>proposal</a:t>
          </a:r>
          <a:r>
            <a:rPr lang="it-IT" sz="2100" kern="1200" dirty="0"/>
            <a:t>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2000" b="1" i="1" kern="1200" dirty="0"/>
            <a:t>Call</a:t>
          </a:r>
          <a:r>
            <a:rPr lang="it-IT" sz="2000" kern="1200" dirty="0"/>
            <a:t>: 31 Maggio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2000" b="1" i="1" kern="1200" dirty="0" err="1"/>
            <a:t>Exp</a:t>
          </a:r>
          <a:r>
            <a:rPr lang="it-IT" sz="2000" b="1" i="1" kern="1200" dirty="0"/>
            <a:t>. Standard</a:t>
          </a:r>
          <a:r>
            <a:rPr lang="it-IT" sz="2000" kern="1200" dirty="0"/>
            <a:t>:  14 Luglio </a:t>
          </a:r>
          <a:r>
            <a:rPr lang="it-IT" sz="1800" kern="1200" dirty="0"/>
            <a:t>(</a:t>
          </a:r>
          <a:r>
            <a:rPr lang="it-IT" sz="1800" b="1" kern="1200" dirty="0"/>
            <a:t>entrambi necessitano approvazione in Consiglio di Sezione/Laboratorio per tutte le sezioni coinvolte</a:t>
          </a:r>
          <a:r>
            <a:rPr lang="it-IT" sz="1800" kern="1200" dirty="0"/>
            <a:t>)</a:t>
          </a:r>
          <a:endParaRPr lang="it-IT" sz="2000" kern="1200" dirty="0"/>
        </a:p>
      </dsp:txBody>
      <dsp:txXfrm>
        <a:off x="15705" y="206073"/>
        <a:ext cx="3382545" cy="2293365"/>
      </dsp:txXfrm>
    </dsp:sp>
    <dsp:sp modelId="{DDEC29EC-6E3F-5A48-BAD9-D8E8A0497F9B}">
      <dsp:nvSpPr>
        <dsp:cNvPr id="0" name=""/>
        <dsp:cNvSpPr/>
      </dsp:nvSpPr>
      <dsp:spPr>
        <a:xfrm>
          <a:off x="7818891" y="1302490"/>
          <a:ext cx="747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792" y="45720"/>
              </a:lnTo>
              <a:lnTo>
                <a:pt x="390792" y="50266"/>
              </a:lnTo>
              <a:lnTo>
                <a:pt x="747385" y="50266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8173134" y="1344316"/>
        <a:ext cx="38899" cy="7787"/>
      </dsp:txXfrm>
    </dsp:sp>
    <dsp:sp modelId="{2DFA0706-4D14-EB48-9423-C1EBD3412E33}">
      <dsp:nvSpPr>
        <dsp:cNvPr id="0" name=""/>
        <dsp:cNvSpPr/>
      </dsp:nvSpPr>
      <dsp:spPr>
        <a:xfrm>
          <a:off x="4176236" y="123299"/>
          <a:ext cx="3644455" cy="24498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u="sng" kern="1200" dirty="0"/>
            <a:t>Riunione Luglio</a:t>
          </a:r>
          <a:r>
            <a:rPr lang="it-IT" sz="1900" kern="1200" dirty="0"/>
            <a:t>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i="1" kern="1200" dirty="0"/>
            <a:t>Call</a:t>
          </a:r>
          <a:r>
            <a:rPr lang="it-IT" sz="1800" kern="1200" dirty="0"/>
            <a:t>: Report del Panel esterno di valutazione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i="1" kern="1200" dirty="0" err="1"/>
            <a:t>Exp</a:t>
          </a:r>
          <a:r>
            <a:rPr lang="it-IT" sz="1800" b="1" i="1" kern="1200" dirty="0"/>
            <a:t> Standard</a:t>
          </a:r>
          <a:r>
            <a:rPr lang="it-IT" sz="1800" kern="1200" dirty="0"/>
            <a:t>: Prima analisi dei </a:t>
          </a:r>
          <a:r>
            <a:rPr lang="it-IT" sz="1800" kern="1200" dirty="0" err="1"/>
            <a:t>proposal</a:t>
          </a:r>
          <a:r>
            <a:rPr lang="it-IT" sz="1800" kern="1200" dirty="0"/>
            <a:t> nella  sottocommissione di afferenza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Discussione e prima selezione per entrambi-Assegnazione Referee</a:t>
          </a:r>
        </a:p>
      </dsp:txBody>
      <dsp:txXfrm>
        <a:off x="4176236" y="123299"/>
        <a:ext cx="3644455" cy="2449821"/>
      </dsp:txXfrm>
    </dsp:sp>
    <dsp:sp modelId="{9A80EED5-214E-1C46-AB60-7794A5FF6774}">
      <dsp:nvSpPr>
        <dsp:cNvPr id="0" name=""/>
        <dsp:cNvSpPr/>
      </dsp:nvSpPr>
      <dsp:spPr>
        <a:xfrm>
          <a:off x="1706978" y="2497639"/>
          <a:ext cx="8582971" cy="745244"/>
        </a:xfrm>
        <a:custGeom>
          <a:avLst/>
          <a:gdLst/>
          <a:ahLst/>
          <a:cxnLst/>
          <a:rect l="0" t="0" r="0" b="0"/>
          <a:pathLst>
            <a:path>
              <a:moveTo>
                <a:pt x="8582971" y="0"/>
              </a:moveTo>
              <a:lnTo>
                <a:pt x="8582971" y="389722"/>
              </a:lnTo>
              <a:lnTo>
                <a:pt x="0" y="389722"/>
              </a:lnTo>
              <a:lnTo>
                <a:pt x="0" y="745244"/>
              </a:lnTo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783014" y="2866367"/>
        <a:ext cx="430898" cy="7787"/>
      </dsp:txXfrm>
    </dsp:sp>
    <dsp:sp modelId="{1273CB3B-D123-2E4B-9A2D-8C9024B76FFB}">
      <dsp:nvSpPr>
        <dsp:cNvPr id="0" name=""/>
        <dsp:cNvSpPr/>
      </dsp:nvSpPr>
      <dsp:spPr>
        <a:xfrm>
          <a:off x="8598677" y="206073"/>
          <a:ext cx="3382545" cy="22933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u="sng" kern="1200" dirty="0"/>
            <a:t>Prima della riunione di Settembre</a:t>
          </a:r>
          <a:r>
            <a:rPr lang="it-IT" sz="2100" kern="1200" dirty="0"/>
            <a:t>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Incontro proponenti-referee ed eventuale rimodulazione</a:t>
          </a:r>
        </a:p>
      </dsp:txBody>
      <dsp:txXfrm>
        <a:off x="8598677" y="206073"/>
        <a:ext cx="3382545" cy="2293365"/>
      </dsp:txXfrm>
    </dsp:sp>
    <dsp:sp modelId="{D06529D2-C496-9C4F-B3D0-8D12A761190E}">
      <dsp:nvSpPr>
        <dsp:cNvPr id="0" name=""/>
        <dsp:cNvSpPr/>
      </dsp:nvSpPr>
      <dsp:spPr>
        <a:xfrm>
          <a:off x="3396450" y="4244327"/>
          <a:ext cx="747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7385" y="45720"/>
              </a:lnTo>
            </a:path>
          </a:pathLst>
        </a:custGeom>
        <a:noFill/>
        <a:ln w="76200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750693" y="4286153"/>
        <a:ext cx="38899" cy="7787"/>
      </dsp:txXfrm>
    </dsp:sp>
    <dsp:sp modelId="{F619B5A9-3CE5-F24A-9111-CC82FD1F5EE9}">
      <dsp:nvSpPr>
        <dsp:cNvPr id="0" name=""/>
        <dsp:cNvSpPr/>
      </dsp:nvSpPr>
      <dsp:spPr>
        <a:xfrm>
          <a:off x="15705" y="3275283"/>
          <a:ext cx="3382545" cy="20295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u="sng" kern="1200" dirty="0"/>
            <a:t>Riunione Settembre </a:t>
          </a:r>
          <a:r>
            <a:rPr lang="it-IT" sz="2300" kern="1200" dirty="0"/>
            <a:t>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Presentazione in Plenaria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Approvazione definitiva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 Assegnazione fondi</a:t>
          </a:r>
        </a:p>
      </dsp:txBody>
      <dsp:txXfrm>
        <a:off x="15705" y="3275283"/>
        <a:ext cx="3382545" cy="2029527"/>
      </dsp:txXfrm>
    </dsp:sp>
    <dsp:sp modelId="{C958A925-10EC-DF4D-BE09-8B0B44E5149F}">
      <dsp:nvSpPr>
        <dsp:cNvPr id="0" name=""/>
        <dsp:cNvSpPr/>
      </dsp:nvSpPr>
      <dsp:spPr>
        <a:xfrm>
          <a:off x="4176236" y="3275283"/>
          <a:ext cx="3382545" cy="20295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u="sng" kern="1200" dirty="0"/>
            <a:t>Riunione Aprile (anno successivo)</a:t>
          </a:r>
          <a:r>
            <a:rPr lang="it-IT" sz="2100" kern="1200" dirty="0"/>
            <a:t>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Inserimento Consuntivi (tutti)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Presentazione Call –</a:t>
          </a:r>
          <a:r>
            <a:rPr lang="it-IT" sz="1600" kern="1200" dirty="0" err="1"/>
            <a:t>Exp</a:t>
          </a:r>
          <a:r>
            <a:rPr lang="it-IT" sz="1600" kern="1200" dirty="0"/>
            <a:t> Standard che hanno chiuso l'anno precedente</a:t>
          </a:r>
        </a:p>
      </dsp:txBody>
      <dsp:txXfrm>
        <a:off x="4176236" y="3275283"/>
        <a:ext cx="3382545" cy="2029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90836-4B93-7546-9220-A1256A90AE86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8A318-3C52-DD4D-860D-E8B4FBD5C4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4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A318-3C52-DD4D-860D-E8B4FBD5C42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11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97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159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3F2A3-52E7-CD4D-A14B-CDF34634D60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5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64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2DB28-709A-FA54-9BD0-0A06E1CC3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44685-2F9B-7733-E207-7F1BD7E90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D2C58C-D4AB-2D45-25D3-501800B7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5B7A5A-6C17-EC29-ECC0-4FD914C0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A847AC-DB81-5ED9-E3D6-0F9629D2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01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C9823-4B53-BAF0-712F-57BC9709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2D8173-9456-E1FD-37C9-53BC62C2C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8E7A8F-0ECC-973D-28DB-7D33AD51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DAE55D-D0C4-BBD4-088D-C1C2B236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012C05-C4B1-213A-B1DA-6EF4A468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88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10EF63-3A25-A0B4-8D4C-ED24C2571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2D626E-AC65-D284-ACF5-711D6DF7B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DF5274-0B45-E301-E90C-0A98F049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7F859C-4ECB-5DDC-01B1-C8848A7C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7D7F18-CF9F-6BD8-0007-548EEABAE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3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855E3-ABD1-461C-9D51-A7A360C3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816438-A88E-6BD9-EC56-61CC4A80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972C08-8784-2D6B-E21A-17CA411E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D0DE7-77D3-5A32-7EEC-7076026F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5A6C5E-F185-E666-7840-E8D8546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70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04983-566E-B8C7-6972-830B1ECD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34D936-1D18-0C53-3B7D-D9392B40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5E47F6-3161-1C40-9638-EA61C4FB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39213E-D8DE-211E-6098-E51EDBCD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014C08-7270-5FB6-17A0-57FEC90E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05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B9008-9CEA-6DFC-6BCE-465206A4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898C9D-418C-D0D9-BBBF-25601C888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FE181D-72D2-3A43-4F55-52A5B91C6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BB6D0E-19B3-09FB-DE3C-2CF1873A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3A900A-E215-F72B-9BB0-82D0869F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5295C4-2DBB-52C6-889A-50A494F4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11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17742-FD53-ECFD-7A0F-3A5227A1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D4D7CE-613B-31AB-E6EB-7BC8B5B1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9BDAD0-44C5-7196-A54A-165FD8130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E60D17-C6DC-291C-BA8B-AFC2EB86E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79A15D-57E7-756E-FCFF-3717659B4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B8C678-3346-D7DD-503F-C194B7AC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C25F3CC-E3AA-7BD8-43B6-78637D80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9AC4A5A-D8B0-E4D1-62B6-39DDB794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35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C94F3-11C8-5825-0410-79FC10E7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D7AB278-F9E9-7AC6-3072-527A96B9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F159B0-3556-11D0-DB47-4D82D824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518FBA-32B9-53A4-2606-FED9EC10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24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F52C48F-7172-5A64-B4A7-032C763E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CC20B7-7950-A606-9DB2-99E7D9E3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F90661-376B-D88C-3E9E-D8702872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71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577D4-79C4-DA89-675A-8C92AC13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9B25C4-0578-22DD-D65E-10366B44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242E17-40CC-F1E6-7020-4B2275F10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D456A8-5609-64C1-7C31-C3FC4846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FA79CC-2A89-5170-A259-F437249F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88A04C-2E18-1EC7-C9CA-7AAA4D92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10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3A2E91-59AC-39CA-5503-3A686F4F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E84EE52-4E1E-04A4-9A55-B23CEF6C5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E85285-C6BD-44AB-752E-AA62D5DC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8D2541-FBDC-0499-E122-9ACD95E7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2DDC52-5EB9-85D7-4A22-ADB8B260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02022A-89AA-73F2-F1F8-B42E29ED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54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E75BB45-9471-97DD-C0AB-1099CCE7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02287-19BE-996B-6496-C693CCDA8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6F44C7-31C6-9EDD-DE86-40F3BFED4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29EF2-009B-084E-B42E-20B41F8A964A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931DDC-C7BD-B4DA-ECF2-12BAAC5EF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D2FCC8-9F57-105A-654C-DB9ED4184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2FB34-5C2B-7046-95FE-B490F6A86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2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/>
        </p:nvSpPr>
        <p:spPr>
          <a:xfrm>
            <a:off x="1297475" y="3067682"/>
            <a:ext cx="990240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Progetti in CSN5</a:t>
            </a:r>
            <a:endParaRPr sz="4800" b="1" i="0" u="none" strike="noStrike" cap="none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2587551" y="4453163"/>
            <a:ext cx="736199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Alberto Quaranta</a:t>
            </a:r>
          </a:p>
        </p:txBody>
      </p:sp>
      <p:sp>
        <p:nvSpPr>
          <p:cNvPr id="104" name="Google Shape;104;p1"/>
          <p:cNvSpPr txBox="1"/>
          <p:nvPr/>
        </p:nvSpPr>
        <p:spPr>
          <a:xfrm>
            <a:off x="1709246" y="6321405"/>
            <a:ext cx="91186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05" name="Google Shape;10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 dirty="0"/>
          </a:p>
        </p:txBody>
      </p:sp>
      <p:pic>
        <p:nvPicPr>
          <p:cNvPr id="6" name="Google Shape;114;p2">
            <a:extLst>
              <a:ext uri="{FF2B5EF4-FFF2-40B4-BE49-F238E27FC236}">
                <a16:creationId xmlns:a16="http://schemas.microsoft.com/office/drawing/2014/main" id="{2E33DA71-A78C-CCDF-DA76-35737A854E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8944" y="136525"/>
            <a:ext cx="3017792" cy="1872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SN5 | ricerca tecnologica">
            <a:extLst>
              <a:ext uri="{FF2B5EF4-FFF2-40B4-BE49-F238E27FC236}">
                <a16:creationId xmlns:a16="http://schemas.microsoft.com/office/drawing/2014/main" id="{A6DC662D-E9C4-9898-C642-0EC2744D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4" y="136526"/>
            <a:ext cx="1730539" cy="23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B82F482-6815-22FF-C6BD-E353EE788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40" y="3280998"/>
            <a:ext cx="2489200" cy="2222500"/>
          </a:xfrm>
          <a:prstGeom prst="rect">
            <a:avLst/>
          </a:prstGeom>
        </p:spPr>
      </p:pic>
      <p:pic>
        <p:nvPicPr>
          <p:cNvPr id="1026" name="Picture 2" descr="Ricerca Tecnologica (CSN5) – Home INFN Legnaro">
            <a:extLst>
              <a:ext uri="{FF2B5EF4-FFF2-40B4-BE49-F238E27FC236}">
                <a16:creationId xmlns:a16="http://schemas.microsoft.com/office/drawing/2014/main" id="{8BD3532B-B6F6-9BB2-0774-5D8A74B8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61" y="87420"/>
            <a:ext cx="3290077" cy="23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Physiological and pathological skeletal muscle T1 changes quantified using  a fast inversion-recovery radial NMR imaging sequence | Scientific Reports">
            <a:extLst>
              <a:ext uri="{FF2B5EF4-FFF2-40B4-BE49-F238E27FC236}">
                <a16:creationId xmlns:a16="http://schemas.microsoft.com/office/drawing/2014/main" id="{D14C8EF5-E1F4-33AA-5A6F-1E963F36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1" y="2895278"/>
            <a:ext cx="2870607" cy="34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fe Design, LifeStyling &amp; Coaching: I ciechi e l'elefante">
            <a:extLst>
              <a:ext uri="{FF2B5EF4-FFF2-40B4-BE49-F238E27FC236}">
                <a16:creationId xmlns:a16="http://schemas.microsoft.com/office/drawing/2014/main" id="{098EE7C9-0BB3-FD4D-B4D4-971DF747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86" y="561869"/>
            <a:ext cx="8159827" cy="59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9049F1-BBDC-AC4F-BB4E-7C6496E9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E8EA-E4D4-4946-AE34-152EC3C2F758}" type="slidenum">
              <a:rPr lang="it-IT" smtClean="0"/>
              <a:t>10</a:t>
            </a:fld>
            <a:endParaRPr lang="it-IT"/>
          </a:p>
        </p:txBody>
      </p:sp>
      <p:sp>
        <p:nvSpPr>
          <p:cNvPr id="7" name="Google Shape;275;p14">
            <a:extLst>
              <a:ext uri="{FF2B5EF4-FFF2-40B4-BE49-F238E27FC236}">
                <a16:creationId xmlns:a16="http://schemas.microsoft.com/office/drawing/2014/main" id="{D0612F73-BC36-D6E7-55BA-00A100B7B206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pic>
        <p:nvPicPr>
          <p:cNvPr id="9" name="Picture 4" descr="CSN5 | ricerca tecnologica">
            <a:extLst>
              <a:ext uri="{FF2B5EF4-FFF2-40B4-BE49-F238E27FC236}">
                <a16:creationId xmlns:a16="http://schemas.microsoft.com/office/drawing/2014/main" id="{DA4D29B0-4FEB-B1CA-E2A1-47396CB9F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76" y="2791625"/>
            <a:ext cx="476243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CA7E96-7D10-D733-8D66-B63EB83AEBEC}"/>
              </a:ext>
            </a:extLst>
          </p:cNvPr>
          <p:cNvSpPr txBox="1"/>
          <p:nvPr/>
        </p:nvSpPr>
        <p:spPr>
          <a:xfrm>
            <a:off x="1384007" y="-6369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CSN5 for Scientific Communities</a:t>
            </a:r>
          </a:p>
        </p:txBody>
      </p:sp>
      <p:pic>
        <p:nvPicPr>
          <p:cNvPr id="15" name="Google Shape;114;p2">
            <a:extLst>
              <a:ext uri="{FF2B5EF4-FFF2-40B4-BE49-F238E27FC236}">
                <a16:creationId xmlns:a16="http://schemas.microsoft.com/office/drawing/2014/main" id="{588C552F-10EF-7012-6B62-B6C29287E5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CSN5 | ricerca tecnologica">
            <a:extLst>
              <a:ext uri="{FF2B5EF4-FFF2-40B4-BE49-F238E27FC236}">
                <a16:creationId xmlns:a16="http://schemas.microsoft.com/office/drawing/2014/main" id="{D5610683-DE3E-DEE2-1D8B-ADEDDF45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4;p1">
            <a:extLst>
              <a:ext uri="{FF2B5EF4-FFF2-40B4-BE49-F238E27FC236}">
                <a16:creationId xmlns:a16="http://schemas.microsoft.com/office/drawing/2014/main" id="{34242D67-BE32-31DE-60A2-BFBF38316E9A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151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1396892" y="1341315"/>
            <a:ext cx="10258530" cy="463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FF0000"/>
              </a:buClr>
              <a:buSzPts val="2400"/>
              <a:buFont typeface="Wingdings" pitchFamily="2" charset="2"/>
              <a:buChar char="Ø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Sigle Standard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progetti di 2-3 anni a budget medio-basso (∿ 50k€/y).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Wingdings" pitchFamily="2" charset="2"/>
              <a:buChar char="Ø"/>
            </a:pP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Incubatori di attività e idee promettenti.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Wingdings" pitchFamily="2" charset="2"/>
              <a:buChar char="Ø"/>
            </a:pP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Supporto ad attività di più ampio respiro di altre commissioni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Wingdings" pitchFamily="2" charset="2"/>
              <a:buChar char="Ø"/>
            </a:pP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Possono avere livelli di rischio elevati.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itchFamily="2" charset="2"/>
              <a:buChar char="Ø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Grant Giovani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Esperimenti (max 75k€/y) di 2 anni per giovani (PhD ≤ 6y). Viene finanziata l’attività sperimentale e </a:t>
            </a:r>
            <a:r>
              <a:rPr lang="it-IT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l’AdR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del PI.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FF0000"/>
              </a:buClr>
              <a:buSzPts val="1800"/>
              <a:buFont typeface="Wingdings" pitchFamily="2" charset="2"/>
              <a:buChar char="Ø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﻿Supporto per giovani ricercatori che presentino idee originali.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Wingdings" pitchFamily="2" charset="2"/>
              <a:buChar char="Ø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﻿Sostegno 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 l’autonomia scientifica e le capacità direzionali di giovani ricercatori. 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lvl="0" indent="-342900">
              <a:spcBef>
                <a:spcPts val="1200"/>
              </a:spcBef>
              <a:buClr>
                <a:srgbClr val="FF0000"/>
              </a:buClr>
              <a:buSzPts val="2400"/>
              <a:buFont typeface="Wingdings" pitchFamily="2" charset="2"/>
              <a:buChar char="Ø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Call</a:t>
            </a:r>
            <a:r>
              <a:rPr lang="it-IT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Progetti ad alto budget e ampio network ( ∿1M€ max su 3y da bando).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FF0000"/>
              </a:buClr>
              <a:buSzPts val="1800"/>
              <a:buFont typeface="Wingdings" pitchFamily="2" charset="2"/>
              <a:buChar char="Ø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Supporto alla formazione di network ampi per progetti di frontiera su argomenti strategici. </a:t>
            </a:r>
          </a:p>
          <a:p>
            <a:pPr marL="800100" lvl="1" indent="-342900">
              <a:spcBef>
                <a:spcPts val="600"/>
              </a:spcBef>
              <a:buClr>
                <a:srgbClr val="FF0000"/>
              </a:buClr>
              <a:buSzPts val="1800"/>
              <a:buFont typeface="Wingdings" pitchFamily="2" charset="2"/>
              <a:buChar char="Ø"/>
            </a:pP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Finanziamento di Assegni di Ricerca.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 dirty="0"/>
          </a:p>
        </p:txBody>
      </p:sp>
      <p:sp>
        <p:nvSpPr>
          <p:cNvPr id="161" name="Google Shape;161;p6"/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C67AC4-9E62-7151-E1C7-469229F8BDD1}"/>
              </a:ext>
            </a:extLst>
          </p:cNvPr>
          <p:cNvSpPr txBox="1"/>
          <p:nvPr/>
        </p:nvSpPr>
        <p:spPr>
          <a:xfrm>
            <a:off x="1396892" y="24813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Categorie di Esperimenti</a:t>
            </a:r>
          </a:p>
        </p:txBody>
      </p:sp>
      <p:pic>
        <p:nvPicPr>
          <p:cNvPr id="14" name="Google Shape;114;p2">
            <a:extLst>
              <a:ext uri="{FF2B5EF4-FFF2-40B4-BE49-F238E27FC236}">
                <a16:creationId xmlns:a16="http://schemas.microsoft.com/office/drawing/2014/main" id="{2788B7E9-AB66-6F9D-FCFC-C4F4438D9F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CSN5 | ricerca tecnologica">
            <a:extLst>
              <a:ext uri="{FF2B5EF4-FFF2-40B4-BE49-F238E27FC236}">
                <a16:creationId xmlns:a16="http://schemas.microsoft.com/office/drawing/2014/main" id="{8B2E6BDE-9E9D-9E82-E2FD-66EDD48EF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04;p1">
            <a:extLst>
              <a:ext uri="{FF2B5EF4-FFF2-40B4-BE49-F238E27FC236}">
                <a16:creationId xmlns:a16="http://schemas.microsoft.com/office/drawing/2014/main" id="{BDF88BD1-ED90-C938-C170-CA4DF8B77734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ABC9EA68-10EB-B1AD-FD5A-8F98FAD93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020492"/>
              </p:ext>
            </p:extLst>
          </p:nvPr>
        </p:nvGraphicFramePr>
        <p:xfrm>
          <a:off x="97536" y="1274405"/>
          <a:ext cx="11996928" cy="535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70ACE3-E578-332A-8460-0DB98295713F}"/>
              </a:ext>
            </a:extLst>
          </p:cNvPr>
          <p:cNvSpPr txBox="1"/>
          <p:nvPr/>
        </p:nvSpPr>
        <p:spPr>
          <a:xfrm>
            <a:off x="1384007" y="-92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Flowchart Call e Esperimenti Standard</a:t>
            </a:r>
          </a:p>
        </p:txBody>
      </p:sp>
      <p:pic>
        <p:nvPicPr>
          <p:cNvPr id="8" name="Google Shape;114;p2">
            <a:extLst>
              <a:ext uri="{FF2B5EF4-FFF2-40B4-BE49-F238E27FC236}">
                <a16:creationId xmlns:a16="http://schemas.microsoft.com/office/drawing/2014/main" id="{3567139D-BAD1-A52F-8305-B2EFE3E9B20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CSN5 | ricerca tecnologica">
            <a:extLst>
              <a:ext uri="{FF2B5EF4-FFF2-40B4-BE49-F238E27FC236}">
                <a16:creationId xmlns:a16="http://schemas.microsoft.com/office/drawing/2014/main" id="{B7C638C0-6163-22C6-1CF1-55C5A646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59;p6">
            <a:extLst>
              <a:ext uri="{FF2B5EF4-FFF2-40B4-BE49-F238E27FC236}">
                <a16:creationId xmlns:a16="http://schemas.microsoft.com/office/drawing/2014/main" id="{1D54E316-690B-1DE6-66A0-B80740564A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12</a:t>
            </a:fld>
            <a:endParaRPr dirty="0"/>
          </a:p>
        </p:txBody>
      </p:sp>
      <p:sp>
        <p:nvSpPr>
          <p:cNvPr id="11" name="Google Shape;161;p6">
            <a:extLst>
              <a:ext uri="{FF2B5EF4-FFF2-40B4-BE49-F238E27FC236}">
                <a16:creationId xmlns:a16="http://schemas.microsoft.com/office/drawing/2014/main" id="{7D27BDB6-EE3B-B079-58D1-17F8BA76F46B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3" name="Google Shape;104;p1">
            <a:extLst>
              <a:ext uri="{FF2B5EF4-FFF2-40B4-BE49-F238E27FC236}">
                <a16:creationId xmlns:a16="http://schemas.microsoft.com/office/drawing/2014/main" id="{5AFE6122-84BE-D796-BFB0-896E69A486B9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65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1B0A01-C775-903C-A81E-7EE9C85E5E82}"/>
              </a:ext>
            </a:extLst>
          </p:cNvPr>
          <p:cNvSpPr txBox="1"/>
          <p:nvPr/>
        </p:nvSpPr>
        <p:spPr>
          <a:xfrm>
            <a:off x="933475" y="928425"/>
            <a:ext cx="10330543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Progetti di 2 anni con un massimo di finanziamento di 75k€/y più l’Assegno di Ricerca per il PI.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Il bando esce metà maggio con scadenza a giugno.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Esiste un template e vanno caricate le domande sul sito dei concorsi.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Il presidente nomina un panel di membri esterni alla commissione che effettua una prima selezione.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 selezionati (12-14/30 circa) vengono ascoltati in plenaria alla riunione di novembre.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Una sottocommissione nominata (Presidente+3 interni+1 esterno) alla fine fa una graduatoria e i primi 6 vengono ammessi al finanziamento.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 vincitori possono rinunciare alla borsa durante il percorso e continuare l’attività coi finanziamenti.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4B07EF-5062-9F12-BC79-4E3FF16FE6E5}"/>
              </a:ext>
            </a:extLst>
          </p:cNvPr>
          <p:cNvSpPr txBox="1"/>
          <p:nvPr/>
        </p:nvSpPr>
        <p:spPr>
          <a:xfrm>
            <a:off x="1384007" y="-92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Grant Giovani</a:t>
            </a:r>
          </a:p>
        </p:txBody>
      </p:sp>
      <p:pic>
        <p:nvPicPr>
          <p:cNvPr id="7" name="Google Shape;114;p2">
            <a:extLst>
              <a:ext uri="{FF2B5EF4-FFF2-40B4-BE49-F238E27FC236}">
                <a16:creationId xmlns:a16="http://schemas.microsoft.com/office/drawing/2014/main" id="{897275A2-C3E8-5AB1-C9B2-DB319D163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SN5 | ricerca tecnologica">
            <a:extLst>
              <a:ext uri="{FF2B5EF4-FFF2-40B4-BE49-F238E27FC236}">
                <a16:creationId xmlns:a16="http://schemas.microsoft.com/office/drawing/2014/main" id="{08DF98AD-E397-0729-BE30-163A222AD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59;p6">
            <a:extLst>
              <a:ext uri="{FF2B5EF4-FFF2-40B4-BE49-F238E27FC236}">
                <a16:creationId xmlns:a16="http://schemas.microsoft.com/office/drawing/2014/main" id="{46F033EC-750E-737D-62B0-3B55E783CF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 dirty="0"/>
          </a:p>
        </p:txBody>
      </p:sp>
      <p:sp>
        <p:nvSpPr>
          <p:cNvPr id="10" name="Google Shape;161;p6">
            <a:extLst>
              <a:ext uri="{FF2B5EF4-FFF2-40B4-BE49-F238E27FC236}">
                <a16:creationId xmlns:a16="http://schemas.microsoft.com/office/drawing/2014/main" id="{88391E8C-F06A-ED6C-A900-96B7D571729A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2" name="Google Shape;104;p1">
            <a:extLst>
              <a:ext uri="{FF2B5EF4-FFF2-40B4-BE49-F238E27FC236}">
                <a16:creationId xmlns:a16="http://schemas.microsoft.com/office/drawing/2014/main" id="{5FB1EA7C-29C2-9880-6E10-B9DFB9FC32EF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2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46D31E-AE28-7742-91D4-3D6460D0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E8EA-E4D4-4946-AE34-152EC3C2F758}" type="slidenum">
              <a:rPr lang="it-IT" smtClean="0"/>
              <a:t>14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D24E65-70CA-B645-A1A9-78BF22284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1" y="1217930"/>
            <a:ext cx="3894897" cy="53209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912DEA8-D140-6446-9839-9FC68D3BD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629" y="1119535"/>
            <a:ext cx="3966960" cy="57384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E17304-8BFF-5343-BA34-10509BC0D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839" y="1439801"/>
            <a:ext cx="3865669" cy="441122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5A9163-BB7C-BF43-E8A9-81FEB68C2ECE}"/>
              </a:ext>
            </a:extLst>
          </p:cNvPr>
          <p:cNvSpPr txBox="1"/>
          <p:nvPr/>
        </p:nvSpPr>
        <p:spPr>
          <a:xfrm>
            <a:off x="1384007" y="-92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Template Esperimenti Standard</a:t>
            </a:r>
          </a:p>
        </p:txBody>
      </p:sp>
      <p:pic>
        <p:nvPicPr>
          <p:cNvPr id="9" name="Google Shape;114;p2">
            <a:extLst>
              <a:ext uri="{FF2B5EF4-FFF2-40B4-BE49-F238E27FC236}">
                <a16:creationId xmlns:a16="http://schemas.microsoft.com/office/drawing/2014/main" id="{FC009F7E-FFC3-867F-742D-9D58E7FA3F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CSN5 | ricerca tecnologica">
            <a:extLst>
              <a:ext uri="{FF2B5EF4-FFF2-40B4-BE49-F238E27FC236}">
                <a16:creationId xmlns:a16="http://schemas.microsoft.com/office/drawing/2014/main" id="{205188CC-9C8F-66B2-AF57-CBFEAC79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59;p6">
            <a:extLst>
              <a:ext uri="{FF2B5EF4-FFF2-40B4-BE49-F238E27FC236}">
                <a16:creationId xmlns:a16="http://schemas.microsoft.com/office/drawing/2014/main" id="{EEC0FB20-EBB9-6278-17C9-D74C904A347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2" name="Google Shape;161;p6">
            <a:extLst>
              <a:ext uri="{FF2B5EF4-FFF2-40B4-BE49-F238E27FC236}">
                <a16:creationId xmlns:a16="http://schemas.microsoft.com/office/drawing/2014/main" id="{58BAB6D4-9C23-60F5-8604-8B4B609DAFA7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4" name="Google Shape;104;p1">
            <a:extLst>
              <a:ext uri="{FF2B5EF4-FFF2-40B4-BE49-F238E27FC236}">
                <a16:creationId xmlns:a16="http://schemas.microsoft.com/office/drawing/2014/main" id="{023D57B8-387F-8308-A2E3-ECE193CB8180}"/>
              </a:ext>
            </a:extLst>
          </p:cNvPr>
          <p:cNvSpPr txBox="1"/>
          <p:nvPr/>
        </p:nvSpPr>
        <p:spPr>
          <a:xfrm>
            <a:off x="1678766" y="6540485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976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1B0A01-C775-903C-A81E-7EE9C85E5E82}"/>
              </a:ext>
            </a:extLst>
          </p:cNvPr>
          <p:cNvSpPr txBox="1"/>
          <p:nvPr/>
        </p:nvSpPr>
        <p:spPr>
          <a:xfrm>
            <a:off x="835503" y="973757"/>
            <a:ext cx="10681581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La Commissione è suddivisa in 3 sottocommissioni corrispondenti alle 3 aree tematiche principali e secondo le competenze dei coordinatori.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 </a:t>
            </a:r>
            <a:r>
              <a:rPr lang="it-IT" sz="2000" dirty="0" err="1"/>
              <a:t>proposal</a:t>
            </a:r>
            <a:r>
              <a:rPr lang="it-IT" sz="2000" dirty="0"/>
              <a:t> devono essere inviati 10gg prima della riunione di luglio e in modo da poter essere esaminati almeno dai tutti i membri della sottocommissione di riferimento.</a:t>
            </a:r>
          </a:p>
          <a:p>
            <a:pPr marL="285750" indent="-285750" algn="l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Alla riunione i coordinatori corrispondenti ai PI presentano con 3 slides le nuove proposte a tutta la Commissione. Con i coordinatori </a:t>
            </a:r>
            <a:r>
              <a:rPr lang="it-IT" sz="2000" b="1" dirty="0"/>
              <a:t>non</a:t>
            </a:r>
            <a:r>
              <a:rPr lang="it-IT" sz="2000" dirty="0"/>
              <a:t> si intavola una discussione scientifica sulle proposte.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Va tenuto presente che la sottocommissione non ha il tempo di effettuare un referaggio approfondito, quindi i </a:t>
            </a:r>
            <a:r>
              <a:rPr lang="it-IT" sz="2000" dirty="0" err="1"/>
              <a:t>proposal</a:t>
            </a:r>
            <a:r>
              <a:rPr lang="it-IT" sz="2000" dirty="0"/>
              <a:t> devono essere completi, convincenti e self-</a:t>
            </a:r>
            <a:r>
              <a:rPr lang="it-IT" sz="2000" dirty="0" err="1"/>
              <a:t>explaining</a:t>
            </a:r>
            <a:r>
              <a:rPr lang="it-IT" sz="20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Ulteriori approfondimenti vanno rimandati a settembre dopo un lavoro più capillare dei referee.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CAD8F8-D4E0-984A-AD45-E1B631EDC09E}"/>
              </a:ext>
            </a:extLst>
          </p:cNvPr>
          <p:cNvSpPr txBox="1"/>
          <p:nvPr/>
        </p:nvSpPr>
        <p:spPr>
          <a:xfrm>
            <a:off x="1384007" y="-92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Analisi dei </a:t>
            </a:r>
            <a:r>
              <a:rPr lang="it-IT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Proposal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Luglio</a:t>
            </a: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0314335A-C9DA-9FBA-0F94-E16C6386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44E8EA-E4D4-4946-AE34-152EC3C2F758}" type="slidenum">
              <a:rPr lang="it-IT" smtClean="0"/>
              <a:t>15</a:t>
            </a:fld>
            <a:endParaRPr lang="it-IT"/>
          </a:p>
        </p:txBody>
      </p:sp>
      <p:pic>
        <p:nvPicPr>
          <p:cNvPr id="8" name="Google Shape;114;p2">
            <a:extLst>
              <a:ext uri="{FF2B5EF4-FFF2-40B4-BE49-F238E27FC236}">
                <a16:creationId xmlns:a16="http://schemas.microsoft.com/office/drawing/2014/main" id="{190D8E42-E4F1-8465-88EB-861D0552337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CSN5 | ricerca tecnologica">
            <a:extLst>
              <a:ext uri="{FF2B5EF4-FFF2-40B4-BE49-F238E27FC236}">
                <a16:creationId xmlns:a16="http://schemas.microsoft.com/office/drawing/2014/main" id="{04F523BF-FB81-AADA-6DA0-7F01BFDF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59;p6">
            <a:extLst>
              <a:ext uri="{FF2B5EF4-FFF2-40B4-BE49-F238E27FC236}">
                <a16:creationId xmlns:a16="http://schemas.microsoft.com/office/drawing/2014/main" id="{5A7D0D47-A5BD-7DE9-CF7D-AF4EF61568F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1" name="Google Shape;161;p6">
            <a:extLst>
              <a:ext uri="{FF2B5EF4-FFF2-40B4-BE49-F238E27FC236}">
                <a16:creationId xmlns:a16="http://schemas.microsoft.com/office/drawing/2014/main" id="{5B6DBE88-DBCC-1FA2-D654-9F6603B04018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3" name="Google Shape;104;p1">
            <a:extLst>
              <a:ext uri="{FF2B5EF4-FFF2-40B4-BE49-F238E27FC236}">
                <a16:creationId xmlns:a16="http://schemas.microsoft.com/office/drawing/2014/main" id="{CDC500F8-4AF8-7296-1909-1BCFA3E326E6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60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1B0A01-C775-903C-A81E-7EE9C85E5E82}"/>
              </a:ext>
            </a:extLst>
          </p:cNvPr>
          <p:cNvSpPr txBox="1"/>
          <p:nvPr/>
        </p:nvSpPr>
        <p:spPr>
          <a:xfrm>
            <a:off x="759795" y="1484006"/>
            <a:ext cx="11091930" cy="489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È stato stabilito di dare un ranking numerico suddiviso in 3 voci e corredato da giudizi dettagliati ad ogni </a:t>
            </a:r>
            <a:r>
              <a:rPr lang="it-IT" sz="2000" dirty="0" err="1"/>
              <a:t>proposal</a:t>
            </a:r>
            <a:r>
              <a:rPr lang="it-IT" sz="2000" dirty="0"/>
              <a:t>.</a:t>
            </a:r>
          </a:p>
          <a:p>
            <a:pPr marL="285750" lvl="0" indent="-285750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Impatto scientifico/tecnico. Chiarezza nella spiegazione della </a:t>
            </a:r>
            <a:r>
              <a:rPr lang="it-IT" sz="2000" dirty="0" err="1"/>
              <a:t>novelty</a:t>
            </a:r>
            <a:r>
              <a:rPr lang="it-IT" sz="2000" dirty="0"/>
              <a:t> e sull’incremento rispetto allo stato dell’arte. Attinenza con le mission dell’Ente. Attinenza con le tematiche della CSN5. (1-10)</a:t>
            </a:r>
          </a:p>
          <a:p>
            <a:pPr marL="285750" lvl="0" indent="-285750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Chiarezza nella spiegazione delle metodologie. Chiarezza nella spiegazione dei risultati attesi. Metodi di valutazione del progresso dell’esperimento. Analisi e mitigazione dei rischi. (1-10).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Sostenibilità dell’esperimento. Consistenza e giustificazione delle richieste finanziarie. Consistenza del personale impegnato nell’esperimento con l’attività prevista. Competenza dei proponenti sul tema della proposta. (1-10)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4B65E5-AD51-D285-BE05-044D63068E89}"/>
              </a:ext>
            </a:extLst>
          </p:cNvPr>
          <p:cNvSpPr txBox="1"/>
          <p:nvPr/>
        </p:nvSpPr>
        <p:spPr>
          <a:xfrm>
            <a:off x="1384007" y="-926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Procedura di Ranking dei </a:t>
            </a:r>
            <a:r>
              <a:rPr lang="it-IT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Proposal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 Esperimenti Standard</a:t>
            </a:r>
          </a:p>
        </p:txBody>
      </p:sp>
      <p:pic>
        <p:nvPicPr>
          <p:cNvPr id="7" name="Google Shape;114;p2">
            <a:extLst>
              <a:ext uri="{FF2B5EF4-FFF2-40B4-BE49-F238E27FC236}">
                <a16:creationId xmlns:a16="http://schemas.microsoft.com/office/drawing/2014/main" id="{7B28BAAD-1720-8557-21F4-4DA2769CD0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SN5 | ricerca tecnologica">
            <a:extLst>
              <a:ext uri="{FF2B5EF4-FFF2-40B4-BE49-F238E27FC236}">
                <a16:creationId xmlns:a16="http://schemas.microsoft.com/office/drawing/2014/main" id="{22DCABAF-CF4F-619D-6345-0F2C4202F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59;p6">
            <a:extLst>
              <a:ext uri="{FF2B5EF4-FFF2-40B4-BE49-F238E27FC236}">
                <a16:creationId xmlns:a16="http://schemas.microsoft.com/office/drawing/2014/main" id="{7F7BACD4-D6F3-D544-9871-6C0F9ACE1E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 dirty="0"/>
          </a:p>
        </p:txBody>
      </p:sp>
      <p:sp>
        <p:nvSpPr>
          <p:cNvPr id="10" name="Google Shape;161;p6">
            <a:extLst>
              <a:ext uri="{FF2B5EF4-FFF2-40B4-BE49-F238E27FC236}">
                <a16:creationId xmlns:a16="http://schemas.microsoft.com/office/drawing/2014/main" id="{259E4EDF-B42F-204B-4A54-5C7D6FD98C1C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1" name="Google Shape;115;p2">
            <a:extLst>
              <a:ext uri="{FF2B5EF4-FFF2-40B4-BE49-F238E27FC236}">
                <a16:creationId xmlns:a16="http://schemas.microsoft.com/office/drawing/2014/main" id="{91A60937-6E0E-398D-F9B2-45DED123D859}"/>
              </a:ext>
            </a:extLst>
          </p:cNvPr>
          <p:cNvSpPr txBox="1"/>
          <p:nvPr/>
        </p:nvSpPr>
        <p:spPr>
          <a:xfrm>
            <a:off x="4739729" y="6553239"/>
            <a:ext cx="31320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Riunione CSN3 – 17 febbraio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60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1B0A01-C775-903C-A81E-7EE9C85E5E82}"/>
              </a:ext>
            </a:extLst>
          </p:cNvPr>
          <p:cNvSpPr txBox="1"/>
          <p:nvPr/>
        </p:nvSpPr>
        <p:spPr>
          <a:xfrm>
            <a:off x="1059152" y="1788341"/>
            <a:ext cx="10493216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 voti vanno accompagnati da giudizi puntuali e dettagliati dai quali si evincono le ragioni del voto. Questo aspetto è fondamentale soprattutto per gli esperimenti che hanno ricevuto un’insufficienza.</a:t>
            </a:r>
          </a:p>
          <a:p>
            <a:pPr marL="285750" lvl="0" indent="-285750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Ogni sottocommissione stila i giudizi collegialmente preoccupandosi della coerenza fra termini e/o aggettivi con il risultato finale.</a:t>
            </a:r>
          </a:p>
          <a:p>
            <a:pPr marL="285750" lvl="0" indent="-285750">
              <a:lnSpc>
                <a:spcPct val="150000"/>
              </a:lnSpc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Per passare la prima fase un </a:t>
            </a:r>
            <a:r>
              <a:rPr lang="it-IT" sz="2000" dirty="0" err="1"/>
              <a:t>proposal</a:t>
            </a:r>
            <a:r>
              <a:rPr lang="it-IT" sz="2000" dirty="0"/>
              <a:t> deve totalizzare almeno 18/30 </a:t>
            </a:r>
            <a:r>
              <a:rPr lang="it-IT" sz="2000" b="1" dirty="0"/>
              <a:t>E</a:t>
            </a:r>
            <a:r>
              <a:rPr lang="it-IT" sz="2000" dirty="0"/>
              <a:t> aver preso un voto maggiore di 4/10 su tutte le voci.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0FE0B5-3832-B95A-B389-941D36D15E9F}"/>
              </a:ext>
            </a:extLst>
          </p:cNvPr>
          <p:cNvSpPr txBox="1"/>
          <p:nvPr/>
        </p:nvSpPr>
        <p:spPr>
          <a:xfrm>
            <a:off x="1384007" y="-92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Giudizi e Selezione Finale</a:t>
            </a:r>
          </a:p>
        </p:txBody>
      </p:sp>
      <p:pic>
        <p:nvPicPr>
          <p:cNvPr id="7" name="Google Shape;114;p2">
            <a:extLst>
              <a:ext uri="{FF2B5EF4-FFF2-40B4-BE49-F238E27FC236}">
                <a16:creationId xmlns:a16="http://schemas.microsoft.com/office/drawing/2014/main" id="{7971EC71-F27B-B05F-C3C8-66B63B58F3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SN5 | ricerca tecnologica">
            <a:extLst>
              <a:ext uri="{FF2B5EF4-FFF2-40B4-BE49-F238E27FC236}">
                <a16:creationId xmlns:a16="http://schemas.microsoft.com/office/drawing/2014/main" id="{7EBBFF92-E34D-7B9F-630D-94CE9A778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59;p6">
            <a:extLst>
              <a:ext uri="{FF2B5EF4-FFF2-40B4-BE49-F238E27FC236}">
                <a16:creationId xmlns:a16="http://schemas.microsoft.com/office/drawing/2014/main" id="{1321E22D-EAF4-B095-459D-763D424563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17</a:t>
            </a:fld>
            <a:endParaRPr dirty="0"/>
          </a:p>
        </p:txBody>
      </p:sp>
      <p:sp>
        <p:nvSpPr>
          <p:cNvPr id="10" name="Google Shape;161;p6">
            <a:extLst>
              <a:ext uri="{FF2B5EF4-FFF2-40B4-BE49-F238E27FC236}">
                <a16:creationId xmlns:a16="http://schemas.microsoft.com/office/drawing/2014/main" id="{B0B0AA28-17E2-1D24-23CE-5CF3964EA51B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2" name="Google Shape;104;p1">
            <a:extLst>
              <a:ext uri="{FF2B5EF4-FFF2-40B4-BE49-F238E27FC236}">
                <a16:creationId xmlns:a16="http://schemas.microsoft.com/office/drawing/2014/main" id="{38BCCA3B-AB38-6A9F-906F-A331512BD51F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50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1B0A01-C775-903C-A81E-7EE9C85E5E82}"/>
              </a:ext>
            </a:extLst>
          </p:cNvPr>
          <p:cNvSpPr txBox="1"/>
          <p:nvPr/>
        </p:nvSpPr>
        <p:spPr>
          <a:xfrm>
            <a:off x="751727" y="1385416"/>
            <a:ext cx="10688546" cy="481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Ai </a:t>
            </a:r>
            <a:r>
              <a:rPr lang="it-IT" sz="2000" dirty="0" err="1"/>
              <a:t>proposal</a:t>
            </a:r>
            <a:r>
              <a:rPr lang="it-IT" sz="2000" dirty="0"/>
              <a:t> approvati a luglio verranno assegnati almeno 2 referee, di cui almeno 1 fra i coordinatori. Deve essere presente almeno un esperto del settore.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 referee si studiano la proposta, individuano forze e debolezze con un’analisi attenta dei costi ed eventualmente propongono una rimodulazione dei costi e/o dell’attività.</a:t>
            </a:r>
          </a:p>
          <a:p>
            <a:pPr marL="28575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Prima della riunione di settembre </a:t>
            </a:r>
            <a:r>
              <a:rPr lang="it-IT" sz="2000" u="sng" dirty="0"/>
              <a:t>i PI devono </a:t>
            </a:r>
            <a:r>
              <a:rPr lang="it-IT" sz="2000" dirty="0"/>
              <a:t>organizzare un incontro fra il gruppo e i referee dove la proposta viene discussa nel dettaglio tenendo conto delle proposte di rimodulazione dei referee.</a:t>
            </a:r>
          </a:p>
          <a:p>
            <a:pPr marL="28575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L’incontro è unico per tutti.</a:t>
            </a:r>
          </a:p>
          <a:p>
            <a:pPr marL="28575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 coordinatori devono: diffondere le informazioni e le scadenze a tutti gli associati; avvisare i PI della loro sezione di mettersi in contatto con i referee.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2ED649-30F2-901B-E159-E2ED7A1CF9B6}"/>
              </a:ext>
            </a:extLst>
          </p:cNvPr>
          <p:cNvSpPr txBox="1"/>
          <p:nvPr/>
        </p:nvSpPr>
        <p:spPr>
          <a:xfrm>
            <a:off x="1384007" y="-92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Prima della Riunione di Settembre</a:t>
            </a:r>
          </a:p>
        </p:txBody>
      </p:sp>
      <p:pic>
        <p:nvPicPr>
          <p:cNvPr id="7" name="Google Shape;114;p2">
            <a:extLst>
              <a:ext uri="{FF2B5EF4-FFF2-40B4-BE49-F238E27FC236}">
                <a16:creationId xmlns:a16="http://schemas.microsoft.com/office/drawing/2014/main" id="{D520D4BC-5A0A-42E6-0361-1779B37B59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SN5 | ricerca tecnologica">
            <a:extLst>
              <a:ext uri="{FF2B5EF4-FFF2-40B4-BE49-F238E27FC236}">
                <a16:creationId xmlns:a16="http://schemas.microsoft.com/office/drawing/2014/main" id="{EA0AEF94-FCBE-B8A7-8313-52FDB11F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59;p6">
            <a:extLst>
              <a:ext uri="{FF2B5EF4-FFF2-40B4-BE49-F238E27FC236}">
                <a16:creationId xmlns:a16="http://schemas.microsoft.com/office/drawing/2014/main" id="{3930360C-8BF1-C932-FF01-D4BC872D73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18</a:t>
            </a:fld>
            <a:endParaRPr dirty="0"/>
          </a:p>
        </p:txBody>
      </p:sp>
      <p:sp>
        <p:nvSpPr>
          <p:cNvPr id="10" name="Google Shape;161;p6">
            <a:extLst>
              <a:ext uri="{FF2B5EF4-FFF2-40B4-BE49-F238E27FC236}">
                <a16:creationId xmlns:a16="http://schemas.microsoft.com/office/drawing/2014/main" id="{B4E52BC4-84B7-F85D-38C2-E16F231133DD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2" name="Google Shape;104;p1">
            <a:extLst>
              <a:ext uri="{FF2B5EF4-FFF2-40B4-BE49-F238E27FC236}">
                <a16:creationId xmlns:a16="http://schemas.microsoft.com/office/drawing/2014/main" id="{C4285E1E-B8D4-FD8D-9717-F562843B3121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43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1B0A01-C775-903C-A81E-7EE9C85E5E82}"/>
              </a:ext>
            </a:extLst>
          </p:cNvPr>
          <p:cNvSpPr txBox="1"/>
          <p:nvPr/>
        </p:nvSpPr>
        <p:spPr>
          <a:xfrm>
            <a:off x="790018" y="1134315"/>
            <a:ext cx="11031483" cy="504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36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 PI presentano la proposta in plenaria tenendo conto della discussione, delle rimodulazioni e delle osservazioni fatte dai referee.</a:t>
            </a:r>
          </a:p>
          <a:p>
            <a:pPr marL="285750" lvl="0" indent="-285750">
              <a:lnSpc>
                <a:spcPts val="36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 referee e i membri della commissione hanno la possibilità di fare domande.</a:t>
            </a:r>
          </a:p>
          <a:p>
            <a:pPr marL="285750" indent="-285750">
              <a:lnSpc>
                <a:spcPts val="36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Alla fine i referee producono una breve relazione e propongono dei voti, secondo il ranking descritto, opportunamente commentati.</a:t>
            </a:r>
          </a:p>
          <a:p>
            <a:pPr marL="285750" indent="-285750">
              <a:lnSpc>
                <a:spcPts val="36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Le sottocommissioni si riuniscono e verificano l’omogeneità fra voti e giudizi. I giudizi dei referee non vanno modificati, ma i voti possono essere rinormalizzati in base al confronto con gli altri esperimenti.</a:t>
            </a:r>
          </a:p>
          <a:p>
            <a:pPr marL="285750" indent="-285750">
              <a:lnSpc>
                <a:spcPts val="36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Obiezioni al responso dei referee vanno circostanziate in modo dettagliato.</a:t>
            </a:r>
          </a:p>
          <a:p>
            <a:pPr marL="285750" indent="-285750">
              <a:lnSpc>
                <a:spcPts val="36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Alla fine si fa una graduatoria e si sceglie quanti e quali esperimenti finanziare in relazione ai punteggi e alle disponibilità della Commissione.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5E245D-AB50-CA67-1BD5-DB123AC5EDCC}"/>
              </a:ext>
            </a:extLst>
          </p:cNvPr>
          <p:cNvSpPr txBox="1"/>
          <p:nvPr/>
        </p:nvSpPr>
        <p:spPr>
          <a:xfrm>
            <a:off x="1384007" y="-92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Durante la Riunione di Settembre</a:t>
            </a:r>
          </a:p>
        </p:txBody>
      </p:sp>
      <p:pic>
        <p:nvPicPr>
          <p:cNvPr id="7" name="Google Shape;114;p2">
            <a:extLst>
              <a:ext uri="{FF2B5EF4-FFF2-40B4-BE49-F238E27FC236}">
                <a16:creationId xmlns:a16="http://schemas.microsoft.com/office/drawing/2014/main" id="{D5D0A37A-91EE-FE55-4FBF-C817CA2BBC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SN5 | ricerca tecnologica">
            <a:extLst>
              <a:ext uri="{FF2B5EF4-FFF2-40B4-BE49-F238E27FC236}">
                <a16:creationId xmlns:a16="http://schemas.microsoft.com/office/drawing/2014/main" id="{594DF074-D6FB-E522-9D89-45AE8023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59;p6">
            <a:extLst>
              <a:ext uri="{FF2B5EF4-FFF2-40B4-BE49-F238E27FC236}">
                <a16:creationId xmlns:a16="http://schemas.microsoft.com/office/drawing/2014/main" id="{C33FF181-7462-1F55-88D2-4870835639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19</a:t>
            </a:fld>
            <a:endParaRPr dirty="0"/>
          </a:p>
        </p:txBody>
      </p:sp>
      <p:sp>
        <p:nvSpPr>
          <p:cNvPr id="10" name="Google Shape;161;p6">
            <a:extLst>
              <a:ext uri="{FF2B5EF4-FFF2-40B4-BE49-F238E27FC236}">
                <a16:creationId xmlns:a16="http://schemas.microsoft.com/office/drawing/2014/main" id="{3FC9774A-9B9B-ACE7-6192-0F7F44E0E6C3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2" name="Google Shape;104;p1">
            <a:extLst>
              <a:ext uri="{FF2B5EF4-FFF2-40B4-BE49-F238E27FC236}">
                <a16:creationId xmlns:a16="http://schemas.microsoft.com/office/drawing/2014/main" id="{ADEBFB24-AE2D-1DEE-689F-CD4F801F13BA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16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5BC4D43-BAAE-D993-00BB-D65F3D587B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  <p:sp>
        <p:nvSpPr>
          <p:cNvPr id="9" name="Google Shape;116;p2">
            <a:extLst>
              <a:ext uri="{FF2B5EF4-FFF2-40B4-BE49-F238E27FC236}">
                <a16:creationId xmlns:a16="http://schemas.microsoft.com/office/drawing/2014/main" id="{1637A308-B984-67DB-0B72-82692A90C70D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/>
          </a:p>
        </p:txBody>
      </p:sp>
      <p:sp>
        <p:nvSpPr>
          <p:cNvPr id="10" name="Google Shape;112;p2">
            <a:extLst>
              <a:ext uri="{FF2B5EF4-FFF2-40B4-BE49-F238E27FC236}">
                <a16:creationId xmlns:a16="http://schemas.microsoft.com/office/drawing/2014/main" id="{4FB9BC78-836E-0498-BF00-93AF39BFBB62}"/>
              </a:ext>
            </a:extLst>
          </p:cNvPr>
          <p:cNvSpPr txBox="1"/>
          <p:nvPr/>
        </p:nvSpPr>
        <p:spPr>
          <a:xfrm>
            <a:off x="2984242" y="2177627"/>
            <a:ext cx="649063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8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  <a:sym typeface="Calibri"/>
              </a:rPr>
              <a:t>Struttura e organizzazione della CSN5.</a:t>
            </a:r>
            <a:endParaRPr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8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  <a:sym typeface="Calibri"/>
              </a:rPr>
              <a:t>Tipologia di progetti.</a:t>
            </a: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800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  <a:sym typeface="Calibri"/>
              </a:rPr>
              <a:t>Sottomissione e criteri di selezione.</a:t>
            </a:r>
            <a:endParaRPr lang="it-IT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Calibri"/>
            </a:endParaRPr>
          </a:p>
        </p:txBody>
      </p:sp>
      <p:sp>
        <p:nvSpPr>
          <p:cNvPr id="14" name="Google Shape;111;p2">
            <a:extLst>
              <a:ext uri="{FF2B5EF4-FFF2-40B4-BE49-F238E27FC236}">
                <a16:creationId xmlns:a16="http://schemas.microsoft.com/office/drawing/2014/main" id="{3BC23687-291C-B3FC-F10B-F0DF067963C6}"/>
              </a:ext>
            </a:extLst>
          </p:cNvPr>
          <p:cNvSpPr txBox="1"/>
          <p:nvPr/>
        </p:nvSpPr>
        <p:spPr>
          <a:xfrm>
            <a:off x="1536700" y="0"/>
            <a:ext cx="9118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i="0" u="none" strike="noStrike" cap="none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Outline</a:t>
            </a:r>
            <a:endParaRPr sz="4000" b="1" i="0" u="none" strike="noStrike" cap="none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14;p2">
            <a:extLst>
              <a:ext uri="{FF2B5EF4-FFF2-40B4-BE49-F238E27FC236}">
                <a16:creationId xmlns:a16="http://schemas.microsoft.com/office/drawing/2014/main" id="{4602078D-0217-FE91-2BAE-B692B8D768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 descr="CSN5 | ricerca tecnologica">
            <a:extLst>
              <a:ext uri="{FF2B5EF4-FFF2-40B4-BE49-F238E27FC236}">
                <a16:creationId xmlns:a16="http://schemas.microsoft.com/office/drawing/2014/main" id="{3B74D3B5-DCD0-9CF3-3797-8E702E90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04;p1">
            <a:extLst>
              <a:ext uri="{FF2B5EF4-FFF2-40B4-BE49-F238E27FC236}">
                <a16:creationId xmlns:a16="http://schemas.microsoft.com/office/drawing/2014/main" id="{B64BD63E-1E4F-2AFF-5B40-13B598C5B307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9454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C356C9-51CA-C245-B583-4E0851F0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E8EA-E4D4-4946-AE34-152EC3C2F758}" type="slidenum">
              <a:rPr lang="it-IT" smtClean="0"/>
              <a:t>20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BA2ACE8-570F-8B42-B9FC-26292297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3" y="563280"/>
            <a:ext cx="4312574" cy="60814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C077BBC-C881-0F43-881D-77ECDF4A3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75361"/>
            <a:ext cx="4572818" cy="586937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41E89E-919E-5CFB-3646-FE9F198D1733}"/>
              </a:ext>
            </a:extLst>
          </p:cNvPr>
          <p:cNvSpPr txBox="1"/>
          <p:nvPr/>
        </p:nvSpPr>
        <p:spPr>
          <a:xfrm>
            <a:off x="1384007" y="-92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Template per le Call</a:t>
            </a:r>
          </a:p>
        </p:txBody>
      </p:sp>
      <p:pic>
        <p:nvPicPr>
          <p:cNvPr id="8" name="Google Shape;114;p2">
            <a:extLst>
              <a:ext uri="{FF2B5EF4-FFF2-40B4-BE49-F238E27FC236}">
                <a16:creationId xmlns:a16="http://schemas.microsoft.com/office/drawing/2014/main" id="{98986CAA-E58F-84CB-AFB2-3284017280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CSN5 | ricerca tecnologica">
            <a:extLst>
              <a:ext uri="{FF2B5EF4-FFF2-40B4-BE49-F238E27FC236}">
                <a16:creationId xmlns:a16="http://schemas.microsoft.com/office/drawing/2014/main" id="{464AA70A-0DD2-30C5-5312-C7FE7CF9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61;p6">
            <a:extLst>
              <a:ext uri="{FF2B5EF4-FFF2-40B4-BE49-F238E27FC236}">
                <a16:creationId xmlns:a16="http://schemas.microsoft.com/office/drawing/2014/main" id="{2B94D3F4-7C2A-7CDD-DF23-194127F78BC3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3" name="Google Shape;104;p1">
            <a:extLst>
              <a:ext uri="{FF2B5EF4-FFF2-40B4-BE49-F238E27FC236}">
                <a16:creationId xmlns:a16="http://schemas.microsoft.com/office/drawing/2014/main" id="{4DF6344A-1380-3E82-EB8C-B052889B8767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97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1B0A01-C775-903C-A81E-7EE9C85E5E82}"/>
              </a:ext>
            </a:extLst>
          </p:cNvPr>
          <p:cNvSpPr txBox="1"/>
          <p:nvPr/>
        </p:nvSpPr>
        <p:spPr>
          <a:xfrm>
            <a:off x="952289" y="1590714"/>
            <a:ext cx="10571554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Il processo di valutazione delle Call è sfasato rispetto agli esperimenti standard: bando ufficiale in uscita il 31 marzo e sottomissione entro il 31 maggio.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Da quest’anno i </a:t>
            </a:r>
            <a:r>
              <a:rPr lang="it-IT" sz="2000" dirty="0" err="1"/>
              <a:t>proposal</a:t>
            </a:r>
            <a:r>
              <a:rPr lang="it-IT" sz="2000" dirty="0"/>
              <a:t> verranno implementati con riferimenti espliciti ai metodi di Project Management.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 </a:t>
            </a:r>
            <a:r>
              <a:rPr lang="it-IT" sz="2000" dirty="0" err="1"/>
              <a:t>proposal</a:t>
            </a:r>
            <a:r>
              <a:rPr lang="it-IT" sz="2000" dirty="0"/>
              <a:t> vengono preventivamente inviati ad un Panel nominato dalla Commissione su proposta del Presidente.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 </a:t>
            </a:r>
            <a:r>
              <a:rPr lang="it-IT" sz="2000" dirty="0" err="1"/>
              <a:t>proposal</a:t>
            </a:r>
            <a:r>
              <a:rPr lang="it-IT" sz="2000" dirty="0"/>
              <a:t> devono essere corredati da lettere di supporto tecnico-logistico da parte dei Direttori di tutte le Sezioni coinvolte (pena il rigetto immediato della proposta).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D24356-ABC9-9207-864D-32CD2D4B3FFC}"/>
              </a:ext>
            </a:extLst>
          </p:cNvPr>
          <p:cNvSpPr txBox="1"/>
          <p:nvPr/>
        </p:nvSpPr>
        <p:spPr>
          <a:xfrm>
            <a:off x="1384007" y="-92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Presentazione delle Call</a:t>
            </a:r>
          </a:p>
        </p:txBody>
      </p:sp>
      <p:pic>
        <p:nvPicPr>
          <p:cNvPr id="7" name="Google Shape;114;p2">
            <a:extLst>
              <a:ext uri="{FF2B5EF4-FFF2-40B4-BE49-F238E27FC236}">
                <a16:creationId xmlns:a16="http://schemas.microsoft.com/office/drawing/2014/main" id="{7DA2E765-4720-38D4-D883-BED5968B04A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SN5 | ricerca tecnologica">
            <a:extLst>
              <a:ext uri="{FF2B5EF4-FFF2-40B4-BE49-F238E27FC236}">
                <a16:creationId xmlns:a16="http://schemas.microsoft.com/office/drawing/2014/main" id="{A330D0FF-57C3-5A84-2060-28153F63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1">
            <a:extLst>
              <a:ext uri="{FF2B5EF4-FFF2-40B4-BE49-F238E27FC236}">
                <a16:creationId xmlns:a16="http://schemas.microsoft.com/office/drawing/2014/main" id="{50AABDC8-D2CB-C4A0-F5E1-14FB2E2D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44E8EA-E4D4-4946-AE34-152EC3C2F758}" type="slidenum">
              <a:rPr lang="it-IT" smtClean="0"/>
              <a:t>21</a:t>
            </a:fld>
            <a:endParaRPr lang="it-IT"/>
          </a:p>
        </p:txBody>
      </p:sp>
      <p:sp>
        <p:nvSpPr>
          <p:cNvPr id="10" name="Google Shape;161;p6">
            <a:extLst>
              <a:ext uri="{FF2B5EF4-FFF2-40B4-BE49-F238E27FC236}">
                <a16:creationId xmlns:a16="http://schemas.microsoft.com/office/drawing/2014/main" id="{4964132E-6771-D853-D6AF-CB39B0D03109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2" name="Google Shape;104;p1">
            <a:extLst>
              <a:ext uri="{FF2B5EF4-FFF2-40B4-BE49-F238E27FC236}">
                <a16:creationId xmlns:a16="http://schemas.microsoft.com/office/drawing/2014/main" id="{DFFE4C09-36A8-9155-E7B5-EACDFBDE09C6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10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1B0A01-C775-903C-A81E-7EE9C85E5E82}"/>
              </a:ext>
            </a:extLst>
          </p:cNvPr>
          <p:cNvSpPr txBox="1"/>
          <p:nvPr/>
        </p:nvSpPr>
        <p:spPr>
          <a:xfrm>
            <a:off x="1060830" y="1658515"/>
            <a:ext cx="10203188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Il Panel effettua un primo screening e alla riunione di luglio espone i giudizi con un primo ranking a fasce.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La Commissione a Luglio decide quali sono le Call degne di essere prese in considerazione e assegna i referee (3-4 con esperti del settore).</a:t>
            </a:r>
          </a:p>
          <a:p>
            <a:pPr marL="28575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b="1" u="sng" dirty="0"/>
              <a:t>Tassativo</a:t>
            </a:r>
            <a:r>
              <a:rPr lang="it-IT" sz="2000" dirty="0"/>
              <a:t>: nessun contatto fra referee e PI prima della riunione di settembre.</a:t>
            </a:r>
          </a:p>
          <a:p>
            <a:pPr marL="28575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A settembre i PI presentano in plenaria, i referee e i coordinatori fanno domande e alla fine a porte chiuse si discute per l’approvazione al finanziamento.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D24356-ABC9-9207-864D-32CD2D4B3FFC}"/>
              </a:ext>
            </a:extLst>
          </p:cNvPr>
          <p:cNvSpPr txBox="1"/>
          <p:nvPr/>
        </p:nvSpPr>
        <p:spPr>
          <a:xfrm>
            <a:off x="1384007" y="-92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Valutazione delle Call</a:t>
            </a:r>
          </a:p>
        </p:txBody>
      </p:sp>
      <p:pic>
        <p:nvPicPr>
          <p:cNvPr id="7" name="Google Shape;114;p2">
            <a:extLst>
              <a:ext uri="{FF2B5EF4-FFF2-40B4-BE49-F238E27FC236}">
                <a16:creationId xmlns:a16="http://schemas.microsoft.com/office/drawing/2014/main" id="{7DA2E765-4720-38D4-D883-BED5968B04A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SN5 | ricerca tecnologica">
            <a:extLst>
              <a:ext uri="{FF2B5EF4-FFF2-40B4-BE49-F238E27FC236}">
                <a16:creationId xmlns:a16="http://schemas.microsoft.com/office/drawing/2014/main" id="{A330D0FF-57C3-5A84-2060-28153F63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1">
            <a:extLst>
              <a:ext uri="{FF2B5EF4-FFF2-40B4-BE49-F238E27FC236}">
                <a16:creationId xmlns:a16="http://schemas.microsoft.com/office/drawing/2014/main" id="{50AABDC8-D2CB-C4A0-F5E1-14FB2E2D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44E8EA-E4D4-4946-AE34-152EC3C2F758}" type="slidenum">
              <a:rPr lang="it-IT" smtClean="0"/>
              <a:t>22</a:t>
            </a:fld>
            <a:endParaRPr lang="it-IT"/>
          </a:p>
        </p:txBody>
      </p:sp>
      <p:sp>
        <p:nvSpPr>
          <p:cNvPr id="10" name="Google Shape;161;p6">
            <a:extLst>
              <a:ext uri="{FF2B5EF4-FFF2-40B4-BE49-F238E27FC236}">
                <a16:creationId xmlns:a16="http://schemas.microsoft.com/office/drawing/2014/main" id="{4964132E-6771-D853-D6AF-CB39B0D03109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2" name="Google Shape;104;p1">
            <a:extLst>
              <a:ext uri="{FF2B5EF4-FFF2-40B4-BE49-F238E27FC236}">
                <a16:creationId xmlns:a16="http://schemas.microsoft.com/office/drawing/2014/main" id="{C40C70E5-7A67-5A7C-9266-9399687DE4D7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44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1B0A01-C775-903C-A81E-7EE9C85E5E82}"/>
              </a:ext>
            </a:extLst>
          </p:cNvPr>
          <p:cNvSpPr txBox="1"/>
          <p:nvPr/>
        </p:nvSpPr>
        <p:spPr>
          <a:xfrm>
            <a:off x="930728" y="1427682"/>
            <a:ext cx="10330543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Le Call vanno approvate al finanziamento in base a criteri di eccellenza.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Le Call devono essere progetti di alto profilo sia scientifico che formale, con network ampi e di alto livello in grado di dare un contributo di livello eccellente, dal punto di vista scientifico e tecnico, a temi di ricerca di frontiera e/o di interesse dell’Ente.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Le Call possono contribuire a lanciare attività di grande impatto per l’Ente e la comunità scientifica.</a:t>
            </a:r>
          </a:p>
          <a:p>
            <a:pPr marL="285750" lvl="0" indent="-285750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/>
              <a:t>Se si ritiene che una Call soddisfi a tutti i criteri di eccellenza si può decidere di finanziarla a anche a scapito degli esperimenti con ranking più basso.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4B07EF-5062-9F12-BC79-4E3FF16FE6E5}"/>
              </a:ext>
            </a:extLst>
          </p:cNvPr>
          <p:cNvSpPr txBox="1"/>
          <p:nvPr/>
        </p:nvSpPr>
        <p:spPr>
          <a:xfrm>
            <a:off x="1384007" y="-92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Scopo delle Call</a:t>
            </a:r>
          </a:p>
        </p:txBody>
      </p:sp>
      <p:pic>
        <p:nvPicPr>
          <p:cNvPr id="7" name="Google Shape;114;p2">
            <a:extLst>
              <a:ext uri="{FF2B5EF4-FFF2-40B4-BE49-F238E27FC236}">
                <a16:creationId xmlns:a16="http://schemas.microsoft.com/office/drawing/2014/main" id="{897275A2-C3E8-5AB1-C9B2-DB319D163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SN5 | ricerca tecnologica">
            <a:extLst>
              <a:ext uri="{FF2B5EF4-FFF2-40B4-BE49-F238E27FC236}">
                <a16:creationId xmlns:a16="http://schemas.microsoft.com/office/drawing/2014/main" id="{08DF98AD-E397-0729-BE30-163A222AD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59;p6">
            <a:extLst>
              <a:ext uri="{FF2B5EF4-FFF2-40B4-BE49-F238E27FC236}">
                <a16:creationId xmlns:a16="http://schemas.microsoft.com/office/drawing/2014/main" id="{46F033EC-750E-737D-62B0-3B55E783CF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23</a:t>
            </a:fld>
            <a:endParaRPr dirty="0"/>
          </a:p>
        </p:txBody>
      </p:sp>
      <p:sp>
        <p:nvSpPr>
          <p:cNvPr id="10" name="Google Shape;161;p6">
            <a:extLst>
              <a:ext uri="{FF2B5EF4-FFF2-40B4-BE49-F238E27FC236}">
                <a16:creationId xmlns:a16="http://schemas.microsoft.com/office/drawing/2014/main" id="{88391E8C-F06A-ED6C-A900-96B7D571729A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2" name="Google Shape;104;p1">
            <a:extLst>
              <a:ext uri="{FF2B5EF4-FFF2-40B4-BE49-F238E27FC236}">
                <a16:creationId xmlns:a16="http://schemas.microsoft.com/office/drawing/2014/main" id="{E243EDF4-D327-D6FC-2B43-6E42C8A824F4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05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ges Of Tree Growth Images – Browse 6,965 Stock Photos, Vectors, and  Video | Adobe Stock">
            <a:extLst>
              <a:ext uri="{FF2B5EF4-FFF2-40B4-BE49-F238E27FC236}">
                <a16:creationId xmlns:a16="http://schemas.microsoft.com/office/drawing/2014/main" id="{04E0AC97-6934-5B46-895A-A7034B0A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1" y="329237"/>
            <a:ext cx="11367577" cy="64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2851913-876F-F94F-9BFA-674DF4FA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E8EA-E4D4-4946-AE34-152EC3C2F758}" type="slidenum">
              <a:rPr lang="it-IT" smtClean="0"/>
              <a:t>24</a:t>
            </a:fld>
            <a:endParaRPr lang="it-IT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0422836-DE3F-C74A-8896-6A1C0C3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88" y="4344126"/>
            <a:ext cx="1173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it-IT" sz="2000" b="1" dirty="0" err="1">
                <a:latin typeface="Comic Sans MS" panose="030F0902030302020204" pitchFamily="66" charset="0"/>
              </a:rPr>
              <a:t>Proposal</a:t>
            </a:r>
            <a:endParaRPr lang="it-IT" sz="2000" b="1" dirty="0">
              <a:latin typeface="Comic Sans MS" panose="030F0902030302020204" pitchFamily="66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A67F67E-2C71-494B-A83D-6A8B8D60A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507" y="3571969"/>
            <a:ext cx="1173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it-IT" sz="2000" b="1" dirty="0">
                <a:latin typeface="Comic Sans MS" panose="030F0902030302020204" pitchFamily="66" charset="0"/>
              </a:rPr>
              <a:t>St. Project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1B8005F-B77C-7142-B880-A2C34F24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292" y="1994487"/>
            <a:ext cx="1173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it-IT" sz="2000" b="1" dirty="0">
                <a:latin typeface="Comic Sans MS" panose="030F0902030302020204" pitchFamily="66" charset="0"/>
              </a:rPr>
              <a:t>Call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1EF7BB9-112C-C04A-931D-3E900EB0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740" y="-216718"/>
            <a:ext cx="2411260" cy="24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A75BE76F-8392-9845-BEEE-DA723B62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528" y="4150678"/>
            <a:ext cx="1542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it-IT" sz="2000" b="1" dirty="0">
                <a:latin typeface="Comic Sans MS" panose="030F0902030302020204" pitchFamily="66" charset="0"/>
              </a:rPr>
              <a:t>WHAT’S NEXT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F645949-7C99-8F49-9DC4-0F244708D318}"/>
              </a:ext>
            </a:extLst>
          </p:cNvPr>
          <p:cNvSpPr/>
          <p:nvPr/>
        </p:nvSpPr>
        <p:spPr>
          <a:xfrm>
            <a:off x="8220538" y="1819122"/>
            <a:ext cx="363255" cy="350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CC1920AA-9E04-194D-93F7-7239F26072D8}"/>
              </a:ext>
            </a:extLst>
          </p:cNvPr>
          <p:cNvSpPr/>
          <p:nvPr/>
        </p:nvSpPr>
        <p:spPr>
          <a:xfrm>
            <a:off x="10281281" y="2219232"/>
            <a:ext cx="363255" cy="350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DD1D0ECD-8912-DE4D-B641-BD72B6C8BD94}"/>
              </a:ext>
            </a:extLst>
          </p:cNvPr>
          <p:cNvSpPr/>
          <p:nvPr/>
        </p:nvSpPr>
        <p:spPr>
          <a:xfrm>
            <a:off x="10657062" y="3341599"/>
            <a:ext cx="363255" cy="350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553CE91-B739-EA41-BBA3-B29A7B3A53BB}"/>
              </a:ext>
            </a:extLst>
          </p:cNvPr>
          <p:cNvSpPr/>
          <p:nvPr/>
        </p:nvSpPr>
        <p:spPr>
          <a:xfrm>
            <a:off x="7813442" y="3253635"/>
            <a:ext cx="363255" cy="350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1004F8A2-9BBC-B044-9C89-A1A086F659D4}"/>
              </a:ext>
            </a:extLst>
          </p:cNvPr>
          <p:cNvSpPr/>
          <p:nvPr/>
        </p:nvSpPr>
        <p:spPr>
          <a:xfrm>
            <a:off x="7909474" y="2394597"/>
            <a:ext cx="363255" cy="350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7EF321A5-1F5A-6D49-9151-F76CF28E2D8C}"/>
              </a:ext>
            </a:extLst>
          </p:cNvPr>
          <p:cNvSpPr/>
          <p:nvPr/>
        </p:nvSpPr>
        <p:spPr>
          <a:xfrm>
            <a:off x="8583793" y="1144043"/>
            <a:ext cx="363255" cy="350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6EC4CFA7-3813-264A-9185-E83FFB2899AC}"/>
              </a:ext>
            </a:extLst>
          </p:cNvPr>
          <p:cNvSpPr/>
          <p:nvPr/>
        </p:nvSpPr>
        <p:spPr>
          <a:xfrm>
            <a:off x="9618945" y="1319407"/>
            <a:ext cx="363255" cy="350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F57B251F-8591-FD43-9D9D-B941BC09BEFD}"/>
              </a:ext>
            </a:extLst>
          </p:cNvPr>
          <p:cNvSpPr/>
          <p:nvPr/>
        </p:nvSpPr>
        <p:spPr>
          <a:xfrm>
            <a:off x="9186900" y="1819121"/>
            <a:ext cx="363255" cy="350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985369F-4483-004B-ADDE-752A56E84EB4}"/>
              </a:ext>
            </a:extLst>
          </p:cNvPr>
          <p:cNvSpPr/>
          <p:nvPr/>
        </p:nvSpPr>
        <p:spPr>
          <a:xfrm>
            <a:off x="7397264" y="89912"/>
            <a:ext cx="4590420" cy="667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5209EB8-9B4B-1C44-AF68-C5247DE41308}"/>
              </a:ext>
            </a:extLst>
          </p:cNvPr>
          <p:cNvSpPr/>
          <p:nvPr/>
        </p:nvSpPr>
        <p:spPr>
          <a:xfrm>
            <a:off x="744483" y="1846470"/>
            <a:ext cx="6734599" cy="4692442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riangolo 9">
            <a:extLst>
              <a:ext uri="{FF2B5EF4-FFF2-40B4-BE49-F238E27FC236}">
                <a16:creationId xmlns:a16="http://schemas.microsoft.com/office/drawing/2014/main" id="{921FE71B-BEB6-C742-A3FA-D17DB9F2B492}"/>
              </a:ext>
            </a:extLst>
          </p:cNvPr>
          <p:cNvSpPr/>
          <p:nvPr/>
        </p:nvSpPr>
        <p:spPr>
          <a:xfrm>
            <a:off x="744483" y="492369"/>
            <a:ext cx="6734599" cy="1326752"/>
          </a:xfrm>
          <a:prstGeom prst="triangl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20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5C6DE60-CF1B-8FE0-A89C-4B89CBCE1B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25</a:t>
            </a:fld>
            <a:endParaRPr lang="it-IT" dirty="0"/>
          </a:p>
        </p:txBody>
      </p:sp>
      <p:sp>
        <p:nvSpPr>
          <p:cNvPr id="5" name="Google Shape;561;p34">
            <a:extLst>
              <a:ext uri="{FF2B5EF4-FFF2-40B4-BE49-F238E27FC236}">
                <a16:creationId xmlns:a16="http://schemas.microsoft.com/office/drawing/2014/main" id="{D5BFE5B1-02C9-6FB9-DF45-47F9F88327CF}"/>
              </a:ext>
            </a:extLst>
          </p:cNvPr>
          <p:cNvSpPr txBox="1"/>
          <p:nvPr/>
        </p:nvSpPr>
        <p:spPr>
          <a:xfrm>
            <a:off x="1377230" y="34808"/>
            <a:ext cx="9118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  <a:sym typeface="Calibri"/>
              </a:rPr>
              <a:t>From TIMESPOT (CSN5) to IGNITE (CSN1)</a:t>
            </a:r>
            <a:endParaRPr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98BE866F-390C-5F86-FD37-655CAF611D74}"/>
              </a:ext>
            </a:extLst>
          </p:cNvPr>
          <p:cNvGrpSpPr/>
          <p:nvPr/>
        </p:nvGrpSpPr>
        <p:grpSpPr>
          <a:xfrm>
            <a:off x="232530" y="1546165"/>
            <a:ext cx="11791600" cy="3543490"/>
            <a:chOff x="132767" y="1949529"/>
            <a:chExt cx="11791600" cy="3543490"/>
          </a:xfrm>
        </p:grpSpPr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4D959D7F-39C0-7BEC-A598-F6AB9ECEC065}"/>
                </a:ext>
              </a:extLst>
            </p:cNvPr>
            <p:cNvSpPr txBox="1"/>
            <p:nvPr/>
          </p:nvSpPr>
          <p:spPr>
            <a:xfrm>
              <a:off x="5308168" y="2335995"/>
              <a:ext cx="1306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Sensor</a:t>
              </a: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90D49AAC-11B3-0A51-95A0-7DF625AEFC62}"/>
                </a:ext>
              </a:extLst>
            </p:cNvPr>
            <p:cNvSpPr/>
            <p:nvPr/>
          </p:nvSpPr>
          <p:spPr>
            <a:xfrm>
              <a:off x="390142" y="2848056"/>
              <a:ext cx="9259613" cy="33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A4B3D5CE-1555-C0CE-2DFF-98288872ED4A}"/>
                </a:ext>
              </a:extLst>
            </p:cNvPr>
            <p:cNvSpPr/>
            <p:nvPr/>
          </p:nvSpPr>
          <p:spPr>
            <a:xfrm>
              <a:off x="399391" y="3471875"/>
              <a:ext cx="9259613" cy="210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C7FE7F81-E480-AD80-4D78-299E4B21873E}"/>
                </a:ext>
              </a:extLst>
            </p:cNvPr>
            <p:cNvSpPr/>
            <p:nvPr/>
          </p:nvSpPr>
          <p:spPr>
            <a:xfrm>
              <a:off x="369237" y="3687828"/>
              <a:ext cx="9259614" cy="3153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E45EA5EB-3AEF-40D4-19E5-BC53776A5E49}"/>
                </a:ext>
              </a:extLst>
            </p:cNvPr>
            <p:cNvSpPr/>
            <p:nvPr/>
          </p:nvSpPr>
          <p:spPr>
            <a:xfrm>
              <a:off x="630620" y="3009466"/>
              <a:ext cx="472966" cy="3363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95C4497F-C6E2-5006-3506-185CAE0CF8F2}"/>
                </a:ext>
              </a:extLst>
            </p:cNvPr>
            <p:cNvSpPr/>
            <p:nvPr/>
          </p:nvSpPr>
          <p:spPr>
            <a:xfrm>
              <a:off x="9080936" y="3009442"/>
              <a:ext cx="472966" cy="3363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13AD96FE-1B00-C9A8-63FD-A811D432ACEA}"/>
                </a:ext>
              </a:extLst>
            </p:cNvPr>
            <p:cNvSpPr/>
            <p:nvPr/>
          </p:nvSpPr>
          <p:spPr>
            <a:xfrm>
              <a:off x="600465" y="3475938"/>
              <a:ext cx="94602" cy="2102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C3B542EC-3B80-E2A5-6E17-C3F365758956}"/>
                </a:ext>
              </a:extLst>
            </p:cNvPr>
            <p:cNvSpPr/>
            <p:nvPr/>
          </p:nvSpPr>
          <p:spPr>
            <a:xfrm>
              <a:off x="652712" y="4021983"/>
              <a:ext cx="667407" cy="22071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AA778B3A-352C-EA19-36E3-10D0015EBF57}"/>
                </a:ext>
              </a:extLst>
            </p:cNvPr>
            <p:cNvSpPr/>
            <p:nvPr/>
          </p:nvSpPr>
          <p:spPr>
            <a:xfrm>
              <a:off x="1630174" y="4021983"/>
              <a:ext cx="667407" cy="2207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04CA0881-AEB9-2221-90AD-FF5E8DF4DF2A}"/>
                </a:ext>
              </a:extLst>
            </p:cNvPr>
            <p:cNvSpPr/>
            <p:nvPr/>
          </p:nvSpPr>
          <p:spPr>
            <a:xfrm>
              <a:off x="3074563" y="4011469"/>
              <a:ext cx="292714" cy="2207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FFEA37AD-7D4D-B2A1-B659-7B52082A90AD}"/>
                </a:ext>
              </a:extLst>
            </p:cNvPr>
            <p:cNvSpPr/>
            <p:nvPr/>
          </p:nvSpPr>
          <p:spPr>
            <a:xfrm>
              <a:off x="8564644" y="4011469"/>
              <a:ext cx="292714" cy="2207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4B5AEA58-366E-68C3-95CB-4471D2420E89}"/>
                </a:ext>
              </a:extLst>
            </p:cNvPr>
            <p:cNvSpPr/>
            <p:nvPr/>
          </p:nvSpPr>
          <p:spPr>
            <a:xfrm>
              <a:off x="4880502" y="4011469"/>
              <a:ext cx="938049" cy="23122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F0459FB1-9A7F-1FE6-81D6-B5E401E31ADF}"/>
                </a:ext>
              </a:extLst>
            </p:cNvPr>
            <p:cNvSpPr/>
            <p:nvPr/>
          </p:nvSpPr>
          <p:spPr>
            <a:xfrm>
              <a:off x="6600259" y="4011469"/>
              <a:ext cx="938049" cy="23122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A7C4A0D-B0A9-29A6-B2ED-D215E9CBB58F}"/>
                </a:ext>
              </a:extLst>
            </p:cNvPr>
            <p:cNvSpPr/>
            <p:nvPr/>
          </p:nvSpPr>
          <p:spPr>
            <a:xfrm>
              <a:off x="9066242" y="4011469"/>
              <a:ext cx="292714" cy="2207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AE30F152-E386-E9A0-3EE4-5BEE020AA1B1}"/>
                </a:ext>
              </a:extLst>
            </p:cNvPr>
            <p:cNvSpPr/>
            <p:nvPr/>
          </p:nvSpPr>
          <p:spPr>
            <a:xfrm>
              <a:off x="900801" y="3474183"/>
              <a:ext cx="94602" cy="2102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8C882F96-3723-B51B-0E56-15544CD626C7}"/>
                </a:ext>
              </a:extLst>
            </p:cNvPr>
            <p:cNvSpPr/>
            <p:nvPr/>
          </p:nvSpPr>
          <p:spPr>
            <a:xfrm>
              <a:off x="1173995" y="3684319"/>
              <a:ext cx="85002" cy="31531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C0E9453C-18A5-7FE5-1115-7DBACC55BA07}"/>
                </a:ext>
              </a:extLst>
            </p:cNvPr>
            <p:cNvSpPr/>
            <p:nvPr/>
          </p:nvSpPr>
          <p:spPr>
            <a:xfrm>
              <a:off x="1411616" y="3687766"/>
              <a:ext cx="128251" cy="29789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2">
              <a:extLst>
                <a:ext uri="{FF2B5EF4-FFF2-40B4-BE49-F238E27FC236}">
                  <a16:creationId xmlns:a16="http://schemas.microsoft.com/office/drawing/2014/main" id="{CAED23D8-F619-5FFD-FECD-E367F4F2E0EC}"/>
                </a:ext>
              </a:extLst>
            </p:cNvPr>
            <p:cNvSpPr/>
            <p:nvPr/>
          </p:nvSpPr>
          <p:spPr>
            <a:xfrm>
              <a:off x="1648484" y="3703573"/>
              <a:ext cx="99526" cy="27717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3">
              <a:extLst>
                <a:ext uri="{FF2B5EF4-FFF2-40B4-BE49-F238E27FC236}">
                  <a16:creationId xmlns:a16="http://schemas.microsoft.com/office/drawing/2014/main" id="{584E63C8-3FF7-79E4-724F-CBC89BE88BC9}"/>
                </a:ext>
              </a:extLst>
            </p:cNvPr>
            <p:cNvSpPr/>
            <p:nvPr/>
          </p:nvSpPr>
          <p:spPr>
            <a:xfrm>
              <a:off x="2127282" y="3680819"/>
              <a:ext cx="100845" cy="31531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20F33AD6-8C22-0A19-33A2-AD59066A6DF8}"/>
                </a:ext>
              </a:extLst>
            </p:cNvPr>
            <p:cNvSpPr/>
            <p:nvPr/>
          </p:nvSpPr>
          <p:spPr>
            <a:xfrm>
              <a:off x="2666958" y="3687771"/>
              <a:ext cx="88641" cy="30835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5">
              <a:extLst>
                <a:ext uri="{FF2B5EF4-FFF2-40B4-BE49-F238E27FC236}">
                  <a16:creationId xmlns:a16="http://schemas.microsoft.com/office/drawing/2014/main" id="{CF175421-8A98-972C-77DA-F28603EA2322}"/>
                </a:ext>
              </a:extLst>
            </p:cNvPr>
            <p:cNvSpPr/>
            <p:nvPr/>
          </p:nvSpPr>
          <p:spPr>
            <a:xfrm>
              <a:off x="3138323" y="3679092"/>
              <a:ext cx="106617" cy="33455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897CF6BC-1C58-C3A6-E0F6-A2673AC3351D}"/>
                </a:ext>
              </a:extLst>
            </p:cNvPr>
            <p:cNvSpPr/>
            <p:nvPr/>
          </p:nvSpPr>
          <p:spPr>
            <a:xfrm>
              <a:off x="4677711" y="3679352"/>
              <a:ext cx="106182" cy="31894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7">
              <a:extLst>
                <a:ext uri="{FF2B5EF4-FFF2-40B4-BE49-F238E27FC236}">
                  <a16:creationId xmlns:a16="http://schemas.microsoft.com/office/drawing/2014/main" id="{F73C2CE5-58A9-F143-5C0A-1D0FEE477CBD}"/>
                </a:ext>
              </a:extLst>
            </p:cNvPr>
            <p:cNvSpPr/>
            <p:nvPr/>
          </p:nvSpPr>
          <p:spPr>
            <a:xfrm>
              <a:off x="5125662" y="3684319"/>
              <a:ext cx="93722" cy="30830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">
              <a:extLst>
                <a:ext uri="{FF2B5EF4-FFF2-40B4-BE49-F238E27FC236}">
                  <a16:creationId xmlns:a16="http://schemas.microsoft.com/office/drawing/2014/main" id="{CD081FB0-2C2E-09DA-8E76-86EDC6C5DC5D}"/>
                </a:ext>
              </a:extLst>
            </p:cNvPr>
            <p:cNvSpPr/>
            <p:nvPr/>
          </p:nvSpPr>
          <p:spPr>
            <a:xfrm>
              <a:off x="399390" y="3345773"/>
              <a:ext cx="9259613" cy="11906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0C36B1FE-68F6-C224-4CE6-8874A77AFB31}"/>
                </a:ext>
              </a:extLst>
            </p:cNvPr>
            <p:cNvSpPr/>
            <p:nvPr/>
          </p:nvSpPr>
          <p:spPr>
            <a:xfrm rot="489502">
              <a:off x="132767" y="2348636"/>
              <a:ext cx="1013772" cy="2240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1">
              <a:extLst>
                <a:ext uri="{FF2B5EF4-FFF2-40B4-BE49-F238E27FC236}">
                  <a16:creationId xmlns:a16="http://schemas.microsoft.com/office/drawing/2014/main" id="{D6F39B87-560D-693D-780A-27A0DA26262A}"/>
                </a:ext>
              </a:extLst>
            </p:cNvPr>
            <p:cNvSpPr/>
            <p:nvPr/>
          </p:nvSpPr>
          <p:spPr>
            <a:xfrm rot="489502">
              <a:off x="8871731" y="2456861"/>
              <a:ext cx="1013772" cy="2240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Oval 42">
              <a:extLst>
                <a:ext uri="{FF2B5EF4-FFF2-40B4-BE49-F238E27FC236}">
                  <a16:creationId xmlns:a16="http://schemas.microsoft.com/office/drawing/2014/main" id="{991F51AC-5F7E-C342-E1A5-AD6A2D4AAEDC}"/>
                </a:ext>
              </a:extLst>
            </p:cNvPr>
            <p:cNvSpPr/>
            <p:nvPr/>
          </p:nvSpPr>
          <p:spPr>
            <a:xfrm>
              <a:off x="2363068" y="3772668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43">
              <a:extLst>
                <a:ext uri="{FF2B5EF4-FFF2-40B4-BE49-F238E27FC236}">
                  <a16:creationId xmlns:a16="http://schemas.microsoft.com/office/drawing/2014/main" id="{D309BA14-4081-A68F-62F6-F37E20C07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158" y="2578254"/>
              <a:ext cx="0" cy="449989"/>
            </a:xfrm>
            <a:prstGeom prst="straightConnector1">
              <a:avLst/>
            </a:prstGeom>
            <a:ln w="254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44">
              <a:extLst>
                <a:ext uri="{FF2B5EF4-FFF2-40B4-BE49-F238E27FC236}">
                  <a16:creationId xmlns:a16="http://schemas.microsoft.com/office/drawing/2014/main" id="{DF634278-0574-EFFE-DD75-6D0A983001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7561" y="2639032"/>
              <a:ext cx="8279" cy="506034"/>
            </a:xfrm>
            <a:prstGeom prst="straightConnector1">
              <a:avLst/>
            </a:prstGeom>
            <a:ln w="254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id="{32E0AAD2-FBC1-5F75-D90C-4969F151647F}"/>
                </a:ext>
              </a:extLst>
            </p:cNvPr>
            <p:cNvSpPr txBox="1"/>
            <p:nvPr/>
          </p:nvSpPr>
          <p:spPr>
            <a:xfrm>
              <a:off x="6492056" y="2338845"/>
              <a:ext cx="2636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Bump bonding or equivalent</a:t>
              </a:r>
            </a:p>
          </p:txBody>
        </p:sp>
        <p:sp>
          <p:nvSpPr>
            <p:cNvPr id="37" name="TextBox 46">
              <a:extLst>
                <a:ext uri="{FF2B5EF4-FFF2-40B4-BE49-F238E27FC236}">
                  <a16:creationId xmlns:a16="http://schemas.microsoft.com/office/drawing/2014/main" id="{0694990F-7A50-A896-1257-EDF5014A17B3}"/>
                </a:ext>
              </a:extLst>
            </p:cNvPr>
            <p:cNvSpPr txBox="1"/>
            <p:nvPr/>
          </p:nvSpPr>
          <p:spPr>
            <a:xfrm>
              <a:off x="9471381" y="3040839"/>
              <a:ext cx="24529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RDL (Ri-Distribution Layer)</a:t>
              </a:r>
            </a:p>
          </p:txBody>
        </p:sp>
        <p:cxnSp>
          <p:nvCxnSpPr>
            <p:cNvPr id="38" name="Straight Arrow Connector 47">
              <a:extLst>
                <a:ext uri="{FF2B5EF4-FFF2-40B4-BE49-F238E27FC236}">
                  <a16:creationId xmlns:a16="http://schemas.microsoft.com/office/drawing/2014/main" id="{2A21C748-9A3F-9CB4-553A-653AE1E12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9632" y="3199849"/>
              <a:ext cx="824270" cy="206516"/>
            </a:xfrm>
            <a:prstGeom prst="straightConnector1">
              <a:avLst/>
            </a:prstGeom>
            <a:ln w="254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48">
              <a:extLst>
                <a:ext uri="{FF2B5EF4-FFF2-40B4-BE49-F238E27FC236}">
                  <a16:creationId xmlns:a16="http://schemas.microsoft.com/office/drawing/2014/main" id="{A0CEB2D4-BD1B-5E2F-65B6-92C362434F3A}"/>
                </a:ext>
              </a:extLst>
            </p:cNvPr>
            <p:cNvSpPr txBox="1"/>
            <p:nvPr/>
          </p:nvSpPr>
          <p:spPr>
            <a:xfrm>
              <a:off x="9766820" y="3656952"/>
              <a:ext cx="1392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(Thinned) CMOS 28-nm ASIC</a:t>
              </a:r>
            </a:p>
          </p:txBody>
        </p:sp>
        <p:cxnSp>
          <p:nvCxnSpPr>
            <p:cNvPr id="40" name="Straight Arrow Connector 49">
              <a:extLst>
                <a:ext uri="{FF2B5EF4-FFF2-40B4-BE49-F238E27FC236}">
                  <a16:creationId xmlns:a16="http://schemas.microsoft.com/office/drawing/2014/main" id="{48B92D25-E8F7-AA40-CC92-37AC8BEC81CD}"/>
                </a:ext>
              </a:extLst>
            </p:cNvPr>
            <p:cNvCxnSpPr>
              <a:cxnSpLocks/>
            </p:cNvCxnSpPr>
            <p:nvPr/>
          </p:nvCxnSpPr>
          <p:spPr>
            <a:xfrm>
              <a:off x="4591429" y="3992624"/>
              <a:ext cx="18797" cy="737559"/>
            </a:xfrm>
            <a:prstGeom prst="straightConnector1">
              <a:avLst/>
            </a:prstGeom>
            <a:ln w="254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50">
              <a:extLst>
                <a:ext uri="{FF2B5EF4-FFF2-40B4-BE49-F238E27FC236}">
                  <a16:creationId xmlns:a16="http://schemas.microsoft.com/office/drawing/2014/main" id="{94FA61F3-DD9C-2BDA-EF78-3A8E1B6DB308}"/>
                </a:ext>
              </a:extLst>
            </p:cNvPr>
            <p:cNvSpPr txBox="1"/>
            <p:nvPr/>
          </p:nvSpPr>
          <p:spPr>
            <a:xfrm>
              <a:off x="3842360" y="4754355"/>
              <a:ext cx="12281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TSV interposer &amp; cooling plate</a:t>
              </a:r>
            </a:p>
          </p:txBody>
        </p:sp>
        <p:cxnSp>
          <p:nvCxnSpPr>
            <p:cNvPr id="42" name="Straight Arrow Connector 51">
              <a:extLst>
                <a:ext uri="{FF2B5EF4-FFF2-40B4-BE49-F238E27FC236}">
                  <a16:creationId xmlns:a16="http://schemas.microsoft.com/office/drawing/2014/main" id="{B47F6EEF-25FC-3D88-122C-C232A6216F62}"/>
                </a:ext>
              </a:extLst>
            </p:cNvPr>
            <p:cNvCxnSpPr>
              <a:cxnSpLocks/>
            </p:cNvCxnSpPr>
            <p:nvPr/>
          </p:nvCxnSpPr>
          <p:spPr>
            <a:xfrm>
              <a:off x="6053465" y="3937363"/>
              <a:ext cx="4932" cy="743902"/>
            </a:xfrm>
            <a:prstGeom prst="straightConnector1">
              <a:avLst/>
            </a:prstGeom>
            <a:ln w="254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52">
              <a:extLst>
                <a:ext uri="{FF2B5EF4-FFF2-40B4-BE49-F238E27FC236}">
                  <a16:creationId xmlns:a16="http://schemas.microsoft.com/office/drawing/2014/main" id="{3B74DCA5-6994-7C20-156E-DB0C9FBA978C}"/>
                </a:ext>
              </a:extLst>
            </p:cNvPr>
            <p:cNvSpPr txBox="1"/>
            <p:nvPr/>
          </p:nvSpPr>
          <p:spPr>
            <a:xfrm>
              <a:off x="5442833" y="4687011"/>
              <a:ext cx="2383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µChannel cooling system</a:t>
              </a:r>
            </a:p>
          </p:txBody>
        </p:sp>
        <p:cxnSp>
          <p:nvCxnSpPr>
            <p:cNvPr id="44" name="Straight Arrow Connector 53">
              <a:extLst>
                <a:ext uri="{FF2B5EF4-FFF2-40B4-BE49-F238E27FC236}">
                  <a16:creationId xmlns:a16="http://schemas.microsoft.com/office/drawing/2014/main" id="{7FEA5739-A0A0-C112-3906-D79FF4B54952}"/>
                </a:ext>
              </a:extLst>
            </p:cNvPr>
            <p:cNvCxnSpPr>
              <a:cxnSpLocks/>
            </p:cNvCxnSpPr>
            <p:nvPr/>
          </p:nvCxnSpPr>
          <p:spPr>
            <a:xfrm>
              <a:off x="1913520" y="4242696"/>
              <a:ext cx="0" cy="394285"/>
            </a:xfrm>
            <a:prstGeom prst="straightConnector1">
              <a:avLst/>
            </a:prstGeom>
            <a:ln w="254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54">
              <a:extLst>
                <a:ext uri="{FF2B5EF4-FFF2-40B4-BE49-F238E27FC236}">
                  <a16:creationId xmlns:a16="http://schemas.microsoft.com/office/drawing/2014/main" id="{B5E71205-0030-8D08-F57E-EF12A3717199}"/>
                </a:ext>
              </a:extLst>
            </p:cNvPr>
            <p:cNvSpPr txBox="1"/>
            <p:nvPr/>
          </p:nvSpPr>
          <p:spPr>
            <a:xfrm>
              <a:off x="513131" y="4776630"/>
              <a:ext cx="2406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Auxiliary components and optical read-out (PIC)</a:t>
              </a:r>
            </a:p>
          </p:txBody>
        </p:sp>
        <p:grpSp>
          <p:nvGrpSpPr>
            <p:cNvPr id="46" name="Group 55">
              <a:extLst>
                <a:ext uri="{FF2B5EF4-FFF2-40B4-BE49-F238E27FC236}">
                  <a16:creationId xmlns:a16="http://schemas.microsoft.com/office/drawing/2014/main" id="{E3FC70AE-6DDC-B6EE-F75F-4B4147B00161}"/>
                </a:ext>
              </a:extLst>
            </p:cNvPr>
            <p:cNvGrpSpPr/>
            <p:nvPr/>
          </p:nvGrpSpPr>
          <p:grpSpPr>
            <a:xfrm>
              <a:off x="1360724" y="3188781"/>
              <a:ext cx="7192273" cy="145460"/>
              <a:chOff x="1831963" y="1513490"/>
              <a:chExt cx="7192273" cy="145460"/>
            </a:xfrm>
          </p:grpSpPr>
          <p:sp>
            <p:nvSpPr>
              <p:cNvPr id="71" name="Oval 153">
                <a:extLst>
                  <a:ext uri="{FF2B5EF4-FFF2-40B4-BE49-F238E27FC236}">
                    <a16:creationId xmlns:a16="http://schemas.microsoft.com/office/drawing/2014/main" id="{BAF0AECD-D2FA-6108-A72E-59B0D3844162}"/>
                  </a:ext>
                </a:extLst>
              </p:cNvPr>
              <p:cNvSpPr/>
              <p:nvPr/>
            </p:nvSpPr>
            <p:spPr>
              <a:xfrm>
                <a:off x="183196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Oval 154">
                <a:extLst>
                  <a:ext uri="{FF2B5EF4-FFF2-40B4-BE49-F238E27FC236}">
                    <a16:creationId xmlns:a16="http://schemas.microsoft.com/office/drawing/2014/main" id="{1AD2B54C-A1E0-F581-6428-B5F8CCFB5A3C}"/>
                  </a:ext>
                </a:extLst>
              </p:cNvPr>
              <p:cNvSpPr/>
              <p:nvPr/>
            </p:nvSpPr>
            <p:spPr>
              <a:xfrm>
                <a:off x="209184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Oval 155">
                <a:extLst>
                  <a:ext uri="{FF2B5EF4-FFF2-40B4-BE49-F238E27FC236}">
                    <a16:creationId xmlns:a16="http://schemas.microsoft.com/office/drawing/2014/main" id="{E36C9F75-99D0-F795-6E72-A0FF2AEB0DED}"/>
                  </a:ext>
                </a:extLst>
              </p:cNvPr>
              <p:cNvSpPr/>
              <p:nvPr/>
            </p:nvSpPr>
            <p:spPr>
              <a:xfrm>
                <a:off x="235172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Oval 156">
                <a:extLst>
                  <a:ext uri="{FF2B5EF4-FFF2-40B4-BE49-F238E27FC236}">
                    <a16:creationId xmlns:a16="http://schemas.microsoft.com/office/drawing/2014/main" id="{6B576E56-334E-6A7B-6A2D-9AB23EF475CB}"/>
                  </a:ext>
                </a:extLst>
              </p:cNvPr>
              <p:cNvSpPr/>
              <p:nvPr/>
            </p:nvSpPr>
            <p:spPr>
              <a:xfrm>
                <a:off x="261160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Oval 157">
                <a:extLst>
                  <a:ext uri="{FF2B5EF4-FFF2-40B4-BE49-F238E27FC236}">
                    <a16:creationId xmlns:a16="http://schemas.microsoft.com/office/drawing/2014/main" id="{989DAC59-24F3-B45D-CACA-A18669BC5F59}"/>
                  </a:ext>
                </a:extLst>
              </p:cNvPr>
              <p:cNvSpPr/>
              <p:nvPr/>
            </p:nvSpPr>
            <p:spPr>
              <a:xfrm>
                <a:off x="287148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Oval 158">
                <a:extLst>
                  <a:ext uri="{FF2B5EF4-FFF2-40B4-BE49-F238E27FC236}">
                    <a16:creationId xmlns:a16="http://schemas.microsoft.com/office/drawing/2014/main" id="{369F56F5-7793-FDFF-050A-9DC6FDC812EA}"/>
                  </a:ext>
                </a:extLst>
              </p:cNvPr>
              <p:cNvSpPr/>
              <p:nvPr/>
            </p:nvSpPr>
            <p:spPr>
              <a:xfrm>
                <a:off x="313136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Oval 159">
                <a:extLst>
                  <a:ext uri="{FF2B5EF4-FFF2-40B4-BE49-F238E27FC236}">
                    <a16:creationId xmlns:a16="http://schemas.microsoft.com/office/drawing/2014/main" id="{9B21E061-B21E-2930-2AED-31646492C6AB}"/>
                  </a:ext>
                </a:extLst>
              </p:cNvPr>
              <p:cNvSpPr/>
              <p:nvPr/>
            </p:nvSpPr>
            <p:spPr>
              <a:xfrm>
                <a:off x="339124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Oval 160">
                <a:extLst>
                  <a:ext uri="{FF2B5EF4-FFF2-40B4-BE49-F238E27FC236}">
                    <a16:creationId xmlns:a16="http://schemas.microsoft.com/office/drawing/2014/main" id="{14B41E27-F54A-C4D9-4FFE-426D3678C9EB}"/>
                  </a:ext>
                </a:extLst>
              </p:cNvPr>
              <p:cNvSpPr/>
              <p:nvPr/>
            </p:nvSpPr>
            <p:spPr>
              <a:xfrm>
                <a:off x="365112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Oval 161">
                <a:extLst>
                  <a:ext uri="{FF2B5EF4-FFF2-40B4-BE49-F238E27FC236}">
                    <a16:creationId xmlns:a16="http://schemas.microsoft.com/office/drawing/2014/main" id="{1BED6EB2-E979-B9A4-5C35-61C943E62321}"/>
                  </a:ext>
                </a:extLst>
              </p:cNvPr>
              <p:cNvSpPr/>
              <p:nvPr/>
            </p:nvSpPr>
            <p:spPr>
              <a:xfrm>
                <a:off x="391100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Oval 162">
                <a:extLst>
                  <a:ext uri="{FF2B5EF4-FFF2-40B4-BE49-F238E27FC236}">
                    <a16:creationId xmlns:a16="http://schemas.microsoft.com/office/drawing/2014/main" id="{B96A5D77-611B-7C2F-2950-0490101D0701}"/>
                  </a:ext>
                </a:extLst>
              </p:cNvPr>
              <p:cNvSpPr/>
              <p:nvPr/>
            </p:nvSpPr>
            <p:spPr>
              <a:xfrm>
                <a:off x="417088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Oval 163">
                <a:extLst>
                  <a:ext uri="{FF2B5EF4-FFF2-40B4-BE49-F238E27FC236}">
                    <a16:creationId xmlns:a16="http://schemas.microsoft.com/office/drawing/2014/main" id="{7FD5E050-0318-AC7C-FFAD-F1A23FF5DFFE}"/>
                  </a:ext>
                </a:extLst>
              </p:cNvPr>
              <p:cNvSpPr/>
              <p:nvPr/>
            </p:nvSpPr>
            <p:spPr>
              <a:xfrm>
                <a:off x="443076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Oval 164">
                <a:extLst>
                  <a:ext uri="{FF2B5EF4-FFF2-40B4-BE49-F238E27FC236}">
                    <a16:creationId xmlns:a16="http://schemas.microsoft.com/office/drawing/2014/main" id="{140EAB4B-D2C5-16FC-FC8B-DA0F21D2E395}"/>
                  </a:ext>
                </a:extLst>
              </p:cNvPr>
              <p:cNvSpPr/>
              <p:nvPr/>
            </p:nvSpPr>
            <p:spPr>
              <a:xfrm>
                <a:off x="469064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Oval 165">
                <a:extLst>
                  <a:ext uri="{FF2B5EF4-FFF2-40B4-BE49-F238E27FC236}">
                    <a16:creationId xmlns:a16="http://schemas.microsoft.com/office/drawing/2014/main" id="{E7F001AA-88DE-29A4-1DF5-3BF73110E2C9}"/>
                  </a:ext>
                </a:extLst>
              </p:cNvPr>
              <p:cNvSpPr/>
              <p:nvPr/>
            </p:nvSpPr>
            <p:spPr>
              <a:xfrm>
                <a:off x="495052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Oval 166">
                <a:extLst>
                  <a:ext uri="{FF2B5EF4-FFF2-40B4-BE49-F238E27FC236}">
                    <a16:creationId xmlns:a16="http://schemas.microsoft.com/office/drawing/2014/main" id="{9BDE473F-F64E-734F-39A8-2FF8ABE51244}"/>
                  </a:ext>
                </a:extLst>
              </p:cNvPr>
              <p:cNvSpPr/>
              <p:nvPr/>
            </p:nvSpPr>
            <p:spPr>
              <a:xfrm>
                <a:off x="521040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Oval 167">
                <a:extLst>
                  <a:ext uri="{FF2B5EF4-FFF2-40B4-BE49-F238E27FC236}">
                    <a16:creationId xmlns:a16="http://schemas.microsoft.com/office/drawing/2014/main" id="{73965E00-5C1C-C6CB-1B70-87C3E1F84CB3}"/>
                  </a:ext>
                </a:extLst>
              </p:cNvPr>
              <p:cNvSpPr/>
              <p:nvPr/>
            </p:nvSpPr>
            <p:spPr>
              <a:xfrm>
                <a:off x="547028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Oval 168">
                <a:extLst>
                  <a:ext uri="{FF2B5EF4-FFF2-40B4-BE49-F238E27FC236}">
                    <a16:creationId xmlns:a16="http://schemas.microsoft.com/office/drawing/2014/main" id="{D62FBF75-9D75-EFCA-0696-E1E291686E28}"/>
                  </a:ext>
                </a:extLst>
              </p:cNvPr>
              <p:cNvSpPr/>
              <p:nvPr/>
            </p:nvSpPr>
            <p:spPr>
              <a:xfrm>
                <a:off x="573016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Oval 169">
                <a:extLst>
                  <a:ext uri="{FF2B5EF4-FFF2-40B4-BE49-F238E27FC236}">
                    <a16:creationId xmlns:a16="http://schemas.microsoft.com/office/drawing/2014/main" id="{0DCFCC1B-73E7-6BD3-177D-4AD1128EA866}"/>
                  </a:ext>
                </a:extLst>
              </p:cNvPr>
              <p:cNvSpPr/>
              <p:nvPr/>
            </p:nvSpPr>
            <p:spPr>
              <a:xfrm>
                <a:off x="599004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Oval 170">
                <a:extLst>
                  <a:ext uri="{FF2B5EF4-FFF2-40B4-BE49-F238E27FC236}">
                    <a16:creationId xmlns:a16="http://schemas.microsoft.com/office/drawing/2014/main" id="{384C3010-32A7-134E-7027-685201C47465}"/>
                  </a:ext>
                </a:extLst>
              </p:cNvPr>
              <p:cNvSpPr/>
              <p:nvPr/>
            </p:nvSpPr>
            <p:spPr>
              <a:xfrm>
                <a:off x="624992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Oval 171">
                <a:extLst>
                  <a:ext uri="{FF2B5EF4-FFF2-40B4-BE49-F238E27FC236}">
                    <a16:creationId xmlns:a16="http://schemas.microsoft.com/office/drawing/2014/main" id="{136A8803-AED2-6099-434B-6D4F95B6CDCC}"/>
                  </a:ext>
                </a:extLst>
              </p:cNvPr>
              <p:cNvSpPr/>
              <p:nvPr/>
            </p:nvSpPr>
            <p:spPr>
              <a:xfrm>
                <a:off x="650980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Oval 172">
                <a:extLst>
                  <a:ext uri="{FF2B5EF4-FFF2-40B4-BE49-F238E27FC236}">
                    <a16:creationId xmlns:a16="http://schemas.microsoft.com/office/drawing/2014/main" id="{B0A3DB75-FCF6-9A44-D51E-652D56ADD00F}"/>
                  </a:ext>
                </a:extLst>
              </p:cNvPr>
              <p:cNvSpPr/>
              <p:nvPr/>
            </p:nvSpPr>
            <p:spPr>
              <a:xfrm>
                <a:off x="676968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Oval 173">
                <a:extLst>
                  <a:ext uri="{FF2B5EF4-FFF2-40B4-BE49-F238E27FC236}">
                    <a16:creationId xmlns:a16="http://schemas.microsoft.com/office/drawing/2014/main" id="{A6A6508B-7255-4ADA-8526-C21417124DEB}"/>
                  </a:ext>
                </a:extLst>
              </p:cNvPr>
              <p:cNvSpPr/>
              <p:nvPr/>
            </p:nvSpPr>
            <p:spPr>
              <a:xfrm>
                <a:off x="702956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Oval 174">
                <a:extLst>
                  <a:ext uri="{FF2B5EF4-FFF2-40B4-BE49-F238E27FC236}">
                    <a16:creationId xmlns:a16="http://schemas.microsoft.com/office/drawing/2014/main" id="{576087CA-5920-F7BB-75DD-DFF402158876}"/>
                  </a:ext>
                </a:extLst>
              </p:cNvPr>
              <p:cNvSpPr/>
              <p:nvPr/>
            </p:nvSpPr>
            <p:spPr>
              <a:xfrm>
                <a:off x="728944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Oval 175">
                <a:extLst>
                  <a:ext uri="{FF2B5EF4-FFF2-40B4-BE49-F238E27FC236}">
                    <a16:creationId xmlns:a16="http://schemas.microsoft.com/office/drawing/2014/main" id="{1A5379AA-A839-11A6-6F1A-B29EAD2F70C5}"/>
                  </a:ext>
                </a:extLst>
              </p:cNvPr>
              <p:cNvSpPr/>
              <p:nvPr/>
            </p:nvSpPr>
            <p:spPr>
              <a:xfrm>
                <a:off x="754932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Oval 176">
                <a:extLst>
                  <a:ext uri="{FF2B5EF4-FFF2-40B4-BE49-F238E27FC236}">
                    <a16:creationId xmlns:a16="http://schemas.microsoft.com/office/drawing/2014/main" id="{D5CFC79A-CBA6-698B-3116-D047FBEEA269}"/>
                  </a:ext>
                </a:extLst>
              </p:cNvPr>
              <p:cNvSpPr/>
              <p:nvPr/>
            </p:nvSpPr>
            <p:spPr>
              <a:xfrm>
                <a:off x="780920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Oval 177">
                <a:extLst>
                  <a:ext uri="{FF2B5EF4-FFF2-40B4-BE49-F238E27FC236}">
                    <a16:creationId xmlns:a16="http://schemas.microsoft.com/office/drawing/2014/main" id="{19B24975-C97D-DF30-21C5-0DD926B2170D}"/>
                  </a:ext>
                </a:extLst>
              </p:cNvPr>
              <p:cNvSpPr/>
              <p:nvPr/>
            </p:nvSpPr>
            <p:spPr>
              <a:xfrm>
                <a:off x="806908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Oval 178">
                <a:extLst>
                  <a:ext uri="{FF2B5EF4-FFF2-40B4-BE49-F238E27FC236}">
                    <a16:creationId xmlns:a16="http://schemas.microsoft.com/office/drawing/2014/main" id="{D17FE9EF-159F-1161-4CF7-BA317B217509}"/>
                  </a:ext>
                </a:extLst>
              </p:cNvPr>
              <p:cNvSpPr/>
              <p:nvPr/>
            </p:nvSpPr>
            <p:spPr>
              <a:xfrm>
                <a:off x="832896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Oval 179">
                <a:extLst>
                  <a:ext uri="{FF2B5EF4-FFF2-40B4-BE49-F238E27FC236}">
                    <a16:creationId xmlns:a16="http://schemas.microsoft.com/office/drawing/2014/main" id="{188F47FA-A4E0-1B4A-7A24-87250E868D46}"/>
                  </a:ext>
                </a:extLst>
              </p:cNvPr>
              <p:cNvSpPr/>
              <p:nvPr/>
            </p:nvSpPr>
            <p:spPr>
              <a:xfrm>
                <a:off x="858884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Oval 180">
                <a:extLst>
                  <a:ext uri="{FF2B5EF4-FFF2-40B4-BE49-F238E27FC236}">
                    <a16:creationId xmlns:a16="http://schemas.microsoft.com/office/drawing/2014/main" id="{69239105-CF78-20D1-0583-6460959418D4}"/>
                  </a:ext>
                </a:extLst>
              </p:cNvPr>
              <p:cNvSpPr/>
              <p:nvPr/>
            </p:nvSpPr>
            <p:spPr>
              <a:xfrm>
                <a:off x="8848723" y="1513490"/>
                <a:ext cx="175513" cy="1454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7" name="Straight Arrow Connector 56">
              <a:extLst>
                <a:ext uri="{FF2B5EF4-FFF2-40B4-BE49-F238E27FC236}">
                  <a16:creationId xmlns:a16="http://schemas.microsoft.com/office/drawing/2014/main" id="{CE68B7EA-D58E-2CE0-613F-C81444A90A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0383" y="2444475"/>
              <a:ext cx="834100" cy="226554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57">
              <a:extLst>
                <a:ext uri="{FF2B5EF4-FFF2-40B4-BE49-F238E27FC236}">
                  <a16:creationId xmlns:a16="http://schemas.microsoft.com/office/drawing/2014/main" id="{3052FD66-C8E2-714A-E40E-0E04D3081D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0780" y="2270477"/>
              <a:ext cx="1108428" cy="292857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58">
              <a:extLst>
                <a:ext uri="{FF2B5EF4-FFF2-40B4-BE49-F238E27FC236}">
                  <a16:creationId xmlns:a16="http://schemas.microsoft.com/office/drawing/2014/main" id="{39219BFD-48F7-EA94-8171-31816786CF03}"/>
                </a:ext>
              </a:extLst>
            </p:cNvPr>
            <p:cNvSpPr txBox="1"/>
            <p:nvPr/>
          </p:nvSpPr>
          <p:spPr>
            <a:xfrm>
              <a:off x="3521014" y="1949529"/>
              <a:ext cx="2118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Tracks</a:t>
              </a:r>
            </a:p>
          </p:txBody>
        </p:sp>
        <p:sp>
          <p:nvSpPr>
            <p:cNvPr id="50" name="Oval 59">
              <a:extLst>
                <a:ext uri="{FF2B5EF4-FFF2-40B4-BE49-F238E27FC236}">
                  <a16:creationId xmlns:a16="http://schemas.microsoft.com/office/drawing/2014/main" id="{A9A48F8E-86EC-DA28-FB7A-72E76B5C68AE}"/>
                </a:ext>
              </a:extLst>
            </p:cNvPr>
            <p:cNvSpPr/>
            <p:nvPr/>
          </p:nvSpPr>
          <p:spPr>
            <a:xfrm>
              <a:off x="1913520" y="3770563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Oval 99">
              <a:extLst>
                <a:ext uri="{FF2B5EF4-FFF2-40B4-BE49-F238E27FC236}">
                  <a16:creationId xmlns:a16="http://schemas.microsoft.com/office/drawing/2014/main" id="{071AA801-BEB9-2DA6-707A-8886D531F500}"/>
                </a:ext>
              </a:extLst>
            </p:cNvPr>
            <p:cNvSpPr/>
            <p:nvPr/>
          </p:nvSpPr>
          <p:spPr>
            <a:xfrm>
              <a:off x="2846538" y="3772117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val 101">
              <a:extLst>
                <a:ext uri="{FF2B5EF4-FFF2-40B4-BE49-F238E27FC236}">
                  <a16:creationId xmlns:a16="http://schemas.microsoft.com/office/drawing/2014/main" id="{475A829F-78AE-4853-E194-F4D5DD406907}"/>
                </a:ext>
              </a:extLst>
            </p:cNvPr>
            <p:cNvSpPr/>
            <p:nvPr/>
          </p:nvSpPr>
          <p:spPr>
            <a:xfrm>
              <a:off x="3355449" y="3771789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val 103">
              <a:extLst>
                <a:ext uri="{FF2B5EF4-FFF2-40B4-BE49-F238E27FC236}">
                  <a16:creationId xmlns:a16="http://schemas.microsoft.com/office/drawing/2014/main" id="{AE355C29-EBB9-8E29-3F3F-A932890E7C28}"/>
                </a:ext>
              </a:extLst>
            </p:cNvPr>
            <p:cNvSpPr/>
            <p:nvPr/>
          </p:nvSpPr>
          <p:spPr>
            <a:xfrm>
              <a:off x="3864360" y="3771461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105">
              <a:extLst>
                <a:ext uri="{FF2B5EF4-FFF2-40B4-BE49-F238E27FC236}">
                  <a16:creationId xmlns:a16="http://schemas.microsoft.com/office/drawing/2014/main" id="{E04ADF8A-9C1B-B230-6520-688F813DCF56}"/>
                </a:ext>
              </a:extLst>
            </p:cNvPr>
            <p:cNvSpPr/>
            <p:nvPr/>
          </p:nvSpPr>
          <p:spPr>
            <a:xfrm>
              <a:off x="4373271" y="3771133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l 106">
              <a:extLst>
                <a:ext uri="{FF2B5EF4-FFF2-40B4-BE49-F238E27FC236}">
                  <a16:creationId xmlns:a16="http://schemas.microsoft.com/office/drawing/2014/main" id="{604D3A6D-C9E1-68FD-8165-7AE0474B7A39}"/>
                </a:ext>
              </a:extLst>
            </p:cNvPr>
            <p:cNvSpPr/>
            <p:nvPr/>
          </p:nvSpPr>
          <p:spPr>
            <a:xfrm>
              <a:off x="4882182" y="3770805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107">
              <a:extLst>
                <a:ext uri="{FF2B5EF4-FFF2-40B4-BE49-F238E27FC236}">
                  <a16:creationId xmlns:a16="http://schemas.microsoft.com/office/drawing/2014/main" id="{5906A848-830B-F40C-D6FE-D37709B426E6}"/>
                </a:ext>
              </a:extLst>
            </p:cNvPr>
            <p:cNvSpPr/>
            <p:nvPr/>
          </p:nvSpPr>
          <p:spPr>
            <a:xfrm>
              <a:off x="5391093" y="3770477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val 108">
              <a:extLst>
                <a:ext uri="{FF2B5EF4-FFF2-40B4-BE49-F238E27FC236}">
                  <a16:creationId xmlns:a16="http://schemas.microsoft.com/office/drawing/2014/main" id="{52E203DA-6B08-DBF5-F982-B7CE5AB8E0D6}"/>
                </a:ext>
              </a:extLst>
            </p:cNvPr>
            <p:cNvSpPr/>
            <p:nvPr/>
          </p:nvSpPr>
          <p:spPr>
            <a:xfrm>
              <a:off x="5900004" y="3770149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109">
              <a:extLst>
                <a:ext uri="{FF2B5EF4-FFF2-40B4-BE49-F238E27FC236}">
                  <a16:creationId xmlns:a16="http://schemas.microsoft.com/office/drawing/2014/main" id="{7B7E50BA-9B41-4239-3B90-F27D0A7996AE}"/>
                </a:ext>
              </a:extLst>
            </p:cNvPr>
            <p:cNvSpPr/>
            <p:nvPr/>
          </p:nvSpPr>
          <p:spPr>
            <a:xfrm>
              <a:off x="6408915" y="3769821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val 134">
              <a:extLst>
                <a:ext uri="{FF2B5EF4-FFF2-40B4-BE49-F238E27FC236}">
                  <a16:creationId xmlns:a16="http://schemas.microsoft.com/office/drawing/2014/main" id="{B0534658-05A9-396B-4303-AC0DC1398793}"/>
                </a:ext>
              </a:extLst>
            </p:cNvPr>
            <p:cNvSpPr/>
            <p:nvPr/>
          </p:nvSpPr>
          <p:spPr>
            <a:xfrm>
              <a:off x="6917826" y="3769493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135">
              <a:extLst>
                <a:ext uri="{FF2B5EF4-FFF2-40B4-BE49-F238E27FC236}">
                  <a16:creationId xmlns:a16="http://schemas.microsoft.com/office/drawing/2014/main" id="{32D0FF4B-A1F9-2777-4696-1ADC72A83B4D}"/>
                </a:ext>
              </a:extLst>
            </p:cNvPr>
            <p:cNvSpPr/>
            <p:nvPr/>
          </p:nvSpPr>
          <p:spPr>
            <a:xfrm>
              <a:off x="7426737" y="3769165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136">
              <a:extLst>
                <a:ext uri="{FF2B5EF4-FFF2-40B4-BE49-F238E27FC236}">
                  <a16:creationId xmlns:a16="http://schemas.microsoft.com/office/drawing/2014/main" id="{87D1EC0B-86EF-C4CE-96BA-177CF257A953}"/>
                </a:ext>
              </a:extLst>
            </p:cNvPr>
            <p:cNvSpPr/>
            <p:nvPr/>
          </p:nvSpPr>
          <p:spPr>
            <a:xfrm>
              <a:off x="7935648" y="3768837"/>
              <a:ext cx="111571" cy="1158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2" name="Straight Arrow Connector 137">
              <a:extLst>
                <a:ext uri="{FF2B5EF4-FFF2-40B4-BE49-F238E27FC236}">
                  <a16:creationId xmlns:a16="http://schemas.microsoft.com/office/drawing/2014/main" id="{EE36C14F-CC50-7A2F-38A4-34EEF200435A}"/>
                </a:ext>
              </a:extLst>
            </p:cNvPr>
            <p:cNvCxnSpPr>
              <a:cxnSpLocks/>
            </p:cNvCxnSpPr>
            <p:nvPr/>
          </p:nvCxnSpPr>
          <p:spPr>
            <a:xfrm>
              <a:off x="1213234" y="4255181"/>
              <a:ext cx="0" cy="394285"/>
            </a:xfrm>
            <a:prstGeom prst="straightConnector1">
              <a:avLst/>
            </a:prstGeom>
            <a:ln w="254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138">
              <a:extLst>
                <a:ext uri="{FF2B5EF4-FFF2-40B4-BE49-F238E27FC236}">
                  <a16:creationId xmlns:a16="http://schemas.microsoft.com/office/drawing/2014/main" id="{BFC8BF6D-E892-DAF5-22CE-03826F88BAFF}"/>
                </a:ext>
              </a:extLst>
            </p:cNvPr>
            <p:cNvSpPr/>
            <p:nvPr/>
          </p:nvSpPr>
          <p:spPr>
            <a:xfrm>
              <a:off x="5699189" y="3684319"/>
              <a:ext cx="93722" cy="30830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139">
              <a:extLst>
                <a:ext uri="{FF2B5EF4-FFF2-40B4-BE49-F238E27FC236}">
                  <a16:creationId xmlns:a16="http://schemas.microsoft.com/office/drawing/2014/main" id="{08F0B3C0-D54A-4467-88B5-3257C9D99E00}"/>
                </a:ext>
              </a:extLst>
            </p:cNvPr>
            <p:cNvSpPr/>
            <p:nvPr/>
          </p:nvSpPr>
          <p:spPr>
            <a:xfrm>
              <a:off x="6182734" y="3684319"/>
              <a:ext cx="93722" cy="30830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140">
              <a:extLst>
                <a:ext uri="{FF2B5EF4-FFF2-40B4-BE49-F238E27FC236}">
                  <a16:creationId xmlns:a16="http://schemas.microsoft.com/office/drawing/2014/main" id="{F5334FB4-514A-7746-040D-FF89A85953DD}"/>
                </a:ext>
              </a:extLst>
            </p:cNvPr>
            <p:cNvSpPr/>
            <p:nvPr/>
          </p:nvSpPr>
          <p:spPr>
            <a:xfrm>
              <a:off x="6666279" y="3684319"/>
              <a:ext cx="93722" cy="30830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141">
              <a:extLst>
                <a:ext uri="{FF2B5EF4-FFF2-40B4-BE49-F238E27FC236}">
                  <a16:creationId xmlns:a16="http://schemas.microsoft.com/office/drawing/2014/main" id="{98ADBCA4-5DF8-5B7F-D0EC-2F78F7038143}"/>
                </a:ext>
              </a:extLst>
            </p:cNvPr>
            <p:cNvSpPr/>
            <p:nvPr/>
          </p:nvSpPr>
          <p:spPr>
            <a:xfrm>
              <a:off x="7149824" y="3684319"/>
              <a:ext cx="93722" cy="30830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142">
              <a:extLst>
                <a:ext uri="{FF2B5EF4-FFF2-40B4-BE49-F238E27FC236}">
                  <a16:creationId xmlns:a16="http://schemas.microsoft.com/office/drawing/2014/main" id="{2A68025F-FC2A-74CE-F2DA-B17887CE7EDE}"/>
                </a:ext>
              </a:extLst>
            </p:cNvPr>
            <p:cNvSpPr/>
            <p:nvPr/>
          </p:nvSpPr>
          <p:spPr>
            <a:xfrm>
              <a:off x="7633369" y="3684319"/>
              <a:ext cx="93722" cy="30830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143">
              <a:extLst>
                <a:ext uri="{FF2B5EF4-FFF2-40B4-BE49-F238E27FC236}">
                  <a16:creationId xmlns:a16="http://schemas.microsoft.com/office/drawing/2014/main" id="{377C968F-9F12-8E1C-059C-6DE98EF1E46E}"/>
                </a:ext>
              </a:extLst>
            </p:cNvPr>
            <p:cNvSpPr/>
            <p:nvPr/>
          </p:nvSpPr>
          <p:spPr>
            <a:xfrm>
              <a:off x="8116914" y="3684319"/>
              <a:ext cx="93722" cy="30830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144">
              <a:extLst>
                <a:ext uri="{FF2B5EF4-FFF2-40B4-BE49-F238E27FC236}">
                  <a16:creationId xmlns:a16="http://schemas.microsoft.com/office/drawing/2014/main" id="{73D2A812-2808-192F-FC39-44307CDBAEEE}"/>
                </a:ext>
              </a:extLst>
            </p:cNvPr>
            <p:cNvSpPr/>
            <p:nvPr/>
          </p:nvSpPr>
          <p:spPr>
            <a:xfrm>
              <a:off x="3624091" y="3669436"/>
              <a:ext cx="106617" cy="33455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0" name="Straight Arrow Connector 145">
              <a:extLst>
                <a:ext uri="{FF2B5EF4-FFF2-40B4-BE49-F238E27FC236}">
                  <a16:creationId xmlns:a16="http://schemas.microsoft.com/office/drawing/2014/main" id="{198A5ADE-6DBF-107C-13EC-8853F5E0F535}"/>
                </a:ext>
              </a:extLst>
            </p:cNvPr>
            <p:cNvCxnSpPr>
              <a:cxnSpLocks/>
            </p:cNvCxnSpPr>
            <p:nvPr/>
          </p:nvCxnSpPr>
          <p:spPr>
            <a:xfrm>
              <a:off x="8729632" y="3584882"/>
              <a:ext cx="1149474" cy="352481"/>
            </a:xfrm>
            <a:prstGeom prst="straightConnector1">
              <a:avLst/>
            </a:prstGeom>
            <a:ln w="254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117">
            <a:extLst>
              <a:ext uri="{FF2B5EF4-FFF2-40B4-BE49-F238E27FC236}">
                <a16:creationId xmlns:a16="http://schemas.microsoft.com/office/drawing/2014/main" id="{5F92A0C0-1B1D-037D-114F-162CD7258BDB}"/>
              </a:ext>
            </a:extLst>
          </p:cNvPr>
          <p:cNvSpPr txBox="1"/>
          <p:nvPr/>
        </p:nvSpPr>
        <p:spPr>
          <a:xfrm>
            <a:off x="112249" y="5316242"/>
            <a:ext cx="7841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IGNITE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CH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it-IT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complete </a:t>
            </a:r>
            <a:r>
              <a:rPr lang="it-IT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-out ASIC, </a:t>
            </a:r>
            <a:r>
              <a:rPr lang="it-IT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IC, </a:t>
            </a:r>
            <a:r>
              <a:rPr lang="it-IT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photonic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circuit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data links, </a:t>
            </a:r>
            <a:r>
              <a:rPr lang="it-IT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cooling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system) </a:t>
            </a:r>
          </a:p>
        </p:txBody>
      </p:sp>
      <p:sp>
        <p:nvSpPr>
          <p:cNvPr id="100" name="TextBox 4">
            <a:extLst>
              <a:ext uri="{FF2B5EF4-FFF2-40B4-BE49-F238E27FC236}">
                <a16:creationId xmlns:a16="http://schemas.microsoft.com/office/drawing/2014/main" id="{0704FBE7-8072-5E26-2DF4-81FDDDC58DFD}"/>
              </a:ext>
            </a:extLst>
          </p:cNvPr>
          <p:cNvSpPr txBox="1"/>
          <p:nvPr/>
        </p:nvSpPr>
        <p:spPr>
          <a:xfrm>
            <a:off x="7458347" y="4136152"/>
            <a:ext cx="475071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CH" sz="1600" b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</a:t>
            </a:r>
            <a:r>
              <a:rPr lang="it-IT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≈ 20 FTE, 75 </a:t>
            </a:r>
            <a:r>
              <a:rPr lang="it-IT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researchers</a:t>
            </a: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H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Researchers</a:t>
            </a: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CH" sz="1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</a:t>
            </a:r>
            <a:r>
              <a:rPr lang="en-CH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CMS, LHCb, NA62 </a:t>
            </a:r>
            <a:r>
              <a:rPr lang="en-CH" sz="1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it-IT" sz="1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4-year </a:t>
            </a:r>
            <a:r>
              <a:rPr lang="it-IT" sz="1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 M€</a:t>
            </a: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general </a:t>
            </a:r>
            <a:r>
              <a:rPr lang="it-IT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(≈300k/</a:t>
            </a:r>
            <a:r>
              <a:rPr lang="it-IT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 M€</a:t>
            </a: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submission</a:t>
            </a: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ASIC CMOS 28-nm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Positions (</a:t>
            </a:r>
            <a:r>
              <a:rPr lang="it-IT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</a:t>
            </a:r>
            <a:r>
              <a:rPr lang="it-IT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negotiation</a:t>
            </a: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Start:  2023</a:t>
            </a:r>
          </a:p>
        </p:txBody>
      </p:sp>
      <p:sp>
        <p:nvSpPr>
          <p:cNvPr id="101" name="Google Shape;286;p15">
            <a:extLst>
              <a:ext uri="{FF2B5EF4-FFF2-40B4-BE49-F238E27FC236}">
                <a16:creationId xmlns:a16="http://schemas.microsoft.com/office/drawing/2014/main" id="{3CF10B1A-040C-1E83-D230-C0FCA023185E}"/>
              </a:ext>
            </a:extLst>
          </p:cNvPr>
          <p:cNvSpPr txBox="1"/>
          <p:nvPr/>
        </p:nvSpPr>
        <p:spPr>
          <a:xfrm>
            <a:off x="81078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/>
          </a:p>
        </p:txBody>
      </p:sp>
      <p:pic>
        <p:nvPicPr>
          <p:cNvPr id="103" name="Google Shape;461;p28">
            <a:extLst>
              <a:ext uri="{FF2B5EF4-FFF2-40B4-BE49-F238E27FC236}">
                <a16:creationId xmlns:a16="http://schemas.microsoft.com/office/drawing/2014/main" id="{CCE4144F-A49A-C4FF-7406-E6AC89A5B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45" y="53328"/>
            <a:ext cx="1613010" cy="85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462;p28">
            <a:extLst>
              <a:ext uri="{FF2B5EF4-FFF2-40B4-BE49-F238E27FC236}">
                <a16:creationId xmlns:a16="http://schemas.microsoft.com/office/drawing/2014/main" id="{4C15E744-FDD1-0321-6FA7-40D611E12C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6220" y="76744"/>
            <a:ext cx="1321435" cy="72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CC70DD-F999-E516-80F1-3FBA7E188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895167"/>
            <a:ext cx="3105605" cy="1073746"/>
          </a:xfrm>
          <a:prstGeom prst="rect">
            <a:avLst/>
          </a:prstGeom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</p:pic>
      <p:pic>
        <p:nvPicPr>
          <p:cNvPr id="106" name="Picture 3" descr="LogoWin.png">
            <a:extLst>
              <a:ext uri="{FF2B5EF4-FFF2-40B4-BE49-F238E27FC236}">
                <a16:creationId xmlns:a16="http://schemas.microsoft.com/office/drawing/2014/main" id="{20E63428-82BE-8392-0C73-6ACC563BAD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7" y="1038930"/>
            <a:ext cx="2495047" cy="101447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7" name="Google Shape;104;p1">
            <a:extLst>
              <a:ext uri="{FF2B5EF4-FFF2-40B4-BE49-F238E27FC236}">
                <a16:creationId xmlns:a16="http://schemas.microsoft.com/office/drawing/2014/main" id="{112D3BB5-8773-32E7-DCC1-FEAC2958E5AF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014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2;p1">
            <a:extLst>
              <a:ext uri="{FF2B5EF4-FFF2-40B4-BE49-F238E27FC236}">
                <a16:creationId xmlns:a16="http://schemas.microsoft.com/office/drawing/2014/main" id="{3B786EDD-AE38-52F7-AE03-3CBECAC893A5}"/>
              </a:ext>
            </a:extLst>
          </p:cNvPr>
          <p:cNvSpPr txBox="1"/>
          <p:nvPr/>
        </p:nvSpPr>
        <p:spPr>
          <a:xfrm>
            <a:off x="1144796" y="476963"/>
            <a:ext cx="990240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Questions</a:t>
            </a:r>
            <a:r>
              <a:rPr lang="it-IT" sz="5400" b="1" i="0" u="none" strike="noStrike" cap="non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?</a:t>
            </a:r>
            <a:endParaRPr sz="4800" b="1" i="0" u="none" strike="noStrike" cap="none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3AD3504-6A3D-B445-19C3-A5345AD1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028" y="1776672"/>
            <a:ext cx="5017943" cy="41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6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1536700" y="0"/>
            <a:ext cx="9118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i="0" u="none" strike="noStrike" cap="non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Mission</a:t>
            </a:r>
            <a:endParaRPr sz="4000" b="1" i="0" u="none" strike="noStrike" cap="none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401920" y="2135370"/>
            <a:ext cx="9807679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Promozione di progetti R&amp;D a supporto dello sviluppo tecnologico delle attività di ricerca di base all’interno dell’INFN.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</a:pPr>
            <a:r>
              <a:rPr lang="it-IT" sz="2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Promozione di ricerche di fisica applicata e interdisciplinare che coinvolgano e sviluppino le expertise all’interno dell’Ente. 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</a:pPr>
            <a:endParaRPr sz="2400"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Coordinazione e promozione di collaborazioni fra l’INFN e ricercatori provenienti da diverse discipline e istituzioni. </a:t>
            </a:r>
          </a:p>
        </p:txBody>
      </p:sp>
      <p:sp>
        <p:nvSpPr>
          <p:cNvPr id="116" name="Google Shape;116;p2"/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pic>
        <p:nvPicPr>
          <p:cNvPr id="11" name="Google Shape;114;p2">
            <a:extLst>
              <a:ext uri="{FF2B5EF4-FFF2-40B4-BE49-F238E27FC236}">
                <a16:creationId xmlns:a16="http://schemas.microsoft.com/office/drawing/2014/main" id="{305529BF-8A19-B7D7-7727-30686953E8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CSN5 | ricerca tecnologica">
            <a:extLst>
              <a:ext uri="{FF2B5EF4-FFF2-40B4-BE49-F238E27FC236}">
                <a16:creationId xmlns:a16="http://schemas.microsoft.com/office/drawing/2014/main" id="{56B62767-5FD2-8BF9-3118-E9AE2E5E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04;p1">
            <a:extLst>
              <a:ext uri="{FF2B5EF4-FFF2-40B4-BE49-F238E27FC236}">
                <a16:creationId xmlns:a16="http://schemas.microsoft.com/office/drawing/2014/main" id="{D72FAC46-8CA6-FD06-C238-BFFDDDB0F7EE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7" name="Google Shape;112;p2">
            <a:extLst>
              <a:ext uri="{FF2B5EF4-FFF2-40B4-BE49-F238E27FC236}">
                <a16:creationId xmlns:a16="http://schemas.microsoft.com/office/drawing/2014/main" id="{E6EE682D-13A3-3166-7AB2-7F4C2AF60651}"/>
              </a:ext>
            </a:extLst>
          </p:cNvPr>
          <p:cNvSpPr txBox="1"/>
          <p:nvPr/>
        </p:nvSpPr>
        <p:spPr>
          <a:xfrm>
            <a:off x="2710384" y="947257"/>
            <a:ext cx="741322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presidente.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coordinatori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(15+10).</a:t>
            </a:r>
            <a:endParaRPr lang="it-IT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6 osservatori di altre Commissioni e Comitati.</a:t>
            </a:r>
          </a:p>
          <a:p>
            <a:pPr marL="914400" lvl="1" indent="-457200">
              <a:spcBef>
                <a:spcPts val="600"/>
              </a:spcBef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1600" dirty="0"/>
              <a:t>CSN1-4 + INFN-A + INFN-4LS + CNAF</a:t>
            </a:r>
            <a:endParaRPr sz="1600" dirty="0"/>
          </a:p>
        </p:txBody>
      </p:sp>
      <p:graphicFrame>
        <p:nvGraphicFramePr>
          <p:cNvPr id="9" name="Google Shape;75;p15">
            <a:extLst>
              <a:ext uri="{FF2B5EF4-FFF2-40B4-BE49-F238E27FC236}">
                <a16:creationId xmlns:a16="http://schemas.microsoft.com/office/drawing/2014/main" id="{4EA7B132-DA60-9E78-E804-D9A687291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806496"/>
              </p:ext>
            </p:extLst>
          </p:nvPr>
        </p:nvGraphicFramePr>
        <p:xfrm>
          <a:off x="2068396" y="3028850"/>
          <a:ext cx="8055208" cy="32066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6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4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6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2015</a:t>
                      </a:r>
                      <a:endParaRPr sz="1800" dirty="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2016</a:t>
                      </a:r>
                      <a:endParaRPr sz="1800" dirty="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2017</a:t>
                      </a:r>
                      <a:endParaRPr sz="18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2018</a:t>
                      </a:r>
                      <a:endParaRPr sz="18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2019</a:t>
                      </a:r>
                      <a:endParaRPr sz="1800"/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2020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2021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People</a:t>
                      </a:r>
                      <a:endParaRPr sz="1800" b="1"/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1070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1104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1118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1184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1162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1166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1367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325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% F </a:t>
                      </a:r>
                      <a:endParaRPr sz="900"/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27.8%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27.2%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25.8%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26.4%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25.3%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25.7%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25.3%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FTE</a:t>
                      </a:r>
                      <a:endParaRPr sz="1800" b="1"/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571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572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567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597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564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550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606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181.1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178.9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166.2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175.9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156.7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160.4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178.2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% F</a:t>
                      </a:r>
                      <a:endParaRPr sz="1600" dirty="0"/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31.7%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31.4%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29.3%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29.5%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27.8%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29.2%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29.4%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Google Shape;161;p6">
            <a:extLst>
              <a:ext uri="{FF2B5EF4-FFF2-40B4-BE49-F238E27FC236}">
                <a16:creationId xmlns:a16="http://schemas.microsoft.com/office/drawing/2014/main" id="{1BA2E04D-0863-4C16-7734-6018C13D8F1B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0" name="Google Shape;111;p2">
            <a:extLst>
              <a:ext uri="{FF2B5EF4-FFF2-40B4-BE49-F238E27FC236}">
                <a16:creationId xmlns:a16="http://schemas.microsoft.com/office/drawing/2014/main" id="{0F39F1FE-9D49-615D-55C9-69EABC16E692}"/>
              </a:ext>
            </a:extLst>
          </p:cNvPr>
          <p:cNvSpPr txBox="1"/>
          <p:nvPr/>
        </p:nvSpPr>
        <p:spPr>
          <a:xfrm>
            <a:off x="1536700" y="0"/>
            <a:ext cx="9118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i="0" u="none" strike="noStrike" cap="non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Persone</a:t>
            </a:r>
            <a:endParaRPr sz="4000" b="1" i="0" u="none" strike="noStrike" cap="none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14;p2">
            <a:extLst>
              <a:ext uri="{FF2B5EF4-FFF2-40B4-BE49-F238E27FC236}">
                <a16:creationId xmlns:a16="http://schemas.microsoft.com/office/drawing/2014/main" id="{23737BA2-0645-5E66-492B-A4F214E37A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SN5 | ricerca tecnologica">
            <a:extLst>
              <a:ext uri="{FF2B5EF4-FFF2-40B4-BE49-F238E27FC236}">
                <a16:creationId xmlns:a16="http://schemas.microsoft.com/office/drawing/2014/main" id="{791149BC-8DE3-5D4E-81FA-9ABD2810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04;p1">
            <a:extLst>
              <a:ext uri="{FF2B5EF4-FFF2-40B4-BE49-F238E27FC236}">
                <a16:creationId xmlns:a16="http://schemas.microsoft.com/office/drawing/2014/main" id="{3D36754B-E348-9BF2-C70E-4F1C0C5EDBE4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;p2">
            <a:extLst>
              <a:ext uri="{FF2B5EF4-FFF2-40B4-BE49-F238E27FC236}">
                <a16:creationId xmlns:a16="http://schemas.microsoft.com/office/drawing/2014/main" id="{32F0A48B-1BB5-82A4-6E81-C6895543BF0A}"/>
              </a:ext>
            </a:extLst>
          </p:cNvPr>
          <p:cNvSpPr txBox="1"/>
          <p:nvPr/>
        </p:nvSpPr>
        <p:spPr>
          <a:xfrm>
            <a:off x="1536700" y="0"/>
            <a:ext cx="9118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i="0" u="none" strike="noStrike" cap="non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Riunioni</a:t>
            </a:r>
            <a:endParaRPr sz="4000" b="1" i="0" u="none" strike="noStrike" cap="none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2;p2">
            <a:extLst>
              <a:ext uri="{FF2B5EF4-FFF2-40B4-BE49-F238E27FC236}">
                <a16:creationId xmlns:a16="http://schemas.microsoft.com/office/drawing/2014/main" id="{3EDAB03B-3E4D-5ACB-1489-E22609874B02}"/>
              </a:ext>
            </a:extLst>
          </p:cNvPr>
          <p:cNvSpPr txBox="1"/>
          <p:nvPr/>
        </p:nvSpPr>
        <p:spPr>
          <a:xfrm>
            <a:off x="1897039" y="2074803"/>
            <a:ext cx="9576504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2gg Febbraio Introduttiva.</a:t>
            </a: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2-3gg Aprile – Consuntivi esperimenti chiusi.</a:t>
            </a:r>
            <a:endParaRPr lang="it-IT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3gg fine Luglio – Prima selezione </a:t>
            </a:r>
            <a:r>
              <a:rPr lang="it-IT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proposal</a:t>
            </a:r>
            <a:r>
              <a:rPr lang="it-IT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esperimenti e Call.</a:t>
            </a: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5gg settembre – Selezione progetti, finanziamenti e chiusura bilancio.</a:t>
            </a: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itchFamily="2" charset="2"/>
              <a:buChar char="Ø"/>
            </a:pPr>
            <a:r>
              <a:rPr lang="it-IT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2gg novembre – Selezione Grant Giovani.</a:t>
            </a:r>
          </a:p>
        </p:txBody>
      </p:sp>
      <p:sp>
        <p:nvSpPr>
          <p:cNvPr id="6" name="Google Shape;122;p3">
            <a:extLst>
              <a:ext uri="{FF2B5EF4-FFF2-40B4-BE49-F238E27FC236}">
                <a16:creationId xmlns:a16="http://schemas.microsoft.com/office/drawing/2014/main" id="{7203B612-0A7D-9DB2-5F3D-6585D068B2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7" name="Google Shape;161;p6">
            <a:extLst>
              <a:ext uri="{FF2B5EF4-FFF2-40B4-BE49-F238E27FC236}">
                <a16:creationId xmlns:a16="http://schemas.microsoft.com/office/drawing/2014/main" id="{B1C70FF5-55B3-FF83-0615-0214AC2C654E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pic>
        <p:nvPicPr>
          <p:cNvPr id="9" name="Google Shape;114;p2">
            <a:extLst>
              <a:ext uri="{FF2B5EF4-FFF2-40B4-BE49-F238E27FC236}">
                <a16:creationId xmlns:a16="http://schemas.microsoft.com/office/drawing/2014/main" id="{33AF6BC4-27F5-8B93-7CBA-6073420BA1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CSN5 | ricerca tecnologica">
            <a:extLst>
              <a:ext uri="{FF2B5EF4-FFF2-40B4-BE49-F238E27FC236}">
                <a16:creationId xmlns:a16="http://schemas.microsoft.com/office/drawing/2014/main" id="{B1B39830-ABE0-5183-97E5-700498D3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04;p1">
            <a:extLst>
              <a:ext uri="{FF2B5EF4-FFF2-40B4-BE49-F238E27FC236}">
                <a16:creationId xmlns:a16="http://schemas.microsoft.com/office/drawing/2014/main" id="{95A0F38C-B61A-2378-21CA-B3798287C765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799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FE3AC9A-78EB-EEB6-DD9C-BAE17500CF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 dirty="0"/>
          </a:p>
        </p:txBody>
      </p:sp>
      <p:pic>
        <p:nvPicPr>
          <p:cNvPr id="4" name="Google Shape;115;p19" title="Accelerator">
            <a:extLst>
              <a:ext uri="{FF2B5EF4-FFF2-40B4-BE49-F238E27FC236}">
                <a16:creationId xmlns:a16="http://schemas.microsoft.com/office/drawing/2014/main" id="{CB3337D7-8445-8148-9424-3D12D2FFC6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81805" y="2138208"/>
            <a:ext cx="3307994" cy="318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6;p19" title="Interdisciplinary">
            <a:extLst>
              <a:ext uri="{FF2B5EF4-FFF2-40B4-BE49-F238E27FC236}">
                <a16:creationId xmlns:a16="http://schemas.microsoft.com/office/drawing/2014/main" id="{EDD320DB-224F-C3D3-5265-2C5B244A83B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9092" y="2138208"/>
            <a:ext cx="3307994" cy="318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7;p19" title="Detector">
            <a:extLst>
              <a:ext uri="{FF2B5EF4-FFF2-40B4-BE49-F238E27FC236}">
                <a16:creationId xmlns:a16="http://schemas.microsoft.com/office/drawing/2014/main" id="{A4D5F79D-968F-D0D0-6E21-797732D8E51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511" y="2140778"/>
            <a:ext cx="3308001" cy="31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61;p6">
            <a:extLst>
              <a:ext uri="{FF2B5EF4-FFF2-40B4-BE49-F238E27FC236}">
                <a16:creationId xmlns:a16="http://schemas.microsoft.com/office/drawing/2014/main" id="{24E9E0CD-2F51-06BB-4B9B-D8D286BF6B0D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AB38E56-D6B8-62EF-A279-3A7381360875}"/>
              </a:ext>
            </a:extLst>
          </p:cNvPr>
          <p:cNvSpPr txBox="1"/>
          <p:nvPr/>
        </p:nvSpPr>
        <p:spPr>
          <a:xfrm>
            <a:off x="1449013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Distribuzione fra le Aree</a:t>
            </a:r>
          </a:p>
        </p:txBody>
      </p:sp>
      <p:pic>
        <p:nvPicPr>
          <p:cNvPr id="22" name="Google Shape;114;p2">
            <a:extLst>
              <a:ext uri="{FF2B5EF4-FFF2-40B4-BE49-F238E27FC236}">
                <a16:creationId xmlns:a16="http://schemas.microsoft.com/office/drawing/2014/main" id="{01FE0A3A-BFE6-C021-D7E9-25CE0694E36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4" descr="CSN5 | ricerca tecnologica">
            <a:extLst>
              <a:ext uri="{FF2B5EF4-FFF2-40B4-BE49-F238E27FC236}">
                <a16:creationId xmlns:a16="http://schemas.microsoft.com/office/drawing/2014/main" id="{F430E40E-D915-D7D2-283A-AE714B53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04;p1">
            <a:extLst>
              <a:ext uri="{FF2B5EF4-FFF2-40B4-BE49-F238E27FC236}">
                <a16:creationId xmlns:a16="http://schemas.microsoft.com/office/drawing/2014/main" id="{6DEF3CED-9CF6-158A-2837-434FEFA1DEC0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228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Google Shape;295;p16"/>
          <p:cNvGraphicFramePr/>
          <p:nvPr>
            <p:extLst>
              <p:ext uri="{D42A27DB-BD31-4B8C-83A1-F6EECF244321}">
                <p14:modId xmlns:p14="http://schemas.microsoft.com/office/powerpoint/2010/main" val="2794621297"/>
              </p:ext>
            </p:extLst>
          </p:nvPr>
        </p:nvGraphicFramePr>
        <p:xfrm>
          <a:off x="8128718" y="2405060"/>
          <a:ext cx="3431911" cy="26670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48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sz="18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</a:t>
                      </a:r>
                      <a:r>
                        <a:rPr lang="it-IT" sz="18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Experiments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R w="119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sz="18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 u="none" strike="noStrike" cap="non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sz="1800" b="1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CALLs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R w="119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 u="none" strike="noStrike" cap="non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800" b="1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4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GRANTs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R w="119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R w="119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sz="18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 u="none" strike="noStrike" cap="non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sz="1800" b="1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8" name="Google Shape;29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 dirty="0"/>
          </a:p>
        </p:txBody>
      </p:sp>
      <p:graphicFrame>
        <p:nvGraphicFramePr>
          <p:cNvPr id="11" name="Google Shape;102;p18">
            <a:extLst>
              <a:ext uri="{FF2B5EF4-FFF2-40B4-BE49-F238E27FC236}">
                <a16:creationId xmlns:a16="http://schemas.microsoft.com/office/drawing/2014/main" id="{8A45F36E-6C68-FF45-C8AE-D10719162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688412"/>
              </p:ext>
            </p:extLst>
          </p:nvPr>
        </p:nvGraphicFramePr>
        <p:xfrm>
          <a:off x="1015892" y="2403749"/>
          <a:ext cx="7052439" cy="26683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2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9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sz="1800" b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</a:t>
                      </a:r>
                      <a:r>
                        <a:rPr lang="it-IT" sz="18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Experiments</a:t>
                      </a:r>
                      <a:endParaRPr lang="it-IT"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endParaRPr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286;p15">
            <a:extLst>
              <a:ext uri="{FF2B5EF4-FFF2-40B4-BE49-F238E27FC236}">
                <a16:creationId xmlns:a16="http://schemas.microsoft.com/office/drawing/2014/main" id="{6F041090-A7F9-2E54-B719-1B56579291F0}"/>
              </a:ext>
            </a:extLst>
          </p:cNvPr>
          <p:cNvSpPr txBox="1"/>
          <p:nvPr/>
        </p:nvSpPr>
        <p:spPr>
          <a:xfrm>
            <a:off x="81078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/>
          </a:p>
        </p:txBody>
      </p:sp>
      <p:sp>
        <p:nvSpPr>
          <p:cNvPr id="14" name="Google Shape;111;p2">
            <a:extLst>
              <a:ext uri="{FF2B5EF4-FFF2-40B4-BE49-F238E27FC236}">
                <a16:creationId xmlns:a16="http://schemas.microsoft.com/office/drawing/2014/main" id="{325AE33B-35E1-5D75-19A7-91BCB9D7D50E}"/>
              </a:ext>
            </a:extLst>
          </p:cNvPr>
          <p:cNvSpPr txBox="1"/>
          <p:nvPr/>
        </p:nvSpPr>
        <p:spPr>
          <a:xfrm>
            <a:off x="1536700" y="0"/>
            <a:ext cx="9118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Numero di Sigle</a:t>
            </a:r>
            <a:endParaRPr sz="4000" b="1" i="0" u="none" strike="noStrike" cap="none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14;p2">
            <a:extLst>
              <a:ext uri="{FF2B5EF4-FFF2-40B4-BE49-F238E27FC236}">
                <a16:creationId xmlns:a16="http://schemas.microsoft.com/office/drawing/2014/main" id="{F3EF6917-71AF-CE83-6138-57292D9D4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 descr="CSN5 | ricerca tecnologica">
            <a:extLst>
              <a:ext uri="{FF2B5EF4-FFF2-40B4-BE49-F238E27FC236}">
                <a16:creationId xmlns:a16="http://schemas.microsoft.com/office/drawing/2014/main" id="{D8A67F7A-0A1B-25FB-AE6B-E3495BBA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4;p1">
            <a:extLst>
              <a:ext uri="{FF2B5EF4-FFF2-40B4-BE49-F238E27FC236}">
                <a16:creationId xmlns:a16="http://schemas.microsoft.com/office/drawing/2014/main" id="{5BDD2805-01BD-EADD-7271-0E4345D4096F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483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/>
        </p:nvSpPr>
        <p:spPr>
          <a:xfrm>
            <a:off x="1981200" y="141101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1" name="Google Shape;181;p8"/>
          <p:cNvGraphicFramePr/>
          <p:nvPr/>
        </p:nvGraphicFramePr>
        <p:xfrm>
          <a:off x="2468850" y="1225916"/>
          <a:ext cx="6910466" cy="437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3" name="Google Shape;18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10" name="Google Shape;286;p15">
            <a:extLst>
              <a:ext uri="{FF2B5EF4-FFF2-40B4-BE49-F238E27FC236}">
                <a16:creationId xmlns:a16="http://schemas.microsoft.com/office/drawing/2014/main" id="{4367D82F-6E72-2C40-6C53-EA540A60AF11}"/>
              </a:ext>
            </a:extLst>
          </p:cNvPr>
          <p:cNvSpPr txBox="1"/>
          <p:nvPr/>
        </p:nvSpPr>
        <p:spPr>
          <a:xfrm>
            <a:off x="81078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2055766-A67E-50BA-D425-43DD5FF1C16F}"/>
              </a:ext>
            </a:extLst>
          </p:cNvPr>
          <p:cNvSpPr txBox="1"/>
          <p:nvPr/>
        </p:nvSpPr>
        <p:spPr>
          <a:xfrm>
            <a:off x="1384007" y="-6369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Budget</a:t>
            </a:r>
          </a:p>
        </p:txBody>
      </p:sp>
      <p:pic>
        <p:nvPicPr>
          <p:cNvPr id="16" name="Google Shape;114;p2">
            <a:extLst>
              <a:ext uri="{FF2B5EF4-FFF2-40B4-BE49-F238E27FC236}">
                <a16:creationId xmlns:a16="http://schemas.microsoft.com/office/drawing/2014/main" id="{8583050E-6BC1-FC56-9B7E-8F5EE34A45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SN5 | ricerca tecnologica">
            <a:extLst>
              <a:ext uri="{FF2B5EF4-FFF2-40B4-BE49-F238E27FC236}">
                <a16:creationId xmlns:a16="http://schemas.microsoft.com/office/drawing/2014/main" id="{7AD9CA0F-D897-DE08-6AB9-24415B3F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04;p1">
            <a:extLst>
              <a:ext uri="{FF2B5EF4-FFF2-40B4-BE49-F238E27FC236}">
                <a16:creationId xmlns:a16="http://schemas.microsoft.com/office/drawing/2014/main" id="{B16F745C-8A04-DE33-F567-A38C8B198742}"/>
              </a:ext>
            </a:extLst>
          </p:cNvPr>
          <p:cNvSpPr txBox="1"/>
          <p:nvPr/>
        </p:nvSpPr>
        <p:spPr>
          <a:xfrm>
            <a:off x="1678766" y="6518713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075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99C4F4-D0A5-9245-83DA-05C58A1E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E8EA-E4D4-4946-AE34-152EC3C2F758}" type="slidenum">
              <a:rPr lang="it-IT" smtClean="0"/>
              <a:t>9</a:t>
            </a:fld>
            <a:endParaRPr lang="it-IT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C59A6288-4382-FF4F-A6C2-8CB19BBA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942" y="596777"/>
            <a:ext cx="10832123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it-IT" b="1" dirty="0">
                <a:solidFill>
                  <a:srgbClr val="00B050"/>
                </a:solidFill>
              </a:rPr>
              <a:t>Advanced Detector Technologies for </a:t>
            </a:r>
            <a:r>
              <a:rPr lang="it-IT" b="1" dirty="0" err="1">
                <a:solidFill>
                  <a:srgbClr val="00B050"/>
                </a:solidFill>
              </a:rPr>
              <a:t>Physics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 err="1">
                <a:solidFill>
                  <a:srgbClr val="00B050"/>
                </a:solidFill>
              </a:rPr>
              <a:t>Experiments</a:t>
            </a:r>
            <a:r>
              <a:rPr lang="it-IT" dirty="0">
                <a:solidFill>
                  <a:srgbClr val="00B050"/>
                </a:solidFill>
              </a:rPr>
              <a:t>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Innovative </a:t>
            </a:r>
            <a:r>
              <a:rPr lang="it-IT" dirty="0" err="1"/>
              <a:t>detection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for HEP </a:t>
            </a:r>
            <a:r>
              <a:rPr lang="it-IT" dirty="0" err="1"/>
              <a:t>experiments</a:t>
            </a:r>
            <a:r>
              <a:rPr lang="it-IT" dirty="0"/>
              <a:t>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 err="1"/>
              <a:t>Novel</a:t>
            </a:r>
            <a:r>
              <a:rPr lang="it-IT" dirty="0"/>
              <a:t> micro-nano </a:t>
            </a:r>
            <a:r>
              <a:rPr lang="it-IT" dirty="0" err="1"/>
              <a:t>architectures</a:t>
            </a:r>
            <a:r>
              <a:rPr lang="it-IT" dirty="0"/>
              <a:t>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Advanced Technologies and </a:t>
            </a:r>
            <a:r>
              <a:rPr lang="it-IT" b="1" dirty="0" err="1">
                <a:solidFill>
                  <a:srgbClr val="FF0000"/>
                </a:solidFill>
              </a:rPr>
              <a:t>Methods</a:t>
            </a:r>
            <a:r>
              <a:rPr lang="it-IT" b="1" dirty="0">
                <a:solidFill>
                  <a:srgbClr val="FF0000"/>
                </a:solidFill>
              </a:rPr>
              <a:t> for </a:t>
            </a:r>
            <a:r>
              <a:rPr lang="it-IT" b="1" dirty="0" err="1">
                <a:solidFill>
                  <a:srgbClr val="FF0000"/>
                </a:solidFill>
              </a:rPr>
              <a:t>Particle</a:t>
            </a:r>
            <a:r>
              <a:rPr lang="it-IT" b="1" dirty="0">
                <a:solidFill>
                  <a:srgbClr val="FF0000"/>
                </a:solidFill>
              </a:rPr>
              <a:t> Accelerators</a:t>
            </a:r>
            <a:r>
              <a:rPr lang="it-IT" dirty="0"/>
              <a:t>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superconductors</a:t>
            </a:r>
            <a:r>
              <a:rPr lang="it-IT" dirty="0"/>
              <a:t>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RF </a:t>
            </a:r>
            <a:r>
              <a:rPr lang="it-IT" dirty="0" err="1"/>
              <a:t>technologies</a:t>
            </a:r>
            <a:r>
              <a:rPr lang="it-IT" dirty="0"/>
              <a:t>.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Laser-plasma </a:t>
            </a:r>
            <a:r>
              <a:rPr lang="it-IT" dirty="0" err="1"/>
              <a:t>acceleration</a:t>
            </a:r>
            <a:r>
              <a:rPr lang="it-IT" dirty="0"/>
              <a:t> </a:t>
            </a:r>
            <a:r>
              <a:rPr lang="it-IT" dirty="0" err="1"/>
              <a:t>technologies</a:t>
            </a:r>
            <a:r>
              <a:rPr lang="it-IT" dirty="0"/>
              <a:t>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Quantum Technologies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Quantum </a:t>
            </a:r>
            <a:r>
              <a:rPr lang="it-IT" dirty="0" err="1"/>
              <a:t>sensing</a:t>
            </a:r>
            <a:r>
              <a:rPr lang="it-IT" dirty="0"/>
              <a:t> and </a:t>
            </a:r>
            <a:r>
              <a:rPr lang="it-IT" dirty="0" err="1"/>
              <a:t>metrology</a:t>
            </a:r>
            <a:r>
              <a:rPr lang="it-IT" dirty="0"/>
              <a:t>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Quantum </a:t>
            </a:r>
            <a:r>
              <a:rPr lang="it-IT" dirty="0" err="1"/>
              <a:t>Computation</a:t>
            </a:r>
            <a:r>
              <a:rPr lang="it-IT" dirty="0"/>
              <a:t>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Life Science</a:t>
            </a:r>
            <a:r>
              <a:rPr lang="it-IT" dirty="0"/>
              <a:t>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Advanced radio/</a:t>
            </a:r>
            <a:r>
              <a:rPr lang="it-IT" dirty="0" err="1"/>
              <a:t>hadro</a:t>
            </a:r>
            <a:r>
              <a:rPr lang="it-IT" dirty="0"/>
              <a:t> therapy </a:t>
            </a:r>
            <a:r>
              <a:rPr lang="it-IT" dirty="0" err="1"/>
              <a:t>methods</a:t>
            </a:r>
            <a:r>
              <a:rPr lang="it-IT" dirty="0"/>
              <a:t>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dosimetry</a:t>
            </a:r>
            <a:r>
              <a:rPr lang="it-IT" dirty="0"/>
              <a:t>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 err="1"/>
              <a:t>Diseases</a:t>
            </a:r>
            <a:r>
              <a:rPr lang="it-IT" dirty="0"/>
              <a:t> </a:t>
            </a:r>
            <a:r>
              <a:rPr lang="it-IT" dirty="0" err="1"/>
              <a:t>diagnostic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, monitoring and mapping.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it-IT" b="1" dirty="0"/>
              <a:t>Advanced </a:t>
            </a:r>
            <a:r>
              <a:rPr lang="it-IT" b="1" dirty="0" err="1"/>
              <a:t>Calculus</a:t>
            </a:r>
            <a:r>
              <a:rPr lang="it-IT" dirty="0"/>
              <a:t>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AI – ML for </a:t>
            </a:r>
            <a:r>
              <a:rPr lang="it-IT" dirty="0" err="1"/>
              <a:t>experimental</a:t>
            </a:r>
            <a:r>
              <a:rPr lang="it-IT" dirty="0"/>
              <a:t> and </a:t>
            </a:r>
            <a:r>
              <a:rPr lang="it-IT" dirty="0" err="1"/>
              <a:t>interdisciplinary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it-IT" b="1" dirty="0"/>
              <a:t>Others</a:t>
            </a:r>
            <a:r>
              <a:rPr lang="it-IT" dirty="0"/>
              <a:t>…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 err="1"/>
              <a:t>Electronics</a:t>
            </a:r>
            <a:r>
              <a:rPr lang="it-IT" dirty="0"/>
              <a:t>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Cultural Heritage.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 err="1"/>
              <a:t>Environmental</a:t>
            </a:r>
            <a:r>
              <a:rPr lang="it-IT" dirty="0"/>
              <a:t> </a:t>
            </a:r>
            <a:r>
              <a:rPr lang="it-IT" dirty="0" err="1"/>
              <a:t>monitoring</a:t>
            </a:r>
            <a:r>
              <a:rPr lang="it-IT" dirty="0"/>
              <a:t>.</a:t>
            </a:r>
          </a:p>
        </p:txBody>
      </p:sp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249BC67D-BD8C-C444-A30E-20BCEB31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81" y="1998032"/>
            <a:ext cx="3616819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C0EB7F-E189-CA4C-B04F-29F06777EC5C}"/>
              </a:ext>
            </a:extLst>
          </p:cNvPr>
          <p:cNvSpPr txBox="1"/>
          <p:nvPr/>
        </p:nvSpPr>
        <p:spPr>
          <a:xfrm>
            <a:off x="1449013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Topics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Google Shape;275;p14">
            <a:extLst>
              <a:ext uri="{FF2B5EF4-FFF2-40B4-BE49-F238E27FC236}">
                <a16:creationId xmlns:a16="http://schemas.microsoft.com/office/drawing/2014/main" id="{46EECC0A-9B0C-A1C7-04F7-F8B503A5D537}"/>
              </a:ext>
            </a:extLst>
          </p:cNvPr>
          <p:cNvSpPr txBox="1"/>
          <p:nvPr/>
        </p:nvSpPr>
        <p:spPr>
          <a:xfrm>
            <a:off x="112735" y="6549590"/>
            <a:ext cx="3132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Quaranta</a:t>
            </a:r>
            <a:endParaRPr dirty="0"/>
          </a:p>
        </p:txBody>
      </p:sp>
      <p:pic>
        <p:nvPicPr>
          <p:cNvPr id="14" name="Google Shape;114;p2">
            <a:extLst>
              <a:ext uri="{FF2B5EF4-FFF2-40B4-BE49-F238E27FC236}">
                <a16:creationId xmlns:a16="http://schemas.microsoft.com/office/drawing/2014/main" id="{385D92FE-E3D9-D983-DA56-2F6CDBC2B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5607" y="28002"/>
            <a:ext cx="1776822" cy="9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CSN5 | ricerca tecnologica">
            <a:extLst>
              <a:ext uri="{FF2B5EF4-FFF2-40B4-BE49-F238E27FC236}">
                <a16:creationId xmlns:a16="http://schemas.microsoft.com/office/drawing/2014/main" id="{9974D1A1-CE62-65C4-067D-AC89A5212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" y="1"/>
            <a:ext cx="897420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04;p1">
            <a:extLst>
              <a:ext uri="{FF2B5EF4-FFF2-40B4-BE49-F238E27FC236}">
                <a16:creationId xmlns:a16="http://schemas.microsoft.com/office/drawing/2014/main" id="{43904316-FDAA-328B-0844-918E9062851E}"/>
              </a:ext>
            </a:extLst>
          </p:cNvPr>
          <p:cNvSpPr txBox="1"/>
          <p:nvPr/>
        </p:nvSpPr>
        <p:spPr>
          <a:xfrm>
            <a:off x="2789109" y="6522262"/>
            <a:ext cx="9118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Seconda Giornata Acceleratori – Catania – 2 marzo 2023</a:t>
            </a:r>
            <a:endParaRPr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705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2051</Words>
  <Application>Microsoft Macintosh PowerPoint</Application>
  <PresentationFormat>Widescreen</PresentationFormat>
  <Paragraphs>349</Paragraphs>
  <Slides>26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Quaranta, Alberto</dc:creator>
  <cp:lastModifiedBy>Quaranta, Alberto</cp:lastModifiedBy>
  <cp:revision>28</cp:revision>
  <dcterms:created xsi:type="dcterms:W3CDTF">2023-02-15T07:45:20Z</dcterms:created>
  <dcterms:modified xsi:type="dcterms:W3CDTF">2023-02-28T16:13:02Z</dcterms:modified>
</cp:coreProperties>
</file>