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41"/>
  </p:notesMasterIdLst>
  <p:handoutMasterIdLst>
    <p:handoutMasterId r:id="rId42"/>
  </p:handoutMasterIdLst>
  <p:sldIdLst>
    <p:sldId id="368" r:id="rId5"/>
    <p:sldId id="529" r:id="rId6"/>
    <p:sldId id="528" r:id="rId7"/>
    <p:sldId id="310" r:id="rId8"/>
    <p:sldId id="320" r:id="rId9"/>
    <p:sldId id="524" r:id="rId10"/>
    <p:sldId id="407" r:id="rId11"/>
    <p:sldId id="437" r:id="rId12"/>
    <p:sldId id="446" r:id="rId13"/>
    <p:sldId id="455" r:id="rId14"/>
    <p:sldId id="530" r:id="rId15"/>
    <p:sldId id="504" r:id="rId16"/>
    <p:sldId id="303" r:id="rId17"/>
    <p:sldId id="415" r:id="rId18"/>
    <p:sldId id="483" r:id="rId19"/>
    <p:sldId id="350" r:id="rId20"/>
    <p:sldId id="370" r:id="rId21"/>
    <p:sldId id="420" r:id="rId22"/>
    <p:sldId id="261" r:id="rId23"/>
    <p:sldId id="526" r:id="rId24"/>
    <p:sldId id="290" r:id="rId25"/>
    <p:sldId id="270" r:id="rId26"/>
    <p:sldId id="271" r:id="rId27"/>
    <p:sldId id="285" r:id="rId28"/>
    <p:sldId id="532" r:id="rId29"/>
    <p:sldId id="369" r:id="rId30"/>
    <p:sldId id="424" r:id="rId31"/>
    <p:sldId id="461" r:id="rId32"/>
    <p:sldId id="264" r:id="rId33"/>
    <p:sldId id="268" r:id="rId34"/>
    <p:sldId id="531" r:id="rId35"/>
    <p:sldId id="510" r:id="rId36"/>
    <p:sldId id="522" r:id="rId37"/>
    <p:sldId id="486" r:id="rId38"/>
    <p:sldId id="487" r:id="rId39"/>
    <p:sldId id="488" r:id="rId40"/>
  </p:sldIdLst>
  <p:sldSz cx="12192000" cy="6858000"/>
  <p:notesSz cx="6858000" cy="9144000"/>
  <p:embeddedFontLst>
    <p:embeddedFont>
      <p:font typeface="Bradley Hand ITC" panose="03070402050302030203" pitchFamily="66" charset="0"/>
      <p:regular r:id="rId43"/>
    </p:embeddedFont>
    <p:embeddedFont>
      <p:font typeface="Calibri" panose="020F0502020204030204" pitchFamily="34" charset="0"/>
      <p:regular r:id="rId44"/>
      <p:bold r:id="rId45"/>
      <p:italic r:id="rId46"/>
      <p:boldItalic r:id="rId47"/>
    </p:embeddedFont>
    <p:embeddedFont>
      <p:font typeface="Franklin Gothic Book" panose="020B0503020102020204" pitchFamily="34" charset="0"/>
      <p:regular r:id="rId48"/>
      <p:italic r:id="rId49"/>
    </p:embeddedFont>
    <p:embeddedFont>
      <p:font typeface="Montserrat" panose="00000500000000000000" pitchFamily="2" charset="0"/>
      <p:regular r:id="rId50"/>
      <p:bold r:id="rId51"/>
      <p:italic r:id="rId52"/>
      <p:boldItalic r:id="rId53"/>
    </p:embeddedFont>
    <p:embeddedFont>
      <p:font typeface="Montserrat ExtraBold" panose="00000900000000000000" pitchFamily="2" charset="0"/>
      <p:bold r:id="rId54"/>
      <p:boldItalic r:id="rId55"/>
    </p:embeddedFont>
    <p:embeddedFont>
      <p:font typeface="Oswald" panose="00000500000000000000" pitchFamily="2" charset="0"/>
      <p:regular r:id="rId56"/>
      <p:bold r:id="rId57"/>
    </p:embeddedFont>
    <p:embeddedFont>
      <p:font typeface="Tahoma" panose="020B0604030504040204" pitchFamily="34" charset="0"/>
      <p:regular r:id="rId58"/>
      <p:bold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9662C4D-EC58-4F22-9C69-4A9F0A937AC2}">
          <p14:sldIdLst>
            <p14:sldId id="368"/>
            <p14:sldId id="529"/>
            <p14:sldId id="528"/>
            <p14:sldId id="310"/>
            <p14:sldId id="320"/>
            <p14:sldId id="524"/>
            <p14:sldId id="407"/>
            <p14:sldId id="437"/>
            <p14:sldId id="446"/>
            <p14:sldId id="455"/>
            <p14:sldId id="530"/>
            <p14:sldId id="504"/>
            <p14:sldId id="303"/>
            <p14:sldId id="415"/>
            <p14:sldId id="483"/>
            <p14:sldId id="350"/>
            <p14:sldId id="370"/>
            <p14:sldId id="420"/>
            <p14:sldId id="261"/>
            <p14:sldId id="526"/>
            <p14:sldId id="290"/>
            <p14:sldId id="270"/>
            <p14:sldId id="271"/>
            <p14:sldId id="285"/>
            <p14:sldId id="532"/>
            <p14:sldId id="369"/>
            <p14:sldId id="424"/>
            <p14:sldId id="461"/>
            <p14:sldId id="264"/>
            <p14:sldId id="268"/>
            <p14:sldId id="531"/>
            <p14:sldId id="510"/>
            <p14:sldId id="522"/>
            <p14:sldId id="486"/>
            <p14:sldId id="487"/>
            <p14:sldId id="4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 Pira" initials="CP" lastIdx="13" clrIdx="0">
    <p:extLst>
      <p:ext uri="{19B8F6BF-5375-455C-9EA6-DF929625EA0E}">
        <p15:presenceInfo xmlns:p15="http://schemas.microsoft.com/office/powerpoint/2012/main" userId="Cristian Pira" providerId="None"/>
      </p:ext>
    </p:extLst>
  </p:cmAuthor>
  <p:cmAuthor id="2" name="Eduard Chyhyrynets" initials="EC" lastIdx="11" clrIdx="1">
    <p:extLst>
      <p:ext uri="{19B8F6BF-5375-455C-9EA6-DF929625EA0E}">
        <p15:presenceInfo xmlns:p15="http://schemas.microsoft.com/office/powerpoint/2012/main" userId="S::chyhyryn@infn.it::91559de2-2ebb-451e-a702-d0e5344da124" providerId="AD"/>
      </p:ext>
    </p:extLst>
  </p:cmAuthor>
  <p:cmAuthor id="3" name="Vanessa Andreina Garcia Diaz" initials="VAGD" lastIdx="2" clrIdx="2">
    <p:extLst>
      <p:ext uri="{19B8F6BF-5375-455C-9EA6-DF929625EA0E}">
        <p15:presenceInfo xmlns:p15="http://schemas.microsoft.com/office/powerpoint/2012/main" userId="Vanessa Andreina Garcia Diaz" providerId="None"/>
      </p:ext>
    </p:extLst>
  </p:cmAuthor>
  <p:cmAuthor id="4" name="Eduard Chyhyrynets" initials="EC [2]" lastIdx="1" clrIdx="3">
    <p:extLst>
      <p:ext uri="{19B8F6BF-5375-455C-9EA6-DF929625EA0E}">
        <p15:presenceInfo xmlns:p15="http://schemas.microsoft.com/office/powerpoint/2012/main" userId="Eduard Chyhyryne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9B6"/>
    <a:srgbClr val="FFCCCC"/>
    <a:srgbClr val="FF99CC"/>
    <a:srgbClr val="213315"/>
    <a:srgbClr val="012556"/>
    <a:srgbClr val="0033CC"/>
    <a:srgbClr val="FFC000"/>
    <a:srgbClr val="F0F0F0"/>
    <a:srgbClr val="00206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07D73-27B7-4EC8-8508-AE28AE8F51A5}" v="174" dt="2023-03-02T08:16:59.74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userId="e6838f35-41d0-4cf1-a031-8f0934dce268" providerId="ADAL" clId="{E7C9A89E-2857-4927-861C-F062ABFFF0FC}"/>
    <pc:docChg chg="custSel modSld">
      <pc:chgData name="Giovanni" userId="e6838f35-41d0-4cf1-a031-8f0934dce268" providerId="ADAL" clId="{E7C9A89E-2857-4927-861C-F062ABFFF0FC}" dt="2023-03-02T10:08:04.530" v="60" actId="113"/>
      <pc:docMkLst>
        <pc:docMk/>
      </pc:docMkLst>
      <pc:sldChg chg="modSp mod">
        <pc:chgData name="Giovanni" userId="e6838f35-41d0-4cf1-a031-8f0934dce268" providerId="ADAL" clId="{E7C9A89E-2857-4927-861C-F062ABFFF0FC}" dt="2023-03-02T10:07:04.579" v="34" actId="20577"/>
        <pc:sldMkLst>
          <pc:docMk/>
          <pc:sldMk cId="3550623063" sldId="310"/>
        </pc:sldMkLst>
        <pc:spChg chg="mod">
          <ac:chgData name="Giovanni" userId="e6838f35-41d0-4cf1-a031-8f0934dce268" providerId="ADAL" clId="{E7C9A89E-2857-4927-861C-F062ABFFF0FC}" dt="2023-03-02T10:07:04.579" v="34" actId="20577"/>
          <ac:spMkLst>
            <pc:docMk/>
            <pc:sldMk cId="3550623063" sldId="310"/>
            <ac:spMk id="3" creationId="{00000000-0000-0000-0000-000000000000}"/>
          </ac:spMkLst>
        </pc:spChg>
      </pc:sldChg>
      <pc:sldChg chg="modSp mod">
        <pc:chgData name="Giovanni" userId="e6838f35-41d0-4cf1-a031-8f0934dce268" providerId="ADAL" clId="{E7C9A89E-2857-4927-861C-F062ABFFF0FC}" dt="2023-03-02T10:08:04.530" v="60" actId="113"/>
        <pc:sldMkLst>
          <pc:docMk/>
          <pc:sldMk cId="30919749" sldId="407"/>
        </pc:sldMkLst>
        <pc:spChg chg="mod">
          <ac:chgData name="Giovanni" userId="e6838f35-41d0-4cf1-a031-8f0934dce268" providerId="ADAL" clId="{E7C9A89E-2857-4927-861C-F062ABFFF0FC}" dt="2023-03-02T10:08:04.530" v="60" actId="113"/>
          <ac:spMkLst>
            <pc:docMk/>
            <pc:sldMk cId="30919749" sldId="407"/>
            <ac:spMk id="5" creationId="{00000000-0000-0000-0000-000000000000}"/>
          </ac:spMkLst>
        </pc:spChg>
      </pc:sldChg>
      <pc:sldChg chg="modSp mod">
        <pc:chgData name="Giovanni" userId="e6838f35-41d0-4cf1-a031-8f0934dce268" providerId="ADAL" clId="{E7C9A89E-2857-4927-861C-F062ABFFF0FC}" dt="2023-03-02T10:05:04.673" v="4" actId="207"/>
        <pc:sldMkLst>
          <pc:docMk/>
          <pc:sldMk cId="2473573555" sldId="415"/>
        </pc:sldMkLst>
        <pc:spChg chg="mod">
          <ac:chgData name="Giovanni" userId="e6838f35-41d0-4cf1-a031-8f0934dce268" providerId="ADAL" clId="{E7C9A89E-2857-4927-861C-F062ABFFF0FC}" dt="2023-03-02T10:05:04.673" v="4" actId="207"/>
          <ac:spMkLst>
            <pc:docMk/>
            <pc:sldMk cId="2473573555" sldId="415"/>
            <ac:spMk id="3" creationId="{00000000-0000-0000-0000-000000000000}"/>
          </ac:spMkLst>
        </pc:spChg>
      </pc:sldChg>
      <pc:sldChg chg="modSp mod">
        <pc:chgData name="Giovanni" userId="e6838f35-41d0-4cf1-a031-8f0934dce268" providerId="ADAL" clId="{E7C9A89E-2857-4927-861C-F062ABFFF0FC}" dt="2023-03-02T10:06:30.101" v="15" actId="207"/>
        <pc:sldMkLst>
          <pc:docMk/>
          <pc:sldMk cId="3900707862" sldId="528"/>
        </pc:sldMkLst>
        <pc:spChg chg="mod">
          <ac:chgData name="Giovanni" userId="e6838f35-41d0-4cf1-a031-8f0934dce268" providerId="ADAL" clId="{E7C9A89E-2857-4927-861C-F062ABFFF0FC}" dt="2023-03-02T10:06:30.101" v="15" actId="207"/>
          <ac:spMkLst>
            <pc:docMk/>
            <pc:sldMk cId="3900707862" sldId="528"/>
            <ac:spMk id="3" creationId="{F4533524-C5CF-A60A-E737-181CCB92FC9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0F756D-5132-43A8-9880-E5AB74F784FB}" type="datetimeFigureOut">
              <a:rPr lang="it-IT" smtClean="0"/>
              <a:t>02/03/2023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6E6220-00E8-4D42-818F-211C4DE62EC1}" type="slidenum">
              <a:rPr lang="it-IT" smtClean="0"/>
              <a:t>‹#›</a:t>
            </a:fld>
            <a:endParaRPr lang="it-IT"/>
          </a:p>
        </p:txBody>
      </p:sp>
    </p:spTree>
    <p:extLst>
      <p:ext uri="{BB962C8B-B14F-4D97-AF65-F5344CB8AC3E}">
        <p14:creationId xmlns:p14="http://schemas.microsoft.com/office/powerpoint/2010/main" val="32516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8460D-043A-48B1-9FBB-2BADD19295DE}" type="datetimeFigureOut">
              <a:rPr lang="it-IT" smtClean="0"/>
              <a:t>02/03/2023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63A8D-3216-4EB9-8921-08BDB36F6145}" type="slidenum">
              <a:rPr lang="it-IT" smtClean="0"/>
              <a:t>‹#›</a:t>
            </a:fld>
            <a:endParaRPr lang="it-IT"/>
          </a:p>
        </p:txBody>
      </p:sp>
    </p:spTree>
    <p:extLst>
      <p:ext uri="{BB962C8B-B14F-4D97-AF65-F5344CB8AC3E}">
        <p14:creationId xmlns:p14="http://schemas.microsoft.com/office/powerpoint/2010/main" val="233030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Il tema del PM per un pubblico medio o è acquisito o è proprio ortogonale.  Oggi cercherò di guardare alle cose che sono state raccontate molte volte da un pdv appena diverso, cercando di stimolare un po’ la curiosità. Senza dimenticare che stiamo oggi parliamo d’altro, parliamo del nostro core business che la S&amp;T deglli acceleratori, per la quale il PM è uno strumento facilitatore. La ruota rotonda che rimpiazza quella quadrata.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0F507-DF3B-42E2-ACCC-BE556BD928B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45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Ecco quindi che la lunga fase di gestione del processo ha bisogno di un approccio ordinato e rigoroso al fine di non perdere il link tra le premesse e le conclusioni, di un progetto</a:t>
            </a:r>
          </a:p>
        </p:txBody>
      </p:sp>
      <p:sp>
        <p:nvSpPr>
          <p:cNvPr id="4" name="Slide Number Placeholder 3"/>
          <p:cNvSpPr>
            <a:spLocks noGrp="1"/>
          </p:cNvSpPr>
          <p:nvPr>
            <p:ph type="sldNum" sz="quarter" idx="5"/>
          </p:nvPr>
        </p:nvSpPr>
        <p:spPr/>
        <p:txBody>
          <a:bodyPr/>
          <a:lstStyle/>
          <a:p>
            <a:fld id="{8B763A8D-3216-4EB9-8921-08BDB36F6145}" type="slidenum">
              <a:rPr lang="it-IT" smtClean="0"/>
              <a:t>11</a:t>
            </a:fld>
            <a:endParaRPr lang="it-IT"/>
          </a:p>
        </p:txBody>
      </p:sp>
    </p:spTree>
    <p:extLst>
      <p:ext uri="{BB962C8B-B14F-4D97-AF65-F5344CB8AC3E}">
        <p14:creationId xmlns:p14="http://schemas.microsoft.com/office/powerpoint/2010/main" val="88893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Questo lo si fa con una disciplina che è il SE....</a:t>
            </a:r>
          </a:p>
        </p:txBody>
      </p:sp>
      <p:sp>
        <p:nvSpPr>
          <p:cNvPr id="4" name="Slide Number Placeholder 3"/>
          <p:cNvSpPr>
            <a:spLocks noGrp="1"/>
          </p:cNvSpPr>
          <p:nvPr>
            <p:ph type="sldNum" sz="quarter" idx="5"/>
          </p:nvPr>
        </p:nvSpPr>
        <p:spPr/>
        <p:txBody>
          <a:bodyPr/>
          <a:lstStyle/>
          <a:p>
            <a:fld id="{8B763A8D-3216-4EB9-8921-08BDB36F6145}" type="slidenum">
              <a:rPr lang="it-IT" smtClean="0"/>
              <a:t>12</a:t>
            </a:fld>
            <a:endParaRPr lang="it-IT"/>
          </a:p>
        </p:txBody>
      </p:sp>
    </p:spTree>
    <p:extLst>
      <p:ext uri="{BB962C8B-B14F-4D97-AF65-F5344CB8AC3E}">
        <p14:creationId xmlns:p14="http://schemas.microsoft.com/office/powerpoint/2010/main" val="126813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L’INFN ha adottato un SE piuttosto agile, di iniziativa CERN (nato con l’ultima fase realizzativa di LHC) che poi si interfaccia con il PMI e sistemi utilizzati diffusamente a livello industriale. Si carettrizza per la realizzazione di prototipi, e con un constraint di sicurezza originale....  Con OpenSE il progetto si articola in fasi successive, con snodi (spesso approvativi) e con la redazione di documenti cardine. CDR, TDR, PMP.... Che permettoni di tenere sotto controllo costantemente la C di progetto</a:t>
            </a:r>
          </a:p>
        </p:txBody>
      </p:sp>
      <p:sp>
        <p:nvSpPr>
          <p:cNvPr id="4" name="Slide Number Placeholder 3"/>
          <p:cNvSpPr>
            <a:spLocks noGrp="1"/>
          </p:cNvSpPr>
          <p:nvPr>
            <p:ph type="sldNum" sz="quarter" idx="5"/>
          </p:nvPr>
        </p:nvSpPr>
        <p:spPr/>
        <p:txBody>
          <a:bodyPr/>
          <a:lstStyle/>
          <a:p>
            <a:fld id="{8B763A8D-3216-4EB9-8921-08BDB36F6145}" type="slidenum">
              <a:rPr lang="it-IT" smtClean="0"/>
              <a:t>13</a:t>
            </a:fld>
            <a:endParaRPr lang="it-IT"/>
          </a:p>
        </p:txBody>
      </p:sp>
    </p:spTree>
    <p:extLst>
      <p:ext uri="{BB962C8B-B14F-4D97-AF65-F5344CB8AC3E}">
        <p14:creationId xmlns:p14="http://schemas.microsoft.com/office/powerpoint/2010/main" val="368293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Come cambiamento si intende qualunque tipo di variazione che sia del design o del layout della facility, delle caratteristiche tecniche e dei parametri operativi dei sistemi, delle specifiche delle componenti.</a:t>
            </a:r>
            <a:endParaRPr lang="en-US" sz="1200" dirty="0"/>
          </a:p>
          <a:p>
            <a:endParaRPr lang="it-IT" dirty="0"/>
          </a:p>
        </p:txBody>
      </p:sp>
      <p:sp>
        <p:nvSpPr>
          <p:cNvPr id="4" name="Slide Number Placeholder 3"/>
          <p:cNvSpPr>
            <a:spLocks noGrp="1"/>
          </p:cNvSpPr>
          <p:nvPr>
            <p:ph type="sldNum" sz="quarter" idx="5"/>
          </p:nvPr>
        </p:nvSpPr>
        <p:spPr/>
        <p:txBody>
          <a:bodyPr/>
          <a:lstStyle/>
          <a:p>
            <a:fld id="{8B763A8D-3216-4EB9-8921-08BDB36F6145}" type="slidenum">
              <a:rPr lang="it-IT" smtClean="0"/>
              <a:t>14</a:t>
            </a:fld>
            <a:endParaRPr lang="it-IT"/>
          </a:p>
        </p:txBody>
      </p:sp>
    </p:spTree>
    <p:extLst>
      <p:ext uri="{BB962C8B-B14F-4D97-AF65-F5344CB8AC3E}">
        <p14:creationId xmlns:p14="http://schemas.microsoft.com/office/powerpoint/2010/main" val="240534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Tutto questo processo deve essere continuamente assistito da una squadra adeguata di PM...</a:t>
            </a:r>
          </a:p>
        </p:txBody>
      </p:sp>
      <p:sp>
        <p:nvSpPr>
          <p:cNvPr id="4" name="Slide Number Placeholder 3"/>
          <p:cNvSpPr>
            <a:spLocks noGrp="1"/>
          </p:cNvSpPr>
          <p:nvPr>
            <p:ph type="sldNum" sz="quarter" idx="5"/>
          </p:nvPr>
        </p:nvSpPr>
        <p:spPr/>
        <p:txBody>
          <a:bodyPr/>
          <a:lstStyle/>
          <a:p>
            <a:fld id="{8B763A8D-3216-4EB9-8921-08BDB36F6145}" type="slidenum">
              <a:rPr lang="it-IT" smtClean="0"/>
              <a:t>16</a:t>
            </a:fld>
            <a:endParaRPr lang="it-IT"/>
          </a:p>
        </p:txBody>
      </p:sp>
    </p:spTree>
    <p:extLst>
      <p:ext uri="{BB962C8B-B14F-4D97-AF65-F5344CB8AC3E}">
        <p14:creationId xmlns:p14="http://schemas.microsoft.com/office/powerpoint/2010/main" val="40977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La regia esecutica è in mano al TC, una figura chiave...</a:t>
            </a:r>
          </a:p>
        </p:txBody>
      </p:sp>
      <p:sp>
        <p:nvSpPr>
          <p:cNvPr id="4" name="Slide Number Placeholder 3"/>
          <p:cNvSpPr>
            <a:spLocks noGrp="1"/>
          </p:cNvSpPr>
          <p:nvPr>
            <p:ph type="sldNum" sz="quarter" idx="5"/>
          </p:nvPr>
        </p:nvSpPr>
        <p:spPr/>
        <p:txBody>
          <a:bodyPr/>
          <a:lstStyle/>
          <a:p>
            <a:fld id="{8B763A8D-3216-4EB9-8921-08BDB36F6145}" type="slidenum">
              <a:rPr lang="it-IT" smtClean="0"/>
              <a:t>17</a:t>
            </a:fld>
            <a:endParaRPr lang="it-IT"/>
          </a:p>
        </p:txBody>
      </p:sp>
    </p:spTree>
    <p:extLst>
      <p:ext uri="{BB962C8B-B14F-4D97-AF65-F5344CB8AC3E}">
        <p14:creationId xmlns:p14="http://schemas.microsoft.com/office/powerpoint/2010/main" val="355597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Quindi il CNPM si è occupato di adottare ed adattare OpenSE al contesto INFN, ha elaborato i template di documentazione associata ai processi e ai deliverable, ha svolto o organizzato azione di formazione  sul PM, su OpenSE, su MS Project, ha messo a punto strumentazione SW per la gestione di progetto quali ...</a:t>
            </a:r>
          </a:p>
        </p:txBody>
      </p:sp>
      <p:sp>
        <p:nvSpPr>
          <p:cNvPr id="4" name="Slide Number Placeholder 3"/>
          <p:cNvSpPr>
            <a:spLocks noGrp="1"/>
          </p:cNvSpPr>
          <p:nvPr>
            <p:ph type="sldNum" sz="quarter" idx="5"/>
          </p:nvPr>
        </p:nvSpPr>
        <p:spPr/>
        <p:txBody>
          <a:bodyPr/>
          <a:lstStyle/>
          <a:p>
            <a:fld id="{8B763A8D-3216-4EB9-8921-08BDB36F6145}" type="slidenum">
              <a:rPr lang="it-IT" smtClean="0"/>
              <a:t>19</a:t>
            </a:fld>
            <a:endParaRPr lang="it-IT"/>
          </a:p>
        </p:txBody>
      </p:sp>
    </p:spTree>
    <p:extLst>
      <p:ext uri="{BB962C8B-B14F-4D97-AF65-F5344CB8AC3E}">
        <p14:creationId xmlns:p14="http://schemas.microsoft.com/office/powerpoint/2010/main" val="429378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Una piccola apparente discussione sulla specificità dei progetti scientifici, anche dei progetti scientifici di grandi dimensioni</a:t>
            </a:r>
          </a:p>
        </p:txBody>
      </p:sp>
      <p:sp>
        <p:nvSpPr>
          <p:cNvPr id="4" name="Slide Number Placeholder 3"/>
          <p:cNvSpPr>
            <a:spLocks noGrp="1"/>
          </p:cNvSpPr>
          <p:nvPr>
            <p:ph type="sldNum" sz="quarter" idx="5"/>
          </p:nvPr>
        </p:nvSpPr>
        <p:spPr/>
        <p:txBody>
          <a:bodyPr/>
          <a:lstStyle/>
          <a:p>
            <a:fld id="{8B763A8D-3216-4EB9-8921-08BDB36F6145}" type="slidenum">
              <a:rPr lang="it-IT" smtClean="0"/>
              <a:t>21</a:t>
            </a:fld>
            <a:endParaRPr lang="it-IT"/>
          </a:p>
        </p:txBody>
      </p:sp>
    </p:spTree>
    <p:extLst>
      <p:ext uri="{BB962C8B-B14F-4D97-AF65-F5344CB8AC3E}">
        <p14:creationId xmlns:p14="http://schemas.microsoft.com/office/powerpoint/2010/main" val="287297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 e questi strumenti si concretizzano in documenti con contenuti standardizzati</a:t>
            </a:r>
          </a:p>
        </p:txBody>
      </p:sp>
      <p:sp>
        <p:nvSpPr>
          <p:cNvPr id="4" name="Slide Number Placeholder 3"/>
          <p:cNvSpPr>
            <a:spLocks noGrp="1"/>
          </p:cNvSpPr>
          <p:nvPr>
            <p:ph type="sldNum" sz="quarter" idx="5"/>
          </p:nvPr>
        </p:nvSpPr>
        <p:spPr/>
        <p:txBody>
          <a:bodyPr/>
          <a:lstStyle/>
          <a:p>
            <a:fld id="{8B763A8D-3216-4EB9-8921-08BDB36F6145}" type="slidenum">
              <a:rPr lang="it-IT" smtClean="0"/>
              <a:t>24</a:t>
            </a:fld>
            <a:endParaRPr lang="it-IT"/>
          </a:p>
        </p:txBody>
      </p:sp>
    </p:spTree>
    <p:extLst>
      <p:ext uri="{BB962C8B-B14F-4D97-AF65-F5344CB8AC3E}">
        <p14:creationId xmlns:p14="http://schemas.microsoft.com/office/powerpoint/2010/main" val="361968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18096252-86D2-4994-B7FB-8616F834D251}" type="slidenum">
              <a:rPr lang="en-US" smtClean="0"/>
              <a:t>28</a:t>
            </a:fld>
            <a:endParaRPr lang="en-US"/>
          </a:p>
        </p:txBody>
      </p:sp>
    </p:spTree>
    <p:extLst>
      <p:ext uri="{BB962C8B-B14F-4D97-AF65-F5344CB8AC3E}">
        <p14:creationId xmlns:p14="http://schemas.microsoft.com/office/powerpoint/2010/main" val="5584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Perchè approccio escatologico. L’escatologia è una disciplina frequentata dai teologi, che io prendo oggi scherzosamente a prestito . E’ (leggere)</a:t>
            </a:r>
          </a:p>
        </p:txBody>
      </p:sp>
      <p:sp>
        <p:nvSpPr>
          <p:cNvPr id="4" name="Slide Number Placeholder 3"/>
          <p:cNvSpPr>
            <a:spLocks noGrp="1"/>
          </p:cNvSpPr>
          <p:nvPr>
            <p:ph type="sldNum" sz="quarter" idx="5"/>
          </p:nvPr>
        </p:nvSpPr>
        <p:spPr/>
        <p:txBody>
          <a:bodyPr/>
          <a:lstStyle/>
          <a:p>
            <a:fld id="{8B763A8D-3216-4EB9-8921-08BDB36F6145}" type="slidenum">
              <a:rPr lang="it-IT" smtClean="0"/>
              <a:t>2</a:t>
            </a:fld>
            <a:endParaRPr lang="it-IT"/>
          </a:p>
        </p:txBody>
      </p:sp>
    </p:spTree>
    <p:extLst>
      <p:ext uri="{BB962C8B-B14F-4D97-AF65-F5344CB8AC3E}">
        <p14:creationId xmlns:p14="http://schemas.microsoft.com/office/powerpoint/2010/main" val="604800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Metodologia per l’individuazione e la moderazione dei rischi;  regole per la comunicazione, gli incontri, la gestione delle minute (action list) e la distribuzione dell’informazione; ...</a:t>
            </a:r>
          </a:p>
        </p:txBody>
      </p:sp>
      <p:sp>
        <p:nvSpPr>
          <p:cNvPr id="4" name="Slide Number Placeholder 3"/>
          <p:cNvSpPr>
            <a:spLocks noGrp="1"/>
          </p:cNvSpPr>
          <p:nvPr>
            <p:ph type="sldNum" sz="quarter" idx="5"/>
          </p:nvPr>
        </p:nvSpPr>
        <p:spPr/>
        <p:txBody>
          <a:bodyPr/>
          <a:lstStyle/>
          <a:p>
            <a:fld id="{8B763A8D-3216-4EB9-8921-08BDB36F6145}" type="slidenum">
              <a:rPr lang="it-IT" smtClean="0"/>
              <a:t>30</a:t>
            </a:fld>
            <a:endParaRPr lang="it-IT"/>
          </a:p>
        </p:txBody>
      </p:sp>
    </p:spTree>
    <p:extLst>
      <p:ext uri="{BB962C8B-B14F-4D97-AF65-F5344CB8AC3E}">
        <p14:creationId xmlns:p14="http://schemas.microsoft.com/office/powerpoint/2010/main" val="269387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Qundi che cosa intendo qui per approccio escatologico.  Leggere...</a:t>
            </a:r>
          </a:p>
        </p:txBody>
      </p:sp>
      <p:sp>
        <p:nvSpPr>
          <p:cNvPr id="4" name="Slide Number Placeholder 3"/>
          <p:cNvSpPr>
            <a:spLocks noGrp="1"/>
          </p:cNvSpPr>
          <p:nvPr>
            <p:ph type="sldNum" sz="quarter" idx="5"/>
          </p:nvPr>
        </p:nvSpPr>
        <p:spPr/>
        <p:txBody>
          <a:bodyPr/>
          <a:lstStyle/>
          <a:p>
            <a:fld id="{8B763A8D-3216-4EB9-8921-08BDB36F6145}" type="slidenum">
              <a:rPr lang="it-IT" smtClean="0"/>
              <a:t>3</a:t>
            </a:fld>
            <a:endParaRPr lang="it-IT"/>
          </a:p>
        </p:txBody>
      </p:sp>
    </p:spTree>
    <p:extLst>
      <p:ext uri="{BB962C8B-B14F-4D97-AF65-F5344CB8AC3E}">
        <p14:creationId xmlns:p14="http://schemas.microsoft.com/office/powerpoint/2010/main" val="366133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Il fondo può essere non ancora l’operazione, ma quello che precede, che fa da interfaccia gestionale all’operazione. Ovvero il commissioning. Che può essere in carico al gruppo di progetto, come al gruppo di operazione. O in configurazione mista. E serve a verificare che</a:t>
            </a:r>
          </a:p>
        </p:txBody>
      </p:sp>
      <p:sp>
        <p:nvSpPr>
          <p:cNvPr id="4" name="Slide Number Placeholder 3"/>
          <p:cNvSpPr>
            <a:spLocks noGrp="1"/>
          </p:cNvSpPr>
          <p:nvPr>
            <p:ph type="sldNum" sz="quarter" idx="5"/>
          </p:nvPr>
        </p:nvSpPr>
        <p:spPr/>
        <p:txBody>
          <a:bodyPr/>
          <a:lstStyle/>
          <a:p>
            <a:fld id="{8B763A8D-3216-4EB9-8921-08BDB36F6145}" type="slidenum">
              <a:rPr lang="it-IT" smtClean="0"/>
              <a:t>4</a:t>
            </a:fld>
            <a:endParaRPr lang="it-IT"/>
          </a:p>
        </p:txBody>
      </p:sp>
    </p:spTree>
    <p:extLst>
      <p:ext uri="{BB962C8B-B14F-4D97-AF65-F5344CB8AC3E}">
        <p14:creationId xmlns:p14="http://schemas.microsoft.com/office/powerpoint/2010/main" val="424684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E quindi, che cos’è un progetto che sodisfa alle esigenze di chi lo ha richiesto, di chi lo deve utilizzare...?</a:t>
            </a:r>
          </a:p>
        </p:txBody>
      </p:sp>
      <p:sp>
        <p:nvSpPr>
          <p:cNvPr id="4" name="Slide Number Placeholder 3"/>
          <p:cNvSpPr>
            <a:spLocks noGrp="1"/>
          </p:cNvSpPr>
          <p:nvPr>
            <p:ph type="sldNum" sz="quarter" idx="5"/>
          </p:nvPr>
        </p:nvSpPr>
        <p:spPr/>
        <p:txBody>
          <a:bodyPr/>
          <a:lstStyle/>
          <a:p>
            <a:fld id="{8B763A8D-3216-4EB9-8921-08BDB36F6145}" type="slidenum">
              <a:rPr lang="it-IT" smtClean="0"/>
              <a:t>5</a:t>
            </a:fld>
            <a:endParaRPr lang="it-IT"/>
          </a:p>
        </p:txBody>
      </p:sp>
    </p:spTree>
    <p:extLst>
      <p:ext uri="{BB962C8B-B14F-4D97-AF65-F5344CB8AC3E}">
        <p14:creationId xmlns:p14="http://schemas.microsoft.com/office/powerpoint/2010/main" val="59337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tratta allora di procedere sempre guidati da due fari: la qualità del prodotto finale che si desidera realizzare, ma semza dimenticare (ed aggiornare se occorre) lo scopo, e i requisiti e le specifiche che ne determinano.  Pare banale ma non lo è. Perchè la maggior parte del tempo uno lo passa al punto 3. Magari anni, contro un paio di mesi delle fasi 1+2 e un paio di mesi della fase 4.  Quindi procedere a testa bassa dando per scontato di continuare a conoscere il punto di partenza e il punto di arrivo è uno degli errori macroscopici più comuni.</a:t>
            </a:r>
          </a:p>
        </p:txBody>
      </p:sp>
      <p:sp>
        <p:nvSpPr>
          <p:cNvPr id="4" name="Slide Number Placeholder 3"/>
          <p:cNvSpPr>
            <a:spLocks noGrp="1"/>
          </p:cNvSpPr>
          <p:nvPr>
            <p:ph type="sldNum" sz="quarter" idx="5"/>
          </p:nvPr>
        </p:nvSpPr>
        <p:spPr/>
        <p:txBody>
          <a:bodyPr/>
          <a:lstStyle/>
          <a:p>
            <a:fld id="{8B763A8D-3216-4EB9-8921-08BDB36F6145}" type="slidenum">
              <a:rPr lang="it-IT" smtClean="0"/>
              <a:t>6</a:t>
            </a:fld>
            <a:endParaRPr lang="it-IT"/>
          </a:p>
        </p:txBody>
      </p:sp>
    </p:spTree>
    <p:extLst>
      <p:ext uri="{BB962C8B-B14F-4D97-AF65-F5344CB8AC3E}">
        <p14:creationId xmlns:p14="http://schemas.microsoft.com/office/powerpoint/2010/main" val="361787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Lo scopo o gli scopi sono quindi il faro che deve rimanere costantemente alimentato.  Questa è la cosiddetta fase di defnizione del progetto. Leggere...</a:t>
            </a:r>
          </a:p>
        </p:txBody>
      </p:sp>
      <p:sp>
        <p:nvSpPr>
          <p:cNvPr id="4" name="Slide Number Placeholder 3"/>
          <p:cNvSpPr>
            <a:spLocks noGrp="1"/>
          </p:cNvSpPr>
          <p:nvPr>
            <p:ph type="sldNum" sz="quarter" idx="5"/>
          </p:nvPr>
        </p:nvSpPr>
        <p:spPr/>
        <p:txBody>
          <a:bodyPr/>
          <a:lstStyle/>
          <a:p>
            <a:fld id="{8B763A8D-3216-4EB9-8921-08BDB36F6145}" type="slidenum">
              <a:rPr lang="it-IT" smtClean="0"/>
              <a:t>7</a:t>
            </a:fld>
            <a:endParaRPr lang="it-IT"/>
          </a:p>
        </p:txBody>
      </p:sp>
    </p:spTree>
    <p:extLst>
      <p:ext uri="{BB962C8B-B14F-4D97-AF65-F5344CB8AC3E}">
        <p14:creationId xmlns:p14="http://schemas.microsoft.com/office/powerpoint/2010/main" val="79134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chiarire in modo semplificato la differenza tra bisogno (o scopo), requisito e specifica, prendiamo il collisore LHC...</a:t>
            </a:r>
          </a:p>
        </p:txBody>
      </p:sp>
      <p:sp>
        <p:nvSpPr>
          <p:cNvPr id="4" name="Slide Number Placeholder 3"/>
          <p:cNvSpPr>
            <a:spLocks noGrp="1"/>
          </p:cNvSpPr>
          <p:nvPr>
            <p:ph type="sldNum" sz="quarter" idx="5"/>
          </p:nvPr>
        </p:nvSpPr>
        <p:spPr/>
        <p:txBody>
          <a:bodyPr/>
          <a:lstStyle/>
          <a:p>
            <a:fld id="{8B763A8D-3216-4EB9-8921-08BDB36F6145}" type="slidenum">
              <a:rPr lang="it-IT" smtClean="0"/>
              <a:t>9</a:t>
            </a:fld>
            <a:endParaRPr lang="it-IT"/>
          </a:p>
        </p:txBody>
      </p:sp>
    </p:spTree>
    <p:extLst>
      <p:ext uri="{BB962C8B-B14F-4D97-AF65-F5344CB8AC3E}">
        <p14:creationId xmlns:p14="http://schemas.microsoft.com/office/powerpoint/2010/main" val="351096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Il passaggio dagli scopi alle specifiche è uno zooming in che deve essere molto preciso e se fatto bene può comprtare problemi non triviali da risolvere: ad esempio il bisogno di avere impulsi precisi e separati di fascio al bersaglio può tradursi in un sistema di impulsamento molto spinto (requisito) che deve essere realizzato con una elettronica che non è ancora disponibile perché oltre lo stato dell’arte. Quindi c’è bisogno ancora di R&amp;D.  Anche per questo l’approvazione finale di un progetto, e lo stanziamento di fondi, avvengono solo quando il TDR con tutte le specifiche ingegneristiche dei componenti principali è stato approvato.</a:t>
            </a:r>
          </a:p>
        </p:txBody>
      </p:sp>
      <p:sp>
        <p:nvSpPr>
          <p:cNvPr id="4" name="Slide Number Placeholder 3"/>
          <p:cNvSpPr>
            <a:spLocks noGrp="1"/>
          </p:cNvSpPr>
          <p:nvPr>
            <p:ph type="sldNum" sz="quarter" idx="5"/>
          </p:nvPr>
        </p:nvSpPr>
        <p:spPr/>
        <p:txBody>
          <a:bodyPr/>
          <a:lstStyle/>
          <a:p>
            <a:fld id="{8B763A8D-3216-4EB9-8921-08BDB36F6145}" type="slidenum">
              <a:rPr lang="it-IT" smtClean="0"/>
              <a:t>10</a:t>
            </a:fld>
            <a:endParaRPr lang="it-IT"/>
          </a:p>
        </p:txBody>
      </p:sp>
    </p:spTree>
    <p:extLst>
      <p:ext uri="{BB962C8B-B14F-4D97-AF65-F5344CB8AC3E}">
        <p14:creationId xmlns:p14="http://schemas.microsoft.com/office/powerpoint/2010/main" val="230387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62E38CEB-7381-4A40-83C6-E3D4596041BE}" type="datetime1">
              <a:rPr lang="it-IT" smtClean="0"/>
              <a:t>02/03/2023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71180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9400193-18A8-4E26-8BEE-5487F43D09EC}" type="datetime1">
              <a:rPr lang="it-IT" smtClean="0"/>
              <a:t>02/03/2023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137406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4E63091-EBCF-46F7-B63E-BB91BEBA4B7B}" type="datetime1">
              <a:rPr lang="it-IT" smtClean="0"/>
              <a:t>02/03/2023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333920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097F8BC-F28E-46C6-8252-96C956458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pic>
        <p:nvPicPr>
          <p:cNvPr id="12" name="Picture 11">
            <a:extLst>
              <a:ext uri="{FF2B5EF4-FFF2-40B4-BE49-F238E27FC236}">
                <a16:creationId xmlns:a16="http://schemas.microsoft.com/office/drawing/2014/main" id="{DB0DA691-023E-4A5C-909F-FD281AEBD6F5}"/>
              </a:ext>
            </a:extLst>
          </p:cNvPr>
          <p:cNvPicPr>
            <a:picLocks noChangeAspect="1"/>
          </p:cNvPicPr>
          <p:nvPr userDrawn="1"/>
        </p:nvPicPr>
        <p:blipFill>
          <a:blip r:embed="rId2"/>
          <a:stretch>
            <a:fillRect/>
          </a:stretch>
        </p:blipFill>
        <p:spPr>
          <a:xfrm>
            <a:off x="1333500" y="1228725"/>
            <a:ext cx="9525000" cy="440055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02BE24E1-0CF8-477E-9E80-D534243D8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9532"/>
            <a:ext cx="866602" cy="400370"/>
          </a:xfrm>
          <a:prstGeom prst="rect">
            <a:avLst/>
          </a:prstGeom>
        </p:spPr>
      </p:pic>
      <p:pic>
        <p:nvPicPr>
          <p:cNvPr id="16" name="Picture 15" descr="Logo&#10;&#10;Description automatically generated">
            <a:extLst>
              <a:ext uri="{FF2B5EF4-FFF2-40B4-BE49-F238E27FC236}">
                <a16:creationId xmlns:a16="http://schemas.microsoft.com/office/drawing/2014/main" id="{C36C9D60-027C-41D8-B587-A6CA85C2CA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892" y="6444082"/>
            <a:ext cx="1476111" cy="400370"/>
          </a:xfrm>
          <a:prstGeom prst="rect">
            <a:avLst/>
          </a:prstGeom>
        </p:spPr>
      </p:pic>
    </p:spTree>
    <p:extLst>
      <p:ext uri="{BB962C8B-B14F-4D97-AF65-F5344CB8AC3E}">
        <p14:creationId xmlns:p14="http://schemas.microsoft.com/office/powerpoint/2010/main" val="295475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49" name="Titolo"/>
          <p:cNvSpPr txBox="1">
            <a:spLocks noGrp="1"/>
          </p:cNvSpPr>
          <p:nvPr>
            <p:ph type="title" hasCustomPrompt="1"/>
          </p:nvPr>
        </p:nvSpPr>
        <p:spPr>
          <a:xfrm>
            <a:off x="603250" y="539750"/>
            <a:ext cx="10985500" cy="716582"/>
          </a:xfrm>
          <a:prstGeom prst="rect">
            <a:avLst/>
          </a:prstGeom>
        </p:spPr>
        <p:txBody>
          <a:bodyPr/>
          <a:lstStyle>
            <a:lvl1pPr defTabSz="1219169">
              <a:defRPr spc="-85"/>
            </a:lvl1pPr>
          </a:lstStyle>
          <a:p>
            <a:r>
              <a:t>Titolo</a:t>
            </a:r>
          </a:p>
        </p:txBody>
      </p:sp>
      <p:sp>
        <p:nvSpPr>
          <p:cNvPr id="150"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151" name="Corpo livello uno…"/>
          <p:cNvSpPr txBox="1">
            <a:spLocks noGrp="1"/>
          </p:cNvSpPr>
          <p:nvPr>
            <p:ph type="body" idx="21" hasCustomPrompt="1"/>
          </p:nvPr>
        </p:nvSpPr>
        <p:spPr>
          <a:xfrm>
            <a:off x="603250" y="2124252"/>
            <a:ext cx="10985500" cy="4128007"/>
          </a:xfrm>
          <a:prstGeom prst="rect">
            <a:avLst/>
          </a:prstGeom>
        </p:spPr>
        <p:txBody>
          <a:bodyPr/>
          <a:lstStyle>
            <a:lvl1pPr defTabSz="1219169"/>
          </a:lstStyle>
          <a:p>
            <a:r>
              <a:t>Testo elenco puntato diapositiva</a:t>
            </a:r>
          </a:p>
        </p:txBody>
      </p:sp>
      <p:sp>
        <p:nvSpPr>
          <p:cNvPr id="152" name="Numero diapositiva"/>
          <p:cNvSpPr txBox="1">
            <a:spLocks noGrp="1"/>
          </p:cNvSpPr>
          <p:nvPr>
            <p:ph type="sldNum" sz="quarter" idx="2"/>
          </p:nvPr>
        </p:nvSpPr>
        <p:spPr>
          <a:xfrm>
            <a:off x="6000750" y="6540500"/>
            <a:ext cx="184253"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3020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0AF346-4822-4A7E-B8A0-A3DBC92096D0}"/>
              </a:ext>
            </a:extLst>
          </p:cNvPr>
          <p:cNvSpPr/>
          <p:nvPr userDrawn="1"/>
        </p:nvSpPr>
        <p:spPr>
          <a:xfrm>
            <a:off x="0" y="6513895"/>
            <a:ext cx="12192000" cy="367306"/>
          </a:xfrm>
          <a:prstGeom prst="rect">
            <a:avLst/>
          </a:prstGeom>
          <a:solidFill>
            <a:srgbClr val="4399B6"/>
          </a:solidFill>
          <a:ln>
            <a:solidFill>
              <a:srgbClr val="43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1523398" y="199546"/>
            <a:ext cx="9830402" cy="588179"/>
          </a:xfrm>
        </p:spPr>
        <p:txBody>
          <a:bodyPr>
            <a:noAutofit/>
          </a:bodyPr>
          <a:lstStyle>
            <a:lvl1pPr algn="l">
              <a:defRPr sz="3600" b="1">
                <a:solidFill>
                  <a:srgbClr val="002060"/>
                </a:solidFill>
                <a:latin typeface="Montserrat ExtraBold" panose="00000900000000000000" pitchFamily="2" charset="0"/>
              </a:defRPr>
            </a:lvl1pPr>
          </a:lstStyle>
          <a:p>
            <a:r>
              <a:rPr lang="it-IT" dirty="0"/>
              <a:t>Fare clic per modificare lo stile</a:t>
            </a:r>
            <a:endParaRPr lang="en-US" dirty="0"/>
          </a:p>
        </p:txBody>
      </p:sp>
      <p:sp>
        <p:nvSpPr>
          <p:cNvPr id="3" name="Content Placeholder 2"/>
          <p:cNvSpPr>
            <a:spLocks noGrp="1"/>
          </p:cNvSpPr>
          <p:nvPr>
            <p:ph idx="1"/>
          </p:nvPr>
        </p:nvSpPr>
        <p:spPr/>
        <p:txBody>
          <a:bodyPr/>
          <a:lstStyle>
            <a:lvl1pPr>
              <a:defRPr>
                <a:latin typeface="Montserrat" panose="00000500000000000000" pitchFamily="2" charset="0"/>
                <a:ea typeface="Yu Gothic" panose="020B0400000000000000" pitchFamily="34" charset="-128"/>
              </a:defRPr>
            </a:lvl1pPr>
            <a:lvl2pPr>
              <a:defRPr>
                <a:latin typeface="Montserrat" panose="00000500000000000000" pitchFamily="2" charset="0"/>
                <a:ea typeface="Yu Gothic" panose="020B0400000000000000" pitchFamily="34" charset="-128"/>
              </a:defRPr>
            </a:lvl2pPr>
            <a:lvl3pPr>
              <a:defRPr>
                <a:latin typeface="Montserrat" panose="00000500000000000000" pitchFamily="2" charset="0"/>
                <a:ea typeface="Yu Gothic" panose="020B0400000000000000" pitchFamily="34" charset="-128"/>
              </a:defRPr>
            </a:lvl3pPr>
            <a:lvl4pPr>
              <a:defRPr>
                <a:latin typeface="Montserrat" panose="00000500000000000000" pitchFamily="2" charset="0"/>
                <a:ea typeface="Yu Gothic" panose="020B0400000000000000" pitchFamily="34" charset="-128"/>
              </a:defRPr>
            </a:lvl4pPr>
            <a:lvl5pPr>
              <a:defRPr>
                <a:latin typeface="Montserrat" panose="00000500000000000000" pitchFamily="2" charset="0"/>
                <a:ea typeface="Yu Gothic" panose="020B0400000000000000" pitchFamily="34" charset="-128"/>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Footer Placeholder 4"/>
          <p:cNvSpPr>
            <a:spLocks noGrp="1"/>
          </p:cNvSpPr>
          <p:nvPr>
            <p:ph type="ftr" sz="quarter" idx="11"/>
          </p:nvPr>
        </p:nvSpPr>
        <p:spPr>
          <a:xfrm>
            <a:off x="4329056" y="6988550"/>
            <a:ext cx="4114800" cy="365125"/>
          </a:xfrm>
        </p:spPr>
        <p:txBody>
          <a:bodyPr/>
          <a:lstStyle>
            <a:lvl1pPr>
              <a:defRPr>
                <a:solidFill>
                  <a:schemeClr val="bg1"/>
                </a:solidFill>
                <a:latin typeface="Oswald" panose="02000503000000000000" pitchFamily="2" charset="0"/>
              </a:defRPr>
            </a:lvl1pPr>
          </a:lstStyle>
          <a:p>
            <a:endParaRPr lang="it-IT"/>
          </a:p>
        </p:txBody>
      </p:sp>
      <p:sp>
        <p:nvSpPr>
          <p:cNvPr id="6" name="Slide Number Placeholder 5"/>
          <p:cNvSpPr>
            <a:spLocks noGrp="1"/>
          </p:cNvSpPr>
          <p:nvPr>
            <p:ph type="sldNum" sz="quarter" idx="12"/>
          </p:nvPr>
        </p:nvSpPr>
        <p:spPr>
          <a:xfrm>
            <a:off x="9336993" y="6531800"/>
            <a:ext cx="2743200" cy="261611"/>
          </a:xfrm>
        </p:spPr>
        <p:txBody>
          <a:bodyPr/>
          <a:lstStyle>
            <a:lvl1pPr>
              <a:defRPr sz="1100">
                <a:solidFill>
                  <a:schemeClr val="bg1"/>
                </a:solidFill>
                <a:latin typeface="Montserrat" panose="00000500000000000000" pitchFamily="2" charset="0"/>
              </a:defRPr>
            </a:lvl1pPr>
          </a:lstStyle>
          <a:p>
            <a:fld id="{FC7CF1D8-012F-4C4A-942F-460B411F49CB}" type="slidenum">
              <a:rPr lang="it-IT" smtClean="0"/>
              <a:pPr/>
              <a:t>‹#›</a:t>
            </a:fld>
            <a:endParaRPr lang="it-IT"/>
          </a:p>
        </p:txBody>
      </p:sp>
      <p:sp>
        <p:nvSpPr>
          <p:cNvPr id="7" name="Rettangolo 6"/>
          <p:cNvSpPr/>
          <p:nvPr userDrawn="1"/>
        </p:nvSpPr>
        <p:spPr>
          <a:xfrm>
            <a:off x="1230954" y="6581801"/>
            <a:ext cx="10311003" cy="261610"/>
          </a:xfrm>
          <a:prstGeom prst="rect">
            <a:avLst/>
          </a:prstGeom>
        </p:spPr>
        <p:txBody>
          <a:bodyPr wrap="square">
            <a:spAutoFit/>
          </a:bodyPr>
          <a:lstStyle/>
          <a:p>
            <a:pPr algn="l"/>
            <a:r>
              <a:rPr lang="en-US" sz="1100" b="0" i="1" baseline="0" dirty="0">
                <a:solidFill>
                  <a:schemeClr val="bg1"/>
                </a:solidFill>
                <a:latin typeface="Montserrat" panose="00000500000000000000" pitchFamily="2" charset="0"/>
              </a:rPr>
              <a:t>Project Management: </a:t>
            </a:r>
            <a:r>
              <a:rPr lang="en-US" sz="1100" b="0" i="1" baseline="0" dirty="0" err="1">
                <a:solidFill>
                  <a:schemeClr val="bg1"/>
                </a:solidFill>
                <a:latin typeface="Montserrat" panose="00000500000000000000" pitchFamily="2" charset="0"/>
              </a:rPr>
              <a:t>linee</a:t>
            </a:r>
            <a:r>
              <a:rPr lang="en-US" sz="1100" b="0" i="1" baseline="0" dirty="0">
                <a:solidFill>
                  <a:schemeClr val="bg1"/>
                </a:solidFill>
                <a:latin typeface="Montserrat" panose="00000500000000000000" pitchFamily="2" charset="0"/>
              </a:rPr>
              <a:t> </a:t>
            </a:r>
            <a:r>
              <a:rPr lang="en-US" sz="1100" b="0" i="1" baseline="0" dirty="0" err="1">
                <a:solidFill>
                  <a:schemeClr val="bg1"/>
                </a:solidFill>
                <a:latin typeface="Montserrat" panose="00000500000000000000" pitchFamily="2" charset="0"/>
              </a:rPr>
              <a:t>guida</a:t>
            </a:r>
            <a:r>
              <a:rPr lang="en-US" sz="1100" b="0" i="1" baseline="0" dirty="0">
                <a:solidFill>
                  <a:schemeClr val="bg1"/>
                </a:solidFill>
                <a:latin typeface="Montserrat" panose="00000500000000000000" pitchFamily="2" charset="0"/>
              </a:rPr>
              <a:t> INFN			</a:t>
            </a:r>
            <a:r>
              <a:rPr lang="it-IT" sz="1100" b="0" i="0" baseline="0" dirty="0">
                <a:solidFill>
                  <a:schemeClr val="bg1"/>
                </a:solidFill>
                <a:latin typeface="Montserrat" panose="00000500000000000000" pitchFamily="2" charset="0"/>
              </a:rPr>
              <a:t>		</a:t>
            </a:r>
            <a:r>
              <a:rPr lang="en-US" sz="1100" b="0" i="0" baseline="0" dirty="0">
                <a:solidFill>
                  <a:schemeClr val="bg1"/>
                </a:solidFill>
                <a:latin typeface="Montserrat" panose="00000500000000000000" pitchFamily="2" charset="0"/>
              </a:rPr>
              <a:t>  giovanni.bisoffi</a:t>
            </a:r>
            <a:r>
              <a:rPr lang="en-US" sz="1100" b="0" i="0" dirty="0">
                <a:solidFill>
                  <a:schemeClr val="bg1"/>
                </a:solidFill>
                <a:latin typeface="Montserrat" panose="00000500000000000000" pitchFamily="2" charset="0"/>
              </a:rPr>
              <a:t>@lnl.infn.it</a:t>
            </a:r>
          </a:p>
        </p:txBody>
      </p:sp>
      <p:pic>
        <p:nvPicPr>
          <p:cNvPr id="8" name="Picture 7" descr="Logo&#10;&#10;Description automatically generated">
            <a:extLst>
              <a:ext uri="{FF2B5EF4-FFF2-40B4-BE49-F238E27FC236}">
                <a16:creationId xmlns:a16="http://schemas.microsoft.com/office/drawing/2014/main" id="{1BDD47ED-A3BF-9718-4E87-0DCA5E2EDC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47" y="6513895"/>
            <a:ext cx="679971" cy="417307"/>
          </a:xfrm>
          <a:prstGeom prst="rect">
            <a:avLst/>
          </a:prstGeom>
        </p:spPr>
      </p:pic>
      <p:pic>
        <p:nvPicPr>
          <p:cNvPr id="10" name="Picture 3" descr="Picture 3">
            <a:extLst>
              <a:ext uri="{FF2B5EF4-FFF2-40B4-BE49-F238E27FC236}">
                <a16:creationId xmlns:a16="http://schemas.microsoft.com/office/drawing/2014/main" id="{3E3522BF-E237-F937-37ED-2B4CAF54BDB5}"/>
              </a:ext>
            </a:extLst>
          </p:cNvPr>
          <p:cNvPicPr>
            <a:picLocks noChangeAspect="1"/>
          </p:cNvPicPr>
          <p:nvPr userDrawn="1"/>
        </p:nvPicPr>
        <p:blipFill>
          <a:blip r:embed="rId3"/>
          <a:stretch>
            <a:fillRect/>
          </a:stretch>
        </p:blipFill>
        <p:spPr>
          <a:xfrm>
            <a:off x="9495" y="24596"/>
            <a:ext cx="1513902" cy="885442"/>
          </a:xfrm>
          <a:prstGeom prst="rect">
            <a:avLst/>
          </a:prstGeom>
          <a:ln w="12700">
            <a:miter lim="400000"/>
          </a:ln>
        </p:spPr>
      </p:pic>
      <p:pic>
        <p:nvPicPr>
          <p:cNvPr id="12" name="Linea Linea" descr="Linea Linea">
            <a:extLst>
              <a:ext uri="{FF2B5EF4-FFF2-40B4-BE49-F238E27FC236}">
                <a16:creationId xmlns:a16="http://schemas.microsoft.com/office/drawing/2014/main" id="{6098F27B-B81A-7712-F160-059BAD656BC0}"/>
              </a:ext>
            </a:extLst>
          </p:cNvPr>
          <p:cNvPicPr>
            <a:picLocks noChangeAspect="1"/>
          </p:cNvPicPr>
          <p:nvPr userDrawn="1"/>
        </p:nvPicPr>
        <p:blipFill>
          <a:blip r:embed="rId4"/>
          <a:stretch>
            <a:fillRect/>
          </a:stretch>
        </p:blipFill>
        <p:spPr>
          <a:xfrm>
            <a:off x="-46973" y="871571"/>
            <a:ext cx="12242801" cy="50801"/>
          </a:xfrm>
          <a:prstGeom prst="rect">
            <a:avLst/>
          </a:prstGeom>
          <a:ln w="12700">
            <a:miter lim="400000"/>
          </a:ln>
        </p:spPr>
      </p:pic>
    </p:spTree>
    <p:extLst>
      <p:ext uri="{BB962C8B-B14F-4D97-AF65-F5344CB8AC3E}">
        <p14:creationId xmlns:p14="http://schemas.microsoft.com/office/powerpoint/2010/main" val="128441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61AAE80-699E-4376-9731-855D7B67396F}" type="datetime1">
              <a:rPr lang="it-IT" smtClean="0"/>
              <a:t>02/03/2023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419692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E3DA4980-7111-469D-A5D2-3F6AA752CE6D}" type="datetime1">
              <a:rPr lang="it-IT" smtClean="0"/>
              <a:t>02/03/2023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320478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17B68790-2AC2-4551-9011-361C6FE34094}" type="datetime1">
              <a:rPr lang="it-IT" smtClean="0"/>
              <a:t>02/03/2023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416685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4977116E-166B-4348-B29F-E2E4CFFC9F3A}" type="datetime1">
              <a:rPr lang="it-IT" smtClean="0"/>
              <a:t>02/03/2023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181448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E6FCA-F3F5-4257-BF6D-701C857B888C}" type="datetime1">
              <a:rPr lang="it-IT" smtClean="0"/>
              <a:t>02/03/2023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407793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81E49CC-38F6-495E-A903-567279F1DB6C}" type="datetime1">
              <a:rPr lang="it-IT" smtClean="0"/>
              <a:t>02/03/2023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365164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B5335F8-DBFB-4EF7-8D24-4FF07800E08F}" type="datetime1">
              <a:rPr lang="it-IT" smtClean="0"/>
              <a:t>02/03/2023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a:t>
            </a:fld>
            <a:endParaRPr lang="it-IT"/>
          </a:p>
        </p:txBody>
      </p:sp>
    </p:spTree>
    <p:extLst>
      <p:ext uri="{BB962C8B-B14F-4D97-AF65-F5344CB8AC3E}">
        <p14:creationId xmlns:p14="http://schemas.microsoft.com/office/powerpoint/2010/main" val="37201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A8733-E814-4F1D-8A2F-E3D6EAA4C592}" type="datetime1">
              <a:rPr lang="it-IT" smtClean="0"/>
              <a:t>02/03/2023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CF1D8-012F-4C4A-942F-460B411F49CB}" type="slidenum">
              <a:rPr lang="it-IT" smtClean="0"/>
              <a:t>‹#›</a:t>
            </a:fld>
            <a:endParaRPr lang="it-IT"/>
          </a:p>
        </p:txBody>
      </p:sp>
    </p:spTree>
    <p:extLst>
      <p:ext uri="{BB962C8B-B14F-4D97-AF65-F5344CB8AC3E}">
        <p14:creationId xmlns:p14="http://schemas.microsoft.com/office/powerpoint/2010/main" val="4239806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l" defTabSz="914400" rtl="0" eaLnBrk="1" latinLnBrk="0" hangingPunct="1">
        <a:lnSpc>
          <a:spcPct val="90000"/>
        </a:lnSpc>
        <a:spcBef>
          <a:spcPct val="0"/>
        </a:spcBef>
        <a:buNone/>
        <a:defRPr sz="4400" kern="1200">
          <a:solidFill>
            <a:srgbClr val="002060"/>
          </a:solidFill>
          <a:latin typeface="Oswald" panose="020005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swald"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swald" panose="020005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swald" panose="020005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wald" panose="020005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wald"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ti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tif"/><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4F491E-4BCF-4D82-8726-3143E2A0BB57}"/>
              </a:ext>
            </a:extLst>
          </p:cNvPr>
          <p:cNvSpPr/>
          <p:nvPr/>
        </p:nvSpPr>
        <p:spPr>
          <a:xfrm>
            <a:off x="281007" y="2361698"/>
            <a:ext cx="3595457" cy="22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A97F5A-9B82-45B3-9DF1-3CBC3FC765E1}"/>
              </a:ext>
            </a:extLst>
          </p:cNvPr>
          <p:cNvSpPr/>
          <p:nvPr/>
        </p:nvSpPr>
        <p:spPr>
          <a:xfrm>
            <a:off x="310718" y="646545"/>
            <a:ext cx="843827" cy="5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olo 1">
            <a:extLst>
              <a:ext uri="{FF2B5EF4-FFF2-40B4-BE49-F238E27FC236}">
                <a16:creationId xmlns:a16="http://schemas.microsoft.com/office/drawing/2014/main" id="{B41C4EA6-CE5B-45DD-99CF-4E6C4E3FBD27}"/>
              </a:ext>
            </a:extLst>
          </p:cNvPr>
          <p:cNvSpPr txBox="1">
            <a:spLocks/>
          </p:cNvSpPr>
          <p:nvPr/>
        </p:nvSpPr>
        <p:spPr>
          <a:xfrm>
            <a:off x="554499" y="501327"/>
            <a:ext cx="5582581" cy="673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70000"/>
              </a:lnSpc>
              <a:spcBef>
                <a:spcPct val="0"/>
              </a:spcBef>
              <a:spcAft>
                <a:spcPts val="0"/>
              </a:spcAft>
              <a:buClrTx/>
              <a:buSzTx/>
              <a:buFontTx/>
              <a:buNone/>
              <a:tabLst/>
              <a:defRPr/>
            </a:pPr>
            <a:r>
              <a:rPr lang="en-US" sz="3600" dirty="0">
                <a:solidFill>
                  <a:srgbClr val="4399B6"/>
                </a:solidFill>
                <a:latin typeface="Montserrat" panose="00000500000000000000" pitchFamily="2" charset="0"/>
              </a:rPr>
              <a:t>Giovanni</a:t>
            </a:r>
            <a:r>
              <a:rPr kumimoji="0" lang="en-US" sz="3600" b="0" i="0" u="none" strike="noStrike" kern="1200" cap="none" spc="0" normalizeH="0" baseline="0" noProof="0" dirty="0">
                <a:ln>
                  <a:noFill/>
                </a:ln>
                <a:solidFill>
                  <a:srgbClr val="4399B6"/>
                </a:solidFill>
                <a:effectLst/>
                <a:uLnTx/>
                <a:uFillTx/>
                <a:latin typeface="Montserrat" panose="00000500000000000000" pitchFamily="2" charset="0"/>
              </a:rPr>
              <a:t> </a:t>
            </a:r>
            <a:r>
              <a:rPr lang="en-US" sz="3600" b="1" dirty="0">
                <a:solidFill>
                  <a:srgbClr val="002060"/>
                </a:solidFill>
                <a:latin typeface="Montserrat" panose="00000500000000000000" pitchFamily="2" charset="0"/>
              </a:rPr>
              <a:t>Bisoffi</a:t>
            </a:r>
            <a:endParaRPr kumimoji="0" lang="en-US" sz="3600" b="1" i="0" u="none" strike="noStrike" kern="1200" cap="none" spc="0" normalizeH="0" baseline="0" noProof="0" dirty="0">
              <a:ln>
                <a:noFill/>
              </a:ln>
              <a:solidFill>
                <a:srgbClr val="002060"/>
              </a:solidFill>
              <a:effectLst/>
              <a:uLnTx/>
              <a:uFillTx/>
              <a:latin typeface="Montserrat" panose="00000500000000000000" pitchFamily="2" charset="0"/>
            </a:endParaRPr>
          </a:p>
        </p:txBody>
      </p:sp>
      <p:sp>
        <p:nvSpPr>
          <p:cNvPr id="23" name="Titolo 1">
            <a:extLst>
              <a:ext uri="{FF2B5EF4-FFF2-40B4-BE49-F238E27FC236}">
                <a16:creationId xmlns:a16="http://schemas.microsoft.com/office/drawing/2014/main" id="{D9D2AF66-F158-4DC8-A2EC-9EAC36E662F8}"/>
              </a:ext>
            </a:extLst>
          </p:cNvPr>
          <p:cNvSpPr txBox="1">
            <a:spLocks/>
          </p:cNvSpPr>
          <p:nvPr/>
        </p:nvSpPr>
        <p:spPr>
          <a:xfrm>
            <a:off x="554498" y="3003552"/>
            <a:ext cx="11183845" cy="2541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Yu Gothic Medium" panose="020B0500000000000000" pitchFamily="34" charset="-128"/>
                <a:ea typeface="Yu Gothic Medium" panose="020B0500000000000000" pitchFamily="34" charset="-128"/>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it-IT" sz="3600" b="1" dirty="0">
                <a:solidFill>
                  <a:srgbClr val="002060"/>
                </a:solidFill>
                <a:latin typeface="Montserrat" panose="00000500000000000000" pitchFamily="2" charset="0"/>
                <a:ea typeface="+mj-ea"/>
              </a:rPr>
              <a:t>PM Linee guida INFN</a:t>
            </a:r>
          </a:p>
          <a:p>
            <a:pPr marL="0" marR="0" lvl="0" indent="0" defTabSz="914400" rtl="0" eaLnBrk="1" fontAlgn="auto" latinLnBrk="0" hangingPunct="1">
              <a:lnSpc>
                <a:spcPct val="90000"/>
              </a:lnSpc>
              <a:spcBef>
                <a:spcPct val="0"/>
              </a:spcBef>
              <a:spcAft>
                <a:spcPts val="0"/>
              </a:spcAft>
              <a:buClrTx/>
              <a:buSzTx/>
              <a:buFontTx/>
              <a:buNone/>
              <a:tabLst/>
              <a:defRPr/>
            </a:pPr>
            <a:endParaRPr lang="it-IT" sz="3600" i="1" dirty="0">
              <a:solidFill>
                <a:srgbClr val="4399B6"/>
              </a:solidFill>
              <a:latin typeface="Montserrat" panose="00000500000000000000" pitchFamily="2" charset="0"/>
              <a:ea typeface="+mj-ea"/>
            </a:endParaRPr>
          </a:p>
          <a:p>
            <a:pPr marL="0" marR="0" lvl="0" indent="0" defTabSz="914400" rtl="0" eaLnBrk="1" fontAlgn="auto" latinLnBrk="0" hangingPunct="1">
              <a:lnSpc>
                <a:spcPct val="90000"/>
              </a:lnSpc>
              <a:spcBef>
                <a:spcPct val="0"/>
              </a:spcBef>
              <a:spcAft>
                <a:spcPts val="0"/>
              </a:spcAft>
              <a:buClrTx/>
              <a:buSzTx/>
              <a:buFontTx/>
              <a:buNone/>
              <a:tabLst/>
              <a:defRPr/>
            </a:pPr>
            <a:r>
              <a:rPr lang="it-IT" sz="3600" i="1" dirty="0">
                <a:solidFill>
                  <a:srgbClr val="4399B6"/>
                </a:solidFill>
                <a:latin typeface="Montserrat" panose="00000500000000000000" pitchFamily="2" charset="0"/>
                <a:ea typeface="+mj-ea"/>
              </a:rPr>
              <a:t>Ovvero: un approccio escatologico alla gestione di progetto</a:t>
            </a:r>
            <a:endParaRPr lang="it-IT" sz="3600" b="1" i="1" dirty="0">
              <a:solidFill>
                <a:srgbClr val="002060"/>
              </a:solidFill>
              <a:latin typeface="Montserrat" panose="00000500000000000000" pitchFamily="2" charset="0"/>
              <a:ea typeface="+mj-ea"/>
            </a:endParaRPr>
          </a:p>
        </p:txBody>
      </p:sp>
      <p:sp>
        <p:nvSpPr>
          <p:cNvPr id="25" name="Titolo 1">
            <a:extLst>
              <a:ext uri="{FF2B5EF4-FFF2-40B4-BE49-F238E27FC236}">
                <a16:creationId xmlns:a16="http://schemas.microsoft.com/office/drawing/2014/main" id="{2CC09327-CBBD-4369-A91B-D114EB7A52E4}"/>
              </a:ext>
            </a:extLst>
          </p:cNvPr>
          <p:cNvSpPr txBox="1">
            <a:spLocks/>
          </p:cNvSpPr>
          <p:nvPr/>
        </p:nvSpPr>
        <p:spPr>
          <a:xfrm>
            <a:off x="554499" y="6058377"/>
            <a:ext cx="5216106" cy="673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002060"/>
                </a:solidFill>
                <a:latin typeface="Oswald" panose="02000503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4399B6"/>
                </a:solidFill>
                <a:effectLst/>
                <a:uLnTx/>
                <a:uFillTx/>
                <a:latin typeface="Franklin Gothic Book" panose="020B0503020102020204" pitchFamily="34" charset="0"/>
              </a:rPr>
              <a:t>INFN-</a:t>
            </a:r>
            <a:r>
              <a:rPr kumimoji="0" lang="en-US" sz="2400" b="0" i="0" u="none" strike="noStrike" kern="1200" cap="none" spc="0" normalizeH="0" baseline="0" noProof="0" dirty="0" err="1">
                <a:ln>
                  <a:noFill/>
                </a:ln>
                <a:solidFill>
                  <a:srgbClr val="4399B6"/>
                </a:solidFill>
                <a:effectLst/>
                <a:uLnTx/>
                <a:uFillTx/>
                <a:latin typeface="Franklin Gothic Book" panose="020B0503020102020204" pitchFamily="34" charset="0"/>
              </a:rPr>
              <a:t>Acceleratori</a:t>
            </a:r>
            <a:r>
              <a:rPr kumimoji="0" lang="en-US" sz="2400" b="0" i="0" u="none" strike="noStrike" kern="1200" cap="none" spc="0" normalizeH="0" baseline="0" noProof="0" dirty="0">
                <a:ln>
                  <a:noFill/>
                </a:ln>
                <a:solidFill>
                  <a:srgbClr val="4399B6"/>
                </a:solidFill>
                <a:effectLst/>
                <a:uLnTx/>
                <a:uFillTx/>
                <a:latin typeface="Franklin Gothic Book" panose="020B0503020102020204" pitchFamily="34" charset="0"/>
              </a:rPr>
              <a:t>, LNS, 2 </a:t>
            </a:r>
            <a:r>
              <a:rPr kumimoji="0" lang="en-US" sz="2400" b="0" i="0" u="none" strike="noStrike" kern="1200" cap="none" spc="0" normalizeH="0" baseline="0" noProof="0" dirty="0" err="1">
                <a:ln>
                  <a:noFill/>
                </a:ln>
                <a:solidFill>
                  <a:srgbClr val="4399B6"/>
                </a:solidFill>
                <a:effectLst/>
                <a:uLnTx/>
                <a:uFillTx/>
                <a:latin typeface="Franklin Gothic Book" panose="020B0503020102020204" pitchFamily="34" charset="0"/>
              </a:rPr>
              <a:t>marzo</a:t>
            </a:r>
            <a:r>
              <a:rPr kumimoji="0" lang="en-US" sz="2400" b="0" i="0" u="none" strike="noStrike" kern="1200" cap="none" spc="0" normalizeH="0" baseline="0" noProof="0" dirty="0">
                <a:ln>
                  <a:noFill/>
                </a:ln>
                <a:solidFill>
                  <a:srgbClr val="4399B6"/>
                </a:solidFill>
                <a:effectLst/>
                <a:uLnTx/>
                <a:uFillTx/>
                <a:latin typeface="Franklin Gothic Book" panose="020B0503020102020204" pitchFamily="34" charset="0"/>
              </a:rPr>
              <a:t> 2023</a:t>
            </a:r>
          </a:p>
        </p:txBody>
      </p:sp>
      <p:sp>
        <p:nvSpPr>
          <p:cNvPr id="12" name="Titolo 1">
            <a:extLst>
              <a:ext uri="{FF2B5EF4-FFF2-40B4-BE49-F238E27FC236}">
                <a16:creationId xmlns:a16="http://schemas.microsoft.com/office/drawing/2014/main" id="{6DB63E4D-EF9F-4D58-AA13-89323270F9E9}"/>
              </a:ext>
            </a:extLst>
          </p:cNvPr>
          <p:cNvSpPr txBox="1">
            <a:spLocks/>
          </p:cNvSpPr>
          <p:nvPr/>
        </p:nvSpPr>
        <p:spPr>
          <a:xfrm>
            <a:off x="530818" y="501327"/>
            <a:ext cx="8450820" cy="16504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dirty="0">
                <a:solidFill>
                  <a:srgbClr val="002060"/>
                </a:solidFill>
                <a:latin typeface="Montserrat" panose="00000500000000000000" pitchFamily="2" charset="0"/>
              </a:rPr>
              <a:t>con </a:t>
            </a:r>
            <a:r>
              <a:rPr lang="en-US" sz="1400" dirty="0" err="1">
                <a:solidFill>
                  <a:srgbClr val="002060"/>
                </a:solidFill>
                <a:latin typeface="Montserrat" panose="00000500000000000000" pitchFamily="2" charset="0"/>
              </a:rPr>
              <a:t>contributi</a:t>
            </a:r>
            <a:r>
              <a:rPr lang="en-US" sz="1400" dirty="0">
                <a:solidFill>
                  <a:srgbClr val="002060"/>
                </a:solidFill>
                <a:latin typeface="Montserrat" panose="00000500000000000000" pitchFamily="2" charset="0"/>
              </a:rPr>
              <a:t> di:</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solidFill>
                  <a:srgbClr val="4399B6"/>
                </a:solidFill>
                <a:latin typeface="Montserrat" panose="00000500000000000000" pitchFamily="2" charset="0"/>
              </a:rPr>
              <a:t>Alessandro </a:t>
            </a:r>
            <a:r>
              <a:rPr lang="en-US" sz="1800" b="1" dirty="0">
                <a:solidFill>
                  <a:srgbClr val="002060"/>
                </a:solidFill>
                <a:latin typeface="Montserrat" panose="00000500000000000000" pitchFamily="2" charset="0"/>
              </a:rPr>
              <a:t>Variola</a:t>
            </a:r>
            <a:r>
              <a:rPr lang="en-US" sz="1800" b="1" dirty="0">
                <a:solidFill>
                  <a:srgbClr val="4399B6"/>
                </a:solidFill>
                <a:latin typeface="Montserrat" panose="00000500000000000000" pitchFamily="2" charset="0"/>
              </a:rPr>
              <a:t>, Antonio </a:t>
            </a:r>
            <a:r>
              <a:rPr lang="en-US" sz="1800" b="1" dirty="0" err="1">
                <a:solidFill>
                  <a:srgbClr val="002060"/>
                </a:solidFill>
                <a:latin typeface="Montserrat" panose="00000500000000000000" pitchFamily="2" charset="0"/>
              </a:rPr>
              <a:t>Falone</a:t>
            </a:r>
            <a:r>
              <a:rPr lang="en-US" sz="1800" b="1" dirty="0">
                <a:solidFill>
                  <a:srgbClr val="4399B6"/>
                </a:solidFill>
                <a:latin typeface="Montserrat" panose="00000500000000000000" pitchFamily="2" charset="0"/>
              </a:rPr>
              <a:t>, Cristina </a:t>
            </a:r>
            <a:r>
              <a:rPr lang="en-US" sz="1800" b="1" dirty="0" err="1">
                <a:solidFill>
                  <a:srgbClr val="002060"/>
                </a:solidFill>
                <a:latin typeface="Montserrat" panose="00000500000000000000" pitchFamily="2" charset="0"/>
              </a:rPr>
              <a:t>Vaccarezza</a:t>
            </a:r>
            <a:r>
              <a:rPr lang="en-US" sz="1800" b="1" dirty="0">
                <a:solidFill>
                  <a:srgbClr val="4399B6"/>
                </a:solidFill>
                <a:latin typeface="Montserrat" panose="00000500000000000000" pitchFamily="2" charset="0"/>
              </a:rPr>
              <a:t> </a:t>
            </a:r>
            <a:endParaRPr kumimoji="0" lang="en-US" sz="1800" b="1" i="0" u="none" strike="noStrike" kern="1200" cap="none" spc="0" normalizeH="0" baseline="0" noProof="0" dirty="0">
              <a:ln>
                <a:noFill/>
              </a:ln>
              <a:solidFill>
                <a:srgbClr val="002060"/>
              </a:solidFill>
              <a:effectLst/>
              <a:uLnTx/>
              <a:uFillTx/>
              <a:latin typeface="Montserrat" panose="00000500000000000000" pitchFamily="2" charset="0"/>
            </a:endParaRPr>
          </a:p>
        </p:txBody>
      </p:sp>
      <p:pic>
        <p:nvPicPr>
          <p:cNvPr id="2" name="Immagine 5">
            <a:extLst>
              <a:ext uri="{FF2B5EF4-FFF2-40B4-BE49-F238E27FC236}">
                <a16:creationId xmlns:a16="http://schemas.microsoft.com/office/drawing/2014/main" id="{7098EC03-862C-DE88-E137-1626912F9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5329" y="1522981"/>
            <a:ext cx="4465664" cy="2541360"/>
          </a:xfrm>
          <a:prstGeom prst="rect">
            <a:avLst/>
          </a:prstGeom>
        </p:spPr>
      </p:pic>
    </p:spTree>
    <p:extLst>
      <p:ext uri="{BB962C8B-B14F-4D97-AF65-F5344CB8AC3E}">
        <p14:creationId xmlns:p14="http://schemas.microsoft.com/office/powerpoint/2010/main" val="6429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Effect transition="in" filter="wheel(1)">
                                      <p:cBhvr>
                                        <p:cTn id="7" dur="2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17432" y="223921"/>
            <a:ext cx="9765347" cy="573134"/>
          </a:xfrm>
        </p:spPr>
        <p:txBody>
          <a:bodyPr>
            <a:normAutofit fontScale="90000"/>
          </a:bodyPr>
          <a:lstStyle/>
          <a:p>
            <a:r>
              <a:rPr lang="it-IT" dirty="0"/>
              <a:t>Metodo, per definire bisogni e requisiti</a:t>
            </a:r>
            <a:endParaRPr lang="en-US" dirty="0"/>
          </a:p>
        </p:txBody>
      </p:sp>
      <p:pic>
        <p:nvPicPr>
          <p:cNvPr id="5" name="Segnaposto contenuto 4"/>
          <p:cNvPicPr>
            <a:picLocks noGrp="1" noChangeAspect="1"/>
          </p:cNvPicPr>
          <p:nvPr>
            <p:ph idx="1"/>
          </p:nvPr>
        </p:nvPicPr>
        <p:blipFill>
          <a:blip r:embed="rId3"/>
          <a:stretch>
            <a:fillRect/>
          </a:stretch>
        </p:blipFill>
        <p:spPr>
          <a:xfrm>
            <a:off x="1208015" y="1638777"/>
            <a:ext cx="5793600" cy="4051300"/>
          </a:xfrm>
          <a:prstGeom prst="rect">
            <a:avLst/>
          </a:prstGeom>
        </p:spPr>
      </p:pic>
      <p:sp>
        <p:nvSpPr>
          <p:cNvPr id="4" name="Segnaposto numero diapositiva 3"/>
          <p:cNvSpPr>
            <a:spLocks noGrp="1"/>
          </p:cNvSpPr>
          <p:nvPr>
            <p:ph type="sldNum" sz="quarter" idx="12"/>
          </p:nvPr>
        </p:nvSpPr>
        <p:spPr/>
        <p:txBody>
          <a:bodyPr/>
          <a:lstStyle/>
          <a:p>
            <a:fld id="{59ACCCE4-2CD2-412D-9840-7B2120A46DAB}" type="slidenum">
              <a:rPr lang="en-US" smtClean="0"/>
              <a:t>10</a:t>
            </a:fld>
            <a:endParaRPr lang="en-US"/>
          </a:p>
        </p:txBody>
      </p:sp>
      <p:sp>
        <p:nvSpPr>
          <p:cNvPr id="6" name="CasellaDiTesto 5"/>
          <p:cNvSpPr txBox="1"/>
          <p:nvPr/>
        </p:nvSpPr>
        <p:spPr>
          <a:xfrm>
            <a:off x="3843824" y="1880605"/>
            <a:ext cx="5129930" cy="307777"/>
          </a:xfrm>
          <a:prstGeom prst="rect">
            <a:avLst/>
          </a:prstGeom>
          <a:noFill/>
        </p:spPr>
        <p:txBody>
          <a:bodyPr wrap="none" rtlCol="0">
            <a:spAutoFit/>
          </a:bodyPr>
          <a:lstStyle/>
          <a:p>
            <a:r>
              <a:rPr lang="it-IT" sz="1400" dirty="0">
                <a:solidFill>
                  <a:srgbClr val="4399B6"/>
                </a:solidFill>
                <a:latin typeface="Montserrat" panose="00000500000000000000" pitchFamily="2" charset="0"/>
              </a:rPr>
              <a:t>Individuazione</a:t>
            </a:r>
            <a:r>
              <a:rPr lang="it-IT" sz="1400" dirty="0">
                <a:latin typeface="Montserrat" panose="00000500000000000000" pitchFamily="2" charset="0"/>
              </a:rPr>
              <a:t> di tutti gli scopi e i requisiti del progetto</a:t>
            </a:r>
          </a:p>
        </p:txBody>
      </p:sp>
      <p:sp>
        <p:nvSpPr>
          <p:cNvPr id="7" name="CasellaDiTesto 6"/>
          <p:cNvSpPr txBox="1"/>
          <p:nvPr/>
        </p:nvSpPr>
        <p:spPr>
          <a:xfrm>
            <a:off x="4744905" y="2861573"/>
            <a:ext cx="4316019" cy="523220"/>
          </a:xfrm>
          <a:prstGeom prst="rect">
            <a:avLst/>
          </a:prstGeom>
          <a:noFill/>
        </p:spPr>
        <p:txBody>
          <a:bodyPr wrap="square" rtlCol="0">
            <a:spAutoFit/>
          </a:bodyPr>
          <a:lstStyle/>
          <a:p>
            <a:r>
              <a:rPr lang="it-IT" sz="1400" dirty="0">
                <a:latin typeface="Montserrat" panose="00000500000000000000" pitchFamily="2" charset="0"/>
              </a:rPr>
              <a:t>Traduzione degli </a:t>
            </a:r>
            <a:r>
              <a:rPr lang="it-IT" sz="1400" dirty="0">
                <a:solidFill>
                  <a:srgbClr val="4399B6"/>
                </a:solidFill>
                <a:latin typeface="Montserrat" panose="00000500000000000000" pitchFamily="2" charset="0"/>
              </a:rPr>
              <a:t>scopi in funzioni e parametri quantificabili </a:t>
            </a:r>
            <a:endParaRPr lang="en-US" sz="1400" dirty="0">
              <a:solidFill>
                <a:srgbClr val="4399B6"/>
              </a:solidFill>
              <a:latin typeface="Montserrat" panose="00000500000000000000" pitchFamily="2" charset="0"/>
            </a:endParaRPr>
          </a:p>
        </p:txBody>
      </p:sp>
      <p:sp>
        <p:nvSpPr>
          <p:cNvPr id="8" name="CasellaDiTesto 7"/>
          <p:cNvSpPr txBox="1"/>
          <p:nvPr/>
        </p:nvSpPr>
        <p:spPr>
          <a:xfrm>
            <a:off x="5590551" y="4007536"/>
            <a:ext cx="5573962" cy="523220"/>
          </a:xfrm>
          <a:prstGeom prst="rect">
            <a:avLst/>
          </a:prstGeom>
          <a:noFill/>
        </p:spPr>
        <p:txBody>
          <a:bodyPr wrap="none" rtlCol="0">
            <a:spAutoFit/>
          </a:bodyPr>
          <a:lstStyle/>
          <a:p>
            <a:r>
              <a:rPr lang="it-IT" sz="1400" dirty="0">
                <a:latin typeface="Montserrat" panose="00000500000000000000" pitchFamily="2" charset="0"/>
              </a:rPr>
              <a:t>Traduzione delle </a:t>
            </a:r>
            <a:r>
              <a:rPr lang="it-IT" sz="1400" dirty="0">
                <a:solidFill>
                  <a:srgbClr val="4399B6"/>
                </a:solidFill>
                <a:latin typeface="Montserrat" panose="00000500000000000000" pitchFamily="2" charset="0"/>
              </a:rPr>
              <a:t>funzioni e dei parametri in configurazioni e</a:t>
            </a:r>
            <a:endParaRPr lang="en-US" sz="1400" dirty="0">
              <a:solidFill>
                <a:srgbClr val="4399B6"/>
              </a:solidFill>
              <a:latin typeface="Montserrat" panose="00000500000000000000" pitchFamily="2" charset="0"/>
            </a:endParaRPr>
          </a:p>
          <a:p>
            <a:r>
              <a:rPr lang="it-IT" sz="1400" dirty="0">
                <a:solidFill>
                  <a:srgbClr val="4399B6"/>
                </a:solidFill>
                <a:latin typeface="Montserrat" panose="00000500000000000000" pitchFamily="2" charset="0"/>
              </a:rPr>
              <a:t>specifiche degli oggetti</a:t>
            </a:r>
          </a:p>
        </p:txBody>
      </p:sp>
      <p:sp>
        <p:nvSpPr>
          <p:cNvPr id="9" name="CasellaDiTesto 8"/>
          <p:cNvSpPr txBox="1"/>
          <p:nvPr/>
        </p:nvSpPr>
        <p:spPr>
          <a:xfrm>
            <a:off x="6503461" y="5043746"/>
            <a:ext cx="3084499" cy="523220"/>
          </a:xfrm>
          <a:prstGeom prst="rect">
            <a:avLst/>
          </a:prstGeom>
          <a:noFill/>
        </p:spPr>
        <p:txBody>
          <a:bodyPr wrap="none" rtlCol="0">
            <a:spAutoFit/>
          </a:bodyPr>
          <a:lstStyle/>
          <a:p>
            <a:r>
              <a:rPr lang="it-IT" sz="1400" dirty="0">
                <a:solidFill>
                  <a:srgbClr val="4399B6"/>
                </a:solidFill>
                <a:latin typeface="Montserrat" panose="00000500000000000000" pitchFamily="2" charset="0"/>
              </a:rPr>
              <a:t>Verifica</a:t>
            </a:r>
            <a:r>
              <a:rPr lang="it-IT" sz="1400" dirty="0">
                <a:latin typeface="Montserrat" panose="00000500000000000000" pitchFamily="2" charset="0"/>
              </a:rPr>
              <a:t> che ogni </a:t>
            </a:r>
            <a:r>
              <a:rPr lang="it-IT" sz="1400" dirty="0" err="1">
                <a:latin typeface="Montserrat" panose="00000500000000000000" pitchFamily="2" charset="0"/>
              </a:rPr>
              <a:t>step</a:t>
            </a:r>
            <a:r>
              <a:rPr lang="it-IT" sz="1400" dirty="0">
                <a:latin typeface="Montserrat" panose="00000500000000000000" pitchFamily="2" charset="0"/>
              </a:rPr>
              <a:t> prenda in </a:t>
            </a:r>
          </a:p>
          <a:p>
            <a:r>
              <a:rPr lang="it-IT" sz="1400" dirty="0">
                <a:latin typeface="Montserrat" panose="00000500000000000000" pitchFamily="2" charset="0"/>
              </a:rPr>
              <a:t>considerazione il punto 1</a:t>
            </a:r>
            <a:endParaRPr lang="en-US" sz="1400" dirty="0">
              <a:latin typeface="Montserrat" panose="00000500000000000000" pitchFamily="2" charset="0"/>
            </a:endParaRPr>
          </a:p>
        </p:txBody>
      </p:sp>
      <p:sp>
        <p:nvSpPr>
          <p:cNvPr id="3" name="CasellaDiTesto 2"/>
          <p:cNvSpPr txBox="1"/>
          <p:nvPr/>
        </p:nvSpPr>
        <p:spPr>
          <a:xfrm>
            <a:off x="2016787" y="5043746"/>
            <a:ext cx="854721" cy="307777"/>
          </a:xfrm>
          <a:prstGeom prst="rect">
            <a:avLst/>
          </a:prstGeom>
          <a:noFill/>
        </p:spPr>
        <p:txBody>
          <a:bodyPr wrap="none" rtlCol="0">
            <a:spAutoFit/>
          </a:bodyPr>
          <a:lstStyle/>
          <a:p>
            <a:r>
              <a:rPr lang="it-IT" sz="1400" dirty="0">
                <a:latin typeface="Montserrat" panose="00000500000000000000" pitchFamily="2" charset="0"/>
              </a:rPr>
              <a:t>Verifica</a:t>
            </a:r>
            <a:endParaRPr lang="en-US" sz="1400" dirty="0">
              <a:latin typeface="Montserrat" panose="00000500000000000000" pitchFamily="2" charset="0"/>
            </a:endParaRPr>
          </a:p>
        </p:txBody>
      </p:sp>
    </p:spTree>
    <p:extLst>
      <p:ext uri="{BB962C8B-B14F-4D97-AF65-F5344CB8AC3E}">
        <p14:creationId xmlns:p14="http://schemas.microsoft.com/office/powerpoint/2010/main" val="104829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A995FBEC-7314-AA61-9875-6E364E23AD8C}"/>
              </a:ext>
            </a:extLst>
          </p:cNvPr>
          <p:cNvSpPr/>
          <p:nvPr/>
        </p:nvSpPr>
        <p:spPr>
          <a:xfrm rot="10800000">
            <a:off x="504567" y="1448030"/>
            <a:ext cx="11182864" cy="4351337"/>
          </a:xfrm>
          <a:prstGeom prst="trapezoid">
            <a:avLst/>
          </a:prstGeom>
          <a:solidFill>
            <a:srgbClr val="439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0C065190-5B8F-6E61-E483-BF6E82E5A91F}"/>
              </a:ext>
            </a:extLst>
          </p:cNvPr>
          <p:cNvSpPr>
            <a:spLocks noGrp="1"/>
          </p:cNvSpPr>
          <p:nvPr>
            <p:ph type="title"/>
          </p:nvPr>
        </p:nvSpPr>
        <p:spPr/>
        <p:txBody>
          <a:bodyPr/>
          <a:lstStyle/>
          <a:p>
            <a:r>
              <a:rPr lang="it-IT" dirty="0"/>
              <a:t>All’indietro...</a:t>
            </a:r>
          </a:p>
        </p:txBody>
      </p:sp>
      <p:sp>
        <p:nvSpPr>
          <p:cNvPr id="3" name="Content Placeholder 2">
            <a:extLst>
              <a:ext uri="{FF2B5EF4-FFF2-40B4-BE49-F238E27FC236}">
                <a16:creationId xmlns:a16="http://schemas.microsoft.com/office/drawing/2014/main" id="{3D68DEB7-A997-8CFC-D1C0-3FDE2F22D219}"/>
              </a:ext>
            </a:extLst>
          </p:cNvPr>
          <p:cNvSpPr>
            <a:spLocks noGrp="1"/>
          </p:cNvSpPr>
          <p:nvPr>
            <p:ph idx="1"/>
          </p:nvPr>
        </p:nvSpPr>
        <p:spPr>
          <a:xfrm>
            <a:off x="1010163" y="1760651"/>
            <a:ext cx="10171671" cy="4351338"/>
          </a:xfrm>
        </p:spPr>
        <p:txBody>
          <a:bodyPr/>
          <a:lstStyle/>
          <a:p>
            <a:pPr marL="0" indent="0" algn="ctr">
              <a:buNone/>
            </a:pPr>
            <a:r>
              <a:rPr lang="it-IT" dirty="0">
                <a:solidFill>
                  <a:srgbClr val="002060"/>
                </a:solidFill>
              </a:rPr>
              <a:t>4. </a:t>
            </a:r>
            <a:r>
              <a:rPr lang="it-IT" dirty="0">
                <a:solidFill>
                  <a:schemeClr val="bg1"/>
                </a:solidFill>
              </a:rPr>
              <a:t>Completa e corretta documentazione To Build ed As Built, Manuali di Operazione/Manutenzione</a:t>
            </a:r>
          </a:p>
          <a:p>
            <a:pPr marL="0" indent="0" algn="ctr">
              <a:buNone/>
            </a:pPr>
            <a:r>
              <a:rPr lang="it-IT" dirty="0">
                <a:solidFill>
                  <a:srgbClr val="002060"/>
                </a:solidFill>
              </a:rPr>
              <a:t>3. </a:t>
            </a:r>
            <a:r>
              <a:rPr lang="it-IT" dirty="0">
                <a:solidFill>
                  <a:srgbClr val="FFFF00"/>
                </a:solidFill>
              </a:rPr>
              <a:t>Gestione ordinata e completa della documentazione nel corso del progetto (su componenti, infrastrutture, edilizia, sicurezza, interfacce, nomenclatura, ...)</a:t>
            </a:r>
          </a:p>
          <a:p>
            <a:pPr marL="0" indent="0" algn="ctr">
              <a:buNone/>
            </a:pPr>
            <a:r>
              <a:rPr lang="it-IT" dirty="0">
                <a:solidFill>
                  <a:srgbClr val="002060"/>
                </a:solidFill>
              </a:rPr>
              <a:t>2. </a:t>
            </a:r>
            <a:r>
              <a:rPr lang="it-IT" dirty="0">
                <a:solidFill>
                  <a:schemeClr val="bg1"/>
                </a:solidFill>
              </a:rPr>
              <a:t>Definizione dei requisiti e delle specifiche</a:t>
            </a:r>
          </a:p>
          <a:p>
            <a:pPr marL="0" indent="0" algn="ctr">
              <a:buNone/>
            </a:pPr>
            <a:r>
              <a:rPr lang="it-IT" dirty="0">
                <a:solidFill>
                  <a:srgbClr val="002060"/>
                </a:solidFill>
              </a:rPr>
              <a:t>1. </a:t>
            </a:r>
            <a:r>
              <a:rPr lang="it-IT" dirty="0">
                <a:solidFill>
                  <a:schemeClr val="bg1"/>
                </a:solidFill>
              </a:rPr>
              <a:t>Definizione dello scopo</a:t>
            </a:r>
          </a:p>
        </p:txBody>
      </p:sp>
      <p:sp>
        <p:nvSpPr>
          <p:cNvPr id="4" name="Slide Number Placeholder 3">
            <a:extLst>
              <a:ext uri="{FF2B5EF4-FFF2-40B4-BE49-F238E27FC236}">
                <a16:creationId xmlns:a16="http://schemas.microsoft.com/office/drawing/2014/main" id="{87A264BE-8874-E758-26CC-F08AC59116C7}"/>
              </a:ext>
            </a:extLst>
          </p:cNvPr>
          <p:cNvSpPr>
            <a:spLocks noGrp="1"/>
          </p:cNvSpPr>
          <p:nvPr>
            <p:ph type="sldNum" sz="quarter" idx="12"/>
          </p:nvPr>
        </p:nvSpPr>
        <p:spPr/>
        <p:txBody>
          <a:bodyPr/>
          <a:lstStyle/>
          <a:p>
            <a:fld id="{FC7CF1D8-012F-4C4A-942F-460B411F49CB}" type="slidenum">
              <a:rPr lang="it-IT" smtClean="0"/>
              <a:pPr/>
              <a:t>11</a:t>
            </a:fld>
            <a:endParaRPr lang="it-IT"/>
          </a:p>
        </p:txBody>
      </p:sp>
      <p:sp>
        <p:nvSpPr>
          <p:cNvPr id="5" name="Rectangle 4">
            <a:extLst>
              <a:ext uri="{FF2B5EF4-FFF2-40B4-BE49-F238E27FC236}">
                <a16:creationId xmlns:a16="http://schemas.microsoft.com/office/drawing/2014/main" id="{E4F177F5-1C8D-73C0-13DD-BD7DE9F65C56}"/>
              </a:ext>
            </a:extLst>
          </p:cNvPr>
          <p:cNvSpPr/>
          <p:nvPr/>
        </p:nvSpPr>
        <p:spPr>
          <a:xfrm>
            <a:off x="168707" y="2579468"/>
            <a:ext cx="11402298" cy="1356852"/>
          </a:xfrm>
          <a:custGeom>
            <a:avLst/>
            <a:gdLst>
              <a:gd name="connsiteX0" fmla="*/ 0 w 11402298"/>
              <a:gd name="connsiteY0" fmla="*/ 0 h 1356852"/>
              <a:gd name="connsiteX1" fmla="*/ 784746 w 11402298"/>
              <a:gd name="connsiteY1" fmla="*/ 0 h 1356852"/>
              <a:gd name="connsiteX2" fmla="*/ 1113401 w 11402298"/>
              <a:gd name="connsiteY2" fmla="*/ 0 h 1356852"/>
              <a:gd name="connsiteX3" fmla="*/ 2012170 w 11402298"/>
              <a:gd name="connsiteY3" fmla="*/ 0 h 1356852"/>
              <a:gd name="connsiteX4" fmla="*/ 2682894 w 11402298"/>
              <a:gd name="connsiteY4" fmla="*/ 0 h 1356852"/>
              <a:gd name="connsiteX5" fmla="*/ 3011548 w 11402298"/>
              <a:gd name="connsiteY5" fmla="*/ 0 h 1356852"/>
              <a:gd name="connsiteX6" fmla="*/ 3682272 w 11402298"/>
              <a:gd name="connsiteY6" fmla="*/ 0 h 1356852"/>
              <a:gd name="connsiteX7" fmla="*/ 4581041 w 11402298"/>
              <a:gd name="connsiteY7" fmla="*/ 0 h 1356852"/>
              <a:gd name="connsiteX8" fmla="*/ 5137741 w 11402298"/>
              <a:gd name="connsiteY8" fmla="*/ 0 h 1356852"/>
              <a:gd name="connsiteX9" fmla="*/ 5694442 w 11402298"/>
              <a:gd name="connsiteY9" fmla="*/ 0 h 1356852"/>
              <a:gd name="connsiteX10" fmla="*/ 6365165 w 11402298"/>
              <a:gd name="connsiteY10" fmla="*/ 0 h 1356852"/>
              <a:gd name="connsiteX11" fmla="*/ 7149912 w 11402298"/>
              <a:gd name="connsiteY11" fmla="*/ 0 h 1356852"/>
              <a:gd name="connsiteX12" fmla="*/ 7934658 w 11402298"/>
              <a:gd name="connsiteY12" fmla="*/ 0 h 1356852"/>
              <a:gd name="connsiteX13" fmla="*/ 8719404 w 11402298"/>
              <a:gd name="connsiteY13" fmla="*/ 0 h 1356852"/>
              <a:gd name="connsiteX14" fmla="*/ 9618174 w 11402298"/>
              <a:gd name="connsiteY14" fmla="*/ 0 h 1356852"/>
              <a:gd name="connsiteX15" fmla="*/ 10288897 w 11402298"/>
              <a:gd name="connsiteY15" fmla="*/ 0 h 1356852"/>
              <a:gd name="connsiteX16" fmla="*/ 11402298 w 11402298"/>
              <a:gd name="connsiteY16" fmla="*/ 0 h 1356852"/>
              <a:gd name="connsiteX17" fmla="*/ 11402298 w 11402298"/>
              <a:gd name="connsiteY17" fmla="*/ 678426 h 1356852"/>
              <a:gd name="connsiteX18" fmla="*/ 11402298 w 11402298"/>
              <a:gd name="connsiteY18" fmla="*/ 1356852 h 1356852"/>
              <a:gd name="connsiteX19" fmla="*/ 10617552 w 11402298"/>
              <a:gd name="connsiteY19" fmla="*/ 1356852 h 1356852"/>
              <a:gd name="connsiteX20" fmla="*/ 10060851 w 11402298"/>
              <a:gd name="connsiteY20" fmla="*/ 1356852 h 1356852"/>
              <a:gd name="connsiteX21" fmla="*/ 9504151 w 11402298"/>
              <a:gd name="connsiteY21" fmla="*/ 1356852 h 1356852"/>
              <a:gd name="connsiteX22" fmla="*/ 8947450 w 11402298"/>
              <a:gd name="connsiteY22" fmla="*/ 1356852 h 1356852"/>
              <a:gd name="connsiteX23" fmla="*/ 8390750 w 11402298"/>
              <a:gd name="connsiteY23" fmla="*/ 1356852 h 1356852"/>
              <a:gd name="connsiteX24" fmla="*/ 7606003 w 11402298"/>
              <a:gd name="connsiteY24" fmla="*/ 1356852 h 1356852"/>
              <a:gd name="connsiteX25" fmla="*/ 6935280 w 11402298"/>
              <a:gd name="connsiteY25" fmla="*/ 1356852 h 1356852"/>
              <a:gd name="connsiteX26" fmla="*/ 6606626 w 11402298"/>
              <a:gd name="connsiteY26" fmla="*/ 1356852 h 1356852"/>
              <a:gd name="connsiteX27" fmla="*/ 6049925 w 11402298"/>
              <a:gd name="connsiteY27" fmla="*/ 1356852 h 1356852"/>
              <a:gd name="connsiteX28" fmla="*/ 5265179 w 11402298"/>
              <a:gd name="connsiteY28" fmla="*/ 1356852 h 1356852"/>
              <a:gd name="connsiteX29" fmla="*/ 4822501 w 11402298"/>
              <a:gd name="connsiteY29" fmla="*/ 1356852 h 1356852"/>
              <a:gd name="connsiteX30" fmla="*/ 3923732 w 11402298"/>
              <a:gd name="connsiteY30" fmla="*/ 1356852 h 1356852"/>
              <a:gd name="connsiteX31" fmla="*/ 3024963 w 11402298"/>
              <a:gd name="connsiteY31" fmla="*/ 1356852 h 1356852"/>
              <a:gd name="connsiteX32" fmla="*/ 2354239 w 11402298"/>
              <a:gd name="connsiteY32" fmla="*/ 1356852 h 1356852"/>
              <a:gd name="connsiteX33" fmla="*/ 1455470 w 11402298"/>
              <a:gd name="connsiteY33" fmla="*/ 1356852 h 1356852"/>
              <a:gd name="connsiteX34" fmla="*/ 784746 w 11402298"/>
              <a:gd name="connsiteY34" fmla="*/ 1356852 h 1356852"/>
              <a:gd name="connsiteX35" fmla="*/ 0 w 11402298"/>
              <a:gd name="connsiteY35" fmla="*/ 1356852 h 1356852"/>
              <a:gd name="connsiteX36" fmla="*/ 0 w 11402298"/>
              <a:gd name="connsiteY36" fmla="*/ 719132 h 1356852"/>
              <a:gd name="connsiteX37" fmla="*/ 0 w 11402298"/>
              <a:gd name="connsiteY37" fmla="*/ 0 h 13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02298" h="1356852" fill="none" extrusionOk="0">
                <a:moveTo>
                  <a:pt x="0" y="0"/>
                </a:moveTo>
                <a:cubicBezTo>
                  <a:pt x="256614" y="-32130"/>
                  <a:pt x="483411" y="-6778"/>
                  <a:pt x="784746" y="0"/>
                </a:cubicBezTo>
                <a:cubicBezTo>
                  <a:pt x="1086081" y="6778"/>
                  <a:pt x="1028202" y="12543"/>
                  <a:pt x="1113401" y="0"/>
                </a:cubicBezTo>
                <a:cubicBezTo>
                  <a:pt x="1198601" y="-12543"/>
                  <a:pt x="1599887" y="31260"/>
                  <a:pt x="2012170" y="0"/>
                </a:cubicBezTo>
                <a:cubicBezTo>
                  <a:pt x="2424453" y="-31260"/>
                  <a:pt x="2396463" y="-10707"/>
                  <a:pt x="2682894" y="0"/>
                </a:cubicBezTo>
                <a:cubicBezTo>
                  <a:pt x="2969325" y="10707"/>
                  <a:pt x="2910419" y="-8032"/>
                  <a:pt x="3011548" y="0"/>
                </a:cubicBezTo>
                <a:cubicBezTo>
                  <a:pt x="3112677" y="8032"/>
                  <a:pt x="3468043" y="8678"/>
                  <a:pt x="3682272" y="0"/>
                </a:cubicBezTo>
                <a:cubicBezTo>
                  <a:pt x="3896501" y="-8678"/>
                  <a:pt x="4354608" y="-32341"/>
                  <a:pt x="4581041" y="0"/>
                </a:cubicBezTo>
                <a:cubicBezTo>
                  <a:pt x="4807474" y="32341"/>
                  <a:pt x="4992661" y="-8884"/>
                  <a:pt x="5137741" y="0"/>
                </a:cubicBezTo>
                <a:cubicBezTo>
                  <a:pt x="5282821" y="8884"/>
                  <a:pt x="5502846" y="-3108"/>
                  <a:pt x="5694442" y="0"/>
                </a:cubicBezTo>
                <a:cubicBezTo>
                  <a:pt x="5886038" y="3108"/>
                  <a:pt x="6070075" y="2146"/>
                  <a:pt x="6365165" y="0"/>
                </a:cubicBezTo>
                <a:cubicBezTo>
                  <a:pt x="6660255" y="-2146"/>
                  <a:pt x="6831327" y="-4843"/>
                  <a:pt x="7149912" y="0"/>
                </a:cubicBezTo>
                <a:cubicBezTo>
                  <a:pt x="7468497" y="4843"/>
                  <a:pt x="7604578" y="39207"/>
                  <a:pt x="7934658" y="0"/>
                </a:cubicBezTo>
                <a:cubicBezTo>
                  <a:pt x="8264738" y="-39207"/>
                  <a:pt x="8508975" y="24455"/>
                  <a:pt x="8719404" y="0"/>
                </a:cubicBezTo>
                <a:cubicBezTo>
                  <a:pt x="8929833" y="-24455"/>
                  <a:pt x="9334469" y="27253"/>
                  <a:pt x="9618174" y="0"/>
                </a:cubicBezTo>
                <a:cubicBezTo>
                  <a:pt x="9901879" y="-27253"/>
                  <a:pt x="10131707" y="-3535"/>
                  <a:pt x="10288897" y="0"/>
                </a:cubicBezTo>
                <a:cubicBezTo>
                  <a:pt x="10446087" y="3535"/>
                  <a:pt x="10963266" y="51261"/>
                  <a:pt x="11402298" y="0"/>
                </a:cubicBezTo>
                <a:cubicBezTo>
                  <a:pt x="11368681" y="273451"/>
                  <a:pt x="11430407" y="541976"/>
                  <a:pt x="11402298" y="678426"/>
                </a:cubicBezTo>
                <a:cubicBezTo>
                  <a:pt x="11374189" y="814876"/>
                  <a:pt x="11416803" y="1050420"/>
                  <a:pt x="11402298" y="1356852"/>
                </a:cubicBezTo>
                <a:cubicBezTo>
                  <a:pt x="11198498" y="1339043"/>
                  <a:pt x="10871220" y="1345252"/>
                  <a:pt x="10617552" y="1356852"/>
                </a:cubicBezTo>
                <a:cubicBezTo>
                  <a:pt x="10363884" y="1368452"/>
                  <a:pt x="10323158" y="1368018"/>
                  <a:pt x="10060851" y="1356852"/>
                </a:cubicBezTo>
                <a:cubicBezTo>
                  <a:pt x="9798544" y="1345686"/>
                  <a:pt x="9736816" y="1329568"/>
                  <a:pt x="9504151" y="1356852"/>
                </a:cubicBezTo>
                <a:cubicBezTo>
                  <a:pt x="9271486" y="1384136"/>
                  <a:pt x="9192433" y="1377887"/>
                  <a:pt x="8947450" y="1356852"/>
                </a:cubicBezTo>
                <a:cubicBezTo>
                  <a:pt x="8702467" y="1335817"/>
                  <a:pt x="8514617" y="1350004"/>
                  <a:pt x="8390750" y="1356852"/>
                </a:cubicBezTo>
                <a:cubicBezTo>
                  <a:pt x="8266883" y="1363700"/>
                  <a:pt x="7813036" y="1353441"/>
                  <a:pt x="7606003" y="1356852"/>
                </a:cubicBezTo>
                <a:cubicBezTo>
                  <a:pt x="7398970" y="1360263"/>
                  <a:pt x="7132651" y="1345342"/>
                  <a:pt x="6935280" y="1356852"/>
                </a:cubicBezTo>
                <a:cubicBezTo>
                  <a:pt x="6737909" y="1368362"/>
                  <a:pt x="6764864" y="1356137"/>
                  <a:pt x="6606626" y="1356852"/>
                </a:cubicBezTo>
                <a:cubicBezTo>
                  <a:pt x="6448388" y="1357567"/>
                  <a:pt x="6245801" y="1348893"/>
                  <a:pt x="6049925" y="1356852"/>
                </a:cubicBezTo>
                <a:cubicBezTo>
                  <a:pt x="5854049" y="1364811"/>
                  <a:pt x="5610913" y="1323005"/>
                  <a:pt x="5265179" y="1356852"/>
                </a:cubicBezTo>
                <a:cubicBezTo>
                  <a:pt x="4919445" y="1390699"/>
                  <a:pt x="5015703" y="1367269"/>
                  <a:pt x="4822501" y="1356852"/>
                </a:cubicBezTo>
                <a:cubicBezTo>
                  <a:pt x="4629299" y="1346435"/>
                  <a:pt x="4269936" y="1394868"/>
                  <a:pt x="3923732" y="1356852"/>
                </a:cubicBezTo>
                <a:cubicBezTo>
                  <a:pt x="3577528" y="1318836"/>
                  <a:pt x="3418012" y="1354377"/>
                  <a:pt x="3024963" y="1356852"/>
                </a:cubicBezTo>
                <a:cubicBezTo>
                  <a:pt x="2631914" y="1359327"/>
                  <a:pt x="2684579" y="1376470"/>
                  <a:pt x="2354239" y="1356852"/>
                </a:cubicBezTo>
                <a:cubicBezTo>
                  <a:pt x="2023899" y="1337234"/>
                  <a:pt x="1737313" y="1393815"/>
                  <a:pt x="1455470" y="1356852"/>
                </a:cubicBezTo>
                <a:cubicBezTo>
                  <a:pt x="1173627" y="1319889"/>
                  <a:pt x="1018948" y="1381220"/>
                  <a:pt x="784746" y="1356852"/>
                </a:cubicBezTo>
                <a:cubicBezTo>
                  <a:pt x="550544" y="1332484"/>
                  <a:pt x="273131" y="1356437"/>
                  <a:pt x="0" y="1356852"/>
                </a:cubicBezTo>
                <a:cubicBezTo>
                  <a:pt x="-24771" y="1060660"/>
                  <a:pt x="-22514" y="908410"/>
                  <a:pt x="0" y="719132"/>
                </a:cubicBezTo>
                <a:cubicBezTo>
                  <a:pt x="22514" y="529854"/>
                  <a:pt x="14027" y="297322"/>
                  <a:pt x="0" y="0"/>
                </a:cubicBezTo>
                <a:close/>
              </a:path>
              <a:path w="11402298" h="1356852" stroke="0" extrusionOk="0">
                <a:moveTo>
                  <a:pt x="0" y="0"/>
                </a:moveTo>
                <a:cubicBezTo>
                  <a:pt x="120804" y="23472"/>
                  <a:pt x="287772" y="-25678"/>
                  <a:pt x="556700" y="0"/>
                </a:cubicBezTo>
                <a:cubicBezTo>
                  <a:pt x="825628" y="25678"/>
                  <a:pt x="813928" y="15375"/>
                  <a:pt x="885355" y="0"/>
                </a:cubicBezTo>
                <a:cubicBezTo>
                  <a:pt x="956782" y="-15375"/>
                  <a:pt x="1350979" y="-4661"/>
                  <a:pt x="1784124" y="0"/>
                </a:cubicBezTo>
                <a:cubicBezTo>
                  <a:pt x="2217269" y="4661"/>
                  <a:pt x="2116341" y="-26681"/>
                  <a:pt x="2340825" y="0"/>
                </a:cubicBezTo>
                <a:cubicBezTo>
                  <a:pt x="2565309" y="26681"/>
                  <a:pt x="2724430" y="18808"/>
                  <a:pt x="2897525" y="0"/>
                </a:cubicBezTo>
                <a:cubicBezTo>
                  <a:pt x="3070620" y="-18808"/>
                  <a:pt x="3375670" y="36609"/>
                  <a:pt x="3796295" y="0"/>
                </a:cubicBezTo>
                <a:cubicBezTo>
                  <a:pt x="4216920" y="-36609"/>
                  <a:pt x="4126134" y="-16674"/>
                  <a:pt x="4238972" y="0"/>
                </a:cubicBezTo>
                <a:cubicBezTo>
                  <a:pt x="4351810" y="16674"/>
                  <a:pt x="4695495" y="24256"/>
                  <a:pt x="5137741" y="0"/>
                </a:cubicBezTo>
                <a:cubicBezTo>
                  <a:pt x="5579987" y="-24256"/>
                  <a:pt x="5598143" y="-46"/>
                  <a:pt x="6036511" y="0"/>
                </a:cubicBezTo>
                <a:cubicBezTo>
                  <a:pt x="6474879" y="46"/>
                  <a:pt x="6468792" y="-23672"/>
                  <a:pt x="6707234" y="0"/>
                </a:cubicBezTo>
                <a:cubicBezTo>
                  <a:pt x="6945676" y="23672"/>
                  <a:pt x="7282479" y="-33703"/>
                  <a:pt x="7606003" y="0"/>
                </a:cubicBezTo>
                <a:cubicBezTo>
                  <a:pt x="7929527" y="33703"/>
                  <a:pt x="7948824" y="-6644"/>
                  <a:pt x="8162704" y="0"/>
                </a:cubicBezTo>
                <a:cubicBezTo>
                  <a:pt x="8376584" y="6644"/>
                  <a:pt x="8553911" y="-3647"/>
                  <a:pt x="8719404" y="0"/>
                </a:cubicBezTo>
                <a:cubicBezTo>
                  <a:pt x="8884897" y="3647"/>
                  <a:pt x="9167159" y="-22962"/>
                  <a:pt x="9504151" y="0"/>
                </a:cubicBezTo>
                <a:cubicBezTo>
                  <a:pt x="9841143" y="22962"/>
                  <a:pt x="9824425" y="-26876"/>
                  <a:pt x="10060851" y="0"/>
                </a:cubicBezTo>
                <a:cubicBezTo>
                  <a:pt x="10297277" y="26876"/>
                  <a:pt x="11124676" y="16413"/>
                  <a:pt x="11402298" y="0"/>
                </a:cubicBezTo>
                <a:cubicBezTo>
                  <a:pt x="11419285" y="203729"/>
                  <a:pt x="11392647" y="469755"/>
                  <a:pt x="11402298" y="705563"/>
                </a:cubicBezTo>
                <a:cubicBezTo>
                  <a:pt x="11411949" y="941371"/>
                  <a:pt x="11412517" y="1112981"/>
                  <a:pt x="11402298" y="1356852"/>
                </a:cubicBezTo>
                <a:cubicBezTo>
                  <a:pt x="11194576" y="1341545"/>
                  <a:pt x="10787248" y="1372348"/>
                  <a:pt x="10617552" y="1356852"/>
                </a:cubicBezTo>
                <a:cubicBezTo>
                  <a:pt x="10447856" y="1341356"/>
                  <a:pt x="10278576" y="1362139"/>
                  <a:pt x="10174874" y="1356852"/>
                </a:cubicBezTo>
                <a:cubicBezTo>
                  <a:pt x="10071172" y="1351565"/>
                  <a:pt x="9677626" y="1359439"/>
                  <a:pt x="9276105" y="1356852"/>
                </a:cubicBezTo>
                <a:cubicBezTo>
                  <a:pt x="8874584" y="1354265"/>
                  <a:pt x="8787165" y="1386626"/>
                  <a:pt x="8605381" y="1356852"/>
                </a:cubicBezTo>
                <a:cubicBezTo>
                  <a:pt x="8423597" y="1327078"/>
                  <a:pt x="8274328" y="1353027"/>
                  <a:pt x="8162704" y="1356852"/>
                </a:cubicBezTo>
                <a:cubicBezTo>
                  <a:pt x="8051080" y="1360677"/>
                  <a:pt x="7666436" y="1345083"/>
                  <a:pt x="7491981" y="1356852"/>
                </a:cubicBezTo>
                <a:cubicBezTo>
                  <a:pt x="7317526" y="1368621"/>
                  <a:pt x="7285742" y="1372737"/>
                  <a:pt x="7163326" y="1356852"/>
                </a:cubicBezTo>
                <a:cubicBezTo>
                  <a:pt x="7040911" y="1340967"/>
                  <a:pt x="6973394" y="1372608"/>
                  <a:pt x="6834672" y="1356852"/>
                </a:cubicBezTo>
                <a:cubicBezTo>
                  <a:pt x="6695950" y="1341096"/>
                  <a:pt x="6342027" y="1349440"/>
                  <a:pt x="6163948" y="1356852"/>
                </a:cubicBezTo>
                <a:cubicBezTo>
                  <a:pt x="5985869" y="1364264"/>
                  <a:pt x="5862804" y="1375703"/>
                  <a:pt x="5721271" y="1356852"/>
                </a:cubicBezTo>
                <a:cubicBezTo>
                  <a:pt x="5579738" y="1338001"/>
                  <a:pt x="5165298" y="1383047"/>
                  <a:pt x="4936524" y="1356852"/>
                </a:cubicBezTo>
                <a:cubicBezTo>
                  <a:pt x="4707750" y="1330657"/>
                  <a:pt x="4689255" y="1336356"/>
                  <a:pt x="4493847" y="1356852"/>
                </a:cubicBezTo>
                <a:cubicBezTo>
                  <a:pt x="4298439" y="1377348"/>
                  <a:pt x="4063282" y="1360479"/>
                  <a:pt x="3709100" y="1356852"/>
                </a:cubicBezTo>
                <a:cubicBezTo>
                  <a:pt x="3354918" y="1353225"/>
                  <a:pt x="3483875" y="1366574"/>
                  <a:pt x="3380446" y="1356852"/>
                </a:cubicBezTo>
                <a:cubicBezTo>
                  <a:pt x="3277017" y="1347130"/>
                  <a:pt x="2906977" y="1379657"/>
                  <a:pt x="2595700" y="1356852"/>
                </a:cubicBezTo>
                <a:cubicBezTo>
                  <a:pt x="2284423" y="1334047"/>
                  <a:pt x="2363420" y="1342492"/>
                  <a:pt x="2153022" y="1356852"/>
                </a:cubicBezTo>
                <a:cubicBezTo>
                  <a:pt x="1942624" y="1371212"/>
                  <a:pt x="1901354" y="1363315"/>
                  <a:pt x="1824368" y="1356852"/>
                </a:cubicBezTo>
                <a:cubicBezTo>
                  <a:pt x="1747382" y="1350389"/>
                  <a:pt x="1472276" y="1352154"/>
                  <a:pt x="1381690" y="1356852"/>
                </a:cubicBezTo>
                <a:cubicBezTo>
                  <a:pt x="1291104" y="1361550"/>
                  <a:pt x="939753" y="1344595"/>
                  <a:pt x="596944" y="1356852"/>
                </a:cubicBezTo>
                <a:cubicBezTo>
                  <a:pt x="254135" y="1369109"/>
                  <a:pt x="177270" y="1343216"/>
                  <a:pt x="0" y="1356852"/>
                </a:cubicBezTo>
                <a:cubicBezTo>
                  <a:pt x="22640" y="1155136"/>
                  <a:pt x="-23405" y="992235"/>
                  <a:pt x="0" y="719132"/>
                </a:cubicBezTo>
                <a:cubicBezTo>
                  <a:pt x="23405" y="446029"/>
                  <a:pt x="-35670" y="253437"/>
                  <a:pt x="0" y="0"/>
                </a:cubicBezTo>
                <a:close/>
              </a:path>
            </a:pathLst>
          </a:custGeom>
          <a:solidFill>
            <a:schemeClr val="bg2">
              <a:alpha val="40000"/>
            </a:schemeClr>
          </a:solidFill>
          <a:ln>
            <a:solidFill>
              <a:srgbClr val="00206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758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1470" y="2424387"/>
            <a:ext cx="11617283" cy="3994345"/>
          </a:xfrm>
          <a:blipFill>
            <a:blip r:embed="rId3"/>
            <a:tile tx="0" ty="0" sx="100000" sy="100000" flip="none" algn="tl"/>
          </a:blipFill>
        </p:spPr>
        <p:txBody>
          <a:bodyPr>
            <a:noAutofit/>
          </a:bodyPr>
          <a:lstStyle/>
          <a:p>
            <a:pPr defTabSz="457200"/>
            <a:r>
              <a:rPr lang="it-IT" dirty="0"/>
              <a:t>Definisce i </a:t>
            </a:r>
            <a:r>
              <a:rPr lang="it-IT" dirty="0">
                <a:solidFill>
                  <a:srgbClr val="4399B6"/>
                </a:solidFill>
              </a:rPr>
              <a:t>bisogni e i requisiti</a:t>
            </a:r>
            <a:r>
              <a:rPr lang="it-IT" dirty="0"/>
              <a:t>, nella fase iniziale </a:t>
            </a:r>
          </a:p>
          <a:p>
            <a:pPr defTabSz="457200"/>
            <a:r>
              <a:rPr lang="it-IT" dirty="0"/>
              <a:t>Definisce come fornire e gestire il </a:t>
            </a:r>
            <a:r>
              <a:rPr lang="it-IT" dirty="0">
                <a:solidFill>
                  <a:srgbClr val="4399B6"/>
                </a:solidFill>
              </a:rPr>
              <a:t>supporto documentale</a:t>
            </a:r>
          </a:p>
          <a:p>
            <a:pPr defTabSz="457200"/>
            <a:r>
              <a:rPr lang="it-IT" dirty="0"/>
              <a:t>Definisce come gestire i </a:t>
            </a:r>
            <a:r>
              <a:rPr lang="it-IT" dirty="0">
                <a:solidFill>
                  <a:srgbClr val="4399B6"/>
                </a:solidFill>
              </a:rPr>
              <a:t>processi</a:t>
            </a:r>
            <a:r>
              <a:rPr lang="it-IT" dirty="0"/>
              <a:t> </a:t>
            </a:r>
            <a:r>
              <a:rPr lang="it-IT" dirty="0">
                <a:solidFill>
                  <a:srgbClr val="4399B6"/>
                </a:solidFill>
              </a:rPr>
              <a:t>di integrazione </a:t>
            </a:r>
            <a:r>
              <a:rPr lang="it-IT" dirty="0"/>
              <a:t>(assemblaggio di sistemi successivi di basso livello in sistemi di alto livello che funzionino correttamente)</a:t>
            </a:r>
          </a:p>
          <a:p>
            <a:pPr defTabSz="457200"/>
            <a:r>
              <a:rPr lang="it-IT" dirty="0"/>
              <a:t>Descrive e segue l’integrazione dei </a:t>
            </a:r>
            <a:r>
              <a:rPr lang="it-IT" dirty="0">
                <a:solidFill>
                  <a:srgbClr val="4399B6"/>
                </a:solidFill>
              </a:rPr>
              <a:t>processi di controllo e validazione nelle fasi successive </a:t>
            </a:r>
            <a:r>
              <a:rPr lang="it-IT" dirty="0"/>
              <a:t>di: definizione, studio, progettazione, costruzione,</a:t>
            </a:r>
            <a:r>
              <a:rPr lang="en-US" dirty="0"/>
              <a:t> test, </a:t>
            </a:r>
            <a:r>
              <a:rPr lang="en-US" dirty="0" err="1"/>
              <a:t>operazione</a:t>
            </a:r>
            <a:r>
              <a:rPr lang="en-US" dirty="0"/>
              <a:t>, training &amp; </a:t>
            </a:r>
            <a:r>
              <a:rPr lang="en-US" dirty="0" err="1"/>
              <a:t>supporto</a:t>
            </a:r>
            <a:r>
              <a:rPr lang="en-US" dirty="0"/>
              <a:t>, </a:t>
            </a:r>
            <a:r>
              <a:rPr lang="it-IT" dirty="0"/>
              <a:t>smaltimento.</a:t>
            </a:r>
            <a:endParaRPr lang="en-US" dirty="0"/>
          </a:p>
        </p:txBody>
      </p:sp>
      <p:sp>
        <p:nvSpPr>
          <p:cNvPr id="4" name="CasellaDiTesto 3"/>
          <p:cNvSpPr txBox="1"/>
          <p:nvPr/>
        </p:nvSpPr>
        <p:spPr>
          <a:xfrm>
            <a:off x="1673824" y="218798"/>
            <a:ext cx="9382697" cy="480131"/>
          </a:xfrm>
          <a:prstGeom prst="rect">
            <a:avLst/>
          </a:prstGeom>
        </p:spPr>
        <p:txBody>
          <a:bodyPr vert="horz" lIns="91440" tIns="45720" rIns="91440" bIns="45720" rtlCol="0" anchor="ctr">
            <a:normAutofit fontScale="97500"/>
          </a:bodyPr>
          <a:lstStyle>
            <a:defPPr>
              <a:defRPr lang="en-US"/>
            </a:defPPr>
            <a:lvl1pPr defTabSz="914400">
              <a:lnSpc>
                <a:spcPct val="90000"/>
              </a:lnSpc>
              <a:spcBef>
                <a:spcPct val="0"/>
              </a:spcBef>
              <a:buNone/>
              <a:defRPr sz="2800" b="1">
                <a:solidFill>
                  <a:srgbClr val="002060"/>
                </a:solidFill>
                <a:latin typeface="Montserrat ExtraBold" panose="00000900000000000000" pitchFamily="2" charset="0"/>
                <a:ea typeface="+mj-ea"/>
                <a:cs typeface="+mj-cs"/>
              </a:defRPr>
            </a:lvl1pPr>
          </a:lstStyle>
          <a:p>
            <a:r>
              <a:rPr lang="it-IT" dirty="0"/>
              <a:t>Complessa architettura di processi e documenti</a:t>
            </a:r>
            <a:endParaRPr lang="en-US" dirty="0"/>
          </a:p>
        </p:txBody>
      </p:sp>
      <p:sp>
        <p:nvSpPr>
          <p:cNvPr id="2" name="Segnaposto numero diapositiva 1"/>
          <p:cNvSpPr>
            <a:spLocks noGrp="1"/>
          </p:cNvSpPr>
          <p:nvPr>
            <p:ph type="sldNum" sz="quarter" idx="12"/>
          </p:nvPr>
        </p:nvSpPr>
        <p:spPr/>
        <p:txBody>
          <a:bodyPr/>
          <a:lstStyle/>
          <a:p>
            <a:fld id="{59ACCCE4-2CD2-412D-9840-7B2120A46DAB}" type="slidenum">
              <a:rPr lang="en-US" smtClean="0"/>
              <a:t>12</a:t>
            </a:fld>
            <a:endParaRPr lang="en-US"/>
          </a:p>
        </p:txBody>
      </p:sp>
      <p:sp>
        <p:nvSpPr>
          <p:cNvPr id="5" name="CasellaDiTesto 4"/>
          <p:cNvSpPr txBox="1"/>
          <p:nvPr/>
        </p:nvSpPr>
        <p:spPr>
          <a:xfrm>
            <a:off x="121470" y="888858"/>
            <a:ext cx="11617283" cy="1384995"/>
          </a:xfrm>
          <a:prstGeom prst="rect">
            <a:avLst/>
          </a:prstGeom>
          <a:blipFill>
            <a:blip r:embed="rId3"/>
            <a:tile tx="0" ty="0" sx="100000" sy="100000" flip="none" algn="tl"/>
          </a:blipFill>
        </p:spPr>
        <p:txBody>
          <a:bodyPr wrap="none" rtlCol="0">
            <a:spAutoFit/>
          </a:bodyPr>
          <a:lstStyle/>
          <a:p>
            <a:r>
              <a:rPr lang="it-IT" sz="2800" b="1" dirty="0">
                <a:solidFill>
                  <a:srgbClr val="002060"/>
                </a:solidFill>
                <a:latin typeface="Montserrat" panose="00000500000000000000" pitchFamily="2" charset="0"/>
                <a:ea typeface="Yu Gothic" panose="020B0400000000000000" pitchFamily="34" charset="-128"/>
              </a:rPr>
              <a:t>System Engineering</a:t>
            </a:r>
            <a:r>
              <a:rPr lang="it-IT" sz="2800" dirty="0">
                <a:latin typeface="Montserrat" panose="00000500000000000000" pitchFamily="2" charset="0"/>
                <a:ea typeface="Yu Gothic" panose="020B0400000000000000" pitchFamily="34" charset="-128"/>
              </a:rPr>
              <a:t>: metodologia per la realizzazione di </a:t>
            </a:r>
          </a:p>
          <a:p>
            <a:r>
              <a:rPr lang="it-IT" sz="2800" dirty="0">
                <a:latin typeface="Montserrat" panose="00000500000000000000" pitchFamily="2" charset="0"/>
                <a:ea typeface="Yu Gothic" panose="020B0400000000000000" pitchFamily="34" charset="-128"/>
              </a:rPr>
              <a:t>sistemi funzionanti (segue l’intero processo, dall’inizializzazione </a:t>
            </a:r>
          </a:p>
          <a:p>
            <a:r>
              <a:rPr lang="it-IT" sz="2800" dirty="0">
                <a:latin typeface="Montserrat" panose="00000500000000000000" pitchFamily="2" charset="0"/>
                <a:ea typeface="Yu Gothic" panose="020B0400000000000000" pitchFamily="34" charset="-128"/>
              </a:rPr>
              <a:t>allo smaltimento)</a:t>
            </a:r>
          </a:p>
        </p:txBody>
      </p:sp>
      <p:sp>
        <p:nvSpPr>
          <p:cNvPr id="6" name="Segnaposto data 5"/>
          <p:cNvSpPr>
            <a:spLocks noGrp="1"/>
          </p:cNvSpPr>
          <p:nvPr>
            <p:ph type="dt" sz="half" idx="10"/>
          </p:nvPr>
        </p:nvSpPr>
        <p:spPr>
          <a:xfrm>
            <a:off x="9531188" y="6274077"/>
            <a:ext cx="1779940" cy="365125"/>
          </a:xfrm>
          <a:prstGeom prst="rect">
            <a:avLst/>
          </a:prstGeom>
        </p:spPr>
        <p:txBody>
          <a:bodyPr vert="horz" lIns="91440" tIns="45720" rIns="91440" bIns="45720" rtlCol="0" anchor="ctr"/>
          <a:lstStyle>
            <a:defPPr>
              <a:defRPr lang="en-US"/>
            </a:defPPr>
            <a:lvl1pPr marL="0" algn="r" defTabSz="914400" rtl="0" eaLnBrk="1" latinLnBrk="0" hangingPunct="1">
              <a:defRPr lang="it-IT" sz="1200" kern="1200" smtClean="0">
                <a:solidFill>
                  <a:schemeClr val="tx2"/>
                </a:solidFill>
                <a:latin typeface="Bradley Hand ITC" panose="03070402050302030203"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4B9014-B839-4655-9155-276DA0EE6CD7}" type="datetime1">
              <a:rPr lang="en-US" smtClean="0"/>
              <a:pPr algn="l"/>
              <a:t>3/2/2023</a:t>
            </a:fld>
            <a:endParaRPr lang="en-US"/>
          </a:p>
        </p:txBody>
      </p:sp>
    </p:spTree>
    <p:extLst>
      <p:ext uri="{BB962C8B-B14F-4D97-AF65-F5344CB8AC3E}">
        <p14:creationId xmlns:p14="http://schemas.microsoft.com/office/powerpoint/2010/main" val="171555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6567" y="1157705"/>
            <a:ext cx="10967020" cy="4848445"/>
          </a:xfrm>
          <a:blipFill>
            <a:blip r:embed="rId3"/>
            <a:tile tx="0" ty="0" sx="100000" sy="100000" flip="none" algn="tl"/>
          </a:blipFill>
        </p:spPr>
        <p:txBody>
          <a:bodyPr>
            <a:noAutofit/>
          </a:bodyPr>
          <a:lstStyle/>
          <a:p>
            <a:pPr marL="0" indent="0" algn="just">
              <a:buNone/>
            </a:pPr>
            <a:r>
              <a:rPr lang="it-IT" dirty="0">
                <a:solidFill>
                  <a:srgbClr val="002060"/>
                </a:solidFill>
              </a:rPr>
              <a:t>OpenSE</a:t>
            </a:r>
            <a:r>
              <a:rPr lang="it-IT" dirty="0"/>
              <a:t>: sistema di SE, </a:t>
            </a:r>
            <a:r>
              <a:rPr lang="it-IT" dirty="0">
                <a:solidFill>
                  <a:srgbClr val="4399B6"/>
                </a:solidFill>
              </a:rPr>
              <a:t>per grandi IR scientifiche </a:t>
            </a:r>
            <a:r>
              <a:rPr lang="it-IT" dirty="0"/>
              <a:t>con </a:t>
            </a:r>
            <a:r>
              <a:rPr lang="it-IT" dirty="0">
                <a:solidFill>
                  <a:srgbClr val="4399B6"/>
                </a:solidFill>
              </a:rPr>
              <a:t>emissione di radiazioni </a:t>
            </a:r>
            <a:r>
              <a:rPr lang="it-IT" dirty="0"/>
              <a:t>ionizzanti</a:t>
            </a:r>
          </a:p>
          <a:p>
            <a:pPr marL="0" indent="0" algn="ctr">
              <a:buNone/>
            </a:pPr>
            <a:endParaRPr lang="it-IT" b="1" dirty="0">
              <a:latin typeface="Bradley Hand ITC" panose="03070402050302030203" pitchFamily="66" charset="0"/>
            </a:endParaRPr>
          </a:p>
          <a:p>
            <a:pPr marL="0" indent="0" algn="ctr">
              <a:buNone/>
            </a:pPr>
            <a:endParaRPr lang="it-IT" b="1" dirty="0">
              <a:latin typeface="Bradley Hand ITC" panose="03070402050302030203" pitchFamily="66" charset="0"/>
            </a:endParaRPr>
          </a:p>
          <a:p>
            <a:pPr marL="0" indent="0" algn="ctr">
              <a:buNone/>
            </a:pPr>
            <a:endParaRPr lang="it-IT" b="1" dirty="0">
              <a:latin typeface="Bradley Hand ITC" panose="03070402050302030203" pitchFamily="66" charset="0"/>
            </a:endParaRPr>
          </a:p>
          <a:p>
            <a:pPr marL="0" indent="0" algn="ctr">
              <a:buNone/>
            </a:pPr>
            <a:endParaRPr lang="it-IT" b="1" dirty="0">
              <a:latin typeface="Bradley Hand ITC" panose="03070402050302030203" pitchFamily="66" charset="0"/>
            </a:endParaRPr>
          </a:p>
          <a:p>
            <a:pPr marL="0" indent="0" algn="ctr">
              <a:buNone/>
            </a:pPr>
            <a:endParaRPr lang="it-IT" b="1" dirty="0">
              <a:latin typeface="Bradley Hand ITC" panose="03070402050302030203" pitchFamily="66" charset="0"/>
            </a:endParaRPr>
          </a:p>
          <a:p>
            <a:pPr marL="0" indent="0" algn="ctr">
              <a:buNone/>
            </a:pPr>
            <a:endParaRPr lang="it-IT" b="1" dirty="0">
              <a:latin typeface="Bradley Hand ITC" panose="03070402050302030203" pitchFamily="66" charset="0"/>
            </a:endParaRPr>
          </a:p>
          <a:p>
            <a:pPr marL="0" indent="0" algn="ctr">
              <a:buNone/>
            </a:pPr>
            <a:endParaRPr lang="it-IT" b="1" dirty="0">
              <a:latin typeface="Bradley Hand ITC" panose="03070402050302030203" pitchFamily="66" charset="0"/>
            </a:endParaRPr>
          </a:p>
        </p:txBody>
      </p:sp>
      <p:sp>
        <p:nvSpPr>
          <p:cNvPr id="4" name="CasellaDiTesto 3"/>
          <p:cNvSpPr txBox="1"/>
          <p:nvPr/>
        </p:nvSpPr>
        <p:spPr>
          <a:xfrm>
            <a:off x="1670001" y="283961"/>
            <a:ext cx="8536680" cy="480131"/>
          </a:xfrm>
          <a:prstGeom prst="rect">
            <a:avLst/>
          </a:prstGeom>
        </p:spPr>
        <p:txBody>
          <a:bodyPr vert="horz" lIns="91440" tIns="45720" rIns="91440" bIns="45720" rtlCol="0" anchor="ctr">
            <a:normAutofit fontScale="97500"/>
          </a:bodyPr>
          <a:lstStyle>
            <a:defPPr>
              <a:defRPr lang="en-US"/>
            </a:defPPr>
            <a:lvl1pPr defTabSz="914400">
              <a:lnSpc>
                <a:spcPct val="90000"/>
              </a:lnSpc>
              <a:spcBef>
                <a:spcPct val="0"/>
              </a:spcBef>
              <a:buNone/>
              <a:defRPr sz="2800" b="1">
                <a:solidFill>
                  <a:srgbClr val="002060"/>
                </a:solidFill>
                <a:latin typeface="Montserrat ExtraBold" panose="00000900000000000000" pitchFamily="2" charset="0"/>
                <a:ea typeface="+mj-ea"/>
                <a:cs typeface="+mj-cs"/>
              </a:defRPr>
            </a:lvl1pPr>
          </a:lstStyle>
          <a:p>
            <a:r>
              <a:rPr lang="it-IT" dirty="0"/>
              <a:t>OpenSE: il ciclo di vita di un progetto</a:t>
            </a:r>
            <a:endParaRPr lang="en-US" dirty="0"/>
          </a:p>
        </p:txBody>
      </p:sp>
      <p:sp>
        <p:nvSpPr>
          <p:cNvPr id="5" name="Segnaposto numero diapositiva 4"/>
          <p:cNvSpPr>
            <a:spLocks noGrp="1"/>
          </p:cNvSpPr>
          <p:nvPr>
            <p:ph type="sldNum" sz="quarter" idx="12"/>
          </p:nvPr>
        </p:nvSpPr>
        <p:spPr/>
        <p:txBody>
          <a:bodyPr/>
          <a:lstStyle/>
          <a:p>
            <a:fld id="{59ACCCE4-2CD2-412D-9840-7B2120A46DAB}" type="slidenum">
              <a:rPr lang="en-US" smtClean="0"/>
              <a:t>13</a:t>
            </a:fld>
            <a:endParaRPr lang="en-US"/>
          </a:p>
        </p:txBody>
      </p:sp>
      <p:pic>
        <p:nvPicPr>
          <p:cNvPr id="12" name="Segnaposto contenuto 4">
            <a:extLst>
              <a:ext uri="{FF2B5EF4-FFF2-40B4-BE49-F238E27FC236}">
                <a16:creationId xmlns:a16="http://schemas.microsoft.com/office/drawing/2014/main" id="{362D3333-85C0-F6B9-2BA7-4FA26191CEF4}"/>
              </a:ext>
            </a:extLst>
          </p:cNvPr>
          <p:cNvPicPr>
            <a:picLocks noChangeAspect="1"/>
          </p:cNvPicPr>
          <p:nvPr/>
        </p:nvPicPr>
        <p:blipFill>
          <a:blip r:embed="rId4"/>
          <a:stretch>
            <a:fillRect/>
          </a:stretch>
        </p:blipFill>
        <p:spPr>
          <a:xfrm>
            <a:off x="847723" y="2241930"/>
            <a:ext cx="9358958" cy="3376356"/>
          </a:xfrm>
          <a:prstGeom prst="rect">
            <a:avLst/>
          </a:prstGeom>
        </p:spPr>
      </p:pic>
      <p:sp>
        <p:nvSpPr>
          <p:cNvPr id="2" name="TextBox 1">
            <a:extLst>
              <a:ext uri="{FF2B5EF4-FFF2-40B4-BE49-F238E27FC236}">
                <a16:creationId xmlns:a16="http://schemas.microsoft.com/office/drawing/2014/main" id="{7139BB3F-8089-C96F-8A98-03B90BF6FC12}"/>
              </a:ext>
            </a:extLst>
          </p:cNvPr>
          <p:cNvSpPr txBox="1"/>
          <p:nvPr/>
        </p:nvSpPr>
        <p:spPr>
          <a:xfrm>
            <a:off x="3718763" y="5197605"/>
            <a:ext cx="619080" cy="369332"/>
          </a:xfrm>
          <a:prstGeom prst="rect">
            <a:avLst/>
          </a:prstGeom>
          <a:noFill/>
        </p:spPr>
        <p:txBody>
          <a:bodyPr wrap="none" rtlCol="0">
            <a:spAutoFit/>
          </a:bodyPr>
          <a:lstStyle/>
          <a:p>
            <a:r>
              <a:rPr lang="it-IT" dirty="0">
                <a:solidFill>
                  <a:schemeClr val="accent6">
                    <a:lumMod val="75000"/>
                  </a:schemeClr>
                </a:solidFill>
              </a:rPr>
              <a:t>PMP</a:t>
            </a:r>
          </a:p>
        </p:txBody>
      </p:sp>
      <p:sp>
        <p:nvSpPr>
          <p:cNvPr id="8" name="TextBox 7">
            <a:extLst>
              <a:ext uri="{FF2B5EF4-FFF2-40B4-BE49-F238E27FC236}">
                <a16:creationId xmlns:a16="http://schemas.microsoft.com/office/drawing/2014/main" id="{44E95191-93AF-28B4-FB52-98E9C75E5D84}"/>
              </a:ext>
            </a:extLst>
          </p:cNvPr>
          <p:cNvSpPr txBox="1"/>
          <p:nvPr/>
        </p:nvSpPr>
        <p:spPr>
          <a:xfrm>
            <a:off x="4716674" y="5197605"/>
            <a:ext cx="619080" cy="369332"/>
          </a:xfrm>
          <a:prstGeom prst="rect">
            <a:avLst/>
          </a:prstGeom>
          <a:noFill/>
        </p:spPr>
        <p:txBody>
          <a:bodyPr wrap="none" rtlCol="0">
            <a:spAutoFit/>
          </a:bodyPr>
          <a:lstStyle/>
          <a:p>
            <a:r>
              <a:rPr lang="it-IT" dirty="0">
                <a:solidFill>
                  <a:schemeClr val="accent6">
                    <a:lumMod val="75000"/>
                  </a:schemeClr>
                </a:solidFill>
              </a:rPr>
              <a:t>PMP</a:t>
            </a:r>
          </a:p>
        </p:txBody>
      </p:sp>
      <p:cxnSp>
        <p:nvCxnSpPr>
          <p:cNvPr id="11" name="Straight Arrow Connector 10">
            <a:extLst>
              <a:ext uri="{FF2B5EF4-FFF2-40B4-BE49-F238E27FC236}">
                <a16:creationId xmlns:a16="http://schemas.microsoft.com/office/drawing/2014/main" id="{0364DBEB-8E48-D90E-6B4C-7D6AECE6B7B0}"/>
              </a:ext>
            </a:extLst>
          </p:cNvPr>
          <p:cNvCxnSpPr>
            <a:cxnSpLocks/>
          </p:cNvCxnSpPr>
          <p:nvPr/>
        </p:nvCxnSpPr>
        <p:spPr>
          <a:xfrm flipV="1">
            <a:off x="4337843" y="4230277"/>
            <a:ext cx="0" cy="123108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6220E9-20E5-280F-0CD5-BD0F6C0DD85F}"/>
              </a:ext>
            </a:extLst>
          </p:cNvPr>
          <p:cNvCxnSpPr>
            <a:cxnSpLocks/>
          </p:cNvCxnSpPr>
          <p:nvPr/>
        </p:nvCxnSpPr>
        <p:spPr>
          <a:xfrm flipV="1">
            <a:off x="5298683" y="4933847"/>
            <a:ext cx="0" cy="52751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9516" y="24007"/>
            <a:ext cx="7965762" cy="1010945"/>
          </a:xfrm>
        </p:spPr>
        <p:txBody>
          <a:bodyPr vert="horz" lIns="91440" tIns="45720" rIns="91440" bIns="45720" rtlCol="0" anchor="ctr">
            <a:normAutofit fontScale="97500"/>
          </a:bodyPr>
          <a:lstStyle/>
          <a:p>
            <a:r>
              <a:rPr lang="it-IT" sz="2400" dirty="0"/>
              <a:t>CONFIGURAZIONE: la forma esatta del prodotto  </a:t>
            </a:r>
            <a:br>
              <a:rPr lang="it-IT" sz="2400" dirty="0"/>
            </a:br>
            <a:r>
              <a:rPr lang="it-IT" sz="2400" dirty="0"/>
              <a:t>nel corso della sua gestazione</a:t>
            </a:r>
            <a:endParaRPr lang="en-US" sz="2400" dirty="0"/>
          </a:p>
        </p:txBody>
      </p:sp>
      <p:sp>
        <p:nvSpPr>
          <p:cNvPr id="3" name="Segnaposto contenuto 2"/>
          <p:cNvSpPr>
            <a:spLocks noGrp="1"/>
          </p:cNvSpPr>
          <p:nvPr>
            <p:ph idx="1"/>
          </p:nvPr>
        </p:nvSpPr>
        <p:spPr>
          <a:xfrm>
            <a:off x="434872" y="1319277"/>
            <a:ext cx="11452327" cy="1440444"/>
          </a:xfrm>
          <a:blipFill>
            <a:blip r:embed="rId3"/>
            <a:tile tx="0" ty="0" sx="100000" sy="100000" flip="none" algn="tl"/>
          </a:blipFill>
        </p:spPr>
        <p:txBody>
          <a:bodyPr>
            <a:noAutofit/>
          </a:bodyPr>
          <a:lstStyle/>
          <a:p>
            <a:pPr marL="0" indent="0" algn="just">
              <a:buNone/>
            </a:pPr>
            <a:r>
              <a:rPr lang="it-IT" sz="2400" dirty="0"/>
              <a:t>La configurazione è </a:t>
            </a:r>
            <a:r>
              <a:rPr lang="it-IT" sz="2400" dirty="0">
                <a:solidFill>
                  <a:srgbClr val="4399B6"/>
                </a:solidFill>
              </a:rPr>
              <a:t>l’insieme di caratteristiche e di relazioni funzionali </a:t>
            </a:r>
            <a:r>
              <a:rPr lang="it-IT" sz="2400" dirty="0"/>
              <a:t>che DEFINISCONO un prodotto finale o un deliverable. Questo include naturalmente ad alto livello, i parametri e i layouts funzionali e tutte le specifiche funzionali e tecniche. </a:t>
            </a:r>
          </a:p>
        </p:txBody>
      </p:sp>
      <p:sp>
        <p:nvSpPr>
          <p:cNvPr id="4" name="Segnaposto numero diapositiva 3"/>
          <p:cNvSpPr>
            <a:spLocks noGrp="1"/>
          </p:cNvSpPr>
          <p:nvPr>
            <p:ph type="sldNum" sz="quarter" idx="12"/>
          </p:nvPr>
        </p:nvSpPr>
        <p:spPr/>
        <p:txBody>
          <a:bodyPr/>
          <a:lstStyle/>
          <a:p>
            <a:fld id="{59ACCCE4-2CD2-412D-9840-7B2120A46DAB}" type="slidenum">
              <a:rPr lang="en-US" smtClean="0"/>
              <a:t>14</a:t>
            </a:fld>
            <a:endParaRPr lang="en-US"/>
          </a:p>
        </p:txBody>
      </p:sp>
      <p:sp>
        <p:nvSpPr>
          <p:cNvPr id="7" name="Titolo 1">
            <a:extLst>
              <a:ext uri="{FF2B5EF4-FFF2-40B4-BE49-F238E27FC236}">
                <a16:creationId xmlns:a16="http://schemas.microsoft.com/office/drawing/2014/main" id="{5EFA4F2E-3832-377F-77C3-1B75745B0E56}"/>
              </a:ext>
            </a:extLst>
          </p:cNvPr>
          <p:cNvSpPr txBox="1">
            <a:spLocks/>
          </p:cNvSpPr>
          <p:nvPr/>
        </p:nvSpPr>
        <p:spPr>
          <a:xfrm>
            <a:off x="434872" y="2759721"/>
            <a:ext cx="11192835" cy="7222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r>
              <a:rPr lang="it-IT" sz="3600" dirty="0"/>
              <a:t>Gestione della CONFIGURAZIONE (CM)</a:t>
            </a:r>
            <a:endParaRPr lang="en-US" sz="3600" dirty="0"/>
          </a:p>
        </p:txBody>
      </p:sp>
      <p:sp>
        <p:nvSpPr>
          <p:cNvPr id="8" name="Segnaposto contenuto 2">
            <a:extLst>
              <a:ext uri="{FF2B5EF4-FFF2-40B4-BE49-F238E27FC236}">
                <a16:creationId xmlns:a16="http://schemas.microsoft.com/office/drawing/2014/main" id="{46B24415-92B0-5ABF-BAA1-3A3E827C6369}"/>
              </a:ext>
            </a:extLst>
          </p:cNvPr>
          <p:cNvSpPr txBox="1">
            <a:spLocks/>
          </p:cNvSpPr>
          <p:nvPr/>
        </p:nvSpPr>
        <p:spPr>
          <a:xfrm>
            <a:off x="434872" y="3481954"/>
            <a:ext cx="10515600" cy="2563503"/>
          </a:xfrm>
          <a:prstGeom prst="rect">
            <a:avLst/>
          </a:prstGeom>
          <a:blipFill>
            <a:blip r:embed="rId3"/>
            <a:tile tx="0" ty="0" sx="100000" sy="100000" flip="none" algn="tl"/>
          </a:blip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Assicura la </a:t>
            </a:r>
            <a:r>
              <a:rPr lang="it-IT" sz="2400" dirty="0">
                <a:solidFill>
                  <a:srgbClr val="4399B6"/>
                </a:solidFill>
              </a:rPr>
              <a:t>COERENZA e l’ACCURATEZZA della conoscenza del prodotto</a:t>
            </a:r>
            <a:r>
              <a:rPr lang="it-IT" sz="2400" dirty="0"/>
              <a:t> (sistemi e componenti) durante tutta la realizzazione del progetto.</a:t>
            </a:r>
          </a:p>
          <a:p>
            <a:r>
              <a:rPr lang="it-IT" sz="2400" dirty="0"/>
              <a:t>Assicura che, IN TUTTE LE FASI DEL CICLO DI VITA DEL PROGETTO, TUTTI i </a:t>
            </a:r>
            <a:r>
              <a:rPr lang="it-IT" sz="2400" dirty="0">
                <a:solidFill>
                  <a:srgbClr val="4399B6"/>
                </a:solidFill>
                <a:highlight>
                  <a:srgbClr val="FFFF00"/>
                </a:highlight>
              </a:rPr>
              <a:t>cambiamenti</a:t>
            </a:r>
            <a:r>
              <a:rPr lang="it-IT" sz="2400" dirty="0">
                <a:solidFill>
                  <a:srgbClr val="4399B6"/>
                </a:solidFill>
              </a:rPr>
              <a:t> siano gestiti da un ciclo </a:t>
            </a:r>
            <a:r>
              <a:rPr lang="it-IT" sz="2400" dirty="0"/>
              <a:t>che ne preveda individuazione, proposta, approvazione, implementazione, registrazione e successiva tracciabilità.</a:t>
            </a:r>
          </a:p>
        </p:txBody>
      </p:sp>
    </p:spTree>
    <p:extLst>
      <p:ext uri="{BB962C8B-B14F-4D97-AF65-F5344CB8AC3E}">
        <p14:creationId xmlns:p14="http://schemas.microsoft.com/office/powerpoint/2010/main" val="247357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0296" y="1268694"/>
            <a:ext cx="10911407" cy="3910939"/>
          </a:xfrm>
          <a:blipFill>
            <a:blip r:embed="rId2"/>
            <a:tile tx="0" ty="0" sx="100000" sy="100000" flip="none" algn="tl"/>
          </a:blipFill>
        </p:spPr>
        <p:txBody>
          <a:bodyPr numCol="1">
            <a:normAutofit fontScale="92500" lnSpcReduction="10000"/>
          </a:bodyPr>
          <a:lstStyle/>
          <a:p>
            <a:pPr marL="0" indent="0" algn="just">
              <a:buNone/>
            </a:pPr>
            <a:r>
              <a:rPr lang="it-IT" sz="2600" dirty="0"/>
              <a:t>Rendicontano i due meccanismi principali della Gestione della Configurazione nella fase di costruzione</a:t>
            </a:r>
          </a:p>
          <a:p>
            <a:pPr marL="457200" indent="-457200" algn="just">
              <a:buAutoNum type="arabicParenR"/>
            </a:pPr>
            <a:r>
              <a:rPr lang="it-IT" sz="2600" dirty="0"/>
              <a:t>Il processo di </a:t>
            </a:r>
            <a:r>
              <a:rPr lang="it-IT" sz="2600" dirty="0">
                <a:solidFill>
                  <a:srgbClr val="4399B6"/>
                </a:solidFill>
              </a:rPr>
              <a:t>modifica ingegneristica</a:t>
            </a:r>
          </a:p>
          <a:p>
            <a:pPr marL="457200" indent="-457200" algn="just">
              <a:buAutoNum type="arabicParenR"/>
            </a:pPr>
            <a:r>
              <a:rPr lang="it-IT" sz="2600" dirty="0"/>
              <a:t>Il processo di gestione delle </a:t>
            </a:r>
            <a:r>
              <a:rPr lang="it-IT" sz="2600" dirty="0">
                <a:solidFill>
                  <a:srgbClr val="4399B6"/>
                </a:solidFill>
              </a:rPr>
              <a:t>non conformità</a:t>
            </a:r>
          </a:p>
          <a:p>
            <a:pPr marL="0" indent="0" algn="ctr">
              <a:buNone/>
            </a:pPr>
            <a:endParaRPr lang="it-IT" b="1" dirty="0">
              <a:latin typeface="Bradley Hand ITC" panose="03070402050302030203" pitchFamily="66" charset="0"/>
            </a:endParaRPr>
          </a:p>
          <a:p>
            <a:pPr marL="0" indent="0" algn="just">
              <a:buNone/>
            </a:pPr>
            <a:r>
              <a:rPr lang="it-IT" dirty="0">
                <a:solidFill>
                  <a:srgbClr val="4399B6"/>
                </a:solidFill>
              </a:rPr>
              <a:t>Documenti fondamentali per la Gestione della Configurazione</a:t>
            </a:r>
          </a:p>
          <a:p>
            <a:pPr marL="0" indent="0" algn="just">
              <a:buNone/>
            </a:pPr>
            <a:r>
              <a:rPr lang="it-IT" dirty="0"/>
              <a:t>Modifiche proposte, approvate e fisicamente implementate devono trovare corretta documentazione nei report e nella documentazione baseline che aggiornano periodicamente la configurazione.</a:t>
            </a:r>
          </a:p>
          <a:p>
            <a:pPr marL="0" indent="0" algn="ctr">
              <a:buNone/>
            </a:pPr>
            <a:endParaRPr lang="it-IT" b="1" dirty="0">
              <a:latin typeface="Bradley Hand ITC" panose="03070402050302030203" pitchFamily="66" charset="0"/>
            </a:endParaRPr>
          </a:p>
        </p:txBody>
      </p:sp>
      <p:sp>
        <p:nvSpPr>
          <p:cNvPr id="4" name="CasellaDiTesto 3"/>
          <p:cNvSpPr txBox="1"/>
          <p:nvPr/>
        </p:nvSpPr>
        <p:spPr>
          <a:xfrm>
            <a:off x="1457409" y="266302"/>
            <a:ext cx="10622784" cy="507831"/>
          </a:xfrm>
          <a:prstGeom prst="rect">
            <a:avLst/>
          </a:prstGeom>
          <a:noFill/>
        </p:spPr>
        <p:txBody>
          <a:bodyPr wrap="square" rtlCol="0">
            <a:spAutoFit/>
          </a:bodyPr>
          <a:lstStyle/>
          <a:p>
            <a:r>
              <a:rPr lang="it-IT" sz="2700" b="1" dirty="0">
                <a:solidFill>
                  <a:srgbClr val="002060"/>
                </a:solidFill>
                <a:latin typeface="Montserrat ExtraBold" panose="00000900000000000000" pitchFamily="2" charset="0"/>
                <a:ea typeface="+mj-ea"/>
                <a:cs typeface="+mj-cs"/>
              </a:rPr>
              <a:t>Engineering Change Records: braccio operativo del CM </a:t>
            </a:r>
            <a:endParaRPr lang="en-US" sz="2700" b="1" dirty="0">
              <a:solidFill>
                <a:srgbClr val="002060"/>
              </a:solidFill>
              <a:latin typeface="Montserrat ExtraBold" panose="00000900000000000000" pitchFamily="2" charset="0"/>
              <a:ea typeface="+mj-ea"/>
              <a:cs typeface="+mj-cs"/>
            </a:endParaRPr>
          </a:p>
        </p:txBody>
      </p:sp>
      <p:sp>
        <p:nvSpPr>
          <p:cNvPr id="2" name="Segnaposto numero diapositiva 1"/>
          <p:cNvSpPr>
            <a:spLocks noGrp="1"/>
          </p:cNvSpPr>
          <p:nvPr>
            <p:ph type="sldNum" sz="quarter" idx="12"/>
          </p:nvPr>
        </p:nvSpPr>
        <p:spPr/>
        <p:txBody>
          <a:bodyPr/>
          <a:lstStyle/>
          <a:p>
            <a:fld id="{59ACCCE4-2CD2-412D-9840-7B2120A46DAB}" type="slidenum">
              <a:rPr lang="en-US" smtClean="0"/>
              <a:t>15</a:t>
            </a:fld>
            <a:endParaRPr lang="en-US"/>
          </a:p>
        </p:txBody>
      </p:sp>
      <p:sp>
        <p:nvSpPr>
          <p:cNvPr id="5" name="Rectangle 4">
            <a:extLst>
              <a:ext uri="{FF2B5EF4-FFF2-40B4-BE49-F238E27FC236}">
                <a16:creationId xmlns:a16="http://schemas.microsoft.com/office/drawing/2014/main" id="{077D984C-4FB1-F822-0303-28A8A3A24A04}"/>
              </a:ext>
            </a:extLst>
          </p:cNvPr>
          <p:cNvSpPr/>
          <p:nvPr/>
        </p:nvSpPr>
        <p:spPr>
          <a:xfrm>
            <a:off x="363496" y="5378663"/>
            <a:ext cx="11615809" cy="954107"/>
          </a:xfrm>
          <a:prstGeom prst="rect">
            <a:avLst/>
          </a:prstGeom>
          <a:noFill/>
        </p:spPr>
        <p:txBody>
          <a:bodyPr wrap="none" lIns="91440" tIns="45720" rIns="91440" bIns="45720">
            <a:spAutoFit/>
          </a:bodyPr>
          <a:lstStyle/>
          <a:p>
            <a:pPr algn="ct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Un </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highlight>
                  <a:srgbClr val="FFFF00"/>
                </a:highlight>
              </a:rPr>
              <a:t>change management</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snello</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ma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rigoroso</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è la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cartina</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di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tornasole</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principale</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pPr algn="ct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sulla</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qualità</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di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gestione</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di un </a:t>
            </a:r>
            <a:r>
              <a:rPr lang="en-US" sz="28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progetto</a:t>
            </a:r>
            <a:endPar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834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17821" y="122368"/>
            <a:ext cx="10836876" cy="807943"/>
          </a:xfrm>
        </p:spPr>
        <p:txBody>
          <a:bodyPr vert="horz" lIns="91440" tIns="45720" rIns="91440" bIns="45720" rtlCol="0" anchor="ctr">
            <a:noAutofit/>
          </a:bodyPr>
          <a:lstStyle/>
          <a:p>
            <a:r>
              <a:rPr lang="it-IT" sz="2700" dirty="0"/>
              <a:t>I protagonisti principali per garantire la buona </a:t>
            </a:r>
            <a:br>
              <a:rPr lang="it-IT" sz="2700" dirty="0"/>
            </a:br>
            <a:r>
              <a:rPr lang="it-IT" sz="2700" dirty="0"/>
              <a:t>esecuzione di processi e documenti</a:t>
            </a:r>
            <a:endParaRPr lang="en-US" sz="2700" dirty="0"/>
          </a:p>
        </p:txBody>
      </p:sp>
      <p:sp>
        <p:nvSpPr>
          <p:cNvPr id="4" name="Segnaposto numero diapositiva 3"/>
          <p:cNvSpPr>
            <a:spLocks noGrp="1"/>
          </p:cNvSpPr>
          <p:nvPr>
            <p:ph type="sldNum" sz="quarter" idx="12"/>
          </p:nvPr>
        </p:nvSpPr>
        <p:spPr/>
        <p:txBody>
          <a:bodyPr/>
          <a:lstStyle/>
          <a:p>
            <a:fld id="{59ACCCE4-2CD2-412D-9840-7B2120A46DAB}" type="slidenum">
              <a:rPr lang="en-US" smtClean="0"/>
              <a:t>16</a:t>
            </a:fld>
            <a:endParaRPr lang="en-US"/>
          </a:p>
        </p:txBody>
      </p:sp>
      <p:pic>
        <p:nvPicPr>
          <p:cNvPr id="5" name="Segnaposto contenuto 4"/>
          <p:cNvPicPr>
            <a:picLocks noGrp="1" noChangeAspect="1"/>
          </p:cNvPicPr>
          <p:nvPr>
            <p:ph idx="1"/>
          </p:nvPr>
        </p:nvPicPr>
        <p:blipFill>
          <a:blip r:embed="rId3"/>
          <a:stretch>
            <a:fillRect/>
          </a:stretch>
        </p:blipFill>
        <p:spPr>
          <a:xfrm>
            <a:off x="383489" y="2266268"/>
            <a:ext cx="6857571" cy="2965343"/>
          </a:xfrm>
          <a:prstGeom prst="rect">
            <a:avLst/>
          </a:prstGeom>
        </p:spPr>
      </p:pic>
      <p:sp>
        <p:nvSpPr>
          <p:cNvPr id="7" name="Titolo 1">
            <a:extLst>
              <a:ext uri="{FF2B5EF4-FFF2-40B4-BE49-F238E27FC236}">
                <a16:creationId xmlns:a16="http://schemas.microsoft.com/office/drawing/2014/main" id="{AFE1BD28-E6B0-6D6D-4B49-B38746E05746}"/>
              </a:ext>
            </a:extLst>
          </p:cNvPr>
          <p:cNvSpPr txBox="1">
            <a:spLocks/>
          </p:cNvSpPr>
          <p:nvPr/>
        </p:nvSpPr>
        <p:spPr>
          <a:xfrm>
            <a:off x="7105135" y="1375630"/>
            <a:ext cx="5086865" cy="43897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r>
              <a:rPr lang="it-IT" sz="2000" b="0" dirty="0">
                <a:solidFill>
                  <a:schemeClr val="tx1"/>
                </a:solidFill>
                <a:latin typeface="Montserrat" panose="00000500000000000000" pitchFamily="2" charset="0"/>
                <a:ea typeface="Yu Gothic" panose="020B0400000000000000" pitchFamily="34" charset="-128"/>
                <a:cs typeface="+mn-cs"/>
              </a:rPr>
              <a:t>Nel management team, ad ogni processo corrisponde un ruolo, se il progetto è semplice possono essere cumulati su meno individui, ma non sparire!</a:t>
            </a:r>
            <a:br>
              <a:rPr lang="it-IT" sz="2000" b="0" dirty="0">
                <a:solidFill>
                  <a:schemeClr val="tx1"/>
                </a:solidFill>
                <a:latin typeface="Montserrat" panose="00000500000000000000" pitchFamily="2" charset="0"/>
                <a:ea typeface="Yu Gothic" panose="020B0400000000000000" pitchFamily="34" charset="-128"/>
                <a:cs typeface="+mn-cs"/>
              </a:rPr>
            </a:br>
            <a:endParaRPr lang="it-IT" sz="2000" b="0" dirty="0">
              <a:solidFill>
                <a:schemeClr val="tx1"/>
              </a:solidFill>
              <a:latin typeface="Montserrat" panose="00000500000000000000" pitchFamily="2" charset="0"/>
              <a:ea typeface="Yu Gothic" panose="020B0400000000000000" pitchFamily="34" charset="-128"/>
              <a:cs typeface="+mn-cs"/>
            </a:endParaRP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Technical </a:t>
            </a:r>
            <a:r>
              <a:rPr lang="it-IT" sz="2000" b="0" dirty="0">
                <a:solidFill>
                  <a:schemeClr val="tx1"/>
                </a:solidFill>
                <a:latin typeface="Montserrat" panose="00000500000000000000" pitchFamily="2" charset="0"/>
                <a:ea typeface="Yu Gothic" panose="020B0400000000000000" pitchFamily="34" charset="-128"/>
                <a:cs typeface="+mn-cs"/>
              </a:rPr>
              <a:t>Coordinator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Resource</a:t>
            </a:r>
            <a:r>
              <a:rPr lang="it-IT" sz="2000" b="0" dirty="0">
                <a:solidFill>
                  <a:schemeClr val="tx1"/>
                </a:solidFill>
                <a:latin typeface="Montserrat" panose="00000500000000000000" pitchFamily="2" charset="0"/>
                <a:ea typeface="Yu Gothic" panose="020B0400000000000000" pitchFamily="34" charset="-128"/>
                <a:cs typeface="+mn-cs"/>
              </a:rPr>
              <a:t> Coordinator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Installation</a:t>
            </a:r>
            <a:r>
              <a:rPr lang="it-IT" sz="2000" b="0" dirty="0">
                <a:solidFill>
                  <a:schemeClr val="tx1"/>
                </a:solidFill>
                <a:latin typeface="Montserrat" panose="00000500000000000000" pitchFamily="2" charset="0"/>
                <a:ea typeface="Yu Gothic" panose="020B0400000000000000" pitchFamily="34" charset="-128"/>
                <a:cs typeface="+mn-cs"/>
              </a:rPr>
              <a:t> Coordinator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Commissioning</a:t>
            </a:r>
            <a:r>
              <a:rPr lang="it-IT" sz="2000" b="0" dirty="0">
                <a:solidFill>
                  <a:schemeClr val="tx1"/>
                </a:solidFill>
                <a:latin typeface="Montserrat" panose="00000500000000000000" pitchFamily="2" charset="0"/>
                <a:ea typeface="Yu Gothic" panose="020B0400000000000000" pitchFamily="34" charset="-128"/>
                <a:cs typeface="+mn-cs"/>
              </a:rPr>
              <a:t> Coordinator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Planning</a:t>
            </a:r>
            <a:r>
              <a:rPr lang="it-IT" sz="2000" b="0" dirty="0">
                <a:solidFill>
                  <a:schemeClr val="tx1"/>
                </a:solidFill>
                <a:latin typeface="Montserrat" panose="00000500000000000000" pitchFamily="2" charset="0"/>
                <a:ea typeface="Yu Gothic" panose="020B0400000000000000" pitchFamily="34" charset="-128"/>
                <a:cs typeface="+mn-cs"/>
              </a:rPr>
              <a:t> Officer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Configuration</a:t>
            </a:r>
            <a:r>
              <a:rPr lang="it-IT" sz="2000" b="0" dirty="0">
                <a:solidFill>
                  <a:schemeClr val="tx1"/>
                </a:solidFill>
                <a:latin typeface="Montserrat" panose="00000500000000000000" pitchFamily="2" charset="0"/>
                <a:ea typeface="Yu Gothic" panose="020B0400000000000000" pitchFamily="34" charset="-128"/>
                <a:cs typeface="+mn-cs"/>
              </a:rPr>
              <a:t> Officer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Quality</a:t>
            </a:r>
            <a:r>
              <a:rPr lang="it-IT" sz="2000" b="0" dirty="0">
                <a:solidFill>
                  <a:schemeClr val="tx1"/>
                </a:solidFill>
                <a:latin typeface="Montserrat" panose="00000500000000000000" pitchFamily="2" charset="0"/>
                <a:ea typeface="Yu Gothic" panose="020B0400000000000000" pitchFamily="34" charset="-128"/>
                <a:cs typeface="+mn-cs"/>
              </a:rPr>
              <a:t> Officer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Risk</a:t>
            </a:r>
            <a:r>
              <a:rPr lang="it-IT" sz="2000" b="0" dirty="0">
                <a:solidFill>
                  <a:schemeClr val="tx1"/>
                </a:solidFill>
                <a:latin typeface="Montserrat" panose="00000500000000000000" pitchFamily="2" charset="0"/>
                <a:ea typeface="Yu Gothic" panose="020B0400000000000000" pitchFamily="34" charset="-128"/>
                <a:cs typeface="+mn-cs"/>
              </a:rPr>
              <a:t> Officer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Safety</a:t>
            </a:r>
            <a:r>
              <a:rPr lang="it-IT" sz="2000" b="0" dirty="0">
                <a:solidFill>
                  <a:schemeClr val="tx1"/>
                </a:solidFill>
                <a:latin typeface="Montserrat" panose="00000500000000000000" pitchFamily="2" charset="0"/>
                <a:ea typeface="Yu Gothic" panose="020B0400000000000000" pitchFamily="34" charset="-128"/>
                <a:cs typeface="+mn-cs"/>
              </a:rPr>
              <a:t> Officer</a:t>
            </a:r>
          </a:p>
          <a:p>
            <a:pPr marL="342900" indent="-342900">
              <a:buFont typeface="Arial" panose="020B0604020202020204" pitchFamily="34" charset="0"/>
              <a:buChar char="•"/>
            </a:pPr>
            <a:r>
              <a:rPr lang="it-IT" sz="2000" b="0" dirty="0">
                <a:solidFill>
                  <a:srgbClr val="4399B6"/>
                </a:solidFill>
                <a:latin typeface="Montserrat" panose="00000500000000000000" pitchFamily="2" charset="0"/>
                <a:ea typeface="Yu Gothic" panose="020B0400000000000000" pitchFamily="34" charset="-128"/>
                <a:cs typeface="+mn-cs"/>
              </a:rPr>
              <a:t>Radiation protection </a:t>
            </a:r>
            <a:r>
              <a:rPr lang="it-IT" sz="2000" b="0" dirty="0">
                <a:solidFill>
                  <a:schemeClr val="tx1"/>
                </a:solidFill>
                <a:latin typeface="Montserrat" panose="00000500000000000000" pitchFamily="2" charset="0"/>
                <a:ea typeface="Yu Gothic" panose="020B0400000000000000" pitchFamily="34" charset="-128"/>
                <a:cs typeface="+mn-cs"/>
              </a:rPr>
              <a:t>Officer</a:t>
            </a:r>
            <a:endParaRPr lang="en-US" sz="2000" b="0" dirty="0">
              <a:solidFill>
                <a:schemeClr val="tx1"/>
              </a:solidFill>
              <a:latin typeface="Montserrat" panose="00000500000000000000" pitchFamily="2" charset="0"/>
              <a:ea typeface="Yu Gothic" panose="020B0400000000000000" pitchFamily="34" charset="-128"/>
              <a:cs typeface="+mn-cs"/>
            </a:endParaRPr>
          </a:p>
        </p:txBody>
      </p:sp>
      <p:sp>
        <p:nvSpPr>
          <p:cNvPr id="8" name="Oval 7">
            <a:extLst>
              <a:ext uri="{FF2B5EF4-FFF2-40B4-BE49-F238E27FC236}">
                <a16:creationId xmlns:a16="http://schemas.microsoft.com/office/drawing/2014/main" id="{44D14EA3-3C09-9548-1BB9-0E62C1BB16E6}"/>
              </a:ext>
            </a:extLst>
          </p:cNvPr>
          <p:cNvSpPr/>
          <p:nvPr/>
        </p:nvSpPr>
        <p:spPr>
          <a:xfrm>
            <a:off x="3447535" y="3052119"/>
            <a:ext cx="1639331" cy="568411"/>
          </a:xfrm>
          <a:prstGeom prst="ellipse">
            <a:avLst/>
          </a:prstGeom>
          <a:noFill/>
          <a:ln w="25400">
            <a:solidFill>
              <a:srgbClr val="4399B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Straight Arrow Connector 9">
            <a:extLst>
              <a:ext uri="{FF2B5EF4-FFF2-40B4-BE49-F238E27FC236}">
                <a16:creationId xmlns:a16="http://schemas.microsoft.com/office/drawing/2014/main" id="{763D2408-2125-378F-9C70-A20DABC3AA91}"/>
              </a:ext>
            </a:extLst>
          </p:cNvPr>
          <p:cNvCxnSpPr/>
          <p:nvPr/>
        </p:nvCxnSpPr>
        <p:spPr>
          <a:xfrm>
            <a:off x="5251622" y="3429000"/>
            <a:ext cx="1519881" cy="0"/>
          </a:xfrm>
          <a:prstGeom prst="straightConnector1">
            <a:avLst/>
          </a:prstGeom>
          <a:ln>
            <a:solidFill>
              <a:srgbClr val="4399B6"/>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DA4D31B3-18E2-E083-6213-329A8AB4AD0E}"/>
              </a:ext>
            </a:extLst>
          </p:cNvPr>
          <p:cNvSpPr/>
          <p:nvPr/>
        </p:nvSpPr>
        <p:spPr>
          <a:xfrm>
            <a:off x="6936259" y="2925509"/>
            <a:ext cx="4530811" cy="2965342"/>
          </a:xfrm>
          <a:prstGeom prst="roundRect">
            <a:avLst>
              <a:gd name="adj" fmla="val 5785"/>
            </a:avLst>
          </a:prstGeom>
          <a:noFill/>
          <a:ln w="22225">
            <a:solidFill>
              <a:srgbClr val="4399B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775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7D1E9-965F-66EF-ADBF-5D3F9D0E6786}"/>
              </a:ext>
            </a:extLst>
          </p:cNvPr>
          <p:cNvSpPr>
            <a:spLocks noGrp="1"/>
          </p:cNvSpPr>
          <p:nvPr>
            <p:ph type="sldNum" sz="quarter" idx="12"/>
          </p:nvPr>
        </p:nvSpPr>
        <p:spPr/>
        <p:txBody>
          <a:bodyPr/>
          <a:lstStyle/>
          <a:p>
            <a:fld id="{FC7CF1D8-012F-4C4A-942F-460B411F49CB}" type="slidenum">
              <a:rPr lang="it-IT" smtClean="0"/>
              <a:pPr/>
              <a:t>17</a:t>
            </a:fld>
            <a:endParaRPr lang="it-IT"/>
          </a:p>
        </p:txBody>
      </p:sp>
      <p:sp>
        <p:nvSpPr>
          <p:cNvPr id="9" name="Titolo 1">
            <a:extLst>
              <a:ext uri="{FF2B5EF4-FFF2-40B4-BE49-F238E27FC236}">
                <a16:creationId xmlns:a16="http://schemas.microsoft.com/office/drawing/2014/main" id="{544454BF-4E69-A6C4-1041-186AC9FE46CB}"/>
              </a:ext>
            </a:extLst>
          </p:cNvPr>
          <p:cNvSpPr>
            <a:spLocks noGrp="1"/>
          </p:cNvSpPr>
          <p:nvPr>
            <p:ph type="title"/>
          </p:nvPr>
        </p:nvSpPr>
        <p:spPr>
          <a:xfrm>
            <a:off x="1720703" y="245435"/>
            <a:ext cx="5722088" cy="541374"/>
          </a:xfrm>
        </p:spPr>
        <p:txBody>
          <a:bodyPr vert="horz" lIns="91440" tIns="45720" rIns="91440" bIns="45720" rtlCol="0" anchor="ctr">
            <a:noAutofit/>
          </a:bodyPr>
          <a:lstStyle/>
          <a:p>
            <a:r>
              <a:rPr lang="it-IT" sz="2700" dirty="0"/>
              <a:t>TECHNICAL COORDINATOR</a:t>
            </a:r>
          </a:p>
        </p:txBody>
      </p:sp>
      <p:sp>
        <p:nvSpPr>
          <p:cNvPr id="10" name="Segnaposto contenuto 2">
            <a:extLst>
              <a:ext uri="{FF2B5EF4-FFF2-40B4-BE49-F238E27FC236}">
                <a16:creationId xmlns:a16="http://schemas.microsoft.com/office/drawing/2014/main" id="{5114610C-380D-7467-AA88-A17696D6AB71}"/>
              </a:ext>
            </a:extLst>
          </p:cNvPr>
          <p:cNvSpPr txBox="1">
            <a:spLocks/>
          </p:cNvSpPr>
          <p:nvPr/>
        </p:nvSpPr>
        <p:spPr>
          <a:xfrm>
            <a:off x="976423" y="1484029"/>
            <a:ext cx="10058400" cy="4438307"/>
          </a:xfrm>
          <a:prstGeom prst="rect">
            <a:avLst/>
          </a:prstGeom>
          <a:blipFill>
            <a:blip r:embed="rId3"/>
            <a:tile tx="0" ty="0" sx="100000" sy="100000" flip="none" algn="tl"/>
          </a:blip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900" dirty="0">
                <a:solidFill>
                  <a:srgbClr val="C00000"/>
                </a:solidFill>
              </a:rPr>
              <a:t>Un ruolo cruciale:</a:t>
            </a:r>
          </a:p>
          <a:p>
            <a:pPr marL="0" indent="0" algn="ctr">
              <a:buNone/>
            </a:pPr>
            <a:endParaRPr lang="it-IT" sz="2900" dirty="0">
              <a:solidFill>
                <a:srgbClr val="C00000"/>
              </a:solidFill>
            </a:endParaRPr>
          </a:p>
          <a:p>
            <a:pPr algn="just"/>
            <a:r>
              <a:rPr lang="it-IT" sz="2900" dirty="0">
                <a:solidFill>
                  <a:srgbClr val="4399B6"/>
                </a:solidFill>
              </a:rPr>
              <a:t>Definisce e valida la PBS </a:t>
            </a:r>
            <a:r>
              <a:rPr lang="it-IT" sz="2900" dirty="0"/>
              <a:t>(struttura di tutti i componenti del progetto)</a:t>
            </a:r>
          </a:p>
          <a:p>
            <a:pPr algn="just"/>
            <a:r>
              <a:rPr lang="it-IT" sz="2900" dirty="0"/>
              <a:t>Assicura la compatibilità delle </a:t>
            </a:r>
            <a:r>
              <a:rPr lang="it-IT" sz="2900" dirty="0">
                <a:solidFill>
                  <a:srgbClr val="4399B6"/>
                </a:solidFill>
              </a:rPr>
              <a:t>interfacce</a:t>
            </a:r>
            <a:r>
              <a:rPr lang="it-IT" sz="2900" dirty="0"/>
              <a:t> dei sistemi.</a:t>
            </a:r>
          </a:p>
          <a:p>
            <a:pPr algn="just"/>
            <a:r>
              <a:rPr lang="it-IT" sz="2900" dirty="0"/>
              <a:t>Definisce e </a:t>
            </a:r>
            <a:r>
              <a:rPr lang="it-IT" sz="2900" dirty="0">
                <a:solidFill>
                  <a:srgbClr val="4399B6"/>
                </a:solidFill>
              </a:rPr>
              <a:t>aggiorna le baselines tecniche </a:t>
            </a:r>
            <a:r>
              <a:rPr lang="it-IT" sz="2900" dirty="0"/>
              <a:t>del progetto.</a:t>
            </a:r>
          </a:p>
          <a:p>
            <a:pPr algn="just"/>
            <a:r>
              <a:rPr lang="it-IT" sz="2900" dirty="0"/>
              <a:t>Sviluppa e mantiene il sistema di </a:t>
            </a:r>
            <a:r>
              <a:rPr lang="it-IT" sz="2900" dirty="0">
                <a:solidFill>
                  <a:srgbClr val="4399B6"/>
                </a:solidFill>
              </a:rPr>
              <a:t>controllo delle modifiche </a:t>
            </a:r>
            <a:r>
              <a:rPr lang="it-IT" sz="2900" dirty="0"/>
              <a:t>per monitorare il controllo della </a:t>
            </a:r>
            <a:r>
              <a:rPr lang="it-IT" sz="2900" dirty="0">
                <a:solidFill>
                  <a:srgbClr val="4399B6"/>
                </a:solidFill>
              </a:rPr>
              <a:t>configurazione</a:t>
            </a:r>
            <a:r>
              <a:rPr lang="it-IT" sz="2900" dirty="0"/>
              <a:t>.</a:t>
            </a:r>
          </a:p>
          <a:p>
            <a:pPr algn="just"/>
            <a:r>
              <a:rPr lang="it-IT" sz="2900" dirty="0"/>
              <a:t>E’ la persona di </a:t>
            </a:r>
            <a:r>
              <a:rPr lang="it-IT" sz="2900" dirty="0">
                <a:solidFill>
                  <a:srgbClr val="4399B6"/>
                </a:solidFill>
              </a:rPr>
              <a:t>contatto con il gruppo di integrazione </a:t>
            </a:r>
            <a:r>
              <a:rPr lang="it-IT" sz="2900" dirty="0"/>
              <a:t>e veglia a che tutte le necessità siano debitamente considerate.</a:t>
            </a:r>
          </a:p>
          <a:p>
            <a:pPr algn="just"/>
            <a:r>
              <a:rPr lang="it-IT" sz="2900" dirty="0"/>
              <a:t>Coordina i processi di verifica e validazione della </a:t>
            </a:r>
            <a:r>
              <a:rPr lang="it-IT" sz="2900" dirty="0">
                <a:solidFill>
                  <a:srgbClr val="4399B6"/>
                </a:solidFill>
              </a:rPr>
              <a:t>documentazione tecnica</a:t>
            </a:r>
            <a:r>
              <a:rPr lang="it-IT" sz="2900" dirty="0"/>
              <a:t>.</a:t>
            </a:r>
          </a:p>
          <a:p>
            <a:pPr algn="just"/>
            <a:r>
              <a:rPr lang="it-IT" sz="2900" dirty="0"/>
              <a:t>Si assicura che la </a:t>
            </a:r>
            <a:r>
              <a:rPr lang="it-IT" sz="2900" dirty="0">
                <a:solidFill>
                  <a:srgbClr val="4399B6"/>
                </a:solidFill>
              </a:rPr>
              <a:t>documentazione di progetto </a:t>
            </a:r>
            <a:r>
              <a:rPr lang="it-IT" sz="2900" dirty="0"/>
              <a:t>esista, sia aggiornata e sia disponibile sul database di progetto.</a:t>
            </a:r>
          </a:p>
          <a:p>
            <a:pPr algn="ctr"/>
            <a:endParaRPr lang="en-US" b="1" dirty="0">
              <a:latin typeface="Bradley Hand ITC" panose="03070402050302030203" pitchFamily="66" charset="0"/>
            </a:endParaRPr>
          </a:p>
        </p:txBody>
      </p:sp>
    </p:spTree>
    <p:extLst>
      <p:ext uri="{BB962C8B-B14F-4D97-AF65-F5344CB8AC3E}">
        <p14:creationId xmlns:p14="http://schemas.microsoft.com/office/powerpoint/2010/main" val="67559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8644" y="76965"/>
            <a:ext cx="3421942" cy="941174"/>
          </a:xfrm>
        </p:spPr>
        <p:txBody>
          <a:bodyPr/>
          <a:lstStyle/>
          <a:p>
            <a:r>
              <a:rPr lang="it-IT" sz="3200" dirty="0"/>
              <a:t>Il PM nell’INFN</a:t>
            </a:r>
            <a:endParaRPr lang="en-US" sz="3200" dirty="0"/>
          </a:p>
        </p:txBody>
      </p:sp>
      <p:sp>
        <p:nvSpPr>
          <p:cNvPr id="3" name="Segnaposto contenuto 2"/>
          <p:cNvSpPr>
            <a:spLocks noGrp="1"/>
          </p:cNvSpPr>
          <p:nvPr>
            <p:ph idx="1"/>
          </p:nvPr>
        </p:nvSpPr>
        <p:spPr>
          <a:xfrm>
            <a:off x="427044" y="1324769"/>
            <a:ext cx="11373659" cy="4352560"/>
          </a:xfrm>
          <a:blipFill>
            <a:blip r:embed="rId2"/>
            <a:tile tx="0" ty="0" sx="100000" sy="100000" flip="none" algn="tl"/>
          </a:blipFill>
        </p:spPr>
        <p:txBody>
          <a:bodyPr>
            <a:noAutofit/>
          </a:bodyPr>
          <a:lstStyle/>
          <a:p>
            <a:pPr algn="just"/>
            <a:r>
              <a:rPr lang="it-IT" sz="2200" dirty="0">
                <a:solidFill>
                  <a:srgbClr val="4399B6"/>
                </a:solidFill>
              </a:rPr>
              <a:t>2017 GIUNTA </a:t>
            </a:r>
            <a:r>
              <a:rPr lang="it-IT" sz="2200" dirty="0">
                <a:sym typeface="Symbol" panose="05050102010706020507" pitchFamily="18" charset="2"/>
              </a:rPr>
              <a:t></a:t>
            </a:r>
            <a:r>
              <a:rPr lang="it-IT" sz="2200" dirty="0"/>
              <a:t> incontro per discutere sull’integrazione delle pratiche di Project management nell’INFN. </a:t>
            </a:r>
          </a:p>
          <a:p>
            <a:pPr algn="just"/>
            <a:r>
              <a:rPr lang="it-IT" sz="2200" dirty="0"/>
              <a:t>Risultato </a:t>
            </a:r>
            <a:r>
              <a:rPr lang="it-IT" sz="2200" dirty="0">
                <a:sym typeface="Symbol" panose="05050102010706020507" pitchFamily="18" charset="2"/>
              </a:rPr>
              <a:t></a:t>
            </a:r>
            <a:r>
              <a:rPr lang="it-IT" sz="2200" dirty="0"/>
              <a:t>’opportunità di </a:t>
            </a:r>
            <a:r>
              <a:rPr lang="it-IT" sz="2200" dirty="0">
                <a:solidFill>
                  <a:srgbClr val="4399B6"/>
                </a:solidFill>
              </a:rPr>
              <a:t>dotare l’Ente di un Enterprise Project Management Framework </a:t>
            </a:r>
          </a:p>
          <a:p>
            <a:pPr algn="just"/>
            <a:r>
              <a:rPr lang="it-IT" sz="2200" dirty="0">
                <a:solidFill>
                  <a:srgbClr val="4399B6"/>
                </a:solidFill>
              </a:rPr>
              <a:t>Gruppo di lavoro </a:t>
            </a:r>
            <a:r>
              <a:rPr lang="it-IT" sz="2200" dirty="0">
                <a:sym typeface="Symbol" panose="05050102010706020507" pitchFamily="18" charset="2"/>
              </a:rPr>
              <a:t> </a:t>
            </a:r>
            <a:r>
              <a:rPr lang="it-IT" sz="2200" dirty="0"/>
              <a:t>mandato di selezionare la metodologia, identificare i </a:t>
            </a:r>
            <a:r>
              <a:rPr lang="it-IT" sz="2200" dirty="0" err="1"/>
              <a:t>tools</a:t>
            </a:r>
            <a:r>
              <a:rPr lang="it-IT" sz="2200" dirty="0"/>
              <a:t> e curarne l’integrazione nel sistema informativo dell’Ente ed organizzare le azioni di formazione. </a:t>
            </a:r>
          </a:p>
          <a:p>
            <a:pPr algn="just"/>
            <a:r>
              <a:rPr lang="it-IT" sz="2200" dirty="0"/>
              <a:t>Metodologia </a:t>
            </a:r>
            <a:r>
              <a:rPr lang="it-IT" sz="2200" dirty="0">
                <a:sym typeface="Symbol" panose="05050102010706020507" pitchFamily="18" charset="2"/>
              </a:rPr>
              <a:t> </a:t>
            </a:r>
            <a:r>
              <a:rPr lang="it-IT" sz="2200" dirty="0"/>
              <a:t>openSE Framework, applicato su LHC, CERN</a:t>
            </a:r>
          </a:p>
          <a:p>
            <a:pPr algn="just"/>
            <a:r>
              <a:rPr lang="it-IT" sz="2200" dirty="0">
                <a:solidFill>
                  <a:srgbClr val="4399B6"/>
                </a:solidFill>
              </a:rPr>
              <a:t>Preparazione del sistema di qualità </a:t>
            </a:r>
          </a:p>
          <a:p>
            <a:pPr algn="just"/>
            <a:r>
              <a:rPr lang="it-IT" sz="2200" dirty="0"/>
              <a:t>2020 </a:t>
            </a:r>
            <a:r>
              <a:rPr lang="it-IT" sz="2200" dirty="0">
                <a:sym typeface="Symbol" panose="05050102010706020507" pitchFamily="18" charset="2"/>
              </a:rPr>
              <a:t> Costituzione del </a:t>
            </a:r>
            <a:r>
              <a:rPr lang="it-IT" sz="2200" dirty="0">
                <a:solidFill>
                  <a:srgbClr val="4399B6"/>
                </a:solidFill>
                <a:sym typeface="Symbol" panose="05050102010706020507" pitchFamily="18" charset="2"/>
              </a:rPr>
              <a:t>CNPM</a:t>
            </a:r>
            <a:endParaRPr lang="it-IT" sz="2200" dirty="0">
              <a:solidFill>
                <a:srgbClr val="4399B6"/>
              </a:solidFill>
            </a:endParaRPr>
          </a:p>
          <a:p>
            <a:pPr algn="just"/>
            <a:r>
              <a:rPr lang="it-IT" sz="2200" dirty="0">
                <a:solidFill>
                  <a:srgbClr val="4399B6"/>
                </a:solidFill>
              </a:rPr>
              <a:t>Formazione </a:t>
            </a:r>
            <a:r>
              <a:rPr lang="it-IT" sz="2200" dirty="0">
                <a:sym typeface="Symbol" panose="05050102010706020507" pitchFamily="18" charset="2"/>
              </a:rPr>
              <a:t> su PM, OpenSE, Piano Qualità</a:t>
            </a:r>
            <a:endParaRPr lang="en-US" sz="2200" dirty="0"/>
          </a:p>
        </p:txBody>
      </p:sp>
      <p:sp>
        <p:nvSpPr>
          <p:cNvPr id="4" name="Segnaposto numero diapositiva 3"/>
          <p:cNvSpPr>
            <a:spLocks noGrp="1"/>
          </p:cNvSpPr>
          <p:nvPr>
            <p:ph type="sldNum" sz="quarter" idx="12"/>
          </p:nvPr>
        </p:nvSpPr>
        <p:spPr/>
        <p:txBody>
          <a:bodyPr/>
          <a:lstStyle/>
          <a:p>
            <a:fld id="{59ACCCE4-2CD2-412D-9840-7B2120A46DAB}" type="slidenum">
              <a:rPr lang="en-US" smtClean="0"/>
              <a:t>18</a:t>
            </a:fld>
            <a:endParaRPr lang="en-US"/>
          </a:p>
        </p:txBody>
      </p:sp>
    </p:spTree>
    <p:extLst>
      <p:ext uri="{BB962C8B-B14F-4D97-AF65-F5344CB8AC3E}">
        <p14:creationId xmlns:p14="http://schemas.microsoft.com/office/powerpoint/2010/main" val="297663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9" name="Picture 3" descr="Picture 3"/>
          <p:cNvPicPr>
            <a:picLocks noChangeAspect="1"/>
          </p:cNvPicPr>
          <p:nvPr/>
        </p:nvPicPr>
        <p:blipFill>
          <a:blip r:embed="rId4"/>
          <a:stretch>
            <a:fillRect/>
          </a:stretch>
        </p:blipFill>
        <p:spPr>
          <a:xfrm>
            <a:off x="9495" y="24596"/>
            <a:ext cx="1513902" cy="885442"/>
          </a:xfrm>
          <a:prstGeom prst="rect">
            <a:avLst/>
          </a:prstGeom>
          <a:ln w="12700">
            <a:miter lim="400000"/>
          </a:ln>
        </p:spPr>
      </p:pic>
      <p:pic>
        <p:nvPicPr>
          <p:cNvPr id="270" name="Linea Linea" descr="Linea Linea"/>
          <p:cNvPicPr>
            <a:picLocks noChangeAspect="1"/>
          </p:cNvPicPr>
          <p:nvPr/>
        </p:nvPicPr>
        <p:blipFill>
          <a:blip r:embed="rId5"/>
          <a:stretch>
            <a:fillRect/>
          </a:stretch>
        </p:blipFill>
        <p:spPr>
          <a:xfrm>
            <a:off x="-46973" y="871571"/>
            <a:ext cx="12242801" cy="50801"/>
          </a:xfrm>
          <a:prstGeom prst="rect">
            <a:avLst/>
          </a:prstGeom>
          <a:ln w="12700">
            <a:miter lim="400000"/>
          </a:ln>
        </p:spPr>
      </p:pic>
      <p:pic>
        <p:nvPicPr>
          <p:cNvPr id="272" name="Linea Linea" descr="Linea Linea"/>
          <p:cNvPicPr>
            <a:picLocks noChangeAspect="1"/>
          </p:cNvPicPr>
          <p:nvPr/>
        </p:nvPicPr>
        <p:blipFill>
          <a:blip r:embed="rId6"/>
          <a:stretch>
            <a:fillRect/>
          </a:stretch>
        </p:blipFill>
        <p:spPr>
          <a:xfrm>
            <a:off x="-201489" y="6507960"/>
            <a:ext cx="12204701" cy="12701"/>
          </a:xfrm>
          <a:prstGeom prst="rect">
            <a:avLst/>
          </a:prstGeom>
          <a:ln w="12700">
            <a:miter lim="400000"/>
          </a:ln>
        </p:spPr>
      </p:pic>
      <p:sp>
        <p:nvSpPr>
          <p:cNvPr id="275" name="Outline"/>
          <p:cNvSpPr txBox="1">
            <a:spLocks noGrp="1"/>
          </p:cNvSpPr>
          <p:nvPr>
            <p:ph type="title"/>
          </p:nvPr>
        </p:nvSpPr>
        <p:spPr>
          <a:xfrm>
            <a:off x="1679945" y="112535"/>
            <a:ext cx="9673855" cy="733036"/>
          </a:xfrm>
          <a:prstGeom prst="rect">
            <a:avLst/>
          </a:prstGeom>
        </p:spPr>
        <p:txBody>
          <a:bodyPr anchor="ctr">
            <a:no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r>
              <a:rPr sz="3200" b="1" dirty="0">
                <a:solidFill>
                  <a:srgbClr val="002060"/>
                </a:solidFill>
                <a:latin typeface="Montserrat ExtraBold" panose="00000900000000000000" pitchFamily="2" charset="0"/>
                <a:ea typeface="+mj-ea"/>
                <a:cs typeface="+mj-cs"/>
              </a:rPr>
              <a:t>CNPM - Main outcome so far</a:t>
            </a:r>
          </a:p>
        </p:txBody>
      </p:sp>
      <p:sp>
        <p:nvSpPr>
          <p:cNvPr id="273"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76" name="Quality Assurance Plan"/>
          <p:cNvSpPr txBox="1"/>
          <p:nvPr/>
        </p:nvSpPr>
        <p:spPr>
          <a:xfrm>
            <a:off x="766446" y="3474337"/>
            <a:ext cx="10275638" cy="448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723899" indent="-634999" algn="just">
              <a:lnSpc>
                <a:spcPct val="130000"/>
              </a:lnSpc>
              <a:spcBef>
                <a:spcPts val="700"/>
              </a:spcBef>
              <a:buSzPct val="80000"/>
              <a:buBlip>
                <a:blip r:embed="rId7"/>
              </a:buBlip>
              <a:defRPr sz="4500">
                <a:latin typeface="Tahoma"/>
                <a:ea typeface="Tahoma"/>
                <a:cs typeface="Tahoma"/>
                <a:sym typeface="Tahoma"/>
              </a:defRPr>
            </a:lvl1pPr>
          </a:lstStyle>
          <a:p>
            <a:r>
              <a:rPr sz="2250"/>
              <a:t>Quality Assurance Plan</a:t>
            </a:r>
          </a:p>
        </p:txBody>
      </p:sp>
      <p:sp>
        <p:nvSpPr>
          <p:cNvPr id="277" name="PM framework - openSE"/>
          <p:cNvSpPr txBox="1"/>
          <p:nvPr/>
        </p:nvSpPr>
        <p:spPr>
          <a:xfrm>
            <a:off x="766446" y="2801237"/>
            <a:ext cx="10275638" cy="448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723899" indent="-634999" algn="just">
              <a:lnSpc>
                <a:spcPct val="130000"/>
              </a:lnSpc>
              <a:spcBef>
                <a:spcPts val="700"/>
              </a:spcBef>
              <a:buSzPct val="80000"/>
              <a:buBlip>
                <a:blip r:embed="rId7"/>
              </a:buBlip>
              <a:defRPr sz="4500">
                <a:latin typeface="Tahoma"/>
                <a:ea typeface="Tahoma"/>
                <a:cs typeface="Tahoma"/>
                <a:sym typeface="Tahoma"/>
              </a:defRPr>
            </a:lvl1pPr>
          </a:lstStyle>
          <a:p>
            <a:r>
              <a:rPr sz="2250" dirty="0"/>
              <a:t>PM framework - </a:t>
            </a:r>
            <a:r>
              <a:rPr sz="2250" dirty="0" err="1"/>
              <a:t>openSE</a:t>
            </a:r>
            <a:endParaRPr sz="2250" dirty="0"/>
          </a:p>
        </p:txBody>
      </p:sp>
      <p:sp>
        <p:nvSpPr>
          <p:cNvPr id="278" name="Training plan"/>
          <p:cNvSpPr txBox="1"/>
          <p:nvPr/>
        </p:nvSpPr>
        <p:spPr>
          <a:xfrm>
            <a:off x="766446" y="4147437"/>
            <a:ext cx="10275638" cy="448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723899" indent="-634999" algn="just">
              <a:lnSpc>
                <a:spcPct val="130000"/>
              </a:lnSpc>
              <a:spcBef>
                <a:spcPts val="700"/>
              </a:spcBef>
              <a:buSzPct val="80000"/>
              <a:buBlip>
                <a:blip r:embed="rId7"/>
              </a:buBlip>
              <a:defRPr sz="4500">
                <a:latin typeface="Tahoma"/>
                <a:ea typeface="Tahoma"/>
                <a:cs typeface="Tahoma"/>
                <a:sym typeface="Tahoma"/>
              </a:defRPr>
            </a:lvl1pPr>
          </a:lstStyle>
          <a:p>
            <a:r>
              <a:rPr sz="2250"/>
              <a:t>Training plan</a:t>
            </a:r>
          </a:p>
        </p:txBody>
      </p:sp>
      <p:sp>
        <p:nvSpPr>
          <p:cNvPr id="279" name="PM tools : Microsoft Project, PRODES and probably others in the future."/>
          <p:cNvSpPr txBox="1"/>
          <p:nvPr/>
        </p:nvSpPr>
        <p:spPr>
          <a:xfrm>
            <a:off x="766446" y="4820537"/>
            <a:ext cx="10275638" cy="448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723899" indent="-634999" algn="just">
              <a:lnSpc>
                <a:spcPct val="130000"/>
              </a:lnSpc>
              <a:spcBef>
                <a:spcPts val="700"/>
              </a:spcBef>
              <a:buSzPct val="80000"/>
              <a:buBlip>
                <a:blip r:embed="rId7"/>
              </a:buBlip>
              <a:defRPr sz="4500">
                <a:latin typeface="Tahoma"/>
                <a:ea typeface="Tahoma"/>
                <a:cs typeface="Tahoma"/>
                <a:sym typeface="Tahoma"/>
              </a:defRPr>
            </a:lvl1pPr>
          </a:lstStyle>
          <a:p>
            <a:r>
              <a:rPr sz="2250" dirty="0"/>
              <a:t>PM tools : Microsoft Project, </a:t>
            </a:r>
            <a:r>
              <a:rPr sz="2250" dirty="0">
                <a:solidFill>
                  <a:srgbClr val="4399B6"/>
                </a:solidFill>
              </a:rPr>
              <a:t>PRODES</a:t>
            </a:r>
            <a:r>
              <a:rPr sz="2250" dirty="0"/>
              <a:t> and probably others in the future. </a:t>
            </a:r>
          </a:p>
        </p:txBody>
      </p:sp>
      <p:pic>
        <p:nvPicPr>
          <p:cNvPr id="3" name="Picture 2">
            <a:extLst>
              <a:ext uri="{FF2B5EF4-FFF2-40B4-BE49-F238E27FC236}">
                <a16:creationId xmlns:a16="http://schemas.microsoft.com/office/drawing/2014/main" id="{05CE5426-22E4-84CF-8E16-3C58CE67D628}"/>
              </a:ext>
            </a:extLst>
          </p:cNvPr>
          <p:cNvPicPr>
            <a:picLocks noChangeAspect="1"/>
          </p:cNvPicPr>
          <p:nvPr/>
        </p:nvPicPr>
        <p:blipFill>
          <a:blip r:embed="rId8"/>
          <a:stretch>
            <a:fillRect/>
          </a:stretch>
        </p:blipFill>
        <p:spPr>
          <a:xfrm>
            <a:off x="5900861" y="1735840"/>
            <a:ext cx="5172797" cy="297221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3350F-D446-38F9-C76D-48FFD244D144}"/>
              </a:ext>
            </a:extLst>
          </p:cNvPr>
          <p:cNvSpPr>
            <a:spLocks noGrp="1"/>
          </p:cNvSpPr>
          <p:nvPr>
            <p:ph idx="1"/>
          </p:nvPr>
        </p:nvSpPr>
        <p:spPr>
          <a:xfrm>
            <a:off x="838200" y="2505247"/>
            <a:ext cx="10515600" cy="1955542"/>
          </a:xfrm>
        </p:spPr>
        <p:txBody>
          <a:bodyPr>
            <a:normAutofit/>
          </a:bodyPr>
          <a:lstStyle/>
          <a:p>
            <a:pPr marL="0" indent="0" algn="ctr">
              <a:buNone/>
            </a:pPr>
            <a:r>
              <a:rPr lang="it-IT" dirty="0">
                <a:solidFill>
                  <a:srgbClr val="4399B6"/>
                </a:solidFill>
              </a:rPr>
              <a:t>Escatologia</a:t>
            </a:r>
            <a:r>
              <a:rPr lang="it-IT" dirty="0"/>
              <a:t>: scienza delle cose ultime</a:t>
            </a:r>
          </a:p>
          <a:p>
            <a:pPr marL="0" indent="0" algn="ctr">
              <a:buNone/>
            </a:pPr>
            <a:endParaRPr lang="it-IT" dirty="0"/>
          </a:p>
          <a:p>
            <a:pPr marL="0" indent="0" algn="ctr">
              <a:buNone/>
            </a:pPr>
            <a:r>
              <a:rPr lang="it-IT" dirty="0"/>
              <a:t>a partire </a:t>
            </a:r>
            <a:r>
              <a:rPr lang="it-IT" dirty="0">
                <a:solidFill>
                  <a:srgbClr val="002060"/>
                </a:solidFill>
              </a:rPr>
              <a:t>dalla visione finale </a:t>
            </a:r>
            <a:r>
              <a:rPr lang="it-IT" dirty="0"/>
              <a:t>deduce indicazioni per il </a:t>
            </a:r>
            <a:r>
              <a:rPr lang="it-IT" dirty="0">
                <a:solidFill>
                  <a:srgbClr val="002060"/>
                </a:solidFill>
              </a:rPr>
              <a:t>comportamento di oggi</a:t>
            </a:r>
            <a:r>
              <a:rPr lang="it-IT" dirty="0"/>
              <a:t>.</a:t>
            </a:r>
          </a:p>
        </p:txBody>
      </p:sp>
      <p:sp>
        <p:nvSpPr>
          <p:cNvPr id="4" name="Slide Number Placeholder 3">
            <a:extLst>
              <a:ext uri="{FF2B5EF4-FFF2-40B4-BE49-F238E27FC236}">
                <a16:creationId xmlns:a16="http://schemas.microsoft.com/office/drawing/2014/main" id="{A6909508-CF24-3142-90D7-40D4509B1A1D}"/>
              </a:ext>
            </a:extLst>
          </p:cNvPr>
          <p:cNvSpPr>
            <a:spLocks noGrp="1"/>
          </p:cNvSpPr>
          <p:nvPr>
            <p:ph type="sldNum" sz="quarter" idx="12"/>
          </p:nvPr>
        </p:nvSpPr>
        <p:spPr/>
        <p:txBody>
          <a:bodyPr/>
          <a:lstStyle/>
          <a:p>
            <a:fld id="{FC7CF1D8-012F-4C4A-942F-460B411F49CB}" type="slidenum">
              <a:rPr lang="it-IT" smtClean="0"/>
              <a:pPr/>
              <a:t>2</a:t>
            </a:fld>
            <a:endParaRPr lang="it-IT"/>
          </a:p>
        </p:txBody>
      </p:sp>
    </p:spTree>
    <p:extLst>
      <p:ext uri="{BB962C8B-B14F-4D97-AF65-F5344CB8AC3E}">
        <p14:creationId xmlns:p14="http://schemas.microsoft.com/office/powerpoint/2010/main" val="299885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5ECE-BC12-5731-1DA4-FCB8E2BD26E2}"/>
              </a:ext>
            </a:extLst>
          </p:cNvPr>
          <p:cNvSpPr>
            <a:spLocks noGrp="1"/>
          </p:cNvSpPr>
          <p:nvPr>
            <p:ph type="title"/>
          </p:nvPr>
        </p:nvSpPr>
        <p:spPr/>
        <p:txBody>
          <a:bodyPr/>
          <a:lstStyle/>
          <a:p>
            <a:r>
              <a:rPr lang="it-IT" sz="3200" spc="-200" dirty="0">
                <a:sym typeface="Avenir Next Regular"/>
              </a:rPr>
              <a:t>Piano qualità – il supporto documentale</a:t>
            </a:r>
          </a:p>
        </p:txBody>
      </p:sp>
      <p:pic>
        <p:nvPicPr>
          <p:cNvPr id="6" name="Content Placeholder 5">
            <a:extLst>
              <a:ext uri="{FF2B5EF4-FFF2-40B4-BE49-F238E27FC236}">
                <a16:creationId xmlns:a16="http://schemas.microsoft.com/office/drawing/2014/main" id="{8782147E-198D-839E-A55A-A4850A1530D0}"/>
              </a:ext>
            </a:extLst>
          </p:cNvPr>
          <p:cNvPicPr>
            <a:picLocks noGrp="1" noChangeAspect="1"/>
          </p:cNvPicPr>
          <p:nvPr>
            <p:ph idx="1"/>
          </p:nvPr>
        </p:nvPicPr>
        <p:blipFill>
          <a:blip r:embed="rId2"/>
          <a:stretch>
            <a:fillRect/>
          </a:stretch>
        </p:blipFill>
        <p:spPr>
          <a:xfrm>
            <a:off x="308344" y="1162893"/>
            <a:ext cx="6792082" cy="5023827"/>
          </a:xfrm>
        </p:spPr>
      </p:pic>
      <p:sp>
        <p:nvSpPr>
          <p:cNvPr id="4" name="Slide Number Placeholder 3">
            <a:extLst>
              <a:ext uri="{FF2B5EF4-FFF2-40B4-BE49-F238E27FC236}">
                <a16:creationId xmlns:a16="http://schemas.microsoft.com/office/drawing/2014/main" id="{4DD8A0E0-053F-E5C6-429E-A4C90BF3A1D2}"/>
              </a:ext>
            </a:extLst>
          </p:cNvPr>
          <p:cNvSpPr>
            <a:spLocks noGrp="1"/>
          </p:cNvSpPr>
          <p:nvPr>
            <p:ph type="sldNum" sz="quarter" idx="12"/>
          </p:nvPr>
        </p:nvSpPr>
        <p:spPr/>
        <p:txBody>
          <a:bodyPr/>
          <a:lstStyle/>
          <a:p>
            <a:fld id="{FC7CF1D8-012F-4C4A-942F-460B411F49CB}" type="slidenum">
              <a:rPr lang="it-IT" smtClean="0"/>
              <a:pPr/>
              <a:t>20</a:t>
            </a:fld>
            <a:endParaRPr lang="it-IT"/>
          </a:p>
        </p:txBody>
      </p:sp>
      <p:pic>
        <p:nvPicPr>
          <p:cNvPr id="8" name="Picture 7">
            <a:extLst>
              <a:ext uri="{FF2B5EF4-FFF2-40B4-BE49-F238E27FC236}">
                <a16:creationId xmlns:a16="http://schemas.microsoft.com/office/drawing/2014/main" id="{C9F94251-3F0D-C5DC-63E5-6F9DFB9C022D}"/>
              </a:ext>
            </a:extLst>
          </p:cNvPr>
          <p:cNvPicPr>
            <a:picLocks noChangeAspect="1"/>
          </p:cNvPicPr>
          <p:nvPr/>
        </p:nvPicPr>
        <p:blipFill>
          <a:blip r:embed="rId3"/>
          <a:stretch>
            <a:fillRect/>
          </a:stretch>
        </p:blipFill>
        <p:spPr>
          <a:xfrm>
            <a:off x="7217384" y="1855278"/>
            <a:ext cx="4239217" cy="1819529"/>
          </a:xfrm>
          <a:prstGeom prst="rect">
            <a:avLst/>
          </a:prstGeom>
        </p:spPr>
      </p:pic>
      <p:pic>
        <p:nvPicPr>
          <p:cNvPr id="10" name="Picture 9">
            <a:extLst>
              <a:ext uri="{FF2B5EF4-FFF2-40B4-BE49-F238E27FC236}">
                <a16:creationId xmlns:a16="http://schemas.microsoft.com/office/drawing/2014/main" id="{1E8BC65C-25D3-FDCB-74D5-1950D5B679B8}"/>
              </a:ext>
            </a:extLst>
          </p:cNvPr>
          <p:cNvPicPr>
            <a:picLocks noChangeAspect="1"/>
          </p:cNvPicPr>
          <p:nvPr/>
        </p:nvPicPr>
        <p:blipFill>
          <a:blip r:embed="rId4"/>
          <a:stretch>
            <a:fillRect/>
          </a:stretch>
        </p:blipFill>
        <p:spPr>
          <a:xfrm>
            <a:off x="7217384" y="3674808"/>
            <a:ext cx="4239217" cy="2007800"/>
          </a:xfrm>
          <a:prstGeom prst="rect">
            <a:avLst/>
          </a:prstGeom>
        </p:spPr>
      </p:pic>
    </p:spTree>
    <p:extLst>
      <p:ext uri="{BB962C8B-B14F-4D97-AF65-F5344CB8AC3E}">
        <p14:creationId xmlns:p14="http://schemas.microsoft.com/office/powerpoint/2010/main" val="353834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5216" y="1816755"/>
            <a:ext cx="11661567" cy="3377121"/>
          </a:xfrm>
          <a:blipFill>
            <a:blip r:embed="rId3"/>
            <a:tile tx="0" ty="0" sx="100000" sy="100000" flip="none" algn="tl"/>
          </a:blipFill>
        </p:spPr>
        <p:txBody>
          <a:bodyPr>
            <a:noAutofit/>
          </a:bodyPr>
          <a:lstStyle/>
          <a:p>
            <a:pPr algn="just">
              <a:buFontTx/>
              <a:buChar char="-"/>
            </a:pPr>
            <a:r>
              <a:rPr lang="it-IT" sz="2000" dirty="0"/>
              <a:t>Ampio range di competenze ingegneristiche</a:t>
            </a:r>
          </a:p>
          <a:p>
            <a:pPr algn="just">
              <a:buFontTx/>
              <a:buChar char="-"/>
            </a:pPr>
            <a:r>
              <a:rPr lang="it-IT" sz="2000" dirty="0"/>
              <a:t>Progetti ad alto rischio, a seguito del lungo profilo temporale</a:t>
            </a:r>
          </a:p>
          <a:p>
            <a:pPr algn="just">
              <a:buFontTx/>
              <a:buChar char="-"/>
            </a:pPr>
            <a:r>
              <a:rPr lang="it-IT" sz="2000" dirty="0"/>
              <a:t>Spesso </a:t>
            </a:r>
            <a:r>
              <a:rPr lang="it-IT" sz="2000" dirty="0">
                <a:solidFill>
                  <a:srgbClr val="4399B6"/>
                </a:solidFill>
              </a:rPr>
              <a:t>le specifiche cambiano in corso d’opera</a:t>
            </a:r>
          </a:p>
          <a:p>
            <a:pPr algn="just">
              <a:buFontTx/>
              <a:buChar char="-"/>
            </a:pPr>
            <a:r>
              <a:rPr lang="it-IT" sz="2000" dirty="0"/>
              <a:t>Il prodotto e il prototipo coincidono. </a:t>
            </a:r>
          </a:p>
          <a:p>
            <a:pPr algn="just">
              <a:buFontTx/>
              <a:buChar char="-"/>
            </a:pPr>
            <a:r>
              <a:rPr lang="it-IT" sz="2000" dirty="0"/>
              <a:t>La performance finale è basata sui dati tecnici; i dati scientifici sono da verificare (in feedback) e necessitano di </a:t>
            </a:r>
            <a:r>
              <a:rPr lang="it-IT" sz="2000" dirty="0">
                <a:solidFill>
                  <a:srgbClr val="4399B6"/>
                </a:solidFill>
              </a:rPr>
              <a:t>un certo grado di flessibilità </a:t>
            </a:r>
            <a:r>
              <a:rPr lang="it-IT" sz="2000" dirty="0"/>
              <a:t>a seconda delle risposte.</a:t>
            </a:r>
          </a:p>
          <a:p>
            <a:pPr algn="just">
              <a:buFontTx/>
              <a:buChar char="-"/>
            </a:pPr>
            <a:r>
              <a:rPr lang="it-IT" sz="2000" dirty="0"/>
              <a:t>Complessità e flessibilità impongono una gestione agile e </a:t>
            </a:r>
            <a:r>
              <a:rPr lang="it-IT" sz="2000" dirty="0">
                <a:solidFill>
                  <a:srgbClr val="4399B6"/>
                </a:solidFill>
              </a:rPr>
              <a:t>collaborativa</a:t>
            </a:r>
            <a:r>
              <a:rPr lang="it-IT" sz="2000" dirty="0"/>
              <a:t>:  compiti di PM task anche in carico agli WPs; utilizzo massiccio di risorse informatiche per il PM; gestione della configurazione</a:t>
            </a:r>
          </a:p>
        </p:txBody>
      </p:sp>
      <p:sp>
        <p:nvSpPr>
          <p:cNvPr id="4" name="CasellaDiTesto 3"/>
          <p:cNvSpPr txBox="1"/>
          <p:nvPr/>
        </p:nvSpPr>
        <p:spPr>
          <a:xfrm>
            <a:off x="1658081" y="236972"/>
            <a:ext cx="10166566" cy="590931"/>
          </a:xfrm>
          <a:prstGeom prst="rect">
            <a:avLst/>
          </a:prstGeom>
        </p:spPr>
        <p:txBody>
          <a:bodyPr vert="horz" lIns="91440" tIns="45720" rIns="91440" bIns="45720" rtlCol="0" anchor="ctr">
            <a:normAutofit fontScale="97500"/>
          </a:bodyPr>
          <a:lstStyle>
            <a:lvl1pPr defTabSz="914400">
              <a:lnSpc>
                <a:spcPct val="90000"/>
              </a:lnSpc>
              <a:spcBef>
                <a:spcPct val="0"/>
              </a:spcBef>
              <a:buNone/>
              <a:defRPr sz="3600" b="1">
                <a:solidFill>
                  <a:srgbClr val="002060"/>
                </a:solidFill>
                <a:latin typeface="Montserrat ExtraBold" panose="00000900000000000000" pitchFamily="2" charset="0"/>
                <a:ea typeface="+mj-ea"/>
                <a:cs typeface="+mj-cs"/>
              </a:defRPr>
            </a:lvl1pPr>
          </a:lstStyle>
          <a:p>
            <a:r>
              <a:rPr lang="it-IT" dirty="0"/>
              <a:t>Peculiarità dei grandi progetti scientifici</a:t>
            </a:r>
            <a:endParaRPr lang="en-US" dirty="0"/>
          </a:p>
        </p:txBody>
      </p:sp>
      <p:sp>
        <p:nvSpPr>
          <p:cNvPr id="2" name="Segnaposto numero diapositiva 1"/>
          <p:cNvSpPr>
            <a:spLocks noGrp="1"/>
          </p:cNvSpPr>
          <p:nvPr>
            <p:ph type="sldNum" sz="quarter" idx="12"/>
          </p:nvPr>
        </p:nvSpPr>
        <p:spPr/>
        <p:txBody>
          <a:bodyPr/>
          <a:lstStyle/>
          <a:p>
            <a:fld id="{59ACCCE4-2CD2-412D-9840-7B2120A46DAB}" type="slidenum">
              <a:rPr lang="en-US" smtClean="0"/>
              <a:t>21</a:t>
            </a:fld>
            <a:endParaRPr lang="en-US"/>
          </a:p>
        </p:txBody>
      </p:sp>
      <p:sp>
        <p:nvSpPr>
          <p:cNvPr id="8" name="Rectangle 7">
            <a:extLst>
              <a:ext uri="{FF2B5EF4-FFF2-40B4-BE49-F238E27FC236}">
                <a16:creationId xmlns:a16="http://schemas.microsoft.com/office/drawing/2014/main" id="{3FE3D934-2B6B-BCB8-EB1A-0255F877B409}"/>
              </a:ext>
            </a:extLst>
          </p:cNvPr>
          <p:cNvSpPr/>
          <p:nvPr/>
        </p:nvSpPr>
        <p:spPr>
          <a:xfrm>
            <a:off x="605187" y="910732"/>
            <a:ext cx="10347384" cy="584775"/>
          </a:xfrm>
          <a:prstGeom prst="rect">
            <a:avLst/>
          </a:prstGeom>
          <a:noFill/>
        </p:spPr>
        <p:txBody>
          <a:bodyPr wrap="none" lIns="91440" tIns="45720" rIns="91440" bIns="45720">
            <a:spAutoFit/>
          </a:bodyPr>
          <a:lstStyle/>
          <a:p>
            <a:pPr algn="ctr"/>
            <a:r>
              <a:rPr lang="it-IT" sz="3200" dirty="0">
                <a:ln w="0"/>
                <a:solidFill>
                  <a:srgbClr val="4399B6"/>
                </a:solidFill>
                <a:effectLst>
                  <a:reflection blurRad="6350" stA="53000" endA="300" endPos="35500" dir="5400000" sy="-90000" algn="bl" rotWithShape="0"/>
                </a:effectLst>
              </a:rPr>
              <a:t>Adattabilità di requisiti e specifiche </a:t>
            </a:r>
            <a:r>
              <a:rPr lang="it-IT" sz="3200" dirty="0">
                <a:ln w="0"/>
                <a:solidFill>
                  <a:srgbClr val="4399B6"/>
                </a:solidFill>
                <a:effectLst>
                  <a:reflection blurRad="6350" stA="53000" endA="300" endPos="35500" dir="5400000" sy="-90000" algn="bl" rotWithShape="0"/>
                </a:effectLst>
                <a:latin typeface="Arial" panose="020B0604020202020204" pitchFamily="34" charset="0"/>
                <a:cs typeface="Arial" panose="020B0604020202020204" pitchFamily="34" charset="0"/>
              </a:rPr>
              <a:t>←</a:t>
            </a:r>
            <a:r>
              <a:rPr lang="it-IT" sz="3200" dirty="0">
                <a:ln w="0"/>
                <a:solidFill>
                  <a:srgbClr val="4399B6"/>
                </a:solidFill>
                <a:effectLst>
                  <a:reflection blurRad="6350" stA="53000" endA="300" endPos="35500" dir="5400000" sy="-90000" algn="bl" rotWithShape="0"/>
                </a:effectLst>
              </a:rPr>
              <a:t> lo scopo può cambiare</a:t>
            </a:r>
          </a:p>
        </p:txBody>
      </p:sp>
      <p:sp>
        <p:nvSpPr>
          <p:cNvPr id="5" name="The spectrum goes from Highly Predictive Projects up to Highly Adaptive Projects.…">
            <a:extLst>
              <a:ext uri="{FF2B5EF4-FFF2-40B4-BE49-F238E27FC236}">
                <a16:creationId xmlns:a16="http://schemas.microsoft.com/office/drawing/2014/main" id="{6A737C0E-9D17-5287-6923-3678DDECB94B}"/>
              </a:ext>
            </a:extLst>
          </p:cNvPr>
          <p:cNvSpPr txBox="1"/>
          <p:nvPr/>
        </p:nvSpPr>
        <p:spPr>
          <a:xfrm>
            <a:off x="1388542" y="5501099"/>
            <a:ext cx="9692269" cy="662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a:lnSpc>
                <a:spcPct val="120000"/>
              </a:lnSpc>
              <a:defRPr sz="3500">
                <a:latin typeface="Tahoma"/>
                <a:ea typeface="Tahoma"/>
                <a:cs typeface="Tahoma"/>
                <a:sym typeface="Tahoma"/>
              </a:defRPr>
            </a:pPr>
            <a:r>
              <a:rPr lang="it-IT" sz="1750" dirty="0"/>
              <a:t>Lo spettro va da progetti </a:t>
            </a:r>
            <a:r>
              <a:rPr lang="it-IT" sz="1750" dirty="0">
                <a:solidFill>
                  <a:srgbClr val="4399B6"/>
                </a:solidFill>
              </a:rPr>
              <a:t>altamente predittivi </a:t>
            </a:r>
            <a:r>
              <a:rPr lang="it-IT" sz="1750" dirty="0"/>
              <a:t>a progetti </a:t>
            </a:r>
            <a:r>
              <a:rPr lang="it-IT" sz="1750" dirty="0">
                <a:solidFill>
                  <a:srgbClr val="4399B6"/>
                </a:solidFill>
              </a:rPr>
              <a:t>altamente adattivi</a:t>
            </a:r>
            <a:r>
              <a:rPr lang="it-IT" sz="1750" dirty="0"/>
              <a:t>.</a:t>
            </a:r>
          </a:p>
          <a:p>
            <a:pPr algn="ctr">
              <a:lnSpc>
                <a:spcPct val="120000"/>
              </a:lnSpc>
              <a:defRPr sz="3500">
                <a:latin typeface="Tahoma"/>
                <a:ea typeface="Tahoma"/>
                <a:cs typeface="Tahoma"/>
                <a:sym typeface="Tahoma"/>
              </a:defRPr>
            </a:pPr>
            <a:r>
              <a:rPr lang="it-IT" sz="1750" dirty="0"/>
              <a:t>All'interno dello stesso progetto alcune aree possono essere molto prevedibili, altre molto incerte.</a:t>
            </a:r>
            <a:endParaRPr sz="1750" dirty="0"/>
          </a:p>
        </p:txBody>
      </p:sp>
    </p:spTree>
    <p:extLst>
      <p:ext uri="{BB962C8B-B14F-4D97-AF65-F5344CB8AC3E}">
        <p14:creationId xmlns:p14="http://schemas.microsoft.com/office/powerpoint/2010/main" val="105490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 name="Picture 3" descr="Picture 3"/>
          <p:cNvPicPr>
            <a:picLocks noChangeAspect="1"/>
          </p:cNvPicPr>
          <p:nvPr/>
        </p:nvPicPr>
        <p:blipFill>
          <a:blip r:embed="rId2"/>
          <a:stretch>
            <a:fillRect/>
          </a:stretch>
        </p:blipFill>
        <p:spPr>
          <a:xfrm>
            <a:off x="9495" y="24596"/>
            <a:ext cx="1513902" cy="885442"/>
          </a:xfrm>
          <a:prstGeom prst="rect">
            <a:avLst/>
          </a:prstGeom>
          <a:ln w="12700">
            <a:miter lim="400000"/>
          </a:ln>
        </p:spPr>
      </p:pic>
      <p:pic>
        <p:nvPicPr>
          <p:cNvPr id="476" name="Linea Linea" descr="Linea Linea"/>
          <p:cNvPicPr>
            <a:picLocks noChangeAspect="1"/>
          </p:cNvPicPr>
          <p:nvPr/>
        </p:nvPicPr>
        <p:blipFill>
          <a:blip r:embed="rId3"/>
          <a:stretch>
            <a:fillRect/>
          </a:stretch>
        </p:blipFill>
        <p:spPr>
          <a:xfrm>
            <a:off x="-46973" y="871571"/>
            <a:ext cx="12242801" cy="50801"/>
          </a:xfrm>
          <a:prstGeom prst="rect">
            <a:avLst/>
          </a:prstGeom>
          <a:ln w="12700">
            <a:miter lim="400000"/>
          </a:ln>
        </p:spPr>
      </p:pic>
      <p:pic>
        <p:nvPicPr>
          <p:cNvPr id="478" name="Linea Linea" descr="Linea Linea"/>
          <p:cNvPicPr>
            <a:picLocks noChangeAspect="1"/>
          </p:cNvPicPr>
          <p:nvPr/>
        </p:nvPicPr>
        <p:blipFill>
          <a:blip r:embed="rId4"/>
          <a:stretch>
            <a:fillRect/>
          </a:stretch>
        </p:blipFill>
        <p:spPr>
          <a:xfrm>
            <a:off x="-201489" y="6507960"/>
            <a:ext cx="12204701" cy="12701"/>
          </a:xfrm>
          <a:prstGeom prst="rect">
            <a:avLst/>
          </a:prstGeom>
          <a:ln w="12700">
            <a:miter lim="400000"/>
          </a:ln>
        </p:spPr>
      </p:pic>
      <p:sp>
        <p:nvSpPr>
          <p:cNvPr id="481" name="Outline"/>
          <p:cNvSpPr txBox="1">
            <a:spLocks noGrp="1"/>
          </p:cNvSpPr>
          <p:nvPr>
            <p:ph type="title"/>
          </p:nvPr>
        </p:nvSpPr>
        <p:spPr>
          <a:xfrm>
            <a:off x="1766661" y="193865"/>
            <a:ext cx="7986824" cy="558908"/>
          </a:xfrm>
          <a:prstGeom prst="rect">
            <a:avLst/>
          </a:prstGeom>
        </p:spPr>
        <p:txBody>
          <a:bodyPr anchor="ctr">
            <a:no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r>
              <a:rPr lang="it-IT" sz="3200" b="1" dirty="0">
                <a:solidFill>
                  <a:srgbClr val="002060"/>
                </a:solidFill>
                <a:latin typeface="Montserrat ExtraBold" panose="00000900000000000000" pitchFamily="2" charset="0"/>
                <a:ea typeface="+mj-ea"/>
                <a:cs typeface="+mj-cs"/>
              </a:rPr>
              <a:t>Un caso speciale: le call</a:t>
            </a:r>
            <a:r>
              <a:rPr sz="3200" b="1" dirty="0">
                <a:solidFill>
                  <a:srgbClr val="002060"/>
                </a:solidFill>
                <a:latin typeface="Montserrat ExtraBold" panose="00000900000000000000" pitchFamily="2" charset="0"/>
                <a:ea typeface="+mj-ea"/>
                <a:cs typeface="+mj-cs"/>
              </a:rPr>
              <a:t> </a:t>
            </a:r>
            <a:r>
              <a:rPr lang="it-IT" sz="3200" b="1" dirty="0">
                <a:solidFill>
                  <a:srgbClr val="002060"/>
                </a:solidFill>
                <a:latin typeface="Montserrat ExtraBold" panose="00000900000000000000" pitchFamily="2" charset="0"/>
                <a:ea typeface="+mj-ea"/>
                <a:cs typeface="+mj-cs"/>
              </a:rPr>
              <a:t>di CSN5</a:t>
            </a:r>
            <a:endParaRPr sz="3200" b="1" dirty="0">
              <a:solidFill>
                <a:srgbClr val="002060"/>
              </a:solidFill>
              <a:latin typeface="Montserrat ExtraBold" panose="00000900000000000000" pitchFamily="2" charset="0"/>
              <a:ea typeface="+mj-ea"/>
              <a:cs typeface="+mj-cs"/>
            </a:endParaRPr>
          </a:p>
        </p:txBody>
      </p:sp>
      <p:sp>
        <p:nvSpPr>
          <p:cNvPr id="479"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pic>
        <p:nvPicPr>
          <p:cNvPr id="482" name="Immagine" descr="Immagine"/>
          <p:cNvPicPr>
            <a:picLocks noChangeAspect="1"/>
          </p:cNvPicPr>
          <p:nvPr/>
        </p:nvPicPr>
        <p:blipFill>
          <a:blip r:embed="rId5"/>
          <a:stretch>
            <a:fillRect/>
          </a:stretch>
        </p:blipFill>
        <p:spPr>
          <a:xfrm>
            <a:off x="769960" y="1392985"/>
            <a:ext cx="10261803" cy="4547599"/>
          </a:xfrm>
          <a:prstGeom prst="rect">
            <a:avLst/>
          </a:prstGeom>
          <a:ln w="12700">
            <a:miter lim="400000"/>
          </a:ln>
        </p:spPr>
      </p:pic>
      <p:sp>
        <p:nvSpPr>
          <p:cNvPr id="483" name="Courtesy C.Vaccarezza (CSN5)"/>
          <p:cNvSpPr txBox="1"/>
          <p:nvPr/>
        </p:nvSpPr>
        <p:spPr>
          <a:xfrm>
            <a:off x="8333994" y="5815050"/>
            <a:ext cx="2838982" cy="32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500">
                <a:latin typeface="Avenir Book Oblique"/>
                <a:ea typeface="Avenir Book Oblique"/>
                <a:cs typeface="Avenir Book Oblique"/>
                <a:sym typeface="Avenir Book Oblique"/>
              </a:defRPr>
            </a:lvl1pPr>
          </a:lstStyle>
          <a:p>
            <a:r>
              <a:rPr sz="1750"/>
              <a:t>Courtesy C.Vaccarezza (CSN5)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Picture 3" descr="Picture 3"/>
          <p:cNvPicPr>
            <a:picLocks noChangeAspect="1"/>
          </p:cNvPicPr>
          <p:nvPr/>
        </p:nvPicPr>
        <p:blipFill>
          <a:blip r:embed="rId2"/>
          <a:stretch>
            <a:fillRect/>
          </a:stretch>
        </p:blipFill>
        <p:spPr>
          <a:xfrm>
            <a:off x="9495" y="24596"/>
            <a:ext cx="1513902" cy="885442"/>
          </a:xfrm>
          <a:prstGeom prst="rect">
            <a:avLst/>
          </a:prstGeom>
          <a:ln w="12700">
            <a:miter lim="400000"/>
          </a:ln>
        </p:spPr>
      </p:pic>
      <p:pic>
        <p:nvPicPr>
          <p:cNvPr id="486" name="Linea Linea" descr="Linea Linea"/>
          <p:cNvPicPr>
            <a:picLocks noChangeAspect="1"/>
          </p:cNvPicPr>
          <p:nvPr/>
        </p:nvPicPr>
        <p:blipFill>
          <a:blip r:embed="rId3"/>
          <a:stretch>
            <a:fillRect/>
          </a:stretch>
        </p:blipFill>
        <p:spPr>
          <a:xfrm>
            <a:off x="-46973" y="871571"/>
            <a:ext cx="12242801" cy="50801"/>
          </a:xfrm>
          <a:prstGeom prst="rect">
            <a:avLst/>
          </a:prstGeom>
          <a:ln w="12700">
            <a:miter lim="400000"/>
          </a:ln>
        </p:spPr>
      </p:pic>
      <p:pic>
        <p:nvPicPr>
          <p:cNvPr id="488" name="Linea Linea" descr="Linea Linea"/>
          <p:cNvPicPr>
            <a:picLocks noChangeAspect="1"/>
          </p:cNvPicPr>
          <p:nvPr/>
        </p:nvPicPr>
        <p:blipFill>
          <a:blip r:embed="rId4"/>
          <a:stretch>
            <a:fillRect/>
          </a:stretch>
        </p:blipFill>
        <p:spPr>
          <a:xfrm>
            <a:off x="-201489" y="6507960"/>
            <a:ext cx="12204701" cy="12701"/>
          </a:xfrm>
          <a:prstGeom prst="rect">
            <a:avLst/>
          </a:prstGeom>
          <a:ln w="12700">
            <a:miter lim="400000"/>
          </a:ln>
        </p:spPr>
      </p:pic>
      <p:sp>
        <p:nvSpPr>
          <p:cNvPr id="491" name="Outline"/>
          <p:cNvSpPr txBox="1">
            <a:spLocks noGrp="1"/>
          </p:cNvSpPr>
          <p:nvPr>
            <p:ph type="title"/>
          </p:nvPr>
        </p:nvSpPr>
        <p:spPr>
          <a:xfrm>
            <a:off x="1523397" y="167907"/>
            <a:ext cx="4317599" cy="586185"/>
          </a:xfrm>
          <a:prstGeom prst="rect">
            <a:avLst/>
          </a:prstGeom>
        </p:spPr>
        <p:txBody>
          <a:bodyPr anchor="ctr">
            <a:norm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r>
              <a:rPr sz="3200" b="1" dirty="0">
                <a:solidFill>
                  <a:srgbClr val="002060"/>
                </a:solidFill>
                <a:latin typeface="Montserrat ExtraBold" panose="00000900000000000000" pitchFamily="2" charset="0"/>
                <a:ea typeface="+mj-ea"/>
                <a:cs typeface="+mj-cs"/>
              </a:rPr>
              <a:t>Proposal Template</a:t>
            </a:r>
          </a:p>
        </p:txBody>
      </p:sp>
      <p:sp>
        <p:nvSpPr>
          <p:cNvPr id="489"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492" name="Screenshot 2023-02-03 alle 21.54.02.png" descr="Screenshot 2023-02-03 alle 21.54.02.png"/>
          <p:cNvPicPr>
            <a:picLocks noChangeAspect="1"/>
          </p:cNvPicPr>
          <p:nvPr/>
        </p:nvPicPr>
        <p:blipFill>
          <a:blip r:embed="rId5"/>
          <a:stretch>
            <a:fillRect/>
          </a:stretch>
        </p:blipFill>
        <p:spPr>
          <a:xfrm>
            <a:off x="5611520" y="-11513"/>
            <a:ext cx="6566545" cy="6530662"/>
          </a:xfrm>
          <a:prstGeom prst="rect">
            <a:avLst/>
          </a:prstGeom>
          <a:ln w="25400">
            <a:solidFill>
              <a:schemeClr val="accent4">
                <a:hueOff val="-476017"/>
                <a:lumOff val="-10042"/>
              </a:schemeClr>
            </a:solidFill>
          </a:ln>
        </p:spPr>
      </p:pic>
      <p:sp>
        <p:nvSpPr>
          <p:cNvPr id="493" name="Proposal template"/>
          <p:cNvSpPr txBox="1"/>
          <p:nvPr/>
        </p:nvSpPr>
        <p:spPr>
          <a:xfrm>
            <a:off x="1043747" y="2809233"/>
            <a:ext cx="3151184" cy="520655"/>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825500">
              <a:defRPr sz="6100">
                <a:solidFill>
                  <a:srgbClr val="000000"/>
                </a:solidFill>
                <a:latin typeface="Tahoma"/>
                <a:ea typeface="Tahoma"/>
                <a:cs typeface="Tahoma"/>
                <a:sym typeface="Tahoma"/>
              </a:defRPr>
            </a:lvl1pPr>
          </a:lstStyle>
          <a:p>
            <a:r>
              <a:rPr sz="3050"/>
              <a:t>Proposal template</a:t>
            </a:r>
          </a:p>
        </p:txBody>
      </p:sp>
      <p:sp>
        <p:nvSpPr>
          <p:cNvPr id="494" name="Starting from this template which looks already…"/>
          <p:cNvSpPr txBox="1"/>
          <p:nvPr/>
        </p:nvSpPr>
        <p:spPr>
          <a:xfrm>
            <a:off x="239533" y="3388989"/>
            <a:ext cx="5257145" cy="1060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nSpc>
                <a:spcPct val="130000"/>
              </a:lnSpc>
              <a:defRPr sz="3500">
                <a:latin typeface="Tahoma"/>
                <a:ea typeface="Tahoma"/>
                <a:cs typeface="Tahoma"/>
                <a:sym typeface="Tahoma"/>
              </a:defRPr>
            </a:pPr>
            <a:r>
              <a:rPr sz="1750"/>
              <a:t>Starting from this template which looks already</a:t>
            </a:r>
          </a:p>
          <a:p>
            <a:pPr>
              <a:lnSpc>
                <a:spcPct val="130000"/>
              </a:lnSpc>
              <a:defRPr sz="3500">
                <a:latin typeface="Tahoma"/>
                <a:ea typeface="Tahoma"/>
                <a:cs typeface="Tahoma"/>
                <a:sym typeface="Tahoma"/>
              </a:defRPr>
            </a:pPr>
            <a:r>
              <a:rPr sz="1750"/>
              <a:t>very well structured and complete, </a:t>
            </a:r>
          </a:p>
          <a:p>
            <a:pPr>
              <a:lnSpc>
                <a:spcPct val="130000"/>
              </a:lnSpc>
              <a:defRPr sz="3500">
                <a:latin typeface="Tahoma"/>
                <a:ea typeface="Tahoma"/>
                <a:cs typeface="Tahoma"/>
                <a:sym typeface="Tahoma"/>
              </a:defRPr>
            </a:pPr>
            <a:r>
              <a:rPr sz="1750"/>
              <a:t>here some comments and integration are proposed.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 name="Picture 3" descr="Picture 3"/>
          <p:cNvPicPr>
            <a:picLocks noChangeAspect="1"/>
          </p:cNvPicPr>
          <p:nvPr/>
        </p:nvPicPr>
        <p:blipFill>
          <a:blip r:embed="rId3"/>
          <a:stretch>
            <a:fillRect/>
          </a:stretch>
        </p:blipFill>
        <p:spPr>
          <a:xfrm>
            <a:off x="9495" y="24596"/>
            <a:ext cx="1513902" cy="885442"/>
          </a:xfrm>
          <a:prstGeom prst="rect">
            <a:avLst/>
          </a:prstGeom>
          <a:ln w="12700">
            <a:miter lim="400000"/>
          </a:ln>
        </p:spPr>
      </p:pic>
      <p:pic>
        <p:nvPicPr>
          <p:cNvPr id="753" name="Linea Linea" descr="Linea Linea"/>
          <p:cNvPicPr>
            <a:picLocks noChangeAspect="1"/>
          </p:cNvPicPr>
          <p:nvPr/>
        </p:nvPicPr>
        <p:blipFill>
          <a:blip r:embed="rId4"/>
          <a:stretch>
            <a:fillRect/>
          </a:stretch>
        </p:blipFill>
        <p:spPr>
          <a:xfrm>
            <a:off x="-46973" y="871571"/>
            <a:ext cx="12242801" cy="50801"/>
          </a:xfrm>
          <a:prstGeom prst="rect">
            <a:avLst/>
          </a:prstGeom>
          <a:ln w="12700">
            <a:miter lim="400000"/>
          </a:ln>
        </p:spPr>
      </p:pic>
      <p:pic>
        <p:nvPicPr>
          <p:cNvPr id="755" name="Linea Linea" descr="Linea Linea"/>
          <p:cNvPicPr>
            <a:picLocks noChangeAspect="1"/>
          </p:cNvPicPr>
          <p:nvPr/>
        </p:nvPicPr>
        <p:blipFill>
          <a:blip r:embed="rId5"/>
          <a:stretch>
            <a:fillRect/>
          </a:stretch>
        </p:blipFill>
        <p:spPr>
          <a:xfrm>
            <a:off x="-201489" y="6507960"/>
            <a:ext cx="12204701" cy="12701"/>
          </a:xfrm>
          <a:prstGeom prst="rect">
            <a:avLst/>
          </a:prstGeom>
          <a:ln w="12700">
            <a:miter lim="400000"/>
          </a:ln>
        </p:spPr>
      </p:pic>
      <p:sp>
        <p:nvSpPr>
          <p:cNvPr id="758" name="Outline"/>
          <p:cNvSpPr txBox="1">
            <a:spLocks noGrp="1"/>
          </p:cNvSpPr>
          <p:nvPr>
            <p:ph type="title"/>
          </p:nvPr>
        </p:nvSpPr>
        <p:spPr>
          <a:prstGeom prst="rect">
            <a:avLst/>
          </a:prstGeom>
        </p:spPr>
        <p:txBody>
          <a:bodyPr anchor="ctr">
            <a:no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r>
              <a:rPr sz="3200" b="1" dirty="0">
                <a:solidFill>
                  <a:srgbClr val="002060"/>
                </a:solidFill>
                <a:latin typeface="Montserrat ExtraBold" panose="00000900000000000000" pitchFamily="2" charset="0"/>
                <a:ea typeface="+mj-ea"/>
                <a:cs typeface="+mj-cs"/>
              </a:rPr>
              <a:t>Conclusions</a:t>
            </a:r>
            <a:r>
              <a:rPr lang="it-IT" sz="3200" b="1" dirty="0">
                <a:solidFill>
                  <a:srgbClr val="002060"/>
                </a:solidFill>
                <a:latin typeface="Montserrat ExtraBold" panose="00000900000000000000" pitchFamily="2" charset="0"/>
                <a:ea typeface="+mj-ea"/>
                <a:cs typeface="+mj-cs"/>
              </a:rPr>
              <a:t> of the work done with CSN5</a:t>
            </a:r>
            <a:endParaRPr sz="3200" b="1" dirty="0">
              <a:solidFill>
                <a:srgbClr val="002060"/>
              </a:solidFill>
              <a:latin typeface="Montserrat ExtraBold" panose="00000900000000000000" pitchFamily="2" charset="0"/>
              <a:ea typeface="+mj-ea"/>
              <a:cs typeface="+mj-cs"/>
            </a:endParaRPr>
          </a:p>
        </p:txBody>
      </p:sp>
      <p:sp>
        <p:nvSpPr>
          <p:cNvPr id="3" name="Content Placeholder 2">
            <a:extLst>
              <a:ext uri="{FF2B5EF4-FFF2-40B4-BE49-F238E27FC236}">
                <a16:creationId xmlns:a16="http://schemas.microsoft.com/office/drawing/2014/main" id="{E78DCB35-CD5F-CFC6-9CED-57671BCF1E45}"/>
              </a:ext>
            </a:extLst>
          </p:cNvPr>
          <p:cNvSpPr>
            <a:spLocks noGrp="1"/>
          </p:cNvSpPr>
          <p:nvPr>
            <p:ph idx="1"/>
          </p:nvPr>
        </p:nvSpPr>
        <p:spPr>
          <a:xfrm>
            <a:off x="1037425" y="1126921"/>
            <a:ext cx="10515600" cy="2965722"/>
          </a:xfrm>
        </p:spPr>
        <p:txBody>
          <a:bodyPr>
            <a:normAutofit/>
          </a:bodyPr>
          <a:lstStyle/>
          <a:p>
            <a:pPr marL="0" indent="0" algn="l">
              <a:lnSpc>
                <a:spcPct val="120000"/>
              </a:lnSpc>
              <a:spcBef>
                <a:spcPts val="0"/>
              </a:spcBef>
              <a:buNone/>
              <a:defRPr sz="4000">
                <a:latin typeface="Tahoma"/>
                <a:ea typeface="Tahoma"/>
                <a:cs typeface="Tahoma"/>
                <a:sym typeface="Tahoma"/>
              </a:defRPr>
            </a:pPr>
            <a:r>
              <a:rPr lang="en-US" sz="2000" dirty="0">
                <a:latin typeface="Tahoma"/>
                <a:ea typeface="Tahoma"/>
                <a:cs typeface="Tahoma"/>
                <a:sym typeface="Tahoma"/>
              </a:rPr>
              <a:t>Provide CSN5 some useful inputs on </a:t>
            </a:r>
            <a:r>
              <a:rPr lang="en-US" sz="2000" dirty="0">
                <a:solidFill>
                  <a:srgbClr val="4399B6"/>
                </a:solidFill>
                <a:latin typeface="Tahoma"/>
                <a:ea typeface="Tahoma"/>
                <a:cs typeface="Tahoma"/>
                <a:sym typeface="Tahoma"/>
              </a:rPr>
              <a:t>how to standardize the proposal </a:t>
            </a:r>
            <a:r>
              <a:rPr lang="en-US" sz="2000" dirty="0">
                <a:latin typeface="Tahoma"/>
                <a:ea typeface="Tahoma"/>
                <a:cs typeface="Tahoma"/>
                <a:sym typeface="Tahoma"/>
              </a:rPr>
              <a:t>from a PM perspective in order to: </a:t>
            </a:r>
          </a:p>
          <a:p>
            <a:pPr algn="l">
              <a:lnSpc>
                <a:spcPct val="120000"/>
              </a:lnSpc>
              <a:spcBef>
                <a:spcPts val="0"/>
              </a:spcBef>
              <a:buFontTx/>
              <a:buChar char="-"/>
              <a:defRPr sz="4000">
                <a:latin typeface="Tahoma"/>
                <a:ea typeface="Tahoma"/>
                <a:cs typeface="Tahoma"/>
                <a:sym typeface="Tahoma"/>
              </a:defRPr>
            </a:pPr>
            <a:r>
              <a:rPr lang="en-US" sz="2000" dirty="0">
                <a:solidFill>
                  <a:srgbClr val="4399B6"/>
                </a:solidFill>
                <a:latin typeface="Tahoma"/>
                <a:ea typeface="Tahoma"/>
                <a:cs typeface="Tahoma"/>
                <a:sym typeface="Tahoma"/>
              </a:rPr>
              <a:t>Help the proposer </a:t>
            </a:r>
            <a:r>
              <a:rPr lang="en-US" sz="2000" dirty="0">
                <a:latin typeface="Tahoma"/>
                <a:ea typeface="Tahoma"/>
                <a:cs typeface="Tahoma"/>
                <a:sym typeface="Tahoma"/>
              </a:rPr>
              <a:t>to have a better understanding on how to perform the project with PM tools (quality approach) </a:t>
            </a:r>
          </a:p>
          <a:p>
            <a:pPr algn="l">
              <a:lnSpc>
                <a:spcPct val="120000"/>
              </a:lnSpc>
              <a:spcBef>
                <a:spcPts val="0"/>
              </a:spcBef>
              <a:buFontTx/>
              <a:buChar char="-"/>
              <a:defRPr sz="4000">
                <a:latin typeface="Tahoma"/>
                <a:ea typeface="Tahoma"/>
                <a:cs typeface="Tahoma"/>
                <a:sym typeface="Tahoma"/>
              </a:defRPr>
            </a:pPr>
            <a:r>
              <a:rPr lang="en-US" sz="2000" dirty="0">
                <a:solidFill>
                  <a:srgbClr val="4399B6"/>
                </a:solidFill>
                <a:latin typeface="Tahoma"/>
                <a:ea typeface="Tahoma"/>
                <a:cs typeface="Tahoma"/>
                <a:sym typeface="Tahoma"/>
              </a:rPr>
              <a:t>Help the commission </a:t>
            </a:r>
            <a:r>
              <a:rPr lang="en-US" sz="2000" dirty="0">
                <a:latin typeface="Tahoma"/>
                <a:ea typeface="Tahoma"/>
                <a:cs typeface="Tahoma"/>
                <a:sym typeface="Tahoma"/>
              </a:rPr>
              <a:t>to better evaluate, monitor and follow up the projects</a:t>
            </a:r>
          </a:p>
          <a:p>
            <a:pPr algn="l">
              <a:lnSpc>
                <a:spcPct val="120000"/>
              </a:lnSpc>
              <a:spcBef>
                <a:spcPts val="0"/>
              </a:spcBef>
              <a:buFontTx/>
              <a:buChar char="-"/>
              <a:defRPr sz="4000">
                <a:latin typeface="Tahoma"/>
                <a:ea typeface="Tahoma"/>
                <a:cs typeface="Tahoma"/>
                <a:sym typeface="Tahoma"/>
              </a:defRPr>
            </a:pPr>
            <a:r>
              <a:rPr lang="en-US" sz="2000" dirty="0">
                <a:latin typeface="Tahoma"/>
                <a:ea typeface="Tahoma"/>
                <a:cs typeface="Tahoma"/>
                <a:sym typeface="Tahoma"/>
              </a:rPr>
              <a:t>Provide a </a:t>
            </a:r>
            <a:r>
              <a:rPr lang="en-US" sz="2000" dirty="0">
                <a:solidFill>
                  <a:srgbClr val="4399B6"/>
                </a:solidFill>
                <a:latin typeface="Tahoma"/>
                <a:ea typeface="Tahoma"/>
                <a:cs typeface="Tahoma"/>
                <a:sym typeface="Tahoma"/>
              </a:rPr>
              <a:t>logical framework </a:t>
            </a:r>
            <a:r>
              <a:rPr lang="en-US" sz="2000" dirty="0">
                <a:latin typeface="Tahoma"/>
                <a:ea typeface="Tahoma"/>
                <a:cs typeface="Tahoma"/>
                <a:sym typeface="Tahoma"/>
              </a:rPr>
              <a:t>in which ALL the project can be compared and assessed.  </a:t>
            </a:r>
          </a:p>
        </p:txBody>
      </p:sp>
      <p:sp>
        <p:nvSpPr>
          <p:cNvPr id="756"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a:p>
        </p:txBody>
      </p:sp>
      <p:sp>
        <p:nvSpPr>
          <p:cNvPr id="760" name="GOAL:"/>
          <p:cNvSpPr txBox="1"/>
          <p:nvPr/>
        </p:nvSpPr>
        <p:spPr>
          <a:xfrm>
            <a:off x="187833" y="1122427"/>
            <a:ext cx="755015" cy="404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130000"/>
              </a:lnSpc>
              <a:defRPr sz="6000">
                <a:latin typeface="Tahoma"/>
                <a:ea typeface="Tahoma"/>
                <a:cs typeface="Tahoma"/>
                <a:sym typeface="Tahoma"/>
              </a:defRPr>
            </a:lvl1pPr>
          </a:lstStyle>
          <a:p>
            <a:r>
              <a:rPr sz="2000" dirty="0"/>
              <a:t>GOAL</a:t>
            </a:r>
            <a:r>
              <a:rPr sz="700" dirty="0"/>
              <a:t>: </a:t>
            </a:r>
          </a:p>
        </p:txBody>
      </p:sp>
      <p:sp>
        <p:nvSpPr>
          <p:cNvPr id="4" name="Suggestions of possible upgrade of the existing proposal template providing guidelines on how to prepare it according with PM methodologies and more in particular a better definition of:">
            <a:extLst>
              <a:ext uri="{FF2B5EF4-FFF2-40B4-BE49-F238E27FC236}">
                <a16:creationId xmlns:a16="http://schemas.microsoft.com/office/drawing/2014/main" id="{4C2BC0F4-EE8C-05CF-1163-41A48CB364A8}"/>
              </a:ext>
            </a:extLst>
          </p:cNvPr>
          <p:cNvSpPr txBox="1"/>
          <p:nvPr/>
        </p:nvSpPr>
        <p:spPr>
          <a:xfrm>
            <a:off x="1059244" y="3855828"/>
            <a:ext cx="10758710" cy="2409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a:lnSpc>
                <a:spcPct val="130000"/>
              </a:lnSpc>
              <a:defRPr sz="4000">
                <a:latin typeface="Tahoma"/>
                <a:ea typeface="Tahoma"/>
                <a:cs typeface="Tahoma"/>
                <a:sym typeface="Tahoma"/>
              </a:defRPr>
            </a:lvl1pPr>
          </a:lstStyle>
          <a:p>
            <a:r>
              <a:rPr lang="it-IT" sz="2000" dirty="0"/>
              <a:t>Advice of </a:t>
            </a:r>
            <a:r>
              <a:rPr sz="2000" dirty="0">
                <a:solidFill>
                  <a:srgbClr val="4399B6"/>
                </a:solidFill>
              </a:rPr>
              <a:t>possible upgrade of the existing proposal template </a:t>
            </a:r>
            <a:r>
              <a:rPr sz="2000" dirty="0"/>
              <a:t>providing guidelines on how to prepare it according with PM methodologies and more in particular a better definition of: </a:t>
            </a:r>
            <a:endParaRPr lang="it-IT" sz="2000" dirty="0"/>
          </a:p>
          <a:p>
            <a:pPr marL="342900" indent="-342900">
              <a:buFontTx/>
              <a:buChar char="-"/>
            </a:pPr>
            <a:r>
              <a:rPr lang="it-IT" sz="2000" dirty="0"/>
              <a:t>Deliverable description</a:t>
            </a:r>
          </a:p>
          <a:p>
            <a:pPr marL="342900" indent="-342900">
              <a:buFontTx/>
              <a:buChar char="-"/>
            </a:pPr>
            <a:r>
              <a:rPr lang="it-IT" sz="2000" dirty="0">
                <a:solidFill>
                  <a:srgbClr val="4399B6"/>
                </a:solidFill>
              </a:rPr>
              <a:t>Safety</a:t>
            </a:r>
            <a:r>
              <a:rPr lang="it-IT" sz="2000" dirty="0"/>
              <a:t> aspects</a:t>
            </a:r>
          </a:p>
          <a:p>
            <a:pPr marL="342900" indent="-342900">
              <a:buFontTx/>
              <a:buChar char="-"/>
            </a:pPr>
            <a:r>
              <a:rPr lang="en-US" sz="2000" dirty="0">
                <a:solidFill>
                  <a:srgbClr val="4399B6"/>
                </a:solidFill>
              </a:rPr>
              <a:t>Project Breakdown Structure  </a:t>
            </a:r>
            <a:r>
              <a:rPr lang="en-US" sz="2000" dirty="0">
                <a:solidFill>
                  <a:srgbClr val="4399B6"/>
                </a:solidFill>
                <a:latin typeface="Arial" panose="020B0604020202020204" pitchFamily="34" charset="0"/>
                <a:cs typeface="Arial" panose="020B0604020202020204" pitchFamily="34" charset="0"/>
              </a:rPr>
              <a:t>→ Work Breakdown Structure</a:t>
            </a:r>
          </a:p>
          <a:p>
            <a:pPr marL="342900" indent="-342900">
              <a:buFontTx/>
              <a:buChar char="-"/>
            </a:pPr>
            <a:r>
              <a:rPr lang="en-US" sz="2000" dirty="0">
                <a:latin typeface="Arial" panose="020B0604020202020204" pitchFamily="34" charset="0"/>
                <a:cs typeface="Arial" panose="020B0604020202020204" pitchFamily="34" charset="0"/>
              </a:rPr>
              <a:t>Time line → GANNT chart</a:t>
            </a:r>
            <a:endParaRPr lang="en-US" sz="2000" dirty="0"/>
          </a:p>
        </p:txBody>
      </p:sp>
      <p:sp>
        <p:nvSpPr>
          <p:cNvPr id="5" name="GOAL:">
            <a:extLst>
              <a:ext uri="{FF2B5EF4-FFF2-40B4-BE49-F238E27FC236}">
                <a16:creationId xmlns:a16="http://schemas.microsoft.com/office/drawing/2014/main" id="{175F780D-206F-F2F7-8650-14876F5C637A}"/>
              </a:ext>
            </a:extLst>
          </p:cNvPr>
          <p:cNvSpPr txBox="1"/>
          <p:nvPr/>
        </p:nvSpPr>
        <p:spPr>
          <a:xfrm>
            <a:off x="187833" y="3411172"/>
            <a:ext cx="2456313" cy="404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130000"/>
              </a:lnSpc>
              <a:defRPr sz="6000">
                <a:latin typeface="Tahoma"/>
                <a:ea typeface="Tahoma"/>
                <a:cs typeface="Tahoma"/>
                <a:sym typeface="Tahoma"/>
              </a:defRPr>
            </a:lvl1pPr>
          </a:lstStyle>
          <a:p>
            <a:r>
              <a:rPr lang="it-IT" sz="2000" dirty="0"/>
              <a:t>ADDITIONAL TOOLS</a:t>
            </a:r>
            <a:r>
              <a:rPr sz="800" dirty="0"/>
              <a:t>: </a:t>
            </a:r>
          </a:p>
        </p:txBody>
      </p:sp>
      <p:sp>
        <p:nvSpPr>
          <p:cNvPr id="7" name="Rectangle 6">
            <a:extLst>
              <a:ext uri="{FF2B5EF4-FFF2-40B4-BE49-F238E27FC236}">
                <a16:creationId xmlns:a16="http://schemas.microsoft.com/office/drawing/2014/main" id="{1D8C93CB-68E8-DFBC-32AA-7D6B2558619B}"/>
              </a:ext>
            </a:extLst>
          </p:cNvPr>
          <p:cNvSpPr/>
          <p:nvPr/>
        </p:nvSpPr>
        <p:spPr>
          <a:xfrm rot="19595375">
            <a:off x="8293567" y="4931861"/>
            <a:ext cx="4139275" cy="769441"/>
          </a:xfrm>
          <a:prstGeom prst="rect">
            <a:avLst/>
          </a:prstGeom>
          <a:noFill/>
        </p:spPr>
        <p:txBody>
          <a:bodyPr wrap="non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Work in progress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76A4-DCDF-364A-1C64-4520D22AEA40}"/>
              </a:ext>
            </a:extLst>
          </p:cNvPr>
          <p:cNvSpPr>
            <a:spLocks noGrp="1"/>
          </p:cNvSpPr>
          <p:nvPr>
            <p:ph type="title"/>
          </p:nvPr>
        </p:nvSpPr>
        <p:spPr/>
        <p:txBody>
          <a:bodyPr/>
          <a:lstStyle/>
          <a:p>
            <a:r>
              <a:rPr lang="it-IT" dirty="0"/>
              <a:t>In sintesi...</a:t>
            </a:r>
          </a:p>
        </p:txBody>
      </p:sp>
      <p:sp>
        <p:nvSpPr>
          <p:cNvPr id="3" name="Content Placeholder 2">
            <a:extLst>
              <a:ext uri="{FF2B5EF4-FFF2-40B4-BE49-F238E27FC236}">
                <a16:creationId xmlns:a16="http://schemas.microsoft.com/office/drawing/2014/main" id="{744280D5-695C-C10C-BB1B-9B2294F296E8}"/>
              </a:ext>
            </a:extLst>
          </p:cNvPr>
          <p:cNvSpPr>
            <a:spLocks noGrp="1"/>
          </p:cNvSpPr>
          <p:nvPr>
            <p:ph idx="1"/>
          </p:nvPr>
        </p:nvSpPr>
        <p:spPr>
          <a:xfrm>
            <a:off x="838200" y="1484093"/>
            <a:ext cx="10515600" cy="4351338"/>
          </a:xfrm>
        </p:spPr>
        <p:txBody>
          <a:bodyPr>
            <a:normAutofit fontScale="92500" lnSpcReduction="10000"/>
          </a:bodyPr>
          <a:lstStyle/>
          <a:p>
            <a:r>
              <a:rPr lang="it-IT" dirty="0">
                <a:solidFill>
                  <a:srgbClr val="4399B6"/>
                </a:solidFill>
              </a:rPr>
              <a:t>Il faro</a:t>
            </a:r>
            <a:r>
              <a:rPr lang="it-IT" dirty="0"/>
              <a:t>, la luce in fondo al tunnel:  come arrivare ad operare in modo competente, efficiente e sicuro una facility che corrisponda agli scopi degli stakeholders (utenti...)</a:t>
            </a:r>
          </a:p>
          <a:p>
            <a:r>
              <a:rPr lang="it-IT" dirty="0"/>
              <a:t>Mantenimento della </a:t>
            </a:r>
            <a:r>
              <a:rPr lang="it-IT" dirty="0">
                <a:solidFill>
                  <a:srgbClr val="4399B6"/>
                </a:solidFill>
              </a:rPr>
              <a:t>configurazione</a:t>
            </a:r>
            <a:r>
              <a:rPr lang="it-IT" dirty="0"/>
              <a:t> e di un corrispondente set ordinato di </a:t>
            </a:r>
            <a:r>
              <a:rPr lang="it-IT" dirty="0">
                <a:solidFill>
                  <a:srgbClr val="4399B6"/>
                </a:solidFill>
              </a:rPr>
              <a:t>documenti tecnici </a:t>
            </a:r>
            <a:r>
              <a:rPr lang="it-IT" dirty="0"/>
              <a:t>durante la fase di esecuzione</a:t>
            </a:r>
          </a:p>
          <a:p>
            <a:r>
              <a:rPr lang="it-IT" dirty="0"/>
              <a:t>Essere dotati di un </a:t>
            </a:r>
            <a:r>
              <a:rPr lang="it-IT" dirty="0">
                <a:solidFill>
                  <a:srgbClr val="4399B6"/>
                </a:solidFill>
              </a:rPr>
              <a:t>framework gestionale </a:t>
            </a:r>
            <a:r>
              <a:rPr lang="it-IT" dirty="0"/>
              <a:t>che lo consenta</a:t>
            </a:r>
          </a:p>
          <a:p>
            <a:r>
              <a:rPr lang="it-IT" dirty="0"/>
              <a:t>Aver individuato sin dall’inizio (ed adattato in corso di esecuzione) la definizione dei </a:t>
            </a:r>
            <a:r>
              <a:rPr lang="it-IT" dirty="0">
                <a:solidFill>
                  <a:srgbClr val="4399B6"/>
                </a:solidFill>
              </a:rPr>
              <a:t>requisiti</a:t>
            </a:r>
            <a:r>
              <a:rPr lang="it-IT" dirty="0"/>
              <a:t> (e quindi delle </a:t>
            </a:r>
            <a:r>
              <a:rPr lang="it-IT" dirty="0">
                <a:solidFill>
                  <a:srgbClr val="4399B6"/>
                </a:solidFill>
              </a:rPr>
              <a:t>specifiche</a:t>
            </a:r>
            <a:r>
              <a:rPr lang="it-IT" dirty="0"/>
              <a:t> tecniche) in grado di rispondere agli </a:t>
            </a:r>
            <a:r>
              <a:rPr lang="it-IT" dirty="0">
                <a:solidFill>
                  <a:srgbClr val="4399B6"/>
                </a:solidFill>
              </a:rPr>
              <a:t>scopi</a:t>
            </a:r>
          </a:p>
          <a:p>
            <a:r>
              <a:rPr lang="it-IT" b="1" dirty="0">
                <a:solidFill>
                  <a:srgbClr val="4399B6"/>
                </a:solidFill>
              </a:rPr>
              <a:t>PM snello ma rigoroso!</a:t>
            </a:r>
          </a:p>
        </p:txBody>
      </p:sp>
      <p:sp>
        <p:nvSpPr>
          <p:cNvPr id="4" name="Slide Number Placeholder 3">
            <a:extLst>
              <a:ext uri="{FF2B5EF4-FFF2-40B4-BE49-F238E27FC236}">
                <a16:creationId xmlns:a16="http://schemas.microsoft.com/office/drawing/2014/main" id="{5B86F69D-0AEB-B19F-846E-B96B97FFF349}"/>
              </a:ext>
            </a:extLst>
          </p:cNvPr>
          <p:cNvSpPr>
            <a:spLocks noGrp="1"/>
          </p:cNvSpPr>
          <p:nvPr>
            <p:ph type="sldNum" sz="quarter" idx="12"/>
          </p:nvPr>
        </p:nvSpPr>
        <p:spPr/>
        <p:txBody>
          <a:bodyPr/>
          <a:lstStyle/>
          <a:p>
            <a:fld id="{FC7CF1D8-012F-4C4A-942F-460B411F49CB}" type="slidenum">
              <a:rPr lang="it-IT" smtClean="0"/>
              <a:pPr/>
              <a:t>25</a:t>
            </a:fld>
            <a:endParaRPr lang="it-IT"/>
          </a:p>
        </p:txBody>
      </p:sp>
    </p:spTree>
    <p:extLst>
      <p:ext uri="{BB962C8B-B14F-4D97-AF65-F5344CB8AC3E}">
        <p14:creationId xmlns:p14="http://schemas.microsoft.com/office/powerpoint/2010/main" val="1380561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D05D10-4A39-4612-9E0A-C6FBC3BB3A34}"/>
              </a:ext>
            </a:extLst>
          </p:cNvPr>
          <p:cNvPicPr>
            <a:picLocks noGrp="1" noChangeAspect="1"/>
          </p:cNvPicPr>
          <p:nvPr>
            <p:ph idx="1"/>
          </p:nvPr>
        </p:nvPicPr>
        <p:blipFill>
          <a:blip r:embed="rId2"/>
          <a:stretch>
            <a:fillRect/>
          </a:stretch>
        </p:blipFill>
        <p:spPr>
          <a:xfrm>
            <a:off x="1670716" y="456594"/>
            <a:ext cx="8680447" cy="3525219"/>
          </a:xfrm>
        </p:spPr>
      </p:pic>
      <p:sp>
        <p:nvSpPr>
          <p:cNvPr id="4" name="Slide Number Placeholder 3">
            <a:extLst>
              <a:ext uri="{FF2B5EF4-FFF2-40B4-BE49-F238E27FC236}">
                <a16:creationId xmlns:a16="http://schemas.microsoft.com/office/drawing/2014/main" id="{7AA6BA00-972F-0ECA-ACC1-92C198ECD2E0}"/>
              </a:ext>
            </a:extLst>
          </p:cNvPr>
          <p:cNvSpPr>
            <a:spLocks noGrp="1"/>
          </p:cNvSpPr>
          <p:nvPr>
            <p:ph type="sldNum" sz="quarter" idx="12"/>
          </p:nvPr>
        </p:nvSpPr>
        <p:spPr/>
        <p:txBody>
          <a:bodyPr/>
          <a:lstStyle/>
          <a:p>
            <a:fld id="{FC7CF1D8-012F-4C4A-942F-460B411F49CB}" type="slidenum">
              <a:rPr lang="it-IT" smtClean="0"/>
              <a:pPr/>
              <a:t>26</a:t>
            </a:fld>
            <a:endParaRPr lang="it-IT"/>
          </a:p>
        </p:txBody>
      </p:sp>
      <p:sp>
        <p:nvSpPr>
          <p:cNvPr id="7" name="TextBox 6">
            <a:extLst>
              <a:ext uri="{FF2B5EF4-FFF2-40B4-BE49-F238E27FC236}">
                <a16:creationId xmlns:a16="http://schemas.microsoft.com/office/drawing/2014/main" id="{99A85139-BBEC-0324-5F26-E8CDF90969B0}"/>
              </a:ext>
            </a:extLst>
          </p:cNvPr>
          <p:cNvSpPr txBox="1"/>
          <p:nvPr/>
        </p:nvSpPr>
        <p:spPr>
          <a:xfrm>
            <a:off x="426771" y="4557539"/>
            <a:ext cx="11338458" cy="1631216"/>
          </a:xfrm>
          <a:prstGeom prst="rect">
            <a:avLst/>
          </a:prstGeom>
          <a:noFill/>
        </p:spPr>
        <p:txBody>
          <a:bodyPr wrap="square" rtlCol="0">
            <a:spAutoFit/>
          </a:bodyPr>
          <a:lstStyle/>
          <a:p>
            <a:r>
              <a:rPr lang="en-US" sz="2000" dirty="0">
                <a:latin typeface="Montserrat" panose="00000500000000000000" pitchFamily="2" charset="0"/>
                <a:ea typeface="Yu Gothic" panose="020B0400000000000000" pitchFamily="34" charset="-128"/>
              </a:rPr>
              <a:t>From the abstract:  The findings suggest that </a:t>
            </a:r>
            <a:r>
              <a:rPr lang="en-US" sz="2000" dirty="0">
                <a:solidFill>
                  <a:srgbClr val="C00000"/>
                </a:solidFill>
                <a:latin typeface="Montserrat" panose="00000500000000000000" pitchFamily="2" charset="0"/>
                <a:ea typeface="Yu Gothic" panose="020B0400000000000000" pitchFamily="34" charset="-128"/>
              </a:rPr>
              <a:t>project success is insensitive to the level of implementation of management processes and procedures</a:t>
            </a:r>
            <a:r>
              <a:rPr lang="en-US" sz="2000" dirty="0">
                <a:latin typeface="Montserrat" panose="00000500000000000000" pitchFamily="2" charset="0"/>
                <a:ea typeface="Yu Gothic" panose="020B0400000000000000" pitchFamily="34" charset="-128"/>
              </a:rPr>
              <a:t>, which are readily supported by modern computerized tools and project management training. On the other hand, </a:t>
            </a:r>
            <a:r>
              <a:rPr lang="en-US" sz="2000" dirty="0">
                <a:solidFill>
                  <a:srgbClr val="00B050"/>
                </a:solidFill>
                <a:latin typeface="Montserrat" panose="00000500000000000000" pitchFamily="2" charset="0"/>
                <a:ea typeface="Yu Gothic" panose="020B0400000000000000" pitchFamily="34" charset="-128"/>
              </a:rPr>
              <a:t>project success is positively correlated with the investment</a:t>
            </a:r>
          </a:p>
          <a:p>
            <a:r>
              <a:rPr lang="en-US" sz="2000" dirty="0">
                <a:solidFill>
                  <a:srgbClr val="00B050"/>
                </a:solidFill>
                <a:latin typeface="Montserrat" panose="00000500000000000000" pitchFamily="2" charset="0"/>
                <a:ea typeface="Yu Gothic" panose="020B0400000000000000" pitchFamily="34" charset="-128"/>
              </a:rPr>
              <a:t>in </a:t>
            </a:r>
            <a:r>
              <a:rPr lang="en-US" sz="2000" b="1" dirty="0">
                <a:solidFill>
                  <a:srgbClr val="00B050"/>
                </a:solidFill>
                <a:latin typeface="Montserrat" panose="00000500000000000000" pitchFamily="2" charset="0"/>
                <a:ea typeface="Yu Gothic" panose="020B0400000000000000" pitchFamily="34" charset="-128"/>
              </a:rPr>
              <a:t>requirements’ definition and development of technical specifications</a:t>
            </a:r>
            <a:r>
              <a:rPr lang="en-US" sz="2000" dirty="0">
                <a:latin typeface="Montserrat" panose="00000500000000000000" pitchFamily="2" charset="0"/>
                <a:ea typeface="Yu Gothic" panose="020B0400000000000000" pitchFamily="34" charset="-128"/>
              </a:rPr>
              <a:t>.</a:t>
            </a:r>
            <a:endParaRPr lang="it-IT" sz="2000" dirty="0">
              <a:latin typeface="Montserrat" panose="00000500000000000000" pitchFamily="2" charset="0"/>
              <a:ea typeface="Yu Gothic" panose="020B0400000000000000" pitchFamily="34" charset="-128"/>
            </a:endParaRPr>
          </a:p>
        </p:txBody>
      </p:sp>
    </p:spTree>
    <p:extLst>
      <p:ext uri="{BB962C8B-B14F-4D97-AF65-F5344CB8AC3E}">
        <p14:creationId xmlns:p14="http://schemas.microsoft.com/office/powerpoint/2010/main" val="167509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9ACCCE4-2CD2-412D-9840-7B2120A46DAB}" type="slidenum">
              <a:rPr lang="en-US" smtClean="0"/>
              <a:t>27</a:t>
            </a:fld>
            <a:endParaRPr lang="en-US"/>
          </a:p>
        </p:txBody>
      </p:sp>
      <p:sp>
        <p:nvSpPr>
          <p:cNvPr id="2" name="Segnaposto data 1"/>
          <p:cNvSpPr>
            <a:spLocks noGrp="1"/>
          </p:cNvSpPr>
          <p:nvPr>
            <p:ph type="dt" sz="half" idx="10"/>
          </p:nvPr>
        </p:nvSpPr>
        <p:spPr>
          <a:xfrm>
            <a:off x="9531188" y="6274077"/>
            <a:ext cx="1779940" cy="365125"/>
          </a:xfrm>
          <a:prstGeom prst="rect">
            <a:avLst/>
          </a:prstGeom>
        </p:spPr>
        <p:txBody>
          <a:bodyPr vert="horz" lIns="91440" tIns="45720" rIns="91440" bIns="45720" rtlCol="0" anchor="ctr"/>
          <a:lstStyle>
            <a:defPPr>
              <a:defRPr lang="en-US"/>
            </a:defPPr>
            <a:lvl1pPr marL="0" algn="r" defTabSz="914400" rtl="0" eaLnBrk="1" latinLnBrk="0" hangingPunct="1">
              <a:defRPr lang="it-IT" sz="1200" kern="1200" smtClean="0">
                <a:solidFill>
                  <a:schemeClr val="tx2"/>
                </a:solidFill>
                <a:latin typeface="Bradley Hand ITC" panose="03070402050302030203"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4B9014-B839-4655-9155-276DA0EE6CD7}" type="datetime1">
              <a:rPr lang="en-US" smtClean="0"/>
              <a:pPr algn="l"/>
              <a:t>3/2/2023</a:t>
            </a:fld>
            <a:endParaRPr lang="en-US"/>
          </a:p>
        </p:txBody>
      </p:sp>
      <p:sp>
        <p:nvSpPr>
          <p:cNvPr id="3" name="Segnaposto piè di pagina 2"/>
          <p:cNvSpPr>
            <a:spLocks noGrp="1"/>
          </p:cNvSpPr>
          <p:nvPr>
            <p:ph type="ftr" sz="quarter" idx="11"/>
          </p:nvPr>
        </p:nvSpPr>
        <p:spPr>
          <a:xfrm>
            <a:off x="0" y="6272783"/>
            <a:ext cx="4213537" cy="365125"/>
          </a:xfrm>
        </p:spPr>
        <p:txBody>
          <a:bodyPr/>
          <a:lstStyle/>
          <a:p>
            <a:r>
              <a:rPr lang="it-IT" dirty="0"/>
              <a:t>Formazione di Project Management : il </a:t>
            </a:r>
            <a:r>
              <a:rPr lang="it-IT" dirty="0" err="1"/>
              <a:t>framework</a:t>
            </a:r>
            <a:r>
              <a:rPr lang="it-IT" dirty="0"/>
              <a:t> </a:t>
            </a:r>
            <a:r>
              <a:rPr lang="it-IT" dirty="0" err="1"/>
              <a:t>openSE</a:t>
            </a:r>
            <a:endParaRPr lang="en-US" dirty="0"/>
          </a:p>
        </p:txBody>
      </p:sp>
      <p:sp>
        <p:nvSpPr>
          <p:cNvPr id="8" name="Content Placeholder 7">
            <a:extLst>
              <a:ext uri="{FF2B5EF4-FFF2-40B4-BE49-F238E27FC236}">
                <a16:creationId xmlns:a16="http://schemas.microsoft.com/office/drawing/2014/main" id="{06F8812A-2455-0CAC-AC59-EAFFD30178E3}"/>
              </a:ext>
            </a:extLst>
          </p:cNvPr>
          <p:cNvSpPr>
            <a:spLocks noGrp="1"/>
          </p:cNvSpPr>
          <p:nvPr>
            <p:ph idx="1"/>
          </p:nvPr>
        </p:nvSpPr>
        <p:spPr>
          <a:xfrm>
            <a:off x="668079" y="3161598"/>
            <a:ext cx="10515600" cy="534803"/>
          </a:xfrm>
        </p:spPr>
        <p:txBody>
          <a:bodyPr/>
          <a:lstStyle/>
          <a:p>
            <a:pPr marL="0" indent="0" algn="ctr">
              <a:buNone/>
            </a:pPr>
            <a:r>
              <a:rPr lang="it-IT" dirty="0"/>
              <a:t>Backup slides or bin</a:t>
            </a:r>
          </a:p>
        </p:txBody>
      </p:sp>
    </p:spTree>
    <p:extLst>
      <p:ext uri="{BB962C8B-B14F-4D97-AF65-F5344CB8AC3E}">
        <p14:creationId xmlns:p14="http://schemas.microsoft.com/office/powerpoint/2010/main" val="322167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900" y="3550745"/>
            <a:ext cx="2925599" cy="2455730"/>
          </a:xfrm>
        </p:spPr>
      </p:pic>
      <p:sp>
        <p:nvSpPr>
          <p:cNvPr id="5" name="Freccia a destra 4"/>
          <p:cNvSpPr/>
          <p:nvPr/>
        </p:nvSpPr>
        <p:spPr>
          <a:xfrm>
            <a:off x="3307320" y="4597267"/>
            <a:ext cx="914400" cy="404037"/>
          </a:xfrm>
          <a:prstGeom prst="rightArrow">
            <a:avLst/>
          </a:prstGeom>
          <a:solidFill>
            <a:srgbClr val="439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777" y="2425699"/>
            <a:ext cx="2939772" cy="3741219"/>
          </a:xfrm>
          <a:prstGeom prst="rect">
            <a:avLst/>
          </a:prstGeom>
        </p:spPr>
      </p:pic>
      <p:cxnSp>
        <p:nvCxnSpPr>
          <p:cNvPr id="8" name="Connettore 2 7"/>
          <p:cNvCxnSpPr/>
          <p:nvPr/>
        </p:nvCxnSpPr>
        <p:spPr>
          <a:xfrm>
            <a:off x="5443317" y="4868791"/>
            <a:ext cx="0" cy="850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ccia a destra 8"/>
          <p:cNvSpPr/>
          <p:nvPr/>
        </p:nvSpPr>
        <p:spPr>
          <a:xfrm>
            <a:off x="6917823" y="4576591"/>
            <a:ext cx="914400" cy="404037"/>
          </a:xfrm>
          <a:prstGeom prst="rightArrow">
            <a:avLst/>
          </a:prstGeom>
          <a:solidFill>
            <a:srgbClr val="439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egnaposto contenut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799" y="2399957"/>
            <a:ext cx="3566737" cy="3905385"/>
          </a:xfrm>
          <a:prstGeom prst="rect">
            <a:avLst/>
          </a:prstGeom>
        </p:spPr>
      </p:pic>
      <p:sp>
        <p:nvSpPr>
          <p:cNvPr id="11" name="CasellaDiTesto 10"/>
          <p:cNvSpPr txBox="1"/>
          <p:nvPr/>
        </p:nvSpPr>
        <p:spPr>
          <a:xfrm>
            <a:off x="1573619" y="267146"/>
            <a:ext cx="9930809" cy="632052"/>
          </a:xfrm>
          <a:prstGeom prst="rect">
            <a:avLst/>
          </a:prstGeom>
        </p:spPr>
        <p:txBody>
          <a:bodyPr vert="horz" lIns="91440" tIns="45720" rIns="91440" bIns="45720" rtlCol="0" anchor="ctr">
            <a:normAutofit fontScale="97500"/>
          </a:bodyPr>
          <a:lstStyle>
            <a:defPPr>
              <a:defRPr lang="en-US"/>
            </a:defPPr>
            <a:lvl1pPr defTabSz="914400">
              <a:lnSpc>
                <a:spcPct val="90000"/>
              </a:lnSpc>
              <a:spcBef>
                <a:spcPct val="0"/>
              </a:spcBef>
              <a:buNone/>
              <a:defRPr sz="3600" b="1">
                <a:solidFill>
                  <a:srgbClr val="002060"/>
                </a:solidFill>
                <a:latin typeface="Montserrat ExtraBold" panose="00000900000000000000" pitchFamily="2" charset="0"/>
                <a:ea typeface="+mj-ea"/>
                <a:cs typeface="+mj-cs"/>
              </a:defRPr>
            </a:lvl1pPr>
          </a:lstStyle>
          <a:p>
            <a:r>
              <a:rPr lang="it-IT" sz="2800" dirty="0"/>
              <a:t>Il triangolo di progetto nei grandi progetti scientifici</a:t>
            </a:r>
            <a:endParaRPr lang="en-US" sz="2800" dirty="0"/>
          </a:p>
        </p:txBody>
      </p:sp>
      <p:sp>
        <p:nvSpPr>
          <p:cNvPr id="12" name="CasellaDiTesto 11"/>
          <p:cNvSpPr txBox="1"/>
          <p:nvPr/>
        </p:nvSpPr>
        <p:spPr>
          <a:xfrm>
            <a:off x="6086850" y="3983318"/>
            <a:ext cx="2576346" cy="369332"/>
          </a:xfrm>
          <a:prstGeom prst="rect">
            <a:avLst/>
          </a:prstGeom>
          <a:noFill/>
        </p:spPr>
        <p:txBody>
          <a:bodyPr wrap="none" rtlCol="0">
            <a:spAutoFit/>
          </a:bodyPr>
          <a:lstStyle/>
          <a:p>
            <a:r>
              <a:rPr lang="it-IT" b="1" dirty="0">
                <a:latin typeface="Bradley Hand ITC" panose="03070402050302030203" pitchFamily="66" charset="0"/>
              </a:rPr>
              <a:t>Per mantenere la qualità</a:t>
            </a:r>
            <a:endParaRPr lang="en-US" b="1" dirty="0">
              <a:latin typeface="Bradley Hand ITC" panose="03070402050302030203" pitchFamily="66" charset="0"/>
            </a:endParaRPr>
          </a:p>
        </p:txBody>
      </p:sp>
      <p:sp>
        <p:nvSpPr>
          <p:cNvPr id="13" name="CasellaDiTesto 12"/>
          <p:cNvSpPr txBox="1"/>
          <p:nvPr/>
        </p:nvSpPr>
        <p:spPr>
          <a:xfrm>
            <a:off x="95693" y="1049413"/>
            <a:ext cx="11999852" cy="1200329"/>
          </a:xfrm>
          <a:prstGeom prst="rect">
            <a:avLst/>
          </a:prstGeom>
          <a:blipFill>
            <a:blip r:embed="rId4"/>
            <a:tile tx="0" ty="0" sx="100000" sy="100000" flip="none" algn="tl"/>
          </a:blipFill>
        </p:spPr>
        <p:txBody>
          <a:bodyPr wrap="square" rtlCol="0">
            <a:spAutoFit/>
          </a:bodyPr>
          <a:lstStyle/>
          <a:p>
            <a:pPr algn="just"/>
            <a:r>
              <a:rPr lang="it-IT" dirty="0">
                <a:latin typeface="Montserrat" panose="00000500000000000000" pitchFamily="2" charset="0"/>
                <a:ea typeface="Yu Gothic" panose="020B0400000000000000" pitchFamily="34" charset="-128"/>
              </a:rPr>
              <a:t>I progetti scientifici non hanno scopo economico e quindi non si tarano sull’equilibrio dei constraints scopo, costo e tempo.  </a:t>
            </a:r>
            <a:r>
              <a:rPr lang="it-IT" dirty="0">
                <a:solidFill>
                  <a:srgbClr val="002060"/>
                </a:solidFill>
                <a:latin typeface="Montserrat" panose="00000500000000000000" pitchFamily="2" charset="0"/>
                <a:ea typeface="Yu Gothic" panose="020B0400000000000000" pitchFamily="34" charset="-128"/>
              </a:rPr>
              <a:t>Di norma si privilegia in successione scopo (performance), tempo e costo</a:t>
            </a:r>
            <a:r>
              <a:rPr lang="it-IT" dirty="0">
                <a:latin typeface="Montserrat" panose="00000500000000000000" pitchFamily="2" charset="0"/>
                <a:ea typeface="Yu Gothic" panose="020B0400000000000000" pitchFamily="34" charset="-128"/>
              </a:rPr>
              <a:t>.  </a:t>
            </a:r>
          </a:p>
          <a:p>
            <a:pPr algn="just"/>
            <a:r>
              <a:rPr lang="it-IT" dirty="0">
                <a:latin typeface="Montserrat" panose="00000500000000000000" pitchFamily="2" charset="0"/>
                <a:ea typeface="Yu Gothic" panose="020B0400000000000000" pitchFamily="34" charset="-128"/>
              </a:rPr>
              <a:t>Processo adattativo </a:t>
            </a:r>
            <a:r>
              <a:rPr lang="it-IT" dirty="0">
                <a:latin typeface="Montserrat" panose="00000500000000000000" pitchFamily="2" charset="0"/>
                <a:ea typeface="Yu Gothic" panose="020B0400000000000000" pitchFamily="34" charset="-128"/>
                <a:sym typeface="Symbol" panose="05050102010706020507" pitchFamily="18" charset="2"/>
              </a:rPr>
              <a:t> </a:t>
            </a:r>
            <a:r>
              <a:rPr lang="it-IT" dirty="0">
                <a:latin typeface="Montserrat" panose="00000500000000000000" pitchFamily="2" charset="0"/>
                <a:ea typeface="Yu Gothic" panose="020B0400000000000000" pitchFamily="34" charset="-128"/>
              </a:rPr>
              <a:t>richiede  sempre una riserva finanziaria e di planning per non impattare sulla qualità e quindi sul risultato COMPLESSIVO finale</a:t>
            </a:r>
            <a:endParaRPr lang="en-US" dirty="0">
              <a:latin typeface="Montserrat" panose="00000500000000000000" pitchFamily="2" charset="0"/>
              <a:ea typeface="Yu Gothic" panose="020B0400000000000000" pitchFamily="34" charset="-128"/>
            </a:endParaRPr>
          </a:p>
        </p:txBody>
      </p:sp>
      <p:sp>
        <p:nvSpPr>
          <p:cNvPr id="2" name="Segnaposto numero diapositiva 1"/>
          <p:cNvSpPr>
            <a:spLocks noGrp="1"/>
          </p:cNvSpPr>
          <p:nvPr>
            <p:ph type="sldNum" sz="quarter" idx="12"/>
          </p:nvPr>
        </p:nvSpPr>
        <p:spPr/>
        <p:txBody>
          <a:bodyPr/>
          <a:lstStyle/>
          <a:p>
            <a:fld id="{59ACCCE4-2CD2-412D-9840-7B2120A46DAB}" type="slidenum">
              <a:rPr lang="en-US" smtClean="0"/>
              <a:t>28</a:t>
            </a:fld>
            <a:endParaRPr lang="en-US"/>
          </a:p>
        </p:txBody>
      </p:sp>
      <p:sp>
        <p:nvSpPr>
          <p:cNvPr id="14" name="CasellaDiTesto 13"/>
          <p:cNvSpPr txBox="1"/>
          <p:nvPr/>
        </p:nvSpPr>
        <p:spPr>
          <a:xfrm>
            <a:off x="2797383" y="3772431"/>
            <a:ext cx="1752403" cy="646331"/>
          </a:xfrm>
          <a:prstGeom prst="rect">
            <a:avLst/>
          </a:prstGeom>
          <a:noFill/>
        </p:spPr>
        <p:txBody>
          <a:bodyPr wrap="none" rtlCol="0">
            <a:spAutoFit/>
          </a:bodyPr>
          <a:lstStyle/>
          <a:p>
            <a:pPr algn="ctr"/>
            <a:r>
              <a:rPr lang="it-IT" b="1" dirty="0">
                <a:latin typeface="Bradley Hand ITC" panose="03070402050302030203" pitchFamily="66" charset="0"/>
              </a:rPr>
              <a:t>Users scientifici</a:t>
            </a:r>
          </a:p>
          <a:p>
            <a:pPr algn="ctr"/>
            <a:r>
              <a:rPr lang="it-IT" b="1" dirty="0">
                <a:latin typeface="Bradley Hand ITC" panose="03070402050302030203" pitchFamily="66" charset="0"/>
              </a:rPr>
              <a:t>(</a:t>
            </a:r>
            <a:r>
              <a:rPr lang="it-IT" b="1" dirty="0">
                <a:solidFill>
                  <a:srgbClr val="002060"/>
                </a:solidFill>
                <a:latin typeface="Bradley Hand ITC" panose="03070402050302030203" pitchFamily="66" charset="0"/>
              </a:rPr>
              <a:t>adattabilità</a:t>
            </a:r>
            <a:r>
              <a:rPr lang="it-IT" b="1" dirty="0">
                <a:latin typeface="Bradley Hand ITC" panose="03070402050302030203" pitchFamily="66" charset="0"/>
              </a:rPr>
              <a:t>)</a:t>
            </a:r>
            <a:endParaRPr lang="en-US" b="1" dirty="0">
              <a:latin typeface="Bradley Hand ITC" panose="03070402050302030203" pitchFamily="66" charset="0"/>
            </a:endParaRPr>
          </a:p>
        </p:txBody>
      </p:sp>
      <p:cxnSp>
        <p:nvCxnSpPr>
          <p:cNvPr id="17" name="Connettore diritto 16"/>
          <p:cNvCxnSpPr/>
          <p:nvPr/>
        </p:nvCxnSpPr>
        <p:spPr>
          <a:xfrm>
            <a:off x="2230742" y="3804825"/>
            <a:ext cx="0" cy="1063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H="1">
            <a:off x="1098873" y="5258100"/>
            <a:ext cx="973437" cy="507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a:off x="2406185" y="5258100"/>
            <a:ext cx="973439" cy="4915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2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4" name="Picture 3" descr="Picture 3"/>
          <p:cNvPicPr>
            <a:picLocks noChangeAspect="1"/>
          </p:cNvPicPr>
          <p:nvPr/>
        </p:nvPicPr>
        <p:blipFill>
          <a:blip r:embed="rId2"/>
          <a:stretch>
            <a:fillRect/>
          </a:stretch>
        </p:blipFill>
        <p:spPr>
          <a:xfrm>
            <a:off x="9495" y="24596"/>
            <a:ext cx="1513902" cy="885442"/>
          </a:xfrm>
          <a:prstGeom prst="rect">
            <a:avLst/>
          </a:prstGeom>
          <a:ln w="12700">
            <a:miter lim="400000"/>
          </a:ln>
        </p:spPr>
      </p:pic>
      <p:pic>
        <p:nvPicPr>
          <p:cNvPr id="305" name="Linea Linea" descr="Linea Linea"/>
          <p:cNvPicPr>
            <a:picLocks noChangeAspect="1"/>
          </p:cNvPicPr>
          <p:nvPr/>
        </p:nvPicPr>
        <p:blipFill>
          <a:blip r:embed="rId3"/>
          <a:stretch>
            <a:fillRect/>
          </a:stretch>
        </p:blipFill>
        <p:spPr>
          <a:xfrm>
            <a:off x="-46973" y="871571"/>
            <a:ext cx="12242801" cy="50801"/>
          </a:xfrm>
          <a:prstGeom prst="rect">
            <a:avLst/>
          </a:prstGeom>
          <a:ln w="12700">
            <a:miter lim="400000"/>
          </a:ln>
        </p:spPr>
      </p:pic>
      <p:pic>
        <p:nvPicPr>
          <p:cNvPr id="307" name="Linea Linea" descr="Linea Linea"/>
          <p:cNvPicPr>
            <a:picLocks noChangeAspect="1"/>
          </p:cNvPicPr>
          <p:nvPr/>
        </p:nvPicPr>
        <p:blipFill>
          <a:blip r:embed="rId4"/>
          <a:stretch>
            <a:fillRect/>
          </a:stretch>
        </p:blipFill>
        <p:spPr>
          <a:xfrm>
            <a:off x="-201489" y="6507960"/>
            <a:ext cx="12204701" cy="12701"/>
          </a:xfrm>
          <a:prstGeom prst="rect">
            <a:avLst/>
          </a:prstGeom>
          <a:ln w="12700">
            <a:miter lim="400000"/>
          </a:ln>
        </p:spPr>
      </p:pic>
      <p:sp>
        <p:nvSpPr>
          <p:cNvPr id="310" name="Outline"/>
          <p:cNvSpPr txBox="1">
            <a:spLocks noGrp="1"/>
          </p:cNvSpPr>
          <p:nvPr>
            <p:ph type="title"/>
          </p:nvPr>
        </p:nvSpPr>
        <p:spPr>
          <a:xfrm>
            <a:off x="1723723" y="192160"/>
            <a:ext cx="8008089" cy="618729"/>
          </a:xfrm>
          <a:prstGeom prst="rect">
            <a:avLst/>
          </a:prstGeom>
        </p:spPr>
        <p:txBody>
          <a:bodyPr anchor="ctr">
            <a:no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r>
              <a:rPr sz="3200" b="1" dirty="0">
                <a:solidFill>
                  <a:srgbClr val="002060"/>
                </a:solidFill>
                <a:latin typeface="Montserrat ExtraBold" panose="00000900000000000000" pitchFamily="2" charset="0"/>
                <a:ea typeface="+mj-ea"/>
                <a:cs typeface="+mj-cs"/>
              </a:rPr>
              <a:t>Project Management boundaries</a:t>
            </a:r>
          </a:p>
        </p:txBody>
      </p:sp>
      <p:sp>
        <p:nvSpPr>
          <p:cNvPr id="308"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311" name="The degree of accuracy of PM methodologies implemented is a function of intrinsic, internal and external factors."/>
          <p:cNvSpPr txBox="1"/>
          <p:nvPr/>
        </p:nvSpPr>
        <p:spPr>
          <a:xfrm>
            <a:off x="335950" y="1035091"/>
            <a:ext cx="11236153" cy="32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500">
                <a:latin typeface="Tahoma"/>
                <a:ea typeface="Tahoma"/>
                <a:cs typeface="Tahoma"/>
                <a:sym typeface="Tahoma"/>
              </a:defRPr>
            </a:lvl1pPr>
          </a:lstStyle>
          <a:p>
            <a:r>
              <a:rPr sz="1750" dirty="0"/>
              <a:t>The degree of accuracy of PM methodologies implemented is a function of intrinsic, internal and external factors.</a:t>
            </a:r>
          </a:p>
        </p:txBody>
      </p:sp>
      <p:sp>
        <p:nvSpPr>
          <p:cNvPr id="312" name="Usually (and especially in our environment) one size DOES NOT fit all, and more in general R&amp;D Projects are often highly adaptive."/>
          <p:cNvSpPr txBox="1"/>
          <p:nvPr/>
        </p:nvSpPr>
        <p:spPr>
          <a:xfrm>
            <a:off x="321531" y="1451855"/>
            <a:ext cx="11158662" cy="58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a:defRPr sz="3500">
                <a:latin typeface="Tahoma"/>
                <a:ea typeface="Tahoma"/>
                <a:cs typeface="Tahoma"/>
                <a:sym typeface="Tahoma"/>
              </a:defRPr>
            </a:lvl1pPr>
          </a:lstStyle>
          <a:p>
            <a:r>
              <a:rPr sz="1750"/>
              <a:t>Usually (and especially in our environment) one size DOES NOT fit all, and more in general R&amp;D Projects are often highly adaptive.</a:t>
            </a:r>
          </a:p>
        </p:txBody>
      </p:sp>
      <p:sp>
        <p:nvSpPr>
          <p:cNvPr id="313" name="PM Methodologies must be fine tuned according to these factors."/>
          <p:cNvSpPr txBox="1"/>
          <p:nvPr/>
        </p:nvSpPr>
        <p:spPr>
          <a:xfrm>
            <a:off x="847506" y="4528718"/>
            <a:ext cx="4294112" cy="58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a:defRPr sz="3500">
                <a:latin typeface="Tahoma"/>
                <a:ea typeface="Tahoma"/>
                <a:cs typeface="Tahoma"/>
                <a:sym typeface="Tahoma"/>
              </a:defRPr>
            </a:lvl1pPr>
          </a:lstStyle>
          <a:p>
            <a:r>
              <a:rPr sz="1750"/>
              <a:t>PM Methodologies must be fine tuned according to these factors. </a:t>
            </a:r>
          </a:p>
        </p:txBody>
      </p:sp>
      <p:pic>
        <p:nvPicPr>
          <p:cNvPr id="314" name="Linea Linea" descr="Linea Linea"/>
          <p:cNvPicPr>
            <a:picLocks/>
          </p:cNvPicPr>
          <p:nvPr/>
        </p:nvPicPr>
        <p:blipFill>
          <a:blip r:embed="rId5"/>
          <a:stretch>
            <a:fillRect/>
          </a:stretch>
        </p:blipFill>
        <p:spPr>
          <a:xfrm>
            <a:off x="5522760" y="4758060"/>
            <a:ext cx="861789" cy="131220"/>
          </a:xfrm>
          <a:prstGeom prst="rect">
            <a:avLst/>
          </a:prstGeom>
        </p:spPr>
      </p:pic>
      <p:sp>
        <p:nvSpPr>
          <p:cNvPr id="316" name="Avoiding over-doing and mis-perception of selfish bureaucratic approach"/>
          <p:cNvSpPr txBox="1"/>
          <p:nvPr/>
        </p:nvSpPr>
        <p:spPr>
          <a:xfrm>
            <a:off x="6871381" y="4528718"/>
            <a:ext cx="4706747" cy="58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a:defRPr sz="3500">
                <a:latin typeface="Tahoma"/>
                <a:ea typeface="Tahoma"/>
                <a:cs typeface="Tahoma"/>
                <a:sym typeface="Tahoma"/>
              </a:defRPr>
            </a:lvl1pPr>
          </a:lstStyle>
          <a:p>
            <a:r>
              <a:rPr sz="1750"/>
              <a:t>Avoiding over-doing and mis-perception of selfish bureaucratic approach </a:t>
            </a:r>
          </a:p>
        </p:txBody>
      </p:sp>
      <p:grpSp>
        <p:nvGrpSpPr>
          <p:cNvPr id="322" name="Raggruppa"/>
          <p:cNvGrpSpPr/>
          <p:nvPr/>
        </p:nvGrpSpPr>
        <p:grpSpPr>
          <a:xfrm>
            <a:off x="4328029" y="2263159"/>
            <a:ext cx="3110868" cy="1881729"/>
            <a:chOff x="0" y="-2728"/>
            <a:chExt cx="6221734" cy="3763456"/>
          </a:xfrm>
        </p:grpSpPr>
        <p:sp>
          <p:nvSpPr>
            <p:cNvPr id="317" name="PM Maturity &amp; Organization model (e.g. Matrix vs Functional)"/>
            <p:cNvSpPr txBox="1"/>
            <p:nvPr/>
          </p:nvSpPr>
          <p:spPr>
            <a:xfrm>
              <a:off x="190764" y="820194"/>
              <a:ext cx="5840204" cy="1025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3000">
                  <a:latin typeface="Tahoma"/>
                  <a:ea typeface="Tahoma"/>
                  <a:cs typeface="Tahoma"/>
                  <a:sym typeface="Tahoma"/>
                </a:defRPr>
              </a:lvl1pPr>
            </a:lstStyle>
            <a:p>
              <a:r>
                <a:rPr sz="1500"/>
                <a:t>PM Maturity &amp; Organization model (e.g. Matrix vs Functional)</a:t>
              </a:r>
            </a:p>
          </p:txBody>
        </p:sp>
        <p:sp>
          <p:nvSpPr>
            <p:cNvPr id="318" name="Tools available"/>
            <p:cNvSpPr txBox="1"/>
            <p:nvPr/>
          </p:nvSpPr>
          <p:spPr>
            <a:xfrm>
              <a:off x="188620" y="2063621"/>
              <a:ext cx="2548005"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latin typeface="Tahoma"/>
                  <a:ea typeface="Tahoma"/>
                  <a:cs typeface="Tahoma"/>
                  <a:sym typeface="Tahoma"/>
                </a:defRPr>
              </a:lvl1pPr>
            </a:lstStyle>
            <a:p>
              <a:r>
                <a:rPr sz="1500"/>
                <a:t>Tools available</a:t>
              </a:r>
            </a:p>
          </p:txBody>
        </p:sp>
        <p:sp>
          <p:nvSpPr>
            <p:cNvPr id="319" name="Internal Factors"/>
            <p:cNvSpPr txBox="1"/>
            <p:nvPr/>
          </p:nvSpPr>
          <p:spPr>
            <a:xfrm>
              <a:off x="1736121" y="-2728"/>
              <a:ext cx="2763193"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solidFill>
                    <a:schemeClr val="accent1">
                      <a:lumOff val="-13575"/>
                    </a:schemeClr>
                  </a:solidFill>
                  <a:latin typeface="Tahoma"/>
                  <a:ea typeface="Tahoma"/>
                  <a:cs typeface="Tahoma"/>
                  <a:sym typeface="Tahoma"/>
                </a:defRPr>
              </a:lvl1pPr>
            </a:lstStyle>
            <a:p>
              <a:r>
                <a:rPr sz="1500"/>
                <a:t>Internal Factors</a:t>
              </a:r>
            </a:p>
          </p:txBody>
        </p:sp>
        <p:sp>
          <p:nvSpPr>
            <p:cNvPr id="320" name="Size of the Project Office"/>
            <p:cNvSpPr txBox="1"/>
            <p:nvPr/>
          </p:nvSpPr>
          <p:spPr>
            <a:xfrm>
              <a:off x="251564" y="2847004"/>
              <a:ext cx="4286301"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latin typeface="Tahoma"/>
                  <a:ea typeface="Tahoma"/>
                  <a:cs typeface="Tahoma"/>
                  <a:sym typeface="Tahoma"/>
                </a:defRPr>
              </a:lvl1pPr>
            </a:lstStyle>
            <a:p>
              <a:r>
                <a:rPr sz="1500"/>
                <a:t>Size of the Project Office</a:t>
              </a:r>
            </a:p>
          </p:txBody>
        </p:sp>
        <p:sp>
          <p:nvSpPr>
            <p:cNvPr id="321" name="Rettangolo arrotondato"/>
            <p:cNvSpPr/>
            <p:nvPr/>
          </p:nvSpPr>
          <p:spPr>
            <a:xfrm>
              <a:off x="0" y="574420"/>
              <a:ext cx="6221734" cy="3186308"/>
            </a:xfrm>
            <a:prstGeom prst="roundRect">
              <a:avLst>
                <a:gd name="adj" fmla="val 15392"/>
              </a:avLst>
            </a:prstGeom>
            <a:noFill/>
            <a:ln w="25400" cap="flat">
              <a:solidFill>
                <a:schemeClr val="accent1"/>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grpSp>
        <p:nvGrpSpPr>
          <p:cNvPr id="328" name="Raggruppa"/>
          <p:cNvGrpSpPr/>
          <p:nvPr/>
        </p:nvGrpSpPr>
        <p:grpSpPr>
          <a:xfrm>
            <a:off x="8403484" y="2151812"/>
            <a:ext cx="3145666" cy="1906581"/>
            <a:chOff x="0" y="-2728"/>
            <a:chExt cx="6291330" cy="3813159"/>
          </a:xfrm>
        </p:grpSpPr>
        <p:sp>
          <p:nvSpPr>
            <p:cNvPr id="323" name="Sponsor of the project  / Funding scheme (GE, EU, Private etc…)"/>
            <p:cNvSpPr txBox="1"/>
            <p:nvPr/>
          </p:nvSpPr>
          <p:spPr>
            <a:xfrm>
              <a:off x="426356" y="931187"/>
              <a:ext cx="5864974" cy="1025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3000">
                  <a:latin typeface="Tahoma"/>
                  <a:ea typeface="Tahoma"/>
                  <a:cs typeface="Tahoma"/>
                  <a:sym typeface="Tahoma"/>
                </a:defRPr>
              </a:lvl1pPr>
            </a:lstStyle>
            <a:p>
              <a:r>
                <a:rPr sz="1500"/>
                <a:t>Sponsor of the project  / Funding scheme (GE, EU, Private etc…)</a:t>
              </a:r>
            </a:p>
          </p:txBody>
        </p:sp>
        <p:sp>
          <p:nvSpPr>
            <p:cNvPr id="324" name="Cost&amp;Schedule Constraints"/>
            <p:cNvSpPr txBox="1"/>
            <p:nvPr/>
          </p:nvSpPr>
          <p:spPr>
            <a:xfrm>
              <a:off x="419102" y="2164844"/>
              <a:ext cx="4639731"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latin typeface="Tahoma"/>
                  <a:ea typeface="Tahoma"/>
                  <a:cs typeface="Tahoma"/>
                  <a:sym typeface="Tahoma"/>
                </a:defRPr>
              </a:lvl1pPr>
            </a:lstStyle>
            <a:p>
              <a:r>
                <a:rPr sz="1500"/>
                <a:t>Cost&amp;Schedule Constraints</a:t>
              </a:r>
            </a:p>
          </p:txBody>
        </p:sp>
        <p:sp>
          <p:nvSpPr>
            <p:cNvPr id="325" name="Stakeholder expectations"/>
            <p:cNvSpPr txBox="1"/>
            <p:nvPr/>
          </p:nvSpPr>
          <p:spPr>
            <a:xfrm>
              <a:off x="472124" y="2939070"/>
              <a:ext cx="5030222"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b="1">
                  <a:latin typeface="Tahoma"/>
                  <a:ea typeface="Tahoma"/>
                  <a:cs typeface="Tahoma"/>
                  <a:sym typeface="Tahoma"/>
                </a:defRPr>
              </a:lvl1pPr>
            </a:lstStyle>
            <a:p>
              <a:r>
                <a:rPr sz="1500"/>
                <a:t>Stakeholder expectations</a:t>
              </a:r>
            </a:p>
          </p:txBody>
        </p:sp>
        <p:sp>
          <p:nvSpPr>
            <p:cNvPr id="326" name="External Factors"/>
            <p:cNvSpPr txBox="1"/>
            <p:nvPr/>
          </p:nvSpPr>
          <p:spPr>
            <a:xfrm>
              <a:off x="1568986" y="-2728"/>
              <a:ext cx="2809999"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solidFill>
                    <a:srgbClr val="941100"/>
                  </a:solidFill>
                  <a:latin typeface="Tahoma"/>
                  <a:ea typeface="Tahoma"/>
                  <a:cs typeface="Tahoma"/>
                  <a:sym typeface="Tahoma"/>
                </a:defRPr>
              </a:lvl1pPr>
            </a:lstStyle>
            <a:p>
              <a:r>
                <a:rPr sz="1500"/>
                <a:t>External Factors</a:t>
              </a:r>
            </a:p>
          </p:txBody>
        </p:sp>
        <p:sp>
          <p:nvSpPr>
            <p:cNvPr id="327" name="Rettangolo arrotondato"/>
            <p:cNvSpPr/>
            <p:nvPr/>
          </p:nvSpPr>
          <p:spPr>
            <a:xfrm>
              <a:off x="0" y="624123"/>
              <a:ext cx="6221734" cy="3186308"/>
            </a:xfrm>
            <a:prstGeom prst="roundRect">
              <a:avLst>
                <a:gd name="adj" fmla="val 15392"/>
              </a:avLst>
            </a:prstGeom>
            <a:noFill/>
            <a:ln w="25400" cap="flat">
              <a:solidFill>
                <a:schemeClr val="accent5">
                  <a:lumOff val="-29866"/>
                </a:schemeClr>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grpSp>
        <p:nvGrpSpPr>
          <p:cNvPr id="334" name="Raggruppa"/>
          <p:cNvGrpSpPr/>
          <p:nvPr/>
        </p:nvGrpSpPr>
        <p:grpSpPr>
          <a:xfrm>
            <a:off x="252574" y="2266238"/>
            <a:ext cx="3110868" cy="1878650"/>
            <a:chOff x="0" y="-2728"/>
            <a:chExt cx="6221734" cy="3757298"/>
          </a:xfrm>
        </p:grpSpPr>
        <p:sp>
          <p:nvSpPr>
            <p:cNvPr id="329" name="Project Intrinsic Factor"/>
            <p:cNvSpPr txBox="1"/>
            <p:nvPr/>
          </p:nvSpPr>
          <p:spPr>
            <a:xfrm>
              <a:off x="1163692" y="-2728"/>
              <a:ext cx="3915429"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solidFill>
                    <a:schemeClr val="accent4">
                      <a:hueOff val="-1247790"/>
                      <a:lumOff val="-12326"/>
                    </a:schemeClr>
                  </a:solidFill>
                  <a:latin typeface="Tahoma"/>
                  <a:ea typeface="Tahoma"/>
                  <a:cs typeface="Tahoma"/>
                  <a:sym typeface="Tahoma"/>
                </a:defRPr>
              </a:lvl1pPr>
            </a:lstStyle>
            <a:p>
              <a:r>
                <a:rPr sz="1500"/>
                <a:t>Project Intrinsic Factor</a:t>
              </a:r>
            </a:p>
          </p:txBody>
        </p:sp>
        <p:sp>
          <p:nvSpPr>
            <p:cNvPr id="330" name="Complexity and technology"/>
            <p:cNvSpPr txBox="1"/>
            <p:nvPr/>
          </p:nvSpPr>
          <p:spPr>
            <a:xfrm>
              <a:off x="360138" y="896206"/>
              <a:ext cx="4674612"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latin typeface="Tahoma"/>
                  <a:ea typeface="Tahoma"/>
                  <a:cs typeface="Tahoma"/>
                  <a:sym typeface="Tahoma"/>
                </a:defRPr>
              </a:lvl1pPr>
            </a:lstStyle>
            <a:p>
              <a:r>
                <a:rPr sz="1500"/>
                <a:t>Complexity and technology</a:t>
              </a:r>
            </a:p>
          </p:txBody>
        </p:sp>
        <p:sp>
          <p:nvSpPr>
            <p:cNvPr id="331" name="Requirements maturity"/>
            <p:cNvSpPr txBox="1"/>
            <p:nvPr/>
          </p:nvSpPr>
          <p:spPr>
            <a:xfrm>
              <a:off x="286392" y="1795139"/>
              <a:ext cx="4082271"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latin typeface="Tahoma"/>
                  <a:ea typeface="Tahoma"/>
                  <a:cs typeface="Tahoma"/>
                  <a:sym typeface="Tahoma"/>
                </a:defRPr>
              </a:lvl1pPr>
            </a:lstStyle>
            <a:p>
              <a:r>
                <a:rPr sz="1500"/>
                <a:t>Requirements maturity </a:t>
              </a:r>
            </a:p>
          </p:txBody>
        </p:sp>
        <p:sp>
          <p:nvSpPr>
            <p:cNvPr id="332" name="R&amp;D required"/>
            <p:cNvSpPr txBox="1"/>
            <p:nvPr/>
          </p:nvSpPr>
          <p:spPr>
            <a:xfrm>
              <a:off x="453224" y="2586057"/>
              <a:ext cx="2381421" cy="5642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000">
                  <a:latin typeface="Tahoma"/>
                  <a:ea typeface="Tahoma"/>
                  <a:cs typeface="Tahoma"/>
                  <a:sym typeface="Tahoma"/>
                </a:defRPr>
              </a:lvl1pPr>
            </a:lstStyle>
            <a:p>
              <a:r>
                <a:rPr sz="1500"/>
                <a:t>R&amp;D required</a:t>
              </a:r>
            </a:p>
          </p:txBody>
        </p:sp>
        <p:sp>
          <p:nvSpPr>
            <p:cNvPr id="333" name="Rettangolo arrotondato"/>
            <p:cNvSpPr/>
            <p:nvPr/>
          </p:nvSpPr>
          <p:spPr>
            <a:xfrm>
              <a:off x="0" y="568262"/>
              <a:ext cx="6221734" cy="3186308"/>
            </a:xfrm>
            <a:prstGeom prst="roundRect">
              <a:avLst>
                <a:gd name="adj" fmla="val 15392"/>
              </a:avLst>
            </a:prstGeom>
            <a:noFill/>
            <a:ln w="25400" cap="flat">
              <a:solidFill>
                <a:schemeClr val="accent4">
                  <a:hueOff val="-1247790"/>
                  <a:lumOff val="-12326"/>
                </a:schemeClr>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335" name="The spectrum goes from Highly Predictive Projects up to Highly Adaptive Projects.…"/>
          <p:cNvSpPr txBox="1"/>
          <p:nvPr/>
        </p:nvSpPr>
        <p:spPr>
          <a:xfrm>
            <a:off x="1263953" y="5531369"/>
            <a:ext cx="8780673" cy="662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nSpc>
                <a:spcPct val="120000"/>
              </a:lnSpc>
              <a:defRPr sz="3500">
                <a:latin typeface="Tahoma"/>
                <a:ea typeface="Tahoma"/>
                <a:cs typeface="Tahoma"/>
                <a:sym typeface="Tahoma"/>
              </a:defRPr>
            </a:pPr>
            <a:r>
              <a:rPr sz="1750" dirty="0"/>
              <a:t>The spectrum goes from </a:t>
            </a:r>
            <a:r>
              <a:rPr sz="1750" dirty="0">
                <a:solidFill>
                  <a:schemeClr val="accent4">
                    <a:hueOff val="-476017"/>
                    <a:lumOff val="-10042"/>
                  </a:schemeClr>
                </a:solidFill>
                <a:latin typeface="Chalkduster"/>
                <a:ea typeface="Chalkduster"/>
                <a:cs typeface="Chalkduster"/>
                <a:sym typeface="Chalkduster"/>
              </a:rPr>
              <a:t>Highly Predictive</a:t>
            </a:r>
            <a:r>
              <a:rPr sz="1750" dirty="0"/>
              <a:t> </a:t>
            </a:r>
            <a:r>
              <a:rPr sz="1750" b="1" dirty="0"/>
              <a:t>Projects</a:t>
            </a:r>
            <a:r>
              <a:rPr sz="1750" dirty="0"/>
              <a:t> up to </a:t>
            </a:r>
            <a:r>
              <a:rPr sz="1750" dirty="0">
                <a:solidFill>
                  <a:schemeClr val="accent4">
                    <a:hueOff val="-1247790"/>
                    <a:lumOff val="-12326"/>
                  </a:schemeClr>
                </a:solidFill>
                <a:latin typeface="Chalkduster"/>
                <a:ea typeface="Chalkduster"/>
                <a:cs typeface="Chalkduster"/>
                <a:sym typeface="Chalkduster"/>
              </a:rPr>
              <a:t>Highly Adaptive</a:t>
            </a:r>
            <a:r>
              <a:rPr sz="1750" dirty="0"/>
              <a:t> </a:t>
            </a:r>
            <a:r>
              <a:rPr sz="1750" b="1" dirty="0"/>
              <a:t>Projects. </a:t>
            </a:r>
          </a:p>
          <a:p>
            <a:pPr>
              <a:lnSpc>
                <a:spcPct val="120000"/>
              </a:lnSpc>
              <a:defRPr sz="3500">
                <a:latin typeface="Tahoma"/>
                <a:ea typeface="Tahoma"/>
                <a:cs typeface="Tahoma"/>
                <a:sym typeface="Tahoma"/>
              </a:defRPr>
            </a:pPr>
            <a:r>
              <a:rPr sz="1750" dirty="0"/>
              <a:t>Within the same project some areas can be very predictable, others very uncertain.</a:t>
            </a:r>
          </a:p>
        </p:txBody>
      </p:sp>
    </p:spTree>
    <p:extLst>
      <p:ext uri="{BB962C8B-B14F-4D97-AF65-F5344CB8AC3E}">
        <p14:creationId xmlns:p14="http://schemas.microsoft.com/office/powerpoint/2010/main" val="428349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7FE3-D421-2DE0-4734-B754AECF6B52}"/>
              </a:ext>
            </a:extLst>
          </p:cNvPr>
          <p:cNvSpPr>
            <a:spLocks noGrp="1"/>
          </p:cNvSpPr>
          <p:nvPr>
            <p:ph type="title"/>
          </p:nvPr>
        </p:nvSpPr>
        <p:spPr/>
        <p:txBody>
          <a:bodyPr/>
          <a:lstStyle/>
          <a:p>
            <a:r>
              <a:rPr lang="it-IT" dirty="0"/>
              <a:t>Approccio escatologico</a:t>
            </a:r>
          </a:p>
        </p:txBody>
      </p:sp>
      <p:sp>
        <p:nvSpPr>
          <p:cNvPr id="3" name="Content Placeholder 2">
            <a:extLst>
              <a:ext uri="{FF2B5EF4-FFF2-40B4-BE49-F238E27FC236}">
                <a16:creationId xmlns:a16="http://schemas.microsoft.com/office/drawing/2014/main" id="{F4533524-C5CF-A60A-E737-181CCB92FC9B}"/>
              </a:ext>
            </a:extLst>
          </p:cNvPr>
          <p:cNvSpPr>
            <a:spLocks noGrp="1"/>
          </p:cNvSpPr>
          <p:nvPr>
            <p:ph idx="1"/>
          </p:nvPr>
        </p:nvSpPr>
        <p:spPr>
          <a:xfrm>
            <a:off x="838199" y="1578490"/>
            <a:ext cx="10515600" cy="4351338"/>
          </a:xfrm>
        </p:spPr>
        <p:txBody>
          <a:bodyPr>
            <a:normAutofit fontScale="92500" lnSpcReduction="10000"/>
          </a:bodyPr>
          <a:lstStyle/>
          <a:p>
            <a:r>
              <a:rPr lang="it-IT" b="1" dirty="0"/>
              <a:t>Gestione di progetto orientata </a:t>
            </a:r>
            <a:r>
              <a:rPr lang="it-IT" b="1" dirty="0">
                <a:solidFill>
                  <a:srgbClr val="4399B6"/>
                </a:solidFill>
              </a:rPr>
              <a:t>dal</a:t>
            </a:r>
            <a:r>
              <a:rPr lang="it-IT" b="1" dirty="0"/>
              <a:t> prodotto finale</a:t>
            </a:r>
          </a:p>
          <a:p>
            <a:r>
              <a:rPr lang="it-IT" dirty="0"/>
              <a:t>Partire dal fondo, obiettivi:  </a:t>
            </a:r>
          </a:p>
          <a:p>
            <a:pPr>
              <a:buFontTx/>
              <a:buChar char="-"/>
            </a:pPr>
            <a:r>
              <a:rPr lang="it-IT" dirty="0">
                <a:solidFill>
                  <a:srgbClr val="4399B6"/>
                </a:solidFill>
              </a:rPr>
              <a:t>operare</a:t>
            </a:r>
            <a:r>
              <a:rPr lang="it-IT" dirty="0"/>
              <a:t> un acceleratore, un detector, un’antenna gravitazionale, ...</a:t>
            </a:r>
          </a:p>
          <a:p>
            <a:pPr>
              <a:buFontTx/>
              <a:buChar char="-"/>
            </a:pPr>
            <a:r>
              <a:rPr lang="it-IT" dirty="0"/>
              <a:t>che sia aderente allo </a:t>
            </a:r>
            <a:r>
              <a:rPr lang="it-IT" dirty="0">
                <a:solidFill>
                  <a:srgbClr val="4399B6"/>
                </a:solidFill>
              </a:rPr>
              <a:t>scopo </a:t>
            </a:r>
            <a:r>
              <a:rPr lang="it-IT" dirty="0"/>
              <a:t>(l’oggetto del progetto deve essere più possibile uguale al suo design, concetto di qualità e configurazione)</a:t>
            </a:r>
          </a:p>
          <a:p>
            <a:pPr>
              <a:buFontTx/>
              <a:buChar char="-"/>
            </a:pPr>
            <a:r>
              <a:rPr lang="it-IT" b="1" dirty="0"/>
              <a:t>correttamente </a:t>
            </a:r>
            <a:r>
              <a:rPr lang="it-IT" b="1" dirty="0">
                <a:solidFill>
                  <a:srgbClr val="4399B6"/>
                </a:solidFill>
              </a:rPr>
              <a:t>documentato</a:t>
            </a:r>
            <a:r>
              <a:rPr lang="it-IT" b="1" dirty="0"/>
              <a:t> per essere condotto e manutenuto</a:t>
            </a:r>
          </a:p>
          <a:p>
            <a:pPr>
              <a:buFontTx/>
              <a:buChar char="-"/>
            </a:pPr>
            <a:r>
              <a:rPr lang="it-IT" dirty="0"/>
              <a:t>dalle persone che hanno la </a:t>
            </a:r>
            <a:r>
              <a:rPr lang="it-IT" dirty="0">
                <a:solidFill>
                  <a:srgbClr val="4399B6"/>
                </a:solidFill>
              </a:rPr>
              <a:t>competenza</a:t>
            </a:r>
            <a:r>
              <a:rPr lang="it-IT" dirty="0"/>
              <a:t> necessaria</a:t>
            </a:r>
          </a:p>
          <a:p>
            <a:pPr>
              <a:buFontTx/>
              <a:buChar char="-"/>
            </a:pPr>
            <a:r>
              <a:rPr lang="it-IT" dirty="0"/>
              <a:t>in condizioni di </a:t>
            </a:r>
            <a:r>
              <a:rPr lang="it-IT" dirty="0">
                <a:solidFill>
                  <a:srgbClr val="4399B6"/>
                </a:solidFill>
              </a:rPr>
              <a:t>sicurezza</a:t>
            </a:r>
          </a:p>
        </p:txBody>
      </p:sp>
      <p:sp>
        <p:nvSpPr>
          <p:cNvPr id="4" name="Slide Number Placeholder 3">
            <a:extLst>
              <a:ext uri="{FF2B5EF4-FFF2-40B4-BE49-F238E27FC236}">
                <a16:creationId xmlns:a16="http://schemas.microsoft.com/office/drawing/2014/main" id="{201F0C53-F497-E902-C849-E7397094E933}"/>
              </a:ext>
            </a:extLst>
          </p:cNvPr>
          <p:cNvSpPr>
            <a:spLocks noGrp="1"/>
          </p:cNvSpPr>
          <p:nvPr>
            <p:ph type="sldNum" sz="quarter" idx="12"/>
          </p:nvPr>
        </p:nvSpPr>
        <p:spPr/>
        <p:txBody>
          <a:bodyPr/>
          <a:lstStyle/>
          <a:p>
            <a:fld id="{FC7CF1D8-012F-4C4A-942F-460B411F49CB}" type="slidenum">
              <a:rPr lang="it-IT" smtClean="0"/>
              <a:pPr/>
              <a:t>3</a:t>
            </a:fld>
            <a:endParaRPr lang="it-IT"/>
          </a:p>
        </p:txBody>
      </p:sp>
    </p:spTree>
    <p:extLst>
      <p:ext uri="{BB962C8B-B14F-4D97-AF65-F5344CB8AC3E}">
        <p14:creationId xmlns:p14="http://schemas.microsoft.com/office/powerpoint/2010/main" val="3900707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8" name="Picture 3" descr="Picture 3"/>
          <p:cNvPicPr>
            <a:picLocks noChangeAspect="1"/>
          </p:cNvPicPr>
          <p:nvPr/>
        </p:nvPicPr>
        <p:blipFill>
          <a:blip r:embed="rId3"/>
          <a:stretch>
            <a:fillRect/>
          </a:stretch>
        </p:blipFill>
        <p:spPr>
          <a:xfrm>
            <a:off x="9495" y="24596"/>
            <a:ext cx="1513902" cy="885442"/>
          </a:xfrm>
          <a:prstGeom prst="rect">
            <a:avLst/>
          </a:prstGeom>
          <a:ln w="12700">
            <a:miter lim="400000"/>
          </a:ln>
        </p:spPr>
      </p:pic>
      <p:pic>
        <p:nvPicPr>
          <p:cNvPr id="449" name="Linea Linea" descr="Linea Linea"/>
          <p:cNvPicPr>
            <a:picLocks noChangeAspect="1"/>
          </p:cNvPicPr>
          <p:nvPr/>
        </p:nvPicPr>
        <p:blipFill>
          <a:blip r:embed="rId4"/>
          <a:stretch>
            <a:fillRect/>
          </a:stretch>
        </p:blipFill>
        <p:spPr>
          <a:xfrm>
            <a:off x="-46973" y="871571"/>
            <a:ext cx="12242801" cy="50801"/>
          </a:xfrm>
          <a:prstGeom prst="rect">
            <a:avLst/>
          </a:prstGeom>
          <a:ln w="12700">
            <a:miter lim="400000"/>
          </a:ln>
        </p:spPr>
      </p:pic>
      <p:pic>
        <p:nvPicPr>
          <p:cNvPr id="451" name="Linea Linea" descr="Linea Linea"/>
          <p:cNvPicPr>
            <a:picLocks noChangeAspect="1"/>
          </p:cNvPicPr>
          <p:nvPr/>
        </p:nvPicPr>
        <p:blipFill>
          <a:blip r:embed="rId5"/>
          <a:stretch>
            <a:fillRect/>
          </a:stretch>
        </p:blipFill>
        <p:spPr>
          <a:xfrm>
            <a:off x="-201489" y="6507960"/>
            <a:ext cx="12204701" cy="12701"/>
          </a:xfrm>
          <a:prstGeom prst="rect">
            <a:avLst/>
          </a:prstGeom>
          <a:ln w="12700">
            <a:miter lim="400000"/>
          </a:ln>
        </p:spPr>
      </p:pic>
      <p:sp>
        <p:nvSpPr>
          <p:cNvPr id="454" name="Outline"/>
          <p:cNvSpPr txBox="1">
            <a:spLocks noGrp="1"/>
          </p:cNvSpPr>
          <p:nvPr>
            <p:ph type="title"/>
          </p:nvPr>
        </p:nvSpPr>
        <p:spPr>
          <a:xfrm>
            <a:off x="1787406" y="-44380"/>
            <a:ext cx="6920660" cy="1085316"/>
          </a:xfrm>
          <a:prstGeom prst="rect">
            <a:avLst/>
          </a:prstGeom>
        </p:spPr>
        <p:txBody>
          <a:bodyPr anchor="ctr">
            <a:no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r>
              <a:rPr lang="en-US" sz="3200" b="1" dirty="0">
                <a:solidFill>
                  <a:srgbClr val="002060"/>
                </a:solidFill>
                <a:latin typeface="Montserrat ExtraBold" panose="00000900000000000000" pitchFamily="2" charset="0"/>
                <a:ea typeface="+mj-ea"/>
                <a:cs typeface="+mj-cs"/>
              </a:rPr>
              <a:t>Project Management e QUALITA’</a:t>
            </a:r>
          </a:p>
        </p:txBody>
      </p:sp>
      <p:sp>
        <p:nvSpPr>
          <p:cNvPr id="452"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p:sp>
        <p:nvSpPr>
          <p:cNvPr id="455" name="The concept of Project Management emerges from the concept of QUALITY"/>
          <p:cNvSpPr txBox="1"/>
          <p:nvPr/>
        </p:nvSpPr>
        <p:spPr>
          <a:xfrm>
            <a:off x="838200" y="1177424"/>
            <a:ext cx="51361" cy="32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defRPr sz="3500">
                <a:latin typeface="Tahoma"/>
                <a:ea typeface="Tahoma"/>
                <a:cs typeface="Tahoma"/>
                <a:sym typeface="Tahoma"/>
              </a:defRPr>
            </a:pPr>
            <a:endParaRPr sz="1750" dirty="0">
              <a:solidFill>
                <a:schemeClr val="accent4">
                  <a:hueOff val="-476017"/>
                  <a:lumOff val="-10042"/>
                </a:schemeClr>
              </a:solidFill>
              <a:latin typeface="Chalkduster"/>
              <a:ea typeface="Chalkduster"/>
              <a:cs typeface="Chalkduster"/>
              <a:sym typeface="Chalkduster"/>
            </a:endParaRPr>
          </a:p>
        </p:txBody>
      </p:sp>
      <p:sp>
        <p:nvSpPr>
          <p:cNvPr id="456" name="Rectangle 7"/>
          <p:cNvSpPr/>
          <p:nvPr/>
        </p:nvSpPr>
        <p:spPr>
          <a:xfrm>
            <a:off x="3291574" y="2194291"/>
            <a:ext cx="8485238" cy="1996637"/>
          </a:xfrm>
          <a:prstGeom prst="rect">
            <a:avLst/>
          </a:prstGeom>
          <a:solidFill>
            <a:schemeClr val="accent4">
              <a:hueOff val="-476017"/>
              <a:lumOff val="-10042"/>
            </a:schemeClr>
          </a:solidFill>
          <a:ln w="12700">
            <a:miter lim="400000"/>
          </a:ln>
          <a:effectLst>
            <a:outerShdw blurRad="254000" dist="330200" rotWithShape="0">
              <a:srgbClr val="535353"/>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just" defTabSz="914400">
              <a:lnSpc>
                <a:spcPct val="120000"/>
              </a:lnSpc>
              <a:defRPr sz="3500">
                <a:solidFill>
                  <a:srgbClr val="000000"/>
                </a:solidFill>
                <a:latin typeface="Tahoma"/>
                <a:ea typeface="Tahoma"/>
                <a:cs typeface="Tahoma"/>
                <a:sym typeface="Tahoma"/>
              </a:defRPr>
            </a:pPr>
            <a:r>
              <a:rPr sz="1750" dirty="0" err="1"/>
              <a:t>Qualità</a:t>
            </a:r>
            <a:r>
              <a:rPr lang="it-IT" sz="1750" dirty="0"/>
              <a:t>: </a:t>
            </a:r>
            <a:r>
              <a:rPr sz="1750" dirty="0" err="1"/>
              <a:t>capacità</a:t>
            </a:r>
            <a:r>
              <a:rPr sz="1750" dirty="0"/>
              <a:t> di </a:t>
            </a:r>
            <a:r>
              <a:rPr sz="1750" dirty="0" err="1"/>
              <a:t>raggiungere</a:t>
            </a:r>
            <a:r>
              <a:rPr sz="1750" dirty="0"/>
              <a:t> </a:t>
            </a:r>
            <a:r>
              <a:rPr sz="1750" dirty="0" err="1"/>
              <a:t>gli</a:t>
            </a:r>
            <a:r>
              <a:rPr sz="1750" dirty="0"/>
              <a:t> </a:t>
            </a:r>
            <a:r>
              <a:rPr sz="1750" dirty="0" err="1"/>
              <a:t>obiettivi</a:t>
            </a:r>
            <a:r>
              <a:rPr sz="1750" dirty="0"/>
              <a:t> di </a:t>
            </a:r>
            <a:r>
              <a:rPr sz="1750" dirty="0" err="1"/>
              <a:t>progetto</a:t>
            </a:r>
            <a:r>
              <a:rPr sz="1750" dirty="0"/>
              <a:t> </a:t>
            </a:r>
            <a:r>
              <a:rPr sz="1750" dirty="0" err="1"/>
              <a:t>stabiliti</a:t>
            </a:r>
            <a:r>
              <a:rPr sz="1750" dirty="0"/>
              <a:t>, </a:t>
            </a:r>
            <a:r>
              <a:rPr sz="1750" dirty="0" err="1"/>
              <a:t>utilizzando</a:t>
            </a:r>
            <a:r>
              <a:rPr sz="1750" dirty="0"/>
              <a:t> al </a:t>
            </a:r>
            <a:r>
              <a:rPr sz="1750" dirty="0" err="1"/>
              <a:t>meglio</a:t>
            </a:r>
            <a:r>
              <a:rPr sz="1750" dirty="0"/>
              <a:t> le </a:t>
            </a:r>
            <a:r>
              <a:rPr sz="1750" dirty="0" err="1"/>
              <a:t>risorse</a:t>
            </a:r>
            <a:r>
              <a:rPr sz="1750" dirty="0"/>
              <a:t> </a:t>
            </a:r>
            <a:r>
              <a:rPr sz="1750" dirty="0" err="1"/>
              <a:t>umane</a:t>
            </a:r>
            <a:r>
              <a:rPr sz="1750" dirty="0"/>
              <a:t>, </a:t>
            </a:r>
            <a:r>
              <a:rPr sz="1750" dirty="0" err="1"/>
              <a:t>tecnologiche</a:t>
            </a:r>
            <a:r>
              <a:rPr sz="1750" dirty="0"/>
              <a:t>, di tempo ed </a:t>
            </a:r>
            <a:r>
              <a:rPr sz="1750" dirty="0" err="1"/>
              <a:t>economiche</a:t>
            </a:r>
            <a:r>
              <a:rPr sz="1750" dirty="0"/>
              <a:t> a </a:t>
            </a:r>
            <a:r>
              <a:rPr sz="1750" dirty="0" err="1"/>
              <a:t>disposizione</a:t>
            </a:r>
            <a:r>
              <a:rPr sz="1750" dirty="0"/>
              <a:t> per mezzo di </a:t>
            </a:r>
            <a:r>
              <a:rPr sz="1750" dirty="0" err="1"/>
              <a:t>processi</a:t>
            </a:r>
            <a:r>
              <a:rPr sz="1750" dirty="0"/>
              <a:t> </a:t>
            </a:r>
            <a:r>
              <a:rPr sz="1750" u="sng" dirty="0" err="1"/>
              <a:t>riproducibili</a:t>
            </a:r>
            <a:r>
              <a:rPr sz="1750" dirty="0"/>
              <a:t> e </a:t>
            </a:r>
            <a:r>
              <a:rPr sz="1750" u="sng" dirty="0" err="1"/>
              <a:t>tracciabili</a:t>
            </a:r>
            <a:r>
              <a:rPr sz="1750" dirty="0"/>
              <a:t>. </a:t>
            </a:r>
            <a:endParaRPr lang="it-IT" sz="1750" dirty="0"/>
          </a:p>
          <a:p>
            <a:pPr algn="just" defTabSz="914400">
              <a:lnSpc>
                <a:spcPct val="120000"/>
              </a:lnSpc>
              <a:defRPr sz="3500">
                <a:solidFill>
                  <a:srgbClr val="000000"/>
                </a:solidFill>
                <a:latin typeface="Tahoma"/>
                <a:ea typeface="Tahoma"/>
                <a:cs typeface="Tahoma"/>
                <a:sym typeface="Tahoma"/>
              </a:defRPr>
            </a:pPr>
            <a:r>
              <a:rPr lang="it-IT" sz="1750" dirty="0"/>
              <a:t>Base per un linguaggio comune e quindi anche migliore gestione delle interfacce, attraverso la definizione centralizzata dei processi di comunicazione e approvazione. </a:t>
            </a:r>
            <a:r>
              <a:rPr lang="it-IT" sz="1750" i="1" dirty="0"/>
              <a:t>Altrimenti finisce come la torre di Babele</a:t>
            </a:r>
            <a:endParaRPr sz="1750" i="1" dirty="0"/>
          </a:p>
        </p:txBody>
      </p:sp>
      <p:sp>
        <p:nvSpPr>
          <p:cNvPr id="457" name="Rectangle 7"/>
          <p:cNvSpPr/>
          <p:nvPr/>
        </p:nvSpPr>
        <p:spPr>
          <a:xfrm>
            <a:off x="4077128" y="4985519"/>
            <a:ext cx="6914130" cy="1027141"/>
          </a:xfrm>
          <a:prstGeom prst="rect">
            <a:avLst/>
          </a:prstGeom>
          <a:solidFill>
            <a:schemeClr val="accent4">
              <a:hueOff val="-476017"/>
              <a:lumOff val="-10042"/>
            </a:schemeClr>
          </a:solidFill>
          <a:ln w="12700">
            <a:miter lim="400000"/>
          </a:ln>
          <a:effectLst>
            <a:outerShdw blurRad="254000" dist="330200" rotWithShape="0">
              <a:srgbClr val="535353"/>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just" defTabSz="1828800">
              <a:lnSpc>
                <a:spcPct val="120000"/>
              </a:lnSpc>
              <a:defRPr sz="3500">
                <a:solidFill>
                  <a:srgbClr val="000000"/>
                </a:solidFill>
                <a:latin typeface="Tahoma"/>
                <a:ea typeface="Tahoma"/>
                <a:cs typeface="Tahoma"/>
                <a:sym typeface="Tahoma"/>
              </a:defRPr>
            </a:lvl1pPr>
          </a:lstStyle>
          <a:p>
            <a:r>
              <a:rPr sz="1750" dirty="0" err="1"/>
              <a:t>Applicazione</a:t>
            </a:r>
            <a:r>
              <a:rPr sz="1750" dirty="0"/>
              <a:t> di </a:t>
            </a:r>
            <a:r>
              <a:rPr sz="1750" dirty="0" err="1"/>
              <a:t>metodi</a:t>
            </a:r>
            <a:r>
              <a:rPr sz="1750" dirty="0"/>
              <a:t> e </a:t>
            </a:r>
            <a:r>
              <a:rPr sz="1750" dirty="0" err="1"/>
              <a:t>conoscenze</a:t>
            </a:r>
            <a:r>
              <a:rPr sz="1750" dirty="0"/>
              <a:t> alle </a:t>
            </a:r>
            <a:r>
              <a:rPr sz="1750" dirty="0" err="1"/>
              <a:t>attività</a:t>
            </a:r>
            <a:r>
              <a:rPr sz="1750" dirty="0"/>
              <a:t> di </a:t>
            </a:r>
            <a:r>
              <a:rPr sz="1750" dirty="0" err="1"/>
              <a:t>progetto</a:t>
            </a:r>
            <a:r>
              <a:rPr sz="1750" dirty="0"/>
              <a:t> per </a:t>
            </a:r>
            <a:r>
              <a:rPr sz="1750" dirty="0" err="1"/>
              <a:t>produrre</a:t>
            </a:r>
            <a:r>
              <a:rPr sz="1750" dirty="0"/>
              <a:t> </a:t>
            </a:r>
            <a:r>
              <a:rPr sz="1750" dirty="0" err="1"/>
              <a:t>valore</a:t>
            </a:r>
            <a:r>
              <a:rPr sz="1750" dirty="0"/>
              <a:t> in </a:t>
            </a:r>
            <a:r>
              <a:rPr sz="1750" dirty="0" err="1"/>
              <a:t>maniera</a:t>
            </a:r>
            <a:r>
              <a:rPr sz="1750" dirty="0"/>
              <a:t> </a:t>
            </a:r>
            <a:r>
              <a:rPr sz="1750" dirty="0" err="1"/>
              <a:t>prevedibile</a:t>
            </a:r>
            <a:r>
              <a:rPr sz="1750" dirty="0"/>
              <a:t> e </a:t>
            </a:r>
            <a:r>
              <a:rPr sz="1750" dirty="0" err="1"/>
              <a:t>riproducibile</a:t>
            </a:r>
            <a:r>
              <a:rPr sz="1750" dirty="0"/>
              <a:t>, </a:t>
            </a:r>
            <a:r>
              <a:rPr sz="1750" dirty="0" err="1"/>
              <a:t>minimizzando</a:t>
            </a:r>
            <a:r>
              <a:rPr sz="1750" dirty="0"/>
              <a:t> </a:t>
            </a:r>
            <a:r>
              <a:rPr sz="1750" dirty="0" err="1"/>
              <a:t>i</a:t>
            </a:r>
            <a:r>
              <a:rPr sz="1750" dirty="0"/>
              <a:t> </a:t>
            </a:r>
            <a:r>
              <a:rPr sz="1750" dirty="0" err="1"/>
              <a:t>rischi</a:t>
            </a:r>
            <a:r>
              <a:rPr sz="1750" dirty="0"/>
              <a:t> e </a:t>
            </a:r>
            <a:r>
              <a:rPr sz="1750" dirty="0" err="1"/>
              <a:t>ottimizzando</a:t>
            </a:r>
            <a:r>
              <a:rPr sz="1750" dirty="0"/>
              <a:t> le </a:t>
            </a:r>
            <a:r>
              <a:rPr sz="1750" dirty="0" err="1"/>
              <a:t>risorse</a:t>
            </a:r>
            <a:endParaRPr sz="1750" dirty="0"/>
          </a:p>
        </p:txBody>
      </p:sp>
      <p:sp>
        <p:nvSpPr>
          <p:cNvPr id="458" name="QUALITY"/>
          <p:cNvSpPr txBox="1"/>
          <p:nvPr/>
        </p:nvSpPr>
        <p:spPr>
          <a:xfrm>
            <a:off x="671088" y="2806775"/>
            <a:ext cx="940194" cy="32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500">
                <a:solidFill>
                  <a:schemeClr val="accent4">
                    <a:hueOff val="-476017"/>
                    <a:lumOff val="-10042"/>
                  </a:schemeClr>
                </a:solidFill>
                <a:latin typeface="Chalkduster"/>
                <a:ea typeface="Chalkduster"/>
                <a:cs typeface="Chalkduster"/>
                <a:sym typeface="Chalkduster"/>
              </a:defRPr>
            </a:lvl1pPr>
          </a:lstStyle>
          <a:p>
            <a:pPr>
              <a:defRPr>
                <a:latin typeface="Tahoma"/>
                <a:ea typeface="Tahoma"/>
                <a:cs typeface="Tahoma"/>
                <a:sym typeface="Tahoma"/>
              </a:defRPr>
            </a:pPr>
            <a:r>
              <a:rPr sz="1750" dirty="0"/>
              <a:t>QUALITY</a:t>
            </a:r>
          </a:p>
        </p:txBody>
      </p:sp>
      <p:sp>
        <p:nvSpPr>
          <p:cNvPr id="459" name="PROJECT MANAGEMENT"/>
          <p:cNvSpPr txBox="1"/>
          <p:nvPr/>
        </p:nvSpPr>
        <p:spPr>
          <a:xfrm>
            <a:off x="343038" y="5247380"/>
            <a:ext cx="2475742" cy="32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500">
                <a:solidFill>
                  <a:schemeClr val="accent4">
                    <a:hueOff val="-476017"/>
                    <a:lumOff val="-10042"/>
                  </a:schemeClr>
                </a:solidFill>
                <a:latin typeface="Chalkduster"/>
                <a:ea typeface="Chalkduster"/>
                <a:cs typeface="Chalkduster"/>
                <a:sym typeface="Chalkduster"/>
              </a:defRPr>
            </a:lvl1pPr>
          </a:lstStyle>
          <a:p>
            <a:pPr>
              <a:defRPr>
                <a:latin typeface="Tahoma"/>
                <a:ea typeface="Tahoma"/>
                <a:cs typeface="Tahoma"/>
                <a:sym typeface="Tahoma"/>
              </a:defRPr>
            </a:pPr>
            <a:r>
              <a:rPr sz="1750"/>
              <a:t>PROJECT MANAGEMENT</a:t>
            </a:r>
          </a:p>
        </p:txBody>
      </p:sp>
      <p:pic>
        <p:nvPicPr>
          <p:cNvPr id="460" name="Linea Linea" descr="Linea Linea"/>
          <p:cNvPicPr>
            <a:picLocks/>
          </p:cNvPicPr>
          <p:nvPr/>
        </p:nvPicPr>
        <p:blipFill>
          <a:blip r:embed="rId6"/>
          <a:stretch>
            <a:fillRect/>
          </a:stretch>
        </p:blipFill>
        <p:spPr>
          <a:xfrm rot="5400000">
            <a:off x="487020" y="4059992"/>
            <a:ext cx="1628134" cy="200689"/>
          </a:xfrm>
          <a:prstGeom prst="rect">
            <a:avLst/>
          </a:prstGeom>
        </p:spPr>
      </p:pic>
      <p:sp>
        <p:nvSpPr>
          <p:cNvPr id="462" name="Freccia"/>
          <p:cNvSpPr/>
          <p:nvPr/>
        </p:nvSpPr>
        <p:spPr>
          <a:xfrm rot="5400000">
            <a:off x="7216692" y="4257266"/>
            <a:ext cx="635001" cy="635001"/>
          </a:xfrm>
          <a:prstGeom prst="rightArrow">
            <a:avLst>
              <a:gd name="adj1" fmla="val 32000"/>
              <a:gd name="adj2" fmla="val 64000"/>
            </a:avLst>
          </a:prstGeom>
          <a:solidFill>
            <a:schemeClr val="accent4">
              <a:hueOff val="-476017"/>
              <a:lumOff val="-10042"/>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 name="TextBox 1">
            <a:extLst>
              <a:ext uri="{FF2B5EF4-FFF2-40B4-BE49-F238E27FC236}">
                <a16:creationId xmlns:a16="http://schemas.microsoft.com/office/drawing/2014/main" id="{641564FD-556C-75F5-F590-B02AB9FF0427}"/>
              </a:ext>
            </a:extLst>
          </p:cNvPr>
          <p:cNvSpPr txBox="1"/>
          <p:nvPr/>
        </p:nvSpPr>
        <p:spPr>
          <a:xfrm>
            <a:off x="418747" y="1040936"/>
            <a:ext cx="11118941" cy="923330"/>
          </a:xfrm>
          <a:prstGeom prst="rect">
            <a:avLst/>
          </a:prstGeom>
          <a:noFill/>
        </p:spPr>
        <p:txBody>
          <a:bodyPr wrap="none" rtlCol="0">
            <a:spAutoFit/>
          </a:bodyPr>
          <a:lstStyle/>
          <a:p>
            <a:r>
              <a:rPr lang="it-IT" b="0" i="0" dirty="0">
                <a:solidFill>
                  <a:srgbClr val="3E3F3E"/>
                </a:solidFill>
                <a:effectLst>
                  <a:outerShdw blurRad="38100" dist="38100" dir="2700000" algn="tl">
                    <a:srgbClr val="000000">
                      <a:alpha val="43137"/>
                    </a:srgbClr>
                  </a:outerShdw>
                </a:effectLst>
                <a:latin typeface="Crimson Text"/>
              </a:rPr>
              <a:t>Proprietà che caratterizza </a:t>
            </a:r>
            <a:r>
              <a:rPr lang="it-IT" b="0" i="0" dirty="0">
                <a:solidFill>
                  <a:srgbClr val="3E3F3E"/>
                </a:solidFill>
                <a:effectLst/>
                <a:latin typeface="Crimson Text"/>
              </a:rPr>
              <a:t>una persona, un animale o qualsiasi altro essere, una cosa, </a:t>
            </a:r>
            <a:r>
              <a:rPr lang="it-IT" b="0" i="0" dirty="0">
                <a:solidFill>
                  <a:srgbClr val="3E3F3E"/>
                </a:solidFill>
                <a:effectLst>
                  <a:outerShdw blurRad="38100" dist="38100" dir="2700000" algn="tl">
                    <a:srgbClr val="000000">
                      <a:alpha val="43137"/>
                    </a:srgbClr>
                  </a:outerShdw>
                </a:effectLst>
                <a:latin typeface="Crimson Text"/>
              </a:rPr>
              <a:t>un oggetto o una situazione, </a:t>
            </a:r>
          </a:p>
          <a:p>
            <a:r>
              <a:rPr lang="it-IT" b="0" i="0" dirty="0">
                <a:solidFill>
                  <a:srgbClr val="3E3F3E"/>
                </a:solidFill>
                <a:effectLst>
                  <a:outerShdw blurRad="38100" dist="38100" dir="2700000" algn="tl">
                    <a:srgbClr val="000000">
                      <a:alpha val="43137"/>
                    </a:srgbClr>
                  </a:outerShdw>
                </a:effectLst>
                <a:latin typeface="Crimson Text"/>
              </a:rPr>
              <a:t>o un loro insieme organico</a:t>
            </a:r>
            <a:r>
              <a:rPr lang="it-IT" b="0" i="0" dirty="0">
                <a:solidFill>
                  <a:srgbClr val="3E3F3E"/>
                </a:solidFill>
                <a:effectLst/>
                <a:latin typeface="Crimson Text"/>
              </a:rPr>
              <a:t>, come specifico modo di essere, soprattutto </a:t>
            </a:r>
            <a:r>
              <a:rPr lang="it-IT" b="0" i="0" dirty="0">
                <a:solidFill>
                  <a:srgbClr val="3E3F3E"/>
                </a:solidFill>
                <a:effectLst>
                  <a:outerShdw blurRad="38100" dist="38100" dir="2700000" algn="tl">
                    <a:srgbClr val="000000">
                      <a:alpha val="43137"/>
                    </a:srgbClr>
                  </a:outerShdw>
                </a:effectLst>
                <a:latin typeface="Crimson Text"/>
              </a:rPr>
              <a:t>in relazione a </a:t>
            </a:r>
            <a:r>
              <a:rPr lang="it-IT" b="0" i="0" dirty="0">
                <a:solidFill>
                  <a:srgbClr val="3E3F3E"/>
                </a:solidFill>
                <a:effectLst/>
                <a:latin typeface="Crimson Text"/>
              </a:rPr>
              <a:t>particolari </a:t>
            </a:r>
            <a:r>
              <a:rPr lang="it-IT" b="0" i="0" dirty="0">
                <a:solidFill>
                  <a:srgbClr val="3E3F3E"/>
                </a:solidFill>
                <a:effectLst>
                  <a:outerShdw blurRad="38100" dist="38100" dir="2700000" algn="tl">
                    <a:srgbClr val="000000">
                      <a:alpha val="43137"/>
                    </a:srgbClr>
                  </a:outerShdw>
                </a:effectLst>
                <a:latin typeface="Crimson Text"/>
              </a:rPr>
              <a:t>aspetti e condizioni, </a:t>
            </a:r>
          </a:p>
          <a:p>
            <a:r>
              <a:rPr lang="it-IT" b="0" i="0" dirty="0">
                <a:solidFill>
                  <a:srgbClr val="3E3F3E"/>
                </a:solidFill>
                <a:effectLst>
                  <a:outerShdw blurRad="38100" dist="38100" dir="2700000" algn="tl">
                    <a:srgbClr val="000000">
                      <a:alpha val="43137"/>
                    </a:srgbClr>
                  </a:outerShdw>
                </a:effectLst>
                <a:latin typeface="Crimson Text"/>
              </a:rPr>
              <a:t>attività, funzioni e utilizzazioni</a:t>
            </a:r>
            <a:r>
              <a:rPr lang="it-IT" dirty="0">
                <a:solidFill>
                  <a:srgbClr val="3E3F3E"/>
                </a:solidFill>
                <a:latin typeface="Crimson Text"/>
              </a:rPr>
              <a:t> (Treccani).</a:t>
            </a:r>
            <a:endParaRPr lang="it-IT" dirty="0"/>
          </a:p>
        </p:txBody>
      </p:sp>
    </p:spTree>
    <p:extLst>
      <p:ext uri="{BB962C8B-B14F-4D97-AF65-F5344CB8AC3E}">
        <p14:creationId xmlns:p14="http://schemas.microsoft.com/office/powerpoint/2010/main" val="3174603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Linea Linea" descr="Linea Linea"/>
          <p:cNvPicPr>
            <a:picLocks noChangeAspect="1"/>
          </p:cNvPicPr>
          <p:nvPr/>
        </p:nvPicPr>
        <p:blipFill>
          <a:blip r:embed="rId2"/>
          <a:stretch>
            <a:fillRect/>
          </a:stretch>
        </p:blipFill>
        <p:spPr>
          <a:xfrm>
            <a:off x="-201489" y="6507960"/>
            <a:ext cx="12204701" cy="12701"/>
          </a:xfrm>
          <a:prstGeom prst="rect">
            <a:avLst/>
          </a:prstGeom>
          <a:ln w="12700">
            <a:miter lim="400000"/>
          </a:ln>
        </p:spPr>
      </p:pic>
      <p:sp>
        <p:nvSpPr>
          <p:cNvPr id="222" name="Outline"/>
          <p:cNvSpPr txBox="1">
            <a:spLocks noGrp="1"/>
          </p:cNvSpPr>
          <p:nvPr>
            <p:ph type="title"/>
          </p:nvPr>
        </p:nvSpPr>
        <p:spPr>
          <a:xfrm>
            <a:off x="1692351" y="182668"/>
            <a:ext cx="10515600" cy="580091"/>
          </a:xfrm>
          <a:prstGeom prst="rect">
            <a:avLst/>
          </a:prstGeom>
        </p:spPr>
        <p:txBody>
          <a:bodyPr vert="horz" lIns="91440" tIns="45720" rIns="91440" bIns="45720" rtlCol="0" anchor="ctr">
            <a:no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r>
              <a:rPr sz="3200" b="1" dirty="0">
                <a:solidFill>
                  <a:srgbClr val="002060"/>
                </a:solidFill>
                <a:latin typeface="Montserrat ExtraBold" panose="00000900000000000000" pitchFamily="2" charset="0"/>
                <a:ea typeface="+mj-ea"/>
                <a:cs typeface="+mj-cs"/>
              </a:rPr>
              <a:t>Project Management @ INFN</a:t>
            </a:r>
          </a:p>
        </p:txBody>
      </p:sp>
      <p:sp>
        <p:nvSpPr>
          <p:cNvPr id="220"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grpSp>
        <p:nvGrpSpPr>
          <p:cNvPr id="229" name="Raggruppa"/>
          <p:cNvGrpSpPr/>
          <p:nvPr/>
        </p:nvGrpSpPr>
        <p:grpSpPr>
          <a:xfrm>
            <a:off x="643126" y="1831633"/>
            <a:ext cx="9578215" cy="179167"/>
            <a:chOff x="-84542" y="-176831"/>
            <a:chExt cx="19156429" cy="358333"/>
          </a:xfrm>
        </p:grpSpPr>
        <p:pic>
          <p:nvPicPr>
            <p:cNvPr id="223" name="Linea Linea" descr="Linea Linea"/>
            <p:cNvPicPr>
              <a:picLocks/>
            </p:cNvPicPr>
            <p:nvPr/>
          </p:nvPicPr>
          <p:blipFill>
            <a:blip r:embed="rId3"/>
            <a:stretch>
              <a:fillRect/>
            </a:stretch>
          </p:blipFill>
          <p:spPr>
            <a:xfrm>
              <a:off x="2971924" y="-176831"/>
              <a:ext cx="16099964" cy="358334"/>
            </a:xfrm>
            <a:prstGeom prst="rect">
              <a:avLst/>
            </a:prstGeom>
            <a:effectLst>
              <a:outerShdw blurRad="76200" dist="38100" dir="5400000" rotWithShape="0">
                <a:srgbClr val="000000">
                  <a:alpha val="38000"/>
                </a:srgbClr>
              </a:outerShdw>
            </a:effectLst>
          </p:spPr>
        </p:pic>
        <p:pic>
          <p:nvPicPr>
            <p:cNvPr id="224" name="Linea Linea" descr="Linea Linea"/>
            <p:cNvPicPr>
              <a:picLocks/>
            </p:cNvPicPr>
            <p:nvPr/>
          </p:nvPicPr>
          <p:blipFill>
            <a:blip r:embed="rId4"/>
            <a:stretch>
              <a:fillRect/>
            </a:stretch>
          </p:blipFill>
          <p:spPr>
            <a:xfrm>
              <a:off x="-84543" y="-79871"/>
              <a:ext cx="597434" cy="169085"/>
            </a:xfrm>
            <a:prstGeom prst="rect">
              <a:avLst/>
            </a:prstGeom>
            <a:effectLst>
              <a:outerShdw blurRad="76200" dist="38100" dir="5400000" rotWithShape="0">
                <a:srgbClr val="000000">
                  <a:alpha val="38000"/>
                </a:srgbClr>
              </a:outerShdw>
            </a:effectLst>
          </p:spPr>
        </p:pic>
        <p:pic>
          <p:nvPicPr>
            <p:cNvPr id="225" name="Linea Linea" descr="Linea Linea"/>
            <p:cNvPicPr>
              <a:picLocks/>
            </p:cNvPicPr>
            <p:nvPr/>
          </p:nvPicPr>
          <p:blipFill>
            <a:blip r:embed="rId4"/>
            <a:stretch>
              <a:fillRect/>
            </a:stretch>
          </p:blipFill>
          <p:spPr>
            <a:xfrm>
              <a:off x="501742" y="-84543"/>
              <a:ext cx="597434" cy="169086"/>
            </a:xfrm>
            <a:prstGeom prst="rect">
              <a:avLst/>
            </a:prstGeom>
            <a:effectLst>
              <a:outerShdw blurRad="76200" dist="38100" dir="5400000" rotWithShape="0">
                <a:srgbClr val="000000">
                  <a:alpha val="38000"/>
                </a:srgbClr>
              </a:outerShdw>
            </a:effectLst>
          </p:spPr>
        </p:pic>
        <p:pic>
          <p:nvPicPr>
            <p:cNvPr id="226" name="Linea Linea" descr="Linea Linea"/>
            <p:cNvPicPr>
              <a:picLocks/>
            </p:cNvPicPr>
            <p:nvPr/>
          </p:nvPicPr>
          <p:blipFill>
            <a:blip r:embed="rId4"/>
            <a:stretch>
              <a:fillRect/>
            </a:stretch>
          </p:blipFill>
          <p:spPr>
            <a:xfrm>
              <a:off x="1101205" y="-84543"/>
              <a:ext cx="597434" cy="169086"/>
            </a:xfrm>
            <a:prstGeom prst="rect">
              <a:avLst/>
            </a:prstGeom>
            <a:effectLst>
              <a:outerShdw blurRad="76200" dist="38100" dir="5400000" rotWithShape="0">
                <a:srgbClr val="000000">
                  <a:alpha val="38000"/>
                </a:srgbClr>
              </a:outerShdw>
            </a:effectLst>
          </p:spPr>
        </p:pic>
        <p:pic>
          <p:nvPicPr>
            <p:cNvPr id="227" name="Linea Linea" descr="Linea Linea"/>
            <p:cNvPicPr>
              <a:picLocks/>
            </p:cNvPicPr>
            <p:nvPr/>
          </p:nvPicPr>
          <p:blipFill>
            <a:blip r:embed="rId4"/>
            <a:stretch>
              <a:fillRect/>
            </a:stretch>
          </p:blipFill>
          <p:spPr>
            <a:xfrm>
              <a:off x="1700668" y="-84543"/>
              <a:ext cx="597434" cy="169086"/>
            </a:xfrm>
            <a:prstGeom prst="rect">
              <a:avLst/>
            </a:prstGeom>
            <a:effectLst>
              <a:outerShdw blurRad="76200" dist="38100" dir="5400000" rotWithShape="0">
                <a:srgbClr val="000000">
                  <a:alpha val="38000"/>
                </a:srgbClr>
              </a:outerShdw>
            </a:effectLst>
          </p:spPr>
        </p:pic>
        <p:pic>
          <p:nvPicPr>
            <p:cNvPr id="228" name="Linea Linea" descr="Linea Linea"/>
            <p:cNvPicPr>
              <a:picLocks/>
            </p:cNvPicPr>
            <p:nvPr/>
          </p:nvPicPr>
          <p:blipFill>
            <a:blip r:embed="rId4"/>
            <a:stretch>
              <a:fillRect/>
            </a:stretch>
          </p:blipFill>
          <p:spPr>
            <a:xfrm>
              <a:off x="2300131" y="-84543"/>
              <a:ext cx="597434" cy="169086"/>
            </a:xfrm>
            <a:prstGeom prst="rect">
              <a:avLst/>
            </a:prstGeom>
            <a:effectLst>
              <a:outerShdw blurRad="76200" dist="38100" dir="5400000" rotWithShape="0">
                <a:srgbClr val="000000">
                  <a:alpha val="38000"/>
                </a:srgbClr>
              </a:outerShdw>
            </a:effectLst>
          </p:spPr>
        </p:pic>
      </p:grpSp>
      <p:grpSp>
        <p:nvGrpSpPr>
          <p:cNvPr id="236" name="Raggruppa"/>
          <p:cNvGrpSpPr/>
          <p:nvPr/>
        </p:nvGrpSpPr>
        <p:grpSpPr>
          <a:xfrm>
            <a:off x="6009773" y="955770"/>
            <a:ext cx="5884367" cy="5309996"/>
            <a:chOff x="-3126" y="-63501"/>
            <a:chExt cx="12284473" cy="10942908"/>
          </a:xfrm>
        </p:grpSpPr>
        <p:pic>
          <p:nvPicPr>
            <p:cNvPr id="230" name="05/2020 05/2020" descr="05/2020 05/2020"/>
            <p:cNvPicPr>
              <a:picLocks/>
            </p:cNvPicPr>
            <p:nvPr/>
          </p:nvPicPr>
          <p:blipFill>
            <a:blip r:embed="rId5"/>
            <a:stretch>
              <a:fillRect/>
            </a:stretch>
          </p:blipFill>
          <p:spPr>
            <a:xfrm>
              <a:off x="2152806" y="-63501"/>
              <a:ext cx="3103960" cy="1959361"/>
            </a:xfrm>
            <a:prstGeom prst="rect">
              <a:avLst/>
            </a:prstGeom>
            <a:effectLst>
              <a:outerShdw blurRad="76200" dist="38100" dir="5400000" rotWithShape="0">
                <a:srgbClr val="000000">
                  <a:alpha val="35000"/>
                </a:srgbClr>
              </a:outerShdw>
            </a:effectLst>
          </p:spPr>
        </p:pic>
        <p:sp>
          <p:nvSpPr>
            <p:cNvPr id="231" name="A.Variola…"/>
            <p:cNvSpPr txBox="1"/>
            <p:nvPr/>
          </p:nvSpPr>
          <p:spPr>
            <a:xfrm>
              <a:off x="296768" y="5000822"/>
              <a:ext cx="2357294" cy="41857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p>
              <a:pPr defTabSz="914400">
                <a:defRPr sz="2000" i="1">
                  <a:solidFill>
                    <a:srgbClr val="000000"/>
                  </a:solidFill>
                  <a:latin typeface="Avenir Next Regular"/>
                  <a:ea typeface="Avenir Next Regular"/>
                  <a:cs typeface="Avenir Next Regular"/>
                  <a:sym typeface="Avenir Next Regular"/>
                </a:defRPr>
              </a:pPr>
              <a:r>
                <a:rPr sz="1000"/>
                <a:t>A.Variola</a:t>
              </a:r>
            </a:p>
            <a:p>
              <a:pPr defTabSz="914400">
                <a:defRPr sz="2000" i="1">
                  <a:solidFill>
                    <a:srgbClr val="000000"/>
                  </a:solidFill>
                  <a:latin typeface="Avenir Next Regular"/>
                  <a:ea typeface="Avenir Next Regular"/>
                  <a:cs typeface="Avenir Next Regular"/>
                  <a:sym typeface="Avenir Next Regular"/>
                </a:defRPr>
              </a:pPr>
              <a:r>
                <a:rPr sz="1000"/>
                <a:t>M.Pallavicini</a:t>
              </a:r>
            </a:p>
            <a:p>
              <a:pPr defTabSz="914400">
                <a:defRPr sz="2000" i="1">
                  <a:solidFill>
                    <a:srgbClr val="000000"/>
                  </a:solidFill>
                  <a:latin typeface="Avenir Next Regular"/>
                  <a:ea typeface="Avenir Next Regular"/>
                  <a:cs typeface="Avenir Next Regular"/>
                  <a:sym typeface="Avenir Next Regular"/>
                </a:defRPr>
              </a:pPr>
              <a:r>
                <a:rPr sz="1000"/>
                <a:t>M.Grassi</a:t>
              </a:r>
            </a:p>
            <a:p>
              <a:pPr defTabSz="914400">
                <a:defRPr sz="2000" i="1">
                  <a:solidFill>
                    <a:srgbClr val="000000"/>
                  </a:solidFill>
                  <a:latin typeface="Avenir Next Regular"/>
                  <a:ea typeface="Avenir Next Regular"/>
                  <a:cs typeface="Avenir Next Regular"/>
                  <a:sym typeface="Avenir Next Regular"/>
                </a:defRPr>
              </a:pPr>
              <a:r>
                <a:rPr sz="1000"/>
                <a:t>M.Musumeci</a:t>
              </a:r>
            </a:p>
            <a:p>
              <a:pPr defTabSz="914400">
                <a:defRPr sz="2000" i="1">
                  <a:solidFill>
                    <a:srgbClr val="000000"/>
                  </a:solidFill>
                  <a:latin typeface="Avenir Next Regular"/>
                  <a:ea typeface="Avenir Next Regular"/>
                  <a:cs typeface="Avenir Next Regular"/>
                  <a:sym typeface="Avenir Next Regular"/>
                </a:defRPr>
              </a:pPr>
              <a:r>
                <a:rPr sz="1000"/>
                <a:t>G.Bisoffi</a:t>
              </a:r>
            </a:p>
            <a:p>
              <a:pPr defTabSz="914400">
                <a:defRPr sz="2000" i="1">
                  <a:solidFill>
                    <a:srgbClr val="000000"/>
                  </a:solidFill>
                  <a:latin typeface="Avenir Next Regular"/>
                  <a:ea typeface="Avenir Next Regular"/>
                  <a:cs typeface="Avenir Next Regular"/>
                  <a:sym typeface="Avenir Next Regular"/>
                </a:defRPr>
              </a:pPr>
              <a:r>
                <a:rPr sz="1000"/>
                <a:t>A.Falone</a:t>
              </a:r>
            </a:p>
            <a:p>
              <a:pPr defTabSz="914400">
                <a:defRPr sz="2000" i="1">
                  <a:solidFill>
                    <a:srgbClr val="000000"/>
                  </a:solidFill>
                  <a:latin typeface="Avenir Next Regular"/>
                  <a:ea typeface="Avenir Next Regular"/>
                  <a:cs typeface="Avenir Next Regular"/>
                  <a:sym typeface="Avenir Next Regular"/>
                </a:defRPr>
              </a:pPr>
              <a:r>
                <a:rPr sz="1000"/>
                <a:t>L.Latronico</a:t>
              </a:r>
            </a:p>
            <a:p>
              <a:pPr defTabSz="914400">
                <a:defRPr sz="2000" i="1">
                  <a:solidFill>
                    <a:srgbClr val="000000"/>
                  </a:solidFill>
                  <a:latin typeface="Avenir Next Regular"/>
                  <a:ea typeface="Avenir Next Regular"/>
                  <a:cs typeface="Avenir Next Regular"/>
                  <a:sym typeface="Avenir Next Regular"/>
                </a:defRPr>
              </a:pPr>
              <a:r>
                <a:rPr sz="1000"/>
                <a:t>R.Gomezel</a:t>
              </a:r>
            </a:p>
            <a:p>
              <a:pPr defTabSz="914400">
                <a:defRPr sz="2000" i="1">
                  <a:solidFill>
                    <a:srgbClr val="000000"/>
                  </a:solidFill>
                  <a:latin typeface="Avenir Next Regular"/>
                  <a:ea typeface="Avenir Next Regular"/>
                  <a:cs typeface="Avenir Next Regular"/>
                  <a:sym typeface="Avenir Next Regular"/>
                </a:defRPr>
              </a:pPr>
              <a:r>
                <a:rPr sz="1000"/>
                <a:t>R.Tenchini</a:t>
              </a:r>
            </a:p>
            <a:p>
              <a:pPr defTabSz="914400">
                <a:defRPr sz="2000" i="1">
                  <a:solidFill>
                    <a:srgbClr val="000000"/>
                  </a:solidFill>
                  <a:latin typeface="Avenir Next Regular"/>
                  <a:ea typeface="Avenir Next Regular"/>
                  <a:cs typeface="Avenir Next Regular"/>
                  <a:sym typeface="Avenir Next Regular"/>
                </a:defRPr>
              </a:pPr>
              <a:r>
                <a:rPr sz="1000"/>
                <a:t>L.Leonzi</a:t>
              </a:r>
            </a:p>
            <a:p>
              <a:pPr defTabSz="914400">
                <a:defRPr sz="2000" i="1">
                  <a:solidFill>
                    <a:srgbClr val="000000"/>
                  </a:solidFill>
                  <a:latin typeface="Avenir Next Regular"/>
                  <a:ea typeface="Avenir Next Regular"/>
                  <a:cs typeface="Avenir Next Regular"/>
                  <a:sym typeface="Avenir Next Regular"/>
                </a:defRPr>
              </a:pPr>
              <a:r>
                <a:rPr sz="1000"/>
                <a:t>B.Martelli</a:t>
              </a:r>
            </a:p>
            <a:p>
              <a:pPr defTabSz="914400">
                <a:defRPr sz="2000" i="1">
                  <a:solidFill>
                    <a:srgbClr val="000000"/>
                  </a:solidFill>
                  <a:latin typeface="Avenir Next Regular"/>
                  <a:ea typeface="Avenir Next Regular"/>
                  <a:cs typeface="Avenir Next Regular"/>
                  <a:sym typeface="Avenir Next Regular"/>
                </a:defRPr>
              </a:pPr>
              <a:r>
                <a:rPr sz="1000"/>
                <a:t>S.Gammino</a:t>
              </a:r>
            </a:p>
            <a:p>
              <a:pPr defTabSz="914400">
                <a:defRPr sz="2000" i="1">
                  <a:solidFill>
                    <a:srgbClr val="000000"/>
                  </a:solidFill>
                  <a:latin typeface="Avenir Next Regular"/>
                  <a:ea typeface="Avenir Next Regular"/>
                  <a:cs typeface="Avenir Next Regular"/>
                  <a:sym typeface="Avenir Next Regular"/>
                </a:defRPr>
              </a:pPr>
              <a:r>
                <a:rPr sz="1000"/>
                <a:t>A.Cardini</a:t>
              </a:r>
            </a:p>
          </p:txBody>
        </p:sp>
        <p:sp>
          <p:nvSpPr>
            <p:cNvPr id="232" name="Creazione Comitato Nazionale Project Management"/>
            <p:cNvSpPr txBox="1"/>
            <p:nvPr/>
          </p:nvSpPr>
          <p:spPr>
            <a:xfrm>
              <a:off x="0" y="2941808"/>
              <a:ext cx="10972325" cy="615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defTabSz="1828800">
                <a:defRPr sz="2800">
                  <a:solidFill>
                    <a:srgbClr val="000000"/>
                  </a:solidFill>
                  <a:latin typeface="Avenir Next Regular"/>
                  <a:ea typeface="Avenir Next Regular"/>
                  <a:cs typeface="Avenir Next Regular"/>
                  <a:sym typeface="Avenir Next Regular"/>
                </a:defRPr>
              </a:lvl1pPr>
            </a:lstStyle>
            <a:p>
              <a:r>
                <a:rPr sz="1400"/>
                <a:t>Creazione Comitato Nazionale Project Management</a:t>
              </a:r>
            </a:p>
          </p:txBody>
        </p:sp>
        <p:pic>
          <p:nvPicPr>
            <p:cNvPr id="233" name="Immagine" descr="Immagine"/>
            <p:cNvPicPr>
              <a:picLocks/>
            </p:cNvPicPr>
            <p:nvPr/>
          </p:nvPicPr>
          <p:blipFill>
            <a:blip r:embed="rId6"/>
            <a:stretch>
              <a:fillRect/>
            </a:stretch>
          </p:blipFill>
          <p:spPr>
            <a:xfrm>
              <a:off x="2292219" y="3756941"/>
              <a:ext cx="9703883" cy="6643848"/>
            </a:xfrm>
            <a:prstGeom prst="rect">
              <a:avLst/>
            </a:prstGeom>
            <a:effectLst>
              <a:outerShdw blurRad="101600" dist="185836" dir="2700000" rotWithShape="0">
                <a:srgbClr val="000000">
                  <a:alpha val="95516"/>
                </a:srgbClr>
              </a:outerShdw>
            </a:effectLst>
          </p:spPr>
        </p:pic>
        <p:pic>
          <p:nvPicPr>
            <p:cNvPr id="234" name="Didascalia Didascalia" descr="Didascalia Didascalia"/>
            <p:cNvPicPr>
              <a:picLocks/>
            </p:cNvPicPr>
            <p:nvPr/>
          </p:nvPicPr>
          <p:blipFill>
            <a:blip r:embed="rId7"/>
            <a:stretch>
              <a:fillRect/>
            </a:stretch>
          </p:blipFill>
          <p:spPr>
            <a:xfrm>
              <a:off x="-3126" y="1810156"/>
              <a:ext cx="12284473" cy="9069251"/>
            </a:xfrm>
            <a:prstGeom prst="rect">
              <a:avLst/>
            </a:prstGeom>
            <a:effectLst/>
          </p:spPr>
        </p:pic>
      </p:grpSp>
      <p:grpSp>
        <p:nvGrpSpPr>
          <p:cNvPr id="257" name="Raggruppa"/>
          <p:cNvGrpSpPr/>
          <p:nvPr/>
        </p:nvGrpSpPr>
        <p:grpSpPr>
          <a:xfrm>
            <a:off x="211248" y="934504"/>
            <a:ext cx="5587467" cy="5326512"/>
            <a:chOff x="-50800" y="-63501"/>
            <a:chExt cx="11488689" cy="10981722"/>
          </a:xfrm>
        </p:grpSpPr>
        <p:pic>
          <p:nvPicPr>
            <p:cNvPr id="237" name="05/2017 05/2017" descr="05/2017 05/2017"/>
            <p:cNvPicPr>
              <a:picLocks/>
            </p:cNvPicPr>
            <p:nvPr/>
          </p:nvPicPr>
          <p:blipFill>
            <a:blip r:embed="rId8"/>
            <a:stretch>
              <a:fillRect/>
            </a:stretch>
          </p:blipFill>
          <p:spPr>
            <a:xfrm>
              <a:off x="4074715" y="-63501"/>
              <a:ext cx="3103961" cy="1959361"/>
            </a:xfrm>
            <a:prstGeom prst="rect">
              <a:avLst/>
            </a:prstGeom>
            <a:effectLst>
              <a:outerShdw blurRad="76200" dist="38100" dir="5400000" rotWithShape="0">
                <a:srgbClr val="000000">
                  <a:alpha val="35000"/>
                </a:srgbClr>
              </a:outerShdw>
            </a:effectLst>
          </p:spPr>
        </p:pic>
        <p:sp>
          <p:nvSpPr>
            <p:cNvPr id="238" name="Creazione Gruppo di Lavoro per il Project Management"/>
            <p:cNvSpPr txBox="1"/>
            <p:nvPr/>
          </p:nvSpPr>
          <p:spPr>
            <a:xfrm>
              <a:off x="1070606" y="3127734"/>
              <a:ext cx="10367283" cy="615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defTabSz="1828800">
                <a:defRPr sz="2800">
                  <a:solidFill>
                    <a:srgbClr val="000000"/>
                  </a:solidFill>
                  <a:latin typeface="Avenir Next Regular"/>
                  <a:ea typeface="Avenir Next Regular"/>
                  <a:cs typeface="Avenir Next Regular"/>
                  <a:sym typeface="Avenir Next Regular"/>
                </a:defRPr>
              </a:lvl1pPr>
            </a:lstStyle>
            <a:p>
              <a:r>
                <a:rPr sz="1400"/>
                <a:t>Creazione Gruppo di Lavoro per il Project Management</a:t>
              </a:r>
            </a:p>
          </p:txBody>
        </p:sp>
        <p:sp>
          <p:nvSpPr>
            <p:cNvPr id="239" name="A.Variola…"/>
            <p:cNvSpPr txBox="1"/>
            <p:nvPr/>
          </p:nvSpPr>
          <p:spPr>
            <a:xfrm>
              <a:off x="132354" y="7796542"/>
              <a:ext cx="2357294" cy="26468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p>
              <a:pPr defTabSz="914400">
                <a:defRPr sz="2000" i="1">
                  <a:solidFill>
                    <a:srgbClr val="000000"/>
                  </a:solidFill>
                  <a:latin typeface="Avenir Next Regular"/>
                  <a:ea typeface="Avenir Next Regular"/>
                  <a:cs typeface="Avenir Next Regular"/>
                  <a:sym typeface="Avenir Next Regular"/>
                </a:defRPr>
              </a:pPr>
              <a:r>
                <a:rPr sz="1000"/>
                <a:t>A.Variola</a:t>
              </a:r>
            </a:p>
            <a:p>
              <a:pPr defTabSz="914400">
                <a:defRPr sz="2000" i="1">
                  <a:solidFill>
                    <a:srgbClr val="000000"/>
                  </a:solidFill>
                  <a:latin typeface="Avenir Next Regular"/>
                  <a:ea typeface="Avenir Next Regular"/>
                  <a:cs typeface="Avenir Next Regular"/>
                  <a:sym typeface="Avenir Next Regular"/>
                </a:defRPr>
              </a:pPr>
              <a:r>
                <a:rPr sz="1000"/>
                <a:t>R.Saban</a:t>
              </a:r>
            </a:p>
            <a:p>
              <a:pPr defTabSz="914400">
                <a:defRPr sz="2000" i="1">
                  <a:solidFill>
                    <a:srgbClr val="000000"/>
                  </a:solidFill>
                  <a:latin typeface="Avenir Next Regular"/>
                  <a:ea typeface="Avenir Next Regular"/>
                  <a:cs typeface="Avenir Next Regular"/>
                  <a:sym typeface="Avenir Next Regular"/>
                </a:defRPr>
              </a:pPr>
              <a:r>
                <a:rPr sz="1000"/>
                <a:t>M.Pallavicini</a:t>
              </a:r>
            </a:p>
            <a:p>
              <a:pPr defTabSz="914400">
                <a:defRPr sz="2000" i="1">
                  <a:solidFill>
                    <a:srgbClr val="000000"/>
                  </a:solidFill>
                  <a:latin typeface="Avenir Next Regular"/>
                  <a:ea typeface="Avenir Next Regular"/>
                  <a:cs typeface="Avenir Next Regular"/>
                  <a:sym typeface="Avenir Next Regular"/>
                </a:defRPr>
              </a:pPr>
              <a:r>
                <a:rPr sz="1000"/>
                <a:t>M.Grassi</a:t>
              </a:r>
            </a:p>
            <a:p>
              <a:pPr defTabSz="914400">
                <a:defRPr sz="2000" i="1">
                  <a:solidFill>
                    <a:srgbClr val="000000"/>
                  </a:solidFill>
                  <a:latin typeface="Avenir Next Regular"/>
                  <a:ea typeface="Avenir Next Regular"/>
                  <a:cs typeface="Avenir Next Regular"/>
                  <a:sym typeface="Avenir Next Regular"/>
                </a:defRPr>
              </a:pPr>
              <a:r>
                <a:rPr sz="1000"/>
                <a:t>M.Musumeci</a:t>
              </a:r>
            </a:p>
            <a:p>
              <a:pPr defTabSz="914400">
                <a:defRPr sz="2000" i="1">
                  <a:solidFill>
                    <a:srgbClr val="000000"/>
                  </a:solidFill>
                  <a:latin typeface="Avenir Next Regular"/>
                  <a:ea typeface="Avenir Next Regular"/>
                  <a:cs typeface="Avenir Next Regular"/>
                  <a:sym typeface="Avenir Next Regular"/>
                </a:defRPr>
              </a:pPr>
              <a:r>
                <a:rPr sz="1000"/>
                <a:t>G.Bisoffi</a:t>
              </a:r>
            </a:p>
            <a:p>
              <a:pPr defTabSz="914400">
                <a:defRPr sz="2000" i="1">
                  <a:solidFill>
                    <a:srgbClr val="000000"/>
                  </a:solidFill>
                  <a:latin typeface="Avenir Next Regular"/>
                  <a:ea typeface="Avenir Next Regular"/>
                  <a:cs typeface="Avenir Next Regular"/>
                  <a:sym typeface="Avenir Next Regular"/>
                </a:defRPr>
              </a:pPr>
              <a:r>
                <a:rPr sz="1000"/>
                <a:t>A.Falone</a:t>
              </a:r>
            </a:p>
            <a:p>
              <a:pPr defTabSz="914400">
                <a:defRPr sz="2000" i="1">
                  <a:solidFill>
                    <a:srgbClr val="000000"/>
                  </a:solidFill>
                  <a:latin typeface="Avenir Next Regular"/>
                  <a:ea typeface="Avenir Next Regular"/>
                  <a:cs typeface="Avenir Next Regular"/>
                  <a:sym typeface="Avenir Next Regular"/>
                </a:defRPr>
              </a:pPr>
              <a:r>
                <a:rPr sz="1000"/>
                <a:t>A.Cardini</a:t>
              </a:r>
            </a:p>
          </p:txBody>
        </p:sp>
        <p:pic>
          <p:nvPicPr>
            <p:cNvPr id="240" name="Linea Linea" descr="Linea Linea"/>
            <p:cNvPicPr>
              <a:picLocks/>
            </p:cNvPicPr>
            <p:nvPr/>
          </p:nvPicPr>
          <p:blipFill>
            <a:blip r:embed="rId9"/>
            <a:stretch>
              <a:fillRect/>
            </a:stretch>
          </p:blipFill>
          <p:spPr>
            <a:xfrm rot="17600880">
              <a:off x="1762254" y="6023432"/>
              <a:ext cx="2412809" cy="184982"/>
            </a:xfrm>
            <a:prstGeom prst="rect">
              <a:avLst/>
            </a:prstGeom>
            <a:effectLst/>
          </p:spPr>
        </p:pic>
        <p:pic>
          <p:nvPicPr>
            <p:cNvPr id="242" name="Didascalia Didascalia" descr="Didascalia Didascalia"/>
            <p:cNvPicPr>
              <a:picLocks/>
            </p:cNvPicPr>
            <p:nvPr/>
          </p:nvPicPr>
          <p:blipFill>
            <a:blip r:embed="rId10"/>
            <a:stretch>
              <a:fillRect/>
            </a:stretch>
          </p:blipFill>
          <p:spPr>
            <a:xfrm>
              <a:off x="-50800" y="1814417"/>
              <a:ext cx="11485563" cy="9103804"/>
            </a:xfrm>
            <a:prstGeom prst="rect">
              <a:avLst/>
            </a:prstGeom>
            <a:effectLst/>
          </p:spPr>
        </p:pic>
        <p:sp>
          <p:nvSpPr>
            <p:cNvPr id="244" name="Deliverables"/>
            <p:cNvSpPr txBox="1"/>
            <p:nvPr/>
          </p:nvSpPr>
          <p:spPr>
            <a:xfrm>
              <a:off x="232714" y="6808838"/>
              <a:ext cx="2829178" cy="615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2800">
                  <a:solidFill>
                    <a:srgbClr val="000000"/>
                  </a:solidFill>
                  <a:latin typeface="Avenir Next Regular"/>
                  <a:ea typeface="Avenir Next Regular"/>
                  <a:cs typeface="Avenir Next Regular"/>
                  <a:sym typeface="Avenir Next Regular"/>
                </a:defRPr>
              </a:lvl1pPr>
            </a:lstStyle>
            <a:p>
              <a:r>
                <a:rPr sz="1400"/>
                <a:t>Deliverables</a:t>
              </a:r>
            </a:p>
          </p:txBody>
        </p:sp>
        <p:sp>
          <p:nvSpPr>
            <p:cNvPr id="245" name="Definizione…"/>
            <p:cNvSpPr/>
            <p:nvPr/>
          </p:nvSpPr>
          <p:spPr>
            <a:xfrm>
              <a:off x="3576066" y="3837257"/>
              <a:ext cx="6892463" cy="1399386"/>
            </a:xfrm>
            <a:prstGeom prst="roundRect">
              <a:avLst>
                <a:gd name="adj" fmla="val 19659"/>
              </a:avLst>
            </a:prstGeom>
            <a:solidFill>
              <a:srgbClr val="FFFFFF"/>
            </a:solidFill>
            <a:ln w="50800" cap="flat">
              <a:solidFill>
                <a:srgbClr val="6076B4"/>
              </a:solidFill>
              <a:prstDash val="solid"/>
              <a:round/>
            </a:ln>
            <a:effectLst>
              <a:outerShdw blurRad="76200" dist="381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noAutofit/>
            </a:bodyPr>
            <a:lstStyle/>
            <a:p>
              <a:pPr defTabSz="914400">
                <a:defRPr sz="2600">
                  <a:solidFill>
                    <a:srgbClr val="000000"/>
                  </a:solidFill>
                  <a:latin typeface="Avenir Next Regular"/>
                  <a:ea typeface="Avenir Next Regular"/>
                  <a:cs typeface="Avenir Next Regular"/>
                  <a:sym typeface="Avenir Next Regular"/>
                </a:defRPr>
              </a:pPr>
              <a:r>
                <a:rPr sz="1300"/>
                <a:t>Definizione </a:t>
              </a:r>
            </a:p>
            <a:p>
              <a:pPr defTabSz="914400">
                <a:defRPr sz="2600">
                  <a:solidFill>
                    <a:srgbClr val="000000"/>
                  </a:solidFill>
                  <a:latin typeface="Avenir Next Regular"/>
                  <a:ea typeface="Avenir Next Regular"/>
                  <a:cs typeface="Avenir Next Regular"/>
                  <a:sym typeface="Avenir Next Regular"/>
                </a:defRPr>
              </a:pPr>
              <a:r>
                <a:rPr sz="1300"/>
                <a:t>Metodologia</a:t>
              </a:r>
            </a:p>
          </p:txBody>
        </p:sp>
        <p:sp>
          <p:nvSpPr>
            <p:cNvPr id="246" name="openSE"/>
            <p:cNvSpPr txBox="1"/>
            <p:nvPr/>
          </p:nvSpPr>
          <p:spPr>
            <a:xfrm>
              <a:off x="7671602" y="3718841"/>
              <a:ext cx="2209210" cy="710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noAutofit/>
            </a:bodyPr>
            <a:lstStyle>
              <a:lvl1pPr algn="l" defTabSz="1828800">
                <a:defRPr sz="3000">
                  <a:solidFill>
                    <a:srgbClr val="ECA359"/>
                  </a:solidFill>
                  <a:latin typeface="Chalkduster"/>
                  <a:ea typeface="Chalkduster"/>
                  <a:cs typeface="Chalkduster"/>
                  <a:sym typeface="Chalkduster"/>
                </a:defRPr>
              </a:lvl1pPr>
            </a:lstStyle>
            <a:p>
              <a:r>
                <a:rPr sz="1500"/>
                <a:t>openSE</a:t>
              </a:r>
            </a:p>
          </p:txBody>
        </p:sp>
        <p:pic>
          <p:nvPicPr>
            <p:cNvPr id="247" name="Immagine" descr="Immagine"/>
            <p:cNvPicPr>
              <a:picLocks/>
            </p:cNvPicPr>
            <p:nvPr/>
          </p:nvPicPr>
          <p:blipFill>
            <a:blip r:embed="rId11"/>
            <a:stretch>
              <a:fillRect/>
            </a:stretch>
          </p:blipFill>
          <p:spPr>
            <a:xfrm>
              <a:off x="6796072" y="4435592"/>
              <a:ext cx="3383094" cy="338794"/>
            </a:xfrm>
            <a:prstGeom prst="rect">
              <a:avLst/>
            </a:prstGeom>
            <a:ln w="12700" cap="flat">
              <a:noFill/>
              <a:miter lim="400000"/>
            </a:ln>
            <a:effectLst/>
          </p:spPr>
        </p:pic>
        <p:sp>
          <p:nvSpPr>
            <p:cNvPr id="248" name="Piano Assicurazione…"/>
            <p:cNvSpPr/>
            <p:nvPr/>
          </p:nvSpPr>
          <p:spPr>
            <a:xfrm>
              <a:off x="3658327" y="5611298"/>
              <a:ext cx="6775252" cy="2800778"/>
            </a:xfrm>
            <a:prstGeom prst="roundRect">
              <a:avLst>
                <a:gd name="adj" fmla="val 10184"/>
              </a:avLst>
            </a:prstGeom>
            <a:solidFill>
              <a:srgbClr val="FFFFFF"/>
            </a:solidFill>
            <a:ln w="50800" cap="flat">
              <a:solidFill>
                <a:srgbClr val="6076B4"/>
              </a:solidFill>
              <a:prstDash val="solid"/>
              <a:round/>
            </a:ln>
            <a:effectLst>
              <a:outerShdw blurRad="76200" dist="381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noAutofit/>
            </a:bodyPr>
            <a:lstStyle/>
            <a:p>
              <a:pPr defTabSz="914400">
                <a:defRPr sz="2600">
                  <a:solidFill>
                    <a:srgbClr val="000000"/>
                  </a:solidFill>
                  <a:latin typeface="Avenir Next Regular"/>
                  <a:ea typeface="Avenir Next Regular"/>
                  <a:cs typeface="Avenir Next Regular"/>
                  <a:sym typeface="Avenir Next Regular"/>
                </a:defRPr>
              </a:pPr>
              <a:r>
                <a:rPr sz="1300"/>
                <a:t>Piano Assicurazione</a:t>
              </a:r>
            </a:p>
            <a:p>
              <a:pPr defTabSz="914400">
                <a:defRPr sz="2600">
                  <a:solidFill>
                    <a:srgbClr val="000000"/>
                  </a:solidFill>
                  <a:latin typeface="Avenir Next Regular"/>
                  <a:ea typeface="Avenir Next Regular"/>
                  <a:cs typeface="Avenir Next Regular"/>
                  <a:sym typeface="Avenir Next Regular"/>
                </a:defRPr>
              </a:pPr>
              <a:r>
                <a:rPr sz="1300"/>
                <a:t>Qualità</a:t>
              </a:r>
            </a:p>
          </p:txBody>
        </p:sp>
        <p:pic>
          <p:nvPicPr>
            <p:cNvPr id="249" name="Immagine" descr="Immagine"/>
            <p:cNvPicPr>
              <a:picLocks noChangeAspect="1"/>
            </p:cNvPicPr>
            <p:nvPr/>
          </p:nvPicPr>
          <p:blipFill>
            <a:blip r:embed="rId12"/>
            <a:stretch>
              <a:fillRect/>
            </a:stretch>
          </p:blipFill>
          <p:spPr>
            <a:xfrm>
              <a:off x="7735639" y="5667858"/>
              <a:ext cx="1854276" cy="2687657"/>
            </a:xfrm>
            <a:prstGeom prst="rect">
              <a:avLst/>
            </a:prstGeom>
            <a:ln w="12700" cap="flat">
              <a:noFill/>
              <a:miter lim="400000"/>
            </a:ln>
            <a:effectLst/>
          </p:spPr>
        </p:pic>
        <p:sp>
          <p:nvSpPr>
            <p:cNvPr id="250" name="Piano Formazione"/>
            <p:cNvSpPr/>
            <p:nvPr/>
          </p:nvSpPr>
          <p:spPr>
            <a:xfrm>
              <a:off x="3628706" y="8794816"/>
              <a:ext cx="6775253" cy="1901628"/>
            </a:xfrm>
            <a:prstGeom prst="roundRect">
              <a:avLst>
                <a:gd name="adj" fmla="val 15000"/>
              </a:avLst>
            </a:prstGeom>
            <a:solidFill>
              <a:srgbClr val="FFFFFF"/>
            </a:solidFill>
            <a:ln w="50800" cap="flat">
              <a:solidFill>
                <a:srgbClr val="6076B4"/>
              </a:solidFill>
              <a:prstDash val="solid"/>
              <a:round/>
            </a:ln>
            <a:effectLst>
              <a:outerShdw blurRad="76200" dist="381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noAutofit/>
            </a:bodyPr>
            <a:lstStyle>
              <a:lvl1pPr algn="l" defTabSz="1828800">
                <a:defRPr sz="2600">
                  <a:solidFill>
                    <a:srgbClr val="000000"/>
                  </a:solidFill>
                  <a:latin typeface="Avenir Next Regular"/>
                  <a:ea typeface="Avenir Next Regular"/>
                  <a:cs typeface="Avenir Next Regular"/>
                  <a:sym typeface="Avenir Next Regular"/>
                </a:defRPr>
              </a:lvl1pPr>
            </a:lstStyle>
            <a:p>
              <a:r>
                <a:rPr sz="1300"/>
                <a:t>Piano Formazione</a:t>
              </a:r>
            </a:p>
          </p:txBody>
        </p:sp>
        <p:sp>
          <p:nvSpPr>
            <p:cNvPr id="251" name="Corsi"/>
            <p:cNvSpPr txBox="1"/>
            <p:nvPr/>
          </p:nvSpPr>
          <p:spPr>
            <a:xfrm>
              <a:off x="8358257" y="8638737"/>
              <a:ext cx="185427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000">
                  <a:solidFill>
                    <a:srgbClr val="ECA359"/>
                  </a:solidFill>
                  <a:latin typeface="Chalkduster"/>
                  <a:ea typeface="Chalkduster"/>
                  <a:cs typeface="Chalkduster"/>
                  <a:sym typeface="Chalkduster"/>
                </a:defRPr>
              </a:lvl1pPr>
            </a:lstStyle>
            <a:p>
              <a:r>
                <a:rPr sz="1500"/>
                <a:t>Corsi </a:t>
              </a:r>
            </a:p>
          </p:txBody>
        </p:sp>
        <p:sp>
          <p:nvSpPr>
            <p:cNvPr id="252" name="PM -Basic…"/>
            <p:cNvSpPr txBox="1"/>
            <p:nvPr/>
          </p:nvSpPr>
          <p:spPr>
            <a:xfrm>
              <a:off x="8498243" y="9109019"/>
              <a:ext cx="1301638" cy="1169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20" tIns="45720" rIns="45720" bIns="45720" numCol="1" anchor="t">
              <a:spAutoFit/>
            </a:bodyPr>
            <a:lstStyle/>
            <a:p>
              <a:pPr marL="80211" indent="-80211" defTabSz="914400">
                <a:buSzPct val="60000"/>
                <a:buBlip>
                  <a:blip r:embed="rId13"/>
                </a:buBlip>
                <a:defRPr sz="1600">
                  <a:solidFill>
                    <a:srgbClr val="535353"/>
                  </a:solidFill>
                  <a:latin typeface="Chalkduster"/>
                  <a:ea typeface="Chalkduster"/>
                  <a:cs typeface="Chalkduster"/>
                  <a:sym typeface="Chalkduster"/>
                </a:defRPr>
              </a:pPr>
              <a:r>
                <a:rPr sz="800"/>
                <a:t>PM -Basic</a:t>
              </a:r>
            </a:p>
            <a:p>
              <a:pPr marL="80211" indent="-80211" defTabSz="914400">
                <a:buSzPct val="60000"/>
                <a:buBlip>
                  <a:blip r:embed="rId13"/>
                </a:buBlip>
                <a:defRPr sz="1600">
                  <a:solidFill>
                    <a:srgbClr val="535353"/>
                  </a:solidFill>
                  <a:latin typeface="Chalkduster"/>
                  <a:ea typeface="Chalkduster"/>
                  <a:cs typeface="Chalkduster"/>
                  <a:sym typeface="Chalkduster"/>
                </a:defRPr>
              </a:pPr>
              <a:r>
                <a:rPr sz="800"/>
                <a:t>QAP</a:t>
              </a:r>
            </a:p>
            <a:p>
              <a:pPr marL="80211" indent="-80211" defTabSz="914400">
                <a:buSzPct val="60000"/>
                <a:buBlip>
                  <a:blip r:embed="rId13"/>
                </a:buBlip>
                <a:defRPr sz="1600">
                  <a:solidFill>
                    <a:srgbClr val="535353"/>
                  </a:solidFill>
                  <a:latin typeface="Chalkduster"/>
                  <a:ea typeface="Chalkduster"/>
                  <a:cs typeface="Chalkduster"/>
                  <a:sym typeface="Chalkduster"/>
                </a:defRPr>
              </a:pPr>
              <a:r>
                <a:rPr sz="800"/>
                <a:t>openSE</a:t>
              </a:r>
            </a:p>
            <a:p>
              <a:pPr marL="80211" indent="-80211" defTabSz="914400">
                <a:buSzPct val="60000"/>
                <a:buBlip>
                  <a:blip r:embed="rId13"/>
                </a:buBlip>
                <a:defRPr sz="1600">
                  <a:solidFill>
                    <a:srgbClr val="535353"/>
                  </a:solidFill>
                  <a:latin typeface="Chalkduster"/>
                  <a:ea typeface="Chalkduster"/>
                  <a:cs typeface="Chalkduster"/>
                  <a:sym typeface="Chalkduster"/>
                </a:defRPr>
              </a:pPr>
              <a:r>
                <a:rPr sz="800"/>
                <a:t>MProject </a:t>
              </a:r>
            </a:p>
          </p:txBody>
        </p:sp>
        <p:pic>
          <p:nvPicPr>
            <p:cNvPr id="253" name="Linea Linea" descr="Linea Linea"/>
            <p:cNvPicPr>
              <a:picLocks/>
            </p:cNvPicPr>
            <p:nvPr/>
          </p:nvPicPr>
          <p:blipFill>
            <a:blip r:embed="rId14"/>
            <a:stretch>
              <a:fillRect/>
            </a:stretch>
          </p:blipFill>
          <p:spPr>
            <a:xfrm>
              <a:off x="2489729" y="7049088"/>
              <a:ext cx="995372" cy="184981"/>
            </a:xfrm>
            <a:prstGeom prst="rect">
              <a:avLst/>
            </a:prstGeom>
            <a:effectLst/>
          </p:spPr>
        </p:pic>
        <p:pic>
          <p:nvPicPr>
            <p:cNvPr id="255" name="Linea Linea" descr="Linea Linea"/>
            <p:cNvPicPr>
              <a:picLocks/>
            </p:cNvPicPr>
            <p:nvPr/>
          </p:nvPicPr>
          <p:blipFill>
            <a:blip r:embed="rId15"/>
            <a:stretch>
              <a:fillRect/>
            </a:stretch>
          </p:blipFill>
          <p:spPr>
            <a:xfrm rot="4082999">
              <a:off x="1630757" y="8260104"/>
              <a:ext cx="2784151" cy="184982"/>
            </a:xfrm>
            <a:prstGeom prst="rect">
              <a:avLst/>
            </a:prstGeom>
            <a:effectLst/>
          </p:spPr>
        </p:pic>
      </p:grpSp>
    </p:spTree>
    <p:extLst>
      <p:ext uri="{BB962C8B-B14F-4D97-AF65-F5344CB8AC3E}">
        <p14:creationId xmlns:p14="http://schemas.microsoft.com/office/powerpoint/2010/main" val="175562503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29"/>
                                        </p:tgtEl>
                                        <p:attrNameLst>
                                          <p:attrName>style.visibility</p:attrName>
                                        </p:attrNameLst>
                                      </p:cBhvr>
                                      <p:to>
                                        <p:strVal val="visible"/>
                                      </p:to>
                                    </p:set>
                                    <p:anim calcmode="lin" valueType="num">
                                      <p:cBhvr>
                                        <p:cTn id="7" dur="1000" fill="hold"/>
                                        <p:tgtEl>
                                          <p:spTgt spid="229"/>
                                        </p:tgtEl>
                                        <p:attrNameLst>
                                          <p:attrName>ppt_x</p:attrName>
                                        </p:attrNameLst>
                                      </p:cBhvr>
                                      <p:tavLst>
                                        <p:tav tm="0">
                                          <p:val>
                                            <p:strVal val="0-#ppt_w/2"/>
                                          </p:val>
                                        </p:tav>
                                        <p:tav tm="100000">
                                          <p:val>
                                            <p:strVal val="#ppt_x"/>
                                          </p:val>
                                        </p:tav>
                                      </p:tavLst>
                                    </p:anim>
                                    <p:anim calcmode="lin" valueType="num">
                                      <p:cBhvr>
                                        <p:cTn id="8" dur="10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P spid="236" grpId="0" animBg="1" advAuto="0"/>
      <p:bldP spid="257"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798627" y="174046"/>
            <a:ext cx="6845643" cy="725123"/>
          </a:xfrm>
        </p:spPr>
        <p:txBody>
          <a:bodyPr/>
          <a:lstStyle/>
          <a:p>
            <a:r>
              <a:rPr lang="it-IT" sz="2700" dirty="0"/>
              <a:t>ESEMPIO – cosa succede se…</a:t>
            </a:r>
            <a:endParaRPr lang="en-US" sz="2700" dirty="0"/>
          </a:p>
        </p:txBody>
      </p:sp>
      <p:sp>
        <p:nvSpPr>
          <p:cNvPr id="3" name="Segnaposto contenuto 2"/>
          <p:cNvSpPr>
            <a:spLocks noGrp="1"/>
          </p:cNvSpPr>
          <p:nvPr>
            <p:ph idx="1"/>
          </p:nvPr>
        </p:nvSpPr>
        <p:spPr>
          <a:xfrm>
            <a:off x="325395" y="1705345"/>
            <a:ext cx="11541210" cy="3934914"/>
          </a:xfrm>
          <a:noFill/>
          <a:ln>
            <a:noFill/>
          </a:ln>
        </p:spPr>
        <p:txBody>
          <a:bodyPr>
            <a:noAutofit/>
          </a:bodyPr>
          <a:lstStyle/>
          <a:p>
            <a:pPr algn="just"/>
            <a:r>
              <a:rPr lang="it-IT" sz="2000" dirty="0"/>
              <a:t>PROJECT PROPOSAL non è completo : bisogni e requisiti incerti, validazione della fase CDR su basi non complete  e quindi ricerca di soluzioni non realizzabili (risorse umane), non identificazione degli </a:t>
            </a:r>
            <a:r>
              <a:rPr lang="it-IT" sz="2000" dirty="0" err="1"/>
              <a:t>stakeholders</a:t>
            </a:r>
            <a:r>
              <a:rPr lang="it-IT" sz="2000" dirty="0"/>
              <a:t> – conflitti di gestione </a:t>
            </a:r>
          </a:p>
          <a:p>
            <a:pPr algn="just"/>
            <a:r>
              <a:rPr lang="it-IT" sz="2000" dirty="0"/>
              <a:t>PMP non è completo : organizzazione incerta dell’aspetti di coordinamento. Rischio di mancata verifica delle risorse e di assenza di processi specifici di validazione e verifica - quindi derive nel  budget, nella schedula e nelle performance. </a:t>
            </a:r>
          </a:p>
          <a:p>
            <a:pPr algn="just"/>
            <a:r>
              <a:rPr lang="it-IT" sz="2000" dirty="0"/>
              <a:t>CDR non è completo : soluzione baseline non sufficientemente analizzata – si inizia il progetto (fase TDR) in modo esplorativo con conseguente incertezza di schedula e budget, R&amp;D non definiti e quindi incremento del budget e della schedula nella fase TDR, mancanza di politica di sicurezza adeguata</a:t>
            </a:r>
          </a:p>
          <a:p>
            <a:pPr algn="just"/>
            <a:r>
              <a:rPr lang="it-IT" sz="2000" dirty="0"/>
              <a:t>TDR non è completo : Rischi nella fase di redazione delle specifiche ingegneristiche e nel </a:t>
            </a:r>
            <a:r>
              <a:rPr lang="it-IT" sz="2000" dirty="0" err="1"/>
              <a:t>procurement</a:t>
            </a:r>
            <a:endParaRPr lang="en-US" sz="2000" dirty="0"/>
          </a:p>
        </p:txBody>
      </p:sp>
      <p:sp>
        <p:nvSpPr>
          <p:cNvPr id="6" name="Segnaposto numero diapositiva 5"/>
          <p:cNvSpPr>
            <a:spLocks noGrp="1"/>
          </p:cNvSpPr>
          <p:nvPr>
            <p:ph type="sldNum" sz="quarter" idx="12"/>
          </p:nvPr>
        </p:nvSpPr>
        <p:spPr/>
        <p:txBody>
          <a:bodyPr/>
          <a:lstStyle/>
          <a:p>
            <a:fld id="{59ACCCE4-2CD2-412D-9840-7B2120A46DAB}" type="slidenum">
              <a:rPr lang="en-US" smtClean="0"/>
              <a:t>32</a:t>
            </a:fld>
            <a:endParaRPr lang="en-US"/>
          </a:p>
        </p:txBody>
      </p:sp>
    </p:spTree>
    <p:extLst>
      <p:ext uri="{BB962C8B-B14F-4D97-AF65-F5344CB8AC3E}">
        <p14:creationId xmlns:p14="http://schemas.microsoft.com/office/powerpoint/2010/main" val="277725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697" y="442490"/>
            <a:ext cx="10697459" cy="1609344"/>
          </a:xfrm>
        </p:spPr>
        <p:txBody>
          <a:bodyPr>
            <a:normAutofit/>
          </a:bodyPr>
          <a:lstStyle/>
          <a:p>
            <a:pPr algn="ctr"/>
            <a:r>
              <a:rPr lang="it-IT" dirty="0">
                <a:solidFill>
                  <a:srgbClr val="0070C0"/>
                </a:solidFill>
              </a:rPr>
              <a:t>Gestione della configurazione </a:t>
            </a:r>
            <a:r>
              <a:rPr lang="it-IT" dirty="0" err="1">
                <a:solidFill>
                  <a:srgbClr val="0070C0"/>
                </a:solidFill>
              </a:rPr>
              <a:t>configuration</a:t>
            </a:r>
            <a:r>
              <a:rPr lang="it-IT" dirty="0">
                <a:solidFill>
                  <a:srgbClr val="0070C0"/>
                </a:solidFill>
              </a:rPr>
              <a:t> management</a:t>
            </a:r>
            <a:br>
              <a:rPr lang="it-IT" dirty="0">
                <a:solidFill>
                  <a:srgbClr val="0070C0"/>
                </a:solidFill>
              </a:rPr>
            </a:br>
            <a:r>
              <a:rPr lang="it-IT" dirty="0">
                <a:solidFill>
                  <a:srgbClr val="0070C0"/>
                </a:solidFill>
              </a:rPr>
              <a:t>CONTESTO</a:t>
            </a:r>
            <a:endParaRPr lang="en-US" dirty="0">
              <a:solidFill>
                <a:srgbClr val="0070C0"/>
              </a:solidFill>
            </a:endParaRPr>
          </a:p>
        </p:txBody>
      </p:sp>
      <p:sp>
        <p:nvSpPr>
          <p:cNvPr id="3" name="Segnaposto contenuto 2"/>
          <p:cNvSpPr>
            <a:spLocks noGrp="1"/>
          </p:cNvSpPr>
          <p:nvPr>
            <p:ph idx="1"/>
          </p:nvPr>
        </p:nvSpPr>
        <p:spPr>
          <a:xfrm>
            <a:off x="646044" y="2321383"/>
            <a:ext cx="10595112" cy="3562582"/>
          </a:xfrm>
          <a:blipFill>
            <a:blip r:embed="rId2"/>
            <a:tile tx="0" ty="0" sx="100000" sy="100000" flip="none" algn="tl"/>
          </a:blipFill>
        </p:spPr>
        <p:txBody>
          <a:bodyPr>
            <a:normAutofit fontScale="77500" lnSpcReduction="20000"/>
          </a:bodyPr>
          <a:lstStyle/>
          <a:p>
            <a:pPr algn="just"/>
            <a:r>
              <a:rPr lang="it-IT" b="1" dirty="0" err="1">
                <a:latin typeface="Bradley Hand ITC" panose="03070402050302030203" pitchFamily="66" charset="0"/>
              </a:rPr>
              <a:t>Facilities</a:t>
            </a:r>
            <a:r>
              <a:rPr lang="it-IT" b="1" dirty="0">
                <a:latin typeface="Bradley Hand ITC" panose="03070402050302030203" pitchFamily="66" charset="0"/>
              </a:rPr>
              <a:t> estremamente complesse che possono includere sistemi che emettono radiazioni ionizzanti.</a:t>
            </a:r>
          </a:p>
          <a:p>
            <a:pPr algn="just"/>
            <a:r>
              <a:rPr lang="it-IT" b="1" dirty="0">
                <a:latin typeface="Bradley Hand ITC" panose="03070402050302030203" pitchFamily="66" charset="0"/>
              </a:rPr>
              <a:t>Il risultato è il suo prototipo</a:t>
            </a:r>
          </a:p>
          <a:p>
            <a:pPr algn="just"/>
            <a:r>
              <a:rPr lang="it-IT" b="1" dirty="0">
                <a:latin typeface="Bradley Hand ITC" panose="03070402050302030203" pitchFamily="66" charset="0"/>
              </a:rPr>
              <a:t>Framework collaborativo a elementi </a:t>
            </a:r>
            <a:r>
              <a:rPr lang="it-IT" b="1" dirty="0" err="1">
                <a:latin typeface="Bradley Hand ITC" panose="03070402050302030203" pitchFamily="66" charset="0"/>
              </a:rPr>
              <a:t>distributi</a:t>
            </a:r>
            <a:r>
              <a:rPr lang="it-IT" b="1" dirty="0">
                <a:latin typeface="Bradley Hand ITC" panose="03070402050302030203" pitchFamily="66" charset="0"/>
              </a:rPr>
              <a:t> per i partecipanti nelle fasi di proposta, studio, costruzione e </a:t>
            </a:r>
            <a:r>
              <a:rPr lang="it-IT" b="1" dirty="0" err="1">
                <a:latin typeface="Bradley Hand ITC" panose="03070402050302030203" pitchFamily="66" charset="0"/>
              </a:rPr>
              <a:t>commissioning</a:t>
            </a:r>
            <a:r>
              <a:rPr lang="it-IT" b="1" dirty="0">
                <a:latin typeface="Bradley Hand ITC" panose="03070402050302030203" pitchFamily="66" charset="0"/>
              </a:rPr>
              <a:t>.</a:t>
            </a:r>
          </a:p>
          <a:p>
            <a:pPr algn="just"/>
            <a:r>
              <a:rPr lang="it-IT" b="1" dirty="0">
                <a:latin typeface="Bradley Hand ITC" panose="03070402050302030203" pitchFamily="66" charset="0"/>
              </a:rPr>
              <a:t>Azioni di Manutenzione Ordinaria e Straordinaria</a:t>
            </a:r>
          </a:p>
          <a:p>
            <a:pPr marL="0" indent="0" algn="just">
              <a:buNone/>
            </a:pPr>
            <a:r>
              <a:rPr lang="it-IT" b="1" dirty="0">
                <a:latin typeface="Bradley Hand ITC" panose="03070402050302030203" pitchFamily="66" charset="0"/>
              </a:rPr>
              <a:t>Avere una gestione dinamica dei cambiamenti in tutti i processi e soprattutto nella configurazione (</a:t>
            </a:r>
            <a:r>
              <a:rPr lang="it-IT" b="1" dirty="0" err="1">
                <a:latin typeface="Bradley Hand ITC" panose="03070402050302030203" pitchFamily="66" charset="0"/>
              </a:rPr>
              <a:t>vd</a:t>
            </a:r>
            <a:r>
              <a:rPr lang="it-IT" b="1" dirty="0">
                <a:latin typeface="Bradley Hand ITC" panose="03070402050302030203" pitchFamily="66" charset="0"/>
              </a:rPr>
              <a:t> prossima slide) della </a:t>
            </a:r>
            <a:r>
              <a:rPr lang="it-IT" b="1" dirty="0" err="1">
                <a:latin typeface="Bradley Hand ITC" panose="03070402050302030203" pitchFamily="66" charset="0"/>
              </a:rPr>
              <a:t>facility</a:t>
            </a:r>
            <a:r>
              <a:rPr lang="it-IT" b="1" dirty="0">
                <a:latin typeface="Bradley Hand ITC" panose="03070402050302030203" pitchFamily="66" charset="0"/>
              </a:rPr>
              <a:t> diventa una necessità.</a:t>
            </a:r>
          </a:p>
          <a:p>
            <a:pPr marL="0" indent="0" algn="just">
              <a:buNone/>
            </a:pPr>
            <a:r>
              <a:rPr lang="it-IT" b="1" dirty="0">
                <a:latin typeface="Bradley Hand ITC" panose="03070402050302030203" pitchFamily="66" charset="0"/>
              </a:rPr>
              <a:t>Ad ogni INTERVENTO che comporta un cambiamento bisogna avere un’informazione completa sulla configurazione al momento della variazione e la possibilità di aggiornarla una volta che il cambio sia stato implementato</a:t>
            </a:r>
          </a:p>
        </p:txBody>
      </p:sp>
      <p:sp>
        <p:nvSpPr>
          <p:cNvPr id="4" name="Segnaposto numero diapositiva 3"/>
          <p:cNvSpPr>
            <a:spLocks noGrp="1"/>
          </p:cNvSpPr>
          <p:nvPr>
            <p:ph type="sldNum" sz="quarter" idx="12"/>
          </p:nvPr>
        </p:nvSpPr>
        <p:spPr/>
        <p:txBody>
          <a:bodyPr/>
          <a:lstStyle/>
          <a:p>
            <a:fld id="{59ACCCE4-2CD2-412D-9840-7B2120A46DAB}" type="slidenum">
              <a:rPr lang="en-US" smtClean="0"/>
              <a:t>33</a:t>
            </a:fld>
            <a:endParaRPr lang="en-US"/>
          </a:p>
        </p:txBody>
      </p:sp>
      <p:sp>
        <p:nvSpPr>
          <p:cNvPr id="5" name="Segnaposto data 4"/>
          <p:cNvSpPr>
            <a:spLocks noGrp="1"/>
          </p:cNvSpPr>
          <p:nvPr>
            <p:ph type="dt" sz="half" idx="10"/>
          </p:nvPr>
        </p:nvSpPr>
        <p:spPr>
          <a:xfrm>
            <a:off x="9531188" y="6274077"/>
            <a:ext cx="1779940" cy="365125"/>
          </a:xfrm>
          <a:prstGeom prst="rect">
            <a:avLst/>
          </a:prstGeom>
        </p:spPr>
        <p:txBody>
          <a:bodyPr vert="horz" lIns="91440" tIns="45720" rIns="91440" bIns="45720" rtlCol="0" anchor="ctr"/>
          <a:lstStyle>
            <a:defPPr>
              <a:defRPr lang="en-US"/>
            </a:defPPr>
            <a:lvl1pPr marL="0" algn="r" defTabSz="914400" rtl="0" eaLnBrk="1" latinLnBrk="0" hangingPunct="1">
              <a:defRPr lang="it-IT" sz="1200" kern="1200" smtClean="0">
                <a:solidFill>
                  <a:schemeClr val="tx2"/>
                </a:solidFill>
                <a:latin typeface="Bradley Hand ITC" panose="03070402050302030203"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4B9014-B839-4655-9155-276DA0EE6CD7}" type="datetime1">
              <a:rPr lang="en-US" smtClean="0"/>
              <a:pPr algn="l"/>
              <a:t>3/2/2023</a:t>
            </a:fld>
            <a:endParaRPr lang="en-US"/>
          </a:p>
        </p:txBody>
      </p:sp>
      <p:sp>
        <p:nvSpPr>
          <p:cNvPr id="6" name="Segnaposto piè di pagina 5"/>
          <p:cNvSpPr>
            <a:spLocks noGrp="1"/>
          </p:cNvSpPr>
          <p:nvPr>
            <p:ph type="ftr" sz="quarter" idx="11"/>
          </p:nvPr>
        </p:nvSpPr>
        <p:spPr>
          <a:xfrm>
            <a:off x="0" y="6272784"/>
            <a:ext cx="4213537" cy="365125"/>
          </a:xfrm>
        </p:spPr>
        <p:txBody>
          <a:bodyPr/>
          <a:lstStyle/>
          <a:p>
            <a:r>
              <a:rPr lang="it-IT" dirty="0"/>
              <a:t>Formazione di Project Management : il </a:t>
            </a:r>
            <a:r>
              <a:rPr lang="it-IT" dirty="0" err="1"/>
              <a:t>framework</a:t>
            </a:r>
            <a:r>
              <a:rPr lang="it-IT" dirty="0"/>
              <a:t> </a:t>
            </a:r>
            <a:r>
              <a:rPr lang="it-IT" dirty="0" err="1"/>
              <a:t>openSE</a:t>
            </a:r>
            <a:endParaRPr lang="en-US" dirty="0"/>
          </a:p>
        </p:txBody>
      </p:sp>
    </p:spTree>
    <p:extLst>
      <p:ext uri="{BB962C8B-B14F-4D97-AF65-F5344CB8AC3E}">
        <p14:creationId xmlns:p14="http://schemas.microsoft.com/office/powerpoint/2010/main" val="65459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70C0"/>
                </a:solidFill>
              </a:rPr>
              <a:t>TO BUILD e AS BUILT </a:t>
            </a:r>
            <a:r>
              <a:rPr lang="it-IT" dirty="0" err="1">
                <a:solidFill>
                  <a:srgbClr val="0070C0"/>
                </a:solidFill>
              </a:rPr>
              <a:t>documentation</a:t>
            </a:r>
            <a:endParaRPr lang="en-US" dirty="0">
              <a:solidFill>
                <a:srgbClr val="0070C0"/>
              </a:solidFill>
            </a:endParaRPr>
          </a:p>
        </p:txBody>
      </p:sp>
      <p:sp>
        <p:nvSpPr>
          <p:cNvPr id="3" name="Segnaposto contenuto 2"/>
          <p:cNvSpPr>
            <a:spLocks noGrp="1"/>
          </p:cNvSpPr>
          <p:nvPr>
            <p:ph idx="1"/>
          </p:nvPr>
        </p:nvSpPr>
        <p:spPr>
          <a:blipFill>
            <a:blip r:embed="rId2"/>
            <a:tile tx="0" ty="0" sx="100000" sy="100000" flip="none" algn="tl"/>
          </a:blipFill>
        </p:spPr>
        <p:txBody>
          <a:bodyPr>
            <a:normAutofit fontScale="92500" lnSpcReduction="10000"/>
          </a:bodyPr>
          <a:lstStyle/>
          <a:p>
            <a:pPr algn="just"/>
            <a:endParaRPr lang="it-IT" b="1" dirty="0">
              <a:latin typeface="Bradley Hand ITC" panose="03070402050302030203" pitchFamily="66" charset="0"/>
            </a:endParaRPr>
          </a:p>
          <a:p>
            <a:pPr algn="just"/>
            <a:r>
              <a:rPr lang="it-IT" b="1" dirty="0">
                <a:solidFill>
                  <a:srgbClr val="0070C0"/>
                </a:solidFill>
                <a:latin typeface="Bradley Hand ITC" panose="03070402050302030203" pitchFamily="66" charset="0"/>
              </a:rPr>
              <a:t>TO BUILD : </a:t>
            </a:r>
          </a:p>
          <a:p>
            <a:pPr algn="just"/>
            <a:r>
              <a:rPr lang="it-IT" b="1" dirty="0">
                <a:latin typeface="Bradley Hand ITC" panose="03070402050302030203" pitchFamily="66" charset="0"/>
              </a:rPr>
              <a:t>contiene tutti i dettagli tecnici costruttivi, disegni, layouts di integrazione e di istallazione, istruzioni di montaggio, schemi, specifiche di interfaccia, procedure di fabbricazione……</a:t>
            </a:r>
          </a:p>
          <a:p>
            <a:pPr algn="just"/>
            <a:r>
              <a:rPr lang="it-IT" b="1" dirty="0">
                <a:latin typeface="Bradley Hand ITC" panose="03070402050302030203" pitchFamily="66" charset="0"/>
              </a:rPr>
              <a:t>Prodotta all’inizio della fase di realizzazione. Descrive i componenti nei loro aspetti costruttivi e di integrazione come dovrebbero essere prodotti in questa fase.</a:t>
            </a:r>
          </a:p>
          <a:p>
            <a:pPr algn="just"/>
            <a:r>
              <a:rPr lang="it-IT" b="1" dirty="0">
                <a:latin typeface="Bradley Hand ITC" panose="03070402050302030203" pitchFamily="66" charset="0"/>
              </a:rPr>
              <a:t>Il TDR, in quanto strumento di lavoro, fornisce la base per la To </a:t>
            </a:r>
            <a:r>
              <a:rPr lang="it-IT" b="1" dirty="0" err="1">
                <a:latin typeface="Bradley Hand ITC" panose="03070402050302030203" pitchFamily="66" charset="0"/>
              </a:rPr>
              <a:t>Build</a:t>
            </a:r>
            <a:r>
              <a:rPr lang="it-IT" b="1" dirty="0">
                <a:latin typeface="Bradley Hand ITC" panose="03070402050302030203" pitchFamily="66" charset="0"/>
              </a:rPr>
              <a:t> </a:t>
            </a:r>
            <a:r>
              <a:rPr lang="it-IT" b="1" dirty="0" err="1">
                <a:latin typeface="Bradley Hand ITC" panose="03070402050302030203" pitchFamily="66" charset="0"/>
              </a:rPr>
              <a:t>Documentation</a:t>
            </a:r>
            <a:r>
              <a:rPr lang="it-IT" b="1" dirty="0">
                <a:latin typeface="Bradley Hand ITC" panose="03070402050302030203" pitchFamily="66" charset="0"/>
              </a:rPr>
              <a:t>. Questa quindi più essere rilasciata solo a posteriori della validazione del TDR. </a:t>
            </a:r>
          </a:p>
        </p:txBody>
      </p:sp>
      <p:sp>
        <p:nvSpPr>
          <p:cNvPr id="4" name="Segnaposto numero diapositiva 3"/>
          <p:cNvSpPr>
            <a:spLocks noGrp="1"/>
          </p:cNvSpPr>
          <p:nvPr>
            <p:ph type="sldNum" sz="quarter" idx="12"/>
          </p:nvPr>
        </p:nvSpPr>
        <p:spPr/>
        <p:txBody>
          <a:bodyPr/>
          <a:lstStyle/>
          <a:p>
            <a:fld id="{59ACCCE4-2CD2-412D-9840-7B2120A46DAB}" type="slidenum">
              <a:rPr lang="en-US" smtClean="0"/>
              <a:t>34</a:t>
            </a:fld>
            <a:endParaRPr lang="en-US"/>
          </a:p>
        </p:txBody>
      </p:sp>
      <p:sp>
        <p:nvSpPr>
          <p:cNvPr id="5" name="Segnaposto data 4"/>
          <p:cNvSpPr>
            <a:spLocks noGrp="1"/>
          </p:cNvSpPr>
          <p:nvPr>
            <p:ph type="dt" sz="half" idx="10"/>
          </p:nvPr>
        </p:nvSpPr>
        <p:spPr>
          <a:xfrm>
            <a:off x="9531188" y="6274077"/>
            <a:ext cx="1779940" cy="365125"/>
          </a:xfrm>
          <a:prstGeom prst="rect">
            <a:avLst/>
          </a:prstGeom>
        </p:spPr>
        <p:txBody>
          <a:bodyPr vert="horz" lIns="91440" tIns="45720" rIns="91440" bIns="45720" rtlCol="0" anchor="ctr"/>
          <a:lstStyle>
            <a:defPPr>
              <a:defRPr lang="en-US"/>
            </a:defPPr>
            <a:lvl1pPr marL="0" algn="r" defTabSz="914400" rtl="0" eaLnBrk="1" latinLnBrk="0" hangingPunct="1">
              <a:defRPr lang="it-IT" sz="1200" kern="1200" smtClean="0">
                <a:solidFill>
                  <a:schemeClr val="tx2"/>
                </a:solidFill>
                <a:latin typeface="Bradley Hand ITC" panose="03070402050302030203"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4B9014-B839-4655-9155-276DA0EE6CD7}" type="datetime1">
              <a:rPr lang="en-US" smtClean="0"/>
              <a:pPr algn="l"/>
              <a:t>3/2/2023</a:t>
            </a:fld>
            <a:endParaRPr lang="en-US"/>
          </a:p>
        </p:txBody>
      </p:sp>
      <p:sp>
        <p:nvSpPr>
          <p:cNvPr id="6" name="Segnaposto piè di pagina 5"/>
          <p:cNvSpPr>
            <a:spLocks noGrp="1"/>
          </p:cNvSpPr>
          <p:nvPr>
            <p:ph type="ftr" sz="quarter" idx="11"/>
          </p:nvPr>
        </p:nvSpPr>
        <p:spPr>
          <a:xfrm>
            <a:off x="0" y="6272783"/>
            <a:ext cx="4213537" cy="365125"/>
          </a:xfrm>
        </p:spPr>
        <p:txBody>
          <a:bodyPr/>
          <a:lstStyle/>
          <a:p>
            <a:r>
              <a:rPr lang="it-IT"/>
              <a:t>Formazione di Project Management : il framework openSE</a:t>
            </a:r>
            <a:endParaRPr lang="en-US"/>
          </a:p>
        </p:txBody>
      </p:sp>
    </p:spTree>
    <p:extLst>
      <p:ext uri="{BB962C8B-B14F-4D97-AF65-F5344CB8AC3E}">
        <p14:creationId xmlns:p14="http://schemas.microsoft.com/office/powerpoint/2010/main" val="31393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blipFill>
            <a:blip r:embed="rId2"/>
            <a:tile tx="0" ty="0" sx="100000" sy="100000" flip="none" algn="tl"/>
          </a:blipFill>
        </p:spPr>
        <p:txBody>
          <a:bodyPr>
            <a:normAutofit fontScale="92500" lnSpcReduction="10000"/>
          </a:bodyPr>
          <a:lstStyle/>
          <a:p>
            <a:endParaRPr lang="it-IT" b="1" dirty="0">
              <a:solidFill>
                <a:srgbClr val="0070C0"/>
              </a:solidFill>
              <a:latin typeface="Bradley Hand ITC" panose="03070402050302030203" pitchFamily="66" charset="0"/>
            </a:endParaRPr>
          </a:p>
          <a:p>
            <a:r>
              <a:rPr lang="it-IT" b="1" dirty="0">
                <a:solidFill>
                  <a:srgbClr val="0070C0"/>
                </a:solidFill>
                <a:latin typeface="Bradley Hand ITC" panose="03070402050302030203" pitchFamily="66" charset="0"/>
              </a:rPr>
              <a:t>AS BUILT : </a:t>
            </a:r>
          </a:p>
          <a:p>
            <a:endParaRPr lang="it-IT" b="1" dirty="0">
              <a:solidFill>
                <a:srgbClr val="0070C0"/>
              </a:solidFill>
              <a:latin typeface="Bradley Hand ITC" panose="03070402050302030203" pitchFamily="66" charset="0"/>
            </a:endParaRPr>
          </a:p>
          <a:p>
            <a:pPr algn="just"/>
            <a:r>
              <a:rPr lang="it-IT" b="1" dirty="0">
                <a:latin typeface="Bradley Hand ITC" panose="03070402050302030203" pitchFamily="66" charset="0"/>
              </a:rPr>
              <a:t>Contiene tutti i reports di costruzione, assemblaggio e costruzione tenendo conto di tutte le fasi che hanno portato alla versione COSTRUITA dei componenti. Variazioni rispetto alle configurazioni To </a:t>
            </a:r>
            <a:r>
              <a:rPr lang="it-IT" b="1" dirty="0" err="1">
                <a:latin typeface="Bradley Hand ITC" panose="03070402050302030203" pitchFamily="66" charset="0"/>
              </a:rPr>
              <a:t>Build</a:t>
            </a:r>
            <a:r>
              <a:rPr lang="it-IT" b="1" dirty="0">
                <a:latin typeface="Bradley Hand ITC" panose="03070402050302030203" pitchFamily="66" charset="0"/>
              </a:rPr>
              <a:t> devono essere illustrate o nelle procedure di Non Conformità o in quelle di modifica delle specifiche ingegneristiche (gestione delle modifiche e della configurazione)</a:t>
            </a:r>
          </a:p>
          <a:p>
            <a:pPr algn="just"/>
            <a:endParaRPr lang="it-IT" b="1" dirty="0">
              <a:latin typeface="Bradley Hand ITC" panose="03070402050302030203" pitchFamily="66" charset="0"/>
            </a:endParaRPr>
          </a:p>
          <a:p>
            <a:pPr algn="just"/>
            <a:r>
              <a:rPr lang="it-IT" b="1" dirty="0">
                <a:solidFill>
                  <a:srgbClr val="00B050"/>
                </a:solidFill>
                <a:latin typeface="Bradley Hand ITC" panose="03070402050302030203" pitchFamily="66" charset="0"/>
              </a:rPr>
              <a:t>DOCUMENTI DI LAVORO: preparati dal team tecnico</a:t>
            </a:r>
            <a:endParaRPr lang="en-US" b="1" dirty="0">
              <a:solidFill>
                <a:srgbClr val="00B050"/>
              </a:solidFill>
              <a:latin typeface="Bradley Hand ITC" panose="03070402050302030203" pitchFamily="66" charset="0"/>
            </a:endParaRPr>
          </a:p>
          <a:p>
            <a:endParaRPr lang="en-US" dirty="0"/>
          </a:p>
        </p:txBody>
      </p:sp>
      <p:sp>
        <p:nvSpPr>
          <p:cNvPr id="4" name="Segnaposto numero diapositiva 3"/>
          <p:cNvSpPr>
            <a:spLocks noGrp="1"/>
          </p:cNvSpPr>
          <p:nvPr>
            <p:ph type="sldNum" sz="quarter" idx="12"/>
          </p:nvPr>
        </p:nvSpPr>
        <p:spPr/>
        <p:txBody>
          <a:bodyPr/>
          <a:lstStyle/>
          <a:p>
            <a:fld id="{59ACCCE4-2CD2-412D-9840-7B2120A46DAB}" type="slidenum">
              <a:rPr lang="en-US" smtClean="0"/>
              <a:t>35</a:t>
            </a:fld>
            <a:endParaRPr lang="en-US"/>
          </a:p>
        </p:txBody>
      </p:sp>
      <p:sp>
        <p:nvSpPr>
          <p:cNvPr id="5" name="Titolo 1"/>
          <p:cNvSpPr>
            <a:spLocks noGrp="1"/>
          </p:cNvSpPr>
          <p:nvPr>
            <p:ph type="title"/>
          </p:nvPr>
        </p:nvSpPr>
        <p:spPr>
          <a:xfrm>
            <a:off x="1384322" y="512064"/>
            <a:ext cx="9743926" cy="1609344"/>
          </a:xfrm>
        </p:spPr>
        <p:txBody>
          <a:bodyPr/>
          <a:lstStyle/>
          <a:p>
            <a:r>
              <a:rPr lang="it-IT" dirty="0">
                <a:solidFill>
                  <a:srgbClr val="0070C0"/>
                </a:solidFill>
              </a:rPr>
              <a:t>TO BUILD e AS BUILT </a:t>
            </a:r>
            <a:r>
              <a:rPr lang="it-IT" dirty="0" err="1">
                <a:solidFill>
                  <a:srgbClr val="0070C0"/>
                </a:solidFill>
              </a:rPr>
              <a:t>documentation</a:t>
            </a:r>
            <a:endParaRPr lang="en-US" dirty="0">
              <a:solidFill>
                <a:srgbClr val="0070C0"/>
              </a:solidFill>
            </a:endParaRPr>
          </a:p>
        </p:txBody>
      </p:sp>
      <p:sp>
        <p:nvSpPr>
          <p:cNvPr id="2" name="Segnaposto data 1"/>
          <p:cNvSpPr>
            <a:spLocks noGrp="1"/>
          </p:cNvSpPr>
          <p:nvPr>
            <p:ph type="dt" sz="half" idx="10"/>
          </p:nvPr>
        </p:nvSpPr>
        <p:spPr>
          <a:xfrm>
            <a:off x="9531188" y="6274077"/>
            <a:ext cx="1779940" cy="365125"/>
          </a:xfrm>
          <a:prstGeom prst="rect">
            <a:avLst/>
          </a:prstGeom>
        </p:spPr>
        <p:txBody>
          <a:bodyPr vert="horz" lIns="91440" tIns="45720" rIns="91440" bIns="45720" rtlCol="0" anchor="ctr"/>
          <a:lstStyle>
            <a:defPPr>
              <a:defRPr lang="en-US"/>
            </a:defPPr>
            <a:lvl1pPr marL="0" algn="r" defTabSz="914400" rtl="0" eaLnBrk="1" latinLnBrk="0" hangingPunct="1">
              <a:defRPr lang="it-IT" sz="1200" kern="1200" smtClean="0">
                <a:solidFill>
                  <a:schemeClr val="tx2"/>
                </a:solidFill>
                <a:latin typeface="Bradley Hand ITC" panose="03070402050302030203"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4B9014-B839-4655-9155-276DA0EE6CD7}" type="datetime1">
              <a:rPr lang="en-US" smtClean="0"/>
              <a:pPr algn="l"/>
              <a:t>3/2/2023</a:t>
            </a:fld>
            <a:endParaRPr lang="en-US"/>
          </a:p>
        </p:txBody>
      </p:sp>
      <p:sp>
        <p:nvSpPr>
          <p:cNvPr id="6" name="Segnaposto piè di pagina 5"/>
          <p:cNvSpPr>
            <a:spLocks noGrp="1"/>
          </p:cNvSpPr>
          <p:nvPr>
            <p:ph type="ftr" sz="quarter" idx="11"/>
          </p:nvPr>
        </p:nvSpPr>
        <p:spPr>
          <a:xfrm>
            <a:off x="4769" y="6272783"/>
            <a:ext cx="4213537" cy="365125"/>
          </a:xfrm>
        </p:spPr>
        <p:txBody>
          <a:bodyPr/>
          <a:lstStyle/>
          <a:p>
            <a:r>
              <a:rPr lang="it-IT"/>
              <a:t>Formazione di Project Management : il framework openSE</a:t>
            </a:r>
            <a:endParaRPr lang="en-US"/>
          </a:p>
        </p:txBody>
      </p:sp>
    </p:spTree>
    <p:extLst>
      <p:ext uri="{BB962C8B-B14F-4D97-AF65-F5344CB8AC3E}">
        <p14:creationId xmlns:p14="http://schemas.microsoft.com/office/powerpoint/2010/main" val="125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9098" y="484632"/>
            <a:ext cx="11462110" cy="1609344"/>
          </a:xfrm>
        </p:spPr>
        <p:txBody>
          <a:bodyPr>
            <a:normAutofit/>
          </a:bodyPr>
          <a:lstStyle/>
          <a:p>
            <a:r>
              <a:rPr lang="it-IT" sz="4800" dirty="0" err="1">
                <a:solidFill>
                  <a:srgbClr val="0070C0"/>
                </a:solidFill>
              </a:rPr>
              <a:t>OPERAtions</a:t>
            </a:r>
            <a:r>
              <a:rPr lang="it-IT" sz="4800" dirty="0">
                <a:solidFill>
                  <a:srgbClr val="0070C0"/>
                </a:solidFill>
              </a:rPr>
              <a:t> and </a:t>
            </a:r>
            <a:r>
              <a:rPr lang="it-IT" sz="4800" dirty="0" err="1">
                <a:solidFill>
                  <a:srgbClr val="0070C0"/>
                </a:solidFill>
              </a:rPr>
              <a:t>maintenance</a:t>
            </a:r>
            <a:r>
              <a:rPr lang="it-IT" sz="4800" dirty="0">
                <a:solidFill>
                  <a:srgbClr val="0070C0"/>
                </a:solidFill>
              </a:rPr>
              <a:t> </a:t>
            </a:r>
            <a:r>
              <a:rPr lang="it-IT" sz="4800" dirty="0" err="1">
                <a:solidFill>
                  <a:srgbClr val="0070C0"/>
                </a:solidFill>
              </a:rPr>
              <a:t>documentation</a:t>
            </a:r>
            <a:endParaRPr lang="en-US" sz="4800" dirty="0">
              <a:solidFill>
                <a:srgbClr val="0070C0"/>
              </a:solidFill>
            </a:endParaRPr>
          </a:p>
        </p:txBody>
      </p:sp>
      <p:sp>
        <p:nvSpPr>
          <p:cNvPr id="3" name="Segnaposto contenuto 2"/>
          <p:cNvSpPr>
            <a:spLocks noGrp="1"/>
          </p:cNvSpPr>
          <p:nvPr>
            <p:ph idx="1"/>
          </p:nvPr>
        </p:nvSpPr>
        <p:spPr>
          <a:blipFill>
            <a:blip r:embed="rId2"/>
            <a:tile tx="0" ty="0" sx="100000" sy="100000" flip="none" algn="tl"/>
          </a:blipFill>
        </p:spPr>
        <p:txBody>
          <a:bodyPr>
            <a:normAutofit fontScale="92500" lnSpcReduction="10000"/>
          </a:bodyPr>
          <a:lstStyle/>
          <a:p>
            <a:pPr algn="ctr"/>
            <a:endParaRPr lang="it-IT" b="1" dirty="0">
              <a:latin typeface="Bradley Hand ITC" panose="03070402050302030203" pitchFamily="66" charset="0"/>
            </a:endParaRPr>
          </a:p>
          <a:p>
            <a:pPr algn="ctr"/>
            <a:endParaRPr lang="it-IT" b="1" dirty="0">
              <a:latin typeface="Bradley Hand ITC" panose="03070402050302030203" pitchFamily="66" charset="0"/>
            </a:endParaRPr>
          </a:p>
          <a:p>
            <a:pPr algn="just"/>
            <a:r>
              <a:rPr lang="it-IT" b="1" dirty="0">
                <a:latin typeface="Bradley Hand ITC" panose="03070402050302030203" pitchFamily="66" charset="0"/>
              </a:rPr>
              <a:t>Documentazione necessaria per assicurare i risultati finali</a:t>
            </a:r>
          </a:p>
          <a:p>
            <a:pPr algn="just"/>
            <a:r>
              <a:rPr lang="it-IT" b="1" dirty="0">
                <a:latin typeface="Bradley Hand ITC" panose="03070402050302030203" pitchFamily="66" charset="0"/>
              </a:rPr>
              <a:t>Riferimenti ai componenti nella To </a:t>
            </a:r>
            <a:r>
              <a:rPr lang="it-IT" b="1" dirty="0" err="1">
                <a:latin typeface="Bradley Hand ITC" panose="03070402050302030203" pitchFamily="66" charset="0"/>
              </a:rPr>
              <a:t>Build</a:t>
            </a:r>
            <a:r>
              <a:rPr lang="it-IT" b="1" dirty="0">
                <a:latin typeface="Bradley Hand ITC" panose="03070402050302030203" pitchFamily="66" charset="0"/>
              </a:rPr>
              <a:t> e nella </a:t>
            </a:r>
            <a:r>
              <a:rPr lang="it-IT" b="1" dirty="0" err="1">
                <a:latin typeface="Bradley Hand ITC" panose="03070402050302030203" pitchFamily="66" charset="0"/>
              </a:rPr>
              <a:t>As</a:t>
            </a:r>
            <a:r>
              <a:rPr lang="it-IT" b="1" dirty="0">
                <a:latin typeface="Bradley Hand ITC" panose="03070402050302030203" pitchFamily="66" charset="0"/>
              </a:rPr>
              <a:t> </a:t>
            </a:r>
            <a:r>
              <a:rPr lang="it-IT" b="1" dirty="0" err="1">
                <a:latin typeface="Bradley Hand ITC" panose="03070402050302030203" pitchFamily="66" charset="0"/>
              </a:rPr>
              <a:t>Built</a:t>
            </a:r>
            <a:r>
              <a:rPr lang="it-IT" b="1" dirty="0">
                <a:latin typeface="Bradley Hand ITC" panose="03070402050302030203" pitchFamily="66" charset="0"/>
              </a:rPr>
              <a:t> e descrizione di:</a:t>
            </a:r>
          </a:p>
          <a:p>
            <a:pPr algn="just"/>
            <a:r>
              <a:rPr lang="it-IT" b="1" dirty="0">
                <a:latin typeface="Bradley Hand ITC" panose="03070402050302030203" pitchFamily="66" charset="0"/>
              </a:rPr>
              <a:t>1) Le procedure di Manutenzione Ordinaria</a:t>
            </a:r>
          </a:p>
          <a:p>
            <a:pPr algn="just"/>
            <a:r>
              <a:rPr lang="it-IT" b="1" dirty="0">
                <a:latin typeface="Bradley Hand ITC" panose="03070402050302030203" pitchFamily="66" charset="0"/>
              </a:rPr>
              <a:t>2) I manuali e le istruzioni di operazione</a:t>
            </a:r>
          </a:p>
          <a:p>
            <a:pPr marL="0" indent="0" algn="just">
              <a:buNone/>
            </a:pPr>
            <a:r>
              <a:rPr lang="it-IT" b="1" dirty="0">
                <a:latin typeface="Bradley Hand ITC" panose="03070402050302030203" pitchFamily="66" charset="0"/>
              </a:rPr>
              <a:t>E uso associare gli azionisti nell’editing di questa fasi in modo da integrarli negli aspetti dell’operazione.</a:t>
            </a:r>
          </a:p>
          <a:p>
            <a:pPr marL="0" indent="0" algn="just">
              <a:buNone/>
            </a:pPr>
            <a:r>
              <a:rPr lang="it-IT" b="1" dirty="0">
                <a:solidFill>
                  <a:srgbClr val="00B050"/>
                </a:solidFill>
                <a:latin typeface="Bradley Hand ITC" panose="03070402050302030203" pitchFamily="66" charset="0"/>
              </a:rPr>
              <a:t>DOCUMENTI DI LAVORO: preparati dal team tecnico</a:t>
            </a:r>
            <a:endParaRPr lang="en-US" b="1" dirty="0">
              <a:solidFill>
                <a:srgbClr val="00B050"/>
              </a:solidFill>
              <a:latin typeface="Bradley Hand ITC" panose="03070402050302030203" pitchFamily="66" charset="0"/>
            </a:endParaRPr>
          </a:p>
          <a:p>
            <a:pPr marL="0" indent="0" algn="just">
              <a:buNone/>
            </a:pPr>
            <a:endParaRPr lang="en-US" b="1" dirty="0">
              <a:latin typeface="Bradley Hand ITC" panose="03070402050302030203" pitchFamily="66" charset="0"/>
            </a:endParaRPr>
          </a:p>
        </p:txBody>
      </p:sp>
      <p:sp>
        <p:nvSpPr>
          <p:cNvPr id="4" name="Segnaposto numero diapositiva 3"/>
          <p:cNvSpPr>
            <a:spLocks noGrp="1"/>
          </p:cNvSpPr>
          <p:nvPr>
            <p:ph type="sldNum" sz="quarter" idx="12"/>
          </p:nvPr>
        </p:nvSpPr>
        <p:spPr/>
        <p:txBody>
          <a:bodyPr/>
          <a:lstStyle/>
          <a:p>
            <a:fld id="{59ACCCE4-2CD2-412D-9840-7B2120A46DAB}" type="slidenum">
              <a:rPr lang="en-US" smtClean="0"/>
              <a:t>36</a:t>
            </a:fld>
            <a:endParaRPr lang="en-US"/>
          </a:p>
        </p:txBody>
      </p:sp>
      <p:sp>
        <p:nvSpPr>
          <p:cNvPr id="5" name="Segnaposto data 4"/>
          <p:cNvSpPr>
            <a:spLocks noGrp="1"/>
          </p:cNvSpPr>
          <p:nvPr>
            <p:ph type="dt" sz="half" idx="10"/>
          </p:nvPr>
        </p:nvSpPr>
        <p:spPr>
          <a:xfrm>
            <a:off x="9531188" y="6274077"/>
            <a:ext cx="1779940" cy="365125"/>
          </a:xfrm>
          <a:prstGeom prst="rect">
            <a:avLst/>
          </a:prstGeom>
        </p:spPr>
        <p:txBody>
          <a:bodyPr vert="horz" lIns="91440" tIns="45720" rIns="91440" bIns="45720" rtlCol="0" anchor="ctr"/>
          <a:lstStyle>
            <a:defPPr>
              <a:defRPr lang="en-US"/>
            </a:defPPr>
            <a:lvl1pPr marL="0" algn="r" defTabSz="914400" rtl="0" eaLnBrk="1" latinLnBrk="0" hangingPunct="1">
              <a:defRPr lang="it-IT" sz="1200" kern="1200" smtClean="0">
                <a:solidFill>
                  <a:schemeClr val="tx2"/>
                </a:solidFill>
                <a:latin typeface="Bradley Hand ITC" panose="03070402050302030203"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4B9014-B839-4655-9155-276DA0EE6CD7}" type="datetime1">
              <a:rPr lang="en-US" smtClean="0"/>
              <a:pPr algn="l"/>
              <a:t>3/2/2023</a:t>
            </a:fld>
            <a:endParaRPr lang="en-US"/>
          </a:p>
        </p:txBody>
      </p:sp>
      <p:sp>
        <p:nvSpPr>
          <p:cNvPr id="6" name="Segnaposto piè di pagina 5"/>
          <p:cNvSpPr>
            <a:spLocks noGrp="1"/>
          </p:cNvSpPr>
          <p:nvPr>
            <p:ph type="ftr" sz="quarter" idx="11"/>
          </p:nvPr>
        </p:nvSpPr>
        <p:spPr>
          <a:xfrm>
            <a:off x="0" y="6272784"/>
            <a:ext cx="4213537" cy="365125"/>
          </a:xfrm>
        </p:spPr>
        <p:txBody>
          <a:bodyPr/>
          <a:lstStyle/>
          <a:p>
            <a:r>
              <a:rPr lang="it-IT" dirty="0"/>
              <a:t>Formazione di Project Management : il </a:t>
            </a:r>
            <a:r>
              <a:rPr lang="it-IT" dirty="0" err="1"/>
              <a:t>framework</a:t>
            </a:r>
            <a:r>
              <a:rPr lang="it-IT" dirty="0"/>
              <a:t> </a:t>
            </a:r>
            <a:r>
              <a:rPr lang="it-IT" dirty="0" err="1"/>
              <a:t>openSE</a:t>
            </a:r>
            <a:endParaRPr lang="en-US" dirty="0"/>
          </a:p>
        </p:txBody>
      </p:sp>
    </p:spTree>
    <p:extLst>
      <p:ext uri="{BB962C8B-B14F-4D97-AF65-F5344CB8AC3E}">
        <p14:creationId xmlns:p14="http://schemas.microsoft.com/office/powerpoint/2010/main" val="22230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64999" y="1097941"/>
            <a:ext cx="10967020" cy="5086363"/>
          </a:xfrm>
          <a:blipFill>
            <a:blip r:embed="rId3"/>
            <a:tile tx="0" ty="0" sx="100000" sy="100000" flip="none" algn="tl"/>
          </a:blipFill>
        </p:spPr>
        <p:txBody>
          <a:bodyPr>
            <a:noAutofit/>
          </a:bodyPr>
          <a:lstStyle/>
          <a:p>
            <a:pPr marL="0" indent="0" algn="just">
              <a:buNone/>
            </a:pPr>
            <a:endParaRPr lang="it-IT" sz="2400" dirty="0"/>
          </a:p>
          <a:p>
            <a:pPr marL="0" indent="0" algn="just">
              <a:buNone/>
            </a:pPr>
            <a:endParaRPr lang="it-IT" sz="2400" dirty="0"/>
          </a:p>
          <a:p>
            <a:pPr marL="0" indent="0" algn="just">
              <a:buNone/>
            </a:pPr>
            <a:endParaRPr lang="it-IT" sz="2400" dirty="0"/>
          </a:p>
          <a:p>
            <a:pPr marL="457200" indent="-457200" algn="just">
              <a:buAutoNum type="arabicParenR"/>
            </a:pPr>
            <a:r>
              <a:rPr lang="it-IT" sz="2400" dirty="0"/>
              <a:t>Si esplicita in un</a:t>
            </a:r>
            <a:r>
              <a:rPr lang="it-IT" sz="2400" dirty="0">
                <a:solidFill>
                  <a:srgbClr val="4399B6"/>
                </a:solidFill>
              </a:rPr>
              <a:t> graduale</a:t>
            </a:r>
            <a:r>
              <a:rPr lang="it-IT" sz="2400" dirty="0"/>
              <a:t> approccio al raggiungimento delle performance del sistema, con integrazione del processo di acquisizione di esperienza rispetto alla sua complessità</a:t>
            </a:r>
          </a:p>
          <a:p>
            <a:pPr marL="457200" indent="-457200" algn="just">
              <a:buAutoNum type="arabicParenR"/>
            </a:pPr>
            <a:r>
              <a:rPr lang="it-IT" sz="2400" dirty="0"/>
              <a:t>Istruzione dei team di operazione, di manutenzione e degli users</a:t>
            </a:r>
          </a:p>
          <a:p>
            <a:pPr marL="457200" indent="-457200" algn="just">
              <a:buAutoNum type="arabicParenR"/>
            </a:pPr>
            <a:r>
              <a:rPr lang="it-IT" sz="2400" dirty="0"/>
              <a:t>Redazione e distribuzione dei </a:t>
            </a:r>
            <a:r>
              <a:rPr lang="it-IT" sz="2400" b="1" dirty="0"/>
              <a:t>manuali di operazione e manutenzione</a:t>
            </a:r>
            <a:r>
              <a:rPr lang="it-IT" sz="2400" dirty="0"/>
              <a:t> (e documentazione </a:t>
            </a:r>
            <a:r>
              <a:rPr lang="it-IT" sz="2400" dirty="0">
                <a:solidFill>
                  <a:srgbClr val="4399B6"/>
                </a:solidFill>
              </a:rPr>
              <a:t>As Designed </a:t>
            </a:r>
            <a:r>
              <a:rPr lang="it-IT" sz="2400" dirty="0"/>
              <a:t>ed </a:t>
            </a:r>
            <a:r>
              <a:rPr lang="it-IT" sz="2400" dirty="0">
                <a:solidFill>
                  <a:srgbClr val="4399B6"/>
                </a:solidFill>
              </a:rPr>
              <a:t>As Built</a:t>
            </a:r>
            <a:r>
              <a:rPr lang="it-IT" sz="2400" dirty="0"/>
              <a:t>, rapporti di </a:t>
            </a:r>
            <a:r>
              <a:rPr lang="it-IT" sz="2400" dirty="0">
                <a:solidFill>
                  <a:srgbClr val="4399B6"/>
                </a:solidFill>
              </a:rPr>
              <a:t>Validazione</a:t>
            </a:r>
            <a:r>
              <a:rPr lang="it-IT" sz="2400" dirty="0"/>
              <a:t>, </a:t>
            </a:r>
            <a:r>
              <a:rPr lang="it-IT" sz="2400" dirty="0">
                <a:solidFill>
                  <a:srgbClr val="4399B6"/>
                </a:solidFill>
              </a:rPr>
              <a:t>Manuali </a:t>
            </a:r>
            <a:r>
              <a:rPr lang="it-IT" sz="2400" dirty="0"/>
              <a:t>di </a:t>
            </a:r>
            <a:r>
              <a:rPr lang="it-IT" sz="2400" dirty="0">
                <a:solidFill>
                  <a:srgbClr val="4399B6"/>
                </a:solidFill>
              </a:rPr>
              <a:t>Operazione</a:t>
            </a:r>
            <a:r>
              <a:rPr lang="it-IT" sz="2400" dirty="0"/>
              <a:t> e di </a:t>
            </a:r>
            <a:r>
              <a:rPr lang="it-IT" sz="2400" dirty="0">
                <a:solidFill>
                  <a:srgbClr val="4399B6"/>
                </a:solidFill>
              </a:rPr>
              <a:t>Manutenzione</a:t>
            </a:r>
            <a:r>
              <a:rPr lang="it-IT" sz="2400" dirty="0"/>
              <a:t>)</a:t>
            </a:r>
          </a:p>
          <a:p>
            <a:pPr marL="457200" indent="-457200" algn="just">
              <a:buFont typeface="Arial" panose="020B0604020202020204" pitchFamily="34" charset="0"/>
              <a:buAutoNum type="arabicParenR"/>
            </a:pPr>
            <a:r>
              <a:rPr lang="it-IT" sz="2400" dirty="0"/>
              <a:t>Nel suo insieme il progetto </a:t>
            </a:r>
            <a:r>
              <a:rPr lang="it-IT" sz="2400" b="1" dirty="0">
                <a:solidFill>
                  <a:srgbClr val="4399B6"/>
                </a:solidFill>
              </a:rPr>
              <a:t>soddisfa alle esigenze</a:t>
            </a:r>
            <a:r>
              <a:rPr lang="it-IT" sz="2400" dirty="0">
                <a:solidFill>
                  <a:srgbClr val="4399B6"/>
                </a:solidFill>
              </a:rPr>
              <a:t> </a:t>
            </a:r>
            <a:r>
              <a:rPr lang="it-IT" sz="2400" dirty="0"/>
              <a:t>iniziali degli users/stakeholders e ai requisiti </a:t>
            </a:r>
          </a:p>
        </p:txBody>
      </p:sp>
      <p:sp>
        <p:nvSpPr>
          <p:cNvPr id="4" name="CasellaDiTesto 3"/>
          <p:cNvSpPr txBox="1"/>
          <p:nvPr/>
        </p:nvSpPr>
        <p:spPr>
          <a:xfrm>
            <a:off x="1530543" y="350194"/>
            <a:ext cx="9235931" cy="535531"/>
          </a:xfrm>
          <a:prstGeom prst="rect">
            <a:avLst/>
          </a:prstGeom>
          <a:noFill/>
        </p:spPr>
        <p:txBody>
          <a:bodyPr wrap="square" rtlCol="0">
            <a:spAutoFit/>
          </a:bodyPr>
          <a:lstStyle/>
          <a:p>
            <a:pPr defTabSz="914400">
              <a:lnSpc>
                <a:spcPct val="90000"/>
              </a:lnSpc>
              <a:spcBef>
                <a:spcPct val="0"/>
              </a:spcBef>
            </a:pPr>
            <a:r>
              <a:rPr lang="it-IT" sz="3200" b="1" dirty="0">
                <a:solidFill>
                  <a:srgbClr val="002060"/>
                </a:solidFill>
                <a:latin typeface="Montserrat ExtraBold" panose="00000900000000000000" pitchFamily="2" charset="0"/>
                <a:ea typeface="+mj-ea"/>
                <a:cs typeface="+mj-cs"/>
              </a:rPr>
              <a:t>Dalla qualità della fase di commissioning</a:t>
            </a:r>
            <a:endParaRPr lang="en-US" sz="3200" b="1" dirty="0">
              <a:solidFill>
                <a:srgbClr val="002060"/>
              </a:solidFill>
              <a:latin typeface="Montserrat ExtraBold" panose="00000900000000000000" pitchFamily="2" charset="0"/>
              <a:ea typeface="+mj-ea"/>
              <a:cs typeface="+mj-cs"/>
            </a:endParaRPr>
          </a:p>
        </p:txBody>
      </p:sp>
      <p:pic>
        <p:nvPicPr>
          <p:cNvPr id="5" name="Immagine 4"/>
          <p:cNvPicPr>
            <a:picLocks noChangeAspect="1"/>
          </p:cNvPicPr>
          <p:nvPr/>
        </p:nvPicPr>
        <p:blipFill>
          <a:blip r:embed="rId4"/>
          <a:stretch>
            <a:fillRect/>
          </a:stretch>
        </p:blipFill>
        <p:spPr>
          <a:xfrm>
            <a:off x="664999" y="1097941"/>
            <a:ext cx="5763637" cy="946296"/>
          </a:xfrm>
          <a:prstGeom prst="rect">
            <a:avLst/>
          </a:prstGeom>
        </p:spPr>
      </p:pic>
      <p:sp>
        <p:nvSpPr>
          <p:cNvPr id="6" name="Esplosione 1 5"/>
          <p:cNvSpPr/>
          <p:nvPr/>
        </p:nvSpPr>
        <p:spPr>
          <a:xfrm>
            <a:off x="4509348" y="1522372"/>
            <a:ext cx="574158" cy="61054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p:cNvSpPr>
            <a:spLocks noGrp="1"/>
          </p:cNvSpPr>
          <p:nvPr>
            <p:ph type="sldNum" sz="quarter" idx="12"/>
          </p:nvPr>
        </p:nvSpPr>
        <p:spPr/>
        <p:txBody>
          <a:bodyPr/>
          <a:lstStyle/>
          <a:p>
            <a:fld id="{59ACCCE4-2CD2-412D-9840-7B2120A46DAB}" type="slidenum">
              <a:rPr lang="en-US" smtClean="0"/>
              <a:t>4</a:t>
            </a:fld>
            <a:endParaRPr lang="en-US"/>
          </a:p>
        </p:txBody>
      </p:sp>
    </p:spTree>
    <p:extLst>
      <p:ext uri="{BB962C8B-B14F-4D97-AF65-F5344CB8AC3E}">
        <p14:creationId xmlns:p14="http://schemas.microsoft.com/office/powerpoint/2010/main" val="355062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6979" y="447984"/>
            <a:ext cx="10081731" cy="384833"/>
          </a:xfrm>
        </p:spPr>
        <p:txBody>
          <a:bodyPr/>
          <a:lstStyle/>
          <a:p>
            <a:r>
              <a:rPr lang="it-IT" sz="3200" dirty="0"/>
              <a:t>Cos’è un progetto? (</a:t>
            </a:r>
            <a:r>
              <a:rPr lang="it-IT" sz="3200" b="0" i="1" dirty="0"/>
              <a:t>soddisfa alle esigenze...</a:t>
            </a:r>
            <a:r>
              <a:rPr lang="it-IT" sz="3200" dirty="0"/>
              <a:t>) </a:t>
            </a:r>
          </a:p>
        </p:txBody>
      </p:sp>
      <p:sp>
        <p:nvSpPr>
          <p:cNvPr id="5" name="Segnaposto numero diapositiva 4"/>
          <p:cNvSpPr>
            <a:spLocks noGrp="1"/>
          </p:cNvSpPr>
          <p:nvPr>
            <p:ph type="sldNum" sz="quarter" idx="12"/>
          </p:nvPr>
        </p:nvSpPr>
        <p:spPr/>
        <p:txBody>
          <a:bodyPr/>
          <a:lstStyle/>
          <a:p>
            <a:fld id="{59ACCCE4-2CD2-412D-9840-7B2120A46DAB}" type="slidenum">
              <a:rPr lang="en-US" smtClean="0"/>
              <a:t>5</a:t>
            </a:fld>
            <a:endParaRPr lang="en-US"/>
          </a:p>
        </p:txBody>
      </p:sp>
      <p:sp>
        <p:nvSpPr>
          <p:cNvPr id="6" name="CasellaDiTesto 5"/>
          <p:cNvSpPr txBox="1"/>
          <p:nvPr/>
        </p:nvSpPr>
        <p:spPr>
          <a:xfrm>
            <a:off x="169815" y="1278541"/>
            <a:ext cx="12022185" cy="978729"/>
          </a:xfrm>
          <a:prstGeom prst="rect">
            <a:avLst/>
          </a:prstGeom>
          <a:blipFill>
            <a:blip r:embed="rId3"/>
            <a:tile tx="0" ty="0" sx="100000" sy="100000" flip="none" algn="tl"/>
          </a:blipFill>
        </p:spPr>
        <p:txBody>
          <a:bodyPr wrap="square" rtlCol="0">
            <a:spAutoFit/>
          </a:bodyPr>
          <a:lstStyle/>
          <a:p>
            <a:pPr algn="just">
              <a:lnSpc>
                <a:spcPct val="120000"/>
              </a:lnSpc>
              <a:spcBef>
                <a:spcPts val="600"/>
              </a:spcBef>
            </a:pPr>
            <a:r>
              <a:rPr lang="it-IT" sz="2400" b="1" dirty="0">
                <a:solidFill>
                  <a:srgbClr val="0070C0"/>
                </a:solidFill>
                <a:latin typeface="Bradley Hand ITC" panose="03070402050302030203" pitchFamily="66" charset="0"/>
              </a:rPr>
              <a:t>Wiki : </a:t>
            </a:r>
            <a:r>
              <a:rPr lang="it-IT" sz="2400" b="1" dirty="0">
                <a:latin typeface="Bradley Hand ITC" panose="03070402050302030203" pitchFamily="66" charset="0"/>
              </a:rPr>
              <a:t>Un progetto consiste nell'</a:t>
            </a:r>
            <a:r>
              <a:rPr lang="it-IT" sz="2400" b="1" dirty="0">
                <a:solidFill>
                  <a:srgbClr val="0070C0"/>
                </a:solidFill>
                <a:latin typeface="Bradley Hand ITC" panose="03070402050302030203" pitchFamily="66" charset="0"/>
              </a:rPr>
              <a:t>organizzazione</a:t>
            </a:r>
            <a:r>
              <a:rPr lang="it-IT" sz="2400" b="1" dirty="0">
                <a:latin typeface="Bradley Hand ITC" panose="03070402050302030203" pitchFamily="66" charset="0"/>
              </a:rPr>
              <a:t> di azioni nel tempo per il </a:t>
            </a:r>
            <a:r>
              <a:rPr lang="it-IT" sz="2400" b="1" dirty="0">
                <a:solidFill>
                  <a:srgbClr val="C00000"/>
                </a:solidFill>
                <a:latin typeface="Bradley Hand ITC" panose="03070402050302030203" pitchFamily="66" charset="0"/>
              </a:rPr>
              <a:t>perseguimento di uno scopo predefinito</a:t>
            </a:r>
            <a:r>
              <a:rPr lang="it-IT" sz="2400" b="1" dirty="0">
                <a:latin typeface="Bradley Hand ITC" panose="03070402050302030203" pitchFamily="66" charset="0"/>
              </a:rPr>
              <a:t>.</a:t>
            </a:r>
          </a:p>
        </p:txBody>
      </p:sp>
      <p:sp>
        <p:nvSpPr>
          <p:cNvPr id="7" name="CasellaDiTesto 6"/>
          <p:cNvSpPr txBox="1"/>
          <p:nvPr/>
        </p:nvSpPr>
        <p:spPr>
          <a:xfrm>
            <a:off x="84908" y="2320228"/>
            <a:ext cx="12022184" cy="886397"/>
          </a:xfrm>
          <a:prstGeom prst="rect">
            <a:avLst/>
          </a:prstGeom>
          <a:blipFill>
            <a:blip r:embed="rId3"/>
            <a:tile tx="0" ty="0" sx="100000" sy="100000" flip="none" algn="tl"/>
          </a:blipFill>
        </p:spPr>
        <p:txBody>
          <a:bodyPr wrap="square" rtlCol="0">
            <a:spAutoFit/>
          </a:bodyPr>
          <a:lstStyle/>
          <a:p>
            <a:pPr algn="ctr">
              <a:lnSpc>
                <a:spcPct val="120000"/>
              </a:lnSpc>
              <a:spcBef>
                <a:spcPts val="600"/>
              </a:spcBef>
            </a:pPr>
            <a:r>
              <a:rPr lang="it-IT" sz="2800" b="1" dirty="0">
                <a:solidFill>
                  <a:srgbClr val="0070C0"/>
                </a:solidFill>
                <a:latin typeface="Bradley Hand ITC" panose="03070402050302030203" pitchFamily="66" charset="0"/>
              </a:rPr>
              <a:t>Progetto scientifico: </a:t>
            </a:r>
            <a:r>
              <a:rPr lang="it-IT" sz="2400" b="1" dirty="0">
                <a:latin typeface="Bradley Hand ITC" panose="03070402050302030203" pitchFamily="66" charset="0"/>
              </a:rPr>
              <a:t> il risultato atteso (lo </a:t>
            </a:r>
            <a:r>
              <a:rPr lang="it-IT" sz="2400" b="1" dirty="0">
                <a:solidFill>
                  <a:srgbClr val="0070C0"/>
                </a:solidFill>
                <a:latin typeface="Bradley Hand ITC" panose="03070402050302030203" pitchFamily="66" charset="0"/>
              </a:rPr>
              <a:t>scopo</a:t>
            </a:r>
            <a:r>
              <a:rPr lang="it-IT" sz="2400" b="1" dirty="0">
                <a:latin typeface="Bradley Hand ITC" panose="03070402050302030203" pitchFamily="66" charset="0"/>
              </a:rPr>
              <a:t>) è espresso dalla comunità scientifica. </a:t>
            </a:r>
            <a:endParaRPr lang="en-GB" sz="2400" b="1" dirty="0">
              <a:latin typeface="Bradley Hand ITC" panose="03070402050302030203" pitchFamily="66" charset="0"/>
            </a:endParaRPr>
          </a:p>
          <a:p>
            <a:endParaRPr lang="en-US" dirty="0"/>
          </a:p>
        </p:txBody>
      </p:sp>
      <p:sp>
        <p:nvSpPr>
          <p:cNvPr id="3" name="Segnaposto data 2"/>
          <p:cNvSpPr>
            <a:spLocks noGrp="1"/>
          </p:cNvSpPr>
          <p:nvPr>
            <p:ph type="dt" sz="half" idx="10"/>
          </p:nvPr>
        </p:nvSpPr>
        <p:spPr>
          <a:xfrm>
            <a:off x="9531188" y="6274077"/>
            <a:ext cx="1779940" cy="365125"/>
          </a:xfrm>
          <a:prstGeom prst="rect">
            <a:avLst/>
          </a:prstGeom>
        </p:spPr>
        <p:txBody>
          <a:bodyPr vert="horz" lIns="91440" tIns="45720" rIns="91440" bIns="45720" rtlCol="0" anchor="ctr"/>
          <a:lstStyle>
            <a:defPPr>
              <a:defRPr lang="en-US"/>
            </a:defPPr>
            <a:lvl1pPr marL="0" algn="r" defTabSz="914400" rtl="0" eaLnBrk="1" latinLnBrk="0" hangingPunct="1">
              <a:defRPr lang="it-IT" sz="1200" kern="1200" smtClean="0">
                <a:solidFill>
                  <a:schemeClr val="tx2"/>
                </a:solidFill>
                <a:latin typeface="Bradley Hand ITC" panose="03070402050302030203"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4B9014-B839-4655-9155-276DA0EE6CD7}" type="datetime1">
              <a:rPr lang="en-US" smtClean="0"/>
              <a:pPr algn="l"/>
              <a:t>3/2/2023</a:t>
            </a:fld>
            <a:endParaRPr lang="en-US"/>
          </a:p>
        </p:txBody>
      </p:sp>
      <p:sp>
        <p:nvSpPr>
          <p:cNvPr id="11" name="Segnaposto contenuto 2">
            <a:extLst>
              <a:ext uri="{FF2B5EF4-FFF2-40B4-BE49-F238E27FC236}">
                <a16:creationId xmlns:a16="http://schemas.microsoft.com/office/drawing/2014/main" id="{F7329F19-026A-427C-AED4-9734F5ECD899}"/>
              </a:ext>
            </a:extLst>
          </p:cNvPr>
          <p:cNvSpPr>
            <a:spLocks noGrp="1"/>
          </p:cNvSpPr>
          <p:nvPr>
            <p:ph idx="1"/>
          </p:nvPr>
        </p:nvSpPr>
        <p:spPr>
          <a:xfrm>
            <a:off x="1334206" y="3652349"/>
            <a:ext cx="9693402" cy="2048894"/>
          </a:xfrm>
          <a:blipFill>
            <a:blip r:embed="rId3"/>
            <a:tile tx="0" ty="0" sx="100000" sy="100000" flip="none" algn="tl"/>
          </a:blipFill>
        </p:spPr>
        <p:txBody>
          <a:bodyPr>
            <a:normAutofit/>
          </a:bodyPr>
          <a:lstStyle/>
          <a:p>
            <a:pPr algn="just"/>
            <a:r>
              <a:rPr lang="en-US" sz="2800" b="1" dirty="0">
                <a:latin typeface="Bradley Hand ITC" panose="03070402050302030203" pitchFamily="66" charset="0"/>
              </a:rPr>
              <a:t>Project: “a unique process, consisting of a set of coordinated and controlled activities with start and finish dates, undertaken to achieve an </a:t>
            </a:r>
            <a:r>
              <a:rPr lang="en-US" sz="2800" b="1" dirty="0">
                <a:solidFill>
                  <a:srgbClr val="C00000"/>
                </a:solidFill>
                <a:latin typeface="Bradley Hand ITC" panose="03070402050302030203" pitchFamily="66" charset="0"/>
              </a:rPr>
              <a:t>objective</a:t>
            </a:r>
            <a:r>
              <a:rPr lang="en-US" sz="2800" b="1" dirty="0">
                <a:latin typeface="Bradley Hand ITC" panose="03070402050302030203" pitchFamily="66" charset="0"/>
              </a:rPr>
              <a:t> conforming to specific requirements, including constraints of time, cost and resources” (ISO).</a:t>
            </a:r>
          </a:p>
        </p:txBody>
      </p:sp>
    </p:spTree>
    <p:extLst>
      <p:ext uri="{BB962C8B-B14F-4D97-AF65-F5344CB8AC3E}">
        <p14:creationId xmlns:p14="http://schemas.microsoft.com/office/powerpoint/2010/main" val="157468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A995FBEC-7314-AA61-9875-6E364E23AD8C}"/>
              </a:ext>
            </a:extLst>
          </p:cNvPr>
          <p:cNvSpPr/>
          <p:nvPr/>
        </p:nvSpPr>
        <p:spPr>
          <a:xfrm rot="10800000">
            <a:off x="688256" y="1448028"/>
            <a:ext cx="10835149" cy="4351337"/>
          </a:xfrm>
          <a:prstGeom prst="trapezoid">
            <a:avLst/>
          </a:prstGeom>
          <a:solidFill>
            <a:srgbClr val="439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0C065190-5B8F-6E61-E483-BF6E82E5A91F}"/>
              </a:ext>
            </a:extLst>
          </p:cNvPr>
          <p:cNvSpPr>
            <a:spLocks noGrp="1"/>
          </p:cNvSpPr>
          <p:nvPr>
            <p:ph type="title"/>
          </p:nvPr>
        </p:nvSpPr>
        <p:spPr/>
        <p:txBody>
          <a:bodyPr/>
          <a:lstStyle/>
          <a:p>
            <a:r>
              <a:rPr lang="it-IT" dirty="0"/>
              <a:t>Partendo dalla fine...</a:t>
            </a:r>
          </a:p>
        </p:txBody>
      </p:sp>
      <p:sp>
        <p:nvSpPr>
          <p:cNvPr id="3" name="Content Placeholder 2">
            <a:extLst>
              <a:ext uri="{FF2B5EF4-FFF2-40B4-BE49-F238E27FC236}">
                <a16:creationId xmlns:a16="http://schemas.microsoft.com/office/drawing/2014/main" id="{3D68DEB7-A997-8CFC-D1C0-3FDE2F22D219}"/>
              </a:ext>
            </a:extLst>
          </p:cNvPr>
          <p:cNvSpPr>
            <a:spLocks noGrp="1"/>
          </p:cNvSpPr>
          <p:nvPr>
            <p:ph idx="1"/>
          </p:nvPr>
        </p:nvSpPr>
        <p:spPr>
          <a:xfrm>
            <a:off x="1010163" y="1760651"/>
            <a:ext cx="10171671" cy="4351338"/>
          </a:xfrm>
        </p:spPr>
        <p:txBody>
          <a:bodyPr/>
          <a:lstStyle/>
          <a:p>
            <a:pPr marL="0" indent="0" algn="ctr">
              <a:buNone/>
            </a:pPr>
            <a:r>
              <a:rPr lang="it-IT" dirty="0">
                <a:solidFill>
                  <a:srgbClr val="002060"/>
                </a:solidFill>
              </a:rPr>
              <a:t>4. </a:t>
            </a:r>
            <a:r>
              <a:rPr lang="it-IT" dirty="0">
                <a:solidFill>
                  <a:srgbClr val="FFFF00"/>
                </a:solidFill>
              </a:rPr>
              <a:t>Completa e corretta documentazione To Build ed As Built, Manuali di Operazione/Manutenzione</a:t>
            </a:r>
          </a:p>
          <a:p>
            <a:pPr marL="0" indent="0" algn="ctr">
              <a:buNone/>
            </a:pPr>
            <a:r>
              <a:rPr lang="it-IT" dirty="0">
                <a:solidFill>
                  <a:srgbClr val="002060"/>
                </a:solidFill>
              </a:rPr>
              <a:t>3. </a:t>
            </a:r>
            <a:r>
              <a:rPr lang="it-IT" dirty="0">
                <a:solidFill>
                  <a:schemeClr val="bg1"/>
                </a:solidFill>
              </a:rPr>
              <a:t>Gestione ordinata e completa della documentazione nel corso del progetto (su componenti, infrastrutture, edilizia, sicurezza, interfacce, nomenclatura, ...)</a:t>
            </a:r>
          </a:p>
          <a:p>
            <a:pPr marL="0" indent="0" algn="ctr">
              <a:buNone/>
            </a:pPr>
            <a:r>
              <a:rPr lang="it-IT" dirty="0">
                <a:solidFill>
                  <a:srgbClr val="002060"/>
                </a:solidFill>
              </a:rPr>
              <a:t>2. </a:t>
            </a:r>
            <a:r>
              <a:rPr lang="it-IT" dirty="0">
                <a:solidFill>
                  <a:schemeClr val="bg1"/>
                </a:solidFill>
              </a:rPr>
              <a:t>Definizione dei requisiti e delle specifiche</a:t>
            </a:r>
          </a:p>
          <a:p>
            <a:pPr marL="0" indent="0" algn="ctr">
              <a:buNone/>
            </a:pPr>
            <a:r>
              <a:rPr lang="it-IT" dirty="0">
                <a:solidFill>
                  <a:srgbClr val="002060"/>
                </a:solidFill>
              </a:rPr>
              <a:t>1. </a:t>
            </a:r>
            <a:r>
              <a:rPr lang="it-IT" dirty="0">
                <a:solidFill>
                  <a:srgbClr val="FFFF00"/>
                </a:solidFill>
              </a:rPr>
              <a:t>Definizione dello scopo</a:t>
            </a:r>
          </a:p>
        </p:txBody>
      </p:sp>
      <p:sp>
        <p:nvSpPr>
          <p:cNvPr id="4" name="Slide Number Placeholder 3">
            <a:extLst>
              <a:ext uri="{FF2B5EF4-FFF2-40B4-BE49-F238E27FC236}">
                <a16:creationId xmlns:a16="http://schemas.microsoft.com/office/drawing/2014/main" id="{87A264BE-8874-E758-26CC-F08AC59116C7}"/>
              </a:ext>
            </a:extLst>
          </p:cNvPr>
          <p:cNvSpPr>
            <a:spLocks noGrp="1"/>
          </p:cNvSpPr>
          <p:nvPr>
            <p:ph type="sldNum" sz="quarter" idx="12"/>
          </p:nvPr>
        </p:nvSpPr>
        <p:spPr/>
        <p:txBody>
          <a:bodyPr/>
          <a:lstStyle/>
          <a:p>
            <a:fld id="{FC7CF1D8-012F-4C4A-942F-460B411F49CB}" type="slidenum">
              <a:rPr lang="it-IT" smtClean="0"/>
              <a:pPr/>
              <a:t>6</a:t>
            </a:fld>
            <a:endParaRPr lang="it-IT"/>
          </a:p>
        </p:txBody>
      </p:sp>
      <p:sp>
        <p:nvSpPr>
          <p:cNvPr id="8" name="Arrow: U-Turn 7">
            <a:extLst>
              <a:ext uri="{FF2B5EF4-FFF2-40B4-BE49-F238E27FC236}">
                <a16:creationId xmlns:a16="http://schemas.microsoft.com/office/drawing/2014/main" id="{D5151DE6-31F9-2B4C-6348-BF1F1B7088DD}"/>
              </a:ext>
            </a:extLst>
          </p:cNvPr>
          <p:cNvSpPr/>
          <p:nvPr/>
        </p:nvSpPr>
        <p:spPr>
          <a:xfrm>
            <a:off x="2979174" y="1760652"/>
            <a:ext cx="7000567" cy="3649321"/>
          </a:xfrm>
          <a:prstGeom prst="uturnArrow">
            <a:avLst>
              <a:gd name="adj1" fmla="val 12606"/>
              <a:gd name="adj2" fmla="val 12337"/>
              <a:gd name="adj3" fmla="val 24731"/>
              <a:gd name="adj4" fmla="val 16269"/>
              <a:gd name="adj5" fmla="val 80119"/>
            </a:avLst>
          </a:prstGeom>
          <a:solidFill>
            <a:srgbClr val="00206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Rectangle 5">
            <a:extLst>
              <a:ext uri="{FF2B5EF4-FFF2-40B4-BE49-F238E27FC236}">
                <a16:creationId xmlns:a16="http://schemas.microsoft.com/office/drawing/2014/main" id="{E36D1A25-7765-4761-8BFF-332468A22FA5}"/>
              </a:ext>
            </a:extLst>
          </p:cNvPr>
          <p:cNvSpPr/>
          <p:nvPr/>
        </p:nvSpPr>
        <p:spPr>
          <a:xfrm>
            <a:off x="394849" y="3844414"/>
            <a:ext cx="11402298" cy="1356852"/>
          </a:xfrm>
          <a:custGeom>
            <a:avLst/>
            <a:gdLst>
              <a:gd name="connsiteX0" fmla="*/ 0 w 11402298"/>
              <a:gd name="connsiteY0" fmla="*/ 0 h 1356852"/>
              <a:gd name="connsiteX1" fmla="*/ 784746 w 11402298"/>
              <a:gd name="connsiteY1" fmla="*/ 0 h 1356852"/>
              <a:gd name="connsiteX2" fmla="*/ 1113401 w 11402298"/>
              <a:gd name="connsiteY2" fmla="*/ 0 h 1356852"/>
              <a:gd name="connsiteX3" fmla="*/ 2012170 w 11402298"/>
              <a:gd name="connsiteY3" fmla="*/ 0 h 1356852"/>
              <a:gd name="connsiteX4" fmla="*/ 2682894 w 11402298"/>
              <a:gd name="connsiteY4" fmla="*/ 0 h 1356852"/>
              <a:gd name="connsiteX5" fmla="*/ 3011548 w 11402298"/>
              <a:gd name="connsiteY5" fmla="*/ 0 h 1356852"/>
              <a:gd name="connsiteX6" fmla="*/ 3682272 w 11402298"/>
              <a:gd name="connsiteY6" fmla="*/ 0 h 1356852"/>
              <a:gd name="connsiteX7" fmla="*/ 4581041 w 11402298"/>
              <a:gd name="connsiteY7" fmla="*/ 0 h 1356852"/>
              <a:gd name="connsiteX8" fmla="*/ 5137741 w 11402298"/>
              <a:gd name="connsiteY8" fmla="*/ 0 h 1356852"/>
              <a:gd name="connsiteX9" fmla="*/ 5694442 w 11402298"/>
              <a:gd name="connsiteY9" fmla="*/ 0 h 1356852"/>
              <a:gd name="connsiteX10" fmla="*/ 6365165 w 11402298"/>
              <a:gd name="connsiteY10" fmla="*/ 0 h 1356852"/>
              <a:gd name="connsiteX11" fmla="*/ 7149912 w 11402298"/>
              <a:gd name="connsiteY11" fmla="*/ 0 h 1356852"/>
              <a:gd name="connsiteX12" fmla="*/ 7934658 w 11402298"/>
              <a:gd name="connsiteY12" fmla="*/ 0 h 1356852"/>
              <a:gd name="connsiteX13" fmla="*/ 8719404 w 11402298"/>
              <a:gd name="connsiteY13" fmla="*/ 0 h 1356852"/>
              <a:gd name="connsiteX14" fmla="*/ 9618174 w 11402298"/>
              <a:gd name="connsiteY14" fmla="*/ 0 h 1356852"/>
              <a:gd name="connsiteX15" fmla="*/ 10288897 w 11402298"/>
              <a:gd name="connsiteY15" fmla="*/ 0 h 1356852"/>
              <a:gd name="connsiteX16" fmla="*/ 11402298 w 11402298"/>
              <a:gd name="connsiteY16" fmla="*/ 0 h 1356852"/>
              <a:gd name="connsiteX17" fmla="*/ 11402298 w 11402298"/>
              <a:gd name="connsiteY17" fmla="*/ 678426 h 1356852"/>
              <a:gd name="connsiteX18" fmla="*/ 11402298 w 11402298"/>
              <a:gd name="connsiteY18" fmla="*/ 1356852 h 1356852"/>
              <a:gd name="connsiteX19" fmla="*/ 10617552 w 11402298"/>
              <a:gd name="connsiteY19" fmla="*/ 1356852 h 1356852"/>
              <a:gd name="connsiteX20" fmla="*/ 10060851 w 11402298"/>
              <a:gd name="connsiteY20" fmla="*/ 1356852 h 1356852"/>
              <a:gd name="connsiteX21" fmla="*/ 9504151 w 11402298"/>
              <a:gd name="connsiteY21" fmla="*/ 1356852 h 1356852"/>
              <a:gd name="connsiteX22" fmla="*/ 8947450 w 11402298"/>
              <a:gd name="connsiteY22" fmla="*/ 1356852 h 1356852"/>
              <a:gd name="connsiteX23" fmla="*/ 8390750 w 11402298"/>
              <a:gd name="connsiteY23" fmla="*/ 1356852 h 1356852"/>
              <a:gd name="connsiteX24" fmla="*/ 7606003 w 11402298"/>
              <a:gd name="connsiteY24" fmla="*/ 1356852 h 1356852"/>
              <a:gd name="connsiteX25" fmla="*/ 6935280 w 11402298"/>
              <a:gd name="connsiteY25" fmla="*/ 1356852 h 1356852"/>
              <a:gd name="connsiteX26" fmla="*/ 6606626 w 11402298"/>
              <a:gd name="connsiteY26" fmla="*/ 1356852 h 1356852"/>
              <a:gd name="connsiteX27" fmla="*/ 6049925 w 11402298"/>
              <a:gd name="connsiteY27" fmla="*/ 1356852 h 1356852"/>
              <a:gd name="connsiteX28" fmla="*/ 5265179 w 11402298"/>
              <a:gd name="connsiteY28" fmla="*/ 1356852 h 1356852"/>
              <a:gd name="connsiteX29" fmla="*/ 4822501 w 11402298"/>
              <a:gd name="connsiteY29" fmla="*/ 1356852 h 1356852"/>
              <a:gd name="connsiteX30" fmla="*/ 3923732 w 11402298"/>
              <a:gd name="connsiteY30" fmla="*/ 1356852 h 1356852"/>
              <a:gd name="connsiteX31" fmla="*/ 3024963 w 11402298"/>
              <a:gd name="connsiteY31" fmla="*/ 1356852 h 1356852"/>
              <a:gd name="connsiteX32" fmla="*/ 2354239 w 11402298"/>
              <a:gd name="connsiteY32" fmla="*/ 1356852 h 1356852"/>
              <a:gd name="connsiteX33" fmla="*/ 1455470 w 11402298"/>
              <a:gd name="connsiteY33" fmla="*/ 1356852 h 1356852"/>
              <a:gd name="connsiteX34" fmla="*/ 784746 w 11402298"/>
              <a:gd name="connsiteY34" fmla="*/ 1356852 h 1356852"/>
              <a:gd name="connsiteX35" fmla="*/ 0 w 11402298"/>
              <a:gd name="connsiteY35" fmla="*/ 1356852 h 1356852"/>
              <a:gd name="connsiteX36" fmla="*/ 0 w 11402298"/>
              <a:gd name="connsiteY36" fmla="*/ 719132 h 1356852"/>
              <a:gd name="connsiteX37" fmla="*/ 0 w 11402298"/>
              <a:gd name="connsiteY37" fmla="*/ 0 h 13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02298" h="1356852" fill="none" extrusionOk="0">
                <a:moveTo>
                  <a:pt x="0" y="0"/>
                </a:moveTo>
                <a:cubicBezTo>
                  <a:pt x="256614" y="-32130"/>
                  <a:pt x="483411" y="-6778"/>
                  <a:pt x="784746" y="0"/>
                </a:cubicBezTo>
                <a:cubicBezTo>
                  <a:pt x="1086081" y="6778"/>
                  <a:pt x="1028202" y="12543"/>
                  <a:pt x="1113401" y="0"/>
                </a:cubicBezTo>
                <a:cubicBezTo>
                  <a:pt x="1198601" y="-12543"/>
                  <a:pt x="1599887" y="31260"/>
                  <a:pt x="2012170" y="0"/>
                </a:cubicBezTo>
                <a:cubicBezTo>
                  <a:pt x="2424453" y="-31260"/>
                  <a:pt x="2396463" y="-10707"/>
                  <a:pt x="2682894" y="0"/>
                </a:cubicBezTo>
                <a:cubicBezTo>
                  <a:pt x="2969325" y="10707"/>
                  <a:pt x="2910419" y="-8032"/>
                  <a:pt x="3011548" y="0"/>
                </a:cubicBezTo>
                <a:cubicBezTo>
                  <a:pt x="3112677" y="8032"/>
                  <a:pt x="3468043" y="8678"/>
                  <a:pt x="3682272" y="0"/>
                </a:cubicBezTo>
                <a:cubicBezTo>
                  <a:pt x="3896501" y="-8678"/>
                  <a:pt x="4354608" y="-32341"/>
                  <a:pt x="4581041" y="0"/>
                </a:cubicBezTo>
                <a:cubicBezTo>
                  <a:pt x="4807474" y="32341"/>
                  <a:pt x="4992661" y="-8884"/>
                  <a:pt x="5137741" y="0"/>
                </a:cubicBezTo>
                <a:cubicBezTo>
                  <a:pt x="5282821" y="8884"/>
                  <a:pt x="5502846" y="-3108"/>
                  <a:pt x="5694442" y="0"/>
                </a:cubicBezTo>
                <a:cubicBezTo>
                  <a:pt x="5886038" y="3108"/>
                  <a:pt x="6070075" y="2146"/>
                  <a:pt x="6365165" y="0"/>
                </a:cubicBezTo>
                <a:cubicBezTo>
                  <a:pt x="6660255" y="-2146"/>
                  <a:pt x="6831327" y="-4843"/>
                  <a:pt x="7149912" y="0"/>
                </a:cubicBezTo>
                <a:cubicBezTo>
                  <a:pt x="7468497" y="4843"/>
                  <a:pt x="7604578" y="39207"/>
                  <a:pt x="7934658" y="0"/>
                </a:cubicBezTo>
                <a:cubicBezTo>
                  <a:pt x="8264738" y="-39207"/>
                  <a:pt x="8508975" y="24455"/>
                  <a:pt x="8719404" y="0"/>
                </a:cubicBezTo>
                <a:cubicBezTo>
                  <a:pt x="8929833" y="-24455"/>
                  <a:pt x="9334469" y="27253"/>
                  <a:pt x="9618174" y="0"/>
                </a:cubicBezTo>
                <a:cubicBezTo>
                  <a:pt x="9901879" y="-27253"/>
                  <a:pt x="10131707" y="-3535"/>
                  <a:pt x="10288897" y="0"/>
                </a:cubicBezTo>
                <a:cubicBezTo>
                  <a:pt x="10446087" y="3535"/>
                  <a:pt x="10963266" y="51261"/>
                  <a:pt x="11402298" y="0"/>
                </a:cubicBezTo>
                <a:cubicBezTo>
                  <a:pt x="11368681" y="273451"/>
                  <a:pt x="11430407" y="541976"/>
                  <a:pt x="11402298" y="678426"/>
                </a:cubicBezTo>
                <a:cubicBezTo>
                  <a:pt x="11374189" y="814876"/>
                  <a:pt x="11416803" y="1050420"/>
                  <a:pt x="11402298" y="1356852"/>
                </a:cubicBezTo>
                <a:cubicBezTo>
                  <a:pt x="11198498" y="1339043"/>
                  <a:pt x="10871220" y="1345252"/>
                  <a:pt x="10617552" y="1356852"/>
                </a:cubicBezTo>
                <a:cubicBezTo>
                  <a:pt x="10363884" y="1368452"/>
                  <a:pt x="10323158" y="1368018"/>
                  <a:pt x="10060851" y="1356852"/>
                </a:cubicBezTo>
                <a:cubicBezTo>
                  <a:pt x="9798544" y="1345686"/>
                  <a:pt x="9736816" y="1329568"/>
                  <a:pt x="9504151" y="1356852"/>
                </a:cubicBezTo>
                <a:cubicBezTo>
                  <a:pt x="9271486" y="1384136"/>
                  <a:pt x="9192433" y="1377887"/>
                  <a:pt x="8947450" y="1356852"/>
                </a:cubicBezTo>
                <a:cubicBezTo>
                  <a:pt x="8702467" y="1335817"/>
                  <a:pt x="8514617" y="1350004"/>
                  <a:pt x="8390750" y="1356852"/>
                </a:cubicBezTo>
                <a:cubicBezTo>
                  <a:pt x="8266883" y="1363700"/>
                  <a:pt x="7813036" y="1353441"/>
                  <a:pt x="7606003" y="1356852"/>
                </a:cubicBezTo>
                <a:cubicBezTo>
                  <a:pt x="7398970" y="1360263"/>
                  <a:pt x="7132651" y="1345342"/>
                  <a:pt x="6935280" y="1356852"/>
                </a:cubicBezTo>
                <a:cubicBezTo>
                  <a:pt x="6737909" y="1368362"/>
                  <a:pt x="6764864" y="1356137"/>
                  <a:pt x="6606626" y="1356852"/>
                </a:cubicBezTo>
                <a:cubicBezTo>
                  <a:pt x="6448388" y="1357567"/>
                  <a:pt x="6245801" y="1348893"/>
                  <a:pt x="6049925" y="1356852"/>
                </a:cubicBezTo>
                <a:cubicBezTo>
                  <a:pt x="5854049" y="1364811"/>
                  <a:pt x="5610913" y="1323005"/>
                  <a:pt x="5265179" y="1356852"/>
                </a:cubicBezTo>
                <a:cubicBezTo>
                  <a:pt x="4919445" y="1390699"/>
                  <a:pt x="5015703" y="1367269"/>
                  <a:pt x="4822501" y="1356852"/>
                </a:cubicBezTo>
                <a:cubicBezTo>
                  <a:pt x="4629299" y="1346435"/>
                  <a:pt x="4269936" y="1394868"/>
                  <a:pt x="3923732" y="1356852"/>
                </a:cubicBezTo>
                <a:cubicBezTo>
                  <a:pt x="3577528" y="1318836"/>
                  <a:pt x="3418012" y="1354377"/>
                  <a:pt x="3024963" y="1356852"/>
                </a:cubicBezTo>
                <a:cubicBezTo>
                  <a:pt x="2631914" y="1359327"/>
                  <a:pt x="2684579" y="1376470"/>
                  <a:pt x="2354239" y="1356852"/>
                </a:cubicBezTo>
                <a:cubicBezTo>
                  <a:pt x="2023899" y="1337234"/>
                  <a:pt x="1737313" y="1393815"/>
                  <a:pt x="1455470" y="1356852"/>
                </a:cubicBezTo>
                <a:cubicBezTo>
                  <a:pt x="1173627" y="1319889"/>
                  <a:pt x="1018948" y="1381220"/>
                  <a:pt x="784746" y="1356852"/>
                </a:cubicBezTo>
                <a:cubicBezTo>
                  <a:pt x="550544" y="1332484"/>
                  <a:pt x="273131" y="1356437"/>
                  <a:pt x="0" y="1356852"/>
                </a:cubicBezTo>
                <a:cubicBezTo>
                  <a:pt x="-24771" y="1060660"/>
                  <a:pt x="-22514" y="908410"/>
                  <a:pt x="0" y="719132"/>
                </a:cubicBezTo>
                <a:cubicBezTo>
                  <a:pt x="22514" y="529854"/>
                  <a:pt x="14027" y="297322"/>
                  <a:pt x="0" y="0"/>
                </a:cubicBezTo>
                <a:close/>
              </a:path>
              <a:path w="11402298" h="1356852" stroke="0" extrusionOk="0">
                <a:moveTo>
                  <a:pt x="0" y="0"/>
                </a:moveTo>
                <a:cubicBezTo>
                  <a:pt x="120804" y="23472"/>
                  <a:pt x="287772" y="-25678"/>
                  <a:pt x="556700" y="0"/>
                </a:cubicBezTo>
                <a:cubicBezTo>
                  <a:pt x="825628" y="25678"/>
                  <a:pt x="813928" y="15375"/>
                  <a:pt x="885355" y="0"/>
                </a:cubicBezTo>
                <a:cubicBezTo>
                  <a:pt x="956782" y="-15375"/>
                  <a:pt x="1350979" y="-4661"/>
                  <a:pt x="1784124" y="0"/>
                </a:cubicBezTo>
                <a:cubicBezTo>
                  <a:pt x="2217269" y="4661"/>
                  <a:pt x="2116341" y="-26681"/>
                  <a:pt x="2340825" y="0"/>
                </a:cubicBezTo>
                <a:cubicBezTo>
                  <a:pt x="2565309" y="26681"/>
                  <a:pt x="2724430" y="18808"/>
                  <a:pt x="2897525" y="0"/>
                </a:cubicBezTo>
                <a:cubicBezTo>
                  <a:pt x="3070620" y="-18808"/>
                  <a:pt x="3375670" y="36609"/>
                  <a:pt x="3796295" y="0"/>
                </a:cubicBezTo>
                <a:cubicBezTo>
                  <a:pt x="4216920" y="-36609"/>
                  <a:pt x="4126134" y="-16674"/>
                  <a:pt x="4238972" y="0"/>
                </a:cubicBezTo>
                <a:cubicBezTo>
                  <a:pt x="4351810" y="16674"/>
                  <a:pt x="4695495" y="24256"/>
                  <a:pt x="5137741" y="0"/>
                </a:cubicBezTo>
                <a:cubicBezTo>
                  <a:pt x="5579987" y="-24256"/>
                  <a:pt x="5598143" y="-46"/>
                  <a:pt x="6036511" y="0"/>
                </a:cubicBezTo>
                <a:cubicBezTo>
                  <a:pt x="6474879" y="46"/>
                  <a:pt x="6468792" y="-23672"/>
                  <a:pt x="6707234" y="0"/>
                </a:cubicBezTo>
                <a:cubicBezTo>
                  <a:pt x="6945676" y="23672"/>
                  <a:pt x="7282479" y="-33703"/>
                  <a:pt x="7606003" y="0"/>
                </a:cubicBezTo>
                <a:cubicBezTo>
                  <a:pt x="7929527" y="33703"/>
                  <a:pt x="7948824" y="-6644"/>
                  <a:pt x="8162704" y="0"/>
                </a:cubicBezTo>
                <a:cubicBezTo>
                  <a:pt x="8376584" y="6644"/>
                  <a:pt x="8553911" y="-3647"/>
                  <a:pt x="8719404" y="0"/>
                </a:cubicBezTo>
                <a:cubicBezTo>
                  <a:pt x="8884897" y="3647"/>
                  <a:pt x="9167159" y="-22962"/>
                  <a:pt x="9504151" y="0"/>
                </a:cubicBezTo>
                <a:cubicBezTo>
                  <a:pt x="9841143" y="22962"/>
                  <a:pt x="9824425" y="-26876"/>
                  <a:pt x="10060851" y="0"/>
                </a:cubicBezTo>
                <a:cubicBezTo>
                  <a:pt x="10297277" y="26876"/>
                  <a:pt x="11124676" y="16413"/>
                  <a:pt x="11402298" y="0"/>
                </a:cubicBezTo>
                <a:cubicBezTo>
                  <a:pt x="11419285" y="203729"/>
                  <a:pt x="11392647" y="469755"/>
                  <a:pt x="11402298" y="705563"/>
                </a:cubicBezTo>
                <a:cubicBezTo>
                  <a:pt x="11411949" y="941371"/>
                  <a:pt x="11412517" y="1112981"/>
                  <a:pt x="11402298" y="1356852"/>
                </a:cubicBezTo>
                <a:cubicBezTo>
                  <a:pt x="11194576" y="1341545"/>
                  <a:pt x="10787248" y="1372348"/>
                  <a:pt x="10617552" y="1356852"/>
                </a:cubicBezTo>
                <a:cubicBezTo>
                  <a:pt x="10447856" y="1341356"/>
                  <a:pt x="10278576" y="1362139"/>
                  <a:pt x="10174874" y="1356852"/>
                </a:cubicBezTo>
                <a:cubicBezTo>
                  <a:pt x="10071172" y="1351565"/>
                  <a:pt x="9677626" y="1359439"/>
                  <a:pt x="9276105" y="1356852"/>
                </a:cubicBezTo>
                <a:cubicBezTo>
                  <a:pt x="8874584" y="1354265"/>
                  <a:pt x="8787165" y="1386626"/>
                  <a:pt x="8605381" y="1356852"/>
                </a:cubicBezTo>
                <a:cubicBezTo>
                  <a:pt x="8423597" y="1327078"/>
                  <a:pt x="8274328" y="1353027"/>
                  <a:pt x="8162704" y="1356852"/>
                </a:cubicBezTo>
                <a:cubicBezTo>
                  <a:pt x="8051080" y="1360677"/>
                  <a:pt x="7666436" y="1345083"/>
                  <a:pt x="7491981" y="1356852"/>
                </a:cubicBezTo>
                <a:cubicBezTo>
                  <a:pt x="7317526" y="1368621"/>
                  <a:pt x="7285742" y="1372737"/>
                  <a:pt x="7163326" y="1356852"/>
                </a:cubicBezTo>
                <a:cubicBezTo>
                  <a:pt x="7040911" y="1340967"/>
                  <a:pt x="6973394" y="1372608"/>
                  <a:pt x="6834672" y="1356852"/>
                </a:cubicBezTo>
                <a:cubicBezTo>
                  <a:pt x="6695950" y="1341096"/>
                  <a:pt x="6342027" y="1349440"/>
                  <a:pt x="6163948" y="1356852"/>
                </a:cubicBezTo>
                <a:cubicBezTo>
                  <a:pt x="5985869" y="1364264"/>
                  <a:pt x="5862804" y="1375703"/>
                  <a:pt x="5721271" y="1356852"/>
                </a:cubicBezTo>
                <a:cubicBezTo>
                  <a:pt x="5579738" y="1338001"/>
                  <a:pt x="5165298" y="1383047"/>
                  <a:pt x="4936524" y="1356852"/>
                </a:cubicBezTo>
                <a:cubicBezTo>
                  <a:pt x="4707750" y="1330657"/>
                  <a:pt x="4689255" y="1336356"/>
                  <a:pt x="4493847" y="1356852"/>
                </a:cubicBezTo>
                <a:cubicBezTo>
                  <a:pt x="4298439" y="1377348"/>
                  <a:pt x="4063282" y="1360479"/>
                  <a:pt x="3709100" y="1356852"/>
                </a:cubicBezTo>
                <a:cubicBezTo>
                  <a:pt x="3354918" y="1353225"/>
                  <a:pt x="3483875" y="1366574"/>
                  <a:pt x="3380446" y="1356852"/>
                </a:cubicBezTo>
                <a:cubicBezTo>
                  <a:pt x="3277017" y="1347130"/>
                  <a:pt x="2906977" y="1379657"/>
                  <a:pt x="2595700" y="1356852"/>
                </a:cubicBezTo>
                <a:cubicBezTo>
                  <a:pt x="2284423" y="1334047"/>
                  <a:pt x="2363420" y="1342492"/>
                  <a:pt x="2153022" y="1356852"/>
                </a:cubicBezTo>
                <a:cubicBezTo>
                  <a:pt x="1942624" y="1371212"/>
                  <a:pt x="1901354" y="1363315"/>
                  <a:pt x="1824368" y="1356852"/>
                </a:cubicBezTo>
                <a:cubicBezTo>
                  <a:pt x="1747382" y="1350389"/>
                  <a:pt x="1472276" y="1352154"/>
                  <a:pt x="1381690" y="1356852"/>
                </a:cubicBezTo>
                <a:cubicBezTo>
                  <a:pt x="1291104" y="1361550"/>
                  <a:pt x="939753" y="1344595"/>
                  <a:pt x="596944" y="1356852"/>
                </a:cubicBezTo>
                <a:cubicBezTo>
                  <a:pt x="254135" y="1369109"/>
                  <a:pt x="177270" y="1343216"/>
                  <a:pt x="0" y="1356852"/>
                </a:cubicBezTo>
                <a:cubicBezTo>
                  <a:pt x="22640" y="1155136"/>
                  <a:pt x="-23405" y="992235"/>
                  <a:pt x="0" y="719132"/>
                </a:cubicBezTo>
                <a:cubicBezTo>
                  <a:pt x="23405" y="446029"/>
                  <a:pt x="-35670" y="253437"/>
                  <a:pt x="0" y="0"/>
                </a:cubicBezTo>
                <a:close/>
              </a:path>
            </a:pathLst>
          </a:custGeom>
          <a:solidFill>
            <a:schemeClr val="bg2">
              <a:alpha val="40000"/>
            </a:schemeClr>
          </a:solidFill>
          <a:ln>
            <a:solidFill>
              <a:srgbClr val="00206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031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361" y="1843679"/>
            <a:ext cx="11942956" cy="1550169"/>
          </a:xfrm>
          <a:blipFill>
            <a:blip r:embed="rId3"/>
            <a:tile tx="0" ty="0" sx="100000" sy="100000" flip="none" algn="tl"/>
          </a:blipFill>
        </p:spPr>
        <p:txBody>
          <a:bodyPr>
            <a:noAutofit/>
          </a:bodyPr>
          <a:lstStyle/>
          <a:p>
            <a:pPr marL="0" indent="0" algn="just">
              <a:buNone/>
            </a:pPr>
            <a:r>
              <a:rPr lang="it-IT" sz="2400" dirty="0"/>
              <a:t>1.   Raccolta degli </a:t>
            </a:r>
            <a:r>
              <a:rPr lang="it-IT" sz="2400" dirty="0">
                <a:solidFill>
                  <a:srgbClr val="4399B6"/>
                </a:solidFill>
              </a:rPr>
              <a:t>scopi, o bisogni </a:t>
            </a:r>
          </a:p>
          <a:p>
            <a:pPr marL="0" indent="0" algn="just">
              <a:buNone/>
            </a:pPr>
            <a:r>
              <a:rPr lang="it-IT" sz="2400" dirty="0"/>
              <a:t>2. Definizione dei requisiti operativi - ‘</a:t>
            </a:r>
            <a:r>
              <a:rPr lang="it-IT" sz="2400" dirty="0">
                <a:solidFill>
                  <a:srgbClr val="4399B6"/>
                </a:solidFill>
              </a:rPr>
              <a:t>TRADURRE’ i bisogni espressi dagli Stakeholders (scopo) in requisiti e poi in specifiche ‘contrattuali</a:t>
            </a:r>
            <a:r>
              <a:rPr lang="it-IT" sz="2400" dirty="0"/>
              <a:t>’, quindi implementabili, verificabili e validabili</a:t>
            </a:r>
          </a:p>
        </p:txBody>
      </p:sp>
      <p:sp>
        <p:nvSpPr>
          <p:cNvPr id="4" name="CasellaDiTesto 3"/>
          <p:cNvSpPr txBox="1"/>
          <p:nvPr/>
        </p:nvSpPr>
        <p:spPr>
          <a:xfrm>
            <a:off x="1578168" y="194068"/>
            <a:ext cx="8090676" cy="590931"/>
          </a:xfrm>
          <a:prstGeom prst="rect">
            <a:avLst/>
          </a:prstGeom>
          <a:noFill/>
        </p:spPr>
        <p:txBody>
          <a:bodyPr wrap="none" rtlCol="0">
            <a:spAutoFit/>
          </a:bodyPr>
          <a:lstStyle/>
          <a:p>
            <a:pPr>
              <a:lnSpc>
                <a:spcPct val="90000"/>
              </a:lnSpc>
              <a:spcBef>
                <a:spcPct val="0"/>
              </a:spcBef>
            </a:pPr>
            <a:r>
              <a:rPr lang="it-IT" sz="3600" b="1" dirty="0">
                <a:solidFill>
                  <a:srgbClr val="002060"/>
                </a:solidFill>
                <a:latin typeface="Montserrat ExtraBold" panose="00000900000000000000" pitchFamily="2" charset="0"/>
                <a:ea typeface="+mj-ea"/>
                <a:cs typeface="+mj-cs"/>
              </a:rPr>
              <a:t>Dagli scopi/bisogni ai REQUISITI</a:t>
            </a:r>
            <a:endParaRPr lang="en-US" sz="3600" b="1" dirty="0">
              <a:solidFill>
                <a:srgbClr val="002060"/>
              </a:solidFill>
              <a:latin typeface="Montserrat ExtraBold" panose="00000900000000000000" pitchFamily="2" charset="0"/>
              <a:ea typeface="+mj-ea"/>
              <a:cs typeface="+mj-cs"/>
            </a:endParaRPr>
          </a:p>
        </p:txBody>
      </p:sp>
      <p:sp>
        <p:nvSpPr>
          <p:cNvPr id="5" name="CasellaDiTesto 4"/>
          <p:cNvSpPr txBox="1"/>
          <p:nvPr/>
        </p:nvSpPr>
        <p:spPr>
          <a:xfrm>
            <a:off x="100361" y="3542094"/>
            <a:ext cx="11942956" cy="1550168"/>
          </a:xfrm>
          <a:prstGeom prst="rect">
            <a:avLst/>
          </a:prstGeom>
          <a:blipFill>
            <a:blip r:embed="rId4"/>
            <a:tile tx="0" ty="0" sx="100000" sy="100000" flip="none" algn="tl"/>
          </a:blipFill>
        </p:spPr>
        <p:txBody>
          <a:bodyPr wrap="square" rtlCol="0">
            <a:spAutoFit/>
          </a:bodyPr>
          <a:lstStyle/>
          <a:p>
            <a:pPr algn="ctr" defTabSz="914400">
              <a:lnSpc>
                <a:spcPct val="90000"/>
              </a:lnSpc>
              <a:spcBef>
                <a:spcPts val="1000"/>
              </a:spcBef>
              <a:buFont typeface="Arial" panose="020B0604020202020204" pitchFamily="34" charset="0"/>
            </a:pPr>
            <a:r>
              <a:rPr lang="it-IT" sz="2400" b="1" dirty="0">
                <a:solidFill>
                  <a:srgbClr val="002060"/>
                </a:solidFill>
                <a:latin typeface="Montserrat" panose="00000500000000000000" pitchFamily="2" charset="0"/>
                <a:ea typeface="Yu Gothic" panose="020B0400000000000000" pitchFamily="34" charset="-128"/>
              </a:rPr>
              <a:t>DELIVERABLE</a:t>
            </a:r>
            <a:r>
              <a:rPr lang="it-IT" sz="2400" b="1" dirty="0">
                <a:latin typeface="Montserrat" panose="00000500000000000000" pitchFamily="2" charset="0"/>
                <a:ea typeface="Yu Gothic" panose="020B0400000000000000" pitchFamily="34" charset="-128"/>
              </a:rPr>
              <a:t>: </a:t>
            </a:r>
          </a:p>
          <a:p>
            <a:pPr defTabSz="914400">
              <a:lnSpc>
                <a:spcPct val="90000"/>
              </a:lnSpc>
              <a:spcBef>
                <a:spcPts val="1000"/>
              </a:spcBef>
              <a:buFont typeface="Arial" panose="020B0604020202020204" pitchFamily="34" charset="0"/>
            </a:pPr>
            <a:r>
              <a:rPr lang="it-IT" sz="2400" dirty="0">
                <a:latin typeface="Montserrat" panose="00000500000000000000" pitchFamily="2" charset="0"/>
                <a:ea typeface="Yu Gothic" panose="020B0400000000000000" pitchFamily="34" charset="-128"/>
              </a:rPr>
              <a:t>La </a:t>
            </a:r>
            <a:r>
              <a:rPr lang="it-IT" sz="2400" dirty="0">
                <a:solidFill>
                  <a:srgbClr val="4399B6"/>
                </a:solidFill>
                <a:latin typeface="Montserrat" panose="00000500000000000000" pitchFamily="2" charset="0"/>
                <a:ea typeface="Yu Gothic" panose="020B0400000000000000" pitchFamily="34" charset="-128"/>
              </a:rPr>
              <a:t>raccolta dei bisogni</a:t>
            </a:r>
            <a:r>
              <a:rPr lang="it-IT" sz="2400" dirty="0">
                <a:latin typeface="Montserrat" panose="00000500000000000000" pitchFamily="2" charset="0"/>
                <a:ea typeface="Yu Gothic" panose="020B0400000000000000" pitchFamily="34" charset="-128"/>
              </a:rPr>
              <a:t>, delle soluzioni proposte </a:t>
            </a:r>
            <a:r>
              <a:rPr lang="it-IT" sz="2400" dirty="0">
                <a:solidFill>
                  <a:srgbClr val="4399B6"/>
                </a:solidFill>
                <a:latin typeface="Montserrat" panose="00000500000000000000" pitchFamily="2" charset="0"/>
                <a:ea typeface="Yu Gothic" panose="020B0400000000000000" pitchFamily="34" charset="-128"/>
              </a:rPr>
              <a:t>e dei conseguenti requisiti </a:t>
            </a:r>
            <a:r>
              <a:rPr lang="it-IT" sz="2400" dirty="0">
                <a:latin typeface="Montserrat" panose="00000500000000000000" pitchFamily="2" charset="0"/>
                <a:ea typeface="Yu Gothic" panose="020B0400000000000000" pitchFamily="34" charset="-128"/>
              </a:rPr>
              <a:t>operativi costituiscono uno dei documenti fondamentali del progetto (quello che ne deve determinare la validazione…), il </a:t>
            </a:r>
            <a:r>
              <a:rPr lang="it-IT" sz="2400" b="1" dirty="0">
                <a:solidFill>
                  <a:srgbClr val="002060"/>
                </a:solidFill>
                <a:latin typeface="Montserrat" panose="00000500000000000000" pitchFamily="2" charset="0"/>
                <a:ea typeface="Yu Gothic" panose="020B0400000000000000" pitchFamily="34" charset="-128"/>
              </a:rPr>
              <a:t>CDR </a:t>
            </a:r>
            <a:r>
              <a:rPr lang="it-IT" sz="2400" dirty="0">
                <a:solidFill>
                  <a:srgbClr val="002060"/>
                </a:solidFill>
                <a:latin typeface="Montserrat" panose="00000500000000000000" pitchFamily="2" charset="0"/>
                <a:ea typeface="Yu Gothic" panose="020B0400000000000000" pitchFamily="34" charset="-128"/>
              </a:rPr>
              <a:t>(baseline configuration)</a:t>
            </a:r>
          </a:p>
        </p:txBody>
      </p:sp>
      <p:sp>
        <p:nvSpPr>
          <p:cNvPr id="9" name="TextBox 8">
            <a:extLst>
              <a:ext uri="{FF2B5EF4-FFF2-40B4-BE49-F238E27FC236}">
                <a16:creationId xmlns:a16="http://schemas.microsoft.com/office/drawing/2014/main" id="{7AF60151-C55F-F436-74ED-5FB7CBDADDE3}"/>
              </a:ext>
            </a:extLst>
          </p:cNvPr>
          <p:cNvSpPr txBox="1"/>
          <p:nvPr/>
        </p:nvSpPr>
        <p:spPr>
          <a:xfrm>
            <a:off x="0" y="5158524"/>
            <a:ext cx="11479427" cy="1089529"/>
          </a:xfrm>
          <a:prstGeom prst="rect">
            <a:avLst/>
          </a:prstGeom>
          <a:noFill/>
        </p:spPr>
        <p:txBody>
          <a:bodyPr wrap="square" rtlCol="0">
            <a:spAutoFit/>
          </a:bodyPr>
          <a:lstStyle/>
          <a:p>
            <a:pPr defTabSz="914400">
              <a:lnSpc>
                <a:spcPct val="90000"/>
              </a:lnSpc>
              <a:spcBef>
                <a:spcPts val="1000"/>
              </a:spcBef>
              <a:buFont typeface="Arial" panose="020B0604020202020204" pitchFamily="34" charset="0"/>
            </a:pPr>
            <a:r>
              <a:rPr lang="it-IT" sz="2400" dirty="0">
                <a:latin typeface="Montserrat" panose="00000500000000000000" pitchFamily="2" charset="0"/>
                <a:ea typeface="Yu Gothic" panose="020B0400000000000000" pitchFamily="34" charset="-128"/>
              </a:rPr>
              <a:t>I requisiti permettono la gestione progettuale, cioè di </a:t>
            </a:r>
            <a:r>
              <a:rPr lang="it-IT" sz="2400" dirty="0">
                <a:solidFill>
                  <a:srgbClr val="4399B6"/>
                </a:solidFill>
                <a:latin typeface="Montserrat" panose="00000500000000000000" pitchFamily="2" charset="0"/>
                <a:ea typeface="Yu Gothic" panose="020B0400000000000000" pitchFamily="34" charset="-128"/>
              </a:rPr>
              <a:t>passare da cosa si fa </a:t>
            </a:r>
            <a:r>
              <a:rPr lang="it-IT" sz="2400" dirty="0">
                <a:latin typeface="Montserrat" panose="00000500000000000000" pitchFamily="2" charset="0"/>
                <a:ea typeface="Yu Gothic" panose="020B0400000000000000" pitchFamily="34" charset="-128"/>
              </a:rPr>
              <a:t>(l’obiettivo del progetto, es. l’acceleratore) </a:t>
            </a:r>
            <a:r>
              <a:rPr lang="it-IT" sz="2400" dirty="0">
                <a:solidFill>
                  <a:srgbClr val="4399B6"/>
                </a:solidFill>
                <a:latin typeface="Montserrat" panose="00000500000000000000" pitchFamily="2" charset="0"/>
                <a:ea typeface="Yu Gothic" panose="020B0400000000000000" pitchFamily="34" charset="-128"/>
              </a:rPr>
              <a:t>a come si fa </a:t>
            </a:r>
            <a:r>
              <a:rPr lang="it-IT" sz="2400" dirty="0">
                <a:latin typeface="Montserrat" panose="00000500000000000000" pitchFamily="2" charset="0"/>
                <a:ea typeface="Yu Gothic" panose="020B0400000000000000" pitchFamily="34" charset="-128"/>
              </a:rPr>
              <a:t>(la gestione del progetto)</a:t>
            </a:r>
          </a:p>
        </p:txBody>
      </p:sp>
      <p:sp>
        <p:nvSpPr>
          <p:cNvPr id="10" name="Rectangle 9">
            <a:extLst>
              <a:ext uri="{FF2B5EF4-FFF2-40B4-BE49-F238E27FC236}">
                <a16:creationId xmlns:a16="http://schemas.microsoft.com/office/drawing/2014/main" id="{F11EFACC-5C5F-A3A0-0236-A73CCA51A420}"/>
              </a:ext>
            </a:extLst>
          </p:cNvPr>
          <p:cNvSpPr/>
          <p:nvPr/>
        </p:nvSpPr>
        <p:spPr>
          <a:xfrm>
            <a:off x="0" y="784999"/>
            <a:ext cx="11765786" cy="923330"/>
          </a:xfrm>
          <a:prstGeom prst="rect">
            <a:avLst/>
          </a:prstGeom>
          <a:noFill/>
        </p:spPr>
        <p:txBody>
          <a:bodyPr wrap="none" lIns="91440" tIns="45720" rIns="91440" bIns="45720">
            <a:spAutoFit/>
          </a:bodyPr>
          <a:lstStyle/>
          <a:p>
            <a:pPr algn="ct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Fase di definizione </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Symbol" panose="05050102010706020507" pitchFamily="18" charset="2"/>
              </a:rPr>
              <a:t> </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IMPORTANTISSIMA</a:t>
            </a:r>
          </a:p>
        </p:txBody>
      </p:sp>
      <p:sp>
        <p:nvSpPr>
          <p:cNvPr id="12" name="Segnaposto numero diapositiva 4">
            <a:extLst>
              <a:ext uri="{FF2B5EF4-FFF2-40B4-BE49-F238E27FC236}">
                <a16:creationId xmlns:a16="http://schemas.microsoft.com/office/drawing/2014/main" id="{C9CEA6F4-ECA9-5B60-DA77-EA2BF4D287FB}"/>
              </a:ext>
            </a:extLst>
          </p:cNvPr>
          <p:cNvSpPr txBox="1">
            <a:spLocks/>
          </p:cNvSpPr>
          <p:nvPr/>
        </p:nvSpPr>
        <p:spPr>
          <a:xfrm>
            <a:off x="9300117" y="6571627"/>
            <a:ext cx="2743200" cy="261611"/>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ontserrat" panose="000005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9ACCCE4-2CD2-412D-9840-7B2120A46DAB}" type="slidenum">
              <a:rPr lang="en-US" smtClean="0"/>
              <a:pPr/>
              <a:t>7</a:t>
            </a:fld>
            <a:endParaRPr lang="en-US"/>
          </a:p>
        </p:txBody>
      </p:sp>
    </p:spTree>
    <p:extLst>
      <p:ext uri="{BB962C8B-B14F-4D97-AF65-F5344CB8AC3E}">
        <p14:creationId xmlns:p14="http://schemas.microsoft.com/office/powerpoint/2010/main" val="3091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1672" y="211775"/>
            <a:ext cx="7673896" cy="590931"/>
          </a:xfrm>
          <a:noFill/>
        </p:spPr>
        <p:txBody>
          <a:bodyPr wrap="none" rtlCol="0">
            <a:spAutoFit/>
          </a:bodyPr>
          <a:lstStyle/>
          <a:p>
            <a:pPr defTabSz="457200"/>
            <a:r>
              <a:rPr lang="it-IT" dirty="0"/>
              <a:t>Dai REQUISITI alle SPECIFICHE</a:t>
            </a:r>
            <a:endParaRPr lang="en-US" dirty="0"/>
          </a:p>
        </p:txBody>
      </p:sp>
      <p:sp>
        <p:nvSpPr>
          <p:cNvPr id="3" name="Segnaposto contenuto 2"/>
          <p:cNvSpPr>
            <a:spLocks noGrp="1"/>
          </p:cNvSpPr>
          <p:nvPr>
            <p:ph idx="1"/>
          </p:nvPr>
        </p:nvSpPr>
        <p:spPr>
          <a:xfrm>
            <a:off x="359086" y="1210963"/>
            <a:ext cx="11046200" cy="4912580"/>
          </a:xfrm>
          <a:blipFill>
            <a:blip r:embed="rId2"/>
            <a:tile tx="0" ty="0" sx="100000" sy="100000" flip="none" algn="tl"/>
          </a:blipFill>
        </p:spPr>
        <p:txBody>
          <a:bodyPr>
            <a:normAutofit/>
          </a:bodyPr>
          <a:lstStyle/>
          <a:p>
            <a:pPr marL="0" indent="0">
              <a:buNone/>
            </a:pPr>
            <a:r>
              <a:rPr lang="it-IT" sz="2000" b="1" dirty="0">
                <a:solidFill>
                  <a:srgbClr val="002060"/>
                </a:solidFill>
              </a:rPr>
              <a:t>Requisiti</a:t>
            </a:r>
            <a:r>
              <a:rPr lang="it-IT" sz="2000" dirty="0"/>
              <a:t>: funzioni necessarie e caratteristiche del sistema che si vuole concepire, disegnare, implementare e operare (performance, funzioni operative, costo, schedula…)</a:t>
            </a:r>
          </a:p>
          <a:p>
            <a:pPr marL="0" indent="0" algn="ctr">
              <a:buNone/>
            </a:pPr>
            <a:r>
              <a:rPr lang="it-IT" sz="2000" dirty="0"/>
              <a:t>Tipi di requisiti :</a:t>
            </a:r>
          </a:p>
          <a:p>
            <a:r>
              <a:rPr lang="it-IT" sz="2000" dirty="0">
                <a:solidFill>
                  <a:srgbClr val="4399B6"/>
                </a:solidFill>
              </a:rPr>
              <a:t>Funzionali</a:t>
            </a:r>
            <a:r>
              <a:rPr lang="it-IT" sz="2000" dirty="0"/>
              <a:t> : che funzioni deve avere per soddisfare ai bisogni</a:t>
            </a:r>
          </a:p>
          <a:p>
            <a:r>
              <a:rPr lang="it-IT" sz="2000" dirty="0" err="1">
                <a:solidFill>
                  <a:srgbClr val="4399B6"/>
                </a:solidFill>
              </a:rPr>
              <a:t>Perfomance</a:t>
            </a:r>
            <a:r>
              <a:rPr lang="it-IT" sz="2000" dirty="0"/>
              <a:t> : quanto bene devono soddisfare le funzioni </a:t>
            </a:r>
            <a:r>
              <a:rPr lang="it-IT" sz="2000" dirty="0" err="1"/>
              <a:t>richeste</a:t>
            </a:r>
            <a:endParaRPr lang="it-IT" sz="2000" dirty="0"/>
          </a:p>
          <a:p>
            <a:r>
              <a:rPr lang="it-IT" sz="2000" dirty="0" err="1">
                <a:solidFill>
                  <a:srgbClr val="4399B6"/>
                </a:solidFill>
              </a:rPr>
              <a:t>Constraints</a:t>
            </a:r>
            <a:r>
              <a:rPr lang="it-IT" sz="2000" dirty="0"/>
              <a:t> : limiti (costo, schedula, massima estensione del progetto…)</a:t>
            </a:r>
          </a:p>
          <a:p>
            <a:r>
              <a:rPr lang="it-IT" sz="2000" dirty="0">
                <a:solidFill>
                  <a:srgbClr val="4399B6"/>
                </a:solidFill>
              </a:rPr>
              <a:t>Interfacce</a:t>
            </a:r>
            <a:r>
              <a:rPr lang="it-IT" sz="2000" dirty="0"/>
              <a:t> : definizione di con chi e come devo interfacciarmi</a:t>
            </a:r>
          </a:p>
          <a:p>
            <a:r>
              <a:rPr lang="it-IT" sz="2000" dirty="0">
                <a:solidFill>
                  <a:srgbClr val="4399B6"/>
                </a:solidFill>
              </a:rPr>
              <a:t>Ambientali</a:t>
            </a:r>
            <a:r>
              <a:rPr lang="it-IT" sz="2000" dirty="0"/>
              <a:t> : specifici al progetto, </a:t>
            </a:r>
            <a:r>
              <a:rPr lang="it-IT" sz="2000" dirty="0" err="1"/>
              <a:t>standards</a:t>
            </a:r>
            <a:endParaRPr lang="it-IT" sz="2000" dirty="0"/>
          </a:p>
          <a:p>
            <a:r>
              <a:rPr lang="it-IT" sz="2000" dirty="0">
                <a:solidFill>
                  <a:srgbClr val="4399B6"/>
                </a:solidFill>
              </a:rPr>
              <a:t>Altri</a:t>
            </a:r>
            <a:r>
              <a:rPr lang="it-IT" sz="2000" dirty="0"/>
              <a:t> : fattore umano, sicurezze, integrabilità…</a:t>
            </a:r>
          </a:p>
          <a:p>
            <a:pPr marL="0" indent="0">
              <a:buNone/>
            </a:pPr>
            <a:endParaRPr lang="it-IT" sz="2000" dirty="0"/>
          </a:p>
          <a:p>
            <a:pPr marL="0" indent="0">
              <a:buNone/>
            </a:pPr>
            <a:r>
              <a:rPr lang="it-IT" sz="2000" b="1" dirty="0">
                <a:solidFill>
                  <a:srgbClr val="002060"/>
                </a:solidFill>
              </a:rPr>
              <a:t>Specifiche ingegneristiche</a:t>
            </a:r>
            <a:r>
              <a:rPr lang="it-IT" sz="2000" dirty="0"/>
              <a:t>: come il sistema è costruito (dimensioni, peso, materiali, schemi, layouts...) – La definizione del progetto spinta fino alle s.i. si esprime nel </a:t>
            </a:r>
            <a:r>
              <a:rPr lang="it-IT" sz="2000" b="1" dirty="0">
                <a:solidFill>
                  <a:srgbClr val="002060"/>
                </a:solidFill>
              </a:rPr>
              <a:t>TDR</a:t>
            </a:r>
          </a:p>
          <a:p>
            <a:endParaRPr lang="it-IT" sz="2000" dirty="0">
              <a:solidFill>
                <a:srgbClr val="0070C0"/>
              </a:solidFill>
            </a:endParaRPr>
          </a:p>
          <a:p>
            <a:endParaRPr lang="it-IT" sz="1800" dirty="0"/>
          </a:p>
        </p:txBody>
      </p:sp>
      <p:sp>
        <p:nvSpPr>
          <p:cNvPr id="6" name="Segnaposto numero diapositiva 5"/>
          <p:cNvSpPr>
            <a:spLocks noGrp="1"/>
          </p:cNvSpPr>
          <p:nvPr>
            <p:ph type="sldNum" sz="quarter" idx="12"/>
          </p:nvPr>
        </p:nvSpPr>
        <p:spPr/>
        <p:txBody>
          <a:bodyPr/>
          <a:lstStyle/>
          <a:p>
            <a:fld id="{59ACCCE4-2CD2-412D-9840-7B2120A46DAB}" type="slidenum">
              <a:rPr lang="en-US" smtClean="0"/>
              <a:t>8</a:t>
            </a:fld>
            <a:endParaRPr lang="en-US" dirty="0"/>
          </a:p>
        </p:txBody>
      </p:sp>
      <p:sp>
        <p:nvSpPr>
          <p:cNvPr id="4" name="TextBox 3">
            <a:extLst>
              <a:ext uri="{FF2B5EF4-FFF2-40B4-BE49-F238E27FC236}">
                <a16:creationId xmlns:a16="http://schemas.microsoft.com/office/drawing/2014/main" id="{7901E70C-98B2-C22C-D105-036069795615}"/>
              </a:ext>
            </a:extLst>
          </p:cNvPr>
          <p:cNvSpPr txBox="1"/>
          <p:nvPr/>
        </p:nvSpPr>
        <p:spPr>
          <a:xfrm flipH="1">
            <a:off x="9606115" y="6111757"/>
            <a:ext cx="1956619" cy="369332"/>
          </a:xfrm>
          <a:prstGeom prst="rect">
            <a:avLst/>
          </a:prstGeom>
          <a:noFill/>
        </p:spPr>
        <p:txBody>
          <a:bodyPr wrap="square" rtlCol="0">
            <a:spAutoFit/>
          </a:bodyPr>
          <a:lstStyle/>
          <a:p>
            <a:r>
              <a:rPr lang="it-IT" sz="1800" b="1" dirty="0">
                <a:solidFill>
                  <a:srgbClr val="002060"/>
                </a:solidFill>
                <a:latin typeface="Montserrat" panose="00000500000000000000" pitchFamily="2" charset="0"/>
                <a:ea typeface="Yu Gothic" panose="020B0400000000000000" pitchFamily="34" charset="-128"/>
              </a:rPr>
              <a:t>DELIVERABLE</a:t>
            </a:r>
            <a:r>
              <a:rPr lang="it-IT" sz="1800" b="1" dirty="0">
                <a:latin typeface="Montserrat" panose="00000500000000000000" pitchFamily="2" charset="0"/>
                <a:ea typeface="Yu Gothic" panose="020B0400000000000000" pitchFamily="34" charset="-128"/>
              </a:rPr>
              <a:t> </a:t>
            </a:r>
            <a:endParaRPr lang="it-IT" dirty="0"/>
          </a:p>
        </p:txBody>
      </p:sp>
    </p:spTree>
    <p:extLst>
      <p:ext uri="{BB962C8B-B14F-4D97-AF65-F5344CB8AC3E}">
        <p14:creationId xmlns:p14="http://schemas.microsoft.com/office/powerpoint/2010/main" val="237873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28236" y="196117"/>
            <a:ext cx="3695242" cy="590931"/>
          </a:xfrm>
          <a:noFill/>
        </p:spPr>
        <p:txBody>
          <a:bodyPr vert="horz" wrap="none" lIns="91440" tIns="45720" rIns="91440" bIns="45720" rtlCol="0" anchor="ctr">
            <a:spAutoFit/>
          </a:bodyPr>
          <a:lstStyle/>
          <a:p>
            <a:pPr defTabSz="457200"/>
            <a:r>
              <a:rPr lang="it-IT" dirty="0"/>
              <a:t>ESEMPIO: LHC</a:t>
            </a:r>
            <a:endParaRPr lang="en-US" dirty="0"/>
          </a:p>
        </p:txBody>
      </p:sp>
      <p:sp>
        <p:nvSpPr>
          <p:cNvPr id="6" name="Segnaposto numero diapositiva 5"/>
          <p:cNvSpPr>
            <a:spLocks noGrp="1"/>
          </p:cNvSpPr>
          <p:nvPr>
            <p:ph type="sldNum" sz="quarter" idx="12"/>
          </p:nvPr>
        </p:nvSpPr>
        <p:spPr/>
        <p:txBody>
          <a:bodyPr/>
          <a:lstStyle/>
          <a:p>
            <a:fld id="{59ACCCE4-2CD2-412D-9840-7B2120A46DAB}" type="slidenum">
              <a:rPr lang="en-US" smtClean="0"/>
              <a:t>9</a:t>
            </a:fld>
            <a:endParaRPr lang="en-US"/>
          </a:p>
        </p:txBody>
      </p:sp>
      <p:sp>
        <p:nvSpPr>
          <p:cNvPr id="7" name="AutoShape 2" descr="Forno per pizzeria: forno rotante, migliori forni pizzeria"/>
          <p:cNvSpPr>
            <a:spLocks noChangeAspect="1" noChangeArrowheads="1"/>
          </p:cNvSpPr>
          <p:nvPr/>
        </p:nvSpPr>
        <p:spPr bwMode="auto">
          <a:xfrm>
            <a:off x="186397" y="273314"/>
            <a:ext cx="2790825"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Segnaposto contenuto 2"/>
          <p:cNvSpPr txBox="1">
            <a:spLocks/>
          </p:cNvSpPr>
          <p:nvPr/>
        </p:nvSpPr>
        <p:spPr>
          <a:xfrm>
            <a:off x="529405" y="2304491"/>
            <a:ext cx="11133190" cy="2249017"/>
          </a:xfrm>
          <a:prstGeom prst="rect">
            <a:avLst/>
          </a:prstGeom>
          <a:solidFill>
            <a:srgbClr val="0070C0"/>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it-IT" sz="3200" dirty="0">
                <a:solidFill>
                  <a:srgbClr val="FFFF00"/>
                </a:solidFill>
                <a:latin typeface="Montserrat" panose="00000500000000000000" pitchFamily="2" charset="0"/>
                <a:ea typeface="Yu Gothic" panose="020B0400000000000000" pitchFamily="34" charset="-128"/>
              </a:rPr>
              <a:t>BISOGNO</a:t>
            </a:r>
            <a:r>
              <a:rPr lang="it-IT" sz="3200" dirty="0">
                <a:solidFill>
                  <a:schemeClr val="bg1"/>
                </a:solidFill>
                <a:latin typeface="Montserrat" panose="00000500000000000000" pitchFamily="2" charset="0"/>
                <a:ea typeface="Yu Gothic" panose="020B0400000000000000" pitchFamily="34" charset="-128"/>
              </a:rPr>
              <a:t>: misurare la massa del bosone di Higgs</a:t>
            </a:r>
          </a:p>
          <a:p>
            <a:r>
              <a:rPr lang="it-IT" sz="3200" dirty="0">
                <a:solidFill>
                  <a:srgbClr val="FFFF00"/>
                </a:solidFill>
                <a:latin typeface="Montserrat" panose="00000500000000000000" pitchFamily="2" charset="0"/>
                <a:ea typeface="Yu Gothic" panose="020B0400000000000000" pitchFamily="34" charset="-128"/>
              </a:rPr>
              <a:t>REQUISITO</a:t>
            </a:r>
            <a:r>
              <a:rPr lang="it-IT" sz="3200" dirty="0">
                <a:solidFill>
                  <a:schemeClr val="bg1"/>
                </a:solidFill>
                <a:latin typeface="Montserrat" panose="00000500000000000000" pitchFamily="2" charset="0"/>
                <a:ea typeface="Yu Gothic" panose="020B0400000000000000" pitchFamily="34" charset="-128"/>
              </a:rPr>
              <a:t>: Anelli di collisione a 7 TeV e luminosità 10</a:t>
            </a:r>
            <a:r>
              <a:rPr lang="it-IT" sz="3200" baseline="30000" dirty="0">
                <a:solidFill>
                  <a:schemeClr val="bg1"/>
                </a:solidFill>
                <a:latin typeface="Montserrat" panose="00000500000000000000" pitchFamily="2" charset="0"/>
                <a:ea typeface="Yu Gothic" panose="020B0400000000000000" pitchFamily="34" charset="-128"/>
              </a:rPr>
              <a:t>34</a:t>
            </a:r>
            <a:r>
              <a:rPr lang="it-IT" sz="3200" dirty="0">
                <a:solidFill>
                  <a:schemeClr val="bg1"/>
                </a:solidFill>
                <a:latin typeface="Montserrat" panose="00000500000000000000" pitchFamily="2" charset="0"/>
                <a:ea typeface="Yu Gothic" panose="020B0400000000000000" pitchFamily="34" charset="-128"/>
              </a:rPr>
              <a:t> </a:t>
            </a:r>
          </a:p>
          <a:p>
            <a:r>
              <a:rPr lang="it-IT" sz="3200" dirty="0">
                <a:solidFill>
                  <a:srgbClr val="FFFF00"/>
                </a:solidFill>
                <a:latin typeface="Montserrat" panose="00000500000000000000" pitchFamily="2" charset="0"/>
                <a:ea typeface="Yu Gothic" panose="020B0400000000000000" pitchFamily="34" charset="-128"/>
              </a:rPr>
              <a:t>SPECIFICA</a:t>
            </a:r>
            <a:r>
              <a:rPr lang="it-IT" sz="3200" dirty="0">
                <a:solidFill>
                  <a:schemeClr val="bg1"/>
                </a:solidFill>
                <a:latin typeface="Montserrat" panose="00000500000000000000" pitchFamily="2" charset="0"/>
                <a:ea typeface="Yu Gothic" panose="020B0400000000000000" pitchFamily="34" charset="-128"/>
              </a:rPr>
              <a:t>: Layout dell’acceleratore e dei detectors</a:t>
            </a:r>
          </a:p>
          <a:p>
            <a:endParaRPr lang="en-US" sz="3200" dirty="0">
              <a:solidFill>
                <a:schemeClr val="bg1"/>
              </a:solidFill>
            </a:endParaRPr>
          </a:p>
        </p:txBody>
      </p:sp>
    </p:spTree>
    <p:extLst>
      <p:ext uri="{BB962C8B-B14F-4D97-AF65-F5344CB8AC3E}">
        <p14:creationId xmlns:p14="http://schemas.microsoft.com/office/powerpoint/2010/main" val="378479015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2115D08E677248BDCA1802405EB194" ma:contentTypeVersion="13" ma:contentTypeDescription="Create a new document." ma:contentTypeScope="" ma:versionID="34f245b5fc5545921cad9db836a822b3">
  <xsd:schema xmlns:xsd="http://www.w3.org/2001/XMLSchema" xmlns:xs="http://www.w3.org/2001/XMLSchema" xmlns:p="http://schemas.microsoft.com/office/2006/metadata/properties" xmlns:ns3="e47f35ae-fbd5-4fcb-aa0e-162c0b89555d" xmlns:ns4="adf77701-ae93-4853-aa7d-9da7e7fa76b3" targetNamespace="http://schemas.microsoft.com/office/2006/metadata/properties" ma:root="true" ma:fieldsID="e0215bf63018cd1dfcff03b3f59b35eb" ns3:_="" ns4:_="">
    <xsd:import namespace="e47f35ae-fbd5-4fcb-aa0e-162c0b89555d"/>
    <xsd:import namespace="adf77701-ae93-4853-aa7d-9da7e7fa76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f35ae-fbd5-4fcb-aa0e-162c0b895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f77701-ae93-4853-aa7d-9da7e7fa76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69BB90-969A-42B1-AA6B-EC92BDB5F1C9}">
  <ds:schemaRefs>
    <ds:schemaRef ds:uri="adf77701-ae93-4853-aa7d-9da7e7fa76b3"/>
    <ds:schemaRef ds:uri="e47f35ae-fbd5-4fcb-aa0e-162c0b895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DABFD3-5CD2-4EC4-8BC7-B345F47FA5A0}">
  <ds:schemaRefs>
    <ds:schemaRef ds:uri="adf77701-ae93-4853-aa7d-9da7e7fa76b3"/>
    <ds:schemaRef ds:uri="e47f35ae-fbd5-4fcb-aa0e-162c0b8955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1C0144-3303-4E68-BCA4-A5E233B183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4232</TotalTime>
  <Words>3667</Words>
  <Application>Microsoft Office PowerPoint</Application>
  <PresentationFormat>Widescreen</PresentationFormat>
  <Paragraphs>367</Paragraphs>
  <Slides>36</Slides>
  <Notes>20</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Franklin Gothic Book</vt:lpstr>
      <vt:lpstr>Bradley Hand ITC</vt:lpstr>
      <vt:lpstr>Arial</vt:lpstr>
      <vt:lpstr>Montserrat ExtraBold</vt:lpstr>
      <vt:lpstr>Montserrat</vt:lpstr>
      <vt:lpstr>Chalkduster</vt:lpstr>
      <vt:lpstr>Avenir Book Oblique</vt:lpstr>
      <vt:lpstr>Tahoma</vt:lpstr>
      <vt:lpstr>Calibri</vt:lpstr>
      <vt:lpstr>Helvetica Neue Medium</vt:lpstr>
      <vt:lpstr>Avenir Next Regular</vt:lpstr>
      <vt:lpstr>Wingdings</vt:lpstr>
      <vt:lpstr>Crimson Text</vt:lpstr>
      <vt:lpstr>Oswald</vt:lpstr>
      <vt:lpstr>Tema di Office</vt:lpstr>
      <vt:lpstr>PowerPoint Presentation</vt:lpstr>
      <vt:lpstr>PowerPoint Presentation</vt:lpstr>
      <vt:lpstr>Approccio escatologico</vt:lpstr>
      <vt:lpstr>PowerPoint Presentation</vt:lpstr>
      <vt:lpstr>Cos’è un progetto? (soddisfa alle esigenze...) </vt:lpstr>
      <vt:lpstr>Partendo dalla fine...</vt:lpstr>
      <vt:lpstr>PowerPoint Presentation</vt:lpstr>
      <vt:lpstr>Dai REQUISITI alle SPECIFICHE</vt:lpstr>
      <vt:lpstr>ESEMPIO: LHC</vt:lpstr>
      <vt:lpstr>Metodo, per definire bisogni e requisiti</vt:lpstr>
      <vt:lpstr>All’indietro...</vt:lpstr>
      <vt:lpstr>PowerPoint Presentation</vt:lpstr>
      <vt:lpstr>PowerPoint Presentation</vt:lpstr>
      <vt:lpstr>CONFIGURAZIONE: la forma esatta del prodotto   nel corso della sua gestazione</vt:lpstr>
      <vt:lpstr>PowerPoint Presentation</vt:lpstr>
      <vt:lpstr>I protagonisti principali per garantire la buona  esecuzione di processi e documenti</vt:lpstr>
      <vt:lpstr>TECHNICAL COORDINATOR</vt:lpstr>
      <vt:lpstr>Il PM nell’INFN</vt:lpstr>
      <vt:lpstr>CNPM - Main outcome so far</vt:lpstr>
      <vt:lpstr>Piano qualità – il supporto documentale</vt:lpstr>
      <vt:lpstr>PowerPoint Presentation</vt:lpstr>
      <vt:lpstr>Un caso speciale: le call di CSN5</vt:lpstr>
      <vt:lpstr>Proposal Template</vt:lpstr>
      <vt:lpstr>Conclusions of the work done with CSN5</vt:lpstr>
      <vt:lpstr>In sintesi...</vt:lpstr>
      <vt:lpstr>PowerPoint Presentation</vt:lpstr>
      <vt:lpstr>PowerPoint Presentation</vt:lpstr>
      <vt:lpstr>PowerPoint Presentation</vt:lpstr>
      <vt:lpstr>Project Management boundaries</vt:lpstr>
      <vt:lpstr>Project Management e QUALITA’</vt:lpstr>
      <vt:lpstr>Project Management @ INFN</vt:lpstr>
      <vt:lpstr>ESEMPIO – cosa succede se…</vt:lpstr>
      <vt:lpstr>Gestione della configurazione configuration management CONTESTO</vt:lpstr>
      <vt:lpstr>TO BUILD e AS BUILT documentation</vt:lpstr>
      <vt:lpstr>TO BUILD e AS BUILT documentation</vt:lpstr>
      <vt:lpstr>OPERAtions and maintenance documentation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Cristian</dc:creator>
  <cp:lastModifiedBy>Giovanni</cp:lastModifiedBy>
  <cp:revision>29</cp:revision>
  <dcterms:created xsi:type="dcterms:W3CDTF">2017-03-06T09:45:26Z</dcterms:created>
  <dcterms:modified xsi:type="dcterms:W3CDTF">2023-03-02T10:08:16Z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0x010100BC2115D08E677248BDCA1802405EB194</vt:lpwstr>
  </property>
</Properties>
</file>