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08" r:id="rId2"/>
    <p:sldId id="2632" r:id="rId3"/>
    <p:sldId id="2636" r:id="rId4"/>
    <p:sldId id="2645" r:id="rId5"/>
    <p:sldId id="2628" r:id="rId6"/>
    <p:sldId id="2629" r:id="rId7"/>
    <p:sldId id="2631" r:id="rId8"/>
    <p:sldId id="2642" r:id="rId9"/>
    <p:sldId id="2655" r:id="rId10"/>
    <p:sldId id="2644" r:id="rId11"/>
    <p:sldId id="2634" r:id="rId12"/>
    <p:sldId id="2647" r:id="rId13"/>
    <p:sldId id="2711" r:id="rId14"/>
    <p:sldId id="2712" r:id="rId15"/>
    <p:sldId id="2720" r:id="rId16"/>
    <p:sldId id="2713" r:id="rId17"/>
    <p:sldId id="2714" r:id="rId18"/>
    <p:sldId id="2716" r:id="rId19"/>
    <p:sldId id="2717" r:id="rId20"/>
    <p:sldId id="2641" r:id="rId21"/>
    <p:sldId id="2640" r:id="rId22"/>
    <p:sldId id="2705" r:id="rId23"/>
    <p:sldId id="2706" r:id="rId24"/>
    <p:sldId id="2707" r:id="rId25"/>
    <p:sldId id="2708" r:id="rId26"/>
    <p:sldId id="2709" r:id="rId27"/>
    <p:sldId id="2710" r:id="rId28"/>
    <p:sldId id="2719" r:id="rId29"/>
    <p:sldId id="2543" r:id="rId30"/>
  </p:sldIdLst>
  <p:sldSz cx="12192000" cy="6858000"/>
  <p:notesSz cx="6797675" cy="9928225"/>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F00"/>
    <a:srgbClr val="005493"/>
    <a:srgbClr val="C1C1C1"/>
    <a:srgbClr val="7241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150"/>
    <p:restoredTop sz="86418" autoAdjust="0"/>
  </p:normalViewPr>
  <p:slideViewPr>
    <p:cSldViewPr snapToGrid="0" snapToObjects="1">
      <p:cViewPr varScale="1">
        <p:scale>
          <a:sx n="112" d="100"/>
          <a:sy n="112" d="100"/>
        </p:scale>
        <p:origin x="320" y="19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4" name="PlaceHolder 1"/>
          <p:cNvSpPr>
            <a:spLocks noGrp="1" noRot="1" noChangeAspect="1"/>
          </p:cNvSpPr>
          <p:nvPr>
            <p:ph type="sldImg"/>
          </p:nvPr>
        </p:nvSpPr>
        <p:spPr>
          <a:xfrm>
            <a:off x="533520" y="764280"/>
            <a:ext cx="6704640" cy="3771360"/>
          </a:xfrm>
          <a:prstGeom prst="rect">
            <a:avLst/>
          </a:prstGeom>
        </p:spPr>
        <p:txBody>
          <a:bodyPr lIns="0" tIns="0" rIns="0" bIns="0" anchor="ctr">
            <a:noAutofit/>
          </a:bodyPr>
          <a:lstStyle/>
          <a:p>
            <a:pPr algn="ctr"/>
            <a:r>
              <a:rPr lang="en-US" sz="4400" b="0" strike="noStrike" spc="-1">
                <a:latin typeface="Arial"/>
              </a:rPr>
              <a:t>Click to move the slide</a:t>
            </a:r>
          </a:p>
        </p:txBody>
      </p:sp>
      <p:sp>
        <p:nvSpPr>
          <p:cNvPr id="85" name="PlaceHolder 2"/>
          <p:cNvSpPr>
            <a:spLocks noGrp="1"/>
          </p:cNvSpPr>
          <p:nvPr>
            <p:ph type="body"/>
          </p:nvPr>
        </p:nvSpPr>
        <p:spPr>
          <a:xfrm>
            <a:off x="777240" y="4777560"/>
            <a:ext cx="6217560" cy="4525920"/>
          </a:xfrm>
          <a:prstGeom prst="rect">
            <a:avLst/>
          </a:prstGeom>
        </p:spPr>
        <p:txBody>
          <a:bodyPr lIns="0" tIns="0" rIns="0" bIns="0">
            <a:noAutofit/>
          </a:bodyPr>
          <a:lstStyle/>
          <a:p>
            <a:r>
              <a:rPr lang="en-US" sz="2000" b="0" strike="noStrike" spc="-1">
                <a:latin typeface="Arial"/>
              </a:rPr>
              <a:t>Click to edit the notes format</a:t>
            </a:r>
          </a:p>
        </p:txBody>
      </p:sp>
      <p:sp>
        <p:nvSpPr>
          <p:cNvPr id="86" name="PlaceHolder 3"/>
          <p:cNvSpPr>
            <a:spLocks noGrp="1"/>
          </p:cNvSpPr>
          <p:nvPr>
            <p:ph type="hdr"/>
          </p:nvPr>
        </p:nvSpPr>
        <p:spPr>
          <a:xfrm>
            <a:off x="0" y="0"/>
            <a:ext cx="3372840" cy="502560"/>
          </a:xfrm>
          <a:prstGeom prst="rect">
            <a:avLst/>
          </a:prstGeom>
        </p:spPr>
        <p:txBody>
          <a:bodyPr lIns="0" tIns="0" rIns="0" bIns="0">
            <a:noAutofit/>
          </a:bodyPr>
          <a:lstStyle/>
          <a:p>
            <a:r>
              <a:rPr lang="en-US" sz="1400" b="0" strike="noStrike" spc="-1">
                <a:latin typeface="Times New Roman"/>
              </a:rPr>
              <a:t>&lt;header&gt;</a:t>
            </a:r>
          </a:p>
        </p:txBody>
      </p:sp>
      <p:sp>
        <p:nvSpPr>
          <p:cNvPr id="87" name="PlaceHolder 4"/>
          <p:cNvSpPr>
            <a:spLocks noGrp="1"/>
          </p:cNvSpPr>
          <p:nvPr>
            <p:ph type="dt"/>
          </p:nvPr>
        </p:nvSpPr>
        <p:spPr>
          <a:xfrm>
            <a:off x="4399200" y="0"/>
            <a:ext cx="3372840" cy="502560"/>
          </a:xfrm>
          <a:prstGeom prst="rect">
            <a:avLst/>
          </a:prstGeom>
        </p:spPr>
        <p:txBody>
          <a:bodyPr lIns="0" tIns="0" rIns="0" bIns="0">
            <a:noAutofit/>
          </a:bodyPr>
          <a:lstStyle/>
          <a:p>
            <a:pPr algn="r"/>
            <a:r>
              <a:rPr lang="en-US" sz="1400" b="0" strike="noStrike" spc="-1">
                <a:latin typeface="Times New Roman"/>
              </a:rPr>
              <a:t>&lt;date/time&gt;</a:t>
            </a:r>
          </a:p>
        </p:txBody>
      </p:sp>
      <p:sp>
        <p:nvSpPr>
          <p:cNvPr id="88" name="PlaceHolder 5"/>
          <p:cNvSpPr>
            <a:spLocks noGrp="1"/>
          </p:cNvSpPr>
          <p:nvPr>
            <p:ph type="ftr"/>
          </p:nvPr>
        </p:nvSpPr>
        <p:spPr>
          <a:xfrm>
            <a:off x="0" y="9555480"/>
            <a:ext cx="3372840" cy="502560"/>
          </a:xfrm>
          <a:prstGeom prst="rect">
            <a:avLst/>
          </a:prstGeom>
        </p:spPr>
        <p:txBody>
          <a:bodyPr lIns="0" tIns="0" rIns="0" bIns="0" anchor="b">
            <a:noAutofit/>
          </a:bodyPr>
          <a:lstStyle/>
          <a:p>
            <a:r>
              <a:rPr lang="en-US" sz="1400" b="0" strike="noStrike" spc="-1">
                <a:latin typeface="Times New Roman"/>
              </a:rPr>
              <a:t>&lt;footer&gt;</a:t>
            </a:r>
          </a:p>
        </p:txBody>
      </p:sp>
      <p:sp>
        <p:nvSpPr>
          <p:cNvPr id="89" name="PlaceHolder 6"/>
          <p:cNvSpPr>
            <a:spLocks noGrp="1"/>
          </p:cNvSpPr>
          <p:nvPr>
            <p:ph type="sldNum"/>
          </p:nvPr>
        </p:nvSpPr>
        <p:spPr>
          <a:xfrm>
            <a:off x="4399200" y="9555480"/>
            <a:ext cx="3372840" cy="502560"/>
          </a:xfrm>
          <a:prstGeom prst="rect">
            <a:avLst/>
          </a:prstGeom>
        </p:spPr>
        <p:txBody>
          <a:bodyPr lIns="0" tIns="0" rIns="0" bIns="0" anchor="b">
            <a:noAutofit/>
          </a:bodyPr>
          <a:lstStyle/>
          <a:p>
            <a:pPr algn="r"/>
            <a:fld id="{D2DDD133-399C-4878-80BC-35693617A28F}" type="slidenum">
              <a:rPr lang="en-US" sz="1400" b="0" strike="noStrike" spc="-1">
                <a:latin typeface="Times New Roman"/>
              </a:rPr>
              <a:t>‹N›</a:t>
            </a:fld>
            <a:endParaRPr lang="en-US" sz="1400" b="0" strike="noStrike" spc="-1">
              <a:latin typeface="Times New Roman"/>
            </a:endParaRPr>
          </a:p>
        </p:txBody>
      </p:sp>
    </p:spTree>
    <p:extLst>
      <p:ext uri="{BB962C8B-B14F-4D97-AF65-F5344CB8AC3E}">
        <p14:creationId xmlns:p14="http://schemas.microsoft.com/office/powerpoint/2010/main" val="1909003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lgn="r"/>
            <a:fld id="{D2DDD133-399C-4878-80BC-35693617A28F}" type="slidenum">
              <a:rPr lang="en-US" sz="1400" b="0" strike="noStrike" spc="-1" smtClean="0">
                <a:latin typeface="Times New Roman"/>
              </a:rPr>
              <a:t>3</a:t>
            </a:fld>
            <a:endParaRPr lang="en-US" sz="1400" b="0" strike="noStrike" spc="-1">
              <a:latin typeface="Times New Roman"/>
            </a:endParaRPr>
          </a:p>
        </p:txBody>
      </p:sp>
    </p:spTree>
    <p:extLst>
      <p:ext uri="{BB962C8B-B14F-4D97-AF65-F5344CB8AC3E}">
        <p14:creationId xmlns:p14="http://schemas.microsoft.com/office/powerpoint/2010/main" val="26644338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p:nvPr>
        </p:nvSpPr>
        <p:spPr/>
        <p:txBody>
          <a:bodyPr/>
          <a:lstStyle/>
          <a:p>
            <a:pPr algn="r"/>
            <a:fld id="{D2DDD133-399C-4878-80BC-35693617A28F}" type="slidenum">
              <a:rPr lang="en-US" sz="1400" b="0" strike="noStrike" spc="-1" smtClean="0">
                <a:latin typeface="Times New Roman"/>
              </a:rPr>
              <a:t>17</a:t>
            </a:fld>
            <a:endParaRPr lang="en-US" sz="1400" b="0" strike="noStrike" spc="-1">
              <a:latin typeface="Times New Roman"/>
            </a:endParaRPr>
          </a:p>
        </p:txBody>
      </p:sp>
    </p:spTree>
    <p:extLst>
      <p:ext uri="{BB962C8B-B14F-4D97-AF65-F5344CB8AC3E}">
        <p14:creationId xmlns:p14="http://schemas.microsoft.com/office/powerpoint/2010/main" val="3329638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p:nvPr>
        </p:nvSpPr>
        <p:spPr/>
        <p:txBody>
          <a:bodyPr/>
          <a:lstStyle/>
          <a:p>
            <a:pPr algn="r"/>
            <a:fld id="{D2DDD133-399C-4878-80BC-35693617A28F}" type="slidenum">
              <a:rPr lang="en-US" sz="1400" b="0" strike="noStrike" spc="-1" smtClean="0">
                <a:latin typeface="Times New Roman"/>
              </a:rPr>
              <a:t>18</a:t>
            </a:fld>
            <a:endParaRPr lang="en-US" sz="1400" b="0" strike="noStrike" spc="-1">
              <a:latin typeface="Times New Roman"/>
            </a:endParaRPr>
          </a:p>
        </p:txBody>
      </p:sp>
    </p:spTree>
    <p:extLst>
      <p:ext uri="{BB962C8B-B14F-4D97-AF65-F5344CB8AC3E}">
        <p14:creationId xmlns:p14="http://schemas.microsoft.com/office/powerpoint/2010/main" val="1768393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p:nvPr>
        </p:nvSpPr>
        <p:spPr/>
        <p:txBody>
          <a:bodyPr/>
          <a:lstStyle/>
          <a:p>
            <a:pPr algn="r"/>
            <a:fld id="{D2DDD133-399C-4878-80BC-35693617A28F}" type="slidenum">
              <a:rPr lang="en-US" sz="1400" b="0" strike="noStrike" spc="-1" smtClean="0">
                <a:latin typeface="Times New Roman"/>
              </a:rPr>
              <a:t>19</a:t>
            </a:fld>
            <a:endParaRPr lang="en-US" sz="1400" b="0" strike="noStrike" spc="-1">
              <a:latin typeface="Times New Roman"/>
            </a:endParaRPr>
          </a:p>
        </p:txBody>
      </p:sp>
    </p:spTree>
    <p:extLst>
      <p:ext uri="{BB962C8B-B14F-4D97-AF65-F5344CB8AC3E}">
        <p14:creationId xmlns:p14="http://schemas.microsoft.com/office/powerpoint/2010/main" val="2948403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lgn="r"/>
            <a:fld id="{D2DDD133-399C-4878-80BC-35693617A28F}" type="slidenum">
              <a:rPr lang="en-US" sz="1400" b="0" strike="noStrike" spc="-1" smtClean="0">
                <a:latin typeface="Times New Roman"/>
              </a:rPr>
              <a:t>20</a:t>
            </a:fld>
            <a:endParaRPr lang="en-US" sz="1400" b="0" strike="noStrike" spc="-1">
              <a:latin typeface="Times New Roman"/>
            </a:endParaRPr>
          </a:p>
        </p:txBody>
      </p:sp>
    </p:spTree>
    <p:extLst>
      <p:ext uri="{BB962C8B-B14F-4D97-AF65-F5344CB8AC3E}">
        <p14:creationId xmlns:p14="http://schemas.microsoft.com/office/powerpoint/2010/main" val="845734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p:nvPr>
        </p:nvSpPr>
        <p:spPr/>
        <p:txBody>
          <a:bodyPr/>
          <a:lstStyle/>
          <a:p>
            <a:pPr algn="r"/>
            <a:fld id="{D2DDD133-399C-4878-80BC-35693617A28F}" type="slidenum">
              <a:rPr lang="en-US" sz="1400" b="0" strike="noStrike" spc="-1" smtClean="0">
                <a:latin typeface="Times New Roman"/>
              </a:rPr>
              <a:t>22</a:t>
            </a:fld>
            <a:endParaRPr lang="en-US" sz="1400" b="0" strike="noStrike" spc="-1">
              <a:latin typeface="Times New Roman"/>
            </a:endParaRPr>
          </a:p>
        </p:txBody>
      </p:sp>
    </p:spTree>
    <p:extLst>
      <p:ext uri="{BB962C8B-B14F-4D97-AF65-F5344CB8AC3E}">
        <p14:creationId xmlns:p14="http://schemas.microsoft.com/office/powerpoint/2010/main" val="340350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p:nvPr>
        </p:nvSpPr>
        <p:spPr/>
        <p:txBody>
          <a:bodyPr/>
          <a:lstStyle/>
          <a:p>
            <a:pPr algn="r"/>
            <a:fld id="{D2DDD133-399C-4878-80BC-35693617A28F}" type="slidenum">
              <a:rPr lang="en-US" sz="1400" b="0" strike="noStrike" spc="-1" smtClean="0">
                <a:latin typeface="Times New Roman"/>
              </a:rPr>
              <a:t>23</a:t>
            </a:fld>
            <a:endParaRPr lang="en-US" sz="1400" b="0" strike="noStrike" spc="-1">
              <a:latin typeface="Times New Roman"/>
            </a:endParaRPr>
          </a:p>
        </p:txBody>
      </p:sp>
    </p:spTree>
    <p:extLst>
      <p:ext uri="{BB962C8B-B14F-4D97-AF65-F5344CB8AC3E}">
        <p14:creationId xmlns:p14="http://schemas.microsoft.com/office/powerpoint/2010/main" val="3781733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p:nvPr>
        </p:nvSpPr>
        <p:spPr/>
        <p:txBody>
          <a:bodyPr/>
          <a:lstStyle/>
          <a:p>
            <a:pPr algn="r"/>
            <a:fld id="{D2DDD133-399C-4878-80BC-35693617A28F}" type="slidenum">
              <a:rPr lang="en-US" sz="1400" b="0" strike="noStrike" spc="-1" smtClean="0">
                <a:latin typeface="Times New Roman"/>
              </a:rPr>
              <a:t>24</a:t>
            </a:fld>
            <a:endParaRPr lang="en-US" sz="1400" b="0" strike="noStrike" spc="-1">
              <a:latin typeface="Times New Roman"/>
            </a:endParaRPr>
          </a:p>
        </p:txBody>
      </p:sp>
    </p:spTree>
    <p:extLst>
      <p:ext uri="{BB962C8B-B14F-4D97-AF65-F5344CB8AC3E}">
        <p14:creationId xmlns:p14="http://schemas.microsoft.com/office/powerpoint/2010/main" val="2247883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p:nvPr>
        </p:nvSpPr>
        <p:spPr/>
        <p:txBody>
          <a:bodyPr/>
          <a:lstStyle/>
          <a:p>
            <a:pPr algn="r"/>
            <a:fld id="{D2DDD133-399C-4878-80BC-35693617A28F}" type="slidenum">
              <a:rPr lang="en-US" sz="1400" b="0" strike="noStrike" spc="-1" smtClean="0">
                <a:latin typeface="Times New Roman"/>
              </a:rPr>
              <a:t>25</a:t>
            </a:fld>
            <a:endParaRPr lang="en-US" sz="1400" b="0" strike="noStrike" spc="-1">
              <a:latin typeface="Times New Roman"/>
            </a:endParaRPr>
          </a:p>
        </p:txBody>
      </p:sp>
    </p:spTree>
    <p:extLst>
      <p:ext uri="{BB962C8B-B14F-4D97-AF65-F5344CB8AC3E}">
        <p14:creationId xmlns:p14="http://schemas.microsoft.com/office/powerpoint/2010/main" val="3025906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p:nvPr>
        </p:nvSpPr>
        <p:spPr/>
        <p:txBody>
          <a:bodyPr/>
          <a:lstStyle/>
          <a:p>
            <a:pPr algn="r"/>
            <a:fld id="{D2DDD133-399C-4878-80BC-35693617A28F}" type="slidenum">
              <a:rPr lang="en-US" sz="1400" b="0" strike="noStrike" spc="-1" smtClean="0">
                <a:latin typeface="Times New Roman"/>
              </a:rPr>
              <a:t>26</a:t>
            </a:fld>
            <a:endParaRPr lang="en-US" sz="1400" b="0" strike="noStrike" spc="-1">
              <a:latin typeface="Times New Roman"/>
            </a:endParaRPr>
          </a:p>
        </p:txBody>
      </p:sp>
    </p:spTree>
    <p:extLst>
      <p:ext uri="{BB962C8B-B14F-4D97-AF65-F5344CB8AC3E}">
        <p14:creationId xmlns:p14="http://schemas.microsoft.com/office/powerpoint/2010/main" val="1596857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p:nvPr>
        </p:nvSpPr>
        <p:spPr/>
        <p:txBody>
          <a:bodyPr/>
          <a:lstStyle/>
          <a:p>
            <a:pPr algn="r"/>
            <a:fld id="{D2DDD133-399C-4878-80BC-35693617A28F}" type="slidenum">
              <a:rPr lang="en-US" sz="1400" b="0" strike="noStrike" spc="-1" smtClean="0">
                <a:latin typeface="Times New Roman"/>
              </a:rPr>
              <a:t>27</a:t>
            </a:fld>
            <a:endParaRPr lang="en-US" sz="1400" b="0" strike="noStrike" spc="-1">
              <a:latin typeface="Times New Roman"/>
            </a:endParaRPr>
          </a:p>
        </p:txBody>
      </p:sp>
    </p:spTree>
    <p:extLst>
      <p:ext uri="{BB962C8B-B14F-4D97-AF65-F5344CB8AC3E}">
        <p14:creationId xmlns:p14="http://schemas.microsoft.com/office/powerpoint/2010/main" val="1622439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lgn="r"/>
            <a:fld id="{D2DDD133-399C-4878-80BC-35693617A28F}" type="slidenum">
              <a:rPr lang="en-US" sz="1400" b="0" strike="noStrike" spc="-1" smtClean="0">
                <a:latin typeface="Times New Roman"/>
              </a:rPr>
              <a:t>5</a:t>
            </a:fld>
            <a:endParaRPr lang="en-US" sz="1400" b="0" strike="noStrike" spc="-1">
              <a:latin typeface="Times New Roman"/>
            </a:endParaRPr>
          </a:p>
        </p:txBody>
      </p:sp>
    </p:spTree>
    <p:extLst>
      <p:ext uri="{BB962C8B-B14F-4D97-AF65-F5344CB8AC3E}">
        <p14:creationId xmlns:p14="http://schemas.microsoft.com/office/powerpoint/2010/main" val="2127420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p:nvPr>
        </p:nvSpPr>
        <p:spPr/>
        <p:txBody>
          <a:bodyPr/>
          <a:lstStyle/>
          <a:p>
            <a:pPr algn="r"/>
            <a:fld id="{D2DDD133-399C-4878-80BC-35693617A28F}" type="slidenum">
              <a:rPr lang="en-US" sz="1400" b="0" strike="noStrike" spc="-1" smtClean="0">
                <a:latin typeface="Times New Roman"/>
              </a:rPr>
              <a:t>28</a:t>
            </a:fld>
            <a:endParaRPr lang="en-US" sz="1400" b="0" strike="noStrike" spc="-1">
              <a:latin typeface="Times New Roman"/>
            </a:endParaRPr>
          </a:p>
        </p:txBody>
      </p:sp>
    </p:spTree>
    <p:extLst>
      <p:ext uri="{BB962C8B-B14F-4D97-AF65-F5344CB8AC3E}">
        <p14:creationId xmlns:p14="http://schemas.microsoft.com/office/powerpoint/2010/main" val="1394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lgn="r"/>
            <a:fld id="{D2DDD133-399C-4878-80BC-35693617A28F}" type="slidenum">
              <a:rPr lang="en-US" sz="1400" b="0" strike="noStrike" spc="-1" smtClean="0">
                <a:latin typeface="Times New Roman"/>
              </a:rPr>
              <a:t>6</a:t>
            </a:fld>
            <a:endParaRPr lang="en-US" sz="1400" b="0" strike="noStrike" spc="-1">
              <a:latin typeface="Times New Roman"/>
            </a:endParaRPr>
          </a:p>
        </p:txBody>
      </p:sp>
    </p:spTree>
    <p:extLst>
      <p:ext uri="{BB962C8B-B14F-4D97-AF65-F5344CB8AC3E}">
        <p14:creationId xmlns:p14="http://schemas.microsoft.com/office/powerpoint/2010/main" val="5918684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lgn="r"/>
            <a:fld id="{D2DDD133-399C-4878-80BC-35693617A28F}" type="slidenum">
              <a:rPr lang="en-US" sz="1400" b="0" strike="noStrike" spc="-1" smtClean="0">
                <a:latin typeface="Times New Roman"/>
              </a:rPr>
              <a:t>7</a:t>
            </a:fld>
            <a:endParaRPr lang="en-US" sz="1400" b="0" strike="noStrike" spc="-1">
              <a:latin typeface="Times New Roman"/>
            </a:endParaRPr>
          </a:p>
        </p:txBody>
      </p:sp>
    </p:spTree>
    <p:extLst>
      <p:ext uri="{BB962C8B-B14F-4D97-AF65-F5344CB8AC3E}">
        <p14:creationId xmlns:p14="http://schemas.microsoft.com/office/powerpoint/2010/main" val="2130221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pPr algn="r"/>
            <a:fld id="{D2DDD133-399C-4878-80BC-35693617A28F}" type="slidenum">
              <a:rPr lang="en-US" sz="1400" b="0" strike="noStrike" spc="-1" smtClean="0">
                <a:latin typeface="Times New Roman"/>
              </a:rPr>
              <a:t>9</a:t>
            </a:fld>
            <a:endParaRPr lang="en-US" sz="1400" b="0" strike="noStrike" spc="-1">
              <a:latin typeface="Times New Roman"/>
            </a:endParaRPr>
          </a:p>
        </p:txBody>
      </p:sp>
    </p:spTree>
    <p:extLst>
      <p:ext uri="{BB962C8B-B14F-4D97-AF65-F5344CB8AC3E}">
        <p14:creationId xmlns:p14="http://schemas.microsoft.com/office/powerpoint/2010/main" val="961152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p:nvPr>
        </p:nvSpPr>
        <p:spPr/>
        <p:txBody>
          <a:bodyPr/>
          <a:lstStyle/>
          <a:p>
            <a:pPr algn="r"/>
            <a:fld id="{D2DDD133-399C-4878-80BC-35693617A28F}" type="slidenum">
              <a:rPr lang="en-US" sz="1400" b="0" strike="noStrike" spc="-1" smtClean="0">
                <a:latin typeface="Times New Roman"/>
              </a:rPr>
              <a:t>13</a:t>
            </a:fld>
            <a:endParaRPr lang="en-US" sz="1400" b="0" strike="noStrike" spc="-1">
              <a:latin typeface="Times New Roman"/>
            </a:endParaRPr>
          </a:p>
        </p:txBody>
      </p:sp>
    </p:spTree>
    <p:extLst>
      <p:ext uri="{BB962C8B-B14F-4D97-AF65-F5344CB8AC3E}">
        <p14:creationId xmlns:p14="http://schemas.microsoft.com/office/powerpoint/2010/main" val="3211313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p:nvPr>
        </p:nvSpPr>
        <p:spPr/>
        <p:txBody>
          <a:bodyPr/>
          <a:lstStyle/>
          <a:p>
            <a:pPr algn="r"/>
            <a:fld id="{D2DDD133-399C-4878-80BC-35693617A28F}" type="slidenum">
              <a:rPr lang="en-US" sz="1400" b="0" strike="noStrike" spc="-1" smtClean="0">
                <a:latin typeface="Times New Roman"/>
              </a:rPr>
              <a:t>14</a:t>
            </a:fld>
            <a:endParaRPr lang="en-US" sz="1400" b="0" strike="noStrike" spc="-1">
              <a:latin typeface="Times New Roman"/>
            </a:endParaRPr>
          </a:p>
        </p:txBody>
      </p:sp>
    </p:spTree>
    <p:extLst>
      <p:ext uri="{BB962C8B-B14F-4D97-AF65-F5344CB8AC3E}">
        <p14:creationId xmlns:p14="http://schemas.microsoft.com/office/powerpoint/2010/main" val="3579386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p:nvPr>
        </p:nvSpPr>
        <p:spPr/>
        <p:txBody>
          <a:bodyPr/>
          <a:lstStyle/>
          <a:p>
            <a:pPr algn="r"/>
            <a:fld id="{D2DDD133-399C-4878-80BC-35693617A28F}" type="slidenum">
              <a:rPr lang="en-US" sz="1400" b="0" strike="noStrike" spc="-1" smtClean="0">
                <a:latin typeface="Times New Roman"/>
              </a:rPr>
              <a:t>15</a:t>
            </a:fld>
            <a:endParaRPr lang="en-US" sz="1400" b="0" strike="noStrike" spc="-1">
              <a:latin typeface="Times New Roman"/>
            </a:endParaRPr>
          </a:p>
        </p:txBody>
      </p:sp>
    </p:spTree>
    <p:extLst>
      <p:ext uri="{BB962C8B-B14F-4D97-AF65-F5344CB8AC3E}">
        <p14:creationId xmlns:p14="http://schemas.microsoft.com/office/powerpoint/2010/main" val="2688621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533400" y="763588"/>
            <a:ext cx="6704013" cy="3771900"/>
          </a:xfrm>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p:nvPr>
        </p:nvSpPr>
        <p:spPr/>
        <p:txBody>
          <a:bodyPr/>
          <a:lstStyle/>
          <a:p>
            <a:pPr algn="r"/>
            <a:fld id="{D2DDD133-399C-4878-80BC-35693617A28F}" type="slidenum">
              <a:rPr lang="en-US" sz="1400" b="0" strike="noStrike" spc="-1" smtClean="0">
                <a:latin typeface="Times New Roman"/>
              </a:rPr>
              <a:t>16</a:t>
            </a:fld>
            <a:endParaRPr lang="en-US" sz="1400" b="0" strike="noStrike" spc="-1">
              <a:latin typeface="Times New Roman"/>
            </a:endParaRPr>
          </a:p>
        </p:txBody>
      </p:sp>
    </p:spTree>
    <p:extLst>
      <p:ext uri="{BB962C8B-B14F-4D97-AF65-F5344CB8AC3E}">
        <p14:creationId xmlns:p14="http://schemas.microsoft.com/office/powerpoint/2010/main" val="3471628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28"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29"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3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32"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33"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34"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36"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37"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38"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39"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40"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41"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545153"/>
            <a:ext cx="10363200" cy="1470025"/>
          </a:xfrm>
        </p:spPr>
        <p:txBody>
          <a:bodyPr/>
          <a:lstStyle/>
          <a:p>
            <a:r>
              <a:rPr lang="it-IT"/>
              <a:t>Fare clic per modificare stile</a:t>
            </a:r>
            <a:endParaRPr lang="en-GB"/>
          </a:p>
        </p:txBody>
      </p:sp>
      <p:sp>
        <p:nvSpPr>
          <p:cNvPr id="3" name="Sottotitolo 2"/>
          <p:cNvSpPr>
            <a:spLocks noGrp="1"/>
          </p:cNvSpPr>
          <p:nvPr>
            <p:ph type="subTitle" idx="1"/>
          </p:nvPr>
        </p:nvSpPr>
        <p:spPr>
          <a:xfrm>
            <a:off x="1828800" y="4460904"/>
            <a:ext cx="8534400" cy="117789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GB"/>
          </a:p>
        </p:txBody>
      </p:sp>
      <p:sp>
        <p:nvSpPr>
          <p:cNvPr id="6" name="Segnaposto numero diapositiva 5"/>
          <p:cNvSpPr>
            <a:spLocks noGrp="1"/>
          </p:cNvSpPr>
          <p:nvPr>
            <p:ph type="sldNum" sz="quarter" idx="12"/>
          </p:nvPr>
        </p:nvSpPr>
        <p:spPr>
          <a:xfrm>
            <a:off x="8737600" y="6356353"/>
            <a:ext cx="2844800" cy="365125"/>
          </a:xfrm>
          <a:prstGeom prst="rect">
            <a:avLst/>
          </a:prstGeom>
        </p:spPr>
        <p:txBody>
          <a:bodyPr vert="horz" lIns="91440" tIns="45720" rIns="91440" bIns="45720" rtlCol="0" anchor="ctr"/>
          <a:lstStyle>
            <a:defPPr>
              <a:defRPr lang="it-IT"/>
            </a:defPPr>
            <a:lvl1pPr marL="0" algn="r" defTabSz="456917" rtl="0" eaLnBrk="1" latinLnBrk="0" hangingPunct="1">
              <a:defRPr sz="1200" kern="1200">
                <a:solidFill>
                  <a:schemeClr val="tx1">
                    <a:tint val="75000"/>
                  </a:schemeClr>
                </a:solidFill>
                <a:latin typeface="+mn-lt"/>
                <a:ea typeface="+mn-ea"/>
                <a:cs typeface="+mn-cs"/>
              </a:defRPr>
            </a:lvl1pPr>
            <a:lvl2pPr marL="456917" algn="l" defTabSz="456917" rtl="0" eaLnBrk="1" latinLnBrk="0" hangingPunct="1">
              <a:defRPr sz="1800" kern="1200">
                <a:solidFill>
                  <a:schemeClr val="tx1"/>
                </a:solidFill>
                <a:latin typeface="+mn-lt"/>
                <a:ea typeface="+mn-ea"/>
                <a:cs typeface="+mn-cs"/>
              </a:defRPr>
            </a:lvl2pPr>
            <a:lvl3pPr marL="913835" algn="l" defTabSz="456917" rtl="0" eaLnBrk="1" latinLnBrk="0" hangingPunct="1">
              <a:defRPr sz="1800" kern="1200">
                <a:solidFill>
                  <a:schemeClr val="tx1"/>
                </a:solidFill>
                <a:latin typeface="+mn-lt"/>
                <a:ea typeface="+mn-ea"/>
                <a:cs typeface="+mn-cs"/>
              </a:defRPr>
            </a:lvl3pPr>
            <a:lvl4pPr marL="1370752" algn="l" defTabSz="456917" rtl="0" eaLnBrk="1" latinLnBrk="0" hangingPunct="1">
              <a:defRPr sz="1800" kern="1200">
                <a:solidFill>
                  <a:schemeClr val="tx1"/>
                </a:solidFill>
                <a:latin typeface="+mn-lt"/>
                <a:ea typeface="+mn-ea"/>
                <a:cs typeface="+mn-cs"/>
              </a:defRPr>
            </a:lvl4pPr>
            <a:lvl5pPr marL="1827669" algn="l" defTabSz="456917" rtl="0" eaLnBrk="1" latinLnBrk="0" hangingPunct="1">
              <a:defRPr sz="1800" kern="1200">
                <a:solidFill>
                  <a:schemeClr val="tx1"/>
                </a:solidFill>
                <a:latin typeface="+mn-lt"/>
                <a:ea typeface="+mn-ea"/>
                <a:cs typeface="+mn-cs"/>
              </a:defRPr>
            </a:lvl5pPr>
            <a:lvl6pPr marL="2284586" algn="l" defTabSz="456917" rtl="0" eaLnBrk="1" latinLnBrk="0" hangingPunct="1">
              <a:defRPr sz="1800" kern="1200">
                <a:solidFill>
                  <a:schemeClr val="tx1"/>
                </a:solidFill>
                <a:latin typeface="+mn-lt"/>
                <a:ea typeface="+mn-ea"/>
                <a:cs typeface="+mn-cs"/>
              </a:defRPr>
            </a:lvl6pPr>
            <a:lvl7pPr marL="2741504" algn="l" defTabSz="456917" rtl="0" eaLnBrk="1" latinLnBrk="0" hangingPunct="1">
              <a:defRPr sz="1800" kern="1200">
                <a:solidFill>
                  <a:schemeClr val="tx1"/>
                </a:solidFill>
                <a:latin typeface="+mn-lt"/>
                <a:ea typeface="+mn-ea"/>
                <a:cs typeface="+mn-cs"/>
              </a:defRPr>
            </a:lvl7pPr>
            <a:lvl8pPr marL="3198419" algn="l" defTabSz="456917" rtl="0" eaLnBrk="1" latinLnBrk="0" hangingPunct="1">
              <a:defRPr sz="1800" kern="1200">
                <a:solidFill>
                  <a:schemeClr val="tx1"/>
                </a:solidFill>
                <a:latin typeface="+mn-lt"/>
                <a:ea typeface="+mn-ea"/>
                <a:cs typeface="+mn-cs"/>
              </a:defRPr>
            </a:lvl8pPr>
            <a:lvl9pPr marL="3655339" algn="l" defTabSz="456917" rtl="0" eaLnBrk="1" latinLnBrk="0" hangingPunct="1">
              <a:defRPr sz="1800" kern="1200">
                <a:solidFill>
                  <a:schemeClr val="tx1"/>
                </a:solidFill>
                <a:latin typeface="+mn-lt"/>
                <a:ea typeface="+mn-ea"/>
                <a:cs typeface="+mn-cs"/>
              </a:defRPr>
            </a:lvl9pPr>
          </a:lstStyle>
          <a:p>
            <a:pPr defTabSz="456516"/>
            <a:fld id="{AC28833C-A449-5240-9838-2D5CFB7CE9FE}" type="slidenum">
              <a:rPr lang="it-IT" smtClean="0">
                <a:solidFill>
                  <a:prstClr val="black">
                    <a:tint val="75000"/>
                  </a:prstClr>
                </a:solidFill>
                <a:latin typeface="Arial"/>
              </a:rPr>
              <a:pPr defTabSz="456516"/>
              <a:t>‹N›</a:t>
            </a:fld>
            <a:endParaRPr lang="it-IT">
              <a:solidFill>
                <a:prstClr val="black">
                  <a:tint val="75000"/>
                </a:prstClr>
              </a:solidFill>
              <a:latin typeface="Arial"/>
            </a:endParaRPr>
          </a:p>
        </p:txBody>
      </p:sp>
      <p:pic>
        <p:nvPicPr>
          <p:cNvPr id="8" name="Immagine 7">
            <a:extLst>
              <a:ext uri="{FF2B5EF4-FFF2-40B4-BE49-F238E27FC236}">
                <a16:creationId xmlns:a16="http://schemas.microsoft.com/office/drawing/2014/main" id="{E8D09B90-8748-E04C-B5C8-CFC61B98938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08742" y="78762"/>
            <a:ext cx="2176362" cy="2466391"/>
          </a:xfrm>
          <a:prstGeom prst="rect">
            <a:avLst/>
          </a:prstGeom>
        </p:spPr>
      </p:pic>
    </p:spTree>
    <p:extLst>
      <p:ext uri="{BB962C8B-B14F-4D97-AF65-F5344CB8AC3E}">
        <p14:creationId xmlns:p14="http://schemas.microsoft.com/office/powerpoint/2010/main" val="287114800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1F3247-D68A-A74E-AC29-FC3BB0263FC6}" type="datetimeFigureOut">
              <a:rPr lang="en-US" smtClean="0"/>
              <a:t>3/3/23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B91202-F90A-6140-AD94-E68811371A56}" type="slidenum">
              <a:rPr lang="en-US" smtClean="0"/>
              <a:t>‹N›</a:t>
            </a:fld>
            <a:endParaRPr lang="en-US"/>
          </a:p>
        </p:txBody>
      </p:sp>
    </p:spTree>
    <p:extLst>
      <p:ext uri="{BB962C8B-B14F-4D97-AF65-F5344CB8AC3E}">
        <p14:creationId xmlns:p14="http://schemas.microsoft.com/office/powerpoint/2010/main" val="1248530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7" name="PlaceHolder 2"/>
          <p:cNvSpPr>
            <a:spLocks noGrp="1"/>
          </p:cNvSpPr>
          <p:nvPr>
            <p:ph type="subTitle"/>
          </p:nvPr>
        </p:nvSpPr>
        <p:spPr>
          <a:xfrm>
            <a:off x="609480" y="1604520"/>
            <a:ext cx="10972440" cy="397728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9"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1"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2"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7"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18"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20"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2"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24"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6"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CustomShape 1"/>
          <p:cNvSpPr/>
          <p:nvPr/>
        </p:nvSpPr>
        <p:spPr>
          <a:xfrm>
            <a:off x="0" y="1080"/>
            <a:ext cx="712440" cy="6856920"/>
          </a:xfrm>
          <a:prstGeom prst="rect">
            <a:avLst/>
          </a:prstGeom>
          <a:solidFill>
            <a:srgbClr val="0E5CA7"/>
          </a:solidFill>
          <a:ln>
            <a:noFill/>
          </a:ln>
        </p:spPr>
        <p:style>
          <a:lnRef idx="2">
            <a:schemeClr val="accent1">
              <a:shade val="50000"/>
            </a:schemeClr>
          </a:lnRef>
          <a:fillRef idx="1">
            <a:schemeClr val="accent1"/>
          </a:fillRef>
          <a:effectRef idx="0">
            <a:schemeClr val="accent1"/>
          </a:effectRef>
          <a:fontRef idx="minor"/>
        </p:style>
      </p:sp>
      <p:sp>
        <p:nvSpPr>
          <p:cNvPr id="2" name="CustomShape 3"/>
          <p:cNvSpPr/>
          <p:nvPr/>
        </p:nvSpPr>
        <p:spPr>
          <a:xfrm rot="16200000">
            <a:off x="-2501808" y="3621379"/>
            <a:ext cx="5533979" cy="337100"/>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1600" b="1" strike="noStrike" spc="-1" dirty="0" err="1">
                <a:solidFill>
                  <a:srgbClr val="FFFFFF"/>
                </a:solidFill>
                <a:latin typeface="+mn-lt"/>
              </a:rPr>
              <a:t>Seconda</a:t>
            </a:r>
            <a:r>
              <a:rPr lang="en-US" sz="1600" b="1" strike="noStrike" spc="-1" dirty="0">
                <a:solidFill>
                  <a:srgbClr val="FFFFFF"/>
                </a:solidFill>
                <a:latin typeface="+mn-lt"/>
              </a:rPr>
              <a:t> </a:t>
            </a:r>
            <a:r>
              <a:rPr lang="en-US" sz="1600" b="1" strike="noStrike" spc="-1" dirty="0" err="1">
                <a:solidFill>
                  <a:srgbClr val="FFFFFF"/>
                </a:solidFill>
                <a:latin typeface="+mn-lt"/>
              </a:rPr>
              <a:t>Giornata</a:t>
            </a:r>
            <a:r>
              <a:rPr lang="en-US" sz="1600" b="1" strike="noStrike" spc="-1" dirty="0">
                <a:solidFill>
                  <a:srgbClr val="FFFFFF"/>
                </a:solidFill>
                <a:latin typeface="+mn-lt"/>
              </a:rPr>
              <a:t> </a:t>
            </a:r>
            <a:r>
              <a:rPr lang="en-US" sz="1600" b="1" strike="noStrike" spc="-1" dirty="0" err="1">
                <a:solidFill>
                  <a:srgbClr val="FFFFFF"/>
                </a:solidFill>
                <a:latin typeface="+mn-lt"/>
              </a:rPr>
              <a:t>Acceleratori</a:t>
            </a:r>
            <a:r>
              <a:rPr lang="en-US" sz="1600" b="1" strike="noStrike" spc="-1" dirty="0">
                <a:solidFill>
                  <a:srgbClr val="FFFFFF"/>
                </a:solidFill>
                <a:latin typeface="+mn-lt"/>
              </a:rPr>
              <a:t> – LNS 2-3 March 2023</a:t>
            </a:r>
            <a:endParaRPr lang="en-US" sz="1600" b="1" strike="noStrike" spc="-1" dirty="0">
              <a:solidFill>
                <a:srgbClr val="FFFFFF"/>
              </a:solidFill>
              <a:latin typeface="Arial"/>
            </a:endParaRPr>
          </a:p>
        </p:txBody>
      </p:sp>
      <p:sp>
        <p:nvSpPr>
          <p:cNvPr id="4" name="PlaceHolder 4"/>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5" name="PlaceHolder 5"/>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dirty="0">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dirty="0">
                <a:latin typeface="Arial"/>
              </a:rPr>
              <a:t>Second Outline Level</a:t>
            </a:r>
          </a:p>
          <a:p>
            <a:pPr marL="1296000" lvl="2" indent="-288000">
              <a:spcBef>
                <a:spcPts val="850"/>
              </a:spcBef>
              <a:buClr>
                <a:srgbClr val="000000"/>
              </a:buClr>
              <a:buSzPct val="45000"/>
              <a:buFont typeface="Wingdings" charset="2"/>
              <a:buChar char=""/>
            </a:pPr>
            <a:r>
              <a:rPr lang="en-US" sz="2400" b="0" strike="noStrike" spc="-1" dirty="0">
                <a:latin typeface="Arial"/>
              </a:rPr>
              <a:t>Third Outline Level</a:t>
            </a:r>
          </a:p>
          <a:p>
            <a:pPr marL="1728000" lvl="3" indent="-216000">
              <a:spcBef>
                <a:spcPts val="567"/>
              </a:spcBef>
              <a:buClr>
                <a:srgbClr val="000000"/>
              </a:buClr>
              <a:buSzPct val="75000"/>
              <a:buFont typeface="Symbol" charset="2"/>
              <a:buChar char=""/>
            </a:pPr>
            <a:r>
              <a:rPr lang="en-US" sz="2000" b="0" strike="noStrike" spc="-1" dirty="0">
                <a:latin typeface="Arial"/>
              </a:rPr>
              <a:t>Fourth Outline Level</a:t>
            </a:r>
          </a:p>
          <a:p>
            <a:pPr marL="2160000" lvl="4" indent="-216000">
              <a:spcBef>
                <a:spcPts val="283"/>
              </a:spcBef>
              <a:buClr>
                <a:srgbClr val="000000"/>
              </a:buClr>
              <a:buSzPct val="45000"/>
              <a:buFont typeface="Wingdings" charset="2"/>
              <a:buChar char=""/>
            </a:pPr>
            <a:r>
              <a:rPr lang="en-US" sz="2000" b="0" strike="noStrike" spc="-1" dirty="0">
                <a:latin typeface="Arial"/>
              </a:rPr>
              <a:t>Fifth Outline Level</a:t>
            </a:r>
          </a:p>
          <a:p>
            <a:pPr marL="2592000" lvl="5" indent="-216000">
              <a:spcBef>
                <a:spcPts val="283"/>
              </a:spcBef>
              <a:buClr>
                <a:srgbClr val="000000"/>
              </a:buClr>
              <a:buSzPct val="45000"/>
              <a:buFont typeface="Wingdings" charset="2"/>
              <a:buChar char=""/>
            </a:pPr>
            <a:r>
              <a:rPr lang="en-US" sz="2000" b="0" strike="noStrike" spc="-1" dirty="0">
                <a:latin typeface="Arial"/>
              </a:rPr>
              <a:t>Sixth Outline Level</a:t>
            </a:r>
          </a:p>
          <a:p>
            <a:pPr marL="3024000" lvl="6" indent="-216000">
              <a:spcBef>
                <a:spcPts val="283"/>
              </a:spcBef>
              <a:buClr>
                <a:srgbClr val="000000"/>
              </a:buClr>
              <a:buSzPct val="45000"/>
              <a:buFont typeface="Wingdings" charset="2"/>
              <a:buChar char=""/>
            </a:pPr>
            <a:r>
              <a:rPr lang="en-US" sz="2000" b="0" strike="noStrike" spc="-1" dirty="0">
                <a:latin typeface="Arial"/>
              </a:rPr>
              <a:t>Seventh Outline Level</a:t>
            </a:r>
          </a:p>
        </p:txBody>
      </p:sp>
      <p:pic>
        <p:nvPicPr>
          <p:cNvPr id="9" name="Immagine 8">
            <a:extLst>
              <a:ext uri="{FF2B5EF4-FFF2-40B4-BE49-F238E27FC236}">
                <a16:creationId xmlns:a16="http://schemas.microsoft.com/office/drawing/2014/main" id="{E7475FBB-B51D-1E4E-A896-E0385EA9DD3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4638" y="19530"/>
            <a:ext cx="683164" cy="30879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0.emf"/><Relationship Id="rId4" Type="http://schemas.openxmlformats.org/officeDocument/2006/relationships/image" Target="../media/image49.emf"/></Relationships>
</file>

<file path=ppt/slides/_rels/slide2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tiff"/></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6.tiff"/><Relationship Id="rId4" Type="http://schemas.openxmlformats.org/officeDocument/2006/relationships/image" Target="../media/image55.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 Id="rId5" Type="http://schemas.openxmlformats.org/officeDocument/2006/relationships/image" Target="../media/image7.emf"/><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13" Type="http://schemas.openxmlformats.org/officeDocument/2006/relationships/image" Target="../media/image5.png"/><Relationship Id="rId18" Type="http://schemas.openxmlformats.org/officeDocument/2006/relationships/image" Target="../media/image10.png"/><Relationship Id="rId3" Type="http://schemas.openxmlformats.org/officeDocument/2006/relationships/image" Target="../media/image4.png"/><Relationship Id="rId21" Type="http://schemas.openxmlformats.org/officeDocument/2006/relationships/image" Target="../media/image13.jpeg"/><Relationship Id="rId12" Type="http://schemas.openxmlformats.org/officeDocument/2006/relationships/image" Target="../media/image12.png"/><Relationship Id="rId2" Type="http://schemas.openxmlformats.org/officeDocument/2006/relationships/notesSlide" Target="../notesSlides/notesSlide2.xml"/><Relationship Id="rId16" Type="http://schemas.openxmlformats.org/officeDocument/2006/relationships/image" Target="../media/image10.jpeg"/><Relationship Id="rId20" Type="http://schemas.openxmlformats.org/officeDocument/2006/relationships/image" Target="../media/image12.jpeg"/><Relationship Id="rId1" Type="http://schemas.openxmlformats.org/officeDocument/2006/relationships/slideLayout" Target="../slideLayouts/slideLayout2.xml"/><Relationship Id="rId15" Type="http://schemas.openxmlformats.org/officeDocument/2006/relationships/image" Target="../media/image9.jpeg"/><Relationship Id="rId19" Type="http://schemas.openxmlformats.org/officeDocument/2006/relationships/image" Target="../media/image11.png"/><Relationship Id="rId1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emf"/><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9DB684C3-27CA-9F47-A0FA-05A4C60040FF}"/>
              </a:ext>
            </a:extLst>
          </p:cNvPr>
          <p:cNvSpPr txBox="1">
            <a:spLocks noChangeArrowheads="1"/>
          </p:cNvSpPr>
          <p:nvPr/>
        </p:nvSpPr>
        <p:spPr bwMode="auto">
          <a:xfrm>
            <a:off x="1631156" y="2159755"/>
            <a:ext cx="8929688" cy="4278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Comic Sans MS" panose="030F0702030302020204" pitchFamily="66" charset="0"/>
              </a:defRPr>
            </a:lvl1pPr>
            <a:lvl2pPr marL="742950" indent="-285750">
              <a:spcBef>
                <a:spcPct val="20000"/>
              </a:spcBef>
              <a:buChar char="–"/>
              <a:defRPr sz="2400">
                <a:solidFill>
                  <a:schemeClr val="tx1"/>
                </a:solidFill>
                <a:latin typeface="Comic Sans MS" panose="030F0702030302020204" pitchFamily="66" charset="0"/>
              </a:defRPr>
            </a:lvl2pPr>
            <a:lvl3pPr marL="1143000" indent="-228600">
              <a:spcBef>
                <a:spcPct val="20000"/>
              </a:spcBef>
              <a:buChar char="•"/>
              <a:defRPr sz="2000">
                <a:solidFill>
                  <a:schemeClr val="tx1"/>
                </a:solidFill>
                <a:latin typeface="Comic Sans MS" panose="030F0702030302020204" pitchFamily="66" charset="0"/>
              </a:defRPr>
            </a:lvl3pPr>
            <a:lvl4pPr marL="1600200" indent="-228600">
              <a:spcBef>
                <a:spcPct val="20000"/>
              </a:spcBef>
              <a:buChar char="–"/>
              <a:defRPr>
                <a:solidFill>
                  <a:schemeClr val="tx1"/>
                </a:solidFill>
                <a:latin typeface="Comic Sans MS" panose="030F0702030302020204" pitchFamily="66" charset="0"/>
              </a:defRPr>
            </a:lvl4pPr>
            <a:lvl5pPr marL="2057400" indent="-228600">
              <a:spcBef>
                <a:spcPct val="20000"/>
              </a:spcBef>
              <a:buChar char="»"/>
              <a:defRPr>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a:solidFill>
                  <a:schemeClr val="tx1"/>
                </a:solidFill>
                <a:latin typeface="Comic Sans MS" panose="030F0702030302020204" pitchFamily="66" charset="0"/>
              </a:defRPr>
            </a:lvl9pPr>
          </a:lstStyle>
          <a:p>
            <a:pPr algn="ctr" eaLnBrk="1" hangingPunct="1">
              <a:spcBef>
                <a:spcPct val="0"/>
              </a:spcBef>
              <a:buFontTx/>
              <a:buNone/>
            </a:pPr>
            <a:endParaRPr lang="it-IT" altLang="en-US" sz="3200" b="1" dirty="0">
              <a:solidFill>
                <a:srgbClr val="333399"/>
              </a:solidFill>
              <a:latin typeface="Calibri" panose="020F0502020204030204" pitchFamily="34" charset="0"/>
              <a:cs typeface="Calibri" panose="020F0502020204030204" pitchFamily="34" charset="0"/>
            </a:endParaRPr>
          </a:p>
          <a:p>
            <a:pPr algn="ctr" eaLnBrk="1" hangingPunct="1">
              <a:spcBef>
                <a:spcPct val="0"/>
              </a:spcBef>
              <a:buNone/>
            </a:pPr>
            <a:r>
              <a:rPr lang="en-US" sz="4400" b="1" dirty="0">
                <a:solidFill>
                  <a:srgbClr val="0070C0"/>
                </a:solidFill>
                <a:latin typeface="Calibri" panose="020F0502020204030204" pitchFamily="34" charset="0"/>
                <a:cs typeface="Calibri" panose="020F0502020204030204" pitchFamily="34" charset="0"/>
              </a:rPr>
              <a:t>HB2TF</a:t>
            </a:r>
            <a:br>
              <a:rPr lang="en-US" sz="4400" b="1" dirty="0">
                <a:solidFill>
                  <a:srgbClr val="0070C0"/>
                </a:solidFill>
                <a:latin typeface="Calibri" panose="020F0502020204030204" pitchFamily="34" charset="0"/>
                <a:cs typeface="Calibri" panose="020F0502020204030204" pitchFamily="34" charset="0"/>
              </a:rPr>
            </a:br>
            <a:r>
              <a:rPr lang="en-US" sz="4400" b="1" dirty="0">
                <a:solidFill>
                  <a:srgbClr val="0070C0"/>
                </a:solidFill>
                <a:latin typeface="Calibri" panose="020F0502020204030204" pitchFamily="34" charset="0"/>
                <a:cs typeface="Calibri" panose="020F0502020204030204" pitchFamily="34" charset="0"/>
              </a:rPr>
              <a:t>H</a:t>
            </a:r>
            <a:r>
              <a:rPr lang="en-US" sz="4400" b="1" dirty="0">
                <a:solidFill>
                  <a:schemeClr val="bg2">
                    <a:lumMod val="75000"/>
                  </a:schemeClr>
                </a:solidFill>
                <a:latin typeface="Calibri" panose="020F0502020204030204" pitchFamily="34" charset="0"/>
                <a:cs typeface="Calibri" panose="020F0502020204030204" pitchFamily="34" charset="0"/>
              </a:rPr>
              <a:t>igh </a:t>
            </a:r>
            <a:r>
              <a:rPr lang="en-US" sz="4400" b="1" dirty="0">
                <a:solidFill>
                  <a:srgbClr val="0070C0"/>
                </a:solidFill>
                <a:latin typeface="Calibri" panose="020F0502020204030204" pitchFamily="34" charset="0"/>
                <a:cs typeface="Calibri" panose="020F0502020204030204" pitchFamily="34" charset="0"/>
              </a:rPr>
              <a:t>B</a:t>
            </a:r>
            <a:r>
              <a:rPr lang="en-US" sz="4400" b="1" dirty="0">
                <a:solidFill>
                  <a:schemeClr val="bg2">
                    <a:lumMod val="75000"/>
                  </a:schemeClr>
                </a:solidFill>
                <a:latin typeface="Calibri" panose="020F0502020204030204" pitchFamily="34" charset="0"/>
                <a:cs typeface="Calibri" panose="020F0502020204030204" pitchFamily="34" charset="0"/>
              </a:rPr>
              <a:t>rightness </a:t>
            </a:r>
            <a:r>
              <a:rPr lang="en-US" sz="4400" b="1" dirty="0">
                <a:solidFill>
                  <a:srgbClr val="0070C0"/>
                </a:solidFill>
                <a:latin typeface="Calibri" panose="020F0502020204030204" pitchFamily="34" charset="0"/>
                <a:cs typeface="Calibri" panose="020F0502020204030204" pitchFamily="34" charset="0"/>
              </a:rPr>
              <a:t>B</a:t>
            </a:r>
            <a:r>
              <a:rPr lang="en-US" sz="4400" b="1" dirty="0">
                <a:solidFill>
                  <a:schemeClr val="bg2">
                    <a:lumMod val="75000"/>
                  </a:schemeClr>
                </a:solidFill>
                <a:latin typeface="Calibri" panose="020F0502020204030204" pitchFamily="34" charset="0"/>
                <a:cs typeface="Calibri" panose="020F0502020204030204" pitchFamily="34" charset="0"/>
              </a:rPr>
              <a:t>eams </a:t>
            </a:r>
            <a:r>
              <a:rPr lang="en-US" sz="4400" b="1" dirty="0">
                <a:solidFill>
                  <a:srgbClr val="0070C0"/>
                </a:solidFill>
                <a:latin typeface="Calibri" panose="020F0502020204030204" pitchFamily="34" charset="0"/>
                <a:cs typeface="Calibri" panose="020F0502020204030204" pitchFamily="34" charset="0"/>
              </a:rPr>
              <a:t>T</a:t>
            </a:r>
            <a:r>
              <a:rPr lang="en-US" sz="4400" b="1" dirty="0">
                <a:solidFill>
                  <a:schemeClr val="bg2">
                    <a:lumMod val="75000"/>
                  </a:schemeClr>
                </a:solidFill>
                <a:latin typeface="Calibri" panose="020F0502020204030204" pitchFamily="34" charset="0"/>
                <a:cs typeface="Calibri" panose="020F0502020204030204" pitchFamily="34" charset="0"/>
              </a:rPr>
              <a:t>est </a:t>
            </a:r>
            <a:r>
              <a:rPr lang="en-US" sz="4400" b="1" dirty="0">
                <a:solidFill>
                  <a:srgbClr val="0070C0"/>
                </a:solidFill>
                <a:latin typeface="Calibri" panose="020F0502020204030204" pitchFamily="34" charset="0"/>
                <a:cs typeface="Calibri" panose="020F0502020204030204" pitchFamily="34" charset="0"/>
              </a:rPr>
              <a:t>F</a:t>
            </a:r>
            <a:r>
              <a:rPr lang="en-US" sz="4400" b="1" dirty="0">
                <a:solidFill>
                  <a:schemeClr val="bg2">
                    <a:lumMod val="75000"/>
                  </a:schemeClr>
                </a:solidFill>
                <a:latin typeface="Calibri" panose="020F0502020204030204" pitchFamily="34" charset="0"/>
                <a:cs typeface="Calibri" panose="020F0502020204030204" pitchFamily="34" charset="0"/>
              </a:rPr>
              <a:t>acility</a:t>
            </a:r>
          </a:p>
          <a:p>
            <a:pPr algn="ctr" eaLnBrk="1" hangingPunct="1">
              <a:spcBef>
                <a:spcPct val="0"/>
              </a:spcBef>
              <a:buNone/>
            </a:pPr>
            <a:endParaRPr lang="it-IT" altLang="en-US" sz="3200" b="1" dirty="0">
              <a:solidFill>
                <a:srgbClr val="333399"/>
              </a:solidFill>
              <a:latin typeface="Calibri" panose="020F0502020204030204" pitchFamily="34" charset="0"/>
              <a:cs typeface="Calibri" panose="020F0502020204030204" pitchFamily="34" charset="0"/>
            </a:endParaRPr>
          </a:p>
          <a:p>
            <a:pPr algn="ctr" eaLnBrk="1" hangingPunct="1">
              <a:spcBef>
                <a:spcPct val="0"/>
              </a:spcBef>
              <a:buNone/>
            </a:pPr>
            <a:r>
              <a:rPr lang="it-IT" altLang="en-US" sz="3200" b="1" dirty="0">
                <a:solidFill>
                  <a:srgbClr val="32339A"/>
                </a:solidFill>
                <a:latin typeface="Calibri" panose="020F0502020204030204" pitchFamily="34" charset="0"/>
                <a:cs typeface="Calibri" panose="020F0502020204030204" pitchFamily="34" charset="0"/>
              </a:rPr>
              <a:t>Dario Giove</a:t>
            </a:r>
            <a:br>
              <a:rPr lang="it-IT" altLang="en-US" sz="3200" b="1" dirty="0">
                <a:solidFill>
                  <a:srgbClr val="32339A"/>
                </a:solidFill>
                <a:latin typeface="Calibri" panose="020F0502020204030204" pitchFamily="34" charset="0"/>
                <a:cs typeface="Calibri" panose="020F0502020204030204" pitchFamily="34" charset="0"/>
              </a:rPr>
            </a:br>
            <a:r>
              <a:rPr lang="it-IT" altLang="en-US" sz="2400" b="1" i="1" dirty="0">
                <a:solidFill>
                  <a:srgbClr val="32339A"/>
                </a:solidFill>
                <a:latin typeface="Calibri" panose="020F0502020204030204" pitchFamily="34" charset="0"/>
                <a:cs typeface="Calibri" panose="020F0502020204030204" pitchFamily="34" charset="0"/>
              </a:rPr>
              <a:t>on </a:t>
            </a:r>
            <a:r>
              <a:rPr lang="it-IT" altLang="en-US" sz="2400" b="1" i="1" dirty="0" err="1">
                <a:solidFill>
                  <a:srgbClr val="32339A"/>
                </a:solidFill>
                <a:latin typeface="Calibri" panose="020F0502020204030204" pitchFamily="34" charset="0"/>
                <a:cs typeface="Calibri" panose="020F0502020204030204" pitchFamily="34" charset="0"/>
              </a:rPr>
              <a:t>behalf</a:t>
            </a:r>
            <a:r>
              <a:rPr lang="it-IT" altLang="en-US" sz="2400" b="1" i="1" dirty="0">
                <a:solidFill>
                  <a:srgbClr val="32339A"/>
                </a:solidFill>
                <a:latin typeface="Calibri" panose="020F0502020204030204" pitchFamily="34" charset="0"/>
                <a:cs typeface="Calibri" panose="020F0502020204030204" pitchFamily="34" charset="0"/>
              </a:rPr>
              <a:t> of the HB</a:t>
            </a:r>
            <a:r>
              <a:rPr lang="it-IT" altLang="en-US" sz="2400" b="1" i="1" baseline="30000" dirty="0">
                <a:solidFill>
                  <a:srgbClr val="32339A"/>
                </a:solidFill>
                <a:latin typeface="Calibri" panose="020F0502020204030204" pitchFamily="34" charset="0"/>
                <a:cs typeface="Calibri" panose="020F0502020204030204" pitchFamily="34" charset="0"/>
              </a:rPr>
              <a:t>2</a:t>
            </a:r>
            <a:r>
              <a:rPr lang="it-IT" altLang="en-US" sz="2400" b="1" i="1" dirty="0">
                <a:solidFill>
                  <a:srgbClr val="32339A"/>
                </a:solidFill>
                <a:latin typeface="Calibri" panose="020F0502020204030204" pitchFamily="34" charset="0"/>
                <a:cs typeface="Calibri" panose="020F0502020204030204" pitchFamily="34" charset="0"/>
              </a:rPr>
              <a:t>TF </a:t>
            </a:r>
            <a:r>
              <a:rPr lang="it-IT" altLang="en-US" sz="2400" b="1" i="1" dirty="0" err="1">
                <a:solidFill>
                  <a:srgbClr val="32339A"/>
                </a:solidFill>
                <a:latin typeface="Calibri" panose="020F0502020204030204" pitchFamily="34" charset="0"/>
                <a:cs typeface="Calibri" panose="020F0502020204030204" pitchFamily="34" charset="0"/>
              </a:rPr>
              <a:t>collaboration</a:t>
            </a:r>
            <a:endParaRPr lang="it-IT" altLang="en-US" sz="2400" b="1" i="1" dirty="0">
              <a:solidFill>
                <a:srgbClr val="333399"/>
              </a:solidFill>
              <a:latin typeface="Calibri" panose="020F0502020204030204" pitchFamily="34" charset="0"/>
              <a:cs typeface="Calibri" panose="020F0502020204030204" pitchFamily="34" charset="0"/>
            </a:endParaRPr>
          </a:p>
          <a:p>
            <a:pPr algn="ctr" eaLnBrk="1" hangingPunct="1">
              <a:spcBef>
                <a:spcPct val="0"/>
              </a:spcBef>
              <a:buNone/>
            </a:pPr>
            <a:r>
              <a:rPr lang="it-IT" altLang="en-US" sz="3200" b="1" dirty="0">
                <a:solidFill>
                  <a:srgbClr val="333399"/>
                </a:solidFill>
                <a:latin typeface="Calibri" panose="020F0502020204030204" pitchFamily="34" charset="0"/>
                <a:cs typeface="Calibri" panose="020F0502020204030204" pitchFamily="34" charset="0"/>
              </a:rPr>
              <a:t> </a:t>
            </a:r>
          </a:p>
          <a:p>
            <a:pPr algn="ctr" eaLnBrk="1" hangingPunct="1">
              <a:spcBef>
                <a:spcPct val="0"/>
              </a:spcBef>
              <a:buNone/>
            </a:pPr>
            <a:r>
              <a:rPr lang="it-IT" altLang="en-US" sz="3200" b="1" dirty="0">
                <a:solidFill>
                  <a:srgbClr val="333399"/>
                </a:solidFill>
                <a:latin typeface="Calibri" panose="020F0502020204030204" pitchFamily="34" charset="0"/>
                <a:cs typeface="Calibri" panose="020F0502020204030204" pitchFamily="34" charset="0"/>
              </a:rPr>
              <a:t>3 March 2023</a:t>
            </a:r>
          </a:p>
        </p:txBody>
      </p:sp>
    </p:spTree>
    <p:extLst>
      <p:ext uri="{BB962C8B-B14F-4D97-AF65-F5344CB8AC3E}">
        <p14:creationId xmlns:p14="http://schemas.microsoft.com/office/powerpoint/2010/main" val="7193315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AD1ED6EF-A6A4-EC42-96E4-F969B51C56B2}"/>
              </a:ext>
            </a:extLst>
          </p:cNvPr>
          <p:cNvSpPr>
            <a:spLocks noGrp="1"/>
          </p:cNvSpPr>
          <p:nvPr>
            <p:ph type="title"/>
          </p:nvPr>
        </p:nvSpPr>
        <p:spPr>
          <a:xfrm>
            <a:off x="798427" y="71378"/>
            <a:ext cx="10972440" cy="498598"/>
          </a:xfrm>
        </p:spPr>
        <p:txBody>
          <a:bodyPr/>
          <a:lstStyle/>
          <a:p>
            <a:r>
              <a:rPr lang="it-IT" sz="3600" b="1" spc="-1" dirty="0">
                <a:solidFill>
                  <a:srgbClr val="724109"/>
                </a:solidFill>
                <a:latin typeface="Calibri"/>
                <a:ea typeface="+mn-ea"/>
                <a:cs typeface="+mn-cs"/>
              </a:rPr>
              <a:t>Laser </a:t>
            </a:r>
            <a:r>
              <a:rPr lang="it-IT" sz="3600" b="1" spc="-1" dirty="0" err="1">
                <a:solidFill>
                  <a:srgbClr val="724109"/>
                </a:solidFill>
                <a:latin typeface="Calibri"/>
                <a:ea typeface="+mn-ea"/>
                <a:cs typeface="+mn-cs"/>
              </a:rPr>
              <a:t>scheme</a:t>
            </a:r>
            <a:r>
              <a:rPr lang="it-IT" sz="3600" b="1" spc="-1" dirty="0">
                <a:solidFill>
                  <a:srgbClr val="724109"/>
                </a:solidFill>
                <a:latin typeface="Calibri"/>
                <a:ea typeface="+mn-ea"/>
                <a:cs typeface="+mn-cs"/>
              </a:rPr>
              <a:t> &amp; </a:t>
            </a:r>
            <a:r>
              <a:rPr lang="it-IT" sz="3600" b="1" spc="-1" dirty="0" err="1">
                <a:solidFill>
                  <a:srgbClr val="724109"/>
                </a:solidFill>
                <a:latin typeface="Calibri"/>
                <a:ea typeface="+mn-ea"/>
                <a:cs typeface="+mn-cs"/>
              </a:rPr>
              <a:t>results</a:t>
            </a:r>
            <a:endParaRPr lang="it-IT" sz="3600" b="1" spc="-1" dirty="0">
              <a:solidFill>
                <a:srgbClr val="724109"/>
              </a:solidFill>
              <a:latin typeface="Calibri"/>
              <a:ea typeface="+mn-ea"/>
              <a:cs typeface="+mn-cs"/>
            </a:endParaRPr>
          </a:p>
        </p:txBody>
      </p:sp>
      <p:sp>
        <p:nvSpPr>
          <p:cNvPr id="3" name="TextBox 6">
            <a:extLst>
              <a:ext uri="{FF2B5EF4-FFF2-40B4-BE49-F238E27FC236}">
                <a16:creationId xmlns:a16="http://schemas.microsoft.com/office/drawing/2014/main" id="{258CD2CB-E5DD-F543-A9D8-5B9A3135F33D}"/>
              </a:ext>
            </a:extLst>
          </p:cNvPr>
          <p:cNvSpPr txBox="1"/>
          <p:nvPr/>
        </p:nvSpPr>
        <p:spPr>
          <a:xfrm>
            <a:off x="795491" y="547855"/>
            <a:ext cx="8096864" cy="369332"/>
          </a:xfrm>
          <a:prstGeom prst="rect">
            <a:avLst/>
          </a:prstGeom>
          <a:noFill/>
        </p:spPr>
        <p:txBody>
          <a:bodyPr wrap="square" rtlCol="0">
            <a:spAutoFit/>
          </a:bodyPr>
          <a:lstStyle/>
          <a:p>
            <a:r>
              <a:rPr lang="it-IT" dirty="0" err="1">
                <a:latin typeface="Calibri" panose="020F0502020204030204" pitchFamily="34" charset="0"/>
                <a:cs typeface="Calibri" panose="020F0502020204030204" pitchFamily="34" charset="0"/>
              </a:rPr>
              <a:t>Spatial</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stabilization</a:t>
            </a:r>
            <a:r>
              <a:rPr lang="it-IT" dirty="0">
                <a:latin typeface="Calibri" panose="020F0502020204030204" pitchFamily="34" charset="0"/>
                <a:cs typeface="Calibri" panose="020F0502020204030204" pitchFamily="34" charset="0"/>
              </a:rPr>
              <a:t> of the laser on the </a:t>
            </a:r>
            <a:r>
              <a:rPr lang="it-IT" dirty="0" err="1">
                <a:latin typeface="Calibri" panose="020F0502020204030204" pitchFamily="34" charset="0"/>
                <a:cs typeface="Calibri" panose="020F0502020204030204" pitchFamily="34" charset="0"/>
              </a:rPr>
              <a:t>photocathode</a:t>
            </a:r>
            <a:endParaRPr lang="it-IT" dirty="0">
              <a:latin typeface="Calibri" panose="020F0502020204030204" pitchFamily="34" charset="0"/>
              <a:cs typeface="Calibri" panose="020F0502020204030204" pitchFamily="34" charset="0"/>
            </a:endParaRPr>
          </a:p>
        </p:txBody>
      </p:sp>
      <p:pic>
        <p:nvPicPr>
          <p:cNvPr id="4" name="Picture 8">
            <a:extLst>
              <a:ext uri="{FF2B5EF4-FFF2-40B4-BE49-F238E27FC236}">
                <a16:creationId xmlns:a16="http://schemas.microsoft.com/office/drawing/2014/main" id="{54323864-5765-0244-8E0C-63F4D34D71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5491" y="939308"/>
            <a:ext cx="5296361" cy="2394245"/>
          </a:xfrm>
          <a:prstGeom prst="rect">
            <a:avLst/>
          </a:prstGeom>
        </p:spPr>
      </p:pic>
      <p:pic>
        <p:nvPicPr>
          <p:cNvPr id="5" name="Picture 10">
            <a:extLst>
              <a:ext uri="{FF2B5EF4-FFF2-40B4-BE49-F238E27FC236}">
                <a16:creationId xmlns:a16="http://schemas.microsoft.com/office/drawing/2014/main" id="{5445BE73-F377-B540-8D22-DEF0620C9565}"/>
              </a:ext>
            </a:extLst>
          </p:cNvPr>
          <p:cNvPicPr>
            <a:picLocks noChangeAspect="1"/>
          </p:cNvPicPr>
          <p:nvPr/>
        </p:nvPicPr>
        <p:blipFill>
          <a:blip r:embed="rId3"/>
          <a:stretch>
            <a:fillRect/>
          </a:stretch>
        </p:blipFill>
        <p:spPr>
          <a:xfrm>
            <a:off x="795491" y="3412225"/>
            <a:ext cx="5008613" cy="2658893"/>
          </a:xfrm>
          <a:prstGeom prst="rect">
            <a:avLst/>
          </a:prstGeom>
        </p:spPr>
      </p:pic>
      <p:sp>
        <p:nvSpPr>
          <p:cNvPr id="6" name="TextBox 11">
            <a:extLst>
              <a:ext uri="{FF2B5EF4-FFF2-40B4-BE49-F238E27FC236}">
                <a16:creationId xmlns:a16="http://schemas.microsoft.com/office/drawing/2014/main" id="{2179E8AD-1A61-9248-A70C-33BB0C668E48}"/>
              </a:ext>
            </a:extLst>
          </p:cNvPr>
          <p:cNvSpPr txBox="1"/>
          <p:nvPr/>
        </p:nvSpPr>
        <p:spPr>
          <a:xfrm>
            <a:off x="795492" y="6115361"/>
            <a:ext cx="5861716" cy="646331"/>
          </a:xfrm>
          <a:prstGeom prst="rect">
            <a:avLst/>
          </a:prstGeom>
          <a:noFill/>
        </p:spPr>
        <p:txBody>
          <a:bodyPr wrap="square" rtlCol="0">
            <a:spAutoFit/>
          </a:bodyPr>
          <a:lstStyle/>
          <a:p>
            <a:r>
              <a:rPr lang="it-IT" dirty="0">
                <a:latin typeface="Calibri" panose="020F0502020204030204" pitchFamily="34" charset="0"/>
                <a:cs typeface="Calibri" panose="020F0502020204030204" pitchFamily="34" charset="0"/>
              </a:rPr>
              <a:t>Feedback control </a:t>
            </a:r>
            <a:r>
              <a:rPr lang="it-IT" dirty="0" err="1">
                <a:latin typeface="Calibri" panose="020F0502020204030204" pitchFamily="34" charset="0"/>
                <a:cs typeface="Calibri" panose="020F0502020204030204" pitchFamily="34" charset="0"/>
              </a:rPr>
              <a:t>electronic</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circuits</a:t>
            </a:r>
            <a:r>
              <a:rPr lang="it-IT" dirty="0">
                <a:latin typeface="Calibri" panose="020F0502020204030204" pitchFamily="34" charset="0"/>
                <a:cs typeface="Calibri" panose="020F0502020204030204" pitchFamily="34" charset="0"/>
              </a:rPr>
              <a:t>. </a:t>
            </a:r>
          </a:p>
          <a:p>
            <a:r>
              <a:rPr lang="it-IT" dirty="0">
                <a:latin typeface="Calibri" panose="020F0502020204030204" pitchFamily="34" charset="0"/>
                <a:cs typeface="Calibri" panose="020F0502020204030204" pitchFamily="34" charset="0"/>
              </a:rPr>
              <a:t>A 4 </a:t>
            </a:r>
            <a:r>
              <a:rPr lang="it-IT" dirty="0" err="1">
                <a:latin typeface="Calibri" panose="020F0502020204030204" pitchFamily="34" charset="0"/>
                <a:cs typeface="Calibri" panose="020F0502020204030204" pitchFamily="34" charset="0"/>
              </a:rPr>
              <a:t>quadrant</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photodiode</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is</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used</a:t>
            </a:r>
            <a:r>
              <a:rPr lang="it-IT" dirty="0">
                <a:latin typeface="Calibri" panose="020F0502020204030204" pitchFamily="34" charset="0"/>
                <a:cs typeface="Calibri" panose="020F0502020204030204" pitchFamily="34" charset="0"/>
              </a:rPr>
              <a:t> to generate the </a:t>
            </a:r>
            <a:r>
              <a:rPr lang="it-IT" dirty="0" err="1">
                <a:latin typeface="Calibri" panose="020F0502020204030204" pitchFamily="34" charset="0"/>
                <a:cs typeface="Calibri" panose="020F0502020204030204" pitchFamily="34" charset="0"/>
              </a:rPr>
              <a:t>error</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signal</a:t>
            </a:r>
            <a:endParaRPr lang="it-IT" dirty="0">
              <a:latin typeface="Calibri" panose="020F0502020204030204" pitchFamily="34" charset="0"/>
              <a:cs typeface="Calibri" panose="020F0502020204030204" pitchFamily="34" charset="0"/>
            </a:endParaRPr>
          </a:p>
        </p:txBody>
      </p:sp>
      <p:pic>
        <p:nvPicPr>
          <p:cNvPr id="7" name="Picture 14">
            <a:extLst>
              <a:ext uri="{FF2B5EF4-FFF2-40B4-BE49-F238E27FC236}">
                <a16:creationId xmlns:a16="http://schemas.microsoft.com/office/drawing/2014/main" id="{6F915EE5-5C5A-F04B-A836-8EC27F8D88F2}"/>
              </a:ext>
            </a:extLst>
          </p:cNvPr>
          <p:cNvPicPr>
            <a:picLocks noChangeAspect="1"/>
          </p:cNvPicPr>
          <p:nvPr/>
        </p:nvPicPr>
        <p:blipFill>
          <a:blip r:embed="rId4"/>
          <a:stretch>
            <a:fillRect/>
          </a:stretch>
        </p:blipFill>
        <p:spPr>
          <a:xfrm>
            <a:off x="6768465" y="2136430"/>
            <a:ext cx="5229225" cy="3524250"/>
          </a:xfrm>
          <a:prstGeom prst="rect">
            <a:avLst/>
          </a:prstGeom>
        </p:spPr>
      </p:pic>
      <p:sp>
        <p:nvSpPr>
          <p:cNvPr id="8" name="TextBox 15">
            <a:extLst>
              <a:ext uri="{FF2B5EF4-FFF2-40B4-BE49-F238E27FC236}">
                <a16:creationId xmlns:a16="http://schemas.microsoft.com/office/drawing/2014/main" id="{31ED0491-14F0-4B48-AAF4-609EE6F5A2F7}"/>
              </a:ext>
            </a:extLst>
          </p:cNvPr>
          <p:cNvSpPr txBox="1"/>
          <p:nvPr/>
        </p:nvSpPr>
        <p:spPr>
          <a:xfrm>
            <a:off x="6389185" y="1471746"/>
            <a:ext cx="5790432" cy="369332"/>
          </a:xfrm>
          <a:prstGeom prst="rect">
            <a:avLst/>
          </a:prstGeom>
          <a:noFill/>
        </p:spPr>
        <p:txBody>
          <a:bodyPr wrap="square" rtlCol="0">
            <a:spAutoFit/>
          </a:bodyPr>
          <a:lstStyle/>
          <a:p>
            <a:r>
              <a:rPr lang="it-IT" dirty="0" err="1">
                <a:latin typeface="Calibri" panose="020F0502020204030204" pitchFamily="34" charset="0"/>
                <a:cs typeface="Calibri" panose="020F0502020204030204" pitchFamily="34" charset="0"/>
              </a:rPr>
              <a:t>Stabilization</a:t>
            </a:r>
            <a:r>
              <a:rPr lang="it-IT" dirty="0">
                <a:latin typeface="Calibri" panose="020F0502020204030204" pitchFamily="34" charset="0"/>
                <a:cs typeface="Calibri" panose="020F0502020204030204" pitchFamily="34" charset="0"/>
              </a:rPr>
              <a:t> of the laser rep-rate </a:t>
            </a:r>
            <a:r>
              <a:rPr lang="it-IT" dirty="0" err="1">
                <a:latin typeface="Calibri" panose="020F0502020204030204" pitchFamily="34" charset="0"/>
                <a:cs typeface="Calibri" panose="020F0502020204030204" pitchFamily="34" charset="0"/>
              </a:rPr>
              <a:t>referenced</a:t>
            </a:r>
            <a:r>
              <a:rPr lang="it-IT" dirty="0">
                <a:latin typeface="Calibri" panose="020F0502020204030204" pitchFamily="34" charset="0"/>
                <a:cs typeface="Calibri" panose="020F0502020204030204" pitchFamily="34" charset="0"/>
              </a:rPr>
              <a:t> to </a:t>
            </a:r>
            <a:r>
              <a:rPr lang="it-IT" dirty="0" err="1">
                <a:latin typeface="Calibri" panose="020F0502020204030204" pitchFamily="34" charset="0"/>
                <a:cs typeface="Calibri" panose="020F0502020204030204" pitchFamily="34" charset="0"/>
              </a:rPr>
              <a:t>external</a:t>
            </a:r>
            <a:r>
              <a:rPr lang="it-IT" dirty="0">
                <a:latin typeface="Calibri" panose="020F0502020204030204" pitchFamily="34" charset="0"/>
                <a:cs typeface="Calibri" panose="020F0502020204030204" pitchFamily="34" charset="0"/>
              </a:rPr>
              <a:t> RF</a:t>
            </a:r>
          </a:p>
        </p:txBody>
      </p:sp>
    </p:spTree>
    <p:extLst>
      <p:ext uri="{BB962C8B-B14F-4D97-AF65-F5344CB8AC3E}">
        <p14:creationId xmlns:p14="http://schemas.microsoft.com/office/powerpoint/2010/main" val="3797216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AD1ED6EF-A6A4-EC42-96E4-F969B51C56B2}"/>
              </a:ext>
            </a:extLst>
          </p:cNvPr>
          <p:cNvSpPr>
            <a:spLocks noGrp="1"/>
          </p:cNvSpPr>
          <p:nvPr>
            <p:ph type="title"/>
          </p:nvPr>
        </p:nvSpPr>
        <p:spPr>
          <a:xfrm>
            <a:off x="798427" y="71378"/>
            <a:ext cx="10972440" cy="498598"/>
          </a:xfrm>
        </p:spPr>
        <p:txBody>
          <a:bodyPr/>
          <a:lstStyle/>
          <a:p>
            <a:r>
              <a:rPr lang="it-IT" sz="3600" b="1" spc="-1" dirty="0">
                <a:solidFill>
                  <a:srgbClr val="724109"/>
                </a:solidFill>
                <a:latin typeface="Calibri"/>
                <a:ea typeface="+mn-ea"/>
                <a:cs typeface="+mn-cs"/>
              </a:rPr>
              <a:t>DC </a:t>
            </a:r>
            <a:r>
              <a:rPr lang="it-IT" sz="3600" b="1" spc="-1" dirty="0" err="1">
                <a:solidFill>
                  <a:srgbClr val="724109"/>
                </a:solidFill>
                <a:latin typeface="Calibri"/>
                <a:ea typeface="+mn-ea"/>
                <a:cs typeface="+mn-cs"/>
              </a:rPr>
              <a:t>Guns</a:t>
            </a:r>
            <a:endParaRPr lang="it-IT" sz="3600" b="1" spc="-1" dirty="0">
              <a:solidFill>
                <a:srgbClr val="724109"/>
              </a:solidFill>
              <a:latin typeface="Calibri"/>
              <a:ea typeface="+mn-ea"/>
              <a:cs typeface="+mn-cs"/>
            </a:endParaRPr>
          </a:p>
        </p:txBody>
      </p:sp>
      <p:sp>
        <p:nvSpPr>
          <p:cNvPr id="2" name="CasellaDiTesto 1">
            <a:extLst>
              <a:ext uri="{FF2B5EF4-FFF2-40B4-BE49-F238E27FC236}">
                <a16:creationId xmlns:a16="http://schemas.microsoft.com/office/drawing/2014/main" id="{D32F090E-1EDE-2048-9993-B9B313C1A749}"/>
              </a:ext>
            </a:extLst>
          </p:cNvPr>
          <p:cNvSpPr txBox="1"/>
          <p:nvPr/>
        </p:nvSpPr>
        <p:spPr>
          <a:xfrm>
            <a:off x="1028700" y="651056"/>
            <a:ext cx="11075670" cy="2215991"/>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An </a:t>
            </a:r>
            <a:r>
              <a:rPr lang="en-US" sz="2000" b="1" dirty="0">
                <a:latin typeface="Calibri" panose="020F0502020204030204" pitchFamily="34" charset="0"/>
                <a:cs typeface="Calibri" panose="020F0502020204030204" pitchFamily="34" charset="0"/>
              </a:rPr>
              <a:t>electron gun </a:t>
            </a:r>
            <a:r>
              <a:rPr lang="en-US" sz="2000" dirty="0">
                <a:latin typeface="Calibri" panose="020F0502020204030204" pitchFamily="34" charset="0"/>
                <a:cs typeface="Calibri" panose="020F0502020204030204" pitchFamily="34" charset="0"/>
              </a:rPr>
              <a:t>is a component that produces a </a:t>
            </a:r>
            <a:r>
              <a:rPr lang="en-US" sz="2000" b="1" dirty="0">
                <a:latin typeface="Calibri" panose="020F0502020204030204" pitchFamily="34" charset="0"/>
                <a:cs typeface="Calibri" panose="020F0502020204030204" pitchFamily="34" charset="0"/>
              </a:rPr>
              <a:t>narrow, collimated electron beam </a:t>
            </a:r>
            <a:r>
              <a:rPr lang="en-US" sz="2000" dirty="0">
                <a:latin typeface="Calibri" panose="020F0502020204030204" pitchFamily="34" charset="0"/>
                <a:cs typeface="Calibri" panose="020F0502020204030204" pitchFamily="34" charset="0"/>
              </a:rPr>
              <a:t>that has a precise kinetic energy. </a:t>
            </a:r>
          </a:p>
          <a:p>
            <a:r>
              <a:rPr lang="en-US" sz="2000" dirty="0">
                <a:latin typeface="Calibri" panose="020F0502020204030204" pitchFamily="34" charset="0"/>
                <a:cs typeface="Calibri" panose="020F0502020204030204" pitchFamily="34" charset="0"/>
              </a:rPr>
              <a:t>They are used in a lot of application but today we will discuss their usage in particle accelerators. </a:t>
            </a:r>
          </a:p>
          <a:p>
            <a:r>
              <a:rPr lang="en-US" sz="2000" dirty="0">
                <a:latin typeface="Calibri" panose="020F0502020204030204" pitchFamily="34" charset="0"/>
                <a:cs typeface="Calibri" panose="020F0502020204030204" pitchFamily="34" charset="0"/>
              </a:rPr>
              <a:t>Electron guns may be classified by the type of electric field generation (</a:t>
            </a:r>
            <a:r>
              <a:rPr lang="en-US" sz="2000" b="1" dirty="0">
                <a:latin typeface="Calibri" panose="020F0502020204030204" pitchFamily="34" charset="0"/>
                <a:cs typeface="Calibri" panose="020F0502020204030204" pitchFamily="34" charset="0"/>
              </a:rPr>
              <a:t>DC</a:t>
            </a:r>
            <a:r>
              <a:rPr lang="en-US" sz="2000" dirty="0">
                <a:latin typeface="Calibri" panose="020F0502020204030204" pitchFamily="34" charset="0"/>
                <a:cs typeface="Calibri" panose="020F0502020204030204" pitchFamily="34" charset="0"/>
              </a:rPr>
              <a:t> or RF), by emission mechanism (thermionic, </a:t>
            </a:r>
            <a:r>
              <a:rPr lang="en-US" sz="2000" b="1" dirty="0">
                <a:latin typeface="Calibri" panose="020F0502020204030204" pitchFamily="34" charset="0"/>
                <a:cs typeface="Calibri" panose="020F0502020204030204" pitchFamily="34" charset="0"/>
              </a:rPr>
              <a:t>photocathode</a:t>
            </a:r>
            <a:r>
              <a:rPr lang="en-US" sz="2000" dirty="0">
                <a:latin typeface="Calibri" panose="020F0502020204030204" pitchFamily="34" charset="0"/>
                <a:cs typeface="Calibri" panose="020F0502020204030204" pitchFamily="34" charset="0"/>
              </a:rPr>
              <a:t>, cold emission, plasmas source), by </a:t>
            </a:r>
            <a:r>
              <a:rPr lang="en-US" sz="2000" b="1" dirty="0">
                <a:latin typeface="Calibri" panose="020F0502020204030204" pitchFamily="34" charset="0"/>
                <a:cs typeface="Calibri" panose="020F0502020204030204" pitchFamily="34" charset="0"/>
              </a:rPr>
              <a:t>focusing</a:t>
            </a:r>
            <a:r>
              <a:rPr lang="en-US" sz="2000" dirty="0">
                <a:latin typeface="Calibri" panose="020F0502020204030204" pitchFamily="34" charset="0"/>
                <a:cs typeface="Calibri" panose="020F0502020204030204" pitchFamily="34" charset="0"/>
              </a:rPr>
              <a:t> (pure electrostatic or with magnetic fields).</a:t>
            </a:r>
            <a:endParaRPr lang="it-IT" sz="2000" dirty="0">
              <a:latin typeface="Calibri" panose="020F0502020204030204" pitchFamily="34" charset="0"/>
              <a:cs typeface="Calibri" panose="020F0502020204030204" pitchFamily="34" charset="0"/>
            </a:endParaRPr>
          </a:p>
          <a:p>
            <a:endParaRPr lang="it-IT" dirty="0"/>
          </a:p>
        </p:txBody>
      </p:sp>
      <p:sp>
        <p:nvSpPr>
          <p:cNvPr id="8" name="CasellaDiTesto 7">
            <a:extLst>
              <a:ext uri="{FF2B5EF4-FFF2-40B4-BE49-F238E27FC236}">
                <a16:creationId xmlns:a16="http://schemas.microsoft.com/office/drawing/2014/main" id="{5957345D-EA73-8647-AA56-B5D9A3555CCE}"/>
              </a:ext>
            </a:extLst>
          </p:cNvPr>
          <p:cNvSpPr txBox="1"/>
          <p:nvPr/>
        </p:nvSpPr>
        <p:spPr>
          <a:xfrm>
            <a:off x="1028699" y="2586339"/>
            <a:ext cx="5966461" cy="2831544"/>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A DC gun provides a robust and already well-developed solution with proven and well documented successful operations at high repetition rate.</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Our reference solution is the “</a:t>
            </a:r>
            <a:r>
              <a:rPr lang="en-US" sz="2000" b="1" dirty="0">
                <a:latin typeface="Calibri" panose="020F0502020204030204" pitchFamily="34" charset="0"/>
                <a:cs typeface="Calibri" panose="020F0502020204030204" pitchFamily="34" charset="0"/>
              </a:rPr>
              <a:t>inverted insulator</a:t>
            </a:r>
            <a:r>
              <a:rPr lang="en-US" sz="2000" dirty="0">
                <a:latin typeface="Calibri" panose="020F0502020204030204" pitchFamily="34" charset="0"/>
                <a:cs typeface="Calibri" panose="020F0502020204030204" pitchFamily="34" charset="0"/>
              </a:rPr>
              <a:t>” design developed at </a:t>
            </a:r>
            <a:r>
              <a:rPr lang="en-US" sz="2000" b="1" dirty="0">
                <a:latin typeface="Calibri" panose="020F0502020204030204" pitchFamily="34" charset="0"/>
                <a:cs typeface="Calibri" panose="020F0502020204030204" pitchFamily="34" charset="0"/>
              </a:rPr>
              <a:t>JLAB</a:t>
            </a:r>
            <a:r>
              <a:rPr lang="en-US" sz="2000" dirty="0">
                <a:latin typeface="Calibri" panose="020F0502020204030204" pitchFamily="34" charset="0"/>
                <a:cs typeface="Calibri" panose="020F0502020204030204" pitchFamily="34" charset="0"/>
              </a:rPr>
              <a:t>. </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A user agreement has been signed in 2021with JLAB to take advantage of their experience in this component. </a:t>
            </a:r>
          </a:p>
          <a:p>
            <a:endParaRPr lang="it-IT" dirty="0"/>
          </a:p>
        </p:txBody>
      </p:sp>
      <p:pic>
        <p:nvPicPr>
          <p:cNvPr id="13" name="Immagine 12">
            <a:extLst>
              <a:ext uri="{FF2B5EF4-FFF2-40B4-BE49-F238E27FC236}">
                <a16:creationId xmlns:a16="http://schemas.microsoft.com/office/drawing/2014/main" id="{C5F24BD0-B345-8C45-8322-551738AF15BE}"/>
              </a:ext>
            </a:extLst>
          </p:cNvPr>
          <p:cNvPicPr>
            <a:picLocks noChangeAspect="1"/>
          </p:cNvPicPr>
          <p:nvPr/>
        </p:nvPicPr>
        <p:blipFill>
          <a:blip r:embed="rId2"/>
          <a:stretch>
            <a:fillRect/>
          </a:stretch>
        </p:blipFill>
        <p:spPr>
          <a:xfrm>
            <a:off x="7197147" y="3221377"/>
            <a:ext cx="4705235" cy="3280410"/>
          </a:xfrm>
          <a:prstGeom prst="rect">
            <a:avLst/>
          </a:prstGeom>
          <a:ln w="120650">
            <a:solidFill>
              <a:srgbClr val="0070C0"/>
            </a:solidFill>
          </a:ln>
          <a:effectLst/>
        </p:spPr>
      </p:pic>
    </p:spTree>
    <p:extLst>
      <p:ext uri="{BB962C8B-B14F-4D97-AF65-F5344CB8AC3E}">
        <p14:creationId xmlns:p14="http://schemas.microsoft.com/office/powerpoint/2010/main" val="1437853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AD1ED6EF-A6A4-EC42-96E4-F969B51C56B2}"/>
              </a:ext>
            </a:extLst>
          </p:cNvPr>
          <p:cNvSpPr>
            <a:spLocks noGrp="1"/>
          </p:cNvSpPr>
          <p:nvPr>
            <p:ph type="title"/>
          </p:nvPr>
        </p:nvSpPr>
        <p:spPr>
          <a:xfrm>
            <a:off x="798427" y="71378"/>
            <a:ext cx="10972440" cy="498598"/>
          </a:xfrm>
        </p:spPr>
        <p:txBody>
          <a:bodyPr/>
          <a:lstStyle/>
          <a:p>
            <a:r>
              <a:rPr lang="it-IT" sz="3600" b="1" spc="-1" dirty="0">
                <a:solidFill>
                  <a:srgbClr val="724109"/>
                </a:solidFill>
                <a:latin typeface="Calibri"/>
                <a:ea typeface="+mn-ea"/>
                <a:cs typeface="+mn-cs"/>
              </a:rPr>
              <a:t>DC </a:t>
            </a:r>
            <a:r>
              <a:rPr lang="it-IT" sz="3600" b="1" spc="-1" dirty="0" err="1">
                <a:solidFill>
                  <a:srgbClr val="724109"/>
                </a:solidFill>
                <a:latin typeface="Calibri"/>
                <a:ea typeface="+mn-ea"/>
                <a:cs typeface="+mn-cs"/>
              </a:rPr>
              <a:t>Gun</a:t>
            </a:r>
            <a:endParaRPr lang="it-IT" sz="3600" b="1" spc="-1" dirty="0">
              <a:solidFill>
                <a:srgbClr val="724109"/>
              </a:solidFill>
              <a:latin typeface="Calibri"/>
              <a:ea typeface="+mn-ea"/>
              <a:cs typeface="+mn-cs"/>
            </a:endParaRPr>
          </a:p>
        </p:txBody>
      </p:sp>
      <p:sp>
        <p:nvSpPr>
          <p:cNvPr id="2" name="CasellaDiTesto 1">
            <a:extLst>
              <a:ext uri="{FF2B5EF4-FFF2-40B4-BE49-F238E27FC236}">
                <a16:creationId xmlns:a16="http://schemas.microsoft.com/office/drawing/2014/main" id="{AD805339-F6A8-0940-B9CC-EF89EE65B1AE}"/>
              </a:ext>
            </a:extLst>
          </p:cNvPr>
          <p:cNvSpPr txBox="1"/>
          <p:nvPr/>
        </p:nvSpPr>
        <p:spPr>
          <a:xfrm>
            <a:off x="798427" y="5919853"/>
            <a:ext cx="1949508" cy="830997"/>
          </a:xfrm>
          <a:prstGeom prst="rect">
            <a:avLst/>
          </a:prstGeom>
          <a:noFill/>
        </p:spPr>
        <p:txBody>
          <a:bodyPr wrap="none" rtlCol="0">
            <a:spAutoFit/>
          </a:bodyPr>
          <a:lstStyle/>
          <a:p>
            <a:r>
              <a:rPr lang="it-IT" sz="1600" b="1" dirty="0" err="1">
                <a:latin typeface="Calibri" panose="020F0502020204030204" pitchFamily="34" charset="0"/>
                <a:cs typeface="Calibri" panose="020F0502020204030204" pitchFamily="34" charset="0"/>
              </a:rPr>
              <a:t>Courtesy</a:t>
            </a:r>
            <a:r>
              <a:rPr lang="it-IT" sz="1600" b="1" dirty="0">
                <a:latin typeface="Calibri" panose="020F0502020204030204" pitchFamily="34" charset="0"/>
                <a:cs typeface="Calibri" panose="020F0502020204030204" pitchFamily="34" charset="0"/>
              </a:rPr>
              <a:t> of  </a:t>
            </a:r>
          </a:p>
          <a:p>
            <a:r>
              <a:rPr lang="it-IT" sz="1600" b="1" dirty="0">
                <a:latin typeface="Calibri" panose="020F0502020204030204" pitchFamily="34" charset="0"/>
                <a:cs typeface="Calibri" panose="020F0502020204030204" pitchFamily="34" charset="0"/>
              </a:rPr>
              <a:t>C. </a:t>
            </a:r>
            <a:r>
              <a:rPr lang="it-IT" sz="1600" b="1" dirty="0" err="1">
                <a:latin typeface="Calibri" panose="020F0502020204030204" pitchFamily="34" charset="0"/>
                <a:cs typeface="Calibri" panose="020F0502020204030204" pitchFamily="34" charset="0"/>
              </a:rPr>
              <a:t>Hernandez</a:t>
            </a:r>
            <a:r>
              <a:rPr lang="it-IT" sz="1600" b="1" dirty="0">
                <a:latin typeface="Calibri" panose="020F0502020204030204" pitchFamily="34" charset="0"/>
                <a:cs typeface="Calibri" panose="020F0502020204030204" pitchFamily="34" charset="0"/>
              </a:rPr>
              <a:t> Garcia </a:t>
            </a:r>
            <a:br>
              <a:rPr lang="it-IT" sz="1600" b="1" dirty="0">
                <a:latin typeface="Calibri" panose="020F0502020204030204" pitchFamily="34" charset="0"/>
                <a:cs typeface="Calibri" panose="020F0502020204030204" pitchFamily="34" charset="0"/>
              </a:rPr>
            </a:br>
            <a:r>
              <a:rPr lang="it-IT" sz="1600" b="1" dirty="0" err="1">
                <a:latin typeface="Calibri" panose="020F0502020204030204" pitchFamily="34" charset="0"/>
                <a:cs typeface="Calibri" panose="020F0502020204030204" pitchFamily="34" charset="0"/>
              </a:rPr>
              <a:t>J</a:t>
            </a:r>
            <a:r>
              <a:rPr lang="it-IT" sz="1600" b="1" dirty="0">
                <a:latin typeface="Calibri" panose="020F0502020204030204" pitchFamily="34" charset="0"/>
                <a:cs typeface="Calibri" panose="020F0502020204030204" pitchFamily="34" charset="0"/>
              </a:rPr>
              <a:t>-Lab</a:t>
            </a:r>
          </a:p>
        </p:txBody>
      </p:sp>
      <p:pic>
        <p:nvPicPr>
          <p:cNvPr id="18" name="Picture 5">
            <a:extLst>
              <a:ext uri="{FF2B5EF4-FFF2-40B4-BE49-F238E27FC236}">
                <a16:creationId xmlns:a16="http://schemas.microsoft.com/office/drawing/2014/main" id="{D6F48404-2D10-D64C-B3E3-BBA5E1D7D5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67458" y="1077450"/>
            <a:ext cx="3438492" cy="3577590"/>
          </a:xfrm>
          <a:prstGeom prst="rect">
            <a:avLst/>
          </a:prstGeom>
        </p:spPr>
      </p:pic>
      <p:pic>
        <p:nvPicPr>
          <p:cNvPr id="19" name="Content Placeholder 4">
            <a:extLst>
              <a:ext uri="{FF2B5EF4-FFF2-40B4-BE49-F238E27FC236}">
                <a16:creationId xmlns:a16="http://schemas.microsoft.com/office/drawing/2014/main" id="{F7793753-177C-CB4A-90A0-DFB85E80D2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8427" y="665738"/>
            <a:ext cx="4085123" cy="4401014"/>
          </a:xfrm>
          <a:prstGeom prst="rect">
            <a:avLst/>
          </a:prstGeom>
        </p:spPr>
      </p:pic>
      <p:pic>
        <p:nvPicPr>
          <p:cNvPr id="21" name="Picture 27">
            <a:extLst>
              <a:ext uri="{FF2B5EF4-FFF2-40B4-BE49-F238E27FC236}">
                <a16:creationId xmlns:a16="http://schemas.microsoft.com/office/drawing/2014/main" id="{5F08551D-E0CE-4C41-B4D7-530EA1CEE1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16651" y="3316202"/>
            <a:ext cx="4012609" cy="3501100"/>
          </a:xfrm>
          <a:prstGeom prst="rect">
            <a:avLst/>
          </a:prstGeom>
        </p:spPr>
      </p:pic>
    </p:spTree>
    <p:extLst>
      <p:ext uri="{BB962C8B-B14F-4D97-AF65-F5344CB8AC3E}">
        <p14:creationId xmlns:p14="http://schemas.microsoft.com/office/powerpoint/2010/main" val="2583487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5CC2A9EA-DC5E-0F49-9DC4-B59826943657}"/>
              </a:ext>
            </a:extLst>
          </p:cNvPr>
          <p:cNvSpPr txBox="1">
            <a:spLocks/>
          </p:cNvSpPr>
          <p:nvPr/>
        </p:nvSpPr>
        <p:spPr>
          <a:xfrm>
            <a:off x="845319" y="153439"/>
            <a:ext cx="10972440" cy="498598"/>
          </a:xfrm>
          <a:prstGeom prst="rect">
            <a:avLst/>
          </a:prstGeom>
        </p:spPr>
        <p:txBody>
          <a:bodyPr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b="1" spc="-1" dirty="0">
                <a:solidFill>
                  <a:srgbClr val="724109"/>
                </a:solidFill>
                <a:latin typeface="Calibri"/>
                <a:ea typeface="+mn-ea"/>
                <a:cs typeface="+mn-cs"/>
              </a:rPr>
              <a:t>HB2TF </a:t>
            </a:r>
            <a:r>
              <a:rPr lang="it-IT" sz="3600" b="1" spc="-1" dirty="0" err="1">
                <a:solidFill>
                  <a:srgbClr val="724109"/>
                </a:solidFill>
                <a:latin typeface="Calibri"/>
                <a:ea typeface="+mn-ea"/>
                <a:cs typeface="+mn-cs"/>
              </a:rPr>
              <a:t>Current</a:t>
            </a:r>
            <a:r>
              <a:rPr lang="it-IT" sz="3600" b="1" spc="-1" dirty="0">
                <a:solidFill>
                  <a:srgbClr val="724109"/>
                </a:solidFill>
                <a:latin typeface="Calibri"/>
                <a:ea typeface="+mn-ea"/>
                <a:cs typeface="+mn-cs"/>
              </a:rPr>
              <a:t> </a:t>
            </a:r>
            <a:r>
              <a:rPr lang="it-IT" sz="3600" b="1" spc="-1" dirty="0" err="1">
                <a:solidFill>
                  <a:srgbClr val="724109"/>
                </a:solidFill>
                <a:latin typeface="Calibri"/>
                <a:ea typeface="+mn-ea"/>
                <a:cs typeface="+mn-cs"/>
              </a:rPr>
              <a:t>Activities</a:t>
            </a:r>
            <a:r>
              <a:rPr lang="it-IT" sz="3600" b="1" spc="-1" dirty="0">
                <a:solidFill>
                  <a:srgbClr val="724109"/>
                </a:solidFill>
                <a:latin typeface="Calibri"/>
                <a:ea typeface="+mn-ea"/>
                <a:cs typeface="+mn-cs"/>
              </a:rPr>
              <a:t> – DC </a:t>
            </a:r>
            <a:r>
              <a:rPr lang="it-IT" sz="3600" b="1" spc="-1" dirty="0" err="1">
                <a:solidFill>
                  <a:srgbClr val="724109"/>
                </a:solidFill>
                <a:latin typeface="Calibri"/>
                <a:ea typeface="+mn-ea"/>
                <a:cs typeface="+mn-cs"/>
              </a:rPr>
              <a:t>Gun</a:t>
            </a:r>
            <a:r>
              <a:rPr lang="it-IT" sz="3600" b="1" spc="-1" dirty="0">
                <a:solidFill>
                  <a:srgbClr val="724109"/>
                </a:solidFill>
                <a:latin typeface="Calibri"/>
                <a:ea typeface="+mn-ea"/>
                <a:cs typeface="+mn-cs"/>
              </a:rPr>
              <a:t> </a:t>
            </a:r>
            <a:r>
              <a:rPr lang="it-IT" sz="3600" b="1" spc="-1" dirty="0" err="1">
                <a:solidFill>
                  <a:srgbClr val="724109"/>
                </a:solidFill>
                <a:latin typeface="Calibri"/>
                <a:ea typeface="+mn-ea"/>
                <a:cs typeface="+mn-cs"/>
              </a:rPr>
              <a:t>cathode</a:t>
            </a:r>
            <a:endParaRPr lang="it-IT" sz="3600" b="1" spc="-1" dirty="0">
              <a:solidFill>
                <a:srgbClr val="724109"/>
              </a:solidFill>
              <a:latin typeface="Calibri"/>
              <a:ea typeface="+mn-ea"/>
              <a:cs typeface="+mn-cs"/>
            </a:endParaRPr>
          </a:p>
        </p:txBody>
      </p:sp>
      <p:sp>
        <p:nvSpPr>
          <p:cNvPr id="26" name="Dodecagono 25">
            <a:extLst>
              <a:ext uri="{FF2B5EF4-FFF2-40B4-BE49-F238E27FC236}">
                <a16:creationId xmlns:a16="http://schemas.microsoft.com/office/drawing/2014/main" id="{E25711A9-277E-B545-A51B-4764AFFBB470}"/>
              </a:ext>
            </a:extLst>
          </p:cNvPr>
          <p:cNvSpPr/>
          <p:nvPr/>
        </p:nvSpPr>
        <p:spPr>
          <a:xfrm>
            <a:off x="10081260" y="411480"/>
            <a:ext cx="1328862" cy="1245042"/>
          </a:xfrm>
          <a:prstGeom prst="dodecagon">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2023</a:t>
            </a:r>
            <a:br>
              <a:rPr lang="en-US" b="1" dirty="0"/>
            </a:br>
            <a:r>
              <a:rPr lang="en-US" b="1" dirty="0"/>
              <a:t>Update</a:t>
            </a:r>
          </a:p>
        </p:txBody>
      </p:sp>
      <p:pic>
        <p:nvPicPr>
          <p:cNvPr id="7" name="Immagine 6">
            <a:extLst>
              <a:ext uri="{FF2B5EF4-FFF2-40B4-BE49-F238E27FC236}">
                <a16:creationId xmlns:a16="http://schemas.microsoft.com/office/drawing/2014/main" id="{0AB20EF4-1F0D-7445-A854-D6BB631284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189" r="9698" b="1158"/>
          <a:stretch/>
        </p:blipFill>
        <p:spPr>
          <a:xfrm>
            <a:off x="6808883" y="2597426"/>
            <a:ext cx="4719690" cy="4016356"/>
          </a:xfrm>
          <a:prstGeom prst="rect">
            <a:avLst/>
          </a:prstGeom>
        </p:spPr>
      </p:pic>
      <p:sp>
        <p:nvSpPr>
          <p:cNvPr id="8" name="CasellaDiTesto 7">
            <a:extLst>
              <a:ext uri="{FF2B5EF4-FFF2-40B4-BE49-F238E27FC236}">
                <a16:creationId xmlns:a16="http://schemas.microsoft.com/office/drawing/2014/main" id="{31995D70-9996-1F42-B92F-B3FCEA953F5E}"/>
              </a:ext>
            </a:extLst>
          </p:cNvPr>
          <p:cNvSpPr txBox="1"/>
          <p:nvPr/>
        </p:nvSpPr>
        <p:spPr>
          <a:xfrm>
            <a:off x="845319" y="967376"/>
            <a:ext cx="5963564" cy="2585323"/>
          </a:xfrm>
          <a:prstGeom prst="rect">
            <a:avLst/>
          </a:prstGeom>
          <a:solidFill>
            <a:schemeClr val="bg2">
              <a:lumMod val="90000"/>
            </a:schemeClr>
          </a:solidFill>
          <a:ln>
            <a:solidFill>
              <a:schemeClr val="tx1"/>
            </a:solidFill>
          </a:ln>
        </p:spPr>
        <p:txBody>
          <a:bodyPr wrap="square" rtlCol="0">
            <a:spAutoFit/>
          </a:bodyPr>
          <a:lstStyle>
            <a:defPPr>
              <a:defRPr lang="it-IT"/>
            </a:defPPr>
            <a:lvl1pPr>
              <a:defRPr sz="2400"/>
            </a:lvl1pPr>
            <a:lvl2pPr marL="914400" lvl="1" indent="-457200">
              <a:buFont typeface="+mj-lt"/>
              <a:buAutoNum type="arabicPeriod"/>
              <a:defRPr sz="2400"/>
            </a:lvl2pPr>
          </a:lstStyle>
          <a:p>
            <a:r>
              <a:rPr lang="en-US" sz="1800" dirty="0"/>
              <a:t>The Flat-cathode </a:t>
            </a:r>
            <a:r>
              <a:rPr lang="en-US" sz="1800" dirty="0" err="1"/>
              <a:t>Ez</a:t>
            </a:r>
            <a:r>
              <a:rPr lang="en-US" sz="1800" dirty="0"/>
              <a:t> profile works very well.</a:t>
            </a:r>
          </a:p>
          <a:p>
            <a:endParaRPr lang="en-US" sz="1800" dirty="0"/>
          </a:p>
          <a:p>
            <a:r>
              <a:rPr lang="en-US" sz="1800" dirty="0"/>
              <a:t>We tested some different cases:</a:t>
            </a:r>
          </a:p>
          <a:p>
            <a:pPr marL="342900" indent="-342900">
              <a:buFont typeface="+mj-lt"/>
              <a:buAutoNum type="arabicPeriod"/>
            </a:pPr>
            <a:r>
              <a:rPr lang="el-GR" sz="1800" dirty="0"/>
              <a:t>Δ</a:t>
            </a:r>
            <a:r>
              <a:rPr lang="it-IT" sz="1800" dirty="0"/>
              <a:t>V = 250 kV (</a:t>
            </a:r>
            <a:r>
              <a:rPr lang="it-IT" sz="1800" dirty="0" err="1"/>
              <a:t>as</a:t>
            </a:r>
            <a:r>
              <a:rPr lang="it-IT" sz="1800" dirty="0"/>
              <a:t> BriXSinO gain case) </a:t>
            </a:r>
            <a:r>
              <a:rPr lang="it-IT" sz="1800" dirty="0" err="1"/>
              <a:t>not</a:t>
            </a:r>
            <a:r>
              <a:rPr lang="it-IT" sz="1800" dirty="0"/>
              <a:t> in the fig.</a:t>
            </a:r>
          </a:p>
          <a:p>
            <a:pPr marL="342900" indent="-342900">
              <a:buFont typeface="+mj-lt"/>
              <a:buAutoNum type="arabicPeriod"/>
            </a:pPr>
            <a:endParaRPr lang="it-IT" sz="1800" dirty="0"/>
          </a:p>
          <a:p>
            <a:pPr marL="342900" indent="-342900">
              <a:buFont typeface="+mj-lt"/>
              <a:buAutoNum type="arabicPeriod"/>
            </a:pPr>
            <a:r>
              <a:rPr lang="el-GR" sz="1800" dirty="0"/>
              <a:t>Δ</a:t>
            </a:r>
            <a:r>
              <a:rPr lang="it-IT" sz="1800" dirty="0"/>
              <a:t>V = 350 kV (maximum gain case)</a:t>
            </a:r>
          </a:p>
          <a:p>
            <a:pPr marL="342900" indent="-342900">
              <a:buFont typeface="+mj-lt"/>
              <a:buAutoNum type="arabicPeriod"/>
            </a:pPr>
            <a:endParaRPr lang="it-IT" sz="1800" dirty="0"/>
          </a:p>
          <a:p>
            <a:pPr marL="342900" indent="-342900">
              <a:buFont typeface="+mj-lt"/>
              <a:buAutoNum type="arabicPeriod"/>
            </a:pPr>
            <a:r>
              <a:rPr lang="el-GR" sz="1800" dirty="0">
                <a:highlight>
                  <a:srgbClr val="FFFF00"/>
                </a:highlight>
              </a:rPr>
              <a:t>Δ</a:t>
            </a:r>
            <a:r>
              <a:rPr lang="it-IT" sz="1800" dirty="0">
                <a:highlight>
                  <a:srgbClr val="FFFF00"/>
                </a:highlight>
              </a:rPr>
              <a:t>V = 300 kV (</a:t>
            </a:r>
            <a:r>
              <a:rPr lang="en-029" sz="1800" dirty="0">
                <a:highlight>
                  <a:srgbClr val="FFFF00"/>
                </a:highlight>
              </a:rPr>
              <a:t>most reasonable operative gain case) </a:t>
            </a:r>
            <a:r>
              <a:rPr lang="en-029" sz="1800" b="1" dirty="0"/>
              <a:t>The one we are going to use as reference value</a:t>
            </a:r>
          </a:p>
        </p:txBody>
      </p:sp>
      <p:pic>
        <p:nvPicPr>
          <p:cNvPr id="9" name="Picture 9">
            <a:extLst>
              <a:ext uri="{FF2B5EF4-FFF2-40B4-BE49-F238E27FC236}">
                <a16:creationId xmlns:a16="http://schemas.microsoft.com/office/drawing/2014/main" id="{9769CC2A-5CE1-2E48-B9F7-6C56403B67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6765" y="4063773"/>
            <a:ext cx="2587825" cy="2565096"/>
          </a:xfrm>
          <a:prstGeom prst="rect">
            <a:avLst/>
          </a:prstGeom>
          <a:ln w="38100">
            <a:solidFill>
              <a:srgbClr val="C518C5"/>
            </a:solidFill>
          </a:ln>
        </p:spPr>
      </p:pic>
      <p:sp>
        <p:nvSpPr>
          <p:cNvPr id="10" name="CasellaDiTesto 9">
            <a:extLst>
              <a:ext uri="{FF2B5EF4-FFF2-40B4-BE49-F238E27FC236}">
                <a16:creationId xmlns:a16="http://schemas.microsoft.com/office/drawing/2014/main" id="{01C077E3-D7F2-DD48-86F4-A19E454CCBA9}"/>
              </a:ext>
            </a:extLst>
          </p:cNvPr>
          <p:cNvSpPr txBox="1"/>
          <p:nvPr/>
        </p:nvSpPr>
        <p:spPr>
          <a:xfrm rot="382863">
            <a:off x="4470536" y="4770753"/>
            <a:ext cx="2072401" cy="307777"/>
          </a:xfrm>
          <a:prstGeom prst="rect">
            <a:avLst/>
          </a:prstGeom>
          <a:noFill/>
        </p:spPr>
        <p:txBody>
          <a:bodyPr wrap="square">
            <a:spAutoFit/>
          </a:bodyPr>
          <a:lstStyle/>
          <a:p>
            <a:r>
              <a:rPr lang="en-US" sz="1400" b="1" dirty="0">
                <a:solidFill>
                  <a:srgbClr val="AC10C6"/>
                </a:solidFill>
              </a:rPr>
              <a:t>Flat-cathode 300 kV</a:t>
            </a:r>
            <a:endParaRPr lang="en-US" sz="1400" dirty="0"/>
          </a:p>
        </p:txBody>
      </p:sp>
      <p:cxnSp>
        <p:nvCxnSpPr>
          <p:cNvPr id="11" name="Connettore diritto 8">
            <a:extLst>
              <a:ext uri="{FF2B5EF4-FFF2-40B4-BE49-F238E27FC236}">
                <a16:creationId xmlns:a16="http://schemas.microsoft.com/office/drawing/2014/main" id="{12210D48-D0FD-3F45-9178-2929D129C48E}"/>
              </a:ext>
            </a:extLst>
          </p:cNvPr>
          <p:cNvCxnSpPr>
            <a:cxnSpLocks/>
            <a:stCxn id="9" idx="3"/>
          </p:cNvCxnSpPr>
          <p:nvPr/>
        </p:nvCxnSpPr>
        <p:spPr>
          <a:xfrm>
            <a:off x="4204590" y="5346321"/>
            <a:ext cx="2935966" cy="95850"/>
          </a:xfrm>
          <a:prstGeom prst="line">
            <a:avLst/>
          </a:prstGeom>
          <a:ln w="38100">
            <a:solidFill>
              <a:srgbClr val="C518C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843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5CC2A9EA-DC5E-0F49-9DC4-B59826943657}"/>
              </a:ext>
            </a:extLst>
          </p:cNvPr>
          <p:cNvSpPr txBox="1">
            <a:spLocks/>
          </p:cNvSpPr>
          <p:nvPr/>
        </p:nvSpPr>
        <p:spPr>
          <a:xfrm>
            <a:off x="845319" y="153439"/>
            <a:ext cx="10972440" cy="498598"/>
          </a:xfrm>
          <a:prstGeom prst="rect">
            <a:avLst/>
          </a:prstGeom>
        </p:spPr>
        <p:txBody>
          <a:bodyPr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b="1" spc="-1" dirty="0">
                <a:solidFill>
                  <a:srgbClr val="724109"/>
                </a:solidFill>
                <a:latin typeface="Calibri"/>
                <a:ea typeface="+mn-ea"/>
                <a:cs typeface="+mn-cs"/>
              </a:rPr>
              <a:t>HB2TF </a:t>
            </a:r>
            <a:r>
              <a:rPr lang="it-IT" sz="3600" b="1" spc="-1" dirty="0" err="1">
                <a:solidFill>
                  <a:srgbClr val="724109"/>
                </a:solidFill>
                <a:latin typeface="Calibri"/>
                <a:ea typeface="+mn-ea"/>
                <a:cs typeface="+mn-cs"/>
              </a:rPr>
              <a:t>Current</a:t>
            </a:r>
            <a:r>
              <a:rPr lang="it-IT" sz="3600" b="1" spc="-1" dirty="0">
                <a:solidFill>
                  <a:srgbClr val="724109"/>
                </a:solidFill>
                <a:latin typeface="Calibri"/>
                <a:ea typeface="+mn-ea"/>
                <a:cs typeface="+mn-cs"/>
              </a:rPr>
              <a:t> </a:t>
            </a:r>
            <a:r>
              <a:rPr lang="it-IT" sz="3600" b="1" spc="-1" dirty="0" err="1">
                <a:solidFill>
                  <a:srgbClr val="724109"/>
                </a:solidFill>
                <a:latin typeface="Calibri"/>
                <a:ea typeface="+mn-ea"/>
                <a:cs typeface="+mn-cs"/>
              </a:rPr>
              <a:t>Activities</a:t>
            </a:r>
            <a:r>
              <a:rPr lang="it-IT" sz="3600" b="1" spc="-1" dirty="0">
                <a:solidFill>
                  <a:srgbClr val="724109"/>
                </a:solidFill>
                <a:latin typeface="Calibri"/>
                <a:ea typeface="+mn-ea"/>
                <a:cs typeface="+mn-cs"/>
              </a:rPr>
              <a:t> – DC </a:t>
            </a:r>
            <a:r>
              <a:rPr lang="it-IT" sz="3600" b="1" spc="-1" dirty="0" err="1">
                <a:solidFill>
                  <a:srgbClr val="724109"/>
                </a:solidFill>
                <a:latin typeface="Calibri"/>
                <a:ea typeface="+mn-ea"/>
                <a:cs typeface="+mn-cs"/>
              </a:rPr>
              <a:t>Gun</a:t>
            </a:r>
            <a:r>
              <a:rPr lang="it-IT" sz="3600" b="1" spc="-1" dirty="0">
                <a:solidFill>
                  <a:srgbClr val="724109"/>
                </a:solidFill>
                <a:latin typeface="Calibri"/>
                <a:ea typeface="+mn-ea"/>
                <a:cs typeface="+mn-cs"/>
              </a:rPr>
              <a:t> </a:t>
            </a:r>
            <a:r>
              <a:rPr lang="it-IT" sz="3600" b="1" spc="-1" dirty="0" err="1">
                <a:solidFill>
                  <a:srgbClr val="724109"/>
                </a:solidFill>
                <a:latin typeface="Calibri"/>
                <a:ea typeface="+mn-ea"/>
                <a:cs typeface="+mn-cs"/>
              </a:rPr>
              <a:t>Vacuum</a:t>
            </a:r>
            <a:r>
              <a:rPr lang="it-IT" sz="3600" b="1" spc="-1" dirty="0">
                <a:solidFill>
                  <a:srgbClr val="724109"/>
                </a:solidFill>
                <a:latin typeface="Calibri"/>
                <a:ea typeface="+mn-ea"/>
                <a:cs typeface="+mn-cs"/>
              </a:rPr>
              <a:t> </a:t>
            </a:r>
            <a:r>
              <a:rPr lang="it-IT" sz="3600" b="1" spc="-1" dirty="0" err="1">
                <a:solidFill>
                  <a:srgbClr val="724109"/>
                </a:solidFill>
                <a:latin typeface="Calibri"/>
                <a:ea typeface="+mn-ea"/>
                <a:cs typeface="+mn-cs"/>
              </a:rPr>
              <a:t>Chamber</a:t>
            </a:r>
            <a:endParaRPr lang="it-IT" sz="3600" b="1" spc="-1" dirty="0">
              <a:solidFill>
                <a:srgbClr val="724109"/>
              </a:solidFill>
              <a:latin typeface="Calibri"/>
              <a:ea typeface="+mn-ea"/>
              <a:cs typeface="+mn-cs"/>
            </a:endParaRPr>
          </a:p>
        </p:txBody>
      </p:sp>
      <p:sp>
        <p:nvSpPr>
          <p:cNvPr id="26" name="Dodecagono 25">
            <a:extLst>
              <a:ext uri="{FF2B5EF4-FFF2-40B4-BE49-F238E27FC236}">
                <a16:creationId xmlns:a16="http://schemas.microsoft.com/office/drawing/2014/main" id="{E25711A9-277E-B545-A51B-4764AFFBB470}"/>
              </a:ext>
            </a:extLst>
          </p:cNvPr>
          <p:cNvSpPr/>
          <p:nvPr/>
        </p:nvSpPr>
        <p:spPr>
          <a:xfrm>
            <a:off x="10624599" y="652037"/>
            <a:ext cx="1328862" cy="1245042"/>
          </a:xfrm>
          <a:prstGeom prst="dodecagon">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2023</a:t>
            </a:r>
            <a:br>
              <a:rPr lang="en-US" b="1" dirty="0"/>
            </a:br>
            <a:r>
              <a:rPr lang="en-US" b="1" dirty="0"/>
              <a:t>Update</a:t>
            </a:r>
          </a:p>
        </p:txBody>
      </p:sp>
      <p:sp>
        <p:nvSpPr>
          <p:cNvPr id="12" name="Content Placeholder 2">
            <a:extLst>
              <a:ext uri="{FF2B5EF4-FFF2-40B4-BE49-F238E27FC236}">
                <a16:creationId xmlns:a16="http://schemas.microsoft.com/office/drawing/2014/main" id="{02B33063-DBED-E54D-BD6E-F14E57A623A7}"/>
              </a:ext>
            </a:extLst>
          </p:cNvPr>
          <p:cNvSpPr txBox="1">
            <a:spLocks/>
          </p:cNvSpPr>
          <p:nvPr/>
        </p:nvSpPr>
        <p:spPr>
          <a:xfrm>
            <a:off x="773430" y="849602"/>
            <a:ext cx="10515600" cy="589409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Calibri" panose="020F0502020204030204" pitchFamily="34" charset="0"/>
                <a:cs typeface="Calibri" panose="020F0502020204030204" pitchFamily="34" charset="0"/>
              </a:rPr>
              <a:t>JLAB has provided 3D drawing of the full DC gun</a:t>
            </a:r>
          </a:p>
          <a:p>
            <a:r>
              <a:rPr lang="en-US" sz="2000" dirty="0">
                <a:latin typeface="Calibri" panose="020F0502020204030204" pitchFamily="34" charset="0"/>
                <a:cs typeface="Calibri" panose="020F0502020204030204" pitchFamily="34" charset="0"/>
              </a:rPr>
              <a:t>Work is in progress with SAES Vacuum to design, possibly, a new vacuum chamber that </a:t>
            </a:r>
          </a:p>
          <a:p>
            <a:pPr marL="0" indent="0">
              <a:buNone/>
            </a:pPr>
            <a:r>
              <a:rPr lang="en-US" sz="2000" dirty="0">
                <a:latin typeface="Calibri" panose="020F0502020204030204" pitchFamily="34" charset="0"/>
                <a:cs typeface="Calibri" panose="020F0502020204030204" pitchFamily="34" charset="0"/>
              </a:rPr>
              <a:t>prevents asymmetries as the actual one </a:t>
            </a:r>
            <a:r>
              <a:rPr lang="en-US" sz="2000" b="1" dirty="0">
                <a:solidFill>
                  <a:srgbClr val="00B050"/>
                </a:solidFill>
                <a:latin typeface="Calibri" panose="020F0502020204030204" pitchFamily="34" charset="0"/>
                <a:cs typeface="Calibri" panose="020F0502020204030204" pitchFamily="34" charset="0"/>
              </a:rPr>
              <a:t>(improvement appreciated by JLAB for future Guns)</a:t>
            </a:r>
          </a:p>
          <a:p>
            <a:r>
              <a:rPr lang="en-US" sz="2000" dirty="0">
                <a:latin typeface="Calibri" panose="020F0502020204030204" pitchFamily="34" charset="0"/>
                <a:cs typeface="Calibri" panose="020F0502020204030204" pitchFamily="34" charset="0"/>
              </a:rPr>
              <a:t>We will go through some optimization cycles based on vacuum and electrostatic design. JLAB support available when needed</a:t>
            </a:r>
          </a:p>
          <a:p>
            <a:r>
              <a:rPr lang="en-US" sz="2000" dirty="0">
                <a:latin typeface="Calibri" panose="020F0502020204030204" pitchFamily="34" charset="0"/>
                <a:cs typeface="Calibri" panose="020F0502020204030204" pitchFamily="34" charset="0"/>
              </a:rPr>
              <a:t>A first main modification on the chamber has been the one that removed the couple of lateral 45° pipes for laser entry. They will not allow to have the solenoid as close as we need. The laser will enter on the beam axis through a devoted box (see picture and further later comments)</a:t>
            </a: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pPr marL="0" indent="0">
              <a:buNone/>
            </a:pPr>
            <a:endParaRPr lang="en-US" sz="2000" dirty="0">
              <a:latin typeface="Calibri" panose="020F0502020204030204" pitchFamily="34" charset="0"/>
              <a:cs typeface="Calibri" panose="020F0502020204030204" pitchFamily="34" charset="0"/>
            </a:endParaRPr>
          </a:p>
          <a:p>
            <a:pPr marL="0" indent="0">
              <a:buNone/>
            </a:pPr>
            <a:endParaRPr lang="en-US" sz="2000" dirty="0">
              <a:latin typeface="Calibri" panose="020F0502020204030204" pitchFamily="34" charset="0"/>
              <a:cs typeface="Calibri" panose="020F0502020204030204" pitchFamily="34" charset="0"/>
            </a:endParaRPr>
          </a:p>
          <a:p>
            <a:pPr marL="0" indent="0">
              <a:buNone/>
            </a:pPr>
            <a:endParaRPr lang="en-US" sz="2000" dirty="0">
              <a:latin typeface="Calibri" panose="020F0502020204030204" pitchFamily="34" charset="0"/>
              <a:cs typeface="Calibri" panose="020F0502020204030204" pitchFamily="34" charset="0"/>
            </a:endParaRPr>
          </a:p>
          <a:p>
            <a:pPr marL="0" indent="0">
              <a:buNone/>
            </a:pPr>
            <a:endParaRPr lang="en-US" sz="2000" dirty="0">
              <a:latin typeface="Calibri" panose="020F0502020204030204" pitchFamily="34" charset="0"/>
              <a:cs typeface="Calibri" panose="020F0502020204030204" pitchFamily="34" charset="0"/>
            </a:endParaRPr>
          </a:p>
          <a:p>
            <a:r>
              <a:rPr lang="en-US" sz="2000" b="1" dirty="0">
                <a:solidFill>
                  <a:srgbClr val="00B050"/>
                </a:solidFill>
                <a:latin typeface="Calibri" panose="020F0502020204030204" pitchFamily="34" charset="0"/>
                <a:cs typeface="Calibri" panose="020F0502020204030204" pitchFamily="34" charset="0"/>
              </a:rPr>
              <a:t>The expect final design is foreseen in Summer this year</a:t>
            </a:r>
          </a:p>
          <a:p>
            <a:r>
              <a:rPr lang="en-US" sz="2000" dirty="0">
                <a:latin typeface="Calibri" panose="020F0502020204030204" pitchFamily="34" charset="0"/>
                <a:cs typeface="Calibri" panose="020F0502020204030204" pitchFamily="34" charset="0"/>
              </a:rPr>
              <a:t>SAES is also interested in the final surface finishing for HV of the gun components</a:t>
            </a:r>
          </a:p>
          <a:p>
            <a:pPr marL="0" indent="0">
              <a:buNone/>
            </a:pPr>
            <a:endParaRPr lang="en-US" dirty="0"/>
          </a:p>
        </p:txBody>
      </p:sp>
      <p:pic>
        <p:nvPicPr>
          <p:cNvPr id="2" name="Immagine 1">
            <a:extLst>
              <a:ext uri="{FF2B5EF4-FFF2-40B4-BE49-F238E27FC236}">
                <a16:creationId xmlns:a16="http://schemas.microsoft.com/office/drawing/2014/main" id="{B77C3897-BD72-1645-835E-932AD598FCA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5850" y="3646170"/>
            <a:ext cx="3131820" cy="1931670"/>
          </a:xfrm>
          <a:prstGeom prst="rect">
            <a:avLst/>
          </a:prstGeom>
        </p:spPr>
      </p:pic>
    </p:spTree>
    <p:extLst>
      <p:ext uri="{BB962C8B-B14F-4D97-AF65-F5344CB8AC3E}">
        <p14:creationId xmlns:p14="http://schemas.microsoft.com/office/powerpoint/2010/main" val="2412215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5CC2A9EA-DC5E-0F49-9DC4-B59826943657}"/>
              </a:ext>
            </a:extLst>
          </p:cNvPr>
          <p:cNvSpPr txBox="1">
            <a:spLocks/>
          </p:cNvSpPr>
          <p:nvPr/>
        </p:nvSpPr>
        <p:spPr>
          <a:xfrm>
            <a:off x="845319" y="153439"/>
            <a:ext cx="10972440" cy="498598"/>
          </a:xfrm>
          <a:prstGeom prst="rect">
            <a:avLst/>
          </a:prstGeom>
        </p:spPr>
        <p:txBody>
          <a:bodyPr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b="1" spc="-1" dirty="0">
                <a:solidFill>
                  <a:srgbClr val="724109"/>
                </a:solidFill>
                <a:latin typeface="Calibri"/>
                <a:ea typeface="+mn-ea"/>
                <a:cs typeface="+mn-cs"/>
              </a:rPr>
              <a:t>HB2TF </a:t>
            </a:r>
            <a:r>
              <a:rPr lang="it-IT" sz="3600" b="1" spc="-1" dirty="0" err="1">
                <a:solidFill>
                  <a:srgbClr val="724109"/>
                </a:solidFill>
                <a:latin typeface="Calibri"/>
                <a:ea typeface="+mn-ea"/>
                <a:cs typeface="+mn-cs"/>
              </a:rPr>
              <a:t>Current</a:t>
            </a:r>
            <a:r>
              <a:rPr lang="it-IT" sz="3600" b="1" spc="-1" dirty="0">
                <a:solidFill>
                  <a:srgbClr val="724109"/>
                </a:solidFill>
                <a:latin typeface="Calibri"/>
                <a:ea typeface="+mn-ea"/>
                <a:cs typeface="+mn-cs"/>
              </a:rPr>
              <a:t> </a:t>
            </a:r>
            <a:r>
              <a:rPr lang="it-IT" sz="3600" b="1" spc="-1" dirty="0" err="1">
                <a:solidFill>
                  <a:srgbClr val="724109"/>
                </a:solidFill>
                <a:latin typeface="Calibri"/>
                <a:ea typeface="+mn-ea"/>
                <a:cs typeface="+mn-cs"/>
              </a:rPr>
              <a:t>Activities</a:t>
            </a:r>
            <a:r>
              <a:rPr lang="it-IT" sz="3600" b="1" spc="-1" dirty="0">
                <a:solidFill>
                  <a:srgbClr val="724109"/>
                </a:solidFill>
                <a:latin typeface="Calibri"/>
                <a:ea typeface="+mn-ea"/>
                <a:cs typeface="+mn-cs"/>
              </a:rPr>
              <a:t> – </a:t>
            </a:r>
            <a:r>
              <a:rPr lang="it-IT" sz="3600" b="1" spc="-1" dirty="0" err="1">
                <a:solidFill>
                  <a:srgbClr val="724109"/>
                </a:solidFill>
                <a:latin typeface="Calibri"/>
                <a:ea typeface="+mn-ea"/>
                <a:cs typeface="+mn-cs"/>
              </a:rPr>
              <a:t>Photocathode</a:t>
            </a:r>
            <a:r>
              <a:rPr lang="it-IT" sz="3600" b="1" spc="-1" dirty="0">
                <a:solidFill>
                  <a:srgbClr val="724109"/>
                </a:solidFill>
                <a:latin typeface="Calibri"/>
                <a:ea typeface="+mn-ea"/>
                <a:cs typeface="+mn-cs"/>
              </a:rPr>
              <a:t> Transfer System</a:t>
            </a:r>
          </a:p>
        </p:txBody>
      </p:sp>
      <p:sp>
        <p:nvSpPr>
          <p:cNvPr id="26" name="Dodecagono 25">
            <a:extLst>
              <a:ext uri="{FF2B5EF4-FFF2-40B4-BE49-F238E27FC236}">
                <a16:creationId xmlns:a16="http://schemas.microsoft.com/office/drawing/2014/main" id="{E25711A9-277E-B545-A51B-4764AFFBB470}"/>
              </a:ext>
            </a:extLst>
          </p:cNvPr>
          <p:cNvSpPr/>
          <p:nvPr/>
        </p:nvSpPr>
        <p:spPr>
          <a:xfrm>
            <a:off x="10624599" y="652037"/>
            <a:ext cx="1328862" cy="1245042"/>
          </a:xfrm>
          <a:prstGeom prst="dodecagon">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2023</a:t>
            </a:r>
            <a:br>
              <a:rPr lang="en-US" b="1" dirty="0"/>
            </a:br>
            <a:r>
              <a:rPr lang="en-US" b="1" dirty="0"/>
              <a:t>Update</a:t>
            </a:r>
          </a:p>
        </p:txBody>
      </p:sp>
      <p:sp>
        <p:nvSpPr>
          <p:cNvPr id="5" name="Content Placeholder 2">
            <a:extLst>
              <a:ext uri="{FF2B5EF4-FFF2-40B4-BE49-F238E27FC236}">
                <a16:creationId xmlns:a16="http://schemas.microsoft.com/office/drawing/2014/main" id="{0DB05D46-3036-7D41-8A06-0E8617262E45}"/>
              </a:ext>
            </a:extLst>
          </p:cNvPr>
          <p:cNvSpPr txBox="1">
            <a:spLocks/>
          </p:cNvSpPr>
          <p:nvPr/>
        </p:nvSpPr>
        <p:spPr>
          <a:xfrm>
            <a:off x="838200" y="1563969"/>
            <a:ext cx="10515600" cy="49252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Calibri" panose="020F0502020204030204" pitchFamily="34" charset="0"/>
                <a:cs typeface="Calibri" panose="020F0502020204030204" pitchFamily="34" charset="0"/>
              </a:rPr>
              <a:t>System design based on INFN LASA RF gun transfer system</a:t>
            </a:r>
          </a:p>
          <a:p>
            <a:r>
              <a:rPr lang="en-US" sz="2000" dirty="0">
                <a:latin typeface="Calibri" panose="020F0502020204030204" pitchFamily="34" charset="0"/>
                <a:cs typeface="Calibri" panose="020F0502020204030204" pitchFamily="34" charset="0"/>
              </a:rPr>
              <a:t>Under study, new mechanism for LASA PLUG photocathode insertion into the HV cathode sphere (based on JLAB design) with impact on the inner sphere design </a:t>
            </a:r>
            <a:r>
              <a:rPr lang="en-US" sz="2000" b="1" dirty="0">
                <a:solidFill>
                  <a:srgbClr val="00B050"/>
                </a:solidFill>
                <a:latin typeface="Calibri" panose="020F0502020204030204" pitchFamily="34" charset="0"/>
                <a:cs typeface="Calibri" panose="020F0502020204030204" pitchFamily="34" charset="0"/>
              </a:rPr>
              <a:t>(improvement that may allow to use INFN photocathodes in JLAB based </a:t>
            </a:r>
            <a:r>
              <a:rPr lang="en-US" sz="2000" b="1" dirty="0" err="1">
                <a:solidFill>
                  <a:srgbClr val="00B050"/>
                </a:solidFill>
                <a:latin typeface="Calibri" panose="020F0502020204030204" pitchFamily="34" charset="0"/>
                <a:cs typeface="Calibri" panose="020F0502020204030204" pitchFamily="34" charset="0"/>
              </a:rPr>
              <a:t>desing</a:t>
            </a:r>
            <a:r>
              <a:rPr lang="en-US" sz="2000" b="1" dirty="0">
                <a:solidFill>
                  <a:srgbClr val="00B050"/>
                </a:solidFill>
                <a:latin typeface="Calibri" panose="020F0502020204030204" pitchFamily="34" charset="0"/>
                <a:cs typeface="Calibri" panose="020F0502020204030204" pitchFamily="34" charset="0"/>
              </a:rPr>
              <a:t> Guns)</a:t>
            </a:r>
            <a:endParaRPr lang="en-US" sz="2000" dirty="0">
              <a:latin typeface="Calibri" panose="020F0502020204030204" pitchFamily="34" charset="0"/>
              <a:cs typeface="Calibri" panose="020F0502020204030204" pitchFamily="34" charset="0"/>
            </a:endParaRPr>
          </a:p>
          <a:p>
            <a:r>
              <a:rPr lang="en-US" sz="2000" b="1" i="1" dirty="0">
                <a:solidFill>
                  <a:srgbClr val="FFC000"/>
                </a:solidFill>
                <a:latin typeface="Calibri" panose="020F0502020204030204" pitchFamily="34" charset="0"/>
                <a:cs typeface="Calibri" panose="020F0502020204030204" pitchFamily="34" charset="0"/>
              </a:rPr>
              <a:t>Preliminary cost estimate </a:t>
            </a:r>
            <a:r>
              <a:rPr lang="en-US" sz="2000" b="1" dirty="0">
                <a:solidFill>
                  <a:srgbClr val="FFC000"/>
                </a:solidFill>
                <a:latin typeface="Calibri" panose="020F0502020204030204" pitchFamily="34" charset="0"/>
                <a:cs typeface="Calibri" panose="020F0502020204030204" pitchFamily="34" charset="0"/>
              </a:rPr>
              <a:t>from SAES </a:t>
            </a:r>
            <a:r>
              <a:rPr lang="en-US" sz="2000" b="1" dirty="0" err="1">
                <a:solidFill>
                  <a:srgbClr val="FFC000"/>
                </a:solidFill>
                <a:latin typeface="Calibri" panose="020F0502020204030204" pitchFamily="34" charset="0"/>
                <a:cs typeface="Calibri" panose="020F0502020204030204" pitchFamily="34" charset="0"/>
              </a:rPr>
              <a:t>Rial</a:t>
            </a:r>
            <a:r>
              <a:rPr lang="en-US" sz="2000" b="1" dirty="0">
                <a:solidFill>
                  <a:srgbClr val="FFC000"/>
                </a:solidFill>
                <a:latin typeface="Calibri" panose="020F0502020204030204" pitchFamily="34" charset="0"/>
                <a:cs typeface="Calibri" panose="020F0502020204030204" pitchFamily="34" charset="0"/>
              </a:rPr>
              <a:t> Vacuum is available</a:t>
            </a:r>
          </a:p>
        </p:txBody>
      </p:sp>
    </p:spTree>
    <p:extLst>
      <p:ext uri="{BB962C8B-B14F-4D97-AF65-F5344CB8AC3E}">
        <p14:creationId xmlns:p14="http://schemas.microsoft.com/office/powerpoint/2010/main" val="2602396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5CC2A9EA-DC5E-0F49-9DC4-B59826943657}"/>
              </a:ext>
            </a:extLst>
          </p:cNvPr>
          <p:cNvSpPr txBox="1">
            <a:spLocks/>
          </p:cNvSpPr>
          <p:nvPr/>
        </p:nvSpPr>
        <p:spPr>
          <a:xfrm>
            <a:off x="845319" y="153439"/>
            <a:ext cx="10972440" cy="498598"/>
          </a:xfrm>
          <a:prstGeom prst="rect">
            <a:avLst/>
          </a:prstGeom>
        </p:spPr>
        <p:txBody>
          <a:bodyPr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b="1" spc="-1" dirty="0">
                <a:solidFill>
                  <a:srgbClr val="724109"/>
                </a:solidFill>
                <a:latin typeface="Calibri"/>
                <a:ea typeface="+mn-ea"/>
                <a:cs typeface="+mn-cs"/>
              </a:rPr>
              <a:t>HB2TF </a:t>
            </a:r>
            <a:r>
              <a:rPr lang="it-IT" sz="3600" b="1" spc="-1" dirty="0" err="1">
                <a:solidFill>
                  <a:srgbClr val="724109"/>
                </a:solidFill>
                <a:latin typeface="Calibri"/>
                <a:ea typeface="+mn-ea"/>
                <a:cs typeface="+mn-cs"/>
              </a:rPr>
              <a:t>Current</a:t>
            </a:r>
            <a:r>
              <a:rPr lang="it-IT" sz="3600" b="1" spc="-1" dirty="0">
                <a:solidFill>
                  <a:srgbClr val="724109"/>
                </a:solidFill>
                <a:latin typeface="Calibri"/>
                <a:ea typeface="+mn-ea"/>
                <a:cs typeface="+mn-cs"/>
              </a:rPr>
              <a:t> </a:t>
            </a:r>
            <a:r>
              <a:rPr lang="it-IT" sz="3600" b="1" spc="-1" dirty="0" err="1">
                <a:solidFill>
                  <a:srgbClr val="724109"/>
                </a:solidFill>
                <a:latin typeface="Calibri"/>
                <a:ea typeface="+mn-ea"/>
                <a:cs typeface="+mn-cs"/>
              </a:rPr>
              <a:t>Activities</a:t>
            </a:r>
            <a:r>
              <a:rPr lang="it-IT" sz="3600" b="1" spc="-1" dirty="0">
                <a:solidFill>
                  <a:srgbClr val="724109"/>
                </a:solidFill>
                <a:latin typeface="Calibri"/>
                <a:ea typeface="+mn-ea"/>
                <a:cs typeface="+mn-cs"/>
              </a:rPr>
              <a:t> – </a:t>
            </a:r>
            <a:r>
              <a:rPr lang="it-IT" sz="3600" b="1" spc="-1" dirty="0" err="1">
                <a:solidFill>
                  <a:srgbClr val="724109"/>
                </a:solidFill>
                <a:latin typeface="Calibri"/>
                <a:ea typeface="+mn-ea"/>
                <a:cs typeface="+mn-cs"/>
              </a:rPr>
              <a:t>Focusing</a:t>
            </a:r>
            <a:r>
              <a:rPr lang="it-IT" sz="3600" b="1" spc="-1" dirty="0">
                <a:solidFill>
                  <a:srgbClr val="724109"/>
                </a:solidFill>
                <a:latin typeface="Calibri"/>
                <a:ea typeface="+mn-ea"/>
                <a:cs typeface="+mn-cs"/>
              </a:rPr>
              <a:t> </a:t>
            </a:r>
            <a:r>
              <a:rPr lang="it-IT" sz="3600" b="1" spc="-1" dirty="0" err="1">
                <a:solidFill>
                  <a:srgbClr val="724109"/>
                </a:solidFill>
                <a:latin typeface="Calibri"/>
                <a:ea typeface="+mn-ea"/>
                <a:cs typeface="+mn-cs"/>
              </a:rPr>
              <a:t>Solenoid</a:t>
            </a:r>
            <a:endParaRPr lang="it-IT" sz="3600" b="1" spc="-1" dirty="0">
              <a:solidFill>
                <a:srgbClr val="724109"/>
              </a:solidFill>
              <a:latin typeface="Calibri"/>
              <a:ea typeface="+mn-ea"/>
              <a:cs typeface="+mn-cs"/>
            </a:endParaRPr>
          </a:p>
        </p:txBody>
      </p:sp>
      <p:sp>
        <p:nvSpPr>
          <p:cNvPr id="26" name="Dodecagono 25">
            <a:extLst>
              <a:ext uri="{FF2B5EF4-FFF2-40B4-BE49-F238E27FC236}">
                <a16:creationId xmlns:a16="http://schemas.microsoft.com/office/drawing/2014/main" id="{E25711A9-277E-B545-A51B-4764AFFBB470}"/>
              </a:ext>
            </a:extLst>
          </p:cNvPr>
          <p:cNvSpPr/>
          <p:nvPr/>
        </p:nvSpPr>
        <p:spPr>
          <a:xfrm>
            <a:off x="10624599" y="652037"/>
            <a:ext cx="1328862" cy="1245042"/>
          </a:xfrm>
          <a:prstGeom prst="dodecagon">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2023</a:t>
            </a:r>
            <a:br>
              <a:rPr lang="en-US" b="1" dirty="0"/>
            </a:br>
            <a:r>
              <a:rPr lang="en-US" b="1" dirty="0"/>
              <a:t>Update</a:t>
            </a:r>
          </a:p>
        </p:txBody>
      </p:sp>
      <p:pic>
        <p:nvPicPr>
          <p:cNvPr id="2" name="Immagine 1">
            <a:extLst>
              <a:ext uri="{FF2B5EF4-FFF2-40B4-BE49-F238E27FC236}">
                <a16:creationId xmlns:a16="http://schemas.microsoft.com/office/drawing/2014/main" id="{238B1C5C-6A7D-B44A-9FDF-9D2813B1685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38160" y="824950"/>
            <a:ext cx="3149600" cy="2872407"/>
          </a:xfrm>
          <a:prstGeom prst="rect">
            <a:avLst/>
          </a:prstGeom>
        </p:spPr>
      </p:pic>
      <p:pic>
        <p:nvPicPr>
          <p:cNvPr id="6" name="Immagine 5">
            <a:extLst>
              <a:ext uri="{FF2B5EF4-FFF2-40B4-BE49-F238E27FC236}">
                <a16:creationId xmlns:a16="http://schemas.microsoft.com/office/drawing/2014/main" id="{45B31530-FF75-8A4E-BEF4-F031164680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86191" y="3798217"/>
            <a:ext cx="3390465" cy="3129356"/>
          </a:xfrm>
          <a:prstGeom prst="rect">
            <a:avLst/>
          </a:prstGeom>
        </p:spPr>
      </p:pic>
      <p:sp>
        <p:nvSpPr>
          <p:cNvPr id="14" name="CasellaDiTesto 13">
            <a:extLst>
              <a:ext uri="{FF2B5EF4-FFF2-40B4-BE49-F238E27FC236}">
                <a16:creationId xmlns:a16="http://schemas.microsoft.com/office/drawing/2014/main" id="{397F4606-E24A-394C-895B-CB9D2D5DB30E}"/>
              </a:ext>
            </a:extLst>
          </p:cNvPr>
          <p:cNvSpPr txBox="1"/>
          <p:nvPr/>
        </p:nvSpPr>
        <p:spPr>
          <a:xfrm>
            <a:off x="933755" y="842491"/>
            <a:ext cx="4645553" cy="923330"/>
          </a:xfrm>
          <a:prstGeom prst="rect">
            <a:avLst/>
          </a:prstGeom>
          <a:solidFill>
            <a:schemeClr val="bg2">
              <a:lumMod val="90000"/>
            </a:schemeClr>
          </a:solidFill>
          <a:ln>
            <a:solidFill>
              <a:schemeClr val="tx1"/>
            </a:solidFill>
          </a:ln>
        </p:spPr>
        <p:txBody>
          <a:bodyPr wrap="square" rtlCol="0">
            <a:spAutoFit/>
          </a:bodyPr>
          <a:lstStyle>
            <a:defPPr>
              <a:defRPr lang="it-IT"/>
            </a:defPPr>
            <a:lvl1pPr>
              <a:defRPr b="1"/>
            </a:lvl1pPr>
          </a:lstStyle>
          <a:p>
            <a:r>
              <a:rPr lang="en-US" dirty="0"/>
              <a:t>DC Gun Solenoid Magnetic Field Profile</a:t>
            </a:r>
            <a:br>
              <a:rPr lang="en-US" dirty="0"/>
            </a:br>
            <a:r>
              <a:rPr lang="en-US" dirty="0"/>
              <a:t>(the solenoid peak is at the closest distance from the cathode i.e. 270 mm)</a:t>
            </a:r>
          </a:p>
        </p:txBody>
      </p:sp>
      <p:grpSp>
        <p:nvGrpSpPr>
          <p:cNvPr id="15" name="Gruppo 14">
            <a:extLst>
              <a:ext uri="{FF2B5EF4-FFF2-40B4-BE49-F238E27FC236}">
                <a16:creationId xmlns:a16="http://schemas.microsoft.com/office/drawing/2014/main" id="{6180D19D-BA1E-944C-9784-D6AFDA7442B4}"/>
              </a:ext>
            </a:extLst>
          </p:cNvPr>
          <p:cNvGrpSpPr/>
          <p:nvPr/>
        </p:nvGrpSpPr>
        <p:grpSpPr>
          <a:xfrm>
            <a:off x="845319" y="2639200"/>
            <a:ext cx="5658351" cy="3714750"/>
            <a:chOff x="144715" y="2662299"/>
            <a:chExt cx="6326028" cy="3862026"/>
          </a:xfrm>
        </p:grpSpPr>
        <p:pic>
          <p:nvPicPr>
            <p:cNvPr id="16" name="Immagine 15">
              <a:extLst>
                <a:ext uri="{FF2B5EF4-FFF2-40B4-BE49-F238E27FC236}">
                  <a16:creationId xmlns:a16="http://schemas.microsoft.com/office/drawing/2014/main" id="{34E23683-20E1-5148-BE60-4E8A8BECD188}"/>
                </a:ext>
              </a:extLst>
            </p:cNvPr>
            <p:cNvPicPr>
              <a:picLocks noChangeAspect="1"/>
            </p:cNvPicPr>
            <p:nvPr/>
          </p:nvPicPr>
          <p:blipFill>
            <a:blip r:embed="rId5"/>
            <a:stretch>
              <a:fillRect/>
            </a:stretch>
          </p:blipFill>
          <p:spPr>
            <a:xfrm>
              <a:off x="549490" y="2662299"/>
              <a:ext cx="5921253" cy="3558848"/>
            </a:xfrm>
            <a:prstGeom prst="rect">
              <a:avLst/>
            </a:prstGeom>
          </p:spPr>
        </p:pic>
        <p:sp>
          <p:nvSpPr>
            <p:cNvPr id="17" name="CasellaDiTesto 16">
              <a:extLst>
                <a:ext uri="{FF2B5EF4-FFF2-40B4-BE49-F238E27FC236}">
                  <a16:creationId xmlns:a16="http://schemas.microsoft.com/office/drawing/2014/main" id="{C0995B56-49DC-7E45-B452-87AAC4383D96}"/>
                </a:ext>
              </a:extLst>
            </p:cNvPr>
            <p:cNvSpPr txBox="1"/>
            <p:nvPr/>
          </p:nvSpPr>
          <p:spPr>
            <a:xfrm>
              <a:off x="2979174" y="6154993"/>
              <a:ext cx="1396181" cy="369332"/>
            </a:xfrm>
            <a:prstGeom prst="rect">
              <a:avLst/>
            </a:prstGeom>
            <a:noFill/>
          </p:spPr>
          <p:txBody>
            <a:bodyPr wrap="square" rtlCol="0">
              <a:spAutoFit/>
            </a:bodyPr>
            <a:lstStyle/>
            <a:p>
              <a:r>
                <a:rPr lang="en-US" dirty="0"/>
                <a:t>Z [m]</a:t>
              </a:r>
            </a:p>
          </p:txBody>
        </p:sp>
        <p:sp>
          <p:nvSpPr>
            <p:cNvPr id="18" name="CasellaDiTesto 17">
              <a:extLst>
                <a:ext uri="{FF2B5EF4-FFF2-40B4-BE49-F238E27FC236}">
                  <a16:creationId xmlns:a16="http://schemas.microsoft.com/office/drawing/2014/main" id="{56B07997-19D7-234D-A69A-9F3838F8528D}"/>
                </a:ext>
              </a:extLst>
            </p:cNvPr>
            <p:cNvSpPr txBox="1"/>
            <p:nvPr/>
          </p:nvSpPr>
          <p:spPr>
            <a:xfrm rot="16200000">
              <a:off x="-368710" y="3613354"/>
              <a:ext cx="1396181" cy="369332"/>
            </a:xfrm>
            <a:prstGeom prst="rect">
              <a:avLst/>
            </a:prstGeom>
            <a:noFill/>
          </p:spPr>
          <p:txBody>
            <a:bodyPr wrap="square" rtlCol="0">
              <a:spAutoFit/>
            </a:bodyPr>
            <a:lstStyle/>
            <a:p>
              <a:r>
                <a:rPr lang="en-US" dirty="0" err="1"/>
                <a:t>B</a:t>
              </a:r>
              <a:r>
                <a:rPr lang="en-US" baseline="-25000" dirty="0" err="1"/>
                <a:t>z</a:t>
              </a:r>
              <a:r>
                <a:rPr lang="en-US" dirty="0"/>
                <a:t> [G]</a:t>
              </a:r>
            </a:p>
          </p:txBody>
        </p:sp>
      </p:grpSp>
    </p:spTree>
    <p:extLst>
      <p:ext uri="{BB962C8B-B14F-4D97-AF65-F5344CB8AC3E}">
        <p14:creationId xmlns:p14="http://schemas.microsoft.com/office/powerpoint/2010/main" val="837501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5CC2A9EA-DC5E-0F49-9DC4-B59826943657}"/>
              </a:ext>
            </a:extLst>
          </p:cNvPr>
          <p:cNvSpPr txBox="1">
            <a:spLocks/>
          </p:cNvSpPr>
          <p:nvPr/>
        </p:nvSpPr>
        <p:spPr>
          <a:xfrm>
            <a:off x="845319" y="153439"/>
            <a:ext cx="10972440" cy="498598"/>
          </a:xfrm>
          <a:prstGeom prst="rect">
            <a:avLst/>
          </a:prstGeom>
        </p:spPr>
        <p:txBody>
          <a:bodyPr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b="1" spc="-1" dirty="0">
                <a:solidFill>
                  <a:srgbClr val="724109"/>
                </a:solidFill>
                <a:latin typeface="Calibri"/>
                <a:ea typeface="+mn-ea"/>
                <a:cs typeface="+mn-cs"/>
              </a:rPr>
              <a:t>HB2TF </a:t>
            </a:r>
            <a:r>
              <a:rPr lang="it-IT" sz="3600" b="1" spc="-1" dirty="0" err="1">
                <a:solidFill>
                  <a:srgbClr val="724109"/>
                </a:solidFill>
                <a:latin typeface="Calibri"/>
                <a:ea typeface="+mn-ea"/>
                <a:cs typeface="+mn-cs"/>
              </a:rPr>
              <a:t>Current</a:t>
            </a:r>
            <a:r>
              <a:rPr lang="it-IT" sz="3600" b="1" spc="-1" dirty="0">
                <a:solidFill>
                  <a:srgbClr val="724109"/>
                </a:solidFill>
                <a:latin typeface="Calibri"/>
                <a:ea typeface="+mn-ea"/>
                <a:cs typeface="+mn-cs"/>
              </a:rPr>
              <a:t> </a:t>
            </a:r>
            <a:r>
              <a:rPr lang="it-IT" sz="3600" b="1" spc="-1" dirty="0" err="1">
                <a:solidFill>
                  <a:srgbClr val="724109"/>
                </a:solidFill>
                <a:latin typeface="Calibri"/>
                <a:ea typeface="+mn-ea"/>
                <a:cs typeface="+mn-cs"/>
              </a:rPr>
              <a:t>Activities</a:t>
            </a:r>
            <a:r>
              <a:rPr lang="it-IT" sz="3600" b="1" spc="-1" dirty="0">
                <a:solidFill>
                  <a:srgbClr val="724109"/>
                </a:solidFill>
                <a:latin typeface="Calibri"/>
                <a:ea typeface="+mn-ea"/>
                <a:cs typeface="+mn-cs"/>
              </a:rPr>
              <a:t> – </a:t>
            </a:r>
            <a:r>
              <a:rPr lang="it-IT" sz="3600" b="1" spc="-1" dirty="0" err="1">
                <a:solidFill>
                  <a:srgbClr val="724109"/>
                </a:solidFill>
                <a:latin typeface="Calibri"/>
                <a:ea typeface="+mn-ea"/>
                <a:cs typeface="+mn-cs"/>
              </a:rPr>
              <a:t>Main</a:t>
            </a:r>
            <a:r>
              <a:rPr lang="it-IT" sz="3600" b="1" spc="-1" dirty="0">
                <a:solidFill>
                  <a:srgbClr val="724109"/>
                </a:solidFill>
                <a:latin typeface="Calibri"/>
                <a:ea typeface="+mn-ea"/>
                <a:cs typeface="+mn-cs"/>
              </a:rPr>
              <a:t> HV </a:t>
            </a:r>
            <a:r>
              <a:rPr lang="it-IT" sz="3600" b="1" spc="-1" dirty="0" err="1">
                <a:solidFill>
                  <a:srgbClr val="724109"/>
                </a:solidFill>
                <a:latin typeface="Calibri"/>
                <a:ea typeface="+mn-ea"/>
                <a:cs typeface="+mn-cs"/>
              </a:rPr>
              <a:t>Power</a:t>
            </a:r>
            <a:r>
              <a:rPr lang="it-IT" sz="3600" b="1" spc="-1" dirty="0">
                <a:solidFill>
                  <a:srgbClr val="724109"/>
                </a:solidFill>
                <a:latin typeface="Calibri"/>
                <a:ea typeface="+mn-ea"/>
                <a:cs typeface="+mn-cs"/>
              </a:rPr>
              <a:t> Supply</a:t>
            </a:r>
          </a:p>
        </p:txBody>
      </p:sp>
      <p:sp>
        <p:nvSpPr>
          <p:cNvPr id="26" name="Dodecagono 25">
            <a:extLst>
              <a:ext uri="{FF2B5EF4-FFF2-40B4-BE49-F238E27FC236}">
                <a16:creationId xmlns:a16="http://schemas.microsoft.com/office/drawing/2014/main" id="{E25711A9-277E-B545-A51B-4764AFFBB470}"/>
              </a:ext>
            </a:extLst>
          </p:cNvPr>
          <p:cNvSpPr/>
          <p:nvPr/>
        </p:nvSpPr>
        <p:spPr>
          <a:xfrm>
            <a:off x="10624599" y="652037"/>
            <a:ext cx="1328862" cy="1245042"/>
          </a:xfrm>
          <a:prstGeom prst="dodecagon">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2023</a:t>
            </a:r>
            <a:br>
              <a:rPr lang="en-US" b="1" dirty="0"/>
            </a:br>
            <a:r>
              <a:rPr lang="en-US" b="1" dirty="0"/>
              <a:t>Update</a:t>
            </a:r>
          </a:p>
        </p:txBody>
      </p:sp>
      <p:sp>
        <p:nvSpPr>
          <p:cNvPr id="3" name="CasellaDiTesto 2">
            <a:extLst>
              <a:ext uri="{FF2B5EF4-FFF2-40B4-BE49-F238E27FC236}">
                <a16:creationId xmlns:a16="http://schemas.microsoft.com/office/drawing/2014/main" id="{AEDE2B86-5B89-CC41-ABAE-719759CD5BF0}"/>
              </a:ext>
            </a:extLst>
          </p:cNvPr>
          <p:cNvSpPr txBox="1"/>
          <p:nvPr/>
        </p:nvSpPr>
        <p:spPr>
          <a:xfrm>
            <a:off x="982981" y="800100"/>
            <a:ext cx="10970480" cy="5355312"/>
          </a:xfrm>
          <a:prstGeom prst="rect">
            <a:avLst/>
          </a:prstGeom>
          <a:noFill/>
        </p:spPr>
        <p:txBody>
          <a:bodyPr wrap="square" rtlCol="0">
            <a:spAutoFit/>
          </a:bodyPr>
          <a:lstStyle/>
          <a:p>
            <a:r>
              <a:rPr lang="en-US" dirty="0"/>
              <a:t>The experiment has been designed to consider a power supply able to:</a:t>
            </a:r>
          </a:p>
          <a:p>
            <a:endParaRPr lang="en-US" dirty="0"/>
          </a:p>
          <a:p>
            <a:pPr marL="285750" indent="-285750">
              <a:buFont typeface="Arial" panose="020B0604020202020204" pitchFamily="34" charset="0"/>
              <a:buChar char="•"/>
            </a:pPr>
            <a:r>
              <a:rPr lang="en-US" dirty="0"/>
              <a:t>Deliver at least 350 kV (up to 400 kV may provide a safer margin)</a:t>
            </a:r>
          </a:p>
          <a:p>
            <a:pPr marL="285750" indent="-285750">
              <a:buFont typeface="Arial" panose="020B0604020202020204" pitchFamily="34" charset="0"/>
              <a:buChar char="•"/>
            </a:pPr>
            <a:r>
              <a:rPr lang="en-US" dirty="0"/>
              <a:t>Deliver up to 5 mA (to cope the beam current required).</a:t>
            </a:r>
          </a:p>
          <a:p>
            <a:endParaRPr lang="en-US" dirty="0"/>
          </a:p>
          <a:p>
            <a:r>
              <a:rPr lang="en-US" dirty="0"/>
              <a:t>At the proposal time we submitted a quote from XP-Power company that has been the company of choice from JLAB and other labs.</a:t>
            </a:r>
          </a:p>
          <a:p>
            <a:endParaRPr lang="en-US" dirty="0"/>
          </a:p>
          <a:p>
            <a:r>
              <a:rPr lang="en-US" dirty="0"/>
              <a:t>In January we asked quotes at the following companies:</a:t>
            </a:r>
          </a:p>
          <a:p>
            <a:endParaRPr lang="en-US" dirty="0"/>
          </a:p>
          <a:p>
            <a:pPr marL="285750" indent="-285750">
              <a:buFont typeface="Arial" panose="020B0604020202020204" pitchFamily="34" charset="0"/>
              <a:buChar char="•"/>
            </a:pPr>
            <a:r>
              <a:rPr lang="en-US" dirty="0"/>
              <a:t>XP-Power (USA with local representative)</a:t>
            </a:r>
          </a:p>
          <a:p>
            <a:pPr marL="285750" indent="-285750">
              <a:buFont typeface="Arial" panose="020B0604020202020204" pitchFamily="34" charset="0"/>
              <a:buChar char="•"/>
            </a:pPr>
            <a:r>
              <a:rPr lang="en-US" dirty="0"/>
              <a:t>FUG (Germany)</a:t>
            </a:r>
          </a:p>
          <a:p>
            <a:pPr marL="285750" indent="-285750">
              <a:buFont typeface="Arial" panose="020B0604020202020204" pitchFamily="34" charset="0"/>
              <a:buChar char="•"/>
            </a:pPr>
            <a:r>
              <a:rPr lang="en-US" dirty="0" err="1"/>
              <a:t>Heinzinger</a:t>
            </a:r>
            <a:r>
              <a:rPr lang="en-US" dirty="0"/>
              <a:t> (Germany)</a:t>
            </a:r>
          </a:p>
          <a:p>
            <a:pPr marL="285750" indent="-285750">
              <a:buFont typeface="Arial" panose="020B0604020202020204" pitchFamily="34" charset="0"/>
              <a:buChar char="•"/>
            </a:pPr>
            <a:r>
              <a:rPr lang="en-US" dirty="0" err="1"/>
              <a:t>Teslaman</a:t>
            </a:r>
            <a:r>
              <a:rPr lang="en-US" dirty="0"/>
              <a:t> HV Power Supply (China)</a:t>
            </a:r>
          </a:p>
          <a:p>
            <a:pPr marL="285750" indent="-285750">
              <a:buFont typeface="Arial" panose="020B0604020202020204" pitchFamily="34" charset="0"/>
              <a:buChar char="•"/>
            </a:pPr>
            <a:r>
              <a:rPr lang="en-US" dirty="0" err="1"/>
              <a:t>Genvolt</a:t>
            </a:r>
            <a:r>
              <a:rPr lang="en-US" dirty="0"/>
              <a:t> (UK).</a:t>
            </a:r>
          </a:p>
          <a:p>
            <a:endParaRPr lang="en-US" dirty="0"/>
          </a:p>
          <a:p>
            <a:r>
              <a:rPr lang="en-US" b="1" dirty="0">
                <a:solidFill>
                  <a:srgbClr val="0070C0"/>
                </a:solidFill>
              </a:rPr>
              <a:t>We get an answer only from XP-Power </a:t>
            </a:r>
            <a:r>
              <a:rPr lang="en-US" dirty="0"/>
              <a:t>! The other companies were not able to provide a product at least similar to the one we requested.</a:t>
            </a:r>
          </a:p>
          <a:p>
            <a:endParaRPr lang="en-US" dirty="0"/>
          </a:p>
        </p:txBody>
      </p:sp>
    </p:spTree>
    <p:extLst>
      <p:ext uri="{BB962C8B-B14F-4D97-AF65-F5344CB8AC3E}">
        <p14:creationId xmlns:p14="http://schemas.microsoft.com/office/powerpoint/2010/main" val="590769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5CC2A9EA-DC5E-0F49-9DC4-B59826943657}"/>
              </a:ext>
            </a:extLst>
          </p:cNvPr>
          <p:cNvSpPr txBox="1">
            <a:spLocks/>
          </p:cNvSpPr>
          <p:nvPr/>
        </p:nvSpPr>
        <p:spPr>
          <a:xfrm>
            <a:off x="845319" y="153439"/>
            <a:ext cx="10972440" cy="498598"/>
          </a:xfrm>
          <a:prstGeom prst="rect">
            <a:avLst/>
          </a:prstGeom>
        </p:spPr>
        <p:txBody>
          <a:bodyPr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b="1" spc="-1" dirty="0">
                <a:solidFill>
                  <a:srgbClr val="724109"/>
                </a:solidFill>
                <a:latin typeface="Calibri"/>
                <a:ea typeface="+mn-ea"/>
                <a:cs typeface="+mn-cs"/>
              </a:rPr>
              <a:t>HB2TF </a:t>
            </a:r>
            <a:r>
              <a:rPr lang="it-IT" sz="3600" b="1" spc="-1" dirty="0" err="1">
                <a:solidFill>
                  <a:srgbClr val="724109"/>
                </a:solidFill>
                <a:latin typeface="Calibri"/>
                <a:ea typeface="+mn-ea"/>
                <a:cs typeface="+mn-cs"/>
              </a:rPr>
              <a:t>Current</a:t>
            </a:r>
            <a:r>
              <a:rPr lang="it-IT" sz="3600" b="1" spc="-1" dirty="0">
                <a:solidFill>
                  <a:srgbClr val="724109"/>
                </a:solidFill>
                <a:latin typeface="Calibri"/>
                <a:ea typeface="+mn-ea"/>
                <a:cs typeface="+mn-cs"/>
              </a:rPr>
              <a:t> </a:t>
            </a:r>
            <a:r>
              <a:rPr lang="it-IT" sz="3600" b="1" spc="-1" dirty="0" err="1">
                <a:solidFill>
                  <a:srgbClr val="724109"/>
                </a:solidFill>
                <a:latin typeface="Calibri"/>
                <a:ea typeface="+mn-ea"/>
                <a:cs typeface="+mn-cs"/>
              </a:rPr>
              <a:t>Activities</a:t>
            </a:r>
            <a:r>
              <a:rPr lang="it-IT" sz="3600" b="1" spc="-1" dirty="0">
                <a:solidFill>
                  <a:srgbClr val="724109"/>
                </a:solidFill>
                <a:latin typeface="Calibri"/>
                <a:ea typeface="+mn-ea"/>
                <a:cs typeface="+mn-cs"/>
              </a:rPr>
              <a:t> – SF6 tank and </a:t>
            </a:r>
            <a:r>
              <a:rPr lang="it-IT" sz="3600" b="1" spc="-1" dirty="0" err="1">
                <a:solidFill>
                  <a:srgbClr val="724109"/>
                </a:solidFill>
                <a:latin typeface="Calibri"/>
                <a:ea typeface="+mn-ea"/>
                <a:cs typeface="+mn-cs"/>
              </a:rPr>
              <a:t>Limiting</a:t>
            </a:r>
            <a:r>
              <a:rPr lang="it-IT" sz="3600" b="1" spc="-1" dirty="0">
                <a:solidFill>
                  <a:srgbClr val="724109"/>
                </a:solidFill>
                <a:latin typeface="Calibri"/>
                <a:ea typeface="+mn-ea"/>
                <a:cs typeface="+mn-cs"/>
              </a:rPr>
              <a:t> </a:t>
            </a:r>
            <a:r>
              <a:rPr lang="it-IT" sz="3600" b="1" spc="-1" dirty="0" err="1">
                <a:solidFill>
                  <a:srgbClr val="724109"/>
                </a:solidFill>
                <a:latin typeface="Calibri"/>
                <a:ea typeface="+mn-ea"/>
                <a:cs typeface="+mn-cs"/>
              </a:rPr>
              <a:t>Resistor</a:t>
            </a:r>
            <a:endParaRPr lang="it-IT" sz="3600" b="1" spc="-1" dirty="0">
              <a:solidFill>
                <a:srgbClr val="724109"/>
              </a:solidFill>
              <a:latin typeface="Calibri"/>
              <a:ea typeface="+mn-ea"/>
              <a:cs typeface="+mn-cs"/>
            </a:endParaRPr>
          </a:p>
        </p:txBody>
      </p:sp>
      <p:sp>
        <p:nvSpPr>
          <p:cNvPr id="26" name="Dodecagono 25">
            <a:extLst>
              <a:ext uri="{FF2B5EF4-FFF2-40B4-BE49-F238E27FC236}">
                <a16:creationId xmlns:a16="http://schemas.microsoft.com/office/drawing/2014/main" id="{E25711A9-277E-B545-A51B-4764AFFBB470}"/>
              </a:ext>
            </a:extLst>
          </p:cNvPr>
          <p:cNvSpPr/>
          <p:nvPr/>
        </p:nvSpPr>
        <p:spPr>
          <a:xfrm>
            <a:off x="10624599" y="652037"/>
            <a:ext cx="1328862" cy="1245042"/>
          </a:xfrm>
          <a:prstGeom prst="dodecagon">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2023</a:t>
            </a:r>
            <a:br>
              <a:rPr lang="en-US" b="1" dirty="0"/>
            </a:br>
            <a:r>
              <a:rPr lang="en-US" b="1" dirty="0"/>
              <a:t>Update</a:t>
            </a:r>
          </a:p>
        </p:txBody>
      </p:sp>
      <p:pic>
        <p:nvPicPr>
          <p:cNvPr id="10" name="Content Placeholder 2">
            <a:extLst>
              <a:ext uri="{FF2B5EF4-FFF2-40B4-BE49-F238E27FC236}">
                <a16:creationId xmlns:a16="http://schemas.microsoft.com/office/drawing/2014/main" id="{1A2FDFDA-7B36-B44B-90F3-7A00890128B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39062" y="1840828"/>
            <a:ext cx="4426506" cy="4356973"/>
          </a:xfrm>
          <a:prstGeom prst="rect">
            <a:avLst/>
          </a:prstGeom>
        </p:spPr>
      </p:pic>
      <p:pic>
        <p:nvPicPr>
          <p:cNvPr id="11" name="Picture 3">
            <a:extLst>
              <a:ext uri="{FF2B5EF4-FFF2-40B4-BE49-F238E27FC236}">
                <a16:creationId xmlns:a16="http://schemas.microsoft.com/office/drawing/2014/main" id="{2C0A79B9-B7DA-2A4B-9BA4-B9D2A5F148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0090" y="1088151"/>
            <a:ext cx="2858463" cy="5075360"/>
          </a:xfrm>
          <a:prstGeom prst="rect">
            <a:avLst/>
          </a:prstGeom>
        </p:spPr>
      </p:pic>
      <p:pic>
        <p:nvPicPr>
          <p:cNvPr id="12" name="Picture 8">
            <a:extLst>
              <a:ext uri="{FF2B5EF4-FFF2-40B4-BE49-F238E27FC236}">
                <a16:creationId xmlns:a16="http://schemas.microsoft.com/office/drawing/2014/main" id="{5AA8E869-C886-4148-AA04-9B15CD4ECE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8272032" y="2654224"/>
            <a:ext cx="4345227" cy="3258921"/>
          </a:xfrm>
          <a:prstGeom prst="rect">
            <a:avLst/>
          </a:prstGeom>
        </p:spPr>
      </p:pic>
      <p:sp>
        <p:nvSpPr>
          <p:cNvPr id="9" name="CasellaDiTesto 8">
            <a:extLst>
              <a:ext uri="{FF2B5EF4-FFF2-40B4-BE49-F238E27FC236}">
                <a16:creationId xmlns:a16="http://schemas.microsoft.com/office/drawing/2014/main" id="{4BE0E606-91E3-AF4B-8BEE-4C5B837A7318}"/>
              </a:ext>
            </a:extLst>
          </p:cNvPr>
          <p:cNvSpPr txBox="1"/>
          <p:nvPr/>
        </p:nvSpPr>
        <p:spPr>
          <a:xfrm>
            <a:off x="4537710" y="5657850"/>
            <a:ext cx="1107996" cy="369332"/>
          </a:xfrm>
          <a:prstGeom prst="rect">
            <a:avLst/>
          </a:prstGeom>
          <a:noFill/>
        </p:spPr>
        <p:txBody>
          <a:bodyPr wrap="none" rtlCol="0">
            <a:spAutoFit/>
          </a:bodyPr>
          <a:lstStyle/>
          <a:p>
            <a:r>
              <a:rPr lang="en-US" dirty="0"/>
              <a:t>SF6 tank</a:t>
            </a:r>
          </a:p>
        </p:txBody>
      </p:sp>
      <p:sp>
        <p:nvSpPr>
          <p:cNvPr id="14" name="CasellaDiTesto 13">
            <a:extLst>
              <a:ext uri="{FF2B5EF4-FFF2-40B4-BE49-F238E27FC236}">
                <a16:creationId xmlns:a16="http://schemas.microsoft.com/office/drawing/2014/main" id="{C2CC48C2-1DAB-F64E-98E1-0C341D768173}"/>
              </a:ext>
            </a:extLst>
          </p:cNvPr>
          <p:cNvSpPr txBox="1"/>
          <p:nvPr/>
        </p:nvSpPr>
        <p:spPr>
          <a:xfrm>
            <a:off x="6571276" y="6271632"/>
            <a:ext cx="1890261" cy="369332"/>
          </a:xfrm>
          <a:prstGeom prst="rect">
            <a:avLst/>
          </a:prstGeom>
          <a:noFill/>
        </p:spPr>
        <p:txBody>
          <a:bodyPr wrap="none" rtlCol="0">
            <a:spAutoFit/>
          </a:bodyPr>
          <a:lstStyle/>
          <a:p>
            <a:r>
              <a:rPr lang="en-US" dirty="0"/>
              <a:t>Limiting Resistor</a:t>
            </a:r>
          </a:p>
        </p:txBody>
      </p:sp>
    </p:spTree>
    <p:extLst>
      <p:ext uri="{BB962C8B-B14F-4D97-AF65-F5344CB8AC3E}">
        <p14:creationId xmlns:p14="http://schemas.microsoft.com/office/powerpoint/2010/main" val="3437982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5CC2A9EA-DC5E-0F49-9DC4-B59826943657}"/>
              </a:ext>
            </a:extLst>
          </p:cNvPr>
          <p:cNvSpPr txBox="1">
            <a:spLocks/>
          </p:cNvSpPr>
          <p:nvPr/>
        </p:nvSpPr>
        <p:spPr>
          <a:xfrm>
            <a:off x="845319" y="153439"/>
            <a:ext cx="10972440" cy="498598"/>
          </a:xfrm>
          <a:prstGeom prst="rect">
            <a:avLst/>
          </a:prstGeom>
        </p:spPr>
        <p:txBody>
          <a:bodyPr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b="1" spc="-1" dirty="0">
                <a:solidFill>
                  <a:srgbClr val="724109"/>
                </a:solidFill>
                <a:latin typeface="Calibri"/>
                <a:ea typeface="+mn-ea"/>
                <a:cs typeface="+mn-cs"/>
              </a:rPr>
              <a:t>HB2TF </a:t>
            </a:r>
            <a:r>
              <a:rPr lang="it-IT" sz="3600" b="1" spc="-1" dirty="0" err="1">
                <a:solidFill>
                  <a:srgbClr val="724109"/>
                </a:solidFill>
                <a:latin typeface="Calibri"/>
                <a:ea typeface="+mn-ea"/>
                <a:cs typeface="+mn-cs"/>
              </a:rPr>
              <a:t>Current</a:t>
            </a:r>
            <a:r>
              <a:rPr lang="it-IT" sz="3600" b="1" spc="-1" dirty="0">
                <a:solidFill>
                  <a:srgbClr val="724109"/>
                </a:solidFill>
                <a:latin typeface="Calibri"/>
                <a:ea typeface="+mn-ea"/>
                <a:cs typeface="+mn-cs"/>
              </a:rPr>
              <a:t> </a:t>
            </a:r>
            <a:r>
              <a:rPr lang="it-IT" sz="3600" b="1" spc="-1" dirty="0" err="1">
                <a:solidFill>
                  <a:srgbClr val="724109"/>
                </a:solidFill>
                <a:latin typeface="Calibri"/>
                <a:ea typeface="+mn-ea"/>
                <a:cs typeface="+mn-cs"/>
              </a:rPr>
              <a:t>Activities</a:t>
            </a:r>
            <a:r>
              <a:rPr lang="it-IT" sz="3600" b="1" spc="-1" dirty="0">
                <a:solidFill>
                  <a:srgbClr val="724109"/>
                </a:solidFill>
                <a:latin typeface="Calibri"/>
                <a:ea typeface="+mn-ea"/>
                <a:cs typeface="+mn-cs"/>
              </a:rPr>
              <a:t> – SF6 tank and </a:t>
            </a:r>
            <a:r>
              <a:rPr lang="it-IT" sz="3600" b="1" spc="-1" dirty="0" err="1">
                <a:solidFill>
                  <a:srgbClr val="724109"/>
                </a:solidFill>
                <a:latin typeface="Calibri"/>
                <a:ea typeface="+mn-ea"/>
                <a:cs typeface="+mn-cs"/>
              </a:rPr>
              <a:t>Limiting</a:t>
            </a:r>
            <a:r>
              <a:rPr lang="it-IT" sz="3600" b="1" spc="-1" dirty="0">
                <a:solidFill>
                  <a:srgbClr val="724109"/>
                </a:solidFill>
                <a:latin typeface="Calibri"/>
                <a:ea typeface="+mn-ea"/>
                <a:cs typeface="+mn-cs"/>
              </a:rPr>
              <a:t> </a:t>
            </a:r>
            <a:r>
              <a:rPr lang="it-IT" sz="3600" b="1" spc="-1" dirty="0" err="1">
                <a:solidFill>
                  <a:srgbClr val="724109"/>
                </a:solidFill>
                <a:latin typeface="Calibri"/>
                <a:ea typeface="+mn-ea"/>
                <a:cs typeface="+mn-cs"/>
              </a:rPr>
              <a:t>Resistor</a:t>
            </a:r>
            <a:endParaRPr lang="it-IT" sz="3600" b="1" spc="-1" dirty="0">
              <a:solidFill>
                <a:srgbClr val="724109"/>
              </a:solidFill>
              <a:latin typeface="Calibri"/>
              <a:ea typeface="+mn-ea"/>
              <a:cs typeface="+mn-cs"/>
            </a:endParaRPr>
          </a:p>
        </p:txBody>
      </p:sp>
      <p:sp>
        <p:nvSpPr>
          <p:cNvPr id="26" name="Dodecagono 25">
            <a:extLst>
              <a:ext uri="{FF2B5EF4-FFF2-40B4-BE49-F238E27FC236}">
                <a16:creationId xmlns:a16="http://schemas.microsoft.com/office/drawing/2014/main" id="{E25711A9-277E-B545-A51B-4764AFFBB470}"/>
              </a:ext>
            </a:extLst>
          </p:cNvPr>
          <p:cNvSpPr/>
          <p:nvPr/>
        </p:nvSpPr>
        <p:spPr>
          <a:xfrm>
            <a:off x="10624599" y="652037"/>
            <a:ext cx="1328862" cy="1245042"/>
          </a:xfrm>
          <a:prstGeom prst="dodecagon">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2023</a:t>
            </a:r>
            <a:br>
              <a:rPr lang="en-US" b="1" dirty="0"/>
            </a:br>
            <a:r>
              <a:rPr lang="en-US" b="1" dirty="0"/>
              <a:t>Update</a:t>
            </a:r>
          </a:p>
        </p:txBody>
      </p:sp>
      <p:pic>
        <p:nvPicPr>
          <p:cNvPr id="2" name="Immagine 1">
            <a:extLst>
              <a:ext uri="{FF2B5EF4-FFF2-40B4-BE49-F238E27FC236}">
                <a16:creationId xmlns:a16="http://schemas.microsoft.com/office/drawing/2014/main" id="{2F062FA2-F2ED-6649-92DE-9C567431C9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250" y="706169"/>
            <a:ext cx="7081630" cy="4591903"/>
          </a:xfrm>
          <a:prstGeom prst="rect">
            <a:avLst/>
          </a:prstGeom>
        </p:spPr>
      </p:pic>
      <p:sp>
        <p:nvSpPr>
          <p:cNvPr id="6" name="CasellaDiTesto 5">
            <a:extLst>
              <a:ext uri="{FF2B5EF4-FFF2-40B4-BE49-F238E27FC236}">
                <a16:creationId xmlns:a16="http://schemas.microsoft.com/office/drawing/2014/main" id="{3E3E90AC-E4CF-5D46-8021-D8F172B5DA97}"/>
              </a:ext>
            </a:extLst>
          </p:cNvPr>
          <p:cNvSpPr txBox="1"/>
          <p:nvPr/>
        </p:nvSpPr>
        <p:spPr>
          <a:xfrm>
            <a:off x="1642867" y="4689097"/>
            <a:ext cx="1223412" cy="369332"/>
          </a:xfrm>
          <a:prstGeom prst="rect">
            <a:avLst/>
          </a:prstGeom>
          <a:noFill/>
        </p:spPr>
        <p:txBody>
          <a:bodyPr wrap="none" rtlCol="0">
            <a:spAutoFit/>
          </a:bodyPr>
          <a:lstStyle/>
          <a:p>
            <a:r>
              <a:rPr lang="en-US" b="1" dirty="0"/>
              <a:t>7 bar SF6</a:t>
            </a:r>
          </a:p>
        </p:txBody>
      </p:sp>
      <p:sp>
        <p:nvSpPr>
          <p:cNvPr id="8" name="CasellaDiTesto 7">
            <a:extLst>
              <a:ext uri="{FF2B5EF4-FFF2-40B4-BE49-F238E27FC236}">
                <a16:creationId xmlns:a16="http://schemas.microsoft.com/office/drawing/2014/main" id="{7974E0F3-0697-7041-A687-EB0503AC4781}"/>
              </a:ext>
            </a:extLst>
          </p:cNvPr>
          <p:cNvSpPr txBox="1"/>
          <p:nvPr/>
        </p:nvSpPr>
        <p:spPr>
          <a:xfrm>
            <a:off x="2958667" y="6190814"/>
            <a:ext cx="4861267" cy="369332"/>
          </a:xfrm>
          <a:prstGeom prst="rect">
            <a:avLst/>
          </a:prstGeom>
          <a:noFill/>
        </p:spPr>
        <p:txBody>
          <a:bodyPr wrap="none" rtlCol="0">
            <a:spAutoFit/>
          </a:bodyPr>
          <a:lstStyle/>
          <a:p>
            <a:r>
              <a:rPr lang="en-US" dirty="0"/>
              <a:t>We have a preliminary quote for both of them </a:t>
            </a:r>
          </a:p>
        </p:txBody>
      </p:sp>
      <p:pic>
        <p:nvPicPr>
          <p:cNvPr id="3" name="Immagine 2">
            <a:extLst>
              <a:ext uri="{FF2B5EF4-FFF2-40B4-BE49-F238E27FC236}">
                <a16:creationId xmlns:a16="http://schemas.microsoft.com/office/drawing/2014/main" id="{5517A0D6-E456-EB48-B813-A14B106529EE}"/>
              </a:ext>
            </a:extLst>
          </p:cNvPr>
          <p:cNvPicPr>
            <a:picLocks noChangeAspect="1"/>
          </p:cNvPicPr>
          <p:nvPr/>
        </p:nvPicPr>
        <p:blipFill>
          <a:blip r:embed="rId4"/>
          <a:stretch>
            <a:fillRect/>
          </a:stretch>
        </p:blipFill>
        <p:spPr>
          <a:xfrm>
            <a:off x="8346661" y="3913927"/>
            <a:ext cx="3606800" cy="2730500"/>
          </a:xfrm>
          <a:prstGeom prst="rect">
            <a:avLst/>
          </a:prstGeom>
        </p:spPr>
      </p:pic>
      <p:sp>
        <p:nvSpPr>
          <p:cNvPr id="9" name="CasellaDiTesto 8">
            <a:extLst>
              <a:ext uri="{FF2B5EF4-FFF2-40B4-BE49-F238E27FC236}">
                <a16:creationId xmlns:a16="http://schemas.microsoft.com/office/drawing/2014/main" id="{08927948-BAC9-E54B-88E4-B76BC41F6119}"/>
              </a:ext>
            </a:extLst>
          </p:cNvPr>
          <p:cNvSpPr txBox="1"/>
          <p:nvPr/>
        </p:nvSpPr>
        <p:spPr>
          <a:xfrm>
            <a:off x="9162648" y="3544595"/>
            <a:ext cx="2480166" cy="369332"/>
          </a:xfrm>
          <a:prstGeom prst="rect">
            <a:avLst/>
          </a:prstGeom>
          <a:noFill/>
        </p:spPr>
        <p:txBody>
          <a:bodyPr wrap="none" rtlCol="0">
            <a:spAutoFit/>
          </a:bodyPr>
          <a:lstStyle/>
          <a:p>
            <a:r>
              <a:rPr lang="en-US" b="1" dirty="0"/>
              <a:t>High voltage resistor</a:t>
            </a:r>
          </a:p>
        </p:txBody>
      </p:sp>
    </p:spTree>
    <p:extLst>
      <p:ext uri="{BB962C8B-B14F-4D97-AF65-F5344CB8AC3E}">
        <p14:creationId xmlns:p14="http://schemas.microsoft.com/office/powerpoint/2010/main" val="739338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AD1ED6EF-A6A4-EC42-96E4-F969B51C56B2}"/>
              </a:ext>
            </a:extLst>
          </p:cNvPr>
          <p:cNvSpPr>
            <a:spLocks noGrp="1"/>
          </p:cNvSpPr>
          <p:nvPr>
            <p:ph type="title"/>
          </p:nvPr>
        </p:nvSpPr>
        <p:spPr>
          <a:xfrm>
            <a:off x="798427" y="71378"/>
            <a:ext cx="10972440" cy="498598"/>
          </a:xfrm>
        </p:spPr>
        <p:txBody>
          <a:bodyPr/>
          <a:lstStyle/>
          <a:p>
            <a:r>
              <a:rPr lang="it-IT" sz="3600" b="1" spc="-1" dirty="0">
                <a:solidFill>
                  <a:srgbClr val="724109"/>
                </a:solidFill>
                <a:latin typeface="Calibri"/>
                <a:ea typeface="+mn-ea"/>
                <a:cs typeface="+mn-cs"/>
              </a:rPr>
              <a:t>HB</a:t>
            </a:r>
            <a:r>
              <a:rPr lang="it-IT" sz="3600" b="1" spc="-1" baseline="30000" dirty="0">
                <a:solidFill>
                  <a:srgbClr val="724109"/>
                </a:solidFill>
                <a:latin typeface="Calibri"/>
                <a:ea typeface="+mn-ea"/>
                <a:cs typeface="+mn-cs"/>
              </a:rPr>
              <a:t>2</a:t>
            </a:r>
            <a:r>
              <a:rPr lang="it-IT" sz="3600" b="1" spc="-1" dirty="0">
                <a:solidFill>
                  <a:srgbClr val="724109"/>
                </a:solidFill>
                <a:latin typeface="Calibri"/>
                <a:ea typeface="+mn-ea"/>
                <a:cs typeface="+mn-cs"/>
              </a:rPr>
              <a:t>TF</a:t>
            </a:r>
          </a:p>
        </p:txBody>
      </p:sp>
      <p:pic>
        <p:nvPicPr>
          <p:cNvPr id="18" name="Immagine 17">
            <a:extLst>
              <a:ext uri="{FF2B5EF4-FFF2-40B4-BE49-F238E27FC236}">
                <a16:creationId xmlns:a16="http://schemas.microsoft.com/office/drawing/2014/main" id="{666F63F0-5280-304A-AB29-1CDC3C9D2A3D}"/>
              </a:ext>
            </a:extLst>
          </p:cNvPr>
          <p:cNvPicPr>
            <a:picLocks noChangeAspect="1"/>
          </p:cNvPicPr>
          <p:nvPr/>
        </p:nvPicPr>
        <p:blipFill>
          <a:blip r:embed="rId2"/>
          <a:stretch>
            <a:fillRect/>
          </a:stretch>
        </p:blipFill>
        <p:spPr>
          <a:xfrm>
            <a:off x="6150864" y="3701219"/>
            <a:ext cx="5804916" cy="2976880"/>
          </a:xfrm>
          <a:prstGeom prst="rect">
            <a:avLst/>
          </a:prstGeom>
        </p:spPr>
      </p:pic>
      <p:sp>
        <p:nvSpPr>
          <p:cNvPr id="17" name="CasellaDiTesto 16">
            <a:extLst>
              <a:ext uri="{FF2B5EF4-FFF2-40B4-BE49-F238E27FC236}">
                <a16:creationId xmlns:a16="http://schemas.microsoft.com/office/drawing/2014/main" id="{C09ACDEA-B96B-BC40-BD02-318E8C64EE32}"/>
              </a:ext>
            </a:extLst>
          </p:cNvPr>
          <p:cNvSpPr txBox="1"/>
          <p:nvPr/>
        </p:nvSpPr>
        <p:spPr>
          <a:xfrm>
            <a:off x="1018690" y="850009"/>
            <a:ext cx="10664968" cy="3970318"/>
          </a:xfrm>
          <a:prstGeom prst="rect">
            <a:avLst/>
          </a:prstGeom>
          <a:noFill/>
        </p:spPr>
        <p:txBody>
          <a:bodyPr wrap="square" rtlCol="0">
            <a:spAutoFit/>
          </a:bodyPr>
          <a:lstStyle/>
          <a:p>
            <a:r>
              <a:rPr lang="it-IT" sz="2000" b="1" dirty="0">
                <a:latin typeface="Calibri" panose="020F0502020204030204" pitchFamily="34" charset="0"/>
                <a:cs typeface="Calibri" panose="020F0502020204030204" pitchFamily="34" charset="0"/>
              </a:rPr>
              <a:t>High-</a:t>
            </a:r>
            <a:r>
              <a:rPr lang="it-IT" sz="2000" b="1" dirty="0" err="1">
                <a:latin typeface="Calibri" panose="020F0502020204030204" pitchFamily="34" charset="0"/>
                <a:cs typeface="Calibri" panose="020F0502020204030204" pitchFamily="34" charset="0"/>
              </a:rPr>
              <a:t>brightness</a:t>
            </a:r>
            <a:r>
              <a:rPr lang="it-IT" sz="2000" b="1" dirty="0">
                <a:latin typeface="Calibri" panose="020F0502020204030204" pitchFamily="34" charset="0"/>
                <a:cs typeface="Calibri" panose="020F0502020204030204" pitchFamily="34" charset="0"/>
              </a:rPr>
              <a:t> electron </a:t>
            </a:r>
            <a:r>
              <a:rPr lang="it-IT" sz="2000" b="1" dirty="0" err="1">
                <a:latin typeface="Calibri" panose="020F0502020204030204" pitchFamily="34" charset="0"/>
                <a:cs typeface="Calibri" panose="020F0502020204030204" pitchFamily="34" charset="0"/>
              </a:rPr>
              <a:t>beam</a:t>
            </a:r>
            <a:r>
              <a:rPr lang="it-IT" sz="2000" b="1" dirty="0">
                <a:latin typeface="Calibri" panose="020F0502020204030204" pitchFamily="34" charset="0"/>
                <a:cs typeface="Calibri" panose="020F0502020204030204" pitchFamily="34" charset="0"/>
              </a:rPr>
              <a:t> </a:t>
            </a:r>
            <a:r>
              <a:rPr lang="it-IT" sz="2000" b="1" dirty="0" err="1">
                <a:latin typeface="Calibri" panose="020F0502020204030204" pitchFamily="34" charset="0"/>
                <a:cs typeface="Calibri" panose="020F0502020204030204" pitchFamily="34" charset="0"/>
              </a:rPr>
              <a:t>sources</a:t>
            </a:r>
            <a:r>
              <a:rPr lang="it-IT" sz="2000" b="1" dirty="0">
                <a:latin typeface="Calibri" panose="020F0502020204030204" pitchFamily="34" charset="0"/>
                <a:cs typeface="Calibri" panose="020F0502020204030204" pitchFamily="34" charset="0"/>
              </a:rPr>
              <a:t> are</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critical</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elements</a:t>
            </a:r>
            <a:r>
              <a:rPr lang="it-IT" sz="2000" dirty="0">
                <a:latin typeface="Calibri" panose="020F0502020204030204" pitchFamily="34" charset="0"/>
                <a:cs typeface="Calibri" panose="020F0502020204030204" pitchFamily="34" charset="0"/>
              </a:rPr>
              <a:t> in the </a:t>
            </a:r>
            <a:r>
              <a:rPr lang="it-IT" sz="2000" dirty="0" err="1">
                <a:latin typeface="Calibri" panose="020F0502020204030204" pitchFamily="34" charset="0"/>
                <a:cs typeface="Calibri" panose="020F0502020204030204" pitchFamily="34" charset="0"/>
              </a:rPr>
              <a:t>path</a:t>
            </a:r>
            <a:r>
              <a:rPr lang="it-IT" sz="2000" dirty="0">
                <a:latin typeface="Calibri" panose="020F0502020204030204" pitchFamily="34" charset="0"/>
                <a:cs typeface="Calibri" panose="020F0502020204030204" pitchFamily="34" charset="0"/>
              </a:rPr>
              <a:t> to the success of </a:t>
            </a:r>
            <a:r>
              <a:rPr lang="it-IT" sz="2000" dirty="0" err="1">
                <a:latin typeface="Calibri" panose="020F0502020204030204" pitchFamily="34" charset="0"/>
                <a:cs typeface="Calibri" panose="020F0502020204030204" pitchFamily="34" charset="0"/>
              </a:rPr>
              <a:t>upcoming</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projects</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such</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as</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linac-based</a:t>
            </a:r>
            <a:r>
              <a:rPr lang="it-IT" sz="2000" dirty="0">
                <a:latin typeface="Calibri" panose="020F0502020204030204" pitchFamily="34" charset="0"/>
                <a:cs typeface="Calibri" panose="020F0502020204030204" pitchFamily="34" charset="0"/>
              </a:rPr>
              <a:t> light </a:t>
            </a:r>
            <a:r>
              <a:rPr lang="it-IT" sz="2000" dirty="0" err="1">
                <a:latin typeface="Calibri" panose="020F0502020204030204" pitchFamily="34" charset="0"/>
                <a:cs typeface="Calibri" panose="020F0502020204030204" pitchFamily="34" charset="0"/>
              </a:rPr>
              <a:t>sources</a:t>
            </a:r>
            <a:r>
              <a:rPr lang="it-IT" sz="2000" dirty="0">
                <a:latin typeface="Calibri" panose="020F0502020204030204" pitchFamily="34" charset="0"/>
                <a:cs typeface="Calibri" panose="020F0502020204030204" pitchFamily="34" charset="0"/>
              </a:rPr>
              <a:t> and industrial-scale UV </a:t>
            </a:r>
            <a:r>
              <a:rPr lang="it-IT" sz="2000" dirty="0" err="1">
                <a:latin typeface="Calibri" panose="020F0502020204030204" pitchFamily="34" charset="0"/>
                <a:cs typeface="Calibri" panose="020F0502020204030204" pitchFamily="34" charset="0"/>
              </a:rPr>
              <a:t>lasers</a:t>
            </a:r>
            <a:r>
              <a:rPr lang="it-IT" sz="2000" dirty="0">
                <a:latin typeface="Calibri" panose="020F0502020204030204" pitchFamily="34" charset="0"/>
                <a:cs typeface="Calibri" panose="020F0502020204030204" pitchFamily="34" charset="0"/>
              </a:rPr>
              <a:t>.</a:t>
            </a:r>
          </a:p>
          <a:p>
            <a:endParaRPr lang="it-IT" sz="2000" dirty="0">
              <a:latin typeface="Calibri" panose="020F0502020204030204" pitchFamily="34" charset="0"/>
              <a:cs typeface="Calibri" panose="020F0502020204030204" pitchFamily="34" charset="0"/>
            </a:endParaRPr>
          </a:p>
          <a:p>
            <a:r>
              <a:rPr lang="it-IT" sz="2000" dirty="0">
                <a:latin typeface="Calibri" panose="020F0502020204030204" pitchFamily="34" charset="0"/>
                <a:cs typeface="Calibri" panose="020F0502020204030204" pitchFamily="34" charset="0"/>
              </a:rPr>
              <a:t>Disparate </a:t>
            </a:r>
            <a:r>
              <a:rPr lang="it-IT" sz="2000" dirty="0" err="1">
                <a:latin typeface="Calibri" panose="020F0502020204030204" pitchFamily="34" charset="0"/>
                <a:cs typeface="Calibri" panose="020F0502020204030204" pitchFamily="34" charset="0"/>
              </a:rPr>
              <a:t>needs</a:t>
            </a:r>
            <a:r>
              <a:rPr lang="it-IT" sz="2000" dirty="0">
                <a:latin typeface="Calibri" panose="020F0502020204030204" pitchFamily="34" charset="0"/>
                <a:cs typeface="Calibri" panose="020F0502020204030204" pitchFamily="34" charset="0"/>
              </a:rPr>
              <a:t> are </a:t>
            </a:r>
            <a:r>
              <a:rPr lang="it-IT" sz="2000" dirty="0" err="1">
                <a:latin typeface="Calibri" panose="020F0502020204030204" pitchFamily="34" charset="0"/>
                <a:cs typeface="Calibri" panose="020F0502020204030204" pitchFamily="34" charset="0"/>
              </a:rPr>
              <a:t>driving</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injector</a:t>
            </a:r>
            <a:r>
              <a:rPr lang="it-IT" sz="2000" dirty="0">
                <a:latin typeface="Calibri" panose="020F0502020204030204" pitchFamily="34" charset="0"/>
                <a:cs typeface="Calibri" panose="020F0502020204030204" pitchFamily="34" charset="0"/>
              </a:rPr>
              <a:t> design in </a:t>
            </a:r>
            <a:r>
              <a:rPr lang="it-IT" sz="2000" dirty="0" err="1">
                <a:latin typeface="Calibri" panose="020F0502020204030204" pitchFamily="34" charset="0"/>
                <a:cs typeface="Calibri" panose="020F0502020204030204" pitchFamily="34" charset="0"/>
              </a:rPr>
              <a:t>different</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directions</a:t>
            </a:r>
            <a:r>
              <a:rPr lang="it-IT" sz="2000" dirty="0">
                <a:latin typeface="Calibri" panose="020F0502020204030204" pitchFamily="34" charset="0"/>
                <a:cs typeface="Calibri" panose="020F0502020204030204" pitchFamily="34" charset="0"/>
              </a:rPr>
              <a:t>: high </a:t>
            </a:r>
            <a:r>
              <a:rPr lang="it-IT" sz="2000" dirty="0" err="1">
                <a:latin typeface="Calibri" panose="020F0502020204030204" pitchFamily="34" charset="0"/>
                <a:cs typeface="Calibri" panose="020F0502020204030204" pitchFamily="34" charset="0"/>
              </a:rPr>
              <a:t>beam</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power</a:t>
            </a:r>
            <a:r>
              <a:rPr lang="it-IT" sz="2000" dirty="0">
                <a:latin typeface="Calibri" panose="020F0502020204030204" pitchFamily="34" charset="0"/>
                <a:cs typeface="Calibri" panose="020F0502020204030204" pitchFamily="34" charset="0"/>
              </a:rPr>
              <a:t> for IR and UV </a:t>
            </a:r>
            <a:r>
              <a:rPr lang="it-IT" sz="2000" dirty="0" err="1">
                <a:latin typeface="Calibri" panose="020F0502020204030204" pitchFamily="34" charset="0"/>
                <a:cs typeface="Calibri" panose="020F0502020204030204" pitchFamily="34" charset="0"/>
              </a:rPr>
              <a:t>FELs</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low</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transverse</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emittances</a:t>
            </a:r>
            <a:r>
              <a:rPr lang="it-IT" sz="2000" dirty="0">
                <a:latin typeface="Calibri" panose="020F0502020204030204" pitchFamily="34" charset="0"/>
                <a:cs typeface="Calibri" panose="020F0502020204030204" pitchFamily="34" charset="0"/>
              </a:rPr>
              <a:t> for </a:t>
            </a:r>
            <a:r>
              <a:rPr lang="it-IT" sz="2000" dirty="0" err="1">
                <a:latin typeface="Calibri" panose="020F0502020204030204" pitchFamily="34" charset="0"/>
                <a:cs typeface="Calibri" panose="020F0502020204030204" pitchFamily="34" charset="0"/>
              </a:rPr>
              <a:t>linac-based</a:t>
            </a:r>
            <a:r>
              <a:rPr lang="it-IT" sz="2000" dirty="0">
                <a:latin typeface="Calibri" panose="020F0502020204030204" pitchFamily="34" charset="0"/>
                <a:cs typeface="Calibri" panose="020F0502020204030204" pitchFamily="34" charset="0"/>
              </a:rPr>
              <a:t> x-</a:t>
            </a:r>
            <a:r>
              <a:rPr lang="it-IT" sz="2000" dirty="0" err="1">
                <a:latin typeface="Calibri" panose="020F0502020204030204" pitchFamily="34" charset="0"/>
                <a:cs typeface="Calibri" panose="020F0502020204030204" pitchFamily="34" charset="0"/>
              </a:rPr>
              <a:t>ray</a:t>
            </a:r>
            <a:r>
              <a:rPr lang="it-IT" sz="2000" dirty="0">
                <a:latin typeface="Calibri" panose="020F0502020204030204" pitchFamily="34" charset="0"/>
                <a:cs typeface="Calibri" panose="020F0502020204030204" pitchFamily="34" charset="0"/>
              </a:rPr>
              <a:t> light </a:t>
            </a:r>
            <a:r>
              <a:rPr lang="it-IT" sz="2000" dirty="0" err="1">
                <a:latin typeface="Calibri" panose="020F0502020204030204" pitchFamily="34" charset="0"/>
                <a:cs typeface="Calibri" panose="020F0502020204030204" pitchFamily="34" charset="0"/>
              </a:rPr>
              <a:t>sources</a:t>
            </a:r>
            <a:r>
              <a:rPr lang="it-IT" sz="2000" dirty="0">
                <a:latin typeface="Calibri" panose="020F0502020204030204" pitchFamily="34" charset="0"/>
                <a:cs typeface="Calibri" panose="020F0502020204030204" pitchFamily="34" charset="0"/>
              </a:rPr>
              <a:t>, and </a:t>
            </a:r>
            <a:r>
              <a:rPr lang="it-IT" sz="2000" dirty="0" err="1">
                <a:latin typeface="Calibri" panose="020F0502020204030204" pitchFamily="34" charset="0"/>
                <a:cs typeface="Calibri" panose="020F0502020204030204" pitchFamily="34" charset="0"/>
              </a:rPr>
              <a:t>emittance</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aspect</a:t>
            </a:r>
            <a:r>
              <a:rPr lang="it-IT" sz="2000" dirty="0">
                <a:latin typeface="Calibri" panose="020F0502020204030204" pitchFamily="34" charset="0"/>
                <a:cs typeface="Calibri" panose="020F0502020204030204" pitchFamily="34" charset="0"/>
              </a:rPr>
              <a:t>-ratio control for linear </a:t>
            </a:r>
            <a:r>
              <a:rPr lang="it-IT" sz="2000" dirty="0" err="1">
                <a:latin typeface="Calibri" panose="020F0502020204030204" pitchFamily="34" charset="0"/>
                <a:cs typeface="Calibri" panose="020F0502020204030204" pitchFamily="34" charset="0"/>
              </a:rPr>
              <a:t>colliders</a:t>
            </a:r>
            <a:r>
              <a:rPr lang="it-IT" sz="2000" dirty="0">
                <a:latin typeface="Calibri" panose="020F0502020204030204" pitchFamily="34" charset="0"/>
                <a:cs typeface="Calibri" panose="020F0502020204030204" pitchFamily="34" charset="0"/>
              </a:rPr>
              <a:t>. </a:t>
            </a:r>
          </a:p>
          <a:p>
            <a:endParaRPr lang="it-IT" sz="2000" dirty="0">
              <a:latin typeface="Calibri" panose="020F0502020204030204" pitchFamily="34" charset="0"/>
              <a:cs typeface="Calibri" panose="020F0502020204030204" pitchFamily="34" charset="0"/>
            </a:endParaRPr>
          </a:p>
          <a:p>
            <a:r>
              <a:rPr lang="it-IT" sz="2000" dirty="0">
                <a:latin typeface="Calibri" panose="020F0502020204030204" pitchFamily="34" charset="0"/>
                <a:cs typeface="Calibri" panose="020F0502020204030204" pitchFamily="34" charset="0"/>
              </a:rPr>
              <a:t>The </a:t>
            </a:r>
            <a:r>
              <a:rPr lang="it-IT" sz="2000" dirty="0" err="1">
                <a:latin typeface="Calibri" panose="020F0502020204030204" pitchFamily="34" charset="0"/>
                <a:cs typeface="Calibri" panose="020F0502020204030204" pitchFamily="34" charset="0"/>
              </a:rPr>
              <a:t>present</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proposal</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is</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related</a:t>
            </a:r>
            <a:r>
              <a:rPr lang="it-IT" sz="2000" dirty="0">
                <a:latin typeface="Calibri" panose="020F0502020204030204" pitchFamily="34" charset="0"/>
                <a:cs typeface="Calibri" panose="020F0502020204030204" pitchFamily="34" charset="0"/>
              </a:rPr>
              <a:t> to </a:t>
            </a:r>
            <a:r>
              <a:rPr lang="it-IT" sz="2000" b="1" dirty="0">
                <a:latin typeface="Calibri" panose="020F0502020204030204" pitchFamily="34" charset="0"/>
                <a:cs typeface="Calibri" panose="020F0502020204030204" pitchFamily="34" charset="0"/>
              </a:rPr>
              <a:t>the </a:t>
            </a:r>
            <a:r>
              <a:rPr lang="it-IT" sz="2000" b="1" dirty="0" err="1">
                <a:latin typeface="Calibri" panose="020F0502020204030204" pitchFamily="34" charset="0"/>
                <a:cs typeface="Calibri" panose="020F0502020204030204" pitchFamily="34" charset="0"/>
              </a:rPr>
              <a:t>development</a:t>
            </a:r>
            <a:r>
              <a:rPr lang="it-IT" sz="2000" b="1" dirty="0">
                <a:latin typeface="Calibri" panose="020F0502020204030204" pitchFamily="34" charset="0"/>
                <a:cs typeface="Calibri" panose="020F0502020204030204" pitchFamily="34" charset="0"/>
              </a:rPr>
              <a:t> of a High </a:t>
            </a:r>
            <a:r>
              <a:rPr lang="it-IT" sz="2000" b="1" dirty="0" err="1">
                <a:latin typeface="Calibri" panose="020F0502020204030204" pitchFamily="34" charset="0"/>
                <a:cs typeface="Calibri" panose="020F0502020204030204" pitchFamily="34" charset="0"/>
              </a:rPr>
              <a:t>Brightness</a:t>
            </a:r>
            <a:r>
              <a:rPr lang="it-IT" sz="2000" b="1" dirty="0">
                <a:latin typeface="Calibri" panose="020F0502020204030204" pitchFamily="34" charset="0"/>
                <a:cs typeface="Calibri" panose="020F0502020204030204" pitchFamily="34" charset="0"/>
              </a:rPr>
              <a:t> </a:t>
            </a:r>
            <a:r>
              <a:rPr lang="it-IT" sz="2000" b="1" dirty="0" err="1">
                <a:latin typeface="Calibri" panose="020F0502020204030204" pitchFamily="34" charset="0"/>
                <a:cs typeface="Calibri" panose="020F0502020204030204" pitchFamily="34" charset="0"/>
              </a:rPr>
              <a:t>Beams</a:t>
            </a:r>
            <a:r>
              <a:rPr lang="it-IT" sz="2000" b="1" dirty="0">
                <a:latin typeface="Calibri" panose="020F0502020204030204" pitchFamily="34" charset="0"/>
                <a:cs typeface="Calibri" panose="020F0502020204030204" pitchFamily="34" charset="0"/>
              </a:rPr>
              <a:t> Test </a:t>
            </a:r>
            <a:r>
              <a:rPr lang="it-IT" sz="2000" b="1" dirty="0" err="1">
                <a:latin typeface="Calibri" panose="020F0502020204030204" pitchFamily="34" charset="0"/>
                <a:cs typeface="Calibri" panose="020F0502020204030204" pitchFamily="34" charset="0"/>
              </a:rPr>
              <a:t>Facility</a:t>
            </a:r>
            <a:r>
              <a:rPr lang="it-IT" sz="2000" b="1" dirty="0">
                <a:latin typeface="Calibri" panose="020F0502020204030204" pitchFamily="34" charset="0"/>
                <a:cs typeface="Calibri" panose="020F0502020204030204" pitchFamily="34" charset="0"/>
              </a:rPr>
              <a:t> (HB</a:t>
            </a:r>
            <a:r>
              <a:rPr lang="it-IT" sz="2000" b="1" baseline="30000" dirty="0">
                <a:latin typeface="Calibri" panose="020F0502020204030204" pitchFamily="34" charset="0"/>
                <a:cs typeface="Calibri" panose="020F0502020204030204" pitchFamily="34" charset="0"/>
              </a:rPr>
              <a:t>2</a:t>
            </a:r>
            <a:r>
              <a:rPr lang="it-IT" sz="2000" b="1" dirty="0">
                <a:latin typeface="Calibri" panose="020F0502020204030204" pitchFamily="34" charset="0"/>
                <a:cs typeface="Calibri" panose="020F0502020204030204" pitchFamily="34" charset="0"/>
              </a:rPr>
              <a:t>TF) </a:t>
            </a:r>
            <a:r>
              <a:rPr lang="it-IT" sz="2000" b="1" dirty="0" err="1">
                <a:latin typeface="Calibri" panose="020F0502020204030204" pitchFamily="34" charset="0"/>
                <a:cs typeface="Calibri" panose="020F0502020204030204" pitchFamily="34" charset="0"/>
              </a:rPr>
              <a:t>at</a:t>
            </a:r>
            <a:r>
              <a:rPr lang="it-IT" sz="2000" b="1" dirty="0">
                <a:latin typeface="Calibri" panose="020F0502020204030204" pitchFamily="34" charset="0"/>
                <a:cs typeface="Calibri" panose="020F0502020204030204" pitchFamily="34" charset="0"/>
              </a:rPr>
              <a:t> the INFN-LASA </a:t>
            </a:r>
            <a:r>
              <a:rPr lang="it-IT" sz="2000" b="1" dirty="0" err="1">
                <a:latin typeface="Calibri" panose="020F0502020204030204" pitchFamily="34" charset="0"/>
                <a:cs typeface="Calibri" panose="020F0502020204030204" pitchFamily="34" charset="0"/>
              </a:rPr>
              <a:t>laboratory</a:t>
            </a:r>
            <a:r>
              <a:rPr lang="it-IT" sz="2000" dirty="0">
                <a:latin typeface="Calibri" panose="020F0502020204030204" pitchFamily="34" charset="0"/>
                <a:cs typeface="Calibri" panose="020F0502020204030204" pitchFamily="34" charset="0"/>
              </a:rPr>
              <a:t>. </a:t>
            </a:r>
          </a:p>
          <a:p>
            <a:endParaRPr lang="it-IT" dirty="0"/>
          </a:p>
          <a:p>
            <a:endParaRPr lang="it-IT" dirty="0"/>
          </a:p>
          <a:p>
            <a:endParaRPr lang="it-IT" dirty="0"/>
          </a:p>
          <a:p>
            <a:endParaRPr lang="it-IT" dirty="0"/>
          </a:p>
        </p:txBody>
      </p:sp>
      <p:sp>
        <p:nvSpPr>
          <p:cNvPr id="19" name="CasellaDiTesto 18">
            <a:extLst>
              <a:ext uri="{FF2B5EF4-FFF2-40B4-BE49-F238E27FC236}">
                <a16:creationId xmlns:a16="http://schemas.microsoft.com/office/drawing/2014/main" id="{2D8D33D6-DFB2-8E4E-89B7-1F2886B0E57E}"/>
              </a:ext>
            </a:extLst>
          </p:cNvPr>
          <p:cNvSpPr txBox="1"/>
          <p:nvPr/>
        </p:nvSpPr>
        <p:spPr>
          <a:xfrm>
            <a:off x="1018690" y="4466573"/>
            <a:ext cx="5040630" cy="1908215"/>
          </a:xfrm>
          <a:prstGeom prst="rect">
            <a:avLst/>
          </a:prstGeom>
          <a:noFill/>
        </p:spPr>
        <p:txBody>
          <a:bodyPr wrap="square" rtlCol="0">
            <a:spAutoFit/>
          </a:bodyPr>
          <a:lstStyle/>
          <a:p>
            <a:r>
              <a:rPr lang="it-IT" sz="2000" dirty="0">
                <a:latin typeface="Calibri" panose="020F0502020204030204" pitchFamily="34" charset="0"/>
                <a:cs typeface="Calibri" panose="020F0502020204030204" pitchFamily="34" charset="0"/>
              </a:rPr>
              <a:t>The </a:t>
            </a:r>
            <a:r>
              <a:rPr lang="it-IT" sz="2000" dirty="0" err="1">
                <a:latin typeface="Calibri" panose="020F0502020204030204" pitchFamily="34" charset="0"/>
                <a:cs typeface="Calibri" panose="020F0502020204030204" pitchFamily="34" charset="0"/>
              </a:rPr>
              <a:t>proposal</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is</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aimed</a:t>
            </a:r>
            <a:r>
              <a:rPr lang="it-IT" sz="2000" dirty="0">
                <a:latin typeface="Calibri" panose="020F0502020204030204" pitchFamily="34" charset="0"/>
                <a:cs typeface="Calibri" panose="020F0502020204030204" pitchFamily="34" charset="0"/>
              </a:rPr>
              <a:t> to pool </a:t>
            </a:r>
            <a:r>
              <a:rPr lang="it-IT" sz="2000" dirty="0" err="1">
                <a:latin typeface="Calibri" panose="020F0502020204030204" pitchFamily="34" charset="0"/>
                <a:cs typeface="Calibri" panose="020F0502020204030204" pitchFamily="34" charset="0"/>
              </a:rPr>
              <a:t>different</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experiences</a:t>
            </a:r>
            <a:r>
              <a:rPr lang="it-IT" sz="2000" dirty="0">
                <a:latin typeface="Calibri" panose="020F0502020204030204" pitchFamily="34" charset="0"/>
                <a:cs typeface="Calibri" panose="020F0502020204030204" pitchFamily="34" charset="0"/>
              </a:rPr>
              <a:t> and </a:t>
            </a:r>
            <a:r>
              <a:rPr lang="it-IT" sz="2000" dirty="0" err="1">
                <a:latin typeface="Calibri" panose="020F0502020204030204" pitchFamily="34" charset="0"/>
                <a:cs typeface="Calibri" panose="020F0502020204030204" pitchFamily="34" charset="0"/>
              </a:rPr>
              <a:t>capabilities</a:t>
            </a:r>
            <a:r>
              <a:rPr lang="it-IT" sz="2000" dirty="0">
                <a:latin typeface="Calibri" panose="020F0502020204030204" pitchFamily="34" charset="0"/>
                <a:cs typeface="Calibri" panose="020F0502020204030204" pitchFamily="34" charset="0"/>
              </a:rPr>
              <a:t> so far </a:t>
            </a:r>
            <a:r>
              <a:rPr lang="it-IT" sz="2000" dirty="0" err="1">
                <a:latin typeface="Calibri" panose="020F0502020204030204" pitchFamily="34" charset="0"/>
                <a:cs typeface="Calibri" panose="020F0502020204030204" pitchFamily="34" charset="0"/>
              </a:rPr>
              <a:t>available</a:t>
            </a:r>
            <a:r>
              <a:rPr lang="it-IT" sz="2000" dirty="0">
                <a:latin typeface="Calibri" panose="020F0502020204030204" pitchFamily="34" charset="0"/>
                <a:cs typeface="Calibri" panose="020F0502020204030204" pitchFamily="34" charset="0"/>
              </a:rPr>
              <a:t> in </a:t>
            </a:r>
            <a:r>
              <a:rPr lang="it-IT" sz="2000" dirty="0" err="1">
                <a:latin typeface="Calibri" panose="020F0502020204030204" pitchFamily="34" charset="0"/>
                <a:cs typeface="Calibri" panose="020F0502020204030204" pitchFamily="34" charset="0"/>
              </a:rPr>
              <a:t>research</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groups</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at</a:t>
            </a:r>
            <a:r>
              <a:rPr lang="it-IT" sz="2000" dirty="0">
                <a:latin typeface="Calibri" panose="020F0502020204030204" pitchFamily="34" charset="0"/>
                <a:cs typeface="Calibri" panose="020F0502020204030204" pitchFamily="34" charset="0"/>
              </a:rPr>
              <a:t> the LASA </a:t>
            </a:r>
            <a:r>
              <a:rPr lang="it-IT" sz="2000" dirty="0" err="1">
                <a:latin typeface="Calibri" panose="020F0502020204030204" pitchFamily="34" charset="0"/>
                <a:cs typeface="Calibri" panose="020F0502020204030204" pitchFamily="34" charset="0"/>
              </a:rPr>
              <a:t>laboratory</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along</a:t>
            </a:r>
            <a:r>
              <a:rPr lang="it-IT" sz="2000" dirty="0">
                <a:latin typeface="Calibri" panose="020F0502020204030204" pitchFamily="34" charset="0"/>
                <a:cs typeface="Calibri" panose="020F0502020204030204" pitchFamily="34" charset="0"/>
              </a:rPr>
              <a:t> with the </a:t>
            </a:r>
            <a:r>
              <a:rPr lang="it-IT" sz="2000" dirty="0" err="1">
                <a:latin typeface="Calibri" panose="020F0502020204030204" pitchFamily="34" charset="0"/>
                <a:cs typeface="Calibri" panose="020F0502020204030204" pitchFamily="34" charset="0"/>
              </a:rPr>
              <a:t>contribution</a:t>
            </a:r>
            <a:r>
              <a:rPr lang="it-IT" sz="2000" dirty="0">
                <a:latin typeface="Calibri" panose="020F0502020204030204" pitchFamily="34" charset="0"/>
                <a:cs typeface="Calibri" panose="020F0502020204030204" pitchFamily="34" charset="0"/>
              </a:rPr>
              <a:t> from </a:t>
            </a:r>
            <a:r>
              <a:rPr lang="it-IT" sz="2000" dirty="0" err="1">
                <a:latin typeface="Calibri" panose="020F0502020204030204" pitchFamily="34" charset="0"/>
                <a:cs typeface="Calibri" panose="020F0502020204030204" pitchFamily="34" charset="0"/>
              </a:rPr>
              <a:t>accelerator</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groups</a:t>
            </a:r>
            <a:r>
              <a:rPr lang="it-IT" sz="2000" dirty="0">
                <a:latin typeface="Calibri" panose="020F0502020204030204" pitchFamily="34" charset="0"/>
                <a:cs typeface="Calibri" panose="020F0502020204030204" pitchFamily="34" charset="0"/>
              </a:rPr>
              <a:t> in </a:t>
            </a:r>
            <a:r>
              <a:rPr lang="it-IT" sz="2000" dirty="0" err="1">
                <a:latin typeface="Calibri" panose="020F0502020204030204" pitchFamily="34" charset="0"/>
                <a:cs typeface="Calibri" panose="020F0502020204030204" pitchFamily="34" charset="0"/>
              </a:rPr>
              <a:t>other</a:t>
            </a:r>
            <a:r>
              <a:rPr lang="it-IT" sz="2000" dirty="0">
                <a:latin typeface="Calibri" panose="020F0502020204030204" pitchFamily="34" charset="0"/>
                <a:cs typeface="Calibri" panose="020F0502020204030204" pitchFamily="34" charset="0"/>
              </a:rPr>
              <a:t> INFN </a:t>
            </a:r>
            <a:r>
              <a:rPr lang="it-IT" sz="2000" dirty="0" err="1">
                <a:latin typeface="Calibri" panose="020F0502020204030204" pitchFamily="34" charset="0"/>
                <a:cs typeface="Calibri" panose="020F0502020204030204" pitchFamily="34" charset="0"/>
              </a:rPr>
              <a:t>sites</a:t>
            </a:r>
            <a:r>
              <a:rPr lang="it-IT" sz="2000" dirty="0">
                <a:latin typeface="Calibri" panose="020F0502020204030204" pitchFamily="34" charset="0"/>
                <a:cs typeface="Calibri" panose="020F0502020204030204" pitchFamily="34" charset="0"/>
              </a:rPr>
              <a:t> and in </a:t>
            </a:r>
            <a:r>
              <a:rPr lang="it-IT" sz="2000" dirty="0" err="1">
                <a:latin typeface="Calibri" panose="020F0502020204030204" pitchFamily="34" charset="0"/>
                <a:cs typeface="Calibri" panose="020F0502020204030204" pitchFamily="34" charset="0"/>
              </a:rPr>
              <a:t>foreign</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labs</a:t>
            </a:r>
            <a:r>
              <a:rPr lang="it-IT" sz="2000" dirty="0">
                <a:latin typeface="Calibri" panose="020F0502020204030204" pitchFamily="34" charset="0"/>
                <a:cs typeface="Calibri" panose="020F0502020204030204" pitchFamily="34" charset="0"/>
              </a:rPr>
              <a:t>.  </a:t>
            </a:r>
          </a:p>
          <a:p>
            <a:endParaRPr lang="it-IT" dirty="0"/>
          </a:p>
        </p:txBody>
      </p:sp>
    </p:spTree>
    <p:extLst>
      <p:ext uri="{BB962C8B-B14F-4D97-AF65-F5344CB8AC3E}">
        <p14:creationId xmlns:p14="http://schemas.microsoft.com/office/powerpoint/2010/main" val="1062232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AD1ED6EF-A6A4-EC42-96E4-F969B51C56B2}"/>
              </a:ext>
            </a:extLst>
          </p:cNvPr>
          <p:cNvSpPr>
            <a:spLocks noGrp="1"/>
          </p:cNvSpPr>
          <p:nvPr>
            <p:ph type="title"/>
          </p:nvPr>
        </p:nvSpPr>
        <p:spPr>
          <a:xfrm>
            <a:off x="798427" y="71378"/>
            <a:ext cx="10972440" cy="498598"/>
          </a:xfrm>
        </p:spPr>
        <p:txBody>
          <a:bodyPr/>
          <a:lstStyle/>
          <a:p>
            <a:r>
              <a:rPr lang="it-IT" sz="3600" b="1" spc="-1" dirty="0" err="1">
                <a:solidFill>
                  <a:srgbClr val="724109"/>
                </a:solidFill>
                <a:latin typeface="Calibri"/>
                <a:ea typeface="+mn-ea"/>
                <a:cs typeface="+mn-cs"/>
              </a:rPr>
              <a:t>Beam</a:t>
            </a:r>
            <a:r>
              <a:rPr lang="it-IT" sz="3600" b="1" spc="-1" dirty="0">
                <a:solidFill>
                  <a:srgbClr val="724109"/>
                </a:solidFill>
                <a:latin typeface="Calibri"/>
                <a:ea typeface="+mn-ea"/>
                <a:cs typeface="+mn-cs"/>
              </a:rPr>
              <a:t> </a:t>
            </a:r>
            <a:r>
              <a:rPr lang="it-IT" sz="3600" b="1" spc="-1" dirty="0" err="1">
                <a:solidFill>
                  <a:srgbClr val="724109"/>
                </a:solidFill>
                <a:latin typeface="Calibri"/>
                <a:ea typeface="+mn-ea"/>
                <a:cs typeface="+mn-cs"/>
              </a:rPr>
              <a:t>Manipulation</a:t>
            </a:r>
            <a:endParaRPr lang="it-IT" sz="3600" b="1" spc="-1" dirty="0">
              <a:solidFill>
                <a:srgbClr val="724109"/>
              </a:solidFill>
              <a:latin typeface="Calibri"/>
              <a:ea typeface="+mn-ea"/>
              <a:cs typeface="+mn-cs"/>
            </a:endParaRPr>
          </a:p>
        </p:txBody>
      </p:sp>
      <p:sp>
        <p:nvSpPr>
          <p:cNvPr id="2" name="CasellaDiTesto 1">
            <a:extLst>
              <a:ext uri="{FF2B5EF4-FFF2-40B4-BE49-F238E27FC236}">
                <a16:creationId xmlns:a16="http://schemas.microsoft.com/office/drawing/2014/main" id="{75FCCEED-9D73-8846-A3A1-0C59EA1DD4D7}"/>
              </a:ext>
            </a:extLst>
          </p:cNvPr>
          <p:cNvSpPr txBox="1"/>
          <p:nvPr/>
        </p:nvSpPr>
        <p:spPr>
          <a:xfrm>
            <a:off x="1051605" y="742950"/>
            <a:ext cx="11140395" cy="4985980"/>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The beam dynamics study developed for this project takes as a reference the possibility to design an injector that in a near future may be used for an ERL.</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This concept can be made explicit as follows: beam energies as low as possible (what will never be recovered) compatible with a beam brightness high enough to drives experiments. </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Looking at this framework the beam dynamics (BD) studies carried out so far were aimed to couple the injector of HB</a:t>
            </a:r>
            <a:r>
              <a:rPr lang="en-US" sz="2000" baseline="30000" dirty="0">
                <a:latin typeface="Calibri" panose="020F0502020204030204" pitchFamily="34" charset="0"/>
                <a:cs typeface="Calibri" panose="020F0502020204030204" pitchFamily="34" charset="0"/>
              </a:rPr>
              <a:t>2</a:t>
            </a:r>
            <a:r>
              <a:rPr lang="en-US" sz="2000" dirty="0">
                <a:latin typeface="Calibri" panose="020F0502020204030204" pitchFamily="34" charset="0"/>
                <a:cs typeface="Calibri" panose="020F0502020204030204" pitchFamily="34" charset="0"/>
              </a:rPr>
              <a:t>TF to a SC booster to produce a beam with energy of 4.5 MeV, an emittance of about 1.2 mm- </a:t>
            </a:r>
            <a:r>
              <a:rPr lang="en-US" sz="2000" dirty="0" err="1">
                <a:latin typeface="Calibri" panose="020F0502020204030204" pitchFamily="34" charset="0"/>
                <a:cs typeface="Calibri" panose="020F0502020204030204" pitchFamily="34" charset="0"/>
              </a:rPr>
              <a:t>mrad</a:t>
            </a:r>
            <a:r>
              <a:rPr lang="en-US" sz="2000" dirty="0">
                <a:latin typeface="Calibri" panose="020F0502020204030204" pitchFamily="34" charset="0"/>
                <a:cs typeface="Calibri" panose="020F0502020204030204" pitchFamily="34" charset="0"/>
              </a:rPr>
              <a:t> and a </a:t>
            </a:r>
            <a:r>
              <a:rPr lang="en-US" sz="2000" dirty="0" err="1">
                <a:latin typeface="Calibri" panose="020F0502020204030204" pitchFamily="34" charset="0"/>
                <a:cs typeface="Calibri" panose="020F0502020204030204" pitchFamily="34" charset="0"/>
              </a:rPr>
              <a:t>rms</a:t>
            </a:r>
            <a:r>
              <a:rPr lang="en-US" sz="2000" dirty="0">
                <a:latin typeface="Calibri" panose="020F0502020204030204" pitchFamily="34" charset="0"/>
                <a:cs typeface="Calibri" panose="020F0502020204030204" pitchFamily="34" charset="0"/>
              </a:rPr>
              <a:t> bunch length of about 1.2 mm. </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To obtain high brightness beam it is of paramount importance to keep emittance growth under control.</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Low energy and high brightness results into a BD space charge dominated that is one of the points of interest of this proposal. </a:t>
            </a:r>
          </a:p>
          <a:p>
            <a:endParaRPr lang="en-US" sz="2000" dirty="0">
              <a:latin typeface="Calibri" panose="020F0502020204030204" pitchFamily="34" charset="0"/>
              <a:cs typeface="Calibri" panose="020F0502020204030204" pitchFamily="34" charset="0"/>
            </a:endParaRPr>
          </a:p>
          <a:p>
            <a:endParaRPr lang="it-IT" dirty="0"/>
          </a:p>
        </p:txBody>
      </p:sp>
    </p:spTree>
    <p:extLst>
      <p:ext uri="{BB962C8B-B14F-4D97-AF65-F5344CB8AC3E}">
        <p14:creationId xmlns:p14="http://schemas.microsoft.com/office/powerpoint/2010/main" val="3969583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AD1ED6EF-A6A4-EC42-96E4-F969B51C56B2}"/>
              </a:ext>
            </a:extLst>
          </p:cNvPr>
          <p:cNvSpPr>
            <a:spLocks noGrp="1"/>
          </p:cNvSpPr>
          <p:nvPr>
            <p:ph type="title"/>
          </p:nvPr>
        </p:nvSpPr>
        <p:spPr>
          <a:xfrm>
            <a:off x="798427" y="71378"/>
            <a:ext cx="10972440" cy="498598"/>
          </a:xfrm>
        </p:spPr>
        <p:txBody>
          <a:bodyPr/>
          <a:lstStyle/>
          <a:p>
            <a:r>
              <a:rPr lang="it-IT" sz="3600" b="1" spc="-1" dirty="0" err="1">
                <a:solidFill>
                  <a:srgbClr val="724109"/>
                </a:solidFill>
                <a:latin typeface="Calibri"/>
                <a:ea typeface="+mn-ea"/>
                <a:cs typeface="+mn-cs"/>
              </a:rPr>
              <a:t>Beam</a:t>
            </a:r>
            <a:r>
              <a:rPr lang="it-IT" sz="3600" b="1" spc="-1" dirty="0">
                <a:solidFill>
                  <a:srgbClr val="724109"/>
                </a:solidFill>
                <a:latin typeface="Calibri"/>
                <a:ea typeface="+mn-ea"/>
                <a:cs typeface="+mn-cs"/>
              </a:rPr>
              <a:t> </a:t>
            </a:r>
            <a:r>
              <a:rPr lang="it-IT" sz="3600" b="1" spc="-1" dirty="0" err="1">
                <a:solidFill>
                  <a:srgbClr val="724109"/>
                </a:solidFill>
                <a:latin typeface="Calibri"/>
                <a:ea typeface="+mn-ea"/>
                <a:cs typeface="+mn-cs"/>
              </a:rPr>
              <a:t>Manipulation</a:t>
            </a:r>
            <a:endParaRPr lang="it-IT" sz="3600" b="1" spc="-1" dirty="0">
              <a:solidFill>
                <a:srgbClr val="724109"/>
              </a:solidFill>
              <a:latin typeface="Calibri"/>
              <a:ea typeface="+mn-ea"/>
              <a:cs typeface="+mn-cs"/>
            </a:endParaRPr>
          </a:p>
        </p:txBody>
      </p:sp>
      <p:sp>
        <p:nvSpPr>
          <p:cNvPr id="2" name="CasellaDiTesto 1">
            <a:extLst>
              <a:ext uri="{FF2B5EF4-FFF2-40B4-BE49-F238E27FC236}">
                <a16:creationId xmlns:a16="http://schemas.microsoft.com/office/drawing/2014/main" id="{7E6FAD92-E9D6-D243-AE64-AE9683261B33}"/>
              </a:ext>
            </a:extLst>
          </p:cNvPr>
          <p:cNvSpPr txBox="1"/>
          <p:nvPr/>
        </p:nvSpPr>
        <p:spPr>
          <a:xfrm>
            <a:off x="971550" y="765810"/>
            <a:ext cx="10046970" cy="1938992"/>
          </a:xfrm>
          <a:prstGeom prst="rect">
            <a:avLst/>
          </a:prstGeom>
          <a:noFill/>
        </p:spPr>
        <p:txBody>
          <a:bodyPr wrap="square" rtlCol="0">
            <a:spAutoFit/>
          </a:bodyPr>
          <a:lstStyle/>
          <a:p>
            <a:r>
              <a:rPr lang="it-IT" sz="2000" dirty="0">
                <a:latin typeface="Calibri" panose="020F0502020204030204" pitchFamily="34" charset="0"/>
                <a:cs typeface="Calibri" panose="020F0502020204030204" pitchFamily="34" charset="0"/>
              </a:rPr>
              <a:t>The </a:t>
            </a:r>
            <a:r>
              <a:rPr lang="it-IT" sz="2000" b="1" dirty="0">
                <a:latin typeface="Calibri" panose="020F0502020204030204" pitchFamily="34" charset="0"/>
                <a:cs typeface="Calibri" panose="020F0502020204030204" pitchFamily="34" charset="0"/>
              </a:rPr>
              <a:t>electron </a:t>
            </a:r>
            <a:r>
              <a:rPr lang="it-IT" sz="2000" b="1" dirty="0" err="1">
                <a:latin typeface="Calibri" panose="020F0502020204030204" pitchFamily="34" charset="0"/>
                <a:cs typeface="Calibri" panose="020F0502020204030204" pitchFamily="34" charset="0"/>
              </a:rPr>
              <a:t>bunches</a:t>
            </a:r>
            <a:r>
              <a:rPr lang="it-IT" sz="2000" b="1" dirty="0">
                <a:latin typeface="Calibri" panose="020F0502020204030204" pitchFamily="34" charset="0"/>
                <a:cs typeface="Calibri" panose="020F0502020204030204" pitchFamily="34" charset="0"/>
              </a:rPr>
              <a:t> </a:t>
            </a:r>
            <a:r>
              <a:rPr lang="it-IT" sz="2000" b="1" dirty="0" err="1">
                <a:latin typeface="Calibri" panose="020F0502020204030204" pitchFamily="34" charset="0"/>
                <a:cs typeface="Calibri" panose="020F0502020204030204" pitchFamily="34" charset="0"/>
              </a:rPr>
              <a:t>generated</a:t>
            </a:r>
            <a:r>
              <a:rPr lang="it-IT" sz="2000" b="1" dirty="0">
                <a:latin typeface="Calibri" panose="020F0502020204030204" pitchFamily="34" charset="0"/>
                <a:cs typeface="Calibri" panose="020F0502020204030204" pitchFamily="34" charset="0"/>
              </a:rPr>
              <a:t> by the DC </a:t>
            </a:r>
            <a:r>
              <a:rPr lang="it-IT" sz="2000" b="1" dirty="0" err="1">
                <a:latin typeface="Calibri" panose="020F0502020204030204" pitchFamily="34" charset="0"/>
                <a:cs typeface="Calibri" panose="020F0502020204030204" pitchFamily="34" charset="0"/>
              </a:rPr>
              <a:t>Gun</a:t>
            </a:r>
            <a:r>
              <a:rPr lang="it-IT" sz="2000" b="1" dirty="0">
                <a:latin typeface="Calibri" panose="020F0502020204030204" pitchFamily="34" charset="0"/>
                <a:cs typeface="Calibri" panose="020F0502020204030204" pitchFamily="34" charset="0"/>
              </a:rPr>
              <a:t> </a:t>
            </a:r>
            <a:r>
              <a:rPr lang="it-IT" sz="2000" b="1" dirty="0" err="1">
                <a:latin typeface="Calibri" panose="020F0502020204030204" pitchFamily="34" charset="0"/>
                <a:cs typeface="Calibri" panose="020F0502020204030204" pitchFamily="34" charset="0"/>
              </a:rPr>
              <a:t>have</a:t>
            </a:r>
            <a:r>
              <a:rPr lang="it-IT" sz="2000" b="1" dirty="0">
                <a:latin typeface="Calibri" panose="020F0502020204030204" pitchFamily="34" charset="0"/>
                <a:cs typeface="Calibri" panose="020F0502020204030204" pitchFamily="34" charset="0"/>
              </a:rPr>
              <a:t> long </a:t>
            </a:r>
            <a:r>
              <a:rPr lang="it-IT" sz="2000" b="1" dirty="0" err="1">
                <a:latin typeface="Calibri" panose="020F0502020204030204" pitchFamily="34" charset="0"/>
                <a:cs typeface="Calibri" panose="020F0502020204030204" pitchFamily="34" charset="0"/>
              </a:rPr>
              <a:t>longitudinal</a:t>
            </a:r>
            <a:r>
              <a:rPr lang="it-IT" sz="2000" b="1" dirty="0">
                <a:latin typeface="Calibri" panose="020F0502020204030204" pitchFamily="34" charset="0"/>
                <a:cs typeface="Calibri" panose="020F0502020204030204" pitchFamily="34" charset="0"/>
              </a:rPr>
              <a:t> </a:t>
            </a:r>
            <a:r>
              <a:rPr lang="it-IT" sz="2000" b="1" dirty="0" err="1">
                <a:latin typeface="Calibri" panose="020F0502020204030204" pitchFamily="34" charset="0"/>
                <a:cs typeface="Calibri" panose="020F0502020204030204" pitchFamily="34" charset="0"/>
              </a:rPr>
              <a:t>profile</a:t>
            </a:r>
            <a:r>
              <a:rPr lang="it-IT" sz="2000" b="1" dirty="0">
                <a:latin typeface="Calibri" panose="020F0502020204030204" pitchFamily="34" charset="0"/>
                <a:cs typeface="Calibri" panose="020F0502020204030204" pitchFamily="34" charset="0"/>
              </a:rPr>
              <a:t> </a:t>
            </a:r>
            <a:r>
              <a:rPr lang="it-IT" sz="2000" dirty="0">
                <a:latin typeface="Calibri" panose="020F0502020204030204" pitchFamily="34" charset="0"/>
                <a:cs typeface="Calibri" panose="020F0502020204030204" pitchFamily="34" charset="0"/>
              </a:rPr>
              <a:t>so to </a:t>
            </a:r>
            <a:r>
              <a:rPr lang="it-IT" sz="2000" dirty="0" err="1">
                <a:latin typeface="Calibri" panose="020F0502020204030204" pitchFamily="34" charset="0"/>
                <a:cs typeface="Calibri" panose="020F0502020204030204" pitchFamily="34" charset="0"/>
              </a:rPr>
              <a:t>avoid</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emittance</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dilution</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But</a:t>
            </a:r>
            <a:r>
              <a:rPr lang="it-IT" sz="2000" dirty="0">
                <a:latin typeface="Calibri" panose="020F0502020204030204" pitchFamily="34" charset="0"/>
                <a:cs typeface="Calibri" panose="020F0502020204030204" pitchFamily="34" charset="0"/>
              </a:rPr>
              <a:t>, in </a:t>
            </a:r>
            <a:r>
              <a:rPr lang="it-IT" sz="2000" dirty="0" err="1">
                <a:latin typeface="Calibri" panose="020F0502020204030204" pitchFamily="34" charset="0"/>
                <a:cs typeface="Calibri" panose="020F0502020204030204" pitchFamily="34" charset="0"/>
              </a:rPr>
              <a:t>order</a:t>
            </a:r>
            <a:r>
              <a:rPr lang="it-IT" sz="2000" dirty="0">
                <a:latin typeface="Calibri" panose="020F0502020204030204" pitchFamily="34" charset="0"/>
                <a:cs typeface="Calibri" panose="020F0502020204030204" pitchFamily="34" charset="0"/>
              </a:rPr>
              <a:t> </a:t>
            </a:r>
            <a:r>
              <a:rPr lang="it-IT" sz="2000" b="1" dirty="0">
                <a:latin typeface="Calibri" panose="020F0502020204030204" pitchFamily="34" charset="0"/>
                <a:cs typeface="Calibri" panose="020F0502020204030204" pitchFamily="34" charset="0"/>
              </a:rPr>
              <a:t>to </a:t>
            </a:r>
            <a:r>
              <a:rPr lang="it-IT" sz="2000" b="1" dirty="0" err="1">
                <a:latin typeface="Calibri" panose="020F0502020204030204" pitchFamily="34" charset="0"/>
                <a:cs typeface="Calibri" panose="020F0502020204030204" pitchFamily="34" charset="0"/>
              </a:rPr>
              <a:t>minimize</a:t>
            </a:r>
            <a:r>
              <a:rPr lang="it-IT" sz="2000" b="1" dirty="0">
                <a:latin typeface="Calibri" panose="020F0502020204030204" pitchFamily="34" charset="0"/>
                <a:cs typeface="Calibri" panose="020F0502020204030204" pitchFamily="34" charset="0"/>
              </a:rPr>
              <a:t> </a:t>
            </a:r>
            <a:r>
              <a:rPr lang="it-IT" sz="2000" b="1" dirty="0" err="1">
                <a:latin typeface="Calibri" panose="020F0502020204030204" pitchFamily="34" charset="0"/>
                <a:cs typeface="Calibri" panose="020F0502020204030204" pitchFamily="34" charset="0"/>
              </a:rPr>
              <a:t>nonlinear</a:t>
            </a:r>
            <a:r>
              <a:rPr lang="it-IT" sz="2000" b="1" dirty="0">
                <a:latin typeface="Calibri" panose="020F0502020204030204" pitchFamily="34" charset="0"/>
                <a:cs typeface="Calibri" panose="020F0502020204030204" pitchFamily="34" charset="0"/>
              </a:rPr>
              <a:t> </a:t>
            </a:r>
            <a:r>
              <a:rPr lang="it-IT" sz="2000" b="1" dirty="0" err="1">
                <a:latin typeface="Calibri" panose="020F0502020204030204" pitchFamily="34" charset="0"/>
                <a:cs typeface="Calibri" panose="020F0502020204030204" pitchFamily="34" charset="0"/>
              </a:rPr>
              <a:t>energy</a:t>
            </a:r>
            <a:r>
              <a:rPr lang="it-IT" sz="2000" b="1" dirty="0">
                <a:latin typeface="Calibri" panose="020F0502020204030204" pitchFamily="34" charset="0"/>
                <a:cs typeface="Calibri" panose="020F0502020204030204" pitchFamily="34" charset="0"/>
              </a:rPr>
              <a:t> </a:t>
            </a:r>
            <a:r>
              <a:rPr lang="it-IT" sz="2000" b="1" dirty="0" err="1">
                <a:latin typeface="Calibri" panose="020F0502020204030204" pitchFamily="34" charset="0"/>
                <a:cs typeface="Calibri" panose="020F0502020204030204" pitchFamily="34" charset="0"/>
              </a:rPr>
              <a:t>spreading</a:t>
            </a:r>
            <a:r>
              <a:rPr lang="it-IT" sz="2000" b="1" dirty="0">
                <a:latin typeface="Calibri" panose="020F0502020204030204" pitchFamily="34" charset="0"/>
                <a:cs typeface="Calibri" panose="020F0502020204030204" pitchFamily="34" charset="0"/>
              </a:rPr>
              <a:t> due to RF </a:t>
            </a:r>
            <a:r>
              <a:rPr lang="it-IT" sz="2000" b="1" dirty="0" err="1">
                <a:latin typeface="Calibri" panose="020F0502020204030204" pitchFamily="34" charset="0"/>
                <a:cs typeface="Calibri" panose="020F0502020204030204" pitchFamily="34" charset="0"/>
              </a:rPr>
              <a:t>waveform</a:t>
            </a:r>
            <a:r>
              <a:rPr lang="it-IT" sz="2000" b="1" dirty="0">
                <a:latin typeface="Calibri" panose="020F0502020204030204" pitchFamily="34" charset="0"/>
                <a:cs typeface="Calibri" panose="020F0502020204030204" pitchFamily="34" charset="0"/>
              </a:rPr>
              <a:t> in the </a:t>
            </a:r>
            <a:r>
              <a:rPr lang="it-IT" sz="2000" b="1" dirty="0" err="1">
                <a:latin typeface="Calibri" panose="020F0502020204030204" pitchFamily="34" charset="0"/>
                <a:cs typeface="Calibri" panose="020F0502020204030204" pitchFamily="34" charset="0"/>
              </a:rPr>
              <a:t>foreseen</a:t>
            </a:r>
            <a:r>
              <a:rPr lang="it-IT" sz="2000" b="1" dirty="0">
                <a:latin typeface="Calibri" panose="020F0502020204030204" pitchFamily="34" charset="0"/>
                <a:cs typeface="Calibri" panose="020F0502020204030204" pitchFamily="34" charset="0"/>
              </a:rPr>
              <a:t> booster</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bunches</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need</a:t>
            </a:r>
            <a:r>
              <a:rPr lang="it-IT" sz="2000" dirty="0">
                <a:latin typeface="Calibri" panose="020F0502020204030204" pitchFamily="34" charset="0"/>
                <a:cs typeface="Calibri" panose="020F0502020204030204" pitchFamily="34" charset="0"/>
              </a:rPr>
              <a:t> to be </a:t>
            </a:r>
            <a:r>
              <a:rPr lang="it-IT" sz="2000" dirty="0" err="1">
                <a:latin typeface="Calibri" panose="020F0502020204030204" pitchFamily="34" charset="0"/>
                <a:cs typeface="Calibri" panose="020F0502020204030204" pitchFamily="34" charset="0"/>
              </a:rPr>
              <a:t>compressed</a:t>
            </a:r>
            <a:r>
              <a:rPr lang="it-IT" sz="2000" dirty="0">
                <a:latin typeface="Calibri" panose="020F0502020204030204" pitchFamily="34" charset="0"/>
                <a:cs typeface="Calibri" panose="020F0502020204030204" pitchFamily="34" charset="0"/>
              </a:rPr>
              <a:t> to </a:t>
            </a:r>
            <a:r>
              <a:rPr lang="it-IT" sz="2000" dirty="0" err="1">
                <a:latin typeface="Calibri" panose="020F0502020204030204" pitchFamily="34" charset="0"/>
                <a:cs typeface="Calibri" panose="020F0502020204030204" pitchFamily="34" charset="0"/>
              </a:rPr>
              <a:t>shorter</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length</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after</a:t>
            </a:r>
            <a:r>
              <a:rPr lang="it-IT" sz="2000" dirty="0">
                <a:latin typeface="Calibri" panose="020F0502020204030204" pitchFamily="34" charset="0"/>
                <a:cs typeface="Calibri" panose="020F0502020204030204" pitchFamily="34" charset="0"/>
              </a:rPr>
              <a:t> the </a:t>
            </a:r>
            <a:r>
              <a:rPr lang="it-IT" sz="2000" dirty="0" err="1">
                <a:latin typeface="Calibri" panose="020F0502020204030204" pitchFamily="34" charset="0"/>
                <a:cs typeface="Calibri" panose="020F0502020204030204" pitchFamily="34" charset="0"/>
              </a:rPr>
              <a:t>gun</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As</a:t>
            </a:r>
            <a:r>
              <a:rPr lang="it-IT" sz="2000" dirty="0">
                <a:latin typeface="Calibri" panose="020F0502020204030204" pitchFamily="34" charset="0"/>
                <a:cs typeface="Calibri" panose="020F0502020204030204" pitchFamily="34" charset="0"/>
              </a:rPr>
              <a:t> the </a:t>
            </a:r>
            <a:r>
              <a:rPr lang="it-IT" sz="2000" dirty="0" err="1">
                <a:latin typeface="Calibri" panose="020F0502020204030204" pitchFamily="34" charset="0"/>
                <a:cs typeface="Calibri" panose="020F0502020204030204" pitchFamily="34" charset="0"/>
              </a:rPr>
              <a:t>beam</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is</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still</a:t>
            </a:r>
            <a:r>
              <a:rPr lang="it-IT" sz="2000" dirty="0">
                <a:latin typeface="Calibri" panose="020F0502020204030204" pitchFamily="34" charset="0"/>
                <a:cs typeface="Calibri" panose="020F0502020204030204" pitchFamily="34" charset="0"/>
              </a:rPr>
              <a:t> non-</a:t>
            </a:r>
            <a:r>
              <a:rPr lang="it-IT" sz="2000" dirty="0" err="1">
                <a:latin typeface="Calibri" panose="020F0502020204030204" pitchFamily="34" charset="0"/>
                <a:cs typeface="Calibri" panose="020F0502020204030204" pitchFamily="34" charset="0"/>
              </a:rPr>
              <a:t>relativistic</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at</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this</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point</a:t>
            </a:r>
            <a:r>
              <a:rPr lang="it-IT" sz="2000" dirty="0">
                <a:latin typeface="Calibri" panose="020F0502020204030204" pitchFamily="34" charset="0"/>
                <a:cs typeface="Calibri" panose="020F0502020204030204" pitchFamily="34" charset="0"/>
              </a:rPr>
              <a:t>, the </a:t>
            </a:r>
            <a:r>
              <a:rPr lang="it-IT" sz="2000" dirty="0" err="1">
                <a:latin typeface="Calibri" panose="020F0502020204030204" pitchFamily="34" charset="0"/>
                <a:cs typeface="Calibri" panose="020F0502020204030204" pitchFamily="34" charset="0"/>
              </a:rPr>
              <a:t>simplest</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method</a:t>
            </a:r>
            <a:r>
              <a:rPr lang="it-IT" sz="2000" dirty="0">
                <a:latin typeface="Calibri" panose="020F0502020204030204" pitchFamily="34" charset="0"/>
                <a:cs typeface="Calibri" panose="020F0502020204030204" pitchFamily="34" charset="0"/>
              </a:rPr>
              <a:t> of </a:t>
            </a:r>
            <a:r>
              <a:rPr lang="it-IT" sz="2000" dirty="0" err="1">
                <a:latin typeface="Calibri" panose="020F0502020204030204" pitchFamily="34" charset="0"/>
                <a:cs typeface="Calibri" panose="020F0502020204030204" pitchFamily="34" charset="0"/>
              </a:rPr>
              <a:t>bunch</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compression</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is</a:t>
            </a:r>
            <a:r>
              <a:rPr lang="it-IT" sz="2000" dirty="0">
                <a:latin typeface="Calibri" panose="020F0502020204030204" pitchFamily="34" charset="0"/>
                <a:cs typeface="Calibri" panose="020F0502020204030204" pitchFamily="34" charset="0"/>
              </a:rPr>
              <a:t> </a:t>
            </a:r>
            <a:r>
              <a:rPr lang="it-IT" sz="2000" b="1" dirty="0">
                <a:latin typeface="Calibri" panose="020F0502020204030204" pitchFamily="34" charset="0"/>
                <a:cs typeface="Calibri" panose="020F0502020204030204" pitchFamily="34" charset="0"/>
              </a:rPr>
              <a:t>the </a:t>
            </a:r>
            <a:r>
              <a:rPr lang="it-IT" sz="2000" b="1" dirty="0" err="1">
                <a:latin typeface="Calibri" panose="020F0502020204030204" pitchFamily="34" charset="0"/>
                <a:cs typeface="Calibri" panose="020F0502020204030204" pitchFamily="34" charset="0"/>
              </a:rPr>
              <a:t>velocity</a:t>
            </a:r>
            <a:r>
              <a:rPr lang="it-IT" sz="2000" b="1" dirty="0">
                <a:latin typeface="Calibri" panose="020F0502020204030204" pitchFamily="34" charset="0"/>
                <a:cs typeface="Calibri" panose="020F0502020204030204" pitchFamily="34" charset="0"/>
              </a:rPr>
              <a:t> </a:t>
            </a:r>
            <a:r>
              <a:rPr lang="it-IT" sz="2000" b="1" dirty="0" err="1">
                <a:latin typeface="Calibri" panose="020F0502020204030204" pitchFamily="34" charset="0"/>
                <a:cs typeface="Calibri" panose="020F0502020204030204" pitchFamily="34" charset="0"/>
              </a:rPr>
              <a:t>bunching</a:t>
            </a:r>
            <a:r>
              <a:rPr lang="it-IT" sz="2000" b="1" dirty="0">
                <a:latin typeface="Calibri" panose="020F0502020204030204" pitchFamily="34" charset="0"/>
                <a:cs typeface="Calibri" panose="020F0502020204030204" pitchFamily="34" charset="0"/>
              </a:rPr>
              <a:t>. </a:t>
            </a:r>
          </a:p>
          <a:p>
            <a:endParaRPr lang="it-IT" sz="2000" dirty="0">
              <a:latin typeface="Calibri" panose="020F0502020204030204" pitchFamily="34" charset="0"/>
              <a:cs typeface="Calibri" panose="020F0502020204030204" pitchFamily="34" charset="0"/>
            </a:endParaRPr>
          </a:p>
        </p:txBody>
      </p:sp>
      <p:sp>
        <p:nvSpPr>
          <p:cNvPr id="8" name="CasellaDiTesto 7">
            <a:extLst>
              <a:ext uri="{FF2B5EF4-FFF2-40B4-BE49-F238E27FC236}">
                <a16:creationId xmlns:a16="http://schemas.microsoft.com/office/drawing/2014/main" id="{DB0EC727-B41D-3E4A-A616-01D963CF08CD}"/>
              </a:ext>
            </a:extLst>
          </p:cNvPr>
          <p:cNvSpPr txBox="1"/>
          <p:nvPr/>
        </p:nvSpPr>
        <p:spPr>
          <a:xfrm>
            <a:off x="971549" y="2580596"/>
            <a:ext cx="10423281" cy="2308324"/>
          </a:xfrm>
          <a:prstGeom prst="rect">
            <a:avLst/>
          </a:prstGeom>
          <a:noFill/>
        </p:spPr>
        <p:txBody>
          <a:bodyPr wrap="square" rtlCol="0">
            <a:spAutoFit/>
          </a:bodyPr>
          <a:lstStyle/>
          <a:p>
            <a:r>
              <a:rPr lang="it-IT" dirty="0">
                <a:latin typeface="Calibri" panose="020F0502020204030204" pitchFamily="34" charset="0"/>
                <a:cs typeface="Calibri" panose="020F0502020204030204" pitchFamily="34" charset="0"/>
              </a:rPr>
              <a:t>To </a:t>
            </a:r>
            <a:r>
              <a:rPr lang="it-IT" dirty="0" err="1">
                <a:latin typeface="Calibri" panose="020F0502020204030204" pitchFamily="34" charset="0"/>
                <a:cs typeface="Calibri" panose="020F0502020204030204" pitchFamily="34" charset="0"/>
              </a:rPr>
              <a:t>this</a:t>
            </a:r>
            <a:r>
              <a:rPr lang="it-IT" dirty="0">
                <a:latin typeface="Calibri" panose="020F0502020204030204" pitchFamily="34" charset="0"/>
                <a:cs typeface="Calibri" panose="020F0502020204030204" pitchFamily="34" charset="0"/>
              </a:rPr>
              <a:t> end, </a:t>
            </a:r>
            <a:r>
              <a:rPr lang="it-IT" dirty="0" err="1">
                <a:latin typeface="Calibri" panose="020F0502020204030204" pitchFamily="34" charset="0"/>
                <a:cs typeface="Calibri" panose="020F0502020204030204" pitchFamily="34" charset="0"/>
              </a:rPr>
              <a:t>we</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choose</a:t>
            </a:r>
            <a:r>
              <a:rPr lang="it-IT" dirty="0">
                <a:latin typeface="Calibri" panose="020F0502020204030204" pitchFamily="34" charset="0"/>
                <a:cs typeface="Calibri" panose="020F0502020204030204" pitchFamily="34" charset="0"/>
              </a:rPr>
              <a:t> the sub-</a:t>
            </a:r>
            <a:r>
              <a:rPr lang="it-IT" dirty="0" err="1">
                <a:latin typeface="Calibri" panose="020F0502020204030204" pitchFamily="34" charset="0"/>
                <a:cs typeface="Calibri" panose="020F0502020204030204" pitchFamily="34" charset="0"/>
              </a:rPr>
              <a:t>harmonic</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bunching</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solution</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employing</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two</a:t>
            </a:r>
            <a:r>
              <a:rPr lang="it-IT" dirty="0">
                <a:latin typeface="Calibri" panose="020F0502020204030204" pitchFamily="34" charset="0"/>
                <a:cs typeface="Calibri" panose="020F0502020204030204" pitchFamily="34" charset="0"/>
              </a:rPr>
              <a:t> </a:t>
            </a:r>
            <a:r>
              <a:rPr lang="el-GR" dirty="0">
                <a:latin typeface="Calibri" panose="020F0502020204030204" pitchFamily="34" charset="0"/>
                <a:cs typeface="Calibri" panose="020F0502020204030204" pitchFamily="34" charset="0"/>
              </a:rPr>
              <a:t>β &lt; 1, 650 </a:t>
            </a:r>
            <a:r>
              <a:rPr lang="it-IT" dirty="0">
                <a:latin typeface="Calibri" panose="020F0502020204030204" pitchFamily="34" charset="0"/>
                <a:cs typeface="Calibri" panose="020F0502020204030204" pitchFamily="34" charset="0"/>
              </a:rPr>
              <a:t>MHz </a:t>
            </a:r>
            <a:r>
              <a:rPr lang="it-IT" dirty="0" err="1">
                <a:latin typeface="Calibri" panose="020F0502020204030204" pitchFamily="34" charset="0"/>
                <a:cs typeface="Calibri" panose="020F0502020204030204" pitchFamily="34" charset="0"/>
              </a:rPr>
              <a:t>spherical</a:t>
            </a:r>
            <a:r>
              <a:rPr lang="it-IT" dirty="0">
                <a:latin typeface="Calibri" panose="020F0502020204030204" pitchFamily="34" charset="0"/>
                <a:cs typeface="Calibri" panose="020F0502020204030204" pitchFamily="34" charset="0"/>
              </a:rPr>
              <a:t> re-</a:t>
            </a:r>
            <a:r>
              <a:rPr lang="it-IT" dirty="0" err="1">
                <a:latin typeface="Calibri" panose="020F0502020204030204" pitchFamily="34" charset="0"/>
                <a:cs typeface="Calibri" panose="020F0502020204030204" pitchFamily="34" charset="0"/>
              </a:rPr>
              <a:t>entrant</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shape</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copper</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cavities</a:t>
            </a:r>
            <a:r>
              <a:rPr lang="it-IT" dirty="0">
                <a:latin typeface="Calibri" panose="020F0502020204030204" pitchFamily="34" charset="0"/>
                <a:cs typeface="Calibri" panose="020F0502020204030204" pitchFamily="34" charset="0"/>
              </a:rPr>
              <a:t>. The </a:t>
            </a:r>
            <a:r>
              <a:rPr lang="it-IT" dirty="0" err="1">
                <a:latin typeface="Calibri" panose="020F0502020204030204" pitchFamily="34" charset="0"/>
                <a:cs typeface="Calibri" panose="020F0502020204030204" pitchFamily="34" charset="0"/>
              </a:rPr>
              <a:t>beam</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energy</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before</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entering</a:t>
            </a:r>
            <a:r>
              <a:rPr lang="it-IT" dirty="0">
                <a:latin typeface="Calibri" panose="020F0502020204030204" pitchFamily="34" charset="0"/>
                <a:cs typeface="Calibri" panose="020F0502020204030204" pitchFamily="34" charset="0"/>
              </a:rPr>
              <a:t> the first and </a:t>
            </a:r>
            <a:r>
              <a:rPr lang="it-IT" dirty="0" err="1">
                <a:latin typeface="Calibri" panose="020F0502020204030204" pitchFamily="34" charset="0"/>
                <a:cs typeface="Calibri" panose="020F0502020204030204" pitchFamily="34" charset="0"/>
              </a:rPr>
              <a:t>second</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cavity</a:t>
            </a:r>
            <a:r>
              <a:rPr lang="it-IT" dirty="0">
                <a:latin typeface="Calibri" panose="020F0502020204030204" pitchFamily="34" charset="0"/>
                <a:cs typeface="Calibri" panose="020F0502020204030204" pitchFamily="34" charset="0"/>
              </a:rPr>
              <a:t> are </a:t>
            </a:r>
            <a:r>
              <a:rPr lang="it-IT" dirty="0" err="1">
                <a:latin typeface="Calibri" panose="020F0502020204030204" pitchFamily="34" charset="0"/>
                <a:cs typeface="Calibri" panose="020F0502020204030204" pitchFamily="34" charset="0"/>
              </a:rPr>
              <a:t>assumed</a:t>
            </a:r>
            <a:r>
              <a:rPr lang="it-IT" dirty="0">
                <a:latin typeface="Calibri" panose="020F0502020204030204" pitchFamily="34" charset="0"/>
                <a:cs typeface="Calibri" panose="020F0502020204030204" pitchFamily="34" charset="0"/>
              </a:rPr>
              <a:t> to be 300 </a:t>
            </a:r>
            <a:r>
              <a:rPr lang="it-IT" dirty="0" err="1">
                <a:latin typeface="Calibri" panose="020F0502020204030204" pitchFamily="34" charset="0"/>
                <a:cs typeface="Calibri" panose="020F0502020204030204" pitchFamily="34" charset="0"/>
              </a:rPr>
              <a:t>keV</a:t>
            </a:r>
            <a:r>
              <a:rPr lang="it-IT" dirty="0">
                <a:latin typeface="Calibri" panose="020F0502020204030204" pitchFamily="34" charset="0"/>
                <a:cs typeface="Calibri" panose="020F0502020204030204" pitchFamily="34" charset="0"/>
              </a:rPr>
              <a:t> and 638 </a:t>
            </a:r>
            <a:r>
              <a:rPr lang="it-IT" dirty="0" err="1">
                <a:latin typeface="Calibri" panose="020F0502020204030204" pitchFamily="34" charset="0"/>
                <a:cs typeface="Calibri" panose="020F0502020204030204" pitchFamily="34" charset="0"/>
              </a:rPr>
              <a:t>keV</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respectively</a:t>
            </a:r>
            <a:r>
              <a:rPr lang="it-IT" dirty="0">
                <a:latin typeface="Calibri" panose="020F0502020204030204" pitchFamily="34" charset="0"/>
                <a:cs typeface="Calibri" panose="020F0502020204030204" pitchFamily="34" charset="0"/>
              </a:rPr>
              <a:t>. </a:t>
            </a:r>
          </a:p>
          <a:p>
            <a:endParaRPr lang="it-IT" dirty="0">
              <a:latin typeface="Calibri" panose="020F0502020204030204" pitchFamily="34" charset="0"/>
              <a:cs typeface="Calibri" panose="020F0502020204030204" pitchFamily="34" charset="0"/>
            </a:endParaRPr>
          </a:p>
          <a:p>
            <a:r>
              <a:rPr lang="it-IT" dirty="0">
                <a:latin typeface="Calibri" panose="020F0502020204030204" pitchFamily="34" charset="0"/>
                <a:cs typeface="Calibri" panose="020F0502020204030204" pitchFamily="34" charset="0"/>
              </a:rPr>
              <a:t>The </a:t>
            </a:r>
            <a:r>
              <a:rPr lang="it-IT" dirty="0" err="1">
                <a:latin typeface="Calibri" panose="020F0502020204030204" pitchFamily="34" charset="0"/>
                <a:cs typeface="Calibri" panose="020F0502020204030204" pitchFamily="34" charset="0"/>
              </a:rPr>
              <a:t>specific</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frequency</a:t>
            </a:r>
            <a:r>
              <a:rPr lang="it-IT" dirty="0">
                <a:latin typeface="Calibri" panose="020F0502020204030204" pitchFamily="34" charset="0"/>
                <a:cs typeface="Calibri" panose="020F0502020204030204" pitchFamily="34" charset="0"/>
              </a:rPr>
              <a:t> of the </a:t>
            </a:r>
            <a:r>
              <a:rPr lang="it-IT" dirty="0" err="1">
                <a:latin typeface="Calibri" panose="020F0502020204030204" pitchFamily="34" charset="0"/>
                <a:cs typeface="Calibri" panose="020F0502020204030204" pitchFamily="34" charset="0"/>
              </a:rPr>
              <a:t>buncher</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has</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been</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chosen</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as</a:t>
            </a:r>
            <a:r>
              <a:rPr lang="it-IT" dirty="0">
                <a:latin typeface="Calibri" panose="020F0502020204030204" pitchFamily="34" charset="0"/>
                <a:cs typeface="Calibri" panose="020F0502020204030204" pitchFamily="34" charset="0"/>
              </a:rPr>
              <a:t> a </a:t>
            </a:r>
            <a:r>
              <a:rPr lang="it-IT" dirty="0" err="1">
                <a:latin typeface="Calibri" panose="020F0502020204030204" pitchFamily="34" charset="0"/>
                <a:cs typeface="Calibri" panose="020F0502020204030204" pitchFamily="34" charset="0"/>
              </a:rPr>
              <a:t>subharmonic</a:t>
            </a:r>
            <a:r>
              <a:rPr lang="it-IT" dirty="0">
                <a:latin typeface="Calibri" panose="020F0502020204030204" pitchFamily="34" charset="0"/>
                <a:cs typeface="Calibri" panose="020F0502020204030204" pitchFamily="34" charset="0"/>
              </a:rPr>
              <a:t> of the </a:t>
            </a:r>
            <a:r>
              <a:rPr lang="it-IT" dirty="0" err="1">
                <a:latin typeface="Calibri" panose="020F0502020204030204" pitchFamily="34" charset="0"/>
                <a:cs typeface="Calibri" panose="020F0502020204030204" pitchFamily="34" charset="0"/>
              </a:rPr>
              <a:t>foreseen</a:t>
            </a:r>
            <a:r>
              <a:rPr lang="it-IT" dirty="0">
                <a:latin typeface="Calibri" panose="020F0502020204030204" pitchFamily="34" charset="0"/>
                <a:cs typeface="Calibri" panose="020F0502020204030204" pitchFamily="34" charset="0"/>
              </a:rPr>
              <a:t> 1.3 GHz SC booster. </a:t>
            </a:r>
          </a:p>
          <a:p>
            <a:endParaRPr lang="it-IT" dirty="0">
              <a:latin typeface="Calibri" panose="020F0502020204030204" pitchFamily="34" charset="0"/>
              <a:cs typeface="Calibri" panose="020F0502020204030204" pitchFamily="34" charset="0"/>
            </a:endParaRPr>
          </a:p>
          <a:p>
            <a:r>
              <a:rPr lang="it-IT" dirty="0" err="1">
                <a:latin typeface="Calibri" panose="020F0502020204030204" pitchFamily="34" charset="0"/>
                <a:cs typeface="Calibri" panose="020F0502020204030204" pitchFamily="34" charset="0"/>
              </a:rPr>
              <a:t>This</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makes</a:t>
            </a:r>
            <a:r>
              <a:rPr lang="it-IT" dirty="0">
                <a:latin typeface="Calibri" panose="020F0502020204030204" pitchFamily="34" charset="0"/>
                <a:cs typeface="Calibri" panose="020F0502020204030204" pitchFamily="34" charset="0"/>
              </a:rPr>
              <a:t> the HB2TF </a:t>
            </a:r>
            <a:r>
              <a:rPr lang="it-IT" dirty="0" err="1">
                <a:latin typeface="Calibri" panose="020F0502020204030204" pitchFamily="34" charset="0"/>
                <a:cs typeface="Calibri" panose="020F0502020204030204" pitchFamily="34" charset="0"/>
              </a:rPr>
              <a:t>buncher</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quite</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unique</a:t>
            </a:r>
            <a:r>
              <a:rPr lang="it-IT" dirty="0">
                <a:latin typeface="Calibri" panose="020F0502020204030204" pitchFamily="34" charset="0"/>
                <a:cs typeface="Calibri" panose="020F0502020204030204" pitchFamily="34" charset="0"/>
              </a:rPr>
              <a:t>, with the </a:t>
            </a:r>
            <a:r>
              <a:rPr lang="it-IT" dirty="0" err="1">
                <a:latin typeface="Calibri" panose="020F0502020204030204" pitchFamily="34" charset="0"/>
                <a:cs typeface="Calibri" panose="020F0502020204030204" pitchFamily="34" charset="0"/>
              </a:rPr>
              <a:t>requirement</a:t>
            </a:r>
            <a:r>
              <a:rPr lang="it-IT" dirty="0">
                <a:latin typeface="Calibri" panose="020F0502020204030204" pitchFamily="34" charset="0"/>
                <a:cs typeface="Calibri" panose="020F0502020204030204" pitchFamily="34" charset="0"/>
              </a:rPr>
              <a:t> to accelerate the </a:t>
            </a:r>
            <a:r>
              <a:rPr lang="it-IT" dirty="0" err="1">
                <a:latin typeface="Calibri" panose="020F0502020204030204" pitchFamily="34" charset="0"/>
                <a:cs typeface="Calibri" panose="020F0502020204030204" pitchFamily="34" charset="0"/>
              </a:rPr>
              <a:t>beam</a:t>
            </a:r>
            <a:r>
              <a:rPr lang="it-IT" dirty="0">
                <a:latin typeface="Calibri" panose="020F0502020204030204" pitchFamily="34" charset="0"/>
                <a:cs typeface="Calibri" panose="020F0502020204030204" pitchFamily="34" charset="0"/>
              </a:rPr>
              <a:t>.</a:t>
            </a:r>
          </a:p>
          <a:p>
            <a:endParaRPr lang="it-IT" dirty="0"/>
          </a:p>
        </p:txBody>
      </p:sp>
    </p:spTree>
    <p:extLst>
      <p:ext uri="{BB962C8B-B14F-4D97-AF65-F5344CB8AC3E}">
        <p14:creationId xmlns:p14="http://schemas.microsoft.com/office/powerpoint/2010/main" val="259539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5CC2A9EA-DC5E-0F49-9DC4-B59826943657}"/>
              </a:ext>
            </a:extLst>
          </p:cNvPr>
          <p:cNvSpPr txBox="1">
            <a:spLocks/>
          </p:cNvSpPr>
          <p:nvPr/>
        </p:nvSpPr>
        <p:spPr>
          <a:xfrm>
            <a:off x="845319" y="153439"/>
            <a:ext cx="10972440" cy="498598"/>
          </a:xfrm>
          <a:prstGeom prst="rect">
            <a:avLst/>
          </a:prstGeom>
        </p:spPr>
        <p:txBody>
          <a:bodyPr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b="1" spc="-1" dirty="0">
                <a:solidFill>
                  <a:srgbClr val="724109"/>
                </a:solidFill>
                <a:latin typeface="Calibri"/>
                <a:ea typeface="+mn-ea"/>
                <a:cs typeface="+mn-cs"/>
              </a:rPr>
              <a:t>HB2TF </a:t>
            </a:r>
            <a:r>
              <a:rPr lang="it-IT" sz="3600" b="1" spc="-1" dirty="0" err="1">
                <a:solidFill>
                  <a:srgbClr val="724109"/>
                </a:solidFill>
                <a:latin typeface="Calibri"/>
                <a:ea typeface="+mn-ea"/>
                <a:cs typeface="+mn-cs"/>
              </a:rPr>
              <a:t>Current</a:t>
            </a:r>
            <a:r>
              <a:rPr lang="it-IT" sz="3600" b="1" spc="-1" dirty="0">
                <a:solidFill>
                  <a:srgbClr val="724109"/>
                </a:solidFill>
                <a:latin typeface="Calibri"/>
                <a:ea typeface="+mn-ea"/>
                <a:cs typeface="+mn-cs"/>
              </a:rPr>
              <a:t> </a:t>
            </a:r>
            <a:r>
              <a:rPr lang="it-IT" sz="3600" b="1" spc="-1" dirty="0" err="1">
                <a:solidFill>
                  <a:srgbClr val="724109"/>
                </a:solidFill>
                <a:latin typeface="Calibri"/>
                <a:ea typeface="+mn-ea"/>
                <a:cs typeface="+mn-cs"/>
              </a:rPr>
              <a:t>Activities</a:t>
            </a:r>
            <a:r>
              <a:rPr lang="it-IT" sz="3600" b="1" spc="-1" dirty="0">
                <a:solidFill>
                  <a:srgbClr val="724109"/>
                </a:solidFill>
                <a:latin typeface="Calibri"/>
                <a:ea typeface="+mn-ea"/>
                <a:cs typeface="+mn-cs"/>
              </a:rPr>
              <a:t> – </a:t>
            </a:r>
            <a:r>
              <a:rPr lang="it-IT" sz="3600" b="1" spc="-1" dirty="0" err="1">
                <a:solidFill>
                  <a:srgbClr val="724109"/>
                </a:solidFill>
                <a:latin typeface="Calibri"/>
                <a:ea typeface="+mn-ea"/>
                <a:cs typeface="+mn-cs"/>
              </a:rPr>
              <a:t>Beam</a:t>
            </a:r>
            <a:r>
              <a:rPr lang="it-IT" sz="3600" b="1" spc="-1" dirty="0">
                <a:solidFill>
                  <a:srgbClr val="724109"/>
                </a:solidFill>
                <a:latin typeface="Calibri"/>
                <a:ea typeface="+mn-ea"/>
                <a:cs typeface="+mn-cs"/>
              </a:rPr>
              <a:t> Dynamics</a:t>
            </a:r>
          </a:p>
        </p:txBody>
      </p:sp>
      <p:sp>
        <p:nvSpPr>
          <p:cNvPr id="26" name="Dodecagono 25">
            <a:extLst>
              <a:ext uri="{FF2B5EF4-FFF2-40B4-BE49-F238E27FC236}">
                <a16:creationId xmlns:a16="http://schemas.microsoft.com/office/drawing/2014/main" id="{E25711A9-277E-B545-A51B-4764AFFBB470}"/>
              </a:ext>
            </a:extLst>
          </p:cNvPr>
          <p:cNvSpPr/>
          <p:nvPr/>
        </p:nvSpPr>
        <p:spPr>
          <a:xfrm>
            <a:off x="10624599" y="652037"/>
            <a:ext cx="1328862" cy="1245042"/>
          </a:xfrm>
          <a:prstGeom prst="dodecagon">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2023</a:t>
            </a:r>
            <a:br>
              <a:rPr lang="en-US" b="1" dirty="0"/>
            </a:br>
            <a:r>
              <a:rPr lang="en-US" b="1" dirty="0"/>
              <a:t>Update</a:t>
            </a:r>
          </a:p>
        </p:txBody>
      </p:sp>
      <p:sp>
        <p:nvSpPr>
          <p:cNvPr id="2" name="CasellaDiTesto 1">
            <a:extLst>
              <a:ext uri="{FF2B5EF4-FFF2-40B4-BE49-F238E27FC236}">
                <a16:creationId xmlns:a16="http://schemas.microsoft.com/office/drawing/2014/main" id="{44341E0D-B8C7-FC42-A737-F236D46F4CFA}"/>
              </a:ext>
            </a:extLst>
          </p:cNvPr>
          <p:cNvSpPr txBox="1"/>
          <p:nvPr/>
        </p:nvSpPr>
        <p:spPr>
          <a:xfrm>
            <a:off x="845319" y="951392"/>
            <a:ext cx="3885707" cy="1200329"/>
          </a:xfrm>
          <a:prstGeom prst="rect">
            <a:avLst/>
          </a:prstGeom>
          <a:noFill/>
        </p:spPr>
        <p:txBody>
          <a:bodyPr wrap="square" rtlCol="0">
            <a:spAutoFit/>
          </a:bodyPr>
          <a:lstStyle/>
          <a:p>
            <a:r>
              <a:rPr lang="en-US" dirty="0"/>
              <a:t>Considering all progress and consolidated points previously discussed a new working point has been identified.</a:t>
            </a:r>
          </a:p>
        </p:txBody>
      </p:sp>
      <p:sp>
        <p:nvSpPr>
          <p:cNvPr id="17" name="CasellaDiTesto 16">
            <a:extLst>
              <a:ext uri="{FF2B5EF4-FFF2-40B4-BE49-F238E27FC236}">
                <a16:creationId xmlns:a16="http://schemas.microsoft.com/office/drawing/2014/main" id="{DF6756B3-C665-F847-8983-576F0B5A367C}"/>
              </a:ext>
            </a:extLst>
          </p:cNvPr>
          <p:cNvSpPr txBox="1"/>
          <p:nvPr/>
        </p:nvSpPr>
        <p:spPr>
          <a:xfrm>
            <a:off x="7311156" y="656673"/>
            <a:ext cx="3049636" cy="2062103"/>
          </a:xfrm>
          <a:prstGeom prst="rect">
            <a:avLst/>
          </a:prstGeom>
          <a:noFill/>
          <a:ln>
            <a:solidFill>
              <a:schemeClr val="tx1"/>
            </a:solidFill>
          </a:ln>
        </p:spPr>
        <p:txBody>
          <a:bodyPr wrap="square">
            <a:spAutoFit/>
          </a:bodyPr>
          <a:lstStyle/>
          <a:p>
            <a:r>
              <a:rPr lang="en-US" sz="1600" dirty="0"/>
              <a:t>Main data:</a:t>
            </a:r>
          </a:p>
          <a:p>
            <a:endParaRPr lang="en-US" sz="1600" dirty="0"/>
          </a:p>
          <a:p>
            <a:pPr marL="342900" indent="-342900">
              <a:buFont typeface="+mj-lt"/>
              <a:buAutoNum type="arabicPeriod"/>
            </a:pPr>
            <a:r>
              <a:rPr lang="en-US" sz="1600" dirty="0"/>
              <a:t>50 pC Bunch charge</a:t>
            </a:r>
          </a:p>
          <a:p>
            <a:pPr marL="342900" indent="-342900">
              <a:buFont typeface="+mj-lt"/>
              <a:buAutoNum type="arabicPeriod"/>
            </a:pPr>
            <a:r>
              <a:rPr lang="en-US" sz="1600" dirty="0"/>
              <a:t>DC-gun @300keV</a:t>
            </a:r>
          </a:p>
          <a:p>
            <a:pPr marL="342900" indent="-342900">
              <a:buFont typeface="+mj-lt"/>
              <a:buAutoNum type="arabicPeriod"/>
            </a:pPr>
            <a:r>
              <a:rPr lang="en-US" sz="1600" dirty="0"/>
              <a:t>New line solen. respect </a:t>
            </a:r>
          </a:p>
          <a:p>
            <a:pPr marL="342900" indent="-342900">
              <a:buFont typeface="+mj-lt"/>
              <a:buAutoNum type="arabicPeriod"/>
            </a:pPr>
            <a:r>
              <a:rPr lang="en-US" sz="1600" dirty="0"/>
              <a:t>New Bunchers profiles</a:t>
            </a:r>
          </a:p>
          <a:p>
            <a:pPr marL="342900" indent="-342900">
              <a:buFont typeface="+mj-lt"/>
              <a:buAutoNum type="arabicPeriod"/>
            </a:pPr>
            <a:r>
              <a:rPr lang="en-US" sz="1600" dirty="0"/>
              <a:t>Bunchers with </a:t>
            </a:r>
            <a:r>
              <a:rPr lang="en-US" sz="1600" dirty="0" err="1"/>
              <a:t>E</a:t>
            </a:r>
            <a:r>
              <a:rPr lang="en-US" sz="1600" baseline="-25000" dirty="0" err="1"/>
              <a:t>peak</a:t>
            </a:r>
            <a:r>
              <a:rPr lang="en-US" sz="1600" dirty="0"/>
              <a:t> = 2.7 MV/m</a:t>
            </a:r>
          </a:p>
        </p:txBody>
      </p:sp>
      <p:pic>
        <p:nvPicPr>
          <p:cNvPr id="18" name="Immagine 17">
            <a:extLst>
              <a:ext uri="{FF2B5EF4-FFF2-40B4-BE49-F238E27FC236}">
                <a16:creationId xmlns:a16="http://schemas.microsoft.com/office/drawing/2014/main" id="{1C50FD3F-58C4-DC4C-B09C-CBA184CC67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264" t="10730" r="6421"/>
          <a:stretch/>
        </p:blipFill>
        <p:spPr>
          <a:xfrm>
            <a:off x="845319" y="2207410"/>
            <a:ext cx="6023841" cy="4713817"/>
          </a:xfrm>
          <a:prstGeom prst="rect">
            <a:avLst/>
          </a:prstGeom>
        </p:spPr>
      </p:pic>
      <p:sp>
        <p:nvSpPr>
          <p:cNvPr id="21" name="CasellaDiTesto 20">
            <a:extLst>
              <a:ext uri="{FF2B5EF4-FFF2-40B4-BE49-F238E27FC236}">
                <a16:creationId xmlns:a16="http://schemas.microsoft.com/office/drawing/2014/main" id="{039C4327-74D0-7445-98DD-CD2C7EB43E44}"/>
              </a:ext>
            </a:extLst>
          </p:cNvPr>
          <p:cNvSpPr txBox="1"/>
          <p:nvPr/>
        </p:nvSpPr>
        <p:spPr>
          <a:xfrm>
            <a:off x="8234483" y="3640727"/>
            <a:ext cx="2390116" cy="1569660"/>
          </a:xfrm>
          <a:prstGeom prst="rect">
            <a:avLst/>
          </a:prstGeom>
          <a:solidFill>
            <a:schemeClr val="accent2">
              <a:lumMod val="40000"/>
              <a:lumOff val="60000"/>
            </a:schemeClr>
          </a:solidFill>
          <a:ln w="19050">
            <a:solidFill>
              <a:schemeClr val="accent2">
                <a:lumMod val="60000"/>
                <a:lumOff val="40000"/>
              </a:schemeClr>
            </a:solidFill>
          </a:ln>
        </p:spPr>
        <p:txBody>
          <a:bodyPr wrap="square">
            <a:spAutoFit/>
          </a:bodyPr>
          <a:lstStyle/>
          <a:p>
            <a:r>
              <a:rPr lang="en-US" sz="1600" dirty="0"/>
              <a:t>Region of the cryogenic booster needed to rise the beam energy before entering the typical dispersion line that inject any ERL</a:t>
            </a:r>
            <a:endParaRPr lang="en-AU" sz="1600" dirty="0"/>
          </a:p>
        </p:txBody>
      </p:sp>
      <p:cxnSp>
        <p:nvCxnSpPr>
          <p:cNvPr id="22" name="Connettore 2 21">
            <a:extLst>
              <a:ext uri="{FF2B5EF4-FFF2-40B4-BE49-F238E27FC236}">
                <a16:creationId xmlns:a16="http://schemas.microsoft.com/office/drawing/2014/main" id="{0BA1165A-6790-984F-B4BC-89DA4E038D47}"/>
              </a:ext>
            </a:extLst>
          </p:cNvPr>
          <p:cNvCxnSpPr>
            <a:cxnSpLocks/>
          </p:cNvCxnSpPr>
          <p:nvPr/>
        </p:nvCxnSpPr>
        <p:spPr>
          <a:xfrm flipV="1">
            <a:off x="5305117" y="4564318"/>
            <a:ext cx="2818466" cy="1384269"/>
          </a:xfrm>
          <a:prstGeom prst="straightConnector1">
            <a:avLst/>
          </a:prstGeom>
          <a:ln w="190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23">
            <a:extLst>
              <a:ext uri="{FF2B5EF4-FFF2-40B4-BE49-F238E27FC236}">
                <a16:creationId xmlns:a16="http://schemas.microsoft.com/office/drawing/2014/main" id="{FBAEC125-633E-3942-B625-941465CED2C6}"/>
              </a:ext>
            </a:extLst>
          </p:cNvPr>
          <p:cNvCxnSpPr>
            <a:cxnSpLocks/>
          </p:cNvCxnSpPr>
          <p:nvPr/>
        </p:nvCxnSpPr>
        <p:spPr>
          <a:xfrm>
            <a:off x="5305117" y="3640727"/>
            <a:ext cx="2818466" cy="923591"/>
          </a:xfrm>
          <a:prstGeom prst="straightConnector1">
            <a:avLst/>
          </a:prstGeom>
          <a:ln w="190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234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5CC2A9EA-DC5E-0F49-9DC4-B59826943657}"/>
              </a:ext>
            </a:extLst>
          </p:cNvPr>
          <p:cNvSpPr txBox="1">
            <a:spLocks/>
          </p:cNvSpPr>
          <p:nvPr/>
        </p:nvSpPr>
        <p:spPr>
          <a:xfrm>
            <a:off x="845319" y="153439"/>
            <a:ext cx="10972440" cy="498598"/>
          </a:xfrm>
          <a:prstGeom prst="rect">
            <a:avLst/>
          </a:prstGeom>
        </p:spPr>
        <p:txBody>
          <a:bodyPr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b="1" spc="-1" dirty="0">
                <a:solidFill>
                  <a:srgbClr val="724109"/>
                </a:solidFill>
                <a:latin typeface="Calibri"/>
                <a:ea typeface="+mn-ea"/>
                <a:cs typeface="+mn-cs"/>
              </a:rPr>
              <a:t>HB2TF </a:t>
            </a:r>
            <a:r>
              <a:rPr lang="it-IT" sz="3600" b="1" spc="-1" dirty="0" err="1">
                <a:solidFill>
                  <a:srgbClr val="724109"/>
                </a:solidFill>
                <a:latin typeface="Calibri"/>
                <a:ea typeface="+mn-ea"/>
                <a:cs typeface="+mn-cs"/>
              </a:rPr>
              <a:t>Current</a:t>
            </a:r>
            <a:r>
              <a:rPr lang="it-IT" sz="3600" b="1" spc="-1" dirty="0">
                <a:solidFill>
                  <a:srgbClr val="724109"/>
                </a:solidFill>
                <a:latin typeface="Calibri"/>
                <a:ea typeface="+mn-ea"/>
                <a:cs typeface="+mn-cs"/>
              </a:rPr>
              <a:t> </a:t>
            </a:r>
            <a:r>
              <a:rPr lang="it-IT" sz="3600" b="1" spc="-1" dirty="0" err="1">
                <a:solidFill>
                  <a:srgbClr val="724109"/>
                </a:solidFill>
                <a:latin typeface="Calibri"/>
                <a:ea typeface="+mn-ea"/>
                <a:cs typeface="+mn-cs"/>
              </a:rPr>
              <a:t>Activities</a:t>
            </a:r>
            <a:r>
              <a:rPr lang="it-IT" sz="3600" b="1" spc="-1" dirty="0">
                <a:solidFill>
                  <a:srgbClr val="724109"/>
                </a:solidFill>
                <a:latin typeface="Calibri"/>
                <a:ea typeface="+mn-ea"/>
                <a:cs typeface="+mn-cs"/>
              </a:rPr>
              <a:t> – </a:t>
            </a:r>
            <a:r>
              <a:rPr lang="it-IT" sz="3600" b="1" spc="-1" dirty="0" err="1">
                <a:solidFill>
                  <a:srgbClr val="724109"/>
                </a:solidFill>
                <a:latin typeface="Calibri"/>
                <a:ea typeface="+mn-ea"/>
                <a:cs typeface="+mn-cs"/>
              </a:rPr>
              <a:t>Beam</a:t>
            </a:r>
            <a:r>
              <a:rPr lang="it-IT" sz="3600" b="1" spc="-1" dirty="0">
                <a:solidFill>
                  <a:srgbClr val="724109"/>
                </a:solidFill>
                <a:latin typeface="Calibri"/>
                <a:ea typeface="+mn-ea"/>
                <a:cs typeface="+mn-cs"/>
              </a:rPr>
              <a:t> Dynamics</a:t>
            </a:r>
          </a:p>
        </p:txBody>
      </p:sp>
      <p:sp>
        <p:nvSpPr>
          <p:cNvPr id="26" name="Dodecagono 25">
            <a:extLst>
              <a:ext uri="{FF2B5EF4-FFF2-40B4-BE49-F238E27FC236}">
                <a16:creationId xmlns:a16="http://schemas.microsoft.com/office/drawing/2014/main" id="{E25711A9-277E-B545-A51B-4764AFFBB470}"/>
              </a:ext>
            </a:extLst>
          </p:cNvPr>
          <p:cNvSpPr/>
          <p:nvPr/>
        </p:nvSpPr>
        <p:spPr>
          <a:xfrm>
            <a:off x="10624599" y="652037"/>
            <a:ext cx="1328862" cy="1245042"/>
          </a:xfrm>
          <a:prstGeom prst="dodecagon">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2023</a:t>
            </a:r>
            <a:br>
              <a:rPr lang="en-US" b="1" dirty="0"/>
            </a:br>
            <a:r>
              <a:rPr lang="en-US" b="1" dirty="0"/>
              <a:t>Update</a:t>
            </a:r>
          </a:p>
        </p:txBody>
      </p:sp>
      <p:sp>
        <p:nvSpPr>
          <p:cNvPr id="17" name="CasellaDiTesto 16">
            <a:extLst>
              <a:ext uri="{FF2B5EF4-FFF2-40B4-BE49-F238E27FC236}">
                <a16:creationId xmlns:a16="http://schemas.microsoft.com/office/drawing/2014/main" id="{DF6756B3-C665-F847-8983-576F0B5A367C}"/>
              </a:ext>
            </a:extLst>
          </p:cNvPr>
          <p:cNvSpPr txBox="1"/>
          <p:nvPr/>
        </p:nvSpPr>
        <p:spPr>
          <a:xfrm>
            <a:off x="7311156" y="656673"/>
            <a:ext cx="3049636" cy="2062103"/>
          </a:xfrm>
          <a:prstGeom prst="rect">
            <a:avLst/>
          </a:prstGeom>
          <a:noFill/>
          <a:ln>
            <a:solidFill>
              <a:schemeClr val="tx1"/>
            </a:solidFill>
          </a:ln>
        </p:spPr>
        <p:txBody>
          <a:bodyPr wrap="square">
            <a:spAutoFit/>
          </a:bodyPr>
          <a:lstStyle/>
          <a:p>
            <a:r>
              <a:rPr lang="en-US" sz="1600" dirty="0"/>
              <a:t>Final operating point features:</a:t>
            </a:r>
          </a:p>
          <a:p>
            <a:endParaRPr lang="en-US" sz="1600" dirty="0"/>
          </a:p>
          <a:p>
            <a:pPr marL="342900" indent="-342900">
              <a:buFont typeface="+mj-lt"/>
              <a:buAutoNum type="arabicPeriod"/>
            </a:pPr>
            <a:r>
              <a:rPr lang="en-US" sz="1600" dirty="0"/>
              <a:t>50 pC Bunch charge</a:t>
            </a:r>
          </a:p>
          <a:p>
            <a:pPr marL="342900" indent="-342900">
              <a:buFont typeface="+mj-lt"/>
              <a:buAutoNum type="arabicPeriod"/>
            </a:pPr>
            <a:r>
              <a:rPr lang="en-US" sz="1600" dirty="0"/>
              <a:t>DC-gun @300keV</a:t>
            </a:r>
          </a:p>
          <a:p>
            <a:pPr marL="342900" indent="-342900">
              <a:buFont typeface="+mj-lt"/>
              <a:buAutoNum type="arabicPeriod"/>
            </a:pPr>
            <a:r>
              <a:rPr lang="en-US" sz="1600" dirty="0"/>
              <a:t>New line solen. respect </a:t>
            </a:r>
          </a:p>
          <a:p>
            <a:pPr marL="342900" indent="-342900">
              <a:buFont typeface="+mj-lt"/>
              <a:buAutoNum type="arabicPeriod"/>
            </a:pPr>
            <a:r>
              <a:rPr lang="en-US" sz="1600" dirty="0"/>
              <a:t>New Bunchers profiles</a:t>
            </a:r>
          </a:p>
          <a:p>
            <a:pPr marL="342900" indent="-342900">
              <a:buFont typeface="+mj-lt"/>
              <a:buAutoNum type="arabicPeriod"/>
            </a:pPr>
            <a:r>
              <a:rPr lang="en-US" sz="1600" dirty="0"/>
              <a:t>Bunchers with </a:t>
            </a:r>
            <a:r>
              <a:rPr lang="en-US" sz="1600" dirty="0" err="1"/>
              <a:t>E</a:t>
            </a:r>
            <a:r>
              <a:rPr lang="en-US" sz="1600" baseline="-25000" dirty="0" err="1"/>
              <a:t>peak</a:t>
            </a:r>
            <a:r>
              <a:rPr lang="en-US" sz="1600" dirty="0"/>
              <a:t> = 2.7 MV/m</a:t>
            </a:r>
          </a:p>
        </p:txBody>
      </p:sp>
      <p:pic>
        <p:nvPicPr>
          <p:cNvPr id="18" name="Immagine 17">
            <a:extLst>
              <a:ext uri="{FF2B5EF4-FFF2-40B4-BE49-F238E27FC236}">
                <a16:creationId xmlns:a16="http://schemas.microsoft.com/office/drawing/2014/main" id="{1C50FD3F-58C4-DC4C-B09C-CBA184CC672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264" t="10730" r="6421"/>
          <a:stretch/>
        </p:blipFill>
        <p:spPr>
          <a:xfrm>
            <a:off x="845319" y="812790"/>
            <a:ext cx="6023841" cy="4713817"/>
          </a:xfrm>
          <a:prstGeom prst="rect">
            <a:avLst/>
          </a:prstGeom>
        </p:spPr>
      </p:pic>
      <p:sp>
        <p:nvSpPr>
          <p:cNvPr id="21" name="CasellaDiTesto 20">
            <a:extLst>
              <a:ext uri="{FF2B5EF4-FFF2-40B4-BE49-F238E27FC236}">
                <a16:creationId xmlns:a16="http://schemas.microsoft.com/office/drawing/2014/main" id="{039C4327-74D0-7445-98DD-CD2C7EB43E44}"/>
              </a:ext>
            </a:extLst>
          </p:cNvPr>
          <p:cNvSpPr txBox="1"/>
          <p:nvPr/>
        </p:nvSpPr>
        <p:spPr>
          <a:xfrm>
            <a:off x="8234483" y="3640727"/>
            <a:ext cx="2390116" cy="1569660"/>
          </a:xfrm>
          <a:prstGeom prst="rect">
            <a:avLst/>
          </a:prstGeom>
          <a:solidFill>
            <a:schemeClr val="accent2">
              <a:lumMod val="40000"/>
              <a:lumOff val="60000"/>
            </a:schemeClr>
          </a:solidFill>
          <a:ln w="19050">
            <a:solidFill>
              <a:schemeClr val="accent2">
                <a:lumMod val="60000"/>
                <a:lumOff val="40000"/>
              </a:schemeClr>
            </a:solidFill>
          </a:ln>
        </p:spPr>
        <p:txBody>
          <a:bodyPr wrap="square">
            <a:spAutoFit/>
          </a:bodyPr>
          <a:lstStyle/>
          <a:p>
            <a:r>
              <a:rPr lang="en-US" sz="1600" dirty="0"/>
              <a:t>Region of the cryogenic booster needed to rise the beam energy before entering the typical dispersion line that inject any ERL</a:t>
            </a:r>
            <a:endParaRPr lang="en-AU" sz="1600" dirty="0"/>
          </a:p>
        </p:txBody>
      </p:sp>
      <p:cxnSp>
        <p:nvCxnSpPr>
          <p:cNvPr id="22" name="Connettore 2 21">
            <a:extLst>
              <a:ext uri="{FF2B5EF4-FFF2-40B4-BE49-F238E27FC236}">
                <a16:creationId xmlns:a16="http://schemas.microsoft.com/office/drawing/2014/main" id="{0BA1165A-6790-984F-B4BC-89DA4E038D47}"/>
              </a:ext>
            </a:extLst>
          </p:cNvPr>
          <p:cNvCxnSpPr>
            <a:cxnSpLocks/>
          </p:cNvCxnSpPr>
          <p:nvPr/>
        </p:nvCxnSpPr>
        <p:spPr>
          <a:xfrm flipV="1">
            <a:off x="4733356" y="4269245"/>
            <a:ext cx="3268521" cy="330333"/>
          </a:xfrm>
          <a:prstGeom prst="straightConnector1">
            <a:avLst/>
          </a:prstGeom>
          <a:ln w="190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23">
            <a:extLst>
              <a:ext uri="{FF2B5EF4-FFF2-40B4-BE49-F238E27FC236}">
                <a16:creationId xmlns:a16="http://schemas.microsoft.com/office/drawing/2014/main" id="{FBAEC125-633E-3942-B625-941465CED2C6}"/>
              </a:ext>
            </a:extLst>
          </p:cNvPr>
          <p:cNvCxnSpPr>
            <a:cxnSpLocks/>
          </p:cNvCxnSpPr>
          <p:nvPr/>
        </p:nvCxnSpPr>
        <p:spPr>
          <a:xfrm>
            <a:off x="5166844" y="2222668"/>
            <a:ext cx="2870061" cy="2046577"/>
          </a:xfrm>
          <a:prstGeom prst="straightConnector1">
            <a:avLst/>
          </a:prstGeom>
          <a:ln w="1905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1" name="Tabella 5">
            <a:extLst>
              <a:ext uri="{FF2B5EF4-FFF2-40B4-BE49-F238E27FC236}">
                <a16:creationId xmlns:a16="http://schemas.microsoft.com/office/drawing/2014/main" id="{F5402A00-BB28-534A-B265-0A1686B3FC8A}"/>
              </a:ext>
            </a:extLst>
          </p:cNvPr>
          <p:cNvGraphicFramePr>
            <a:graphicFrameLocks noGrp="1"/>
          </p:cNvGraphicFramePr>
          <p:nvPr>
            <p:extLst/>
          </p:nvPr>
        </p:nvGraphicFramePr>
        <p:xfrm>
          <a:off x="882677" y="5697766"/>
          <a:ext cx="7701358" cy="1036320"/>
        </p:xfrm>
        <a:graphic>
          <a:graphicData uri="http://schemas.openxmlformats.org/drawingml/2006/table">
            <a:tbl>
              <a:tblPr firstRow="1" bandRow="1">
                <a:tableStyleId>{5C22544A-7EE6-4342-B048-85BDC9FD1C3A}</a:tableStyleId>
              </a:tblPr>
              <a:tblGrid>
                <a:gridCol w="1278141">
                  <a:extLst>
                    <a:ext uri="{9D8B030D-6E8A-4147-A177-3AD203B41FA5}">
                      <a16:colId xmlns:a16="http://schemas.microsoft.com/office/drawing/2014/main" val="1519847214"/>
                    </a:ext>
                  </a:extLst>
                </a:gridCol>
                <a:gridCol w="1230636">
                  <a:extLst>
                    <a:ext uri="{9D8B030D-6E8A-4147-A177-3AD203B41FA5}">
                      <a16:colId xmlns:a16="http://schemas.microsoft.com/office/drawing/2014/main" val="1538050619"/>
                    </a:ext>
                  </a:extLst>
                </a:gridCol>
                <a:gridCol w="1891534">
                  <a:extLst>
                    <a:ext uri="{9D8B030D-6E8A-4147-A177-3AD203B41FA5}">
                      <a16:colId xmlns:a16="http://schemas.microsoft.com/office/drawing/2014/main" val="2904318798"/>
                    </a:ext>
                  </a:extLst>
                </a:gridCol>
                <a:gridCol w="1154671">
                  <a:extLst>
                    <a:ext uri="{9D8B030D-6E8A-4147-A177-3AD203B41FA5}">
                      <a16:colId xmlns:a16="http://schemas.microsoft.com/office/drawing/2014/main" val="1575097003"/>
                    </a:ext>
                  </a:extLst>
                </a:gridCol>
                <a:gridCol w="1200250">
                  <a:extLst>
                    <a:ext uri="{9D8B030D-6E8A-4147-A177-3AD203B41FA5}">
                      <a16:colId xmlns:a16="http://schemas.microsoft.com/office/drawing/2014/main" val="3036152206"/>
                    </a:ext>
                  </a:extLst>
                </a:gridCol>
                <a:gridCol w="946126">
                  <a:extLst>
                    <a:ext uri="{9D8B030D-6E8A-4147-A177-3AD203B41FA5}">
                      <a16:colId xmlns:a16="http://schemas.microsoft.com/office/drawing/2014/main" val="3568789788"/>
                    </a:ext>
                  </a:extLst>
                </a:gridCol>
              </a:tblGrid>
              <a:tr h="0">
                <a:tc>
                  <a:txBody>
                    <a:bodyPr/>
                    <a:lstStyle/>
                    <a:p>
                      <a:r>
                        <a:rPr lang="en-US" sz="1400" dirty="0"/>
                        <a:t>Charge</a:t>
                      </a:r>
                    </a:p>
                  </a:txBody>
                  <a:tcPr/>
                </a:tc>
                <a:tc>
                  <a:txBody>
                    <a:bodyPr/>
                    <a:lstStyle/>
                    <a:p>
                      <a:r>
                        <a:rPr lang="en-US" sz="1400" dirty="0"/>
                        <a:t>Sig_ X [mm]</a:t>
                      </a:r>
                    </a:p>
                  </a:txBody>
                  <a:tcPr/>
                </a:tc>
                <a:tc>
                  <a:txBody>
                    <a:bodyPr/>
                    <a:lstStyle/>
                    <a:p>
                      <a:r>
                        <a:rPr lang="en-US" sz="1400" dirty="0" err="1"/>
                        <a:t>Emit_nx</a:t>
                      </a:r>
                      <a:r>
                        <a:rPr lang="en-US" sz="1400" dirty="0"/>
                        <a:t>[mm-</a:t>
                      </a:r>
                      <a:r>
                        <a:rPr lang="en-US" sz="1400" dirty="0" err="1"/>
                        <a:t>mrad</a:t>
                      </a:r>
                      <a:r>
                        <a:rPr lang="en-US" sz="1400" dirty="0"/>
                        <a:t>]</a:t>
                      </a:r>
                    </a:p>
                  </a:txBody>
                  <a:tcPr/>
                </a:tc>
                <a:tc>
                  <a:txBody>
                    <a:bodyPr/>
                    <a:lstStyle/>
                    <a:p>
                      <a:r>
                        <a:rPr lang="en-US" sz="1400" dirty="0" err="1"/>
                        <a:t>Sig_z</a:t>
                      </a:r>
                      <a:r>
                        <a:rPr lang="en-US" sz="1400" dirty="0"/>
                        <a:t> [mm]</a:t>
                      </a:r>
                    </a:p>
                  </a:txBody>
                  <a:tcPr/>
                </a:tc>
                <a:tc>
                  <a:txBody>
                    <a:bodyPr/>
                    <a:lstStyle/>
                    <a:p>
                      <a:r>
                        <a:rPr lang="el-GR" sz="1400" dirty="0"/>
                        <a:t>Δ</a:t>
                      </a:r>
                      <a:r>
                        <a:rPr lang="it-IT" sz="1400" dirty="0"/>
                        <a:t>E [</a:t>
                      </a:r>
                      <a:r>
                        <a:rPr lang="it-IT" sz="1400" dirty="0" err="1"/>
                        <a:t>keV</a:t>
                      </a:r>
                      <a:r>
                        <a:rPr lang="it-IT" sz="1400" dirty="0"/>
                        <a:t>]</a:t>
                      </a:r>
                      <a:endParaRPr lang="en-US" sz="1400" dirty="0"/>
                    </a:p>
                  </a:txBody>
                  <a:tcPr/>
                </a:tc>
                <a:tc>
                  <a:txBody>
                    <a:bodyPr/>
                    <a:lstStyle/>
                    <a:p>
                      <a:r>
                        <a:rPr lang="en-US" sz="1400" dirty="0"/>
                        <a:t>Energy [MeV]</a:t>
                      </a:r>
                    </a:p>
                  </a:txBody>
                  <a:tcPr/>
                </a:tc>
                <a:extLst>
                  <a:ext uri="{0D108BD9-81ED-4DB2-BD59-A6C34878D82A}">
                    <a16:rowId xmlns:a16="http://schemas.microsoft.com/office/drawing/2014/main" val="3950109512"/>
                  </a:ext>
                </a:extLst>
              </a:tr>
              <a:tr h="323435">
                <a:tc>
                  <a:txBody>
                    <a:bodyPr/>
                    <a:lstStyle/>
                    <a:p>
                      <a:r>
                        <a:rPr lang="en-US" sz="1400" b="1" dirty="0">
                          <a:highlight>
                            <a:srgbClr val="FFFF00"/>
                          </a:highlight>
                        </a:rPr>
                        <a:t>50   pC – 300 keV</a:t>
                      </a:r>
                    </a:p>
                  </a:txBody>
                  <a:tcPr/>
                </a:tc>
                <a:tc>
                  <a:txBody>
                    <a:bodyPr/>
                    <a:lstStyle/>
                    <a:p>
                      <a:r>
                        <a:rPr lang="en-US" sz="1400" b="1" dirty="0">
                          <a:solidFill>
                            <a:srgbClr val="000040"/>
                          </a:solidFill>
                          <a:highlight>
                            <a:srgbClr val="FFFF00"/>
                          </a:highlight>
                        </a:rPr>
                        <a:t>0.56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0040"/>
                          </a:solidFill>
                          <a:highlight>
                            <a:srgbClr val="FFFF00"/>
                          </a:highlight>
                        </a:rPr>
                        <a:t>0.74	</a:t>
                      </a:r>
                    </a:p>
                  </a:txBody>
                  <a:tcPr/>
                </a:tc>
                <a:tc>
                  <a:txBody>
                    <a:bodyPr/>
                    <a:lstStyle/>
                    <a:p>
                      <a:r>
                        <a:rPr lang="en-US" sz="1400" b="1" dirty="0">
                          <a:solidFill>
                            <a:srgbClr val="000040"/>
                          </a:solidFill>
                          <a:highlight>
                            <a:srgbClr val="FFFF00"/>
                          </a:highlight>
                        </a:rPr>
                        <a:t>0.97	</a:t>
                      </a:r>
                    </a:p>
                  </a:txBody>
                  <a:tcPr/>
                </a:tc>
                <a:tc>
                  <a:txBody>
                    <a:bodyPr/>
                    <a:lstStyle/>
                    <a:p>
                      <a:r>
                        <a:rPr lang="en-US" sz="1400" b="1" dirty="0">
                          <a:solidFill>
                            <a:srgbClr val="000040"/>
                          </a:solidFill>
                          <a:highlight>
                            <a:srgbClr val="FFFF00"/>
                          </a:highlight>
                        </a:rPr>
                        <a:t>3.5	</a:t>
                      </a:r>
                    </a:p>
                  </a:txBody>
                  <a:tcPr/>
                </a:tc>
                <a:tc>
                  <a:txBody>
                    <a:bodyPr/>
                    <a:lstStyle/>
                    <a:p>
                      <a:r>
                        <a:rPr lang="en-US" sz="1400" b="1" dirty="0">
                          <a:solidFill>
                            <a:srgbClr val="000040"/>
                          </a:solidFill>
                          <a:highlight>
                            <a:srgbClr val="FFFF00"/>
                          </a:highlight>
                        </a:rPr>
                        <a:t>4.56</a:t>
                      </a:r>
                    </a:p>
                  </a:txBody>
                  <a:tcPr/>
                </a:tc>
                <a:extLst>
                  <a:ext uri="{0D108BD9-81ED-4DB2-BD59-A6C34878D82A}">
                    <a16:rowId xmlns:a16="http://schemas.microsoft.com/office/drawing/2014/main" val="2306756506"/>
                  </a:ext>
                </a:extLst>
              </a:tr>
            </a:tbl>
          </a:graphicData>
        </a:graphic>
      </p:graphicFrame>
    </p:spTree>
    <p:extLst>
      <p:ext uri="{BB962C8B-B14F-4D97-AF65-F5344CB8AC3E}">
        <p14:creationId xmlns:p14="http://schemas.microsoft.com/office/powerpoint/2010/main" val="422485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5CC2A9EA-DC5E-0F49-9DC4-B59826943657}"/>
              </a:ext>
            </a:extLst>
          </p:cNvPr>
          <p:cNvSpPr txBox="1">
            <a:spLocks/>
          </p:cNvSpPr>
          <p:nvPr/>
        </p:nvSpPr>
        <p:spPr>
          <a:xfrm>
            <a:off x="845319" y="153439"/>
            <a:ext cx="10972440" cy="498598"/>
          </a:xfrm>
          <a:prstGeom prst="rect">
            <a:avLst/>
          </a:prstGeom>
        </p:spPr>
        <p:txBody>
          <a:bodyPr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b="1" spc="-1" dirty="0">
                <a:solidFill>
                  <a:srgbClr val="724109"/>
                </a:solidFill>
                <a:latin typeface="Calibri"/>
                <a:ea typeface="+mn-ea"/>
                <a:cs typeface="+mn-cs"/>
              </a:rPr>
              <a:t>HB2TF </a:t>
            </a:r>
            <a:r>
              <a:rPr lang="it-IT" sz="3600" b="1" spc="-1" dirty="0" err="1">
                <a:solidFill>
                  <a:srgbClr val="724109"/>
                </a:solidFill>
                <a:latin typeface="Calibri"/>
                <a:ea typeface="+mn-ea"/>
                <a:cs typeface="+mn-cs"/>
              </a:rPr>
              <a:t>Current</a:t>
            </a:r>
            <a:r>
              <a:rPr lang="it-IT" sz="3600" b="1" spc="-1" dirty="0">
                <a:solidFill>
                  <a:srgbClr val="724109"/>
                </a:solidFill>
                <a:latin typeface="Calibri"/>
                <a:ea typeface="+mn-ea"/>
                <a:cs typeface="+mn-cs"/>
              </a:rPr>
              <a:t> </a:t>
            </a:r>
            <a:r>
              <a:rPr lang="it-IT" sz="3600" b="1" spc="-1" dirty="0" err="1">
                <a:solidFill>
                  <a:srgbClr val="724109"/>
                </a:solidFill>
                <a:latin typeface="Calibri"/>
                <a:ea typeface="+mn-ea"/>
                <a:cs typeface="+mn-cs"/>
              </a:rPr>
              <a:t>Activities</a:t>
            </a:r>
            <a:r>
              <a:rPr lang="it-IT" sz="3600" b="1" spc="-1" dirty="0">
                <a:solidFill>
                  <a:srgbClr val="724109"/>
                </a:solidFill>
                <a:latin typeface="Calibri"/>
                <a:ea typeface="+mn-ea"/>
                <a:cs typeface="+mn-cs"/>
              </a:rPr>
              <a:t> </a:t>
            </a:r>
            <a:r>
              <a:rPr lang="it-IT" sz="3600" b="1" spc="-1" dirty="0">
                <a:solidFill>
                  <a:srgbClr val="724109"/>
                </a:solidFill>
                <a:latin typeface="Calibri"/>
              </a:rPr>
              <a:t>– </a:t>
            </a:r>
            <a:r>
              <a:rPr lang="it-IT" sz="3600" b="1" spc="-1" dirty="0" err="1">
                <a:solidFill>
                  <a:srgbClr val="724109"/>
                </a:solidFill>
                <a:latin typeface="Calibri"/>
              </a:rPr>
              <a:t>Beam</a:t>
            </a:r>
            <a:r>
              <a:rPr lang="it-IT" sz="3600" b="1" spc="-1" dirty="0">
                <a:solidFill>
                  <a:srgbClr val="724109"/>
                </a:solidFill>
                <a:latin typeface="Calibri"/>
              </a:rPr>
              <a:t> Dynamics</a:t>
            </a:r>
            <a:endParaRPr lang="it-IT" sz="3600" b="1" spc="-1" dirty="0">
              <a:solidFill>
                <a:srgbClr val="724109"/>
              </a:solidFill>
              <a:latin typeface="Calibri"/>
              <a:ea typeface="+mn-ea"/>
              <a:cs typeface="+mn-cs"/>
            </a:endParaRPr>
          </a:p>
        </p:txBody>
      </p:sp>
      <p:sp>
        <p:nvSpPr>
          <p:cNvPr id="26" name="Dodecagono 25">
            <a:extLst>
              <a:ext uri="{FF2B5EF4-FFF2-40B4-BE49-F238E27FC236}">
                <a16:creationId xmlns:a16="http://schemas.microsoft.com/office/drawing/2014/main" id="{E25711A9-277E-B545-A51B-4764AFFBB470}"/>
              </a:ext>
            </a:extLst>
          </p:cNvPr>
          <p:cNvSpPr/>
          <p:nvPr/>
        </p:nvSpPr>
        <p:spPr>
          <a:xfrm>
            <a:off x="10624599" y="652037"/>
            <a:ext cx="1328862" cy="1245042"/>
          </a:xfrm>
          <a:prstGeom prst="dodecagon">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2023</a:t>
            </a:r>
            <a:br>
              <a:rPr lang="en-US" b="1" dirty="0"/>
            </a:br>
            <a:r>
              <a:rPr lang="en-US" b="1" dirty="0"/>
              <a:t>Update</a:t>
            </a:r>
          </a:p>
        </p:txBody>
      </p:sp>
      <p:pic>
        <p:nvPicPr>
          <p:cNvPr id="5" name="Immagine 4">
            <a:extLst>
              <a:ext uri="{FF2B5EF4-FFF2-40B4-BE49-F238E27FC236}">
                <a16:creationId xmlns:a16="http://schemas.microsoft.com/office/drawing/2014/main" id="{7B49D733-D278-B644-8F88-9736489FC5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59183" y="3766051"/>
            <a:ext cx="5342003" cy="3018661"/>
          </a:xfrm>
          <a:prstGeom prst="rect">
            <a:avLst/>
          </a:prstGeom>
        </p:spPr>
      </p:pic>
      <p:pic>
        <p:nvPicPr>
          <p:cNvPr id="6" name="Immagine 5">
            <a:extLst>
              <a:ext uri="{FF2B5EF4-FFF2-40B4-BE49-F238E27FC236}">
                <a16:creationId xmlns:a16="http://schemas.microsoft.com/office/drawing/2014/main" id="{32C272FA-CB99-0C48-BD06-050780944C7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43727" y="652037"/>
            <a:ext cx="6000473" cy="2308799"/>
          </a:xfrm>
          <a:prstGeom prst="rect">
            <a:avLst/>
          </a:prstGeom>
        </p:spPr>
      </p:pic>
      <p:sp>
        <p:nvSpPr>
          <p:cNvPr id="7" name="CasellaDiTesto 6">
            <a:extLst>
              <a:ext uri="{FF2B5EF4-FFF2-40B4-BE49-F238E27FC236}">
                <a16:creationId xmlns:a16="http://schemas.microsoft.com/office/drawing/2014/main" id="{2A3F17C5-2369-9346-9D3F-ADBB92F1DA4F}"/>
              </a:ext>
            </a:extLst>
          </p:cNvPr>
          <p:cNvSpPr txBox="1"/>
          <p:nvPr/>
        </p:nvSpPr>
        <p:spPr>
          <a:xfrm>
            <a:off x="874647" y="869139"/>
            <a:ext cx="3109640" cy="1169551"/>
          </a:xfrm>
          <a:prstGeom prst="rect">
            <a:avLst/>
          </a:prstGeom>
          <a:noFill/>
          <a:ln>
            <a:solidFill>
              <a:srgbClr val="C00000"/>
            </a:solidFill>
          </a:ln>
        </p:spPr>
        <p:txBody>
          <a:bodyPr wrap="square" rtlCol="0">
            <a:spAutoFit/>
          </a:bodyPr>
          <a:lstStyle/>
          <a:p>
            <a:r>
              <a:rPr lang="en-US" sz="1400" b="1" dirty="0">
                <a:solidFill>
                  <a:srgbClr val="C00000"/>
                </a:solidFill>
              </a:rPr>
              <a:t>Slit position for emittance measurement. Position before the solenoid; the measure</a:t>
            </a:r>
            <a:br>
              <a:rPr lang="en-US" sz="1400" b="1" dirty="0">
                <a:solidFill>
                  <a:srgbClr val="C00000"/>
                </a:solidFill>
              </a:rPr>
            </a:br>
            <a:r>
              <a:rPr lang="en-US" sz="1400" b="1" dirty="0">
                <a:solidFill>
                  <a:srgbClr val="C00000"/>
                </a:solidFill>
              </a:rPr>
              <a:t>has be done out of the </a:t>
            </a:r>
            <a:r>
              <a:rPr lang="en-US" sz="1400" b="1" dirty="0" err="1">
                <a:solidFill>
                  <a:srgbClr val="C00000"/>
                </a:solidFill>
              </a:rPr>
              <a:t>B</a:t>
            </a:r>
            <a:r>
              <a:rPr lang="en-US" sz="1400" b="1" baseline="-25000" dirty="0" err="1">
                <a:solidFill>
                  <a:srgbClr val="C00000"/>
                </a:solidFill>
              </a:rPr>
              <a:t>z</a:t>
            </a:r>
            <a:r>
              <a:rPr lang="en-US" sz="1400" b="1" dirty="0">
                <a:solidFill>
                  <a:srgbClr val="C00000"/>
                </a:solidFill>
              </a:rPr>
              <a:t> field tails</a:t>
            </a:r>
          </a:p>
        </p:txBody>
      </p:sp>
      <p:cxnSp>
        <p:nvCxnSpPr>
          <p:cNvPr id="8" name="Connettore 2 7">
            <a:extLst>
              <a:ext uri="{FF2B5EF4-FFF2-40B4-BE49-F238E27FC236}">
                <a16:creationId xmlns:a16="http://schemas.microsoft.com/office/drawing/2014/main" id="{B8ECB5C7-198E-0449-9F7D-72296BBF5565}"/>
              </a:ext>
            </a:extLst>
          </p:cNvPr>
          <p:cNvCxnSpPr>
            <a:cxnSpLocks/>
            <a:stCxn id="7" idx="3"/>
          </p:cNvCxnSpPr>
          <p:nvPr/>
        </p:nvCxnSpPr>
        <p:spPr>
          <a:xfrm>
            <a:off x="3984287" y="1453915"/>
            <a:ext cx="2296439" cy="4086806"/>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id="{0425F832-A5AB-1846-AFD9-D9EC562AAA3B}"/>
              </a:ext>
            </a:extLst>
          </p:cNvPr>
          <p:cNvSpPr txBox="1"/>
          <p:nvPr/>
        </p:nvSpPr>
        <p:spPr>
          <a:xfrm>
            <a:off x="2473725" y="4889620"/>
            <a:ext cx="1686794" cy="954107"/>
          </a:xfrm>
          <a:prstGeom prst="rect">
            <a:avLst/>
          </a:prstGeom>
          <a:noFill/>
          <a:ln>
            <a:solidFill>
              <a:srgbClr val="00B0F0"/>
            </a:solidFill>
          </a:ln>
        </p:spPr>
        <p:txBody>
          <a:bodyPr wrap="square" rtlCol="0">
            <a:spAutoFit/>
          </a:bodyPr>
          <a:lstStyle/>
          <a:p>
            <a:r>
              <a:rPr lang="en-US" sz="1400" b="1" dirty="0">
                <a:solidFill>
                  <a:srgbClr val="00B0F0"/>
                </a:solidFill>
              </a:rPr>
              <a:t>Screen position from 50-120 cm seems a reasonable range</a:t>
            </a:r>
          </a:p>
        </p:txBody>
      </p:sp>
      <p:sp>
        <p:nvSpPr>
          <p:cNvPr id="10" name="CasellaDiTesto 9">
            <a:extLst>
              <a:ext uri="{FF2B5EF4-FFF2-40B4-BE49-F238E27FC236}">
                <a16:creationId xmlns:a16="http://schemas.microsoft.com/office/drawing/2014/main" id="{D64AEBA0-6B9D-4C44-917E-014A62F2F2BA}"/>
              </a:ext>
            </a:extLst>
          </p:cNvPr>
          <p:cNvSpPr txBox="1"/>
          <p:nvPr/>
        </p:nvSpPr>
        <p:spPr>
          <a:xfrm>
            <a:off x="918260" y="2578132"/>
            <a:ext cx="3152710" cy="1815882"/>
          </a:xfrm>
          <a:prstGeom prst="rect">
            <a:avLst/>
          </a:prstGeom>
          <a:noFill/>
          <a:ln>
            <a:solidFill>
              <a:srgbClr val="C00000"/>
            </a:solidFill>
          </a:ln>
        </p:spPr>
        <p:txBody>
          <a:bodyPr wrap="square" rtlCol="0">
            <a:spAutoFit/>
          </a:bodyPr>
          <a:lstStyle/>
          <a:p>
            <a:r>
              <a:rPr lang="en-US" sz="1400" b="1" dirty="0">
                <a:solidFill>
                  <a:srgbClr val="C00000"/>
                </a:solidFill>
              </a:rPr>
              <a:t>If the emit is measured before the solenoid can be turned off. </a:t>
            </a:r>
            <a:br>
              <a:rPr lang="en-US" sz="1400" b="1" dirty="0">
                <a:solidFill>
                  <a:srgbClr val="C00000"/>
                </a:solidFill>
              </a:rPr>
            </a:br>
            <a:r>
              <a:rPr lang="en-US" sz="1400" b="1" dirty="0">
                <a:solidFill>
                  <a:srgbClr val="C00000"/>
                </a:solidFill>
              </a:rPr>
              <a:t>The slit can be hosted also downstream the solenoid but in this case it has to be turned on, to be checked the </a:t>
            </a:r>
            <a:r>
              <a:rPr lang="en-US" sz="1400" b="1" dirty="0" err="1">
                <a:solidFill>
                  <a:srgbClr val="C00000"/>
                </a:solidFill>
              </a:rPr>
              <a:t>Bz</a:t>
            </a:r>
            <a:r>
              <a:rPr lang="en-US" sz="1400" b="1" dirty="0">
                <a:solidFill>
                  <a:srgbClr val="C00000"/>
                </a:solidFill>
              </a:rPr>
              <a:t> tails.</a:t>
            </a:r>
            <a:br>
              <a:rPr lang="en-US" sz="1400" b="1" dirty="0">
                <a:solidFill>
                  <a:srgbClr val="C00000"/>
                </a:solidFill>
              </a:rPr>
            </a:br>
            <a:r>
              <a:rPr lang="en-US" sz="1400" b="1" dirty="0">
                <a:solidFill>
                  <a:srgbClr val="C00000"/>
                </a:solidFill>
              </a:rPr>
              <a:t>This measure is still under discussion</a:t>
            </a:r>
          </a:p>
        </p:txBody>
      </p:sp>
      <p:cxnSp>
        <p:nvCxnSpPr>
          <p:cNvPr id="11" name="Connettore 2 10">
            <a:extLst>
              <a:ext uri="{FF2B5EF4-FFF2-40B4-BE49-F238E27FC236}">
                <a16:creationId xmlns:a16="http://schemas.microsoft.com/office/drawing/2014/main" id="{027DFFEE-3B71-1F4D-8761-37A610434B7D}"/>
              </a:ext>
            </a:extLst>
          </p:cNvPr>
          <p:cNvCxnSpPr>
            <a:cxnSpLocks/>
            <a:stCxn id="10" idx="3"/>
          </p:cNvCxnSpPr>
          <p:nvPr/>
        </p:nvCxnSpPr>
        <p:spPr>
          <a:xfrm>
            <a:off x="4070970" y="3486073"/>
            <a:ext cx="2202401" cy="2038683"/>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ttore diritto 108">
            <a:extLst>
              <a:ext uri="{FF2B5EF4-FFF2-40B4-BE49-F238E27FC236}">
                <a16:creationId xmlns:a16="http://schemas.microsoft.com/office/drawing/2014/main" id="{A748C201-4F02-0847-B36F-9469206AA5F0}"/>
              </a:ext>
            </a:extLst>
          </p:cNvPr>
          <p:cNvCxnSpPr>
            <a:cxnSpLocks/>
          </p:cNvCxnSpPr>
          <p:nvPr/>
        </p:nvCxnSpPr>
        <p:spPr>
          <a:xfrm>
            <a:off x="6246007" y="1629624"/>
            <a:ext cx="0" cy="3911097"/>
          </a:xfrm>
          <a:prstGeom prst="line">
            <a:avLst/>
          </a:prstGeom>
          <a:ln w="444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4" name="Connettore diritto 115">
            <a:extLst>
              <a:ext uri="{FF2B5EF4-FFF2-40B4-BE49-F238E27FC236}">
                <a16:creationId xmlns:a16="http://schemas.microsoft.com/office/drawing/2014/main" id="{AFB4272F-0630-154E-ACCB-48BA0A8913CF}"/>
              </a:ext>
            </a:extLst>
          </p:cNvPr>
          <p:cNvCxnSpPr>
            <a:cxnSpLocks/>
          </p:cNvCxnSpPr>
          <p:nvPr/>
        </p:nvCxnSpPr>
        <p:spPr>
          <a:xfrm>
            <a:off x="6917022" y="1638677"/>
            <a:ext cx="0" cy="3892990"/>
          </a:xfrm>
          <a:prstGeom prst="line">
            <a:avLst/>
          </a:prstGeom>
          <a:ln w="4445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526CB245-F41E-5742-A6B8-157866A3B29B}"/>
              </a:ext>
            </a:extLst>
          </p:cNvPr>
          <p:cNvCxnSpPr>
            <a:cxnSpLocks/>
          </p:cNvCxnSpPr>
          <p:nvPr/>
        </p:nvCxnSpPr>
        <p:spPr>
          <a:xfrm>
            <a:off x="4160520" y="5275381"/>
            <a:ext cx="2756502" cy="182586"/>
          </a:xfrm>
          <a:prstGeom prst="straightConnector1">
            <a:avLst/>
          </a:prstGeom>
          <a:ln w="22225">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25454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5CC2A9EA-DC5E-0F49-9DC4-B59826943657}"/>
              </a:ext>
            </a:extLst>
          </p:cNvPr>
          <p:cNvSpPr txBox="1">
            <a:spLocks/>
          </p:cNvSpPr>
          <p:nvPr/>
        </p:nvSpPr>
        <p:spPr>
          <a:xfrm>
            <a:off x="845319" y="153439"/>
            <a:ext cx="10972440" cy="498598"/>
          </a:xfrm>
          <a:prstGeom prst="rect">
            <a:avLst/>
          </a:prstGeom>
        </p:spPr>
        <p:txBody>
          <a:bodyPr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b="1" spc="-1" dirty="0">
                <a:solidFill>
                  <a:srgbClr val="724109"/>
                </a:solidFill>
                <a:latin typeface="Calibri"/>
                <a:ea typeface="+mn-ea"/>
                <a:cs typeface="+mn-cs"/>
              </a:rPr>
              <a:t>HB2TF </a:t>
            </a:r>
            <a:r>
              <a:rPr lang="it-IT" sz="3600" b="1" spc="-1" dirty="0" err="1">
                <a:solidFill>
                  <a:srgbClr val="724109"/>
                </a:solidFill>
                <a:latin typeface="Calibri"/>
                <a:ea typeface="+mn-ea"/>
                <a:cs typeface="+mn-cs"/>
              </a:rPr>
              <a:t>Current</a:t>
            </a:r>
            <a:r>
              <a:rPr lang="it-IT" sz="3600" b="1" spc="-1" dirty="0">
                <a:solidFill>
                  <a:srgbClr val="724109"/>
                </a:solidFill>
                <a:latin typeface="Calibri"/>
                <a:ea typeface="+mn-ea"/>
                <a:cs typeface="+mn-cs"/>
              </a:rPr>
              <a:t> </a:t>
            </a:r>
            <a:r>
              <a:rPr lang="it-IT" sz="3600" b="1" spc="-1" dirty="0" err="1">
                <a:solidFill>
                  <a:srgbClr val="724109"/>
                </a:solidFill>
                <a:latin typeface="Calibri"/>
                <a:ea typeface="+mn-ea"/>
                <a:cs typeface="+mn-cs"/>
              </a:rPr>
              <a:t>Activities</a:t>
            </a:r>
            <a:r>
              <a:rPr lang="it-IT" sz="3600" b="1" spc="-1" dirty="0">
                <a:solidFill>
                  <a:srgbClr val="724109"/>
                </a:solidFill>
                <a:latin typeface="Calibri"/>
                <a:ea typeface="+mn-ea"/>
                <a:cs typeface="+mn-cs"/>
              </a:rPr>
              <a:t> – RF </a:t>
            </a:r>
            <a:r>
              <a:rPr lang="it-IT" sz="3600" b="1" spc="-1" dirty="0" err="1">
                <a:solidFill>
                  <a:srgbClr val="724109"/>
                </a:solidFill>
                <a:latin typeface="Calibri"/>
                <a:ea typeface="+mn-ea"/>
                <a:cs typeface="+mn-cs"/>
              </a:rPr>
              <a:t>Bunchers</a:t>
            </a:r>
            <a:endParaRPr lang="it-IT" sz="3600" b="1" spc="-1" dirty="0">
              <a:solidFill>
                <a:srgbClr val="724109"/>
              </a:solidFill>
              <a:latin typeface="Calibri"/>
              <a:ea typeface="+mn-ea"/>
              <a:cs typeface="+mn-cs"/>
            </a:endParaRPr>
          </a:p>
        </p:txBody>
      </p:sp>
      <p:sp>
        <p:nvSpPr>
          <p:cNvPr id="26" name="Dodecagono 25">
            <a:extLst>
              <a:ext uri="{FF2B5EF4-FFF2-40B4-BE49-F238E27FC236}">
                <a16:creationId xmlns:a16="http://schemas.microsoft.com/office/drawing/2014/main" id="{E25711A9-277E-B545-A51B-4764AFFBB470}"/>
              </a:ext>
            </a:extLst>
          </p:cNvPr>
          <p:cNvSpPr/>
          <p:nvPr/>
        </p:nvSpPr>
        <p:spPr>
          <a:xfrm>
            <a:off x="10624599" y="652037"/>
            <a:ext cx="1328862" cy="1245042"/>
          </a:xfrm>
          <a:prstGeom prst="dodecagon">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2023</a:t>
            </a:r>
            <a:br>
              <a:rPr lang="en-US" b="1" dirty="0"/>
            </a:br>
            <a:r>
              <a:rPr lang="en-US" b="1" dirty="0"/>
              <a:t>Update</a:t>
            </a:r>
          </a:p>
        </p:txBody>
      </p:sp>
      <p:sp>
        <p:nvSpPr>
          <p:cNvPr id="3" name="CasellaDiTesto 2">
            <a:extLst>
              <a:ext uri="{FF2B5EF4-FFF2-40B4-BE49-F238E27FC236}">
                <a16:creationId xmlns:a16="http://schemas.microsoft.com/office/drawing/2014/main" id="{670BB710-B3A5-534F-AA47-7975BA7BEA53}"/>
              </a:ext>
            </a:extLst>
          </p:cNvPr>
          <p:cNvSpPr txBox="1"/>
          <p:nvPr/>
        </p:nvSpPr>
        <p:spPr>
          <a:xfrm>
            <a:off x="1531621" y="1223010"/>
            <a:ext cx="8915400" cy="5078313"/>
          </a:xfrm>
          <a:prstGeom prst="rect">
            <a:avLst/>
          </a:prstGeom>
          <a:noFill/>
        </p:spPr>
        <p:txBody>
          <a:bodyPr wrap="square" rtlCol="0">
            <a:spAutoFit/>
          </a:bodyPr>
          <a:lstStyle/>
          <a:p>
            <a:r>
              <a:rPr lang="en-US" dirty="0"/>
              <a:t>Due to the high economical Impact of the RF </a:t>
            </a:r>
            <a:r>
              <a:rPr lang="en-US" dirty="0" err="1"/>
              <a:t>bunchers</a:t>
            </a:r>
            <a:r>
              <a:rPr lang="en-US" dirty="0"/>
              <a:t> and related power amplifiers plant there has been a discussion within the collaboration about the following points:</a:t>
            </a:r>
          </a:p>
          <a:p>
            <a:endParaRPr lang="en-US" dirty="0"/>
          </a:p>
          <a:p>
            <a:pPr marL="285750" indent="-285750">
              <a:buFont typeface="Arial" panose="020B0604020202020204" pitchFamily="34" charset="0"/>
              <a:buChar char="•"/>
            </a:pPr>
            <a:r>
              <a:rPr lang="en-US" dirty="0"/>
              <a:t>choice of the 1.3 GHz and then 650 MHz frequency chain</a:t>
            </a:r>
          </a:p>
          <a:p>
            <a:pPr marL="285750" indent="-285750">
              <a:buFont typeface="Arial" panose="020B0604020202020204" pitchFamily="34" charset="0"/>
              <a:buChar char="•"/>
            </a:pPr>
            <a:r>
              <a:rPr lang="en-US" dirty="0"/>
              <a:t>optimization of the power figure required.</a:t>
            </a:r>
          </a:p>
          <a:p>
            <a:endParaRPr lang="en-US" dirty="0"/>
          </a:p>
          <a:p>
            <a:r>
              <a:rPr lang="en-US" dirty="0"/>
              <a:t>The first issue has been analyzed in terms of available elements at other harmonics of the main 1.3 GHz (866 MHz, for example). The discussion does not show any availability of suitable RF cavities or power elements. Moreover two other elements have been considered:</a:t>
            </a:r>
          </a:p>
          <a:p>
            <a:endParaRPr lang="en-US" dirty="0"/>
          </a:p>
          <a:p>
            <a:pPr marL="285750" indent="-285750">
              <a:buFont typeface="Arial" panose="020B0604020202020204" pitchFamily="34" charset="0"/>
              <a:buChar char="•"/>
            </a:pPr>
            <a:r>
              <a:rPr lang="en-US" dirty="0"/>
              <a:t>the expertise of the RF researchers in 1.3 GHz and related main harmonic has been considered a major asset in the project and their efforts will balance the extra work required (this for example if we would like to consider a change to the 800-400 MHz of the PERLE project)</a:t>
            </a:r>
          </a:p>
          <a:p>
            <a:pPr marL="285750" indent="-285750">
              <a:buFont typeface="Arial" panose="020B0604020202020204" pitchFamily="34" charset="0"/>
              <a:buChar char="•"/>
            </a:pPr>
            <a:r>
              <a:rPr lang="en-US" dirty="0"/>
              <a:t>since the maximum machine rep. rate is 1.3 GHz/14 the only compatible sub harmonics frequencies considerable for these devices must be related to an integer divisor of 14, i.e. 2 and 7, therefore 1.3 GHz = 650 MHz and 21.3 GHz = 185.7 MHz</a:t>
            </a:r>
          </a:p>
        </p:txBody>
      </p:sp>
    </p:spTree>
    <p:extLst>
      <p:ext uri="{BB962C8B-B14F-4D97-AF65-F5344CB8AC3E}">
        <p14:creationId xmlns:p14="http://schemas.microsoft.com/office/powerpoint/2010/main" val="3090217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56AE7D95-7DF9-4147-9EBA-A4505F354189}"/>
              </a:ext>
            </a:extLst>
          </p:cNvPr>
          <p:cNvSpPr/>
          <p:nvPr/>
        </p:nvSpPr>
        <p:spPr>
          <a:xfrm>
            <a:off x="1760220" y="4507865"/>
            <a:ext cx="3246120" cy="161861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5CC2A9EA-DC5E-0F49-9DC4-B59826943657}"/>
              </a:ext>
            </a:extLst>
          </p:cNvPr>
          <p:cNvSpPr txBox="1">
            <a:spLocks/>
          </p:cNvSpPr>
          <p:nvPr/>
        </p:nvSpPr>
        <p:spPr>
          <a:xfrm>
            <a:off x="845319" y="153439"/>
            <a:ext cx="10972440" cy="498598"/>
          </a:xfrm>
          <a:prstGeom prst="rect">
            <a:avLst/>
          </a:prstGeom>
        </p:spPr>
        <p:txBody>
          <a:bodyPr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b="1" spc="-1" dirty="0">
                <a:solidFill>
                  <a:srgbClr val="724109"/>
                </a:solidFill>
                <a:latin typeface="Calibri"/>
                <a:ea typeface="+mn-ea"/>
                <a:cs typeface="+mn-cs"/>
              </a:rPr>
              <a:t>HB2TF </a:t>
            </a:r>
            <a:r>
              <a:rPr lang="it-IT" sz="3600" b="1" spc="-1" dirty="0" err="1">
                <a:solidFill>
                  <a:srgbClr val="724109"/>
                </a:solidFill>
                <a:latin typeface="Calibri"/>
                <a:ea typeface="+mn-ea"/>
                <a:cs typeface="+mn-cs"/>
              </a:rPr>
              <a:t>Current</a:t>
            </a:r>
            <a:r>
              <a:rPr lang="it-IT" sz="3600" b="1" spc="-1" dirty="0">
                <a:solidFill>
                  <a:srgbClr val="724109"/>
                </a:solidFill>
                <a:latin typeface="Calibri"/>
                <a:ea typeface="+mn-ea"/>
                <a:cs typeface="+mn-cs"/>
              </a:rPr>
              <a:t> </a:t>
            </a:r>
            <a:r>
              <a:rPr lang="it-IT" sz="3600" b="1" spc="-1" dirty="0" err="1">
                <a:solidFill>
                  <a:srgbClr val="724109"/>
                </a:solidFill>
                <a:latin typeface="Calibri"/>
                <a:ea typeface="+mn-ea"/>
                <a:cs typeface="+mn-cs"/>
              </a:rPr>
              <a:t>Activities</a:t>
            </a:r>
            <a:r>
              <a:rPr lang="it-IT" sz="3600" b="1" spc="-1" dirty="0">
                <a:solidFill>
                  <a:srgbClr val="724109"/>
                </a:solidFill>
                <a:latin typeface="Calibri"/>
                <a:ea typeface="+mn-ea"/>
                <a:cs typeface="+mn-cs"/>
              </a:rPr>
              <a:t> – RF </a:t>
            </a:r>
            <a:r>
              <a:rPr lang="it-IT" sz="3600" b="1" spc="-1" dirty="0" err="1">
                <a:solidFill>
                  <a:srgbClr val="724109"/>
                </a:solidFill>
                <a:latin typeface="Calibri"/>
                <a:ea typeface="+mn-ea"/>
                <a:cs typeface="+mn-cs"/>
              </a:rPr>
              <a:t>Bunchers</a:t>
            </a:r>
            <a:endParaRPr lang="it-IT" sz="3600" b="1" spc="-1" dirty="0">
              <a:solidFill>
                <a:srgbClr val="724109"/>
              </a:solidFill>
              <a:latin typeface="Calibri"/>
              <a:ea typeface="+mn-ea"/>
              <a:cs typeface="+mn-cs"/>
            </a:endParaRPr>
          </a:p>
        </p:txBody>
      </p:sp>
      <p:sp>
        <p:nvSpPr>
          <p:cNvPr id="26" name="Dodecagono 25">
            <a:extLst>
              <a:ext uri="{FF2B5EF4-FFF2-40B4-BE49-F238E27FC236}">
                <a16:creationId xmlns:a16="http://schemas.microsoft.com/office/drawing/2014/main" id="{E25711A9-277E-B545-A51B-4764AFFBB470}"/>
              </a:ext>
            </a:extLst>
          </p:cNvPr>
          <p:cNvSpPr/>
          <p:nvPr/>
        </p:nvSpPr>
        <p:spPr>
          <a:xfrm>
            <a:off x="10624599" y="652037"/>
            <a:ext cx="1328862" cy="1245042"/>
          </a:xfrm>
          <a:prstGeom prst="dodecagon">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2023</a:t>
            </a:r>
            <a:br>
              <a:rPr lang="en-US" b="1" dirty="0"/>
            </a:br>
            <a:r>
              <a:rPr lang="en-US" b="1" dirty="0"/>
              <a:t>Update</a:t>
            </a:r>
          </a:p>
        </p:txBody>
      </p:sp>
      <p:pic>
        <p:nvPicPr>
          <p:cNvPr id="2" name="Immagine 1">
            <a:extLst>
              <a:ext uri="{FF2B5EF4-FFF2-40B4-BE49-F238E27FC236}">
                <a16:creationId xmlns:a16="http://schemas.microsoft.com/office/drawing/2014/main" id="{010DCF70-12C8-FA4B-A2A5-A3B7B5943C32}"/>
              </a:ext>
            </a:extLst>
          </p:cNvPr>
          <p:cNvPicPr>
            <a:picLocks noChangeAspect="1"/>
          </p:cNvPicPr>
          <p:nvPr/>
        </p:nvPicPr>
        <p:blipFill>
          <a:blip r:embed="rId3"/>
          <a:stretch>
            <a:fillRect/>
          </a:stretch>
        </p:blipFill>
        <p:spPr>
          <a:xfrm>
            <a:off x="523240" y="749300"/>
            <a:ext cx="5727700" cy="3302000"/>
          </a:xfrm>
          <a:prstGeom prst="rect">
            <a:avLst/>
          </a:prstGeom>
        </p:spPr>
      </p:pic>
      <p:pic>
        <p:nvPicPr>
          <p:cNvPr id="3" name="Immagine 2">
            <a:extLst>
              <a:ext uri="{FF2B5EF4-FFF2-40B4-BE49-F238E27FC236}">
                <a16:creationId xmlns:a16="http://schemas.microsoft.com/office/drawing/2014/main" id="{324DA1AB-8943-6F4D-80D7-21FE6F308619}"/>
              </a:ext>
            </a:extLst>
          </p:cNvPr>
          <p:cNvPicPr>
            <a:picLocks noChangeAspect="1"/>
          </p:cNvPicPr>
          <p:nvPr/>
        </p:nvPicPr>
        <p:blipFill>
          <a:blip r:embed="rId4"/>
          <a:stretch>
            <a:fillRect/>
          </a:stretch>
        </p:blipFill>
        <p:spPr>
          <a:xfrm>
            <a:off x="6250940" y="3130550"/>
            <a:ext cx="5676900" cy="3340100"/>
          </a:xfrm>
          <a:prstGeom prst="rect">
            <a:avLst/>
          </a:prstGeom>
        </p:spPr>
      </p:pic>
      <p:sp>
        <p:nvSpPr>
          <p:cNvPr id="5" name="CasellaDiTesto 4">
            <a:extLst>
              <a:ext uri="{FF2B5EF4-FFF2-40B4-BE49-F238E27FC236}">
                <a16:creationId xmlns:a16="http://schemas.microsoft.com/office/drawing/2014/main" id="{A7BA811C-43B1-F34F-8A0E-6CED3761A843}"/>
              </a:ext>
            </a:extLst>
          </p:cNvPr>
          <p:cNvSpPr txBox="1"/>
          <p:nvPr/>
        </p:nvSpPr>
        <p:spPr>
          <a:xfrm>
            <a:off x="6411729" y="1150635"/>
            <a:ext cx="3692392" cy="1754326"/>
          </a:xfrm>
          <a:prstGeom prst="rect">
            <a:avLst/>
          </a:prstGeom>
          <a:noFill/>
        </p:spPr>
        <p:txBody>
          <a:bodyPr wrap="square" rtlCol="0">
            <a:spAutoFit/>
          </a:bodyPr>
          <a:lstStyle/>
          <a:p>
            <a:r>
              <a:rPr lang="en-US" dirty="0"/>
              <a:t>Due to the results obtained in BD simulations a possible configuration of the </a:t>
            </a:r>
            <a:r>
              <a:rPr lang="en-US" dirty="0" err="1"/>
              <a:t>E</a:t>
            </a:r>
            <a:r>
              <a:rPr lang="en-US" baseline="-25000" dirty="0" err="1"/>
              <a:t>zmax</a:t>
            </a:r>
            <a:r>
              <a:rPr lang="en-US" dirty="0"/>
              <a:t>= 2.7 and 3.4 MV/m may be considered with a significant reduction in power requirements</a:t>
            </a:r>
          </a:p>
        </p:txBody>
      </p:sp>
      <p:pic>
        <p:nvPicPr>
          <p:cNvPr id="6" name="Immagine 5">
            <a:extLst>
              <a:ext uri="{FF2B5EF4-FFF2-40B4-BE49-F238E27FC236}">
                <a16:creationId xmlns:a16="http://schemas.microsoft.com/office/drawing/2014/main" id="{511B037D-4784-9643-B4D0-7953280ACB8C}"/>
              </a:ext>
            </a:extLst>
          </p:cNvPr>
          <p:cNvPicPr>
            <a:picLocks noChangeAspect="1"/>
          </p:cNvPicPr>
          <p:nvPr/>
        </p:nvPicPr>
        <p:blipFill>
          <a:blip r:embed="rId5"/>
          <a:stretch>
            <a:fillRect/>
          </a:stretch>
        </p:blipFill>
        <p:spPr>
          <a:xfrm>
            <a:off x="1850131" y="4507865"/>
            <a:ext cx="3073918" cy="1506220"/>
          </a:xfrm>
          <a:prstGeom prst="rect">
            <a:avLst/>
          </a:prstGeom>
        </p:spPr>
      </p:pic>
    </p:spTree>
    <p:extLst>
      <p:ext uri="{BB962C8B-B14F-4D97-AF65-F5344CB8AC3E}">
        <p14:creationId xmlns:p14="http://schemas.microsoft.com/office/powerpoint/2010/main" val="3724222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5CC2A9EA-DC5E-0F49-9DC4-B59826943657}"/>
              </a:ext>
            </a:extLst>
          </p:cNvPr>
          <p:cNvSpPr txBox="1">
            <a:spLocks/>
          </p:cNvSpPr>
          <p:nvPr/>
        </p:nvSpPr>
        <p:spPr>
          <a:xfrm>
            <a:off x="845319" y="153439"/>
            <a:ext cx="10972440" cy="498598"/>
          </a:xfrm>
          <a:prstGeom prst="rect">
            <a:avLst/>
          </a:prstGeom>
        </p:spPr>
        <p:txBody>
          <a:bodyPr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b="1" spc="-1" dirty="0">
                <a:solidFill>
                  <a:srgbClr val="724109"/>
                </a:solidFill>
                <a:latin typeface="Calibri"/>
                <a:ea typeface="+mn-ea"/>
                <a:cs typeface="+mn-cs"/>
              </a:rPr>
              <a:t>HB2TF </a:t>
            </a:r>
            <a:r>
              <a:rPr lang="it-IT" sz="3600" b="1" spc="-1" dirty="0" err="1">
                <a:solidFill>
                  <a:srgbClr val="724109"/>
                </a:solidFill>
                <a:latin typeface="Calibri"/>
                <a:ea typeface="+mn-ea"/>
                <a:cs typeface="+mn-cs"/>
              </a:rPr>
              <a:t>Current</a:t>
            </a:r>
            <a:r>
              <a:rPr lang="it-IT" sz="3600" b="1" spc="-1" dirty="0">
                <a:solidFill>
                  <a:srgbClr val="724109"/>
                </a:solidFill>
                <a:latin typeface="Calibri"/>
                <a:ea typeface="+mn-ea"/>
                <a:cs typeface="+mn-cs"/>
              </a:rPr>
              <a:t> </a:t>
            </a:r>
            <a:r>
              <a:rPr lang="it-IT" sz="3600" b="1" spc="-1" dirty="0" err="1">
                <a:solidFill>
                  <a:srgbClr val="724109"/>
                </a:solidFill>
                <a:latin typeface="Calibri"/>
                <a:ea typeface="+mn-ea"/>
                <a:cs typeface="+mn-cs"/>
              </a:rPr>
              <a:t>Activities</a:t>
            </a:r>
            <a:r>
              <a:rPr lang="it-IT" sz="3600" b="1" spc="-1" dirty="0">
                <a:solidFill>
                  <a:srgbClr val="724109"/>
                </a:solidFill>
                <a:latin typeface="Calibri"/>
                <a:ea typeface="+mn-ea"/>
                <a:cs typeface="+mn-cs"/>
              </a:rPr>
              <a:t> – RF </a:t>
            </a:r>
            <a:r>
              <a:rPr lang="it-IT" sz="3600" b="1" spc="-1" dirty="0" err="1">
                <a:solidFill>
                  <a:srgbClr val="724109"/>
                </a:solidFill>
                <a:latin typeface="Calibri"/>
                <a:ea typeface="+mn-ea"/>
                <a:cs typeface="+mn-cs"/>
              </a:rPr>
              <a:t>Plant</a:t>
            </a:r>
            <a:endParaRPr lang="it-IT" sz="3600" b="1" spc="-1" dirty="0">
              <a:solidFill>
                <a:srgbClr val="724109"/>
              </a:solidFill>
              <a:latin typeface="Calibri"/>
              <a:ea typeface="+mn-ea"/>
              <a:cs typeface="+mn-cs"/>
            </a:endParaRPr>
          </a:p>
        </p:txBody>
      </p:sp>
      <p:sp>
        <p:nvSpPr>
          <p:cNvPr id="26" name="Dodecagono 25">
            <a:extLst>
              <a:ext uri="{FF2B5EF4-FFF2-40B4-BE49-F238E27FC236}">
                <a16:creationId xmlns:a16="http://schemas.microsoft.com/office/drawing/2014/main" id="{E25711A9-277E-B545-A51B-4764AFFBB470}"/>
              </a:ext>
            </a:extLst>
          </p:cNvPr>
          <p:cNvSpPr/>
          <p:nvPr/>
        </p:nvSpPr>
        <p:spPr>
          <a:xfrm>
            <a:off x="10624599" y="652037"/>
            <a:ext cx="1328862" cy="1245042"/>
          </a:xfrm>
          <a:prstGeom prst="dodecagon">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2023</a:t>
            </a:r>
            <a:br>
              <a:rPr lang="en-US" b="1" dirty="0"/>
            </a:br>
            <a:r>
              <a:rPr lang="en-US" b="1" dirty="0"/>
              <a:t>Update</a:t>
            </a:r>
          </a:p>
        </p:txBody>
      </p:sp>
      <p:pic>
        <p:nvPicPr>
          <p:cNvPr id="2" name="Immagine 1">
            <a:extLst>
              <a:ext uri="{FF2B5EF4-FFF2-40B4-BE49-F238E27FC236}">
                <a16:creationId xmlns:a16="http://schemas.microsoft.com/office/drawing/2014/main" id="{1510C13B-E0EF-7148-BED5-2DF52AD793D9}"/>
              </a:ext>
            </a:extLst>
          </p:cNvPr>
          <p:cNvPicPr>
            <a:picLocks noChangeAspect="1"/>
          </p:cNvPicPr>
          <p:nvPr/>
        </p:nvPicPr>
        <p:blipFill>
          <a:blip r:embed="rId3"/>
          <a:stretch>
            <a:fillRect/>
          </a:stretch>
        </p:blipFill>
        <p:spPr>
          <a:xfrm>
            <a:off x="1220856" y="1099722"/>
            <a:ext cx="6372641" cy="2749838"/>
          </a:xfrm>
          <a:prstGeom prst="rect">
            <a:avLst/>
          </a:prstGeom>
          <a:ln w="63500">
            <a:solidFill>
              <a:srgbClr val="0070C0"/>
            </a:solidFill>
          </a:ln>
        </p:spPr>
      </p:pic>
      <p:pic>
        <p:nvPicPr>
          <p:cNvPr id="3" name="Immagine 2">
            <a:extLst>
              <a:ext uri="{FF2B5EF4-FFF2-40B4-BE49-F238E27FC236}">
                <a16:creationId xmlns:a16="http://schemas.microsoft.com/office/drawing/2014/main" id="{51681693-4454-F340-A9D7-48875E17CC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59415" y="5174778"/>
            <a:ext cx="1854545" cy="1285461"/>
          </a:xfrm>
          <a:prstGeom prst="rect">
            <a:avLst/>
          </a:prstGeom>
        </p:spPr>
      </p:pic>
      <p:pic>
        <p:nvPicPr>
          <p:cNvPr id="1025" name="Picture 1" descr="page16image1602560">
            <a:extLst>
              <a:ext uri="{FF2B5EF4-FFF2-40B4-BE49-F238E27FC236}">
                <a16:creationId xmlns:a16="http://schemas.microsoft.com/office/drawing/2014/main" id="{60F75261-5B79-0244-8146-600622B53CA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808329" y="3299791"/>
            <a:ext cx="2145132" cy="3425686"/>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05428AE9-4237-2B44-98A7-F483AD69F74A}"/>
              </a:ext>
            </a:extLst>
          </p:cNvPr>
          <p:cNvSpPr txBox="1"/>
          <p:nvPr/>
        </p:nvSpPr>
        <p:spPr>
          <a:xfrm>
            <a:off x="1114839" y="4156718"/>
            <a:ext cx="6078272" cy="2585323"/>
          </a:xfrm>
          <a:prstGeom prst="rect">
            <a:avLst/>
          </a:prstGeom>
          <a:noFill/>
        </p:spPr>
        <p:txBody>
          <a:bodyPr wrap="square" rtlCol="0">
            <a:spAutoFit/>
          </a:bodyPr>
          <a:lstStyle/>
          <a:p>
            <a:r>
              <a:rPr lang="en-US" dirty="0"/>
              <a:t>First technical meeting with the company SYES (Italy) to discuss their solution in the SSA market.</a:t>
            </a:r>
          </a:p>
          <a:p>
            <a:endParaRPr lang="en-US" dirty="0"/>
          </a:p>
          <a:p>
            <a:r>
              <a:rPr lang="en-US" dirty="0"/>
              <a:t>We will continue to better specify our requirements BUT we understand that we may take really advantage from most of the solutions actually foreseen (LLRF integration, cooling schemes, RF modularity.</a:t>
            </a:r>
            <a:br>
              <a:rPr lang="en-US" dirty="0"/>
            </a:br>
            <a:br>
              <a:rPr lang="en-US" dirty="0"/>
            </a:br>
            <a:r>
              <a:rPr lang="en-US" dirty="0"/>
              <a:t>A further meeting will be held in March 2023.</a:t>
            </a:r>
          </a:p>
        </p:txBody>
      </p:sp>
    </p:spTree>
    <p:extLst>
      <p:ext uri="{BB962C8B-B14F-4D97-AF65-F5344CB8AC3E}">
        <p14:creationId xmlns:p14="http://schemas.microsoft.com/office/powerpoint/2010/main" val="3092838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A7F3C18-32E9-C740-B0BF-8C044AFCB09C}"/>
              </a:ext>
            </a:extLst>
          </p:cNvPr>
          <p:cNvSpPr txBox="1"/>
          <p:nvPr/>
        </p:nvSpPr>
        <p:spPr>
          <a:xfrm>
            <a:off x="845319" y="894654"/>
            <a:ext cx="9332351" cy="369332"/>
          </a:xfrm>
          <a:prstGeom prst="rect">
            <a:avLst/>
          </a:prstGeom>
          <a:noFill/>
        </p:spPr>
        <p:txBody>
          <a:bodyPr wrap="square" rtlCol="0">
            <a:spAutoFit/>
          </a:bodyPr>
          <a:lstStyle/>
          <a:p>
            <a:r>
              <a:rPr lang="en-US" dirty="0"/>
              <a:t>Laser tests are going on in the laser lab coupled to the Photocathode stress Test Bench</a:t>
            </a:r>
          </a:p>
        </p:txBody>
      </p:sp>
      <p:sp>
        <p:nvSpPr>
          <p:cNvPr id="4" name="Titolo 1">
            <a:extLst>
              <a:ext uri="{FF2B5EF4-FFF2-40B4-BE49-F238E27FC236}">
                <a16:creationId xmlns:a16="http://schemas.microsoft.com/office/drawing/2014/main" id="{5CC2A9EA-DC5E-0F49-9DC4-B59826943657}"/>
              </a:ext>
            </a:extLst>
          </p:cNvPr>
          <p:cNvSpPr txBox="1">
            <a:spLocks/>
          </p:cNvSpPr>
          <p:nvPr/>
        </p:nvSpPr>
        <p:spPr>
          <a:xfrm>
            <a:off x="845319" y="153439"/>
            <a:ext cx="10972440" cy="498598"/>
          </a:xfrm>
          <a:prstGeom prst="rect">
            <a:avLst/>
          </a:prstGeom>
        </p:spPr>
        <p:txBody>
          <a:bodyPr lIns="0" tIns="0" rIns="0" bIns="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it-IT" sz="3600" b="1" spc="-1" dirty="0">
                <a:solidFill>
                  <a:srgbClr val="724109"/>
                </a:solidFill>
                <a:latin typeface="Calibri"/>
                <a:ea typeface="+mn-ea"/>
                <a:cs typeface="+mn-cs"/>
              </a:rPr>
              <a:t>HB2TF - Laser </a:t>
            </a:r>
            <a:r>
              <a:rPr lang="it-IT" sz="3600" b="1" spc="-1" dirty="0" err="1">
                <a:solidFill>
                  <a:srgbClr val="724109"/>
                </a:solidFill>
                <a:latin typeface="Calibri"/>
                <a:ea typeface="+mn-ea"/>
                <a:cs typeface="+mn-cs"/>
              </a:rPr>
              <a:t>Pulse</a:t>
            </a:r>
            <a:r>
              <a:rPr lang="it-IT" sz="3600" b="1" spc="-1" dirty="0">
                <a:solidFill>
                  <a:srgbClr val="724109"/>
                </a:solidFill>
                <a:latin typeface="Calibri"/>
                <a:ea typeface="+mn-ea"/>
                <a:cs typeface="+mn-cs"/>
              </a:rPr>
              <a:t> </a:t>
            </a:r>
            <a:r>
              <a:rPr lang="it-IT" sz="3600" b="1" spc="-1" dirty="0" err="1">
                <a:solidFill>
                  <a:srgbClr val="724109"/>
                </a:solidFill>
                <a:latin typeface="Calibri"/>
                <a:ea typeface="+mn-ea"/>
                <a:cs typeface="+mn-cs"/>
              </a:rPr>
              <a:t>Tests</a:t>
            </a:r>
            <a:r>
              <a:rPr lang="it-IT" sz="3600" b="1" spc="-1" dirty="0">
                <a:solidFill>
                  <a:srgbClr val="724109"/>
                </a:solidFill>
                <a:latin typeface="Calibri"/>
                <a:ea typeface="+mn-ea"/>
                <a:cs typeface="+mn-cs"/>
              </a:rPr>
              <a:t> – </a:t>
            </a:r>
            <a:r>
              <a:rPr lang="it-IT" sz="3600" b="1" spc="-1" dirty="0" err="1">
                <a:solidFill>
                  <a:srgbClr val="724109"/>
                </a:solidFill>
                <a:latin typeface="Calibri"/>
                <a:ea typeface="+mn-ea"/>
                <a:cs typeface="+mn-cs"/>
              </a:rPr>
              <a:t>Pulse</a:t>
            </a:r>
            <a:r>
              <a:rPr lang="it-IT" sz="3600" b="1" spc="-1" dirty="0">
                <a:solidFill>
                  <a:srgbClr val="724109"/>
                </a:solidFill>
                <a:latin typeface="Calibri"/>
                <a:ea typeface="+mn-ea"/>
                <a:cs typeface="+mn-cs"/>
              </a:rPr>
              <a:t> </a:t>
            </a:r>
            <a:r>
              <a:rPr lang="it-IT" sz="3600" b="1" spc="-1" dirty="0" err="1">
                <a:solidFill>
                  <a:srgbClr val="724109"/>
                </a:solidFill>
                <a:latin typeface="Calibri"/>
                <a:ea typeface="+mn-ea"/>
                <a:cs typeface="+mn-cs"/>
              </a:rPr>
              <a:t>Transport</a:t>
            </a:r>
            <a:r>
              <a:rPr lang="it-IT" sz="3600" b="1" spc="-1" dirty="0">
                <a:solidFill>
                  <a:srgbClr val="724109"/>
                </a:solidFill>
                <a:latin typeface="Calibri"/>
                <a:ea typeface="+mn-ea"/>
                <a:cs typeface="+mn-cs"/>
              </a:rPr>
              <a:t> - </a:t>
            </a:r>
          </a:p>
        </p:txBody>
      </p:sp>
      <p:sp>
        <p:nvSpPr>
          <p:cNvPr id="26" name="Dodecagono 25">
            <a:extLst>
              <a:ext uri="{FF2B5EF4-FFF2-40B4-BE49-F238E27FC236}">
                <a16:creationId xmlns:a16="http://schemas.microsoft.com/office/drawing/2014/main" id="{E25711A9-277E-B545-A51B-4764AFFBB470}"/>
              </a:ext>
            </a:extLst>
          </p:cNvPr>
          <p:cNvSpPr/>
          <p:nvPr/>
        </p:nvSpPr>
        <p:spPr>
          <a:xfrm>
            <a:off x="10624599" y="652037"/>
            <a:ext cx="1328862" cy="1245042"/>
          </a:xfrm>
          <a:prstGeom prst="dodecagon">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2023</a:t>
            </a:r>
            <a:br>
              <a:rPr lang="en-US" b="1" dirty="0"/>
            </a:br>
            <a:r>
              <a:rPr lang="en-US" b="1" dirty="0"/>
              <a:t>Update</a:t>
            </a:r>
          </a:p>
        </p:txBody>
      </p:sp>
      <p:pic>
        <p:nvPicPr>
          <p:cNvPr id="5" name="Picture 3" descr="A large machine in a room&#10;&#10;Description automatically generated">
            <a:extLst>
              <a:ext uri="{FF2B5EF4-FFF2-40B4-BE49-F238E27FC236}">
                <a16:creationId xmlns:a16="http://schemas.microsoft.com/office/drawing/2014/main" id="{C9F227BE-34C8-A64B-853F-AA51A66735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701" y="1506603"/>
            <a:ext cx="3416636" cy="2562477"/>
          </a:xfrm>
          <a:prstGeom prst="rect">
            <a:avLst/>
          </a:prstGeom>
        </p:spPr>
      </p:pic>
      <p:sp>
        <p:nvSpPr>
          <p:cNvPr id="3" name="CasellaDiTesto 2">
            <a:extLst>
              <a:ext uri="{FF2B5EF4-FFF2-40B4-BE49-F238E27FC236}">
                <a16:creationId xmlns:a16="http://schemas.microsoft.com/office/drawing/2014/main" id="{41267CC3-290E-5344-9CDA-56E7340AF47E}"/>
              </a:ext>
            </a:extLst>
          </p:cNvPr>
          <p:cNvSpPr txBox="1"/>
          <p:nvPr/>
        </p:nvSpPr>
        <p:spPr>
          <a:xfrm>
            <a:off x="4788673" y="1543786"/>
            <a:ext cx="3943847" cy="646331"/>
          </a:xfrm>
          <a:prstGeom prst="rect">
            <a:avLst/>
          </a:prstGeom>
          <a:noFill/>
        </p:spPr>
        <p:txBody>
          <a:bodyPr wrap="square" rtlCol="0">
            <a:spAutoFit/>
          </a:bodyPr>
          <a:lstStyle/>
          <a:p>
            <a:r>
              <a:rPr lang="en-US" dirty="0"/>
              <a:t>Pulse transport over 140 m of special optical fiber are undergoing</a:t>
            </a:r>
          </a:p>
        </p:txBody>
      </p:sp>
      <p:sp>
        <p:nvSpPr>
          <p:cNvPr id="8" name="CasellaDiTesto 7">
            <a:extLst>
              <a:ext uri="{FF2B5EF4-FFF2-40B4-BE49-F238E27FC236}">
                <a16:creationId xmlns:a16="http://schemas.microsoft.com/office/drawing/2014/main" id="{53D3659A-E3B6-E94B-9756-9E64705DBB90}"/>
              </a:ext>
            </a:extLst>
          </p:cNvPr>
          <p:cNvSpPr txBox="1"/>
          <p:nvPr/>
        </p:nvSpPr>
        <p:spPr>
          <a:xfrm>
            <a:off x="845319" y="4865183"/>
            <a:ext cx="3943847" cy="1200329"/>
          </a:xfrm>
          <a:prstGeom prst="rect">
            <a:avLst/>
          </a:prstGeom>
          <a:noFill/>
        </p:spPr>
        <p:txBody>
          <a:bodyPr wrap="square" rtlCol="0">
            <a:spAutoFit/>
          </a:bodyPr>
          <a:lstStyle/>
          <a:p>
            <a:r>
              <a:rPr lang="en-US" dirty="0"/>
              <a:t>Experimental laser and beam line transport assembled and under test using a </a:t>
            </a:r>
            <a:r>
              <a:rPr lang="en-US" dirty="0" err="1"/>
              <a:t>Molibdenum</a:t>
            </a:r>
            <a:r>
              <a:rPr lang="en-US" dirty="0"/>
              <a:t> Cathode and the laser pulse</a:t>
            </a:r>
          </a:p>
        </p:txBody>
      </p:sp>
      <p:pic>
        <p:nvPicPr>
          <p:cNvPr id="7" name="Immagine 6">
            <a:extLst>
              <a:ext uri="{FF2B5EF4-FFF2-40B4-BE49-F238E27FC236}">
                <a16:creationId xmlns:a16="http://schemas.microsoft.com/office/drawing/2014/main" id="{E632E6F5-89A3-124C-9508-494A858D23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86600" y="4070888"/>
            <a:ext cx="4958080" cy="2788920"/>
          </a:xfrm>
          <a:prstGeom prst="rect">
            <a:avLst/>
          </a:prstGeom>
        </p:spPr>
      </p:pic>
      <p:pic>
        <p:nvPicPr>
          <p:cNvPr id="6" name="Immagine 5">
            <a:extLst>
              <a:ext uri="{FF2B5EF4-FFF2-40B4-BE49-F238E27FC236}">
                <a16:creationId xmlns:a16="http://schemas.microsoft.com/office/drawing/2014/main" id="{DE205768-6110-B046-A939-AB293647FD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58375" y="2459862"/>
            <a:ext cx="3637704" cy="2728278"/>
          </a:xfrm>
          <a:prstGeom prst="rect">
            <a:avLst/>
          </a:prstGeom>
        </p:spPr>
      </p:pic>
      <p:sp>
        <p:nvSpPr>
          <p:cNvPr id="10" name="CasellaDiTesto 9">
            <a:extLst>
              <a:ext uri="{FF2B5EF4-FFF2-40B4-BE49-F238E27FC236}">
                <a16:creationId xmlns:a16="http://schemas.microsoft.com/office/drawing/2014/main" id="{72FDEF9E-9136-EF4C-87DA-27E53F9D59D7}"/>
              </a:ext>
            </a:extLst>
          </p:cNvPr>
          <p:cNvSpPr txBox="1"/>
          <p:nvPr/>
        </p:nvSpPr>
        <p:spPr>
          <a:xfrm>
            <a:off x="9151620" y="3454669"/>
            <a:ext cx="2137410" cy="369332"/>
          </a:xfrm>
          <a:prstGeom prst="rect">
            <a:avLst/>
          </a:prstGeom>
          <a:noFill/>
        </p:spPr>
        <p:txBody>
          <a:bodyPr wrap="square" rtlCol="0">
            <a:spAutoFit/>
          </a:bodyPr>
          <a:lstStyle/>
          <a:p>
            <a:r>
              <a:rPr lang="en-US" b="1" dirty="0"/>
              <a:t>15 February 2023</a:t>
            </a:r>
          </a:p>
        </p:txBody>
      </p:sp>
    </p:spTree>
    <p:extLst>
      <p:ext uri="{BB962C8B-B14F-4D97-AF65-F5344CB8AC3E}">
        <p14:creationId xmlns:p14="http://schemas.microsoft.com/office/powerpoint/2010/main" val="9906792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1">
            <a:extLst>
              <a:ext uri="{FF2B5EF4-FFF2-40B4-BE49-F238E27FC236}">
                <a16:creationId xmlns:a16="http://schemas.microsoft.com/office/drawing/2014/main" id="{7434A934-483E-C141-95BC-ABA90DB2CC1C}"/>
              </a:ext>
            </a:extLst>
          </p:cNvPr>
          <p:cNvSpPr/>
          <p:nvPr/>
        </p:nvSpPr>
        <p:spPr>
          <a:xfrm>
            <a:off x="3040302" y="1698043"/>
            <a:ext cx="6587023" cy="318746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pPr>
            <a:r>
              <a:rPr lang="en-US" sz="4400" b="1" strike="noStrike" spc="-1" dirty="0">
                <a:solidFill>
                  <a:schemeClr val="bg2">
                    <a:lumMod val="50000"/>
                  </a:schemeClr>
                </a:solidFill>
                <a:latin typeface="Calibri"/>
              </a:rPr>
              <a:t>Thanks for your attention !</a:t>
            </a:r>
          </a:p>
          <a:p>
            <a:pPr>
              <a:lnSpc>
                <a:spcPct val="90000"/>
              </a:lnSpc>
            </a:pPr>
            <a:endParaRPr lang="en-US" sz="3600" b="1" spc="-1" dirty="0">
              <a:solidFill>
                <a:srgbClr val="724109"/>
              </a:solidFill>
              <a:latin typeface="Calibri"/>
            </a:endParaRPr>
          </a:p>
        </p:txBody>
      </p:sp>
    </p:spTree>
    <p:extLst>
      <p:ext uri="{BB962C8B-B14F-4D97-AF65-F5344CB8AC3E}">
        <p14:creationId xmlns:p14="http://schemas.microsoft.com/office/powerpoint/2010/main" val="878851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09B104B5-E1FA-634D-98D3-ABF7A98F8733}"/>
              </a:ext>
            </a:extLst>
          </p:cNvPr>
          <p:cNvGrpSpPr/>
          <p:nvPr/>
        </p:nvGrpSpPr>
        <p:grpSpPr>
          <a:xfrm>
            <a:off x="1018690" y="4823448"/>
            <a:ext cx="11173310" cy="1131570"/>
            <a:chOff x="971710" y="1970028"/>
            <a:chExt cx="11173310" cy="1131570"/>
          </a:xfrm>
        </p:grpSpPr>
        <p:sp>
          <p:nvSpPr>
            <p:cNvPr id="4" name="Rettangolo arrotondato 3">
              <a:extLst>
                <a:ext uri="{FF2B5EF4-FFF2-40B4-BE49-F238E27FC236}">
                  <a16:creationId xmlns:a16="http://schemas.microsoft.com/office/drawing/2014/main" id="{D1538FA6-7605-B041-9A33-3011DAAE20BF}"/>
                </a:ext>
              </a:extLst>
            </p:cNvPr>
            <p:cNvSpPr/>
            <p:nvPr/>
          </p:nvSpPr>
          <p:spPr>
            <a:xfrm>
              <a:off x="971710" y="1970028"/>
              <a:ext cx="2571750" cy="113157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arrotondato 4">
              <a:extLst>
                <a:ext uri="{FF2B5EF4-FFF2-40B4-BE49-F238E27FC236}">
                  <a16:creationId xmlns:a16="http://schemas.microsoft.com/office/drawing/2014/main" id="{FD2CA2E6-D0D3-9F46-BD18-B8577208819C}"/>
                </a:ext>
              </a:extLst>
            </p:cNvPr>
            <p:cNvSpPr/>
            <p:nvPr/>
          </p:nvSpPr>
          <p:spPr>
            <a:xfrm>
              <a:off x="4698407" y="1970028"/>
              <a:ext cx="2571750" cy="1131570"/>
            </a:xfrm>
            <a:prstGeom prst="roundRect">
              <a:avLst/>
            </a:prstGeom>
            <a:solidFill>
              <a:srgbClr val="C1C1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arrotondato 5">
              <a:extLst>
                <a:ext uri="{FF2B5EF4-FFF2-40B4-BE49-F238E27FC236}">
                  <a16:creationId xmlns:a16="http://schemas.microsoft.com/office/drawing/2014/main" id="{DAC78B89-0B4D-2E45-AC50-5D794300FA1A}"/>
                </a:ext>
              </a:extLst>
            </p:cNvPr>
            <p:cNvSpPr/>
            <p:nvPr/>
          </p:nvSpPr>
          <p:spPr>
            <a:xfrm>
              <a:off x="8425104" y="1970028"/>
              <a:ext cx="2571750" cy="1131570"/>
            </a:xfrm>
            <a:prstGeom prst="round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destra 6">
              <a:extLst>
                <a:ext uri="{FF2B5EF4-FFF2-40B4-BE49-F238E27FC236}">
                  <a16:creationId xmlns:a16="http://schemas.microsoft.com/office/drawing/2014/main" id="{AF4564B1-E78B-6947-8303-EE1DA1F67B2C}"/>
                </a:ext>
              </a:extLst>
            </p:cNvPr>
            <p:cNvSpPr/>
            <p:nvPr/>
          </p:nvSpPr>
          <p:spPr>
            <a:xfrm>
              <a:off x="3563803" y="2250061"/>
              <a:ext cx="1154947" cy="531495"/>
            </a:xfrm>
            <a:prstGeom prst="rightArrow">
              <a:avLst/>
            </a:prstGeom>
            <a:gradFill flip="none" rotWithShape="1">
              <a:gsLst>
                <a:gs pos="0">
                  <a:srgbClr val="FFC000"/>
                </a:gs>
                <a:gs pos="35000">
                  <a:schemeClr val="accent5">
                    <a:lumMod val="0"/>
                    <a:lumOff val="100000"/>
                  </a:schemeClr>
                </a:gs>
                <a:gs pos="100000">
                  <a:schemeClr val="accent5">
                    <a:lumMod val="100000"/>
                  </a:schemeClr>
                </a:gs>
              </a:gsLst>
              <a:lin ang="2700000" scaled="1"/>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destra 8">
              <a:extLst>
                <a:ext uri="{FF2B5EF4-FFF2-40B4-BE49-F238E27FC236}">
                  <a16:creationId xmlns:a16="http://schemas.microsoft.com/office/drawing/2014/main" id="{D9B4D42E-3E18-EF41-AE97-CB6EB64A8090}"/>
                </a:ext>
              </a:extLst>
            </p:cNvPr>
            <p:cNvSpPr/>
            <p:nvPr/>
          </p:nvSpPr>
          <p:spPr>
            <a:xfrm>
              <a:off x="10990073" y="2250061"/>
              <a:ext cx="1154947" cy="531495"/>
            </a:xfrm>
            <a:prstGeom prst="rightArrow">
              <a:avLst/>
            </a:prstGeom>
            <a:gradFill flip="none" rotWithShape="1">
              <a:gsLst>
                <a:gs pos="0">
                  <a:srgbClr val="008F00"/>
                </a:gs>
                <a:gs pos="35000">
                  <a:schemeClr val="accent5">
                    <a:lumMod val="0"/>
                    <a:lumOff val="100000"/>
                  </a:schemeClr>
                </a:gs>
                <a:gs pos="99000">
                  <a:srgbClr val="FF0000"/>
                </a:gs>
              </a:gsLst>
              <a:lin ang="2700000" scaled="1"/>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destra 9">
              <a:extLst>
                <a:ext uri="{FF2B5EF4-FFF2-40B4-BE49-F238E27FC236}">
                  <a16:creationId xmlns:a16="http://schemas.microsoft.com/office/drawing/2014/main" id="{3CFB4075-7825-0C44-A45F-8EB4F170DD75}"/>
                </a:ext>
              </a:extLst>
            </p:cNvPr>
            <p:cNvSpPr/>
            <p:nvPr/>
          </p:nvSpPr>
          <p:spPr>
            <a:xfrm>
              <a:off x="7276938" y="2250062"/>
              <a:ext cx="1154947" cy="531495"/>
            </a:xfrm>
            <a:prstGeom prst="rightArrow">
              <a:avLst/>
            </a:prstGeom>
            <a:gradFill flip="none" rotWithShape="1">
              <a:gsLst>
                <a:gs pos="0">
                  <a:srgbClr val="C1C1C1"/>
                </a:gs>
                <a:gs pos="35000">
                  <a:schemeClr val="accent5">
                    <a:lumMod val="0"/>
                    <a:lumOff val="100000"/>
                  </a:schemeClr>
                </a:gs>
                <a:gs pos="100000">
                  <a:srgbClr val="008F00"/>
                </a:gs>
              </a:gsLst>
              <a:lin ang="2700000" scaled="1"/>
              <a:tileRect/>
            </a:gra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a:extLst>
                <a:ext uri="{FF2B5EF4-FFF2-40B4-BE49-F238E27FC236}">
                  <a16:creationId xmlns:a16="http://schemas.microsoft.com/office/drawing/2014/main" id="{2931F691-0C6C-8C43-ACF9-2A3AE82A2668}"/>
                </a:ext>
              </a:extLst>
            </p:cNvPr>
            <p:cNvSpPr txBox="1"/>
            <p:nvPr/>
          </p:nvSpPr>
          <p:spPr>
            <a:xfrm>
              <a:off x="1298754" y="2331142"/>
              <a:ext cx="1669368" cy="369332"/>
            </a:xfrm>
            <a:prstGeom prst="rect">
              <a:avLst/>
            </a:prstGeom>
            <a:noFill/>
          </p:spPr>
          <p:txBody>
            <a:bodyPr wrap="none" rtlCol="0">
              <a:spAutoFit/>
            </a:bodyPr>
            <a:lstStyle/>
            <a:p>
              <a:r>
                <a:rPr lang="it-IT" b="1" dirty="0">
                  <a:latin typeface="Calibri" panose="020F0502020204030204" pitchFamily="34" charset="0"/>
                  <a:cs typeface="Calibri" panose="020F0502020204030204" pitchFamily="34" charset="0"/>
                </a:rPr>
                <a:t>Electron Source</a:t>
              </a:r>
            </a:p>
          </p:txBody>
        </p:sp>
        <p:sp>
          <p:nvSpPr>
            <p:cNvPr id="12" name="CasellaDiTesto 11">
              <a:extLst>
                <a:ext uri="{FF2B5EF4-FFF2-40B4-BE49-F238E27FC236}">
                  <a16:creationId xmlns:a16="http://schemas.microsoft.com/office/drawing/2014/main" id="{40069DEB-A05B-834A-8321-2178A71107E8}"/>
                </a:ext>
              </a:extLst>
            </p:cNvPr>
            <p:cNvSpPr txBox="1"/>
            <p:nvPr/>
          </p:nvSpPr>
          <p:spPr>
            <a:xfrm>
              <a:off x="4817577" y="2351147"/>
              <a:ext cx="2367315" cy="369332"/>
            </a:xfrm>
            <a:prstGeom prst="rect">
              <a:avLst/>
            </a:prstGeom>
            <a:noFill/>
          </p:spPr>
          <p:txBody>
            <a:bodyPr wrap="none" rtlCol="0">
              <a:spAutoFit/>
            </a:bodyPr>
            <a:lstStyle/>
            <a:p>
              <a:r>
                <a:rPr lang="it-IT" b="1" dirty="0">
                  <a:latin typeface="Calibri" panose="020F0502020204030204" pitchFamily="34" charset="0"/>
                  <a:cs typeface="Calibri" panose="020F0502020204030204" pitchFamily="34" charset="0"/>
                </a:rPr>
                <a:t>First </a:t>
              </a:r>
              <a:r>
                <a:rPr lang="it-IT" b="1" dirty="0" err="1">
                  <a:latin typeface="Calibri" panose="020F0502020204030204" pitchFamily="34" charset="0"/>
                  <a:cs typeface="Calibri" panose="020F0502020204030204" pitchFamily="34" charset="0"/>
                </a:rPr>
                <a:t>acceleration</a:t>
              </a:r>
              <a:r>
                <a:rPr lang="it-IT" b="1" dirty="0">
                  <a:latin typeface="Calibri" panose="020F0502020204030204" pitchFamily="34" charset="0"/>
                  <a:cs typeface="Calibri" panose="020F0502020204030204" pitchFamily="34" charset="0"/>
                </a:rPr>
                <a:t> stage</a:t>
              </a:r>
            </a:p>
          </p:txBody>
        </p:sp>
        <p:sp>
          <p:nvSpPr>
            <p:cNvPr id="14" name="CasellaDiTesto 13">
              <a:extLst>
                <a:ext uri="{FF2B5EF4-FFF2-40B4-BE49-F238E27FC236}">
                  <a16:creationId xmlns:a16="http://schemas.microsoft.com/office/drawing/2014/main" id="{18AB595E-15FE-C147-978D-1E6528D6C037}"/>
                </a:ext>
              </a:extLst>
            </p:cNvPr>
            <p:cNvSpPr txBox="1"/>
            <p:nvPr/>
          </p:nvSpPr>
          <p:spPr>
            <a:xfrm>
              <a:off x="8425104" y="2331142"/>
              <a:ext cx="2618217" cy="369332"/>
            </a:xfrm>
            <a:prstGeom prst="rect">
              <a:avLst/>
            </a:prstGeom>
            <a:noFill/>
          </p:spPr>
          <p:txBody>
            <a:bodyPr wrap="none" rtlCol="0">
              <a:spAutoFit/>
            </a:bodyPr>
            <a:lstStyle/>
            <a:p>
              <a:r>
                <a:rPr lang="it-IT" b="1" dirty="0" err="1">
                  <a:latin typeface="Calibri" panose="020F0502020204030204" pitchFamily="34" charset="0"/>
                  <a:cs typeface="Calibri" panose="020F0502020204030204" pitchFamily="34" charset="0"/>
                </a:rPr>
                <a:t>Beam</a:t>
              </a:r>
              <a:r>
                <a:rPr lang="it-IT" b="1" dirty="0">
                  <a:latin typeface="Calibri" panose="020F0502020204030204" pitchFamily="34" charset="0"/>
                  <a:cs typeface="Calibri" panose="020F0502020204030204" pitchFamily="34" charset="0"/>
                </a:rPr>
                <a:t> </a:t>
              </a:r>
              <a:r>
                <a:rPr lang="it-IT" b="1" dirty="0" err="1">
                  <a:latin typeface="Calibri" panose="020F0502020204030204" pitchFamily="34" charset="0"/>
                  <a:cs typeface="Calibri" panose="020F0502020204030204" pitchFamily="34" charset="0"/>
                </a:rPr>
                <a:t>manipulation</a:t>
              </a:r>
              <a:r>
                <a:rPr lang="it-IT" b="1" dirty="0">
                  <a:latin typeface="Calibri" panose="020F0502020204030204" pitchFamily="34" charset="0"/>
                  <a:cs typeface="Calibri" panose="020F0502020204030204" pitchFamily="34" charset="0"/>
                </a:rPr>
                <a:t> stage</a:t>
              </a:r>
            </a:p>
          </p:txBody>
        </p:sp>
      </p:grpSp>
      <p:sp>
        <p:nvSpPr>
          <p:cNvPr id="15" name="Titolo 1">
            <a:extLst>
              <a:ext uri="{FF2B5EF4-FFF2-40B4-BE49-F238E27FC236}">
                <a16:creationId xmlns:a16="http://schemas.microsoft.com/office/drawing/2014/main" id="{AD1ED6EF-A6A4-EC42-96E4-F969B51C56B2}"/>
              </a:ext>
            </a:extLst>
          </p:cNvPr>
          <p:cNvSpPr>
            <a:spLocks noGrp="1"/>
          </p:cNvSpPr>
          <p:nvPr>
            <p:ph type="title"/>
          </p:nvPr>
        </p:nvSpPr>
        <p:spPr>
          <a:xfrm>
            <a:off x="798427" y="71378"/>
            <a:ext cx="10972440" cy="498598"/>
          </a:xfrm>
        </p:spPr>
        <p:txBody>
          <a:bodyPr/>
          <a:lstStyle/>
          <a:p>
            <a:r>
              <a:rPr lang="it-IT" sz="3600" b="1" spc="-1" dirty="0">
                <a:solidFill>
                  <a:srgbClr val="724109"/>
                </a:solidFill>
                <a:latin typeface="Calibri"/>
                <a:ea typeface="+mn-ea"/>
                <a:cs typeface="+mn-cs"/>
              </a:rPr>
              <a:t>HB</a:t>
            </a:r>
            <a:r>
              <a:rPr lang="it-IT" sz="3600" b="1" spc="-1" baseline="30000" dirty="0">
                <a:solidFill>
                  <a:srgbClr val="724109"/>
                </a:solidFill>
                <a:latin typeface="Calibri"/>
                <a:ea typeface="+mn-ea"/>
                <a:cs typeface="+mn-cs"/>
              </a:rPr>
              <a:t>2</a:t>
            </a:r>
            <a:r>
              <a:rPr lang="it-IT" sz="3600" b="1" spc="-1" dirty="0">
                <a:solidFill>
                  <a:srgbClr val="724109"/>
                </a:solidFill>
                <a:latin typeface="Calibri"/>
                <a:ea typeface="+mn-ea"/>
                <a:cs typeface="+mn-cs"/>
              </a:rPr>
              <a:t>TF in a </a:t>
            </a:r>
            <a:r>
              <a:rPr lang="it-IT" sz="3600" b="1" spc="-1" dirty="0" err="1">
                <a:solidFill>
                  <a:srgbClr val="724109"/>
                </a:solidFill>
                <a:latin typeface="Calibri"/>
                <a:ea typeface="+mn-ea"/>
                <a:cs typeface="+mn-cs"/>
              </a:rPr>
              <a:t>nutshell</a:t>
            </a:r>
            <a:endParaRPr lang="it-IT" sz="3600" b="1" spc="-1" dirty="0">
              <a:solidFill>
                <a:srgbClr val="724109"/>
              </a:solidFill>
              <a:latin typeface="Calibri"/>
              <a:ea typeface="+mn-ea"/>
              <a:cs typeface="+mn-cs"/>
            </a:endParaRPr>
          </a:p>
        </p:txBody>
      </p:sp>
      <p:sp>
        <p:nvSpPr>
          <p:cNvPr id="3" name="CasellaDiTesto 2">
            <a:extLst>
              <a:ext uri="{FF2B5EF4-FFF2-40B4-BE49-F238E27FC236}">
                <a16:creationId xmlns:a16="http://schemas.microsoft.com/office/drawing/2014/main" id="{1445EA02-FAB8-174C-AD99-D936DDD51602}"/>
              </a:ext>
            </a:extLst>
          </p:cNvPr>
          <p:cNvSpPr txBox="1"/>
          <p:nvPr/>
        </p:nvSpPr>
        <p:spPr>
          <a:xfrm>
            <a:off x="1018690" y="738729"/>
            <a:ext cx="11366738" cy="4370427"/>
          </a:xfrm>
          <a:prstGeom prst="rect">
            <a:avLst/>
          </a:prstGeom>
          <a:noFill/>
        </p:spPr>
        <p:txBody>
          <a:bodyPr wrap="square" rtlCol="0">
            <a:spAutoFit/>
          </a:bodyPr>
          <a:lstStyle/>
          <a:p>
            <a:r>
              <a:rPr lang="it-IT" sz="2000" dirty="0">
                <a:latin typeface="Calibri" panose="020F0502020204030204" pitchFamily="34" charset="0"/>
                <a:cs typeface="Calibri" panose="020F0502020204030204" pitchFamily="34" charset="0"/>
              </a:rPr>
              <a:t>The </a:t>
            </a:r>
            <a:r>
              <a:rPr lang="it-IT" sz="2000" dirty="0" err="1">
                <a:latin typeface="Calibri" panose="020F0502020204030204" pitchFamily="34" charset="0"/>
                <a:cs typeface="Calibri" panose="020F0502020204030204" pitchFamily="34" charset="0"/>
              </a:rPr>
              <a:t>proposal</a:t>
            </a:r>
            <a:r>
              <a:rPr lang="it-IT" sz="2000" dirty="0">
                <a:latin typeface="Calibri" panose="020F0502020204030204" pitchFamily="34" charset="0"/>
                <a:cs typeface="Calibri" panose="020F0502020204030204" pitchFamily="34" charset="0"/>
              </a:rPr>
              <a:t> to </a:t>
            </a:r>
            <a:r>
              <a:rPr lang="it-IT" sz="2000" b="1" dirty="0" err="1">
                <a:latin typeface="Calibri" panose="020F0502020204030204" pitchFamily="34" charset="0"/>
                <a:cs typeface="Calibri" panose="020F0502020204030204" pitchFamily="34" charset="0"/>
              </a:rPr>
              <a:t>develop</a:t>
            </a:r>
            <a:r>
              <a:rPr lang="it-IT" sz="2000" b="1" dirty="0">
                <a:latin typeface="Calibri" panose="020F0502020204030204" pitchFamily="34" charset="0"/>
                <a:cs typeface="Calibri" panose="020F0502020204030204" pitchFamily="34" charset="0"/>
              </a:rPr>
              <a:t> a High </a:t>
            </a:r>
            <a:r>
              <a:rPr lang="it-IT" sz="2000" b="1" dirty="0" err="1">
                <a:latin typeface="Calibri" panose="020F0502020204030204" pitchFamily="34" charset="0"/>
                <a:cs typeface="Calibri" panose="020F0502020204030204" pitchFamily="34" charset="0"/>
              </a:rPr>
              <a:t>Brightness</a:t>
            </a:r>
            <a:r>
              <a:rPr lang="it-IT" sz="2000" b="1" dirty="0">
                <a:latin typeface="Calibri" panose="020F0502020204030204" pitchFamily="34" charset="0"/>
                <a:cs typeface="Calibri" panose="020F0502020204030204" pitchFamily="34" charset="0"/>
              </a:rPr>
              <a:t> </a:t>
            </a:r>
            <a:r>
              <a:rPr lang="it-IT" sz="2000" b="1" dirty="0" err="1">
                <a:latin typeface="Calibri" panose="020F0502020204030204" pitchFamily="34" charset="0"/>
                <a:cs typeface="Calibri" panose="020F0502020204030204" pitchFamily="34" charset="0"/>
              </a:rPr>
              <a:t>Beams</a:t>
            </a:r>
            <a:r>
              <a:rPr lang="it-IT" sz="2000" b="1" dirty="0">
                <a:latin typeface="Calibri" panose="020F0502020204030204" pitchFamily="34" charset="0"/>
                <a:cs typeface="Calibri" panose="020F0502020204030204" pitchFamily="34" charset="0"/>
              </a:rPr>
              <a:t> Test </a:t>
            </a:r>
            <a:r>
              <a:rPr lang="it-IT" sz="2000" b="1" dirty="0" err="1">
                <a:latin typeface="Calibri" panose="020F0502020204030204" pitchFamily="34" charset="0"/>
                <a:cs typeface="Calibri" panose="020F0502020204030204" pitchFamily="34" charset="0"/>
              </a:rPr>
              <a:t>Facility</a:t>
            </a:r>
            <a:r>
              <a:rPr lang="it-IT" sz="2000" b="1" dirty="0">
                <a:latin typeface="Calibri" panose="020F0502020204030204" pitchFamily="34" charset="0"/>
                <a:cs typeface="Calibri" panose="020F0502020204030204" pitchFamily="34" charset="0"/>
              </a:rPr>
              <a:t> (HB</a:t>
            </a:r>
            <a:r>
              <a:rPr lang="it-IT" sz="2000" b="1" baseline="30000" dirty="0">
                <a:latin typeface="Calibri" panose="020F0502020204030204" pitchFamily="34" charset="0"/>
                <a:cs typeface="Calibri" panose="020F0502020204030204" pitchFamily="34" charset="0"/>
              </a:rPr>
              <a:t>2</a:t>
            </a:r>
            <a:r>
              <a:rPr lang="it-IT" sz="2000" b="1" dirty="0">
                <a:latin typeface="Calibri" panose="020F0502020204030204" pitchFamily="34" charset="0"/>
                <a:cs typeface="Calibri" panose="020F0502020204030204" pitchFamily="34" charset="0"/>
              </a:rPr>
              <a:t>TF) </a:t>
            </a:r>
            <a:r>
              <a:rPr lang="it-IT" sz="2000" b="1" dirty="0" err="1">
                <a:latin typeface="Calibri" panose="020F0502020204030204" pitchFamily="34" charset="0"/>
                <a:cs typeface="Calibri" panose="020F0502020204030204" pitchFamily="34" charset="0"/>
              </a:rPr>
              <a:t>at</a:t>
            </a:r>
            <a:r>
              <a:rPr lang="it-IT" sz="2000" b="1" dirty="0">
                <a:latin typeface="Calibri" panose="020F0502020204030204" pitchFamily="34" charset="0"/>
                <a:cs typeface="Calibri" panose="020F0502020204030204" pitchFamily="34" charset="0"/>
              </a:rPr>
              <a:t> the INFN-LASA </a:t>
            </a:r>
            <a:r>
              <a:rPr lang="it-IT" sz="2000" b="1" dirty="0" err="1">
                <a:latin typeface="Calibri" panose="020F0502020204030204" pitchFamily="34" charset="0"/>
                <a:cs typeface="Calibri" panose="020F0502020204030204" pitchFamily="34" charset="0"/>
              </a:rPr>
              <a:t>laboratory</a:t>
            </a:r>
            <a:r>
              <a:rPr lang="it-IT" sz="2000" b="1"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has</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been</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approved</a:t>
            </a:r>
            <a:r>
              <a:rPr lang="it-IT" sz="2000" dirty="0">
                <a:latin typeface="Calibri" panose="020F0502020204030204" pitchFamily="34" charset="0"/>
                <a:cs typeface="Calibri" panose="020F0502020204030204" pitchFamily="34" charset="0"/>
              </a:rPr>
              <a:t> by INFN-CSN5 for the </a:t>
            </a:r>
            <a:r>
              <a:rPr lang="it-IT" sz="2000" dirty="0" err="1">
                <a:latin typeface="Calibri" panose="020F0502020204030204" pitchFamily="34" charset="0"/>
                <a:cs typeface="Calibri" panose="020F0502020204030204" pitchFamily="34" charset="0"/>
              </a:rPr>
              <a:t>period</a:t>
            </a:r>
            <a:r>
              <a:rPr lang="it-IT" sz="2000" dirty="0">
                <a:latin typeface="Calibri" panose="020F0502020204030204" pitchFamily="34" charset="0"/>
                <a:cs typeface="Calibri" panose="020F0502020204030204" pitchFamily="34" charset="0"/>
              </a:rPr>
              <a:t> 2023-2025.</a:t>
            </a:r>
            <a:r>
              <a:rPr lang="it-IT" sz="2000" b="1"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HB</a:t>
            </a:r>
            <a:r>
              <a:rPr lang="en-US" sz="2000" baseline="30000" dirty="0">
                <a:latin typeface="Calibri" panose="020F0502020204030204" pitchFamily="34" charset="0"/>
                <a:cs typeface="Calibri" panose="020F0502020204030204" pitchFamily="34" charset="0"/>
              </a:rPr>
              <a:t>2</a:t>
            </a:r>
            <a:r>
              <a:rPr lang="en-US" sz="2000" dirty="0">
                <a:latin typeface="Calibri" panose="020F0502020204030204" pitchFamily="34" charset="0"/>
                <a:cs typeface="Calibri" panose="020F0502020204030204" pitchFamily="34" charset="0"/>
              </a:rPr>
              <a:t>TF aims to provide </a:t>
            </a:r>
            <a:r>
              <a:rPr lang="en-US" sz="2000" b="1" dirty="0">
                <a:latin typeface="Calibri" panose="020F0502020204030204" pitchFamily="34" charset="0"/>
                <a:cs typeface="Calibri" panose="020F0502020204030204" pitchFamily="34" charset="0"/>
              </a:rPr>
              <a:t>a high power and high brightness CW beam</a:t>
            </a:r>
            <a:r>
              <a:rPr lang="en-US" sz="2000" dirty="0">
                <a:latin typeface="Calibri" panose="020F0502020204030204" pitchFamily="34" charset="0"/>
                <a:cs typeface="Calibri" panose="020F0502020204030204" pitchFamily="34" charset="0"/>
              </a:rPr>
              <a:t>. The beam will provide different bunch charges at different repetition rate and energies. </a:t>
            </a:r>
          </a:p>
          <a:p>
            <a:r>
              <a:rPr lang="en-US" sz="2000" dirty="0">
                <a:latin typeface="Calibri" panose="020F0502020204030204" pitchFamily="34" charset="0"/>
                <a:cs typeface="Calibri" panose="020F0502020204030204" pitchFamily="34" charset="0"/>
              </a:rPr>
              <a:t>This impressive flexibility is part of the originality of the facility and will allow the usage of the beam for some advanced experiments. </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Under these assumptions, the facility is composed of different elements that can be grouped into the following sections: </a:t>
            </a:r>
          </a:p>
          <a:p>
            <a:endParaRPr lang="en-US" sz="2000" dirty="0">
              <a:latin typeface="Calibri" panose="020F0502020204030204" pitchFamily="34" charset="0"/>
              <a:cs typeface="Calibri" panose="020F0502020204030204" pitchFamily="34" charset="0"/>
            </a:endParaRPr>
          </a:p>
          <a:p>
            <a:r>
              <a:rPr lang="en-US" sz="2000" dirty="0">
                <a:latin typeface="Calibri" panose="020F0502020204030204" pitchFamily="34" charset="0"/>
                <a:cs typeface="Calibri" panose="020F0502020204030204" pitchFamily="34" charset="0"/>
              </a:rPr>
              <a:t>• An electron source.</a:t>
            </a:r>
          </a:p>
          <a:p>
            <a:r>
              <a:rPr lang="en-US" sz="2000" dirty="0">
                <a:latin typeface="Calibri" panose="020F0502020204030204" pitchFamily="34" charset="0"/>
                <a:cs typeface="Calibri" panose="020F0502020204030204" pitchFamily="34" charset="0"/>
              </a:rPr>
              <a:t>• A first acceleration stage (DC).</a:t>
            </a:r>
          </a:p>
          <a:p>
            <a:r>
              <a:rPr lang="en-US" sz="2000" dirty="0">
                <a:latin typeface="Calibri" panose="020F0502020204030204" pitchFamily="34" charset="0"/>
                <a:cs typeface="Calibri" panose="020F0502020204030204" pitchFamily="34" charset="0"/>
              </a:rPr>
              <a:t>• A beam manipulation and transport stage.</a:t>
            </a:r>
          </a:p>
          <a:p>
            <a:endParaRPr lang="it-IT" dirty="0"/>
          </a:p>
        </p:txBody>
      </p:sp>
      <p:sp>
        <p:nvSpPr>
          <p:cNvPr id="8" name="CasellaDiTesto 7">
            <a:extLst>
              <a:ext uri="{FF2B5EF4-FFF2-40B4-BE49-F238E27FC236}">
                <a16:creationId xmlns:a16="http://schemas.microsoft.com/office/drawing/2014/main" id="{2B668992-015E-C348-81B9-F5D821BCCDE1}"/>
              </a:ext>
            </a:extLst>
          </p:cNvPr>
          <p:cNvSpPr txBox="1"/>
          <p:nvPr/>
        </p:nvSpPr>
        <p:spPr>
          <a:xfrm>
            <a:off x="1451610" y="6160770"/>
            <a:ext cx="1723549" cy="369332"/>
          </a:xfrm>
          <a:prstGeom prst="rect">
            <a:avLst/>
          </a:prstGeom>
          <a:noFill/>
        </p:spPr>
        <p:txBody>
          <a:bodyPr wrap="none" rtlCol="0">
            <a:spAutoFit/>
          </a:bodyPr>
          <a:lstStyle/>
          <a:p>
            <a:r>
              <a:rPr lang="it-IT" b="1" dirty="0" err="1"/>
              <a:t>Photocathode</a:t>
            </a:r>
            <a:endParaRPr lang="it-IT" b="1" dirty="0"/>
          </a:p>
        </p:txBody>
      </p:sp>
      <p:sp>
        <p:nvSpPr>
          <p:cNvPr id="16" name="CasellaDiTesto 15">
            <a:extLst>
              <a:ext uri="{FF2B5EF4-FFF2-40B4-BE49-F238E27FC236}">
                <a16:creationId xmlns:a16="http://schemas.microsoft.com/office/drawing/2014/main" id="{AD64AB59-EB3F-484B-9481-1F874D38876D}"/>
              </a:ext>
            </a:extLst>
          </p:cNvPr>
          <p:cNvSpPr txBox="1"/>
          <p:nvPr/>
        </p:nvSpPr>
        <p:spPr>
          <a:xfrm>
            <a:off x="5407617" y="6172200"/>
            <a:ext cx="1043876" cy="369332"/>
          </a:xfrm>
          <a:prstGeom prst="rect">
            <a:avLst/>
          </a:prstGeom>
          <a:noFill/>
        </p:spPr>
        <p:txBody>
          <a:bodyPr wrap="none" rtlCol="0">
            <a:spAutoFit/>
          </a:bodyPr>
          <a:lstStyle/>
          <a:p>
            <a:r>
              <a:rPr lang="it-IT" b="1" dirty="0"/>
              <a:t>DC </a:t>
            </a:r>
            <a:r>
              <a:rPr lang="it-IT" b="1" dirty="0" err="1"/>
              <a:t>Gun</a:t>
            </a:r>
            <a:endParaRPr lang="it-IT" b="1" dirty="0"/>
          </a:p>
        </p:txBody>
      </p:sp>
      <p:sp>
        <p:nvSpPr>
          <p:cNvPr id="17" name="CasellaDiTesto 16">
            <a:extLst>
              <a:ext uri="{FF2B5EF4-FFF2-40B4-BE49-F238E27FC236}">
                <a16:creationId xmlns:a16="http://schemas.microsoft.com/office/drawing/2014/main" id="{426F803C-3AE5-C847-B560-43AFC1BB702A}"/>
              </a:ext>
            </a:extLst>
          </p:cNvPr>
          <p:cNvSpPr txBox="1"/>
          <p:nvPr/>
        </p:nvSpPr>
        <p:spPr>
          <a:xfrm>
            <a:off x="8472084" y="6193083"/>
            <a:ext cx="2864887" cy="369332"/>
          </a:xfrm>
          <a:prstGeom prst="rect">
            <a:avLst/>
          </a:prstGeom>
          <a:noFill/>
        </p:spPr>
        <p:txBody>
          <a:bodyPr wrap="none" rtlCol="0">
            <a:spAutoFit/>
          </a:bodyPr>
          <a:lstStyle/>
          <a:p>
            <a:r>
              <a:rPr lang="it-IT" b="1" dirty="0" err="1"/>
              <a:t>Bunchers</a:t>
            </a:r>
            <a:r>
              <a:rPr lang="it-IT" b="1" dirty="0"/>
              <a:t> and </a:t>
            </a:r>
            <a:r>
              <a:rPr lang="it-IT" b="1" dirty="0" err="1"/>
              <a:t>solenoids</a:t>
            </a:r>
            <a:endParaRPr lang="it-IT" b="1" dirty="0"/>
          </a:p>
        </p:txBody>
      </p:sp>
    </p:spTree>
    <p:extLst>
      <p:ext uri="{BB962C8B-B14F-4D97-AF65-F5344CB8AC3E}">
        <p14:creationId xmlns:p14="http://schemas.microsoft.com/office/powerpoint/2010/main" val="343810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AD1ED6EF-A6A4-EC42-96E4-F969B51C56B2}"/>
              </a:ext>
            </a:extLst>
          </p:cNvPr>
          <p:cNvSpPr>
            <a:spLocks noGrp="1"/>
          </p:cNvSpPr>
          <p:nvPr>
            <p:ph type="title"/>
          </p:nvPr>
        </p:nvSpPr>
        <p:spPr>
          <a:xfrm>
            <a:off x="798427" y="71378"/>
            <a:ext cx="10972440" cy="498598"/>
          </a:xfrm>
        </p:spPr>
        <p:txBody>
          <a:bodyPr/>
          <a:lstStyle/>
          <a:p>
            <a:r>
              <a:rPr lang="it-IT" sz="3600" b="1" spc="-1" dirty="0">
                <a:solidFill>
                  <a:srgbClr val="724109"/>
                </a:solidFill>
                <a:latin typeface="Calibri"/>
                <a:ea typeface="+mn-ea"/>
                <a:cs typeface="+mn-cs"/>
              </a:rPr>
              <a:t>HB2TF </a:t>
            </a:r>
            <a:r>
              <a:rPr lang="it-IT" sz="3600" b="1" spc="-1" dirty="0" err="1">
                <a:solidFill>
                  <a:srgbClr val="724109"/>
                </a:solidFill>
                <a:latin typeface="Calibri"/>
                <a:ea typeface="+mn-ea"/>
                <a:cs typeface="+mn-cs"/>
              </a:rPr>
              <a:t>Summary</a:t>
            </a:r>
            <a:endParaRPr lang="it-IT" sz="3600" b="1" spc="-1" dirty="0">
              <a:solidFill>
                <a:srgbClr val="724109"/>
              </a:solidFill>
              <a:latin typeface="Calibri"/>
              <a:ea typeface="+mn-ea"/>
              <a:cs typeface="+mn-cs"/>
            </a:endParaRPr>
          </a:p>
        </p:txBody>
      </p:sp>
      <p:pic>
        <p:nvPicPr>
          <p:cNvPr id="2" name="Immagine 1">
            <a:extLst>
              <a:ext uri="{FF2B5EF4-FFF2-40B4-BE49-F238E27FC236}">
                <a16:creationId xmlns:a16="http://schemas.microsoft.com/office/drawing/2014/main" id="{FE672B26-DD73-344E-BE08-F0DE08A9275A}"/>
              </a:ext>
            </a:extLst>
          </p:cNvPr>
          <p:cNvPicPr>
            <a:picLocks noChangeAspect="1"/>
          </p:cNvPicPr>
          <p:nvPr/>
        </p:nvPicPr>
        <p:blipFill>
          <a:blip r:embed="rId2"/>
          <a:stretch>
            <a:fillRect/>
          </a:stretch>
        </p:blipFill>
        <p:spPr>
          <a:xfrm>
            <a:off x="1084880" y="1173667"/>
            <a:ext cx="6256859" cy="3323145"/>
          </a:xfrm>
          <a:prstGeom prst="rect">
            <a:avLst/>
          </a:prstGeom>
        </p:spPr>
      </p:pic>
      <p:pic>
        <p:nvPicPr>
          <p:cNvPr id="3" name="Immagine 2">
            <a:extLst>
              <a:ext uri="{FF2B5EF4-FFF2-40B4-BE49-F238E27FC236}">
                <a16:creationId xmlns:a16="http://schemas.microsoft.com/office/drawing/2014/main" id="{3553A5E6-030C-5A4F-9CCA-BB00FA731632}"/>
              </a:ext>
            </a:extLst>
          </p:cNvPr>
          <p:cNvPicPr>
            <a:picLocks noChangeAspect="1"/>
          </p:cNvPicPr>
          <p:nvPr/>
        </p:nvPicPr>
        <p:blipFill>
          <a:blip r:embed="rId3"/>
          <a:stretch>
            <a:fillRect/>
          </a:stretch>
        </p:blipFill>
        <p:spPr>
          <a:xfrm>
            <a:off x="899526" y="4631127"/>
            <a:ext cx="3998837" cy="2112593"/>
          </a:xfrm>
          <a:prstGeom prst="rect">
            <a:avLst/>
          </a:prstGeom>
          <a:ln w="63500">
            <a:solidFill>
              <a:srgbClr val="005493"/>
            </a:solidFill>
          </a:ln>
        </p:spPr>
      </p:pic>
      <p:sp>
        <p:nvSpPr>
          <p:cNvPr id="4" name="CasellaDiTesto 3">
            <a:extLst>
              <a:ext uri="{FF2B5EF4-FFF2-40B4-BE49-F238E27FC236}">
                <a16:creationId xmlns:a16="http://schemas.microsoft.com/office/drawing/2014/main" id="{AED5A138-4CEE-F441-B8F1-77E06EB87144}"/>
              </a:ext>
            </a:extLst>
          </p:cNvPr>
          <p:cNvSpPr txBox="1"/>
          <p:nvPr/>
        </p:nvSpPr>
        <p:spPr>
          <a:xfrm>
            <a:off x="1084880" y="713151"/>
            <a:ext cx="3063659" cy="369332"/>
          </a:xfrm>
          <a:prstGeom prst="rect">
            <a:avLst/>
          </a:prstGeom>
          <a:noFill/>
        </p:spPr>
        <p:txBody>
          <a:bodyPr wrap="none" rtlCol="0">
            <a:spAutoFit/>
          </a:bodyPr>
          <a:lstStyle/>
          <a:p>
            <a:r>
              <a:rPr lang="it-IT" b="1" i="1" dirty="0">
                <a:latin typeface="Calibri" panose="020F0502020204030204" pitchFamily="34" charset="0"/>
                <a:cs typeface="Calibri" panose="020F0502020204030204" pitchFamily="34" charset="0"/>
              </a:rPr>
              <a:t>Layout of the HB2TF </a:t>
            </a:r>
            <a:r>
              <a:rPr lang="it-IT" b="1" i="1" dirty="0" err="1">
                <a:latin typeface="Calibri" panose="020F0502020204030204" pitchFamily="34" charset="0"/>
                <a:cs typeface="Calibri" panose="020F0502020204030204" pitchFamily="34" charset="0"/>
              </a:rPr>
              <a:t>proposal</a:t>
            </a:r>
            <a:r>
              <a:rPr lang="it-IT" b="1" i="1" dirty="0">
                <a:latin typeface="Calibri" panose="020F0502020204030204" pitchFamily="34" charset="0"/>
                <a:cs typeface="Calibri" panose="020F0502020204030204" pitchFamily="34" charset="0"/>
              </a:rPr>
              <a:t> </a:t>
            </a:r>
            <a:endParaRPr lang="it-IT" b="1" dirty="0">
              <a:latin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B082BE50-364C-D142-8829-7B619A375164}"/>
              </a:ext>
            </a:extLst>
          </p:cNvPr>
          <p:cNvPicPr>
            <a:picLocks noChangeAspect="1"/>
          </p:cNvPicPr>
          <p:nvPr/>
        </p:nvPicPr>
        <p:blipFill>
          <a:blip r:embed="rId4"/>
          <a:stretch>
            <a:fillRect/>
          </a:stretch>
        </p:blipFill>
        <p:spPr>
          <a:xfrm>
            <a:off x="8010483" y="778188"/>
            <a:ext cx="4083013" cy="1039656"/>
          </a:xfrm>
          <a:prstGeom prst="rect">
            <a:avLst/>
          </a:prstGeom>
          <a:ln w="63500">
            <a:solidFill>
              <a:srgbClr val="005493"/>
            </a:solidFill>
          </a:ln>
        </p:spPr>
      </p:pic>
      <p:pic>
        <p:nvPicPr>
          <p:cNvPr id="7" name="Immagine 6">
            <a:extLst>
              <a:ext uri="{FF2B5EF4-FFF2-40B4-BE49-F238E27FC236}">
                <a16:creationId xmlns:a16="http://schemas.microsoft.com/office/drawing/2014/main" id="{1050572D-A047-CE48-9CD6-2F7C5836A693}"/>
              </a:ext>
            </a:extLst>
          </p:cNvPr>
          <p:cNvPicPr>
            <a:picLocks noChangeAspect="1"/>
          </p:cNvPicPr>
          <p:nvPr/>
        </p:nvPicPr>
        <p:blipFill>
          <a:blip r:embed="rId5"/>
          <a:stretch>
            <a:fillRect/>
          </a:stretch>
        </p:blipFill>
        <p:spPr>
          <a:xfrm>
            <a:off x="8010482" y="2360797"/>
            <a:ext cx="4083013" cy="2252697"/>
          </a:xfrm>
          <a:prstGeom prst="rect">
            <a:avLst/>
          </a:prstGeom>
          <a:ln w="63500">
            <a:solidFill>
              <a:srgbClr val="005493"/>
            </a:solidFill>
          </a:ln>
        </p:spPr>
      </p:pic>
    </p:spTree>
    <p:extLst>
      <p:ext uri="{BB962C8B-B14F-4D97-AF65-F5344CB8AC3E}">
        <p14:creationId xmlns:p14="http://schemas.microsoft.com/office/powerpoint/2010/main" val="909513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9">
            <a:extLst>
              <a:ext uri="{FF2B5EF4-FFF2-40B4-BE49-F238E27FC236}">
                <a16:creationId xmlns:a16="http://schemas.microsoft.com/office/drawing/2014/main" id="{922CD1AB-8D31-C843-A80B-3C629E0B91A4}"/>
              </a:ext>
            </a:extLst>
          </p:cNvPr>
          <p:cNvGrpSpPr/>
          <p:nvPr/>
        </p:nvGrpSpPr>
        <p:grpSpPr>
          <a:xfrm>
            <a:off x="9073067" y="1103663"/>
            <a:ext cx="2867911" cy="908463"/>
            <a:chOff x="9224553" y="1125635"/>
            <a:chExt cx="2867911" cy="908463"/>
          </a:xfrm>
        </p:grpSpPr>
        <mc:AlternateContent xmlns:mc="http://schemas.openxmlformats.org/markup-compatibility/2006" xmlns:a14="http://schemas.microsoft.com/office/drawing/2010/main">
          <mc:Choice Requires="a14">
            <p:sp>
              <p:nvSpPr>
                <p:cNvPr id="25" name="TextBox 8">
                  <a:extLst>
                    <a:ext uri="{FF2B5EF4-FFF2-40B4-BE49-F238E27FC236}">
                      <a16:creationId xmlns:a16="http://schemas.microsoft.com/office/drawing/2014/main" id="{BF1916CB-26A4-9C41-90CD-0AF3D8A1F4E8}"/>
                    </a:ext>
                  </a:extLst>
                </p:cNvPr>
                <p:cNvSpPr txBox="1"/>
                <p:nvPr/>
              </p:nvSpPr>
              <p:spPr>
                <a:xfrm>
                  <a:off x="9224553" y="1125635"/>
                  <a:ext cx="2867911" cy="53072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square" lIns="0" rIns="0">
                  <a:spAutoFit/>
                </a:bodyPr>
                <a:lstStyle/>
                <a:p>
                  <a:pPr marL="0" lvl="1" algn="ctr"/>
                  <a14:m>
                    <m:oMath xmlns:m="http://schemas.openxmlformats.org/officeDocument/2006/math">
                      <m:r>
                        <a:rPr lang="en-US" sz="1400" b="0" i="1" smtClean="0">
                          <a:latin typeface="Cambria Math"/>
                        </a:rPr>
                        <m:t>𝜖</m:t>
                      </m:r>
                      <m:r>
                        <a:rPr lang="en-US" sz="1400" b="0" i="1" smtClean="0">
                          <a:latin typeface="Cambria Math"/>
                        </a:rPr>
                        <m:t>=</m:t>
                      </m:r>
                      <m:rad>
                        <m:radPr>
                          <m:degHide m:val="on"/>
                          <m:ctrlPr>
                            <a:rPr lang="en-US" sz="1400" b="0" i="1" smtClean="0">
                              <a:latin typeface="Cambria Math" panose="02040503050406030204" pitchFamily="18" charset="0"/>
                            </a:rPr>
                          </m:ctrlPr>
                        </m:radPr>
                        <m:deg/>
                        <m:e>
                          <m:sSubSup>
                            <m:sSubSupPr>
                              <m:ctrlPr>
                                <a:rPr lang="it-IT" sz="1400" b="0" i="1" smtClean="0">
                                  <a:latin typeface="Cambria Math" panose="02040503050406030204" pitchFamily="18" charset="0"/>
                                </a:rPr>
                              </m:ctrlPr>
                            </m:sSubSupPr>
                            <m:e>
                              <m:r>
                                <a:rPr lang="en-US" sz="1400" b="0" i="1" smtClean="0">
                                  <a:latin typeface="Cambria Math"/>
                                </a:rPr>
                                <m:t>𝜖</m:t>
                              </m:r>
                            </m:e>
                            <m:sub>
                              <m:r>
                                <a:rPr lang="en-US" sz="1400" b="0" i="1" smtClean="0">
                                  <a:latin typeface="Cambria Math"/>
                                </a:rPr>
                                <m:t>𝑅𝐹</m:t>
                              </m:r>
                            </m:sub>
                            <m:sup>
                              <m:r>
                                <a:rPr lang="it-IT" sz="1400" b="0" i="1" smtClean="0">
                                  <a:latin typeface="Cambria Math"/>
                                </a:rPr>
                                <m:t>2</m:t>
                              </m:r>
                            </m:sup>
                          </m:sSubSup>
                          <m:r>
                            <a:rPr lang="en-US" sz="1400" b="0" i="1" smtClean="0">
                              <a:latin typeface="Cambria Math"/>
                            </a:rPr>
                            <m:t>+</m:t>
                          </m:r>
                          <m:sSubSup>
                            <m:sSubSupPr>
                              <m:ctrlPr>
                                <a:rPr lang="it-IT" sz="1400" b="0" i="1" smtClean="0">
                                  <a:latin typeface="Cambria Math" panose="02040503050406030204" pitchFamily="18" charset="0"/>
                                </a:rPr>
                              </m:ctrlPr>
                            </m:sSubSupPr>
                            <m:e>
                              <m:r>
                                <a:rPr lang="en-US" sz="1400" b="0" i="1" smtClean="0">
                                  <a:latin typeface="Cambria Math"/>
                                </a:rPr>
                                <m:t>𝜖</m:t>
                              </m:r>
                            </m:e>
                            <m:sub>
                              <m:r>
                                <a:rPr lang="en-US" sz="1400" b="0" i="1" smtClean="0">
                                  <a:latin typeface="Cambria Math"/>
                                </a:rPr>
                                <m:t>𝑆𝐶</m:t>
                              </m:r>
                            </m:sub>
                            <m:sup>
                              <m:r>
                                <a:rPr lang="it-IT" sz="1400" b="0" i="1" smtClean="0">
                                  <a:latin typeface="Cambria Math"/>
                                </a:rPr>
                                <m:t>2</m:t>
                              </m:r>
                            </m:sup>
                          </m:sSubSup>
                          <m:r>
                            <a:rPr lang="en-US" sz="1400" b="0" i="1" smtClean="0">
                              <a:latin typeface="Cambria Math"/>
                            </a:rPr>
                            <m:t>+</m:t>
                          </m:r>
                          <m:sSubSup>
                            <m:sSubSupPr>
                              <m:ctrlPr>
                                <a:rPr lang="it-IT" sz="1400" b="0" i="1" smtClean="0">
                                  <a:latin typeface="Cambria Math" panose="02040503050406030204" pitchFamily="18" charset="0"/>
                                </a:rPr>
                              </m:ctrlPr>
                            </m:sSubSupPr>
                            <m:e>
                              <m:r>
                                <a:rPr lang="en-US" sz="1400" b="0" i="1" smtClean="0">
                                  <a:latin typeface="Cambria Math"/>
                                </a:rPr>
                                <m:t>𝜖</m:t>
                              </m:r>
                            </m:e>
                            <m:sub>
                              <m:r>
                                <a:rPr lang="en-US" sz="1400" b="0" i="1" smtClean="0">
                                  <a:latin typeface="Cambria Math"/>
                                </a:rPr>
                                <m:t>𝑡h</m:t>
                              </m:r>
                            </m:sub>
                            <m:sup>
                              <m:r>
                                <a:rPr lang="it-IT" sz="1400" b="0" i="1" smtClean="0">
                                  <a:latin typeface="Cambria Math"/>
                                </a:rPr>
                                <m:t>2</m:t>
                              </m:r>
                            </m:sup>
                          </m:sSubSup>
                          <m:r>
                            <a:rPr lang="en-US" sz="1400" b="0" i="1" smtClean="0">
                              <a:latin typeface="Cambria Math"/>
                            </a:rPr>
                            <m:t>+</m:t>
                          </m:r>
                          <m:sSubSup>
                            <m:sSubSupPr>
                              <m:ctrlPr>
                                <a:rPr lang="it-IT" sz="1400" b="0" i="1" smtClean="0">
                                  <a:latin typeface="Cambria Math" panose="02040503050406030204" pitchFamily="18" charset="0"/>
                                </a:rPr>
                              </m:ctrlPr>
                            </m:sSubSupPr>
                            <m:e>
                              <m:r>
                                <a:rPr lang="en-US" sz="1400" b="0" i="1" smtClean="0">
                                  <a:latin typeface="Cambria Math"/>
                                </a:rPr>
                                <m:t>𝜖</m:t>
                              </m:r>
                            </m:e>
                            <m:sub>
                              <m:r>
                                <a:rPr lang="en-US" sz="1400" b="0" i="1" smtClean="0">
                                  <a:latin typeface="Cambria Math"/>
                                </a:rPr>
                                <m:t>𝑟𝑜𝑢𝑔h</m:t>
                              </m:r>
                            </m:sub>
                            <m:sup>
                              <m:r>
                                <a:rPr lang="it-IT" sz="1400" b="0" i="1" smtClean="0">
                                  <a:latin typeface="Cambria Math"/>
                                </a:rPr>
                                <m:t>2</m:t>
                              </m:r>
                            </m:sup>
                          </m:sSubSup>
                          <m:r>
                            <a:rPr lang="it-IT" sz="1400" b="0" i="1" smtClean="0">
                              <a:latin typeface="Cambria Math"/>
                            </a:rPr>
                            <m:t>+</m:t>
                          </m:r>
                          <m:r>
                            <a:rPr lang="en-US" sz="1400" b="0" i="1" smtClean="0">
                              <a:latin typeface="Cambria Math"/>
                            </a:rPr>
                            <m:t>…</m:t>
                          </m:r>
                        </m:e>
                      </m:rad>
                    </m:oMath>
                  </a14:m>
                  <a:r>
                    <a:rPr lang="en-US" sz="1400" b="0" dirty="0"/>
                    <a:t> </a:t>
                  </a:r>
                </a:p>
              </p:txBody>
            </p:sp>
          </mc:Choice>
          <mc:Fallback xmlns="">
            <p:sp>
              <p:nvSpPr>
                <p:cNvPr id="25" name="TextBox 8">
                  <a:extLst>
                    <a:ext uri="{FF2B5EF4-FFF2-40B4-BE49-F238E27FC236}">
                      <a16:creationId xmlns:a16="http://schemas.microsoft.com/office/drawing/2014/main" id="{BF1916CB-26A4-9C41-90CD-0AF3D8A1F4E8}"/>
                    </a:ext>
                  </a:extLst>
                </p:cNvPr>
                <p:cNvSpPr txBox="1">
                  <a:spLocks noRot="1" noChangeAspect="1" noMove="1" noResize="1" noEditPoints="1" noAdjustHandles="1" noChangeArrowheads="1" noChangeShapeType="1" noTextEdit="1"/>
                </p:cNvSpPr>
                <p:nvPr/>
              </p:nvSpPr>
              <p:spPr>
                <a:xfrm>
                  <a:off x="9224553" y="1125635"/>
                  <a:ext cx="2867911" cy="530723"/>
                </a:xfrm>
                <a:prstGeom prst="rect">
                  <a:avLst/>
                </a:prstGeom>
                <a:blipFill>
                  <a:blip r:embed="rId3"/>
                  <a:stretch>
                    <a:fillRect/>
                  </a:stretch>
                </a:blipFill>
                <a:ln>
                  <a:noFill/>
                </a:ln>
              </p:spPr>
              <p:txBody>
                <a:bodyPr/>
                <a:lstStyle/>
                <a:p>
                  <a:r>
                    <a:rPr lang="it-IT">
                      <a:noFill/>
                    </a:rPr>
                    <a:t> </a:t>
                  </a:r>
                </a:p>
              </p:txBody>
            </p:sp>
          </mc:Fallback>
        </mc:AlternateContent>
        <p:sp>
          <p:nvSpPr>
            <p:cNvPr id="26" name="Oval 24">
              <a:extLst>
                <a:ext uri="{FF2B5EF4-FFF2-40B4-BE49-F238E27FC236}">
                  <a16:creationId xmlns:a16="http://schemas.microsoft.com/office/drawing/2014/main" id="{0B8F01BD-B6B6-174F-B27A-033F4B26A34F}"/>
                </a:ext>
              </a:extLst>
            </p:cNvPr>
            <p:cNvSpPr/>
            <p:nvPr/>
          </p:nvSpPr>
          <p:spPr>
            <a:xfrm>
              <a:off x="9726627" y="1260906"/>
              <a:ext cx="373240" cy="324381"/>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 name="Straight Arrow Connector 26">
              <a:extLst>
                <a:ext uri="{FF2B5EF4-FFF2-40B4-BE49-F238E27FC236}">
                  <a16:creationId xmlns:a16="http://schemas.microsoft.com/office/drawing/2014/main" id="{2647F1DF-C20C-FB43-BCC3-7F538F4A0284}"/>
                </a:ext>
              </a:extLst>
            </p:cNvPr>
            <p:cNvCxnSpPr>
              <a:stCxn id="26" idx="5"/>
            </p:cNvCxnSpPr>
            <p:nvPr/>
          </p:nvCxnSpPr>
          <p:spPr>
            <a:xfrm>
              <a:off x="10045207" y="1537783"/>
              <a:ext cx="313985" cy="307201"/>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4D29B1E5-A9D9-6841-B578-BA48DA256D10}"/>
                    </a:ext>
                  </a:extLst>
                </p:cNvPr>
                <p:cNvSpPr txBox="1"/>
                <p:nvPr/>
              </p:nvSpPr>
              <p:spPr>
                <a:xfrm>
                  <a:off x="10304953" y="1726321"/>
                  <a:ext cx="1617400" cy="307777"/>
                </a:xfrm>
                <a:prstGeom prst="rect">
                  <a:avLst/>
                </a:prstGeom>
                <a:noFill/>
              </p:spPr>
              <p:txBody>
                <a:bodyPr wrap="square" rtlCol="0">
                  <a:spAutoFit/>
                </a:bodyPr>
                <a:lstStyle/>
                <a:p>
                  <a14:m>
                    <m:oMath xmlns:m="http://schemas.openxmlformats.org/officeDocument/2006/math">
                      <m:sSubSup>
                        <m:sSubSupPr>
                          <m:ctrlPr>
                            <a:rPr lang="it-IT" sz="1400" b="0" i="1" smtClean="0">
                              <a:solidFill>
                                <a:srgbClr val="FF0000"/>
                              </a:solidFill>
                              <a:latin typeface="Cambria Math" panose="02040503050406030204" pitchFamily="18" charset="0"/>
                            </a:rPr>
                          </m:ctrlPr>
                        </m:sSubSupPr>
                        <m:e>
                          <m:r>
                            <a:rPr lang="en-US" sz="1400" b="0" i="1" smtClean="0">
                              <a:solidFill>
                                <a:srgbClr val="FF0000"/>
                              </a:solidFill>
                              <a:latin typeface="Cambria Math"/>
                            </a:rPr>
                            <m:t>𝜖</m:t>
                          </m:r>
                        </m:e>
                        <m:sub>
                          <m:r>
                            <a:rPr lang="en-US" sz="1400" b="0" i="1" smtClean="0">
                              <a:solidFill>
                                <a:srgbClr val="FF0000"/>
                              </a:solidFill>
                              <a:latin typeface="Cambria Math"/>
                            </a:rPr>
                            <m:t>𝑅𝐹</m:t>
                          </m:r>
                        </m:sub>
                        <m:sup>
                          <m:r>
                            <a:rPr lang="it-IT" sz="1400" b="0" i="1" smtClean="0">
                              <a:solidFill>
                                <a:srgbClr val="FF0000"/>
                              </a:solidFill>
                              <a:latin typeface="Cambria Math"/>
                            </a:rPr>
                            <m:t>2</m:t>
                          </m:r>
                        </m:sup>
                      </m:sSubSup>
                      <m:r>
                        <a:rPr lang="it-IT" sz="1400" b="0" i="1" smtClean="0">
                          <a:latin typeface="Cambria Math" panose="02040503050406030204" pitchFamily="18" charset="0"/>
                        </a:rPr>
                        <m:t> </m:t>
                      </m:r>
                    </m:oMath>
                  </a14:m>
                  <a:r>
                    <a:rPr lang="it-IT" sz="1400" dirty="0">
                      <a:solidFill>
                        <a:srgbClr val="FF0000"/>
                      </a:solidFill>
                    </a:rPr>
                    <a:t>= 0 (DC gun) </a:t>
                  </a:r>
                </a:p>
              </p:txBody>
            </p:sp>
          </mc:Choice>
          <mc:Fallback xmlns="">
            <p:sp>
              <p:nvSpPr>
                <p:cNvPr id="28" name="TextBox 27">
                  <a:extLst>
                    <a:ext uri="{FF2B5EF4-FFF2-40B4-BE49-F238E27FC236}">
                      <a16:creationId xmlns:a16="http://schemas.microsoft.com/office/drawing/2014/main" id="{91FAADEB-56BC-0264-87E6-90922676F527}"/>
                    </a:ext>
                  </a:extLst>
                </p:cNvPr>
                <p:cNvSpPr txBox="1">
                  <a:spLocks noRot="1" noChangeAspect="1" noMove="1" noResize="1" noEditPoints="1" noAdjustHandles="1" noChangeArrowheads="1" noChangeShapeType="1" noTextEdit="1"/>
                </p:cNvSpPr>
                <p:nvPr/>
              </p:nvSpPr>
              <p:spPr>
                <a:xfrm>
                  <a:off x="10304953" y="1726321"/>
                  <a:ext cx="1617400" cy="307777"/>
                </a:xfrm>
                <a:prstGeom prst="rect">
                  <a:avLst/>
                </a:prstGeom>
                <a:blipFill>
                  <a:blip r:embed="rId12"/>
                  <a:stretch>
                    <a:fillRect t="-1961" b="-21569"/>
                  </a:stretch>
                </a:blipFill>
              </p:spPr>
              <p:txBody>
                <a:bodyPr/>
                <a:lstStyle/>
                <a:p>
                  <a:r>
                    <a:rPr lang="it-IT">
                      <a:noFill/>
                    </a:rPr>
                    <a:t> </a:t>
                  </a:r>
                </a:p>
              </p:txBody>
            </p:sp>
          </mc:Fallback>
        </mc:AlternateContent>
      </p:grpSp>
      <mc:AlternateContent xmlns:mc="http://schemas.openxmlformats.org/markup-compatibility/2006" xmlns:a14="http://schemas.microsoft.com/office/drawing/2010/main">
        <mc:Choice Requires="a14">
          <p:sp>
            <p:nvSpPr>
              <p:cNvPr id="19" name="TextBox 7">
                <a:extLst>
                  <a:ext uri="{FF2B5EF4-FFF2-40B4-BE49-F238E27FC236}">
                    <a16:creationId xmlns:a16="http://schemas.microsoft.com/office/drawing/2014/main" id="{C77B8D74-23BB-2F49-A6D7-EA8A01C597D4}"/>
                  </a:ext>
                </a:extLst>
              </p:cNvPr>
              <p:cNvSpPr txBox="1"/>
              <p:nvPr/>
            </p:nvSpPr>
            <p:spPr>
              <a:xfrm>
                <a:off x="10391668" y="501648"/>
                <a:ext cx="1503164" cy="494687"/>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marL="0" indent="0">
                  <a:buNone/>
                </a:pPr>
                <a14:m>
                  <m:oMathPara xmlns:m="http://schemas.openxmlformats.org/officeDocument/2006/math">
                    <m:oMathParaPr>
                      <m:jc m:val="centerGroup"/>
                    </m:oMathParaPr>
                    <m:oMath xmlns:m="http://schemas.openxmlformats.org/officeDocument/2006/math">
                      <m:r>
                        <a:rPr lang="en-US" sz="1200" b="0" i="1" smtClean="0">
                          <a:latin typeface="Cambria Math"/>
                        </a:rPr>
                        <m:t>𝐵</m:t>
                      </m:r>
                      <m:r>
                        <a:rPr lang="en-US" sz="1200" b="0" i="1" smtClean="0">
                          <a:latin typeface="Cambria Math"/>
                        </a:rPr>
                        <m:t>=</m:t>
                      </m:r>
                      <m:f>
                        <m:fPr>
                          <m:ctrlPr>
                            <a:rPr lang="en-US" sz="1200" b="0" i="1" smtClean="0">
                              <a:latin typeface="Cambria Math" panose="02040503050406030204" pitchFamily="18" charset="0"/>
                            </a:rPr>
                          </m:ctrlPr>
                        </m:fPr>
                        <m:num>
                          <m:sSub>
                            <m:sSubPr>
                              <m:ctrlPr>
                                <a:rPr lang="en-US" sz="1200" b="0" i="1" smtClean="0">
                                  <a:latin typeface="Cambria Math" panose="02040503050406030204" pitchFamily="18" charset="0"/>
                                </a:rPr>
                              </m:ctrlPr>
                            </m:sSubPr>
                            <m:e>
                              <m:r>
                                <a:rPr lang="en-US" sz="1200" b="0" i="1" smtClean="0">
                                  <a:latin typeface="Cambria Math"/>
                                </a:rPr>
                                <m:t>𝑁</m:t>
                              </m:r>
                            </m:e>
                            <m:sub>
                              <m:r>
                                <a:rPr lang="en-US" sz="1200" b="0" i="1" smtClean="0">
                                  <a:latin typeface="Cambria Math"/>
                                </a:rPr>
                                <m:t>𝑝𝑎𝑟𝑡</m:t>
                              </m:r>
                            </m:sub>
                          </m:sSub>
                        </m:num>
                        <m:den>
                          <m:r>
                            <a:rPr lang="en-US" sz="1200" b="0" i="1" smtClean="0">
                              <a:latin typeface="Cambria Math"/>
                            </a:rPr>
                            <m:t>𝐴</m:t>
                          </m:r>
                          <m:r>
                            <a:rPr lang="en-US" sz="1200" b="0" i="1" smtClean="0">
                              <a:latin typeface="Cambria Math"/>
                            </a:rPr>
                            <m:t> </m:t>
                          </m:r>
                          <m:r>
                            <m:rPr>
                              <m:sty m:val="p"/>
                            </m:rPr>
                            <a:rPr lang="en-US" sz="1200" b="0" i="0" smtClean="0">
                              <a:latin typeface="Cambria Math"/>
                            </a:rPr>
                            <m:t>Ω</m:t>
                          </m:r>
                        </m:den>
                      </m:f>
                      <m:r>
                        <a:rPr lang="en-US" sz="1200" b="0" i="1" smtClean="0">
                          <a:latin typeface="Cambria Math"/>
                        </a:rPr>
                        <m:t>≈</m:t>
                      </m:r>
                      <m:f>
                        <m:fPr>
                          <m:ctrlPr>
                            <a:rPr lang="en-US" sz="1200" b="0" i="1" smtClean="0">
                              <a:latin typeface="Cambria Math" panose="02040503050406030204" pitchFamily="18" charset="0"/>
                            </a:rPr>
                          </m:ctrlPr>
                        </m:fPr>
                        <m:num>
                          <m:r>
                            <a:rPr lang="en-US" sz="1200" b="0" i="1" smtClean="0">
                              <a:latin typeface="Cambria Math"/>
                            </a:rPr>
                            <m:t>𝐼</m:t>
                          </m:r>
                        </m:num>
                        <m:den>
                          <m:sSub>
                            <m:sSubPr>
                              <m:ctrlPr>
                                <a:rPr lang="en-US" sz="1200" b="0" i="1" smtClean="0">
                                  <a:latin typeface="Cambria Math" panose="02040503050406030204" pitchFamily="18" charset="0"/>
                                </a:rPr>
                              </m:ctrlPr>
                            </m:sSubPr>
                            <m:e>
                              <m:r>
                                <a:rPr lang="en-US" sz="1200" b="0" i="1" smtClean="0">
                                  <a:latin typeface="Cambria Math"/>
                                </a:rPr>
                                <m:t>𝜖</m:t>
                              </m:r>
                            </m:e>
                            <m:sub>
                              <m:r>
                                <a:rPr lang="en-US" sz="1200" b="0" i="1" smtClean="0">
                                  <a:latin typeface="Cambria Math"/>
                                </a:rPr>
                                <m:t>𝑥</m:t>
                              </m:r>
                            </m:sub>
                          </m:sSub>
                          <m:sSub>
                            <m:sSubPr>
                              <m:ctrlPr>
                                <a:rPr lang="en-US" sz="1200" b="0" i="1" smtClean="0">
                                  <a:latin typeface="Cambria Math" panose="02040503050406030204" pitchFamily="18" charset="0"/>
                                </a:rPr>
                              </m:ctrlPr>
                            </m:sSubPr>
                            <m:e>
                              <m:r>
                                <a:rPr lang="en-US" sz="1200" b="0" i="1" smtClean="0">
                                  <a:latin typeface="Cambria Math"/>
                                </a:rPr>
                                <m:t>𝜖</m:t>
                              </m:r>
                            </m:e>
                            <m:sub>
                              <m:r>
                                <a:rPr lang="en-US" sz="1200" b="0" i="1" smtClean="0">
                                  <a:latin typeface="Cambria Math"/>
                                </a:rPr>
                                <m:t>𝑦</m:t>
                              </m:r>
                            </m:sub>
                          </m:sSub>
                        </m:den>
                      </m:f>
                    </m:oMath>
                  </m:oMathPara>
                </a14:m>
                <a:endParaRPr lang="en-US" sz="1200" b="0" dirty="0"/>
              </a:p>
            </p:txBody>
          </p:sp>
        </mc:Choice>
        <mc:Fallback xmlns="">
          <p:sp>
            <p:nvSpPr>
              <p:cNvPr id="19" name="TextBox 7">
                <a:extLst>
                  <a:ext uri="{FF2B5EF4-FFF2-40B4-BE49-F238E27FC236}">
                    <a16:creationId xmlns:a16="http://schemas.microsoft.com/office/drawing/2014/main" id="{C77B8D74-23BB-2F49-A6D7-EA8A01C597D4}"/>
                  </a:ext>
                </a:extLst>
              </p:cNvPr>
              <p:cNvSpPr txBox="1">
                <a:spLocks noRot="1" noChangeAspect="1" noMove="1" noResize="1" noEditPoints="1" noAdjustHandles="1" noChangeArrowheads="1" noChangeShapeType="1" noTextEdit="1"/>
              </p:cNvSpPr>
              <p:nvPr/>
            </p:nvSpPr>
            <p:spPr>
              <a:xfrm>
                <a:off x="10391668" y="501648"/>
                <a:ext cx="1503164" cy="494687"/>
              </a:xfrm>
              <a:prstGeom prst="rect">
                <a:avLst/>
              </a:prstGeom>
              <a:blipFill>
                <a:blip r:embed="rId13"/>
                <a:stretch>
                  <a:fillRect/>
                </a:stretch>
              </a:blipFill>
            </p:spPr>
            <p:txBody>
              <a:bodyPr/>
              <a:lstStyle/>
              <a:p>
                <a:r>
                  <a:rPr lang="it-IT">
                    <a:noFill/>
                  </a:rPr>
                  <a:t> </a:t>
                </a:r>
              </a:p>
            </p:txBody>
          </p:sp>
        </mc:Fallback>
      </mc:AlternateContent>
      <p:sp>
        <p:nvSpPr>
          <p:cNvPr id="2" name="Titolo 1">
            <a:extLst>
              <a:ext uri="{FF2B5EF4-FFF2-40B4-BE49-F238E27FC236}">
                <a16:creationId xmlns:a16="http://schemas.microsoft.com/office/drawing/2014/main" id="{2CE788EA-3D06-F741-97F0-93E563EF65F6}"/>
              </a:ext>
            </a:extLst>
          </p:cNvPr>
          <p:cNvSpPr>
            <a:spLocks noGrp="1"/>
          </p:cNvSpPr>
          <p:nvPr>
            <p:ph type="title"/>
          </p:nvPr>
        </p:nvSpPr>
        <p:spPr>
          <a:xfrm>
            <a:off x="798427" y="71378"/>
            <a:ext cx="10972440" cy="498598"/>
          </a:xfrm>
        </p:spPr>
        <p:txBody>
          <a:bodyPr/>
          <a:lstStyle/>
          <a:p>
            <a:r>
              <a:rPr lang="it-IT" sz="3600" b="1" spc="-1" dirty="0" err="1">
                <a:solidFill>
                  <a:srgbClr val="724109"/>
                </a:solidFill>
                <a:latin typeface="Calibri"/>
                <a:ea typeface="+mn-ea"/>
                <a:cs typeface="+mn-cs"/>
              </a:rPr>
              <a:t>Photocathodes</a:t>
            </a:r>
            <a:endParaRPr lang="it-IT" sz="3600" b="1" spc="-1" dirty="0">
              <a:solidFill>
                <a:srgbClr val="724109"/>
              </a:solidFill>
              <a:latin typeface="Calibri"/>
              <a:ea typeface="+mn-ea"/>
              <a:cs typeface="+mn-cs"/>
            </a:endParaRPr>
          </a:p>
        </p:txBody>
      </p:sp>
      <p:sp>
        <p:nvSpPr>
          <p:cNvPr id="4" name="Content Placeholder 2">
            <a:extLst>
              <a:ext uri="{FF2B5EF4-FFF2-40B4-BE49-F238E27FC236}">
                <a16:creationId xmlns:a16="http://schemas.microsoft.com/office/drawing/2014/main" id="{EDFB2040-3A61-D643-B083-4405D29D22FF}"/>
              </a:ext>
            </a:extLst>
          </p:cNvPr>
          <p:cNvSpPr txBox="1">
            <a:spLocks/>
          </p:cNvSpPr>
          <p:nvPr/>
        </p:nvSpPr>
        <p:spPr>
          <a:xfrm>
            <a:off x="642159" y="628852"/>
            <a:ext cx="11232158" cy="16943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000" dirty="0" err="1">
                <a:solidFill>
                  <a:srgbClr val="1F3864"/>
                </a:solidFill>
                <a:latin typeface="Calibri" panose="020F0502020204030204" pitchFamily="34" charset="0"/>
                <a:cs typeface="Calibri" panose="020F0502020204030204" pitchFamily="34" charset="0"/>
              </a:rPr>
              <a:t>Photocathodes</a:t>
            </a:r>
            <a:r>
              <a:rPr lang="it-IT" sz="2000" dirty="0">
                <a:solidFill>
                  <a:srgbClr val="1F3864"/>
                </a:solidFill>
                <a:latin typeface="Calibri" panose="020F0502020204030204" pitchFamily="34" charset="0"/>
                <a:cs typeface="Calibri" panose="020F0502020204030204" pitchFamily="34" charset="0"/>
              </a:rPr>
              <a:t> are </a:t>
            </a:r>
            <a:r>
              <a:rPr lang="it-IT" sz="2000" dirty="0" err="1">
                <a:solidFill>
                  <a:srgbClr val="1F3864"/>
                </a:solidFill>
                <a:latin typeface="Calibri" panose="020F0502020204030204" pitchFamily="34" charset="0"/>
                <a:cs typeface="Calibri" panose="020F0502020204030204" pitchFamily="34" charset="0"/>
              </a:rPr>
              <a:t>used</a:t>
            </a:r>
            <a:r>
              <a:rPr lang="it-IT" sz="2000" dirty="0">
                <a:solidFill>
                  <a:srgbClr val="1F3864"/>
                </a:solidFill>
                <a:latin typeface="Calibri" panose="020F0502020204030204" pitchFamily="34" charset="0"/>
                <a:cs typeface="Calibri" panose="020F0502020204030204" pitchFamily="34" charset="0"/>
              </a:rPr>
              <a:t> </a:t>
            </a:r>
            <a:r>
              <a:rPr lang="it-IT" sz="2000" dirty="0" err="1">
                <a:solidFill>
                  <a:srgbClr val="1F3864"/>
                </a:solidFill>
                <a:latin typeface="Calibri" panose="020F0502020204030204" pitchFamily="34" charset="0"/>
                <a:cs typeface="Calibri" panose="020F0502020204030204" pitchFamily="34" charset="0"/>
              </a:rPr>
              <a:t>as</a:t>
            </a:r>
            <a:r>
              <a:rPr lang="it-IT" sz="2000" dirty="0">
                <a:solidFill>
                  <a:srgbClr val="1F3864"/>
                </a:solidFill>
                <a:latin typeface="Calibri" panose="020F0502020204030204" pitchFamily="34" charset="0"/>
                <a:cs typeface="Calibri" panose="020F0502020204030204" pitchFamily="34" charset="0"/>
              </a:rPr>
              <a:t> a source of </a:t>
            </a:r>
            <a:r>
              <a:rPr lang="it-IT" sz="2000" dirty="0" err="1">
                <a:solidFill>
                  <a:srgbClr val="1F3864"/>
                </a:solidFill>
                <a:latin typeface="Calibri" panose="020F0502020204030204" pitchFamily="34" charset="0"/>
                <a:cs typeface="Calibri" panose="020F0502020204030204" pitchFamily="34" charset="0"/>
              </a:rPr>
              <a:t>electrons</a:t>
            </a:r>
            <a:r>
              <a:rPr lang="it-IT" sz="2000" dirty="0">
                <a:solidFill>
                  <a:srgbClr val="1F3864"/>
                </a:solidFill>
                <a:latin typeface="Calibri" panose="020F0502020204030204" pitchFamily="34" charset="0"/>
                <a:cs typeface="Calibri" panose="020F0502020204030204" pitchFamily="34" charset="0"/>
              </a:rPr>
              <a:t> in </a:t>
            </a:r>
            <a:r>
              <a:rPr lang="it-IT" sz="2000" dirty="0">
                <a:solidFill>
                  <a:schemeClr val="accent6">
                    <a:lumMod val="75000"/>
                  </a:schemeClr>
                </a:solidFill>
                <a:latin typeface="Calibri" panose="020F0502020204030204" pitchFamily="34" charset="0"/>
                <a:cs typeface="Calibri" panose="020F0502020204030204" pitchFamily="34" charset="0"/>
              </a:rPr>
              <a:t>high </a:t>
            </a:r>
            <a:r>
              <a:rPr lang="it-IT" sz="2000" dirty="0" err="1">
                <a:solidFill>
                  <a:schemeClr val="accent6">
                    <a:lumMod val="75000"/>
                  </a:schemeClr>
                </a:solidFill>
                <a:latin typeface="Calibri" panose="020F0502020204030204" pitchFamily="34" charset="0"/>
                <a:cs typeface="Calibri" panose="020F0502020204030204" pitchFamily="34" charset="0"/>
              </a:rPr>
              <a:t>brightness</a:t>
            </a:r>
            <a:r>
              <a:rPr lang="it-IT" sz="2000" dirty="0">
                <a:solidFill>
                  <a:schemeClr val="accent6">
                    <a:lumMod val="75000"/>
                  </a:schemeClr>
                </a:solidFill>
                <a:latin typeface="Calibri" panose="020F0502020204030204" pitchFamily="34" charset="0"/>
                <a:cs typeface="Calibri" panose="020F0502020204030204" pitchFamily="34" charset="0"/>
              </a:rPr>
              <a:t> </a:t>
            </a:r>
            <a:r>
              <a:rPr lang="it-IT" sz="2000" dirty="0" err="1">
                <a:solidFill>
                  <a:schemeClr val="accent6">
                    <a:lumMod val="75000"/>
                  </a:schemeClr>
                </a:solidFill>
                <a:latin typeface="Calibri" panose="020F0502020204030204" pitchFamily="34" charset="0"/>
                <a:cs typeface="Calibri" panose="020F0502020204030204" pitchFamily="34" charset="0"/>
              </a:rPr>
              <a:t>beam</a:t>
            </a:r>
            <a:r>
              <a:rPr lang="it-IT" sz="2000" dirty="0">
                <a:solidFill>
                  <a:schemeClr val="accent6">
                    <a:lumMod val="75000"/>
                  </a:schemeClr>
                </a:solidFill>
                <a:latin typeface="Calibri" panose="020F0502020204030204" pitchFamily="34" charset="0"/>
                <a:cs typeface="Calibri" panose="020F0502020204030204" pitchFamily="34" charset="0"/>
              </a:rPr>
              <a:t> </a:t>
            </a:r>
            <a:r>
              <a:rPr lang="it-IT" sz="2000" dirty="0" err="1">
                <a:solidFill>
                  <a:srgbClr val="1F3864"/>
                </a:solidFill>
                <a:latin typeface="Calibri" panose="020F0502020204030204" pitchFamily="34" charset="0"/>
                <a:cs typeface="Calibri" panose="020F0502020204030204" pitchFamily="34" charset="0"/>
              </a:rPr>
              <a:t>photoinjectors</a:t>
            </a:r>
            <a:endParaRPr lang="it-IT" sz="2000" dirty="0">
              <a:solidFill>
                <a:srgbClr val="1F3864"/>
              </a:solidFill>
              <a:latin typeface="Calibri" panose="020F0502020204030204" pitchFamily="34" charset="0"/>
              <a:cs typeface="Calibri" panose="020F0502020204030204" pitchFamily="34" charset="0"/>
            </a:endParaRPr>
          </a:p>
          <a:p>
            <a:r>
              <a:rPr lang="it-IT" sz="2000" dirty="0" err="1">
                <a:solidFill>
                  <a:srgbClr val="1F3864"/>
                </a:solidFill>
                <a:latin typeface="Calibri" panose="020F0502020204030204" pitchFamily="34" charset="0"/>
                <a:cs typeface="Calibri" panose="020F0502020204030204" pitchFamily="34" charset="0"/>
              </a:rPr>
              <a:t>Illuminated</a:t>
            </a:r>
            <a:r>
              <a:rPr lang="it-IT" sz="2000" dirty="0">
                <a:solidFill>
                  <a:srgbClr val="1F3864"/>
                </a:solidFill>
                <a:latin typeface="Calibri" panose="020F0502020204030204" pitchFamily="34" charset="0"/>
                <a:cs typeface="Calibri" panose="020F0502020204030204" pitchFamily="34" charset="0"/>
              </a:rPr>
              <a:t> by a laser </a:t>
            </a:r>
            <a:r>
              <a:rPr lang="it-IT" sz="2000" dirty="0" err="1">
                <a:solidFill>
                  <a:srgbClr val="1F3864"/>
                </a:solidFill>
                <a:latin typeface="Calibri" panose="020F0502020204030204" pitchFamily="34" charset="0"/>
                <a:cs typeface="Calibri" panose="020F0502020204030204" pitchFamily="34" charset="0"/>
              </a:rPr>
              <a:t>beam</a:t>
            </a:r>
            <a:r>
              <a:rPr lang="it-IT" sz="2000" dirty="0">
                <a:solidFill>
                  <a:srgbClr val="1F3864"/>
                </a:solidFill>
                <a:latin typeface="Calibri" panose="020F0502020204030204" pitchFamily="34" charset="0"/>
                <a:cs typeface="Calibri" panose="020F0502020204030204" pitchFamily="34" charset="0"/>
              </a:rPr>
              <a:t>, </a:t>
            </a:r>
            <a:r>
              <a:rPr lang="it-IT" sz="2000" dirty="0" err="1">
                <a:solidFill>
                  <a:srgbClr val="1F3864"/>
                </a:solidFill>
                <a:latin typeface="Calibri" panose="020F0502020204030204" pitchFamily="34" charset="0"/>
                <a:cs typeface="Calibri" panose="020F0502020204030204" pitchFamily="34" charset="0"/>
              </a:rPr>
              <a:t>photocathodes</a:t>
            </a:r>
            <a:r>
              <a:rPr lang="it-IT" sz="2000" dirty="0">
                <a:solidFill>
                  <a:srgbClr val="1F3864"/>
                </a:solidFill>
                <a:latin typeface="Calibri" panose="020F0502020204030204" pitchFamily="34" charset="0"/>
                <a:cs typeface="Calibri" panose="020F0502020204030204" pitchFamily="34" charset="0"/>
              </a:rPr>
              <a:t> </a:t>
            </a:r>
            <a:r>
              <a:rPr lang="it-IT" sz="2000" dirty="0" err="1">
                <a:solidFill>
                  <a:srgbClr val="1F3864"/>
                </a:solidFill>
                <a:latin typeface="Calibri" panose="020F0502020204030204" pitchFamily="34" charset="0"/>
                <a:cs typeface="Calibri" panose="020F0502020204030204" pitchFamily="34" charset="0"/>
              </a:rPr>
              <a:t>emit</a:t>
            </a:r>
            <a:r>
              <a:rPr lang="it-IT" sz="2000" dirty="0">
                <a:solidFill>
                  <a:srgbClr val="1F3864"/>
                </a:solidFill>
                <a:latin typeface="Calibri" panose="020F0502020204030204" pitchFamily="34" charset="0"/>
                <a:cs typeface="Calibri" panose="020F0502020204030204" pitchFamily="34" charset="0"/>
              </a:rPr>
              <a:t> </a:t>
            </a:r>
            <a:r>
              <a:rPr lang="it-IT" sz="2000" dirty="0" err="1">
                <a:solidFill>
                  <a:srgbClr val="1F3864"/>
                </a:solidFill>
                <a:latin typeface="Calibri" panose="020F0502020204030204" pitchFamily="34" charset="0"/>
                <a:cs typeface="Calibri" panose="020F0502020204030204" pitchFamily="34" charset="0"/>
              </a:rPr>
              <a:t>electrons</a:t>
            </a:r>
            <a:r>
              <a:rPr lang="it-IT" sz="2000" dirty="0">
                <a:solidFill>
                  <a:srgbClr val="1F3864"/>
                </a:solidFill>
                <a:latin typeface="Calibri" panose="020F0502020204030204" pitchFamily="34" charset="0"/>
                <a:cs typeface="Calibri" panose="020F0502020204030204" pitchFamily="34" charset="0"/>
              </a:rPr>
              <a:t> </a:t>
            </a:r>
            <a:r>
              <a:rPr lang="it-IT" sz="2000" dirty="0" err="1">
                <a:solidFill>
                  <a:srgbClr val="1F3864"/>
                </a:solidFill>
                <a:latin typeface="Calibri" panose="020F0502020204030204" pitchFamily="34" charset="0"/>
                <a:cs typeface="Calibri" panose="020F0502020204030204" pitchFamily="34" charset="0"/>
              </a:rPr>
              <a:t>at</a:t>
            </a:r>
            <a:r>
              <a:rPr lang="it-IT" sz="2000" dirty="0">
                <a:solidFill>
                  <a:srgbClr val="1F3864"/>
                </a:solidFill>
                <a:latin typeface="Calibri" panose="020F0502020204030204" pitchFamily="34" charset="0"/>
                <a:cs typeface="Calibri" panose="020F0502020204030204" pitchFamily="34" charset="0"/>
              </a:rPr>
              <a:t> </a:t>
            </a:r>
            <a:r>
              <a:rPr lang="it-IT" sz="2000" dirty="0" err="1">
                <a:solidFill>
                  <a:srgbClr val="1F3864"/>
                </a:solidFill>
                <a:latin typeface="Calibri" panose="020F0502020204030204" pitchFamily="34" charset="0"/>
                <a:cs typeface="Calibri" panose="020F0502020204030204" pitchFamily="34" charset="0"/>
              </a:rPr>
              <a:t>proper</a:t>
            </a:r>
            <a:r>
              <a:rPr lang="it-IT" sz="2000" dirty="0">
                <a:solidFill>
                  <a:srgbClr val="1F3864"/>
                </a:solidFill>
                <a:latin typeface="Calibri" panose="020F0502020204030204" pitchFamily="34" charset="0"/>
                <a:cs typeface="Calibri" panose="020F0502020204030204" pitchFamily="34" charset="0"/>
              </a:rPr>
              <a:t> </a:t>
            </a:r>
            <a:r>
              <a:rPr lang="it-IT" sz="2000" dirty="0" err="1">
                <a:solidFill>
                  <a:srgbClr val="1F3864"/>
                </a:solidFill>
                <a:latin typeface="Calibri" panose="020F0502020204030204" pitchFamily="34" charset="0"/>
                <a:cs typeface="Calibri" panose="020F0502020204030204" pitchFamily="34" charset="0"/>
              </a:rPr>
              <a:t>phases</a:t>
            </a:r>
            <a:br>
              <a:rPr lang="it-IT" sz="2000" dirty="0">
                <a:solidFill>
                  <a:srgbClr val="1F3864"/>
                </a:solidFill>
                <a:latin typeface="Calibri" panose="020F0502020204030204" pitchFamily="34" charset="0"/>
                <a:cs typeface="Calibri" panose="020F0502020204030204" pitchFamily="34" charset="0"/>
              </a:rPr>
            </a:br>
            <a:r>
              <a:rPr lang="it-IT" sz="2000" dirty="0">
                <a:solidFill>
                  <a:srgbClr val="1F3864"/>
                </a:solidFill>
                <a:latin typeface="Calibri" panose="020F0502020204030204" pitchFamily="34" charset="0"/>
                <a:cs typeface="Calibri" panose="020F0502020204030204" pitchFamily="34" charset="0"/>
              </a:rPr>
              <a:t>in a high </a:t>
            </a:r>
            <a:r>
              <a:rPr lang="it-IT" sz="2000" dirty="0" err="1">
                <a:solidFill>
                  <a:srgbClr val="1F3864"/>
                </a:solidFill>
                <a:latin typeface="Calibri" panose="020F0502020204030204" pitchFamily="34" charset="0"/>
                <a:cs typeface="Calibri" panose="020F0502020204030204" pitchFamily="34" charset="0"/>
              </a:rPr>
              <a:t>electric</a:t>
            </a:r>
            <a:r>
              <a:rPr lang="it-IT" sz="2000" dirty="0">
                <a:solidFill>
                  <a:srgbClr val="1F3864"/>
                </a:solidFill>
                <a:latin typeface="Calibri" panose="020F0502020204030204" pitchFamily="34" charset="0"/>
                <a:cs typeface="Calibri" panose="020F0502020204030204" pitchFamily="34" charset="0"/>
              </a:rPr>
              <a:t> </a:t>
            </a:r>
            <a:r>
              <a:rPr lang="it-IT" sz="2000" dirty="0" err="1">
                <a:solidFill>
                  <a:srgbClr val="1F3864"/>
                </a:solidFill>
                <a:latin typeface="Calibri" panose="020F0502020204030204" pitchFamily="34" charset="0"/>
                <a:cs typeface="Calibri" panose="020F0502020204030204" pitchFamily="34" charset="0"/>
              </a:rPr>
              <a:t>field</a:t>
            </a:r>
            <a:r>
              <a:rPr lang="it-IT" sz="2000" dirty="0">
                <a:solidFill>
                  <a:srgbClr val="1F3864"/>
                </a:solidFill>
                <a:latin typeface="Calibri" panose="020F0502020204030204" pitchFamily="34" charset="0"/>
                <a:cs typeface="Calibri" panose="020F0502020204030204" pitchFamily="34" charset="0"/>
              </a:rPr>
              <a:t> </a:t>
            </a:r>
            <a:r>
              <a:rPr lang="it-IT" sz="2000" dirty="0" err="1">
                <a:solidFill>
                  <a:srgbClr val="1F3864"/>
                </a:solidFill>
                <a:latin typeface="Calibri" panose="020F0502020204030204" pitchFamily="34" charset="0"/>
                <a:cs typeface="Calibri" panose="020F0502020204030204" pitchFamily="34" charset="0"/>
              </a:rPr>
              <a:t>region</a:t>
            </a:r>
            <a:r>
              <a:rPr lang="it-IT" sz="2000" dirty="0">
                <a:solidFill>
                  <a:srgbClr val="1F3864"/>
                </a:solidFill>
                <a:latin typeface="Calibri" panose="020F0502020204030204" pitchFamily="34" charset="0"/>
                <a:cs typeface="Calibri" panose="020F0502020204030204" pitchFamily="34" charset="0"/>
              </a:rPr>
              <a:t>, </a:t>
            </a:r>
            <a:r>
              <a:rPr lang="en-US" sz="2000" dirty="0">
                <a:solidFill>
                  <a:srgbClr val="1F3864"/>
                </a:solidFill>
                <a:latin typeface="Calibri" panose="020F0502020204030204" pitchFamily="34" charset="0"/>
                <a:cs typeface="Calibri" panose="020F0502020204030204" pitchFamily="34" charset="0"/>
              </a:rPr>
              <a:t>necessary</a:t>
            </a:r>
            <a:r>
              <a:rPr lang="it-IT" sz="2000" dirty="0">
                <a:solidFill>
                  <a:srgbClr val="1F3864"/>
                </a:solidFill>
                <a:latin typeface="Calibri" panose="020F0502020204030204" pitchFamily="34" charset="0"/>
                <a:cs typeface="Calibri" panose="020F0502020204030204" pitchFamily="34" charset="0"/>
              </a:rPr>
              <a:t> to accelerate the electron </a:t>
            </a:r>
            <a:r>
              <a:rPr lang="it-IT" sz="2000" dirty="0" err="1">
                <a:solidFill>
                  <a:srgbClr val="1F3864"/>
                </a:solidFill>
                <a:latin typeface="Calibri" panose="020F0502020204030204" pitchFamily="34" charset="0"/>
                <a:cs typeface="Calibri" panose="020F0502020204030204" pitchFamily="34" charset="0"/>
              </a:rPr>
              <a:t>bunch</a:t>
            </a:r>
            <a:br>
              <a:rPr lang="it-IT" sz="2000" dirty="0">
                <a:solidFill>
                  <a:srgbClr val="1F3864"/>
                </a:solidFill>
                <a:latin typeface="Calibri" panose="020F0502020204030204" pitchFamily="34" charset="0"/>
                <a:cs typeface="Calibri" panose="020F0502020204030204" pitchFamily="34" charset="0"/>
              </a:rPr>
            </a:br>
            <a:r>
              <a:rPr lang="it-IT" sz="2000" dirty="0">
                <a:solidFill>
                  <a:srgbClr val="1F3864"/>
                </a:solidFill>
                <a:latin typeface="Calibri" panose="020F0502020204030204" pitchFamily="34" charset="0"/>
                <a:cs typeface="Calibri" panose="020F0502020204030204" pitchFamily="34" charset="0"/>
              </a:rPr>
              <a:t>to high </a:t>
            </a:r>
            <a:r>
              <a:rPr lang="it-IT" sz="2000" dirty="0" err="1">
                <a:solidFill>
                  <a:srgbClr val="1F3864"/>
                </a:solidFill>
                <a:latin typeface="Calibri" panose="020F0502020204030204" pitchFamily="34" charset="0"/>
                <a:cs typeface="Calibri" panose="020F0502020204030204" pitchFamily="34" charset="0"/>
              </a:rPr>
              <a:t>energy</a:t>
            </a:r>
            <a:r>
              <a:rPr lang="it-IT" sz="2000" dirty="0">
                <a:solidFill>
                  <a:srgbClr val="1F3864"/>
                </a:solidFill>
                <a:latin typeface="Calibri" panose="020F0502020204030204" pitchFamily="34" charset="0"/>
                <a:cs typeface="Calibri" panose="020F0502020204030204" pitchFamily="34" charset="0"/>
              </a:rPr>
              <a:t> to compensate for </a:t>
            </a:r>
            <a:r>
              <a:rPr lang="it-IT" sz="2000" dirty="0" err="1">
                <a:solidFill>
                  <a:srgbClr val="1F3864"/>
                </a:solidFill>
                <a:latin typeface="Calibri" panose="020F0502020204030204" pitchFamily="34" charset="0"/>
                <a:cs typeface="Calibri" panose="020F0502020204030204" pitchFamily="34" charset="0"/>
              </a:rPr>
              <a:t>space</a:t>
            </a:r>
            <a:r>
              <a:rPr lang="it-IT" sz="2000" dirty="0">
                <a:solidFill>
                  <a:srgbClr val="1F3864"/>
                </a:solidFill>
                <a:latin typeface="Calibri" panose="020F0502020204030204" pitchFamily="34" charset="0"/>
                <a:cs typeface="Calibri" panose="020F0502020204030204" pitchFamily="34" charset="0"/>
              </a:rPr>
              <a:t> </a:t>
            </a:r>
            <a:r>
              <a:rPr lang="it-IT" sz="2000" dirty="0" err="1">
                <a:solidFill>
                  <a:srgbClr val="1F3864"/>
                </a:solidFill>
                <a:latin typeface="Calibri" panose="020F0502020204030204" pitchFamily="34" charset="0"/>
                <a:cs typeface="Calibri" panose="020F0502020204030204" pitchFamily="34" charset="0"/>
              </a:rPr>
              <a:t>charge</a:t>
            </a:r>
            <a:r>
              <a:rPr lang="it-IT" sz="2000" dirty="0">
                <a:solidFill>
                  <a:srgbClr val="1F3864"/>
                </a:solidFill>
                <a:latin typeface="Calibri" panose="020F0502020204030204" pitchFamily="34" charset="0"/>
                <a:cs typeface="Calibri" panose="020F0502020204030204" pitchFamily="34" charset="0"/>
              </a:rPr>
              <a:t> and </a:t>
            </a:r>
            <a:r>
              <a:rPr lang="it-IT" sz="2000" dirty="0" err="1">
                <a:solidFill>
                  <a:srgbClr val="1F3864"/>
                </a:solidFill>
                <a:latin typeface="Calibri" panose="020F0502020204030204" pitchFamily="34" charset="0"/>
                <a:cs typeface="Calibri" panose="020F0502020204030204" pitchFamily="34" charset="0"/>
              </a:rPr>
              <a:t>optimize</a:t>
            </a:r>
            <a:r>
              <a:rPr lang="it-IT" sz="2000" dirty="0">
                <a:solidFill>
                  <a:srgbClr val="1F3864"/>
                </a:solidFill>
                <a:latin typeface="Calibri" panose="020F0502020204030204" pitchFamily="34" charset="0"/>
                <a:cs typeface="Calibri" panose="020F0502020204030204" pitchFamily="34" charset="0"/>
              </a:rPr>
              <a:t> </a:t>
            </a:r>
            <a:r>
              <a:rPr lang="it-IT" sz="2000" dirty="0" err="1">
                <a:solidFill>
                  <a:schemeClr val="accent2">
                    <a:lumMod val="75000"/>
                  </a:schemeClr>
                </a:solidFill>
                <a:latin typeface="Calibri" panose="020F0502020204030204" pitchFamily="34" charset="0"/>
                <a:cs typeface="Calibri" panose="020F0502020204030204" pitchFamily="34" charset="0"/>
              </a:rPr>
              <a:t>beam</a:t>
            </a:r>
            <a:r>
              <a:rPr lang="it-IT" sz="2000" dirty="0">
                <a:solidFill>
                  <a:schemeClr val="accent2">
                    <a:lumMod val="75000"/>
                  </a:schemeClr>
                </a:solidFill>
                <a:latin typeface="Calibri" panose="020F0502020204030204" pitchFamily="34" charset="0"/>
                <a:cs typeface="Calibri" panose="020F0502020204030204" pitchFamily="34" charset="0"/>
              </a:rPr>
              <a:t> </a:t>
            </a:r>
            <a:r>
              <a:rPr lang="it-IT" sz="2000" dirty="0" err="1">
                <a:solidFill>
                  <a:schemeClr val="accent2">
                    <a:lumMod val="75000"/>
                  </a:schemeClr>
                </a:solidFill>
                <a:latin typeface="Calibri" panose="020F0502020204030204" pitchFamily="34" charset="0"/>
                <a:cs typeface="Calibri" panose="020F0502020204030204" pitchFamily="34" charset="0"/>
              </a:rPr>
              <a:t>emittances</a:t>
            </a:r>
            <a:endParaRPr lang="it-IT" sz="2000" dirty="0">
              <a:solidFill>
                <a:schemeClr val="accent2">
                  <a:lumMod val="75000"/>
                </a:schemeClr>
              </a:solidFill>
              <a:latin typeface="Calibri" panose="020F0502020204030204" pitchFamily="34" charset="0"/>
              <a:cs typeface="Calibri" panose="020F0502020204030204" pitchFamily="34" charset="0"/>
            </a:endParaRPr>
          </a:p>
          <a:p>
            <a:r>
              <a:rPr lang="it-IT" sz="2000" dirty="0">
                <a:solidFill>
                  <a:srgbClr val="1F3864"/>
                </a:solidFill>
                <a:latin typeface="Calibri" panose="020F0502020204030204" pitchFamily="34" charset="0"/>
                <a:cs typeface="Calibri" panose="020F0502020204030204" pitchFamily="34" charset="0"/>
              </a:rPr>
              <a:t>To generate the </a:t>
            </a:r>
            <a:r>
              <a:rPr lang="it-IT" sz="2000" dirty="0" err="1">
                <a:solidFill>
                  <a:srgbClr val="1F3864"/>
                </a:solidFill>
                <a:latin typeface="Calibri" panose="020F0502020204030204" pitchFamily="34" charset="0"/>
                <a:cs typeface="Calibri" panose="020F0502020204030204" pitchFamily="34" charset="0"/>
              </a:rPr>
              <a:t>required</a:t>
            </a:r>
            <a:r>
              <a:rPr lang="it-IT" sz="2000" dirty="0">
                <a:solidFill>
                  <a:srgbClr val="1F3864"/>
                </a:solidFill>
                <a:latin typeface="Calibri" panose="020F0502020204030204" pitchFamily="34" charset="0"/>
                <a:cs typeface="Calibri" panose="020F0502020204030204" pitchFamily="34" charset="0"/>
              </a:rPr>
              <a:t> </a:t>
            </a:r>
            <a:r>
              <a:rPr lang="it-IT" sz="2000" dirty="0" err="1">
                <a:solidFill>
                  <a:srgbClr val="1F3864"/>
                </a:solidFill>
                <a:latin typeface="Calibri" panose="020F0502020204030204" pitchFamily="34" charset="0"/>
                <a:cs typeface="Calibri" panose="020F0502020204030204" pitchFamily="34" charset="0"/>
              </a:rPr>
              <a:t>electric</a:t>
            </a:r>
            <a:r>
              <a:rPr lang="it-IT" sz="2000" dirty="0">
                <a:solidFill>
                  <a:srgbClr val="1F3864"/>
                </a:solidFill>
                <a:latin typeface="Calibri" panose="020F0502020204030204" pitchFamily="34" charset="0"/>
                <a:cs typeface="Calibri" panose="020F0502020204030204" pitchFamily="34" charset="0"/>
              </a:rPr>
              <a:t> </a:t>
            </a:r>
            <a:r>
              <a:rPr lang="it-IT" sz="2000" dirty="0" err="1">
                <a:solidFill>
                  <a:srgbClr val="1F3864"/>
                </a:solidFill>
                <a:latin typeface="Calibri" panose="020F0502020204030204" pitchFamily="34" charset="0"/>
                <a:cs typeface="Calibri" panose="020F0502020204030204" pitchFamily="34" charset="0"/>
              </a:rPr>
              <a:t>field</a:t>
            </a:r>
            <a:r>
              <a:rPr lang="it-IT" sz="2000" dirty="0">
                <a:solidFill>
                  <a:srgbClr val="1F3864"/>
                </a:solidFill>
                <a:latin typeface="Calibri" panose="020F0502020204030204" pitchFamily="34" charset="0"/>
                <a:cs typeface="Calibri" panose="020F0502020204030204" pitchFamily="34" charset="0"/>
              </a:rPr>
              <a:t>, the </a:t>
            </a:r>
            <a:r>
              <a:rPr lang="it-IT" sz="2000" dirty="0" err="1">
                <a:solidFill>
                  <a:srgbClr val="1F3864"/>
                </a:solidFill>
                <a:latin typeface="Calibri" panose="020F0502020204030204" pitchFamily="34" charset="0"/>
                <a:cs typeface="Calibri" panose="020F0502020204030204" pitchFamily="34" charset="0"/>
              </a:rPr>
              <a:t>most</a:t>
            </a:r>
            <a:r>
              <a:rPr lang="it-IT" sz="2000" dirty="0">
                <a:solidFill>
                  <a:srgbClr val="1F3864"/>
                </a:solidFill>
                <a:latin typeface="Calibri" panose="020F0502020204030204" pitchFamily="34" charset="0"/>
                <a:cs typeface="Calibri" panose="020F0502020204030204" pitchFamily="34" charset="0"/>
              </a:rPr>
              <a:t> common </a:t>
            </a:r>
            <a:r>
              <a:rPr lang="it-IT" sz="2000" dirty="0" err="1">
                <a:solidFill>
                  <a:srgbClr val="1F3864"/>
                </a:solidFill>
                <a:latin typeface="Calibri" panose="020F0502020204030204" pitchFamily="34" charset="0"/>
                <a:cs typeface="Calibri" panose="020F0502020204030204" pitchFamily="34" charset="0"/>
              </a:rPr>
              <a:t>solutions</a:t>
            </a:r>
            <a:r>
              <a:rPr lang="it-IT" sz="2000" dirty="0">
                <a:solidFill>
                  <a:srgbClr val="1F3864"/>
                </a:solidFill>
                <a:latin typeface="Calibri" panose="020F0502020204030204" pitchFamily="34" charset="0"/>
                <a:cs typeface="Calibri" panose="020F0502020204030204" pitchFamily="34" charset="0"/>
              </a:rPr>
              <a:t> are DC and RF </a:t>
            </a:r>
            <a:r>
              <a:rPr lang="it-IT" sz="2000" dirty="0" err="1">
                <a:solidFill>
                  <a:srgbClr val="1F3864"/>
                </a:solidFill>
                <a:latin typeface="Calibri" panose="020F0502020204030204" pitchFamily="34" charset="0"/>
                <a:cs typeface="Calibri" panose="020F0502020204030204" pitchFamily="34" charset="0"/>
              </a:rPr>
              <a:t>guns</a:t>
            </a:r>
            <a:endParaRPr lang="it-IT" sz="2000" dirty="0">
              <a:solidFill>
                <a:srgbClr val="1F3864"/>
              </a:solidFill>
              <a:latin typeface="Calibri" panose="020F0502020204030204" pitchFamily="34" charset="0"/>
              <a:cs typeface="Calibri" panose="020F0502020204030204" pitchFamily="34" charset="0"/>
            </a:endParaRPr>
          </a:p>
        </p:txBody>
      </p:sp>
      <p:grpSp>
        <p:nvGrpSpPr>
          <p:cNvPr id="10" name="Group 6">
            <a:extLst>
              <a:ext uri="{FF2B5EF4-FFF2-40B4-BE49-F238E27FC236}">
                <a16:creationId xmlns:a16="http://schemas.microsoft.com/office/drawing/2014/main" id="{C7666B1B-0F6D-BB4F-800B-B8C98258ED22}"/>
              </a:ext>
            </a:extLst>
          </p:cNvPr>
          <p:cNvGrpSpPr>
            <a:grpSpLocks noChangeAspect="1"/>
          </p:cNvGrpSpPr>
          <p:nvPr/>
        </p:nvGrpSpPr>
        <p:grpSpPr>
          <a:xfrm>
            <a:off x="7523705" y="2608525"/>
            <a:ext cx="2424676" cy="1989846"/>
            <a:chOff x="-1063116" y="2420627"/>
            <a:chExt cx="1910814" cy="1568139"/>
          </a:xfrm>
        </p:grpSpPr>
        <p:pic>
          <p:nvPicPr>
            <p:cNvPr id="11" name="Picture 16" descr="A picture containing indoor, table, wall, sitting&#10;&#10;Description automatically generated">
              <a:extLst>
                <a:ext uri="{FF2B5EF4-FFF2-40B4-BE49-F238E27FC236}">
                  <a16:creationId xmlns:a16="http://schemas.microsoft.com/office/drawing/2014/main" id="{9B0B0E93-92E2-ED44-88B0-C55E771DD601}"/>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063116" y="2420627"/>
              <a:ext cx="1910814" cy="1193737"/>
            </a:xfrm>
            <a:prstGeom prst="rect">
              <a:avLst/>
            </a:prstGeom>
          </p:spPr>
        </p:pic>
        <p:sp>
          <p:nvSpPr>
            <p:cNvPr id="12" name="Rectangle: Rounded Corners 17">
              <a:extLst>
                <a:ext uri="{FF2B5EF4-FFF2-40B4-BE49-F238E27FC236}">
                  <a16:creationId xmlns:a16="http://schemas.microsoft.com/office/drawing/2014/main" id="{4BF5CE41-512B-974D-BFBD-0FF9C887F4A4}"/>
                </a:ext>
              </a:extLst>
            </p:cNvPr>
            <p:cNvSpPr/>
            <p:nvPr/>
          </p:nvSpPr>
          <p:spPr>
            <a:xfrm>
              <a:off x="-552398" y="3623764"/>
              <a:ext cx="838284" cy="365002"/>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it-IT" sz="1100" dirty="0"/>
                <a:t>INFN Mo plug</a:t>
              </a:r>
            </a:p>
          </p:txBody>
        </p:sp>
      </p:grpSp>
      <p:grpSp>
        <p:nvGrpSpPr>
          <p:cNvPr id="13" name="Group 19">
            <a:extLst>
              <a:ext uri="{FF2B5EF4-FFF2-40B4-BE49-F238E27FC236}">
                <a16:creationId xmlns:a16="http://schemas.microsoft.com/office/drawing/2014/main" id="{717EEECA-6DE8-DF4B-9AA2-877C26B5510E}"/>
              </a:ext>
            </a:extLst>
          </p:cNvPr>
          <p:cNvGrpSpPr>
            <a:grpSpLocks noChangeAspect="1"/>
          </p:cNvGrpSpPr>
          <p:nvPr/>
        </p:nvGrpSpPr>
        <p:grpSpPr>
          <a:xfrm>
            <a:off x="9948380" y="2611140"/>
            <a:ext cx="2148777" cy="1885110"/>
            <a:chOff x="1769489" y="2887061"/>
            <a:chExt cx="1851149" cy="1624004"/>
          </a:xfrm>
        </p:grpSpPr>
        <p:grpSp>
          <p:nvGrpSpPr>
            <p:cNvPr id="14" name="Group 73">
              <a:extLst>
                <a:ext uri="{FF2B5EF4-FFF2-40B4-BE49-F238E27FC236}">
                  <a16:creationId xmlns:a16="http://schemas.microsoft.com/office/drawing/2014/main" id="{6375DD67-6AA8-4E4E-8210-32EDF5308E6B}"/>
                </a:ext>
              </a:extLst>
            </p:cNvPr>
            <p:cNvGrpSpPr/>
            <p:nvPr/>
          </p:nvGrpSpPr>
          <p:grpSpPr>
            <a:xfrm>
              <a:off x="1769489" y="2887061"/>
              <a:ext cx="1851149" cy="1379775"/>
              <a:chOff x="8994328" y="18206751"/>
              <a:chExt cx="4617403" cy="3391433"/>
            </a:xfrm>
          </p:grpSpPr>
          <p:pic>
            <p:nvPicPr>
              <p:cNvPr id="16" name="Picture 96" descr="P:\Laura\0-sito gruppo SRF - NUOVO\Fotocatodi per RF Gun\foto\coating\5mm\DSCN2237.JPG">
                <a:extLst>
                  <a:ext uri="{FF2B5EF4-FFF2-40B4-BE49-F238E27FC236}">
                    <a16:creationId xmlns:a16="http://schemas.microsoft.com/office/drawing/2014/main" id="{82D78180-3D38-3B4B-8A22-957EF1841FC1}"/>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8994328" y="18207988"/>
                <a:ext cx="2859977" cy="33901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Picture 98" descr="P:\Laura\0-sito gruppo SRF - NUOVO\Fotocatodi per RF Gun\foto\coating\FNAL\P1010688.JPG">
                <a:extLst>
                  <a:ext uri="{FF2B5EF4-FFF2-40B4-BE49-F238E27FC236}">
                    <a16:creationId xmlns:a16="http://schemas.microsoft.com/office/drawing/2014/main" id="{0ACCCC8B-726A-DB48-9C0E-2220F210411A}"/>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a:stretch/>
            </p:blipFill>
            <p:spPr bwMode="auto">
              <a:xfrm>
                <a:off x="11845589" y="18206751"/>
                <a:ext cx="1766142" cy="20731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sp>
          <p:nvSpPr>
            <p:cNvPr id="15" name="Rectangle: Rounded Corners 21">
              <a:extLst>
                <a:ext uri="{FF2B5EF4-FFF2-40B4-BE49-F238E27FC236}">
                  <a16:creationId xmlns:a16="http://schemas.microsoft.com/office/drawing/2014/main" id="{AC819AC3-1012-5B4C-A726-260D05794A94}"/>
                </a:ext>
              </a:extLst>
            </p:cNvPr>
            <p:cNvSpPr/>
            <p:nvPr/>
          </p:nvSpPr>
          <p:spPr>
            <a:xfrm>
              <a:off x="2320717" y="4163759"/>
              <a:ext cx="1299921" cy="347306"/>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it-IT" sz="1100" dirty="0"/>
                <a:t>Cs</a:t>
              </a:r>
              <a:r>
                <a:rPr lang="it-IT" sz="1100" baseline="-25000" dirty="0"/>
                <a:t>2</a:t>
              </a:r>
              <a:r>
                <a:rPr lang="it-IT" sz="1100" dirty="0"/>
                <a:t>Te Photocathodes</a:t>
              </a:r>
            </a:p>
          </p:txBody>
        </p:sp>
      </p:grpSp>
      <p:sp>
        <p:nvSpPr>
          <p:cNvPr id="18" name="Content Placeholder 2">
            <a:extLst>
              <a:ext uri="{FF2B5EF4-FFF2-40B4-BE49-F238E27FC236}">
                <a16:creationId xmlns:a16="http://schemas.microsoft.com/office/drawing/2014/main" id="{C29C4615-2C06-7548-82A5-D039B8AE14CB}"/>
              </a:ext>
            </a:extLst>
          </p:cNvPr>
          <p:cNvSpPr txBox="1">
            <a:spLocks/>
          </p:cNvSpPr>
          <p:nvPr/>
        </p:nvSpPr>
        <p:spPr>
          <a:xfrm>
            <a:off x="642159" y="4358285"/>
            <a:ext cx="11067024" cy="22465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000" dirty="0">
                <a:solidFill>
                  <a:srgbClr val="1F3864"/>
                </a:solidFill>
                <a:latin typeface="Calibri" panose="020F0502020204030204" pitchFamily="34" charset="0"/>
                <a:cs typeface="Calibri" panose="020F0502020204030204" pitchFamily="34" charset="0"/>
              </a:rPr>
              <a:t>Photocathode </a:t>
            </a:r>
            <a:r>
              <a:rPr lang="it-IT" sz="2000" dirty="0" err="1">
                <a:solidFill>
                  <a:srgbClr val="1F3864"/>
                </a:solidFill>
                <a:latin typeface="Calibri" panose="020F0502020204030204" pitchFamily="34" charset="0"/>
                <a:cs typeface="Calibri" panose="020F0502020204030204" pitchFamily="34" charset="0"/>
              </a:rPr>
              <a:t>requirements</a:t>
            </a:r>
            <a:r>
              <a:rPr lang="it-IT" sz="2000" dirty="0">
                <a:solidFill>
                  <a:srgbClr val="1F3864"/>
                </a:solidFill>
                <a:latin typeface="Calibri" panose="020F0502020204030204" pitchFamily="34" charset="0"/>
                <a:cs typeface="Calibri" panose="020F0502020204030204" pitchFamily="34" charset="0"/>
              </a:rPr>
              <a:t>:</a:t>
            </a:r>
          </a:p>
          <a:p>
            <a:pPr marL="0" indent="0">
              <a:buNone/>
            </a:pPr>
            <a:endParaRPr lang="it-IT" sz="2000" dirty="0">
              <a:solidFill>
                <a:srgbClr val="1F3864"/>
              </a:solidFill>
              <a:latin typeface="Calibri" panose="020F0502020204030204" pitchFamily="34" charset="0"/>
              <a:cs typeface="Calibri" panose="020F0502020204030204" pitchFamily="34" charset="0"/>
            </a:endParaRPr>
          </a:p>
          <a:p>
            <a:pPr lvl="1"/>
            <a:r>
              <a:rPr lang="it-IT" sz="2000" dirty="0">
                <a:latin typeface="Calibri" panose="020F0502020204030204" pitchFamily="34" charset="0"/>
                <a:cs typeface="Calibri" panose="020F0502020204030204" pitchFamily="34" charset="0"/>
              </a:rPr>
              <a:t>High Quantum Efficiency (QE)</a:t>
            </a:r>
            <a:r>
              <a:rPr lang="it-IT" sz="2000" dirty="0">
                <a:solidFill>
                  <a:srgbClr val="FF33CC"/>
                </a:solidFill>
                <a:latin typeface="Calibri" panose="020F0502020204030204" pitchFamily="34" charset="0"/>
                <a:cs typeface="Calibri" panose="020F0502020204030204" pitchFamily="34" charset="0"/>
              </a:rPr>
              <a:t> </a:t>
            </a:r>
            <a:r>
              <a:rPr lang="it-IT" sz="2000" dirty="0">
                <a:solidFill>
                  <a:srgbClr val="1F3864"/>
                </a:solidFill>
                <a:latin typeface="Calibri" panose="020F0502020204030204" pitchFamily="34" charset="0"/>
                <a:cs typeface="Calibri" panose="020F0502020204030204" pitchFamily="34" charset="0"/>
              </a:rPr>
              <a:t>(order of %) with good spatial uniformity (&gt; 90%)</a:t>
            </a:r>
          </a:p>
          <a:p>
            <a:pPr lvl="1"/>
            <a:r>
              <a:rPr lang="it-IT" sz="2000" dirty="0">
                <a:solidFill>
                  <a:srgbClr val="1F3864"/>
                </a:solidFill>
                <a:latin typeface="Calibri" panose="020F0502020204030204" pitchFamily="34" charset="0"/>
                <a:cs typeface="Calibri" panose="020F0502020204030204" pitchFamily="34" charset="0"/>
              </a:rPr>
              <a:t>Low dark current</a:t>
            </a:r>
          </a:p>
          <a:p>
            <a:pPr lvl="1"/>
            <a:r>
              <a:rPr lang="it-IT" sz="2000" dirty="0">
                <a:solidFill>
                  <a:srgbClr val="1F3864"/>
                </a:solidFill>
                <a:latin typeface="Calibri" panose="020F0502020204030204" pitchFamily="34" charset="0"/>
                <a:cs typeface="Calibri" panose="020F0502020204030204" pitchFamily="34" charset="0"/>
              </a:rPr>
              <a:t>Long operative </a:t>
            </a:r>
            <a:r>
              <a:rPr lang="it-IT" sz="2000" dirty="0" err="1">
                <a:solidFill>
                  <a:srgbClr val="1F3864"/>
                </a:solidFill>
                <a:latin typeface="Calibri" panose="020F0502020204030204" pitchFamily="34" charset="0"/>
                <a:cs typeface="Calibri" panose="020F0502020204030204" pitchFamily="34" charset="0"/>
              </a:rPr>
              <a:t>lifetime</a:t>
            </a:r>
            <a:r>
              <a:rPr lang="it-IT" sz="2000" dirty="0">
                <a:solidFill>
                  <a:srgbClr val="1F3864"/>
                </a:solidFill>
                <a:latin typeface="Calibri" panose="020F0502020204030204" pitchFamily="34" charset="0"/>
                <a:cs typeface="Calibri" panose="020F0502020204030204" pitchFamily="34" charset="0"/>
              </a:rPr>
              <a:t> </a:t>
            </a:r>
            <a:r>
              <a:rPr lang="it-IT" sz="2000" dirty="0" err="1">
                <a:solidFill>
                  <a:srgbClr val="1F3864"/>
                </a:solidFill>
                <a:latin typeface="Calibri" panose="020F0502020204030204" pitchFamily="34" charset="0"/>
                <a:cs typeface="Calibri" panose="020F0502020204030204" pitchFamily="34" charset="0"/>
              </a:rPr>
              <a:t>Stable</a:t>
            </a:r>
            <a:r>
              <a:rPr lang="it-IT" sz="2000" dirty="0">
                <a:solidFill>
                  <a:srgbClr val="1F3864"/>
                </a:solidFill>
                <a:latin typeface="Calibri" panose="020F0502020204030204" pitchFamily="34" charset="0"/>
                <a:cs typeface="Calibri" panose="020F0502020204030204" pitchFamily="34" charset="0"/>
              </a:rPr>
              <a:t> operation</a:t>
            </a:r>
          </a:p>
          <a:p>
            <a:pPr lvl="1"/>
            <a:r>
              <a:rPr lang="it-IT" sz="2000" dirty="0">
                <a:solidFill>
                  <a:srgbClr val="1F3864"/>
                </a:solidFill>
                <a:latin typeface="Calibri" panose="020F0502020204030204" pitchFamily="34" charset="0"/>
                <a:cs typeface="Calibri" panose="020F0502020204030204" pitchFamily="34" charset="0"/>
              </a:rPr>
              <a:t>Fast response time</a:t>
            </a:r>
          </a:p>
          <a:p>
            <a:pPr lvl="1"/>
            <a:r>
              <a:rPr lang="it-IT" sz="2000" dirty="0">
                <a:latin typeface="Calibri" panose="020F0502020204030204" pitchFamily="34" charset="0"/>
                <a:cs typeface="Calibri" panose="020F0502020204030204" pitchFamily="34" charset="0"/>
              </a:rPr>
              <a:t>Low thermal emittance </a:t>
            </a:r>
            <a:r>
              <a:rPr lang="it-IT" sz="2000" dirty="0">
                <a:solidFill>
                  <a:srgbClr val="1F3864"/>
                </a:solidFill>
                <a:latin typeface="Calibri" panose="020F0502020204030204" pitchFamily="34" charset="0"/>
                <a:cs typeface="Calibri" panose="020F0502020204030204" pitchFamily="34" charset="0"/>
              </a:rPr>
              <a:t>(higher brightness)</a:t>
            </a:r>
          </a:p>
        </p:txBody>
      </p:sp>
      <mc:AlternateContent xmlns:mc="http://schemas.openxmlformats.org/markup-compatibility/2006" xmlns:a14="http://schemas.microsoft.com/office/drawing/2010/main">
        <mc:Choice Requires="a14">
          <p:sp>
            <p:nvSpPr>
              <p:cNvPr id="20" name="TextBox 18">
                <a:extLst>
                  <a:ext uri="{FF2B5EF4-FFF2-40B4-BE49-F238E27FC236}">
                    <a16:creationId xmlns:a16="http://schemas.microsoft.com/office/drawing/2014/main" id="{F4A38557-68DD-D24D-95DC-44C962685A03}"/>
                  </a:ext>
                </a:extLst>
              </p:cNvPr>
              <p:cNvSpPr txBox="1"/>
              <p:nvPr/>
            </p:nvSpPr>
            <p:spPr>
              <a:xfrm>
                <a:off x="9589262" y="4634174"/>
                <a:ext cx="2524457" cy="505908"/>
              </a:xfrm>
              <a:prstGeom prst="rect">
                <a:avLst/>
              </a:prstGeom>
              <a:solidFill>
                <a:srgbClr val="FF33CC"/>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14:m>
                  <m:oMath xmlns:m="http://schemas.openxmlformats.org/officeDocument/2006/math">
                    <m:r>
                      <a:rPr lang="en-US" sz="1600" i="1" smtClean="0">
                        <a:latin typeface="Cambria Math"/>
                      </a:rPr>
                      <m:t>𝑄𝐸</m:t>
                    </m:r>
                    <m:d>
                      <m:dPr>
                        <m:begChr m:val="["/>
                        <m:endChr m:val="]"/>
                        <m:ctrlPr>
                          <a:rPr lang="en-US" sz="1600" i="1">
                            <a:latin typeface="Cambria Math" panose="02040503050406030204" pitchFamily="18" charset="0"/>
                          </a:rPr>
                        </m:ctrlPr>
                      </m:dPr>
                      <m:e>
                        <m:r>
                          <a:rPr lang="en-US" sz="1600" i="1">
                            <a:latin typeface="Cambria Math"/>
                          </a:rPr>
                          <m:t>%</m:t>
                        </m:r>
                      </m:e>
                    </m:d>
                    <m:r>
                      <a:rPr lang="en-US" sz="1600" i="1">
                        <a:latin typeface="Cambria Math"/>
                      </a:rPr>
                      <m:t>=</m:t>
                    </m:r>
                    <m:f>
                      <m:fPr>
                        <m:ctrlPr>
                          <a:rPr lang="en-US" sz="1600" b="0" i="1" smtClean="0">
                            <a:latin typeface="Cambria Math" panose="02040503050406030204" pitchFamily="18" charset="0"/>
                          </a:rPr>
                        </m:ctrlPr>
                      </m:fPr>
                      <m:num>
                        <m:r>
                          <a:rPr lang="it-IT" sz="1600" b="0" i="1" smtClean="0">
                            <a:latin typeface="Cambria Math" panose="02040503050406030204" pitchFamily="18" charset="0"/>
                          </a:rPr>
                          <m:t>𝐼</m:t>
                        </m:r>
                        <m:d>
                          <m:dPr>
                            <m:begChr m:val="["/>
                            <m:endChr m:val="]"/>
                            <m:ctrlPr>
                              <a:rPr lang="en-US" sz="1600" b="0" i="1" smtClean="0">
                                <a:latin typeface="Cambria Math" panose="02040503050406030204" pitchFamily="18" charset="0"/>
                              </a:rPr>
                            </m:ctrlPr>
                          </m:dPr>
                          <m:e>
                            <m:r>
                              <a:rPr lang="it-IT" sz="1600" b="0" i="1" smtClean="0">
                                <a:latin typeface="Cambria Math" panose="02040503050406030204" pitchFamily="18" charset="0"/>
                              </a:rPr>
                              <m:t>𝐴</m:t>
                            </m:r>
                          </m:e>
                        </m:d>
                        <m:r>
                          <a:rPr lang="en-US" sz="1600" b="0" i="1" smtClean="0">
                            <a:latin typeface="Cambria Math"/>
                          </a:rPr>
                          <m:t> </m:t>
                        </m:r>
                        <m:sSub>
                          <m:sSubPr>
                            <m:ctrlPr>
                              <a:rPr lang="en-US" sz="1600" b="0" i="1" smtClean="0">
                                <a:latin typeface="Cambria Math" panose="02040503050406030204" pitchFamily="18" charset="0"/>
                              </a:rPr>
                            </m:ctrlPr>
                          </m:sSubPr>
                          <m:e>
                            <m:r>
                              <a:rPr lang="en-US" sz="1600" b="0" i="1" smtClean="0">
                                <a:latin typeface="Cambria Math"/>
                              </a:rPr>
                              <m:t>𝐸</m:t>
                            </m:r>
                          </m:e>
                          <m:sub>
                            <m:r>
                              <a:rPr lang="en-US" sz="1600" b="0" i="1" smtClean="0">
                                <a:latin typeface="Cambria Math"/>
                              </a:rPr>
                              <m:t>𝑝h</m:t>
                            </m:r>
                          </m:sub>
                        </m:sSub>
                        <m:d>
                          <m:dPr>
                            <m:begChr m:val="["/>
                            <m:endChr m:val="]"/>
                            <m:ctrlPr>
                              <a:rPr lang="en-US" sz="1600" i="1">
                                <a:latin typeface="Cambria Math" panose="02040503050406030204" pitchFamily="18" charset="0"/>
                              </a:rPr>
                            </m:ctrlPr>
                          </m:dPr>
                          <m:e>
                            <m:r>
                              <a:rPr lang="en-US" sz="1600" i="1">
                                <a:latin typeface="Cambria Math"/>
                              </a:rPr>
                              <m:t>𝑒𝑉</m:t>
                            </m:r>
                          </m:e>
                        </m:d>
                      </m:num>
                      <m:den>
                        <m:sSub>
                          <m:sSubPr>
                            <m:ctrlPr>
                              <a:rPr lang="en-US" sz="1600" b="0" i="1" smtClean="0">
                                <a:latin typeface="Cambria Math" panose="02040503050406030204" pitchFamily="18" charset="0"/>
                              </a:rPr>
                            </m:ctrlPr>
                          </m:sSubPr>
                          <m:e>
                            <m:r>
                              <a:rPr lang="it-IT" sz="1600" b="0" i="1" smtClean="0">
                                <a:latin typeface="Cambria Math" panose="02040503050406030204" pitchFamily="18" charset="0"/>
                              </a:rPr>
                              <m:t>𝑃</m:t>
                            </m:r>
                          </m:e>
                          <m:sub>
                            <m:r>
                              <a:rPr lang="en-US" sz="1600" b="0" i="1" smtClean="0">
                                <a:latin typeface="Cambria Math"/>
                              </a:rPr>
                              <m:t>𝑙𝑎𝑠𝑒𝑟</m:t>
                            </m:r>
                          </m:sub>
                        </m:sSub>
                        <m:d>
                          <m:dPr>
                            <m:begChr m:val="["/>
                            <m:endChr m:val="]"/>
                            <m:ctrlPr>
                              <a:rPr lang="en-US" sz="1600" i="1">
                                <a:latin typeface="Cambria Math" panose="02040503050406030204" pitchFamily="18" charset="0"/>
                              </a:rPr>
                            </m:ctrlPr>
                          </m:dPr>
                          <m:e>
                            <m:r>
                              <a:rPr lang="it-IT" sz="1600" b="0" i="1" smtClean="0">
                                <a:latin typeface="Cambria Math" panose="02040503050406030204" pitchFamily="18" charset="0"/>
                              </a:rPr>
                              <m:t>𝑊</m:t>
                            </m:r>
                          </m:e>
                        </m:d>
                        <m:r>
                          <a:rPr lang="it-IT" sz="1600" b="0" i="1" smtClean="0">
                            <a:latin typeface="Cambria Math" panose="02040503050406030204" pitchFamily="18" charset="0"/>
                          </a:rPr>
                          <m:t> </m:t>
                        </m:r>
                      </m:den>
                    </m:f>
                    <m:r>
                      <a:rPr lang="en-US" sz="1600" b="0" i="1" smtClean="0">
                        <a:latin typeface="Cambria Math" panose="02040503050406030204" pitchFamily="18" charset="0"/>
                      </a:rPr>
                      <m:t>·</m:t>
                    </m:r>
                  </m:oMath>
                </a14:m>
                <a:r>
                  <a:rPr lang="it-IT" sz="1600" dirty="0"/>
                  <a:t>100</a:t>
                </a:r>
              </a:p>
            </p:txBody>
          </p:sp>
        </mc:Choice>
        <mc:Fallback xmlns="">
          <p:sp>
            <p:nvSpPr>
              <p:cNvPr id="20" name="TextBox 18">
                <a:extLst>
                  <a:ext uri="{FF2B5EF4-FFF2-40B4-BE49-F238E27FC236}">
                    <a16:creationId xmlns:a16="http://schemas.microsoft.com/office/drawing/2014/main" id="{F4A38557-68DD-D24D-95DC-44C962685A03}"/>
                  </a:ext>
                </a:extLst>
              </p:cNvPr>
              <p:cNvSpPr txBox="1">
                <a:spLocks noRot="1" noChangeAspect="1" noMove="1" noResize="1" noEditPoints="1" noAdjustHandles="1" noChangeArrowheads="1" noChangeShapeType="1" noTextEdit="1"/>
              </p:cNvSpPr>
              <p:nvPr/>
            </p:nvSpPr>
            <p:spPr>
              <a:xfrm>
                <a:off x="9589262" y="4634174"/>
                <a:ext cx="2524457" cy="505908"/>
              </a:xfrm>
              <a:prstGeom prst="rect">
                <a:avLst/>
              </a:prstGeom>
              <a:blipFill>
                <a:blip r:embed="rId18"/>
                <a:stretch>
                  <a:fillRect b="-4878"/>
                </a:stretch>
              </a:blipFill>
              <a:ln>
                <a:noFill/>
              </a:ln>
            </p:spPr>
            <p:txBody>
              <a:bodyPr/>
              <a:lstStyle/>
              <a:p>
                <a:r>
                  <a:rPr lang="it-IT">
                    <a:noFill/>
                  </a:rPr>
                  <a:t> </a:t>
                </a:r>
              </a:p>
            </p:txBody>
          </p:sp>
        </mc:Fallback>
      </mc:AlternateContent>
      <p:pic>
        <p:nvPicPr>
          <p:cNvPr id="21" name="Picture 9">
            <a:extLst>
              <a:ext uri="{FF2B5EF4-FFF2-40B4-BE49-F238E27FC236}">
                <a16:creationId xmlns:a16="http://schemas.microsoft.com/office/drawing/2014/main" id="{8CE2D462-435C-944B-9E4A-C5D01913C414}"/>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3937617" y="2609349"/>
            <a:ext cx="1398774" cy="1325058"/>
          </a:xfrm>
          <a:prstGeom prst="rect">
            <a:avLst/>
          </a:prstGeom>
          <a:noFill/>
        </p:spPr>
      </p:pic>
      <p:pic>
        <p:nvPicPr>
          <p:cNvPr id="23" name="Picture 8">
            <a:extLst>
              <a:ext uri="{FF2B5EF4-FFF2-40B4-BE49-F238E27FC236}">
                <a16:creationId xmlns:a16="http://schemas.microsoft.com/office/drawing/2014/main" id="{C6D7101D-BDB0-BF40-9D77-05FCA9D3A7A0}"/>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5635796" y="2586896"/>
            <a:ext cx="1706119" cy="1608160"/>
          </a:xfrm>
          <a:prstGeom prst="rect">
            <a:avLst/>
          </a:prstGeom>
          <a:ln>
            <a:noFill/>
          </a:ln>
          <a:effectLst>
            <a:outerShdw blurRad="292100" dist="139700" dir="2700000" algn="tl" rotWithShape="0">
              <a:srgbClr val="333333">
                <a:alpha val="65000"/>
              </a:srgbClr>
            </a:outerShdw>
          </a:effectLst>
        </p:spPr>
      </p:pic>
      <p:pic>
        <p:nvPicPr>
          <p:cNvPr id="30" name="Immagine 29">
            <a:extLst>
              <a:ext uri="{FF2B5EF4-FFF2-40B4-BE49-F238E27FC236}">
                <a16:creationId xmlns:a16="http://schemas.microsoft.com/office/drawing/2014/main" id="{A528920C-E486-DE43-9C8E-D99DB71D77A2}"/>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882740" y="2404350"/>
            <a:ext cx="2781740" cy="1826719"/>
          </a:xfrm>
          <a:prstGeom prst="rect">
            <a:avLst/>
          </a:prstGeom>
        </p:spPr>
      </p:pic>
    </p:spTree>
    <p:extLst>
      <p:ext uri="{BB962C8B-B14F-4D97-AF65-F5344CB8AC3E}">
        <p14:creationId xmlns:p14="http://schemas.microsoft.com/office/powerpoint/2010/main" val="603890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E788EA-3D06-F741-97F0-93E563EF65F6}"/>
              </a:ext>
            </a:extLst>
          </p:cNvPr>
          <p:cNvSpPr>
            <a:spLocks noGrp="1"/>
          </p:cNvSpPr>
          <p:nvPr>
            <p:ph type="title"/>
          </p:nvPr>
        </p:nvSpPr>
        <p:spPr>
          <a:xfrm>
            <a:off x="798427" y="71378"/>
            <a:ext cx="10972440" cy="498598"/>
          </a:xfrm>
        </p:spPr>
        <p:txBody>
          <a:bodyPr/>
          <a:lstStyle/>
          <a:p>
            <a:r>
              <a:rPr lang="it-IT" sz="3600" b="1" spc="-1" dirty="0">
                <a:solidFill>
                  <a:srgbClr val="724109"/>
                </a:solidFill>
                <a:latin typeface="Calibri"/>
                <a:ea typeface="+mn-ea"/>
                <a:cs typeface="+mn-cs"/>
              </a:rPr>
              <a:t>INFN LASA Cs</a:t>
            </a:r>
            <a:r>
              <a:rPr lang="it-IT" sz="3600" b="1" spc="-1" baseline="-25000" dirty="0">
                <a:solidFill>
                  <a:srgbClr val="724109"/>
                </a:solidFill>
                <a:latin typeface="Calibri"/>
                <a:ea typeface="+mn-ea"/>
                <a:cs typeface="+mn-cs"/>
              </a:rPr>
              <a:t>2</a:t>
            </a:r>
            <a:r>
              <a:rPr lang="it-IT" sz="3600" b="1" spc="-1" dirty="0">
                <a:solidFill>
                  <a:srgbClr val="724109"/>
                </a:solidFill>
                <a:latin typeface="Calibri"/>
                <a:ea typeface="+mn-ea"/>
                <a:cs typeface="+mn-cs"/>
              </a:rPr>
              <a:t>Te </a:t>
            </a:r>
            <a:r>
              <a:rPr lang="it-IT" sz="3600" b="1" spc="-1" dirty="0" err="1">
                <a:solidFill>
                  <a:srgbClr val="724109"/>
                </a:solidFill>
                <a:latin typeface="Calibri"/>
                <a:ea typeface="+mn-ea"/>
                <a:cs typeface="+mn-cs"/>
              </a:rPr>
              <a:t>Photocathodes</a:t>
            </a:r>
            <a:endParaRPr lang="it-IT" sz="3600" b="1" spc="-1" dirty="0">
              <a:solidFill>
                <a:srgbClr val="724109"/>
              </a:solidFill>
              <a:latin typeface="Calibri"/>
              <a:ea typeface="+mn-ea"/>
              <a:cs typeface="+mn-cs"/>
            </a:endParaRPr>
          </a:p>
        </p:txBody>
      </p:sp>
      <p:sp>
        <p:nvSpPr>
          <p:cNvPr id="29" name="Content Placeholder 2">
            <a:extLst>
              <a:ext uri="{FF2B5EF4-FFF2-40B4-BE49-F238E27FC236}">
                <a16:creationId xmlns:a16="http://schemas.microsoft.com/office/drawing/2014/main" id="{3745F484-11D0-DD43-9112-3797279C00B9}"/>
              </a:ext>
            </a:extLst>
          </p:cNvPr>
          <p:cNvSpPr txBox="1">
            <a:spLocks/>
          </p:cNvSpPr>
          <p:nvPr/>
        </p:nvSpPr>
        <p:spPr>
          <a:xfrm>
            <a:off x="662571" y="600357"/>
            <a:ext cx="11455460" cy="49873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1F3864"/>
                </a:solidFill>
                <a:latin typeface="Calibri" panose="020F0502020204030204" pitchFamily="34" charset="0"/>
                <a:cs typeface="Calibri" panose="020F0502020204030204" pitchFamily="34" charset="0"/>
              </a:rPr>
              <a:t>INFN LASA produces Cs</a:t>
            </a:r>
            <a:r>
              <a:rPr lang="en-US" sz="2000" baseline="-25000" dirty="0">
                <a:solidFill>
                  <a:srgbClr val="1F3864"/>
                </a:solidFill>
                <a:latin typeface="Calibri" panose="020F0502020204030204" pitchFamily="34" charset="0"/>
                <a:cs typeface="Calibri" panose="020F0502020204030204" pitchFamily="34" charset="0"/>
              </a:rPr>
              <a:t>2</a:t>
            </a:r>
            <a:r>
              <a:rPr lang="en-US" sz="2000" dirty="0">
                <a:solidFill>
                  <a:srgbClr val="1F3864"/>
                </a:solidFill>
                <a:latin typeface="Calibri" panose="020F0502020204030204" pitchFamily="34" charset="0"/>
                <a:cs typeface="Calibri" panose="020F0502020204030204" pitchFamily="34" charset="0"/>
              </a:rPr>
              <a:t>Te photocathode since 90s and it’s a reference lab for this activity</a:t>
            </a:r>
          </a:p>
          <a:p>
            <a:r>
              <a:rPr lang="en-US" sz="2000" dirty="0">
                <a:solidFill>
                  <a:srgbClr val="1F3864"/>
                </a:solidFill>
                <a:latin typeface="Calibri" panose="020F0502020204030204" pitchFamily="34" charset="0"/>
                <a:cs typeface="Calibri" panose="020F0502020204030204" pitchFamily="34" charset="0"/>
              </a:rPr>
              <a:t>With a continuous interplay between collaborators and R&amp;D, we today growth</a:t>
            </a:r>
            <a:br>
              <a:rPr lang="en-US" sz="2000" dirty="0">
                <a:solidFill>
                  <a:srgbClr val="1F3864"/>
                </a:solidFill>
                <a:latin typeface="Calibri" panose="020F0502020204030204" pitchFamily="34" charset="0"/>
                <a:cs typeface="Calibri" panose="020F0502020204030204" pitchFamily="34" charset="0"/>
              </a:rPr>
            </a:br>
            <a:r>
              <a:rPr lang="en-US" sz="2000" dirty="0">
                <a:solidFill>
                  <a:srgbClr val="1F3864"/>
                </a:solidFill>
                <a:latin typeface="Calibri" panose="020F0502020204030204" pitchFamily="34" charset="0"/>
                <a:cs typeface="Calibri" panose="020F0502020204030204" pitchFamily="34" charset="0"/>
              </a:rPr>
              <a:t>cathodes with an </a:t>
            </a:r>
            <a:r>
              <a:rPr lang="en-US" sz="2000" dirty="0">
                <a:solidFill>
                  <a:schemeClr val="accent6">
                    <a:lumMod val="75000"/>
                  </a:schemeClr>
                </a:solidFill>
                <a:latin typeface="Calibri" panose="020F0502020204030204" pitchFamily="34" charset="0"/>
                <a:cs typeface="Calibri" panose="020F0502020204030204" pitchFamily="34" charset="0"/>
              </a:rPr>
              <a:t>operational lifetime (24/7) in the user facilities </a:t>
            </a:r>
            <a:r>
              <a:rPr lang="en-US" sz="2000" dirty="0">
                <a:solidFill>
                  <a:srgbClr val="1F3864"/>
                </a:solidFill>
                <a:latin typeface="Calibri" panose="020F0502020204030204" pitchFamily="34" charset="0"/>
                <a:cs typeface="Calibri" panose="020F0502020204030204" pitchFamily="34" charset="0"/>
              </a:rPr>
              <a:t>increased</a:t>
            </a:r>
            <a:br>
              <a:rPr lang="en-US" sz="2000" dirty="0">
                <a:solidFill>
                  <a:srgbClr val="1F3864"/>
                </a:solidFill>
                <a:latin typeface="Calibri" panose="020F0502020204030204" pitchFamily="34" charset="0"/>
                <a:cs typeface="Calibri" panose="020F0502020204030204" pitchFamily="34" charset="0"/>
              </a:rPr>
            </a:br>
            <a:r>
              <a:rPr lang="en-US" sz="2000" dirty="0">
                <a:solidFill>
                  <a:schemeClr val="accent6">
                    <a:lumMod val="75000"/>
                  </a:schemeClr>
                </a:solidFill>
                <a:latin typeface="Calibri" panose="020F0502020204030204" pitchFamily="34" charset="0"/>
                <a:cs typeface="Calibri" panose="020F0502020204030204" pitchFamily="34" charset="0"/>
              </a:rPr>
              <a:t>from few months to few years</a:t>
            </a:r>
            <a:r>
              <a:rPr lang="en-US" sz="2000" dirty="0">
                <a:solidFill>
                  <a:srgbClr val="1F3864"/>
                </a:solidFill>
                <a:latin typeface="Calibri" panose="020F0502020204030204" pitchFamily="34" charset="0"/>
                <a:cs typeface="Calibri" panose="020F0502020204030204" pitchFamily="34" charset="0"/>
              </a:rPr>
              <a:t>, that are a </a:t>
            </a:r>
            <a:r>
              <a:rPr lang="en-US" sz="2000" dirty="0">
                <a:solidFill>
                  <a:schemeClr val="accent6">
                    <a:lumMod val="75000"/>
                  </a:schemeClr>
                </a:solidFill>
                <a:latin typeface="Calibri" panose="020F0502020204030204" pitchFamily="34" charset="0"/>
                <a:cs typeface="Calibri" panose="020F0502020204030204" pitchFamily="34" charset="0"/>
              </a:rPr>
              <a:t>reference</a:t>
            </a:r>
            <a:r>
              <a:rPr lang="en-US" sz="2000" dirty="0">
                <a:solidFill>
                  <a:srgbClr val="1F3864"/>
                </a:solidFill>
                <a:latin typeface="Calibri" panose="020F0502020204030204" pitchFamily="34" charset="0"/>
                <a:cs typeface="Calibri" panose="020F0502020204030204" pitchFamily="34" charset="0"/>
              </a:rPr>
              <a:t> for </a:t>
            </a:r>
            <a:r>
              <a:rPr lang="en-US" sz="2000" dirty="0">
                <a:solidFill>
                  <a:schemeClr val="accent6">
                    <a:lumMod val="75000"/>
                  </a:schemeClr>
                </a:solidFill>
                <a:latin typeface="Calibri" panose="020F0502020204030204" pitchFamily="34" charset="0"/>
                <a:cs typeface="Calibri" panose="020F0502020204030204" pitchFamily="34" charset="0"/>
              </a:rPr>
              <a:t>many accelerator</a:t>
            </a:r>
            <a:br>
              <a:rPr lang="en-US" sz="2000" dirty="0">
                <a:solidFill>
                  <a:srgbClr val="1F3864"/>
                </a:solidFill>
                <a:latin typeface="Calibri" panose="020F0502020204030204" pitchFamily="34" charset="0"/>
                <a:cs typeface="Calibri" panose="020F0502020204030204" pitchFamily="34" charset="0"/>
              </a:rPr>
            </a:br>
            <a:r>
              <a:rPr lang="en-US" sz="2000" dirty="0">
                <a:solidFill>
                  <a:srgbClr val="1F3864"/>
                </a:solidFill>
                <a:latin typeface="Calibri" panose="020F0502020204030204" pitchFamily="34" charset="0"/>
                <a:cs typeface="Calibri" panose="020F0502020204030204" pitchFamily="34" charset="0"/>
              </a:rPr>
              <a:t>complex for users</a:t>
            </a:r>
            <a:endParaRPr lang="en-US" sz="2000" dirty="0">
              <a:solidFill>
                <a:srgbClr val="009900"/>
              </a:solidFill>
              <a:latin typeface="Calibri" panose="020F0502020204030204" pitchFamily="34" charset="0"/>
              <a:cs typeface="Calibri" panose="020F0502020204030204" pitchFamily="34" charset="0"/>
            </a:endParaRPr>
          </a:p>
          <a:p>
            <a:r>
              <a:rPr lang="en-US" sz="2000" dirty="0">
                <a:solidFill>
                  <a:srgbClr val="1F3864"/>
                </a:solidFill>
                <a:latin typeface="Calibri" panose="020F0502020204030204" pitchFamily="34" charset="0"/>
                <a:cs typeface="Calibri" panose="020F0502020204030204" pitchFamily="34" charset="0"/>
              </a:rPr>
              <a:t>More than </a:t>
            </a:r>
            <a:r>
              <a:rPr lang="en-US" sz="2000" dirty="0">
                <a:solidFill>
                  <a:schemeClr val="accent2"/>
                </a:solidFill>
                <a:latin typeface="Calibri" panose="020F0502020204030204" pitchFamily="34" charset="0"/>
                <a:cs typeface="Calibri" panose="020F0502020204030204" pitchFamily="34" charset="0"/>
              </a:rPr>
              <a:t>150 photocathodes </a:t>
            </a:r>
            <a:r>
              <a:rPr lang="en-US" sz="2000" dirty="0">
                <a:solidFill>
                  <a:srgbClr val="1F3864"/>
                </a:solidFill>
                <a:latin typeface="Calibri" panose="020F0502020204030204" pitchFamily="34" charset="0"/>
                <a:cs typeface="Calibri" panose="020F0502020204030204" pitchFamily="34" charset="0"/>
              </a:rPr>
              <a:t>delivered up to now</a:t>
            </a:r>
          </a:p>
          <a:p>
            <a:r>
              <a:rPr lang="en-US" sz="2000" dirty="0">
                <a:solidFill>
                  <a:srgbClr val="1F3864"/>
                </a:solidFill>
                <a:latin typeface="Calibri" panose="020F0502020204030204" pitchFamily="34" charset="0"/>
                <a:cs typeface="Calibri" panose="020F0502020204030204" pitchFamily="34" charset="0"/>
              </a:rPr>
              <a:t>Cs</a:t>
            </a:r>
            <a:r>
              <a:rPr lang="en-US" sz="2000" baseline="-25000" dirty="0">
                <a:solidFill>
                  <a:srgbClr val="1F3864"/>
                </a:solidFill>
                <a:latin typeface="Calibri" panose="020F0502020204030204" pitchFamily="34" charset="0"/>
                <a:cs typeface="Calibri" panose="020F0502020204030204" pitchFamily="34" charset="0"/>
              </a:rPr>
              <a:t>2</a:t>
            </a:r>
            <a:r>
              <a:rPr lang="en-US" sz="2000" dirty="0">
                <a:solidFill>
                  <a:srgbClr val="1F3864"/>
                </a:solidFill>
                <a:latin typeface="Calibri" panose="020F0502020204030204" pitchFamily="34" charset="0"/>
                <a:cs typeface="Calibri" panose="020F0502020204030204" pitchFamily="34" charset="0"/>
              </a:rPr>
              <a:t>Te photocathodes have been demonstrated </a:t>
            </a:r>
            <a:r>
              <a:rPr lang="en-US" sz="2000" dirty="0">
                <a:solidFill>
                  <a:schemeClr val="accent5">
                    <a:lumMod val="75000"/>
                  </a:schemeClr>
                </a:solidFill>
                <a:latin typeface="Calibri" panose="020F0502020204030204" pitchFamily="34" charset="0"/>
                <a:cs typeface="Calibri" panose="020F0502020204030204" pitchFamily="34" charset="0"/>
              </a:rPr>
              <a:t>usable</a:t>
            </a:r>
            <a:r>
              <a:rPr lang="en-US" sz="2000" dirty="0">
                <a:latin typeface="Calibri" panose="020F0502020204030204" pitchFamily="34" charset="0"/>
                <a:cs typeface="Calibri" panose="020F0502020204030204" pitchFamily="34" charset="0"/>
              </a:rPr>
              <a:t> </a:t>
            </a:r>
            <a:r>
              <a:rPr lang="en-US" sz="2000" dirty="0">
                <a:solidFill>
                  <a:srgbClr val="1F3864"/>
                </a:solidFill>
                <a:latin typeface="Calibri" panose="020F0502020204030204" pitchFamily="34" charset="0"/>
                <a:cs typeface="Calibri" panose="020F0502020204030204" pitchFamily="34" charset="0"/>
              </a:rPr>
              <a:t>also for </a:t>
            </a:r>
            <a:r>
              <a:rPr lang="en-US" sz="2000" dirty="0">
                <a:solidFill>
                  <a:schemeClr val="accent5">
                    <a:lumMod val="75000"/>
                  </a:schemeClr>
                </a:solidFill>
                <a:latin typeface="Calibri" panose="020F0502020204030204" pitchFamily="34" charset="0"/>
                <a:cs typeface="Calibri" panose="020F0502020204030204" pitchFamily="34" charset="0"/>
              </a:rPr>
              <a:t>CW operation</a:t>
            </a:r>
            <a:endParaRPr lang="en-US" sz="400" dirty="0">
              <a:solidFill>
                <a:srgbClr val="1F3864"/>
              </a:solidFill>
              <a:latin typeface="Calibri" panose="020F0502020204030204" pitchFamily="34" charset="0"/>
              <a:cs typeface="Calibri" panose="020F0502020204030204" pitchFamily="34" charset="0"/>
            </a:endParaRPr>
          </a:p>
          <a:p>
            <a:r>
              <a:rPr lang="en-US" sz="2000" dirty="0">
                <a:solidFill>
                  <a:srgbClr val="1F3864"/>
                </a:solidFill>
                <a:latin typeface="Calibri" panose="020F0502020204030204" pitchFamily="34" charset="0"/>
                <a:cs typeface="Calibri" panose="020F0502020204030204" pitchFamily="34" charset="0"/>
              </a:rPr>
              <a:t>Facilities/injectors: </a:t>
            </a:r>
            <a:r>
              <a:rPr lang="en-US" sz="2000" b="1" dirty="0">
                <a:solidFill>
                  <a:srgbClr val="1F3864"/>
                </a:solidFill>
                <a:latin typeface="Calibri" panose="020F0502020204030204" pitchFamily="34" charset="0"/>
                <a:cs typeface="Calibri" panose="020F0502020204030204" pitchFamily="34" charset="0"/>
              </a:rPr>
              <a:t>FLASH</a:t>
            </a:r>
            <a:r>
              <a:rPr lang="en-US" sz="2000" dirty="0">
                <a:solidFill>
                  <a:srgbClr val="1F3864"/>
                </a:solidFill>
                <a:latin typeface="Calibri" panose="020F0502020204030204" pitchFamily="34" charset="0"/>
                <a:cs typeface="Calibri" panose="020F0502020204030204" pitchFamily="34" charset="0"/>
              </a:rPr>
              <a:t> and </a:t>
            </a:r>
            <a:r>
              <a:rPr lang="en-US" sz="2000" b="1" dirty="0">
                <a:solidFill>
                  <a:srgbClr val="1F3864"/>
                </a:solidFill>
                <a:latin typeface="Calibri" panose="020F0502020204030204" pitchFamily="34" charset="0"/>
                <a:cs typeface="Calibri" panose="020F0502020204030204" pitchFamily="34" charset="0"/>
              </a:rPr>
              <a:t>PITZ</a:t>
            </a:r>
            <a:r>
              <a:rPr lang="en-US" sz="2000" dirty="0">
                <a:solidFill>
                  <a:srgbClr val="1F3864"/>
                </a:solidFill>
                <a:latin typeface="Calibri" panose="020F0502020204030204" pitchFamily="34" charset="0"/>
                <a:cs typeface="Calibri" panose="020F0502020204030204" pitchFamily="34" charset="0"/>
              </a:rPr>
              <a:t> (DESY), </a:t>
            </a:r>
            <a:r>
              <a:rPr lang="en-US" sz="2000" b="1" dirty="0">
                <a:solidFill>
                  <a:srgbClr val="1F3864"/>
                </a:solidFill>
                <a:latin typeface="Calibri" panose="020F0502020204030204" pitchFamily="34" charset="0"/>
                <a:cs typeface="Calibri" panose="020F0502020204030204" pitchFamily="34" charset="0"/>
              </a:rPr>
              <a:t>FAST</a:t>
            </a:r>
            <a:r>
              <a:rPr lang="en-US" sz="2000" dirty="0">
                <a:solidFill>
                  <a:srgbClr val="1F3864"/>
                </a:solidFill>
                <a:latin typeface="Calibri" panose="020F0502020204030204" pitchFamily="34" charset="0"/>
                <a:cs typeface="Calibri" panose="020F0502020204030204" pitchFamily="34" charset="0"/>
              </a:rPr>
              <a:t> (FNAL), </a:t>
            </a:r>
            <a:r>
              <a:rPr lang="en-US" sz="2000" b="1" dirty="0">
                <a:solidFill>
                  <a:srgbClr val="1F3864"/>
                </a:solidFill>
                <a:latin typeface="Calibri" panose="020F0502020204030204" pitchFamily="34" charset="0"/>
                <a:cs typeface="Calibri" panose="020F0502020204030204" pitchFamily="34" charset="0"/>
              </a:rPr>
              <a:t>APEX</a:t>
            </a:r>
            <a:r>
              <a:rPr lang="en-US" sz="2000" dirty="0">
                <a:solidFill>
                  <a:srgbClr val="1F3864"/>
                </a:solidFill>
                <a:latin typeface="Calibri" panose="020F0502020204030204" pitchFamily="34" charset="0"/>
                <a:cs typeface="Calibri" panose="020F0502020204030204" pitchFamily="34" charset="0"/>
              </a:rPr>
              <a:t> (LBNL), </a:t>
            </a:r>
            <a:r>
              <a:rPr lang="en-US" sz="2000" b="1" dirty="0">
                <a:solidFill>
                  <a:srgbClr val="1F3864"/>
                </a:solidFill>
                <a:latin typeface="Calibri" panose="020F0502020204030204" pitchFamily="34" charset="0"/>
                <a:cs typeface="Calibri" panose="020F0502020204030204" pitchFamily="34" charset="0"/>
              </a:rPr>
              <a:t>LCLS-II</a:t>
            </a:r>
            <a:r>
              <a:rPr lang="en-US" sz="2000" dirty="0">
                <a:solidFill>
                  <a:srgbClr val="1F3864"/>
                </a:solidFill>
                <a:latin typeface="Calibri" panose="020F0502020204030204" pitchFamily="34" charset="0"/>
                <a:cs typeface="Calibri" panose="020F0502020204030204" pitchFamily="34" charset="0"/>
              </a:rPr>
              <a:t> (SLAC)</a:t>
            </a:r>
          </a:p>
          <a:p>
            <a:r>
              <a:rPr lang="en-US" sz="2000" dirty="0">
                <a:solidFill>
                  <a:srgbClr val="0000FF"/>
                </a:solidFill>
                <a:latin typeface="Calibri" panose="020F0502020204030204" pitchFamily="34" charset="0"/>
                <a:cs typeface="Calibri" panose="020F0502020204030204" pitchFamily="34" charset="0"/>
              </a:rPr>
              <a:t>INFN Mo plug </a:t>
            </a:r>
            <a:r>
              <a:rPr lang="en-US" sz="2000" dirty="0">
                <a:solidFill>
                  <a:srgbClr val="1F3864"/>
                </a:solidFill>
                <a:latin typeface="Calibri" panose="020F0502020204030204" pitchFamily="34" charset="0"/>
                <a:cs typeface="Calibri" panose="020F0502020204030204" pitchFamily="34" charset="0"/>
              </a:rPr>
              <a:t>is now a </a:t>
            </a:r>
            <a:r>
              <a:rPr lang="en-US" sz="2000" dirty="0">
                <a:solidFill>
                  <a:srgbClr val="0000FF"/>
                </a:solidFill>
                <a:latin typeface="Calibri" panose="020F0502020204030204" pitchFamily="34" charset="0"/>
                <a:cs typeface="Calibri" panose="020F0502020204030204" pitchFamily="34" charset="0"/>
              </a:rPr>
              <a:t>“standard” </a:t>
            </a:r>
            <a:r>
              <a:rPr lang="en-US" sz="2000" dirty="0">
                <a:solidFill>
                  <a:srgbClr val="1F3864"/>
                </a:solidFill>
                <a:latin typeface="Calibri" panose="020F0502020204030204" pitchFamily="34" charset="0"/>
                <a:cs typeface="Calibri" panose="020F0502020204030204" pitchFamily="34" charset="0"/>
              </a:rPr>
              <a:t>allowing exchange of photocathodes between</a:t>
            </a:r>
            <a:br>
              <a:rPr lang="en-US" sz="2000" dirty="0">
                <a:solidFill>
                  <a:srgbClr val="1F3864"/>
                </a:solidFill>
                <a:latin typeface="Calibri" panose="020F0502020204030204" pitchFamily="34" charset="0"/>
                <a:cs typeface="Calibri" panose="020F0502020204030204" pitchFamily="34" charset="0"/>
              </a:rPr>
            </a:br>
            <a:r>
              <a:rPr lang="en-US" sz="2000" dirty="0">
                <a:solidFill>
                  <a:srgbClr val="1F3864"/>
                </a:solidFill>
                <a:latin typeface="Calibri" panose="020F0502020204030204" pitchFamily="34" charset="0"/>
                <a:cs typeface="Calibri" panose="020F0502020204030204" pitchFamily="34" charset="0"/>
              </a:rPr>
              <a:t>facilities: </a:t>
            </a:r>
            <a:r>
              <a:rPr lang="en-US" sz="2000" b="1" dirty="0">
                <a:solidFill>
                  <a:srgbClr val="1F3864"/>
                </a:solidFill>
                <a:latin typeface="Calibri" panose="020F0502020204030204" pitchFamily="34" charset="0"/>
                <a:cs typeface="Calibri" panose="020F0502020204030204" pitchFamily="34" charset="0"/>
              </a:rPr>
              <a:t>EU</a:t>
            </a:r>
            <a:r>
              <a:rPr lang="en-US" sz="2000" dirty="0">
                <a:solidFill>
                  <a:srgbClr val="1F3864"/>
                </a:solidFill>
                <a:latin typeface="Calibri" panose="020F0502020204030204" pitchFamily="34" charset="0"/>
                <a:cs typeface="Calibri" panose="020F0502020204030204" pitchFamily="34" charset="0"/>
              </a:rPr>
              <a:t> (DESY, STFC), </a:t>
            </a:r>
            <a:r>
              <a:rPr lang="en-US" sz="2000" b="1" dirty="0">
                <a:solidFill>
                  <a:srgbClr val="1F3864"/>
                </a:solidFill>
                <a:latin typeface="Calibri" panose="020F0502020204030204" pitchFamily="34" charset="0"/>
                <a:cs typeface="Calibri" panose="020F0502020204030204" pitchFamily="34" charset="0"/>
              </a:rPr>
              <a:t>US</a:t>
            </a:r>
            <a:r>
              <a:rPr lang="en-US" sz="2000" dirty="0">
                <a:solidFill>
                  <a:srgbClr val="1F3864"/>
                </a:solidFill>
                <a:latin typeface="Calibri" panose="020F0502020204030204" pitchFamily="34" charset="0"/>
                <a:cs typeface="Calibri" panose="020F0502020204030204" pitchFamily="34" charset="0"/>
              </a:rPr>
              <a:t> (FNAL, LBNL, BNL, SLAC, UCLA, Cornell),</a:t>
            </a:r>
            <a:br>
              <a:rPr lang="en-US" sz="2000" dirty="0">
                <a:solidFill>
                  <a:srgbClr val="1F3864"/>
                </a:solidFill>
                <a:latin typeface="Calibri" panose="020F0502020204030204" pitchFamily="34" charset="0"/>
                <a:cs typeface="Calibri" panose="020F0502020204030204" pitchFamily="34" charset="0"/>
              </a:rPr>
            </a:br>
            <a:r>
              <a:rPr lang="en-US" sz="2000" b="1" dirty="0">
                <a:solidFill>
                  <a:srgbClr val="1F3864"/>
                </a:solidFill>
                <a:latin typeface="Calibri" panose="020F0502020204030204" pitchFamily="34" charset="0"/>
                <a:cs typeface="Calibri" panose="020F0502020204030204" pitchFamily="34" charset="0"/>
              </a:rPr>
              <a:t>China</a:t>
            </a:r>
            <a:r>
              <a:rPr lang="en-US" sz="2000" dirty="0">
                <a:solidFill>
                  <a:srgbClr val="1F3864"/>
                </a:solidFill>
                <a:latin typeface="Calibri" panose="020F0502020204030204" pitchFamily="34" charset="0"/>
                <a:cs typeface="Calibri" panose="020F0502020204030204" pitchFamily="34" charset="0"/>
              </a:rPr>
              <a:t> (IHEP, SHINE, Dalian) </a:t>
            </a:r>
          </a:p>
        </p:txBody>
      </p:sp>
      <p:pic>
        <p:nvPicPr>
          <p:cNvPr id="30" name="Picture 54" descr="tuoca02_talk.pdf - Adobe Acrobat Pro">
            <a:extLst>
              <a:ext uri="{FF2B5EF4-FFF2-40B4-BE49-F238E27FC236}">
                <a16:creationId xmlns:a16="http://schemas.microsoft.com/office/drawing/2014/main" id="{03E49FE6-9222-C545-9C4C-25D30FDCA1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19411" y="4432710"/>
            <a:ext cx="3174047" cy="2342328"/>
          </a:xfrm>
          <a:prstGeom prst="rect">
            <a:avLst/>
          </a:prstGeom>
          <a:ln>
            <a:noFill/>
          </a:ln>
          <a:effectLst>
            <a:outerShdw blurRad="292100" dist="139700" dir="2700000" algn="tl" rotWithShape="0">
              <a:srgbClr val="333333">
                <a:alpha val="65000"/>
              </a:srgbClr>
            </a:outerShdw>
          </a:effectLst>
        </p:spPr>
      </p:pic>
      <p:pic>
        <p:nvPicPr>
          <p:cNvPr id="31" name="Picture 11">
            <a:extLst>
              <a:ext uri="{FF2B5EF4-FFF2-40B4-BE49-F238E27FC236}">
                <a16:creationId xmlns:a16="http://schemas.microsoft.com/office/drawing/2014/main" id="{D95755ED-FC29-2B4D-B732-429DCE2A8D50}"/>
              </a:ext>
            </a:extLst>
          </p:cNvPr>
          <p:cNvPicPr>
            <a:picLocks noChangeAspect="1"/>
          </p:cNvPicPr>
          <p:nvPr/>
        </p:nvPicPr>
        <p:blipFill>
          <a:blip r:embed="rId4"/>
          <a:stretch>
            <a:fillRect/>
          </a:stretch>
        </p:blipFill>
        <p:spPr>
          <a:xfrm>
            <a:off x="5372832" y="4221958"/>
            <a:ext cx="3261607" cy="2553080"/>
          </a:xfrm>
          <a:prstGeom prst="rect">
            <a:avLst/>
          </a:prstGeom>
        </p:spPr>
      </p:pic>
      <p:pic>
        <p:nvPicPr>
          <p:cNvPr id="32" name="Picture 14">
            <a:extLst>
              <a:ext uri="{FF2B5EF4-FFF2-40B4-BE49-F238E27FC236}">
                <a16:creationId xmlns:a16="http://schemas.microsoft.com/office/drawing/2014/main" id="{AF1CECE3-015D-6941-A6E3-7F8DA18DC54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22789"/>
          <a:stretch/>
        </p:blipFill>
        <p:spPr>
          <a:xfrm>
            <a:off x="9504947" y="1374402"/>
            <a:ext cx="2615473" cy="1546278"/>
          </a:xfrm>
          <a:prstGeom prst="rect">
            <a:avLst/>
          </a:prstGeom>
          <a:solidFill>
            <a:schemeClr val="bg1"/>
          </a:solidFill>
        </p:spPr>
      </p:pic>
      <p:sp>
        <p:nvSpPr>
          <p:cNvPr id="33" name="TextBox 9">
            <a:extLst>
              <a:ext uri="{FF2B5EF4-FFF2-40B4-BE49-F238E27FC236}">
                <a16:creationId xmlns:a16="http://schemas.microsoft.com/office/drawing/2014/main" id="{EAC8E0EF-BCE1-4A4F-B07B-27759642CA85}"/>
              </a:ext>
            </a:extLst>
          </p:cNvPr>
          <p:cNvSpPr txBox="1"/>
          <p:nvPr/>
        </p:nvSpPr>
        <p:spPr>
          <a:xfrm>
            <a:off x="9837544" y="976315"/>
            <a:ext cx="1950277" cy="461665"/>
          </a:xfrm>
          <a:prstGeom prst="rect">
            <a:avLst/>
          </a:prstGeom>
        </p:spPr>
        <p:style>
          <a:lnRef idx="1">
            <a:schemeClr val="accent6"/>
          </a:lnRef>
          <a:fillRef idx="3">
            <a:schemeClr val="accent6"/>
          </a:fillRef>
          <a:effectRef idx="2">
            <a:schemeClr val="accent6"/>
          </a:effectRef>
          <a:fontRef idx="minor">
            <a:schemeClr val="lt1"/>
          </a:fontRef>
        </p:style>
        <p:txBody>
          <a:bodyPr wrap="none" rtlCol="0">
            <a:spAutoFit/>
          </a:bodyPr>
          <a:lstStyle/>
          <a:p>
            <a:r>
              <a:rPr lang="it-IT" sz="1200" dirty="0" err="1"/>
              <a:t>Extracted</a:t>
            </a:r>
            <a:r>
              <a:rPr lang="it-IT" sz="1200" dirty="0"/>
              <a:t> </a:t>
            </a:r>
            <a:r>
              <a:rPr lang="it-IT" sz="1200" dirty="0" err="1"/>
              <a:t>charge</a:t>
            </a:r>
            <a:r>
              <a:rPr lang="it-IT" sz="1200" dirty="0"/>
              <a:t>: ~ 23 C</a:t>
            </a:r>
          </a:p>
          <a:p>
            <a:r>
              <a:rPr lang="it-IT" sz="1200" dirty="0"/>
              <a:t>1063 days of </a:t>
            </a:r>
            <a:r>
              <a:rPr lang="it-IT" sz="1200" dirty="0" err="1"/>
              <a:t>oper</a:t>
            </a:r>
            <a:r>
              <a:rPr lang="it-IT" sz="1200" dirty="0"/>
              <a:t>. </a:t>
            </a:r>
            <a:r>
              <a:rPr lang="it-IT" sz="1200" dirty="0" err="1"/>
              <a:t>until</a:t>
            </a:r>
            <a:r>
              <a:rPr lang="it-IT" sz="1200" dirty="0"/>
              <a:t> </a:t>
            </a:r>
            <a:r>
              <a:rPr lang="it-IT" sz="1200" dirty="0" err="1"/>
              <a:t>now</a:t>
            </a:r>
            <a:endParaRPr lang="en-US" sz="1200" dirty="0"/>
          </a:p>
        </p:txBody>
      </p:sp>
      <p:sp>
        <p:nvSpPr>
          <p:cNvPr id="34" name="TextBox 12">
            <a:extLst>
              <a:ext uri="{FF2B5EF4-FFF2-40B4-BE49-F238E27FC236}">
                <a16:creationId xmlns:a16="http://schemas.microsoft.com/office/drawing/2014/main" id="{98D36C33-0B23-134C-840C-29B01AEE6A05}"/>
              </a:ext>
            </a:extLst>
          </p:cNvPr>
          <p:cNvSpPr txBox="1"/>
          <p:nvPr/>
        </p:nvSpPr>
        <p:spPr>
          <a:xfrm>
            <a:off x="9088181" y="4140217"/>
            <a:ext cx="2721707" cy="307777"/>
          </a:xfrm>
          <a:prstGeom prst="rect">
            <a:avLst/>
          </a:prstGeom>
        </p:spPr>
        <p:style>
          <a:lnRef idx="1">
            <a:schemeClr val="accent5"/>
          </a:lnRef>
          <a:fillRef idx="3">
            <a:schemeClr val="accent5"/>
          </a:fillRef>
          <a:effectRef idx="2">
            <a:schemeClr val="accent5"/>
          </a:effectRef>
          <a:fontRef idx="minor">
            <a:schemeClr val="lt1"/>
          </a:fontRef>
        </p:style>
        <p:txBody>
          <a:bodyPr wrap="none" rtlCol="0">
            <a:spAutoFit/>
          </a:bodyPr>
          <a:lstStyle/>
          <a:p>
            <a:r>
              <a:rPr lang="it-IT" sz="1400" dirty="0"/>
              <a:t>CW (1 MHz) operation in APEX gun</a:t>
            </a:r>
          </a:p>
        </p:txBody>
      </p:sp>
      <p:grpSp>
        <p:nvGrpSpPr>
          <p:cNvPr id="35" name="Group 19">
            <a:extLst>
              <a:ext uri="{FF2B5EF4-FFF2-40B4-BE49-F238E27FC236}">
                <a16:creationId xmlns:a16="http://schemas.microsoft.com/office/drawing/2014/main" id="{A9B76BA0-9164-DF4A-A63E-48F0FBB68EAD}"/>
              </a:ext>
            </a:extLst>
          </p:cNvPr>
          <p:cNvGrpSpPr>
            <a:grpSpLocks noChangeAspect="1"/>
          </p:cNvGrpSpPr>
          <p:nvPr/>
        </p:nvGrpSpPr>
        <p:grpSpPr>
          <a:xfrm>
            <a:off x="10250905" y="2901716"/>
            <a:ext cx="1701007" cy="1119369"/>
            <a:chOff x="745140" y="2883519"/>
            <a:chExt cx="1415969" cy="931796"/>
          </a:xfrm>
        </p:grpSpPr>
        <p:pic>
          <p:nvPicPr>
            <p:cNvPr id="36" name="Picture 20" descr="A picture containing indoor, table, wall, sitting&#10;&#10;Description automatically generated">
              <a:extLst>
                <a:ext uri="{FF2B5EF4-FFF2-40B4-BE49-F238E27FC236}">
                  <a16:creationId xmlns:a16="http://schemas.microsoft.com/office/drawing/2014/main" id="{A4FB9931-81EF-B343-99C3-8D8E74C3567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45140" y="2883519"/>
              <a:ext cx="1386176" cy="865981"/>
            </a:xfrm>
            <a:prstGeom prst="rect">
              <a:avLst/>
            </a:prstGeom>
          </p:spPr>
        </p:pic>
        <p:sp>
          <p:nvSpPr>
            <p:cNvPr id="37" name="Rectangle: Rounded Corners 21">
              <a:extLst>
                <a:ext uri="{FF2B5EF4-FFF2-40B4-BE49-F238E27FC236}">
                  <a16:creationId xmlns:a16="http://schemas.microsoft.com/office/drawing/2014/main" id="{0B1120AC-1CF2-BE41-B8B8-1498D2C7670C}"/>
                </a:ext>
              </a:extLst>
            </p:cNvPr>
            <p:cNvSpPr/>
            <p:nvPr/>
          </p:nvSpPr>
          <p:spPr>
            <a:xfrm>
              <a:off x="1245912" y="3613495"/>
              <a:ext cx="915197" cy="201820"/>
            </a:xfrm>
            <a:prstGeom prst="roundRect">
              <a:avLst/>
            </a:prstGeom>
            <a:solidFill>
              <a:srgbClr val="0000F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it-IT" sz="1100" dirty="0"/>
                <a:t>INFN Mo plug</a:t>
              </a:r>
            </a:p>
          </p:txBody>
        </p:sp>
      </p:grpSp>
      <p:pic>
        <p:nvPicPr>
          <p:cNvPr id="38" name="Picture 5">
            <a:extLst>
              <a:ext uri="{FF2B5EF4-FFF2-40B4-BE49-F238E27FC236}">
                <a16:creationId xmlns:a16="http://schemas.microsoft.com/office/drawing/2014/main" id="{BBEF878D-38DF-1145-91E8-EC40720CE67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541" t="2292" r="3879" b="5214"/>
          <a:stretch/>
        </p:blipFill>
        <p:spPr>
          <a:xfrm>
            <a:off x="625250" y="4340891"/>
            <a:ext cx="4340054" cy="2578162"/>
          </a:xfrm>
          <a:prstGeom prst="rect">
            <a:avLst/>
          </a:prstGeom>
        </p:spPr>
      </p:pic>
      <p:pic>
        <p:nvPicPr>
          <p:cNvPr id="39" name="Picture 7">
            <a:extLst>
              <a:ext uri="{FF2B5EF4-FFF2-40B4-BE49-F238E27FC236}">
                <a16:creationId xmlns:a16="http://schemas.microsoft.com/office/drawing/2014/main" id="{A3BD3BE4-188C-354B-A9FA-555151302AD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195184" y="1889928"/>
            <a:ext cx="551072" cy="243672"/>
          </a:xfrm>
          <a:prstGeom prst="rect">
            <a:avLst/>
          </a:prstGeom>
        </p:spPr>
      </p:pic>
    </p:spTree>
    <p:extLst>
      <p:ext uri="{BB962C8B-B14F-4D97-AF65-F5344CB8AC3E}">
        <p14:creationId xmlns:p14="http://schemas.microsoft.com/office/powerpoint/2010/main" val="3341620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olo 1">
            <a:extLst>
              <a:ext uri="{FF2B5EF4-FFF2-40B4-BE49-F238E27FC236}">
                <a16:creationId xmlns:a16="http://schemas.microsoft.com/office/drawing/2014/main" id="{E08958F8-772A-804E-A729-658AB6A1E71C}"/>
              </a:ext>
            </a:extLst>
          </p:cNvPr>
          <p:cNvSpPr>
            <a:spLocks noGrp="1"/>
          </p:cNvSpPr>
          <p:nvPr>
            <p:ph type="title"/>
          </p:nvPr>
        </p:nvSpPr>
        <p:spPr>
          <a:xfrm>
            <a:off x="815381" y="93659"/>
            <a:ext cx="10972440" cy="498598"/>
          </a:xfrm>
        </p:spPr>
        <p:txBody>
          <a:bodyPr/>
          <a:lstStyle/>
          <a:p>
            <a:r>
              <a:rPr lang="en-US" sz="3600" b="1" spc="-1" dirty="0">
                <a:solidFill>
                  <a:srgbClr val="724109"/>
                </a:solidFill>
                <a:latin typeface="Calibri"/>
                <a:ea typeface="+mn-ea"/>
                <a:cs typeface="+mn-cs"/>
              </a:rPr>
              <a:t>Photocathodes for HB</a:t>
            </a:r>
            <a:r>
              <a:rPr lang="en-US" sz="3600" b="1" spc="-1" baseline="30000" dirty="0">
                <a:solidFill>
                  <a:srgbClr val="724109"/>
                </a:solidFill>
                <a:latin typeface="Calibri"/>
                <a:ea typeface="+mn-ea"/>
                <a:cs typeface="+mn-cs"/>
              </a:rPr>
              <a:t>2</a:t>
            </a:r>
            <a:r>
              <a:rPr lang="en-US" sz="3600" b="1" spc="-1" dirty="0">
                <a:solidFill>
                  <a:srgbClr val="724109"/>
                </a:solidFill>
                <a:latin typeface="Calibri"/>
                <a:ea typeface="+mn-ea"/>
                <a:cs typeface="+mn-cs"/>
              </a:rPr>
              <a:t>TF</a:t>
            </a:r>
            <a:endParaRPr lang="it-IT" sz="3600" b="1" spc="-1" dirty="0">
              <a:solidFill>
                <a:srgbClr val="724109"/>
              </a:solidFill>
              <a:latin typeface="Calibri"/>
              <a:ea typeface="+mn-ea"/>
              <a:cs typeface="+mn-cs"/>
            </a:endParaRPr>
          </a:p>
        </p:txBody>
      </p:sp>
      <p:sp>
        <p:nvSpPr>
          <p:cNvPr id="30" name="Content Placeholder 2">
            <a:extLst>
              <a:ext uri="{FF2B5EF4-FFF2-40B4-BE49-F238E27FC236}">
                <a16:creationId xmlns:a16="http://schemas.microsoft.com/office/drawing/2014/main" id="{C0119451-4CCE-A44D-A90F-6C5671E9A200}"/>
              </a:ext>
            </a:extLst>
          </p:cNvPr>
          <p:cNvSpPr txBox="1">
            <a:spLocks/>
          </p:cNvSpPr>
          <p:nvPr/>
        </p:nvSpPr>
        <p:spPr>
          <a:xfrm>
            <a:off x="720191" y="766677"/>
            <a:ext cx="11471809" cy="538459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sz="2400" dirty="0">
                <a:solidFill>
                  <a:srgbClr val="1F3864"/>
                </a:solidFill>
                <a:latin typeface="Calibri" panose="020F0502020204030204" pitchFamily="34" charset="0"/>
                <a:cs typeface="Calibri" panose="020F0502020204030204" pitchFamily="34" charset="0"/>
              </a:rPr>
              <a:t>For HB</a:t>
            </a:r>
            <a:r>
              <a:rPr lang="it-IT" sz="2400" baseline="30000" dirty="0">
                <a:solidFill>
                  <a:srgbClr val="1F3864"/>
                </a:solidFill>
                <a:latin typeface="Calibri" panose="020F0502020204030204" pitchFamily="34" charset="0"/>
                <a:cs typeface="Calibri" panose="020F0502020204030204" pitchFamily="34" charset="0"/>
              </a:rPr>
              <a:t>2</a:t>
            </a:r>
            <a:r>
              <a:rPr lang="it-IT" sz="2400" dirty="0">
                <a:solidFill>
                  <a:srgbClr val="1F3864"/>
                </a:solidFill>
                <a:latin typeface="Calibri" panose="020F0502020204030204" pitchFamily="34" charset="0"/>
                <a:cs typeface="Calibri" panose="020F0502020204030204" pitchFamily="34" charset="0"/>
              </a:rPr>
              <a:t>TF Cs</a:t>
            </a:r>
            <a:r>
              <a:rPr lang="it-IT" sz="2400" baseline="-25000" dirty="0">
                <a:solidFill>
                  <a:srgbClr val="1F3864"/>
                </a:solidFill>
                <a:latin typeface="Calibri" panose="020F0502020204030204" pitchFamily="34" charset="0"/>
                <a:cs typeface="Calibri" panose="020F0502020204030204" pitchFamily="34" charset="0"/>
              </a:rPr>
              <a:t>2</a:t>
            </a:r>
            <a:r>
              <a:rPr lang="it-IT" sz="2400" dirty="0">
                <a:solidFill>
                  <a:srgbClr val="1F3864"/>
                </a:solidFill>
                <a:latin typeface="Calibri" panose="020F0502020204030204" pitchFamily="34" charset="0"/>
                <a:cs typeface="Calibri" panose="020F0502020204030204" pitchFamily="34" charset="0"/>
              </a:rPr>
              <a:t>Te </a:t>
            </a:r>
            <a:r>
              <a:rPr lang="it-IT" sz="2400" dirty="0" err="1">
                <a:solidFill>
                  <a:srgbClr val="1F3864"/>
                </a:solidFill>
                <a:latin typeface="Calibri" panose="020F0502020204030204" pitchFamily="34" charset="0"/>
                <a:cs typeface="Calibri" panose="020F0502020204030204" pitchFamily="34" charset="0"/>
              </a:rPr>
              <a:t>photocathodes</a:t>
            </a:r>
            <a:r>
              <a:rPr lang="it-IT" sz="2400" dirty="0">
                <a:solidFill>
                  <a:srgbClr val="1F3864"/>
                </a:solidFill>
                <a:latin typeface="Calibri" panose="020F0502020204030204" pitchFamily="34" charset="0"/>
                <a:cs typeface="Calibri" panose="020F0502020204030204" pitchFamily="34" charset="0"/>
              </a:rPr>
              <a:t> </a:t>
            </a:r>
            <a:r>
              <a:rPr lang="it-IT" sz="2400" dirty="0" err="1">
                <a:solidFill>
                  <a:srgbClr val="1F3864"/>
                </a:solidFill>
                <a:latin typeface="Calibri" panose="020F0502020204030204" pitchFamily="34" charset="0"/>
                <a:cs typeface="Calibri" panose="020F0502020204030204" pitchFamily="34" charset="0"/>
              </a:rPr>
              <a:t>will</a:t>
            </a:r>
            <a:r>
              <a:rPr lang="it-IT" sz="2400" dirty="0">
                <a:solidFill>
                  <a:srgbClr val="1F3864"/>
                </a:solidFill>
                <a:latin typeface="Calibri" panose="020F0502020204030204" pitchFamily="34" charset="0"/>
                <a:cs typeface="Calibri" panose="020F0502020204030204" pitchFamily="34" charset="0"/>
              </a:rPr>
              <a:t> be </a:t>
            </a:r>
            <a:r>
              <a:rPr lang="it-IT" sz="2400" dirty="0" err="1">
                <a:solidFill>
                  <a:srgbClr val="1F3864"/>
                </a:solidFill>
                <a:latin typeface="Calibri" panose="020F0502020204030204" pitchFamily="34" charset="0"/>
                <a:cs typeface="Calibri" panose="020F0502020204030204" pitchFamily="34" charset="0"/>
              </a:rPr>
              <a:t>used</a:t>
            </a:r>
            <a:r>
              <a:rPr lang="it-IT" sz="2400" dirty="0">
                <a:solidFill>
                  <a:srgbClr val="1F3864"/>
                </a:solidFill>
                <a:latin typeface="Calibri" panose="020F0502020204030204" pitchFamily="34" charset="0"/>
                <a:cs typeface="Calibri" panose="020F0502020204030204" pitchFamily="34" charset="0"/>
              </a:rPr>
              <a:t> </a:t>
            </a:r>
            <a:r>
              <a:rPr lang="it-IT" sz="2400" dirty="0" err="1">
                <a:solidFill>
                  <a:srgbClr val="1F3864"/>
                </a:solidFill>
                <a:latin typeface="Calibri" panose="020F0502020204030204" pitchFamily="34" charset="0"/>
                <a:cs typeface="Calibri" panose="020F0502020204030204" pitchFamily="34" charset="0"/>
              </a:rPr>
              <a:t>as</a:t>
            </a:r>
            <a:r>
              <a:rPr lang="it-IT" sz="2400" dirty="0">
                <a:solidFill>
                  <a:srgbClr val="1F3864"/>
                </a:solidFill>
                <a:latin typeface="Calibri" panose="020F0502020204030204" pitchFamily="34" charset="0"/>
                <a:cs typeface="Calibri" panose="020F0502020204030204" pitchFamily="34" charset="0"/>
              </a:rPr>
              <a:t> electron </a:t>
            </a:r>
            <a:r>
              <a:rPr lang="it-IT" sz="2400" dirty="0" err="1">
                <a:solidFill>
                  <a:srgbClr val="1F3864"/>
                </a:solidFill>
                <a:latin typeface="Calibri" panose="020F0502020204030204" pitchFamily="34" charset="0"/>
                <a:cs typeface="Calibri" panose="020F0502020204030204" pitchFamily="34" charset="0"/>
              </a:rPr>
              <a:t>sources</a:t>
            </a:r>
            <a:endParaRPr lang="it-IT" sz="2400" dirty="0">
              <a:solidFill>
                <a:srgbClr val="1F3864"/>
              </a:solidFill>
              <a:latin typeface="Calibri" panose="020F0502020204030204" pitchFamily="34" charset="0"/>
              <a:cs typeface="Calibri" panose="020F0502020204030204" pitchFamily="34" charset="0"/>
            </a:endParaRPr>
          </a:p>
          <a:p>
            <a:pPr lvl="1"/>
            <a:r>
              <a:rPr lang="it-IT" sz="2000" dirty="0" err="1">
                <a:solidFill>
                  <a:srgbClr val="1F3864"/>
                </a:solidFill>
                <a:latin typeface="Calibri" panose="020F0502020204030204" pitchFamily="34" charset="0"/>
                <a:cs typeface="Calibri" panose="020F0502020204030204" pitchFamily="34" charset="0"/>
              </a:rPr>
              <a:t>Average</a:t>
            </a:r>
            <a:r>
              <a:rPr lang="it-IT" sz="2000" dirty="0">
                <a:solidFill>
                  <a:srgbClr val="1F3864"/>
                </a:solidFill>
                <a:latin typeface="Calibri" panose="020F0502020204030204" pitchFamily="34" charset="0"/>
                <a:cs typeface="Calibri" panose="020F0502020204030204" pitchFamily="34" charset="0"/>
              </a:rPr>
              <a:t> QE </a:t>
            </a:r>
            <a:r>
              <a:rPr lang="it-IT" sz="2000" dirty="0" err="1">
                <a:solidFill>
                  <a:srgbClr val="1F3864"/>
                </a:solidFill>
                <a:latin typeface="Calibri" panose="020F0502020204030204" pitchFamily="34" charset="0"/>
                <a:cs typeface="Calibri" panose="020F0502020204030204" pitchFamily="34" charset="0"/>
              </a:rPr>
              <a:t>at</a:t>
            </a:r>
            <a:r>
              <a:rPr lang="it-IT" sz="2000" dirty="0">
                <a:solidFill>
                  <a:srgbClr val="1F3864"/>
                </a:solidFill>
                <a:latin typeface="Calibri" panose="020F0502020204030204" pitchFamily="34" charset="0"/>
                <a:cs typeface="Calibri" panose="020F0502020204030204" pitchFamily="34" charset="0"/>
              </a:rPr>
              <a:t> the production ≥ 10% in UV </a:t>
            </a:r>
            <a:r>
              <a:rPr lang="it-IT" sz="2000" dirty="0" err="1">
                <a:solidFill>
                  <a:srgbClr val="1F3864"/>
                </a:solidFill>
                <a:latin typeface="Calibri" panose="020F0502020204030204" pitchFamily="34" charset="0"/>
                <a:cs typeface="Calibri" panose="020F0502020204030204" pitchFamily="34" charset="0"/>
              </a:rPr>
              <a:t>range</a:t>
            </a:r>
            <a:r>
              <a:rPr lang="it-IT" sz="2000" dirty="0">
                <a:solidFill>
                  <a:srgbClr val="1F3864"/>
                </a:solidFill>
                <a:latin typeface="Calibri" panose="020F0502020204030204" pitchFamily="34" charset="0"/>
                <a:cs typeface="Calibri" panose="020F0502020204030204" pitchFamily="34" charset="0"/>
              </a:rPr>
              <a:t>, in </a:t>
            </a:r>
            <a:r>
              <a:rPr lang="it-IT" sz="2000" dirty="0" err="1">
                <a:solidFill>
                  <a:srgbClr val="1F3864"/>
                </a:solidFill>
                <a:latin typeface="Calibri" panose="020F0502020204030204" pitchFamily="34" charset="0"/>
                <a:cs typeface="Calibri" panose="020F0502020204030204" pitchFamily="34" charset="0"/>
              </a:rPr>
              <a:t>operation</a:t>
            </a:r>
            <a:r>
              <a:rPr lang="it-IT" sz="2000" dirty="0">
                <a:solidFill>
                  <a:srgbClr val="1F3864"/>
                </a:solidFill>
                <a:latin typeface="Calibri" panose="020F0502020204030204" pitchFamily="34" charset="0"/>
                <a:cs typeface="Calibri" panose="020F0502020204030204" pitchFamily="34" charset="0"/>
              </a:rPr>
              <a:t> </a:t>
            </a:r>
            <a:r>
              <a:rPr lang="it-IT" sz="2000" dirty="0" err="1">
                <a:solidFill>
                  <a:srgbClr val="1F3864"/>
                </a:solidFill>
                <a:latin typeface="Calibri" panose="020F0502020204030204" pitchFamily="34" charset="0"/>
                <a:cs typeface="Calibri" panose="020F0502020204030204" pitchFamily="34" charset="0"/>
              </a:rPr>
              <a:t>typically</a:t>
            </a:r>
            <a:r>
              <a:rPr lang="it-IT" sz="2000" dirty="0">
                <a:solidFill>
                  <a:srgbClr val="1F3864"/>
                </a:solidFill>
                <a:latin typeface="Calibri" panose="020F0502020204030204" pitchFamily="34" charset="0"/>
                <a:cs typeface="Calibri" panose="020F0502020204030204" pitchFamily="34" charset="0"/>
              </a:rPr>
              <a:t> </a:t>
            </a:r>
            <a:r>
              <a:rPr lang="it-IT" sz="2000" dirty="0" err="1">
                <a:solidFill>
                  <a:srgbClr val="1F3864"/>
                </a:solidFill>
                <a:latin typeface="Calibri" panose="020F0502020204030204" pitchFamily="34" charset="0"/>
                <a:cs typeface="Calibri" panose="020F0502020204030204" pitchFamily="34" charset="0"/>
              </a:rPr>
              <a:t>used</a:t>
            </a:r>
            <a:r>
              <a:rPr lang="it-IT" sz="2000" dirty="0">
                <a:solidFill>
                  <a:srgbClr val="1F3864"/>
                </a:solidFill>
                <a:latin typeface="Calibri" panose="020F0502020204030204" pitchFamily="34" charset="0"/>
                <a:cs typeface="Calibri" panose="020F0502020204030204" pitchFamily="34" charset="0"/>
              </a:rPr>
              <a:t> </a:t>
            </a:r>
            <a:r>
              <a:rPr lang="it-IT" sz="2000" dirty="0" err="1">
                <a:solidFill>
                  <a:srgbClr val="1F3864"/>
                </a:solidFill>
                <a:latin typeface="Calibri" panose="020F0502020204030204" pitchFamily="34" charset="0"/>
                <a:cs typeface="Calibri" panose="020F0502020204030204" pitchFamily="34" charset="0"/>
              </a:rPr>
              <a:t>until</a:t>
            </a:r>
            <a:r>
              <a:rPr lang="it-IT" sz="2000" dirty="0">
                <a:solidFill>
                  <a:srgbClr val="1F3864"/>
                </a:solidFill>
                <a:latin typeface="Calibri" panose="020F0502020204030204" pitchFamily="34" charset="0"/>
                <a:cs typeface="Calibri" panose="020F0502020204030204" pitchFamily="34" charset="0"/>
              </a:rPr>
              <a:t> QE 0.5%</a:t>
            </a:r>
          </a:p>
          <a:p>
            <a:pPr lvl="1"/>
            <a:r>
              <a:rPr lang="it-IT" sz="2000" dirty="0" err="1">
                <a:solidFill>
                  <a:srgbClr val="1F3864"/>
                </a:solidFill>
                <a:latin typeface="Calibri" panose="020F0502020204030204" pitchFamily="34" charset="0"/>
                <a:cs typeface="Calibri" panose="020F0502020204030204" pitchFamily="34" charset="0"/>
              </a:rPr>
              <a:t>Vacuum</a:t>
            </a:r>
            <a:r>
              <a:rPr lang="it-IT" sz="2000" dirty="0">
                <a:solidFill>
                  <a:srgbClr val="1F3864"/>
                </a:solidFill>
                <a:latin typeface="Calibri" panose="020F0502020204030204" pitchFamily="34" charset="0"/>
                <a:cs typeface="Calibri" panose="020F0502020204030204" pitchFamily="34" charset="0"/>
              </a:rPr>
              <a:t> </a:t>
            </a:r>
            <a:r>
              <a:rPr lang="it-IT" sz="2000" dirty="0" err="1">
                <a:solidFill>
                  <a:srgbClr val="1F3864"/>
                </a:solidFill>
                <a:latin typeface="Calibri" panose="020F0502020204030204" pitchFamily="34" charset="0"/>
                <a:cs typeface="Calibri" panose="020F0502020204030204" pitchFamily="34" charset="0"/>
              </a:rPr>
              <a:t>quality</a:t>
            </a:r>
            <a:r>
              <a:rPr lang="it-IT" sz="2000" dirty="0">
                <a:solidFill>
                  <a:srgbClr val="1F3864"/>
                </a:solidFill>
                <a:latin typeface="Calibri" panose="020F0502020204030204" pitchFamily="34" charset="0"/>
                <a:cs typeface="Calibri" panose="020F0502020204030204" pitchFamily="34" charset="0"/>
              </a:rPr>
              <a:t>: </a:t>
            </a:r>
            <a:r>
              <a:rPr lang="it-IT" sz="2000" dirty="0" err="1">
                <a:solidFill>
                  <a:srgbClr val="1F3864"/>
                </a:solidFill>
                <a:latin typeface="Calibri" panose="020F0502020204030204" pitchFamily="34" charset="0"/>
                <a:cs typeface="Calibri" panose="020F0502020204030204" pitchFamily="34" charset="0"/>
              </a:rPr>
              <a:t>low</a:t>
            </a:r>
            <a:r>
              <a:rPr lang="it-IT" sz="2000" dirty="0">
                <a:solidFill>
                  <a:srgbClr val="1F3864"/>
                </a:solidFill>
                <a:latin typeface="Calibri" panose="020F0502020204030204" pitchFamily="34" charset="0"/>
                <a:cs typeface="Calibri" panose="020F0502020204030204" pitchFamily="34" charset="0"/>
              </a:rPr>
              <a:t> 10</a:t>
            </a:r>
            <a:r>
              <a:rPr lang="it-IT" sz="2000" baseline="30000" dirty="0">
                <a:solidFill>
                  <a:srgbClr val="1F3864"/>
                </a:solidFill>
                <a:latin typeface="Calibri" panose="020F0502020204030204" pitchFamily="34" charset="0"/>
                <a:cs typeface="Calibri" panose="020F0502020204030204" pitchFamily="34" charset="0"/>
              </a:rPr>
              <a:t>-10</a:t>
            </a:r>
            <a:r>
              <a:rPr lang="it-IT" sz="2000" dirty="0">
                <a:solidFill>
                  <a:srgbClr val="1F3864"/>
                </a:solidFill>
                <a:latin typeface="Calibri" panose="020F0502020204030204" pitchFamily="34" charset="0"/>
                <a:cs typeface="Calibri" panose="020F0502020204030204" pitchFamily="34" charset="0"/>
              </a:rPr>
              <a:t> </a:t>
            </a:r>
            <a:r>
              <a:rPr lang="it-IT" sz="2000" dirty="0" err="1">
                <a:solidFill>
                  <a:srgbClr val="1F3864"/>
                </a:solidFill>
                <a:latin typeface="Calibri" panose="020F0502020204030204" pitchFamily="34" charset="0"/>
                <a:cs typeface="Calibri" panose="020F0502020204030204" pitchFamily="34" charset="0"/>
              </a:rPr>
              <a:t>mbar</a:t>
            </a:r>
            <a:r>
              <a:rPr lang="it-IT" sz="2000" dirty="0">
                <a:solidFill>
                  <a:srgbClr val="1F3864"/>
                </a:solidFill>
                <a:latin typeface="Calibri" panose="020F0502020204030204" pitchFamily="34" charset="0"/>
                <a:cs typeface="Calibri" panose="020F0502020204030204" pitchFamily="34" charset="0"/>
              </a:rPr>
              <a:t> (in the production stage), </a:t>
            </a:r>
            <a:r>
              <a:rPr lang="it-IT" sz="2000" dirty="0" err="1">
                <a:solidFill>
                  <a:srgbClr val="1F3864"/>
                </a:solidFill>
                <a:latin typeface="Calibri" panose="020F0502020204030204" pitchFamily="34" charset="0"/>
                <a:cs typeface="Calibri" panose="020F0502020204030204" pitchFamily="34" charset="0"/>
              </a:rPr>
              <a:t>low</a:t>
            </a:r>
            <a:r>
              <a:rPr lang="it-IT" sz="2000" dirty="0">
                <a:solidFill>
                  <a:srgbClr val="1F3864"/>
                </a:solidFill>
                <a:latin typeface="Calibri" panose="020F0502020204030204" pitchFamily="34" charset="0"/>
                <a:cs typeface="Calibri" panose="020F0502020204030204" pitchFamily="34" charset="0"/>
              </a:rPr>
              <a:t> 10</a:t>
            </a:r>
            <a:r>
              <a:rPr lang="it-IT" sz="2000" baseline="30000" dirty="0">
                <a:solidFill>
                  <a:srgbClr val="1F3864"/>
                </a:solidFill>
                <a:latin typeface="Calibri" panose="020F0502020204030204" pitchFamily="34" charset="0"/>
                <a:cs typeface="Calibri" panose="020F0502020204030204" pitchFamily="34" charset="0"/>
              </a:rPr>
              <a:t>-9</a:t>
            </a:r>
            <a:r>
              <a:rPr lang="it-IT" sz="2000" dirty="0">
                <a:solidFill>
                  <a:srgbClr val="1F3864"/>
                </a:solidFill>
                <a:latin typeface="Calibri" panose="020F0502020204030204" pitchFamily="34" charset="0"/>
                <a:cs typeface="Calibri" panose="020F0502020204030204" pitchFamily="34" charset="0"/>
              </a:rPr>
              <a:t> </a:t>
            </a:r>
            <a:r>
              <a:rPr lang="it-IT" sz="2000" dirty="0" err="1">
                <a:solidFill>
                  <a:srgbClr val="1F3864"/>
                </a:solidFill>
                <a:latin typeface="Calibri" panose="020F0502020204030204" pitchFamily="34" charset="0"/>
                <a:cs typeface="Calibri" panose="020F0502020204030204" pitchFamily="34" charset="0"/>
              </a:rPr>
              <a:t>mbar</a:t>
            </a:r>
            <a:r>
              <a:rPr lang="it-IT" sz="2000" dirty="0">
                <a:solidFill>
                  <a:srgbClr val="1F3864"/>
                </a:solidFill>
                <a:latin typeface="Calibri" panose="020F0502020204030204" pitchFamily="34" charset="0"/>
                <a:cs typeface="Calibri" panose="020F0502020204030204" pitchFamily="34" charset="0"/>
              </a:rPr>
              <a:t> (in </a:t>
            </a:r>
            <a:r>
              <a:rPr lang="it-IT" sz="2000" dirty="0" err="1">
                <a:solidFill>
                  <a:srgbClr val="1F3864"/>
                </a:solidFill>
                <a:latin typeface="Calibri" panose="020F0502020204030204" pitchFamily="34" charset="0"/>
                <a:cs typeface="Calibri" panose="020F0502020204030204" pitchFamily="34" charset="0"/>
              </a:rPr>
              <a:t>operation</a:t>
            </a:r>
            <a:r>
              <a:rPr lang="it-IT" sz="2000" dirty="0">
                <a:solidFill>
                  <a:srgbClr val="1F3864"/>
                </a:solidFill>
                <a:latin typeface="Calibri" panose="020F0502020204030204" pitchFamily="34" charset="0"/>
                <a:cs typeface="Calibri" panose="020F0502020204030204" pitchFamily="34" charset="0"/>
              </a:rPr>
              <a:t> mode)</a:t>
            </a:r>
          </a:p>
          <a:p>
            <a:pPr marL="457200" lvl="1" indent="0">
              <a:buFont typeface="Arial" panose="020B0604020202020204" pitchFamily="34" charset="0"/>
              <a:buNone/>
            </a:pPr>
            <a:endParaRPr lang="it-IT" sz="2000" dirty="0">
              <a:solidFill>
                <a:srgbClr val="1F3864"/>
              </a:solidFill>
              <a:latin typeface="Calibri" panose="020F0502020204030204" pitchFamily="34" charset="0"/>
              <a:cs typeface="Calibri" panose="020F0502020204030204" pitchFamily="34" charset="0"/>
            </a:endParaRPr>
          </a:p>
          <a:p>
            <a:r>
              <a:rPr lang="it-IT" sz="2400" dirty="0">
                <a:solidFill>
                  <a:srgbClr val="1F3864"/>
                </a:solidFill>
                <a:latin typeface="Calibri" panose="020F0502020204030204" pitchFamily="34" charset="0"/>
                <a:cs typeface="Calibri" panose="020F0502020204030204" pitchFamily="34" charset="0"/>
              </a:rPr>
              <a:t>Laser </a:t>
            </a:r>
            <a:r>
              <a:rPr lang="it-IT" sz="2400" dirty="0" err="1">
                <a:solidFill>
                  <a:srgbClr val="1F3864"/>
                </a:solidFill>
                <a:latin typeface="Calibri" panose="020F0502020204030204" pitchFamily="34" charset="0"/>
                <a:cs typeface="Calibri" panose="020F0502020204030204" pitchFamily="34" charset="0"/>
              </a:rPr>
              <a:t>system</a:t>
            </a:r>
            <a:r>
              <a:rPr lang="it-IT" sz="2400" dirty="0">
                <a:solidFill>
                  <a:srgbClr val="1F3864"/>
                </a:solidFill>
                <a:latin typeface="Calibri" panose="020F0502020204030204" pitchFamily="34" charset="0"/>
                <a:cs typeface="Calibri" panose="020F0502020204030204" pitchFamily="34" charset="0"/>
              </a:rPr>
              <a:t> (</a:t>
            </a:r>
            <a:r>
              <a:rPr lang="it-IT" sz="2400" dirty="0" err="1">
                <a:solidFill>
                  <a:srgbClr val="1F3864"/>
                </a:solidFill>
                <a:latin typeface="Calibri" panose="020F0502020204030204" pitchFamily="34" charset="0"/>
                <a:cs typeface="Calibri" panose="020F0502020204030204" pitchFamily="34" charset="0"/>
              </a:rPr>
              <a:t>Yb</a:t>
            </a:r>
            <a:r>
              <a:rPr lang="it-IT" sz="2400" dirty="0">
                <a:solidFill>
                  <a:srgbClr val="1F3864"/>
                </a:solidFill>
                <a:latin typeface="Calibri" panose="020F0502020204030204" pitchFamily="34" charset="0"/>
                <a:cs typeface="Calibri" panose="020F0502020204030204" pitchFamily="34" charset="0"/>
              </a:rPr>
              <a:t> laser, </a:t>
            </a:r>
            <a:r>
              <a:rPr lang="it-IT" sz="2400" dirty="0" err="1">
                <a:solidFill>
                  <a:srgbClr val="1F3864"/>
                </a:solidFill>
                <a:latin typeface="Symbol" pitchFamily="2" charset="2"/>
                <a:cs typeface="Calibri" panose="020F0502020204030204" pitchFamily="34" charset="0"/>
              </a:rPr>
              <a:t>l</a:t>
            </a:r>
            <a:r>
              <a:rPr lang="it-IT" sz="2400" baseline="30000" dirty="0" err="1">
                <a:solidFill>
                  <a:srgbClr val="1F3864"/>
                </a:solidFill>
                <a:latin typeface="Calibri" panose="020F0502020204030204" pitchFamily="34" charset="0"/>
                <a:cs typeface="Calibri" panose="020F0502020204030204" pitchFamily="34" charset="0"/>
              </a:rPr>
              <a:t>fund</a:t>
            </a:r>
            <a:r>
              <a:rPr lang="it-IT" sz="2400" dirty="0">
                <a:solidFill>
                  <a:srgbClr val="1F3864"/>
                </a:solidFill>
                <a:latin typeface="Calibri" panose="020F0502020204030204" pitchFamily="34" charset="0"/>
                <a:cs typeface="Calibri" panose="020F0502020204030204" pitchFamily="34" charset="0"/>
              </a:rPr>
              <a:t> = 1035 nm, </a:t>
            </a:r>
            <a:r>
              <a:rPr lang="it-IT" sz="2400" dirty="0" err="1">
                <a:solidFill>
                  <a:srgbClr val="1F3864"/>
                </a:solidFill>
                <a:latin typeface="Calibri" panose="020F0502020204030204" pitchFamily="34" charset="0"/>
                <a:cs typeface="Calibri" panose="020F0502020204030204" pitchFamily="34" charset="0"/>
              </a:rPr>
              <a:t>P</a:t>
            </a:r>
            <a:r>
              <a:rPr lang="it-IT" sz="2400" dirty="0">
                <a:solidFill>
                  <a:srgbClr val="1F3864"/>
                </a:solidFill>
                <a:latin typeface="Calibri" panose="020F0502020204030204" pitchFamily="34" charset="0"/>
                <a:cs typeface="Calibri" panose="020F0502020204030204" pitchFamily="34" charset="0"/>
              </a:rPr>
              <a:t> = 10 </a:t>
            </a:r>
            <a:r>
              <a:rPr lang="it-IT" sz="2400" dirty="0" err="1">
                <a:solidFill>
                  <a:srgbClr val="1F3864"/>
                </a:solidFill>
                <a:latin typeface="Calibri" panose="020F0502020204030204" pitchFamily="34" charset="0"/>
                <a:cs typeface="Calibri" panose="020F0502020204030204" pitchFamily="34" charset="0"/>
              </a:rPr>
              <a:t>W</a:t>
            </a:r>
            <a:r>
              <a:rPr lang="it-IT" sz="2400" dirty="0">
                <a:solidFill>
                  <a:srgbClr val="1F3864"/>
                </a:solidFill>
                <a:latin typeface="Calibri" panose="020F0502020204030204" pitchFamily="34" charset="0"/>
                <a:cs typeface="Calibri" panose="020F0502020204030204" pitchFamily="34" charset="0"/>
              </a:rPr>
              <a:t>, Rep. Rate from 1 to 93 MHz, 190 </a:t>
            </a:r>
            <a:r>
              <a:rPr lang="it-IT" sz="2400" dirty="0" err="1">
                <a:solidFill>
                  <a:srgbClr val="1F3864"/>
                </a:solidFill>
                <a:latin typeface="Calibri" panose="020F0502020204030204" pitchFamily="34" charset="0"/>
                <a:cs typeface="Calibri" panose="020F0502020204030204" pitchFamily="34" charset="0"/>
              </a:rPr>
              <a:t>fs</a:t>
            </a:r>
            <a:r>
              <a:rPr lang="it-IT" sz="2400" dirty="0">
                <a:solidFill>
                  <a:srgbClr val="1F3864"/>
                </a:solidFill>
                <a:latin typeface="Calibri" panose="020F0502020204030204" pitchFamily="34" charset="0"/>
                <a:cs typeface="Calibri" panose="020F0502020204030204" pitchFamily="34" charset="0"/>
              </a:rPr>
              <a:t>):</a:t>
            </a:r>
          </a:p>
          <a:p>
            <a:pPr lvl="1"/>
            <a:r>
              <a:rPr lang="it-IT" sz="2000" dirty="0">
                <a:solidFill>
                  <a:srgbClr val="1F3864"/>
                </a:solidFill>
                <a:latin typeface="Calibri" panose="020F0502020204030204" pitchFamily="34" charset="0"/>
                <a:cs typeface="Calibri" panose="020F0502020204030204" pitchFamily="34" charset="0"/>
              </a:rPr>
              <a:t>UV </a:t>
            </a:r>
            <a:r>
              <a:rPr lang="it-IT" sz="2000" dirty="0" err="1">
                <a:solidFill>
                  <a:srgbClr val="1F3864"/>
                </a:solidFill>
                <a:latin typeface="Calibri" panose="020F0502020204030204" pitchFamily="34" charset="0"/>
                <a:cs typeface="Calibri" panose="020F0502020204030204" pitchFamily="34" charset="0"/>
              </a:rPr>
              <a:t>is</a:t>
            </a:r>
            <a:r>
              <a:rPr lang="it-IT" sz="2000" dirty="0">
                <a:solidFill>
                  <a:srgbClr val="1F3864"/>
                </a:solidFill>
                <a:latin typeface="Calibri" panose="020F0502020204030204" pitchFamily="34" charset="0"/>
                <a:cs typeface="Calibri" panose="020F0502020204030204" pitchFamily="34" charset="0"/>
              </a:rPr>
              <a:t> </a:t>
            </a:r>
            <a:r>
              <a:rPr lang="it-IT" sz="2000" dirty="0" err="1">
                <a:solidFill>
                  <a:srgbClr val="1F3864"/>
                </a:solidFill>
                <a:latin typeface="Calibri" panose="020F0502020204030204" pitchFamily="34" charset="0"/>
                <a:cs typeface="Calibri" panose="020F0502020204030204" pitchFamily="34" charset="0"/>
              </a:rPr>
              <a:t>needed</a:t>
            </a:r>
            <a:r>
              <a:rPr lang="it-IT" sz="2000" dirty="0">
                <a:solidFill>
                  <a:srgbClr val="1F3864"/>
                </a:solidFill>
                <a:latin typeface="Calibri" panose="020F0502020204030204" pitchFamily="34" charset="0"/>
                <a:cs typeface="Calibri" panose="020F0502020204030204" pitchFamily="34" charset="0"/>
              </a:rPr>
              <a:t> for the </a:t>
            </a:r>
            <a:r>
              <a:rPr lang="it-IT" sz="2000" dirty="0" err="1">
                <a:solidFill>
                  <a:srgbClr val="1F3864"/>
                </a:solidFill>
                <a:latin typeface="Calibri" panose="020F0502020204030204" pitchFamily="34" charset="0"/>
                <a:cs typeface="Calibri" panose="020F0502020204030204" pitchFamily="34" charset="0"/>
              </a:rPr>
              <a:t>photocathode</a:t>
            </a:r>
            <a:r>
              <a:rPr lang="it-IT" sz="2000" dirty="0">
                <a:solidFill>
                  <a:srgbClr val="1F3864"/>
                </a:solidFill>
                <a:latin typeface="Calibri" panose="020F0502020204030204" pitchFamily="34" charset="0"/>
                <a:cs typeface="Calibri" panose="020F0502020204030204" pitchFamily="34" charset="0"/>
              </a:rPr>
              <a:t> </a:t>
            </a:r>
            <a:r>
              <a:rPr lang="it-IT" sz="2000" dirty="0" err="1">
                <a:solidFill>
                  <a:srgbClr val="1F3864"/>
                </a:solidFill>
                <a:latin typeface="Calibri" panose="020F0502020204030204" pitchFamily="34" charset="0"/>
                <a:cs typeface="Calibri" panose="020F0502020204030204" pitchFamily="34" charset="0"/>
              </a:rPr>
              <a:t>operation</a:t>
            </a:r>
            <a:r>
              <a:rPr lang="it-IT" sz="2000" dirty="0">
                <a:solidFill>
                  <a:srgbClr val="1F3864"/>
                </a:solidFill>
                <a:latin typeface="Calibri" panose="020F0502020204030204" pitchFamily="34" charset="0"/>
                <a:cs typeface="Calibri" panose="020F0502020204030204" pitchFamily="34" charset="0"/>
              </a:rPr>
              <a:t>: </a:t>
            </a:r>
            <a:r>
              <a:rPr lang="it-IT" sz="2000" dirty="0">
                <a:solidFill>
                  <a:srgbClr val="1F3864"/>
                </a:solidFill>
                <a:latin typeface="Symbol" pitchFamily="2" charset="2"/>
                <a:cs typeface="Calibri" panose="020F0502020204030204" pitchFamily="34" charset="0"/>
              </a:rPr>
              <a:t>l</a:t>
            </a:r>
            <a:r>
              <a:rPr lang="it-IT" sz="2000" baseline="30000" dirty="0">
                <a:solidFill>
                  <a:srgbClr val="1F3864"/>
                </a:solidFill>
                <a:latin typeface="Calibri" panose="020F0502020204030204" pitchFamily="34" charset="0"/>
                <a:cs typeface="Calibri" panose="020F0502020204030204" pitchFamily="34" charset="0"/>
              </a:rPr>
              <a:t>4th</a:t>
            </a:r>
            <a:r>
              <a:rPr lang="it-IT" sz="2000" dirty="0">
                <a:solidFill>
                  <a:srgbClr val="1F3864"/>
                </a:solidFill>
                <a:latin typeface="Calibri" panose="020F0502020204030204" pitchFamily="34" charset="0"/>
                <a:cs typeface="Calibri" panose="020F0502020204030204" pitchFamily="34" charset="0"/>
              </a:rPr>
              <a:t> = 258.75 nm, </a:t>
            </a:r>
            <a:r>
              <a:rPr lang="it-IT" sz="2000" dirty="0" err="1">
                <a:solidFill>
                  <a:srgbClr val="1F3864"/>
                </a:solidFill>
                <a:latin typeface="Calibri" panose="020F0502020204030204" pitchFamily="34" charset="0"/>
                <a:cs typeface="Calibri" panose="020F0502020204030204" pitchFamily="34" charset="0"/>
              </a:rPr>
              <a:t>P</a:t>
            </a:r>
            <a:r>
              <a:rPr lang="it-IT" sz="2000" dirty="0">
                <a:solidFill>
                  <a:srgbClr val="1F3864"/>
                </a:solidFill>
                <a:latin typeface="Calibri" panose="020F0502020204030204" pitchFamily="34" charset="0"/>
                <a:cs typeface="Calibri" panose="020F0502020204030204" pitchFamily="34" charset="0"/>
              </a:rPr>
              <a:t> = 0.5 </a:t>
            </a:r>
            <a:r>
              <a:rPr lang="it-IT" sz="2000" dirty="0" err="1">
                <a:solidFill>
                  <a:srgbClr val="1F3864"/>
                </a:solidFill>
                <a:latin typeface="Calibri" panose="020F0502020204030204" pitchFamily="34" charset="0"/>
                <a:cs typeface="Calibri" panose="020F0502020204030204" pitchFamily="34" charset="0"/>
              </a:rPr>
              <a:t>W</a:t>
            </a:r>
            <a:endParaRPr lang="it-IT" sz="2000" dirty="0">
              <a:solidFill>
                <a:srgbClr val="1F3864"/>
              </a:solidFill>
              <a:latin typeface="Calibri" panose="020F0502020204030204" pitchFamily="34" charset="0"/>
              <a:cs typeface="Calibri" panose="020F0502020204030204" pitchFamily="34" charset="0"/>
            </a:endParaRPr>
          </a:p>
          <a:p>
            <a:pPr marL="457200" lvl="1" indent="0">
              <a:buFont typeface="Arial" panose="020B0604020202020204" pitchFamily="34" charset="0"/>
              <a:buNone/>
            </a:pPr>
            <a:endParaRPr lang="it-IT" sz="2000" dirty="0">
              <a:solidFill>
                <a:srgbClr val="1F3864"/>
              </a:solidFill>
              <a:latin typeface="Calibri" panose="020F0502020204030204" pitchFamily="34" charset="0"/>
              <a:cs typeface="Calibri" panose="020F0502020204030204" pitchFamily="34" charset="0"/>
            </a:endParaRPr>
          </a:p>
          <a:p>
            <a:r>
              <a:rPr lang="it-IT" sz="2400" dirty="0" err="1">
                <a:solidFill>
                  <a:srgbClr val="1F3864"/>
                </a:solidFill>
                <a:latin typeface="Calibri" panose="020F0502020204030204" pitchFamily="34" charset="0"/>
                <a:cs typeface="Calibri" panose="020F0502020204030204" pitchFamily="34" charset="0"/>
              </a:rPr>
              <a:t>Photocathode</a:t>
            </a:r>
            <a:r>
              <a:rPr lang="it-IT" sz="2400" dirty="0">
                <a:solidFill>
                  <a:srgbClr val="1F3864"/>
                </a:solidFill>
                <a:latin typeface="Calibri" panose="020F0502020204030204" pitchFamily="34" charset="0"/>
                <a:cs typeface="Calibri" panose="020F0502020204030204" pitchFamily="34" charset="0"/>
              </a:rPr>
              <a:t> </a:t>
            </a:r>
            <a:r>
              <a:rPr lang="it-IT" sz="2400" dirty="0" err="1">
                <a:solidFill>
                  <a:srgbClr val="1F3864"/>
                </a:solidFill>
                <a:latin typeface="Calibri" panose="020F0502020204030204" pitchFamily="34" charset="0"/>
                <a:cs typeface="Calibri" panose="020F0502020204030204" pitchFamily="34" charset="0"/>
              </a:rPr>
              <a:t>requirements</a:t>
            </a:r>
            <a:r>
              <a:rPr lang="it-IT" sz="2400" dirty="0">
                <a:solidFill>
                  <a:srgbClr val="1F3864"/>
                </a:solidFill>
                <a:latin typeface="Calibri" panose="020F0502020204030204" pitchFamily="34" charset="0"/>
                <a:cs typeface="Calibri" panose="020F0502020204030204" pitchFamily="34" charset="0"/>
              </a:rPr>
              <a:t> in </a:t>
            </a:r>
            <a:r>
              <a:rPr lang="it-IT" sz="2400" dirty="0" err="1">
                <a:solidFill>
                  <a:srgbClr val="1F3864"/>
                </a:solidFill>
                <a:latin typeface="Calibri" panose="020F0502020204030204" pitchFamily="34" charset="0"/>
                <a:cs typeface="Calibri" panose="020F0502020204030204" pitchFamily="34" charset="0"/>
              </a:rPr>
              <a:t>operation</a:t>
            </a:r>
            <a:r>
              <a:rPr lang="it-IT" sz="2400" dirty="0">
                <a:solidFill>
                  <a:srgbClr val="1F3864"/>
                </a:solidFill>
                <a:latin typeface="Calibri" panose="020F0502020204030204" pitchFamily="34" charset="0"/>
                <a:cs typeface="Calibri" panose="020F0502020204030204" pitchFamily="34" charset="0"/>
              </a:rPr>
              <a:t>:</a:t>
            </a:r>
          </a:p>
          <a:p>
            <a:pPr lvl="1"/>
            <a:r>
              <a:rPr lang="it-IT" sz="2000" dirty="0" err="1">
                <a:solidFill>
                  <a:srgbClr val="1F3864"/>
                </a:solidFill>
                <a:latin typeface="Calibri" panose="020F0502020204030204" pitchFamily="34" charset="0"/>
                <a:cs typeface="Calibri" panose="020F0502020204030204" pitchFamily="34" charset="0"/>
              </a:rPr>
              <a:t>Q</a:t>
            </a:r>
            <a:r>
              <a:rPr lang="it-IT" sz="2000" dirty="0">
                <a:solidFill>
                  <a:srgbClr val="1F3864"/>
                </a:solidFill>
                <a:latin typeface="Calibri" panose="020F0502020204030204" pitchFamily="34" charset="0"/>
                <a:cs typeface="Calibri" panose="020F0502020204030204" pitchFamily="34" charset="0"/>
              </a:rPr>
              <a:t>: up to 50 </a:t>
            </a:r>
            <a:r>
              <a:rPr lang="it-IT" sz="2000" dirty="0" err="1">
                <a:solidFill>
                  <a:srgbClr val="1F3864"/>
                </a:solidFill>
                <a:latin typeface="Calibri" panose="020F0502020204030204" pitchFamily="34" charset="0"/>
                <a:cs typeface="Calibri" panose="020F0502020204030204" pitchFamily="34" charset="0"/>
              </a:rPr>
              <a:t>pC</a:t>
            </a:r>
            <a:r>
              <a:rPr lang="it-IT" sz="2000" dirty="0">
                <a:solidFill>
                  <a:srgbClr val="1F3864"/>
                </a:solidFill>
                <a:latin typeface="Calibri" panose="020F0502020204030204" pitchFamily="34" charset="0"/>
                <a:cs typeface="Calibri" panose="020F0502020204030204" pitchFamily="34" charset="0"/>
              </a:rPr>
              <a:t>; </a:t>
            </a:r>
            <a:r>
              <a:rPr lang="it-IT" sz="2000" dirty="0" err="1">
                <a:solidFill>
                  <a:srgbClr val="1F3864"/>
                </a:solidFill>
                <a:latin typeface="Calibri" panose="020F0502020204030204" pitchFamily="34" charset="0"/>
                <a:cs typeface="Calibri" panose="020F0502020204030204" pitchFamily="34" charset="0"/>
              </a:rPr>
              <a:t>Iave</a:t>
            </a:r>
            <a:r>
              <a:rPr lang="it-IT" sz="2000" dirty="0">
                <a:solidFill>
                  <a:srgbClr val="1F3864"/>
                </a:solidFill>
                <a:latin typeface="Calibri" panose="020F0502020204030204" pitchFamily="34" charset="0"/>
                <a:cs typeface="Calibri" panose="020F0502020204030204" pitchFamily="34" charset="0"/>
              </a:rPr>
              <a:t> up to 5 </a:t>
            </a:r>
            <a:r>
              <a:rPr lang="it-IT" sz="2000" dirty="0" err="1">
                <a:solidFill>
                  <a:srgbClr val="1F3864"/>
                </a:solidFill>
                <a:latin typeface="Calibri" panose="020F0502020204030204" pitchFamily="34" charset="0"/>
                <a:cs typeface="Calibri" panose="020F0502020204030204" pitchFamily="34" charset="0"/>
              </a:rPr>
              <a:t>mA</a:t>
            </a:r>
            <a:r>
              <a:rPr lang="it-IT" sz="2000" dirty="0">
                <a:solidFill>
                  <a:srgbClr val="1F3864"/>
                </a:solidFill>
                <a:latin typeface="Calibri" panose="020F0502020204030204" pitchFamily="34" charset="0"/>
                <a:cs typeface="Calibri" panose="020F0502020204030204" pitchFamily="34" charset="0"/>
              </a:rPr>
              <a:t> </a:t>
            </a:r>
          </a:p>
          <a:p>
            <a:pPr lvl="1"/>
            <a:r>
              <a:rPr lang="it-IT" sz="2000" dirty="0" err="1">
                <a:solidFill>
                  <a:srgbClr val="1F3864"/>
                </a:solidFill>
                <a:latin typeface="Calibri" panose="020F0502020204030204" pitchFamily="34" charset="0"/>
                <a:cs typeface="Calibri" panose="020F0502020204030204" pitchFamily="34" charset="0"/>
              </a:rPr>
              <a:t>Lifetime</a:t>
            </a:r>
            <a:r>
              <a:rPr lang="it-IT" sz="2000" dirty="0">
                <a:solidFill>
                  <a:srgbClr val="1F3864"/>
                </a:solidFill>
                <a:latin typeface="Calibri" panose="020F0502020204030204" pitchFamily="34" charset="0"/>
                <a:cs typeface="Calibri" panose="020F0502020204030204" pitchFamily="34" charset="0"/>
              </a:rPr>
              <a:t> (</a:t>
            </a:r>
            <a:r>
              <a:rPr lang="it-IT" sz="2000" dirty="0" err="1">
                <a:solidFill>
                  <a:srgbClr val="1F3864"/>
                </a:solidFill>
                <a:latin typeface="Calibri" panose="020F0502020204030204" pitchFamily="34" charset="0"/>
                <a:cs typeface="Calibri" panose="020F0502020204030204" pitchFamily="34" charset="0"/>
              </a:rPr>
              <a:t>as</a:t>
            </a:r>
            <a:r>
              <a:rPr lang="it-IT" sz="2000" dirty="0">
                <a:solidFill>
                  <a:srgbClr val="1F3864"/>
                </a:solidFill>
                <a:latin typeface="Calibri" panose="020F0502020204030204" pitchFamily="34" charset="0"/>
                <a:cs typeface="Calibri" panose="020F0502020204030204" pitchFamily="34" charset="0"/>
              </a:rPr>
              <a:t> long </a:t>
            </a:r>
            <a:r>
              <a:rPr lang="it-IT" sz="2000" dirty="0" err="1">
                <a:solidFill>
                  <a:srgbClr val="1F3864"/>
                </a:solidFill>
                <a:latin typeface="Calibri" panose="020F0502020204030204" pitchFamily="34" charset="0"/>
                <a:cs typeface="Calibri" panose="020F0502020204030204" pitchFamily="34" charset="0"/>
              </a:rPr>
              <a:t>as</a:t>
            </a:r>
            <a:r>
              <a:rPr lang="it-IT" sz="2000" dirty="0">
                <a:solidFill>
                  <a:srgbClr val="1F3864"/>
                </a:solidFill>
                <a:latin typeface="Calibri" panose="020F0502020204030204" pitchFamily="34" charset="0"/>
                <a:cs typeface="Calibri" panose="020F0502020204030204" pitchFamily="34" charset="0"/>
              </a:rPr>
              <a:t> </a:t>
            </a:r>
            <a:r>
              <a:rPr lang="it-IT" sz="2000" dirty="0" err="1">
                <a:solidFill>
                  <a:srgbClr val="1F3864"/>
                </a:solidFill>
                <a:latin typeface="Calibri" panose="020F0502020204030204" pitchFamily="34" charset="0"/>
                <a:cs typeface="Calibri" panose="020F0502020204030204" pitchFamily="34" charset="0"/>
              </a:rPr>
              <a:t>possible</a:t>
            </a:r>
            <a:r>
              <a:rPr lang="it-IT" sz="2000" dirty="0">
                <a:solidFill>
                  <a:srgbClr val="1F3864"/>
                </a:solidFill>
                <a:latin typeface="Calibri" panose="020F0502020204030204" pitchFamily="34" charset="0"/>
                <a:cs typeface="Calibri" panose="020F0502020204030204" pitchFamily="34" charset="0"/>
              </a:rPr>
              <a:t>)</a:t>
            </a:r>
          </a:p>
          <a:p>
            <a:pPr lvl="1"/>
            <a:r>
              <a:rPr lang="it-IT" sz="2000" dirty="0">
                <a:solidFill>
                  <a:srgbClr val="1F3864"/>
                </a:solidFill>
                <a:latin typeface="Calibri" panose="020F0502020204030204" pitchFamily="34" charset="0"/>
                <a:cs typeface="Calibri" panose="020F0502020204030204" pitchFamily="34" charset="0"/>
              </a:rPr>
              <a:t>On-line: QE and </a:t>
            </a:r>
            <a:r>
              <a:rPr lang="it-IT" sz="2000" dirty="0" err="1">
                <a:solidFill>
                  <a:srgbClr val="1F3864"/>
                </a:solidFill>
                <a:latin typeface="Calibri" panose="020F0502020204030204" pitchFamily="34" charset="0"/>
                <a:cs typeface="Calibri" panose="020F0502020204030204" pitchFamily="34" charset="0"/>
              </a:rPr>
              <a:t>reflectivity</a:t>
            </a:r>
            <a:r>
              <a:rPr lang="it-IT" sz="2000" dirty="0">
                <a:solidFill>
                  <a:srgbClr val="1F3864"/>
                </a:solidFill>
                <a:latin typeface="Calibri" panose="020F0502020204030204" pitchFamily="34" charset="0"/>
                <a:cs typeface="Calibri" panose="020F0502020204030204" pitchFamily="34" charset="0"/>
              </a:rPr>
              <a:t> </a:t>
            </a:r>
            <a:r>
              <a:rPr lang="it-IT" sz="2000" dirty="0" err="1">
                <a:solidFill>
                  <a:srgbClr val="1F3864"/>
                </a:solidFill>
                <a:latin typeface="Calibri" panose="020F0502020204030204" pitchFamily="34" charset="0"/>
                <a:cs typeface="Calibri" panose="020F0502020204030204" pitchFamily="34" charset="0"/>
              </a:rPr>
              <a:t>characterization</a:t>
            </a:r>
            <a:endParaRPr lang="it-IT" sz="2000" dirty="0">
              <a:solidFill>
                <a:srgbClr val="1F3864"/>
              </a:solidFill>
              <a:latin typeface="Calibri" panose="020F0502020204030204" pitchFamily="34" charset="0"/>
              <a:cs typeface="Calibri" panose="020F0502020204030204" pitchFamily="34" charset="0"/>
            </a:endParaRPr>
          </a:p>
          <a:p>
            <a:pPr lvl="1"/>
            <a:r>
              <a:rPr lang="it-IT" sz="2000" dirty="0" err="1">
                <a:solidFill>
                  <a:srgbClr val="1F3864"/>
                </a:solidFill>
                <a:latin typeface="Calibri" panose="020F0502020204030204" pitchFamily="34" charset="0"/>
                <a:cs typeface="Calibri" panose="020F0502020204030204" pitchFamily="34" charset="0"/>
              </a:rPr>
              <a:t>After</a:t>
            </a:r>
            <a:r>
              <a:rPr lang="it-IT" sz="2000" dirty="0">
                <a:solidFill>
                  <a:srgbClr val="1F3864"/>
                </a:solidFill>
                <a:latin typeface="Calibri" panose="020F0502020204030204" pitchFamily="34" charset="0"/>
                <a:cs typeface="Calibri" panose="020F0502020204030204" pitchFamily="34" charset="0"/>
              </a:rPr>
              <a:t> </a:t>
            </a:r>
            <a:r>
              <a:rPr lang="it-IT" sz="2000" dirty="0" err="1">
                <a:solidFill>
                  <a:srgbClr val="1F3864"/>
                </a:solidFill>
                <a:latin typeface="Calibri" panose="020F0502020204030204" pitchFamily="34" charset="0"/>
                <a:cs typeface="Calibri" panose="020F0502020204030204" pitchFamily="34" charset="0"/>
              </a:rPr>
              <a:t>operation</a:t>
            </a:r>
            <a:r>
              <a:rPr lang="it-IT" sz="2000" dirty="0">
                <a:solidFill>
                  <a:srgbClr val="1F3864"/>
                </a:solidFill>
                <a:latin typeface="Calibri" panose="020F0502020204030204" pitchFamily="34" charset="0"/>
                <a:cs typeface="Calibri" panose="020F0502020204030204" pitchFamily="34" charset="0"/>
              </a:rPr>
              <a:t>, </a:t>
            </a:r>
            <a:r>
              <a:rPr lang="it-IT" sz="2000" dirty="0" err="1">
                <a:solidFill>
                  <a:srgbClr val="1F3864"/>
                </a:solidFill>
                <a:latin typeface="Calibri" panose="020F0502020204030204" pitchFamily="34" charset="0"/>
                <a:cs typeface="Calibri" panose="020F0502020204030204" pitchFamily="34" charset="0"/>
              </a:rPr>
              <a:t>photocathodes</a:t>
            </a:r>
            <a:r>
              <a:rPr lang="it-IT" sz="2000" dirty="0">
                <a:solidFill>
                  <a:srgbClr val="1F3864"/>
                </a:solidFill>
                <a:latin typeface="Calibri" panose="020F0502020204030204" pitchFamily="34" charset="0"/>
                <a:cs typeface="Calibri" panose="020F0502020204030204" pitchFamily="34" charset="0"/>
              </a:rPr>
              <a:t> </a:t>
            </a:r>
            <a:r>
              <a:rPr lang="it-IT" sz="2000" dirty="0" err="1">
                <a:solidFill>
                  <a:srgbClr val="1F3864"/>
                </a:solidFill>
                <a:latin typeface="Calibri" panose="020F0502020204030204" pitchFamily="34" charset="0"/>
                <a:cs typeface="Calibri" panose="020F0502020204030204" pitchFamily="34" charset="0"/>
              </a:rPr>
              <a:t>will</a:t>
            </a:r>
            <a:r>
              <a:rPr lang="it-IT" sz="2000" dirty="0">
                <a:solidFill>
                  <a:srgbClr val="1F3864"/>
                </a:solidFill>
                <a:latin typeface="Calibri" panose="020F0502020204030204" pitchFamily="34" charset="0"/>
                <a:cs typeface="Calibri" panose="020F0502020204030204" pitchFamily="34" charset="0"/>
              </a:rPr>
              <a:t> be</a:t>
            </a:r>
            <a:br>
              <a:rPr lang="it-IT" sz="2000" dirty="0">
                <a:solidFill>
                  <a:srgbClr val="1F3864"/>
                </a:solidFill>
                <a:latin typeface="Calibri" panose="020F0502020204030204" pitchFamily="34" charset="0"/>
                <a:cs typeface="Calibri" panose="020F0502020204030204" pitchFamily="34" charset="0"/>
              </a:rPr>
            </a:br>
            <a:r>
              <a:rPr lang="it-IT" sz="2000" dirty="0" err="1">
                <a:solidFill>
                  <a:srgbClr val="1F3864"/>
                </a:solidFill>
                <a:latin typeface="Calibri" panose="020F0502020204030204" pitchFamily="34" charset="0"/>
                <a:cs typeface="Calibri" panose="020F0502020204030204" pitchFamily="34" charset="0"/>
              </a:rPr>
              <a:t>analyzed</a:t>
            </a:r>
            <a:r>
              <a:rPr lang="it-IT" sz="2000" dirty="0">
                <a:solidFill>
                  <a:srgbClr val="1F3864"/>
                </a:solidFill>
                <a:latin typeface="Calibri" panose="020F0502020204030204" pitchFamily="34" charset="0"/>
                <a:cs typeface="Calibri" panose="020F0502020204030204" pitchFamily="34" charset="0"/>
              </a:rPr>
              <a:t> in the production </a:t>
            </a:r>
            <a:r>
              <a:rPr lang="it-IT" sz="2000" dirty="0" err="1">
                <a:solidFill>
                  <a:srgbClr val="1F3864"/>
                </a:solidFill>
                <a:latin typeface="Calibri" panose="020F0502020204030204" pitchFamily="34" charset="0"/>
                <a:cs typeface="Calibri" panose="020F0502020204030204" pitchFamily="34" charset="0"/>
              </a:rPr>
              <a:t>system</a:t>
            </a:r>
            <a:r>
              <a:rPr lang="it-IT" sz="2000" dirty="0">
                <a:solidFill>
                  <a:srgbClr val="1F3864"/>
                </a:solidFill>
                <a:latin typeface="Calibri" panose="020F0502020204030204" pitchFamily="34" charset="0"/>
                <a:cs typeface="Calibri" panose="020F0502020204030204" pitchFamily="34" charset="0"/>
              </a:rPr>
              <a:t> (post-</a:t>
            </a:r>
            <a:r>
              <a:rPr lang="it-IT" sz="2000" dirty="0" err="1">
                <a:solidFill>
                  <a:srgbClr val="1F3864"/>
                </a:solidFill>
                <a:latin typeface="Calibri" panose="020F0502020204030204" pitchFamily="34" charset="0"/>
                <a:cs typeface="Calibri" panose="020F0502020204030204" pitchFamily="34" charset="0"/>
              </a:rPr>
              <a:t>usage</a:t>
            </a:r>
            <a:r>
              <a:rPr lang="it-IT" sz="2000" dirty="0">
                <a:solidFill>
                  <a:srgbClr val="1F3864"/>
                </a:solidFill>
                <a:latin typeface="Calibri" panose="020F0502020204030204" pitchFamily="34" charset="0"/>
                <a:cs typeface="Calibri" panose="020F0502020204030204" pitchFamily="34" charset="0"/>
              </a:rPr>
              <a:t>) </a:t>
            </a:r>
          </a:p>
        </p:txBody>
      </p:sp>
      <p:pic>
        <p:nvPicPr>
          <p:cNvPr id="31" name="Picture 3">
            <a:extLst>
              <a:ext uri="{FF2B5EF4-FFF2-40B4-BE49-F238E27FC236}">
                <a16:creationId xmlns:a16="http://schemas.microsoft.com/office/drawing/2014/main" id="{766E4AA2-A304-8A4C-8F0F-5EC70EBCF36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673" t="6966" r="8045" b="1828"/>
          <a:stretch/>
        </p:blipFill>
        <p:spPr bwMode="auto">
          <a:xfrm>
            <a:off x="7347032" y="3246870"/>
            <a:ext cx="4844968" cy="3350566"/>
          </a:xfrm>
          <a:prstGeom prst="rect">
            <a:avLst/>
          </a:prstGeom>
          <a:noFill/>
          <a:ln>
            <a:noFill/>
          </a:ln>
          <a:extLst>
            <a:ext uri="{53640926-AAD7-44D8-BBD7-CCE9431645EC}">
              <a14:shadowObscured xmlns:a14="http://schemas.microsoft.com/office/drawing/2010/main"/>
            </a:ext>
          </a:extLst>
        </p:spPr>
      </p:pic>
      <p:sp>
        <p:nvSpPr>
          <p:cNvPr id="2" name="Ovale 1">
            <a:extLst>
              <a:ext uri="{FF2B5EF4-FFF2-40B4-BE49-F238E27FC236}">
                <a16:creationId xmlns:a16="http://schemas.microsoft.com/office/drawing/2014/main" id="{0498F14F-247F-A944-BE0C-79E78B744EBB}"/>
              </a:ext>
            </a:extLst>
          </p:cNvPr>
          <p:cNvSpPr/>
          <p:nvPr/>
        </p:nvSpPr>
        <p:spPr>
          <a:xfrm>
            <a:off x="9249507" y="4875261"/>
            <a:ext cx="82062" cy="4689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02558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AD1ED6EF-A6A4-EC42-96E4-F969B51C56B2}"/>
              </a:ext>
            </a:extLst>
          </p:cNvPr>
          <p:cNvSpPr>
            <a:spLocks noGrp="1"/>
          </p:cNvSpPr>
          <p:nvPr>
            <p:ph type="title"/>
          </p:nvPr>
        </p:nvSpPr>
        <p:spPr>
          <a:xfrm>
            <a:off x="798427" y="71378"/>
            <a:ext cx="10972440" cy="498598"/>
          </a:xfrm>
        </p:spPr>
        <p:txBody>
          <a:bodyPr/>
          <a:lstStyle/>
          <a:p>
            <a:r>
              <a:rPr lang="it-IT" sz="3600" b="1" spc="-1" dirty="0">
                <a:solidFill>
                  <a:srgbClr val="724109"/>
                </a:solidFill>
                <a:latin typeface="Calibri"/>
                <a:ea typeface="+mn-ea"/>
                <a:cs typeface="+mn-cs"/>
              </a:rPr>
              <a:t>Laser </a:t>
            </a:r>
            <a:r>
              <a:rPr lang="it-IT" sz="3600" b="1" spc="-1" dirty="0" err="1">
                <a:solidFill>
                  <a:srgbClr val="724109"/>
                </a:solidFill>
                <a:latin typeface="Calibri"/>
                <a:ea typeface="+mn-ea"/>
                <a:cs typeface="+mn-cs"/>
              </a:rPr>
              <a:t>scheme</a:t>
            </a:r>
            <a:endParaRPr lang="it-IT" sz="3600" b="1" spc="-1" dirty="0">
              <a:solidFill>
                <a:srgbClr val="724109"/>
              </a:solidFill>
              <a:latin typeface="Calibri"/>
              <a:ea typeface="+mn-ea"/>
              <a:cs typeface="+mn-cs"/>
            </a:endParaRPr>
          </a:p>
        </p:txBody>
      </p:sp>
      <p:sp>
        <p:nvSpPr>
          <p:cNvPr id="2" name="CasellaDiTesto 1">
            <a:extLst>
              <a:ext uri="{FF2B5EF4-FFF2-40B4-BE49-F238E27FC236}">
                <a16:creationId xmlns:a16="http://schemas.microsoft.com/office/drawing/2014/main" id="{DDB5AD95-5585-0B47-910C-BB462E2C37FA}"/>
              </a:ext>
            </a:extLst>
          </p:cNvPr>
          <p:cNvSpPr txBox="1"/>
          <p:nvPr/>
        </p:nvSpPr>
        <p:spPr>
          <a:xfrm>
            <a:off x="986842" y="720090"/>
            <a:ext cx="10595610" cy="1908215"/>
          </a:xfrm>
          <a:prstGeom prst="rect">
            <a:avLst/>
          </a:prstGeom>
          <a:noFill/>
        </p:spPr>
        <p:txBody>
          <a:bodyPr wrap="square" rtlCol="0">
            <a:spAutoFit/>
          </a:bodyPr>
          <a:lstStyle/>
          <a:p>
            <a:r>
              <a:rPr lang="it-IT" sz="2000" dirty="0">
                <a:latin typeface="Calibri" panose="020F0502020204030204" pitchFamily="34" charset="0"/>
                <a:cs typeface="Calibri" panose="020F0502020204030204" pitchFamily="34" charset="0"/>
              </a:rPr>
              <a:t>A UV laser </a:t>
            </a:r>
            <a:r>
              <a:rPr lang="it-IT" sz="2000" dirty="0" err="1">
                <a:latin typeface="Calibri" panose="020F0502020204030204" pitchFamily="34" charset="0"/>
                <a:cs typeface="Calibri" panose="020F0502020204030204" pitchFamily="34" charset="0"/>
              </a:rPr>
              <a:t>running</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at</a:t>
            </a:r>
            <a:r>
              <a:rPr lang="it-IT" sz="2000" dirty="0">
                <a:latin typeface="Calibri" panose="020F0502020204030204" pitchFamily="34" charset="0"/>
                <a:cs typeface="Calibri" panose="020F0502020204030204" pitchFamily="34" charset="0"/>
              </a:rPr>
              <a:t> 258.75 nm by </a:t>
            </a:r>
            <a:r>
              <a:rPr lang="it-IT" sz="2000" dirty="0" err="1">
                <a:latin typeface="Calibri" panose="020F0502020204030204" pitchFamily="34" charset="0"/>
                <a:cs typeface="Calibri" panose="020F0502020204030204" pitchFamily="34" charset="0"/>
              </a:rPr>
              <a:t>fourth</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harmonic</a:t>
            </a:r>
            <a:r>
              <a:rPr lang="it-IT" sz="2000" dirty="0">
                <a:latin typeface="Calibri" panose="020F0502020204030204" pitchFamily="34" charset="0"/>
                <a:cs typeface="Calibri" panose="020F0502020204030204" pitchFamily="34" charset="0"/>
              </a:rPr>
              <a:t> generation from a mode </a:t>
            </a:r>
            <a:r>
              <a:rPr lang="it-IT" sz="2000" dirty="0" err="1">
                <a:latin typeface="Calibri" panose="020F0502020204030204" pitchFamily="34" charset="0"/>
                <a:cs typeface="Calibri" panose="020F0502020204030204" pitchFamily="34" charset="0"/>
              </a:rPr>
              <a:t>locked</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Yb</a:t>
            </a:r>
            <a:r>
              <a:rPr lang="it-IT" sz="2000" dirty="0">
                <a:latin typeface="Calibri" panose="020F0502020204030204" pitchFamily="34" charset="0"/>
                <a:cs typeface="Calibri" panose="020F0502020204030204" pitchFamily="34" charset="0"/>
              </a:rPr>
              <a:t> laser </a:t>
            </a:r>
            <a:r>
              <a:rPr lang="it-IT" sz="2000" dirty="0" err="1">
                <a:latin typeface="Calibri" panose="020F0502020204030204" pitchFamily="34" charset="0"/>
                <a:cs typeface="Calibri" panose="020F0502020204030204" pitchFamily="34" charset="0"/>
              </a:rPr>
              <a:t>will</a:t>
            </a:r>
            <a:r>
              <a:rPr lang="it-IT" sz="2000" dirty="0">
                <a:latin typeface="Calibri" panose="020F0502020204030204" pitchFamily="34" charset="0"/>
                <a:cs typeface="Calibri" panose="020F0502020204030204" pitchFamily="34" charset="0"/>
              </a:rPr>
              <a:t> be </a:t>
            </a:r>
            <a:r>
              <a:rPr lang="it-IT" sz="2000" dirty="0" err="1">
                <a:latin typeface="Calibri" panose="020F0502020204030204" pitchFamily="34" charset="0"/>
                <a:cs typeface="Calibri" panose="020F0502020204030204" pitchFamily="34" charset="0"/>
              </a:rPr>
              <a:t>used</a:t>
            </a:r>
            <a:r>
              <a:rPr lang="it-IT" sz="2000" dirty="0">
                <a:latin typeface="Calibri" panose="020F0502020204030204" pitchFamily="34" charset="0"/>
                <a:cs typeface="Calibri" panose="020F0502020204030204" pitchFamily="34" charset="0"/>
              </a:rPr>
              <a:t> to </a:t>
            </a:r>
            <a:r>
              <a:rPr lang="it-IT" sz="2000" dirty="0" err="1">
                <a:latin typeface="Calibri" panose="020F0502020204030204" pitchFamily="34" charset="0"/>
                <a:cs typeface="Calibri" panose="020F0502020204030204" pitchFamily="34" charset="0"/>
              </a:rPr>
              <a:t>have</a:t>
            </a:r>
            <a:r>
              <a:rPr lang="it-IT" sz="2000" dirty="0">
                <a:latin typeface="Calibri" panose="020F0502020204030204" pitchFamily="34" charset="0"/>
                <a:cs typeface="Calibri" panose="020F0502020204030204" pitchFamily="34" charset="0"/>
              </a:rPr>
              <a:t> electron </a:t>
            </a:r>
            <a:r>
              <a:rPr lang="it-IT" sz="2000" dirty="0" err="1">
                <a:latin typeface="Calibri" panose="020F0502020204030204" pitchFamily="34" charset="0"/>
                <a:cs typeface="Calibri" panose="020F0502020204030204" pitchFamily="34" charset="0"/>
              </a:rPr>
              <a:t>emission</a:t>
            </a:r>
            <a:r>
              <a:rPr lang="it-IT" sz="2000" dirty="0">
                <a:latin typeface="Calibri" panose="020F0502020204030204" pitchFamily="34" charset="0"/>
                <a:cs typeface="Calibri" panose="020F0502020204030204" pitchFamily="34" charset="0"/>
              </a:rPr>
              <a:t>. The </a:t>
            </a:r>
            <a:r>
              <a:rPr lang="it-IT" sz="2000" dirty="0" err="1">
                <a:latin typeface="Calibri" panose="020F0502020204030204" pitchFamily="34" charset="0"/>
                <a:cs typeface="Calibri" panose="020F0502020204030204" pitchFamily="34" charset="0"/>
              </a:rPr>
              <a:t>expected</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pulse</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length</a:t>
            </a:r>
            <a:r>
              <a:rPr lang="it-IT" sz="2000" dirty="0">
                <a:latin typeface="Calibri" panose="020F0502020204030204" pitchFamily="34" charset="0"/>
                <a:cs typeface="Calibri" panose="020F0502020204030204" pitchFamily="34" charset="0"/>
              </a:rPr>
              <a:t> on the </a:t>
            </a:r>
            <a:r>
              <a:rPr lang="it-IT" sz="2000" dirty="0" err="1">
                <a:latin typeface="Calibri" panose="020F0502020204030204" pitchFamily="34" charset="0"/>
                <a:cs typeface="Calibri" panose="020F0502020204030204" pitchFamily="34" charset="0"/>
              </a:rPr>
              <a:t>photocathode</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is</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planned</a:t>
            </a:r>
            <a:r>
              <a:rPr lang="it-IT" sz="2000" dirty="0">
                <a:latin typeface="Calibri" panose="020F0502020204030204" pitchFamily="34" charset="0"/>
                <a:cs typeface="Calibri" panose="020F0502020204030204" pitchFamily="34" charset="0"/>
              </a:rPr>
              <a:t> to be 20-30 </a:t>
            </a:r>
            <a:r>
              <a:rPr lang="it-IT" sz="2000" dirty="0" err="1">
                <a:latin typeface="Calibri" panose="020F0502020204030204" pitchFamily="34" charset="0"/>
                <a:cs typeface="Calibri" panose="020F0502020204030204" pitchFamily="34" charset="0"/>
              </a:rPr>
              <a:t>ps</a:t>
            </a:r>
            <a:r>
              <a:rPr lang="it-IT" sz="2000" dirty="0">
                <a:latin typeface="Calibri" panose="020F0502020204030204" pitchFamily="34" charset="0"/>
                <a:cs typeface="Calibri" panose="020F0502020204030204" pitchFamily="34" charset="0"/>
              </a:rPr>
              <a:t> to mitigate the </a:t>
            </a:r>
            <a:r>
              <a:rPr lang="it-IT" sz="2000" dirty="0" err="1">
                <a:latin typeface="Calibri" panose="020F0502020204030204" pitchFamily="34" charset="0"/>
                <a:cs typeface="Calibri" panose="020F0502020204030204" pitchFamily="34" charset="0"/>
              </a:rPr>
              <a:t>space</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charge</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effect</a:t>
            </a:r>
            <a:r>
              <a:rPr lang="it-IT" sz="2000" dirty="0">
                <a:latin typeface="Calibri" panose="020F0502020204030204" pitchFamily="34" charset="0"/>
                <a:cs typeface="Calibri" panose="020F0502020204030204" pitchFamily="34" charset="0"/>
              </a:rPr>
              <a:t> in the </a:t>
            </a:r>
            <a:r>
              <a:rPr lang="it-IT" sz="2000" dirty="0" err="1">
                <a:latin typeface="Calibri" panose="020F0502020204030204" pitchFamily="34" charset="0"/>
                <a:cs typeface="Calibri" panose="020F0502020204030204" pitchFamily="34" charset="0"/>
              </a:rPr>
              <a:t>emission</a:t>
            </a:r>
            <a:r>
              <a:rPr lang="it-IT" sz="2000" dirty="0">
                <a:latin typeface="Calibri" panose="020F0502020204030204" pitchFamily="34" charset="0"/>
                <a:cs typeface="Calibri" panose="020F0502020204030204" pitchFamily="34" charset="0"/>
              </a:rPr>
              <a:t> and </a:t>
            </a:r>
            <a:r>
              <a:rPr lang="it-IT" sz="2000" dirty="0" err="1">
                <a:latin typeface="Calibri" panose="020F0502020204030204" pitchFamily="34" charset="0"/>
                <a:cs typeface="Calibri" panose="020F0502020204030204" pitchFamily="34" charset="0"/>
              </a:rPr>
              <a:t>acceleration</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process</a:t>
            </a:r>
            <a:r>
              <a:rPr lang="it-IT" sz="2000" dirty="0">
                <a:latin typeface="Calibri" panose="020F0502020204030204" pitchFamily="34" charset="0"/>
                <a:cs typeface="Calibri" panose="020F0502020204030204" pitchFamily="34" charset="0"/>
              </a:rPr>
              <a:t> in the DC </a:t>
            </a:r>
            <a:r>
              <a:rPr lang="it-IT" sz="2000" dirty="0" err="1">
                <a:latin typeface="Calibri" panose="020F0502020204030204" pitchFamily="34" charset="0"/>
                <a:cs typeface="Calibri" panose="020F0502020204030204" pitchFamily="34" charset="0"/>
              </a:rPr>
              <a:t>gun</a:t>
            </a:r>
            <a:r>
              <a:rPr lang="it-IT" sz="2000" dirty="0">
                <a:latin typeface="Calibri" panose="020F0502020204030204" pitchFamily="34" charset="0"/>
                <a:cs typeface="Calibri" panose="020F0502020204030204" pitchFamily="34" charset="0"/>
              </a:rPr>
              <a:t>. The long </a:t>
            </a:r>
            <a:r>
              <a:rPr lang="it-IT" sz="2000" dirty="0" err="1">
                <a:latin typeface="Calibri" panose="020F0502020204030204" pitchFamily="34" charset="0"/>
                <a:cs typeface="Calibri" panose="020F0502020204030204" pitchFamily="34" charset="0"/>
              </a:rPr>
              <a:t>bunch</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generated</a:t>
            </a:r>
            <a:r>
              <a:rPr lang="it-IT" sz="2000" dirty="0">
                <a:latin typeface="Calibri" panose="020F0502020204030204" pitchFamily="34" charset="0"/>
                <a:cs typeface="Calibri" panose="020F0502020204030204" pitchFamily="34" charset="0"/>
              </a:rPr>
              <a:t> in the DC </a:t>
            </a:r>
            <a:r>
              <a:rPr lang="it-IT" sz="2000" dirty="0" err="1">
                <a:latin typeface="Calibri" panose="020F0502020204030204" pitchFamily="34" charset="0"/>
                <a:cs typeface="Calibri" panose="020F0502020204030204" pitchFamily="34" charset="0"/>
              </a:rPr>
              <a:t>gun</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is</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focused</a:t>
            </a:r>
            <a:r>
              <a:rPr lang="it-IT" sz="2000" dirty="0">
                <a:latin typeface="Calibri" panose="020F0502020204030204" pitchFamily="34" charset="0"/>
                <a:cs typeface="Calibri" panose="020F0502020204030204" pitchFamily="34" charset="0"/>
              </a:rPr>
              <a:t> by </a:t>
            </a:r>
            <a:r>
              <a:rPr lang="it-IT" sz="2000" dirty="0" err="1">
                <a:latin typeface="Calibri" panose="020F0502020204030204" pitchFamily="34" charset="0"/>
                <a:cs typeface="Calibri" panose="020F0502020204030204" pitchFamily="34" charset="0"/>
              </a:rPr>
              <a:t>solenoids</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magnets</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before</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injection</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into</a:t>
            </a:r>
            <a:r>
              <a:rPr lang="it-IT" sz="2000" dirty="0">
                <a:latin typeface="Calibri" panose="020F0502020204030204" pitchFamily="34" charset="0"/>
                <a:cs typeface="Calibri" panose="020F0502020204030204" pitchFamily="34" charset="0"/>
              </a:rPr>
              <a:t> the sub </a:t>
            </a:r>
            <a:r>
              <a:rPr lang="it-IT" sz="2000" dirty="0" err="1">
                <a:latin typeface="Calibri" panose="020F0502020204030204" pitchFamily="34" charset="0"/>
                <a:cs typeface="Calibri" panose="020F0502020204030204" pitchFamily="34" charset="0"/>
              </a:rPr>
              <a:t>harmonic</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bunchers</a:t>
            </a:r>
            <a:r>
              <a:rPr lang="it-IT" sz="2000" dirty="0">
                <a:latin typeface="Calibri" panose="020F0502020204030204" pitchFamily="34" charset="0"/>
                <a:cs typeface="Calibri" panose="020F0502020204030204" pitchFamily="34" charset="0"/>
              </a:rPr>
              <a:t>. </a:t>
            </a:r>
          </a:p>
          <a:p>
            <a:endParaRPr lang="it-IT" dirty="0"/>
          </a:p>
        </p:txBody>
      </p:sp>
      <p:grpSp>
        <p:nvGrpSpPr>
          <p:cNvPr id="17" name="Gruppo 16">
            <a:extLst>
              <a:ext uri="{FF2B5EF4-FFF2-40B4-BE49-F238E27FC236}">
                <a16:creationId xmlns:a16="http://schemas.microsoft.com/office/drawing/2014/main" id="{D60FD7ED-CBA4-4D49-8044-DDF3BABE3B5F}"/>
              </a:ext>
            </a:extLst>
          </p:cNvPr>
          <p:cNvGrpSpPr/>
          <p:nvPr/>
        </p:nvGrpSpPr>
        <p:grpSpPr>
          <a:xfrm>
            <a:off x="1294108" y="2419794"/>
            <a:ext cx="7594600" cy="4305300"/>
            <a:chOff x="2419524" y="1352210"/>
            <a:chExt cx="7594600" cy="4305300"/>
          </a:xfrm>
        </p:grpSpPr>
        <p:pic>
          <p:nvPicPr>
            <p:cNvPr id="18" name="Immagine 17">
              <a:extLst>
                <a:ext uri="{FF2B5EF4-FFF2-40B4-BE49-F238E27FC236}">
                  <a16:creationId xmlns:a16="http://schemas.microsoft.com/office/drawing/2014/main" id="{CBA554B3-724E-5E49-ABD2-17C822C35C6B}"/>
                </a:ext>
              </a:extLst>
            </p:cNvPr>
            <p:cNvPicPr>
              <a:picLocks noChangeAspect="1"/>
            </p:cNvPicPr>
            <p:nvPr/>
          </p:nvPicPr>
          <p:blipFill>
            <a:blip r:embed="rId2"/>
            <a:stretch>
              <a:fillRect/>
            </a:stretch>
          </p:blipFill>
          <p:spPr>
            <a:xfrm>
              <a:off x="6407324" y="1352210"/>
              <a:ext cx="3606800" cy="4305300"/>
            </a:xfrm>
            <a:prstGeom prst="rect">
              <a:avLst/>
            </a:prstGeom>
          </p:spPr>
        </p:pic>
        <p:pic>
          <p:nvPicPr>
            <p:cNvPr id="19" name="Immagine 18">
              <a:extLst>
                <a:ext uri="{FF2B5EF4-FFF2-40B4-BE49-F238E27FC236}">
                  <a16:creationId xmlns:a16="http://schemas.microsoft.com/office/drawing/2014/main" id="{BF7F989E-ABF0-CF4E-B4A5-E1F732BEE3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19524" y="1352210"/>
              <a:ext cx="3987800" cy="1435100"/>
            </a:xfrm>
            <a:prstGeom prst="rect">
              <a:avLst/>
            </a:prstGeom>
          </p:spPr>
        </p:pic>
      </p:grpSp>
    </p:spTree>
    <p:extLst>
      <p:ext uri="{BB962C8B-B14F-4D97-AF65-F5344CB8AC3E}">
        <p14:creationId xmlns:p14="http://schemas.microsoft.com/office/powerpoint/2010/main" val="3428229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AD1ED6EF-A6A4-EC42-96E4-F969B51C56B2}"/>
              </a:ext>
            </a:extLst>
          </p:cNvPr>
          <p:cNvSpPr>
            <a:spLocks noGrp="1"/>
          </p:cNvSpPr>
          <p:nvPr>
            <p:ph type="title"/>
          </p:nvPr>
        </p:nvSpPr>
        <p:spPr>
          <a:xfrm>
            <a:off x="798427" y="71378"/>
            <a:ext cx="10972440" cy="498598"/>
          </a:xfrm>
        </p:spPr>
        <p:txBody>
          <a:bodyPr/>
          <a:lstStyle/>
          <a:p>
            <a:r>
              <a:rPr lang="it-IT" sz="3600" b="1" spc="-1" dirty="0">
                <a:solidFill>
                  <a:srgbClr val="724109"/>
                </a:solidFill>
                <a:latin typeface="Calibri"/>
                <a:ea typeface="+mn-ea"/>
                <a:cs typeface="+mn-cs"/>
              </a:rPr>
              <a:t>Laser </a:t>
            </a:r>
            <a:r>
              <a:rPr lang="it-IT" sz="3600" b="1" spc="-1" dirty="0" err="1">
                <a:solidFill>
                  <a:srgbClr val="724109"/>
                </a:solidFill>
                <a:latin typeface="Calibri"/>
                <a:ea typeface="+mn-ea"/>
                <a:cs typeface="+mn-cs"/>
              </a:rPr>
              <a:t>scheme</a:t>
            </a:r>
            <a:r>
              <a:rPr lang="it-IT" sz="3600" b="1" spc="-1" dirty="0">
                <a:solidFill>
                  <a:srgbClr val="724109"/>
                </a:solidFill>
                <a:latin typeface="Calibri"/>
                <a:ea typeface="+mn-ea"/>
                <a:cs typeface="+mn-cs"/>
              </a:rPr>
              <a:t> &amp; </a:t>
            </a:r>
            <a:r>
              <a:rPr lang="it-IT" sz="3600" b="1" spc="-1" dirty="0" err="1">
                <a:solidFill>
                  <a:srgbClr val="724109"/>
                </a:solidFill>
                <a:latin typeface="Calibri"/>
                <a:ea typeface="+mn-ea"/>
                <a:cs typeface="+mn-cs"/>
              </a:rPr>
              <a:t>components</a:t>
            </a:r>
            <a:endParaRPr lang="it-IT" sz="3600" b="1" spc="-1" dirty="0">
              <a:solidFill>
                <a:srgbClr val="724109"/>
              </a:solidFill>
              <a:latin typeface="Calibri"/>
              <a:ea typeface="+mn-ea"/>
              <a:cs typeface="+mn-cs"/>
            </a:endParaRPr>
          </a:p>
        </p:txBody>
      </p:sp>
      <p:sp>
        <p:nvSpPr>
          <p:cNvPr id="3" name="TextBox 6">
            <a:extLst>
              <a:ext uri="{FF2B5EF4-FFF2-40B4-BE49-F238E27FC236}">
                <a16:creationId xmlns:a16="http://schemas.microsoft.com/office/drawing/2014/main" id="{74559781-6E45-E241-9438-848F78599952}"/>
              </a:ext>
            </a:extLst>
          </p:cNvPr>
          <p:cNvSpPr txBox="1"/>
          <p:nvPr/>
        </p:nvSpPr>
        <p:spPr>
          <a:xfrm>
            <a:off x="4194430" y="2062502"/>
            <a:ext cx="2008065" cy="646331"/>
          </a:xfrm>
          <a:prstGeom prst="rect">
            <a:avLst/>
          </a:prstGeom>
          <a:noFill/>
        </p:spPr>
        <p:txBody>
          <a:bodyPr wrap="square" rtlCol="0">
            <a:spAutoFit/>
          </a:bodyPr>
          <a:lstStyle/>
          <a:p>
            <a:r>
              <a:rPr lang="it-IT" b="1" dirty="0" err="1">
                <a:solidFill>
                  <a:schemeClr val="bg2">
                    <a:lumMod val="50000"/>
                  </a:schemeClr>
                </a:solidFill>
                <a:latin typeface="Calibri" panose="020F0502020204030204" pitchFamily="34" charset="0"/>
                <a:cs typeface="Calibri" panose="020F0502020204030204" pitchFamily="34" charset="0"/>
              </a:rPr>
              <a:t>Femtosecond</a:t>
            </a:r>
            <a:r>
              <a:rPr lang="it-IT" b="1" dirty="0">
                <a:solidFill>
                  <a:schemeClr val="bg2">
                    <a:lumMod val="50000"/>
                  </a:schemeClr>
                </a:solidFill>
                <a:latin typeface="Calibri" panose="020F0502020204030204" pitchFamily="34" charset="0"/>
                <a:cs typeface="Calibri" panose="020F0502020204030204" pitchFamily="34" charset="0"/>
              </a:rPr>
              <a:t> </a:t>
            </a:r>
            <a:r>
              <a:rPr lang="it-IT" b="1" dirty="0" err="1">
                <a:solidFill>
                  <a:schemeClr val="bg2">
                    <a:lumMod val="50000"/>
                  </a:schemeClr>
                </a:solidFill>
                <a:latin typeface="Calibri" panose="020F0502020204030204" pitchFamily="34" charset="0"/>
                <a:cs typeface="Calibri" panose="020F0502020204030204" pitchFamily="34" charset="0"/>
              </a:rPr>
              <a:t>Fiber</a:t>
            </a:r>
            <a:r>
              <a:rPr lang="it-IT" b="1" dirty="0">
                <a:solidFill>
                  <a:schemeClr val="bg2">
                    <a:lumMod val="50000"/>
                  </a:schemeClr>
                </a:solidFill>
                <a:latin typeface="Calibri" panose="020F0502020204030204" pitchFamily="34" charset="0"/>
                <a:cs typeface="Calibri" panose="020F0502020204030204" pitchFamily="34" charset="0"/>
              </a:rPr>
              <a:t> Laser @1040 nm</a:t>
            </a:r>
            <a:endParaRPr lang="en-US" b="1" dirty="0">
              <a:solidFill>
                <a:schemeClr val="bg2">
                  <a:lumMod val="50000"/>
                </a:schemeClr>
              </a:solidFill>
              <a:latin typeface="Calibri" panose="020F0502020204030204" pitchFamily="34" charset="0"/>
              <a:cs typeface="Calibri" panose="020F0502020204030204" pitchFamily="34" charset="0"/>
            </a:endParaRPr>
          </a:p>
        </p:txBody>
      </p:sp>
      <p:pic>
        <p:nvPicPr>
          <p:cNvPr id="8" name="Picture 4">
            <a:extLst>
              <a:ext uri="{FF2B5EF4-FFF2-40B4-BE49-F238E27FC236}">
                <a16:creationId xmlns:a16="http://schemas.microsoft.com/office/drawing/2014/main" id="{CA4203FF-9484-1F41-AD00-2B996BEA7D1D}"/>
              </a:ext>
            </a:extLst>
          </p:cNvPr>
          <p:cNvPicPr>
            <a:picLocks noChangeAspect="1"/>
          </p:cNvPicPr>
          <p:nvPr/>
        </p:nvPicPr>
        <p:blipFill>
          <a:blip r:embed="rId3"/>
          <a:stretch>
            <a:fillRect/>
          </a:stretch>
        </p:blipFill>
        <p:spPr>
          <a:xfrm>
            <a:off x="1130120" y="1054317"/>
            <a:ext cx="2836868" cy="2204697"/>
          </a:xfrm>
          <a:prstGeom prst="rect">
            <a:avLst/>
          </a:prstGeom>
        </p:spPr>
      </p:pic>
      <p:pic>
        <p:nvPicPr>
          <p:cNvPr id="7" name="Picture 20">
            <a:extLst>
              <a:ext uri="{FF2B5EF4-FFF2-40B4-BE49-F238E27FC236}">
                <a16:creationId xmlns:a16="http://schemas.microsoft.com/office/drawing/2014/main" id="{BB281F6C-2EBD-5746-8778-579879D830F3}"/>
              </a:ext>
            </a:extLst>
          </p:cNvPr>
          <p:cNvPicPr>
            <a:picLocks noChangeAspect="1"/>
          </p:cNvPicPr>
          <p:nvPr/>
        </p:nvPicPr>
        <p:blipFill>
          <a:blip r:embed="rId4"/>
          <a:stretch>
            <a:fillRect/>
          </a:stretch>
        </p:blipFill>
        <p:spPr>
          <a:xfrm>
            <a:off x="1130120" y="3818813"/>
            <a:ext cx="2833135" cy="2826341"/>
          </a:xfrm>
          <a:prstGeom prst="rect">
            <a:avLst/>
          </a:prstGeom>
        </p:spPr>
      </p:pic>
      <p:pic>
        <p:nvPicPr>
          <p:cNvPr id="10" name="Picture 23">
            <a:extLst>
              <a:ext uri="{FF2B5EF4-FFF2-40B4-BE49-F238E27FC236}">
                <a16:creationId xmlns:a16="http://schemas.microsoft.com/office/drawing/2014/main" id="{E68CAED8-E625-754D-BC11-77C186356A9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85902" y="1556300"/>
            <a:ext cx="4114300" cy="2515904"/>
          </a:xfrm>
          <a:prstGeom prst="rect">
            <a:avLst/>
          </a:prstGeom>
        </p:spPr>
      </p:pic>
      <p:pic>
        <p:nvPicPr>
          <p:cNvPr id="11" name="Picture 26">
            <a:extLst>
              <a:ext uri="{FF2B5EF4-FFF2-40B4-BE49-F238E27FC236}">
                <a16:creationId xmlns:a16="http://schemas.microsoft.com/office/drawing/2014/main" id="{52BA98CA-D4F9-524B-B04F-2508E7909AB3}"/>
              </a:ext>
            </a:extLst>
          </p:cNvPr>
          <p:cNvPicPr>
            <a:picLocks noChangeAspect="1"/>
          </p:cNvPicPr>
          <p:nvPr/>
        </p:nvPicPr>
        <p:blipFill>
          <a:blip r:embed="rId6"/>
          <a:stretch>
            <a:fillRect/>
          </a:stretch>
        </p:blipFill>
        <p:spPr>
          <a:xfrm>
            <a:off x="8883553" y="4292095"/>
            <a:ext cx="2826540" cy="2353059"/>
          </a:xfrm>
          <a:prstGeom prst="rect">
            <a:avLst/>
          </a:prstGeom>
        </p:spPr>
      </p:pic>
      <p:sp>
        <p:nvSpPr>
          <p:cNvPr id="12" name="TextBox 6">
            <a:extLst>
              <a:ext uri="{FF2B5EF4-FFF2-40B4-BE49-F238E27FC236}">
                <a16:creationId xmlns:a16="http://schemas.microsoft.com/office/drawing/2014/main" id="{B9B15F2E-6217-BC46-913C-095B77F29E9C}"/>
              </a:ext>
            </a:extLst>
          </p:cNvPr>
          <p:cNvSpPr txBox="1"/>
          <p:nvPr/>
        </p:nvSpPr>
        <p:spPr>
          <a:xfrm>
            <a:off x="4194430" y="5283958"/>
            <a:ext cx="2687894" cy="646331"/>
          </a:xfrm>
          <a:prstGeom prst="rect">
            <a:avLst/>
          </a:prstGeom>
          <a:noFill/>
        </p:spPr>
        <p:txBody>
          <a:bodyPr wrap="square" rtlCol="0">
            <a:spAutoFit/>
          </a:bodyPr>
          <a:lstStyle/>
          <a:p>
            <a:r>
              <a:rPr lang="en-US" b="1" dirty="0">
                <a:solidFill>
                  <a:schemeClr val="bg2">
                    <a:lumMod val="50000"/>
                  </a:schemeClr>
                </a:solidFill>
                <a:latin typeface="Calibri" panose="020F0502020204030204" pitchFamily="34" charset="0"/>
                <a:cs typeface="Calibri" panose="020F0502020204030204" pitchFamily="34" charset="0"/>
              </a:rPr>
              <a:t>2</a:t>
            </a:r>
            <a:r>
              <a:rPr lang="en-US" b="1" baseline="30000" dirty="0">
                <a:solidFill>
                  <a:schemeClr val="bg2">
                    <a:lumMod val="50000"/>
                  </a:schemeClr>
                </a:solidFill>
                <a:latin typeface="Calibri" panose="020F0502020204030204" pitchFamily="34" charset="0"/>
                <a:cs typeface="Calibri" panose="020F0502020204030204" pitchFamily="34" charset="0"/>
              </a:rPr>
              <a:t>nd</a:t>
            </a:r>
            <a:r>
              <a:rPr lang="en-US" b="1" dirty="0">
                <a:solidFill>
                  <a:schemeClr val="bg2">
                    <a:lumMod val="50000"/>
                  </a:schemeClr>
                </a:solidFill>
                <a:latin typeface="Calibri" panose="020F0502020204030204" pitchFamily="34" charset="0"/>
                <a:cs typeface="Calibri" panose="020F0502020204030204" pitchFamily="34" charset="0"/>
              </a:rPr>
              <a:t> and 4</a:t>
            </a:r>
            <a:r>
              <a:rPr lang="en-US" b="1" baseline="30000" dirty="0">
                <a:solidFill>
                  <a:schemeClr val="bg2">
                    <a:lumMod val="50000"/>
                  </a:schemeClr>
                </a:solidFill>
                <a:latin typeface="Calibri" panose="020F0502020204030204" pitchFamily="34" charset="0"/>
                <a:cs typeface="Calibri" panose="020F0502020204030204" pitchFamily="34" charset="0"/>
              </a:rPr>
              <a:t>th</a:t>
            </a:r>
            <a:r>
              <a:rPr lang="en-US" b="1" dirty="0">
                <a:solidFill>
                  <a:schemeClr val="bg2">
                    <a:lumMod val="50000"/>
                  </a:schemeClr>
                </a:solidFill>
                <a:latin typeface="Calibri" panose="020F0502020204030204" pitchFamily="34" charset="0"/>
                <a:cs typeface="Calibri" panose="020F0502020204030204" pitchFamily="34" charset="0"/>
              </a:rPr>
              <a:t> harmonics generation scheme</a:t>
            </a:r>
          </a:p>
        </p:txBody>
      </p:sp>
      <p:sp>
        <p:nvSpPr>
          <p:cNvPr id="13" name="TextBox 24">
            <a:extLst>
              <a:ext uri="{FF2B5EF4-FFF2-40B4-BE49-F238E27FC236}">
                <a16:creationId xmlns:a16="http://schemas.microsoft.com/office/drawing/2014/main" id="{DA530B26-CFB8-C345-B1D2-E02278E90E71}"/>
              </a:ext>
            </a:extLst>
          </p:cNvPr>
          <p:cNvSpPr txBox="1"/>
          <p:nvPr/>
        </p:nvSpPr>
        <p:spPr>
          <a:xfrm>
            <a:off x="8745663" y="800023"/>
            <a:ext cx="3102320" cy="646331"/>
          </a:xfrm>
          <a:prstGeom prst="rect">
            <a:avLst/>
          </a:prstGeom>
          <a:noFill/>
        </p:spPr>
        <p:txBody>
          <a:bodyPr wrap="square" rtlCol="0">
            <a:spAutoFit/>
          </a:bodyPr>
          <a:lstStyle/>
          <a:p>
            <a:r>
              <a:rPr lang="it-IT" b="1" dirty="0" err="1">
                <a:solidFill>
                  <a:schemeClr val="bg2">
                    <a:lumMod val="50000"/>
                  </a:schemeClr>
                </a:solidFill>
                <a:latin typeface="Calibri" panose="020F0502020204030204" pitchFamily="34" charset="0"/>
                <a:cs typeface="Calibri" panose="020F0502020204030204" pitchFamily="34" charset="0"/>
              </a:rPr>
              <a:t>Temporal</a:t>
            </a:r>
            <a:r>
              <a:rPr lang="it-IT" b="1" dirty="0">
                <a:solidFill>
                  <a:schemeClr val="bg2">
                    <a:lumMod val="50000"/>
                  </a:schemeClr>
                </a:solidFill>
                <a:latin typeface="Calibri" panose="020F0502020204030204" pitchFamily="34" charset="0"/>
                <a:cs typeface="Calibri" panose="020F0502020204030204" pitchFamily="34" charset="0"/>
              </a:rPr>
              <a:t> </a:t>
            </a:r>
            <a:r>
              <a:rPr lang="it-IT" b="1" dirty="0" err="1">
                <a:solidFill>
                  <a:schemeClr val="bg2">
                    <a:lumMod val="50000"/>
                  </a:schemeClr>
                </a:solidFill>
                <a:latin typeface="Calibri" panose="020F0502020204030204" pitchFamily="34" charset="0"/>
                <a:cs typeface="Calibri" panose="020F0502020204030204" pitchFamily="34" charset="0"/>
              </a:rPr>
              <a:t>pulse</a:t>
            </a:r>
            <a:r>
              <a:rPr lang="it-IT" b="1" dirty="0">
                <a:solidFill>
                  <a:schemeClr val="bg2">
                    <a:lumMod val="50000"/>
                  </a:schemeClr>
                </a:solidFill>
                <a:latin typeface="Calibri" panose="020F0502020204030204" pitchFamily="34" charset="0"/>
                <a:cs typeface="Calibri" panose="020F0502020204030204" pitchFamily="34" charset="0"/>
              </a:rPr>
              <a:t> </a:t>
            </a:r>
            <a:r>
              <a:rPr lang="it-IT" b="1" dirty="0" err="1">
                <a:solidFill>
                  <a:schemeClr val="bg2">
                    <a:lumMod val="50000"/>
                  </a:schemeClr>
                </a:solidFill>
                <a:latin typeface="Calibri" panose="020F0502020204030204" pitchFamily="34" charset="0"/>
                <a:cs typeface="Calibri" panose="020F0502020204030204" pitchFamily="34" charset="0"/>
              </a:rPr>
              <a:t>shaping</a:t>
            </a:r>
            <a:r>
              <a:rPr lang="it-IT" b="1" dirty="0">
                <a:solidFill>
                  <a:schemeClr val="bg2">
                    <a:lumMod val="50000"/>
                  </a:schemeClr>
                </a:solidFill>
                <a:latin typeface="Calibri" panose="020F0502020204030204" pitchFamily="34" charset="0"/>
                <a:cs typeface="Calibri" panose="020F0502020204030204" pitchFamily="34" charset="0"/>
              </a:rPr>
              <a:t> </a:t>
            </a:r>
            <a:r>
              <a:rPr lang="it-IT" b="1" dirty="0" err="1">
                <a:solidFill>
                  <a:schemeClr val="bg2">
                    <a:lumMod val="50000"/>
                  </a:schemeClr>
                </a:solidFill>
                <a:latin typeface="Calibri" panose="020F0502020204030204" pitchFamily="34" charset="0"/>
                <a:cs typeface="Calibri" panose="020F0502020204030204" pitchFamily="34" charset="0"/>
              </a:rPr>
              <a:t>stacking</a:t>
            </a:r>
            <a:r>
              <a:rPr lang="it-IT" b="1" dirty="0">
                <a:solidFill>
                  <a:schemeClr val="bg2">
                    <a:lumMod val="50000"/>
                  </a:schemeClr>
                </a:solidFill>
                <a:latin typeface="Calibri" panose="020F0502020204030204" pitchFamily="34" charset="0"/>
                <a:cs typeface="Calibri" panose="020F0502020204030204" pitchFamily="34" charset="0"/>
              </a:rPr>
              <a:t> (3 </a:t>
            </a:r>
            <a:r>
              <a:rPr lang="it-IT" b="1" dirty="0" err="1">
                <a:solidFill>
                  <a:schemeClr val="bg2">
                    <a:lumMod val="50000"/>
                  </a:schemeClr>
                </a:solidFill>
                <a:latin typeface="Calibri" panose="020F0502020204030204" pitchFamily="34" charset="0"/>
                <a:cs typeface="Calibri" panose="020F0502020204030204" pitchFamily="34" charset="0"/>
              </a:rPr>
              <a:t>cristalls</a:t>
            </a:r>
            <a:r>
              <a:rPr lang="it-IT" b="1" dirty="0">
                <a:solidFill>
                  <a:schemeClr val="bg2">
                    <a:lumMod val="50000"/>
                  </a:schemeClr>
                </a:solidFill>
                <a:latin typeface="Calibri" panose="020F0502020204030204" pitchFamily="34" charset="0"/>
                <a:cs typeface="Calibri" panose="020F0502020204030204" pitchFamily="34" charset="0"/>
              </a:rPr>
              <a:t> </a:t>
            </a:r>
            <a:r>
              <a:rPr lang="it-IT" b="1" dirty="0" err="1">
                <a:solidFill>
                  <a:schemeClr val="bg2">
                    <a:lumMod val="50000"/>
                  </a:schemeClr>
                </a:solidFill>
                <a:latin typeface="Calibri" panose="020F0502020204030204" pitchFamily="34" charset="0"/>
                <a:cs typeface="Calibri" panose="020F0502020204030204" pitchFamily="34" charset="0"/>
              </a:rPr>
              <a:t>alpha</a:t>
            </a:r>
            <a:r>
              <a:rPr lang="it-IT" b="1" dirty="0">
                <a:solidFill>
                  <a:schemeClr val="bg2">
                    <a:lumMod val="50000"/>
                  </a:schemeClr>
                </a:solidFill>
                <a:latin typeface="Calibri" panose="020F0502020204030204" pitchFamily="34" charset="0"/>
                <a:cs typeface="Calibri" panose="020F0502020204030204" pitchFamily="34" charset="0"/>
              </a:rPr>
              <a:t>-BBO)</a:t>
            </a:r>
          </a:p>
        </p:txBody>
      </p:sp>
    </p:spTree>
    <p:extLst>
      <p:ext uri="{BB962C8B-B14F-4D97-AF65-F5344CB8AC3E}">
        <p14:creationId xmlns:p14="http://schemas.microsoft.com/office/powerpoint/2010/main" val="25422313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44449</TotalTime>
  <Words>2204</Words>
  <Application>Microsoft Macintosh PowerPoint</Application>
  <PresentationFormat>Widescreen</PresentationFormat>
  <Paragraphs>258</Paragraphs>
  <Slides>29</Slides>
  <Notes>20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29</vt:i4>
      </vt:variant>
    </vt:vector>
  </HeadingPairs>
  <TitlesOfParts>
    <vt:vector size="37" baseType="lpstr">
      <vt:lpstr>Arial</vt:lpstr>
      <vt:lpstr>Calibri</vt:lpstr>
      <vt:lpstr>Cambria Math</vt:lpstr>
      <vt:lpstr>DejaVu Sans</vt:lpstr>
      <vt:lpstr>Symbol</vt:lpstr>
      <vt:lpstr>Times New Roman</vt:lpstr>
      <vt:lpstr>Wingdings</vt:lpstr>
      <vt:lpstr>Office Theme</vt:lpstr>
      <vt:lpstr>Presentazione standard di PowerPoint</vt:lpstr>
      <vt:lpstr>HB2TF</vt:lpstr>
      <vt:lpstr>HB2TF in a nutshell</vt:lpstr>
      <vt:lpstr>HB2TF Summary</vt:lpstr>
      <vt:lpstr>Photocathodes</vt:lpstr>
      <vt:lpstr>INFN LASA Cs2Te Photocathodes</vt:lpstr>
      <vt:lpstr>Photocathodes for HB2TF</vt:lpstr>
      <vt:lpstr>Laser scheme</vt:lpstr>
      <vt:lpstr>Laser scheme &amp; components</vt:lpstr>
      <vt:lpstr>Laser scheme &amp; results</vt:lpstr>
      <vt:lpstr>DC Guns</vt:lpstr>
      <vt:lpstr>DC Gun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Beam Manipulation</vt:lpstr>
      <vt:lpstr>Beam Manipulation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Manager/>
  <Company>infn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subject/>
  <dc:creator>michelato</dc:creator>
  <cp:keywords/>
  <dc:description/>
  <cp:lastModifiedBy>Dario Augusto Giove</cp:lastModifiedBy>
  <cp:revision>1394</cp:revision>
  <cp:lastPrinted>2020-02-09T18:17:45Z</cp:lastPrinted>
  <dcterms:created xsi:type="dcterms:W3CDTF">2007-06-02T13:07:12Z</dcterms:created>
  <dcterms:modified xsi:type="dcterms:W3CDTF">2023-03-03T06:33:11Z</dcterms:modified>
  <cp:category/>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Company">
    <vt:lpwstr>infn</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0</vt:i4>
  </property>
  <property fmtid="{D5CDD505-2E9C-101B-9397-08002B2CF9AE}" pid="9" name="PresentationFormat">
    <vt:lpwstr>Widescreen</vt:lpwstr>
  </property>
  <property fmtid="{D5CDD505-2E9C-101B-9397-08002B2CF9AE}" pid="10" name="ScaleCrop">
    <vt:bool>false</vt:bool>
  </property>
  <property fmtid="{D5CDD505-2E9C-101B-9397-08002B2CF9AE}" pid="11" name="ShareDoc">
    <vt:bool>false</vt:bool>
  </property>
  <property fmtid="{D5CDD505-2E9C-101B-9397-08002B2CF9AE}" pid="12" name="Slides">
    <vt:i4>0</vt:i4>
  </property>
</Properties>
</file>