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304" r:id="rId2"/>
    <p:sldId id="558" r:id="rId3"/>
    <p:sldId id="557" r:id="rId4"/>
    <p:sldId id="559" r:id="rId5"/>
    <p:sldId id="560" r:id="rId6"/>
    <p:sldId id="561" r:id="rId7"/>
    <p:sldId id="563" r:id="rId8"/>
    <p:sldId id="567" r:id="rId9"/>
    <p:sldId id="564" r:id="rId10"/>
    <p:sldId id="565" r:id="rId11"/>
    <p:sldId id="568" r:id="rId12"/>
    <p:sldId id="555" r:id="rId13"/>
    <p:sldId id="5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9694"/>
    <a:srgbClr val="0E42FF"/>
    <a:srgbClr val="D81F9A"/>
    <a:srgbClr val="F9C646"/>
    <a:srgbClr val="008045"/>
    <a:srgbClr val="2E528F"/>
    <a:srgbClr val="4473C3"/>
    <a:srgbClr val="FD6500"/>
    <a:srgbClr val="9FB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24"/>
    <p:restoredTop sz="88148"/>
  </p:normalViewPr>
  <p:slideViewPr>
    <p:cSldViewPr snapToGrid="0" snapToObjects="1">
      <p:cViewPr varScale="1">
        <p:scale>
          <a:sx n="97" d="100"/>
          <a:sy n="97" d="100"/>
        </p:scale>
        <p:origin x="24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8BE02-E4F3-5040-873D-CC864087A6F9}" type="datetimeFigureOut">
              <a:rPr lang="en-US" smtClean="0"/>
              <a:t>3/2/23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AE955-D2A0-AF4D-A4D6-02E25E3916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55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CA086-2005-4564-B9E7-A279E01C720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154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33199-04DA-417E-87AE-8F28333BA5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564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5A18E-A65F-4D03-A708-A06E22705EE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2482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B3ADC-2156-4206-AB89-223A08831E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19148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A366B-70A9-4E2A-BA67-83B16F6D8E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164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FD77E-AE52-4DB7-826F-C17692D4B5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542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57F89-A925-445A-A1F3-1E0C9DC578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301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20273-F0C6-4716-90EB-6826C6F630D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026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82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A2B03-4417-44D5-B431-C82F644653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6638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C5752-9BF5-438E-AA70-1E105BE580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765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6B0BBA4-782A-457D-AF1F-5FDA513886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241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B628282-D3F0-8046-9528-DFEC014F482E}"/>
              </a:ext>
            </a:extLst>
          </p:cNvPr>
          <p:cNvSpPr/>
          <p:nvPr/>
        </p:nvSpPr>
        <p:spPr>
          <a:xfrm>
            <a:off x="3605348" y="698545"/>
            <a:ext cx="809897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Accelerator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lost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great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scientist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 a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great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</a:t>
            </a:r>
            <a:endParaRPr lang="it-I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Vittorio Giorgio Vaccaro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passed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away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11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February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2023 in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town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Naples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Full Professor of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electromagnetic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fields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free-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propagation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Federico II of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Naples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active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field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accelerator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throughout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career –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working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Intersecting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Storage Ring (ISR), the first high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intensity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collider,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CERN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1966 and 1969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contributions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remain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key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field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beam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having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introduced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pioneering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fundamental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concepts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beam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impedance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stability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diagrams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knowledgeable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wise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jovial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forward-thinking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with a wide culture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spanning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from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human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sciences</a:t>
            </a:r>
            <a:r>
              <a:rPr lang="it-IT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an open </a:t>
            </a:r>
            <a:r>
              <a:rPr lang="it-IT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</a:t>
            </a:r>
            <a:endParaRPr lang="it-IT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Proud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be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Neapolitan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always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ready to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explain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everyone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rich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region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also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expressions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Neapolitan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language</a:t>
            </a:r>
            <a:endParaRPr lang="it-I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1966 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defined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founding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concepts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characterization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accelerators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respect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stability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beams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by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defining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concept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accelerator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impedance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Subsequently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with A. G. Ruggiero, 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established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the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stability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criteria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inventing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well-known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universal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stability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closely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related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concept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impedance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In 1969, 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introduced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concept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wake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field</a:t>
            </a:r>
            <a:r>
              <a:rPr lang="it-IT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design of the ISR and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these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concepts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continue to be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particular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evaluate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performance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limits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circular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accelerators</a:t>
            </a:r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it-IT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628D38B-36CB-D540-A587-A381D74A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07" y="44621"/>
            <a:ext cx="10716287" cy="843654"/>
          </a:xfrm>
        </p:spPr>
        <p:txBody>
          <a:bodyPr/>
          <a:lstStyle/>
          <a:p>
            <a:r>
              <a:rPr lang="en-US" dirty="0"/>
              <a:t>A Vittorio, </a:t>
            </a:r>
            <a:r>
              <a:rPr lang="en-US" dirty="0" err="1"/>
              <a:t>grazie</a:t>
            </a:r>
            <a:r>
              <a:rPr lang="en-US" dirty="0"/>
              <a:t>.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1EF1F17-DEA7-E94A-B038-1E1F212D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754" y="6111084"/>
            <a:ext cx="3297645" cy="756466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02/03/23</a:t>
            </a:r>
          </a:p>
          <a:p>
            <a:pPr>
              <a:defRPr/>
            </a:pPr>
            <a:r>
              <a:rPr lang="it-IT" altLang="it-IT" dirty="0"/>
              <a:t>Seconda Giornata Acceleratori INFN-LNS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4AB99B3-2217-F54B-BBC3-E24795EC5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76" y="888275"/>
            <a:ext cx="29464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2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C842407-8FC4-9B4A-94E1-981CD9C1DD60}"/>
              </a:ext>
            </a:extLst>
          </p:cNvPr>
          <p:cNvSpPr txBox="1">
            <a:spLocks/>
          </p:cNvSpPr>
          <p:nvPr/>
        </p:nvSpPr>
        <p:spPr>
          <a:xfrm>
            <a:off x="609601" y="232603"/>
            <a:ext cx="10972800" cy="8805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</a:rPr>
              <a:t>Since 2008 for some periods as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j-ea"/>
                <a:cs typeface="+mj-cs"/>
                <a:sym typeface="Wingdings" pitchFamily="2" charset="2"/>
              </a:rPr>
              <a:t>Scientific Associate at </a:t>
            </a:r>
            <a:r>
              <a:rPr lang="en-US" sz="2400" dirty="0">
                <a:solidFill>
                  <a:sysClr val="windowText" lastClr="000000"/>
                </a:solidFill>
                <a:sym typeface="Wingdings" pitchFamily="2" charset="2"/>
              </a:rPr>
              <a:t>CERN (most recently at the BE-ABP-ICE unit)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D5EDEBC-9CD1-924E-8E7F-79E4504D35FA}"/>
              </a:ext>
            </a:extLst>
          </p:cNvPr>
          <p:cNvSpPr txBox="1"/>
          <p:nvPr/>
        </p:nvSpPr>
        <p:spPr>
          <a:xfrm>
            <a:off x="468667" y="1515140"/>
            <a:ext cx="111137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Vittorio began working on a range of semi-analytical impedance calculations and involved a large number of young scientists, e.g.,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impedance of a C-shaped magnet (kicker),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impedance of step transitions, resistive wall of elliptical beam chambers,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Mixed Mode Matching (MMM) techniques for impedance of inserts (cavity, iris, finite length collimator, etc.)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picked up some cutting edge subjects like development of alternative bench measurement techniques (e-gun, antenna)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Collaboration with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researchers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of the INFN-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division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of Roma1 for the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impedances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stability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of the LHC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beams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especially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vacuum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chambers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portions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unconventional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shapes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(C-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shaped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kicker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magnets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step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transition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, resistive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wall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impedance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of an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elliptical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chamber</a:t>
            </a:r>
            <a:r>
              <a:rPr lang="it-IT" sz="2400" dirty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20445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950B50-A07B-0D47-8328-6295C36AB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Last works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28EA12-8D5C-6B49-A8A6-6697E1A53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BA6479-A7B1-E748-87E7-C5650E2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F4CA0C2-368F-3148-A0C6-5DDE978F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13" y="1555769"/>
            <a:ext cx="5127762" cy="201885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65EC35F-85DF-7048-8F00-1296C7D84520}"/>
              </a:ext>
            </a:extLst>
          </p:cNvPr>
          <p:cNvSpPr txBox="1"/>
          <p:nvPr/>
        </p:nvSpPr>
        <p:spPr>
          <a:xfrm>
            <a:off x="6334539" y="3180522"/>
            <a:ext cx="5247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Coupling impedances evaluation for a bi-layer coated vacuum chamber</a:t>
            </a:r>
          </a:p>
          <a:p>
            <a:r>
              <a:rPr lang="en-GB" dirty="0"/>
              <a:t>Telescopic measurement technique for high Q-factor evaluation </a:t>
            </a:r>
          </a:p>
          <a:p>
            <a:r>
              <a:rPr lang="it-IT" dirty="0" err="1">
                <a:ea typeface="Calibri" panose="020F0502020204030204" pitchFamily="34" charset="0"/>
                <a:cs typeface="Times New Roman" panose="02020603050405020304" pitchFamily="18" charset="0"/>
              </a:rPr>
              <a:t>Coupling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a typeface="Calibri" panose="020F0502020204030204" pitchFamily="34" charset="0"/>
                <a:cs typeface="Times New Roman" panose="02020603050405020304" pitchFamily="18" charset="0"/>
              </a:rPr>
              <a:t>impedances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it-IT" dirty="0" err="1">
                <a:ea typeface="Calibri" panose="020F0502020204030204" pitchFamily="34" charset="0"/>
                <a:cs typeface="Times New Roman" panose="02020603050405020304" pitchFamily="18" charset="0"/>
              </a:rPr>
              <a:t>vacuum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a typeface="Calibri" panose="020F0502020204030204" pitchFamily="34" charset="0"/>
                <a:cs typeface="Times New Roman" panose="02020603050405020304" pitchFamily="18" charset="0"/>
              </a:rPr>
              <a:t>chambers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a typeface="Calibri" panose="020F0502020204030204" pitchFamily="34" charset="0"/>
                <a:cs typeface="Times New Roman" panose="02020603050405020304" pitchFamily="18" charset="0"/>
              </a:rPr>
              <a:t>portions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it-IT" dirty="0" err="1">
                <a:ea typeface="Calibri" panose="020F0502020204030204" pitchFamily="34" charset="0"/>
                <a:cs typeface="Times New Roman" panose="02020603050405020304" pitchFamily="18" charset="0"/>
              </a:rPr>
              <a:t>unconventional</a:t>
            </a:r>
            <a:r>
              <a:rPr lang="it-IT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a typeface="Calibri" panose="020F0502020204030204" pitchFamily="34" charset="0"/>
                <a:cs typeface="Times New Roman" panose="02020603050405020304" pitchFamily="18" charset="0"/>
              </a:rPr>
              <a:t>shapes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992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E3036AB1-E4A1-B743-A000-CA8ECA323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890" y="4145758"/>
            <a:ext cx="4165600" cy="3124200"/>
          </a:xfrm>
          <a:prstGeom prst="rect">
            <a:avLst/>
          </a:prstGeo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1EF1F17-DEA7-E94A-B038-1E1F212D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02/03/23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2370959D-ED71-6E44-B09F-13B5D546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88" y="61804"/>
            <a:ext cx="11229703" cy="621449"/>
          </a:xfrm>
        </p:spPr>
        <p:txBody>
          <a:bodyPr/>
          <a:lstStyle/>
          <a:p>
            <a:r>
              <a:rPr lang="en-GB" dirty="0"/>
              <a:t>Workshops on Impedance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AE071A28-FE76-C345-9509-65E2AD7D1A1A}"/>
              </a:ext>
            </a:extLst>
          </p:cNvPr>
          <p:cNvSpPr txBox="1"/>
          <p:nvPr/>
        </p:nvSpPr>
        <p:spPr>
          <a:xfrm>
            <a:off x="167427" y="476586"/>
            <a:ext cx="3841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ERICE 2014</a:t>
            </a:r>
          </a:p>
          <a:p>
            <a:r>
              <a:rPr lang="en-US" dirty="0">
                <a:solidFill>
                  <a:schemeClr val="bg1"/>
                </a:solidFill>
              </a:rPr>
              <a:t>First Impedance Workshop co-chaired with Elias and me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C8AAEE5F-E02E-7942-8FF0-C4897ECDA033}"/>
              </a:ext>
            </a:extLst>
          </p:cNvPr>
          <p:cNvSpPr txBox="1"/>
          <p:nvPr/>
        </p:nvSpPr>
        <p:spPr>
          <a:xfrm>
            <a:off x="810636" y="3778022"/>
            <a:ext cx="7952509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Cambria"/>
                <a:cs typeface="Cambria"/>
              </a:rPr>
              <a:t>BENEVENTO 2017: Workshop on Impedances and Beam Instabilities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  <a:latin typeface="Cambria"/>
                <a:cs typeface="Cambria"/>
              </a:rPr>
              <a:t>We gave Vittorio a honorary plaque to congratulate him on the first 50 years of beam-coupling impedances !!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73EE7FC-7CB5-AF4B-A276-6A7C1EED8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844322"/>
            <a:ext cx="6197600" cy="2933700"/>
          </a:xfr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B8525FC-FA19-1F4B-AFDC-DBC5A76DB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3373713"/>
            <a:ext cx="34290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39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2370959D-ED71-6E44-B09F-13B5D546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88" y="61804"/>
            <a:ext cx="11162029" cy="632795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en-GB" sz="3600" dirty="0"/>
              <a:t>Vittorio and his school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A3F62AC-FC5C-B342-989B-7B830409C348}"/>
              </a:ext>
            </a:extLst>
          </p:cNvPr>
          <p:cNvSpPr/>
          <p:nvPr/>
        </p:nvSpPr>
        <p:spPr>
          <a:xfrm>
            <a:off x="4912354" y="715497"/>
            <a:ext cx="7122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Always proud of the young scientists that he trained and supported. 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1D98042-709F-294C-8E9D-D4372B5744C5}"/>
              </a:ext>
            </a:extLst>
          </p:cNvPr>
          <p:cNvSpPr/>
          <p:nvPr/>
        </p:nvSpPr>
        <p:spPr>
          <a:xfrm>
            <a:off x="169818" y="1105727"/>
            <a:ext cx="766025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Luigi Palumbo (Università la Sapienza)</a:t>
            </a:r>
          </a:p>
          <a:p>
            <a:r>
              <a:rPr lang="it-IT" sz="1600" dirty="0" err="1"/>
              <a:t>Godehard</a:t>
            </a:r>
            <a:r>
              <a:rPr lang="it-IT" sz="1600" dirty="0"/>
              <a:t> </a:t>
            </a:r>
            <a:r>
              <a:rPr lang="it-IT" sz="1600" dirty="0" err="1"/>
              <a:t>Wuestefeld</a:t>
            </a:r>
            <a:r>
              <a:rPr lang="it-IT" sz="1600" dirty="0"/>
              <a:t> (Bessy)</a:t>
            </a:r>
          </a:p>
          <a:p>
            <a:r>
              <a:rPr lang="it-IT" sz="1600" dirty="0"/>
              <a:t>Eliana </a:t>
            </a:r>
            <a:r>
              <a:rPr lang="it-IT" sz="1600" dirty="0" err="1"/>
              <a:t>Gianfelice</a:t>
            </a:r>
            <a:r>
              <a:rPr lang="it-IT" sz="1600" dirty="0"/>
              <a:t> (</a:t>
            </a:r>
            <a:r>
              <a:rPr lang="it-IT" sz="1600" dirty="0" err="1"/>
              <a:t>Fermilab</a:t>
            </a:r>
            <a:r>
              <a:rPr lang="it-IT" sz="1600" dirty="0"/>
              <a:t>)</a:t>
            </a:r>
          </a:p>
          <a:p>
            <a:r>
              <a:rPr lang="it-IT" sz="1600" dirty="0"/>
              <a:t>Caterina </a:t>
            </a:r>
            <a:r>
              <a:rPr lang="it-IT" sz="1600" dirty="0" err="1"/>
              <a:t>Biscari</a:t>
            </a:r>
            <a:r>
              <a:rPr lang="it-IT" sz="1600" dirty="0"/>
              <a:t> (Direttrice di Alba, Spagna)</a:t>
            </a:r>
          </a:p>
          <a:p>
            <a:r>
              <a:rPr lang="it-IT" sz="1600" dirty="0"/>
              <a:t>Maria Rosaria Masullo (INFN Napoli)</a:t>
            </a:r>
          </a:p>
          <a:p>
            <a:r>
              <a:rPr lang="it-IT" sz="1600" dirty="0"/>
              <a:t>Francesca Galluccio (INFN Napoli)</a:t>
            </a:r>
          </a:p>
          <a:p>
            <a:r>
              <a:rPr lang="it-IT" sz="1600" dirty="0"/>
              <a:t>Augusto Lombardi (INFN Legnaro)</a:t>
            </a:r>
          </a:p>
          <a:p>
            <a:pPr lvl="0"/>
            <a:r>
              <a:rPr lang="it-IT" sz="1600" dirty="0">
                <a:solidFill>
                  <a:srgbClr val="000000"/>
                </a:solidFill>
              </a:rPr>
              <a:t>Roberto Losito (Staff CERN)</a:t>
            </a:r>
          </a:p>
          <a:p>
            <a:r>
              <a:rPr lang="it-IT" sz="1600" dirty="0"/>
              <a:t>Giovanni </a:t>
            </a:r>
            <a:r>
              <a:rPr lang="it-IT" sz="1600" dirty="0" err="1"/>
              <a:t>Rumolo</a:t>
            </a:r>
            <a:r>
              <a:rPr lang="it-IT" sz="1600" dirty="0"/>
              <a:t> (Staff CERN) </a:t>
            </a:r>
          </a:p>
          <a:p>
            <a:r>
              <a:rPr lang="it-IT" sz="1600" dirty="0"/>
              <a:t>Antonio Palmieri (INFN Legnaro)</a:t>
            </a:r>
          </a:p>
          <a:p>
            <a:r>
              <a:rPr lang="it-IT" sz="1600" dirty="0"/>
              <a:t>Alessandro Masi (Staff CERN)</a:t>
            </a:r>
          </a:p>
          <a:p>
            <a:r>
              <a:rPr lang="it-IT" sz="1600" dirty="0"/>
              <a:t>Alessandro D’Elia (</a:t>
            </a:r>
            <a:r>
              <a:rPr lang="it-IT" sz="1600" dirty="0" err="1"/>
              <a:t>European</a:t>
            </a:r>
            <a:r>
              <a:rPr lang="it-IT" sz="1600" dirty="0"/>
              <a:t> </a:t>
            </a:r>
            <a:r>
              <a:rPr lang="it-IT" sz="1600" dirty="0" err="1"/>
              <a:t>Synchrotron</a:t>
            </a:r>
            <a:r>
              <a:rPr lang="it-IT" sz="1600" dirty="0"/>
              <a:t> </a:t>
            </a:r>
            <a:r>
              <a:rPr lang="it-IT" sz="1600" dirty="0" err="1"/>
              <a:t>Radiation</a:t>
            </a:r>
            <a:r>
              <a:rPr lang="it-IT" sz="1600" dirty="0"/>
              <a:t> </a:t>
            </a:r>
            <a:r>
              <a:rPr lang="it-IT" sz="1600" dirty="0" err="1"/>
              <a:t>Facility</a:t>
            </a:r>
            <a:r>
              <a:rPr lang="it-IT" sz="1600" dirty="0"/>
              <a:t> - Grenoble)</a:t>
            </a:r>
          </a:p>
          <a:p>
            <a:r>
              <a:rPr lang="it-IT" sz="1600" dirty="0"/>
              <a:t>Mauro Migliorati (Università la Sapienza)</a:t>
            </a:r>
          </a:p>
          <a:p>
            <a:r>
              <a:rPr lang="it-IT" sz="1600" dirty="0"/>
              <a:t>Sara </a:t>
            </a:r>
            <a:r>
              <a:rPr lang="it-IT" sz="1600" dirty="0" err="1"/>
              <a:t>Lanzone</a:t>
            </a:r>
            <a:r>
              <a:rPr lang="it-IT" sz="1600" dirty="0"/>
              <a:t> (</a:t>
            </a:r>
            <a:r>
              <a:rPr lang="it-IT" sz="1600" dirty="0" err="1"/>
              <a:t>IBA,Belgio</a:t>
            </a:r>
            <a:r>
              <a:rPr lang="it-IT" sz="1600" dirty="0"/>
              <a:t>)</a:t>
            </a:r>
          </a:p>
          <a:p>
            <a:r>
              <a:rPr lang="it-IT" sz="1600" dirty="0"/>
              <a:t>Claudio Serpico (</a:t>
            </a:r>
            <a:r>
              <a:rPr lang="it-IT" sz="1600" dirty="0" err="1"/>
              <a:t>Research</a:t>
            </a:r>
            <a:r>
              <a:rPr lang="it-IT" sz="1600" dirty="0"/>
              <a:t> Instruments -Germany)</a:t>
            </a:r>
          </a:p>
          <a:p>
            <a:r>
              <a:rPr lang="it-IT" sz="1600" dirty="0"/>
              <a:t>Marco Panniello (</a:t>
            </a:r>
            <a:r>
              <a:rPr lang="it-IT" sz="1600" dirty="0" err="1"/>
              <a:t>Arktis</a:t>
            </a:r>
            <a:r>
              <a:rPr lang="it-IT" sz="1600" dirty="0"/>
              <a:t>, </a:t>
            </a:r>
            <a:r>
              <a:rPr lang="it-IT" sz="1600" dirty="0" err="1"/>
              <a:t>Swiss</a:t>
            </a:r>
            <a:r>
              <a:rPr lang="it-IT" sz="1600" dirty="0"/>
              <a:t>)</a:t>
            </a:r>
          </a:p>
          <a:p>
            <a:r>
              <a:rPr lang="it-IT" sz="1600" dirty="0"/>
              <a:t>Carlo Zannini (CERN </a:t>
            </a:r>
            <a:r>
              <a:rPr lang="it-IT" sz="1600" dirty="0" err="1"/>
              <a:t>fellow</a:t>
            </a:r>
            <a:r>
              <a:rPr lang="it-IT" sz="1600" dirty="0"/>
              <a:t> - staff )</a:t>
            </a:r>
          </a:p>
          <a:p>
            <a:r>
              <a:rPr lang="it-IT" sz="1600" dirty="0"/>
              <a:t>Giovanni De Michele (Adam, </a:t>
            </a:r>
            <a:r>
              <a:rPr lang="it-IT" sz="1600" dirty="0" err="1"/>
              <a:t>Swiss</a:t>
            </a:r>
            <a:r>
              <a:rPr lang="it-IT" sz="1600" dirty="0"/>
              <a:t>)</a:t>
            </a:r>
          </a:p>
          <a:p>
            <a:r>
              <a:rPr lang="it-IT" sz="1600" dirty="0"/>
              <a:t>Renato Di Prisco (</a:t>
            </a:r>
            <a:r>
              <a:rPr lang="it-IT" sz="1600" dirty="0" err="1"/>
              <a:t>University</a:t>
            </a:r>
            <a:r>
              <a:rPr lang="it-IT" sz="1600" dirty="0"/>
              <a:t> of Lund)</a:t>
            </a:r>
          </a:p>
          <a:p>
            <a:r>
              <a:rPr lang="it-IT" sz="1600" dirty="0" err="1"/>
              <a:t>Alessadro</a:t>
            </a:r>
            <a:r>
              <a:rPr lang="it-IT" sz="1600" dirty="0"/>
              <a:t> </a:t>
            </a:r>
            <a:r>
              <a:rPr lang="it-IT" sz="1600" dirty="0" err="1"/>
              <a:t>Danisi</a:t>
            </a:r>
            <a:r>
              <a:rPr lang="it-IT" sz="1600" dirty="0"/>
              <a:t> (ITER)</a:t>
            </a:r>
          </a:p>
          <a:p>
            <a:r>
              <a:rPr lang="it-IT" sz="1600" dirty="0"/>
              <a:t>Nicolò Biancacci (CERN </a:t>
            </a:r>
            <a:r>
              <a:rPr lang="it-IT" sz="1600" dirty="0" err="1"/>
              <a:t>fellow</a:t>
            </a:r>
            <a:r>
              <a:rPr lang="it-IT" sz="1600" dirty="0"/>
              <a:t>- staff)</a:t>
            </a:r>
          </a:p>
          <a:p>
            <a:r>
              <a:rPr lang="it-IT" sz="1600" dirty="0"/>
              <a:t>Serena Persichelli (LBNL)</a:t>
            </a:r>
          </a:p>
          <a:p>
            <a:r>
              <a:rPr lang="it-IT" sz="1600" dirty="0"/>
              <a:t>Andrea Passarelli (INFN </a:t>
            </a:r>
            <a:r>
              <a:rPr lang="it-IT" sz="1600" dirty="0" err="1"/>
              <a:t>fellow</a:t>
            </a:r>
            <a:r>
              <a:rPr lang="it-IT" sz="1600" dirty="0"/>
              <a:t> )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D195AB6-E29B-794A-867F-FDBCAF4C0562}"/>
              </a:ext>
            </a:extLst>
          </p:cNvPr>
          <p:cNvSpPr/>
          <p:nvPr/>
        </p:nvSpPr>
        <p:spPr>
          <a:xfrm rot="938835">
            <a:off x="7442685" y="1915148"/>
            <a:ext cx="3518912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Sorry if someone is not in the list</a:t>
            </a:r>
            <a:endParaRPr lang="en-GB" b="1" i="1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916EE80C-8908-9246-B6BF-131941344921}"/>
              </a:ext>
            </a:extLst>
          </p:cNvPr>
          <p:cNvSpPr/>
          <p:nvPr/>
        </p:nvSpPr>
        <p:spPr>
          <a:xfrm>
            <a:off x="327248" y="687831"/>
            <a:ext cx="3377848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 i="1" dirty="0"/>
              <a:t>My best scientific production</a:t>
            </a:r>
            <a:endParaRPr lang="en-GB" b="1" i="1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921427E-1540-F642-B331-701114E127D0}"/>
              </a:ext>
            </a:extLst>
          </p:cNvPr>
          <p:cNvSpPr/>
          <p:nvPr/>
        </p:nvSpPr>
        <p:spPr>
          <a:xfrm rot="938835">
            <a:off x="4551316" y="5640973"/>
            <a:ext cx="330090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And many other CERN fellows</a:t>
            </a:r>
            <a:endParaRPr lang="en-GB" b="1" i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61702BC-89EC-C54F-8AA2-21A5CF061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317" y="3352800"/>
            <a:ext cx="40005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3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86D8C9-783F-C045-A7CF-1F3975C3B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90AE6A-034A-9147-A677-2D43557B4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6A75C0-0007-0E42-AD62-312CE69F7DC9}"/>
              </a:ext>
            </a:extLst>
          </p:cNvPr>
          <p:cNvSpPr txBox="1"/>
          <p:nvPr/>
        </p:nvSpPr>
        <p:spPr>
          <a:xfrm>
            <a:off x="9653450" y="1593669"/>
            <a:ext cx="2116183" cy="369332"/>
          </a:xfrm>
          <a:prstGeom prst="rect">
            <a:avLst/>
          </a:prstGeom>
          <a:solidFill>
            <a:srgbClr val="DA9694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IPAC ‘19- Australia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6F5DAF9-6228-B148-8DFF-7E5DD358E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15925"/>
            <a:ext cx="83185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34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1EF1F17-DEA7-E94A-B038-1E1F212D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754" y="6111084"/>
            <a:ext cx="3297645" cy="75646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02/03/23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Seconda Giornata Acceleratori INFN-LNS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9D5E88F-D77F-BF42-838D-7EEBB3CCA486}"/>
              </a:ext>
            </a:extLst>
          </p:cNvPr>
          <p:cNvSpPr txBox="1">
            <a:spLocks/>
          </p:cNvSpPr>
          <p:nvPr/>
        </p:nvSpPr>
        <p:spPr bwMode="auto">
          <a:xfrm>
            <a:off x="1181116" y="48371"/>
            <a:ext cx="10489475" cy="6668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/>
              <a:t>A pioneer on beam coupling impedance …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1FA10CA-D790-2147-B7C9-1E1602B4D45C}"/>
              </a:ext>
            </a:extLst>
          </p:cNvPr>
          <p:cNvSpPr txBox="1">
            <a:spLocks/>
          </p:cNvSpPr>
          <p:nvPr/>
        </p:nvSpPr>
        <p:spPr>
          <a:xfrm>
            <a:off x="972273" y="716130"/>
            <a:ext cx="6516547" cy="3357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The concept of beam coupling impedance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applied to accelerators dates back to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1966-67, when it was introduced to express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the self-induced EM fields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First from a lumped discontinuity (e.g., an RF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cavity)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Later on generalized to a distributed source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around the machine (e.g., the resistive vacuum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chamber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F10C423-32F1-D443-A435-9DCBF9184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16" y="3727048"/>
            <a:ext cx="9317122" cy="284331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4420A6-4986-9D4A-B6A5-FC4A10D84032}"/>
              </a:ext>
            </a:extLst>
          </p:cNvPr>
          <p:cNvSpPr txBox="1">
            <a:spLocks/>
          </p:cNvSpPr>
          <p:nvPr/>
        </p:nvSpPr>
        <p:spPr>
          <a:xfrm>
            <a:off x="7922872" y="2210764"/>
            <a:ext cx="3599728" cy="1651579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His viewpoint was to start from a source current going to the voltage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through an impedance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96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1EF1F17-DEA7-E94A-B038-1E1F212D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754" y="6111084"/>
            <a:ext cx="3297645" cy="756466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02/03/23</a:t>
            </a:r>
          </a:p>
          <a:p>
            <a:pPr>
              <a:defRPr/>
            </a:pPr>
            <a:r>
              <a:rPr lang="it-IT" altLang="it-IT" dirty="0"/>
              <a:t>Seconda Giornata Acceleratori INFN-LNS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69F12E2-7D64-9E43-853F-B8E0B015B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588"/>
            <a:ext cx="6446521" cy="5036344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DCA0B832-3F11-AC46-B1EE-7B1DE53C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9507"/>
            <a:ext cx="4511041" cy="743704"/>
          </a:xfrm>
        </p:spPr>
        <p:txBody>
          <a:bodyPr/>
          <a:lstStyle/>
          <a:p>
            <a:r>
              <a:rPr lang="en-GB" sz="3200" dirty="0"/>
              <a:t>With Andy Sessler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40EC45C9-1550-484C-87C8-0FA9FE021468}"/>
              </a:ext>
            </a:extLst>
          </p:cNvPr>
          <p:cNvSpPr/>
          <p:nvPr/>
        </p:nvSpPr>
        <p:spPr>
          <a:xfrm>
            <a:off x="4108271" y="962965"/>
            <a:ext cx="2338250" cy="100584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4BE4A4-5AAD-8D44-B984-CED48FF62C45}"/>
              </a:ext>
            </a:extLst>
          </p:cNvPr>
          <p:cNvSpPr txBox="1"/>
          <p:nvPr/>
        </p:nvSpPr>
        <p:spPr>
          <a:xfrm>
            <a:off x="1828800" y="783211"/>
            <a:ext cx="2630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Febraury</a:t>
            </a:r>
            <a:r>
              <a:rPr lang="en-GB" dirty="0"/>
              <a:t> 1967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486D2DE-517A-B347-B369-3C14EAC6A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0" y="3212718"/>
            <a:ext cx="6261100" cy="3251200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576454C1-8FD3-FD4C-B86F-FD86C9F26281}"/>
              </a:ext>
            </a:extLst>
          </p:cNvPr>
          <p:cNvSpPr/>
          <p:nvPr/>
        </p:nvSpPr>
        <p:spPr>
          <a:xfrm>
            <a:off x="9248503" y="5120641"/>
            <a:ext cx="1870165" cy="73129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olo 3">
            <a:extLst>
              <a:ext uri="{FF2B5EF4-FFF2-40B4-BE49-F238E27FC236}">
                <a16:creationId xmlns:a16="http://schemas.microsoft.com/office/drawing/2014/main" id="{36E7D358-6CD3-0540-932C-3335B4BBEC20}"/>
              </a:ext>
            </a:extLst>
          </p:cNvPr>
          <p:cNvSpPr txBox="1">
            <a:spLocks/>
          </p:cNvSpPr>
          <p:nvPr/>
        </p:nvSpPr>
        <p:spPr bwMode="auto">
          <a:xfrm>
            <a:off x="6805929" y="2469014"/>
            <a:ext cx="4511041" cy="74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3200" kern="0" dirty="0"/>
              <a:t>With Sandro Ruggiero</a:t>
            </a:r>
          </a:p>
        </p:txBody>
      </p:sp>
    </p:spTree>
    <p:extLst>
      <p:ext uri="{BB962C8B-B14F-4D97-AF65-F5344CB8AC3E}">
        <p14:creationId xmlns:p14="http://schemas.microsoft.com/office/powerpoint/2010/main" val="3621852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1EF1F17-DEA7-E94A-B038-1E1F212D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754" y="6111084"/>
            <a:ext cx="3297645" cy="756466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02/03/23</a:t>
            </a:r>
          </a:p>
          <a:p>
            <a:pPr>
              <a:defRPr/>
            </a:pPr>
            <a:r>
              <a:rPr lang="it-IT" altLang="it-IT" dirty="0"/>
              <a:t>Seconda Giornata Acceleratori INFN-LNS 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DCA0B832-3F11-AC46-B1EE-7B1DE53C5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" y="39506"/>
            <a:ext cx="6731727" cy="74370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sz="3200" dirty="0"/>
              <a:t>A pioneer on stability diagrams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9EE83EA-F396-8D4C-A83F-8DE28C0AC223}"/>
              </a:ext>
            </a:extLst>
          </p:cNvPr>
          <p:cNvSpPr txBox="1">
            <a:spLocks/>
          </p:cNvSpPr>
          <p:nvPr/>
        </p:nvSpPr>
        <p:spPr>
          <a:xfrm>
            <a:off x="156754" y="744021"/>
            <a:ext cx="6892836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The concept of impedance was then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instrumental to define the stability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diagrams and stability region approach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First introduced for a coasting beam in the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longitudinal plane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Applied to ISR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In spite of the limited calculation tools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of the time, stability regions were derived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for a wide range of beam momentum spread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distributions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595FBECA-B406-A143-852F-1D2F385CE0FF}"/>
              </a:ext>
            </a:extLst>
          </p:cNvPr>
          <p:cNvSpPr txBox="1"/>
          <p:nvPr/>
        </p:nvSpPr>
        <p:spPr>
          <a:xfrm>
            <a:off x="7328262" y="5786358"/>
            <a:ext cx="2939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>
                <a:solidFill>
                  <a:srgbClr val="FF0000"/>
                </a:solidFill>
              </a:rPr>
              <a:t>Keil</a:t>
            </a:r>
            <a:r>
              <a:rPr lang="en-US" sz="1500" dirty="0">
                <a:solidFill>
                  <a:srgbClr val="FF0000"/>
                </a:solidFill>
              </a:rPr>
              <a:t>-Schnell (read circle) became more known in beam physics than Ruggiero-Vaccaro….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912490D9-D4F0-3D41-B574-101EB94F8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4" y="4219303"/>
            <a:ext cx="5943599" cy="2747290"/>
          </a:xfrm>
          <a:prstGeom prst="rect">
            <a:avLst/>
          </a:prstGeom>
        </p:spPr>
      </p:pic>
      <p:sp>
        <p:nvSpPr>
          <p:cNvPr id="20" name="Freccia destra con strisce 19">
            <a:extLst>
              <a:ext uri="{FF2B5EF4-FFF2-40B4-BE49-F238E27FC236}">
                <a16:creationId xmlns:a16="http://schemas.microsoft.com/office/drawing/2014/main" id="{1DC284F0-3C49-5944-99DA-F79A86A46076}"/>
              </a:ext>
            </a:extLst>
          </p:cNvPr>
          <p:cNvSpPr/>
          <p:nvPr/>
        </p:nvSpPr>
        <p:spPr>
          <a:xfrm rot="1671533">
            <a:off x="7291252" y="1227733"/>
            <a:ext cx="805542" cy="548640"/>
          </a:xfrm>
          <a:prstGeom prst="stripedRightArrow">
            <a:avLst>
              <a:gd name="adj1" fmla="val 50000"/>
              <a:gd name="adj2" fmla="val 251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DE05E64-CFAB-534C-BF7D-24FD4B93E276}"/>
              </a:ext>
            </a:extLst>
          </p:cNvPr>
          <p:cNvSpPr txBox="1"/>
          <p:nvPr/>
        </p:nvSpPr>
        <p:spPr>
          <a:xfrm>
            <a:off x="6223846" y="834095"/>
            <a:ext cx="1553696" cy="9233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Universal stability maps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2DD794-AEF9-B940-B85C-E6F670A65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344" y="579058"/>
            <a:ext cx="3810000" cy="5130800"/>
          </a:xfrm>
          <a:prstGeom prst="rect">
            <a:avLst/>
          </a:prstGeom>
        </p:spPr>
      </p:pic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0BC2D8AD-1254-914E-B616-48781FEC7C8B}"/>
              </a:ext>
            </a:extLst>
          </p:cNvPr>
          <p:cNvSpPr/>
          <p:nvPr/>
        </p:nvSpPr>
        <p:spPr>
          <a:xfrm>
            <a:off x="7540392" y="3144458"/>
            <a:ext cx="1894114" cy="16067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264E8AA-762D-EC4D-A0BB-4B8542CFD9DA}"/>
              </a:ext>
            </a:extLst>
          </p:cNvPr>
          <p:cNvCxnSpPr>
            <a:cxnSpLocks/>
          </p:cNvCxnSpPr>
          <p:nvPr/>
        </p:nvCxnSpPr>
        <p:spPr>
          <a:xfrm flipV="1">
            <a:off x="7709910" y="4322826"/>
            <a:ext cx="825058" cy="133397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14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1EF1F17-DEA7-E94A-B038-1E1F212D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754" y="6111084"/>
            <a:ext cx="3297645" cy="756466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02/03/23</a:t>
            </a:r>
          </a:p>
          <a:p>
            <a:pPr>
              <a:defRPr/>
            </a:pPr>
            <a:r>
              <a:rPr lang="it-IT" altLang="it-IT" dirty="0"/>
              <a:t>Seconda Giornata Acceleratori INFN-LNS </a:t>
            </a:r>
          </a:p>
        </p:txBody>
      </p:sp>
      <p:sp>
        <p:nvSpPr>
          <p:cNvPr id="14" name="Titolo 3">
            <a:extLst>
              <a:ext uri="{FF2B5EF4-FFF2-40B4-BE49-F238E27FC236}">
                <a16:creationId xmlns:a16="http://schemas.microsoft.com/office/drawing/2014/main" id="{B801302D-D409-6847-86D3-8509E5A8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3211"/>
            <a:ext cx="6731727" cy="74370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GB" sz="3200" dirty="0"/>
              <a:t>A pioneer on stability diagrams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AD6BADC-5C25-BE41-AD46-6D921F518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00"/>
            <a:ext cx="121920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85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1EF1F17-DEA7-E94A-B038-1E1F212D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754" y="6111084"/>
            <a:ext cx="3297645" cy="756466"/>
          </a:xfrm>
        </p:spPr>
        <p:txBody>
          <a:bodyPr/>
          <a:lstStyle/>
          <a:p>
            <a:pPr>
              <a:defRPr/>
            </a:pPr>
            <a:r>
              <a:rPr lang="it-IT" altLang="it-IT" dirty="0"/>
              <a:t>02/03/23</a:t>
            </a:r>
          </a:p>
          <a:p>
            <a:pPr>
              <a:defRPr/>
            </a:pPr>
            <a:r>
              <a:rPr lang="it-IT" altLang="it-IT" dirty="0"/>
              <a:t>Seconda Giornata Acceleratori INFN-LNS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9967DE-CCA5-5049-A556-3C2291B31498}"/>
              </a:ext>
            </a:extLst>
          </p:cNvPr>
          <p:cNvSpPr txBox="1">
            <a:spLocks/>
          </p:cNvSpPr>
          <p:nvPr/>
        </p:nvSpPr>
        <p:spPr>
          <a:xfrm>
            <a:off x="326571" y="232954"/>
            <a:ext cx="11865429" cy="3999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Vittorio left CERN in 1969 to start and pursue his academic career at the University ”Federico II” of Naples,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working on Electromagnetism problems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After a break of less than 10 years, he came back to accelerator physics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European projects: EHF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His work was still </a:t>
            </a:r>
            <a:r>
              <a:rPr kumimoji="0" lang="en-US" sz="2400" b="0" i="0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linked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to key results and reference papers, e.g.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Review of full theory of wake fields and impedances (extension of his previous work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to time domain and transverse plane!)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Establish an improved formula for the estimation of beam-coupling impedances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from bench measurements</a:t>
            </a:r>
          </a:p>
        </p:txBody>
      </p:sp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9B12E46E-A711-404F-AF38-865EBD9E4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95" y="3654986"/>
            <a:ext cx="3647301" cy="338859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874462D6-BC90-B046-9696-CC3D9A054714}"/>
              </a:ext>
            </a:extLst>
          </p:cNvPr>
          <p:cNvGrpSpPr/>
          <p:nvPr/>
        </p:nvGrpSpPr>
        <p:grpSpPr>
          <a:xfrm>
            <a:off x="7840105" y="3775164"/>
            <a:ext cx="3937673" cy="3148236"/>
            <a:chOff x="7882291" y="2790325"/>
            <a:chExt cx="3937673" cy="3148236"/>
          </a:xfrm>
        </p:grpSpPr>
        <p:pic>
          <p:nvPicPr>
            <p:cNvPr id="9" name="Picture 9" descr="Text, letter&#10;&#10;Description automatically generated">
              <a:extLst>
                <a:ext uri="{FF2B5EF4-FFF2-40B4-BE49-F238E27FC236}">
                  <a16:creationId xmlns:a16="http://schemas.microsoft.com/office/drawing/2014/main" id="{79DF98DD-B8FD-BE47-B42C-AD82189EE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82291" y="2790325"/>
              <a:ext cx="3937673" cy="31482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95102C07-D57D-4843-B4A9-99E689E4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7165" y="5003900"/>
              <a:ext cx="1869812" cy="61557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3195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E31792-F4E5-4346-8A60-D5EFCA608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6CA75B6-A6AD-6547-801E-30B33E21E0BD}"/>
              </a:ext>
            </a:extLst>
          </p:cNvPr>
          <p:cNvSpPr txBox="1">
            <a:spLocks/>
          </p:cNvSpPr>
          <p:nvPr/>
        </p:nvSpPr>
        <p:spPr>
          <a:xfrm>
            <a:off x="490329" y="72968"/>
            <a:ext cx="10479157" cy="54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Not only theoretical research but also experimental one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E078872-F3A0-C04E-A2F9-93F24165C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29" y="740019"/>
            <a:ext cx="6210951" cy="114300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780F9E8-8E69-6043-871F-CA89A7F75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235" y="672756"/>
            <a:ext cx="4664764" cy="243137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6C5786F-2D65-F04A-B150-DC8D9C0C4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222" y="2936317"/>
            <a:ext cx="6275492" cy="171499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A96187C-A580-CF40-92E4-E00FE108D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9" y="1593289"/>
            <a:ext cx="6233744" cy="1024808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EE414F2A-D130-A545-B61B-6E08454BB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235" y="2380384"/>
            <a:ext cx="4194759" cy="190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6">
            <a:extLst>
              <a:ext uri="{FF2B5EF4-FFF2-40B4-BE49-F238E27FC236}">
                <a16:creationId xmlns:a16="http://schemas.microsoft.com/office/drawing/2014/main" id="{B4E461DE-86BB-6A4F-86A7-CE6CE33EA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556" y="4907565"/>
            <a:ext cx="9853437" cy="24191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just">
              <a:spcBef>
                <a:spcPct val="20000"/>
              </a:spcBef>
            </a:pPr>
            <a:r>
              <a:rPr lang="en-US" altLang="en-CH" dirty="0">
                <a:solidFill>
                  <a:srgbClr val="002060"/>
                </a:solidFill>
                <a:latin typeface="+mn-lt"/>
              </a:rPr>
              <a:t>According to a well accepted theory, by means of the measured scattering parameters in setup with stretched wire one may get the Coupling Impedance</a:t>
            </a:r>
            <a:endParaRPr lang="en-US" altLang="en-CH" b="0" dirty="0">
              <a:solidFill>
                <a:srgbClr val="00206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20000"/>
              </a:spcBef>
            </a:pPr>
            <a:r>
              <a:rPr lang="en-US" altLang="en-CH" b="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However, its results are only partially reliable at least in some range of frequencies. This is due to the presence of the wire which perturbs the measurement making uncertain some results. </a:t>
            </a:r>
            <a:r>
              <a:rPr lang="en-US" altLang="en-CH" b="0" dirty="0">
                <a:solidFill>
                  <a:srgbClr val="FF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presence of the wire, indeed, shifts the cutoff frequency to zero by introducing a TEM mode</a:t>
            </a:r>
            <a:r>
              <a:rPr lang="en-US" altLang="en-CH" b="0" dirty="0">
                <a:solidFill>
                  <a:srgbClr val="3333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20000"/>
              </a:spcBef>
            </a:pPr>
            <a:r>
              <a:rPr lang="en-US" altLang="en-CH" b="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This implies that all the resonances which should in reality fall in the cutoff region will be depressed </a:t>
            </a:r>
            <a:endParaRPr lang="en-GB" altLang="en-CH" b="0" dirty="0">
              <a:solidFill>
                <a:srgbClr val="00206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9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41ADB6-F0E2-7746-BC22-F8B3DA2E0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02/03/23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12ACCE-0BB3-E441-9638-43E62ECE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Secondo incontro Giornate sugli acceleratori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5863A611-63BC-1D4D-B69D-E74CC30683C0}"/>
              </a:ext>
            </a:extLst>
          </p:cNvPr>
          <p:cNvSpPr txBox="1">
            <a:spLocks/>
          </p:cNvSpPr>
          <p:nvPr/>
        </p:nvSpPr>
        <p:spPr>
          <a:xfrm>
            <a:off x="838200" y="125869"/>
            <a:ext cx="10515600" cy="1006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Prothotherapy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GB" sz="35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linac</a:t>
            </a:r>
            <a:r>
              <a:rPr kumimoji="0" lang="en-GB" sz="3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projects: LIBO and ACLIP-PALME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E5087791-3652-AD4B-99B6-2F31EEB746CB}"/>
              </a:ext>
            </a:extLst>
          </p:cNvPr>
          <p:cNvSpPr/>
          <p:nvPr/>
        </p:nvSpPr>
        <p:spPr>
          <a:xfrm>
            <a:off x="9477079" y="6389123"/>
            <a:ext cx="2370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Patent</a:t>
            </a:r>
            <a:r>
              <a:rPr lang="it-IT" dirty="0">
                <a:solidFill>
                  <a:prstClr val="black"/>
                </a:solidFill>
                <a:latin typeface="Times New Roman" panose="02020603050405020304" pitchFamily="18" charset="0"/>
              </a:rPr>
              <a:t> Nr 2008 A25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08085F21-9A88-A14E-A658-F7917AE77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708" y="2657047"/>
            <a:ext cx="4085259" cy="119883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0D0690F-FF22-3849-AFBD-AF051D706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841" y="1218497"/>
            <a:ext cx="5149663" cy="133574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AC5F8F3-C0D1-D24C-9EA2-4EB5E7D7E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53" y="4661989"/>
            <a:ext cx="6809493" cy="1973333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0B71FDC5-170F-0E44-B4A6-5E52796DD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340" y="4484646"/>
            <a:ext cx="2583254" cy="2304311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8C39607-844E-DD46-9133-985F5C40414F}"/>
              </a:ext>
            </a:extLst>
          </p:cNvPr>
          <p:cNvSpPr txBox="1"/>
          <p:nvPr/>
        </p:nvSpPr>
        <p:spPr>
          <a:xfrm>
            <a:off x="344557" y="1011213"/>
            <a:ext cx="3113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CERN-INFN (Na, Ba, MI) and UNIMI-UNINA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9C98E94-2D51-A140-A8B0-E4057E8AA8C2}"/>
              </a:ext>
            </a:extLst>
          </p:cNvPr>
          <p:cNvSpPr txBox="1"/>
          <p:nvPr/>
        </p:nvSpPr>
        <p:spPr>
          <a:xfrm>
            <a:off x="9105685" y="2476448"/>
            <a:ext cx="3113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INFN (Na, Ba, MI) and UNIMI-UNINA-UNIBA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5DE151E-14F2-1348-AC4B-FDC94153D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57" y="1677408"/>
            <a:ext cx="2638992" cy="28702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2523D80-AA90-8B40-8208-AC8F2B7E5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1886" y="3124120"/>
            <a:ext cx="3094106" cy="318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85176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135688</TotalTime>
  <Words>1134</Words>
  <Application>Microsoft Macintosh PowerPoint</Application>
  <PresentationFormat>Widescreen</PresentationFormat>
  <Paragraphs>106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Cambria</vt:lpstr>
      <vt:lpstr>Courier New</vt:lpstr>
      <vt:lpstr>Times New Roman</vt:lpstr>
      <vt:lpstr>Wingdings</vt:lpstr>
      <vt:lpstr>Struttura predefinita</vt:lpstr>
      <vt:lpstr>A Vittorio, grazie.</vt:lpstr>
      <vt:lpstr>Presentazione standard di PowerPoint</vt:lpstr>
      <vt:lpstr>Presentazione standard di PowerPoint</vt:lpstr>
      <vt:lpstr>With Andy Sessler</vt:lpstr>
      <vt:lpstr>A pioneer on stability diagrams</vt:lpstr>
      <vt:lpstr>A pioneer on stability diagrams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Last works </vt:lpstr>
      <vt:lpstr>Workshops on Impedance</vt:lpstr>
      <vt:lpstr>Vittorio and his school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CEI section meetings</dc:title>
  <dc:subject/>
  <dc:creator>Microsoft Office User</dc:creator>
  <cp:keywords/>
  <dc:description/>
  <cp:lastModifiedBy>Maria Rosaria Masullo</cp:lastModifiedBy>
  <cp:revision>1225</cp:revision>
  <dcterms:created xsi:type="dcterms:W3CDTF">2019-08-06T09:01:59Z</dcterms:created>
  <dcterms:modified xsi:type="dcterms:W3CDTF">2023-03-02T07:32:42Z</dcterms:modified>
  <cp:category/>
</cp:coreProperties>
</file>