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1" r:id="rId2"/>
    <p:sldMasterId id="2147483691" r:id="rId3"/>
  </p:sldMasterIdLst>
  <p:notesMasterIdLst>
    <p:notesMasterId r:id="rId32"/>
  </p:notesMasterIdLst>
  <p:sldIdLst>
    <p:sldId id="256" r:id="rId4"/>
    <p:sldId id="1050" r:id="rId5"/>
    <p:sldId id="1028" r:id="rId6"/>
    <p:sldId id="1049" r:id="rId7"/>
    <p:sldId id="1032" r:id="rId8"/>
    <p:sldId id="998" r:id="rId9"/>
    <p:sldId id="1029" r:id="rId10"/>
    <p:sldId id="709" r:id="rId11"/>
    <p:sldId id="1036" r:id="rId12"/>
    <p:sldId id="1043" r:id="rId13"/>
    <p:sldId id="1051" r:id="rId14"/>
    <p:sldId id="1045" r:id="rId15"/>
    <p:sldId id="1046" r:id="rId16"/>
    <p:sldId id="1027" r:id="rId17"/>
    <p:sldId id="1037" r:id="rId18"/>
    <p:sldId id="1035" r:id="rId19"/>
    <p:sldId id="1030" r:id="rId20"/>
    <p:sldId id="1033" r:id="rId21"/>
    <p:sldId id="1034" r:id="rId22"/>
    <p:sldId id="1014" r:id="rId23"/>
    <p:sldId id="1044" r:id="rId24"/>
    <p:sldId id="1047" r:id="rId25"/>
    <p:sldId id="1048" r:id="rId26"/>
    <p:sldId id="1039" r:id="rId27"/>
    <p:sldId id="1042" r:id="rId28"/>
    <p:sldId id="1038" r:id="rId29"/>
    <p:sldId id="304" r:id="rId30"/>
    <p:sldId id="280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C79"/>
    <a:srgbClr val="92D8BD"/>
    <a:srgbClr val="FFDD41"/>
    <a:srgbClr val="FFF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11"/>
    <p:restoredTop sz="85921"/>
  </p:normalViewPr>
  <p:slideViewPr>
    <p:cSldViewPr snapToGrid="0" snapToObjects="1">
      <p:cViewPr>
        <p:scale>
          <a:sx n="100" d="100"/>
          <a:sy n="100" d="100"/>
        </p:scale>
        <p:origin x="144" y="144"/>
      </p:cViewPr>
      <p:guideLst/>
    </p:cSldViewPr>
  </p:slideViewPr>
  <p:outlineViewPr>
    <p:cViewPr>
      <p:scale>
        <a:sx n="33" d="100"/>
        <a:sy n="33" d="100"/>
      </p:scale>
      <p:origin x="0" y="-123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8A0FC-E4EA-B346-A3AE-E2F330BD54F8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342FB-DA5B-8845-B33D-5FDE553DAC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70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7167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376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592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Data imputation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837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24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Early fusion: </a:t>
            </a:r>
            <a:r>
              <a:rPr lang="en-GB" sz="1200" dirty="0">
                <a:solidFill>
                  <a:schemeClr val="tx1"/>
                </a:solidFill>
                <a:effectLst/>
                <a:latin typeface="Helvetica" pitchFamily="2" charset="0"/>
              </a:rPr>
              <a:t>While simple, this approach is not suitable for many complex data modalities. </a:t>
            </a:r>
          </a:p>
          <a:p>
            <a:endParaRPr lang="en-GB" sz="1200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112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177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54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811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/>
          <a:lstStyle/>
          <a:p>
            <a:fld id="{1670F103-0456-4148-A95D-EEABBE47DC0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45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</a:rPr>
              <a:t>[3]	Sample RF. Ice Maker Market Report Coverage Report Coverage Base Year : Market Size in 2020 : Forecast Period : Forecast Period 2021 to 2027 CAGR : Details Report Coverage 2027 Value Projection : Historical Data for : No . of Pages : Tables , Charts &amp; Figures : </a:t>
            </a:r>
            <a:r>
              <a:rPr lang="en-GB" dirty="0" err="1">
                <a:effectLst/>
              </a:rPr>
              <a:t>Segm</a:t>
            </a:r>
            <a:r>
              <a:rPr lang="en-GB" dirty="0">
                <a:effectLst/>
              </a:rPr>
              <a:t> 2021:2021–7.</a:t>
            </a:r>
          </a:p>
          <a:p>
            <a:endParaRPr lang="en-GB" dirty="0"/>
          </a:p>
          <a:p>
            <a:r>
              <a:rPr lang="en-GB" dirty="0" err="1"/>
              <a:t>superresolutuon</a:t>
            </a:r>
            <a:endParaRPr lang="en-GB" dirty="0"/>
          </a:p>
          <a:p>
            <a:r>
              <a:rPr lang="en-GB" b="0" i="0" dirty="0">
                <a:solidFill>
                  <a:srgbClr val="333333"/>
                </a:solidFill>
                <a:effectLst/>
                <a:latin typeface="GillSansRegular"/>
              </a:rPr>
              <a:t>https://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GillSansRegular"/>
              </a:rPr>
              <a:t>doi.org</a:t>
            </a:r>
            <a:r>
              <a:rPr lang="en-GB" b="0" i="0" dirty="0">
                <a:solidFill>
                  <a:srgbClr val="333333"/>
                </a:solidFill>
                <a:effectLst/>
                <a:latin typeface="GillSansRegular"/>
              </a:rPr>
              <a:t>/10.1101/2022.01.24.22269144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124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indent="-406400"/>
            <a:r>
              <a:rPr lang="en-GB" dirty="0">
                <a:effectLst/>
              </a:rPr>
              <a:t>[1]	</a:t>
            </a:r>
            <a:r>
              <a:rPr lang="en-GB" dirty="0" err="1">
                <a:effectLst/>
              </a:rPr>
              <a:t>Pesapane</a:t>
            </a:r>
            <a:r>
              <a:rPr lang="en-GB" dirty="0">
                <a:effectLst/>
              </a:rPr>
              <a:t> F, </a:t>
            </a:r>
            <a:r>
              <a:rPr lang="en-GB" dirty="0" err="1">
                <a:effectLst/>
              </a:rPr>
              <a:t>Codari</a:t>
            </a:r>
            <a:r>
              <a:rPr lang="en-GB" dirty="0">
                <a:effectLst/>
              </a:rPr>
              <a:t> M, </a:t>
            </a:r>
            <a:r>
              <a:rPr lang="en-GB" dirty="0" err="1">
                <a:effectLst/>
              </a:rPr>
              <a:t>Sardanelli</a:t>
            </a:r>
            <a:r>
              <a:rPr lang="en-GB" dirty="0">
                <a:effectLst/>
              </a:rPr>
              <a:t> F. Artificial intelligence in medical imaging: threat or opportunity? Radiologists again at the forefront of innovation in medicine. </a:t>
            </a:r>
            <a:r>
              <a:rPr lang="en-GB" dirty="0" err="1">
                <a:effectLst/>
              </a:rPr>
              <a:t>Eur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Radiol</a:t>
            </a:r>
            <a:r>
              <a:rPr lang="en-GB" dirty="0">
                <a:effectLst/>
              </a:rPr>
              <a:t> Exp 2018;2. https://</a:t>
            </a:r>
            <a:r>
              <a:rPr lang="en-GB" dirty="0" err="1">
                <a:effectLst/>
              </a:rPr>
              <a:t>doi.org</a:t>
            </a:r>
            <a:r>
              <a:rPr lang="en-GB" dirty="0">
                <a:effectLst/>
              </a:rPr>
              <a:t>/10.1186/s41747-018-0061-6.</a:t>
            </a:r>
          </a:p>
          <a:p>
            <a:pPr marL="406400" indent="-406400"/>
            <a:r>
              <a:rPr lang="en-GB" dirty="0">
                <a:effectLst/>
              </a:rPr>
              <a:t>[2]	Liu X, </a:t>
            </a:r>
            <a:r>
              <a:rPr lang="en-GB" dirty="0" err="1">
                <a:effectLst/>
              </a:rPr>
              <a:t>Faes</a:t>
            </a:r>
            <a:r>
              <a:rPr lang="en-GB" dirty="0">
                <a:effectLst/>
              </a:rPr>
              <a:t> L, Kale AU, Wagner SK, Fu DJ, </a:t>
            </a:r>
            <a:r>
              <a:rPr lang="en-GB" dirty="0" err="1">
                <a:effectLst/>
              </a:rPr>
              <a:t>Bruynseels</a:t>
            </a:r>
            <a:r>
              <a:rPr lang="en-GB" dirty="0">
                <a:effectLst/>
              </a:rPr>
              <a:t> A, et al. A comparison of deep learning performance against health-care professionals in detecting diseases from medical imaging: a systematic review and meta-analysis. Lancet Digit Heal 2019;1:e271–97. https://</a:t>
            </a:r>
            <a:r>
              <a:rPr lang="en-GB" dirty="0" err="1">
                <a:effectLst/>
              </a:rPr>
              <a:t>doi.org</a:t>
            </a:r>
            <a:r>
              <a:rPr lang="en-GB" dirty="0">
                <a:effectLst/>
              </a:rPr>
              <a:t>/10.1016/S2589-7500(19)30123-2.</a:t>
            </a:r>
          </a:p>
          <a:p>
            <a:pPr marL="406400" indent="-406400"/>
            <a:r>
              <a:rPr lang="en-GB" dirty="0">
                <a:effectLst/>
              </a:rPr>
              <a:t>[4]	Oren O, Gersh BJ, Bhatt DL. Artificial intelligence in medical imaging: switching from radiographic pathological data to clinically meaningful endpoints. Lancet Digit Heal 2020;2:e486–8. https://</a:t>
            </a:r>
            <a:r>
              <a:rPr lang="en-GB" dirty="0" err="1">
                <a:effectLst/>
              </a:rPr>
              <a:t>doi.org</a:t>
            </a:r>
            <a:r>
              <a:rPr lang="en-GB" dirty="0">
                <a:effectLst/>
              </a:rPr>
              <a:t>/10.1016/S2589-7500(20)30160-6.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43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indent="-40640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950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518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Atelectasis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2,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Cardiomegaly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3,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Effusion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4,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Infiltration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5, Mass; 6,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Nodule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7, Pneumonia; 8,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Pneumothorax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9,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Consolidation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10, Edema; 11,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Emphysema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12,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Fibrosis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13,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Pleural_Thickening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14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Hernia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5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308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90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Geometric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augmentation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affine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(3b),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translating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(3c),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(3d),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(3e)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shearing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(3f) or some-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(3g) </a:t>
            </a:r>
            <a:endParaRPr lang="it-IT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use of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displacement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2D image t </a:t>
            </a:r>
            <a:endParaRPr lang="it-IT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DL-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augmentation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images and generate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images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model’s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generalisability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reduce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overfitting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training. </a:t>
            </a:r>
            <a:endParaRPr lang="it-IT" dirty="0">
              <a:effectLst/>
            </a:endParaRP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deformation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plausible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342FB-DA5B-8845-B33D-5FDE553DAC5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9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4005" y="2060600"/>
            <a:ext cx="56804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197600" y="2900600"/>
            <a:ext cx="5680400" cy="10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None/>
              <a:defRPr sz="3200">
                <a:solidFill>
                  <a:srgbClr val="B7B7B7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None/>
              <a:defRPr sz="3200">
                <a:solidFill>
                  <a:srgbClr val="B7B7B7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None/>
              <a:defRPr sz="3200">
                <a:solidFill>
                  <a:srgbClr val="B7B7B7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None/>
              <a:defRPr sz="3200">
                <a:solidFill>
                  <a:srgbClr val="B7B7B7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None/>
              <a:defRPr sz="3200">
                <a:solidFill>
                  <a:srgbClr val="B7B7B7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None/>
              <a:defRPr sz="3200">
                <a:solidFill>
                  <a:srgbClr val="B7B7B7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None/>
              <a:defRPr sz="3200">
                <a:solidFill>
                  <a:srgbClr val="B7B7B7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None/>
              <a:defRPr sz="3200">
                <a:solidFill>
                  <a:srgbClr val="B7B7B7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None/>
              <a:defRPr sz="32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084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38653" y="6517554"/>
            <a:ext cx="7372115" cy="34044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98103" y="6502805"/>
            <a:ext cx="7793615" cy="3291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C6EE-91C4-714F-ACE0-F7D22ECD4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7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38653" y="6517553"/>
            <a:ext cx="7372115" cy="34044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C6EE-91C4-714F-ACE0-F7D22ECD4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66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0" y="-3"/>
            <a:ext cx="12192000" cy="36572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4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24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24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24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24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24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24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24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24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24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248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7821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0" y="2206000"/>
            <a:ext cx="12192000" cy="2446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30479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248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1209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248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547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ctrTitle"/>
          </p:nvPr>
        </p:nvSpPr>
        <p:spPr>
          <a:xfrm>
            <a:off x="0" y="276067"/>
            <a:ext cx="12192000" cy="31048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4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4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248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8" name="Google Shape;38;p8"/>
          <p:cNvSpPr/>
          <p:nvPr/>
        </p:nvSpPr>
        <p:spPr>
          <a:xfrm>
            <a:off x="-7300" y="3388367"/>
            <a:ext cx="12192000" cy="346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59200" y="3463200"/>
            <a:ext cx="5860400" cy="3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9105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9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2133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6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2438339" marR="0" lvl="3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3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3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3657509" marR="0" lvl="5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3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4267093" marR="0" lvl="6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3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4876678" marR="0" lvl="7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3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5486263" marR="0" lvl="8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3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2"/>
          </p:nvPr>
        </p:nvSpPr>
        <p:spPr>
          <a:xfrm>
            <a:off x="6272464" y="3463200"/>
            <a:ext cx="5860400" cy="3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9105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9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2133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6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2438339" marR="0" lvl="3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3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3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3657509" marR="0" lvl="5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3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4267093" marR="0" lvl="6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3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4876678" marR="0" lvl="7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3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5486263" marR="0" lvl="8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333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6143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0BFD86-AA9A-254E-B300-6D308645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85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0BFD86-AA9A-254E-B300-6D308645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50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0BFD86-AA9A-254E-B300-6D308645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17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0BFD86-AA9A-254E-B300-6D308645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2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6198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0BFD86-AA9A-254E-B300-6D308645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39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0BFD86-AA9A-254E-B300-6D308645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52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0BFD86-AA9A-254E-B300-6D308645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6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0BFD86-AA9A-254E-B300-6D308645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86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0BFD86-AA9A-254E-B300-6D308645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74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0BFD86-AA9A-254E-B300-6D308645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46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Challenges in AI for Medical Image Analysis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0BFD86-AA9A-254E-B300-6D308645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27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2353" y="647488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28200" y="339301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Challenges in AI for Medical Image Analysis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14353" y="6424084"/>
            <a:ext cx="2743200" cy="365125"/>
          </a:xfrm>
          <a:prstGeom prst="rect">
            <a:avLst/>
          </a:prstGeom>
        </p:spPr>
        <p:txBody>
          <a:bodyPr/>
          <a:lstStyle/>
          <a:p>
            <a:fld id="{DD26928B-D493-4585-8F15-CBBAE2FE62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66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" y="5810249"/>
            <a:ext cx="12221633" cy="8572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92000"/>
                </a:schemeClr>
              </a:gs>
              <a:gs pos="77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  <a:gs pos="38000">
                <a:srgbClr val="002060">
                  <a:alpha val="63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" y="6667501"/>
            <a:ext cx="12206817" cy="2413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7000">
                <a:srgbClr val="C00000"/>
              </a:gs>
              <a:gs pos="100000">
                <a:srgbClr val="440C0C"/>
              </a:gs>
              <a:gs pos="38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2" y="1"/>
            <a:ext cx="12221633" cy="571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LAMBS_14b.gif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11076911" y="5804441"/>
            <a:ext cx="1165227" cy="86177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" y="1"/>
            <a:ext cx="12221633" cy="571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  <a:gs pos="1200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584" y="6602414"/>
            <a:ext cx="12192000" cy="318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1420248" algn="l"/>
                <a:tab pos="16642935" algn="l"/>
              </a:tabLst>
              <a:defRPr/>
            </a:pPr>
            <a:r>
              <a:rPr lang="en-US" sz="1467">
                <a:solidFill>
                  <a:prstClr val="white"/>
                </a:solidFill>
                <a:latin typeface="Calibri"/>
                <a:sym typeface="Apple LiGothic Medium" pitchFamily="34" charset="0"/>
              </a:rPr>
              <a:t>Francesca Cella - LAMBS - </a:t>
            </a:r>
            <a:r>
              <a:rPr lang="en-US" sz="1467">
                <a:solidFill>
                  <a:srgbClr val="0D0D0D"/>
                </a:solidFill>
                <a:latin typeface="Calibri"/>
                <a:sym typeface="Apple LiGothic Medium" pitchFamily="34" charset="0"/>
              </a:rPr>
              <a:t>MicroScoBiO Research Center, University of Genoa</a:t>
            </a:r>
            <a:r>
              <a:rPr lang="en-US" sz="1467">
                <a:solidFill>
                  <a:prstClr val="white"/>
                </a:solidFill>
                <a:latin typeface="Calibri"/>
                <a:sym typeface="Apple LiGothic Medium" pitchFamily="34" charset="0"/>
              </a:rPr>
              <a:t>   http://www.lambs.it</a:t>
            </a:r>
          </a:p>
        </p:txBody>
      </p:sp>
      <p:graphicFrame>
        <p:nvGraphicFramePr>
          <p:cNvPr id="11" name="Group 445"/>
          <p:cNvGraphicFramePr>
            <a:graphicFrameLocks noGrp="1"/>
          </p:cNvGraphicFramePr>
          <p:nvPr/>
        </p:nvGraphicFramePr>
        <p:xfrm>
          <a:off x="666751" y="0"/>
          <a:ext cx="11049000" cy="566739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6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Introduction-FRAP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3D </a:t>
                      </a: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Bleach</a:t>
                      </a: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distribution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TPE-FRAP</a:t>
                      </a: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PaGFP-FRAP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conclusions</a:t>
                      </a: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12" y="857237"/>
            <a:ext cx="109728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55502" y="4192247"/>
            <a:ext cx="10382323" cy="500060"/>
          </a:xfrm>
          <a:prstGeom prst="rect">
            <a:avLst/>
          </a:prstGeom>
        </p:spPr>
        <p:txBody>
          <a:bodyPr/>
          <a:lstStyle>
            <a:lvl1pPr algn="l">
              <a:defRPr sz="4267">
                <a:solidFill>
                  <a:schemeClr val="bg1"/>
                </a:solidFill>
                <a:latin typeface="Copperplate Gothic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67">
                <a:latin typeface="+mn-lt"/>
              </a:defRPr>
            </a:lvl1pPr>
          </a:lstStyle>
          <a:p>
            <a:pPr>
              <a:defRPr/>
            </a:pPr>
            <a:fld id="{B2DC968D-6F04-4D89-8D7B-4D478E4E6273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082896"/>
      </p:ext>
    </p:extLst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2" y="5810249"/>
            <a:ext cx="12221633" cy="8572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92000"/>
                </a:schemeClr>
              </a:gs>
              <a:gs pos="77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  <a:gs pos="38000">
                <a:srgbClr val="002060">
                  <a:alpha val="63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" y="6667501"/>
            <a:ext cx="12206817" cy="2413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7000">
                <a:srgbClr val="C00000"/>
              </a:gs>
              <a:gs pos="100000">
                <a:srgbClr val="440C0C"/>
              </a:gs>
              <a:gs pos="38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2" y="1"/>
            <a:ext cx="12221633" cy="571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LAMBS_14b.gif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11076911" y="5804441"/>
            <a:ext cx="1165227" cy="86177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Rectangle 8"/>
          <p:cNvSpPr/>
          <p:nvPr/>
        </p:nvSpPr>
        <p:spPr>
          <a:xfrm>
            <a:off x="2" y="1"/>
            <a:ext cx="12221633" cy="571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  <a:gs pos="1200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0584" y="6602414"/>
            <a:ext cx="12192000" cy="318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1420248" algn="l"/>
                <a:tab pos="16642935" algn="l"/>
              </a:tabLst>
              <a:defRPr/>
            </a:pPr>
            <a:r>
              <a:rPr lang="en-US" sz="1467">
                <a:solidFill>
                  <a:prstClr val="white"/>
                </a:solidFill>
                <a:latin typeface="Calibri"/>
                <a:sym typeface="Apple LiGothic Medium" pitchFamily="34" charset="0"/>
              </a:rPr>
              <a:t>Francesca Cella - LAMBS - </a:t>
            </a:r>
            <a:r>
              <a:rPr lang="en-US" sz="1467">
                <a:solidFill>
                  <a:srgbClr val="0D0D0D"/>
                </a:solidFill>
                <a:latin typeface="Calibri"/>
                <a:sym typeface="Apple LiGothic Medium" pitchFamily="34" charset="0"/>
              </a:rPr>
              <a:t>MicroScoBiO Research Center, University of Genoa</a:t>
            </a:r>
            <a:r>
              <a:rPr lang="en-US" sz="1467">
                <a:solidFill>
                  <a:prstClr val="white"/>
                </a:solidFill>
                <a:latin typeface="Calibri"/>
                <a:sym typeface="Apple LiGothic Medium" pitchFamily="34" charset="0"/>
              </a:rPr>
              <a:t>   http://www.lambs.it</a:t>
            </a:r>
          </a:p>
        </p:txBody>
      </p:sp>
      <p:graphicFrame>
        <p:nvGraphicFramePr>
          <p:cNvPr id="8" name="Group 445"/>
          <p:cNvGraphicFramePr>
            <a:graphicFrameLocks noGrp="1"/>
          </p:cNvGraphicFramePr>
          <p:nvPr/>
        </p:nvGraphicFramePr>
        <p:xfrm>
          <a:off x="666751" y="0"/>
          <a:ext cx="11049000" cy="566739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6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Introduction-FRAP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3D </a:t>
                      </a: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Bleach</a:t>
                      </a: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distribution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TPE-FRAP</a:t>
                      </a: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PaGFP-FRAP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conclusions</a:t>
                      </a: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67">
                <a:latin typeface="+mn-lt"/>
              </a:defRPr>
            </a:lvl1pPr>
          </a:lstStyle>
          <a:p>
            <a:pPr>
              <a:defRPr/>
            </a:pPr>
            <a:fld id="{C515B197-9EF2-47FD-B464-00B404392D38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61898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0" y="1140674"/>
            <a:ext cx="12192000" cy="57149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noProof="0"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15600" y="205436"/>
            <a:ext cx="1177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GB" noProof="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7AA3"/>
              </a:buClr>
              <a:buSzPts val="1400"/>
              <a:buChar char="■"/>
              <a:defRPr>
                <a:solidFill>
                  <a:srgbClr val="007AA3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7AA3"/>
              </a:buClr>
              <a:buSzPts val="1400"/>
              <a:buChar char="●"/>
              <a:defRPr>
                <a:solidFill>
                  <a:srgbClr val="007AA3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lang="en-GB" noProof="0"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277560" y="638459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2133">
                <a:solidFill>
                  <a:schemeClr val="bg2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24" name="Google Shape;24;p4"/>
          <p:cNvCxnSpPr/>
          <p:nvPr/>
        </p:nvCxnSpPr>
        <p:spPr>
          <a:xfrm>
            <a:off x="1302200" y="969036"/>
            <a:ext cx="95876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22EBE11-441D-E041-90AD-EDCD051E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0958" y="6453599"/>
            <a:ext cx="10717221" cy="360540"/>
          </a:xfrm>
          <a:prstGeom prst="rect">
            <a:avLst/>
          </a:prstGeom>
        </p:spPr>
        <p:txBody>
          <a:bodyPr/>
          <a:lstStyle>
            <a:lvl1pPr>
              <a:defRPr sz="16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GB" noProof="0"/>
              <a:t>Challenges in AI for Medical Image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388D3-BF8C-4648-AC84-3356565AA3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75" b="20981"/>
          <a:stretch/>
        </p:blipFill>
        <p:spPr>
          <a:xfrm>
            <a:off x="42334" y="6208811"/>
            <a:ext cx="1253068" cy="60800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37D487-1B2C-A748-9B96-C2853DC6EDD3}"/>
              </a:ext>
            </a:extLst>
          </p:cNvPr>
          <p:cNvCxnSpPr>
            <a:cxnSpLocks/>
          </p:cNvCxnSpPr>
          <p:nvPr userDrawn="1"/>
        </p:nvCxnSpPr>
        <p:spPr>
          <a:xfrm>
            <a:off x="1295401" y="6423167"/>
            <a:ext cx="10085932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5B68270-2590-667B-E699-363DBC723EA3}"/>
              </a:ext>
            </a:extLst>
          </p:cNvPr>
          <p:cNvGrpSpPr/>
          <p:nvPr userDrawn="1"/>
        </p:nvGrpSpPr>
        <p:grpSpPr>
          <a:xfrm>
            <a:off x="10879111" y="20324"/>
            <a:ext cx="1130050" cy="1186731"/>
            <a:chOff x="10879111" y="20324"/>
            <a:chExt cx="1130050" cy="1186731"/>
          </a:xfrm>
        </p:grpSpPr>
        <p:pic>
          <p:nvPicPr>
            <p:cNvPr id="10" name="Google Shape;93;p16">
              <a:extLst>
                <a:ext uri="{FF2B5EF4-FFF2-40B4-BE49-F238E27FC236}">
                  <a16:creationId xmlns:a16="http://schemas.microsoft.com/office/drawing/2014/main" id="{58B25805-87CB-5E43-A29F-B282F835DE6A}"/>
                </a:ext>
              </a:extLst>
            </p:cNvPr>
            <p:cNvPicPr preferRelativeResize="0"/>
            <p:nvPr userDrawn="1"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89801" y="20324"/>
              <a:ext cx="1119360" cy="1102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C5100F-CC44-C9FB-DB3D-550AE5420FBB}"/>
                </a:ext>
              </a:extLst>
            </p:cNvPr>
            <p:cNvSpPr txBox="1"/>
            <p:nvPr userDrawn="1"/>
          </p:nvSpPr>
          <p:spPr>
            <a:xfrm rot="17858469">
              <a:off x="10653960" y="643351"/>
              <a:ext cx="788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i="1" dirty="0">
                  <a:solidFill>
                    <a:schemeClr val="bg1"/>
                  </a:solidFill>
                  <a:latin typeface="Bradley Hand" pitchFamily="2" charset="77"/>
                </a:rPr>
                <a:t>next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3656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2" y="5810249"/>
            <a:ext cx="12221633" cy="8572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92000"/>
                </a:schemeClr>
              </a:gs>
              <a:gs pos="77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  <a:gs pos="38000">
                <a:srgbClr val="002060">
                  <a:alpha val="63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" y="6667501"/>
            <a:ext cx="12206817" cy="2413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7000">
                <a:srgbClr val="C00000"/>
              </a:gs>
              <a:gs pos="100000">
                <a:srgbClr val="440C0C"/>
              </a:gs>
              <a:gs pos="38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2" y="1"/>
            <a:ext cx="12221633" cy="571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LAMBS_14b.gif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11076911" y="5804441"/>
            <a:ext cx="1165227" cy="86177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Rectangle 8"/>
          <p:cNvSpPr/>
          <p:nvPr/>
        </p:nvSpPr>
        <p:spPr>
          <a:xfrm>
            <a:off x="2" y="1"/>
            <a:ext cx="12221633" cy="571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  <a:gs pos="1200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0584" y="6602414"/>
            <a:ext cx="12192000" cy="318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1420248" algn="l"/>
                <a:tab pos="16642935" algn="l"/>
              </a:tabLst>
              <a:defRPr/>
            </a:pPr>
            <a:r>
              <a:rPr lang="en-US" sz="1467">
                <a:solidFill>
                  <a:prstClr val="white"/>
                </a:solidFill>
                <a:latin typeface="Calibri"/>
                <a:sym typeface="Apple LiGothic Medium" pitchFamily="34" charset="0"/>
              </a:rPr>
              <a:t>Francesca Cella - LAMBS - </a:t>
            </a:r>
            <a:r>
              <a:rPr lang="en-US" sz="1467">
                <a:solidFill>
                  <a:srgbClr val="0D0D0D"/>
                </a:solidFill>
                <a:latin typeface="Calibri"/>
                <a:sym typeface="Apple LiGothic Medium" pitchFamily="34" charset="0"/>
              </a:rPr>
              <a:t>MicroScoBiO Research Center, University of Genoa</a:t>
            </a:r>
            <a:r>
              <a:rPr lang="en-US" sz="1467">
                <a:solidFill>
                  <a:prstClr val="white"/>
                </a:solidFill>
                <a:latin typeface="Calibri"/>
                <a:sym typeface="Apple LiGothic Medium" pitchFamily="34" charset="0"/>
              </a:rPr>
              <a:t>   http://www.lambs.it</a:t>
            </a:r>
          </a:p>
        </p:txBody>
      </p:sp>
      <p:graphicFrame>
        <p:nvGraphicFramePr>
          <p:cNvPr id="8" name="Group 445"/>
          <p:cNvGraphicFramePr>
            <a:graphicFrameLocks noGrp="1"/>
          </p:cNvGraphicFramePr>
          <p:nvPr/>
        </p:nvGraphicFramePr>
        <p:xfrm>
          <a:off x="666751" y="0"/>
          <a:ext cx="11049000" cy="566739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6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Introduction-FRAP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3D </a:t>
                      </a: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Bleach</a:t>
                      </a: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distribution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TPE-FRAP</a:t>
                      </a: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PaGFP-FRAP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conclusions</a:t>
                      </a: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67">
                <a:latin typeface="+mn-lt"/>
              </a:defRPr>
            </a:lvl1pPr>
          </a:lstStyle>
          <a:p>
            <a:pPr>
              <a:defRPr/>
            </a:pPr>
            <a:fld id="{0BA130A0-ACC1-48B1-945A-D8A835DE9766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892609"/>
      </p:ext>
    </p:extLst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2" y="5810249"/>
            <a:ext cx="12221633" cy="8572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92000"/>
                </a:schemeClr>
              </a:gs>
              <a:gs pos="77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  <a:gs pos="38000">
                <a:srgbClr val="002060">
                  <a:alpha val="63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" y="6667501"/>
            <a:ext cx="12206817" cy="2413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7000">
                <a:srgbClr val="C00000"/>
              </a:gs>
              <a:gs pos="100000">
                <a:srgbClr val="440C0C"/>
              </a:gs>
              <a:gs pos="38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2" y="1"/>
            <a:ext cx="12221633" cy="571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LAMBS_14b.gif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11076911" y="5804441"/>
            <a:ext cx="1165227" cy="86177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Rectangle 8"/>
          <p:cNvSpPr/>
          <p:nvPr/>
        </p:nvSpPr>
        <p:spPr>
          <a:xfrm>
            <a:off x="2" y="1"/>
            <a:ext cx="12221633" cy="571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  <a:gs pos="1200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0584" y="6602414"/>
            <a:ext cx="12192000" cy="318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1420248" algn="l"/>
                <a:tab pos="16642935" algn="l"/>
              </a:tabLst>
              <a:defRPr/>
            </a:pPr>
            <a:r>
              <a:rPr lang="en-US" sz="1467">
                <a:solidFill>
                  <a:prstClr val="white"/>
                </a:solidFill>
                <a:latin typeface="Calibri"/>
                <a:sym typeface="Apple LiGothic Medium" pitchFamily="34" charset="0"/>
              </a:rPr>
              <a:t>Francesca Cella - LAMBS - </a:t>
            </a:r>
            <a:r>
              <a:rPr lang="en-US" sz="1467">
                <a:solidFill>
                  <a:srgbClr val="0D0D0D"/>
                </a:solidFill>
                <a:latin typeface="Calibri"/>
                <a:sym typeface="Apple LiGothic Medium" pitchFamily="34" charset="0"/>
              </a:rPr>
              <a:t>MicroScoBiO Research Center, University of Genoa</a:t>
            </a:r>
            <a:r>
              <a:rPr lang="en-US" sz="1467">
                <a:solidFill>
                  <a:prstClr val="white"/>
                </a:solidFill>
                <a:latin typeface="Calibri"/>
                <a:sym typeface="Apple LiGothic Medium" pitchFamily="34" charset="0"/>
              </a:rPr>
              <a:t>   http://www.lambs.it</a:t>
            </a:r>
          </a:p>
        </p:txBody>
      </p:sp>
      <p:graphicFrame>
        <p:nvGraphicFramePr>
          <p:cNvPr id="8" name="Group 445"/>
          <p:cNvGraphicFramePr>
            <a:graphicFrameLocks noGrp="1"/>
          </p:cNvGraphicFramePr>
          <p:nvPr/>
        </p:nvGraphicFramePr>
        <p:xfrm>
          <a:off x="666751" y="0"/>
          <a:ext cx="11049000" cy="566739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6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Introduction-FRAP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3D </a:t>
                      </a: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Bleach</a:t>
                      </a: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distribution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TPE-FRAP</a:t>
                      </a: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PaGFP-FRAPa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conclusions</a:t>
                      </a: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67">
                <a:latin typeface="+mn-lt"/>
              </a:defRPr>
            </a:lvl1pPr>
          </a:lstStyle>
          <a:p>
            <a:pPr>
              <a:defRPr/>
            </a:pPr>
            <a:fld id="{8561B70A-98C5-40F4-ACCD-51A629E7B096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924060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2" y="5810249"/>
            <a:ext cx="12221633" cy="8572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92000"/>
                </a:schemeClr>
              </a:gs>
              <a:gs pos="77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  <a:gs pos="38000">
                <a:srgbClr val="002060">
                  <a:alpha val="63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" y="6667501"/>
            <a:ext cx="12206817" cy="2413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7000">
                <a:srgbClr val="C00000"/>
              </a:gs>
              <a:gs pos="100000">
                <a:srgbClr val="440C0C"/>
              </a:gs>
              <a:gs pos="38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2" y="1"/>
            <a:ext cx="12221633" cy="571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LAMBS_14b.gif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11076911" y="5804441"/>
            <a:ext cx="1165227" cy="86177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Rectangle 8"/>
          <p:cNvSpPr/>
          <p:nvPr/>
        </p:nvSpPr>
        <p:spPr>
          <a:xfrm>
            <a:off x="2" y="1"/>
            <a:ext cx="12221633" cy="571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  <a:gs pos="1200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0584" y="6602414"/>
            <a:ext cx="12192000" cy="318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1420248" algn="l"/>
                <a:tab pos="16642935" algn="l"/>
              </a:tabLst>
              <a:defRPr/>
            </a:pPr>
            <a:r>
              <a:rPr lang="en-US" sz="1467">
                <a:solidFill>
                  <a:prstClr val="white"/>
                </a:solidFill>
                <a:latin typeface="Calibri"/>
                <a:sym typeface="Apple LiGothic Medium" pitchFamily="34" charset="0"/>
              </a:rPr>
              <a:t>Francesca Cella - LAMBS - </a:t>
            </a:r>
            <a:r>
              <a:rPr lang="en-US" sz="1467">
                <a:solidFill>
                  <a:srgbClr val="0D0D0D"/>
                </a:solidFill>
                <a:latin typeface="Calibri"/>
                <a:sym typeface="Apple LiGothic Medium" pitchFamily="34" charset="0"/>
              </a:rPr>
              <a:t>MicroScoBiO Research Center, University of Genoa</a:t>
            </a:r>
            <a:r>
              <a:rPr lang="en-US" sz="1467">
                <a:solidFill>
                  <a:prstClr val="white"/>
                </a:solidFill>
                <a:latin typeface="Calibri"/>
                <a:sym typeface="Apple LiGothic Medium" pitchFamily="34" charset="0"/>
              </a:rPr>
              <a:t>   http://www.lambs.it</a:t>
            </a:r>
          </a:p>
        </p:txBody>
      </p:sp>
      <p:graphicFrame>
        <p:nvGraphicFramePr>
          <p:cNvPr id="8" name="Group 445"/>
          <p:cNvGraphicFramePr>
            <a:graphicFrameLocks noGrp="1"/>
          </p:cNvGraphicFramePr>
          <p:nvPr/>
        </p:nvGraphicFramePr>
        <p:xfrm>
          <a:off x="666751" y="0"/>
          <a:ext cx="11049000" cy="566739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6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Introduction-FRAP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3D </a:t>
                      </a: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Bleach</a:t>
                      </a: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distribution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TPE-FRAP</a:t>
                      </a: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PaGFP-FRAPa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conclusions</a:t>
                      </a:r>
                      <a:endParaRPr kumimoji="0" 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67">
                <a:latin typeface="+mn-lt"/>
              </a:defRPr>
            </a:lvl1pPr>
          </a:lstStyle>
          <a:p>
            <a:pPr>
              <a:defRPr/>
            </a:pPr>
            <a:fld id="{86A07D29-BD27-412F-A273-BE983FDDC557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155770"/>
      </p:ext>
    </p:extLst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 userDrawn="1"/>
        </p:nvSpPr>
        <p:spPr>
          <a:xfrm>
            <a:off x="285645" y="640402"/>
            <a:ext cx="1775867" cy="13319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Rounded Rectangle 65"/>
          <p:cNvSpPr/>
          <p:nvPr userDrawn="1"/>
        </p:nvSpPr>
        <p:spPr>
          <a:xfrm>
            <a:off x="-1614728" y="640402"/>
            <a:ext cx="1775867" cy="13319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Rounded Rectangle 67"/>
          <p:cNvSpPr/>
          <p:nvPr userDrawn="1"/>
        </p:nvSpPr>
        <p:spPr>
          <a:xfrm>
            <a:off x="-1614728" y="2055502"/>
            <a:ext cx="1775867" cy="13319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Rounded Rectangle 72"/>
          <p:cNvSpPr/>
          <p:nvPr userDrawn="1"/>
        </p:nvSpPr>
        <p:spPr>
          <a:xfrm>
            <a:off x="-1614728" y="3470601"/>
            <a:ext cx="1775867" cy="13319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Rounded Rectangle 88"/>
          <p:cNvSpPr/>
          <p:nvPr userDrawn="1"/>
        </p:nvSpPr>
        <p:spPr>
          <a:xfrm>
            <a:off x="-1614728" y="4885699"/>
            <a:ext cx="1775867" cy="13319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Rounded Rectangle 89"/>
          <p:cNvSpPr/>
          <p:nvPr userDrawn="1"/>
        </p:nvSpPr>
        <p:spPr>
          <a:xfrm>
            <a:off x="-1614728" y="-774697"/>
            <a:ext cx="1775867" cy="13319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Rounded Rectangle 90"/>
          <p:cNvSpPr/>
          <p:nvPr userDrawn="1"/>
        </p:nvSpPr>
        <p:spPr>
          <a:xfrm>
            <a:off x="-1614728" y="6300798"/>
            <a:ext cx="1775867" cy="13319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061514" y="640402"/>
            <a:ext cx="9420065" cy="694071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5333" b="0" i="0">
                <a:latin typeface="Bliss Pro Light"/>
                <a:cs typeface="Bliss Pro Light"/>
              </a:defRPr>
            </a:lvl1pPr>
          </a:lstStyle>
          <a:p>
            <a:pPr lvl="0"/>
            <a:r>
              <a:rPr lang="it-IT" dirty="0" err="1"/>
              <a:t>Name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61633" y="1335089"/>
            <a:ext cx="9419944" cy="636587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b="0" i="0">
                <a:latin typeface="Bliss Pro ExtraLight"/>
                <a:cs typeface="Bliss Pro ExtraLight"/>
              </a:defRPr>
            </a:lvl1pPr>
          </a:lstStyle>
          <a:p>
            <a:pPr lvl="0"/>
            <a:r>
              <a:rPr lang="it-IT" dirty="0" err="1"/>
              <a:t>subtitle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85753" y="1972303"/>
            <a:ext cx="11906249" cy="2017556"/>
          </a:xfrm>
          <a:prstGeom prst="rect">
            <a:avLst/>
          </a:prstGeom>
        </p:spPr>
        <p:txBody>
          <a:bodyPr vert="horz"/>
          <a:lstStyle>
            <a:lvl1pPr marL="1441415" marR="0" indent="-1441415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441415" algn="l"/>
              </a:tabLst>
              <a:defRPr sz="1600" b="0" i="0">
                <a:latin typeface="Bliss Pro ExtraLight"/>
                <a:cs typeface="Bliss Pro ExtraLight"/>
              </a:defRPr>
            </a:lvl1pPr>
          </a:lstStyle>
          <a:p>
            <a:pPr marL="1081088" indent="-1081088">
              <a:buNone/>
              <a:tabLst>
                <a:tab pos="1081088" algn="l"/>
              </a:tabLst>
            </a:pPr>
            <a:r>
              <a:rPr lang="en-US" dirty="0"/>
              <a:t>KEYWORDS: 	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marL="1081088" indent="-1081088">
              <a:buNone/>
              <a:tabLst>
                <a:tab pos="1081088" algn="l"/>
              </a:tabLst>
            </a:pPr>
            <a:r>
              <a:rPr lang="en-US" dirty="0"/>
              <a:t>PUBLICATIONS: 	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marL="1081088" indent="-1081088">
              <a:buNone/>
              <a:tabLst>
                <a:tab pos="1081088" algn="l"/>
              </a:tabLst>
            </a:pPr>
            <a:r>
              <a:rPr lang="en-US" dirty="0"/>
              <a:t>(selected) 	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marL="1081088" indent="-1081088">
              <a:buNone/>
              <a:tabLst>
                <a:tab pos="1081088" algn="l"/>
              </a:tabLst>
            </a:pPr>
            <a:r>
              <a:rPr lang="en-US" dirty="0"/>
              <a:t>	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marL="1081088" indent="-1081088">
              <a:buNone/>
              <a:tabLst>
                <a:tab pos="1081088" algn="l"/>
              </a:tabLst>
            </a:pPr>
            <a:r>
              <a:rPr lang="en-US" dirty="0"/>
              <a:t>	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marL="1081088" indent="-1081088">
              <a:buNone/>
              <a:tabLst>
                <a:tab pos="1081088" algn="l"/>
              </a:tabLst>
            </a:pPr>
            <a:r>
              <a:rPr lang="en-US" dirty="0"/>
              <a:t>	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marL="1081088" indent="-1081088">
              <a:buNone/>
              <a:tabLst>
                <a:tab pos="1081088" algn="l"/>
              </a:tabLst>
            </a:pPr>
            <a:r>
              <a:rPr lang="en-US" dirty="0"/>
              <a:t>AWARDS: 	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50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t>Challenges in AI for Medical Image Analysis</a:t>
            </a:r>
            <a:endParaRPr lang="en-GB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26928B-D493-4585-8F15-CBBAE2FE62DF}" type="slidenum">
              <a:rPr lang="en-GB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34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21497" y="649287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28200" y="339301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Challenges in AI for Medical Image Analysis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14353" y="6424084"/>
            <a:ext cx="2743200" cy="365125"/>
          </a:xfrm>
          <a:prstGeom prst="rect">
            <a:avLst/>
          </a:prstGeom>
        </p:spPr>
        <p:txBody>
          <a:bodyPr/>
          <a:lstStyle/>
          <a:p>
            <a:fld id="{DD26928B-D493-4585-8F15-CBBAE2FE62D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466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2353" y="647488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28200" y="339301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Challenges in AI for Medical Image Analysis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14353" y="6424084"/>
            <a:ext cx="2743200" cy="365125"/>
          </a:xfrm>
          <a:prstGeom prst="rect">
            <a:avLst/>
          </a:prstGeom>
        </p:spPr>
        <p:txBody>
          <a:bodyPr/>
          <a:lstStyle/>
          <a:p>
            <a:fld id="{DD26928B-D493-4585-8F15-CBBAE2FE62D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578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631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536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139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913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  <a:defRPr sz="2133">
                <a:solidFill>
                  <a:srgbClr val="434343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600">
                <a:solidFill>
                  <a:srgbClr val="999999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65" name="Google Shape;65;p10"/>
          <p:cNvCxnSpPr/>
          <p:nvPr/>
        </p:nvCxnSpPr>
        <p:spPr>
          <a:xfrm>
            <a:off x="6096000" y="1154200"/>
            <a:ext cx="0" cy="4549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463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015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3" name="Google Shape;7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60400" y="25766"/>
            <a:ext cx="731600" cy="42790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2"/>
          <p:cNvSpPr txBox="1"/>
          <p:nvPr/>
        </p:nvSpPr>
        <p:spPr>
          <a:xfrm>
            <a:off x="7865300" y="31117"/>
            <a:ext cx="36028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Alessandra Retico</a:t>
            </a:r>
            <a:endParaRPr sz="16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702594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35360" y="-3321"/>
            <a:ext cx="9551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609585" marR="0" lvl="1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219170" marR="0" lvl="2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marR="0" lvl="3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438339" marR="0" lvl="4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047924" marR="0" lvl="5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657509" marR="0" lvl="6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67093" marR="0" lvl="7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76678" marR="0" lvl="8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609585" marR="0" lvl="1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219170" marR="0" lvl="2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marR="0" lvl="3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438339" marR="0" lvl="4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047924" marR="0" lvl="5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657509" marR="0" lvl="6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67093" marR="0" lvl="7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76678" marR="0" lvl="8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GB"/>
              <a:t>Challenges in AI for Medical Image Analysis</a:t>
            </a:r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117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4.jpe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AA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0" y="593367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●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Quicksand"/>
              <a:buChar char="○"/>
              <a:defRPr>
                <a:solidFill>
                  <a:srgbClr val="CCCCCC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0EFFB"/>
              </a:buClr>
              <a:buSzPts val="1400"/>
              <a:buFont typeface="Quicksand"/>
              <a:buChar char="■"/>
              <a:defRPr>
                <a:solidFill>
                  <a:srgbClr val="D0EFFB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■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Quicksand"/>
              <a:buChar char="■"/>
              <a:defRPr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5112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15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" y="1"/>
            <a:ext cx="11163300" cy="946633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0300" y="1251300"/>
            <a:ext cx="11887200" cy="53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82700" y="6576667"/>
            <a:ext cx="5248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2607966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cintosh HD:Users:francescacella:Documents:IIT_MAC:PISA LAB:Logo Unipi:Logo UniPi.png"/>
          <p:cNvPicPr/>
          <p:nvPr userDrawn="1"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079" y="70549"/>
            <a:ext cx="1302403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 BRIGHT NIGHT-nero.png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22349" r="7143" b="23537"/>
          <a:stretch/>
        </p:blipFill>
        <p:spPr>
          <a:xfrm>
            <a:off x="117601" y="164612"/>
            <a:ext cx="1011345" cy="67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3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</p:sldLayoutIdLst>
  <p:hf hd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5.0617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pi.infn.it/aim/" TargetMode="Externa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ctrTitle"/>
          </p:nvPr>
        </p:nvSpPr>
        <p:spPr>
          <a:xfrm>
            <a:off x="0" y="15494"/>
            <a:ext cx="12192000" cy="4071071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it-IT" dirty="0"/>
            </a:br>
            <a:endParaRPr dirty="0"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491407" y="4335263"/>
            <a:ext cx="7209183" cy="242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it-IT" i="1" dirty="0"/>
              <a:t>Alessandra Retico</a:t>
            </a:r>
          </a:p>
          <a:p>
            <a:pPr marL="0" indent="0" algn="ctr"/>
            <a:r>
              <a:rPr lang="it-IT" i="1" dirty="0"/>
              <a:t>Istituto Nazionale di Fisica Nucleare</a:t>
            </a:r>
          </a:p>
          <a:p>
            <a:pPr marL="0" indent="0" algn="ctr"/>
            <a:r>
              <a:rPr lang="it-IT" i="1" dirty="0"/>
              <a:t>Sezione di Pisa</a:t>
            </a:r>
          </a:p>
          <a:p>
            <a:pPr marL="0" indent="0" algn="ctr"/>
            <a:r>
              <a:rPr lang="it-IT" i="1" dirty="0" err="1"/>
              <a:t>alessandra.retico@pi.infn.it</a:t>
            </a:r>
            <a:r>
              <a:rPr lang="it-IT" i="1" dirty="0"/>
              <a:t> </a:t>
            </a:r>
          </a:p>
          <a:p>
            <a:pPr marL="0" lvl="0" indent="0" algn="ctr">
              <a:buClrTx/>
              <a:buSzTx/>
            </a:pPr>
            <a:r>
              <a:rPr lang="en" dirty="0"/>
              <a:t>		</a:t>
            </a:r>
          </a:p>
          <a:p>
            <a:pPr marL="0" lvl="0" indent="0" algn="ctr">
              <a:buClrTx/>
              <a:buSzTx/>
            </a:pPr>
            <a:r>
              <a:rPr lang="en-GB" sz="1600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ML_INFN Hackathon, Bari, November 21-24,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DE1F2-6171-D64C-BFA0-A20C12A55DC0}"/>
              </a:ext>
            </a:extLst>
          </p:cNvPr>
          <p:cNvSpPr txBox="1"/>
          <p:nvPr/>
        </p:nvSpPr>
        <p:spPr>
          <a:xfrm>
            <a:off x="1615439" y="2178228"/>
            <a:ext cx="8961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effectLst/>
                <a:latin typeface="Helvetica" pitchFamily="2" charset="0"/>
              </a:rPr>
              <a:t>Challenges in AI 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  <a:effectLst/>
                <a:latin typeface="Helvetica" pitchFamily="2" charset="0"/>
              </a:rPr>
              <a:t>for Medical Image Analysis</a:t>
            </a:r>
          </a:p>
        </p:txBody>
      </p:sp>
      <p:pic>
        <p:nvPicPr>
          <p:cNvPr id="9" name="Google Shape;79;p2">
            <a:extLst>
              <a:ext uri="{FF2B5EF4-FFF2-40B4-BE49-F238E27FC236}">
                <a16:creationId xmlns:a16="http://schemas.microsoft.com/office/drawing/2014/main" id="{707C679C-6639-A843-833A-5CE5F8B240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34"/>
          <a:stretch/>
        </p:blipFill>
        <p:spPr>
          <a:xfrm>
            <a:off x="304266" y="4377370"/>
            <a:ext cx="2889507" cy="14535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04EBA8-AFAE-069B-2E7A-994BEF8973A6}"/>
              </a:ext>
            </a:extLst>
          </p:cNvPr>
          <p:cNvGrpSpPr/>
          <p:nvPr/>
        </p:nvGrpSpPr>
        <p:grpSpPr>
          <a:xfrm>
            <a:off x="9183757" y="3750365"/>
            <a:ext cx="2399707" cy="2186698"/>
            <a:chOff x="9183757" y="3750365"/>
            <a:chExt cx="2399707" cy="2186698"/>
          </a:xfrm>
        </p:grpSpPr>
        <p:pic>
          <p:nvPicPr>
            <p:cNvPr id="8" name="Google Shape;30;p1">
              <a:extLst>
                <a:ext uri="{FF2B5EF4-FFF2-40B4-BE49-F238E27FC236}">
                  <a16:creationId xmlns:a16="http://schemas.microsoft.com/office/drawing/2014/main" id="{E6042055-8660-EF40-B193-B52540091BAC}"/>
                </a:ext>
              </a:extLst>
            </p:cNvPr>
            <p:cNvPicPr preferRelativeResize="0"/>
            <p:nvPr/>
          </p:nvPicPr>
          <p:blipFill rotWithShape="1">
            <a:blip r:embed="rId4"/>
            <a:srcRect/>
            <a:stretch/>
          </p:blipFill>
          <p:spPr>
            <a:xfrm>
              <a:off x="9183757" y="3750365"/>
              <a:ext cx="2399707" cy="2186698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946822-1E98-03AA-5B51-86499159F558}"/>
                </a:ext>
              </a:extLst>
            </p:cNvPr>
            <p:cNvSpPr txBox="1"/>
            <p:nvPr/>
          </p:nvSpPr>
          <p:spPr>
            <a:xfrm rot="17721449">
              <a:off x="9199052" y="5261187"/>
              <a:ext cx="854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i="1" dirty="0">
                  <a:solidFill>
                    <a:schemeClr val="bg1"/>
                  </a:solidFill>
                  <a:latin typeface="Bradley Hand" pitchFamily="2" charset="77"/>
                </a:rPr>
                <a:t>next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4C238-D89A-D6DA-CD5D-7B7F9A9D3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Transfer learning (TL)</a:t>
            </a:r>
            <a:br>
              <a:rPr lang="en-GB" dirty="0"/>
            </a:b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DD386-158B-0080-FE00-1E9A4B18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C8A464D-7B47-2AEC-FA82-A40F2E71F647}"/>
              </a:ext>
            </a:extLst>
          </p:cNvPr>
          <p:cNvSpPr txBox="1">
            <a:spLocks/>
          </p:cNvSpPr>
          <p:nvPr/>
        </p:nvSpPr>
        <p:spPr>
          <a:xfrm>
            <a:off x="124693" y="1201240"/>
            <a:ext cx="4738238" cy="491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Quicksand"/>
              <a:buChar char="●"/>
              <a:defRPr sz="18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7AA3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007AA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7AA3"/>
              </a:buClr>
              <a:buSzPts val="1400"/>
              <a:buFont typeface="Quicksand"/>
              <a:buChar char="●"/>
              <a:defRPr sz="1867" b="0" i="0" u="none" strike="noStrike" cap="none">
                <a:solidFill>
                  <a:srgbClr val="007AA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52396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Different approaches (TL) can be implemented:</a:t>
            </a:r>
          </a:p>
          <a:p>
            <a:pPr>
              <a:lnSpc>
                <a:spcPct val="100000"/>
              </a:lnSpc>
            </a:pPr>
            <a:endParaRPr lang="en-GB" sz="20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accent5"/>
                </a:solidFill>
              </a:rPr>
              <a:t>CNN as feature extractor</a:t>
            </a:r>
            <a:r>
              <a:rPr lang="en-GB" sz="1600" dirty="0">
                <a:solidFill>
                  <a:schemeClr val="tx1"/>
                </a:solidFill>
              </a:rPr>
              <a:t>: All but the last feed-forward layer(s) of the network are frozen. The only weights that are trained are those in the last layers. </a:t>
            </a: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accent5"/>
                </a:solidFill>
              </a:rPr>
              <a:t>Discriminative learning rates with gradual unfreezing</a:t>
            </a:r>
            <a:r>
              <a:rPr lang="en-GB" sz="1600" dirty="0">
                <a:solidFill>
                  <a:schemeClr val="tx1"/>
                </a:solidFill>
              </a:rPr>
              <a:t>: The first layers of a network typically learn general features (e.g., lines, circles, </a:t>
            </a:r>
            <a:r>
              <a:rPr lang="en-GB" sz="1600" dirty="0" err="1">
                <a:solidFill>
                  <a:schemeClr val="tx1"/>
                </a:solidFill>
              </a:rPr>
              <a:t>colors</a:t>
            </a:r>
            <a:r>
              <a:rPr lang="en-GB" sz="1600" dirty="0">
                <a:solidFill>
                  <a:schemeClr val="tx1"/>
                </a:solidFill>
              </a:rPr>
              <a:t>, etc.). Thus, the weights in those layers should be changed less than the weights of the downstream layers which are more specialized in the target task. </a:t>
            </a:r>
          </a:p>
          <a:p>
            <a:pPr>
              <a:lnSpc>
                <a:spcPct val="100000"/>
              </a:lnSpc>
            </a:pPr>
            <a:endParaRPr lang="en-GB" sz="1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accent5"/>
                </a:solidFill>
              </a:rPr>
              <a:t>Fine tune all CNN simultaneously</a:t>
            </a:r>
            <a:r>
              <a:rPr lang="en-GB" sz="1600" dirty="0">
                <a:solidFill>
                  <a:schemeClr val="tx1"/>
                </a:solidFill>
              </a:rPr>
              <a:t>: None of the weights are frozen. The pretrained network is used as a starting point.</a:t>
            </a:r>
          </a:p>
          <a:p>
            <a:pPr marL="152396" indent="0">
              <a:lnSpc>
                <a:spcPct val="100000"/>
              </a:lnSpc>
              <a:buFont typeface="Quicksand"/>
              <a:buNone/>
            </a:pPr>
            <a:endParaRPr lang="en-GB" sz="1600" b="1" kern="0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buFont typeface="Quicksand"/>
              <a:buNone/>
            </a:pPr>
            <a:endParaRPr lang="en-GB" sz="1600" b="1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GB" sz="1200" kern="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C4FBB5-7B0E-887E-498F-B833A4E12B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10</a:t>
            </a:fld>
            <a:endParaRPr lang="en-GB" noProof="0"/>
          </a:p>
        </p:txBody>
      </p:sp>
      <p:pic>
        <p:nvPicPr>
          <p:cNvPr id="47" name="Picture 46" descr="Diagram&#10;&#10;Description automatically generated">
            <a:extLst>
              <a:ext uri="{FF2B5EF4-FFF2-40B4-BE49-F238E27FC236}">
                <a16:creationId xmlns:a16="http://schemas.microsoft.com/office/drawing/2014/main" id="{19263F30-6625-F3B6-32B6-7488C661E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584" y="1183453"/>
            <a:ext cx="7219164" cy="258332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7A70221-4213-9DCA-F61E-849E87B93229}"/>
              </a:ext>
            </a:extLst>
          </p:cNvPr>
          <p:cNvSpPr txBox="1"/>
          <p:nvPr/>
        </p:nvSpPr>
        <p:spPr>
          <a:xfrm>
            <a:off x="7520643" y="2021593"/>
            <a:ext cx="144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CNN as feature extractor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D9B7FA-39F3-7DF1-7F80-1DF91ADBC1EE}"/>
              </a:ext>
            </a:extLst>
          </p:cNvPr>
          <p:cNvSpPr txBox="1"/>
          <p:nvPr/>
        </p:nvSpPr>
        <p:spPr>
          <a:xfrm>
            <a:off x="9131493" y="2021593"/>
            <a:ext cx="144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Discriminative learning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53E767F-28E2-92B3-E240-F18C0B9748D9}"/>
              </a:ext>
            </a:extLst>
          </p:cNvPr>
          <p:cNvSpPr txBox="1"/>
          <p:nvPr/>
        </p:nvSpPr>
        <p:spPr>
          <a:xfrm>
            <a:off x="10647195" y="2020493"/>
            <a:ext cx="144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Retrain the whole model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044454-0853-FD15-0DDD-648CB4B7EA5E}"/>
              </a:ext>
            </a:extLst>
          </p:cNvPr>
          <p:cNvGrpSpPr/>
          <p:nvPr/>
        </p:nvGrpSpPr>
        <p:grpSpPr>
          <a:xfrm>
            <a:off x="4959772" y="4059165"/>
            <a:ext cx="7107596" cy="2299180"/>
            <a:chOff x="4959772" y="4059165"/>
            <a:chExt cx="7107596" cy="229918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DE14E6B-F601-D14A-7C12-0BF7565ECB33}"/>
                </a:ext>
              </a:extLst>
            </p:cNvPr>
            <p:cNvSpPr/>
            <p:nvPr/>
          </p:nvSpPr>
          <p:spPr>
            <a:xfrm>
              <a:off x="4959773" y="4059165"/>
              <a:ext cx="7107595" cy="229918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CB1F95-B2C4-3941-9683-C160BA10FFA4}"/>
                </a:ext>
              </a:extLst>
            </p:cNvPr>
            <p:cNvSpPr txBox="1"/>
            <p:nvPr/>
          </p:nvSpPr>
          <p:spPr>
            <a:xfrm>
              <a:off x="4959772" y="4116452"/>
              <a:ext cx="7089607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Similarity between source and target datasets, and target dataset size matter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23104B7-4A84-BF31-70B6-B9ED6CA56BEB}"/>
                </a:ext>
              </a:extLst>
            </p:cNvPr>
            <p:cNvCxnSpPr/>
            <p:nvPr/>
          </p:nvCxnSpPr>
          <p:spPr>
            <a:xfrm>
              <a:off x="6701770" y="5322367"/>
              <a:ext cx="4507125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FDD8AC-BCCA-E4DA-11F7-B769D39F0A15}"/>
                </a:ext>
              </a:extLst>
            </p:cNvPr>
            <p:cNvSpPr txBox="1"/>
            <p:nvPr/>
          </p:nvSpPr>
          <p:spPr>
            <a:xfrm>
              <a:off x="5552864" y="5080391"/>
              <a:ext cx="12279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C00000"/>
                  </a:solidFill>
                </a:rPr>
                <a:t>Size of the target dataset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E64CCE2-F5A1-825E-632C-F8AE85A97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4116" y="4598663"/>
              <a:ext cx="0" cy="122737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DCC6C6-1A74-424F-7C5F-0C68F7F95874}"/>
                </a:ext>
              </a:extLst>
            </p:cNvPr>
            <p:cNvSpPr txBox="1"/>
            <p:nvPr/>
          </p:nvSpPr>
          <p:spPr>
            <a:xfrm>
              <a:off x="7818407" y="5865990"/>
              <a:ext cx="195887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0070C0"/>
                  </a:solidFill>
                </a:rPr>
                <a:t>Similarity between source and target dataset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2DA465-A1A3-A377-12CF-7C59A0F58E47}"/>
                </a:ext>
              </a:extLst>
            </p:cNvPr>
            <p:cNvSpPr txBox="1"/>
            <p:nvPr/>
          </p:nvSpPr>
          <p:spPr>
            <a:xfrm>
              <a:off x="8062061" y="4678815"/>
              <a:ext cx="187876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0070C0"/>
                  </a:solidFill>
                </a:rPr>
                <a:t>Similar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A54DCF-297B-2C8A-01E3-F28DA0820BF9}"/>
                </a:ext>
              </a:extLst>
            </p:cNvPr>
            <p:cNvSpPr txBox="1"/>
            <p:nvPr/>
          </p:nvSpPr>
          <p:spPr>
            <a:xfrm>
              <a:off x="8123020" y="5536610"/>
              <a:ext cx="187876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0070C0"/>
                  </a:solidFill>
                </a:rPr>
                <a:t>Different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3746FF-5D25-798A-B874-A369AC4A97D9}"/>
                </a:ext>
              </a:extLst>
            </p:cNvPr>
            <p:cNvSpPr txBox="1"/>
            <p:nvPr/>
          </p:nvSpPr>
          <p:spPr>
            <a:xfrm>
              <a:off x="6911061" y="5080391"/>
              <a:ext cx="12279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C00000"/>
                  </a:solidFill>
                </a:rPr>
                <a:t>Small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6FF7E2-4C85-4AC6-3937-8F9EB6CA0266}"/>
                </a:ext>
              </a:extLst>
            </p:cNvPr>
            <p:cNvSpPr txBox="1"/>
            <p:nvPr/>
          </p:nvSpPr>
          <p:spPr>
            <a:xfrm>
              <a:off x="9653058" y="5040773"/>
              <a:ext cx="12279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C00000"/>
                  </a:solidFill>
                </a:rPr>
                <a:t>Large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3EA054-1C9F-77E9-FA79-0940C4A03EE1}"/>
                </a:ext>
              </a:extLst>
            </p:cNvPr>
            <p:cNvSpPr txBox="1"/>
            <p:nvPr/>
          </p:nvSpPr>
          <p:spPr>
            <a:xfrm>
              <a:off x="9722803" y="4607032"/>
              <a:ext cx="99776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Fine tune the model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4A5363-4B8E-5021-A288-C442094816FD}"/>
                </a:ext>
              </a:extLst>
            </p:cNvPr>
            <p:cNvSpPr txBox="1"/>
            <p:nvPr/>
          </p:nvSpPr>
          <p:spPr>
            <a:xfrm>
              <a:off x="9406592" y="5401937"/>
              <a:ext cx="178028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Fine tune the model or train from scratch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CAEA06-0E40-29B5-BD84-5347361F952F}"/>
                </a:ext>
              </a:extLst>
            </p:cNvPr>
            <p:cNvSpPr txBox="1"/>
            <p:nvPr/>
          </p:nvSpPr>
          <p:spPr>
            <a:xfrm>
              <a:off x="6625910" y="5401937"/>
              <a:ext cx="19646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Fine tune also appropriate first layers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38E5C1-F7CC-2699-5616-E622E5A88743}"/>
                </a:ext>
              </a:extLst>
            </p:cNvPr>
            <p:cNvSpPr txBox="1"/>
            <p:nvPr/>
          </p:nvSpPr>
          <p:spPr>
            <a:xfrm>
              <a:off x="6605559" y="4594490"/>
              <a:ext cx="167665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Fixed feature extractor</a:t>
              </a:r>
            </a:p>
          </p:txBody>
        </p:sp>
      </p:grpSp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801689-9D0E-2C81-93FD-A548D8CFB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4173" y="1375860"/>
            <a:ext cx="235088" cy="1996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BC175B-A5DB-A118-6412-F8C3B3C99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1763" y="1375860"/>
            <a:ext cx="218985" cy="218985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C2B2EA2-4091-C53A-56F6-42DFB09B1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25" y="1375860"/>
            <a:ext cx="222206" cy="2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53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45EEC-D3DD-2545-91F3-16CBF909B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Transfer learning (TL)</a:t>
            </a:r>
            <a:br>
              <a:rPr lang="en-GB" dirty="0"/>
            </a:b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0629E-C92C-FB4E-BA38-E023B27C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8C339F3-8E8B-AA44-AE09-687ADA14464B}"/>
              </a:ext>
            </a:extLst>
          </p:cNvPr>
          <p:cNvSpPr txBox="1">
            <a:spLocks/>
          </p:cNvSpPr>
          <p:nvPr/>
        </p:nvSpPr>
        <p:spPr>
          <a:xfrm>
            <a:off x="124692" y="1354879"/>
            <a:ext cx="4889973" cy="473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Quicksand"/>
              <a:buChar char="●"/>
              <a:defRPr sz="18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7AA3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007AA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7AA3"/>
              </a:buClr>
              <a:buSzPts val="1400"/>
              <a:buFont typeface="Quicksand"/>
              <a:buChar char="●"/>
              <a:defRPr sz="1867" b="0" i="0" u="none" strike="noStrike" cap="none">
                <a:solidFill>
                  <a:srgbClr val="007AA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52396" indent="0">
              <a:buNone/>
            </a:pPr>
            <a:r>
              <a:rPr lang="it-IT" sz="1600" dirty="0" err="1">
                <a:solidFill>
                  <a:schemeClr val="tx1"/>
                </a:solidFill>
              </a:rPr>
              <a:t>Comparison</a:t>
            </a:r>
            <a:r>
              <a:rPr lang="it-IT" sz="1600" dirty="0">
                <a:solidFill>
                  <a:schemeClr val="tx1"/>
                </a:solidFill>
              </a:rPr>
              <a:t> of </a:t>
            </a:r>
            <a:r>
              <a:rPr lang="it-IT" sz="1600" dirty="0" err="1">
                <a:solidFill>
                  <a:schemeClr val="tx1"/>
                </a:solidFill>
              </a:rPr>
              <a:t>three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different</a:t>
            </a:r>
            <a:r>
              <a:rPr lang="it-IT" sz="1600" dirty="0">
                <a:solidFill>
                  <a:schemeClr val="tx1"/>
                </a:solidFill>
              </a:rPr>
              <a:t> TL </a:t>
            </a:r>
            <a:r>
              <a:rPr lang="it-IT" sz="1600" dirty="0" err="1">
                <a:solidFill>
                  <a:schemeClr val="tx1"/>
                </a:solidFill>
              </a:rPr>
              <a:t>methods</a:t>
            </a:r>
            <a:r>
              <a:rPr lang="it-IT" sz="1600" dirty="0">
                <a:solidFill>
                  <a:schemeClr val="tx1"/>
                </a:solidFill>
              </a:rPr>
              <a:t>, </a:t>
            </a:r>
            <a:r>
              <a:rPr lang="it-IT" sz="1600" dirty="0" err="1">
                <a:solidFill>
                  <a:schemeClr val="tx1"/>
                </a:solidFill>
              </a:rPr>
              <a:t>using</a:t>
            </a:r>
            <a:r>
              <a:rPr lang="it-IT" sz="1600" dirty="0">
                <a:solidFill>
                  <a:schemeClr val="tx1"/>
                </a:solidFill>
              </a:rPr>
              <a:t> DenseNet121, and </a:t>
            </a:r>
            <a:r>
              <a:rPr lang="it-IT" sz="1600" dirty="0" err="1">
                <a:solidFill>
                  <a:schemeClr val="tx1"/>
                </a:solidFill>
              </a:rPr>
              <a:t>different</a:t>
            </a:r>
            <a:r>
              <a:rPr lang="it-IT" sz="1600" dirty="0">
                <a:solidFill>
                  <a:schemeClr val="tx1"/>
                </a:solidFill>
              </a:rPr>
              <a:t> training dataset sizes and </a:t>
            </a:r>
            <a:r>
              <a:rPr lang="it-IT" sz="1600" dirty="0" err="1">
                <a:solidFill>
                  <a:schemeClr val="tx1"/>
                </a:solidFill>
              </a:rPr>
              <a:t>different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classification</a:t>
            </a:r>
            <a:r>
              <a:rPr lang="it-IT" sz="1600" dirty="0">
                <a:solidFill>
                  <a:schemeClr val="tx1"/>
                </a:solidFill>
              </a:rPr>
              <a:t> tasks.</a:t>
            </a:r>
          </a:p>
          <a:p>
            <a:endParaRPr lang="it-IT" sz="1600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Results:</a:t>
            </a:r>
          </a:p>
          <a:p>
            <a:pPr marL="152396" indent="0">
              <a:lnSpc>
                <a:spcPct val="100000"/>
              </a:lnSpc>
              <a:buNone/>
            </a:pPr>
            <a:endParaRPr lang="en-GB" sz="900" dirty="0">
              <a:solidFill>
                <a:schemeClr val="tx1"/>
              </a:solidFill>
            </a:endParaRPr>
          </a:p>
          <a:p>
            <a:pPr marL="454025" indent="-301625">
              <a:lnSpc>
                <a:spcPct val="100000"/>
              </a:lnSpc>
            </a:pPr>
            <a:r>
              <a:rPr lang="en-GB" sz="1600" dirty="0">
                <a:solidFill>
                  <a:schemeClr val="tx1"/>
                </a:solidFill>
              </a:rPr>
              <a:t>Traditional ML can perform better that DL for small datasets; if DL is used, TL performs better.</a:t>
            </a:r>
          </a:p>
          <a:p>
            <a:pPr marL="454025" indent="-301625">
              <a:lnSpc>
                <a:spcPct val="100000"/>
              </a:lnSpc>
            </a:pPr>
            <a:endParaRPr lang="en-GB" sz="1400" dirty="0">
              <a:solidFill>
                <a:schemeClr val="tx1"/>
              </a:solidFill>
            </a:endParaRPr>
          </a:p>
          <a:p>
            <a:pPr marL="454025" indent="-301625">
              <a:lnSpc>
                <a:spcPct val="100000"/>
              </a:lnSpc>
            </a:pPr>
            <a:r>
              <a:rPr lang="en-GB" sz="1600" dirty="0">
                <a:solidFill>
                  <a:schemeClr val="tx1"/>
                </a:solidFill>
              </a:rPr>
              <a:t>Fine-tune-all and gradual-unfreezing methods perform very similar</a:t>
            </a:r>
          </a:p>
          <a:p>
            <a:pPr marL="454025" indent="-301625">
              <a:lnSpc>
                <a:spcPct val="100000"/>
              </a:lnSpc>
            </a:pPr>
            <a:endParaRPr lang="en-GB" sz="1400" dirty="0">
              <a:solidFill>
                <a:schemeClr val="tx1"/>
              </a:solidFill>
            </a:endParaRPr>
          </a:p>
          <a:p>
            <a:pPr marL="454025" indent="-301625">
              <a:lnSpc>
                <a:spcPct val="100000"/>
              </a:lnSpc>
            </a:pPr>
            <a:r>
              <a:rPr lang="en-GB" sz="1600" dirty="0">
                <a:solidFill>
                  <a:schemeClr val="tx1"/>
                </a:solidFill>
              </a:rPr>
              <a:t>Features learned may not be as general as currently believed: </a:t>
            </a:r>
          </a:p>
          <a:p>
            <a:pPr marL="762000" lvl="1" indent="-222250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/>
                </a:solidFill>
              </a:rPr>
              <a:t>TL from models trained on the same anatomical site is equivalent to using ImageNet</a:t>
            </a:r>
          </a:p>
          <a:p>
            <a:pPr marL="762000" lvl="1" indent="-222250"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/>
              </a:solidFill>
            </a:endParaRPr>
          </a:p>
          <a:p>
            <a:pPr marL="454025" indent="-301625">
              <a:lnSpc>
                <a:spcPct val="100000"/>
              </a:lnSpc>
            </a:pPr>
            <a:r>
              <a:rPr lang="en-GB" sz="1600" dirty="0">
                <a:solidFill>
                  <a:schemeClr val="tx1"/>
                </a:solidFill>
              </a:rPr>
              <a:t>TL is useful for small datasets (N &lt; 2000)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2E2419-75B4-0941-A98B-FB966F8AB0C6}"/>
              </a:ext>
            </a:extLst>
          </p:cNvPr>
          <p:cNvSpPr txBox="1"/>
          <p:nvPr/>
        </p:nvSpPr>
        <p:spPr>
          <a:xfrm>
            <a:off x="1207842" y="6119860"/>
            <a:ext cx="10984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[Romero et al.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Targeted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transfer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learning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improve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performance in small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medical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physics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datasets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it-IT" sz="1400" i="1" dirty="0" err="1">
                <a:solidFill>
                  <a:schemeClr val="accent5">
                    <a:lumMod val="75000"/>
                  </a:schemeClr>
                </a:solidFill>
              </a:rPr>
              <a:t>Medical</a:t>
            </a:r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400" i="1" dirty="0" err="1">
                <a:solidFill>
                  <a:schemeClr val="accent5">
                    <a:lumMod val="75000"/>
                  </a:schemeClr>
                </a:solidFill>
              </a:rPr>
              <a:t>Physics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47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(12), 6246–6256 (2020)]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9316F-383A-7E40-9A9D-99FFB85CD9B7}"/>
              </a:ext>
            </a:extLst>
          </p:cNvPr>
          <p:cNvGrpSpPr/>
          <p:nvPr/>
        </p:nvGrpSpPr>
        <p:grpSpPr>
          <a:xfrm>
            <a:off x="4708071" y="246481"/>
            <a:ext cx="5937857" cy="1082437"/>
            <a:chOff x="4470400" y="246481"/>
            <a:chExt cx="5937857" cy="10824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78A27F-4EA9-A84D-A207-988FBB23739F}"/>
                </a:ext>
              </a:extLst>
            </p:cNvPr>
            <p:cNvSpPr/>
            <p:nvPr/>
          </p:nvSpPr>
          <p:spPr>
            <a:xfrm>
              <a:off x="4470400" y="246482"/>
              <a:ext cx="5937857" cy="10824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BD49DF-DF3D-B549-AE2E-706D401D6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6728" y="472542"/>
              <a:ext cx="2840156" cy="83041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2FC1C81-9DC0-3846-8F5B-F8F889406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430" b="3040"/>
            <a:stretch/>
          </p:blipFill>
          <p:spPr>
            <a:xfrm>
              <a:off x="7326158" y="474867"/>
              <a:ext cx="3046320" cy="82808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6E9072-7417-B848-A8F6-E055EAF9E826}"/>
                </a:ext>
              </a:extLst>
            </p:cNvPr>
            <p:cNvSpPr txBox="1"/>
            <p:nvPr/>
          </p:nvSpPr>
          <p:spPr>
            <a:xfrm>
              <a:off x="5759346" y="246481"/>
              <a:ext cx="33805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https://</a:t>
              </a:r>
              <a:r>
                <a:rPr lang="en-GB" sz="1100" dirty="0" err="1"/>
                <a:t>paperswithcode.com</a:t>
              </a:r>
              <a:r>
                <a:rPr lang="en-GB" sz="1100" dirty="0"/>
                <a:t>/dataset/chestx-ray14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028907-124E-E64C-8A19-7180CCF6C520}"/>
                </a:ext>
              </a:extLst>
            </p:cNvPr>
            <p:cNvSpPr txBox="1"/>
            <p:nvPr/>
          </p:nvSpPr>
          <p:spPr>
            <a:xfrm>
              <a:off x="10051019" y="725980"/>
              <a:ext cx="357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17CCC-C33D-9AAD-04A3-0F5C4AE41E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11</a:t>
            </a:fld>
            <a:endParaRPr lang="en-GB" noProof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3476B1-83BC-F232-7B83-D3DA009E405F}"/>
              </a:ext>
            </a:extLst>
          </p:cNvPr>
          <p:cNvGrpSpPr/>
          <p:nvPr/>
        </p:nvGrpSpPr>
        <p:grpSpPr>
          <a:xfrm>
            <a:off x="8778809" y="1504424"/>
            <a:ext cx="3047864" cy="2241900"/>
            <a:chOff x="8778809" y="1504424"/>
            <a:chExt cx="3047864" cy="22419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E056B4-EC9B-1E4D-A005-FB2D92021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9770" b="50058"/>
            <a:stretch/>
          </p:blipFill>
          <p:spPr>
            <a:xfrm>
              <a:off x="8778809" y="1701738"/>
              <a:ext cx="3019761" cy="204458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CD9C8C-1EE6-B106-5856-9B15EFCE29EE}"/>
                </a:ext>
              </a:extLst>
            </p:cNvPr>
            <p:cNvSpPr txBox="1"/>
            <p:nvPr/>
          </p:nvSpPr>
          <p:spPr>
            <a:xfrm>
              <a:off x="9510613" y="1504424"/>
              <a:ext cx="23160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Different TL methods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D59C805-F447-F8F0-B32C-D4364C83F720}"/>
              </a:ext>
            </a:extLst>
          </p:cNvPr>
          <p:cNvSpPr txBox="1"/>
          <p:nvPr/>
        </p:nvSpPr>
        <p:spPr>
          <a:xfrm>
            <a:off x="10066493" y="2385477"/>
            <a:ext cx="1672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/>
              <a:t>(orange points are very close to green ones)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EA1653-D12C-2E5E-59FC-F62D98108206}"/>
              </a:ext>
            </a:extLst>
          </p:cNvPr>
          <p:cNvGrpSpPr/>
          <p:nvPr/>
        </p:nvGrpSpPr>
        <p:grpSpPr>
          <a:xfrm>
            <a:off x="5797608" y="3977159"/>
            <a:ext cx="6259226" cy="1999290"/>
            <a:chOff x="5797608" y="3977159"/>
            <a:chExt cx="6259226" cy="1999290"/>
          </a:xfrm>
        </p:grpSpPr>
        <p:pic>
          <p:nvPicPr>
            <p:cNvPr id="22" name="Picture 21" descr="Chart, line chart&#10;&#10;Description automatically generated">
              <a:extLst>
                <a:ext uri="{FF2B5EF4-FFF2-40B4-BE49-F238E27FC236}">
                  <a16:creationId xmlns:a16="http://schemas.microsoft.com/office/drawing/2014/main" id="{0454B96D-AF58-B8EF-1DE4-84463A992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1566" y="3977159"/>
              <a:ext cx="3019761" cy="199929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446732-46E0-19C7-6D60-D7CC0941C018}"/>
                </a:ext>
              </a:extLst>
            </p:cNvPr>
            <p:cNvSpPr txBox="1"/>
            <p:nvPr/>
          </p:nvSpPr>
          <p:spPr>
            <a:xfrm>
              <a:off x="9931327" y="4263927"/>
              <a:ext cx="212550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CheXpert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Chest X-ray images</a:t>
              </a:r>
            </a:p>
            <a:p>
              <a:r>
                <a:rPr lang="en-GB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MURA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Musculoskeletal RX images (</a:t>
              </a:r>
              <a:r>
                <a:rPr lang="en-GB" sz="1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elbow, finger, forearm, hand, humerus, shoulder, and wrist)</a:t>
              </a:r>
            </a:p>
            <a:p>
              <a:r>
                <a:rPr lang="en-GB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ImageNet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natural images </a:t>
              </a:r>
              <a:endParaRPr lang="en-GB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GB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0E8295D-198F-7206-8DED-0DEFEE57B6CE}"/>
                </a:ext>
              </a:extLst>
            </p:cNvPr>
            <p:cNvSpPr txBox="1"/>
            <p:nvPr/>
          </p:nvSpPr>
          <p:spPr>
            <a:xfrm>
              <a:off x="5797608" y="4348452"/>
              <a:ext cx="115803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Similarity between source and target datasets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80222E-FB50-A938-2F0E-8F76F2A591B0}"/>
              </a:ext>
            </a:extLst>
          </p:cNvPr>
          <p:cNvGrpSpPr/>
          <p:nvPr/>
        </p:nvGrpSpPr>
        <p:grpSpPr>
          <a:xfrm>
            <a:off x="5645859" y="1512416"/>
            <a:ext cx="3644900" cy="2311944"/>
            <a:chOff x="5645859" y="1512416"/>
            <a:chExt cx="3644900" cy="23119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CDB35B-2E4E-0E7A-FBD7-E5DE3C442178}"/>
                </a:ext>
              </a:extLst>
            </p:cNvPr>
            <p:cNvSpPr txBox="1"/>
            <p:nvPr/>
          </p:nvSpPr>
          <p:spPr>
            <a:xfrm>
              <a:off x="5645859" y="1512416"/>
              <a:ext cx="3644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Traditional ML vs DL (w and w/o TL)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BA740E-8D5E-22C9-F7DF-B7B0ACADFA9D}"/>
                </a:ext>
              </a:extLst>
            </p:cNvPr>
            <p:cNvSpPr txBox="1"/>
            <p:nvPr/>
          </p:nvSpPr>
          <p:spPr>
            <a:xfrm rot="16200000">
              <a:off x="5669625" y="2578398"/>
              <a:ext cx="4714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AUC</a:t>
              </a:r>
            </a:p>
          </p:txBody>
        </p:sp>
        <p:pic>
          <p:nvPicPr>
            <p:cNvPr id="26" name="Picture 25" descr="Chart, line chart&#10;&#10;Description automatically generated">
              <a:extLst>
                <a:ext uri="{FF2B5EF4-FFF2-40B4-BE49-F238E27FC236}">
                  <a16:creationId xmlns:a16="http://schemas.microsoft.com/office/drawing/2014/main" id="{90D2809A-F3E6-BBC3-F716-7A8F3A594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5122" y="1825070"/>
              <a:ext cx="2550161" cy="1999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34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A5F0-A22B-4D48-A9FD-FE792FE47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Limited availability of annotated data: Data augmentation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8BCB1-3CC0-ED4E-A9F0-B94DA6444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948" y="1218023"/>
            <a:ext cx="4405097" cy="4986589"/>
          </a:xfrm>
        </p:spPr>
        <p:txBody>
          <a:bodyPr/>
          <a:lstStyle/>
          <a:p>
            <a:pPr marL="152396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1600" dirty="0">
                <a:solidFill>
                  <a:schemeClr val="tx1"/>
                </a:solidFill>
              </a:rPr>
              <a:t>Data augmentation is a popular method for increasing the size of a training dataset </a:t>
            </a:r>
          </a:p>
          <a:p>
            <a:pPr>
              <a:lnSpc>
                <a:spcPct val="100000"/>
              </a:lnSpc>
            </a:pPr>
            <a:r>
              <a:rPr lang="en-GB" sz="1500" dirty="0">
                <a:solidFill>
                  <a:schemeClr val="tx1"/>
                </a:solidFill>
              </a:rPr>
              <a:t>Modifications are applied to the training cases to generate further representative samples which simulate changes in acquisition and anatomical variation of patients </a:t>
            </a:r>
          </a:p>
          <a:p>
            <a:pPr>
              <a:lnSpc>
                <a:spcPct val="100000"/>
              </a:lnSpc>
            </a:pPr>
            <a:r>
              <a:rPr lang="en-GB" sz="1500" dirty="0">
                <a:solidFill>
                  <a:schemeClr val="tx1"/>
                </a:solidFill>
              </a:rPr>
              <a:t>The aim is to improve model generalization capability and thus the performance on the test set. </a:t>
            </a:r>
          </a:p>
          <a:p>
            <a:pPr>
              <a:lnSpc>
                <a:spcPct val="100000"/>
              </a:lnSpc>
            </a:pPr>
            <a:endParaRPr lang="en-GB" sz="1600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1600" dirty="0">
                <a:solidFill>
                  <a:schemeClr val="tx1"/>
                </a:solidFill>
              </a:rPr>
              <a:t>Augmentation methods include: </a:t>
            </a: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accent5">
                    <a:lumMod val="75000"/>
                  </a:schemeClr>
                </a:solidFill>
              </a:rPr>
              <a:t>Basic image manipulation and deformable techniques:</a:t>
            </a:r>
          </a:p>
          <a:p>
            <a:pPr marL="981075" lvl="1" indent="-185738">
              <a:lnSpc>
                <a:spcPct val="100000"/>
              </a:lnSpc>
              <a:spcBef>
                <a:spcPts val="0"/>
              </a:spcBef>
            </a:pPr>
            <a:r>
              <a:rPr lang="en-GB" sz="1600" kern="1200" dirty="0">
                <a:solidFill>
                  <a:schemeClr val="tx1"/>
                </a:solidFill>
              </a:rPr>
              <a:t>tissue deformations, artefacts due to patient movement), within physically plausible limits </a:t>
            </a: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accent5">
                    <a:lumMod val="75000"/>
                  </a:schemeClr>
                </a:solidFill>
              </a:rPr>
              <a:t>DL-based approaches:</a:t>
            </a:r>
          </a:p>
          <a:p>
            <a:pPr marL="985838" lvl="1" indent="-190500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/>
                </a:solidFill>
              </a:rPr>
              <a:t>They can </a:t>
            </a:r>
            <a:r>
              <a:rPr lang="en-GB" sz="1600" kern="1200" dirty="0">
                <a:solidFill>
                  <a:schemeClr val="tx1"/>
                </a:solidFill>
              </a:rPr>
              <a:t>automatically learn the representations of images and generate </a:t>
            </a:r>
            <a:r>
              <a:rPr lang="en-GB" sz="1600" kern="1200" dirty="0">
                <a:solidFill>
                  <a:schemeClr val="accent5">
                    <a:lumMod val="75000"/>
                  </a:schemeClr>
                </a:solidFill>
              </a:rPr>
              <a:t>realistic additional examples</a:t>
            </a:r>
            <a:endParaRPr lang="en-GB" sz="16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D625A-3EE5-A646-A029-E3292481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4C90F2-74EB-4E4A-9B77-78DCE3C82A60}"/>
              </a:ext>
            </a:extLst>
          </p:cNvPr>
          <p:cNvSpPr txBox="1"/>
          <p:nvPr/>
        </p:nvSpPr>
        <p:spPr>
          <a:xfrm>
            <a:off x="5119595" y="1399858"/>
            <a:ext cx="7766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Examples</a:t>
            </a:r>
            <a:r>
              <a:rPr lang="it-IT" sz="1600" dirty="0"/>
              <a:t> of </a:t>
            </a:r>
            <a:r>
              <a:rPr lang="it-IT" sz="1600" dirty="0" err="1"/>
              <a:t>commonly</a:t>
            </a:r>
            <a:r>
              <a:rPr lang="it-IT" sz="1600" dirty="0"/>
              <a:t> </a:t>
            </a:r>
            <a:r>
              <a:rPr lang="it-IT" sz="1600" dirty="0" err="1"/>
              <a:t>used</a:t>
            </a:r>
            <a:r>
              <a:rPr lang="it-IT" sz="1600" dirty="0"/>
              <a:t> </a:t>
            </a:r>
            <a:r>
              <a:rPr lang="it-IT" sz="1600" dirty="0" err="1"/>
              <a:t>basic</a:t>
            </a:r>
            <a:r>
              <a:rPr lang="it-IT" sz="1600" dirty="0"/>
              <a:t> and </a:t>
            </a:r>
            <a:r>
              <a:rPr lang="it-IT" sz="1600" dirty="0" err="1"/>
              <a:t>deformable</a:t>
            </a:r>
            <a:r>
              <a:rPr lang="it-IT" sz="1600" dirty="0"/>
              <a:t> data </a:t>
            </a:r>
            <a:r>
              <a:rPr lang="it-IT" sz="1600" dirty="0" err="1"/>
              <a:t>augmentation</a:t>
            </a:r>
            <a:r>
              <a:rPr lang="it-IT" sz="1600" dirty="0"/>
              <a:t> </a:t>
            </a:r>
            <a:r>
              <a:rPr lang="it-IT" sz="1600" dirty="0" err="1"/>
              <a:t>techniques</a:t>
            </a:r>
            <a:r>
              <a:rPr lang="it-IT" sz="1600" dirty="0"/>
              <a:t> </a:t>
            </a:r>
          </a:p>
          <a:p>
            <a:endParaRPr lang="en-GB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6EBB0D-4E3B-F849-ACC6-062CCA8D31D8}"/>
              </a:ext>
            </a:extLst>
          </p:cNvPr>
          <p:cNvGrpSpPr/>
          <p:nvPr/>
        </p:nvGrpSpPr>
        <p:grpSpPr>
          <a:xfrm>
            <a:off x="5098633" y="1787500"/>
            <a:ext cx="6906775" cy="3653305"/>
            <a:chOff x="5102385" y="1267564"/>
            <a:chExt cx="6906775" cy="3653305"/>
          </a:xfrm>
        </p:grpSpPr>
        <p:pic>
          <p:nvPicPr>
            <p:cNvPr id="7" name="Picture 6" descr="A picture containing text, different, posing&#10;&#10;Description automatically generated">
              <a:extLst>
                <a:ext uri="{FF2B5EF4-FFF2-40B4-BE49-F238E27FC236}">
                  <a16:creationId xmlns:a16="http://schemas.microsoft.com/office/drawing/2014/main" id="{341416BB-733D-0A45-AC70-315D5180B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2385" y="1267564"/>
              <a:ext cx="6906775" cy="352862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9A39FA-BA6A-9E49-9958-429DF2528B0A}"/>
                </a:ext>
              </a:extLst>
            </p:cNvPr>
            <p:cNvSpPr txBox="1"/>
            <p:nvPr/>
          </p:nvSpPr>
          <p:spPr>
            <a:xfrm>
              <a:off x="5811339" y="2815508"/>
              <a:ext cx="76281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Original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5833C8-FF61-9545-9383-499ED5803C11}"/>
                </a:ext>
              </a:extLst>
            </p:cNvPr>
            <p:cNvSpPr txBox="1"/>
            <p:nvPr/>
          </p:nvSpPr>
          <p:spPr>
            <a:xfrm>
              <a:off x="8243765" y="2815508"/>
              <a:ext cx="76281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Zooming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C500EE-477C-0D4E-9C6D-AE68F7AEA449}"/>
                </a:ext>
              </a:extLst>
            </p:cNvPr>
            <p:cNvSpPr txBox="1"/>
            <p:nvPr/>
          </p:nvSpPr>
          <p:spPr>
            <a:xfrm>
              <a:off x="10702721" y="2817776"/>
              <a:ext cx="76281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Rotation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505CDC-7898-324A-A689-B0CBF7C226F2}"/>
                </a:ext>
              </a:extLst>
            </p:cNvPr>
            <p:cNvSpPr txBox="1"/>
            <p:nvPr/>
          </p:nvSpPr>
          <p:spPr>
            <a:xfrm>
              <a:off x="5635721" y="4663106"/>
              <a:ext cx="1988823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Gaussian noise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C10365-B874-2744-ADE7-2D82D05B91DE}"/>
                </a:ext>
              </a:extLst>
            </p:cNvPr>
            <p:cNvSpPr txBox="1"/>
            <p:nvPr/>
          </p:nvSpPr>
          <p:spPr>
            <a:xfrm>
              <a:off x="8027132" y="4663106"/>
              <a:ext cx="1928935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Elastic Deformation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514D7C-01EC-D448-8D18-F1C26F19C5EA}"/>
                </a:ext>
              </a:extLst>
            </p:cNvPr>
            <p:cNvSpPr txBox="1"/>
            <p:nvPr/>
          </p:nvSpPr>
          <p:spPr>
            <a:xfrm>
              <a:off x="10485945" y="4659259"/>
              <a:ext cx="119636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Motion blurring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DE22225-C272-DE48-B48C-208A33F6BABC}"/>
              </a:ext>
            </a:extLst>
          </p:cNvPr>
          <p:cNvSpPr txBox="1"/>
          <p:nvPr/>
        </p:nvSpPr>
        <p:spPr>
          <a:xfrm>
            <a:off x="5026701" y="5702255"/>
            <a:ext cx="692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[Lizzi et al  (2021).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Quantification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of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pulmonary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involvement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in COVID-19 pneumonia by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means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of a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cascade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of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two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U-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nets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: training and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assessment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on multiple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datasets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using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different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annotation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criteria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it-IT" sz="1200" i="1" dirty="0">
                <a:solidFill>
                  <a:schemeClr val="accent5">
                    <a:lumMod val="75000"/>
                  </a:schemeClr>
                </a:solidFill>
              </a:rPr>
              <a:t>IJCARS, </a:t>
            </a:r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https://</a:t>
            </a:r>
            <a:r>
              <a:rPr lang="en-GB" sz="1200" dirty="0" err="1">
                <a:solidFill>
                  <a:schemeClr val="accent5">
                    <a:lumMod val="75000"/>
                  </a:schemeClr>
                </a:solidFill>
              </a:rPr>
              <a:t>doi.org</a:t>
            </a:r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/10.1007/s11548-021-02501-2]</a:t>
            </a:r>
            <a:endParaRPr lang="it-IT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F505668-C421-A66B-E0EC-F92473713C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6320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0D6D7-3756-2B4A-9744-97A73CEA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Limited availability of annotated data: Data augmentation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732FA-9EFE-554C-A9D7-3BCC6955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  <a:endParaRPr lang="en-GB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3B039-ACFA-5A48-8136-66BBB590A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559" y="1638214"/>
            <a:ext cx="5577467" cy="4578779"/>
          </a:xfrm>
        </p:spPr>
        <p:txBody>
          <a:bodyPr/>
          <a:lstStyle/>
          <a:p>
            <a:pPr marL="152396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1600" dirty="0">
                <a:solidFill>
                  <a:schemeClr val="tx1"/>
                </a:solidFill>
              </a:rPr>
              <a:t>Generative adversarial networks (GAN) can generate plausible images via the adversarial training of a generator </a:t>
            </a:r>
            <a:r>
              <a:rPr lang="en-GB" sz="1600" b="1" dirty="0">
                <a:solidFill>
                  <a:schemeClr val="tx1"/>
                </a:solidFill>
              </a:rPr>
              <a:t>G</a:t>
            </a:r>
            <a:r>
              <a:rPr lang="en-GB" sz="1600" dirty="0">
                <a:solidFill>
                  <a:schemeClr val="tx1"/>
                </a:solidFill>
              </a:rPr>
              <a:t> and a discriminator </a:t>
            </a:r>
            <a:r>
              <a:rPr lang="en-GB" sz="1600" b="1" dirty="0">
                <a:solidFill>
                  <a:schemeClr val="tx1"/>
                </a:solidFill>
              </a:rPr>
              <a:t>D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dirty="0">
                <a:solidFill>
                  <a:schemeClr val="tx1"/>
                </a:solidFill>
              </a:rPr>
              <a:t>Adversarial training refers to the competition between the two networks </a:t>
            </a:r>
            <a:r>
              <a:rPr lang="en-GB" sz="1400" b="1" dirty="0">
                <a:solidFill>
                  <a:schemeClr val="tx1"/>
                </a:solidFill>
              </a:rPr>
              <a:t>G</a:t>
            </a:r>
            <a:r>
              <a:rPr lang="en-GB" sz="1400" dirty="0">
                <a:solidFill>
                  <a:schemeClr val="tx1"/>
                </a:solidFill>
              </a:rPr>
              <a:t> and </a:t>
            </a:r>
            <a:r>
              <a:rPr lang="en-GB" sz="1400" b="1" dirty="0">
                <a:solidFill>
                  <a:schemeClr val="tx1"/>
                </a:solidFill>
              </a:rPr>
              <a:t>D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dirty="0">
                <a:solidFill>
                  <a:schemeClr val="tx1"/>
                </a:solidFill>
              </a:rPr>
              <a:t>An equilibrium is eventually reached, where the generator can approximate data from the target data distribution and the discriminator predicts ‘real’ or ‘generated’ for its input data with 50% probability. </a:t>
            </a:r>
            <a:endParaRPr lang="en-GB" sz="1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dirty="0">
                <a:solidFill>
                  <a:schemeClr val="tx1"/>
                </a:solidFill>
              </a:rPr>
              <a:t>Realistic </a:t>
            </a:r>
            <a:r>
              <a:rPr lang="en-GB" sz="1400" b="1" dirty="0">
                <a:solidFill>
                  <a:schemeClr val="tx1"/>
                </a:solidFill>
              </a:rPr>
              <a:t>synthetic data </a:t>
            </a:r>
            <a:r>
              <a:rPr lang="en-GB" sz="1400" dirty="0">
                <a:solidFill>
                  <a:schemeClr val="tx1"/>
                </a:solidFill>
              </a:rPr>
              <a:t>can be generated by the generator via sampling the fixed distribution p(z) for data augmentation. </a:t>
            </a:r>
            <a:endParaRPr lang="en-GB" sz="1200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spcAft>
                <a:spcPts val="600"/>
              </a:spcAft>
              <a:buNone/>
            </a:pPr>
            <a:endParaRPr lang="en-GB" sz="900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1600" b="1" dirty="0">
                <a:solidFill>
                  <a:schemeClr val="tx1"/>
                </a:solidFill>
              </a:rPr>
              <a:t>Conditional GAN </a:t>
            </a:r>
            <a:r>
              <a:rPr lang="en-GB" sz="1600" dirty="0">
                <a:solidFill>
                  <a:schemeClr val="tx1"/>
                </a:solidFill>
              </a:rPr>
              <a:t>can be used to create new data through </a:t>
            </a:r>
            <a:r>
              <a:rPr lang="en-GB" sz="1600" b="1" dirty="0">
                <a:solidFill>
                  <a:schemeClr val="tx1"/>
                </a:solidFill>
              </a:rPr>
              <a:t>domain adaptation:</a:t>
            </a:r>
            <a:r>
              <a:rPr lang="en-GB" sz="1600" dirty="0">
                <a:solidFill>
                  <a:schemeClr val="tx1"/>
                </a:solidFill>
              </a:rPr>
              <a:t> the trained model can embed an adaptation from a certain source of data onto a different source of data (e.g. generation of mammographic masses from lung nodules)</a:t>
            </a:r>
            <a:endParaRPr lang="en-GB" sz="1200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spcAft>
                <a:spcPts val="600"/>
              </a:spcAft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1200" dirty="0">
                <a:solidFill>
                  <a:schemeClr val="tx1"/>
                </a:solidFill>
              </a:rPr>
              <a:t>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0FEB0-5050-9845-9D17-0392B678C724}"/>
              </a:ext>
            </a:extLst>
          </p:cNvPr>
          <p:cNvSpPr txBox="1"/>
          <p:nvPr/>
        </p:nvSpPr>
        <p:spPr>
          <a:xfrm>
            <a:off x="1180516" y="5980388"/>
            <a:ext cx="10828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Chlap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, P.,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Min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, H.,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Vandenberg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, N.,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Dowling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J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.,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Holloway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, L., &amp;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Haworth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, A. (2021). A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review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of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medical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image data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augmentation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techniques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for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deep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learning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applications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it-IT" sz="1200" i="1" dirty="0">
                <a:solidFill>
                  <a:schemeClr val="accent5">
                    <a:lumMod val="75000"/>
                  </a:schemeClr>
                </a:solidFill>
              </a:rPr>
              <a:t>Journal of </a:t>
            </a:r>
            <a:r>
              <a:rPr lang="it-IT" sz="1200" i="1" dirty="0" err="1">
                <a:solidFill>
                  <a:schemeClr val="accent5">
                    <a:lumMod val="75000"/>
                  </a:schemeClr>
                </a:solidFill>
              </a:rPr>
              <a:t>Medical</a:t>
            </a:r>
            <a:r>
              <a:rPr lang="it-IT" sz="12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i="1" dirty="0" err="1">
                <a:solidFill>
                  <a:schemeClr val="accent5">
                    <a:lumMod val="75000"/>
                  </a:schemeClr>
                </a:solidFill>
              </a:rPr>
              <a:t>Imaging</a:t>
            </a:r>
            <a:r>
              <a:rPr lang="it-IT" sz="1200" i="1" dirty="0"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it-IT" sz="1200" i="1" dirty="0" err="1">
                <a:solidFill>
                  <a:schemeClr val="accent5">
                    <a:lumMod val="75000"/>
                  </a:schemeClr>
                </a:solidFill>
              </a:rPr>
              <a:t>Radiation</a:t>
            </a:r>
            <a:r>
              <a:rPr lang="it-IT" sz="12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i="1" dirty="0" err="1">
                <a:solidFill>
                  <a:schemeClr val="accent5">
                    <a:lumMod val="75000"/>
                  </a:schemeClr>
                </a:solidFill>
              </a:rPr>
              <a:t>Oncology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it-IT" sz="1200" i="1" dirty="0">
                <a:solidFill>
                  <a:schemeClr val="accent5">
                    <a:lumMod val="75000"/>
                  </a:schemeClr>
                </a:solidFill>
              </a:rPr>
              <a:t>65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(5), 545–563.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https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://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doi.org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/10.1111/1754-9485.13261]</a:t>
            </a:r>
          </a:p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76E0B9-630D-7A41-AE48-66B24CD3E9C1}"/>
              </a:ext>
            </a:extLst>
          </p:cNvPr>
          <p:cNvSpPr txBox="1">
            <a:spLocks/>
          </p:cNvSpPr>
          <p:nvPr/>
        </p:nvSpPr>
        <p:spPr>
          <a:xfrm>
            <a:off x="282560" y="1116825"/>
            <a:ext cx="11360800" cy="623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Quicksand"/>
              <a:buChar char="●"/>
              <a:defRPr sz="18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7AA3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007AA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7AA3"/>
              </a:buClr>
              <a:buSzPts val="1400"/>
              <a:buFont typeface="Quicksand"/>
              <a:buChar char="●"/>
              <a:defRPr sz="1867" b="0" i="0" u="none" strike="noStrike" cap="none">
                <a:solidFill>
                  <a:srgbClr val="007AA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52396" indent="0">
              <a:buFont typeface="Quicksand"/>
              <a:buNone/>
            </a:pPr>
            <a:r>
              <a:rPr lang="en-GB" sz="2400" b="1" kern="0" dirty="0">
                <a:solidFill>
                  <a:schemeClr val="accent5"/>
                </a:solidFill>
              </a:rPr>
              <a:t>Synthetic data generation with GAN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037118-DE3D-67F4-8832-4AAAC67374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13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5B7EB-6967-1F78-144B-B4B19B68D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5955"/>
          <a:stretch/>
        </p:blipFill>
        <p:spPr>
          <a:xfrm>
            <a:off x="5448055" y="1064989"/>
            <a:ext cx="6607277" cy="2149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830CCB-8CD3-6F0E-6354-A0E8C465AE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355"/>
          <a:stretch/>
        </p:blipFill>
        <p:spPr>
          <a:xfrm>
            <a:off x="5600455" y="3264059"/>
            <a:ext cx="6607277" cy="27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1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261DD-EFE6-B6A7-C98E-2E0613400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Limited availability of annotated data: Data augmentation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0028B-D6F4-22F0-AAEA-B06979555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175657"/>
            <a:ext cx="11360800" cy="1076126"/>
          </a:xfrm>
        </p:spPr>
        <p:txBody>
          <a:bodyPr/>
          <a:lstStyle/>
          <a:p>
            <a:pPr marL="152396" indent="0">
              <a:buNone/>
            </a:pPr>
            <a:r>
              <a:rPr lang="en-GB" sz="2400" b="1" dirty="0">
                <a:solidFill>
                  <a:schemeClr val="accent5"/>
                </a:solidFill>
              </a:rPr>
              <a:t>Synthetic data generation with knowledge guided adversarial network</a:t>
            </a:r>
            <a:endParaRPr lang="en-GB" dirty="0">
              <a:effectLst/>
              <a:latin typeface="Times" pitchFamily="2" charset="0"/>
            </a:endParaRPr>
          </a:p>
          <a:p>
            <a:pPr marL="152396" indent="0">
              <a:buNone/>
            </a:pP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6390C-67DF-E6EC-EA4C-2D936797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B82C7ED-A9D8-07C9-00A2-40207BFA7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919" y="1766040"/>
            <a:ext cx="7772400" cy="3811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2666D4-74B6-BB7A-D5CA-A4FB0DD6CBCF}"/>
              </a:ext>
            </a:extLst>
          </p:cNvPr>
          <p:cNvSpPr txBox="1"/>
          <p:nvPr/>
        </p:nvSpPr>
        <p:spPr>
          <a:xfrm>
            <a:off x="4507422" y="5890624"/>
            <a:ext cx="748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  <a:effectLst/>
              </a:rPr>
              <a:t>[Shi et al. Knowledge-guided synthetic medical image adversarial augmentation for ultrasonography thyroid nodule classification. </a:t>
            </a:r>
            <a:r>
              <a:rPr lang="en-GB" sz="1400" dirty="0" err="1">
                <a:solidFill>
                  <a:schemeClr val="accent5">
                    <a:lumMod val="75000"/>
                  </a:schemeClr>
                </a:solidFill>
                <a:effectLst/>
              </a:rPr>
              <a:t>Comput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  <a:effectLst/>
              </a:rPr>
              <a:t> Methods Programs Biomed 2020;196:105611]</a:t>
            </a:r>
            <a:endParaRPr lang="en-GB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F22C7-348C-59FB-AD33-6B288F164C90}"/>
              </a:ext>
            </a:extLst>
          </p:cNvPr>
          <p:cNvSpPr txBox="1"/>
          <p:nvPr/>
        </p:nvSpPr>
        <p:spPr>
          <a:xfrm>
            <a:off x="590049" y="1899394"/>
            <a:ext cx="35607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Times" pitchFamily="2" charset="0"/>
              </a:rPr>
              <a:t>Knowledge-guided adversarial augmentation method for synthesizing medical images</a:t>
            </a:r>
          </a:p>
          <a:p>
            <a:endParaRPr lang="en-GB" sz="1600" dirty="0">
              <a:effectLst/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Times" pitchFamily="2" charset="0"/>
              </a:rPr>
              <a:t>A </a:t>
            </a:r>
            <a:r>
              <a:rPr lang="en-GB" sz="1600" i="1" dirty="0">
                <a:effectLst/>
                <a:latin typeface="Times" pitchFamily="2" charset="0"/>
              </a:rPr>
              <a:t>Term and Image Encoder </a:t>
            </a:r>
            <a:r>
              <a:rPr lang="en-GB" sz="1600" dirty="0">
                <a:effectLst/>
                <a:latin typeface="Times" pitchFamily="2" charset="0"/>
              </a:rPr>
              <a:t>is implemented to extract </a:t>
            </a:r>
            <a:r>
              <a:rPr lang="en-GB" sz="1600" i="1" dirty="0">
                <a:effectLst/>
                <a:latin typeface="Times" pitchFamily="2" charset="0"/>
              </a:rPr>
              <a:t>domain knowledge</a:t>
            </a:r>
            <a:r>
              <a:rPr lang="en-GB" sz="1600" dirty="0">
                <a:effectLst/>
                <a:latin typeface="Times" pitchFamily="2" charset="0"/>
              </a:rPr>
              <a:t> from TI-RADS reporting by radiologists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Times" pitchFamily="2" charset="0"/>
              </a:rPr>
              <a:t>The </a:t>
            </a:r>
            <a:r>
              <a:rPr lang="en-GB" sz="1600" i="1" dirty="0">
                <a:effectLst/>
                <a:latin typeface="Times" pitchFamily="2" charset="0"/>
              </a:rPr>
              <a:t>domain </a:t>
            </a:r>
            <a:r>
              <a:rPr lang="en-GB" sz="16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" pitchFamily="2" charset="0"/>
              </a:rPr>
              <a:t>Knowledge</a:t>
            </a:r>
            <a:r>
              <a:rPr lang="en-GB" sz="1600" i="1" dirty="0">
                <a:effectLst/>
                <a:latin typeface="Times" pitchFamily="2" charset="0"/>
              </a:rPr>
              <a:t> </a:t>
            </a:r>
            <a:r>
              <a:rPr lang="en-GB" sz="1600" dirty="0">
                <a:effectLst/>
                <a:latin typeface="Times" pitchFamily="2" charset="0"/>
              </a:rPr>
              <a:t>is used as novel condition to constrain the </a:t>
            </a:r>
            <a:r>
              <a:rPr lang="en-GB" sz="16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" pitchFamily="2" charset="0"/>
              </a:rPr>
              <a:t>Auxiliary Classifier Generative Adversarial Network (ACGAN)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ffectLst/>
              <a:latin typeface="Times" pitchFamily="2" charset="0"/>
            </a:endParaRPr>
          </a:p>
          <a:p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Times" pitchFamily="2" charset="0"/>
                <a:sym typeface="Wingdings" pitchFamily="2" charset="2"/>
              </a:rPr>
              <a:t>  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Times" pitchFamily="2" charset="0"/>
              </a:rPr>
              <a:t> 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effectLst/>
                <a:latin typeface="Times" pitchFamily="2" charset="0"/>
              </a:rPr>
              <a:t> 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effectLst/>
                <a:latin typeface="Times" pitchFamily="2" charset="0"/>
              </a:rPr>
              <a:t>KACGAN</a:t>
            </a:r>
            <a:endParaRPr lang="en-GB" sz="1600" b="1" dirty="0">
              <a:solidFill>
                <a:schemeClr val="accent5">
                  <a:lumMod val="75000"/>
                </a:schemeClr>
              </a:solidFill>
              <a:effectLst/>
              <a:latin typeface="Times" pitchFamily="2" charset="0"/>
            </a:endParaRP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AFCF7-2809-78D1-EF8E-76ECB1547FBA}"/>
              </a:ext>
            </a:extLst>
          </p:cNvPr>
          <p:cNvSpPr txBox="1"/>
          <p:nvPr/>
        </p:nvSpPr>
        <p:spPr>
          <a:xfrm>
            <a:off x="4770494" y="5494836"/>
            <a:ext cx="7043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Standardized terminology             Ground Truth 		 Synthetic Images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4F802-30FA-943D-98A2-B48D5F4730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61005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891A7-EF8E-79F5-68EE-FEAE5D5E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Limited availability of annotated data: Data augmentation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C2E79-AA13-B9AF-49DA-62D927FD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A29AF9F-922F-CDC9-55F9-8066A2212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1"/>
          <a:stretch/>
        </p:blipFill>
        <p:spPr>
          <a:xfrm>
            <a:off x="3870582" y="1250184"/>
            <a:ext cx="8321418" cy="4559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1EC15F-C9B9-5807-1AA4-800C2A4A32C1}"/>
              </a:ext>
            </a:extLst>
          </p:cNvPr>
          <p:cNvSpPr txBox="1"/>
          <p:nvPr/>
        </p:nvSpPr>
        <p:spPr>
          <a:xfrm>
            <a:off x="3960572" y="5904979"/>
            <a:ext cx="804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  <a:effectLst/>
              </a:rPr>
              <a:t>[Shi et al. Knowledge-guided synthetic medical image adversarial augmentation for ultrasonography thyroid nodule classification. </a:t>
            </a:r>
            <a:r>
              <a:rPr lang="en-GB" sz="1400" dirty="0" err="1">
                <a:solidFill>
                  <a:schemeClr val="accent5">
                    <a:lumMod val="75000"/>
                  </a:schemeClr>
                </a:solidFill>
                <a:effectLst/>
              </a:rPr>
              <a:t>Comput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  <a:effectLst/>
              </a:rPr>
              <a:t> Methods Programs Biomed 2020;196:105611]</a:t>
            </a:r>
            <a:endParaRPr lang="en-GB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862EF-3501-CA68-F320-8DD43634A2CA}"/>
              </a:ext>
            </a:extLst>
          </p:cNvPr>
          <p:cNvSpPr txBox="1"/>
          <p:nvPr/>
        </p:nvSpPr>
        <p:spPr>
          <a:xfrm>
            <a:off x="415600" y="1310660"/>
            <a:ext cx="354497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</a:t>
            </a:r>
            <a:r>
              <a:rPr lang="en-GB" dirty="0">
                <a:effectLst/>
                <a:latin typeface="Times" pitchFamily="2" charset="0"/>
              </a:rPr>
              <a:t>KACGAN model consists of three stages: </a:t>
            </a:r>
          </a:p>
          <a:p>
            <a:pPr marL="342900" indent="-342900">
              <a:buAutoNum type="arabicParenBoth"/>
            </a:pPr>
            <a:r>
              <a:rPr lang="en-GB" sz="1600" dirty="0">
                <a:effectLst/>
                <a:latin typeface="Times" pitchFamily="2" charset="0"/>
              </a:rPr>
              <a:t>extracting domain knowledge from standardized terminology by using term encoder </a:t>
            </a:r>
            <a:r>
              <a:rPr lang="el-GR" sz="1600" i="1" dirty="0" err="1">
                <a:effectLst/>
                <a:latin typeface="Helvetica" pitchFamily="2" charset="0"/>
              </a:rPr>
              <a:t>ϕ</a:t>
            </a:r>
            <a:r>
              <a:rPr lang="el-GR" sz="1600" dirty="0">
                <a:effectLst/>
                <a:latin typeface="Times" pitchFamily="2" charset="0"/>
              </a:rPr>
              <a:t>, </a:t>
            </a:r>
            <a:endParaRPr lang="en-US" sz="1600" dirty="0">
              <a:effectLst/>
              <a:latin typeface="Times" pitchFamily="2" charset="0"/>
            </a:endParaRPr>
          </a:p>
          <a:p>
            <a:pPr marL="342900" indent="-342900">
              <a:buAutoNum type="arabicParenBoth"/>
            </a:pPr>
            <a:r>
              <a:rPr lang="en-GB" sz="1600" dirty="0">
                <a:effectLst/>
                <a:latin typeface="Times" pitchFamily="2" charset="0"/>
              </a:rPr>
              <a:t>constructing and training the KACGAN model using the patch images and the domain knowledge for synthetic medical image augmentation, </a:t>
            </a:r>
          </a:p>
          <a:p>
            <a:pPr marL="342900" indent="-342900">
              <a:buAutoNum type="arabicParenBoth"/>
            </a:pPr>
            <a:r>
              <a:rPr lang="en-GB" sz="1600" dirty="0">
                <a:effectLst/>
                <a:latin typeface="Times" pitchFamily="2" charset="0"/>
              </a:rPr>
              <a:t>combine the synthesized images for improve performance in ultrasonography thyroid nodules classification. 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E8CC17-7109-21E9-96E3-F0CBA26D64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15</a:t>
            </a:fld>
            <a:endParaRPr lang="en-GB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030D-4073-F8ED-EDB5-F6DEAA1834C0}"/>
              </a:ext>
            </a:extLst>
          </p:cNvPr>
          <p:cNvSpPr txBox="1"/>
          <p:nvPr/>
        </p:nvSpPr>
        <p:spPr>
          <a:xfrm>
            <a:off x="415600" y="4997038"/>
            <a:ext cx="3454982" cy="107721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Domain knowledge data augmentation leads to a 4% improvement of AUC, with respect to traditional augmentation methods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AUC = 95%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88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261DD-EFE6-B6A7-C98E-2E0613400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Limited availability of annotated data: Automated data labelling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0028B-D6F4-22F0-AAEA-B06979555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94" y="1276261"/>
            <a:ext cx="4839306" cy="4916176"/>
          </a:xfrm>
        </p:spPr>
        <p:txBody>
          <a:bodyPr/>
          <a:lstStyle/>
          <a:p>
            <a:pPr marL="152396" indent="0">
              <a:lnSpc>
                <a:spcPct val="100000"/>
              </a:lnSpc>
              <a:buNone/>
            </a:pPr>
            <a:r>
              <a:rPr lang="en-GB" sz="1600" b="1" dirty="0">
                <a:solidFill>
                  <a:schemeClr val="accent5"/>
                </a:solidFill>
              </a:rPr>
              <a:t>Annotation-</a:t>
            </a:r>
            <a:r>
              <a:rPr lang="en-GB" sz="1600" b="1" dirty="0" err="1">
                <a:solidFill>
                  <a:schemeClr val="accent5"/>
                </a:solidFill>
              </a:rPr>
              <a:t>effIcient</a:t>
            </a:r>
            <a:r>
              <a:rPr lang="en-GB" sz="1600" b="1" dirty="0">
                <a:solidFill>
                  <a:schemeClr val="accent5"/>
                </a:solidFill>
              </a:rPr>
              <a:t> Deep </a:t>
            </a:r>
            <a:r>
              <a:rPr lang="en-GB" sz="1600" b="1" dirty="0" err="1">
                <a:solidFill>
                  <a:schemeClr val="accent5"/>
                </a:solidFill>
              </a:rPr>
              <a:t>lEarning</a:t>
            </a:r>
            <a:r>
              <a:rPr lang="en-GB" sz="1600" b="1" dirty="0">
                <a:solidFill>
                  <a:schemeClr val="accent5"/>
                </a:solidFill>
              </a:rPr>
              <a:t> (AIDE)</a:t>
            </a:r>
            <a:r>
              <a:rPr lang="en-GB" sz="1600" dirty="0">
                <a:solidFill>
                  <a:schemeClr val="tx1"/>
                </a:solidFill>
              </a:rPr>
              <a:t>: </a:t>
            </a:r>
          </a:p>
          <a:p>
            <a:pPr marL="152396" indent="0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</a:rPr>
              <a:t>an open-source framework to handle </a:t>
            </a:r>
          </a:p>
          <a:p>
            <a:pPr marL="152396" indent="0">
              <a:lnSpc>
                <a:spcPct val="100000"/>
              </a:lnSpc>
              <a:buNone/>
            </a:pPr>
            <a:r>
              <a:rPr lang="en-GB" sz="1600" u="sng" dirty="0">
                <a:solidFill>
                  <a:schemeClr val="tx1"/>
                </a:solidFill>
              </a:rPr>
              <a:t>imperfect training datasets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  <a:p>
            <a:pPr marL="152396" indent="0">
              <a:lnSpc>
                <a:spcPct val="10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</a:rPr>
              <a:t>To address the most frequently encountered challenges in clinical applications: 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solidFill>
                  <a:schemeClr val="tx1"/>
                </a:solidFill>
              </a:rPr>
              <a:t>Learning with imperfect datasets having limited annotations (semi-supervised learning, </a:t>
            </a:r>
            <a:r>
              <a:rPr lang="en-GB" sz="1600" b="1" dirty="0">
                <a:solidFill>
                  <a:schemeClr val="tx1"/>
                </a:solidFill>
              </a:rPr>
              <a:t>SSL</a:t>
            </a:r>
            <a:r>
              <a:rPr lang="en-GB" sz="1600" dirty="0">
                <a:solidFill>
                  <a:schemeClr val="tx1"/>
                </a:solidFill>
              </a:rPr>
              <a:t>), 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solidFill>
                  <a:schemeClr val="tx1"/>
                </a:solidFill>
              </a:rPr>
              <a:t>Lacking target domain annotations (unsupervised domain adaptation, </a:t>
            </a:r>
            <a:r>
              <a:rPr lang="en-GB" sz="1600" b="1" dirty="0">
                <a:solidFill>
                  <a:schemeClr val="tx1"/>
                </a:solidFill>
              </a:rPr>
              <a:t>UDA</a:t>
            </a:r>
            <a:r>
              <a:rPr lang="en-GB" sz="1600" dirty="0">
                <a:solidFill>
                  <a:schemeClr val="tx1"/>
                </a:solidFill>
              </a:rPr>
              <a:t>), 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solidFill>
                  <a:schemeClr val="tx1"/>
                </a:solidFill>
              </a:rPr>
              <a:t>Containing noisy annotations (noisy label learning, </a:t>
            </a:r>
            <a:r>
              <a:rPr lang="en-GB" sz="1600" b="1" dirty="0">
                <a:solidFill>
                  <a:schemeClr val="tx1"/>
                </a:solidFill>
              </a:rPr>
              <a:t>NLL</a:t>
            </a:r>
            <a:r>
              <a:rPr lang="en-GB" sz="1600" dirty="0">
                <a:solidFill>
                  <a:schemeClr val="tx1"/>
                </a:solidFill>
              </a:rPr>
              <a:t>) </a:t>
            </a:r>
          </a:p>
          <a:p>
            <a:pPr marL="152396" indent="0">
              <a:lnSpc>
                <a:spcPct val="10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</a:rPr>
              <a:t>By using only </a:t>
            </a:r>
            <a:r>
              <a:rPr lang="en-GB" sz="1600" b="1" dirty="0">
                <a:solidFill>
                  <a:schemeClr val="tx1"/>
                </a:solidFill>
              </a:rPr>
              <a:t>10% of training data annotations</a:t>
            </a:r>
            <a:r>
              <a:rPr lang="en-GB" sz="1600" dirty="0">
                <a:solidFill>
                  <a:schemeClr val="tx1"/>
                </a:solidFill>
              </a:rPr>
              <a:t>, AIDE achieved comparable segmentation results to those obtained by fully supervised models accessing to 100% annotated training data and to those provided by independent radiologists.</a:t>
            </a:r>
            <a:endParaRPr lang="en-GB" sz="2000" b="1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buNone/>
            </a:pPr>
            <a:endParaRPr lang="en-GB" sz="2000" b="1" dirty="0">
              <a:solidFill>
                <a:schemeClr val="accent5"/>
              </a:solidFill>
            </a:endParaRPr>
          </a:p>
          <a:p>
            <a:pPr>
              <a:lnSpc>
                <a:spcPct val="100000"/>
              </a:lnSpc>
            </a:pPr>
            <a:endParaRPr lang="en-GB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6390C-67DF-E6EC-EA4C-2D936797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619FF-20F1-8C4A-A2F9-1E7F0E205EDF}"/>
              </a:ext>
            </a:extLst>
          </p:cNvPr>
          <p:cNvSpPr txBox="1"/>
          <p:nvPr/>
        </p:nvSpPr>
        <p:spPr>
          <a:xfrm>
            <a:off x="1188304" y="6159306"/>
            <a:ext cx="9815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Wang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et al.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Annotation-efficient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deep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learning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for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automatic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medical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image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segmentation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it-IT" sz="1200" i="1" dirty="0">
                <a:solidFill>
                  <a:schemeClr val="accent5">
                    <a:lumMod val="75000"/>
                  </a:schemeClr>
                </a:solidFill>
              </a:rPr>
              <a:t>Nature Communications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it-IT" sz="1200" i="1" dirty="0">
                <a:solidFill>
                  <a:schemeClr val="accent5">
                    <a:lumMod val="75000"/>
                  </a:schemeClr>
                </a:solidFill>
              </a:rPr>
              <a:t>12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(1), 1–13 (2021)]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6D85E-4A13-CB46-BDCB-6D0971C3E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3" b="45267"/>
          <a:stretch/>
        </p:blipFill>
        <p:spPr>
          <a:xfrm>
            <a:off x="4986006" y="1299865"/>
            <a:ext cx="7063333" cy="3859964"/>
          </a:xfrm>
          <a:prstGeom prst="rect">
            <a:avLst/>
          </a:prstGeom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68FAC-0590-726A-48AD-970E076439E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60400" y="6371469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1DFE2-D8F8-5D36-D50A-363C64333036}"/>
              </a:ext>
            </a:extLst>
          </p:cNvPr>
          <p:cNvSpPr txBox="1"/>
          <p:nvPr/>
        </p:nvSpPr>
        <p:spPr>
          <a:xfrm>
            <a:off x="7888406" y="5288096"/>
            <a:ext cx="3937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Only the NLL problem needs to be addressed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3144D4-BB9E-EAD4-1539-97B21F41AEDA}"/>
              </a:ext>
            </a:extLst>
          </p:cNvPr>
          <p:cNvGrpSpPr/>
          <p:nvPr/>
        </p:nvGrpSpPr>
        <p:grpSpPr>
          <a:xfrm>
            <a:off x="4986006" y="1388315"/>
            <a:ext cx="7205994" cy="4479764"/>
            <a:chOff x="4822185" y="1276262"/>
            <a:chExt cx="7205994" cy="44797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C56E58-1C60-4357-7BAD-F149B37B3FB2}"/>
                </a:ext>
              </a:extLst>
            </p:cNvPr>
            <p:cNvSpPr/>
            <p:nvPr/>
          </p:nvSpPr>
          <p:spPr>
            <a:xfrm>
              <a:off x="4822185" y="1276262"/>
              <a:ext cx="6809179" cy="4479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7E77E-688C-1F83-9B0E-378C1DD7C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27" t="54869" r="670" b="651"/>
            <a:stretch/>
          </p:blipFill>
          <p:spPr>
            <a:xfrm>
              <a:off x="5022245" y="2053140"/>
              <a:ext cx="7005934" cy="3122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4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44BC1-B520-675D-72BD-08B6807E0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AI issues to address (with AI)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BE152-8090-BAE6-6173-7B0227CC3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tx1"/>
                </a:solidFill>
              </a:rPr>
              <a:t>Open Issues and Challenges: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Limited availability of annotated data</a:t>
            </a:r>
          </a:p>
          <a:p>
            <a:pPr lvl="1"/>
            <a:r>
              <a:rPr lang="en-GB" u="sng" dirty="0">
                <a:solidFill>
                  <a:schemeClr val="tx1"/>
                </a:solidFill>
              </a:rPr>
              <a:t>Mining data from multiple sources</a:t>
            </a:r>
          </a:p>
          <a:p>
            <a:pPr lvl="2"/>
            <a:r>
              <a:rPr lang="en-GB" dirty="0"/>
              <a:t>Multimodal Fusion</a:t>
            </a:r>
          </a:p>
          <a:p>
            <a:pPr lvl="2"/>
            <a:r>
              <a:rPr lang="en-GB" dirty="0"/>
              <a:t>Imputation of missing data</a:t>
            </a:r>
          </a:p>
          <a:p>
            <a:pPr lvl="1"/>
            <a:r>
              <a:rPr lang="en-GB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Reliability of AI-based systems</a:t>
            </a:r>
          </a:p>
          <a:p>
            <a:pPr lvl="1"/>
            <a:r>
              <a:rPr lang="en-GB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Explainability</a:t>
            </a:r>
            <a:r>
              <a:rPr lang="en-GB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(XAI)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5522E-D7B1-E1BC-BFCB-F3F1EE68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F0CA7-1046-5D57-D9F4-0FFBB74E14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17</a:t>
            </a:fld>
            <a:endParaRPr lang="en-GB" noProof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D781583-491C-BBD1-8955-A7655107B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b="16884"/>
          <a:stretch/>
        </p:blipFill>
        <p:spPr>
          <a:xfrm>
            <a:off x="5528531" y="3577461"/>
            <a:ext cx="6093759" cy="28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4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F537-8040-A49B-0EF0-07C3EF51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Integration of data from multiple sources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27045-D212-103B-EF1F-63439ED0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290B3-A84A-0B47-8B81-F54DA83D54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045" y="1150783"/>
            <a:ext cx="7200636" cy="5340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F1DA49-D815-C94E-8B5F-0E2D2B994854}"/>
              </a:ext>
            </a:extLst>
          </p:cNvPr>
          <p:cNvSpPr txBox="1"/>
          <p:nvPr/>
        </p:nvSpPr>
        <p:spPr>
          <a:xfrm>
            <a:off x="5472607" y="1283406"/>
            <a:ext cx="8307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Data </a:t>
            </a:r>
            <a:r>
              <a:rPr lang="it-IT" b="1" dirty="0" err="1"/>
              <a:t>modalities</a:t>
            </a:r>
            <a:r>
              <a:rPr lang="it-IT" b="1" dirty="0"/>
              <a:t> and </a:t>
            </a:r>
            <a:r>
              <a:rPr lang="it-IT" b="1" dirty="0" err="1"/>
              <a:t>opportunities</a:t>
            </a:r>
            <a:r>
              <a:rPr lang="it-IT" b="1" dirty="0"/>
              <a:t> for </a:t>
            </a:r>
            <a:r>
              <a:rPr lang="it-IT" b="1" dirty="0" err="1"/>
              <a:t>multimodal</a:t>
            </a:r>
            <a:r>
              <a:rPr lang="it-IT" b="1" dirty="0"/>
              <a:t> </a:t>
            </a:r>
            <a:r>
              <a:rPr lang="it-IT" b="1" dirty="0" err="1"/>
              <a:t>biomedical</a:t>
            </a:r>
            <a:r>
              <a:rPr lang="it-IT" b="1" dirty="0"/>
              <a:t> AI </a:t>
            </a:r>
            <a:endParaRPr lang="it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7C17D1-E76E-DC46-BF8F-C00BDE19D954}"/>
              </a:ext>
            </a:extLst>
          </p:cNvPr>
          <p:cNvSpPr txBox="1"/>
          <p:nvPr/>
        </p:nvSpPr>
        <p:spPr>
          <a:xfrm>
            <a:off x="6890751" y="5885557"/>
            <a:ext cx="50626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Acosta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et al (2022).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Multimodal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biomedical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AI. </a:t>
            </a:r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Nature Medicine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28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(9), 1773–1784.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https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://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doi.org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/10.1038/s41591-022-01981-2]</a:t>
            </a:r>
          </a:p>
          <a:p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46925A-C203-BE4E-BE39-A34B55CA18DD}"/>
              </a:ext>
            </a:extLst>
          </p:cNvPr>
          <p:cNvSpPr txBox="1"/>
          <p:nvPr/>
        </p:nvSpPr>
        <p:spPr>
          <a:xfrm>
            <a:off x="7364696" y="1872977"/>
            <a:ext cx="45887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integration of the complementary  information encoded in omics data, electronic health records (HER), imaging data is expected: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increase the understanding of human health and disease conditions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allow </a:t>
            </a:r>
            <a:r>
              <a:rPr lang="en-GB" u="sng" dirty="0"/>
              <a:t>personalized preventive, diagnostic and therapeutic strategies </a:t>
            </a:r>
          </a:p>
          <a:p>
            <a:endParaRPr lang="en-GB" dirty="0"/>
          </a:p>
          <a:p>
            <a:r>
              <a:rPr lang="en-GB" dirty="0"/>
              <a:t>UK Biobank (started in 2006) enrolled more than 500k participants to follow for 30 years.</a:t>
            </a:r>
          </a:p>
          <a:p>
            <a:endParaRPr lang="en-GB" dirty="0"/>
          </a:p>
          <a:p>
            <a:r>
              <a:rPr lang="en-GB" dirty="0"/>
              <a:t>The </a:t>
            </a:r>
            <a:r>
              <a:rPr lang="en-GB" u="sng" dirty="0"/>
              <a:t>integration</a:t>
            </a:r>
            <a:r>
              <a:rPr lang="en-GB" dirty="0"/>
              <a:t> of these very distinct types of data remains a </a:t>
            </a:r>
            <a:r>
              <a:rPr lang="en-GB" u="sng" dirty="0"/>
              <a:t>challenge</a:t>
            </a:r>
            <a:r>
              <a:rPr lang="en-GB" dirty="0"/>
              <a:t>. 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B4A02A-A337-F859-3755-8385683803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96922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D47B0-81F1-1A73-251B-6146C411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Multimodal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259F4-6E8F-34CB-DBBC-C015CED06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828800"/>
            <a:ext cx="7133516" cy="3975954"/>
          </a:xfrm>
        </p:spPr>
        <p:txBody>
          <a:bodyPr/>
          <a:lstStyle/>
          <a:p>
            <a:pPr marL="152396" indent="0">
              <a:buNone/>
            </a:pPr>
            <a:r>
              <a:rPr lang="en-GB" sz="1600" b="1" dirty="0">
                <a:solidFill>
                  <a:schemeClr val="accent5"/>
                </a:solidFill>
                <a:latin typeface="Helvetica" pitchFamily="2" charset="0"/>
              </a:rPr>
              <a:t>E</a:t>
            </a:r>
            <a:r>
              <a:rPr lang="en-GB" sz="1600" b="1" dirty="0">
                <a:solidFill>
                  <a:schemeClr val="accent5"/>
                </a:solidFill>
                <a:effectLst/>
                <a:latin typeface="Helvetica" pitchFamily="2" charset="0"/>
              </a:rPr>
              <a:t>arly</a:t>
            </a:r>
            <a:r>
              <a:rPr lang="en-GB" sz="1600" b="1" dirty="0">
                <a:solidFill>
                  <a:schemeClr val="accent5"/>
                </a:solidFill>
                <a:latin typeface="Helvetica" pitchFamily="2" charset="0"/>
              </a:rPr>
              <a:t> </a:t>
            </a:r>
            <a:r>
              <a:rPr lang="en-GB" sz="1600" b="1" dirty="0">
                <a:solidFill>
                  <a:schemeClr val="accent5"/>
                </a:solidFill>
                <a:effectLst/>
                <a:latin typeface="Helvetica" pitchFamily="2" charset="0"/>
              </a:rPr>
              <a:t>fusion:</a:t>
            </a:r>
            <a:endParaRPr lang="en-GB" sz="1600" b="1" dirty="0">
              <a:solidFill>
                <a:schemeClr val="accent5"/>
              </a:solidFill>
              <a:latin typeface="Helvetica" pitchFamily="2" charset="0"/>
            </a:endParaRPr>
          </a:p>
          <a:p>
            <a:r>
              <a:rPr lang="en-GB" sz="1600" dirty="0">
                <a:solidFill>
                  <a:schemeClr val="tx1"/>
                </a:solidFill>
                <a:effectLst/>
                <a:latin typeface="Helvetica" pitchFamily="2" charset="0"/>
              </a:rPr>
              <a:t>It is the simplest approach. Input modalities or features are concatenated before any processing. </a:t>
            </a:r>
          </a:p>
          <a:p>
            <a:pPr marL="152396" indent="0">
              <a:buNone/>
            </a:pPr>
            <a:endParaRPr lang="en-GB" sz="1600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marL="152396" indent="0">
              <a:buNone/>
            </a:pPr>
            <a:endParaRPr lang="en-GB" sz="1600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marL="152396" indent="0">
              <a:buNone/>
            </a:pPr>
            <a:r>
              <a:rPr lang="en-GB" sz="1600" b="1" dirty="0">
                <a:solidFill>
                  <a:schemeClr val="accent5"/>
                </a:solidFill>
                <a:latin typeface="Helvetica" pitchFamily="2" charset="0"/>
              </a:rPr>
              <a:t>L</a:t>
            </a:r>
            <a:r>
              <a:rPr lang="en-GB" sz="1600" b="1" dirty="0">
                <a:solidFill>
                  <a:schemeClr val="accent5"/>
                </a:solidFill>
                <a:effectLst/>
                <a:latin typeface="Helvetica" pitchFamily="2" charset="0"/>
              </a:rPr>
              <a:t>ate</a:t>
            </a:r>
            <a:r>
              <a:rPr lang="en-GB" sz="1600" b="1" dirty="0">
                <a:solidFill>
                  <a:schemeClr val="accent5"/>
                </a:solidFill>
                <a:latin typeface="Helvetica" pitchFamily="2" charset="0"/>
              </a:rPr>
              <a:t> </a:t>
            </a:r>
            <a:r>
              <a:rPr lang="en-GB" sz="1600" b="1" dirty="0">
                <a:solidFill>
                  <a:schemeClr val="accent5"/>
                </a:solidFill>
                <a:effectLst/>
                <a:latin typeface="Helvetica" pitchFamily="2" charset="0"/>
              </a:rPr>
              <a:t>fusion:</a:t>
            </a:r>
          </a:p>
          <a:p>
            <a:r>
              <a:rPr lang="en-GB" sz="1600" dirty="0">
                <a:solidFill>
                  <a:schemeClr val="tx1"/>
                </a:solidFill>
                <a:latin typeface="Helvetica" pitchFamily="2" charset="0"/>
              </a:rPr>
              <a:t>S</a:t>
            </a:r>
            <a:r>
              <a:rPr lang="en-GB" sz="1600" dirty="0">
                <a:solidFill>
                  <a:schemeClr val="tx1"/>
                </a:solidFill>
                <a:effectLst/>
                <a:latin typeface="Helvetica" pitchFamily="2" charset="0"/>
              </a:rPr>
              <a:t>eparate models are trained for each modality and the output probabilities are combined at the end. It a simple and robust approach, but any possible information encoded in the interaction between data modalities is missing.</a:t>
            </a:r>
          </a:p>
          <a:p>
            <a:endParaRPr lang="en-GB" sz="1600" dirty="0">
              <a:solidFill>
                <a:schemeClr val="tx1"/>
              </a:solidFill>
              <a:latin typeface="Helvetica" pitchFamily="2" charset="0"/>
            </a:endParaRPr>
          </a:p>
          <a:p>
            <a:pPr marL="152396" indent="0">
              <a:buNone/>
            </a:pPr>
            <a:r>
              <a:rPr lang="en-GB" sz="1600" b="1" dirty="0">
                <a:solidFill>
                  <a:schemeClr val="accent5"/>
                </a:solidFill>
                <a:latin typeface="Helvetica" pitchFamily="2" charset="0"/>
              </a:rPr>
              <a:t>Joint fusion:</a:t>
            </a:r>
          </a:p>
          <a:p>
            <a:r>
              <a:rPr lang="en-GB" sz="1600" dirty="0">
                <a:solidFill>
                  <a:schemeClr val="tx1"/>
                </a:solidFill>
                <a:latin typeface="Helvetica" pitchFamily="2" charset="0"/>
              </a:rPr>
              <a:t>The representations of the different modalities are co-learned and combined </a:t>
            </a:r>
            <a:r>
              <a:rPr lang="en-GB" sz="1600" dirty="0">
                <a:solidFill>
                  <a:schemeClr val="tx1"/>
                </a:solidFill>
                <a:effectLst/>
                <a:latin typeface="Helvetica" pitchFamily="2" charset="0"/>
              </a:rPr>
              <a:t>during the training process. It allows for modality-specific </a:t>
            </a:r>
            <a:r>
              <a:rPr lang="en-GB" sz="1600" dirty="0" err="1">
                <a:solidFill>
                  <a:schemeClr val="tx1"/>
                </a:solidFill>
                <a:effectLst/>
                <a:latin typeface="Helvetica" pitchFamily="2" charset="0"/>
              </a:rPr>
              <a:t>preprocessing</a:t>
            </a:r>
            <a:r>
              <a:rPr lang="en-GB" sz="1600" dirty="0">
                <a:solidFill>
                  <a:schemeClr val="tx1"/>
                </a:solidFill>
                <a:effectLst/>
                <a:latin typeface="Helvetica" pitchFamily="2" charset="0"/>
              </a:rPr>
              <a:t> and also capturing the interaction between data modalities. </a:t>
            </a:r>
          </a:p>
          <a:p>
            <a:endParaRPr lang="en-GB" sz="1600" dirty="0"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76372-4522-0BA3-ADC8-1192D4E5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CEEA2B-1EFD-5072-AD17-1E20D8DF66F4}"/>
              </a:ext>
            </a:extLst>
          </p:cNvPr>
          <p:cNvSpPr txBox="1"/>
          <p:nvPr/>
        </p:nvSpPr>
        <p:spPr>
          <a:xfrm>
            <a:off x="584790" y="1294715"/>
            <a:ext cx="9718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2" charset="0"/>
              </a:rPr>
              <a:t>Data from different modalities should be combined </a:t>
            </a:r>
            <a:r>
              <a:rPr lang="en-GB" dirty="0">
                <a:latin typeface="Helvetica" pitchFamily="2" charset="0"/>
                <a:sym typeface="Wingdings" pitchFamily="2" charset="2"/>
              </a:rPr>
              <a:t> </a:t>
            </a:r>
            <a:r>
              <a:rPr lang="en-GB" b="1" dirty="0">
                <a:solidFill>
                  <a:schemeClr val="accent5"/>
                </a:solidFill>
                <a:latin typeface="Helvetica" pitchFamily="2" charset="0"/>
                <a:sym typeface="Wingdings" pitchFamily="2" charset="2"/>
              </a:rPr>
              <a:t>Multimodal Fusion</a:t>
            </a:r>
            <a:endParaRPr lang="en-GB" b="1" dirty="0">
              <a:solidFill>
                <a:schemeClr val="accent5"/>
              </a:solidFill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96DCB-5F99-8FCA-6EA2-98144B5F1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39" r="1070"/>
          <a:stretch/>
        </p:blipFill>
        <p:spPr>
          <a:xfrm>
            <a:off x="9787269" y="2762580"/>
            <a:ext cx="2050680" cy="20326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7AD0EC-3E54-010A-4DFB-3377EFB47F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1487" y="4322076"/>
            <a:ext cx="2199832" cy="2063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8A1E22-2E11-8175-46A8-98434C7025C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9116" y="1337295"/>
            <a:ext cx="2050681" cy="1782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F5183E-D7BB-2932-499A-FBA2A9AA0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2406" y="1261711"/>
            <a:ext cx="1297690" cy="12081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B310F0-4264-13BC-2233-A69D3CFF5374}"/>
              </a:ext>
            </a:extLst>
          </p:cNvPr>
          <p:cNvSpPr txBox="1"/>
          <p:nvPr/>
        </p:nvSpPr>
        <p:spPr>
          <a:xfrm>
            <a:off x="9090136" y="2066855"/>
            <a:ext cx="1722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5"/>
                </a:solidFill>
              </a:rPr>
              <a:t>Early fusion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12938-13DF-DD32-2939-932F6582F23D}"/>
              </a:ext>
            </a:extLst>
          </p:cNvPr>
          <p:cNvSpPr txBox="1"/>
          <p:nvPr/>
        </p:nvSpPr>
        <p:spPr>
          <a:xfrm>
            <a:off x="10007623" y="5584373"/>
            <a:ext cx="1722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5"/>
                </a:solidFill>
              </a:rPr>
              <a:t>Joint fusion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5C41DF-44D8-4131-2CE7-E1F8345EA70D}"/>
              </a:ext>
            </a:extLst>
          </p:cNvPr>
          <p:cNvSpPr txBox="1"/>
          <p:nvPr/>
        </p:nvSpPr>
        <p:spPr>
          <a:xfrm>
            <a:off x="8923322" y="3565122"/>
            <a:ext cx="1722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5"/>
                </a:solidFill>
              </a:rPr>
              <a:t>Late fusion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60AC6-E174-B56A-A2E0-2E7E349DC3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6743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B53C-1DEE-ED16-189F-1F48754E3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E3838-28FC-1124-BFCF-CDD9E0C27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tx1"/>
                </a:solidFill>
              </a:rPr>
              <a:t>State of art and future goals of AI in Medical Image Analysis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Open Issues and Challenges: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Limited availability of annotated data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Mining data from multiple sources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Reliability of AI-based systems</a:t>
            </a:r>
          </a:p>
          <a:p>
            <a:pPr lvl="1"/>
            <a:r>
              <a:rPr lang="en-GB" dirty="0" err="1">
                <a:solidFill>
                  <a:schemeClr val="tx1"/>
                </a:solidFill>
              </a:rPr>
              <a:t>Explainability</a:t>
            </a:r>
            <a:r>
              <a:rPr lang="en-GB" dirty="0">
                <a:solidFill>
                  <a:schemeClr val="tx1"/>
                </a:solidFill>
              </a:rPr>
              <a:t> (XAI)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0F280-1897-2098-4F97-BE1C086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54087-A0CE-9084-E61C-AB97BC0BFC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</a:t>
            </a:fld>
            <a:endParaRPr lang="en-GB" noProof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FEFCFAB-AF69-9845-24C8-98CE8C123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DC"/>
              </a:clrFrom>
              <a:clrTo>
                <a:srgbClr val="FFFFDC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b="16884"/>
          <a:stretch/>
        </p:blipFill>
        <p:spPr>
          <a:xfrm>
            <a:off x="5528531" y="3577461"/>
            <a:ext cx="6093759" cy="28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50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47C5-E1E8-3443-9C93-73880674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Prediction of COVID-19 severity: the </a:t>
            </a:r>
            <a:r>
              <a:rPr lang="en-GB" dirty="0" err="1"/>
              <a:t>covidcxr</a:t>
            </a:r>
            <a:r>
              <a:rPr lang="en-GB" dirty="0"/>
              <a:t> hackathon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85400-2334-204E-9347-F20956EE2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Challenges in AI for Medical Image Analysis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8C101-116A-9C42-A99C-EFDF194020E5}"/>
              </a:ext>
            </a:extLst>
          </p:cNvPr>
          <p:cNvSpPr txBox="1"/>
          <p:nvPr/>
        </p:nvSpPr>
        <p:spPr>
          <a:xfrm>
            <a:off x="420914" y="1230344"/>
            <a:ext cx="1205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https://ai4covid-hackathon.it/                  Challenge on chest X-ray and clinical data of patients with COVID-19 pneumonia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67CD20-95E2-6F43-B9DF-A1778361AA14}"/>
              </a:ext>
            </a:extLst>
          </p:cNvPr>
          <p:cNvGrpSpPr/>
          <p:nvPr/>
        </p:nvGrpSpPr>
        <p:grpSpPr>
          <a:xfrm>
            <a:off x="6448878" y="2810643"/>
            <a:ext cx="4961090" cy="3048703"/>
            <a:chOff x="4872317" y="1861664"/>
            <a:chExt cx="4242657" cy="2547953"/>
          </a:xfrm>
        </p:grpSpPr>
        <p:pic>
          <p:nvPicPr>
            <p:cNvPr id="10" name="Picture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2C1EE35C-759C-474E-9783-530510C3F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977" t="48421" r="24433"/>
            <a:stretch/>
          </p:blipFill>
          <p:spPr>
            <a:xfrm>
              <a:off x="4872317" y="1861664"/>
              <a:ext cx="3952369" cy="2547953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BBC5781-20A6-4641-BFC3-73484957696E}"/>
                </a:ext>
              </a:extLst>
            </p:cNvPr>
            <p:cNvSpPr/>
            <p:nvPr/>
          </p:nvSpPr>
          <p:spPr>
            <a:xfrm>
              <a:off x="8438929" y="3135086"/>
              <a:ext cx="676045" cy="2939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F60E53-1125-FD40-9C3C-948AD89E3DBB}"/>
              </a:ext>
            </a:extLst>
          </p:cNvPr>
          <p:cNvGrpSpPr/>
          <p:nvPr/>
        </p:nvGrpSpPr>
        <p:grpSpPr>
          <a:xfrm>
            <a:off x="48666" y="1525208"/>
            <a:ext cx="4371105" cy="4833137"/>
            <a:chOff x="48666" y="1525208"/>
            <a:chExt cx="4533363" cy="4962304"/>
          </a:xfrm>
        </p:grpSpPr>
        <p:pic>
          <p:nvPicPr>
            <p:cNvPr id="6" name="Picture 5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CF811C4-E618-C64D-8FC6-FF3544F6F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8251"/>
            <a:stretch/>
          </p:blipFill>
          <p:spPr>
            <a:xfrm>
              <a:off x="48666" y="1525208"/>
              <a:ext cx="4409592" cy="496230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2073CF-F465-7244-9F8B-B134334C4C66}"/>
                </a:ext>
              </a:extLst>
            </p:cNvPr>
            <p:cNvSpPr/>
            <p:nvPr/>
          </p:nvSpPr>
          <p:spPr>
            <a:xfrm>
              <a:off x="4001035" y="4252686"/>
              <a:ext cx="580994" cy="2131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78D228-6AE0-9F91-1FCB-73228F629DC9}"/>
              </a:ext>
            </a:extLst>
          </p:cNvPr>
          <p:cNvCxnSpPr>
            <a:cxnSpLocks/>
          </p:cNvCxnSpPr>
          <p:nvPr/>
        </p:nvCxnSpPr>
        <p:spPr>
          <a:xfrm>
            <a:off x="1278874" y="2662989"/>
            <a:ext cx="22022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02F35F6-BCF7-517D-1F12-025C8BA87528}"/>
              </a:ext>
            </a:extLst>
          </p:cNvPr>
          <p:cNvSpPr txBox="1"/>
          <p:nvPr/>
        </p:nvSpPr>
        <p:spPr>
          <a:xfrm>
            <a:off x="3935972" y="5453627"/>
            <a:ext cx="2363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Dataset: </a:t>
            </a:r>
          </a:p>
          <a:p>
            <a:r>
              <a:rPr lang="en-GB" sz="1400" dirty="0"/>
              <a:t>~1100 CXR for training </a:t>
            </a:r>
          </a:p>
          <a:p>
            <a:r>
              <a:rPr lang="en-GB" sz="1400" dirty="0"/>
              <a:t>~500 CXR for test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B51916-DB1B-14E4-17E2-99B6F19AF9AE}"/>
              </a:ext>
            </a:extLst>
          </p:cNvPr>
          <p:cNvSpPr txBox="1"/>
          <p:nvPr/>
        </p:nvSpPr>
        <p:spPr>
          <a:xfrm>
            <a:off x="5185890" y="1599676"/>
            <a:ext cx="6845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goal: </a:t>
            </a:r>
          </a:p>
          <a:p>
            <a:pPr marL="285750" indent="-285750">
              <a:buFontTx/>
              <a:buChar char="-"/>
            </a:pPr>
            <a:r>
              <a:rPr lang="en-GB" dirty="0"/>
              <a:t>to predict the severity of patient outcome (severe/mild)</a:t>
            </a:r>
          </a:p>
          <a:p>
            <a:pPr marL="285750" indent="-285750">
              <a:buFontTx/>
              <a:buChar char="-"/>
            </a:pPr>
            <a:r>
              <a:rPr lang="en-GB" dirty="0"/>
              <a:t>To explain the model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7D661E-C88D-952F-069A-744029916A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10964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7000ADC-09ED-BE59-5B1C-92330EFD9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24"/>
          <a:stretch/>
        </p:blipFill>
        <p:spPr>
          <a:xfrm>
            <a:off x="9294149" y="3936761"/>
            <a:ext cx="1888645" cy="18390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F5D1782-806F-68E4-42DD-3B144193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553" y="1966393"/>
            <a:ext cx="3821241" cy="18390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BA5D31-62EB-AA05-6EE3-4CB2F2D1B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839"/>
          <a:stretch/>
        </p:blipFill>
        <p:spPr>
          <a:xfrm>
            <a:off x="7382356" y="3938238"/>
            <a:ext cx="1888645" cy="183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3C938-AEFF-5BD9-EF56-B1BF495B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FCB26-6D57-474A-1FC6-00D375F9B5FC}"/>
              </a:ext>
            </a:extLst>
          </p:cNvPr>
          <p:cNvSpPr txBox="1"/>
          <p:nvPr/>
        </p:nvSpPr>
        <p:spPr>
          <a:xfrm>
            <a:off x="529882" y="1196586"/>
            <a:ext cx="200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75000"/>
                  </a:schemeClr>
                </a:solidFill>
              </a:rPr>
              <a:t>Multi-input AI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F2B158-3542-8A03-3D47-67A8EB3D9F6B}"/>
              </a:ext>
            </a:extLst>
          </p:cNvPr>
          <p:cNvSpPr txBox="1"/>
          <p:nvPr/>
        </p:nvSpPr>
        <p:spPr>
          <a:xfrm>
            <a:off x="306599" y="4824590"/>
            <a:ext cx="3436062" cy="1077218"/>
          </a:xfrm>
          <a:prstGeom prst="rect">
            <a:avLst/>
          </a:prstGeom>
          <a:noFill/>
          <a:ln w="19050" cmpd="sng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AIM-WG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team achieved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place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a 74% accuracy in </a:t>
            </a:r>
            <a:r>
              <a:rPr lang="en-GB" sz="1600" dirty="0">
                <a:solidFill>
                  <a:srgbClr val="0097A7">
                    <a:lumMod val="75000"/>
                  </a:srgbClr>
                </a:solidFill>
              </a:rPr>
              <a:t>predicting patient prognosis on the hackathon test set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97A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52365D-0FD1-C02D-2838-436D5C3AD84E}"/>
              </a:ext>
            </a:extLst>
          </p:cNvPr>
          <p:cNvSpPr txBox="1"/>
          <p:nvPr/>
        </p:nvSpPr>
        <p:spPr>
          <a:xfrm>
            <a:off x="3871711" y="5945953"/>
            <a:ext cx="181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Outcome prediction: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(severe/not severe)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2C82B0-F81F-6A69-A2D3-DAF77D80B698}"/>
              </a:ext>
            </a:extLst>
          </p:cNvPr>
          <p:cNvSpPr txBox="1"/>
          <p:nvPr/>
        </p:nvSpPr>
        <p:spPr>
          <a:xfrm>
            <a:off x="5746073" y="5949216"/>
            <a:ext cx="5467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en-GB" sz="1200" dirty="0" err="1">
                <a:solidFill>
                  <a:schemeClr val="accent5">
                    <a:lumMod val="75000"/>
                  </a:schemeClr>
                </a:solidFill>
              </a:rPr>
              <a:t>Lizzi</a:t>
            </a:r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 et al, Fully automated deep learning based system for COVID-19 patient outcome prediction, </a:t>
            </a:r>
            <a:r>
              <a:rPr lang="en-GB" sz="1200" i="1" dirty="0">
                <a:solidFill>
                  <a:schemeClr val="accent5">
                    <a:lumMod val="75000"/>
                  </a:schemeClr>
                </a:solidFill>
              </a:rPr>
              <a:t>Intelligence-based medicine</a:t>
            </a:r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, under review]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70A3D6C-B292-DB2F-75E7-E507A6757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05436"/>
            <a:ext cx="11776400" cy="763600"/>
          </a:xfrm>
        </p:spPr>
        <p:txBody>
          <a:bodyPr/>
          <a:lstStyle/>
          <a:p>
            <a:r>
              <a:rPr lang="en-GB" dirty="0"/>
              <a:t>Prediction of COVID-19 severity: the </a:t>
            </a:r>
            <a:r>
              <a:rPr lang="en-GB" dirty="0" err="1"/>
              <a:t>covidcxr</a:t>
            </a:r>
            <a:r>
              <a:rPr lang="en-GB" dirty="0"/>
              <a:t> hackathon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B1193F-8587-9B7D-F3AC-644267C96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83" y="1514602"/>
            <a:ext cx="4673600" cy="43307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C90FCE-26B7-3041-9EA5-38FF94B2D381}"/>
              </a:ext>
            </a:extLst>
          </p:cNvPr>
          <p:cNvCxnSpPr>
            <a:cxnSpLocks/>
          </p:cNvCxnSpPr>
          <p:nvPr/>
        </p:nvCxnSpPr>
        <p:spPr>
          <a:xfrm>
            <a:off x="4559300" y="5846400"/>
            <a:ext cx="0" cy="170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F50A95-27DE-009D-3BE3-B1948D8207D0}"/>
              </a:ext>
            </a:extLst>
          </p:cNvPr>
          <p:cNvSpPr txBox="1"/>
          <p:nvPr/>
        </p:nvSpPr>
        <p:spPr>
          <a:xfrm>
            <a:off x="5707695" y="1386814"/>
            <a:ext cx="6328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effectLst/>
                <a:latin typeface="Helvetica" pitchFamily="2" charset="0"/>
              </a:rPr>
              <a:t>Explainability</a:t>
            </a:r>
            <a:r>
              <a:rPr lang="en-GB" sz="1200" dirty="0">
                <a:effectLst/>
                <a:latin typeface="Helvetica" pitchFamily="2" charset="0"/>
              </a:rPr>
              <a:t>: The grad-CAM technique produced saliency maps, which indicate whether the classifier is looking at the right parts of the image when assigning a certain class label</a:t>
            </a:r>
          </a:p>
          <a:p>
            <a:endParaRPr lang="en-GB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C04813-B5B6-41A4-0E61-AC183507A704}"/>
              </a:ext>
            </a:extLst>
          </p:cNvPr>
          <p:cNvSpPr txBox="1"/>
          <p:nvPr/>
        </p:nvSpPr>
        <p:spPr>
          <a:xfrm>
            <a:off x="7996976" y="3277324"/>
            <a:ext cx="421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GT: mild 		    GT: severe</a:t>
            </a:r>
          </a:p>
          <a:p>
            <a:r>
              <a:rPr lang="en-GB" sz="1400" dirty="0">
                <a:solidFill>
                  <a:srgbClr val="92D8BD"/>
                </a:solidFill>
              </a:rPr>
              <a:t>AI: mild		    AI: severe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1D3C89-F299-2B3E-691E-15E2F52B46E3}"/>
              </a:ext>
            </a:extLst>
          </p:cNvPr>
          <p:cNvSpPr txBox="1"/>
          <p:nvPr/>
        </p:nvSpPr>
        <p:spPr>
          <a:xfrm>
            <a:off x="8079388" y="5165490"/>
            <a:ext cx="2883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GT: mild 		GT: severe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AI: severe		AI: mild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A4EB57-90EE-9AF1-EB05-24C4D4A79DCE}"/>
              </a:ext>
            </a:extLst>
          </p:cNvPr>
          <p:cNvSpPr/>
          <p:nvPr/>
        </p:nvSpPr>
        <p:spPr>
          <a:xfrm>
            <a:off x="5788848" y="1915042"/>
            <a:ext cx="6023926" cy="193637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FBD539-395B-A26B-7432-229D1ECC9D04}"/>
              </a:ext>
            </a:extLst>
          </p:cNvPr>
          <p:cNvSpPr/>
          <p:nvPr/>
        </p:nvSpPr>
        <p:spPr>
          <a:xfrm>
            <a:off x="5787776" y="3900728"/>
            <a:ext cx="6023926" cy="19363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E3BE67-8682-91AA-5CA0-0AEBC8B72666}"/>
              </a:ext>
            </a:extLst>
          </p:cNvPr>
          <p:cNvSpPr txBox="1"/>
          <p:nvPr/>
        </p:nvSpPr>
        <p:spPr>
          <a:xfrm>
            <a:off x="5916588" y="2592609"/>
            <a:ext cx="1444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Correctly classified </a:t>
            </a:r>
            <a:r>
              <a:rPr lang="en-GB" sz="1400" dirty="0">
                <a:effectLst/>
                <a:latin typeface="Helvetica" pitchFamily="2" charset="0"/>
              </a:rPr>
              <a:t>by the multi-input CNN</a:t>
            </a:r>
          </a:p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6ECE44-0969-C896-0320-664456254940}"/>
              </a:ext>
            </a:extLst>
          </p:cNvPr>
          <p:cNvSpPr txBox="1"/>
          <p:nvPr/>
        </p:nvSpPr>
        <p:spPr>
          <a:xfrm>
            <a:off x="5914243" y="4488574"/>
            <a:ext cx="1444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Misclassified </a:t>
            </a:r>
            <a:r>
              <a:rPr lang="en-GB" sz="1400" dirty="0">
                <a:effectLst/>
                <a:latin typeface="Helvetica" pitchFamily="2" charset="0"/>
              </a:rPr>
              <a:t>by the multi-input CNN</a:t>
            </a:r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8DCD51-E7CC-16A5-4B21-7145FE9D0A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90181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B8F63-783A-6B4E-9465-B41EE1435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Missing values in multimodal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D9D0A-74F7-4349-8FA6-6B76B5076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01" y="1164100"/>
            <a:ext cx="6585778" cy="4555200"/>
          </a:xfrm>
        </p:spPr>
        <p:txBody>
          <a:bodyPr/>
          <a:lstStyle/>
          <a:p>
            <a:pPr marL="152396" indent="0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</a:rPr>
              <a:t>A high proportion of missing data may affect multimodal data collections. </a:t>
            </a:r>
          </a:p>
          <a:p>
            <a:pPr marL="152396" indent="0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</a:rPr>
              <a:t>Simply excluding patients with missing data: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/>
                </a:solidFill>
              </a:rPr>
              <a:t>reduces the dataset dimensionality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/>
                </a:solidFill>
              </a:rPr>
              <a:t>may lead to a selection bias</a:t>
            </a:r>
          </a:p>
          <a:p>
            <a:pPr marL="186262" indent="0">
              <a:lnSpc>
                <a:spcPct val="100000"/>
              </a:lnSpc>
              <a:buNone/>
            </a:pPr>
            <a:endParaRPr lang="en-GB" dirty="0"/>
          </a:p>
          <a:p>
            <a:pPr marL="185738" indent="-42863">
              <a:lnSpc>
                <a:spcPct val="100000"/>
              </a:lnSpc>
              <a:buNone/>
            </a:pPr>
            <a:r>
              <a:rPr lang="en-GB" b="1" dirty="0">
                <a:solidFill>
                  <a:schemeClr val="accent5"/>
                </a:solidFill>
              </a:rPr>
              <a:t>Data imputation techniques</a:t>
            </a:r>
          </a:p>
          <a:p>
            <a:pPr marL="152396" indent="0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</a:rPr>
              <a:t>Infer missing values from the existing part of the data.</a:t>
            </a:r>
          </a:p>
          <a:p>
            <a:pPr>
              <a:lnSpc>
                <a:spcPct val="100000"/>
              </a:lnSpc>
            </a:pPr>
            <a:r>
              <a:rPr lang="en-GB" sz="1533" dirty="0">
                <a:solidFill>
                  <a:schemeClr val="tx1"/>
                </a:solidFill>
              </a:rPr>
              <a:t>Basic approaches: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/>
                </a:solidFill>
              </a:rPr>
              <a:t>For numerical features: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replacing missing values with the mean/median of the non-missing values in a column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replacing with a «0» or constant value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/>
                </a:solidFill>
              </a:rPr>
              <a:t>For categorical features: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replacing missing values with the most frequent values within each column</a:t>
            </a:r>
          </a:p>
          <a:p>
            <a:pPr>
              <a:lnSpc>
                <a:spcPct val="100000"/>
              </a:lnSpc>
            </a:pPr>
            <a:r>
              <a:rPr lang="en-GB" sz="1533" dirty="0">
                <a:solidFill>
                  <a:schemeClr val="tx1"/>
                </a:solidFill>
              </a:rPr>
              <a:t>ML-based approaches (multivariate approach):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b="1" dirty="0">
                <a:solidFill>
                  <a:schemeClr val="accent5"/>
                </a:solidFill>
              </a:rPr>
              <a:t>k Nearest </a:t>
            </a:r>
            <a:r>
              <a:rPr lang="en-GB" sz="1600" b="1" dirty="0" err="1">
                <a:solidFill>
                  <a:schemeClr val="accent5"/>
                </a:solidFill>
              </a:rPr>
              <a:t>Neighbors</a:t>
            </a:r>
            <a:r>
              <a:rPr lang="en-GB" sz="1600" b="1" dirty="0">
                <a:solidFill>
                  <a:schemeClr val="accent5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classification (k-NN): it looks at the nearest observations in the training sample and imputes the missing value from that of the neighbours </a:t>
            </a:r>
          </a:p>
          <a:p>
            <a:pPr>
              <a:lnSpc>
                <a:spcPct val="100000"/>
              </a:lnSpc>
            </a:pPr>
            <a:endParaRPr lang="en-GB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9DD13-FFE3-B742-BBE7-3C92E4AD7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F9DF9-BDF5-3F22-1949-B1180B8C621B}"/>
              </a:ext>
            </a:extLst>
          </p:cNvPr>
          <p:cNvSpPr txBox="1"/>
          <p:nvPr/>
        </p:nvSpPr>
        <p:spPr>
          <a:xfrm>
            <a:off x="1233339" y="6193273"/>
            <a:ext cx="107758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5">
                    <a:lumMod val="75000"/>
                  </a:schemeClr>
                </a:solidFill>
                <a:effectLst/>
              </a:rPr>
              <a:t>[</a:t>
            </a:r>
            <a:r>
              <a:rPr lang="en-GB" sz="1100" dirty="0" err="1">
                <a:solidFill>
                  <a:schemeClr val="accent5">
                    <a:lumMod val="75000"/>
                  </a:schemeClr>
                </a:solidFill>
                <a:effectLst/>
              </a:rPr>
              <a:t>Cismondi</a:t>
            </a:r>
            <a:r>
              <a:rPr lang="en-GB" sz="1100" dirty="0">
                <a:solidFill>
                  <a:schemeClr val="accent5">
                    <a:lumMod val="75000"/>
                  </a:schemeClr>
                </a:solidFill>
                <a:effectLst/>
              </a:rPr>
              <a:t> </a:t>
            </a:r>
            <a:r>
              <a:rPr lang="en-GB" sz="1100" dirty="0">
                <a:solidFill>
                  <a:schemeClr val="accent5">
                    <a:lumMod val="75000"/>
                  </a:schemeClr>
                </a:solidFill>
              </a:rPr>
              <a:t>et al, </a:t>
            </a:r>
            <a:r>
              <a:rPr lang="en-GB" sz="1100" dirty="0">
                <a:solidFill>
                  <a:schemeClr val="accent5">
                    <a:lumMod val="75000"/>
                  </a:schemeClr>
                </a:solidFill>
                <a:effectLst/>
              </a:rPr>
              <a:t>Missing data in medical databases: Impute, delete or classify? </a:t>
            </a:r>
            <a:r>
              <a:rPr lang="en-GB" sz="1100" dirty="0" err="1">
                <a:solidFill>
                  <a:schemeClr val="accent5">
                    <a:lumMod val="75000"/>
                  </a:schemeClr>
                </a:solidFill>
                <a:effectLst/>
              </a:rPr>
              <a:t>Artif</a:t>
            </a:r>
            <a:r>
              <a:rPr lang="en-GB" sz="1100" dirty="0">
                <a:solidFill>
                  <a:schemeClr val="accent5">
                    <a:lumMod val="75000"/>
                  </a:schemeClr>
                </a:solidFill>
                <a:effectLst/>
              </a:rPr>
              <a:t> </a:t>
            </a:r>
            <a:r>
              <a:rPr lang="en-GB" sz="1100" dirty="0" err="1">
                <a:solidFill>
                  <a:schemeClr val="accent5">
                    <a:lumMod val="75000"/>
                  </a:schemeClr>
                </a:solidFill>
                <a:effectLst/>
              </a:rPr>
              <a:t>Intell</a:t>
            </a:r>
            <a:r>
              <a:rPr lang="en-GB" sz="1100" dirty="0">
                <a:solidFill>
                  <a:schemeClr val="accent5">
                    <a:lumMod val="75000"/>
                  </a:schemeClr>
                </a:solidFill>
                <a:effectLst/>
              </a:rPr>
              <a:t> Med 2013;58:63–72. https://</a:t>
            </a:r>
            <a:r>
              <a:rPr lang="en-GB" sz="1100" dirty="0" err="1">
                <a:solidFill>
                  <a:schemeClr val="accent5">
                    <a:lumMod val="75000"/>
                  </a:schemeClr>
                </a:solidFill>
                <a:effectLst/>
              </a:rPr>
              <a:t>doi.org</a:t>
            </a:r>
            <a:r>
              <a:rPr lang="en-GB" sz="1100" dirty="0">
                <a:solidFill>
                  <a:schemeClr val="accent5">
                    <a:lumMod val="75000"/>
                  </a:schemeClr>
                </a:solidFill>
                <a:effectLst/>
              </a:rPr>
              <a:t>/10.1016/j.artmed.2013.01.003.</a:t>
            </a:r>
          </a:p>
          <a:p>
            <a:endParaRPr lang="en-GB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A7D43A9E-765C-AC90-D109-14981BA94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268" y="1315958"/>
            <a:ext cx="5233305" cy="298308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1E0DE5-B96D-1302-B998-DD8764752735}"/>
              </a:ext>
            </a:extLst>
          </p:cNvPr>
          <p:cNvCxnSpPr/>
          <p:nvPr/>
        </p:nvCxnSpPr>
        <p:spPr>
          <a:xfrm>
            <a:off x="9282061" y="2729552"/>
            <a:ext cx="3138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252EBE2-B456-83CD-A342-27833D916916}"/>
              </a:ext>
            </a:extLst>
          </p:cNvPr>
          <p:cNvSpPr txBox="1"/>
          <p:nvPr/>
        </p:nvSpPr>
        <p:spPr>
          <a:xfrm>
            <a:off x="8974154" y="2242903"/>
            <a:ext cx="952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data imputation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52366A-BF28-FB68-76FD-D391E2490727}"/>
              </a:ext>
            </a:extLst>
          </p:cNvPr>
          <p:cNvGrpSpPr/>
          <p:nvPr/>
        </p:nvGrpSpPr>
        <p:grpSpPr>
          <a:xfrm>
            <a:off x="7569299" y="4463486"/>
            <a:ext cx="4195368" cy="1770275"/>
            <a:chOff x="7569299" y="4463486"/>
            <a:chExt cx="4195368" cy="1770275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BA10BCF-E750-49CA-D673-CB00DE18777D}"/>
                </a:ext>
              </a:extLst>
            </p:cNvPr>
            <p:cNvCxnSpPr/>
            <p:nvPr/>
          </p:nvCxnSpPr>
          <p:spPr>
            <a:xfrm>
              <a:off x="7812436" y="5980433"/>
              <a:ext cx="2943029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1660B88-D4F2-8540-6C31-2197E9B3F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8472" y="4463486"/>
              <a:ext cx="0" cy="1516947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6AB46BE-BDC7-928A-EED0-F2758CF0C8A0}"/>
                </a:ext>
              </a:extLst>
            </p:cNvPr>
            <p:cNvSpPr/>
            <p:nvPr/>
          </p:nvSpPr>
          <p:spPr>
            <a:xfrm>
              <a:off x="8447174" y="4735807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C9554B4-B3DA-9BC7-8A82-C89B7F3B4750}"/>
                </a:ext>
              </a:extLst>
            </p:cNvPr>
            <p:cNvSpPr/>
            <p:nvPr/>
          </p:nvSpPr>
          <p:spPr>
            <a:xfrm>
              <a:off x="8931756" y="4579369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987F93A-6DBB-FB38-B2AC-477FAEAD02D0}"/>
                </a:ext>
              </a:extLst>
            </p:cNvPr>
            <p:cNvSpPr/>
            <p:nvPr/>
          </p:nvSpPr>
          <p:spPr>
            <a:xfrm>
              <a:off x="8738573" y="5560207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86DC975-B247-EFB1-105B-3B3A997AA820}"/>
                </a:ext>
              </a:extLst>
            </p:cNvPr>
            <p:cNvSpPr/>
            <p:nvPr/>
          </p:nvSpPr>
          <p:spPr>
            <a:xfrm>
              <a:off x="8545033" y="5135060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FFF7B0F-A525-D4C9-6F3E-3D4F8820F7C0}"/>
                </a:ext>
              </a:extLst>
            </p:cNvPr>
            <p:cNvSpPr/>
            <p:nvPr/>
          </p:nvSpPr>
          <p:spPr>
            <a:xfrm>
              <a:off x="9192923" y="5192116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7D494B-F177-5929-E049-B1EC5C8D2C1A}"/>
                </a:ext>
              </a:extLst>
            </p:cNvPr>
            <p:cNvSpPr/>
            <p:nvPr/>
          </p:nvSpPr>
          <p:spPr>
            <a:xfrm>
              <a:off x="9283950" y="5555806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F836BEE-817E-AF78-C719-9D0D82A96D0A}"/>
                </a:ext>
              </a:extLst>
            </p:cNvPr>
            <p:cNvSpPr/>
            <p:nvPr/>
          </p:nvSpPr>
          <p:spPr>
            <a:xfrm>
              <a:off x="9706345" y="508058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6A16C4E-3D5A-8CC9-53EC-9941290C4A63}"/>
                </a:ext>
              </a:extLst>
            </p:cNvPr>
            <p:cNvSpPr/>
            <p:nvPr/>
          </p:nvSpPr>
          <p:spPr>
            <a:xfrm>
              <a:off x="8192343" y="5650207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A78F636-EAA3-63B8-CC3C-19E32C0C6046}"/>
                </a:ext>
              </a:extLst>
            </p:cNvPr>
            <p:cNvSpPr/>
            <p:nvPr/>
          </p:nvSpPr>
          <p:spPr>
            <a:xfrm>
              <a:off x="9203216" y="4858287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68E22BB-7EEC-A0BA-062F-075EDBD7296E}"/>
                </a:ext>
              </a:extLst>
            </p:cNvPr>
            <p:cNvSpPr/>
            <p:nvPr/>
          </p:nvSpPr>
          <p:spPr>
            <a:xfrm>
              <a:off x="8839419" y="5322921"/>
              <a:ext cx="180000" cy="1800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1A91EBD-3F3E-5CA2-F8BB-E0B74BA5DEBC}"/>
                </a:ext>
              </a:extLst>
            </p:cNvPr>
            <p:cNvSpPr txBox="1"/>
            <p:nvPr/>
          </p:nvSpPr>
          <p:spPr>
            <a:xfrm>
              <a:off x="8625052" y="5972151"/>
              <a:ext cx="13238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feature1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FB9B227-BC82-3523-AB41-F9608FFBDB9A}"/>
                </a:ext>
              </a:extLst>
            </p:cNvPr>
            <p:cNvSpPr txBox="1"/>
            <p:nvPr/>
          </p:nvSpPr>
          <p:spPr>
            <a:xfrm rot="16200000">
              <a:off x="7342087" y="5064523"/>
              <a:ext cx="7160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feature2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4120744-87B6-90D2-D2C5-2CED5546F7F9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 flipV="1">
              <a:off x="9091955" y="5388482"/>
              <a:ext cx="1100049" cy="65850"/>
            </a:xfrm>
            <a:prstGeom prst="straightConnector1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6BBFAE-F99A-830D-7F2A-A43D7F1E06F4}"/>
                </a:ext>
              </a:extLst>
            </p:cNvPr>
            <p:cNvSpPr txBox="1"/>
            <p:nvPr/>
          </p:nvSpPr>
          <p:spPr>
            <a:xfrm>
              <a:off x="10192004" y="5257677"/>
              <a:ext cx="9949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(f1, f2, </a:t>
              </a:r>
              <a:r>
                <a:rPr lang="en-GB" sz="1100" dirty="0">
                  <a:solidFill>
                    <a:schemeClr val="accent5"/>
                  </a:solidFill>
                </a:rPr>
                <a:t>f3</a:t>
              </a:r>
              <a:r>
                <a:rPr lang="en-GB" sz="1100" dirty="0"/>
                <a:t>)</a:t>
              </a: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935221B-77F0-4251-65EB-7C2F4DF7C51F}"/>
                </a:ext>
              </a:extLst>
            </p:cNvPr>
            <p:cNvSpPr/>
            <p:nvPr/>
          </p:nvSpPr>
          <p:spPr>
            <a:xfrm>
              <a:off x="8434664" y="5043132"/>
              <a:ext cx="1141149" cy="743552"/>
            </a:xfrm>
            <a:custGeom>
              <a:avLst/>
              <a:gdLst>
                <a:gd name="connsiteX0" fmla="*/ 251025 w 1141149"/>
                <a:gd name="connsiteY0" fmla="*/ 5859 h 743552"/>
                <a:gd name="connsiteX1" fmla="*/ 134424 w 1141149"/>
                <a:gd name="connsiteY1" fmla="*/ 11996 h 743552"/>
                <a:gd name="connsiteX2" fmla="*/ 36233 w 1141149"/>
                <a:gd name="connsiteY2" fmla="*/ 97912 h 743552"/>
                <a:gd name="connsiteX3" fmla="*/ 11685 w 1141149"/>
                <a:gd name="connsiteY3" fmla="*/ 337252 h 743552"/>
                <a:gd name="connsiteX4" fmla="*/ 214203 w 1141149"/>
                <a:gd name="connsiteY4" fmla="*/ 631824 h 743552"/>
                <a:gd name="connsiteX5" fmla="*/ 447406 w 1141149"/>
                <a:gd name="connsiteY5" fmla="*/ 742288 h 743552"/>
                <a:gd name="connsiteX6" fmla="*/ 606966 w 1141149"/>
                <a:gd name="connsiteY6" fmla="*/ 570455 h 743552"/>
                <a:gd name="connsiteX7" fmla="*/ 827895 w 1141149"/>
                <a:gd name="connsiteY7" fmla="*/ 441580 h 743552"/>
                <a:gd name="connsiteX8" fmla="*/ 1140877 w 1141149"/>
                <a:gd name="connsiteY8" fmla="*/ 294294 h 743552"/>
                <a:gd name="connsiteX9" fmla="*/ 876990 w 1141149"/>
                <a:gd name="connsiteY9" fmla="*/ 110186 h 743552"/>
                <a:gd name="connsiteX10" fmla="*/ 576281 w 1141149"/>
                <a:gd name="connsiteY10" fmla="*/ 91775 h 743552"/>
                <a:gd name="connsiteX11" fmla="*/ 349215 w 1141149"/>
                <a:gd name="connsiteY11" fmla="*/ 61091 h 743552"/>
                <a:gd name="connsiteX12" fmla="*/ 251025 w 1141149"/>
                <a:gd name="connsiteY12" fmla="*/ 5859 h 74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149" h="743552">
                  <a:moveTo>
                    <a:pt x="251025" y="5859"/>
                  </a:moveTo>
                  <a:cubicBezTo>
                    <a:pt x="215226" y="-2324"/>
                    <a:pt x="170223" y="-3346"/>
                    <a:pt x="134424" y="11996"/>
                  </a:cubicBezTo>
                  <a:cubicBezTo>
                    <a:pt x="98625" y="27338"/>
                    <a:pt x="56689" y="43703"/>
                    <a:pt x="36233" y="97912"/>
                  </a:cubicBezTo>
                  <a:cubicBezTo>
                    <a:pt x="15777" y="152121"/>
                    <a:pt x="-17977" y="248267"/>
                    <a:pt x="11685" y="337252"/>
                  </a:cubicBezTo>
                  <a:cubicBezTo>
                    <a:pt x="41347" y="426237"/>
                    <a:pt x="141583" y="564318"/>
                    <a:pt x="214203" y="631824"/>
                  </a:cubicBezTo>
                  <a:cubicBezTo>
                    <a:pt x="286823" y="699330"/>
                    <a:pt x="381946" y="752516"/>
                    <a:pt x="447406" y="742288"/>
                  </a:cubicBezTo>
                  <a:cubicBezTo>
                    <a:pt x="512867" y="732060"/>
                    <a:pt x="543551" y="620573"/>
                    <a:pt x="606966" y="570455"/>
                  </a:cubicBezTo>
                  <a:cubicBezTo>
                    <a:pt x="670381" y="520337"/>
                    <a:pt x="738910" y="487607"/>
                    <a:pt x="827895" y="441580"/>
                  </a:cubicBezTo>
                  <a:cubicBezTo>
                    <a:pt x="916880" y="395553"/>
                    <a:pt x="1132695" y="349526"/>
                    <a:pt x="1140877" y="294294"/>
                  </a:cubicBezTo>
                  <a:cubicBezTo>
                    <a:pt x="1149059" y="239062"/>
                    <a:pt x="971089" y="143939"/>
                    <a:pt x="876990" y="110186"/>
                  </a:cubicBezTo>
                  <a:cubicBezTo>
                    <a:pt x="782891" y="76433"/>
                    <a:pt x="664243" y="99957"/>
                    <a:pt x="576281" y="91775"/>
                  </a:cubicBezTo>
                  <a:cubicBezTo>
                    <a:pt x="488319" y="83593"/>
                    <a:pt x="407516" y="75410"/>
                    <a:pt x="349215" y="61091"/>
                  </a:cubicBezTo>
                  <a:cubicBezTo>
                    <a:pt x="290914" y="46772"/>
                    <a:pt x="286824" y="14042"/>
                    <a:pt x="251025" y="5859"/>
                  </a:cubicBezTo>
                  <a:close/>
                </a:path>
              </a:pathLst>
            </a:custGeom>
            <a:noFill/>
            <a:ln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16FFA5C-AEBF-27A6-2DC9-067FC7CA497F}"/>
                </a:ext>
              </a:extLst>
            </p:cNvPr>
            <p:cNvSpPr txBox="1"/>
            <p:nvPr/>
          </p:nvSpPr>
          <p:spPr>
            <a:xfrm>
              <a:off x="10026162" y="4944170"/>
              <a:ext cx="13238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solidFill>
                    <a:schemeClr val="accent5">
                      <a:lumMod val="75000"/>
                    </a:schemeClr>
                  </a:solidFill>
                </a:rPr>
                <a:t>kNN</a:t>
              </a:r>
              <a:r>
                <a:rPr lang="en-GB" sz="1200" dirty="0">
                  <a:solidFill>
                    <a:schemeClr val="accent5">
                      <a:lumMod val="75000"/>
                    </a:schemeClr>
                  </a:solidFill>
                </a:rPr>
                <a:t> with k=3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6F3AFD-1441-59AE-96FA-DA7730436221}"/>
                </a:ext>
              </a:extLst>
            </p:cNvPr>
            <p:cNvSpPr txBox="1"/>
            <p:nvPr/>
          </p:nvSpPr>
          <p:spPr>
            <a:xfrm>
              <a:off x="10026162" y="5481495"/>
              <a:ext cx="1738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5"/>
                  </a:solidFill>
                </a:rPr>
                <a:t>f3 </a:t>
              </a:r>
              <a:r>
                <a:rPr lang="en-GB" sz="1200" dirty="0"/>
                <a:t>= </a:t>
              </a:r>
              <a:r>
                <a:rPr lang="en-GB" sz="1200" dirty="0" err="1"/>
                <a:t>avg</a:t>
              </a:r>
              <a:r>
                <a:rPr lang="en-GB" sz="1200" dirty="0"/>
                <a:t>(f3</a:t>
              </a:r>
              <a:r>
                <a:rPr lang="en-GB" sz="1200" baseline="-25000" dirty="0"/>
                <a:t>neighbors</a:t>
              </a:r>
              <a:r>
                <a:rPr lang="en-GB" sz="1200" dirty="0"/>
                <a:t>)</a:t>
              </a:r>
              <a:r>
                <a:rPr lang="en-GB" dirty="0"/>
                <a:t>  </a:t>
              </a:r>
            </a:p>
          </p:txBody>
        </p:sp>
      </p:grp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1AB59515-A141-CFAD-2A0F-11B9EDC55E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62153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6FD6D-A722-064F-B201-A3366E7D7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Missing a modality in multi-input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9391F-0A0F-A445-AAC3-FCCE5F60F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69" y="1217419"/>
            <a:ext cx="6366423" cy="2273367"/>
          </a:xfrm>
        </p:spPr>
        <p:txBody>
          <a:bodyPr/>
          <a:lstStyle/>
          <a:p>
            <a:pPr marL="152396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Multimodal multitask architectures </a:t>
            </a:r>
          </a:p>
          <a:p>
            <a:r>
              <a:rPr lang="en-GB" sz="1400" dirty="0"/>
              <a:t>Distinct input modalities (images, tokenized text and actions) are fed to the network as input, </a:t>
            </a:r>
          </a:p>
          <a:p>
            <a:r>
              <a:rPr lang="en-GB" sz="1400" dirty="0"/>
              <a:t>the network only sees partial input to make a prediction </a:t>
            </a:r>
          </a:p>
          <a:p>
            <a:r>
              <a:rPr lang="en-GB" sz="1400" dirty="0"/>
              <a:t>the network then learns to handle multiple modalities and tasks.</a:t>
            </a:r>
          </a:p>
          <a:p>
            <a:pPr marL="152396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1600" b="1" dirty="0"/>
              <a:t>DeepMind</a:t>
            </a:r>
            <a:r>
              <a:rPr lang="en-GB" sz="1600" dirty="0"/>
              <a:t> has developed </a:t>
            </a:r>
            <a:r>
              <a:rPr lang="en-GB" sz="1600" b="1" dirty="0" err="1"/>
              <a:t>Gato</a:t>
            </a:r>
            <a:r>
              <a:rPr lang="en-GB" sz="1600" dirty="0"/>
              <a:t>, a generalist agent which can </a:t>
            </a:r>
            <a:r>
              <a:rPr lang="it-IT" sz="1600" dirty="0"/>
              <a:t>decide </a:t>
            </a:r>
            <a:r>
              <a:rPr lang="it-IT" sz="1600" dirty="0" err="1"/>
              <a:t>based</a:t>
            </a:r>
            <a:r>
              <a:rPr lang="it-IT" sz="1600" dirty="0"/>
              <a:t> on </a:t>
            </a:r>
            <a:r>
              <a:rPr lang="it-IT" sz="1600" dirty="0" err="1"/>
              <a:t>its</a:t>
            </a:r>
            <a:r>
              <a:rPr lang="it-IT" sz="1600" dirty="0"/>
              <a:t> </a:t>
            </a:r>
            <a:r>
              <a:rPr lang="it-IT" sz="1600" dirty="0" err="1"/>
              <a:t>context</a:t>
            </a:r>
            <a:r>
              <a:rPr lang="it-IT" sz="1600" dirty="0"/>
              <a:t> </a:t>
            </a:r>
            <a:r>
              <a:rPr lang="it-IT" sz="1600" dirty="0" err="1"/>
              <a:t>whether</a:t>
            </a:r>
            <a:r>
              <a:rPr lang="it-IT" sz="1600" dirty="0"/>
              <a:t> to output text, joint </a:t>
            </a:r>
            <a:r>
              <a:rPr lang="it-IT" sz="1600" dirty="0" err="1"/>
              <a:t>torques</a:t>
            </a:r>
            <a:r>
              <a:rPr lang="it-IT" sz="1600" dirty="0"/>
              <a:t>, </a:t>
            </a:r>
            <a:r>
              <a:rPr lang="it-IT" sz="1600" dirty="0" err="1"/>
              <a:t>button</a:t>
            </a:r>
            <a:r>
              <a:rPr lang="it-IT" sz="1600" dirty="0"/>
              <a:t> </a:t>
            </a:r>
            <a:r>
              <a:rPr lang="it-IT" sz="1600" dirty="0" err="1"/>
              <a:t>presses</a:t>
            </a:r>
            <a:r>
              <a:rPr lang="it-IT" sz="1600" dirty="0"/>
              <a:t>, or </a:t>
            </a:r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tokens</a:t>
            </a:r>
            <a:r>
              <a:rPr lang="it-IT" sz="1600" dirty="0"/>
              <a:t>. </a:t>
            </a:r>
          </a:p>
          <a:p>
            <a:pPr marL="152396" indent="0">
              <a:buNone/>
            </a:pP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Reed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et al, A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Generalist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Agent (Nov. 2022), Trans Mach Lear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Research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, 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https://arxiv.org/abs/2205.06175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 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B67B3-DC7C-B948-9513-D71CB374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57899-6478-2040-B2FD-6838065AAD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3974" y="1217419"/>
            <a:ext cx="5378824" cy="5179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74A90A-E69B-E249-8BB1-8297943384C2}"/>
              </a:ext>
            </a:extLst>
          </p:cNvPr>
          <p:cNvSpPr txBox="1"/>
          <p:nvPr/>
        </p:nvSpPr>
        <p:spPr>
          <a:xfrm>
            <a:off x="9127784" y="5681691"/>
            <a:ext cx="306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Acosta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et al (2022).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Multimodal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biomedical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AI. </a:t>
            </a:r>
            <a:r>
              <a:rPr lang="it-IT" sz="1200" i="1" dirty="0">
                <a:solidFill>
                  <a:schemeClr val="accent5">
                    <a:lumMod val="75000"/>
                  </a:schemeClr>
                </a:solidFill>
              </a:rPr>
              <a:t>Nature Medicine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it-IT" sz="1200" i="1" dirty="0">
                <a:solidFill>
                  <a:schemeClr val="accent5">
                    <a:lumMod val="75000"/>
                  </a:schemeClr>
                </a:solidFill>
              </a:rPr>
              <a:t>28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(9), 1773–1784.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https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://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doi.org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/10.1038/s41591-022-01981-2]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96C44A-FA10-8145-A9A6-074145EBA6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943" y="3525289"/>
            <a:ext cx="5456604" cy="28372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859FC5-C753-BB4C-9996-F5225D753942}"/>
              </a:ext>
            </a:extLst>
          </p:cNvPr>
          <p:cNvSpPr txBox="1"/>
          <p:nvPr/>
        </p:nvSpPr>
        <p:spPr>
          <a:xfrm>
            <a:off x="9127784" y="4251008"/>
            <a:ext cx="2817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60350"/>
            <a:r>
              <a:rPr lang="en-GB" sz="1600" dirty="0">
                <a:sym typeface="Wingdings" pitchFamily="2" charset="2"/>
              </a:rPr>
              <a:t> The trained network can provide predictions even in case of missing blocks of input information</a:t>
            </a:r>
            <a:endParaRPr lang="en-GB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5290F-EA13-F15C-7F2D-8AC0BFF806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8935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44BC1-B520-675D-72BD-08B6807E0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AI issues to address (with AI)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BE152-8090-BAE6-6173-7B0227CC3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tx1"/>
                </a:solidFill>
              </a:rPr>
              <a:t>Open Issues and Challenges: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Limited availability of annotated data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Mining data from multiple sources</a:t>
            </a:r>
          </a:p>
          <a:p>
            <a:pPr lvl="1"/>
            <a:r>
              <a:rPr lang="en-GB" u="sng" dirty="0">
                <a:solidFill>
                  <a:schemeClr val="tx1"/>
                </a:solidFill>
              </a:rPr>
              <a:t>Reliability of AI-based systems</a:t>
            </a:r>
          </a:p>
          <a:p>
            <a:pPr lvl="2"/>
            <a:r>
              <a:rPr lang="en-GB" dirty="0"/>
              <a:t>Robustness to inappropriate inputs</a:t>
            </a:r>
          </a:p>
          <a:p>
            <a:pPr lvl="1"/>
            <a:r>
              <a:rPr lang="en-GB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Explainability</a:t>
            </a:r>
            <a:r>
              <a:rPr lang="en-GB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(XAI)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5522E-D7B1-E1BC-BFCB-F3F1EE68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BEDC1-7EF4-6704-E11F-6345269CDC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24</a:t>
            </a:fld>
            <a:endParaRPr lang="en-GB" noProof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8B13706-3DD5-63FE-D2F7-781B56FBD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DC"/>
              </a:clrFrom>
              <a:clrTo>
                <a:srgbClr val="FFFFDC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b="16884"/>
          <a:stretch/>
        </p:blipFill>
        <p:spPr>
          <a:xfrm>
            <a:off x="5528531" y="3577461"/>
            <a:ext cx="6093759" cy="28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63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D6BA-6FAF-880E-D425-11D232C0C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Reliability of AI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19534-7B34-867B-2FA3-4470083C9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194" y="1327144"/>
            <a:ext cx="6450376" cy="45552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What happens when an AI algorithm trained for a specific task is executed on “inappropriate input data”?</a:t>
            </a:r>
          </a:p>
          <a:p>
            <a:pPr lvl="1">
              <a:spcBef>
                <a:spcPts val="933"/>
              </a:spcBef>
            </a:pPr>
            <a:r>
              <a:rPr lang="en-GB" sz="1800" dirty="0">
                <a:solidFill>
                  <a:schemeClr val="tx1"/>
                </a:solidFill>
              </a:rPr>
              <a:t>Typically, it provides its prediction!!!</a:t>
            </a:r>
          </a:p>
          <a:p>
            <a:pPr marL="186262" indent="0">
              <a:buNone/>
            </a:pPr>
            <a:endParaRPr lang="it-IT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186262" indent="0">
              <a:buNone/>
            </a:pP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Yi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et al (2022). Can AI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distinguish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a bone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radiograph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from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photos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of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flowers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or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cars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? Evaluation of bone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age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deep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learning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model on inappropriate data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inputs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it-IT" sz="1400" i="1" dirty="0" err="1">
                <a:solidFill>
                  <a:schemeClr val="accent5">
                    <a:lumMod val="75000"/>
                  </a:schemeClr>
                </a:solidFill>
              </a:rPr>
              <a:t>Skeletal</a:t>
            </a:r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400" i="1" dirty="0" err="1">
                <a:solidFill>
                  <a:schemeClr val="accent5">
                    <a:lumMod val="75000"/>
                  </a:schemeClr>
                </a:solidFill>
              </a:rPr>
              <a:t>Radiology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51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(2), 401–406.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https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://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doi.org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/10.1007/s00256-021-03880-y]</a:t>
            </a:r>
          </a:p>
          <a:p>
            <a:pPr marL="152396" indent="0">
              <a:buNone/>
            </a:pPr>
            <a:endParaRPr lang="en-GB" dirty="0"/>
          </a:p>
          <a:p>
            <a:r>
              <a:rPr lang="en-GB" dirty="0">
                <a:solidFill>
                  <a:schemeClr val="tx1"/>
                </a:solidFill>
              </a:rPr>
              <a:t>To avoid feeding an AI algorithm with a wrong input:</a:t>
            </a:r>
          </a:p>
          <a:p>
            <a:pPr lvl="1">
              <a:spcBef>
                <a:spcPts val="933"/>
              </a:spcBef>
            </a:pPr>
            <a:r>
              <a:rPr lang="en-GB" sz="1800" dirty="0">
                <a:solidFill>
                  <a:schemeClr val="tx1"/>
                </a:solidFill>
              </a:rPr>
              <a:t>Image type/quality can be evaluated by another AI algorithm, and possibly discarded if not appropriate</a:t>
            </a:r>
          </a:p>
          <a:p>
            <a:pPr marL="795847" lvl="1" indent="0">
              <a:spcBef>
                <a:spcPts val="933"/>
              </a:spcBef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186262" indent="0">
              <a:buNone/>
            </a:pP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[Fantini et al. (2021).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Automatic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MR image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quality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evaluation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using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Deep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CNN: A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reference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-free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method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to rate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motion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artifacts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in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neuroimaging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Computerized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Medical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Imaging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 and Graphics, 90, 101897. https://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</a:rPr>
              <a:t>doi.org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</a:rPr>
              <a:t>/10.1016/j.compmedimag.2021.101897]</a:t>
            </a:r>
          </a:p>
          <a:p>
            <a:pPr lvl="1"/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CA501-1185-91EE-7CA0-4B45D29BA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8C2170-7548-2E4A-A90C-F775EBD53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899" y="1619782"/>
            <a:ext cx="4640461" cy="21944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9B1DB8-1B32-FE4D-9DE0-72206F0195D0}"/>
              </a:ext>
            </a:extLst>
          </p:cNvPr>
          <p:cNvSpPr txBox="1"/>
          <p:nvPr/>
        </p:nvSpPr>
        <p:spPr>
          <a:xfrm>
            <a:off x="6958263" y="1378070"/>
            <a:ext cx="5233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Outputs of a CNN trained to predict bone age from RX of left hands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110BD0-9C60-F640-A491-A5C5AB36435D}"/>
              </a:ext>
            </a:extLst>
          </p:cNvPr>
          <p:cNvGrpSpPr/>
          <p:nvPr/>
        </p:nvGrpSpPr>
        <p:grpSpPr>
          <a:xfrm>
            <a:off x="6806523" y="4540880"/>
            <a:ext cx="5033211" cy="1564376"/>
            <a:chOff x="6806523" y="4540880"/>
            <a:chExt cx="5033211" cy="15643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D58E5FC-5AA0-264F-ABC0-5FBDDE1A0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6523" y="4540880"/>
              <a:ext cx="5033211" cy="1497926"/>
            </a:xfrm>
            <a:prstGeom prst="rect">
              <a:avLst/>
            </a:pr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B1CA7DA-7651-924B-8F69-DDD73542FFB6}"/>
                </a:ext>
              </a:extLst>
            </p:cNvPr>
            <p:cNvSpPr/>
            <p:nvPr/>
          </p:nvSpPr>
          <p:spPr>
            <a:xfrm>
              <a:off x="6861842" y="5847550"/>
              <a:ext cx="141057" cy="115260"/>
            </a:xfrm>
            <a:custGeom>
              <a:avLst/>
              <a:gdLst>
                <a:gd name="connsiteX0" fmla="*/ 0 w 222837"/>
                <a:gd name="connsiteY0" fmla="*/ 7684 h 123002"/>
                <a:gd name="connsiteX1" fmla="*/ 92208 w 222837"/>
                <a:gd name="connsiteY1" fmla="*/ 122944 h 123002"/>
                <a:gd name="connsiteX2" fmla="*/ 130629 w 222837"/>
                <a:gd name="connsiteY2" fmla="*/ 23052 h 123002"/>
                <a:gd name="connsiteX3" fmla="*/ 222837 w 222837"/>
                <a:gd name="connsiteY3" fmla="*/ 0 h 123002"/>
                <a:gd name="connsiteX4" fmla="*/ 222837 w 222837"/>
                <a:gd name="connsiteY4" fmla="*/ 0 h 12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837" h="123002">
                  <a:moveTo>
                    <a:pt x="0" y="7684"/>
                  </a:moveTo>
                  <a:cubicBezTo>
                    <a:pt x="35218" y="64033"/>
                    <a:pt x="70436" y="120383"/>
                    <a:pt x="92208" y="122944"/>
                  </a:cubicBezTo>
                  <a:cubicBezTo>
                    <a:pt x="113980" y="125505"/>
                    <a:pt x="108858" y="43543"/>
                    <a:pt x="130629" y="23052"/>
                  </a:cubicBezTo>
                  <a:cubicBezTo>
                    <a:pt x="152400" y="2561"/>
                    <a:pt x="222837" y="0"/>
                    <a:pt x="222837" y="0"/>
                  </a:cubicBezTo>
                  <a:lnTo>
                    <a:pt x="222837" y="0"/>
                  </a:ln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20038F-B3B5-1345-9F8B-C920920573B0}"/>
                </a:ext>
              </a:extLst>
            </p:cNvPr>
            <p:cNvSpPr txBox="1"/>
            <p:nvPr/>
          </p:nvSpPr>
          <p:spPr>
            <a:xfrm>
              <a:off x="9300075" y="5735924"/>
              <a:ext cx="291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33A648-D9EB-9840-B8DC-A58EF60D9E26}"/>
                </a:ext>
              </a:extLst>
            </p:cNvPr>
            <p:cNvSpPr txBox="1"/>
            <p:nvPr/>
          </p:nvSpPr>
          <p:spPr>
            <a:xfrm>
              <a:off x="10569904" y="5735924"/>
              <a:ext cx="291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x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5BF64E-F7F4-4C4C-AD6F-C7B826D1B713}"/>
              </a:ext>
            </a:extLst>
          </p:cNvPr>
          <p:cNvSpPr txBox="1"/>
          <p:nvPr/>
        </p:nvSpPr>
        <p:spPr>
          <a:xfrm>
            <a:off x="7517729" y="4263881"/>
            <a:ext cx="4491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Motion-free vs motion corrupted images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F1F97-A31E-DA46-96EF-CE04FC3B98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25</a:t>
            </a:fld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D4E63-493B-FFD0-566F-05D53535D329}"/>
              </a:ext>
            </a:extLst>
          </p:cNvPr>
          <p:cNvSpPr txBox="1"/>
          <p:nvPr/>
        </p:nvSpPr>
        <p:spPr>
          <a:xfrm>
            <a:off x="8096597" y="5739627"/>
            <a:ext cx="27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omic Sans MS" panose="030F0902030302020204" pitchFamily="66" charset="0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28732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20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44BC1-B520-675D-72BD-08B6807E0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AI issues to address (with AI)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BE152-8090-BAE6-6173-7B0227CC3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tx1"/>
                </a:solidFill>
              </a:rPr>
              <a:t>Open Issues and Challenges: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Limited availability of annotated data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Mining data from multiple sources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Reliability of AI-based systems</a:t>
            </a:r>
          </a:p>
          <a:p>
            <a:pPr lvl="1"/>
            <a:r>
              <a:rPr lang="en-GB" u="sng" dirty="0" err="1">
                <a:solidFill>
                  <a:schemeClr val="tx1"/>
                </a:solidFill>
              </a:rPr>
              <a:t>Explainability</a:t>
            </a:r>
            <a:r>
              <a:rPr lang="en-GB" u="sng" dirty="0">
                <a:solidFill>
                  <a:schemeClr val="tx1"/>
                </a:solidFill>
              </a:rPr>
              <a:t> (XAI)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5522E-D7B1-E1BC-BFCB-F3F1EE68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DC51A-48A0-E2D6-167C-EFEEE8D11B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26</a:t>
            </a:fld>
            <a:endParaRPr lang="en-GB" noProof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7E94AF9-7829-0554-38FE-7E2F0EF73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b="16884"/>
          <a:stretch/>
        </p:blipFill>
        <p:spPr>
          <a:xfrm>
            <a:off x="5528531" y="3577461"/>
            <a:ext cx="6093759" cy="28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22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170" y="1646556"/>
            <a:ext cx="10281774" cy="419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Medical devices produce daily an incredible amount of digital information that is not fully exploited for diagnostics, therapy or research.</a:t>
            </a:r>
          </a:p>
          <a:p>
            <a:pPr lvl="1"/>
            <a:endParaRPr lang="en-US" sz="2000" dirty="0"/>
          </a:p>
          <a:p>
            <a:r>
              <a:rPr lang="en-US" sz="2000" dirty="0"/>
              <a:t>To exploit the potential of such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big data </a:t>
            </a:r>
            <a:r>
              <a:rPr lang="en-US" sz="2000" dirty="0"/>
              <a:t>in Medicine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advanced computational approaches </a:t>
            </a:r>
            <a:r>
              <a:rPr lang="en-US" sz="2000" dirty="0"/>
              <a:t>(including AI-based ones) are needed to handle and analyze heterogeneous data. </a:t>
            </a:r>
          </a:p>
          <a:p>
            <a:endParaRPr lang="en-US" sz="2000" dirty="0"/>
          </a:p>
          <a:p>
            <a:r>
              <a:rPr lang="en-US" sz="2000" dirty="0"/>
              <a:t>Clinicians could benefit from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AI-based systems</a:t>
            </a:r>
            <a:r>
              <a:rPr lang="en-US" sz="2000" b="1" dirty="0">
                <a:solidFill>
                  <a:schemeClr val="accent5"/>
                </a:solidFill>
              </a:rPr>
              <a:t> </a:t>
            </a:r>
            <a:r>
              <a:rPr lang="en-US" sz="2000" dirty="0"/>
              <a:t>to improve diagnosis, treatment and monitoring of a wide range of pathologies, thus moving closer to the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goal of precision medicine</a:t>
            </a:r>
            <a:r>
              <a:rPr lang="en-US" sz="2000" dirty="0"/>
              <a:t>.</a:t>
            </a:r>
          </a:p>
          <a:p>
            <a:pPr marL="1200121" lvl="1" indent="-427556">
              <a:buFont typeface="Arial" charset="0"/>
              <a:buChar char="•"/>
            </a:pPr>
            <a:endParaRPr lang="en-US" sz="2000" dirty="0"/>
          </a:p>
          <a:p>
            <a:r>
              <a:rPr lang="en-US" sz="2000" dirty="0"/>
              <a:t>A dedicated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multidisciplinary effort </a:t>
            </a:r>
            <a:r>
              <a:rPr lang="en-US" sz="2000" dirty="0"/>
              <a:t>is needed to develop successful applications</a:t>
            </a:r>
          </a:p>
          <a:p>
            <a:endParaRPr lang="en-US" sz="1050" dirty="0"/>
          </a:p>
          <a:p>
            <a:pPr lvl="1"/>
            <a:r>
              <a:rPr lang="it-IT" dirty="0"/>
              <a:t>«</a:t>
            </a:r>
            <a:r>
              <a:rPr lang="it-IT" i="1" dirty="0"/>
              <a:t>… </a:t>
            </a:r>
            <a:r>
              <a:rPr lang="it-IT" i="1" dirty="0" err="1"/>
              <a:t>we</a:t>
            </a:r>
            <a:r>
              <a:rPr lang="it-IT" i="1" dirty="0"/>
              <a:t> are far </a:t>
            </a:r>
            <a:r>
              <a:rPr lang="it-IT" i="1" dirty="0" err="1"/>
              <a:t>better</a:t>
            </a:r>
            <a:r>
              <a:rPr lang="it-IT" i="1" dirty="0"/>
              <a:t> </a:t>
            </a:r>
            <a:r>
              <a:rPr lang="it-IT" i="1" dirty="0" err="1"/>
              <a:t>at</a:t>
            </a:r>
            <a:r>
              <a:rPr lang="it-IT" i="1" dirty="0"/>
              <a:t> </a:t>
            </a:r>
            <a:r>
              <a:rPr lang="it-IT" i="1" dirty="0" err="1"/>
              <a:t>collating</a:t>
            </a:r>
            <a:r>
              <a:rPr lang="it-IT" i="1" dirty="0"/>
              <a:t> and </a:t>
            </a:r>
            <a:r>
              <a:rPr lang="it-IT" i="1" dirty="0" err="1"/>
              <a:t>storing</a:t>
            </a:r>
            <a:r>
              <a:rPr lang="it-IT" i="1" dirty="0"/>
              <a:t> </a:t>
            </a:r>
            <a:r>
              <a:rPr lang="it-IT" i="1" dirty="0" err="1"/>
              <a:t>such</a:t>
            </a:r>
            <a:r>
              <a:rPr lang="it-IT" i="1" dirty="0"/>
              <a:t> data, </a:t>
            </a:r>
            <a:r>
              <a:rPr lang="it-IT" i="1" dirty="0" err="1"/>
              <a:t>than</a:t>
            </a:r>
            <a:r>
              <a:rPr lang="it-IT" i="1" dirty="0"/>
              <a:t> </a:t>
            </a:r>
            <a:r>
              <a:rPr lang="it-IT" i="1" dirty="0" err="1"/>
              <a:t>we</a:t>
            </a:r>
            <a:r>
              <a:rPr lang="it-IT" i="1" dirty="0"/>
              <a:t> are </a:t>
            </a:r>
            <a:r>
              <a:rPr lang="it-IT" i="1" dirty="0" err="1"/>
              <a:t>at</a:t>
            </a:r>
            <a:r>
              <a:rPr lang="it-IT" i="1" dirty="0"/>
              <a:t> data </a:t>
            </a:r>
            <a:r>
              <a:rPr lang="it-IT" i="1" dirty="0" err="1"/>
              <a:t>analysis</a:t>
            </a:r>
            <a:r>
              <a:rPr lang="it-IT" i="1" dirty="0"/>
              <a:t>.» </a:t>
            </a:r>
          </a:p>
          <a:p>
            <a:pPr lvl="1"/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Acosta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et al (2022).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Multimodal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biomedical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AI. </a:t>
            </a:r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Nature Medicine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28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(9), 1773–1784. https://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doi.org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/10.1038/s41591-022-01981-2]</a:t>
            </a:r>
            <a:endParaRPr lang="it-IT" sz="2400" dirty="0"/>
          </a:p>
          <a:p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B5F3D-7895-974B-BB8F-66206024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32DB5D-84A2-5CC8-2597-957D8C73E5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912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"/>
          <p:cNvSpPr txBox="1">
            <a:spLocks noGrp="1"/>
          </p:cNvSpPr>
          <p:nvPr>
            <p:ph type="body" idx="1"/>
          </p:nvPr>
        </p:nvSpPr>
        <p:spPr>
          <a:xfrm>
            <a:off x="0" y="2206000"/>
            <a:ext cx="12192000" cy="2446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/>
              <a:t>thank you for your kind attention!</a:t>
            </a:r>
            <a:endParaRPr sz="3200" dirty="0"/>
          </a:p>
        </p:txBody>
      </p:sp>
      <p:pic>
        <p:nvPicPr>
          <p:cNvPr id="355" name="Google Shape;35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46002" y="2206002"/>
            <a:ext cx="2446001" cy="244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3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>
            <a:off x="0" y="3942901"/>
            <a:ext cx="12192008" cy="6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DD383B-F7D0-B74C-BAA3-78E611744A59}"/>
              </a:ext>
            </a:extLst>
          </p:cNvPr>
          <p:cNvSpPr txBox="1"/>
          <p:nvPr/>
        </p:nvSpPr>
        <p:spPr>
          <a:xfrm>
            <a:off x="877747" y="5062332"/>
            <a:ext cx="7601448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Contact: </a:t>
            </a:r>
            <a:r>
              <a:rPr lang="en-US" sz="21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alessandra.retico@pi.infn.it</a:t>
            </a:r>
            <a:endParaRPr lang="en-US" sz="21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INFN, Pisa Division</a:t>
            </a:r>
          </a:p>
          <a:p>
            <a:pPr defTabSz="1219170">
              <a:buClr>
                <a:srgbClr val="000000"/>
              </a:buClr>
            </a:pPr>
            <a:r>
              <a:rPr lang="en-GB" sz="2400" dirty="0">
                <a:hlinkClick r:id="rId5"/>
              </a:rPr>
              <a:t>https://www.pi.infn.it/aim/</a:t>
            </a:r>
            <a:r>
              <a:rPr lang="en-GB" sz="2400" dirty="0"/>
              <a:t> </a:t>
            </a:r>
          </a:p>
          <a:p>
            <a:pPr defTabSz="1219170">
              <a:buClr>
                <a:srgbClr val="000000"/>
              </a:buClr>
            </a:pPr>
            <a:endParaRPr lang="en-GB" sz="21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27;p4">
            <a:extLst>
              <a:ext uri="{FF2B5EF4-FFF2-40B4-BE49-F238E27FC236}">
                <a16:creationId xmlns:a16="http://schemas.microsoft.com/office/drawing/2014/main" id="{E715B203-E98D-7541-965A-F06DF3855C3C}"/>
              </a:ext>
            </a:extLst>
          </p:cNvPr>
          <p:cNvSpPr txBox="1"/>
          <p:nvPr/>
        </p:nvSpPr>
        <p:spPr>
          <a:xfrm rot="17757411">
            <a:off x="9194067" y="3380515"/>
            <a:ext cx="200962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FFFFFF"/>
                </a:solidFill>
                <a:latin typeface="Bradley Hand" pitchFamily="2" charset="77"/>
                <a:ea typeface="Caveat"/>
                <a:cs typeface="Caveat"/>
                <a:sym typeface="Caveat"/>
              </a:rPr>
              <a:t>next</a:t>
            </a:r>
            <a:endParaRPr sz="2800" b="1" kern="0" dirty="0">
              <a:solidFill>
                <a:srgbClr val="FFFFFF"/>
              </a:solidFill>
              <a:latin typeface="Bradley Hand" pitchFamily="2" charset="77"/>
              <a:ea typeface="Caveat"/>
              <a:cs typeface="Caveat"/>
              <a:sym typeface="Cavea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D4EDC-11E8-08A2-0D26-D527DE347A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C0CE9-CCFD-6D1E-0F81-400320BB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Challenges in AI for Medical Image Analysis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2EB58-9956-C7AE-6D9A-2777F606B16D}"/>
              </a:ext>
            </a:extLst>
          </p:cNvPr>
          <p:cNvSpPr/>
          <p:nvPr/>
        </p:nvSpPr>
        <p:spPr>
          <a:xfrm>
            <a:off x="-1966" y="1133217"/>
            <a:ext cx="12192000" cy="57247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EC177-C10D-8230-C5F3-062EF2CE0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in Medical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E1D10-DBBB-8441-A01E-9DB9A5180BC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22410" y="6414009"/>
            <a:ext cx="686750" cy="495384"/>
          </a:xfrm>
        </p:spPr>
        <p:txBody>
          <a:bodyPr/>
          <a:lstStyle/>
          <a:p>
            <a:fld id="{00000000-1234-1234-1234-123412341234}" type="slidenum">
              <a:rPr lang="en-GB" noProof="0" smtClean="0"/>
              <a:pPr/>
              <a:t>3</a:t>
            </a:fld>
            <a:endParaRPr lang="en-GB" noProof="0"/>
          </a:p>
        </p:txBody>
      </p:sp>
      <p:pic>
        <p:nvPicPr>
          <p:cNvPr id="8" name="Picture 7" descr="A picture containing pink, colorful&#10;&#10;Description automatically generated">
            <a:extLst>
              <a:ext uri="{FF2B5EF4-FFF2-40B4-BE49-F238E27FC236}">
                <a16:creationId xmlns:a16="http://schemas.microsoft.com/office/drawing/2014/main" id="{28D0D515-4230-37A3-EE34-708731397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90" t="14440" r="1716" b="5537"/>
          <a:stretch/>
        </p:blipFill>
        <p:spPr>
          <a:xfrm>
            <a:off x="9683773" y="1352438"/>
            <a:ext cx="2422102" cy="2210160"/>
          </a:xfrm>
          <a:prstGeom prst="rect">
            <a:avLst/>
          </a:prstGeom>
        </p:spPr>
      </p:pic>
      <p:pic>
        <p:nvPicPr>
          <p:cNvPr id="19" name="Picture 18" descr="A picture containing dark&#10;&#10;Description automatically generated">
            <a:extLst>
              <a:ext uri="{FF2B5EF4-FFF2-40B4-BE49-F238E27FC236}">
                <a16:creationId xmlns:a16="http://schemas.microsoft.com/office/drawing/2014/main" id="{EF6C977E-81FC-8FD8-E860-2B7DE54D82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53" y="4482055"/>
            <a:ext cx="3792954" cy="21988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AD45B2-4B17-557D-22D4-2C6AE6F53F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9" r="68663"/>
          <a:stretch/>
        </p:blipFill>
        <p:spPr>
          <a:xfrm>
            <a:off x="5627113" y="5257175"/>
            <a:ext cx="2218438" cy="15450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B497A5-9AD8-1246-D873-F3A0E39DAA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09" r="34979"/>
          <a:stretch/>
        </p:blipFill>
        <p:spPr>
          <a:xfrm>
            <a:off x="7843484" y="5268873"/>
            <a:ext cx="2143189" cy="1545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196E23-CD24-B20B-B281-446F1C1396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157" r="611"/>
          <a:stretch/>
        </p:blipFill>
        <p:spPr>
          <a:xfrm>
            <a:off x="9973974" y="5243176"/>
            <a:ext cx="2218025" cy="15450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7379D40-BD2C-618E-EAC4-8B166CD55E4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37" y="3651884"/>
            <a:ext cx="1689006" cy="2025434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7D17DB0-6D37-DFBB-6A81-0AE840922457}"/>
              </a:ext>
            </a:extLst>
          </p:cNvPr>
          <p:cNvGrpSpPr/>
          <p:nvPr/>
        </p:nvGrpSpPr>
        <p:grpSpPr>
          <a:xfrm>
            <a:off x="12150" y="1151303"/>
            <a:ext cx="3157664" cy="3040474"/>
            <a:chOff x="12150" y="1151303"/>
            <a:chExt cx="3157664" cy="3040474"/>
          </a:xfrm>
        </p:grpSpPr>
        <p:pic>
          <p:nvPicPr>
            <p:cNvPr id="49" name="Picture 48" descr="A picture containing X-ray film, blur&#10;&#10;Description automatically generated">
              <a:extLst>
                <a:ext uri="{FF2B5EF4-FFF2-40B4-BE49-F238E27FC236}">
                  <a16:creationId xmlns:a16="http://schemas.microsoft.com/office/drawing/2014/main" id="{0CB12894-46AF-BD9A-C077-E32DC0C3B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50" y="1151303"/>
              <a:ext cx="2166182" cy="3027524"/>
            </a:xfrm>
            <a:prstGeom prst="rect">
              <a:avLst/>
            </a:prstGeom>
          </p:spPr>
        </p:pic>
        <p:pic>
          <p:nvPicPr>
            <p:cNvPr id="50" name="Picture 49" descr="A picture containing cloudy&#10;&#10;Description automatically generated">
              <a:extLst>
                <a:ext uri="{FF2B5EF4-FFF2-40B4-BE49-F238E27FC236}">
                  <a16:creationId xmlns:a16="http://schemas.microsoft.com/office/drawing/2014/main" id="{9363AA01-942E-CB21-63EB-5C8A55C5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38052" y="3036257"/>
              <a:ext cx="1231762" cy="1155520"/>
            </a:xfrm>
            <a:prstGeom prst="ellipse">
              <a:avLst/>
            </a:prstGeom>
            <a:ln w="28575" cap="rnd">
              <a:solidFill>
                <a:srgbClr val="FFFF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2482735-FE1A-FD52-96C6-9AF999726C7E}"/>
                </a:ext>
              </a:extLst>
            </p:cNvPr>
            <p:cNvSpPr/>
            <p:nvPr/>
          </p:nvSpPr>
          <p:spPr>
            <a:xfrm>
              <a:off x="714180" y="3066677"/>
              <a:ext cx="216000" cy="216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D7B6757-C94E-4FAF-1BCB-09C3C64BE543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 flipV="1">
              <a:off x="877593" y="3036257"/>
              <a:ext cx="1676340" cy="3346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4C6A69C-8474-9DF7-1DBC-12722BDAB899}"/>
                </a:ext>
              </a:extLst>
            </p:cNvPr>
            <p:cNvCxnSpPr>
              <a:cxnSpLocks/>
            </p:cNvCxnSpPr>
            <p:nvPr/>
          </p:nvCxnSpPr>
          <p:spPr>
            <a:xfrm>
              <a:off x="796516" y="3287366"/>
              <a:ext cx="1492267" cy="86143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112FC0-F549-7D89-1FA2-F1997E81E14B}"/>
              </a:ext>
            </a:extLst>
          </p:cNvPr>
          <p:cNvGrpSpPr/>
          <p:nvPr/>
        </p:nvGrpSpPr>
        <p:grpSpPr>
          <a:xfrm>
            <a:off x="2642555" y="1387336"/>
            <a:ext cx="3827669" cy="2105129"/>
            <a:chOff x="2642555" y="1387336"/>
            <a:chExt cx="3827669" cy="21051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0E8B47D-2966-DD9D-5057-A2ACEA300295}"/>
                </a:ext>
              </a:extLst>
            </p:cNvPr>
            <p:cNvGrpSpPr/>
            <p:nvPr/>
          </p:nvGrpSpPr>
          <p:grpSpPr>
            <a:xfrm>
              <a:off x="2642555" y="1387336"/>
              <a:ext cx="3827669" cy="1932519"/>
              <a:chOff x="2124079" y="1496481"/>
              <a:chExt cx="3827669" cy="1932519"/>
            </a:xfrm>
          </p:grpSpPr>
          <p:pic>
            <p:nvPicPr>
              <p:cNvPr id="28" name="Immagine 5" descr="Schermata 03-2456720 alle 15.07.02.png">
                <a:extLst>
                  <a:ext uri="{FF2B5EF4-FFF2-40B4-BE49-F238E27FC236}">
                    <a16:creationId xmlns:a16="http://schemas.microsoft.com/office/drawing/2014/main" id="{A815FDB0-EADA-9671-0731-503690E649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212121"/>
                  </a:clrFrom>
                  <a:clrTo>
                    <a:srgbClr val="212121">
                      <a:alpha val="0"/>
                    </a:srgbClr>
                  </a:clrTo>
                </a:clrChange>
              </a:blip>
              <a:srcRect l="23313" t="23955" r="30893" b="6549"/>
              <a:stretch/>
            </p:blipFill>
            <p:spPr bwMode="auto">
              <a:xfrm>
                <a:off x="3365730" y="1496481"/>
                <a:ext cx="2586018" cy="1932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Immagine 6" descr="Schermata 2014-04-04 alle 14.04.38.png">
                <a:extLst>
                  <a:ext uri="{FF2B5EF4-FFF2-40B4-BE49-F238E27FC236}">
                    <a16:creationId xmlns:a16="http://schemas.microsoft.com/office/drawing/2014/main" id="{FAAAE343-F5B5-2211-0DC8-88FCD12A5C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212121"/>
                  </a:clrFrom>
                  <a:clrTo>
                    <a:srgbClr val="212121">
                      <a:alpha val="0"/>
                    </a:srgbClr>
                  </a:clrTo>
                </a:clrChange>
              </a:blip>
              <a:srcRect l="51933" t="67513" r="4251"/>
              <a:stretch/>
            </p:blipFill>
            <p:spPr bwMode="auto">
              <a:xfrm>
                <a:off x="2124079" y="1745035"/>
                <a:ext cx="1169525" cy="1183641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</p:spPr>
          </p:pic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4A7048F-9253-42A0-D882-C9725A497F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3604" y="1745035"/>
                <a:ext cx="861111" cy="132749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B4F4374-E33C-645C-41DA-E922387268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93604" y="2193894"/>
                <a:ext cx="861111" cy="734782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D3220B-7109-FD34-EB1A-357A46F3DA3A}"/>
                  </a:ext>
                </a:extLst>
              </p:cNvPr>
              <p:cNvSpPr/>
              <p:nvPr/>
            </p:nvSpPr>
            <p:spPr>
              <a:xfrm>
                <a:off x="4154715" y="1877784"/>
                <a:ext cx="351195" cy="316110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603EE71-1FC1-E8E5-1E2D-9FB8F7CE08E7}"/>
                </a:ext>
              </a:extLst>
            </p:cNvPr>
            <p:cNvSpPr/>
            <p:nvPr/>
          </p:nvSpPr>
          <p:spPr>
            <a:xfrm>
              <a:off x="3798276" y="3121810"/>
              <a:ext cx="474170" cy="3706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DA536F2-7421-A54A-751F-406AD1B37C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74766"/>
          <a:stretch/>
        </p:blipFill>
        <p:spPr>
          <a:xfrm>
            <a:off x="7604861" y="3651884"/>
            <a:ext cx="1819903" cy="1494968"/>
          </a:xfrm>
          <a:prstGeom prst="rect">
            <a:avLst/>
          </a:prstGeom>
        </p:spPr>
      </p:pic>
      <p:pic>
        <p:nvPicPr>
          <p:cNvPr id="69" name="Picture 68" descr="A picture containing text&#10;&#10;Description automatically generated">
            <a:extLst>
              <a:ext uri="{FF2B5EF4-FFF2-40B4-BE49-F238E27FC236}">
                <a16:creationId xmlns:a16="http://schemas.microsoft.com/office/drawing/2014/main" id="{9108CAC6-8659-D0A2-7B0B-53989A8BE7A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9371" r="38726"/>
          <a:stretch/>
        </p:blipFill>
        <p:spPr>
          <a:xfrm>
            <a:off x="9177866" y="3666116"/>
            <a:ext cx="1579682" cy="1494969"/>
          </a:xfrm>
          <a:prstGeom prst="rect">
            <a:avLst/>
          </a:prstGeom>
        </p:spPr>
      </p:pic>
      <p:pic>
        <p:nvPicPr>
          <p:cNvPr id="70" name="Picture 69" descr="A picture containing text&#10;&#10;Description automatically generated">
            <a:extLst>
              <a:ext uri="{FF2B5EF4-FFF2-40B4-BE49-F238E27FC236}">
                <a16:creationId xmlns:a16="http://schemas.microsoft.com/office/drawing/2014/main" id="{D7A1B722-216F-9524-AC12-5E92571FDF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8098" r="1424"/>
          <a:stretch/>
        </p:blipFill>
        <p:spPr>
          <a:xfrm>
            <a:off x="10702962" y="3645080"/>
            <a:ext cx="1476888" cy="1494968"/>
          </a:xfrm>
          <a:prstGeom prst="rect">
            <a:avLst/>
          </a:prstGeom>
        </p:spPr>
      </p:pic>
      <p:sp>
        <p:nvSpPr>
          <p:cNvPr id="73" name="Striped Right Arrow 72">
            <a:extLst>
              <a:ext uri="{FF2B5EF4-FFF2-40B4-BE49-F238E27FC236}">
                <a16:creationId xmlns:a16="http://schemas.microsoft.com/office/drawing/2014/main" id="{8721F4CF-91A9-0190-CC87-F7047A86F524}"/>
              </a:ext>
            </a:extLst>
          </p:cNvPr>
          <p:cNvSpPr/>
          <p:nvPr/>
        </p:nvSpPr>
        <p:spPr>
          <a:xfrm>
            <a:off x="1809454" y="4732249"/>
            <a:ext cx="419387" cy="309020"/>
          </a:xfrm>
          <a:prstGeom prst="stripedRightArrow">
            <a:avLst>
              <a:gd name="adj1" fmla="val 21755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Striped Right Arrow 73">
            <a:extLst>
              <a:ext uri="{FF2B5EF4-FFF2-40B4-BE49-F238E27FC236}">
                <a16:creationId xmlns:a16="http://schemas.microsoft.com/office/drawing/2014/main" id="{ED4DE86A-5DD8-D561-E674-D44254D4C1E5}"/>
              </a:ext>
            </a:extLst>
          </p:cNvPr>
          <p:cNvSpPr/>
          <p:nvPr/>
        </p:nvSpPr>
        <p:spPr>
          <a:xfrm>
            <a:off x="9060169" y="3763464"/>
            <a:ext cx="340867" cy="192828"/>
          </a:xfrm>
          <a:prstGeom prst="stripedRightArrow">
            <a:avLst>
              <a:gd name="adj1" fmla="val 21755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77" name="Left-right Arrow 76">
            <a:extLst>
              <a:ext uri="{FF2B5EF4-FFF2-40B4-BE49-F238E27FC236}">
                <a16:creationId xmlns:a16="http://schemas.microsoft.com/office/drawing/2014/main" id="{0A00FA09-394F-A633-AD7E-4B69DFD0E91A}"/>
              </a:ext>
            </a:extLst>
          </p:cNvPr>
          <p:cNvSpPr/>
          <p:nvPr/>
        </p:nvSpPr>
        <p:spPr>
          <a:xfrm>
            <a:off x="10482583" y="3783284"/>
            <a:ext cx="364414" cy="153188"/>
          </a:xfrm>
          <a:prstGeom prst="leftRightArrow">
            <a:avLst>
              <a:gd name="adj1" fmla="val 25129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1141B4A-B12C-76C1-648D-24E7C2FAC6F9}"/>
              </a:ext>
            </a:extLst>
          </p:cNvPr>
          <p:cNvGrpSpPr/>
          <p:nvPr/>
        </p:nvGrpSpPr>
        <p:grpSpPr>
          <a:xfrm>
            <a:off x="7193894" y="1236529"/>
            <a:ext cx="2727727" cy="2343209"/>
            <a:chOff x="7193894" y="1236529"/>
            <a:chExt cx="2727727" cy="234320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4F478B1-195E-8C45-D0F8-24F835A8F52E}"/>
                </a:ext>
              </a:extLst>
            </p:cNvPr>
            <p:cNvGrpSpPr/>
            <p:nvPr/>
          </p:nvGrpSpPr>
          <p:grpSpPr>
            <a:xfrm>
              <a:off x="7193894" y="1236529"/>
              <a:ext cx="2718480" cy="2343209"/>
              <a:chOff x="7193894" y="1236529"/>
              <a:chExt cx="2718480" cy="2343209"/>
            </a:xfrm>
          </p:grpSpPr>
          <p:pic>
            <p:nvPicPr>
              <p:cNvPr id="37" name="Picture 36" descr="A picture containing pink, colorful&#10;&#10;Description automatically generated">
                <a:extLst>
                  <a:ext uri="{FF2B5EF4-FFF2-40B4-BE49-F238E27FC236}">
                    <a16:creationId xmlns:a16="http://schemas.microsoft.com/office/drawing/2014/main" id="{15EF4473-D579-9355-536F-EA15227A5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4440" r="54755" b="5537"/>
              <a:stretch/>
            </p:blipFill>
            <p:spPr>
              <a:xfrm>
                <a:off x="7193894" y="1236529"/>
                <a:ext cx="2718480" cy="218577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9B40FE2-17EE-D9C9-B96F-B0F4A20364F4}"/>
                  </a:ext>
                </a:extLst>
              </p:cNvPr>
              <p:cNvSpPr/>
              <p:nvPr/>
            </p:nvSpPr>
            <p:spPr>
              <a:xfrm rot="19215480">
                <a:off x="7376665" y="2894941"/>
                <a:ext cx="392803" cy="68479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987FE28-3087-17B0-8F40-76B9E35BBC65}"/>
                </a:ext>
              </a:extLst>
            </p:cNvPr>
            <p:cNvSpPr/>
            <p:nvPr/>
          </p:nvSpPr>
          <p:spPr>
            <a:xfrm>
              <a:off x="9447451" y="3161259"/>
              <a:ext cx="474170" cy="3706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3" name="Google Shape;103;p3">
            <a:extLst>
              <a:ext uri="{FF2B5EF4-FFF2-40B4-BE49-F238E27FC236}">
                <a16:creationId xmlns:a16="http://schemas.microsoft.com/office/drawing/2014/main" id="{942BCBAA-D219-B295-3598-D5590C3F1F26}"/>
              </a:ext>
            </a:extLst>
          </p:cNvPr>
          <p:cNvPicPr preferRelativeResize="0"/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3320"/>
          <a:stretch/>
        </p:blipFill>
        <p:spPr>
          <a:xfrm>
            <a:off x="5844910" y="2738047"/>
            <a:ext cx="1819903" cy="1766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0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EC177-C10D-8230-C5F3-062EF2CE0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in Medical Image Analysis: performance and impact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73352-8CC7-60F0-6B31-3E43CF6E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857" y="1518275"/>
            <a:ext cx="11066870" cy="2258619"/>
          </a:xfrm>
          <a:solidFill>
            <a:schemeClr val="tx2"/>
          </a:solidFill>
        </p:spPr>
        <p:txBody>
          <a:bodyPr/>
          <a:lstStyle/>
          <a:p>
            <a:pPr marL="152396" indent="0">
              <a:buNone/>
            </a:pPr>
            <a:r>
              <a:rPr lang="en-GB" b="1" dirty="0">
                <a:solidFill>
                  <a:schemeClr val="tx1"/>
                </a:solidFill>
                <a:latin typeface="Times" pitchFamily="2" charset="0"/>
              </a:rPr>
              <a:t>C</a:t>
            </a:r>
            <a:r>
              <a:rPr lang="en-GB" b="1" dirty="0">
                <a:solidFill>
                  <a:schemeClr val="tx1"/>
                </a:solidFill>
                <a:effectLst/>
                <a:latin typeface="Times" pitchFamily="2" charset="0"/>
              </a:rPr>
              <a:t>omparison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 between </a:t>
            </a:r>
            <a:r>
              <a:rPr lang="en-GB" b="1" dirty="0">
                <a:solidFill>
                  <a:schemeClr val="tx1"/>
                </a:solidFill>
                <a:effectLst/>
                <a:latin typeface="Times" pitchFamily="2" charset="0"/>
              </a:rPr>
              <a:t>DL models 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and </a:t>
            </a:r>
            <a:r>
              <a:rPr lang="en-GB" b="1" dirty="0">
                <a:solidFill>
                  <a:schemeClr val="tx1"/>
                </a:solidFill>
                <a:effectLst/>
                <a:latin typeface="Times" pitchFamily="2" charset="0"/>
              </a:rPr>
              <a:t>health-care professionals (HCP) 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in the same sample </a:t>
            </a:r>
          </a:p>
          <a:p>
            <a:pPr marL="152396" indent="0">
              <a:buNone/>
            </a:pP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[14 studies/82, different diseases]:</a:t>
            </a:r>
          </a:p>
          <a:p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a sensitivity of </a:t>
            </a:r>
            <a:r>
              <a:rPr lang="en-GB" b="1" dirty="0">
                <a:solidFill>
                  <a:schemeClr val="tx1"/>
                </a:solidFill>
                <a:effectLst/>
                <a:latin typeface="Times" pitchFamily="2" charset="0"/>
              </a:rPr>
              <a:t>87.0% 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with 95% CI [83.0–90.2] for </a:t>
            </a:r>
            <a:r>
              <a:rPr lang="en-GB" b="1" dirty="0">
                <a:solidFill>
                  <a:schemeClr val="tx1"/>
                </a:solidFill>
                <a:effectLst/>
                <a:latin typeface="Times" pitchFamily="2" charset="0"/>
              </a:rPr>
              <a:t>DL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 models and </a:t>
            </a:r>
            <a:r>
              <a:rPr lang="en-GB" b="1" dirty="0">
                <a:solidFill>
                  <a:schemeClr val="tx1"/>
                </a:solidFill>
                <a:effectLst/>
                <a:latin typeface="Times" pitchFamily="2" charset="0"/>
              </a:rPr>
              <a:t>86.4% 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[79.9–91.0</a:t>
            </a:r>
            <a:r>
              <a:rPr lang="en-GB" dirty="0">
                <a:solidFill>
                  <a:schemeClr val="tx1"/>
                </a:solidFill>
                <a:latin typeface="Times" pitchFamily="2" charset="0"/>
              </a:rPr>
              <a:t>]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 for </a:t>
            </a:r>
            <a:r>
              <a:rPr lang="en-GB" b="1" dirty="0">
                <a:solidFill>
                  <a:schemeClr val="tx1"/>
                </a:solidFill>
                <a:effectLst/>
                <a:latin typeface="Times" pitchFamily="2" charset="0"/>
              </a:rPr>
              <a:t>HCP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 </a:t>
            </a:r>
          </a:p>
          <a:p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a specificity of </a:t>
            </a:r>
            <a:r>
              <a:rPr lang="en-GB" b="1" dirty="0">
                <a:solidFill>
                  <a:schemeClr val="tx1"/>
                </a:solidFill>
                <a:effectLst/>
                <a:latin typeface="Times" pitchFamily="2" charset="0"/>
              </a:rPr>
              <a:t>92.5% 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with 95% CI [85·1–96·4</a:t>
            </a:r>
            <a:r>
              <a:rPr lang="en-GB" dirty="0">
                <a:solidFill>
                  <a:schemeClr val="tx1"/>
                </a:solidFill>
                <a:latin typeface="Times" pitchFamily="2" charset="0"/>
              </a:rPr>
              <a:t>]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 for </a:t>
            </a:r>
            <a:r>
              <a:rPr lang="en-GB" b="1" dirty="0">
                <a:solidFill>
                  <a:schemeClr val="tx1"/>
                </a:solidFill>
                <a:effectLst/>
                <a:latin typeface="Times" pitchFamily="2" charset="0"/>
              </a:rPr>
              <a:t>DL</a:t>
            </a:r>
            <a:r>
              <a:rPr lang="en-GB" dirty="0">
                <a:solidFill>
                  <a:schemeClr val="tx1"/>
                </a:solidFill>
                <a:latin typeface="Times" pitchFamily="2" charset="0"/>
              </a:rPr>
              <a:t> 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models and </a:t>
            </a:r>
            <a:r>
              <a:rPr lang="en-GB" b="1" dirty="0">
                <a:solidFill>
                  <a:schemeClr val="tx1"/>
                </a:solidFill>
                <a:effectLst/>
                <a:latin typeface="Times" pitchFamily="2" charset="0"/>
              </a:rPr>
              <a:t>90.5% 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[80.6–95.7</a:t>
            </a:r>
            <a:r>
              <a:rPr lang="en-GB" dirty="0">
                <a:solidFill>
                  <a:schemeClr val="tx1"/>
                </a:solidFill>
                <a:latin typeface="Times" pitchFamily="2" charset="0"/>
              </a:rPr>
              <a:t>]</a:t>
            </a:r>
            <a:r>
              <a:rPr lang="en-GB" dirty="0">
                <a:solidFill>
                  <a:schemeClr val="tx1"/>
                </a:solidFill>
                <a:effectLst/>
                <a:latin typeface="Times" pitchFamily="2" charset="0"/>
              </a:rPr>
              <a:t> for </a:t>
            </a:r>
            <a:r>
              <a:rPr lang="en-GB" b="1" dirty="0">
                <a:solidFill>
                  <a:schemeClr val="tx1"/>
                </a:solidFill>
                <a:effectLst/>
                <a:latin typeface="Times" pitchFamily="2" charset="0"/>
              </a:rPr>
              <a:t>HCP</a:t>
            </a:r>
          </a:p>
          <a:p>
            <a:pPr marL="152396" indent="0">
              <a:buNone/>
            </a:pPr>
            <a:r>
              <a:rPr lang="en-GB" dirty="0">
                <a:effectLst/>
                <a:sym typeface="Wingdings" pitchFamily="2" charset="2"/>
              </a:rPr>
              <a:t> DL models and HCP show </a:t>
            </a:r>
            <a:r>
              <a:rPr lang="en-GB" b="1" dirty="0">
                <a:effectLst/>
                <a:sym typeface="Wingdings" pitchFamily="2" charset="2"/>
              </a:rPr>
              <a:t>equivalent performance</a:t>
            </a:r>
          </a:p>
          <a:p>
            <a:pPr marL="1981150" lvl="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[Liu et al. A comparison of deep learning performance against health-care professionals in detecting diseases from medical imaging: a systematic review and meta-analysis. Lancet Digit Heal 2019;1:e271–97]</a:t>
            </a:r>
          </a:p>
          <a:p>
            <a:pPr>
              <a:buFontTx/>
              <a:buChar char="-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C0CE9-CCFD-6D1E-0F81-400320BB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081C7-262C-B078-9ED4-C2C13EE495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4</a:t>
            </a:fld>
            <a:endParaRPr lang="en-GB" noProof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6E58867-E91E-98ED-9245-B49EB6337F62}"/>
              </a:ext>
            </a:extLst>
          </p:cNvPr>
          <p:cNvSpPr txBox="1">
            <a:spLocks/>
          </p:cNvSpPr>
          <p:nvPr/>
        </p:nvSpPr>
        <p:spPr>
          <a:xfrm>
            <a:off x="554857" y="4173673"/>
            <a:ext cx="11066870" cy="16520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Quicksand"/>
              <a:buChar char="●"/>
              <a:defRPr sz="18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7AA3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007AA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7AA3"/>
              </a:buClr>
              <a:buSzPts val="1400"/>
              <a:buFont typeface="Quicksand"/>
              <a:buChar char="●"/>
              <a:defRPr sz="1867" b="0" i="0" u="none" strike="noStrike" cap="none">
                <a:solidFill>
                  <a:srgbClr val="007AA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52396" indent="0">
              <a:buFont typeface="Quicksand"/>
              <a:buNone/>
            </a:pPr>
            <a:r>
              <a:rPr lang="en-GB" b="1" kern="0" dirty="0">
                <a:solidFill>
                  <a:schemeClr val="tx1"/>
                </a:solidFill>
                <a:latin typeface="Times" pitchFamily="2" charset="0"/>
              </a:rPr>
              <a:t>Radiologists</a:t>
            </a:r>
            <a:r>
              <a:rPr lang="en-GB" kern="0" dirty="0">
                <a:solidFill>
                  <a:schemeClr val="tx1"/>
                </a:solidFill>
                <a:latin typeface="Times" pitchFamily="2" charset="0"/>
              </a:rPr>
              <a:t> can guide the introduction of AI into healthcare. They </a:t>
            </a:r>
            <a:r>
              <a:rPr lang="en-GB" b="1" kern="0" dirty="0">
                <a:solidFill>
                  <a:schemeClr val="tx1"/>
                </a:solidFill>
                <a:latin typeface="Times" pitchFamily="2" charset="0"/>
              </a:rPr>
              <a:t>will not be replaced by AI</a:t>
            </a:r>
            <a:r>
              <a:rPr lang="en-GB" kern="0" dirty="0">
                <a:solidFill>
                  <a:schemeClr val="tx1"/>
                </a:solidFill>
                <a:latin typeface="Times" pitchFamily="2" charset="0"/>
              </a:rPr>
              <a:t>, which, in turn will: </a:t>
            </a:r>
          </a:p>
          <a:p>
            <a:r>
              <a:rPr lang="en-GB" kern="0" dirty="0">
                <a:solidFill>
                  <a:schemeClr val="tx1"/>
                </a:solidFill>
                <a:latin typeface="Times" pitchFamily="2" charset="0"/>
              </a:rPr>
              <a:t>standardize the level of reporting across different clinical centres </a:t>
            </a:r>
          </a:p>
          <a:p>
            <a:r>
              <a:rPr lang="en-GB" kern="0" dirty="0">
                <a:solidFill>
                  <a:schemeClr val="tx1"/>
                </a:solidFill>
                <a:latin typeface="Times" pitchFamily="2" charset="0"/>
              </a:rPr>
              <a:t>speed up the diagnosis process and allow radiologists to perform more value-added tasks </a:t>
            </a:r>
          </a:p>
          <a:p>
            <a:pPr marL="1981150" lvl="3" indent="0">
              <a:lnSpc>
                <a:spcPct val="100000"/>
              </a:lnSpc>
              <a:spcBef>
                <a:spcPts val="0"/>
              </a:spcBef>
              <a:buFont typeface="Quicksand"/>
              <a:buNone/>
            </a:pPr>
            <a:r>
              <a:rPr lang="en-GB" sz="1400" kern="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en-GB" sz="1400" kern="0" dirty="0" err="1">
                <a:solidFill>
                  <a:schemeClr val="accent5">
                    <a:lumMod val="75000"/>
                  </a:schemeClr>
                </a:solidFill>
              </a:rPr>
              <a:t>Pesapane</a:t>
            </a:r>
            <a:r>
              <a:rPr lang="en-GB" sz="1400" kern="0" dirty="0">
                <a:solidFill>
                  <a:schemeClr val="accent5">
                    <a:lumMod val="75000"/>
                  </a:schemeClr>
                </a:solidFill>
              </a:rPr>
              <a:t> F, </a:t>
            </a:r>
            <a:r>
              <a:rPr lang="en-GB" sz="1400" kern="0" dirty="0" err="1">
                <a:solidFill>
                  <a:schemeClr val="accent5">
                    <a:lumMod val="75000"/>
                  </a:schemeClr>
                </a:solidFill>
              </a:rPr>
              <a:t>Codari</a:t>
            </a:r>
            <a:r>
              <a:rPr lang="en-GB" sz="1400" kern="0" dirty="0">
                <a:solidFill>
                  <a:schemeClr val="accent5">
                    <a:lumMod val="75000"/>
                  </a:schemeClr>
                </a:solidFill>
              </a:rPr>
              <a:t> M, </a:t>
            </a:r>
            <a:r>
              <a:rPr lang="en-GB" sz="1400" kern="0" dirty="0" err="1">
                <a:solidFill>
                  <a:schemeClr val="accent5">
                    <a:lumMod val="75000"/>
                  </a:schemeClr>
                </a:solidFill>
              </a:rPr>
              <a:t>Sardanelli</a:t>
            </a:r>
            <a:r>
              <a:rPr lang="en-GB" sz="1400" kern="0" dirty="0">
                <a:solidFill>
                  <a:schemeClr val="accent5">
                    <a:lumMod val="75000"/>
                  </a:schemeClr>
                </a:solidFill>
              </a:rPr>
              <a:t> F. Artificial intelligence in medical imaging: threat or opportunity? Radiologists again at the forefront of innovation in medicine. </a:t>
            </a:r>
            <a:r>
              <a:rPr lang="en-GB" sz="1400" kern="0" dirty="0" err="1">
                <a:solidFill>
                  <a:schemeClr val="accent5">
                    <a:lumMod val="75000"/>
                  </a:schemeClr>
                </a:solidFill>
              </a:rPr>
              <a:t>Eur</a:t>
            </a:r>
            <a:r>
              <a:rPr lang="en-GB" sz="1400" kern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1400" kern="0" dirty="0" err="1">
                <a:solidFill>
                  <a:schemeClr val="accent5">
                    <a:lumMod val="75000"/>
                  </a:schemeClr>
                </a:solidFill>
              </a:rPr>
              <a:t>Radiol</a:t>
            </a:r>
            <a:r>
              <a:rPr lang="en-GB" sz="1400" kern="0" dirty="0">
                <a:solidFill>
                  <a:schemeClr val="accent5">
                    <a:lumMod val="75000"/>
                  </a:schemeClr>
                </a:solidFill>
              </a:rPr>
              <a:t> Exp 2018;2]</a:t>
            </a:r>
          </a:p>
          <a:p>
            <a:pPr marL="152396" indent="0">
              <a:buFont typeface="Quicksand"/>
              <a:buNone/>
            </a:pPr>
            <a:endParaRPr lang="en-GB" sz="1400" kern="0" dirty="0"/>
          </a:p>
        </p:txBody>
      </p:sp>
    </p:spTree>
    <p:extLst>
      <p:ext uri="{BB962C8B-B14F-4D97-AF65-F5344CB8AC3E}">
        <p14:creationId xmlns:p14="http://schemas.microsoft.com/office/powerpoint/2010/main" val="401197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EC177-C10D-8230-C5F3-062EF2CE0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in Medical Image Analysis: meaningful endpoints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73352-8CC7-60F0-6B31-3E43CF6E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3419" y="1664453"/>
            <a:ext cx="11068477" cy="1905611"/>
          </a:xfrm>
          <a:solidFill>
            <a:schemeClr val="tx2"/>
          </a:solidFill>
        </p:spPr>
        <p:txBody>
          <a:bodyPr/>
          <a:lstStyle/>
          <a:p>
            <a:pPr marL="152396" indent="0">
              <a:buNone/>
            </a:pPr>
            <a:r>
              <a:rPr lang="en-GB" b="1" dirty="0">
                <a:solidFill>
                  <a:schemeClr val="tx1"/>
                </a:solidFill>
              </a:rPr>
              <a:t>AI algorithms </a:t>
            </a:r>
            <a:r>
              <a:rPr lang="en-GB" dirty="0">
                <a:solidFill>
                  <a:schemeClr val="tx1"/>
                </a:solidFill>
              </a:rPr>
              <a:t>for medical imaging </a:t>
            </a:r>
            <a:r>
              <a:rPr lang="en-GB" b="1" dirty="0">
                <a:solidFill>
                  <a:schemeClr val="tx1"/>
                </a:solidFill>
              </a:rPr>
              <a:t>must be effectively evaluated</a:t>
            </a:r>
            <a:r>
              <a:rPr lang="en-GB" dirty="0">
                <a:solidFill>
                  <a:schemeClr val="tx1"/>
                </a:solidFill>
              </a:rPr>
              <a:t> before they are used in clinical practice.</a:t>
            </a:r>
          </a:p>
          <a:p>
            <a:pPr marL="152396" indent="0">
              <a:buNone/>
            </a:pPr>
            <a:r>
              <a:rPr lang="en-GB" dirty="0">
                <a:solidFill>
                  <a:schemeClr val="tx1"/>
                </a:solidFill>
              </a:rPr>
              <a:t>The performance obtained in the R&amp;D stage is difficult to maintain in the clinical use.</a:t>
            </a:r>
          </a:p>
          <a:p>
            <a:pPr marL="152396" indent="0">
              <a:buNone/>
            </a:pP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 Both t</a:t>
            </a:r>
            <a:r>
              <a:rPr lang="en-GB" dirty="0">
                <a:solidFill>
                  <a:schemeClr val="tx1"/>
                </a:solidFill>
              </a:rPr>
              <a:t>he generalizability of AI algorithms and the benefits of AI-assisted care relative to conventional care should be proved</a:t>
            </a:r>
            <a:endParaRPr lang="en-GB" sz="1600" dirty="0">
              <a:solidFill>
                <a:schemeClr val="tx1"/>
              </a:solidFill>
            </a:endParaRPr>
          </a:p>
          <a:p>
            <a:pPr marL="2015016" lvl="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/>
              <a:t>[Park SH, Han K, Jang HY, Park JE, Lee J, Kim DW, et al. Methods for Clinical Evaluation of Artificial Intelligence Algorithms for Medical Diagnosis. Radiology 2022:1–12]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C0CE9-CCFD-6D1E-0F81-400320BB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4B1BB-89EE-2B19-E74B-A9639AC028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103ACD-10C1-DC7B-5CCA-C62C5E545B52}"/>
              </a:ext>
            </a:extLst>
          </p:cNvPr>
          <p:cNvSpPr txBox="1">
            <a:spLocks/>
          </p:cNvSpPr>
          <p:nvPr/>
        </p:nvSpPr>
        <p:spPr>
          <a:xfrm>
            <a:off x="524400" y="4023241"/>
            <a:ext cx="11068477" cy="1355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Quicksand"/>
              <a:buChar char="●"/>
              <a:defRPr sz="18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7AA3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007AA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7AA3"/>
              </a:buClr>
              <a:buSzPts val="1400"/>
              <a:buFont typeface="Quicksand"/>
              <a:buChar char="●"/>
              <a:defRPr sz="1867" b="0" i="0" u="none" strike="noStrike" cap="none">
                <a:solidFill>
                  <a:srgbClr val="007AA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Font typeface="Quicksand"/>
              <a:buChar char="■"/>
              <a:defRPr sz="1867" b="0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52396" indent="0">
              <a:buFont typeface="Quicksand"/>
              <a:buNone/>
            </a:pPr>
            <a:r>
              <a:rPr lang="en-GB" kern="0" dirty="0">
                <a:solidFill>
                  <a:schemeClr val="tx1"/>
                </a:solidFill>
              </a:rPr>
              <a:t>It is not enough for AI to efficiently detect image abnormalities/pathological conditions. </a:t>
            </a:r>
            <a:r>
              <a:rPr lang="en-GB" b="1" kern="0" dirty="0">
                <a:solidFill>
                  <a:schemeClr val="tx1"/>
                </a:solidFill>
              </a:rPr>
              <a:t>AI imaging studies </a:t>
            </a:r>
            <a:r>
              <a:rPr lang="en-GB" kern="0" dirty="0">
                <a:solidFill>
                  <a:schemeClr val="tx1"/>
                </a:solidFill>
              </a:rPr>
              <a:t>should be refined to </a:t>
            </a:r>
            <a:r>
              <a:rPr lang="en-GB" b="1" kern="0" dirty="0">
                <a:solidFill>
                  <a:schemeClr val="tx1"/>
                </a:solidFill>
              </a:rPr>
              <a:t>predict clinically meaningful endpoints</a:t>
            </a:r>
            <a:r>
              <a:rPr lang="en-GB" kern="0" dirty="0">
                <a:solidFill>
                  <a:schemeClr val="tx1"/>
                </a:solidFill>
              </a:rPr>
              <a:t>, e.g.:  lesion malignancy, need for treatment, patient survival</a:t>
            </a:r>
            <a:r>
              <a:rPr lang="en-GB" kern="0" dirty="0"/>
              <a:t>.</a:t>
            </a:r>
          </a:p>
          <a:p>
            <a:pPr marL="1981150" lvl="3" indent="0">
              <a:lnSpc>
                <a:spcPct val="100000"/>
              </a:lnSpc>
              <a:spcBef>
                <a:spcPts val="0"/>
              </a:spcBef>
              <a:buFont typeface="Quicksand"/>
              <a:buNone/>
            </a:pPr>
            <a:r>
              <a:rPr lang="en-GB" sz="1400" kern="0" dirty="0"/>
              <a:t>[Oren O, Gersh BJ, Bhatt DL. Artificial intelligence in medical imaging: switching from radiographic pathological data to clinically meaningful endpoints. Lancet Digit Heal 2020;2:e486–8.]</a:t>
            </a:r>
          </a:p>
        </p:txBody>
      </p:sp>
    </p:spTree>
    <p:extLst>
      <p:ext uri="{BB962C8B-B14F-4D97-AF65-F5344CB8AC3E}">
        <p14:creationId xmlns:p14="http://schemas.microsoft.com/office/powerpoint/2010/main" val="172812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60860-B0B3-D7D3-0E61-50EEA0846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Future goal: Precision Medicine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2EB7E-3DD6-C4E3-A630-EB5B1D3EC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939E5-F7C2-4F2A-AB11-33E09A53F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047" y="400375"/>
            <a:ext cx="5888964" cy="5888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91F6F-3457-4B91-0B1C-36CFB3380A3D}"/>
              </a:ext>
            </a:extLst>
          </p:cNvPr>
          <p:cNvSpPr txBox="1"/>
          <p:nvPr/>
        </p:nvSpPr>
        <p:spPr>
          <a:xfrm>
            <a:off x="710604" y="1731764"/>
            <a:ext cx="499210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5"/>
                </a:solidFill>
              </a:rPr>
              <a:t>Precision medicine </a:t>
            </a:r>
            <a:r>
              <a:rPr lang="en-GB" dirty="0"/>
              <a:t>promises improved health by accounting for individual variability in genes, environment, and lifestyle. </a:t>
            </a:r>
          </a:p>
          <a:p>
            <a:endParaRPr lang="en-GB" sz="1200" dirty="0"/>
          </a:p>
          <a:p>
            <a:r>
              <a:rPr lang="en-GB" dirty="0"/>
              <a:t>Precision medicine will continue to transform healthcare in the coming decade as it expands in key areas: </a:t>
            </a:r>
          </a:p>
          <a:p>
            <a:pPr marL="285750" indent="-285750">
              <a:buFontTx/>
              <a:buChar char="-"/>
            </a:pPr>
            <a:r>
              <a:rPr lang="en-GB" dirty="0"/>
              <a:t>huge cohorts, </a:t>
            </a:r>
          </a:p>
          <a:p>
            <a:pPr marL="285750" indent="-285750">
              <a:buFontTx/>
              <a:buChar char="-"/>
            </a:pPr>
            <a:r>
              <a:rPr lang="en-GB" dirty="0"/>
              <a:t>artificial intelligence (AI), </a:t>
            </a:r>
          </a:p>
          <a:p>
            <a:pPr marL="285750" indent="-285750">
              <a:buFontTx/>
              <a:buChar char="-"/>
            </a:pPr>
            <a:r>
              <a:rPr lang="en-GB" dirty="0"/>
              <a:t>routine clinical genomics, </a:t>
            </a:r>
          </a:p>
          <a:p>
            <a:pPr marL="285750" indent="-285750">
              <a:buFontTx/>
              <a:buChar char="-"/>
            </a:pPr>
            <a:r>
              <a:rPr lang="en-GB" dirty="0"/>
              <a:t>phenomics and environment,</a:t>
            </a:r>
          </a:p>
          <a:p>
            <a:r>
              <a:rPr lang="en-GB" dirty="0"/>
              <a:t>returning value across diverse populations.</a:t>
            </a:r>
          </a:p>
          <a:p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83885D-375C-F265-EF8E-47F39D87BBE4}"/>
              </a:ext>
            </a:extLst>
          </p:cNvPr>
          <p:cNvSpPr/>
          <p:nvPr/>
        </p:nvSpPr>
        <p:spPr>
          <a:xfrm>
            <a:off x="9341772" y="1103800"/>
            <a:ext cx="2673246" cy="197541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2F1EA1-BAD0-FCF1-AEB5-EE574442A1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6</a:t>
            </a:fld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D4905-C1EE-821D-F6BF-610DF9BA45E1}"/>
              </a:ext>
            </a:extLst>
          </p:cNvPr>
          <p:cNvSpPr txBox="1"/>
          <p:nvPr/>
        </p:nvSpPr>
        <p:spPr>
          <a:xfrm>
            <a:off x="1773075" y="5702442"/>
            <a:ext cx="3929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5">
                    <a:lumMod val="75000"/>
                  </a:schemeClr>
                </a:solidFill>
                <a:effectLst/>
              </a:rPr>
              <a:t>[Denny and Collins, Precision medicine in 2030—seven ways to transform healthcare. Cell 2021;184:1415–9. https://</a:t>
            </a:r>
            <a:r>
              <a:rPr lang="en-GB" sz="1200" dirty="0" err="1">
                <a:solidFill>
                  <a:schemeClr val="accent5">
                    <a:lumMod val="75000"/>
                  </a:schemeClr>
                </a:solidFill>
                <a:effectLst/>
              </a:rPr>
              <a:t>doi.org</a:t>
            </a:r>
            <a:r>
              <a:rPr lang="en-GB" sz="1200" dirty="0">
                <a:solidFill>
                  <a:schemeClr val="accent5">
                    <a:lumMod val="75000"/>
                  </a:schemeClr>
                </a:solidFill>
                <a:effectLst/>
              </a:rPr>
              <a:t>/10.1016/j.cell.2021.01.015.]</a:t>
            </a:r>
          </a:p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2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44BC1-B520-675D-72BD-08B6807E0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AI issues to address (with AI)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BE152-8090-BAE6-6173-7B0227CC3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tx1"/>
                </a:solidFill>
              </a:rPr>
              <a:t>Open Issues and Challenges:</a:t>
            </a:r>
          </a:p>
          <a:p>
            <a:pPr lvl="1"/>
            <a:r>
              <a:rPr lang="en-GB" u="sng" dirty="0">
                <a:solidFill>
                  <a:schemeClr val="tx1"/>
                </a:solidFill>
              </a:rPr>
              <a:t>Limited availability of annotated data</a:t>
            </a:r>
          </a:p>
          <a:p>
            <a:pPr lvl="2"/>
            <a:r>
              <a:rPr lang="en-GB" dirty="0"/>
              <a:t>Transfer learning</a:t>
            </a:r>
          </a:p>
          <a:p>
            <a:pPr lvl="2"/>
            <a:r>
              <a:rPr lang="en-GB" dirty="0"/>
              <a:t>Data augmentation: synthetic data generation</a:t>
            </a:r>
          </a:p>
          <a:p>
            <a:pPr lvl="2"/>
            <a:r>
              <a:rPr lang="en-GB" dirty="0"/>
              <a:t>Automated data labelling</a:t>
            </a:r>
          </a:p>
          <a:p>
            <a:pPr lvl="1"/>
            <a:r>
              <a:rPr lang="en-GB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Mining data from multiple sources</a:t>
            </a:r>
          </a:p>
          <a:p>
            <a:pPr lvl="1"/>
            <a:r>
              <a:rPr lang="en-GB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Reliability of AI-based systems</a:t>
            </a:r>
          </a:p>
          <a:p>
            <a:pPr lvl="1"/>
            <a:r>
              <a:rPr lang="en-GB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Explainability</a:t>
            </a:r>
            <a:r>
              <a:rPr lang="en-GB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(XAI)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5522E-D7B1-E1BC-BFCB-F3F1EE68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8BD0B-F870-2E24-DB35-A2A7465523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7</a:t>
            </a:fld>
            <a:endParaRPr lang="en-GB" noProof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F349405-C575-0C42-E754-2EC4F4DE9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DC"/>
              </a:clrFrom>
              <a:clrTo>
                <a:srgbClr val="FFFFDC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b="16884"/>
          <a:stretch/>
        </p:blipFill>
        <p:spPr>
          <a:xfrm>
            <a:off x="5528531" y="3577461"/>
            <a:ext cx="6093759" cy="28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24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803ED-658A-1445-AF56-B42317BF6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Difficulties in gathering large annotated samples in the medical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E3BD4-C250-4842-BCCF-FD01EBF29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9591" y="1433717"/>
            <a:ext cx="9617673" cy="4555200"/>
          </a:xfrm>
        </p:spPr>
        <p:txBody>
          <a:bodyPr/>
          <a:lstStyle/>
          <a:p>
            <a:r>
              <a:rPr lang="en-GB" b="1" dirty="0"/>
              <a:t>Data annotation by human experts is an extremely time-consuming task</a:t>
            </a:r>
            <a:r>
              <a:rPr lang="en-GB" dirty="0"/>
              <a:t>, which may require: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434343"/>
                </a:solidFill>
              </a:rPr>
              <a:t>the collection of additional information stored in other data storing systems,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434343"/>
                </a:solidFill>
              </a:rPr>
              <a:t>expertise in segmenting meaningful regions in images,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434343"/>
                </a:solidFill>
              </a:rPr>
              <a:t>specific knowledge to assign class labels.</a:t>
            </a:r>
          </a:p>
          <a:p>
            <a:endParaRPr lang="en-GB" dirty="0"/>
          </a:p>
          <a:p>
            <a:r>
              <a:rPr lang="en-GB" dirty="0"/>
              <a:t>In the medical imaging field, segmentation of organs or </a:t>
            </a:r>
          </a:p>
          <a:p>
            <a:pPr marL="152396" indent="0">
              <a:buNone/>
            </a:pPr>
            <a:r>
              <a:rPr lang="en-GB" dirty="0"/>
              <a:t>         lesions can be affected by inter- and intra-reader variability.</a:t>
            </a:r>
          </a:p>
          <a:p>
            <a:pPr marL="152396" indent="0">
              <a:buNone/>
            </a:pP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6D7B1-AE0C-7F44-8A97-83187FF2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8113C5-1984-CE4B-B836-FDCEEA879B04}"/>
              </a:ext>
            </a:extLst>
          </p:cNvPr>
          <p:cNvSpPr/>
          <p:nvPr/>
        </p:nvSpPr>
        <p:spPr>
          <a:xfrm>
            <a:off x="1186007" y="4210788"/>
            <a:ext cx="9819986" cy="1517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</a:pPr>
            <a:r>
              <a:rPr lang="en-GB" dirty="0">
                <a:solidFill>
                  <a:srgbClr val="000000"/>
                </a:solidFill>
              </a:rPr>
              <a:t>In most cases, medical data samples available for training machine learning models are of </a:t>
            </a:r>
            <a:r>
              <a:rPr lang="en-GB" b="1" dirty="0">
                <a:solidFill>
                  <a:srgbClr val="000000"/>
                </a:solidFill>
              </a:rPr>
              <a:t>limited size </a:t>
            </a:r>
            <a:r>
              <a:rPr lang="en-GB" dirty="0">
                <a:solidFill>
                  <a:srgbClr val="000000"/>
                </a:solidFill>
              </a:rPr>
              <a:t>due to difficulties in collecting annotations.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Samples of limited size may be not fully representative of the pathology to study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This is particularly true in case of heterogenous manifestations of a disease</a:t>
            </a:r>
          </a:p>
        </p:txBody>
      </p:sp>
      <p:pic>
        <p:nvPicPr>
          <p:cNvPr id="8" name="Picture 7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7C0D32F1-2641-6F44-9CCB-65B27575FA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7502" y="1433717"/>
            <a:ext cx="2420723" cy="1995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FDF397F-EAF5-0944-B37B-B5F53A7886E9}"/>
              </a:ext>
            </a:extLst>
          </p:cNvPr>
          <p:cNvGrpSpPr/>
          <p:nvPr/>
        </p:nvGrpSpPr>
        <p:grpSpPr>
          <a:xfrm>
            <a:off x="8309742" y="2329354"/>
            <a:ext cx="3297538" cy="1481537"/>
            <a:chOff x="9020407" y="3062427"/>
            <a:chExt cx="2721827" cy="1141936"/>
          </a:xfrm>
        </p:grpSpPr>
        <p:pic>
          <p:nvPicPr>
            <p:cNvPr id="10" name="Picture 9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966ECC19-E1F1-644E-9ECA-8F59651AD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371"/>
            <a:stretch/>
          </p:blipFill>
          <p:spPr>
            <a:xfrm>
              <a:off x="10390130" y="3062427"/>
              <a:ext cx="1352104" cy="1099405"/>
            </a:xfrm>
            <a:prstGeom prst="rect">
              <a:avLst/>
            </a:prstGeom>
          </p:spPr>
        </p:pic>
        <p:pic>
          <p:nvPicPr>
            <p:cNvPr id="11" name="Picture 10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334E5249-ED02-7A48-860A-79018F9F5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6227"/>
            <a:stretch/>
          </p:blipFill>
          <p:spPr>
            <a:xfrm>
              <a:off x="9020407" y="3062427"/>
              <a:ext cx="1399524" cy="10994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457363-1A9A-9743-8F5A-CDBE595541C8}"/>
                </a:ext>
              </a:extLst>
            </p:cNvPr>
            <p:cNvSpPr txBox="1"/>
            <p:nvPr/>
          </p:nvSpPr>
          <p:spPr>
            <a:xfrm>
              <a:off x="9033163" y="3967135"/>
              <a:ext cx="2621466" cy="237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Reader 1                         Reader 2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5EEEE-6A6A-EA01-55EC-55F64AD7F7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4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261DD-EFE6-B6A7-C98E-2E0613400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Limited availability of annotated data: Transfer learning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0028B-D6F4-22F0-AAEA-B06979555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14" y="1537423"/>
            <a:ext cx="3646390" cy="4916176"/>
          </a:xfrm>
        </p:spPr>
        <p:txBody>
          <a:bodyPr/>
          <a:lstStyle/>
          <a:p>
            <a:pPr marL="152396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In case of </a:t>
            </a:r>
            <a:r>
              <a:rPr lang="en-GB" b="1" dirty="0">
                <a:solidFill>
                  <a:schemeClr val="tx1"/>
                </a:solidFill>
              </a:rPr>
              <a:t>small datasets </a:t>
            </a:r>
          </a:p>
          <a:p>
            <a:pPr marL="152396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5"/>
                </a:solidFill>
              </a:rPr>
              <a:t>[ i.e. when # of training examples &lt;&lt; # of trainable parameters ]</a:t>
            </a:r>
          </a:p>
          <a:p>
            <a:pPr marL="152396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we can </a:t>
            </a:r>
            <a:r>
              <a:rPr lang="en-GB" u="sng" dirty="0">
                <a:solidFill>
                  <a:schemeClr val="tx1"/>
                </a:solidFill>
              </a:rPr>
              <a:t>avoid training DL models from scratch </a:t>
            </a:r>
            <a:r>
              <a:rPr lang="en-GB" dirty="0">
                <a:solidFill>
                  <a:schemeClr val="tx1"/>
                </a:solidFill>
              </a:rPr>
              <a:t>and take advantage of the knowledge already acquired on other data and/or in other tasks  </a:t>
            </a:r>
          </a:p>
          <a:p>
            <a:pPr marL="152396" indent="0">
              <a:lnSpc>
                <a:spcPct val="10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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Transfer Learning </a:t>
            </a:r>
            <a:endParaRPr lang="en-GB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152396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DenseNet121, ResNet50, Inception are widely used pretrained Deep Neural Networks. </a:t>
            </a:r>
          </a:p>
          <a:p>
            <a:pPr marL="152396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Typically, they are trained on ImageNet </a:t>
            </a:r>
          </a:p>
          <a:p>
            <a:pPr marL="152396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152396" indent="0">
              <a:lnSpc>
                <a:spcPct val="100000"/>
              </a:lnSpc>
              <a:buNone/>
            </a:pPr>
            <a:endParaRPr lang="en-GB" sz="2000" b="1" dirty="0">
              <a:solidFill>
                <a:schemeClr val="accent5"/>
              </a:solidFill>
            </a:endParaRPr>
          </a:p>
          <a:p>
            <a:pPr>
              <a:lnSpc>
                <a:spcPct val="100000"/>
              </a:lnSpc>
            </a:pPr>
            <a:endParaRPr lang="en-GB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6390C-67DF-E6EC-EA4C-2D936797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Challenges in AI for Medical Image Analysis</a:t>
            </a:r>
          </a:p>
        </p:txBody>
      </p:sp>
      <p:pic>
        <p:nvPicPr>
          <p:cNvPr id="1025" name="Picture 1" descr="page7image54912352">
            <a:extLst>
              <a:ext uri="{FF2B5EF4-FFF2-40B4-BE49-F238E27FC236}">
                <a16:creationId xmlns:a16="http://schemas.microsoft.com/office/drawing/2014/main" id="{2C7BF940-FF3F-C948-B348-870C1DB9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04" y="1442169"/>
            <a:ext cx="8030337" cy="460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F79F5B-A5CD-E243-8BFD-B4B3C12EB273}"/>
              </a:ext>
            </a:extLst>
          </p:cNvPr>
          <p:cNvSpPr txBox="1"/>
          <p:nvPr/>
        </p:nvSpPr>
        <p:spPr>
          <a:xfrm>
            <a:off x="1454727" y="6076816"/>
            <a:ext cx="11370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Xu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et al.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Current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status and future trends of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clinical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diagnoses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via image-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based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deep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5">
                    <a:lumMod val="75000"/>
                  </a:schemeClr>
                </a:solidFill>
              </a:rPr>
              <a:t>learning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it-IT" sz="1400" i="1" dirty="0" err="1">
                <a:solidFill>
                  <a:schemeClr val="accent5">
                    <a:lumMod val="75000"/>
                  </a:schemeClr>
                </a:solidFill>
              </a:rPr>
              <a:t>Theranostics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9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(25), 7556–7565  (2019)]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1C613-C5BA-2689-183A-5AFD152E954A}"/>
              </a:ext>
            </a:extLst>
          </p:cNvPr>
          <p:cNvSpPr txBox="1"/>
          <p:nvPr/>
        </p:nvSpPr>
        <p:spPr>
          <a:xfrm>
            <a:off x="3747053" y="5752190"/>
            <a:ext cx="193813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Medical Image database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29629-EF7C-3ADE-13D7-23847A9AD7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139927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R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25595</TotalTime>
  <Words>3775</Words>
  <Application>Microsoft Macintosh PowerPoint</Application>
  <PresentationFormat>Widescreen</PresentationFormat>
  <Paragraphs>402</Paragraphs>
  <Slides>28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Bliss Pro ExtraLight</vt:lpstr>
      <vt:lpstr>Bliss Pro Light</vt:lpstr>
      <vt:lpstr>Bradley Hand</vt:lpstr>
      <vt:lpstr>Calibri</vt:lpstr>
      <vt:lpstr>Comic Sans MS</vt:lpstr>
      <vt:lpstr>Copperplate Gothic Light</vt:lpstr>
      <vt:lpstr>GillSansRegular</vt:lpstr>
      <vt:lpstr>Helvetica</vt:lpstr>
      <vt:lpstr>Montserrat</vt:lpstr>
      <vt:lpstr>Old Standard TT</vt:lpstr>
      <vt:lpstr>Playfair Display</vt:lpstr>
      <vt:lpstr>Quicksand</vt:lpstr>
      <vt:lpstr>Times</vt:lpstr>
      <vt:lpstr>Times New Roman</vt:lpstr>
      <vt:lpstr>Simple Light</vt:lpstr>
      <vt:lpstr>1_Simple Light</vt:lpstr>
      <vt:lpstr>1_BRIGHt</vt:lpstr>
      <vt:lpstr> </vt:lpstr>
      <vt:lpstr>Outline</vt:lpstr>
      <vt:lpstr>AI in Medical Image Analysis</vt:lpstr>
      <vt:lpstr>AI in Medical Image Analysis: performance and impact</vt:lpstr>
      <vt:lpstr>AI in Medical Image Analysis: meaningful endpoints</vt:lpstr>
      <vt:lpstr>Future goal: Precision Medicine </vt:lpstr>
      <vt:lpstr>Open AI issues to address (with AI)</vt:lpstr>
      <vt:lpstr>Difficulties in gathering large annotated samples in the medical field</vt:lpstr>
      <vt:lpstr>Limited availability of annotated data: Transfer learning  </vt:lpstr>
      <vt:lpstr>Transfer learning (TL) </vt:lpstr>
      <vt:lpstr>Transfer learning (TL) </vt:lpstr>
      <vt:lpstr>Limited availability of annotated data: Data augmentation </vt:lpstr>
      <vt:lpstr>Limited availability of annotated data: Data augmentation </vt:lpstr>
      <vt:lpstr>Limited availability of annotated data: Data augmentation </vt:lpstr>
      <vt:lpstr>Limited availability of annotated data: Data augmentation </vt:lpstr>
      <vt:lpstr>Limited availability of annotated data: Automated data labelling </vt:lpstr>
      <vt:lpstr>Open AI issues to address (with AI)</vt:lpstr>
      <vt:lpstr>Integration of data from multiple sources</vt:lpstr>
      <vt:lpstr>Multimodal learning</vt:lpstr>
      <vt:lpstr>Prediction of COVID-19 severity: the covidcxr hackathon</vt:lpstr>
      <vt:lpstr>Prediction of COVID-19 severity: the covidcxr hackathon</vt:lpstr>
      <vt:lpstr>Missing values in multimodal analysis</vt:lpstr>
      <vt:lpstr>Missing a modality in multi-input analysis</vt:lpstr>
      <vt:lpstr>Open AI issues to address (with AI)</vt:lpstr>
      <vt:lpstr>Reliability of AI systems</vt:lpstr>
      <vt:lpstr>Open AI issues to address (with AI)</vt:lpstr>
      <vt:lpstr>Conclusions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Alessandra Retico</cp:lastModifiedBy>
  <cp:revision>883</cp:revision>
  <dcterms:created xsi:type="dcterms:W3CDTF">2021-07-30T06:16:45Z</dcterms:created>
  <dcterms:modified xsi:type="dcterms:W3CDTF">2022-11-23T08:02:58Z</dcterms:modified>
</cp:coreProperties>
</file>