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22" r:id="rId2"/>
    <p:sldId id="323" r:id="rId3"/>
    <p:sldId id="324" r:id="rId4"/>
    <p:sldId id="325" r:id="rId5"/>
    <p:sldId id="326" r:id="rId6"/>
    <p:sldId id="327" r:id="rId7"/>
    <p:sldId id="350" r:id="rId8"/>
    <p:sldId id="329" r:id="rId9"/>
    <p:sldId id="268" r:id="rId10"/>
    <p:sldId id="330" r:id="rId11"/>
    <p:sldId id="331" r:id="rId12"/>
    <p:sldId id="332" r:id="rId13"/>
    <p:sldId id="333" r:id="rId14"/>
    <p:sldId id="334" r:id="rId15"/>
    <p:sldId id="335" r:id="rId16"/>
    <p:sldId id="336" r:id="rId17"/>
    <p:sldId id="337" r:id="rId18"/>
    <p:sldId id="338" r:id="rId19"/>
    <p:sldId id="275" r:id="rId20"/>
    <p:sldId id="339" r:id="rId21"/>
    <p:sldId id="340" r:id="rId22"/>
    <p:sldId id="341" r:id="rId23"/>
    <p:sldId id="342" r:id="rId24"/>
    <p:sldId id="343" r:id="rId25"/>
    <p:sldId id="355" r:id="rId26"/>
    <p:sldId id="357" r:id="rId27"/>
    <p:sldId id="344" r:id="rId28"/>
    <p:sldId id="358" r:id="rId29"/>
    <p:sldId id="359" r:id="rId30"/>
    <p:sldId id="345" r:id="rId31"/>
    <p:sldId id="346" r:id="rId32"/>
    <p:sldId id="348" r:id="rId33"/>
    <p:sldId id="283" r:id="rId34"/>
    <p:sldId id="347" r:id="rId35"/>
    <p:sldId id="295" r:id="rId36"/>
    <p:sldId id="356" r:id="rId37"/>
    <p:sldId id="349" r:id="rId38"/>
    <p:sldId id="317" r:id="rId39"/>
    <p:sldId id="352" r:id="rId40"/>
    <p:sldId id="353" r:id="rId41"/>
    <p:sldId id="351" r:id="rId42"/>
    <p:sldId id="302" r:id="rId43"/>
    <p:sldId id="281" r:id="rId44"/>
    <p:sldId id="298"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CD5C4-23F4-457C-BC40-20214C488147}" type="datetimeFigureOut">
              <a:rPr lang="it-IT" smtClean="0"/>
              <a:t>21/11/2022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62D50-505A-4F30-A81A-EE37A42E2F63}" type="slidenum">
              <a:rPr lang="it-IT" smtClean="0"/>
              <a:t>‹N›</a:t>
            </a:fld>
            <a:endParaRPr lang="it-IT"/>
          </a:p>
        </p:txBody>
      </p:sp>
    </p:spTree>
    <p:extLst>
      <p:ext uri="{BB962C8B-B14F-4D97-AF65-F5344CB8AC3E}">
        <p14:creationId xmlns:p14="http://schemas.microsoft.com/office/powerpoint/2010/main" val="352948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0A7E6-5B6B-92EC-F696-18293E668C4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7DE5BC2-1201-4FC7-1BAE-3BAB4494A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A883106-7CB5-C815-8058-59B6549AB1B6}"/>
              </a:ext>
            </a:extLst>
          </p:cNvPr>
          <p:cNvSpPr>
            <a:spLocks noGrp="1"/>
          </p:cNvSpPr>
          <p:nvPr>
            <p:ph type="dt" sz="half" idx="10"/>
          </p:nvPr>
        </p:nvSpPr>
        <p:spPr/>
        <p:txBody>
          <a:bodyPr/>
          <a:lstStyle/>
          <a:p>
            <a:fld id="{40155177-7C1E-49ED-8A06-9DA893DB9B3C}" type="datetime1">
              <a:rPr lang="it-IT" smtClean="0"/>
              <a:t>21/11/2022</a:t>
            </a:fld>
            <a:endParaRPr lang="it-IT"/>
          </a:p>
        </p:txBody>
      </p:sp>
      <p:sp>
        <p:nvSpPr>
          <p:cNvPr id="5" name="Segnaposto piè di pagina 4">
            <a:extLst>
              <a:ext uri="{FF2B5EF4-FFF2-40B4-BE49-F238E27FC236}">
                <a16:creationId xmlns:a16="http://schemas.microsoft.com/office/drawing/2014/main" id="{E432C448-04E6-F41D-2A66-7AEB48E464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14FF20-C967-9EC7-2AE9-5352D6AE5FDE}"/>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396318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4FA23-50DF-2F33-315D-991CB4E1894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AD77F3-53B8-5E6F-104B-F91BC609E0B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1D1E8A-8500-08ED-B8A3-8E2EB02CE6C8}"/>
              </a:ext>
            </a:extLst>
          </p:cNvPr>
          <p:cNvSpPr>
            <a:spLocks noGrp="1"/>
          </p:cNvSpPr>
          <p:nvPr>
            <p:ph type="dt" sz="half" idx="10"/>
          </p:nvPr>
        </p:nvSpPr>
        <p:spPr/>
        <p:txBody>
          <a:bodyPr/>
          <a:lstStyle/>
          <a:p>
            <a:fld id="{40F57B5D-6FA5-4588-A8E7-512D8A5CF1DE}" type="datetime1">
              <a:rPr lang="it-IT" smtClean="0"/>
              <a:t>21/11/2022</a:t>
            </a:fld>
            <a:endParaRPr lang="it-IT"/>
          </a:p>
        </p:txBody>
      </p:sp>
      <p:sp>
        <p:nvSpPr>
          <p:cNvPr id="5" name="Segnaposto piè di pagina 4">
            <a:extLst>
              <a:ext uri="{FF2B5EF4-FFF2-40B4-BE49-F238E27FC236}">
                <a16:creationId xmlns:a16="http://schemas.microsoft.com/office/drawing/2014/main" id="{D186EDB0-57A8-A6F7-ACA5-EF35E26E1F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68B7EA-C4E5-C81C-084F-61BDDF696CBE}"/>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6464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DD2F890-AFC4-EABD-2AAA-664847D2450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012BD54-F55B-8271-E8DF-81991ECA8BF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F0FE7E-BA1B-A612-EAA9-BBCCA53F1812}"/>
              </a:ext>
            </a:extLst>
          </p:cNvPr>
          <p:cNvSpPr>
            <a:spLocks noGrp="1"/>
          </p:cNvSpPr>
          <p:nvPr>
            <p:ph type="dt" sz="half" idx="10"/>
          </p:nvPr>
        </p:nvSpPr>
        <p:spPr/>
        <p:txBody>
          <a:bodyPr/>
          <a:lstStyle/>
          <a:p>
            <a:fld id="{F245D8A0-DB33-409B-ADD8-8971578F29FF}" type="datetime1">
              <a:rPr lang="it-IT" smtClean="0"/>
              <a:t>21/11/2022</a:t>
            </a:fld>
            <a:endParaRPr lang="it-IT"/>
          </a:p>
        </p:txBody>
      </p:sp>
      <p:sp>
        <p:nvSpPr>
          <p:cNvPr id="5" name="Segnaposto piè di pagina 4">
            <a:extLst>
              <a:ext uri="{FF2B5EF4-FFF2-40B4-BE49-F238E27FC236}">
                <a16:creationId xmlns:a16="http://schemas.microsoft.com/office/drawing/2014/main" id="{CDDFA402-7BB7-E651-2FA3-28B9766275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8BF76F-D979-923E-4487-E7B517B548E8}"/>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384954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56D9B-236F-8EE3-CAA7-C0FC0B03E5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5904C1-C5CA-725C-AFAF-F760ACDC4A9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1E07AA-A33F-BD72-8A61-D1CB00FFBE4A}"/>
              </a:ext>
            </a:extLst>
          </p:cNvPr>
          <p:cNvSpPr>
            <a:spLocks noGrp="1"/>
          </p:cNvSpPr>
          <p:nvPr>
            <p:ph type="dt" sz="half" idx="10"/>
          </p:nvPr>
        </p:nvSpPr>
        <p:spPr/>
        <p:txBody>
          <a:bodyPr/>
          <a:lstStyle/>
          <a:p>
            <a:fld id="{66AE009D-03CF-47A2-92F7-DE548A19C2AE}" type="datetime1">
              <a:rPr lang="it-IT" smtClean="0"/>
              <a:t>21/11/2022</a:t>
            </a:fld>
            <a:endParaRPr lang="it-IT"/>
          </a:p>
        </p:txBody>
      </p:sp>
      <p:sp>
        <p:nvSpPr>
          <p:cNvPr id="5" name="Segnaposto piè di pagina 4">
            <a:extLst>
              <a:ext uri="{FF2B5EF4-FFF2-40B4-BE49-F238E27FC236}">
                <a16:creationId xmlns:a16="http://schemas.microsoft.com/office/drawing/2014/main" id="{F4BCE47F-BC92-9B7D-4509-9A5FA757CC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238D57-F94D-8CCC-832B-F475F9358E70}"/>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278824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19CDEE-53CB-8708-F86E-E7B22CDAE47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B62CFFB-E61E-E996-73D5-4152D928C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5D3AF96-5B42-17F6-0D6E-15CD7A4C9F52}"/>
              </a:ext>
            </a:extLst>
          </p:cNvPr>
          <p:cNvSpPr>
            <a:spLocks noGrp="1"/>
          </p:cNvSpPr>
          <p:nvPr>
            <p:ph type="dt" sz="half" idx="10"/>
          </p:nvPr>
        </p:nvSpPr>
        <p:spPr/>
        <p:txBody>
          <a:bodyPr/>
          <a:lstStyle/>
          <a:p>
            <a:fld id="{C58565DC-914E-4054-917C-92536D0B13B7}" type="datetime1">
              <a:rPr lang="it-IT" smtClean="0"/>
              <a:t>21/11/2022</a:t>
            </a:fld>
            <a:endParaRPr lang="it-IT"/>
          </a:p>
        </p:txBody>
      </p:sp>
      <p:sp>
        <p:nvSpPr>
          <p:cNvPr id="5" name="Segnaposto piè di pagina 4">
            <a:extLst>
              <a:ext uri="{FF2B5EF4-FFF2-40B4-BE49-F238E27FC236}">
                <a16:creationId xmlns:a16="http://schemas.microsoft.com/office/drawing/2014/main" id="{B19ECC0E-B2C5-E4D8-DE78-0DE9E655C1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0C0F72-BDE1-2CB1-9A64-4032C93F72BF}"/>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40795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81972-E6F5-C5CB-C1C1-D1D2DBB9AE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2C6BC2-B5D9-D0DE-0402-D7E16A8427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C3D311-CE22-B13C-F45B-AD28F20F84E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68756E6-9BB9-EAAF-2D08-051219FCB03D}"/>
              </a:ext>
            </a:extLst>
          </p:cNvPr>
          <p:cNvSpPr>
            <a:spLocks noGrp="1"/>
          </p:cNvSpPr>
          <p:nvPr>
            <p:ph type="dt" sz="half" idx="10"/>
          </p:nvPr>
        </p:nvSpPr>
        <p:spPr/>
        <p:txBody>
          <a:bodyPr/>
          <a:lstStyle/>
          <a:p>
            <a:fld id="{0A23EECB-3E89-4FB9-9BF5-3246439B7B21}" type="datetime1">
              <a:rPr lang="it-IT" smtClean="0"/>
              <a:t>21/11/2022</a:t>
            </a:fld>
            <a:endParaRPr lang="it-IT"/>
          </a:p>
        </p:txBody>
      </p:sp>
      <p:sp>
        <p:nvSpPr>
          <p:cNvPr id="6" name="Segnaposto piè di pagina 5">
            <a:extLst>
              <a:ext uri="{FF2B5EF4-FFF2-40B4-BE49-F238E27FC236}">
                <a16:creationId xmlns:a16="http://schemas.microsoft.com/office/drawing/2014/main" id="{B826253C-6C2A-A76F-F2FA-0F069765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E25CCC-251E-B683-0658-96521886BADF}"/>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291634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6A496-3198-29D3-471E-63A9A59A26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04991AC-1382-109F-6321-C862FED62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6BBE9D-BA6E-6303-47A0-4818364F6E5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CD6611-CA72-6D40-69EF-A7A918AA8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7F8E7E3-3B04-ED8A-D70F-198778E210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EC20043-0419-983F-98B4-4609C904C79D}"/>
              </a:ext>
            </a:extLst>
          </p:cNvPr>
          <p:cNvSpPr>
            <a:spLocks noGrp="1"/>
          </p:cNvSpPr>
          <p:nvPr>
            <p:ph type="dt" sz="half" idx="10"/>
          </p:nvPr>
        </p:nvSpPr>
        <p:spPr/>
        <p:txBody>
          <a:bodyPr/>
          <a:lstStyle/>
          <a:p>
            <a:fld id="{3D2F57A0-2402-4B77-BE86-59B2D4B66757}" type="datetime1">
              <a:rPr lang="it-IT" smtClean="0"/>
              <a:t>21/11/2022</a:t>
            </a:fld>
            <a:endParaRPr lang="it-IT"/>
          </a:p>
        </p:txBody>
      </p:sp>
      <p:sp>
        <p:nvSpPr>
          <p:cNvPr id="8" name="Segnaposto piè di pagina 7">
            <a:extLst>
              <a:ext uri="{FF2B5EF4-FFF2-40B4-BE49-F238E27FC236}">
                <a16:creationId xmlns:a16="http://schemas.microsoft.com/office/drawing/2014/main" id="{14B177BF-D82D-BFD7-1993-5397894682D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2D69807-24C2-9008-2549-9356E1A846C9}"/>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300884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76332A-CFDF-F05F-1E6A-40818385549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A56B240-5E36-FC9B-4D51-32F1944D5AA6}"/>
              </a:ext>
            </a:extLst>
          </p:cNvPr>
          <p:cNvSpPr>
            <a:spLocks noGrp="1"/>
          </p:cNvSpPr>
          <p:nvPr>
            <p:ph type="dt" sz="half" idx="10"/>
          </p:nvPr>
        </p:nvSpPr>
        <p:spPr/>
        <p:txBody>
          <a:bodyPr/>
          <a:lstStyle/>
          <a:p>
            <a:fld id="{B0ACECC7-B084-4317-A72F-6FAA143D9973}" type="datetime1">
              <a:rPr lang="it-IT" smtClean="0"/>
              <a:t>21/11/2022</a:t>
            </a:fld>
            <a:endParaRPr lang="it-IT"/>
          </a:p>
        </p:txBody>
      </p:sp>
      <p:sp>
        <p:nvSpPr>
          <p:cNvPr id="4" name="Segnaposto piè di pagina 3">
            <a:extLst>
              <a:ext uri="{FF2B5EF4-FFF2-40B4-BE49-F238E27FC236}">
                <a16:creationId xmlns:a16="http://schemas.microsoft.com/office/drawing/2014/main" id="{DB2EFFBF-14BA-2811-D8D6-F846976F430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5C968C1-3B22-3BF3-0933-3A9F0402E80F}"/>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285641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AD3FB74-F4E4-DB3B-902F-B8B3F629E071}"/>
              </a:ext>
            </a:extLst>
          </p:cNvPr>
          <p:cNvSpPr>
            <a:spLocks noGrp="1"/>
          </p:cNvSpPr>
          <p:nvPr>
            <p:ph type="dt" sz="half" idx="10"/>
          </p:nvPr>
        </p:nvSpPr>
        <p:spPr/>
        <p:txBody>
          <a:bodyPr/>
          <a:lstStyle/>
          <a:p>
            <a:fld id="{8BD8793D-EE17-4FDE-88F9-56E10DB301A2}" type="datetime1">
              <a:rPr lang="it-IT" smtClean="0"/>
              <a:t>21/11/2022</a:t>
            </a:fld>
            <a:endParaRPr lang="it-IT"/>
          </a:p>
        </p:txBody>
      </p:sp>
      <p:sp>
        <p:nvSpPr>
          <p:cNvPr id="3" name="Segnaposto piè di pagina 2">
            <a:extLst>
              <a:ext uri="{FF2B5EF4-FFF2-40B4-BE49-F238E27FC236}">
                <a16:creationId xmlns:a16="http://schemas.microsoft.com/office/drawing/2014/main" id="{BB2D626C-C95E-461B-29EF-15C68E3D37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D26E668-E74B-2FD0-D372-07336E60D085}"/>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260998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DEF50A-2EF2-4D55-BE28-EC12DDF98C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C25AE62-B033-6AEF-655E-3CB133970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26B553A-26B3-4E2E-6C71-878BA4350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059B90-561E-CBD9-AEE9-98DC9D4AA5FF}"/>
              </a:ext>
            </a:extLst>
          </p:cNvPr>
          <p:cNvSpPr>
            <a:spLocks noGrp="1"/>
          </p:cNvSpPr>
          <p:nvPr>
            <p:ph type="dt" sz="half" idx="10"/>
          </p:nvPr>
        </p:nvSpPr>
        <p:spPr/>
        <p:txBody>
          <a:bodyPr/>
          <a:lstStyle/>
          <a:p>
            <a:fld id="{73FBF8F6-5906-49D9-9044-C2C41CEF0268}" type="datetime1">
              <a:rPr lang="it-IT" smtClean="0"/>
              <a:t>21/11/2022</a:t>
            </a:fld>
            <a:endParaRPr lang="it-IT"/>
          </a:p>
        </p:txBody>
      </p:sp>
      <p:sp>
        <p:nvSpPr>
          <p:cNvPr id="6" name="Segnaposto piè di pagina 5">
            <a:extLst>
              <a:ext uri="{FF2B5EF4-FFF2-40B4-BE49-F238E27FC236}">
                <a16:creationId xmlns:a16="http://schemas.microsoft.com/office/drawing/2014/main" id="{3356AB27-60A1-8F8B-9A95-8A5EB9355D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C1DC7C-9E4C-8F65-9C3C-A1D2B6DD701C}"/>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345819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A75E7-C9B5-3A30-5D7A-3511DFBC22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073D838-17C5-3523-4AD4-1053D1510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E2CBEB5-B2DC-327A-5F85-DC0975269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96DB9E4-184E-4148-A6A9-3000E7952BF4}"/>
              </a:ext>
            </a:extLst>
          </p:cNvPr>
          <p:cNvSpPr>
            <a:spLocks noGrp="1"/>
          </p:cNvSpPr>
          <p:nvPr>
            <p:ph type="dt" sz="half" idx="10"/>
          </p:nvPr>
        </p:nvSpPr>
        <p:spPr/>
        <p:txBody>
          <a:bodyPr/>
          <a:lstStyle/>
          <a:p>
            <a:fld id="{91BC9E57-FBBD-4B5E-A87E-45132F453517}" type="datetime1">
              <a:rPr lang="it-IT" smtClean="0"/>
              <a:t>21/11/2022</a:t>
            </a:fld>
            <a:endParaRPr lang="it-IT"/>
          </a:p>
        </p:txBody>
      </p:sp>
      <p:sp>
        <p:nvSpPr>
          <p:cNvPr id="6" name="Segnaposto piè di pagina 5">
            <a:extLst>
              <a:ext uri="{FF2B5EF4-FFF2-40B4-BE49-F238E27FC236}">
                <a16:creationId xmlns:a16="http://schemas.microsoft.com/office/drawing/2014/main" id="{EE62429D-DCD4-1151-C252-8F65AA23A7E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A1538B8-6947-DAC6-2EF0-C77715998A45}"/>
              </a:ext>
            </a:extLst>
          </p:cNvPr>
          <p:cNvSpPr>
            <a:spLocks noGrp="1"/>
          </p:cNvSpPr>
          <p:nvPr>
            <p:ph type="sldNum" sz="quarter" idx="12"/>
          </p:nvPr>
        </p:nvSpPr>
        <p:spPr/>
        <p:txBody>
          <a:bodyPr/>
          <a:lstStyle/>
          <a:p>
            <a:fld id="{23CDDA64-B3CA-4307-9813-EC0442F84931}" type="slidenum">
              <a:rPr lang="it-IT" smtClean="0"/>
              <a:t>‹N›</a:t>
            </a:fld>
            <a:endParaRPr lang="it-IT"/>
          </a:p>
        </p:txBody>
      </p:sp>
    </p:spTree>
    <p:extLst>
      <p:ext uri="{BB962C8B-B14F-4D97-AF65-F5344CB8AC3E}">
        <p14:creationId xmlns:p14="http://schemas.microsoft.com/office/powerpoint/2010/main" val="37636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C26E6D7-2CD1-5C96-4DCA-F2DBC7B45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42A05C-2D40-2603-8DA6-7D6A29062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365E63-A3B1-1957-3FFF-4A9E78661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A3802-FE7F-4AD8-9773-212560D50E0A}" type="datetime1">
              <a:rPr lang="it-IT" smtClean="0"/>
              <a:t>21/11/2022</a:t>
            </a:fld>
            <a:endParaRPr lang="it-IT"/>
          </a:p>
        </p:txBody>
      </p:sp>
      <p:sp>
        <p:nvSpPr>
          <p:cNvPr id="5" name="Segnaposto piè di pagina 4">
            <a:extLst>
              <a:ext uri="{FF2B5EF4-FFF2-40B4-BE49-F238E27FC236}">
                <a16:creationId xmlns:a16="http://schemas.microsoft.com/office/drawing/2014/main" id="{6C54699C-8EBF-87DE-FDF1-FC6377CC0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F63ED55-9415-62B0-44BD-FC99C4BF3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DDA64-B3CA-4307-9813-EC0442F84931}" type="slidenum">
              <a:rPr lang="it-IT" smtClean="0"/>
              <a:t>‹N›</a:t>
            </a:fld>
            <a:endParaRPr lang="it-IT"/>
          </a:p>
        </p:txBody>
      </p:sp>
    </p:spTree>
    <p:extLst>
      <p:ext uri="{BB962C8B-B14F-4D97-AF65-F5344CB8AC3E}">
        <p14:creationId xmlns:p14="http://schemas.microsoft.com/office/powerpoint/2010/main" val="46884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priego.blog/2018/01/08/homeostasis-privilege-blind-spots-acces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460.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490.png"/></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1"/>
          <p:cNvSpPr txBox="1">
            <a:spLocks noChangeArrowheads="1"/>
          </p:cNvSpPr>
          <p:nvPr/>
        </p:nvSpPr>
        <p:spPr bwMode="auto">
          <a:xfrm>
            <a:off x="2225672" y="376775"/>
            <a:ext cx="7740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200" dirty="0">
                <a:solidFill>
                  <a:schemeClr val="tx2"/>
                </a:solidFill>
                <a:latin typeface="+mn-lt"/>
              </a:rPr>
              <a:t>UNIVERSITÀ DEGLI STUDI DI BARI ALDO MORO</a:t>
            </a:r>
          </a:p>
        </p:txBody>
      </p:sp>
      <p:sp>
        <p:nvSpPr>
          <p:cNvPr id="3075" name="CasellaDiTesto 2"/>
          <p:cNvSpPr txBox="1">
            <a:spLocks noChangeArrowheads="1"/>
          </p:cNvSpPr>
          <p:nvPr/>
        </p:nvSpPr>
        <p:spPr bwMode="auto">
          <a:xfrm>
            <a:off x="2712241" y="938288"/>
            <a:ext cx="6767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dirty="0">
                <a:solidFill>
                  <a:schemeClr val="tx2"/>
                </a:solidFill>
                <a:latin typeface="+mn-lt"/>
              </a:rPr>
              <a:t>Dipartimento </a:t>
            </a:r>
            <a:r>
              <a:rPr lang="it-IT" altLang="it-IT" sz="2000" dirty="0" err="1">
                <a:solidFill>
                  <a:schemeClr val="tx2"/>
                </a:solidFill>
                <a:latin typeface="+mn-lt"/>
              </a:rPr>
              <a:t>Interateneo</a:t>
            </a:r>
            <a:r>
              <a:rPr lang="it-IT" altLang="it-IT" sz="2000" dirty="0">
                <a:solidFill>
                  <a:schemeClr val="tx2"/>
                </a:solidFill>
                <a:latin typeface="+mn-lt"/>
              </a:rPr>
              <a:t> di Fisica Michelangelo Merlin</a:t>
            </a:r>
          </a:p>
        </p:txBody>
      </p:sp>
      <p:sp>
        <p:nvSpPr>
          <p:cNvPr id="3077" name="CasellaDiTesto 5"/>
          <p:cNvSpPr txBox="1">
            <a:spLocks noChangeArrowheads="1"/>
          </p:cNvSpPr>
          <p:nvPr/>
        </p:nvSpPr>
        <p:spPr bwMode="auto">
          <a:xfrm>
            <a:off x="1995485" y="2983420"/>
            <a:ext cx="8201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None/>
            </a:pPr>
            <a:r>
              <a:rPr lang="it-IT" altLang="it-IT" b="1" dirty="0" err="1">
                <a:solidFill>
                  <a:schemeClr val="tx2"/>
                </a:solidFill>
                <a:latin typeface="+mn-lt"/>
              </a:rPr>
              <a:t>Explainable</a:t>
            </a:r>
            <a:r>
              <a:rPr lang="it-IT" altLang="it-IT" b="1" dirty="0">
                <a:solidFill>
                  <a:schemeClr val="tx2"/>
                </a:solidFill>
                <a:latin typeface="+mn-lt"/>
              </a:rPr>
              <a:t> </a:t>
            </a:r>
            <a:r>
              <a:rPr lang="it-IT" altLang="it-IT" b="1" dirty="0" err="1">
                <a:solidFill>
                  <a:schemeClr val="tx2"/>
                </a:solidFill>
                <a:latin typeface="+mn-lt"/>
              </a:rPr>
              <a:t>Artificial</a:t>
            </a:r>
            <a:r>
              <a:rPr lang="it-IT" altLang="it-IT" b="1" dirty="0">
                <a:solidFill>
                  <a:schemeClr val="tx2"/>
                </a:solidFill>
                <a:latin typeface="+mn-lt"/>
              </a:rPr>
              <a:t> Intelligence (XAI)</a:t>
            </a:r>
          </a:p>
        </p:txBody>
      </p:sp>
      <p:sp>
        <p:nvSpPr>
          <p:cNvPr id="3079" name="CasellaDiTesto 7"/>
          <p:cNvSpPr txBox="1">
            <a:spLocks noChangeArrowheads="1"/>
          </p:cNvSpPr>
          <p:nvPr/>
        </p:nvSpPr>
        <p:spPr bwMode="auto">
          <a:xfrm>
            <a:off x="4546835" y="3819047"/>
            <a:ext cx="3098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dirty="0">
                <a:solidFill>
                  <a:schemeClr val="tx2"/>
                </a:solidFill>
                <a:latin typeface="+mn-lt"/>
              </a:rPr>
              <a:t>Alessandro Fania</a:t>
            </a:r>
          </a:p>
          <a:p>
            <a:pPr algn="ctr" eaLnBrk="1" hangingPunct="1">
              <a:spcBef>
                <a:spcPct val="0"/>
              </a:spcBef>
              <a:buFontTx/>
              <a:buNone/>
            </a:pPr>
            <a:r>
              <a:rPr lang="it-IT" altLang="it-IT" sz="2000" dirty="0">
                <a:solidFill>
                  <a:schemeClr val="tx2"/>
                </a:solidFill>
                <a:latin typeface="+mn-lt"/>
              </a:rPr>
              <a:t>23/11/2022</a:t>
            </a:r>
          </a:p>
        </p:txBody>
      </p:sp>
      <p:sp>
        <p:nvSpPr>
          <p:cNvPr id="2" name="CasellaDiTesto 5">
            <a:extLst>
              <a:ext uri="{FF2B5EF4-FFF2-40B4-BE49-F238E27FC236}">
                <a16:creationId xmlns:a16="http://schemas.microsoft.com/office/drawing/2014/main" id="{3E96C120-0D2F-F742-49D3-6369C8F7C221}"/>
              </a:ext>
            </a:extLst>
          </p:cNvPr>
          <p:cNvSpPr txBox="1">
            <a:spLocks noChangeArrowheads="1"/>
          </p:cNvSpPr>
          <p:nvPr/>
        </p:nvSpPr>
        <p:spPr bwMode="auto">
          <a:xfrm>
            <a:off x="1995485" y="2136046"/>
            <a:ext cx="8201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None/>
            </a:pPr>
            <a:r>
              <a:rPr lang="en-US" altLang="it-IT" dirty="0">
                <a:solidFill>
                  <a:schemeClr val="tx2"/>
                </a:solidFill>
                <a:latin typeface="+mn-lt"/>
              </a:rPr>
              <a:t>Third ML-INFN Hackathon: Advanced Level</a:t>
            </a:r>
            <a:endParaRPr lang="it-IT" altLang="it-IT" dirty="0">
              <a:solidFill>
                <a:schemeClr val="tx2"/>
              </a:solidFill>
              <a:latin typeface="+mn-lt"/>
            </a:endParaRPr>
          </a:p>
        </p:txBody>
      </p:sp>
      <p:pic>
        <p:nvPicPr>
          <p:cNvPr id="6" name="Immagine 8">
            <a:extLst>
              <a:ext uri="{FF2B5EF4-FFF2-40B4-BE49-F238E27FC236}">
                <a16:creationId xmlns:a16="http://schemas.microsoft.com/office/drawing/2014/main" id="{D2C2F6F7-2DBB-64BC-9D75-DF9187EFE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7" name="Immagine 7">
            <a:extLst>
              <a:ext uri="{FF2B5EF4-FFF2-40B4-BE49-F238E27FC236}">
                <a16:creationId xmlns:a16="http://schemas.microsoft.com/office/drawing/2014/main" id="{512CE04A-6B07-920E-8D37-3A1CA1302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5" name="Immagine 4">
            <a:extLst>
              <a:ext uri="{FF2B5EF4-FFF2-40B4-BE49-F238E27FC236}">
                <a16:creationId xmlns:a16="http://schemas.microsoft.com/office/drawing/2014/main" id="{FA43A3DE-F7F3-84F5-F102-6727E152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301" y="5110694"/>
            <a:ext cx="2519398" cy="1273960"/>
          </a:xfrm>
          <a:prstGeom prst="rect">
            <a:avLst/>
          </a:prstGeom>
        </p:spPr>
      </p:pic>
      <p:sp>
        <p:nvSpPr>
          <p:cNvPr id="8" name="CasellaDiTesto 7">
            <a:extLst>
              <a:ext uri="{FF2B5EF4-FFF2-40B4-BE49-F238E27FC236}">
                <a16:creationId xmlns:a16="http://schemas.microsoft.com/office/drawing/2014/main" id="{3B90260E-65BC-1463-62DE-FC2B5B8C9BD5}"/>
              </a:ext>
            </a:extLst>
          </p:cNvPr>
          <p:cNvSpPr txBox="1"/>
          <p:nvPr/>
        </p:nvSpPr>
        <p:spPr>
          <a:xfrm>
            <a:off x="4389737" y="4526933"/>
            <a:ext cx="3598052" cy="369332"/>
          </a:xfrm>
          <a:prstGeom prst="rect">
            <a:avLst/>
          </a:prstGeom>
          <a:noFill/>
        </p:spPr>
        <p:txBody>
          <a:bodyPr wrap="square">
            <a:spAutoFit/>
          </a:bodyPr>
          <a:lstStyle/>
          <a:p>
            <a:r>
              <a:rPr lang="it-IT" dirty="0">
                <a:solidFill>
                  <a:schemeClr val="tx2"/>
                </a:solidFill>
              </a:rPr>
              <a:t>Bari Applied </a:t>
            </a:r>
            <a:r>
              <a:rPr lang="it-IT" dirty="0" err="1">
                <a:solidFill>
                  <a:schemeClr val="tx2"/>
                </a:solidFill>
              </a:rPr>
              <a:t>Physics</a:t>
            </a:r>
            <a:r>
              <a:rPr lang="it-IT" dirty="0">
                <a:solidFill>
                  <a:schemeClr val="tx2"/>
                </a:solidFill>
              </a:rPr>
              <a:t> (INFN Group-5)</a:t>
            </a:r>
            <a:endParaRPr lang="it-IT" dirty="0"/>
          </a:p>
        </p:txBody>
      </p:sp>
      <p:sp>
        <p:nvSpPr>
          <p:cNvPr id="9" name="CasellaDiTesto 8">
            <a:extLst>
              <a:ext uri="{FF2B5EF4-FFF2-40B4-BE49-F238E27FC236}">
                <a16:creationId xmlns:a16="http://schemas.microsoft.com/office/drawing/2014/main" id="{25BAE793-A2C7-2B83-598D-3A16CFB0B01D}"/>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a:t>
            </a:fld>
            <a:endParaRPr lang="it-IT"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CAM-model</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CasellaDiTesto 2">
            <a:extLst>
              <a:ext uri="{FF2B5EF4-FFF2-40B4-BE49-F238E27FC236}">
                <a16:creationId xmlns:a16="http://schemas.microsoft.com/office/drawing/2014/main" id="{4339CB72-88F1-FAC0-491E-A7DA7290102B}"/>
              </a:ext>
            </a:extLst>
          </p:cNvPr>
          <p:cNvSpPr txBox="1"/>
          <p:nvPr/>
        </p:nvSpPr>
        <p:spPr>
          <a:xfrm>
            <a:off x="838200" y="2275570"/>
            <a:ext cx="2319353" cy="369332"/>
          </a:xfrm>
          <a:prstGeom prst="rect">
            <a:avLst/>
          </a:prstGeom>
          <a:noFill/>
        </p:spPr>
        <p:txBody>
          <a:bodyPr wrap="none" rtlCol="0">
            <a:spAutoFit/>
          </a:bodyPr>
          <a:lstStyle/>
          <a:p>
            <a:r>
              <a:rPr lang="it-IT" i="1" dirty="0" err="1">
                <a:solidFill>
                  <a:schemeClr val="tx2"/>
                </a:solidFill>
              </a:rPr>
              <a:t>What</a:t>
            </a:r>
            <a:r>
              <a:rPr lang="it-IT" i="1" dirty="0">
                <a:solidFill>
                  <a:schemeClr val="tx2"/>
                </a:solidFill>
              </a:rPr>
              <a:t> </a:t>
            </a:r>
            <a:r>
              <a:rPr lang="it-IT" i="1" dirty="0" err="1">
                <a:solidFill>
                  <a:schemeClr val="tx2"/>
                </a:solidFill>
              </a:rPr>
              <a:t>is</a:t>
            </a:r>
            <a:r>
              <a:rPr lang="it-IT" i="1" dirty="0">
                <a:solidFill>
                  <a:schemeClr val="tx2"/>
                </a:solidFill>
              </a:rPr>
              <a:t> a CAM model?</a:t>
            </a:r>
          </a:p>
        </p:txBody>
      </p:sp>
      <p:sp>
        <p:nvSpPr>
          <p:cNvPr id="5" name="CasellaDiTesto 4">
            <a:extLst>
              <a:ext uri="{FF2B5EF4-FFF2-40B4-BE49-F238E27FC236}">
                <a16:creationId xmlns:a16="http://schemas.microsoft.com/office/drawing/2014/main" id="{987EB897-0CD8-AA1E-8729-33399CEBAC25}"/>
              </a:ext>
            </a:extLst>
          </p:cNvPr>
          <p:cNvSpPr txBox="1"/>
          <p:nvPr/>
        </p:nvSpPr>
        <p:spPr>
          <a:xfrm>
            <a:off x="838200" y="2631993"/>
            <a:ext cx="4913244" cy="1323439"/>
          </a:xfrm>
          <a:prstGeom prst="rect">
            <a:avLst/>
          </a:prstGeom>
          <a:noFill/>
        </p:spPr>
        <p:txBody>
          <a:bodyPr wrap="square">
            <a:spAutoFit/>
          </a:bodyPr>
          <a:lstStyle/>
          <a:p>
            <a:r>
              <a:rPr lang="en-US" sz="2000" dirty="0">
                <a:solidFill>
                  <a:schemeClr val="tx2"/>
                </a:solidFill>
              </a:rPr>
              <a:t>Class Activation Maps (CAM) </a:t>
            </a:r>
            <a:r>
              <a:rPr lang="en-US" sz="2000" b="0" i="0" dirty="0">
                <a:solidFill>
                  <a:schemeClr val="tx2"/>
                </a:solidFill>
                <a:effectLst/>
              </a:rPr>
              <a:t>are a technique to get the discriminative image regions used by a CNN to identify a specific class in the image.</a:t>
            </a:r>
          </a:p>
        </p:txBody>
      </p:sp>
      <p:pic>
        <p:nvPicPr>
          <p:cNvPr id="6" name="Picture 2" descr="Grad-CAM class activation visualization">
            <a:extLst>
              <a:ext uri="{FF2B5EF4-FFF2-40B4-BE49-F238E27FC236}">
                <a16:creationId xmlns:a16="http://schemas.microsoft.com/office/drawing/2014/main" id="{A6FEEFB1-5754-BEF1-C730-9917AC812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759" y="2138700"/>
            <a:ext cx="5456267" cy="2864540"/>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con angoli arrotondati 12">
            <a:extLst>
              <a:ext uri="{FF2B5EF4-FFF2-40B4-BE49-F238E27FC236}">
                <a16:creationId xmlns:a16="http://schemas.microsoft.com/office/drawing/2014/main" id="{412BE866-FCB6-EC8E-5C53-29B1BF51723D}"/>
              </a:ext>
            </a:extLst>
          </p:cNvPr>
          <p:cNvSpPr/>
          <p:nvPr/>
        </p:nvSpPr>
        <p:spPr>
          <a:xfrm>
            <a:off x="838200" y="4264697"/>
            <a:ext cx="3882888" cy="13234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14" name="CasellaDiTesto 13">
            <a:extLst>
              <a:ext uri="{FF2B5EF4-FFF2-40B4-BE49-F238E27FC236}">
                <a16:creationId xmlns:a16="http://schemas.microsoft.com/office/drawing/2014/main" id="{B28DEAA2-B32F-F4C3-317D-B0AA6711FE60}"/>
              </a:ext>
            </a:extLst>
          </p:cNvPr>
          <p:cNvSpPr txBox="1"/>
          <p:nvPr/>
        </p:nvSpPr>
        <p:spPr>
          <a:xfrm>
            <a:off x="6533322" y="5141739"/>
            <a:ext cx="4987456" cy="369332"/>
          </a:xfrm>
          <a:prstGeom prst="rect">
            <a:avLst/>
          </a:prstGeom>
          <a:noFill/>
        </p:spPr>
        <p:txBody>
          <a:bodyPr wrap="none" rtlCol="0">
            <a:spAutoFit/>
          </a:bodyPr>
          <a:lstStyle/>
          <a:p>
            <a:r>
              <a:rPr lang="en-US" i="1" dirty="0">
                <a:solidFill>
                  <a:schemeClr val="tx2"/>
                </a:solidFill>
              </a:rPr>
              <a:t>-Area of the image that explains a prediction "Dog"</a:t>
            </a:r>
            <a:endParaRPr lang="it-IT" i="1" dirty="0">
              <a:solidFill>
                <a:schemeClr val="tx2"/>
              </a:solidFill>
            </a:endParaRPr>
          </a:p>
        </p:txBody>
      </p:sp>
      <p:sp>
        <p:nvSpPr>
          <p:cNvPr id="16" name="CasellaDiTesto 15">
            <a:extLst>
              <a:ext uri="{FF2B5EF4-FFF2-40B4-BE49-F238E27FC236}">
                <a16:creationId xmlns:a16="http://schemas.microsoft.com/office/drawing/2014/main" id="{A062661D-0229-6F80-C941-7673DAF6AFA6}"/>
              </a:ext>
            </a:extLst>
          </p:cNvPr>
          <p:cNvSpPr txBox="1"/>
          <p:nvPr/>
        </p:nvSpPr>
        <p:spPr>
          <a:xfrm>
            <a:off x="932997" y="4264697"/>
            <a:ext cx="3693294" cy="1323439"/>
          </a:xfrm>
          <a:prstGeom prst="rect">
            <a:avLst/>
          </a:prstGeom>
          <a:noFill/>
        </p:spPr>
        <p:txBody>
          <a:bodyPr wrap="square">
            <a:spAutoFit/>
          </a:bodyPr>
          <a:lstStyle/>
          <a:p>
            <a:pPr algn="ctr"/>
            <a:r>
              <a:rPr lang="en-US" sz="2000" b="0" i="0" dirty="0">
                <a:solidFill>
                  <a:schemeClr val="tx2"/>
                </a:solidFill>
                <a:effectLst/>
              </a:rPr>
              <a:t>In other words, a class activation map lets us see which regions in the image were relevant to this class. </a:t>
            </a:r>
            <a:endParaRPr lang="it-IT" sz="2000" dirty="0">
              <a:solidFill>
                <a:schemeClr val="tx2"/>
              </a:solidFill>
            </a:endParaRPr>
          </a:p>
        </p:txBody>
      </p:sp>
      <p:sp>
        <p:nvSpPr>
          <p:cNvPr id="17" name="Rettangolo con angoli arrotondati 16">
            <a:extLst>
              <a:ext uri="{FF2B5EF4-FFF2-40B4-BE49-F238E27FC236}">
                <a16:creationId xmlns:a16="http://schemas.microsoft.com/office/drawing/2014/main" id="{977F94A9-D634-74A9-F6F7-9CF1B3B5AC91}"/>
              </a:ext>
            </a:extLst>
          </p:cNvPr>
          <p:cNvSpPr/>
          <p:nvPr/>
        </p:nvSpPr>
        <p:spPr>
          <a:xfrm>
            <a:off x="1645111" y="5815615"/>
            <a:ext cx="9327687" cy="871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20" name="CasellaDiTesto 19">
            <a:extLst>
              <a:ext uri="{FF2B5EF4-FFF2-40B4-BE49-F238E27FC236}">
                <a16:creationId xmlns:a16="http://schemas.microsoft.com/office/drawing/2014/main" id="{ABF2A402-177E-C4D1-AABD-89A647DBFD87}"/>
              </a:ext>
            </a:extLst>
          </p:cNvPr>
          <p:cNvSpPr txBox="1"/>
          <p:nvPr/>
        </p:nvSpPr>
        <p:spPr>
          <a:xfrm>
            <a:off x="1472832" y="5897401"/>
            <a:ext cx="9499966" cy="707886"/>
          </a:xfrm>
          <a:prstGeom prst="rect">
            <a:avLst/>
          </a:prstGeom>
          <a:noFill/>
        </p:spPr>
        <p:txBody>
          <a:bodyPr wrap="square" rtlCol="0">
            <a:spAutoFit/>
          </a:bodyPr>
          <a:lstStyle/>
          <a:p>
            <a:pPr algn="ctr"/>
            <a:r>
              <a:rPr lang="it-IT" sz="2000" dirty="0">
                <a:solidFill>
                  <a:schemeClr val="tx2"/>
                </a:solidFill>
              </a:rPr>
              <a:t>The idea </a:t>
            </a:r>
            <a:r>
              <a:rPr lang="it-IT" sz="2000" dirty="0" err="1">
                <a:solidFill>
                  <a:schemeClr val="tx2"/>
                </a:solidFill>
              </a:rPr>
              <a:t>is</a:t>
            </a:r>
            <a:r>
              <a:rPr lang="it-IT" sz="2000" dirty="0">
                <a:solidFill>
                  <a:schemeClr val="tx2"/>
                </a:solidFill>
              </a:rPr>
              <a:t> to use the feature </a:t>
            </a:r>
            <a:r>
              <a:rPr lang="it-IT" sz="2000" dirty="0" err="1">
                <a:solidFill>
                  <a:schemeClr val="tx2"/>
                </a:solidFill>
              </a:rPr>
              <a:t>maps</a:t>
            </a:r>
            <a:r>
              <a:rPr lang="it-IT" sz="2000" dirty="0">
                <a:solidFill>
                  <a:schemeClr val="tx2"/>
                </a:solidFill>
              </a:rPr>
              <a:t> of a CNN model </a:t>
            </a:r>
            <a:r>
              <a:rPr lang="it-IT" sz="2000" dirty="0" err="1">
                <a:solidFill>
                  <a:schemeClr val="tx2"/>
                </a:solidFill>
              </a:rPr>
              <a:t>as</a:t>
            </a:r>
            <a:r>
              <a:rPr lang="it-IT" sz="2000" dirty="0">
                <a:solidFill>
                  <a:schemeClr val="tx2"/>
                </a:solidFill>
              </a:rPr>
              <a:t> weight to </a:t>
            </a:r>
            <a:r>
              <a:rPr lang="it-IT" sz="2000" dirty="0" err="1">
                <a:solidFill>
                  <a:schemeClr val="tx2"/>
                </a:solidFill>
              </a:rPr>
              <a:t>explain</a:t>
            </a:r>
            <a:r>
              <a:rPr lang="it-IT" sz="2000" dirty="0">
                <a:solidFill>
                  <a:schemeClr val="tx2"/>
                </a:solidFill>
              </a:rPr>
              <a:t> a </a:t>
            </a:r>
            <a:r>
              <a:rPr lang="it-IT" sz="2000" dirty="0" err="1">
                <a:solidFill>
                  <a:schemeClr val="tx2"/>
                </a:solidFill>
              </a:rPr>
              <a:t>certain</a:t>
            </a:r>
            <a:r>
              <a:rPr lang="it-IT" sz="2000" dirty="0">
                <a:solidFill>
                  <a:schemeClr val="tx2"/>
                </a:solidFill>
              </a:rPr>
              <a:t> </a:t>
            </a:r>
            <a:r>
              <a:rPr lang="it-IT" sz="2000" dirty="0" err="1">
                <a:solidFill>
                  <a:schemeClr val="tx2"/>
                </a:solidFill>
              </a:rPr>
              <a:t>prediction</a:t>
            </a:r>
            <a:endParaRPr lang="it-IT" sz="2000" dirty="0">
              <a:solidFill>
                <a:schemeClr val="tx2"/>
              </a:solidFill>
            </a:endParaRPr>
          </a:p>
        </p:txBody>
      </p:sp>
      <p:sp>
        <p:nvSpPr>
          <p:cNvPr id="10" name="CasellaDiTesto 9">
            <a:extLst>
              <a:ext uri="{FF2B5EF4-FFF2-40B4-BE49-F238E27FC236}">
                <a16:creationId xmlns:a16="http://schemas.microsoft.com/office/drawing/2014/main" id="{89EC1D4B-30EE-5F5C-2DD8-9E8F4F802A60}"/>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10</a:t>
            </a:fld>
            <a:endParaRPr lang="it-IT" dirty="0"/>
          </a:p>
        </p:txBody>
      </p:sp>
    </p:spTree>
    <p:extLst>
      <p:ext uri="{BB962C8B-B14F-4D97-AF65-F5344CB8AC3E}">
        <p14:creationId xmlns:p14="http://schemas.microsoft.com/office/powerpoint/2010/main" val="42362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P spid="16" grpId="0"/>
      <p:bldP spid="17"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CAM-Architecture</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4" name="Picture 2">
            <a:extLst>
              <a:ext uri="{FF2B5EF4-FFF2-40B4-BE49-F238E27FC236}">
                <a16:creationId xmlns:a16="http://schemas.microsoft.com/office/drawing/2014/main" id="{75AD5CCA-0D1B-3354-D7A4-5AD3ABB75B61}"/>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0238"/>
          <a:stretch/>
        </p:blipFill>
        <p:spPr bwMode="auto">
          <a:xfrm>
            <a:off x="1336912" y="2142776"/>
            <a:ext cx="9518175" cy="433288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670D80A-534B-B917-D226-F9977B85CF7B}"/>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11</a:t>
            </a:fld>
            <a:endParaRPr lang="it-IT" dirty="0"/>
          </a:p>
        </p:txBody>
      </p:sp>
    </p:spTree>
    <p:extLst>
      <p:ext uri="{BB962C8B-B14F-4D97-AF65-F5344CB8AC3E}">
        <p14:creationId xmlns:p14="http://schemas.microsoft.com/office/powerpoint/2010/main" val="24227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CAM-Algorithm</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5" name="Rettangolo con angoli arrotondati 4">
            <a:extLst>
              <a:ext uri="{FF2B5EF4-FFF2-40B4-BE49-F238E27FC236}">
                <a16:creationId xmlns:a16="http://schemas.microsoft.com/office/drawing/2014/main" id="{9A15DFC7-7EA0-4843-067E-15C8682D0F83}"/>
              </a:ext>
            </a:extLst>
          </p:cNvPr>
          <p:cNvSpPr/>
          <p:nvPr/>
        </p:nvSpPr>
        <p:spPr>
          <a:xfrm>
            <a:off x="1423167" y="2041854"/>
            <a:ext cx="3521630" cy="17113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000">
              <a:solidFill>
                <a:schemeClr val="tx2"/>
              </a:solidFill>
            </a:endParaRPr>
          </a:p>
        </p:txBody>
      </p:sp>
      <p:pic>
        <p:nvPicPr>
          <p:cNvPr id="6" name="Immagine 5">
            <a:extLst>
              <a:ext uri="{FF2B5EF4-FFF2-40B4-BE49-F238E27FC236}">
                <a16:creationId xmlns:a16="http://schemas.microsoft.com/office/drawing/2014/main" id="{D168D68A-90FA-C7CC-7B5C-0B6C49C8CED1}"/>
              </a:ext>
            </a:extLst>
          </p:cNvPr>
          <p:cNvPicPr>
            <a:picLocks noChangeAspect="1"/>
          </p:cNvPicPr>
          <p:nvPr/>
        </p:nvPicPr>
        <p:blipFill>
          <a:blip r:embed="rId4"/>
          <a:stretch>
            <a:fillRect/>
          </a:stretch>
        </p:blipFill>
        <p:spPr>
          <a:xfrm>
            <a:off x="7449720" y="4583083"/>
            <a:ext cx="2514600" cy="1997765"/>
          </a:xfrm>
          <a:prstGeom prst="rect">
            <a:avLst/>
          </a:prstGeom>
        </p:spPr>
      </p:pic>
      <p:sp>
        <p:nvSpPr>
          <p:cNvPr id="7" name="CasellaDiTesto 6">
            <a:extLst>
              <a:ext uri="{FF2B5EF4-FFF2-40B4-BE49-F238E27FC236}">
                <a16:creationId xmlns:a16="http://schemas.microsoft.com/office/drawing/2014/main" id="{290E5F92-F948-E85B-267B-3B535516972D}"/>
              </a:ext>
            </a:extLst>
          </p:cNvPr>
          <p:cNvSpPr txBox="1"/>
          <p:nvPr/>
        </p:nvSpPr>
        <p:spPr>
          <a:xfrm>
            <a:off x="1560715" y="2107472"/>
            <a:ext cx="3220279" cy="1692771"/>
          </a:xfrm>
          <a:prstGeom prst="rect">
            <a:avLst/>
          </a:prstGeom>
          <a:noFill/>
        </p:spPr>
        <p:txBody>
          <a:bodyPr wrap="square" rtlCol="0">
            <a:spAutoFit/>
          </a:bodyPr>
          <a:lstStyle/>
          <a:p>
            <a:pPr algn="ctr"/>
            <a:r>
              <a:rPr lang="en-US" sz="2000" b="0" i="0" dirty="0">
                <a:solidFill>
                  <a:schemeClr val="tx2"/>
                </a:solidFill>
                <a:effectLst/>
                <a:latin typeface="source-serif-pro"/>
              </a:rPr>
              <a:t>Post the last convolutional layer in a typical neural network through </a:t>
            </a:r>
            <a:r>
              <a:rPr lang="en-US" sz="2000" b="1" i="0" dirty="0">
                <a:solidFill>
                  <a:schemeClr val="tx2"/>
                </a:solidFill>
                <a:effectLst/>
                <a:latin typeface="source-serif-pro"/>
              </a:rPr>
              <a:t>Global Average Pooling </a:t>
            </a:r>
            <a:r>
              <a:rPr lang="en-US" sz="2000" b="0" i="0" dirty="0">
                <a:solidFill>
                  <a:schemeClr val="tx2"/>
                </a:solidFill>
                <a:effectLst/>
                <a:latin typeface="source-serif-pro"/>
              </a:rPr>
              <a:t>you get weights from feature maps</a:t>
            </a:r>
            <a:endParaRPr lang="it-IT" sz="2000" dirty="0">
              <a:solidFill>
                <a:schemeClr val="tx2"/>
              </a:solidFill>
            </a:endParaRPr>
          </a:p>
        </p:txBody>
      </p:sp>
      <p:sp>
        <p:nvSpPr>
          <p:cNvPr id="10" name="Rettangolo con angoli arrotondati 9">
            <a:extLst>
              <a:ext uri="{FF2B5EF4-FFF2-40B4-BE49-F238E27FC236}">
                <a16:creationId xmlns:a16="http://schemas.microsoft.com/office/drawing/2014/main" id="{609DE532-E041-C7CD-7DDE-8B9B67B8A824}"/>
              </a:ext>
            </a:extLst>
          </p:cNvPr>
          <p:cNvSpPr/>
          <p:nvPr/>
        </p:nvSpPr>
        <p:spPr>
          <a:xfrm>
            <a:off x="1534134" y="4404461"/>
            <a:ext cx="3299697" cy="2262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000">
              <a:solidFill>
                <a:schemeClr val="tx2"/>
              </a:solidFill>
            </a:endParaRPr>
          </a:p>
        </p:txBody>
      </p:sp>
      <p:sp>
        <p:nvSpPr>
          <p:cNvPr id="11" name="CasellaDiTesto 10">
            <a:extLst>
              <a:ext uri="{FF2B5EF4-FFF2-40B4-BE49-F238E27FC236}">
                <a16:creationId xmlns:a16="http://schemas.microsoft.com/office/drawing/2014/main" id="{FDC6835D-C886-B846-E597-236F7A479974}"/>
              </a:ext>
            </a:extLst>
          </p:cNvPr>
          <p:cNvSpPr txBox="1"/>
          <p:nvPr/>
        </p:nvSpPr>
        <p:spPr>
          <a:xfrm>
            <a:off x="1599429" y="4583083"/>
            <a:ext cx="3142852" cy="1938992"/>
          </a:xfrm>
          <a:prstGeom prst="rect">
            <a:avLst/>
          </a:prstGeom>
          <a:noFill/>
        </p:spPr>
        <p:txBody>
          <a:bodyPr wrap="square">
            <a:spAutoFit/>
          </a:bodyPr>
          <a:lstStyle/>
          <a:p>
            <a:pPr algn="ctr"/>
            <a:r>
              <a:rPr lang="en-US" sz="2000" b="0" i="0" dirty="0">
                <a:solidFill>
                  <a:schemeClr val="tx2"/>
                </a:solidFill>
                <a:effectLst/>
                <a:latin typeface="source-serif-pro"/>
              </a:rPr>
              <a:t>A weight is then assigned to each output per category by either augmenting dense linear layers with </a:t>
            </a:r>
            <a:r>
              <a:rPr lang="en-US" sz="2000" b="1" i="0" dirty="0" err="1">
                <a:solidFill>
                  <a:schemeClr val="tx2"/>
                </a:solidFill>
                <a:effectLst/>
                <a:latin typeface="source-serif-pro"/>
              </a:rPr>
              <a:t>softmax</a:t>
            </a:r>
            <a:r>
              <a:rPr lang="en-US" sz="2000" b="0" i="0" dirty="0">
                <a:solidFill>
                  <a:schemeClr val="tx2"/>
                </a:solidFill>
                <a:effectLst/>
                <a:latin typeface="source-serif-pro"/>
              </a:rPr>
              <a:t> or by stacking linear classifiers atop of GAP.</a:t>
            </a:r>
            <a:endParaRPr lang="it-IT" sz="2000" dirty="0">
              <a:solidFill>
                <a:schemeClr val="tx2"/>
              </a:solidFill>
            </a:endParaRPr>
          </a:p>
        </p:txBody>
      </p:sp>
      <p:pic>
        <p:nvPicPr>
          <p:cNvPr id="12" name="Immagine 11" descr="Immagine che contiene testo&#10;&#10;Descrizione generata automaticamente">
            <a:extLst>
              <a:ext uri="{FF2B5EF4-FFF2-40B4-BE49-F238E27FC236}">
                <a16:creationId xmlns:a16="http://schemas.microsoft.com/office/drawing/2014/main" id="{7933BC35-52A9-C8C0-CDC7-48B6B5380A93}"/>
              </a:ext>
            </a:extLst>
          </p:cNvPr>
          <p:cNvPicPr>
            <a:picLocks noChangeAspect="1"/>
          </p:cNvPicPr>
          <p:nvPr/>
        </p:nvPicPr>
        <p:blipFill rotWithShape="1">
          <a:blip r:embed="rId5">
            <a:extLst>
              <a:ext uri="{28A0092B-C50C-407E-A947-70E740481C1C}">
                <a14:useLocalDpi xmlns:a14="http://schemas.microsoft.com/office/drawing/2010/main" val="0"/>
              </a:ext>
            </a:extLst>
          </a:blip>
          <a:srcRect b="20185"/>
          <a:stretch/>
        </p:blipFill>
        <p:spPr>
          <a:xfrm>
            <a:off x="5633588" y="1860481"/>
            <a:ext cx="5201251" cy="2491613"/>
          </a:xfrm>
          <a:prstGeom prst="rect">
            <a:avLst/>
          </a:prstGeom>
        </p:spPr>
      </p:pic>
      <p:sp>
        <p:nvSpPr>
          <p:cNvPr id="3" name="CasellaDiTesto 2">
            <a:extLst>
              <a:ext uri="{FF2B5EF4-FFF2-40B4-BE49-F238E27FC236}">
                <a16:creationId xmlns:a16="http://schemas.microsoft.com/office/drawing/2014/main" id="{B1141BE5-442B-A0A4-3558-14962B64523F}"/>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12</a:t>
            </a:fld>
            <a:endParaRPr lang="it-IT" dirty="0"/>
          </a:p>
        </p:txBody>
      </p:sp>
    </p:spTree>
    <p:extLst>
      <p:ext uri="{BB962C8B-B14F-4D97-AF65-F5344CB8AC3E}">
        <p14:creationId xmlns:p14="http://schemas.microsoft.com/office/powerpoint/2010/main" val="14648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CAM-Algorithm</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Rettangolo con angoli arrotondati 2">
            <a:extLst>
              <a:ext uri="{FF2B5EF4-FFF2-40B4-BE49-F238E27FC236}">
                <a16:creationId xmlns:a16="http://schemas.microsoft.com/office/drawing/2014/main" id="{D5976120-E26D-C385-B550-908863725C96}"/>
              </a:ext>
            </a:extLst>
          </p:cNvPr>
          <p:cNvSpPr/>
          <p:nvPr/>
        </p:nvSpPr>
        <p:spPr>
          <a:xfrm>
            <a:off x="8878957" y="3361983"/>
            <a:ext cx="2623930" cy="14393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pic>
        <p:nvPicPr>
          <p:cNvPr id="4" name="Segnaposto contenuto 3">
            <a:extLst>
              <a:ext uri="{FF2B5EF4-FFF2-40B4-BE49-F238E27FC236}">
                <a16:creationId xmlns:a16="http://schemas.microsoft.com/office/drawing/2014/main" id="{08ED7AB8-0A55-75D8-0FE7-CCF09D98E27F}"/>
              </a:ext>
            </a:extLst>
          </p:cNvPr>
          <p:cNvPicPr>
            <a:picLocks noGrp="1" noChangeAspect="1"/>
          </p:cNvPicPr>
          <p:nvPr>
            <p:ph idx="1"/>
          </p:nvPr>
        </p:nvPicPr>
        <p:blipFill>
          <a:blip r:embed="rId4"/>
          <a:stretch>
            <a:fillRect/>
          </a:stretch>
        </p:blipFill>
        <p:spPr>
          <a:xfrm>
            <a:off x="3515552" y="3023558"/>
            <a:ext cx="4435338" cy="2116207"/>
          </a:xfrm>
          <a:prstGeom prst="rect">
            <a:avLst/>
          </a:prstGeom>
        </p:spPr>
      </p:pic>
      <p:pic>
        <p:nvPicPr>
          <p:cNvPr id="13" name="Immagine 12">
            <a:extLst>
              <a:ext uri="{FF2B5EF4-FFF2-40B4-BE49-F238E27FC236}">
                <a16:creationId xmlns:a16="http://schemas.microsoft.com/office/drawing/2014/main" id="{02510ED1-48DC-BCC1-7523-84DF67D32708}"/>
              </a:ext>
            </a:extLst>
          </p:cNvPr>
          <p:cNvPicPr>
            <a:picLocks noChangeAspect="1"/>
          </p:cNvPicPr>
          <p:nvPr/>
        </p:nvPicPr>
        <p:blipFill>
          <a:blip r:embed="rId5"/>
          <a:stretch>
            <a:fillRect/>
          </a:stretch>
        </p:blipFill>
        <p:spPr>
          <a:xfrm>
            <a:off x="9509332" y="3382152"/>
            <a:ext cx="1363182" cy="850156"/>
          </a:xfrm>
          <a:prstGeom prst="rect">
            <a:avLst/>
          </a:prstGeom>
        </p:spPr>
      </p:pic>
      <mc:AlternateContent xmlns:mc="http://schemas.openxmlformats.org/markup-compatibility/2006">
        <mc:Choice xmlns:a14="http://schemas.microsoft.com/office/drawing/2010/main" Requires="a14">
          <p:sp>
            <p:nvSpPr>
              <p:cNvPr id="14" name="CasellaDiTesto 13">
                <a:extLst>
                  <a:ext uri="{FF2B5EF4-FFF2-40B4-BE49-F238E27FC236}">
                    <a16:creationId xmlns:a16="http://schemas.microsoft.com/office/drawing/2014/main" id="{34099E1B-69C0-A35F-ED5B-7ED4023DDBC0}"/>
                  </a:ext>
                </a:extLst>
              </p:cNvPr>
              <p:cNvSpPr txBox="1"/>
              <p:nvPr/>
            </p:nvSpPr>
            <p:spPr>
              <a:xfrm>
                <a:off x="839420" y="5651218"/>
                <a:ext cx="5145639" cy="461665"/>
              </a:xfrm>
              <a:prstGeom prst="rect">
                <a:avLst/>
              </a:prstGeom>
              <a:noFill/>
            </p:spPr>
            <p:txBody>
              <a:bodyPr wrap="none" rtlCol="0">
                <a:spAutoFit/>
              </a:bodyPr>
              <a:lstStyle/>
              <a:p>
                <a:r>
                  <a:rPr lang="en-US" sz="2400" dirty="0">
                    <a:solidFill>
                      <a:schemeClr val="tx2"/>
                    </a:solidFill>
                  </a:rPr>
                  <a:t> </a:t>
                </a: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it-IT" sz="2400" b="0" i="1" smtClean="0">
                            <a:solidFill>
                              <a:schemeClr val="tx2"/>
                            </a:solidFill>
                            <a:latin typeface="Cambria Math" panose="02040503050406030204" pitchFamily="18" charset="0"/>
                          </a:rPr>
                          <m:t>𝑌</m:t>
                        </m:r>
                      </m:e>
                      <m:sub>
                        <m:r>
                          <a:rPr lang="it-IT" sz="2400" b="0" i="1" smtClean="0">
                            <a:solidFill>
                              <a:schemeClr val="tx2"/>
                            </a:solidFill>
                            <a:latin typeface="Cambria Math" panose="02040503050406030204" pitchFamily="18" charset="0"/>
                          </a:rPr>
                          <m:t>𝑐</m:t>
                        </m:r>
                      </m:sub>
                    </m:sSub>
                  </m:oMath>
                </a14:m>
                <a:r>
                  <a:rPr lang="en-US" sz="2400" dirty="0">
                    <a:solidFill>
                      <a:schemeClr val="tx2"/>
                    </a:solidFill>
                  </a:rPr>
                  <a:t>  represents the score of the </a:t>
                </a: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it-IT" sz="2400" b="0" i="1" smtClean="0">
                            <a:solidFill>
                              <a:schemeClr val="tx2"/>
                            </a:solidFill>
                            <a:latin typeface="Cambria Math" panose="02040503050406030204" pitchFamily="18" charset="0"/>
                          </a:rPr>
                          <m:t>𝑐</m:t>
                        </m:r>
                      </m:e>
                      <m:sub>
                        <m:r>
                          <a:rPr lang="it-IT" sz="2400" b="0" i="1" smtClean="0">
                            <a:solidFill>
                              <a:schemeClr val="tx2"/>
                            </a:solidFill>
                            <a:latin typeface="Cambria Math" panose="02040503050406030204" pitchFamily="18" charset="0"/>
                          </a:rPr>
                          <m:t>𝑡h</m:t>
                        </m:r>
                      </m:sub>
                    </m:sSub>
                  </m:oMath>
                </a14:m>
                <a:r>
                  <a:rPr lang="en-US" sz="2400" dirty="0">
                    <a:solidFill>
                      <a:schemeClr val="tx2"/>
                    </a:solidFill>
                  </a:rPr>
                  <a:t> class</a:t>
                </a:r>
                <a:endParaRPr lang="it-IT" sz="2400" dirty="0">
                  <a:solidFill>
                    <a:schemeClr val="tx2"/>
                  </a:solidFill>
                </a:endParaRPr>
              </a:p>
            </p:txBody>
          </p:sp>
        </mc:Choice>
        <mc:Fallback>
          <p:sp>
            <p:nvSpPr>
              <p:cNvPr id="14" name="CasellaDiTesto 13">
                <a:extLst>
                  <a:ext uri="{FF2B5EF4-FFF2-40B4-BE49-F238E27FC236}">
                    <a16:creationId xmlns:a16="http://schemas.microsoft.com/office/drawing/2014/main" id="{34099E1B-69C0-A35F-ED5B-7ED4023DDBC0}"/>
                  </a:ext>
                </a:extLst>
              </p:cNvPr>
              <p:cNvSpPr txBox="1">
                <a:spLocks noRot="1" noChangeAspect="1" noMove="1" noResize="1" noEditPoints="1" noAdjustHandles="1" noChangeArrowheads="1" noChangeShapeType="1" noTextEdit="1"/>
              </p:cNvSpPr>
              <p:nvPr/>
            </p:nvSpPr>
            <p:spPr>
              <a:xfrm>
                <a:off x="839420" y="5651218"/>
                <a:ext cx="5145639" cy="461665"/>
              </a:xfrm>
              <a:prstGeom prst="rect">
                <a:avLst/>
              </a:prstGeom>
              <a:blipFill>
                <a:blip r:embed="rId6"/>
                <a:stretch>
                  <a:fillRect t="-10526" r="-948" b="-289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5783048-DB12-6C40-90A3-36E8A1365ADF}"/>
                  </a:ext>
                </a:extLst>
              </p:cNvPr>
              <p:cNvSpPr txBox="1"/>
              <p:nvPr/>
            </p:nvSpPr>
            <p:spPr>
              <a:xfrm>
                <a:off x="715617" y="2142776"/>
                <a:ext cx="6978064" cy="461665"/>
              </a:xfrm>
              <a:prstGeom prst="rect">
                <a:avLst/>
              </a:prstGeom>
              <a:noFill/>
            </p:spPr>
            <p:txBody>
              <a:bodyPr wrap="none" rtlCol="0">
                <a:spAutoFit/>
              </a:bodyPr>
              <a:lstStyle/>
              <a:p>
                <a:r>
                  <a:rPr lang="en-US" sz="2400" dirty="0">
                    <a:solidFill>
                      <a:schemeClr val="tx2"/>
                    </a:solidFill>
                  </a:rPr>
                  <a:t>We can then express the </a:t>
                </a: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it-IT" sz="2400" b="0" i="1" smtClean="0">
                            <a:solidFill>
                              <a:schemeClr val="tx2"/>
                            </a:solidFill>
                            <a:latin typeface="Cambria Math" panose="02040503050406030204" pitchFamily="18" charset="0"/>
                          </a:rPr>
                          <m:t>𝑐</m:t>
                        </m:r>
                      </m:e>
                      <m:sub>
                        <m:r>
                          <a:rPr lang="it-IT" sz="2400" b="0" i="1" smtClean="0">
                            <a:solidFill>
                              <a:schemeClr val="tx2"/>
                            </a:solidFill>
                            <a:latin typeface="Cambria Math" panose="02040503050406030204" pitchFamily="18" charset="0"/>
                          </a:rPr>
                          <m:t>𝑡h</m:t>
                        </m:r>
                      </m:sub>
                    </m:sSub>
                  </m:oMath>
                </a14:m>
                <a:r>
                  <a:rPr lang="en-US" sz="2400" dirty="0">
                    <a:solidFill>
                      <a:schemeClr val="tx2"/>
                    </a:solidFill>
                  </a:rPr>
                  <a:t> output of the network as:</a:t>
                </a:r>
                <a:endParaRPr lang="it-IT" sz="2400" dirty="0">
                  <a:solidFill>
                    <a:schemeClr val="tx2"/>
                  </a:solidFill>
                </a:endParaRPr>
              </a:p>
            </p:txBody>
          </p:sp>
        </mc:Choice>
        <mc:Fallback xmlns="">
          <p:sp>
            <p:nvSpPr>
              <p:cNvPr id="15" name="CasellaDiTesto 14">
                <a:extLst>
                  <a:ext uri="{FF2B5EF4-FFF2-40B4-BE49-F238E27FC236}">
                    <a16:creationId xmlns:a16="http://schemas.microsoft.com/office/drawing/2014/main" id="{95783048-DB12-6C40-90A3-36E8A1365ADF}"/>
                  </a:ext>
                </a:extLst>
              </p:cNvPr>
              <p:cNvSpPr txBox="1">
                <a:spLocks noRot="1" noChangeAspect="1" noMove="1" noResize="1" noEditPoints="1" noAdjustHandles="1" noChangeArrowheads="1" noChangeShapeType="1" noTextEdit="1"/>
              </p:cNvSpPr>
              <p:nvPr/>
            </p:nvSpPr>
            <p:spPr>
              <a:xfrm>
                <a:off x="715617" y="2142776"/>
                <a:ext cx="6978064" cy="461665"/>
              </a:xfrm>
              <a:prstGeom prst="rect">
                <a:avLst/>
              </a:prstGeom>
              <a:blipFill>
                <a:blip r:embed="rId7"/>
                <a:stretch>
                  <a:fillRect l="-1310" t="-10667" r="-437" b="-30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5CC177CF-675C-662B-2FA9-321623B9BE6F}"/>
                  </a:ext>
                </a:extLst>
              </p:cNvPr>
              <p:cNvSpPr txBox="1"/>
              <p:nvPr/>
            </p:nvSpPr>
            <p:spPr>
              <a:xfrm>
                <a:off x="9195297" y="4081662"/>
                <a:ext cx="1991251" cy="400110"/>
              </a:xfrm>
              <a:prstGeom prst="rect">
                <a:avLst/>
              </a:prstGeom>
              <a:noFill/>
            </p:spPr>
            <p:txBody>
              <a:bodyPr wrap="none" rtlCol="0">
                <a:spAutoFit/>
              </a:bodyPr>
              <a:lstStyle/>
              <a:p>
                <a:r>
                  <a:rPr lang="en-US" sz="2000" dirty="0">
                    <a:solidFill>
                      <a:schemeClr val="tx2"/>
                    </a:solidFill>
                  </a:rPr>
                  <a:t> </a:t>
                </a:r>
                <a14:m>
                  <m:oMath xmlns:m="http://schemas.openxmlformats.org/officeDocument/2006/math">
                    <m:sSub>
                      <m:sSubPr>
                        <m:ctrlPr>
                          <a:rPr lang="en-US" sz="2000" i="1" smtClean="0">
                            <a:solidFill>
                              <a:schemeClr val="tx2"/>
                            </a:solidFill>
                            <a:latin typeface="Cambria Math" panose="02040503050406030204" pitchFamily="18" charset="0"/>
                          </a:rPr>
                        </m:ctrlPr>
                      </m:sSubPr>
                      <m:e>
                        <m:r>
                          <a:rPr lang="it-IT" sz="2000" b="0" i="1" smtClean="0">
                            <a:solidFill>
                              <a:schemeClr val="tx2"/>
                            </a:solidFill>
                            <a:latin typeface="Cambria Math" panose="02040503050406030204" pitchFamily="18" charset="0"/>
                          </a:rPr>
                          <m:t>𝑘</m:t>
                        </m:r>
                      </m:e>
                      <m:sub>
                        <m:r>
                          <a:rPr lang="it-IT" sz="2000" b="0" i="1" smtClean="0">
                            <a:solidFill>
                              <a:schemeClr val="tx2"/>
                            </a:solidFill>
                            <a:latin typeface="Cambria Math" panose="02040503050406030204" pitchFamily="18" charset="0"/>
                          </a:rPr>
                          <m:t>𝑡h</m:t>
                        </m:r>
                      </m:sub>
                    </m:sSub>
                  </m:oMath>
                </a14:m>
                <a:r>
                  <a:rPr lang="it-IT" sz="2000" dirty="0">
                    <a:solidFill>
                      <a:schemeClr val="tx2"/>
                    </a:solidFill>
                  </a:rPr>
                  <a:t> feature </a:t>
                </a:r>
                <a:r>
                  <a:rPr lang="it-IT" sz="2000" dirty="0" err="1">
                    <a:solidFill>
                      <a:schemeClr val="tx2"/>
                    </a:solidFill>
                  </a:rPr>
                  <a:t>map</a:t>
                </a:r>
                <a:r>
                  <a:rPr lang="it-IT" sz="2000" dirty="0">
                    <a:solidFill>
                      <a:schemeClr val="tx2"/>
                    </a:solidFill>
                  </a:rPr>
                  <a:t> </a:t>
                </a:r>
              </a:p>
            </p:txBody>
          </p:sp>
        </mc:Choice>
        <mc:Fallback xmlns="">
          <p:sp>
            <p:nvSpPr>
              <p:cNvPr id="16" name="CasellaDiTesto 15">
                <a:extLst>
                  <a:ext uri="{FF2B5EF4-FFF2-40B4-BE49-F238E27FC236}">
                    <a16:creationId xmlns:a16="http://schemas.microsoft.com/office/drawing/2014/main" id="{5CC177CF-675C-662B-2FA9-321623B9BE6F}"/>
                  </a:ext>
                </a:extLst>
              </p:cNvPr>
              <p:cNvSpPr txBox="1">
                <a:spLocks noRot="1" noChangeAspect="1" noMove="1" noResize="1" noEditPoints="1" noAdjustHandles="1" noChangeArrowheads="1" noChangeShapeType="1" noTextEdit="1"/>
              </p:cNvSpPr>
              <p:nvPr/>
            </p:nvSpPr>
            <p:spPr>
              <a:xfrm>
                <a:off x="9195297" y="4081662"/>
                <a:ext cx="1991251" cy="400110"/>
              </a:xfrm>
              <a:prstGeom prst="rect">
                <a:avLst/>
              </a:prstGeom>
              <a:blipFill>
                <a:blip r:embed="rId8"/>
                <a:stretch>
                  <a:fillRect t="-9231" b="-27692"/>
                </a:stretch>
              </a:blipFill>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6ED645D6-3AE5-2479-492A-84F94F0F0DF3}"/>
              </a:ext>
            </a:extLst>
          </p:cNvPr>
          <p:cNvSpPr txBox="1"/>
          <p:nvPr/>
        </p:nvSpPr>
        <p:spPr>
          <a:xfrm>
            <a:off x="839420" y="6112883"/>
            <a:ext cx="7223631" cy="461665"/>
          </a:xfrm>
          <a:prstGeom prst="rect">
            <a:avLst/>
          </a:prstGeom>
          <a:noFill/>
        </p:spPr>
        <p:txBody>
          <a:bodyPr wrap="square">
            <a:spAutoFit/>
          </a:bodyPr>
          <a:lstStyle/>
          <a:p>
            <a:r>
              <a:rPr lang="en-US" sz="2400" b="0" i="1" dirty="0">
                <a:solidFill>
                  <a:schemeClr val="tx2"/>
                </a:solidFill>
                <a:effectLst/>
                <a:latin typeface="source-serif-pro"/>
              </a:rPr>
              <a:t>Z</a:t>
            </a:r>
            <a:r>
              <a:rPr lang="en-US" sz="2400" b="0" i="0" dirty="0">
                <a:solidFill>
                  <a:schemeClr val="tx2"/>
                </a:solidFill>
                <a:effectLst/>
                <a:latin typeface="source-serif-pro"/>
              </a:rPr>
              <a:t> is the number of pixels in feature map</a:t>
            </a:r>
            <a:endParaRPr lang="it-IT" sz="2400" dirty="0">
              <a:solidFill>
                <a:schemeClr val="tx2"/>
              </a:solidFill>
            </a:endParaRPr>
          </a:p>
        </p:txBody>
      </p:sp>
      <p:sp>
        <p:nvSpPr>
          <p:cNvPr id="5" name="CasellaDiTesto 4">
            <a:extLst>
              <a:ext uri="{FF2B5EF4-FFF2-40B4-BE49-F238E27FC236}">
                <a16:creationId xmlns:a16="http://schemas.microsoft.com/office/drawing/2014/main" id="{0CEE43D1-744C-AE29-EB67-593E568200B3}"/>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13</a:t>
            </a:fld>
            <a:endParaRPr lang="it-IT" dirty="0"/>
          </a:p>
        </p:txBody>
      </p:sp>
    </p:spTree>
    <p:extLst>
      <p:ext uri="{BB962C8B-B14F-4D97-AF65-F5344CB8AC3E}">
        <p14:creationId xmlns:p14="http://schemas.microsoft.com/office/powerpoint/2010/main" val="37153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CAM-Algorithm</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7" name="Segnaposto contenuto 4">
            <a:extLst>
              <a:ext uri="{FF2B5EF4-FFF2-40B4-BE49-F238E27FC236}">
                <a16:creationId xmlns:a16="http://schemas.microsoft.com/office/drawing/2014/main" id="{146B8A95-3D50-2446-5E20-6B8DFA1C7622}"/>
              </a:ext>
            </a:extLst>
          </p:cNvPr>
          <p:cNvPicPr>
            <a:picLocks noGrp="1" noChangeAspect="1"/>
          </p:cNvPicPr>
          <p:nvPr>
            <p:ph idx="1"/>
          </p:nvPr>
        </p:nvPicPr>
        <p:blipFill rotWithShape="1">
          <a:blip r:embed="rId4"/>
          <a:srcRect l="66586" t="26128" b="26069"/>
          <a:stretch/>
        </p:blipFill>
        <p:spPr>
          <a:xfrm>
            <a:off x="6115879" y="2974929"/>
            <a:ext cx="2966706" cy="1905284"/>
          </a:xfrm>
        </p:spPr>
      </p:pic>
      <p:sp>
        <p:nvSpPr>
          <p:cNvPr id="10" name="Rettangolo con angoli arrotondati 9">
            <a:extLst>
              <a:ext uri="{FF2B5EF4-FFF2-40B4-BE49-F238E27FC236}">
                <a16:creationId xmlns:a16="http://schemas.microsoft.com/office/drawing/2014/main" id="{217F5513-2FDA-F02A-FDA5-B56E7BC314AC}"/>
              </a:ext>
            </a:extLst>
          </p:cNvPr>
          <p:cNvSpPr/>
          <p:nvPr/>
        </p:nvSpPr>
        <p:spPr>
          <a:xfrm>
            <a:off x="2414443" y="5457397"/>
            <a:ext cx="6680628" cy="11926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11" name="CasellaDiTesto 10">
            <a:extLst>
              <a:ext uri="{FF2B5EF4-FFF2-40B4-BE49-F238E27FC236}">
                <a16:creationId xmlns:a16="http://schemas.microsoft.com/office/drawing/2014/main" id="{965219E3-422E-01C1-996C-8B77E195025D}"/>
              </a:ext>
            </a:extLst>
          </p:cNvPr>
          <p:cNvSpPr txBox="1"/>
          <p:nvPr/>
        </p:nvSpPr>
        <p:spPr>
          <a:xfrm>
            <a:off x="2706757" y="5552261"/>
            <a:ext cx="6096000" cy="1015663"/>
          </a:xfrm>
          <a:prstGeom prst="rect">
            <a:avLst/>
          </a:prstGeom>
          <a:noFill/>
        </p:spPr>
        <p:txBody>
          <a:bodyPr wrap="square">
            <a:spAutoFit/>
          </a:bodyPr>
          <a:lstStyle/>
          <a:p>
            <a:pPr algn="ctr"/>
            <a:r>
              <a:rPr lang="en-US" sz="2000" b="0" i="0" dirty="0">
                <a:solidFill>
                  <a:schemeClr val="tx2"/>
                </a:solidFill>
                <a:effectLst/>
                <a:latin typeface="source-serif-pro"/>
              </a:rPr>
              <a:t>The assumption of the CAM model is that the final score can always be expressed as a </a:t>
            </a:r>
            <a:r>
              <a:rPr lang="en-US" sz="2000" b="1" i="0" dirty="0">
                <a:solidFill>
                  <a:schemeClr val="tx2"/>
                </a:solidFill>
                <a:effectLst/>
                <a:latin typeface="source-serif-pro"/>
              </a:rPr>
              <a:t>linear combination </a:t>
            </a:r>
            <a:r>
              <a:rPr lang="en-US" sz="2000" b="0" i="0" dirty="0">
                <a:solidFill>
                  <a:schemeClr val="tx2"/>
                </a:solidFill>
                <a:effectLst/>
                <a:latin typeface="source-serif-pro"/>
              </a:rPr>
              <a:t>of pooled average feature maps.</a:t>
            </a:r>
            <a:endParaRPr lang="it-IT" sz="2000" dirty="0">
              <a:solidFill>
                <a:schemeClr val="tx2"/>
              </a:solidFill>
            </a:endParaRPr>
          </a:p>
        </p:txBody>
      </p:sp>
      <p:pic>
        <p:nvPicPr>
          <p:cNvPr id="12" name="Segnaposto contenuto 4">
            <a:extLst>
              <a:ext uri="{FF2B5EF4-FFF2-40B4-BE49-F238E27FC236}">
                <a16:creationId xmlns:a16="http://schemas.microsoft.com/office/drawing/2014/main" id="{41BC9DC3-2BEA-E8F4-0D68-9CB1F40A2B1B}"/>
              </a:ext>
            </a:extLst>
          </p:cNvPr>
          <p:cNvPicPr>
            <a:picLocks noChangeAspect="1"/>
          </p:cNvPicPr>
          <p:nvPr/>
        </p:nvPicPr>
        <p:blipFill rotWithShape="1">
          <a:blip r:embed="rId4"/>
          <a:srcRect r="32878"/>
          <a:stretch/>
        </p:blipFill>
        <p:spPr>
          <a:xfrm>
            <a:off x="1969644" y="2302540"/>
            <a:ext cx="4146235" cy="2772983"/>
          </a:xfrm>
          <a:prstGeom prst="rect">
            <a:avLst/>
          </a:prstGeom>
        </p:spPr>
      </p:pic>
      <p:sp>
        <p:nvSpPr>
          <p:cNvPr id="18" name="CasellaDiTesto 17">
            <a:extLst>
              <a:ext uri="{FF2B5EF4-FFF2-40B4-BE49-F238E27FC236}">
                <a16:creationId xmlns:a16="http://schemas.microsoft.com/office/drawing/2014/main" id="{20D890F3-EAE4-A1E0-2AAC-9F92D448F90F}"/>
              </a:ext>
            </a:extLst>
          </p:cNvPr>
          <p:cNvSpPr txBox="1"/>
          <p:nvPr/>
        </p:nvSpPr>
        <p:spPr>
          <a:xfrm>
            <a:off x="838200" y="1911943"/>
            <a:ext cx="3756669" cy="461665"/>
          </a:xfrm>
          <a:prstGeom prst="rect">
            <a:avLst/>
          </a:prstGeom>
          <a:noFill/>
        </p:spPr>
        <p:txBody>
          <a:bodyPr wrap="none" rtlCol="0">
            <a:spAutoFit/>
          </a:bodyPr>
          <a:lstStyle/>
          <a:p>
            <a:r>
              <a:rPr lang="it-IT" sz="2400" dirty="0" err="1">
                <a:solidFill>
                  <a:schemeClr val="tx2"/>
                </a:solidFill>
              </a:rPr>
              <a:t>We</a:t>
            </a:r>
            <a:r>
              <a:rPr lang="it-IT" sz="2400" dirty="0">
                <a:solidFill>
                  <a:schemeClr val="tx2"/>
                </a:solidFill>
              </a:rPr>
              <a:t> </a:t>
            </a:r>
            <a:r>
              <a:rPr lang="it-IT" sz="2400" dirty="0" err="1">
                <a:solidFill>
                  <a:schemeClr val="tx2"/>
                </a:solidFill>
              </a:rPr>
              <a:t>finally</a:t>
            </a:r>
            <a:r>
              <a:rPr lang="it-IT" sz="2400" dirty="0">
                <a:solidFill>
                  <a:schemeClr val="tx2"/>
                </a:solidFill>
              </a:rPr>
              <a:t> </a:t>
            </a:r>
            <a:r>
              <a:rPr lang="it-IT" sz="2400" dirty="0" err="1">
                <a:solidFill>
                  <a:schemeClr val="tx2"/>
                </a:solidFill>
              </a:rPr>
              <a:t>get</a:t>
            </a:r>
            <a:r>
              <a:rPr lang="it-IT" sz="2400" dirty="0">
                <a:solidFill>
                  <a:schemeClr val="tx2"/>
                </a:solidFill>
              </a:rPr>
              <a:t> the </a:t>
            </a:r>
            <a:r>
              <a:rPr lang="it-IT" sz="2400" i="1" dirty="0">
                <a:solidFill>
                  <a:schemeClr val="tx2"/>
                </a:solidFill>
              </a:rPr>
              <a:t>class</a:t>
            </a:r>
            <a:r>
              <a:rPr lang="it-IT" sz="2400" dirty="0">
                <a:solidFill>
                  <a:schemeClr val="tx2"/>
                </a:solidFill>
              </a:rPr>
              <a:t> </a:t>
            </a:r>
            <a:r>
              <a:rPr lang="it-IT" sz="2400" i="1" dirty="0" err="1">
                <a:solidFill>
                  <a:schemeClr val="tx2"/>
                </a:solidFill>
              </a:rPr>
              <a:t>map</a:t>
            </a:r>
            <a:r>
              <a:rPr lang="it-IT" sz="2400" dirty="0">
                <a:solidFill>
                  <a:schemeClr val="tx2"/>
                </a:solidFill>
              </a:rPr>
              <a:t>:</a:t>
            </a:r>
          </a:p>
        </p:txBody>
      </p:sp>
      <p:sp>
        <p:nvSpPr>
          <p:cNvPr id="3" name="CasellaDiTesto 2">
            <a:extLst>
              <a:ext uri="{FF2B5EF4-FFF2-40B4-BE49-F238E27FC236}">
                <a16:creationId xmlns:a16="http://schemas.microsoft.com/office/drawing/2014/main" id="{4867A65C-EB7C-C0F5-7A48-845174DADEF6}"/>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14</a:t>
            </a:fld>
            <a:endParaRPr lang="it-IT" dirty="0"/>
          </a:p>
        </p:txBody>
      </p:sp>
    </p:spTree>
    <p:extLst>
      <p:ext uri="{BB962C8B-B14F-4D97-AF65-F5344CB8AC3E}">
        <p14:creationId xmlns:p14="http://schemas.microsoft.com/office/powerpoint/2010/main" val="197726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CAM-Cons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5" name="CasellaDiTesto 4">
            <a:extLst>
              <a:ext uri="{FF2B5EF4-FFF2-40B4-BE49-F238E27FC236}">
                <a16:creationId xmlns:a16="http://schemas.microsoft.com/office/drawing/2014/main" id="{8299D8DC-3760-DC39-BA98-E1C76AF1822A}"/>
              </a:ext>
            </a:extLst>
          </p:cNvPr>
          <p:cNvSpPr txBox="1"/>
          <p:nvPr/>
        </p:nvSpPr>
        <p:spPr>
          <a:xfrm>
            <a:off x="213692" y="1992937"/>
            <a:ext cx="11764616" cy="646331"/>
          </a:xfrm>
          <a:prstGeom prst="rect">
            <a:avLst/>
          </a:prstGeom>
          <a:noFill/>
        </p:spPr>
        <p:txBody>
          <a:bodyPr wrap="square">
            <a:spAutoFit/>
          </a:bodyPr>
          <a:lstStyle/>
          <a:p>
            <a:pPr algn="ctr"/>
            <a:r>
              <a:rPr lang="en-US" b="0" i="0" dirty="0">
                <a:solidFill>
                  <a:schemeClr val="tx2"/>
                </a:solidFill>
                <a:effectLst/>
                <a:latin typeface="source-serif-pro"/>
              </a:rPr>
              <a:t>CAM only works on architectures that have Global Average Pooling (GAP) as a layer before the Dense that deals with the classification:</a:t>
            </a:r>
            <a:endParaRPr lang="it-IT" dirty="0">
              <a:solidFill>
                <a:schemeClr val="tx2"/>
              </a:solidFill>
            </a:endParaRPr>
          </a:p>
        </p:txBody>
      </p:sp>
      <p:pic>
        <p:nvPicPr>
          <p:cNvPr id="6" name="Immagine 5">
            <a:extLst>
              <a:ext uri="{FF2B5EF4-FFF2-40B4-BE49-F238E27FC236}">
                <a16:creationId xmlns:a16="http://schemas.microsoft.com/office/drawing/2014/main" id="{36C695F4-7289-BE37-E62E-7C0965A75DA6}"/>
              </a:ext>
            </a:extLst>
          </p:cNvPr>
          <p:cNvPicPr>
            <a:picLocks noChangeAspect="1"/>
          </p:cNvPicPr>
          <p:nvPr/>
        </p:nvPicPr>
        <p:blipFill>
          <a:blip r:embed="rId4"/>
          <a:stretch>
            <a:fillRect/>
          </a:stretch>
        </p:blipFill>
        <p:spPr>
          <a:xfrm>
            <a:off x="2921698" y="2912822"/>
            <a:ext cx="5536501" cy="1636854"/>
          </a:xfrm>
          <a:prstGeom prst="rect">
            <a:avLst/>
          </a:prstGeom>
        </p:spPr>
      </p:pic>
      <p:sp>
        <p:nvSpPr>
          <p:cNvPr id="13" name="CasellaDiTesto 12">
            <a:extLst>
              <a:ext uri="{FF2B5EF4-FFF2-40B4-BE49-F238E27FC236}">
                <a16:creationId xmlns:a16="http://schemas.microsoft.com/office/drawing/2014/main" id="{7F168E44-5F82-BA80-DAF7-D1CB1B84BFC3}"/>
              </a:ext>
            </a:extLst>
          </p:cNvPr>
          <p:cNvSpPr txBox="1"/>
          <p:nvPr/>
        </p:nvSpPr>
        <p:spPr>
          <a:xfrm>
            <a:off x="491987" y="4549676"/>
            <a:ext cx="8125238" cy="2308324"/>
          </a:xfrm>
          <a:prstGeom prst="rect">
            <a:avLst/>
          </a:prstGeom>
          <a:noFill/>
        </p:spPr>
        <p:txBody>
          <a:bodyPr wrap="square">
            <a:spAutoFit/>
          </a:bodyPr>
          <a:lstStyle/>
          <a:p>
            <a:pPr algn="l"/>
            <a:r>
              <a:rPr lang="en-US" b="1" dirty="0">
                <a:solidFill>
                  <a:schemeClr val="tx2"/>
                </a:solidFill>
                <a:latin typeface="source-serif-pro"/>
              </a:rPr>
              <a:t>L</a:t>
            </a:r>
            <a:r>
              <a:rPr lang="en-US" b="1" i="0" dirty="0">
                <a:solidFill>
                  <a:schemeClr val="tx2"/>
                </a:solidFill>
                <a:effectLst/>
                <a:latin typeface="source-serif-pro"/>
              </a:rPr>
              <a:t>imitations:</a:t>
            </a:r>
            <a:endParaRPr lang="en-US" b="0" i="0" dirty="0">
              <a:solidFill>
                <a:schemeClr val="tx2"/>
              </a:solidFill>
              <a:effectLst/>
              <a:latin typeface="source-serif-pro"/>
            </a:endParaRPr>
          </a:p>
          <a:p>
            <a:pPr algn="l">
              <a:buFont typeface="Arial" panose="020B0604020202020204" pitchFamily="34" charset="0"/>
              <a:buChar char="•"/>
            </a:pPr>
            <a:r>
              <a:rPr lang="en-US" b="0" i="0" dirty="0">
                <a:solidFill>
                  <a:schemeClr val="tx2"/>
                </a:solidFill>
                <a:effectLst/>
                <a:latin typeface="source-serif-pro"/>
              </a:rPr>
              <a:t>The model needs to be modified in order to use CAM.</a:t>
            </a:r>
          </a:p>
          <a:p>
            <a:pPr algn="l">
              <a:buFont typeface="Arial" panose="020B0604020202020204" pitchFamily="34" charset="0"/>
              <a:buChar char="•"/>
            </a:pPr>
            <a:r>
              <a:rPr lang="en-US" b="0" i="0" dirty="0">
                <a:solidFill>
                  <a:schemeClr val="tx2"/>
                </a:solidFill>
                <a:effectLst/>
                <a:latin typeface="source-serif-pro"/>
              </a:rPr>
              <a:t>The modified model needs to be retrained, which is computationally expensive.</a:t>
            </a:r>
          </a:p>
          <a:p>
            <a:pPr algn="l">
              <a:buFont typeface="Arial" panose="020B0604020202020204" pitchFamily="34" charset="0"/>
              <a:buChar char="•"/>
            </a:pPr>
            <a:r>
              <a:rPr lang="en-US" b="0" i="0" dirty="0">
                <a:solidFill>
                  <a:schemeClr val="tx2"/>
                </a:solidFill>
                <a:effectLst/>
                <a:latin typeface="source-serif-pro"/>
              </a:rPr>
              <a:t>Since fully connected Dense layers are removed. the model performance will surely suffer. This means the prediction score doesn’t give the actual picture of the model’s ability.</a:t>
            </a:r>
          </a:p>
          <a:p>
            <a:pPr algn="l">
              <a:buFont typeface="Arial" panose="020B0604020202020204" pitchFamily="34" charset="0"/>
              <a:buChar char="•"/>
            </a:pPr>
            <a:r>
              <a:rPr lang="en-US" b="0" i="0" dirty="0">
                <a:solidFill>
                  <a:schemeClr val="tx2"/>
                </a:solidFill>
                <a:effectLst/>
                <a:latin typeface="source-serif-pro"/>
              </a:rPr>
              <a:t>The use case was bound by architectural constraints, i.e., architectures performing    GAP over convolutional maps immediately before output layer.</a:t>
            </a:r>
          </a:p>
        </p:txBody>
      </p:sp>
      <p:sp>
        <p:nvSpPr>
          <p:cNvPr id="3" name="CasellaDiTesto 2">
            <a:extLst>
              <a:ext uri="{FF2B5EF4-FFF2-40B4-BE49-F238E27FC236}">
                <a16:creationId xmlns:a16="http://schemas.microsoft.com/office/drawing/2014/main" id="{E5D4F8B1-9E09-6630-8E65-D60DA9B9E0E3}"/>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15</a:t>
            </a:fld>
            <a:endParaRPr lang="it-IT" dirty="0"/>
          </a:p>
        </p:txBody>
      </p:sp>
    </p:spTree>
    <p:extLst>
      <p:ext uri="{BB962C8B-B14F-4D97-AF65-F5344CB8AC3E}">
        <p14:creationId xmlns:p14="http://schemas.microsoft.com/office/powerpoint/2010/main" val="24861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Grad-CAM</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CasellaDiTesto 2">
            <a:extLst>
              <a:ext uri="{FF2B5EF4-FFF2-40B4-BE49-F238E27FC236}">
                <a16:creationId xmlns:a16="http://schemas.microsoft.com/office/drawing/2014/main" id="{9C93EAE2-5799-C2A3-FBB6-A6A5961CE026}"/>
              </a:ext>
            </a:extLst>
          </p:cNvPr>
          <p:cNvSpPr txBox="1"/>
          <p:nvPr/>
        </p:nvSpPr>
        <p:spPr>
          <a:xfrm>
            <a:off x="612912" y="1942721"/>
            <a:ext cx="9704003" cy="400110"/>
          </a:xfrm>
          <a:prstGeom prst="rect">
            <a:avLst/>
          </a:prstGeom>
          <a:noFill/>
        </p:spPr>
        <p:txBody>
          <a:bodyPr wrap="square" rtlCol="0">
            <a:spAutoFit/>
          </a:bodyPr>
          <a:lstStyle/>
          <a:p>
            <a:r>
              <a:rPr lang="en-US" sz="2000" dirty="0">
                <a:solidFill>
                  <a:schemeClr val="tx2"/>
                </a:solidFill>
              </a:rPr>
              <a:t>A possible</a:t>
            </a:r>
            <a:r>
              <a:rPr lang="en-US" sz="2000" b="0" i="0" dirty="0">
                <a:solidFill>
                  <a:schemeClr val="tx2"/>
                </a:solidFill>
                <a:effectLst/>
              </a:rPr>
              <a:t> solution is to use </a:t>
            </a:r>
            <a:r>
              <a:rPr lang="en-US" sz="2000" b="1" i="0" dirty="0">
                <a:solidFill>
                  <a:schemeClr val="tx2"/>
                </a:solidFill>
                <a:effectLst/>
              </a:rPr>
              <a:t>backpropagation</a:t>
            </a:r>
            <a:r>
              <a:rPr lang="en-US" sz="2000" b="0" i="0" dirty="0">
                <a:solidFill>
                  <a:schemeClr val="tx2"/>
                </a:solidFill>
                <a:effectLst/>
              </a:rPr>
              <a:t> to calculate the weights of the maps.</a:t>
            </a:r>
            <a:endParaRPr lang="it-IT" sz="2000" dirty="0">
              <a:solidFill>
                <a:schemeClr val="tx2"/>
              </a:solidFill>
            </a:endParaRPr>
          </a:p>
        </p:txBody>
      </p:sp>
      <p:pic>
        <p:nvPicPr>
          <p:cNvPr id="4" name="Picture 12">
            <a:extLst>
              <a:ext uri="{FF2B5EF4-FFF2-40B4-BE49-F238E27FC236}">
                <a16:creationId xmlns:a16="http://schemas.microsoft.com/office/drawing/2014/main" id="{B1115D3B-39C4-1AFF-C196-8872AA128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020" y="2777337"/>
            <a:ext cx="4058167" cy="176556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7989601-90FD-57AC-6E4A-192B1959FF74}"/>
              </a:ext>
            </a:extLst>
          </p:cNvPr>
          <p:cNvSpPr txBox="1"/>
          <p:nvPr/>
        </p:nvSpPr>
        <p:spPr>
          <a:xfrm>
            <a:off x="374373" y="4675988"/>
            <a:ext cx="8425070" cy="400110"/>
          </a:xfrm>
          <a:prstGeom prst="rect">
            <a:avLst/>
          </a:prstGeom>
          <a:noFill/>
        </p:spPr>
        <p:txBody>
          <a:bodyPr wrap="square" rtlCol="0">
            <a:spAutoFit/>
          </a:bodyPr>
          <a:lstStyle/>
          <a:p>
            <a:pPr algn="ctr"/>
            <a:r>
              <a:rPr lang="en-US" sz="2000" dirty="0">
                <a:solidFill>
                  <a:schemeClr val="tx2"/>
                </a:solidFill>
              </a:rPr>
              <a:t>Next, a </a:t>
            </a:r>
            <a:r>
              <a:rPr lang="en-US" sz="2000" b="1" i="1" dirty="0" err="1">
                <a:solidFill>
                  <a:schemeClr val="tx2"/>
                </a:solidFill>
              </a:rPr>
              <a:t>ReLU</a:t>
            </a:r>
            <a:r>
              <a:rPr lang="en-US" sz="2000" dirty="0">
                <a:solidFill>
                  <a:schemeClr val="tx2"/>
                </a:solidFill>
              </a:rPr>
              <a:t> function is applied to zero the negative values of the gradient.</a:t>
            </a:r>
            <a:endParaRPr lang="it-IT" sz="2000" dirty="0">
              <a:solidFill>
                <a:schemeClr val="tx2"/>
              </a:solidFill>
            </a:endParaRPr>
          </a:p>
        </p:txBody>
      </p:sp>
      <p:pic>
        <p:nvPicPr>
          <p:cNvPr id="10" name="Picture 14">
            <a:extLst>
              <a:ext uri="{FF2B5EF4-FFF2-40B4-BE49-F238E27FC236}">
                <a16:creationId xmlns:a16="http://schemas.microsoft.com/office/drawing/2014/main" id="{AB0BD8B9-0D57-9E08-740A-AB603B798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020" y="5432671"/>
            <a:ext cx="3771384" cy="1239359"/>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con angoli arrotondati 10">
            <a:extLst>
              <a:ext uri="{FF2B5EF4-FFF2-40B4-BE49-F238E27FC236}">
                <a16:creationId xmlns:a16="http://schemas.microsoft.com/office/drawing/2014/main" id="{4091DF89-ACBD-01C9-8FD2-348BAA472094}"/>
              </a:ext>
            </a:extLst>
          </p:cNvPr>
          <p:cNvSpPr/>
          <p:nvPr/>
        </p:nvSpPr>
        <p:spPr>
          <a:xfrm>
            <a:off x="8216348" y="3222993"/>
            <a:ext cx="3509900" cy="8309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12" name="CasellaDiTesto 11">
            <a:extLst>
              <a:ext uri="{FF2B5EF4-FFF2-40B4-BE49-F238E27FC236}">
                <a16:creationId xmlns:a16="http://schemas.microsoft.com/office/drawing/2014/main" id="{E53B2AF9-1DFE-34EE-69CC-264C9B458AA4}"/>
              </a:ext>
            </a:extLst>
          </p:cNvPr>
          <p:cNvSpPr txBox="1"/>
          <p:nvPr/>
        </p:nvSpPr>
        <p:spPr>
          <a:xfrm>
            <a:off x="8043187" y="3222993"/>
            <a:ext cx="3683061" cy="830997"/>
          </a:xfrm>
          <a:prstGeom prst="rect">
            <a:avLst/>
          </a:prstGeom>
          <a:noFill/>
        </p:spPr>
        <p:txBody>
          <a:bodyPr wrap="square" rtlCol="0">
            <a:spAutoFit/>
          </a:bodyPr>
          <a:lstStyle/>
          <a:p>
            <a:pPr algn="ctr"/>
            <a:r>
              <a:rPr lang="it-IT" sz="2400" dirty="0" err="1">
                <a:solidFill>
                  <a:schemeClr val="tx2"/>
                </a:solidFill>
              </a:rPr>
              <a:t>Gradient</a:t>
            </a:r>
            <a:r>
              <a:rPr lang="it-IT" sz="2400" dirty="0">
                <a:solidFill>
                  <a:schemeClr val="tx2"/>
                </a:solidFill>
              </a:rPr>
              <a:t> Class Activation </a:t>
            </a:r>
            <a:r>
              <a:rPr lang="it-IT" sz="2400" dirty="0" err="1">
                <a:solidFill>
                  <a:schemeClr val="tx2"/>
                </a:solidFill>
              </a:rPr>
              <a:t>Map</a:t>
            </a:r>
            <a:r>
              <a:rPr lang="it-IT" sz="2400" dirty="0">
                <a:solidFill>
                  <a:schemeClr val="tx2"/>
                </a:solidFill>
              </a:rPr>
              <a:t> (</a:t>
            </a:r>
            <a:r>
              <a:rPr lang="it-IT" sz="2400" dirty="0" err="1">
                <a:solidFill>
                  <a:schemeClr val="tx2"/>
                </a:solidFill>
              </a:rPr>
              <a:t>Grad</a:t>
            </a:r>
            <a:r>
              <a:rPr lang="it-IT" sz="2400" dirty="0">
                <a:solidFill>
                  <a:schemeClr val="tx2"/>
                </a:solidFill>
              </a:rPr>
              <a:t>-CAM)</a:t>
            </a:r>
          </a:p>
        </p:txBody>
      </p:sp>
      <p:cxnSp>
        <p:nvCxnSpPr>
          <p:cNvPr id="14" name="Connettore 2 13">
            <a:extLst>
              <a:ext uri="{FF2B5EF4-FFF2-40B4-BE49-F238E27FC236}">
                <a16:creationId xmlns:a16="http://schemas.microsoft.com/office/drawing/2014/main" id="{74776E62-88FA-71B0-C80F-EACF2DC918ED}"/>
              </a:ext>
            </a:extLst>
          </p:cNvPr>
          <p:cNvCxnSpPr>
            <a:endCxn id="4" idx="3"/>
          </p:cNvCxnSpPr>
          <p:nvPr/>
        </p:nvCxnSpPr>
        <p:spPr>
          <a:xfrm flipV="1">
            <a:off x="7756404" y="3660120"/>
            <a:ext cx="286783" cy="393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053C832E-F787-4DBB-085F-091930B0C687}"/>
              </a:ext>
            </a:extLst>
          </p:cNvPr>
          <p:cNvSpPr txBox="1"/>
          <p:nvPr/>
        </p:nvSpPr>
        <p:spPr>
          <a:xfrm>
            <a:off x="7756404" y="5637746"/>
            <a:ext cx="4353259" cy="954107"/>
          </a:xfrm>
          <a:prstGeom prst="rect">
            <a:avLst/>
          </a:prstGeom>
          <a:noFill/>
        </p:spPr>
        <p:txBody>
          <a:bodyPr wrap="square">
            <a:spAutoFit/>
          </a:bodyPr>
          <a:lstStyle/>
          <a:p>
            <a:pPr algn="ctr"/>
            <a:r>
              <a:rPr lang="it-IT" sz="1400" b="0" i="0" dirty="0" err="1">
                <a:solidFill>
                  <a:schemeClr val="accent1">
                    <a:lumMod val="75000"/>
                  </a:schemeClr>
                </a:solidFill>
                <a:effectLst/>
                <a:latin typeface="Arial" panose="020B0604020202020204" pitchFamily="34" charset="0"/>
              </a:rPr>
              <a:t>Selvaraju</a:t>
            </a:r>
            <a:r>
              <a:rPr lang="it-IT" sz="1400" b="0" i="0" dirty="0">
                <a:solidFill>
                  <a:schemeClr val="accent1">
                    <a:lumMod val="75000"/>
                  </a:schemeClr>
                </a:solidFill>
                <a:effectLst/>
                <a:latin typeface="Arial" panose="020B0604020202020204" pitchFamily="34" charset="0"/>
              </a:rPr>
              <a:t>, </a:t>
            </a:r>
            <a:r>
              <a:rPr lang="it-IT" sz="1400" b="0" i="0" dirty="0" err="1">
                <a:solidFill>
                  <a:schemeClr val="accent1">
                    <a:lumMod val="75000"/>
                  </a:schemeClr>
                </a:solidFill>
                <a:effectLst/>
                <a:latin typeface="Arial" panose="020B0604020202020204" pitchFamily="34" charset="0"/>
              </a:rPr>
              <a:t>Ramprasaath</a:t>
            </a:r>
            <a:r>
              <a:rPr lang="it-IT" sz="1400" b="0" i="0" dirty="0">
                <a:solidFill>
                  <a:schemeClr val="accent1">
                    <a:lumMod val="75000"/>
                  </a:schemeClr>
                </a:solidFill>
                <a:effectLst/>
                <a:latin typeface="Arial" panose="020B0604020202020204" pitchFamily="34" charset="0"/>
              </a:rPr>
              <a:t> R., et al. "</a:t>
            </a:r>
            <a:r>
              <a:rPr lang="it-IT" sz="1400" b="0" i="0" dirty="0" err="1">
                <a:solidFill>
                  <a:schemeClr val="accent1">
                    <a:lumMod val="75000"/>
                  </a:schemeClr>
                </a:solidFill>
                <a:effectLst/>
                <a:latin typeface="Arial" panose="020B0604020202020204" pitchFamily="34" charset="0"/>
              </a:rPr>
              <a:t>Grad-cam</a:t>
            </a:r>
            <a:r>
              <a:rPr lang="it-IT" sz="1400" b="0" i="0" dirty="0">
                <a:solidFill>
                  <a:schemeClr val="accent1">
                    <a:lumMod val="75000"/>
                  </a:schemeClr>
                </a:solidFill>
                <a:effectLst/>
                <a:latin typeface="Arial" panose="020B0604020202020204" pitchFamily="34" charset="0"/>
              </a:rPr>
              <a:t>: Visual </a:t>
            </a:r>
            <a:r>
              <a:rPr lang="it-IT" sz="1400" b="0" i="0" dirty="0" err="1">
                <a:solidFill>
                  <a:schemeClr val="accent1">
                    <a:lumMod val="75000"/>
                  </a:schemeClr>
                </a:solidFill>
                <a:effectLst/>
                <a:latin typeface="Arial" panose="020B0604020202020204" pitchFamily="34" charset="0"/>
              </a:rPr>
              <a:t>explanations</a:t>
            </a:r>
            <a:r>
              <a:rPr lang="it-IT" sz="1400" b="0" i="0" dirty="0">
                <a:solidFill>
                  <a:schemeClr val="accent1">
                    <a:lumMod val="75000"/>
                  </a:schemeClr>
                </a:solidFill>
                <a:effectLst/>
                <a:latin typeface="Arial" panose="020B0604020202020204" pitchFamily="34" charset="0"/>
              </a:rPr>
              <a:t> from deep networks via </a:t>
            </a:r>
            <a:r>
              <a:rPr lang="it-IT" sz="1400" b="0" i="0" dirty="0" err="1">
                <a:solidFill>
                  <a:schemeClr val="accent1">
                    <a:lumMod val="75000"/>
                  </a:schemeClr>
                </a:solidFill>
                <a:effectLst/>
                <a:latin typeface="Arial" panose="020B0604020202020204" pitchFamily="34" charset="0"/>
              </a:rPr>
              <a:t>gradient-based</a:t>
            </a:r>
            <a:r>
              <a:rPr lang="it-IT" sz="1400" b="0" i="0" dirty="0">
                <a:solidFill>
                  <a:schemeClr val="accent1">
                    <a:lumMod val="75000"/>
                  </a:schemeClr>
                </a:solidFill>
                <a:effectLst/>
                <a:latin typeface="Arial" panose="020B0604020202020204" pitchFamily="34" charset="0"/>
              </a:rPr>
              <a:t> </a:t>
            </a:r>
            <a:r>
              <a:rPr lang="it-IT" sz="1400" b="0" i="0" dirty="0" err="1">
                <a:solidFill>
                  <a:schemeClr val="accent1">
                    <a:lumMod val="75000"/>
                  </a:schemeClr>
                </a:solidFill>
                <a:effectLst/>
                <a:latin typeface="Arial" panose="020B0604020202020204" pitchFamily="34" charset="0"/>
              </a:rPr>
              <a:t>localization</a:t>
            </a:r>
            <a:r>
              <a:rPr lang="it-IT" sz="1400" b="0" i="0" dirty="0">
                <a:solidFill>
                  <a:schemeClr val="accent1">
                    <a:lumMod val="75000"/>
                  </a:schemeClr>
                </a:solidFill>
                <a:effectLst/>
                <a:latin typeface="Arial" panose="020B0604020202020204" pitchFamily="34" charset="0"/>
              </a:rPr>
              <a:t>." </a:t>
            </a:r>
            <a:r>
              <a:rPr lang="it-IT" sz="1400" b="0" i="1" dirty="0" err="1">
                <a:solidFill>
                  <a:schemeClr val="accent1">
                    <a:lumMod val="75000"/>
                  </a:schemeClr>
                </a:solidFill>
                <a:effectLst/>
                <a:latin typeface="Arial" panose="020B0604020202020204" pitchFamily="34" charset="0"/>
              </a:rPr>
              <a:t>Proceedings</a:t>
            </a:r>
            <a:r>
              <a:rPr lang="it-IT" sz="1400" b="0" i="1" dirty="0">
                <a:solidFill>
                  <a:schemeClr val="accent1">
                    <a:lumMod val="75000"/>
                  </a:schemeClr>
                </a:solidFill>
                <a:effectLst/>
                <a:latin typeface="Arial" panose="020B0604020202020204" pitchFamily="34" charset="0"/>
              </a:rPr>
              <a:t> of the IEEE international conference on computer vision</a:t>
            </a:r>
            <a:r>
              <a:rPr lang="it-IT" sz="1400" b="0" i="0" dirty="0">
                <a:solidFill>
                  <a:schemeClr val="accent1">
                    <a:lumMod val="75000"/>
                  </a:schemeClr>
                </a:solidFill>
                <a:effectLst/>
                <a:latin typeface="Arial" panose="020B0604020202020204" pitchFamily="34" charset="0"/>
              </a:rPr>
              <a:t>. 2017.</a:t>
            </a:r>
            <a:endParaRPr lang="it-IT" sz="1400" dirty="0">
              <a:solidFill>
                <a:schemeClr val="accent1">
                  <a:lumMod val="75000"/>
                </a:schemeClr>
              </a:solidFill>
            </a:endParaRPr>
          </a:p>
        </p:txBody>
      </p:sp>
      <p:sp>
        <p:nvSpPr>
          <p:cNvPr id="6" name="CasellaDiTesto 5">
            <a:extLst>
              <a:ext uri="{FF2B5EF4-FFF2-40B4-BE49-F238E27FC236}">
                <a16:creationId xmlns:a16="http://schemas.microsoft.com/office/drawing/2014/main" id="{08B5CF9D-94AB-4249-2026-165D1E16E482}"/>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16</a:t>
            </a:fld>
            <a:endParaRPr lang="it-IT" dirty="0"/>
          </a:p>
        </p:txBody>
      </p:sp>
    </p:spTree>
    <p:extLst>
      <p:ext uri="{BB962C8B-B14F-4D97-AF65-F5344CB8AC3E}">
        <p14:creationId xmlns:p14="http://schemas.microsoft.com/office/powerpoint/2010/main" val="37149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Grad-CAM Architecture</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5" name="Segnaposto contenuto 4">
            <a:extLst>
              <a:ext uri="{FF2B5EF4-FFF2-40B4-BE49-F238E27FC236}">
                <a16:creationId xmlns:a16="http://schemas.microsoft.com/office/drawing/2014/main" id="{E6BACE63-0828-F4D0-621E-461C16BFEA4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12989"/>
          <a:stretch/>
        </p:blipFill>
        <p:spPr>
          <a:xfrm>
            <a:off x="1262534" y="1974575"/>
            <a:ext cx="9666931" cy="4015410"/>
          </a:xfrm>
        </p:spPr>
      </p:pic>
      <p:sp>
        <p:nvSpPr>
          <p:cNvPr id="3" name="CasellaDiTesto 2">
            <a:extLst>
              <a:ext uri="{FF2B5EF4-FFF2-40B4-BE49-F238E27FC236}">
                <a16:creationId xmlns:a16="http://schemas.microsoft.com/office/drawing/2014/main" id="{4E55DFA0-CD98-99F6-4066-8716EDB05F76}"/>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17</a:t>
            </a:fld>
            <a:endParaRPr lang="it-IT" dirty="0"/>
          </a:p>
        </p:txBody>
      </p:sp>
    </p:spTree>
    <p:extLst>
      <p:ext uri="{BB962C8B-B14F-4D97-AF65-F5344CB8AC3E}">
        <p14:creationId xmlns:p14="http://schemas.microsoft.com/office/powerpoint/2010/main" val="28991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Grad-CAM</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6" name="CasellaDiTesto 5">
            <a:extLst>
              <a:ext uri="{FF2B5EF4-FFF2-40B4-BE49-F238E27FC236}">
                <a16:creationId xmlns:a16="http://schemas.microsoft.com/office/drawing/2014/main" id="{924B13BD-76F2-B2E8-268E-96E7DC0FB676}"/>
              </a:ext>
            </a:extLst>
          </p:cNvPr>
          <p:cNvSpPr txBox="1"/>
          <p:nvPr/>
        </p:nvSpPr>
        <p:spPr>
          <a:xfrm>
            <a:off x="680111" y="4409571"/>
            <a:ext cx="11420061" cy="1631216"/>
          </a:xfrm>
          <a:prstGeom prst="rect">
            <a:avLst/>
          </a:prstGeom>
          <a:noFill/>
        </p:spPr>
        <p:txBody>
          <a:bodyPr wrap="square">
            <a:spAutoFit/>
          </a:bodyPr>
          <a:lstStyle/>
          <a:p>
            <a:pPr algn="l"/>
            <a:r>
              <a:rPr lang="en-US" sz="2000" b="1" i="0" dirty="0">
                <a:solidFill>
                  <a:schemeClr val="tx2"/>
                </a:solidFill>
                <a:effectLst/>
                <a:latin typeface="source-serif-pro"/>
              </a:rPr>
              <a:t>It is applicable to</a:t>
            </a:r>
            <a:r>
              <a:rPr lang="en-US" sz="2000" b="0" i="0" dirty="0">
                <a:solidFill>
                  <a:schemeClr val="tx2"/>
                </a:solidFill>
                <a:effectLst/>
                <a:latin typeface="source-serif-pro"/>
              </a:rPr>
              <a:t>:</a:t>
            </a:r>
          </a:p>
          <a:p>
            <a:pPr algn="l">
              <a:buFont typeface="Arial" panose="020B0604020202020204" pitchFamily="34" charset="0"/>
              <a:buChar char="•"/>
            </a:pPr>
            <a:r>
              <a:rPr lang="en-US" sz="2000" b="0" i="0" dirty="0">
                <a:solidFill>
                  <a:schemeClr val="tx2"/>
                </a:solidFill>
                <a:effectLst/>
                <a:latin typeface="source-serif-pro"/>
              </a:rPr>
              <a:t>CNNs with fully-connected layers (e.g. VGG) without any modification to the network.</a:t>
            </a:r>
          </a:p>
          <a:p>
            <a:pPr algn="l">
              <a:buFont typeface="Arial" panose="020B0604020202020204" pitchFamily="34" charset="0"/>
              <a:buChar char="•"/>
            </a:pPr>
            <a:r>
              <a:rPr lang="en-US" sz="2000" b="0" i="0" dirty="0">
                <a:solidFill>
                  <a:schemeClr val="tx2"/>
                </a:solidFill>
                <a:effectLst/>
                <a:latin typeface="source-serif-pro"/>
              </a:rPr>
              <a:t>CNNs used for structured outputs like image captioning.</a:t>
            </a:r>
          </a:p>
          <a:p>
            <a:pPr algn="l">
              <a:buFont typeface="Arial" panose="020B0604020202020204" pitchFamily="34" charset="0"/>
              <a:buChar char="•"/>
            </a:pPr>
            <a:r>
              <a:rPr lang="en-US" sz="2000" b="0" i="0" dirty="0">
                <a:solidFill>
                  <a:schemeClr val="tx2"/>
                </a:solidFill>
                <a:effectLst/>
                <a:latin typeface="source-serif-pro"/>
              </a:rPr>
              <a:t>CNNs used in tasks with multi-modal inputs like visual Q&amp;A or reinforcement learning, without architectural changes or re-training.</a:t>
            </a:r>
          </a:p>
        </p:txBody>
      </p:sp>
      <p:sp>
        <p:nvSpPr>
          <p:cNvPr id="7" name="CasellaDiTesto 6">
            <a:extLst>
              <a:ext uri="{FF2B5EF4-FFF2-40B4-BE49-F238E27FC236}">
                <a16:creationId xmlns:a16="http://schemas.microsoft.com/office/drawing/2014/main" id="{8A2AA5C1-8B3F-2913-ECCD-CC806A3D97C1}"/>
              </a:ext>
            </a:extLst>
          </p:cNvPr>
          <p:cNvSpPr txBox="1"/>
          <p:nvPr/>
        </p:nvSpPr>
        <p:spPr>
          <a:xfrm>
            <a:off x="680113" y="2257171"/>
            <a:ext cx="10515599" cy="2215991"/>
          </a:xfrm>
          <a:prstGeom prst="rect">
            <a:avLst/>
          </a:prstGeom>
          <a:noFill/>
        </p:spPr>
        <p:txBody>
          <a:bodyPr wrap="square">
            <a:spAutoFit/>
          </a:bodyPr>
          <a:lstStyle/>
          <a:p>
            <a:r>
              <a:rPr lang="it-IT" sz="2000" b="1" i="0" dirty="0">
                <a:solidFill>
                  <a:schemeClr val="tx2"/>
                </a:solidFill>
                <a:effectLst/>
                <a:latin typeface="source-serif-pro"/>
              </a:rPr>
              <a:t>Pro</a:t>
            </a:r>
            <a:endParaRPr lang="it-IT" b="0" i="0" dirty="0">
              <a:solidFill>
                <a:schemeClr val="tx2"/>
              </a:solidFill>
              <a:effectLst/>
              <a:latin typeface="source-serif-pro"/>
            </a:endParaRPr>
          </a:p>
          <a:p>
            <a:pPr marL="285750" indent="-285750">
              <a:buFont typeface="Arial" panose="020B0604020202020204" pitchFamily="34" charset="0"/>
              <a:buChar char="•"/>
            </a:pPr>
            <a:r>
              <a:rPr lang="en-US" sz="2000" b="0" i="0" dirty="0">
                <a:solidFill>
                  <a:schemeClr val="tx2"/>
                </a:solidFill>
                <a:effectLst/>
                <a:latin typeface="source-serif-pro"/>
              </a:rPr>
              <a:t>Unlike CAM we are not bound to use only the features maps of the last convolutional layer, but we can concentrate our analysis for each conv layer of our network.</a:t>
            </a:r>
          </a:p>
          <a:p>
            <a:pPr marL="285750" indent="-285750">
              <a:buFont typeface="Arial" panose="020B0604020202020204" pitchFamily="34" charset="0"/>
              <a:buChar char="•"/>
            </a:pPr>
            <a:r>
              <a:rPr lang="it-IT" sz="2000" dirty="0" err="1">
                <a:solidFill>
                  <a:schemeClr val="tx2"/>
                </a:solidFill>
              </a:rPr>
              <a:t>Grad</a:t>
            </a:r>
            <a:r>
              <a:rPr lang="it-IT" sz="2000" dirty="0">
                <a:solidFill>
                  <a:schemeClr val="tx2"/>
                </a:solidFill>
              </a:rPr>
              <a:t>-CAM </a:t>
            </a:r>
            <a:r>
              <a:rPr lang="it-IT" sz="2000" dirty="0" err="1">
                <a:solidFill>
                  <a:schemeClr val="tx2"/>
                </a:solidFill>
              </a:rPr>
              <a:t>is</a:t>
            </a:r>
            <a:r>
              <a:rPr lang="it-IT" sz="2000" dirty="0">
                <a:solidFill>
                  <a:schemeClr val="tx2"/>
                </a:solidFill>
              </a:rPr>
              <a:t> a </a:t>
            </a:r>
            <a:r>
              <a:rPr lang="it-IT" sz="2000" dirty="0" err="1">
                <a:solidFill>
                  <a:schemeClr val="tx2"/>
                </a:solidFill>
              </a:rPr>
              <a:t>generalization</a:t>
            </a:r>
            <a:r>
              <a:rPr lang="it-IT" sz="2000" dirty="0">
                <a:solidFill>
                  <a:schemeClr val="tx2"/>
                </a:solidFill>
              </a:rPr>
              <a:t> of CAM</a:t>
            </a:r>
            <a:r>
              <a:rPr lang="it-IT" dirty="0">
                <a:solidFill>
                  <a:schemeClr val="tx2"/>
                </a:solidFill>
              </a:rPr>
              <a:t>.</a:t>
            </a:r>
          </a:p>
          <a:p>
            <a:r>
              <a:rPr lang="it-IT" sz="2000" b="1" dirty="0">
                <a:solidFill>
                  <a:schemeClr val="tx2"/>
                </a:solidFill>
              </a:rPr>
              <a:t>Cons</a:t>
            </a:r>
            <a:endParaRPr lang="it-IT" b="1" dirty="0">
              <a:solidFill>
                <a:schemeClr val="tx2"/>
              </a:solidFill>
            </a:endParaRPr>
          </a:p>
          <a:p>
            <a:pPr marL="285750" indent="-285750">
              <a:buFont typeface="Arial" panose="020B0604020202020204" pitchFamily="34" charset="0"/>
              <a:buChar char="•"/>
            </a:pPr>
            <a:r>
              <a:rPr lang="it-IT" sz="2000" dirty="0" err="1">
                <a:solidFill>
                  <a:schemeClr val="tx2"/>
                </a:solidFill>
              </a:rPr>
              <a:t>Consider</a:t>
            </a:r>
            <a:r>
              <a:rPr lang="it-IT" sz="2000" dirty="0">
                <a:solidFill>
                  <a:schemeClr val="tx2"/>
                </a:solidFill>
              </a:rPr>
              <a:t> </a:t>
            </a:r>
            <a:r>
              <a:rPr lang="it-IT" sz="2000" dirty="0" err="1">
                <a:solidFill>
                  <a:schemeClr val="tx2"/>
                </a:solidFill>
              </a:rPr>
              <a:t>only</a:t>
            </a:r>
            <a:r>
              <a:rPr lang="it-IT" sz="2000" dirty="0">
                <a:solidFill>
                  <a:schemeClr val="tx2"/>
                </a:solidFill>
              </a:rPr>
              <a:t> positive </a:t>
            </a:r>
            <a:r>
              <a:rPr lang="it-IT" sz="2000" dirty="0" err="1">
                <a:solidFill>
                  <a:schemeClr val="tx2"/>
                </a:solidFill>
              </a:rPr>
              <a:t>gradients</a:t>
            </a:r>
            <a:r>
              <a:rPr lang="it-IT" sz="2000" dirty="0">
                <a:solidFill>
                  <a:schemeClr val="tx2"/>
                </a:solidFill>
              </a:rPr>
              <a:t>.</a:t>
            </a:r>
          </a:p>
          <a:p>
            <a:endParaRPr lang="it-IT" b="0" i="0" dirty="0">
              <a:solidFill>
                <a:schemeClr val="tx2"/>
              </a:solidFill>
              <a:effectLst/>
              <a:latin typeface="source-serif-pro"/>
            </a:endParaRPr>
          </a:p>
        </p:txBody>
      </p:sp>
      <p:sp>
        <p:nvSpPr>
          <p:cNvPr id="3" name="CasellaDiTesto 2">
            <a:extLst>
              <a:ext uri="{FF2B5EF4-FFF2-40B4-BE49-F238E27FC236}">
                <a16:creationId xmlns:a16="http://schemas.microsoft.com/office/drawing/2014/main" id="{FCB1D01C-19C5-6D08-4653-03959D0149B0}"/>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18</a:t>
            </a:fld>
            <a:endParaRPr lang="it-IT" dirty="0"/>
          </a:p>
        </p:txBody>
      </p:sp>
    </p:spTree>
    <p:extLst>
      <p:ext uri="{BB962C8B-B14F-4D97-AF65-F5344CB8AC3E}">
        <p14:creationId xmlns:p14="http://schemas.microsoft.com/office/powerpoint/2010/main" val="20692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lavagna, graffiti&#10;&#10;Descrizione generata automaticamente">
            <a:extLst>
              <a:ext uri="{FF2B5EF4-FFF2-40B4-BE49-F238E27FC236}">
                <a16:creationId xmlns:a16="http://schemas.microsoft.com/office/drawing/2014/main" id="{AE7BC44C-110F-21DF-5952-BF0D26DC8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olo 1">
            <a:extLst>
              <a:ext uri="{FF2B5EF4-FFF2-40B4-BE49-F238E27FC236}">
                <a16:creationId xmlns:a16="http://schemas.microsoft.com/office/drawing/2014/main" id="{D2D52F76-51A4-C395-254B-5D3CBA9313B1}"/>
              </a:ext>
            </a:extLst>
          </p:cNvPr>
          <p:cNvSpPr>
            <a:spLocks noGrp="1"/>
          </p:cNvSpPr>
          <p:nvPr>
            <p:ph type="ctrTitle"/>
          </p:nvPr>
        </p:nvSpPr>
        <p:spPr>
          <a:xfrm>
            <a:off x="1523999" y="1546432"/>
            <a:ext cx="9144000" cy="2387600"/>
          </a:xfrm>
        </p:spPr>
        <p:txBody>
          <a:bodyPr/>
          <a:lstStyle/>
          <a:p>
            <a:r>
              <a:rPr lang="it-IT" sz="8000" dirty="0">
                <a:solidFill>
                  <a:schemeClr val="bg1"/>
                </a:solidFill>
              </a:rPr>
              <a:t>SHAP</a:t>
            </a:r>
            <a:endParaRPr lang="it-IT" dirty="0">
              <a:solidFill>
                <a:schemeClr val="bg1"/>
              </a:solidFill>
            </a:endParaRPr>
          </a:p>
        </p:txBody>
      </p:sp>
      <p:sp>
        <p:nvSpPr>
          <p:cNvPr id="4" name="Segnaposto numero diapositiva 3">
            <a:extLst>
              <a:ext uri="{FF2B5EF4-FFF2-40B4-BE49-F238E27FC236}">
                <a16:creationId xmlns:a16="http://schemas.microsoft.com/office/drawing/2014/main" id="{01734C95-74FB-21DB-8058-EF2BFE24FAF1}"/>
              </a:ext>
            </a:extLst>
          </p:cNvPr>
          <p:cNvSpPr>
            <a:spLocks noGrp="1"/>
          </p:cNvSpPr>
          <p:nvPr>
            <p:ph type="sldNum" sz="quarter" idx="12"/>
          </p:nvPr>
        </p:nvSpPr>
        <p:spPr/>
        <p:txBody>
          <a:bodyPr/>
          <a:lstStyle/>
          <a:p>
            <a:fld id="{23CDDA64-B3CA-4307-9813-EC0442F84931}" type="slidenum">
              <a:rPr lang="it-IT" smtClean="0"/>
              <a:t>19</a:t>
            </a:fld>
            <a:endParaRPr lang="it-IT"/>
          </a:p>
        </p:txBody>
      </p:sp>
    </p:spTree>
    <p:extLst>
      <p:ext uri="{BB962C8B-B14F-4D97-AF65-F5344CB8AC3E}">
        <p14:creationId xmlns:p14="http://schemas.microsoft.com/office/powerpoint/2010/main" val="131707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GB" b="1" dirty="0">
                <a:solidFill>
                  <a:schemeClr val="tx2"/>
                </a:solidFill>
              </a:rPr>
              <a:t>Overview</a:t>
            </a:r>
          </a:p>
        </p:txBody>
      </p:sp>
      <p:sp>
        <p:nvSpPr>
          <p:cNvPr id="3" name="Segnaposto contenuto 2">
            <a:extLst>
              <a:ext uri="{FF2B5EF4-FFF2-40B4-BE49-F238E27FC236}">
                <a16:creationId xmlns:a16="http://schemas.microsoft.com/office/drawing/2014/main" id="{E30AA17E-490C-4499-B3BC-B26CB91A43F5}"/>
              </a:ext>
            </a:extLst>
          </p:cNvPr>
          <p:cNvSpPr>
            <a:spLocks noGrp="1"/>
          </p:cNvSpPr>
          <p:nvPr>
            <p:ph idx="1"/>
          </p:nvPr>
        </p:nvSpPr>
        <p:spPr>
          <a:xfrm>
            <a:off x="876301" y="2142775"/>
            <a:ext cx="7042748" cy="4213575"/>
          </a:xfrm>
        </p:spPr>
        <p:txBody>
          <a:bodyPr>
            <a:normAutofit/>
          </a:bodyPr>
          <a:lstStyle/>
          <a:p>
            <a:pPr lvl="1"/>
            <a:r>
              <a:rPr lang="en-US" dirty="0">
                <a:solidFill>
                  <a:schemeClr val="tx2"/>
                </a:solidFill>
              </a:rPr>
              <a:t>What is </a:t>
            </a:r>
            <a:r>
              <a:rPr lang="en-US" dirty="0" err="1">
                <a:solidFill>
                  <a:schemeClr val="tx2"/>
                </a:solidFill>
              </a:rPr>
              <a:t>Explainability</a:t>
            </a:r>
            <a:r>
              <a:rPr lang="en-US" dirty="0">
                <a:solidFill>
                  <a:schemeClr val="tx2"/>
                </a:solidFill>
              </a:rPr>
              <a:t>?</a:t>
            </a:r>
          </a:p>
          <a:p>
            <a:pPr lvl="1"/>
            <a:r>
              <a:rPr lang="en-US" dirty="0">
                <a:solidFill>
                  <a:schemeClr val="tx2"/>
                </a:solidFill>
              </a:rPr>
              <a:t>Why is </a:t>
            </a:r>
            <a:r>
              <a:rPr lang="en-US" dirty="0" err="1">
                <a:solidFill>
                  <a:schemeClr val="tx2"/>
                </a:solidFill>
              </a:rPr>
              <a:t>Explainability</a:t>
            </a:r>
            <a:r>
              <a:rPr lang="en-US" dirty="0">
                <a:solidFill>
                  <a:schemeClr val="tx2"/>
                </a:solidFill>
              </a:rPr>
              <a:t> important?</a:t>
            </a:r>
          </a:p>
          <a:p>
            <a:pPr lvl="1"/>
            <a:r>
              <a:rPr lang="en-US" dirty="0">
                <a:solidFill>
                  <a:schemeClr val="tx2"/>
                </a:solidFill>
              </a:rPr>
              <a:t>Is feature importance a good solution?</a:t>
            </a:r>
          </a:p>
          <a:p>
            <a:pPr lvl="1"/>
            <a:r>
              <a:rPr lang="en-US" dirty="0">
                <a:solidFill>
                  <a:schemeClr val="tx2"/>
                </a:solidFill>
              </a:rPr>
              <a:t>Explainable Artificial Intelligence</a:t>
            </a:r>
          </a:p>
          <a:p>
            <a:pPr lvl="1"/>
            <a:r>
              <a:rPr lang="en-US" dirty="0">
                <a:solidFill>
                  <a:schemeClr val="tx2"/>
                </a:solidFill>
              </a:rPr>
              <a:t>Grad-CAM </a:t>
            </a:r>
          </a:p>
          <a:p>
            <a:pPr lvl="1"/>
            <a:r>
              <a:rPr lang="en-US" dirty="0">
                <a:solidFill>
                  <a:schemeClr val="tx2"/>
                </a:solidFill>
              </a:rPr>
              <a:t>SHAP </a:t>
            </a:r>
          </a:p>
          <a:p>
            <a:pPr lvl="1"/>
            <a:r>
              <a:rPr lang="en-US" dirty="0">
                <a:solidFill>
                  <a:schemeClr val="tx2"/>
                </a:solidFill>
              </a:rPr>
              <a:t>Application on VGG16 Model</a:t>
            </a:r>
          </a:p>
          <a:p>
            <a:pPr lvl="1"/>
            <a:r>
              <a:rPr lang="en-US" dirty="0">
                <a:solidFill>
                  <a:schemeClr val="tx2"/>
                </a:solidFill>
              </a:rPr>
              <a:t>Conclusion</a:t>
            </a:r>
          </a:p>
          <a:p>
            <a:pPr lvl="1"/>
            <a:endParaRPr lang="en-US"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5" name="CasellaDiTesto 4">
            <a:extLst>
              <a:ext uri="{FF2B5EF4-FFF2-40B4-BE49-F238E27FC236}">
                <a16:creationId xmlns:a16="http://schemas.microsoft.com/office/drawing/2014/main" id="{5398B941-8A64-9AB5-B497-0DC45AF5F0B7}"/>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a:t>
            </a:fld>
            <a:endParaRPr lang="it-IT" dirty="0"/>
          </a:p>
        </p:txBody>
      </p:sp>
    </p:spTree>
    <p:extLst>
      <p:ext uri="{BB962C8B-B14F-4D97-AF65-F5344CB8AC3E}">
        <p14:creationId xmlns:p14="http://schemas.microsoft.com/office/powerpoint/2010/main" val="117835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SHAP-Introduction</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Segnaposto contenuto 2">
            <a:extLst>
              <a:ext uri="{FF2B5EF4-FFF2-40B4-BE49-F238E27FC236}">
                <a16:creationId xmlns:a16="http://schemas.microsoft.com/office/drawing/2014/main" id="{173C6377-EC16-F0D8-83DC-8C54AFD48DA1}"/>
              </a:ext>
            </a:extLst>
          </p:cNvPr>
          <p:cNvSpPr>
            <a:spLocks noGrp="1"/>
          </p:cNvSpPr>
          <p:nvPr>
            <p:ph idx="1"/>
          </p:nvPr>
        </p:nvSpPr>
        <p:spPr>
          <a:xfrm>
            <a:off x="701689" y="1957455"/>
            <a:ext cx="10997132" cy="1448556"/>
          </a:xfrm>
        </p:spPr>
        <p:txBody>
          <a:bodyPr>
            <a:normAutofit/>
          </a:bodyPr>
          <a:lstStyle/>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r>
              <a:rPr lang="it-IT" sz="1800" b="1" i="0" u="none" strike="noStrike" kern="1200" cap="none" spc="0" baseline="0" dirty="0">
                <a:solidFill>
                  <a:schemeClr val="tx2"/>
                </a:solidFill>
                <a:uFillTx/>
                <a:latin typeface="Calibri"/>
              </a:rPr>
              <a:t>  </a:t>
            </a:r>
            <a:r>
              <a:rPr lang="it-IT" sz="2400" b="1" i="0" u="none" strike="noStrike" kern="1200" cap="none" spc="0" baseline="0" dirty="0">
                <a:solidFill>
                  <a:schemeClr val="tx2"/>
                </a:solidFill>
                <a:uFillTx/>
                <a:latin typeface="Calibri"/>
              </a:rPr>
              <a:t>SHAP</a:t>
            </a:r>
            <a:r>
              <a:rPr lang="it-IT" sz="2400" b="0" i="0" u="none" strike="noStrike" kern="1200" cap="none" spc="0" baseline="0" dirty="0">
                <a:solidFill>
                  <a:schemeClr val="tx2"/>
                </a:solidFill>
                <a:uFillTx/>
                <a:latin typeface="Calibri"/>
              </a:rPr>
              <a:t> </a:t>
            </a:r>
            <a:r>
              <a:rPr lang="it-IT" sz="2400" b="0" i="0" u="none" strike="noStrike" kern="1200" cap="none" spc="0" baseline="0" dirty="0" err="1">
                <a:solidFill>
                  <a:schemeClr val="tx2"/>
                </a:solidFill>
                <a:uFillTx/>
                <a:latin typeface="Calibri"/>
              </a:rPr>
              <a:t>is</a:t>
            </a:r>
            <a:r>
              <a:rPr lang="it-IT" sz="2400" b="0" i="0" u="none" strike="noStrike" kern="1200" cap="none" spc="0" baseline="0" dirty="0">
                <a:solidFill>
                  <a:schemeClr val="tx2"/>
                </a:solidFill>
                <a:uFillTx/>
                <a:latin typeface="Calibri"/>
              </a:rPr>
              <a:t> a model </a:t>
            </a:r>
            <a:r>
              <a:rPr lang="it-IT" sz="2400" b="0" i="0" u="none" strike="noStrike" kern="1200" cap="none" spc="0" baseline="0" dirty="0" err="1">
                <a:solidFill>
                  <a:schemeClr val="tx2"/>
                </a:solidFill>
                <a:uFillTx/>
                <a:latin typeface="Calibri"/>
              </a:rPr>
              <a:t>agnostic</a:t>
            </a:r>
            <a:r>
              <a:rPr lang="it-IT" sz="2400" b="0" i="0" u="none" strike="noStrike" kern="1200" cap="none" spc="0" baseline="0" dirty="0">
                <a:solidFill>
                  <a:schemeClr val="tx2"/>
                </a:solidFill>
                <a:uFillTx/>
                <a:latin typeface="Calibri"/>
              </a:rPr>
              <a:t> </a:t>
            </a:r>
            <a:r>
              <a:rPr lang="it-IT" sz="2400" b="0" i="0" u="none" strike="noStrike" kern="1200" cap="none" spc="0" baseline="0" dirty="0" err="1">
                <a:solidFill>
                  <a:schemeClr val="tx2"/>
                </a:solidFill>
                <a:uFillTx/>
                <a:latin typeface="Calibri"/>
              </a:rPr>
              <a:t>explainer</a:t>
            </a:r>
            <a:r>
              <a:rPr lang="it-IT" sz="2400" b="0" i="0" u="none" strike="noStrike" kern="1200" cap="none" spc="0" baseline="0" dirty="0">
                <a:solidFill>
                  <a:schemeClr val="tx2"/>
                </a:solidFill>
                <a:uFillTx/>
                <a:latin typeface="Calibri"/>
              </a:rPr>
              <a:t>:</a:t>
            </a:r>
          </a:p>
          <a:p>
            <a:pPr marL="742950" lvl="1" indent="-2857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US" sz="2000" b="0" i="0" u="none" strike="noStrike" kern="1200" cap="none" spc="0" baseline="0" dirty="0">
                <a:solidFill>
                  <a:schemeClr val="tx2"/>
                </a:solidFill>
                <a:uFillTx/>
                <a:latin typeface="Calibri"/>
              </a:rPr>
              <a:t>Its purpose is to "imitate" the model used</a:t>
            </a:r>
            <a:r>
              <a:rPr lang="it-IT" sz="2000" dirty="0">
                <a:solidFill>
                  <a:schemeClr val="tx2"/>
                </a:solidFill>
                <a:latin typeface="Calibri"/>
              </a:rPr>
              <a:t>.</a:t>
            </a:r>
            <a:endParaRPr lang="en-US" sz="2000" b="0" i="0" u="none" strike="noStrike" kern="1200" cap="none" spc="0" baseline="0" dirty="0">
              <a:solidFill>
                <a:schemeClr val="tx2"/>
              </a:solidFill>
              <a:uFillTx/>
              <a:latin typeface="Calibri"/>
            </a:endParaRP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000" b="0" i="0" u="none" strike="noStrike" kern="1200" cap="none" spc="0" baseline="0" dirty="0" err="1">
                <a:solidFill>
                  <a:schemeClr val="tx2"/>
                </a:solidFill>
                <a:uFillTx/>
                <a:latin typeface="Calibri"/>
              </a:rPr>
              <a:t>It</a:t>
            </a:r>
            <a:r>
              <a:rPr lang="it-IT" sz="2000" b="0" i="0" u="none" strike="noStrike" kern="1200" cap="none" spc="0" baseline="0" dirty="0">
                <a:solidFill>
                  <a:schemeClr val="tx2"/>
                </a:solidFill>
                <a:uFillTx/>
                <a:latin typeface="Calibri"/>
              </a:rPr>
              <a:t> </a:t>
            </a:r>
            <a:r>
              <a:rPr lang="it-IT" sz="2000" b="0" i="0" u="none" strike="noStrike" kern="1200" cap="none" spc="0" baseline="0" dirty="0" err="1">
                <a:solidFill>
                  <a:schemeClr val="tx2"/>
                </a:solidFill>
                <a:uFillTx/>
                <a:latin typeface="Calibri"/>
              </a:rPr>
              <a:t>gives</a:t>
            </a:r>
            <a:r>
              <a:rPr lang="it-IT" sz="2000" b="0" i="0" u="none" strike="noStrike" kern="1200" cap="none" spc="0" baseline="0" dirty="0">
                <a:solidFill>
                  <a:schemeClr val="tx2"/>
                </a:solidFill>
                <a:uFillTx/>
                <a:latin typeface="Calibri"/>
              </a:rPr>
              <a:t> an </a:t>
            </a:r>
            <a:r>
              <a:rPr lang="it-IT" sz="2000" b="0" i="0" u="none" strike="noStrike" kern="1200" cap="none" spc="0" baseline="0" dirty="0" err="1">
                <a:solidFill>
                  <a:schemeClr val="tx2"/>
                </a:solidFill>
                <a:uFillTx/>
                <a:latin typeface="Calibri"/>
              </a:rPr>
              <a:t>understandable</a:t>
            </a:r>
            <a:r>
              <a:rPr lang="it-IT" sz="2000" b="0" i="0" u="none" strike="noStrike" kern="1200" cap="none" spc="0" baseline="0" dirty="0">
                <a:solidFill>
                  <a:schemeClr val="tx2"/>
                </a:solidFill>
                <a:uFillTx/>
                <a:latin typeface="Calibri"/>
              </a:rPr>
              <a:t> </a:t>
            </a:r>
            <a:r>
              <a:rPr lang="it-IT" sz="2000" b="0" i="0" u="none" strike="noStrike" kern="1200" cap="none" spc="0" baseline="0" dirty="0" err="1">
                <a:solidFill>
                  <a:schemeClr val="tx2"/>
                </a:solidFill>
                <a:uFillTx/>
                <a:latin typeface="Calibri"/>
              </a:rPr>
              <a:t>explanation</a:t>
            </a:r>
            <a:r>
              <a:rPr lang="it-IT" sz="2000" b="0" i="0" u="none" strike="noStrike" kern="1200" cap="none" spc="0" baseline="0" dirty="0">
                <a:solidFill>
                  <a:schemeClr val="tx2"/>
                </a:solidFill>
                <a:uFillTx/>
                <a:latin typeface="Calibri"/>
              </a:rPr>
              <a:t> of a </a:t>
            </a:r>
            <a:r>
              <a:rPr lang="it-IT" sz="2000" b="1" i="0" u="none" strike="noStrike" kern="1200" cap="none" spc="0" baseline="0" dirty="0" err="1">
                <a:solidFill>
                  <a:schemeClr val="tx2"/>
                </a:solidFill>
                <a:uFillTx/>
                <a:latin typeface="Calibri"/>
              </a:rPr>
              <a:t>local</a:t>
            </a:r>
            <a:r>
              <a:rPr lang="it-IT" sz="2000" b="1" i="0" u="none" strike="noStrike" kern="1200" cap="none" spc="0" baseline="0" dirty="0">
                <a:solidFill>
                  <a:schemeClr val="tx2"/>
                </a:solidFill>
                <a:uFillTx/>
                <a:latin typeface="Calibri"/>
              </a:rPr>
              <a:t> </a:t>
            </a:r>
            <a:r>
              <a:rPr lang="it-IT" sz="2000" b="1" i="0" u="none" strike="noStrike" kern="1200" cap="none" spc="0" baseline="0" dirty="0" err="1">
                <a:solidFill>
                  <a:schemeClr val="tx2"/>
                </a:solidFill>
                <a:uFillTx/>
                <a:latin typeface="Calibri"/>
              </a:rPr>
              <a:t>prediction</a:t>
            </a:r>
            <a:r>
              <a:rPr lang="it-IT" sz="2000" b="1" i="0" u="none" strike="noStrike" kern="1200" cap="none" spc="0" baseline="0" dirty="0">
                <a:solidFill>
                  <a:schemeClr val="tx2"/>
                </a:solidFill>
                <a:uFillTx/>
                <a:latin typeface="Calibri"/>
              </a:rPr>
              <a:t> </a:t>
            </a:r>
            <a:r>
              <a:rPr lang="it-IT" sz="2000" b="0" i="0" u="none" strike="noStrike" kern="1200" cap="none" spc="0" baseline="0" dirty="0">
                <a:solidFill>
                  <a:schemeClr val="tx2"/>
                </a:solidFill>
                <a:uFillTx/>
                <a:latin typeface="Calibri"/>
              </a:rPr>
              <a:t>of a model</a:t>
            </a:r>
            <a:r>
              <a:rPr lang="en-US" sz="2000" b="0" i="0" u="none" strike="noStrike" kern="1200" cap="none" spc="0" baseline="0" dirty="0">
                <a:solidFill>
                  <a:schemeClr val="tx2"/>
                </a:solidFill>
                <a:uFillTx/>
                <a:latin typeface="Calibri"/>
              </a:rPr>
              <a:t> by assigning to each feature a value.</a:t>
            </a:r>
            <a:endParaRPr lang="it-IT" sz="2000" b="0" i="0" u="none" strike="noStrike" kern="1200" cap="none" spc="0" baseline="0" dirty="0">
              <a:solidFill>
                <a:schemeClr val="tx2"/>
              </a:solidFill>
              <a:uFillTx/>
              <a:latin typeface="Calibri"/>
            </a:endParaRPr>
          </a:p>
        </p:txBody>
      </p:sp>
      <p:pic>
        <p:nvPicPr>
          <p:cNvPr id="4" name="Immagine 3">
            <a:extLst>
              <a:ext uri="{FF2B5EF4-FFF2-40B4-BE49-F238E27FC236}">
                <a16:creationId xmlns:a16="http://schemas.microsoft.com/office/drawing/2014/main" id="{AE30B991-2595-7B41-812D-2F6CFC274793}"/>
              </a:ext>
            </a:extLst>
          </p:cNvPr>
          <p:cNvPicPr>
            <a:picLocks noChangeAspect="1"/>
          </p:cNvPicPr>
          <p:nvPr/>
        </p:nvPicPr>
        <p:blipFill>
          <a:blip r:embed="rId4"/>
          <a:stretch>
            <a:fillRect/>
          </a:stretch>
        </p:blipFill>
        <p:spPr>
          <a:xfrm>
            <a:off x="996288" y="3265215"/>
            <a:ext cx="9829959" cy="2789583"/>
          </a:xfrm>
          <a:prstGeom prst="rect">
            <a:avLst/>
          </a:prstGeom>
        </p:spPr>
      </p:pic>
      <p:sp>
        <p:nvSpPr>
          <p:cNvPr id="6" name="CasellaDiTesto 5">
            <a:extLst>
              <a:ext uri="{FF2B5EF4-FFF2-40B4-BE49-F238E27FC236}">
                <a16:creationId xmlns:a16="http://schemas.microsoft.com/office/drawing/2014/main" id="{98672656-BB2C-D8F4-060A-85FD96C08928}"/>
              </a:ext>
            </a:extLst>
          </p:cNvPr>
          <p:cNvSpPr txBox="1"/>
          <p:nvPr/>
        </p:nvSpPr>
        <p:spPr>
          <a:xfrm>
            <a:off x="270056" y="6262494"/>
            <a:ext cx="6216207" cy="523220"/>
          </a:xfrm>
          <a:prstGeom prst="rect">
            <a:avLst/>
          </a:prstGeom>
          <a:noFill/>
        </p:spPr>
        <p:txBody>
          <a:bodyPr wrap="square">
            <a:spAutoFit/>
          </a:bodyPr>
          <a:lstStyle/>
          <a:p>
            <a:r>
              <a:rPr lang="en-US" sz="1400" b="0" i="0" dirty="0">
                <a:solidFill>
                  <a:schemeClr val="accent1">
                    <a:lumMod val="75000"/>
                  </a:schemeClr>
                </a:solidFill>
                <a:effectLst/>
                <a:latin typeface="Arial" panose="020B0604020202020204" pitchFamily="34" charset="0"/>
              </a:rPr>
              <a:t>Lundberg, Scott M., and </a:t>
            </a:r>
            <a:r>
              <a:rPr lang="en-US" sz="1400" b="0" i="0" dirty="0" err="1">
                <a:solidFill>
                  <a:schemeClr val="accent1">
                    <a:lumMod val="75000"/>
                  </a:schemeClr>
                </a:solidFill>
                <a:effectLst/>
                <a:latin typeface="Arial" panose="020B0604020202020204" pitchFamily="34" charset="0"/>
              </a:rPr>
              <a:t>Su</a:t>
            </a:r>
            <a:r>
              <a:rPr lang="en-US" sz="1400" b="0" i="0" dirty="0">
                <a:solidFill>
                  <a:schemeClr val="accent1">
                    <a:lumMod val="75000"/>
                  </a:schemeClr>
                </a:solidFill>
                <a:effectLst/>
                <a:latin typeface="Arial" panose="020B0604020202020204" pitchFamily="34" charset="0"/>
              </a:rPr>
              <a:t>-In Lee. "A unified approach to interpreting model predictions." </a:t>
            </a:r>
            <a:r>
              <a:rPr lang="en-US" sz="1400" b="0" i="1" dirty="0">
                <a:solidFill>
                  <a:schemeClr val="accent1">
                    <a:lumMod val="75000"/>
                  </a:schemeClr>
                </a:solidFill>
                <a:effectLst/>
                <a:latin typeface="Arial" panose="020B0604020202020204" pitchFamily="34" charset="0"/>
              </a:rPr>
              <a:t>Advances in neural information processing systems</a:t>
            </a:r>
            <a:r>
              <a:rPr lang="en-US" sz="1400" b="0" i="0" dirty="0">
                <a:solidFill>
                  <a:schemeClr val="accent1">
                    <a:lumMod val="75000"/>
                  </a:schemeClr>
                </a:solidFill>
                <a:effectLst/>
                <a:latin typeface="Arial" panose="020B0604020202020204" pitchFamily="34" charset="0"/>
              </a:rPr>
              <a:t> 30 (2017).</a:t>
            </a:r>
            <a:endParaRPr lang="it-IT" sz="1400" dirty="0">
              <a:solidFill>
                <a:schemeClr val="accent1">
                  <a:lumMod val="75000"/>
                </a:schemeClr>
              </a:solidFill>
            </a:endParaRPr>
          </a:p>
        </p:txBody>
      </p:sp>
      <p:sp>
        <p:nvSpPr>
          <p:cNvPr id="11" name="CasellaDiTesto 10">
            <a:extLst>
              <a:ext uri="{FF2B5EF4-FFF2-40B4-BE49-F238E27FC236}">
                <a16:creationId xmlns:a16="http://schemas.microsoft.com/office/drawing/2014/main" id="{D2602881-A9C3-0F99-200B-AF9C740B7BE3}"/>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20</a:t>
            </a:fld>
            <a:endParaRPr lang="it-IT" dirty="0"/>
          </a:p>
        </p:txBody>
      </p:sp>
    </p:spTree>
    <p:extLst>
      <p:ext uri="{BB962C8B-B14F-4D97-AF65-F5344CB8AC3E}">
        <p14:creationId xmlns:p14="http://schemas.microsoft.com/office/powerpoint/2010/main" val="148458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SHAP-How it works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10" name="CasellaDiTesto 9">
            <a:extLst>
              <a:ext uri="{FF2B5EF4-FFF2-40B4-BE49-F238E27FC236}">
                <a16:creationId xmlns:a16="http://schemas.microsoft.com/office/drawing/2014/main" id="{96F39E89-FFD2-D7D6-642A-E57C963CD845}"/>
              </a:ext>
            </a:extLst>
          </p:cNvPr>
          <p:cNvSpPr txBox="1"/>
          <p:nvPr/>
        </p:nvSpPr>
        <p:spPr>
          <a:xfrm>
            <a:off x="520147" y="2200736"/>
            <a:ext cx="4926496" cy="707886"/>
          </a:xfrm>
          <a:prstGeom prst="rect">
            <a:avLst/>
          </a:prstGeom>
          <a:noFill/>
        </p:spPr>
        <p:txBody>
          <a:bodyPr wrap="square" rtlCol="0">
            <a:spAutoFit/>
          </a:bodyPr>
          <a:lstStyle/>
          <a:p>
            <a:r>
              <a:rPr lang="it-IT" sz="2000" i="1" dirty="0">
                <a:solidFill>
                  <a:schemeClr val="tx2"/>
                </a:solidFill>
              </a:rPr>
              <a:t>How to </a:t>
            </a:r>
            <a:r>
              <a:rPr lang="it-IT" sz="2000" i="1" dirty="0" err="1">
                <a:solidFill>
                  <a:schemeClr val="tx2"/>
                </a:solidFill>
              </a:rPr>
              <a:t>achieve</a:t>
            </a:r>
            <a:r>
              <a:rPr lang="it-IT" sz="2000" i="1" dirty="0">
                <a:solidFill>
                  <a:schemeClr val="tx2"/>
                </a:solidFill>
              </a:rPr>
              <a:t> </a:t>
            </a:r>
            <a:r>
              <a:rPr lang="it-IT" sz="2000" i="1" dirty="0" err="1">
                <a:solidFill>
                  <a:schemeClr val="tx2"/>
                </a:solidFill>
              </a:rPr>
              <a:t>this</a:t>
            </a:r>
            <a:r>
              <a:rPr lang="it-IT" sz="2000" i="1" dirty="0">
                <a:solidFill>
                  <a:schemeClr val="tx2"/>
                </a:solidFill>
              </a:rPr>
              <a:t>?</a:t>
            </a:r>
          </a:p>
          <a:p>
            <a:r>
              <a:rPr lang="it-IT" sz="2000" dirty="0" err="1">
                <a:solidFill>
                  <a:schemeClr val="tx2"/>
                </a:solidFill>
              </a:rPr>
              <a:t>It</a:t>
            </a:r>
            <a:r>
              <a:rPr lang="it-IT" sz="2000" dirty="0">
                <a:solidFill>
                  <a:schemeClr val="tx2"/>
                </a:solidFill>
              </a:rPr>
              <a:t> </a:t>
            </a:r>
            <a:r>
              <a:rPr lang="it-IT" sz="2000" dirty="0" err="1">
                <a:solidFill>
                  <a:schemeClr val="tx2"/>
                </a:solidFill>
              </a:rPr>
              <a:t>uses</a:t>
            </a:r>
            <a:r>
              <a:rPr lang="it-IT" sz="2000" dirty="0">
                <a:solidFill>
                  <a:schemeClr val="tx2"/>
                </a:solidFill>
              </a:rPr>
              <a:t> the concept of </a:t>
            </a:r>
            <a:r>
              <a:rPr lang="it-IT" sz="2000" b="1" dirty="0">
                <a:solidFill>
                  <a:schemeClr val="tx2"/>
                </a:solidFill>
              </a:rPr>
              <a:t>Shapley</a:t>
            </a:r>
            <a:r>
              <a:rPr lang="it-IT" sz="2000" dirty="0">
                <a:solidFill>
                  <a:schemeClr val="tx2"/>
                </a:solidFill>
              </a:rPr>
              <a:t> </a:t>
            </a:r>
            <a:r>
              <a:rPr lang="it-IT" sz="2000" b="1" dirty="0">
                <a:solidFill>
                  <a:schemeClr val="tx2"/>
                </a:solidFill>
              </a:rPr>
              <a:t>Value.</a:t>
            </a:r>
            <a:endParaRPr lang="it-IT" sz="2000" dirty="0">
              <a:solidFill>
                <a:schemeClr val="tx2"/>
              </a:solidFill>
            </a:endParaRPr>
          </a:p>
        </p:txBody>
      </p:sp>
      <p:sp>
        <p:nvSpPr>
          <p:cNvPr id="11" name="Rettangolo con angoli arrotondati 10">
            <a:extLst>
              <a:ext uri="{FF2B5EF4-FFF2-40B4-BE49-F238E27FC236}">
                <a16:creationId xmlns:a16="http://schemas.microsoft.com/office/drawing/2014/main" id="{E3464706-3255-2D49-B795-24D8A10FDAAC}"/>
              </a:ext>
            </a:extLst>
          </p:cNvPr>
          <p:cNvSpPr/>
          <p:nvPr/>
        </p:nvSpPr>
        <p:spPr>
          <a:xfrm>
            <a:off x="838200" y="4052457"/>
            <a:ext cx="4608443" cy="171359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000">
              <a:solidFill>
                <a:schemeClr val="tx2"/>
              </a:solidFill>
            </a:endParaRPr>
          </a:p>
        </p:txBody>
      </p:sp>
      <p:sp>
        <p:nvSpPr>
          <p:cNvPr id="12" name="CasellaDiTesto 11">
            <a:extLst>
              <a:ext uri="{FF2B5EF4-FFF2-40B4-BE49-F238E27FC236}">
                <a16:creationId xmlns:a16="http://schemas.microsoft.com/office/drawing/2014/main" id="{A6754877-FAA2-2A84-690A-D67F61073D72}"/>
              </a:ext>
            </a:extLst>
          </p:cNvPr>
          <p:cNvSpPr txBox="1"/>
          <p:nvPr/>
        </p:nvSpPr>
        <p:spPr>
          <a:xfrm>
            <a:off x="895436" y="4110417"/>
            <a:ext cx="4378129" cy="1631216"/>
          </a:xfrm>
          <a:prstGeom prst="rect">
            <a:avLst/>
          </a:prstGeom>
          <a:noFill/>
        </p:spPr>
        <p:txBody>
          <a:bodyPr wrap="square">
            <a:spAutoFit/>
          </a:bodyPr>
          <a:lstStyle/>
          <a:p>
            <a:pPr algn="ctr"/>
            <a:r>
              <a:rPr lang="en-US" sz="2000" dirty="0">
                <a:solidFill>
                  <a:schemeClr val="tx2"/>
                </a:solidFill>
              </a:rPr>
              <a:t>The </a:t>
            </a:r>
            <a:r>
              <a:rPr lang="en-US" sz="2000" i="1" dirty="0">
                <a:solidFill>
                  <a:schemeClr val="tx2"/>
                </a:solidFill>
              </a:rPr>
              <a:t>Shapley value </a:t>
            </a:r>
            <a:r>
              <a:rPr lang="en-US" sz="2000" dirty="0">
                <a:solidFill>
                  <a:schemeClr val="tx2"/>
                </a:solidFill>
              </a:rPr>
              <a:t>is a mathematical concept in game theory that was introduced by Lloyd Shapley in 1951 [72], later awarded the Nobel Prize in Economics for this work. </a:t>
            </a:r>
            <a:endParaRPr lang="it-IT" sz="2000" dirty="0">
              <a:solidFill>
                <a:schemeClr val="tx2"/>
              </a:solidFill>
            </a:endParaRPr>
          </a:p>
        </p:txBody>
      </p:sp>
      <p:pic>
        <p:nvPicPr>
          <p:cNvPr id="13" name="Immagine 6">
            <a:extLst>
              <a:ext uri="{FF2B5EF4-FFF2-40B4-BE49-F238E27FC236}">
                <a16:creationId xmlns:a16="http://schemas.microsoft.com/office/drawing/2014/main" id="{EFBC42AD-03BE-A44B-8CD6-231B69B86D46}"/>
              </a:ext>
            </a:extLst>
          </p:cNvPr>
          <p:cNvPicPr>
            <a:picLocks noChangeAspect="1"/>
          </p:cNvPicPr>
          <p:nvPr/>
        </p:nvPicPr>
        <p:blipFill>
          <a:blip r:embed="rId4"/>
          <a:stretch>
            <a:fillRect/>
          </a:stretch>
        </p:blipFill>
        <p:spPr>
          <a:xfrm>
            <a:off x="5773786" y="1796668"/>
            <a:ext cx="5400687" cy="2565517"/>
          </a:xfrm>
          <a:prstGeom prst="rect">
            <a:avLst/>
          </a:prstGeom>
          <a:noFill/>
          <a:ln cap="flat">
            <a:noFill/>
          </a:ln>
        </p:spPr>
      </p:pic>
      <p:pic>
        <p:nvPicPr>
          <p:cNvPr id="14" name="Immagine 13">
            <a:extLst>
              <a:ext uri="{FF2B5EF4-FFF2-40B4-BE49-F238E27FC236}">
                <a16:creationId xmlns:a16="http://schemas.microsoft.com/office/drawing/2014/main" id="{8426723E-89DA-4C2B-E8B7-B0B1579C7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8346" y="4554518"/>
            <a:ext cx="4608443" cy="1563314"/>
          </a:xfrm>
          <a:prstGeom prst="rect">
            <a:avLst/>
          </a:prstGeom>
        </p:spPr>
      </p:pic>
      <p:sp>
        <p:nvSpPr>
          <p:cNvPr id="15" name="CasellaDiTesto 14">
            <a:extLst>
              <a:ext uri="{FF2B5EF4-FFF2-40B4-BE49-F238E27FC236}">
                <a16:creationId xmlns:a16="http://schemas.microsoft.com/office/drawing/2014/main" id="{79FBA20F-6ED8-0328-F59A-9673C345A410}"/>
              </a:ext>
            </a:extLst>
          </p:cNvPr>
          <p:cNvSpPr txBox="1"/>
          <p:nvPr/>
        </p:nvSpPr>
        <p:spPr>
          <a:xfrm>
            <a:off x="6663173" y="6198993"/>
            <a:ext cx="4313616" cy="646331"/>
          </a:xfrm>
          <a:prstGeom prst="rect">
            <a:avLst/>
          </a:prstGeom>
          <a:noFill/>
        </p:spPr>
        <p:txBody>
          <a:bodyPr wrap="square" rtlCol="0">
            <a:spAutoFit/>
          </a:bodyPr>
          <a:lstStyle/>
          <a:p>
            <a:r>
              <a:rPr lang="it-IT" i="1" dirty="0">
                <a:solidFill>
                  <a:schemeClr val="tx2"/>
                </a:solidFill>
              </a:rPr>
              <a:t>-</a:t>
            </a:r>
            <a:r>
              <a:rPr lang="it-IT" i="1" dirty="0" err="1">
                <a:solidFill>
                  <a:schemeClr val="tx2"/>
                </a:solidFill>
              </a:rPr>
              <a:t>worth</a:t>
            </a:r>
            <a:r>
              <a:rPr lang="it-IT" i="1" dirty="0">
                <a:solidFill>
                  <a:schemeClr val="tx2"/>
                </a:solidFill>
              </a:rPr>
              <a:t> of a </a:t>
            </a:r>
            <a:r>
              <a:rPr lang="it-IT" i="1" dirty="0" err="1">
                <a:solidFill>
                  <a:schemeClr val="tx2"/>
                </a:solidFill>
              </a:rPr>
              <a:t>coalition</a:t>
            </a:r>
            <a:r>
              <a:rPr lang="it-IT" i="1" dirty="0">
                <a:solidFill>
                  <a:schemeClr val="tx2"/>
                </a:solidFill>
              </a:rPr>
              <a:t> on </a:t>
            </a:r>
            <a:r>
              <a:rPr lang="it-IT" i="1" dirty="0" err="1">
                <a:solidFill>
                  <a:schemeClr val="tx2"/>
                </a:solidFill>
              </a:rPr>
              <a:t>which</a:t>
            </a:r>
            <a:r>
              <a:rPr lang="it-IT" i="1" dirty="0">
                <a:solidFill>
                  <a:schemeClr val="tx2"/>
                </a:solidFill>
              </a:rPr>
              <a:t> </a:t>
            </a:r>
            <a:r>
              <a:rPr lang="it-IT" i="1" dirty="0" err="1">
                <a:solidFill>
                  <a:schemeClr val="tx2"/>
                </a:solidFill>
              </a:rPr>
              <a:t>is</a:t>
            </a:r>
            <a:r>
              <a:rPr lang="it-IT" i="1" dirty="0">
                <a:solidFill>
                  <a:schemeClr val="tx2"/>
                </a:solidFill>
              </a:rPr>
              <a:t> Shapley </a:t>
            </a:r>
            <a:r>
              <a:rPr lang="it-IT" i="1" dirty="0" err="1">
                <a:solidFill>
                  <a:schemeClr val="tx2"/>
                </a:solidFill>
              </a:rPr>
              <a:t>value</a:t>
            </a:r>
            <a:r>
              <a:rPr lang="it-IT" i="1" dirty="0">
                <a:solidFill>
                  <a:schemeClr val="tx2"/>
                </a:solidFill>
              </a:rPr>
              <a:t> </a:t>
            </a:r>
            <a:r>
              <a:rPr lang="it-IT" i="1" dirty="0" err="1">
                <a:solidFill>
                  <a:schemeClr val="tx2"/>
                </a:solidFill>
              </a:rPr>
              <a:t>based</a:t>
            </a:r>
            <a:r>
              <a:rPr lang="it-IT" i="1" dirty="0">
                <a:solidFill>
                  <a:schemeClr val="tx2"/>
                </a:solidFill>
              </a:rPr>
              <a:t> on</a:t>
            </a:r>
          </a:p>
        </p:txBody>
      </p:sp>
      <p:sp>
        <p:nvSpPr>
          <p:cNvPr id="3" name="CasellaDiTesto 2">
            <a:extLst>
              <a:ext uri="{FF2B5EF4-FFF2-40B4-BE49-F238E27FC236}">
                <a16:creationId xmlns:a16="http://schemas.microsoft.com/office/drawing/2014/main" id="{9837A5D6-790E-D42B-3EDB-1284D5B44031}"/>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21</a:t>
            </a:fld>
            <a:endParaRPr lang="it-IT" dirty="0"/>
          </a:p>
        </p:txBody>
      </p:sp>
    </p:spTree>
    <p:extLst>
      <p:ext uri="{BB962C8B-B14F-4D97-AF65-F5344CB8AC3E}">
        <p14:creationId xmlns:p14="http://schemas.microsoft.com/office/powerpoint/2010/main" val="38734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SHAP-How it works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3" name="Immagine 2">
            <a:extLst>
              <a:ext uri="{FF2B5EF4-FFF2-40B4-BE49-F238E27FC236}">
                <a16:creationId xmlns:a16="http://schemas.microsoft.com/office/drawing/2014/main" id="{B33C524C-7390-78C3-9E3B-9A70B7CE11D9}"/>
              </a:ext>
            </a:extLst>
          </p:cNvPr>
          <p:cNvPicPr>
            <a:picLocks noChangeAspect="1"/>
          </p:cNvPicPr>
          <p:nvPr/>
        </p:nvPicPr>
        <p:blipFill>
          <a:blip r:embed="rId4"/>
          <a:stretch>
            <a:fillRect/>
          </a:stretch>
        </p:blipFill>
        <p:spPr>
          <a:xfrm>
            <a:off x="3183006" y="5686552"/>
            <a:ext cx="5467350" cy="561975"/>
          </a:xfrm>
          <a:prstGeom prst="rect">
            <a:avLst/>
          </a:prstGeom>
        </p:spPr>
      </p:pic>
      <p:sp>
        <p:nvSpPr>
          <p:cNvPr id="4" name="CasellaDiTesto 3">
            <a:extLst>
              <a:ext uri="{FF2B5EF4-FFF2-40B4-BE49-F238E27FC236}">
                <a16:creationId xmlns:a16="http://schemas.microsoft.com/office/drawing/2014/main" id="{DC112DEA-2F1F-5261-0ED4-9A6872E656EC}"/>
              </a:ext>
            </a:extLst>
          </p:cNvPr>
          <p:cNvSpPr txBox="1"/>
          <p:nvPr/>
        </p:nvSpPr>
        <p:spPr>
          <a:xfrm>
            <a:off x="857860" y="2370676"/>
            <a:ext cx="7010400"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solidFill>
              </a:rPr>
              <a:t>Let’s consider a game in co-operative with </a:t>
            </a:r>
            <a:r>
              <a:rPr lang="en-US" sz="2000" i="1" dirty="0">
                <a:solidFill>
                  <a:schemeClr val="tx2"/>
                </a:solidFill>
              </a:rPr>
              <a:t>m</a:t>
            </a:r>
            <a:r>
              <a:rPr lang="en-US" sz="2000" dirty="0">
                <a:solidFill>
                  <a:schemeClr val="tx2"/>
                </a:solidFill>
              </a:rPr>
              <a:t> numbered players and call </a:t>
            </a:r>
            <a:r>
              <a:rPr lang="en-US" sz="2000" i="1" dirty="0">
                <a:solidFill>
                  <a:schemeClr val="tx2"/>
                </a:solidFill>
              </a:rPr>
              <a:t>F</a:t>
            </a:r>
            <a:r>
              <a:rPr lang="en-US" sz="2000" dirty="0">
                <a:solidFill>
                  <a:schemeClr val="tx2"/>
                </a:solidFill>
              </a:rPr>
              <a:t> the set of such players.</a:t>
            </a:r>
          </a:p>
        </p:txBody>
      </p:sp>
      <p:sp>
        <p:nvSpPr>
          <p:cNvPr id="5" name="CasellaDiTesto 4">
            <a:extLst>
              <a:ext uri="{FF2B5EF4-FFF2-40B4-BE49-F238E27FC236}">
                <a16:creationId xmlns:a16="http://schemas.microsoft.com/office/drawing/2014/main" id="{123C886B-6D43-E964-9E6B-FBDF7FA40E23}"/>
              </a:ext>
            </a:extLst>
          </p:cNvPr>
          <p:cNvSpPr txBox="1"/>
          <p:nvPr/>
        </p:nvSpPr>
        <p:spPr>
          <a:xfrm>
            <a:off x="857860" y="4308779"/>
            <a:ext cx="7010400" cy="1015663"/>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solidFill>
              </a:rPr>
              <a:t>We then define an </a:t>
            </a:r>
            <a:r>
              <a:rPr lang="en-US" sz="2000" i="1" dirty="0">
                <a:solidFill>
                  <a:schemeClr val="tx2"/>
                </a:solidFill>
              </a:rPr>
              <a:t>S</a:t>
            </a:r>
            <a:r>
              <a:rPr lang="en-US" sz="2000" dirty="0">
                <a:solidFill>
                  <a:schemeClr val="tx2"/>
                </a:solidFill>
              </a:rPr>
              <a:t> coalition as a subset of </a:t>
            </a:r>
            <a:r>
              <a:rPr lang="en-US" sz="2000" i="1" dirty="0">
                <a:solidFill>
                  <a:schemeClr val="tx2"/>
                </a:solidFill>
              </a:rPr>
              <a:t>F</a:t>
            </a:r>
            <a:r>
              <a:rPr lang="en-US" sz="2000" dirty="0">
                <a:solidFill>
                  <a:schemeClr val="tx2"/>
                </a:solidFill>
              </a:rPr>
              <a:t>, which also includes the empty set without players.</a:t>
            </a:r>
          </a:p>
          <a:p>
            <a:pPr marL="285750" indent="-285750">
              <a:buFont typeface="Arial" panose="020B0604020202020204" pitchFamily="34" charset="0"/>
              <a:buChar char="•"/>
            </a:pPr>
            <a:r>
              <a:rPr lang="en-US" sz="2000" dirty="0">
                <a:solidFill>
                  <a:schemeClr val="tx2"/>
                </a:solidFill>
              </a:rPr>
              <a:t>An example of the possible coalitions with 3 players</a:t>
            </a:r>
            <a:endParaRPr lang="it-IT" sz="2000" dirty="0">
              <a:solidFill>
                <a:schemeClr val="tx2"/>
              </a:solidFill>
            </a:endParaRP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58364DB3-4220-BE89-C17E-F2D1E46B562B}"/>
                  </a:ext>
                </a:extLst>
              </p:cNvPr>
              <p:cNvSpPr txBox="1"/>
              <p:nvPr/>
            </p:nvSpPr>
            <p:spPr>
              <a:xfrm>
                <a:off x="3925956" y="3392671"/>
                <a:ext cx="6096000" cy="461665"/>
              </a:xfrm>
              <a:prstGeom prst="rect">
                <a:avLst/>
              </a:prstGeom>
              <a:noFill/>
            </p:spPr>
            <p:txBody>
              <a:bodyPr wrap="square">
                <a:spAutoFit/>
              </a:bodyPr>
              <a:lstStyle/>
              <a:p>
                <a:r>
                  <a:rPr lang="en-US" dirty="0">
                    <a:solidFill>
                      <a:schemeClr val="tx2"/>
                    </a:solidFill>
                  </a:rPr>
                  <a:t> </a:t>
                </a:r>
                <a14:m>
                  <m:oMath xmlns:m="http://schemas.openxmlformats.org/officeDocument/2006/math">
                    <m:r>
                      <m:rPr>
                        <m:sty m:val="p"/>
                      </m:rPr>
                      <a:rPr lang="it-IT" sz="2400" b="0" i="0" dirty="0" smtClean="0">
                        <a:solidFill>
                          <a:schemeClr val="tx2"/>
                        </a:solidFill>
                        <a:latin typeface="Cambria Math" panose="02040503050406030204" pitchFamily="18" charset="0"/>
                      </a:rPr>
                      <m:t>F</m:t>
                    </m:r>
                    <m:r>
                      <a:rPr lang="it-IT" sz="2400" b="0" i="0" dirty="0" smtClean="0">
                        <a:solidFill>
                          <a:schemeClr val="tx2"/>
                        </a:solidFill>
                        <a:latin typeface="Cambria Math" panose="02040503050406030204" pitchFamily="18" charset="0"/>
                      </a:rPr>
                      <m:t>=</m:t>
                    </m:r>
                    <m:d>
                      <m:dPr>
                        <m:begChr m:val="{"/>
                        <m:endChr m:val="}"/>
                        <m:ctrlPr>
                          <a:rPr lang="en-US" sz="2400" i="1" dirty="0" smtClean="0">
                            <a:solidFill>
                              <a:schemeClr val="tx2"/>
                            </a:solidFill>
                            <a:latin typeface="Cambria Math" panose="02040503050406030204" pitchFamily="18" charset="0"/>
                          </a:rPr>
                        </m:ctrlPr>
                      </m:dPr>
                      <m:e>
                        <m:r>
                          <a:rPr lang="it-IT" sz="2400" b="0" i="1" dirty="0" smtClean="0">
                            <a:solidFill>
                              <a:schemeClr val="tx2"/>
                            </a:solidFill>
                            <a:latin typeface="Cambria Math" panose="02040503050406030204" pitchFamily="18" charset="0"/>
                          </a:rPr>
                          <m:t>1, 2, 3, 4,…, </m:t>
                        </m:r>
                        <m:r>
                          <a:rPr lang="it-IT" sz="2400" b="0" i="1" dirty="0" smtClean="0">
                            <a:solidFill>
                              <a:schemeClr val="tx2"/>
                            </a:solidFill>
                            <a:latin typeface="Cambria Math" panose="02040503050406030204" pitchFamily="18" charset="0"/>
                          </a:rPr>
                          <m:t>𝑚</m:t>
                        </m:r>
                      </m:e>
                    </m:d>
                  </m:oMath>
                </a14:m>
                <a:endParaRPr lang="it-IT" dirty="0">
                  <a:solidFill>
                    <a:schemeClr val="tx2"/>
                  </a:solidFill>
                </a:endParaRPr>
              </a:p>
            </p:txBody>
          </p:sp>
        </mc:Choice>
        <mc:Fallback>
          <p:sp>
            <p:nvSpPr>
              <p:cNvPr id="6" name="CasellaDiTesto 5">
                <a:extLst>
                  <a:ext uri="{FF2B5EF4-FFF2-40B4-BE49-F238E27FC236}">
                    <a16:creationId xmlns:a16="http://schemas.microsoft.com/office/drawing/2014/main" id="{58364DB3-4220-BE89-C17E-F2D1E46B562B}"/>
                  </a:ext>
                </a:extLst>
              </p:cNvPr>
              <p:cNvSpPr txBox="1">
                <a:spLocks noRot="1" noChangeAspect="1" noMove="1" noResize="1" noEditPoints="1" noAdjustHandles="1" noChangeArrowheads="1" noChangeShapeType="1" noTextEdit="1"/>
              </p:cNvSpPr>
              <p:nvPr/>
            </p:nvSpPr>
            <p:spPr>
              <a:xfrm>
                <a:off x="3925956" y="3392671"/>
                <a:ext cx="6096000" cy="461665"/>
              </a:xfrm>
              <a:prstGeom prst="rect">
                <a:avLst/>
              </a:prstGeom>
              <a:blipFill>
                <a:blip r:embed="rId5"/>
                <a:stretch>
                  <a:fillRect/>
                </a:stretch>
              </a:blipFill>
            </p:spPr>
            <p:txBody>
              <a:bodyPr/>
              <a:lstStyle/>
              <a:p>
                <a:r>
                  <a:rPr lang="it-IT">
                    <a:noFill/>
                  </a:rPr>
                  <a:t> </a:t>
                </a:r>
              </a:p>
            </p:txBody>
          </p:sp>
        </mc:Fallback>
      </mc:AlternateContent>
      <p:sp>
        <p:nvSpPr>
          <p:cNvPr id="7" name="CasellaDiTesto 6">
            <a:extLst>
              <a:ext uri="{FF2B5EF4-FFF2-40B4-BE49-F238E27FC236}">
                <a16:creationId xmlns:a16="http://schemas.microsoft.com/office/drawing/2014/main" id="{B450E2FD-212F-3AAA-BA3E-71087CF41A3C}"/>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22</a:t>
            </a:fld>
            <a:endParaRPr lang="it-IT" dirty="0"/>
          </a:p>
        </p:txBody>
      </p:sp>
    </p:spTree>
    <p:extLst>
      <p:ext uri="{BB962C8B-B14F-4D97-AF65-F5344CB8AC3E}">
        <p14:creationId xmlns:p14="http://schemas.microsoft.com/office/powerpoint/2010/main" val="23286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SHAP-How it works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FBCE61D1-EA86-17F7-BA90-1B6402845C67}"/>
              </a:ext>
            </a:extLst>
          </p:cNvPr>
          <p:cNvSpPr txBox="1"/>
          <p:nvPr/>
        </p:nvSpPr>
        <p:spPr>
          <a:xfrm>
            <a:off x="508443" y="2093677"/>
            <a:ext cx="11175113" cy="132343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solidFill>
              </a:rPr>
              <a:t>Let us now define a function ν, called a </a:t>
            </a:r>
            <a:r>
              <a:rPr lang="en-US" sz="2000" b="1" dirty="0">
                <a:solidFill>
                  <a:schemeClr val="tx2"/>
                </a:solidFill>
              </a:rPr>
              <a:t>characteristic function</a:t>
            </a:r>
            <a:r>
              <a:rPr lang="en-US" sz="2000" dirty="0">
                <a:solidFill>
                  <a:schemeClr val="tx2"/>
                </a:solidFill>
              </a:rPr>
              <a:t>, which associates each coalition with a real number. The value </a:t>
            </a:r>
            <a:r>
              <a:rPr lang="el-GR" sz="2000" i="1" dirty="0">
                <a:solidFill>
                  <a:schemeClr val="tx2"/>
                </a:solidFill>
              </a:rPr>
              <a:t>ν</a:t>
            </a:r>
            <a:r>
              <a:rPr lang="it-IT" sz="2000" i="1" dirty="0">
                <a:solidFill>
                  <a:schemeClr val="tx2"/>
                </a:solidFill>
              </a:rPr>
              <a:t>(S) </a:t>
            </a:r>
            <a:r>
              <a:rPr lang="en-US" sz="2000" dirty="0">
                <a:solidFill>
                  <a:schemeClr val="tx2"/>
                </a:solidFill>
              </a:rPr>
              <a:t>will be called the </a:t>
            </a:r>
            <a:r>
              <a:rPr lang="en-US" sz="2000" b="1" dirty="0">
                <a:solidFill>
                  <a:schemeClr val="tx2"/>
                </a:solidFill>
              </a:rPr>
              <a:t>worth of the coalition</a:t>
            </a:r>
            <a:r>
              <a:rPr lang="en-US" sz="2000" dirty="0">
                <a:solidFill>
                  <a:schemeClr val="tx2"/>
                </a:solidFill>
              </a:rPr>
              <a:t> S and represents the total gain obtained by the coalition if the members act together.</a:t>
            </a:r>
          </a:p>
          <a:p>
            <a:pPr marL="285750" indent="-285750">
              <a:buFont typeface="Arial" panose="020B0604020202020204" pitchFamily="34" charset="0"/>
              <a:buChar char="•"/>
            </a:pPr>
            <a:r>
              <a:rPr lang="en-US" sz="2000" dirty="0">
                <a:solidFill>
                  <a:schemeClr val="tx2"/>
                </a:solidFill>
              </a:rPr>
              <a:t>Obviously in the trivial case:</a:t>
            </a:r>
            <a:endParaRPr lang="it-IT" sz="2000" dirty="0">
              <a:solidFill>
                <a:schemeClr val="tx2"/>
              </a:solidFill>
            </a:endParaRPr>
          </a:p>
        </p:txBody>
      </p:sp>
      <p:pic>
        <p:nvPicPr>
          <p:cNvPr id="10" name="Immagine 9">
            <a:extLst>
              <a:ext uri="{FF2B5EF4-FFF2-40B4-BE49-F238E27FC236}">
                <a16:creationId xmlns:a16="http://schemas.microsoft.com/office/drawing/2014/main" id="{288A626C-D59D-99CC-6877-3F404429203F}"/>
              </a:ext>
            </a:extLst>
          </p:cNvPr>
          <p:cNvPicPr>
            <a:picLocks noChangeAspect="1"/>
          </p:cNvPicPr>
          <p:nvPr/>
        </p:nvPicPr>
        <p:blipFill>
          <a:blip r:embed="rId4"/>
          <a:stretch>
            <a:fillRect/>
          </a:stretch>
        </p:blipFill>
        <p:spPr>
          <a:xfrm>
            <a:off x="5474897" y="3281861"/>
            <a:ext cx="1242206" cy="605177"/>
          </a:xfrm>
          <a:prstGeom prst="rect">
            <a:avLst/>
          </a:prstGeom>
        </p:spPr>
      </p:pic>
      <p:sp>
        <p:nvSpPr>
          <p:cNvPr id="11" name="Rettangolo con angoli arrotondati 10">
            <a:extLst>
              <a:ext uri="{FF2B5EF4-FFF2-40B4-BE49-F238E27FC236}">
                <a16:creationId xmlns:a16="http://schemas.microsoft.com/office/drawing/2014/main" id="{5862E977-4EE9-8558-C0C2-F389FD8C0C5B}"/>
              </a:ext>
            </a:extLst>
          </p:cNvPr>
          <p:cNvSpPr/>
          <p:nvPr/>
        </p:nvSpPr>
        <p:spPr>
          <a:xfrm>
            <a:off x="3048000" y="5618136"/>
            <a:ext cx="6255026" cy="9402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pic>
        <p:nvPicPr>
          <p:cNvPr id="12" name="Immagine 11">
            <a:extLst>
              <a:ext uri="{FF2B5EF4-FFF2-40B4-BE49-F238E27FC236}">
                <a16:creationId xmlns:a16="http://schemas.microsoft.com/office/drawing/2014/main" id="{0A2E60C4-4C00-4F71-6D6D-135F6C63AB0F}"/>
              </a:ext>
            </a:extLst>
          </p:cNvPr>
          <p:cNvPicPr>
            <a:picLocks noChangeAspect="1"/>
          </p:cNvPicPr>
          <p:nvPr/>
        </p:nvPicPr>
        <p:blipFill>
          <a:blip r:embed="rId5"/>
          <a:stretch>
            <a:fillRect/>
          </a:stretch>
        </p:blipFill>
        <p:spPr>
          <a:xfrm>
            <a:off x="4699442" y="4893554"/>
            <a:ext cx="2793114" cy="524947"/>
          </a:xfrm>
          <a:prstGeom prst="rect">
            <a:avLst/>
          </a:prstGeom>
        </p:spPr>
      </p:pic>
      <p:sp>
        <p:nvSpPr>
          <p:cNvPr id="13" name="CasellaDiTesto 12">
            <a:extLst>
              <a:ext uri="{FF2B5EF4-FFF2-40B4-BE49-F238E27FC236}">
                <a16:creationId xmlns:a16="http://schemas.microsoft.com/office/drawing/2014/main" id="{4DC4FE17-3ED2-0699-B861-E30159735C5D}"/>
              </a:ext>
            </a:extLst>
          </p:cNvPr>
          <p:cNvSpPr txBox="1"/>
          <p:nvPr/>
        </p:nvSpPr>
        <p:spPr>
          <a:xfrm>
            <a:off x="3048000" y="5775494"/>
            <a:ext cx="6096000" cy="707886"/>
          </a:xfrm>
          <a:prstGeom prst="rect">
            <a:avLst/>
          </a:prstGeom>
          <a:noFill/>
        </p:spPr>
        <p:txBody>
          <a:bodyPr wrap="square">
            <a:spAutoFit/>
          </a:bodyPr>
          <a:lstStyle/>
          <a:p>
            <a:pPr algn="ctr"/>
            <a:r>
              <a:rPr lang="en-US" sz="2000" dirty="0">
                <a:solidFill>
                  <a:schemeClr val="tx2"/>
                </a:solidFill>
              </a:rPr>
              <a:t>The aim now is to assess what each player’s contribution is in the total payoff.</a:t>
            </a:r>
            <a:endParaRPr lang="it-IT" sz="2000" dirty="0">
              <a:solidFill>
                <a:schemeClr val="tx2"/>
              </a:solidFill>
            </a:endParaRPr>
          </a:p>
        </p:txBody>
      </p:sp>
      <p:sp>
        <p:nvSpPr>
          <p:cNvPr id="14" name="CasellaDiTesto 13">
            <a:extLst>
              <a:ext uri="{FF2B5EF4-FFF2-40B4-BE49-F238E27FC236}">
                <a16:creationId xmlns:a16="http://schemas.microsoft.com/office/drawing/2014/main" id="{5BA00619-02E1-B3C0-F73B-9FD1A12E1E34}"/>
              </a:ext>
            </a:extLst>
          </p:cNvPr>
          <p:cNvSpPr txBox="1"/>
          <p:nvPr/>
        </p:nvSpPr>
        <p:spPr>
          <a:xfrm>
            <a:off x="508443" y="4047259"/>
            <a:ext cx="6096000"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solidFill>
              </a:rPr>
              <a:t>At this point, for the calculation of the value of {3}, for example, you can proceed by subtracting: </a:t>
            </a:r>
            <a:endParaRPr lang="it-IT" sz="2000" dirty="0">
              <a:solidFill>
                <a:schemeClr val="tx2"/>
              </a:solidFill>
            </a:endParaRPr>
          </a:p>
        </p:txBody>
      </p:sp>
      <p:sp>
        <p:nvSpPr>
          <p:cNvPr id="3" name="CasellaDiTesto 2">
            <a:extLst>
              <a:ext uri="{FF2B5EF4-FFF2-40B4-BE49-F238E27FC236}">
                <a16:creationId xmlns:a16="http://schemas.microsoft.com/office/drawing/2014/main" id="{7F001BAA-5F66-9A74-C13A-2205C9CC6992}"/>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23</a:t>
            </a:fld>
            <a:endParaRPr lang="it-IT" dirty="0"/>
          </a:p>
        </p:txBody>
      </p:sp>
    </p:spTree>
    <p:extLst>
      <p:ext uri="{BB962C8B-B14F-4D97-AF65-F5344CB8AC3E}">
        <p14:creationId xmlns:p14="http://schemas.microsoft.com/office/powerpoint/2010/main" val="263571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SHAP-How it works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CasellaDiTesto 2">
            <a:extLst>
              <a:ext uri="{FF2B5EF4-FFF2-40B4-BE49-F238E27FC236}">
                <a16:creationId xmlns:a16="http://schemas.microsoft.com/office/drawing/2014/main" id="{04B257BA-AD2E-FFE1-E249-4BBD6F333058}"/>
              </a:ext>
            </a:extLst>
          </p:cNvPr>
          <p:cNvSpPr txBox="1"/>
          <p:nvPr/>
        </p:nvSpPr>
        <p:spPr>
          <a:xfrm>
            <a:off x="573964" y="2142776"/>
            <a:ext cx="6096000" cy="707886"/>
          </a:xfrm>
          <a:prstGeom prst="rect">
            <a:avLst/>
          </a:prstGeom>
          <a:noFill/>
        </p:spPr>
        <p:txBody>
          <a:bodyPr wrap="square">
            <a:spAutoFit/>
          </a:bodyPr>
          <a:lstStyle/>
          <a:p>
            <a:r>
              <a:rPr lang="en-US" sz="2000" dirty="0">
                <a:solidFill>
                  <a:schemeClr val="tx2"/>
                </a:solidFill>
              </a:rPr>
              <a:t>Considering the number of permutations and summing up on all other possible combinations we get: </a:t>
            </a:r>
            <a:endParaRPr lang="it-IT" sz="2000" dirty="0">
              <a:solidFill>
                <a:schemeClr val="tx2"/>
              </a:solidFill>
            </a:endParaRP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2A7CB5F6-4292-0472-9D97-56484082C9D6}"/>
                  </a:ext>
                </a:extLst>
              </p:cNvPr>
              <p:cNvSpPr txBox="1"/>
              <p:nvPr/>
            </p:nvSpPr>
            <p:spPr>
              <a:xfrm>
                <a:off x="573964" y="4727301"/>
                <a:ext cx="6096000" cy="1015663"/>
              </a:xfrm>
              <a:prstGeom prst="rect">
                <a:avLst/>
              </a:prstGeom>
              <a:noFill/>
            </p:spPr>
            <p:txBody>
              <a:bodyPr wrap="square">
                <a:spAutoFit/>
              </a:bodyPr>
              <a:lstStyle/>
              <a:p>
                <a:r>
                  <a:rPr lang="en-US" sz="2000" dirty="0">
                    <a:solidFill>
                      <a:schemeClr val="tx2"/>
                    </a:solidFill>
                  </a:rPr>
                  <a:t>where </a:t>
                </a:r>
                <a14:m>
                  <m:oMath xmlns:m="http://schemas.openxmlformats.org/officeDocument/2006/math">
                    <m:d>
                      <m:dPr>
                        <m:begChr m:val="|"/>
                        <m:endChr m:val="|"/>
                        <m:ctrlPr>
                          <a:rPr lang="en-US" sz="2000" i="1" smtClean="0">
                            <a:solidFill>
                              <a:schemeClr val="tx2"/>
                            </a:solidFill>
                            <a:latin typeface="Cambria Math" panose="02040503050406030204" pitchFamily="18" charset="0"/>
                          </a:rPr>
                        </m:ctrlPr>
                      </m:dPr>
                      <m:e>
                        <m:r>
                          <a:rPr lang="it-IT" sz="2000" b="0" i="1" smtClean="0">
                            <a:solidFill>
                              <a:schemeClr val="tx2"/>
                            </a:solidFill>
                            <a:latin typeface="Cambria Math" panose="02040503050406030204" pitchFamily="18" charset="0"/>
                          </a:rPr>
                          <m:t>𝐹</m:t>
                        </m:r>
                      </m:e>
                    </m:d>
                    <m:r>
                      <a:rPr lang="it-IT" sz="2000" b="0" i="1" smtClean="0">
                        <a:solidFill>
                          <a:schemeClr val="tx2"/>
                        </a:solidFill>
                        <a:latin typeface="Cambria Math" panose="02040503050406030204" pitchFamily="18" charset="0"/>
                      </a:rPr>
                      <m:t>!</m:t>
                    </m:r>
                  </m:oMath>
                </a14:m>
                <a:r>
                  <a:rPr lang="en-US" sz="2000" dirty="0">
                    <a:solidFill>
                      <a:schemeClr val="tx2"/>
                    </a:solidFill>
                  </a:rPr>
                  <a:t> is the total number of permutations of the grand coalition, </a:t>
                </a:r>
                <a:r>
                  <a:rPr lang="en-US" sz="2000" i="1" dirty="0">
                    <a:solidFill>
                      <a:schemeClr val="tx2"/>
                    </a:solidFill>
                  </a:rPr>
                  <a:t>S</a:t>
                </a:r>
                <a:r>
                  <a:rPr lang="en-US" sz="2000" dirty="0">
                    <a:solidFill>
                      <a:schemeClr val="tx2"/>
                    </a:solidFill>
                  </a:rPr>
                  <a:t> indicates the coalition and </a:t>
                </a:r>
                <a14:m>
                  <m:oMath xmlns:m="http://schemas.openxmlformats.org/officeDocument/2006/math">
                    <m:r>
                      <a:rPr lang="it-IT" sz="2000" b="0" i="1" smtClean="0">
                        <a:solidFill>
                          <a:schemeClr val="tx2"/>
                        </a:solidFill>
                        <a:latin typeface="Cambria Math" panose="02040503050406030204" pitchFamily="18" charset="0"/>
                      </a:rPr>
                      <m:t>𝑆</m:t>
                    </m:r>
                    <m:r>
                      <a:rPr lang="it-IT" sz="2000" b="0" i="1" smtClean="0">
                        <a:solidFill>
                          <a:schemeClr val="tx2"/>
                        </a:solidFill>
                        <a:latin typeface="Cambria Math" panose="02040503050406030204" pitchFamily="18" charset="0"/>
                        <a:ea typeface="Cambria Math" panose="02040503050406030204" pitchFamily="18" charset="0"/>
                      </a:rPr>
                      <m:t>∪</m:t>
                    </m:r>
                    <m:d>
                      <m:dPr>
                        <m:begChr m:val="{"/>
                        <m:endChr m:val="}"/>
                        <m:ctrlPr>
                          <a:rPr lang="it-IT" sz="2000" b="0" i="1" smtClean="0">
                            <a:solidFill>
                              <a:schemeClr val="tx2"/>
                            </a:solidFill>
                            <a:latin typeface="Cambria Math" panose="02040503050406030204" pitchFamily="18" charset="0"/>
                            <a:ea typeface="Cambria Math" panose="02040503050406030204" pitchFamily="18" charset="0"/>
                          </a:rPr>
                        </m:ctrlPr>
                      </m:dPr>
                      <m:e>
                        <m:r>
                          <a:rPr lang="it-IT" sz="2000" b="0" i="1" smtClean="0">
                            <a:solidFill>
                              <a:schemeClr val="tx2"/>
                            </a:solidFill>
                            <a:latin typeface="Cambria Math" panose="02040503050406030204" pitchFamily="18" charset="0"/>
                            <a:ea typeface="Cambria Math" panose="02040503050406030204" pitchFamily="18" charset="0"/>
                          </a:rPr>
                          <m:t>𝑖</m:t>
                        </m:r>
                      </m:e>
                    </m:d>
                  </m:oMath>
                </a14:m>
                <a:r>
                  <a:rPr lang="en-US" sz="2000" dirty="0">
                    <a:solidFill>
                      <a:schemeClr val="tx2"/>
                    </a:solidFill>
                  </a:rPr>
                  <a:t> indicates the coalition with the addition of </a:t>
                </a:r>
                <a:r>
                  <a:rPr lang="en-US" sz="2000" i="1" dirty="0">
                    <a:solidFill>
                      <a:schemeClr val="tx2"/>
                    </a:solidFill>
                  </a:rPr>
                  <a:t>i</a:t>
                </a:r>
                <a:r>
                  <a:rPr lang="en-US" sz="2000" dirty="0">
                    <a:solidFill>
                      <a:schemeClr val="tx2"/>
                    </a:solidFill>
                  </a:rPr>
                  <a:t>.</a:t>
                </a:r>
                <a:endParaRPr lang="it-IT" sz="2000" dirty="0">
                  <a:solidFill>
                    <a:schemeClr val="tx2"/>
                  </a:solidFill>
                </a:endParaRPr>
              </a:p>
            </p:txBody>
          </p:sp>
        </mc:Choice>
        <mc:Fallback xmlns="">
          <p:sp>
            <p:nvSpPr>
              <p:cNvPr id="4" name="CasellaDiTesto 3">
                <a:extLst>
                  <a:ext uri="{FF2B5EF4-FFF2-40B4-BE49-F238E27FC236}">
                    <a16:creationId xmlns:a16="http://schemas.microsoft.com/office/drawing/2014/main" id="{2A7CB5F6-4292-0472-9D97-56484082C9D6}"/>
                  </a:ext>
                </a:extLst>
              </p:cNvPr>
              <p:cNvSpPr txBox="1">
                <a:spLocks noRot="1" noChangeAspect="1" noMove="1" noResize="1" noEditPoints="1" noAdjustHandles="1" noChangeArrowheads="1" noChangeShapeType="1" noTextEdit="1"/>
              </p:cNvSpPr>
              <p:nvPr/>
            </p:nvSpPr>
            <p:spPr>
              <a:xfrm>
                <a:off x="573964" y="4727301"/>
                <a:ext cx="6096000" cy="1015663"/>
              </a:xfrm>
              <a:prstGeom prst="rect">
                <a:avLst/>
              </a:prstGeom>
              <a:blipFill>
                <a:blip r:embed="rId4"/>
                <a:stretch>
                  <a:fillRect l="-1000" t="-2994" b="-9581"/>
                </a:stretch>
              </a:blipFill>
            </p:spPr>
            <p:txBody>
              <a:bodyPr/>
              <a:lstStyle/>
              <a:p>
                <a:r>
                  <a:rPr lang="it-IT">
                    <a:noFill/>
                  </a:rPr>
                  <a:t> </a:t>
                </a:r>
              </a:p>
            </p:txBody>
          </p:sp>
        </mc:Fallback>
      </mc:AlternateContent>
      <p:sp>
        <p:nvSpPr>
          <p:cNvPr id="5" name="Rettangolo con angoli arrotondati 4">
            <a:extLst>
              <a:ext uri="{FF2B5EF4-FFF2-40B4-BE49-F238E27FC236}">
                <a16:creationId xmlns:a16="http://schemas.microsoft.com/office/drawing/2014/main" id="{4ADF4D3C-238F-BBCC-BEA9-8B0E57B1B961}"/>
              </a:ext>
            </a:extLst>
          </p:cNvPr>
          <p:cNvSpPr/>
          <p:nvPr/>
        </p:nvSpPr>
        <p:spPr>
          <a:xfrm>
            <a:off x="2674433" y="5942618"/>
            <a:ext cx="6218583" cy="707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pic>
        <p:nvPicPr>
          <p:cNvPr id="6" name="Immagine 5">
            <a:extLst>
              <a:ext uri="{FF2B5EF4-FFF2-40B4-BE49-F238E27FC236}">
                <a16:creationId xmlns:a16="http://schemas.microsoft.com/office/drawing/2014/main" id="{EF457589-6DB1-B5F4-E508-08AC0E56ECE3}"/>
              </a:ext>
            </a:extLst>
          </p:cNvPr>
          <p:cNvPicPr>
            <a:picLocks noChangeAspect="1"/>
          </p:cNvPicPr>
          <p:nvPr/>
        </p:nvPicPr>
        <p:blipFill>
          <a:blip r:embed="rId5"/>
          <a:stretch>
            <a:fillRect/>
          </a:stretch>
        </p:blipFill>
        <p:spPr>
          <a:xfrm>
            <a:off x="1617184" y="3091140"/>
            <a:ext cx="8892597" cy="1453598"/>
          </a:xfrm>
          <a:prstGeom prst="rect">
            <a:avLst/>
          </a:prstGeom>
        </p:spPr>
      </p:pic>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BF5F35C0-83FE-7F32-5FDC-F478471562C7}"/>
                  </a:ext>
                </a:extLst>
              </p:cNvPr>
              <p:cNvSpPr txBox="1"/>
              <p:nvPr/>
            </p:nvSpPr>
            <p:spPr>
              <a:xfrm>
                <a:off x="2674433" y="5942618"/>
                <a:ext cx="6096000" cy="707886"/>
              </a:xfrm>
              <a:prstGeom prst="rect">
                <a:avLst/>
              </a:prstGeom>
              <a:noFill/>
            </p:spPr>
            <p:txBody>
              <a:bodyPr wrap="square">
                <a:spAutoFit/>
              </a:bodyPr>
              <a:lstStyle/>
              <a:p>
                <a:pPr algn="ctr"/>
                <a:r>
                  <a:rPr lang="en-US" sz="2000" dirty="0">
                    <a:solidFill>
                      <a:schemeClr val="tx2"/>
                    </a:solidFill>
                  </a:rPr>
                  <a:t>The </a:t>
                </a:r>
                <a14:m>
                  <m:oMath xmlns:m="http://schemas.openxmlformats.org/officeDocument/2006/math">
                    <m:sSub>
                      <m:sSubPr>
                        <m:ctrlPr>
                          <a:rPr lang="en-US" sz="2000" i="1" smtClean="0">
                            <a:solidFill>
                              <a:schemeClr val="tx2"/>
                            </a:solidFill>
                            <a:latin typeface="Cambria Math" panose="02040503050406030204" pitchFamily="18" charset="0"/>
                          </a:rPr>
                        </m:ctrlPr>
                      </m:sSubPr>
                      <m:e>
                        <m:r>
                          <m:rPr>
                            <m:nor/>
                          </m:rPr>
                          <a:rPr lang="el-GR" sz="2000" dirty="0" smtClean="0">
                            <a:solidFill>
                              <a:schemeClr val="tx2"/>
                            </a:solidFill>
                          </a:rPr>
                          <m:t>φ</m:t>
                        </m:r>
                      </m:e>
                      <m:sub>
                        <m:r>
                          <a:rPr lang="it-IT" sz="2000" b="0" i="1" smtClean="0">
                            <a:solidFill>
                              <a:schemeClr val="tx2"/>
                            </a:solidFill>
                            <a:latin typeface="Cambria Math" panose="02040503050406030204" pitchFamily="18" charset="0"/>
                          </a:rPr>
                          <m:t>𝑖</m:t>
                        </m:r>
                      </m:sub>
                    </m:sSub>
                  </m:oMath>
                </a14:m>
                <a:r>
                  <a:rPr lang="en-US" sz="2000" dirty="0">
                    <a:solidFill>
                      <a:schemeClr val="tx2"/>
                    </a:solidFill>
                  </a:rPr>
                  <a:t> value is called </a:t>
                </a:r>
                <a:r>
                  <a:rPr lang="en-US" sz="2000" b="1" dirty="0">
                    <a:solidFill>
                      <a:schemeClr val="tx2"/>
                    </a:solidFill>
                  </a:rPr>
                  <a:t>Shapley Value </a:t>
                </a:r>
                <a:r>
                  <a:rPr lang="en-US" sz="2000" dirty="0">
                    <a:solidFill>
                      <a:schemeClr val="tx2"/>
                    </a:solidFill>
                  </a:rPr>
                  <a:t>and represents the average contribution of the player, or variable, </a:t>
                </a:r>
                <a:r>
                  <a:rPr lang="en-US" sz="2000" i="1" dirty="0">
                    <a:solidFill>
                      <a:schemeClr val="tx2"/>
                    </a:solidFill>
                  </a:rPr>
                  <a:t>i</a:t>
                </a:r>
                <a:r>
                  <a:rPr lang="en-US" sz="2000" dirty="0">
                    <a:solidFill>
                      <a:schemeClr val="tx2"/>
                    </a:solidFill>
                  </a:rPr>
                  <a:t>. </a:t>
                </a:r>
                <a:endParaRPr lang="it-IT" sz="2000" dirty="0">
                  <a:solidFill>
                    <a:schemeClr val="tx2"/>
                  </a:solidFill>
                </a:endParaRPr>
              </a:p>
            </p:txBody>
          </p:sp>
        </mc:Choice>
        <mc:Fallback xmlns="">
          <p:sp>
            <p:nvSpPr>
              <p:cNvPr id="15" name="CasellaDiTesto 14">
                <a:extLst>
                  <a:ext uri="{FF2B5EF4-FFF2-40B4-BE49-F238E27FC236}">
                    <a16:creationId xmlns:a16="http://schemas.microsoft.com/office/drawing/2014/main" id="{BF5F35C0-83FE-7F32-5FDC-F478471562C7}"/>
                  </a:ext>
                </a:extLst>
              </p:cNvPr>
              <p:cNvSpPr txBox="1">
                <a:spLocks noRot="1" noChangeAspect="1" noMove="1" noResize="1" noEditPoints="1" noAdjustHandles="1" noChangeArrowheads="1" noChangeShapeType="1" noTextEdit="1"/>
              </p:cNvSpPr>
              <p:nvPr/>
            </p:nvSpPr>
            <p:spPr>
              <a:xfrm>
                <a:off x="2674433" y="5942618"/>
                <a:ext cx="6096000" cy="707886"/>
              </a:xfrm>
              <a:prstGeom prst="rect">
                <a:avLst/>
              </a:prstGeom>
              <a:blipFill>
                <a:blip r:embed="rId6"/>
                <a:stretch>
                  <a:fillRect t="-5172" r="-400" b="-14655"/>
                </a:stretch>
              </a:blipFill>
            </p:spPr>
            <p:txBody>
              <a:bodyPr/>
              <a:lstStyle/>
              <a:p>
                <a:r>
                  <a:rPr lang="it-IT">
                    <a:noFill/>
                  </a:rPr>
                  <a:t> </a:t>
                </a:r>
              </a:p>
            </p:txBody>
          </p:sp>
        </mc:Fallback>
      </mc:AlternateContent>
      <p:sp>
        <p:nvSpPr>
          <p:cNvPr id="7" name="CasellaDiTesto 6">
            <a:extLst>
              <a:ext uri="{FF2B5EF4-FFF2-40B4-BE49-F238E27FC236}">
                <a16:creationId xmlns:a16="http://schemas.microsoft.com/office/drawing/2014/main" id="{42208BF2-9438-4911-4766-A6235A69B8BC}"/>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24</a:t>
            </a:fld>
            <a:endParaRPr lang="it-IT" dirty="0"/>
          </a:p>
        </p:txBody>
      </p:sp>
    </p:spTree>
    <p:extLst>
      <p:ext uri="{BB962C8B-B14F-4D97-AF65-F5344CB8AC3E}">
        <p14:creationId xmlns:p14="http://schemas.microsoft.com/office/powerpoint/2010/main" val="52644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Shapley Values in Machine Learning</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CDAB5AED-F075-FD3C-2044-4AD5C784F05B}"/>
              </a:ext>
            </a:extLst>
          </p:cNvPr>
          <p:cNvSpPr txBox="1"/>
          <p:nvPr/>
        </p:nvSpPr>
        <p:spPr>
          <a:xfrm>
            <a:off x="458131" y="2222934"/>
            <a:ext cx="4373120" cy="707886"/>
          </a:xfrm>
          <a:prstGeom prst="rect">
            <a:avLst/>
          </a:prstGeom>
          <a:noFill/>
        </p:spPr>
        <p:txBody>
          <a:bodyPr wrap="none" rtlCol="0">
            <a:spAutoFit/>
          </a:bodyPr>
          <a:lstStyle/>
          <a:p>
            <a:r>
              <a:rPr lang="en-US" sz="2000" dirty="0">
                <a:solidFill>
                  <a:schemeClr val="tx2"/>
                </a:solidFill>
              </a:rPr>
              <a:t>How translate this in Machine Learning?</a:t>
            </a:r>
          </a:p>
          <a:p>
            <a:pPr marL="342900" indent="-342900">
              <a:buFont typeface="Arial" panose="020B0604020202020204" pitchFamily="34" charset="0"/>
              <a:buChar char="•"/>
            </a:pPr>
            <a:r>
              <a:rPr lang="en-US" sz="2000" b="1" dirty="0">
                <a:solidFill>
                  <a:schemeClr val="tx2"/>
                </a:solidFill>
              </a:rPr>
              <a:t>SHAP</a:t>
            </a:r>
            <a:r>
              <a:rPr lang="en-US" sz="2000" dirty="0">
                <a:solidFill>
                  <a:schemeClr val="tx2"/>
                </a:solidFill>
              </a:rPr>
              <a:t> (Shapley Additive Explanation)</a:t>
            </a:r>
            <a:endParaRPr lang="it-IT" sz="2000" dirty="0">
              <a:solidFill>
                <a:schemeClr val="tx2"/>
              </a:solidFill>
            </a:endParaRPr>
          </a:p>
        </p:txBody>
      </p:sp>
      <p:sp>
        <p:nvSpPr>
          <p:cNvPr id="39" name="Rettangolo 38">
            <a:extLst>
              <a:ext uri="{FF2B5EF4-FFF2-40B4-BE49-F238E27FC236}">
                <a16:creationId xmlns:a16="http://schemas.microsoft.com/office/drawing/2014/main" id="{EBBCCCA5-A1BC-125B-AA43-28555001A7C4}"/>
              </a:ext>
            </a:extLst>
          </p:cNvPr>
          <p:cNvSpPr/>
          <p:nvPr/>
        </p:nvSpPr>
        <p:spPr>
          <a:xfrm>
            <a:off x="4444635" y="3204895"/>
            <a:ext cx="1459054" cy="199218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0" name="Rettangolo 39">
            <a:extLst>
              <a:ext uri="{FF2B5EF4-FFF2-40B4-BE49-F238E27FC236}">
                <a16:creationId xmlns:a16="http://schemas.microsoft.com/office/drawing/2014/main" id="{43799CB4-2DC5-943A-E4F6-F85569031C1B}"/>
              </a:ext>
            </a:extLst>
          </p:cNvPr>
          <p:cNvSpPr/>
          <p:nvPr/>
        </p:nvSpPr>
        <p:spPr>
          <a:xfrm>
            <a:off x="5903689" y="3203068"/>
            <a:ext cx="1459054" cy="199218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CasellaDiTesto 2">
            <a:extLst>
              <a:ext uri="{FF2B5EF4-FFF2-40B4-BE49-F238E27FC236}">
                <a16:creationId xmlns:a16="http://schemas.microsoft.com/office/drawing/2014/main" id="{5BFB8518-95B7-5AF1-D54D-A2B395704258}"/>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25</a:t>
            </a:fld>
            <a:endParaRPr lang="it-IT" dirty="0"/>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47DC9BA0-0B20-54D3-593A-261CC7CAC32A}"/>
                  </a:ext>
                </a:extLst>
              </p:cNvPr>
              <p:cNvSpPr txBox="1"/>
              <p:nvPr/>
            </p:nvSpPr>
            <p:spPr>
              <a:xfrm>
                <a:off x="6298331" y="3383123"/>
                <a:ext cx="488980"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it-IT" sz="3600" smtClean="0">
                              <a:solidFill>
                                <a:schemeClr val="tx2"/>
                              </a:solidFill>
                              <a:latin typeface="Cambria Math" panose="02040503050406030204" pitchFamily="18" charset="0"/>
                            </a:rPr>
                          </m:ctrlPr>
                        </m:sSupPr>
                        <m:e>
                          <m:r>
                            <a:rPr lang="it-IT" sz="3600" b="0" i="1" smtClean="0">
                              <a:solidFill>
                                <a:schemeClr val="tx2"/>
                              </a:solidFill>
                              <a:latin typeface="Cambria Math" panose="02040503050406030204" pitchFamily="18" charset="0"/>
                            </a:rPr>
                            <m:t>𝑧</m:t>
                          </m:r>
                        </m:e>
                        <m:sup>
                          <m:r>
                            <a:rPr lang="it-IT" sz="3600" i="0">
                              <a:solidFill>
                                <a:schemeClr val="tx2"/>
                              </a:solidFill>
                              <a:latin typeface="Cambria Math" panose="02040503050406030204" pitchFamily="18" charset="0"/>
                            </a:rPr>
                            <m:t>′</m:t>
                          </m:r>
                        </m:sup>
                      </m:sSup>
                    </m:oMath>
                  </m:oMathPara>
                </a14:m>
                <a:endParaRPr lang="it-IT" dirty="0">
                  <a:solidFill>
                    <a:schemeClr val="tx2"/>
                  </a:solidFill>
                </a:endParaRPr>
              </a:p>
            </p:txBody>
          </p:sp>
        </mc:Choice>
        <mc:Fallback>
          <p:sp>
            <p:nvSpPr>
              <p:cNvPr id="4" name="CasellaDiTesto 3">
                <a:extLst>
                  <a:ext uri="{FF2B5EF4-FFF2-40B4-BE49-F238E27FC236}">
                    <a16:creationId xmlns:a16="http://schemas.microsoft.com/office/drawing/2014/main" id="{47DC9BA0-0B20-54D3-593A-261CC7CAC32A}"/>
                  </a:ext>
                </a:extLst>
              </p:cNvPr>
              <p:cNvSpPr txBox="1">
                <a:spLocks noRot="1" noChangeAspect="1" noMove="1" noResize="1" noEditPoints="1" noAdjustHandles="1" noChangeArrowheads="1" noChangeShapeType="1" noTextEdit="1"/>
              </p:cNvSpPr>
              <p:nvPr/>
            </p:nvSpPr>
            <p:spPr>
              <a:xfrm>
                <a:off x="6298331" y="3383123"/>
                <a:ext cx="488980" cy="553998"/>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5" name="CasellaDiTesto 14">
                <a:extLst>
                  <a:ext uri="{FF2B5EF4-FFF2-40B4-BE49-F238E27FC236}">
                    <a16:creationId xmlns:a16="http://schemas.microsoft.com/office/drawing/2014/main" id="{41136028-7D56-D261-A1DB-CCC94CCD05DF}"/>
                  </a:ext>
                </a:extLst>
              </p:cNvPr>
              <p:cNvSpPr txBox="1"/>
              <p:nvPr/>
            </p:nvSpPr>
            <p:spPr>
              <a:xfrm>
                <a:off x="5022416" y="3384950"/>
                <a:ext cx="219494" cy="55399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it-IT" sz="3600" i="1" smtClean="0">
                          <a:solidFill>
                            <a:schemeClr val="tx2"/>
                          </a:solidFill>
                          <a:latin typeface="Cambria Math" panose="02040503050406030204" pitchFamily="18" charset="0"/>
                        </a:rPr>
                        <m:t>𝑥</m:t>
                      </m:r>
                    </m:oMath>
                  </m:oMathPara>
                </a14:m>
                <a:endParaRPr lang="it-IT" sz="2400" dirty="0"/>
              </a:p>
            </p:txBody>
          </p:sp>
        </mc:Choice>
        <mc:Fallback>
          <p:sp>
            <p:nvSpPr>
              <p:cNvPr id="15" name="CasellaDiTesto 14">
                <a:extLst>
                  <a:ext uri="{FF2B5EF4-FFF2-40B4-BE49-F238E27FC236}">
                    <a16:creationId xmlns:a16="http://schemas.microsoft.com/office/drawing/2014/main" id="{41136028-7D56-D261-A1DB-CCC94CCD05DF}"/>
                  </a:ext>
                </a:extLst>
              </p:cNvPr>
              <p:cNvSpPr txBox="1">
                <a:spLocks noRot="1" noChangeAspect="1" noMove="1" noResize="1" noEditPoints="1" noAdjustHandles="1" noChangeArrowheads="1" noChangeShapeType="1" noTextEdit="1"/>
              </p:cNvSpPr>
              <p:nvPr/>
            </p:nvSpPr>
            <p:spPr>
              <a:xfrm>
                <a:off x="5022416" y="3384950"/>
                <a:ext cx="219494" cy="553998"/>
              </a:xfrm>
              <a:prstGeom prst="rect">
                <a:avLst/>
              </a:prstGeom>
              <a:blipFill>
                <a:blip r:embed="rId5"/>
                <a:stretch>
                  <a:fillRect r="-8333"/>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2" name="CasellaDiTesto 21">
                <a:extLst>
                  <a:ext uri="{FF2B5EF4-FFF2-40B4-BE49-F238E27FC236}">
                    <a16:creationId xmlns:a16="http://schemas.microsoft.com/office/drawing/2014/main" id="{9F6299C0-536C-8ACE-111A-B8575DF039DB}"/>
                  </a:ext>
                </a:extLst>
              </p:cNvPr>
              <p:cNvSpPr txBox="1"/>
              <p:nvPr/>
            </p:nvSpPr>
            <p:spPr>
              <a:xfrm>
                <a:off x="4750240" y="4459880"/>
                <a:ext cx="902105" cy="4924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it-IT" sz="3200" i="1" smtClean="0">
                          <a:solidFill>
                            <a:schemeClr val="tx2"/>
                          </a:solidFill>
                          <a:latin typeface="Cambria Math" panose="02040503050406030204" pitchFamily="18" charset="0"/>
                        </a:rPr>
                        <m:t>𝑓</m:t>
                      </m:r>
                      <m:d>
                        <m:dPr>
                          <m:ctrlPr>
                            <a:rPr lang="it-IT" sz="3200" i="1" smtClean="0">
                              <a:solidFill>
                                <a:schemeClr val="tx2"/>
                              </a:solidFill>
                              <a:latin typeface="Cambria Math" panose="02040503050406030204" pitchFamily="18" charset="0"/>
                            </a:rPr>
                          </m:ctrlPr>
                        </m:dPr>
                        <m:e>
                          <m:r>
                            <a:rPr lang="it-IT" sz="3200" i="1">
                              <a:solidFill>
                                <a:schemeClr val="tx2"/>
                              </a:solidFill>
                              <a:latin typeface="Cambria Math" panose="02040503050406030204" pitchFamily="18" charset="0"/>
                            </a:rPr>
                            <m:t>𝑥</m:t>
                          </m:r>
                        </m:e>
                      </m:d>
                    </m:oMath>
                  </m:oMathPara>
                </a14:m>
                <a:endParaRPr lang="it-IT" sz="3200" dirty="0">
                  <a:solidFill>
                    <a:schemeClr val="tx2"/>
                  </a:solidFill>
                </a:endParaRPr>
              </a:p>
            </p:txBody>
          </p:sp>
        </mc:Choice>
        <mc:Fallback>
          <p:sp>
            <p:nvSpPr>
              <p:cNvPr id="22" name="CasellaDiTesto 21">
                <a:extLst>
                  <a:ext uri="{FF2B5EF4-FFF2-40B4-BE49-F238E27FC236}">
                    <a16:creationId xmlns:a16="http://schemas.microsoft.com/office/drawing/2014/main" id="{9F6299C0-536C-8ACE-111A-B8575DF039DB}"/>
                  </a:ext>
                </a:extLst>
              </p:cNvPr>
              <p:cNvSpPr txBox="1">
                <a:spLocks noRot="1" noChangeAspect="1" noMove="1" noResize="1" noEditPoints="1" noAdjustHandles="1" noChangeArrowheads="1" noChangeShapeType="1" noTextEdit="1"/>
              </p:cNvSpPr>
              <p:nvPr/>
            </p:nvSpPr>
            <p:spPr>
              <a:xfrm>
                <a:off x="4750240" y="4459880"/>
                <a:ext cx="902105" cy="492443"/>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3" name="CasellaDiTesto 22">
                <a:extLst>
                  <a:ext uri="{FF2B5EF4-FFF2-40B4-BE49-F238E27FC236}">
                    <a16:creationId xmlns:a16="http://schemas.microsoft.com/office/drawing/2014/main" id="{978D3F45-9629-99A2-405D-B2CD6B1D04B5}"/>
                  </a:ext>
                </a:extLst>
              </p:cNvPr>
              <p:cNvSpPr txBox="1"/>
              <p:nvPr/>
            </p:nvSpPr>
            <p:spPr>
              <a:xfrm>
                <a:off x="6214356" y="4403582"/>
                <a:ext cx="1035475" cy="4924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it-IT" sz="3200" i="1" smtClean="0">
                          <a:solidFill>
                            <a:schemeClr val="tx2"/>
                          </a:solidFill>
                          <a:latin typeface="Cambria Math" panose="02040503050406030204" pitchFamily="18" charset="0"/>
                        </a:rPr>
                        <m:t>𝑔</m:t>
                      </m:r>
                      <m:d>
                        <m:dPr>
                          <m:ctrlPr>
                            <a:rPr lang="it-IT" sz="3200" i="1" smtClean="0">
                              <a:solidFill>
                                <a:schemeClr val="tx2"/>
                              </a:solidFill>
                              <a:latin typeface="Cambria Math" panose="02040503050406030204" pitchFamily="18" charset="0"/>
                            </a:rPr>
                          </m:ctrlPr>
                        </m:dPr>
                        <m:e>
                          <m:sSup>
                            <m:sSupPr>
                              <m:ctrlPr>
                                <a:rPr lang="it-IT" sz="3200" i="1">
                                  <a:solidFill>
                                    <a:schemeClr val="tx2"/>
                                  </a:solidFill>
                                  <a:latin typeface="Cambria Math" panose="02040503050406030204" pitchFamily="18" charset="0"/>
                                </a:rPr>
                              </m:ctrlPr>
                            </m:sSupPr>
                            <m:e>
                              <m:r>
                                <a:rPr lang="it-IT" sz="3200" b="0" i="1" smtClean="0">
                                  <a:solidFill>
                                    <a:schemeClr val="tx2"/>
                                  </a:solidFill>
                                  <a:latin typeface="Cambria Math" panose="02040503050406030204" pitchFamily="18" charset="0"/>
                                </a:rPr>
                                <m:t>𝑧</m:t>
                              </m:r>
                            </m:e>
                            <m:sup>
                              <m:r>
                                <a:rPr lang="it-IT" sz="3200" i="0">
                                  <a:solidFill>
                                    <a:schemeClr val="tx2"/>
                                  </a:solidFill>
                                  <a:latin typeface="Cambria Math" panose="02040503050406030204" pitchFamily="18" charset="0"/>
                                </a:rPr>
                                <m:t>′</m:t>
                              </m:r>
                            </m:sup>
                          </m:sSup>
                        </m:e>
                      </m:d>
                    </m:oMath>
                  </m:oMathPara>
                </a14:m>
                <a:endParaRPr lang="it-IT" sz="3200" dirty="0">
                  <a:solidFill>
                    <a:schemeClr val="tx2"/>
                  </a:solidFill>
                </a:endParaRPr>
              </a:p>
            </p:txBody>
          </p:sp>
        </mc:Choice>
        <mc:Fallback>
          <p:sp>
            <p:nvSpPr>
              <p:cNvPr id="23" name="CasellaDiTesto 22">
                <a:extLst>
                  <a:ext uri="{FF2B5EF4-FFF2-40B4-BE49-F238E27FC236}">
                    <a16:creationId xmlns:a16="http://schemas.microsoft.com/office/drawing/2014/main" id="{978D3F45-9629-99A2-405D-B2CD6B1D04B5}"/>
                  </a:ext>
                </a:extLst>
              </p:cNvPr>
              <p:cNvSpPr txBox="1">
                <a:spLocks noRot="1" noChangeAspect="1" noMove="1" noResize="1" noEditPoints="1" noAdjustHandles="1" noChangeArrowheads="1" noChangeShapeType="1" noTextEdit="1"/>
              </p:cNvSpPr>
              <p:nvPr/>
            </p:nvSpPr>
            <p:spPr>
              <a:xfrm>
                <a:off x="6214356" y="4403582"/>
                <a:ext cx="1035475" cy="492443"/>
              </a:xfrm>
              <a:prstGeom prst="rect">
                <a:avLst/>
              </a:prstGeom>
              <a:blipFill>
                <a:blip r:embed="rId7"/>
                <a:stretch>
                  <a:fillRect/>
                </a:stretch>
              </a:blipFill>
            </p:spPr>
            <p:txBody>
              <a:bodyPr/>
              <a:lstStyle/>
              <a:p>
                <a:r>
                  <a:rPr lang="it-IT">
                    <a:noFill/>
                  </a:rPr>
                  <a:t> </a:t>
                </a:r>
              </a:p>
            </p:txBody>
          </p:sp>
        </mc:Fallback>
      </mc:AlternateContent>
      <p:sp>
        <p:nvSpPr>
          <p:cNvPr id="24" name="CasellaDiTesto 23">
            <a:extLst>
              <a:ext uri="{FF2B5EF4-FFF2-40B4-BE49-F238E27FC236}">
                <a16:creationId xmlns:a16="http://schemas.microsoft.com/office/drawing/2014/main" id="{964069E6-F074-2E1A-2207-838B8C7CB144}"/>
              </a:ext>
            </a:extLst>
          </p:cNvPr>
          <p:cNvSpPr txBox="1"/>
          <p:nvPr/>
        </p:nvSpPr>
        <p:spPr>
          <a:xfrm>
            <a:off x="2935731" y="3339726"/>
            <a:ext cx="1259576" cy="400110"/>
          </a:xfrm>
          <a:prstGeom prst="rect">
            <a:avLst/>
          </a:prstGeom>
          <a:noFill/>
        </p:spPr>
        <p:txBody>
          <a:bodyPr wrap="none" rtlCol="0">
            <a:spAutoFit/>
          </a:bodyPr>
          <a:lstStyle/>
          <a:p>
            <a:r>
              <a:rPr lang="it-IT" sz="2000" dirty="0">
                <a:solidFill>
                  <a:schemeClr val="tx2"/>
                </a:solidFill>
              </a:rPr>
              <a:t>Input</a:t>
            </a:r>
            <a:r>
              <a:rPr lang="it-IT" sz="2000" dirty="0">
                <a:solidFill>
                  <a:schemeClr val="accent1"/>
                </a:solidFill>
              </a:rPr>
              <a:t> </a:t>
            </a:r>
            <a:r>
              <a:rPr lang="it-IT" sz="2000" dirty="0">
                <a:solidFill>
                  <a:schemeClr val="tx2"/>
                </a:solidFill>
              </a:rPr>
              <a:t>data</a:t>
            </a:r>
          </a:p>
        </p:txBody>
      </p:sp>
      <p:sp>
        <p:nvSpPr>
          <p:cNvPr id="25" name="CasellaDiTesto 24">
            <a:extLst>
              <a:ext uri="{FF2B5EF4-FFF2-40B4-BE49-F238E27FC236}">
                <a16:creationId xmlns:a16="http://schemas.microsoft.com/office/drawing/2014/main" id="{7B1AAA5B-FCD1-2B61-692D-9FC246D3627D}"/>
              </a:ext>
            </a:extLst>
          </p:cNvPr>
          <p:cNvSpPr txBox="1"/>
          <p:nvPr/>
        </p:nvSpPr>
        <p:spPr>
          <a:xfrm>
            <a:off x="2830248" y="4414787"/>
            <a:ext cx="1459054" cy="400110"/>
          </a:xfrm>
          <a:prstGeom prst="rect">
            <a:avLst/>
          </a:prstGeom>
          <a:noFill/>
        </p:spPr>
        <p:txBody>
          <a:bodyPr wrap="none" rtlCol="0">
            <a:spAutoFit/>
          </a:bodyPr>
          <a:lstStyle/>
          <a:p>
            <a:r>
              <a:rPr lang="it-IT" sz="2000" dirty="0">
                <a:solidFill>
                  <a:schemeClr val="tx2"/>
                </a:solidFill>
              </a:rPr>
              <a:t>Input model</a:t>
            </a:r>
          </a:p>
        </p:txBody>
      </p:sp>
      <mc:AlternateContent xmlns:mc="http://schemas.openxmlformats.org/markup-compatibility/2006">
        <mc:Choice xmlns:a14="http://schemas.microsoft.com/office/drawing/2010/main" Requires="a14">
          <p:sp>
            <p:nvSpPr>
              <p:cNvPr id="26" name="CasellaDiTesto 25">
                <a:extLst>
                  <a:ext uri="{FF2B5EF4-FFF2-40B4-BE49-F238E27FC236}">
                    <a16:creationId xmlns:a16="http://schemas.microsoft.com/office/drawing/2014/main" id="{2418AA96-F69A-A9B4-E647-3D58C082164A}"/>
                  </a:ext>
                </a:extLst>
              </p:cNvPr>
              <p:cNvSpPr txBox="1"/>
              <p:nvPr/>
            </p:nvSpPr>
            <p:spPr>
              <a:xfrm>
                <a:off x="7585977" y="3245086"/>
                <a:ext cx="2471639" cy="707886"/>
              </a:xfrm>
              <a:prstGeom prst="rect">
                <a:avLst/>
              </a:prstGeom>
              <a:noFill/>
            </p:spPr>
            <p:txBody>
              <a:bodyPr wrap="none" rtlCol="0">
                <a:spAutoFit/>
              </a:bodyPr>
              <a:lstStyle/>
              <a:p>
                <a:r>
                  <a:rPr lang="it-IT" sz="2000" dirty="0">
                    <a:solidFill>
                      <a:schemeClr val="tx2"/>
                    </a:solidFill>
                  </a:rPr>
                  <a:t>Si</a:t>
                </a:r>
                <a:r>
                  <a:rPr lang="it-IT" sz="2000" dirty="0" err="1">
                    <a:solidFill>
                      <a:schemeClr val="tx2"/>
                    </a:solidFill>
                  </a:rPr>
                  <a:t>mplified</a:t>
                </a:r>
                <a:r>
                  <a:rPr lang="it-IT" sz="2000" dirty="0">
                    <a:solidFill>
                      <a:schemeClr val="tx2"/>
                    </a:solidFill>
                  </a:rPr>
                  <a:t> </a:t>
                </a:r>
                <a:r>
                  <a:rPr lang="it-IT" sz="2000" dirty="0" err="1">
                    <a:solidFill>
                      <a:schemeClr val="tx2"/>
                    </a:solidFill>
                  </a:rPr>
                  <a:t>local</a:t>
                </a:r>
                <a:r>
                  <a:rPr lang="it-IT" sz="2000" dirty="0">
                    <a:solidFill>
                      <a:schemeClr val="tx2"/>
                    </a:solidFill>
                  </a:rPr>
                  <a:t> inputs</a:t>
                </a:r>
              </a:p>
              <a:p>
                <a:r>
                  <a:rPr lang="it-IT" sz="2000" dirty="0">
                    <a:solidFill>
                      <a:schemeClr val="tx2"/>
                    </a:solidFill>
                  </a:rPr>
                  <a:t>(</a:t>
                </a:r>
                <a:r>
                  <a:rPr lang="it-IT" sz="2000" dirty="0" err="1">
                    <a:solidFill>
                      <a:schemeClr val="tx2"/>
                    </a:solidFill>
                  </a:rPr>
                  <a:t>generally</a:t>
                </a:r>
                <a:r>
                  <a:rPr lang="it-IT" sz="2000" dirty="0">
                    <a:solidFill>
                      <a:schemeClr val="tx2"/>
                    </a:solidFill>
                  </a:rPr>
                  <a:t> </a:t>
                </a:r>
                <a14:m>
                  <m:oMath xmlns:m="http://schemas.openxmlformats.org/officeDocument/2006/math">
                    <m:sSup>
                      <m:sSupPr>
                        <m:ctrlPr>
                          <a:rPr lang="it-IT" sz="2000" dirty="0" smtClean="0">
                            <a:solidFill>
                              <a:schemeClr val="tx2"/>
                            </a:solidFill>
                            <a:latin typeface="Cambria Math" panose="02040503050406030204" pitchFamily="18" charset="0"/>
                          </a:rPr>
                        </m:ctrlPr>
                      </m:sSupPr>
                      <m:e>
                        <m:r>
                          <a:rPr lang="it-IT" sz="2000" b="0" i="1" dirty="0" smtClean="0">
                            <a:solidFill>
                              <a:schemeClr val="tx2"/>
                            </a:solidFill>
                            <a:latin typeface="Cambria Math" panose="02040503050406030204" pitchFamily="18" charset="0"/>
                          </a:rPr>
                          <m:t>𝑧</m:t>
                        </m:r>
                      </m:e>
                      <m:sup>
                        <m:r>
                          <a:rPr lang="it-IT" sz="2000" i="0" dirty="0">
                            <a:solidFill>
                              <a:schemeClr val="tx2"/>
                            </a:solidFill>
                            <a:latin typeface="Cambria Math" panose="02040503050406030204" pitchFamily="18" charset="0"/>
                          </a:rPr>
                          <m:t>′</m:t>
                        </m:r>
                      </m:sup>
                    </m:sSup>
                    <m:r>
                      <a:rPr lang="it-IT" sz="2000" i="0" dirty="0">
                        <a:solidFill>
                          <a:schemeClr val="tx2"/>
                        </a:solidFill>
                        <a:latin typeface="Cambria Math" panose="02040503050406030204" pitchFamily="18" charset="0"/>
                      </a:rPr>
                      <m:t>∈</m:t>
                    </m:r>
                    <m:d>
                      <m:dPr>
                        <m:ctrlPr>
                          <a:rPr lang="it-IT" sz="2000" i="1" dirty="0">
                            <a:solidFill>
                              <a:schemeClr val="tx2"/>
                            </a:solidFill>
                            <a:latin typeface="Cambria Math" panose="02040503050406030204" pitchFamily="18" charset="0"/>
                          </a:rPr>
                        </m:ctrlPr>
                      </m:dPr>
                      <m:e>
                        <m:r>
                          <a:rPr lang="it-IT" sz="2000" i="0" dirty="0">
                            <a:solidFill>
                              <a:schemeClr val="tx2"/>
                            </a:solidFill>
                            <a:latin typeface="Cambria Math" panose="02040503050406030204" pitchFamily="18" charset="0"/>
                          </a:rPr>
                          <m:t>0,1</m:t>
                        </m:r>
                      </m:e>
                    </m:d>
                  </m:oMath>
                </a14:m>
                <a:r>
                  <a:rPr lang="it-IT" sz="2000" dirty="0">
                    <a:solidFill>
                      <a:schemeClr val="tx2"/>
                    </a:solidFill>
                  </a:rPr>
                  <a:t>)</a:t>
                </a:r>
              </a:p>
            </p:txBody>
          </p:sp>
        </mc:Choice>
        <mc:Fallback>
          <p:sp>
            <p:nvSpPr>
              <p:cNvPr id="26" name="CasellaDiTesto 25">
                <a:extLst>
                  <a:ext uri="{FF2B5EF4-FFF2-40B4-BE49-F238E27FC236}">
                    <a16:creationId xmlns:a16="http://schemas.microsoft.com/office/drawing/2014/main" id="{2418AA96-F69A-A9B4-E647-3D58C082164A}"/>
                  </a:ext>
                </a:extLst>
              </p:cNvPr>
              <p:cNvSpPr txBox="1">
                <a:spLocks noRot="1" noChangeAspect="1" noMove="1" noResize="1" noEditPoints="1" noAdjustHandles="1" noChangeArrowheads="1" noChangeShapeType="1" noTextEdit="1"/>
              </p:cNvSpPr>
              <p:nvPr/>
            </p:nvSpPr>
            <p:spPr>
              <a:xfrm>
                <a:off x="7585977" y="3245086"/>
                <a:ext cx="2471639" cy="707886"/>
              </a:xfrm>
              <a:prstGeom prst="rect">
                <a:avLst/>
              </a:prstGeom>
              <a:blipFill>
                <a:blip r:embed="rId8"/>
                <a:stretch>
                  <a:fillRect l="-2463" t="-4310" r="-1724" b="-14655"/>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41402A5B-82CD-37A6-002C-565CFF6201EE}"/>
              </a:ext>
            </a:extLst>
          </p:cNvPr>
          <p:cNvSpPr txBox="1"/>
          <p:nvPr/>
        </p:nvSpPr>
        <p:spPr>
          <a:xfrm>
            <a:off x="7614087" y="4449532"/>
            <a:ext cx="2239331" cy="400110"/>
          </a:xfrm>
          <a:prstGeom prst="rect">
            <a:avLst/>
          </a:prstGeom>
          <a:noFill/>
        </p:spPr>
        <p:txBody>
          <a:bodyPr wrap="none" rtlCol="0">
            <a:spAutoFit/>
          </a:bodyPr>
          <a:lstStyle/>
          <a:p>
            <a:r>
              <a:rPr lang="it-IT" sz="2000" dirty="0" err="1">
                <a:solidFill>
                  <a:schemeClr val="tx2"/>
                </a:solidFill>
              </a:rPr>
              <a:t>Explanatory</a:t>
            </a:r>
            <a:r>
              <a:rPr lang="it-IT" sz="2000" dirty="0">
                <a:solidFill>
                  <a:schemeClr val="tx2"/>
                </a:solidFill>
              </a:rPr>
              <a:t> models</a:t>
            </a:r>
          </a:p>
        </p:txBody>
      </p:sp>
      <mc:AlternateContent xmlns:mc="http://schemas.openxmlformats.org/markup-compatibility/2006">
        <mc:Choice xmlns:a14="http://schemas.microsoft.com/office/drawing/2010/main" Requires="a14">
          <p:sp>
            <p:nvSpPr>
              <p:cNvPr id="38" name="CasellaDiTesto 37">
                <a:extLst>
                  <a:ext uri="{FF2B5EF4-FFF2-40B4-BE49-F238E27FC236}">
                    <a16:creationId xmlns:a16="http://schemas.microsoft.com/office/drawing/2014/main" id="{99D0AE15-8E10-BC71-24F6-893DF94C4460}"/>
                  </a:ext>
                </a:extLst>
              </p:cNvPr>
              <p:cNvSpPr txBox="1"/>
              <p:nvPr/>
            </p:nvSpPr>
            <p:spPr>
              <a:xfrm>
                <a:off x="3760634" y="5779177"/>
                <a:ext cx="4266361" cy="523220"/>
              </a:xfrm>
              <a:prstGeom prst="rect">
                <a:avLst/>
              </a:prstGeom>
              <a:noFill/>
            </p:spPr>
            <p:txBody>
              <a:bodyPr wrap="none" rtlCol="0">
                <a:spAutoFit/>
              </a:bodyPr>
              <a:lstStyle/>
              <a:p>
                <a:r>
                  <a:rPr lang="en-US" sz="2800" dirty="0">
                    <a:solidFill>
                      <a:schemeClr val="tx2"/>
                    </a:solidFill>
                  </a:rPr>
                  <a:t>If </a:t>
                </a:r>
                <a14:m>
                  <m:oMath xmlns:m="http://schemas.openxmlformats.org/officeDocument/2006/math">
                    <m:r>
                      <a:rPr lang="en-US" sz="2800" i="1" dirty="0" smtClean="0">
                        <a:solidFill>
                          <a:schemeClr val="tx2"/>
                        </a:solidFill>
                        <a:latin typeface="Cambria Math" panose="02040503050406030204" pitchFamily="18" charset="0"/>
                      </a:rPr>
                      <m:t>𝑥</m:t>
                    </m:r>
                    <m:r>
                      <a:rPr lang="en-US" sz="2800" i="0" dirty="0" smtClean="0">
                        <a:solidFill>
                          <a:schemeClr val="tx2"/>
                        </a:solidFill>
                        <a:latin typeface="Cambria Math" panose="02040503050406030204" pitchFamily="18" charset="0"/>
                      </a:rPr>
                      <m:t>≈</m:t>
                    </m:r>
                    <m:sSup>
                      <m:sSupPr>
                        <m:ctrlPr>
                          <a:rPr lang="en-US" sz="2800" i="1" dirty="0" smtClean="0">
                            <a:solidFill>
                              <a:schemeClr val="tx2"/>
                            </a:solidFill>
                            <a:latin typeface="Cambria Math" panose="02040503050406030204" pitchFamily="18" charset="0"/>
                          </a:rPr>
                        </m:ctrlPr>
                      </m:sSupPr>
                      <m:e>
                        <m:r>
                          <a:rPr lang="it-IT" sz="2800" b="0" i="1" dirty="0" smtClean="0">
                            <a:solidFill>
                              <a:schemeClr val="tx2"/>
                            </a:solidFill>
                            <a:latin typeface="Cambria Math" panose="02040503050406030204" pitchFamily="18" charset="0"/>
                          </a:rPr>
                          <m:t>𝑧</m:t>
                        </m:r>
                      </m:e>
                      <m:sup>
                        <m:r>
                          <a:rPr lang="en-US" sz="2800" i="0" dirty="0" smtClean="0">
                            <a:solidFill>
                              <a:schemeClr val="tx2"/>
                            </a:solidFill>
                            <a:latin typeface="Cambria Math" panose="02040503050406030204" pitchFamily="18" charset="0"/>
                          </a:rPr>
                          <m:t>′</m:t>
                        </m:r>
                      </m:sup>
                    </m:sSup>
                  </m:oMath>
                </a14:m>
                <a:r>
                  <a:rPr lang="en-US" sz="2800" dirty="0">
                    <a:solidFill>
                      <a:schemeClr val="tx2"/>
                    </a:solidFill>
                  </a:rPr>
                  <a:t> then </a:t>
                </a:r>
                <a14:m>
                  <m:oMath xmlns:m="http://schemas.openxmlformats.org/officeDocument/2006/math">
                    <m:r>
                      <a:rPr lang="en-US" sz="2800" i="1" dirty="0" smtClean="0">
                        <a:solidFill>
                          <a:schemeClr val="tx2"/>
                        </a:solidFill>
                        <a:latin typeface="Cambria Math" panose="02040503050406030204" pitchFamily="18" charset="0"/>
                      </a:rPr>
                      <m:t>𝑓</m:t>
                    </m:r>
                    <m:d>
                      <m:dPr>
                        <m:ctrlPr>
                          <a:rPr lang="en-US" sz="2800" i="1" dirty="0" smtClean="0">
                            <a:solidFill>
                              <a:schemeClr val="tx2"/>
                            </a:solidFill>
                            <a:latin typeface="Cambria Math" panose="02040503050406030204" pitchFamily="18" charset="0"/>
                          </a:rPr>
                        </m:ctrlPr>
                      </m:dPr>
                      <m:e>
                        <m:r>
                          <a:rPr lang="en-US" sz="2800" i="1" dirty="0" smtClean="0">
                            <a:solidFill>
                              <a:schemeClr val="tx2"/>
                            </a:solidFill>
                            <a:latin typeface="Cambria Math" panose="02040503050406030204" pitchFamily="18" charset="0"/>
                          </a:rPr>
                          <m:t>𝑥</m:t>
                        </m:r>
                      </m:e>
                    </m:d>
                    <m:r>
                      <a:rPr lang="en-US" sz="2800" i="0" dirty="0" smtClean="0">
                        <a:solidFill>
                          <a:schemeClr val="tx2"/>
                        </a:solidFill>
                        <a:latin typeface="Cambria Math" panose="02040503050406030204" pitchFamily="18" charset="0"/>
                      </a:rPr>
                      <m:t>=</m:t>
                    </m:r>
                    <m:r>
                      <a:rPr lang="en-US" sz="2800" i="1" dirty="0" smtClean="0">
                        <a:solidFill>
                          <a:schemeClr val="tx2"/>
                        </a:solidFill>
                        <a:latin typeface="Cambria Math" panose="02040503050406030204" pitchFamily="18" charset="0"/>
                      </a:rPr>
                      <m:t>𝑔</m:t>
                    </m:r>
                    <m:d>
                      <m:dPr>
                        <m:ctrlPr>
                          <a:rPr lang="en-US" sz="2800" i="1" dirty="0" smtClean="0">
                            <a:solidFill>
                              <a:schemeClr val="tx2"/>
                            </a:solidFill>
                            <a:latin typeface="Cambria Math" panose="02040503050406030204" pitchFamily="18" charset="0"/>
                          </a:rPr>
                        </m:ctrlPr>
                      </m:dPr>
                      <m:e>
                        <m:sSup>
                          <m:sSupPr>
                            <m:ctrlPr>
                              <a:rPr lang="en-US" sz="2800" i="1" dirty="0" smtClean="0">
                                <a:solidFill>
                                  <a:schemeClr val="tx2"/>
                                </a:solidFill>
                                <a:latin typeface="Cambria Math" panose="02040503050406030204" pitchFamily="18" charset="0"/>
                              </a:rPr>
                            </m:ctrlPr>
                          </m:sSupPr>
                          <m:e>
                            <m:r>
                              <a:rPr lang="en-US" sz="2800" i="1" dirty="0" smtClean="0">
                                <a:solidFill>
                                  <a:schemeClr val="tx2"/>
                                </a:solidFill>
                                <a:latin typeface="Cambria Math" panose="02040503050406030204" pitchFamily="18" charset="0"/>
                              </a:rPr>
                              <m:t>𝑧</m:t>
                            </m:r>
                          </m:e>
                          <m:sup>
                            <m:r>
                              <a:rPr lang="it-IT" sz="2800" b="0" i="0" dirty="0" smtClean="0">
                                <a:solidFill>
                                  <a:schemeClr val="tx2"/>
                                </a:solidFill>
                                <a:latin typeface="Cambria Math" panose="02040503050406030204" pitchFamily="18" charset="0"/>
                              </a:rPr>
                              <m:t>′</m:t>
                            </m:r>
                          </m:sup>
                        </m:sSup>
                      </m:e>
                    </m:d>
                  </m:oMath>
                </a14:m>
                <a:endParaRPr lang="en-US" sz="2800" dirty="0">
                  <a:solidFill>
                    <a:schemeClr val="tx2"/>
                  </a:solidFill>
                </a:endParaRPr>
              </a:p>
            </p:txBody>
          </p:sp>
        </mc:Choice>
        <mc:Fallback>
          <p:sp>
            <p:nvSpPr>
              <p:cNvPr id="38" name="CasellaDiTesto 37">
                <a:extLst>
                  <a:ext uri="{FF2B5EF4-FFF2-40B4-BE49-F238E27FC236}">
                    <a16:creationId xmlns:a16="http://schemas.microsoft.com/office/drawing/2014/main" id="{99D0AE15-8E10-BC71-24F6-893DF94C4460}"/>
                  </a:ext>
                </a:extLst>
              </p:cNvPr>
              <p:cNvSpPr txBox="1">
                <a:spLocks noRot="1" noChangeAspect="1" noMove="1" noResize="1" noEditPoints="1" noAdjustHandles="1" noChangeArrowheads="1" noChangeShapeType="1" noTextEdit="1"/>
              </p:cNvSpPr>
              <p:nvPr/>
            </p:nvSpPr>
            <p:spPr>
              <a:xfrm>
                <a:off x="3760634" y="5779177"/>
                <a:ext cx="4266361" cy="523220"/>
              </a:xfrm>
              <a:prstGeom prst="rect">
                <a:avLst/>
              </a:prstGeom>
              <a:blipFill>
                <a:blip r:embed="rId9"/>
                <a:stretch>
                  <a:fillRect l="-3000" t="-10465" b="-32558"/>
                </a:stretch>
              </a:blipFill>
            </p:spPr>
            <p:txBody>
              <a:bodyPr/>
              <a:lstStyle/>
              <a:p>
                <a:r>
                  <a:rPr lang="it-IT">
                    <a:noFill/>
                  </a:rPr>
                  <a:t> </a:t>
                </a:r>
              </a:p>
            </p:txBody>
          </p:sp>
        </mc:Fallback>
      </mc:AlternateContent>
      <p:cxnSp>
        <p:nvCxnSpPr>
          <p:cNvPr id="42" name="Connettore diritto 41">
            <a:extLst>
              <a:ext uri="{FF2B5EF4-FFF2-40B4-BE49-F238E27FC236}">
                <a16:creationId xmlns:a16="http://schemas.microsoft.com/office/drawing/2014/main" id="{50BACFD0-A08D-151B-0521-C706FC9AF012}"/>
              </a:ext>
            </a:extLst>
          </p:cNvPr>
          <p:cNvCxnSpPr>
            <a:stCxn id="39" idx="1"/>
            <a:endCxn id="39" idx="3"/>
          </p:cNvCxnSpPr>
          <p:nvPr/>
        </p:nvCxnSpPr>
        <p:spPr>
          <a:xfrm>
            <a:off x="4444635" y="4200989"/>
            <a:ext cx="1459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DD5B0E33-931F-8CEE-3039-B5AB35F7D191}"/>
              </a:ext>
            </a:extLst>
          </p:cNvPr>
          <p:cNvCxnSpPr>
            <a:stCxn id="40" idx="1"/>
            <a:endCxn id="40" idx="3"/>
          </p:cNvCxnSpPr>
          <p:nvPr/>
        </p:nvCxnSpPr>
        <p:spPr>
          <a:xfrm>
            <a:off x="5903689" y="4199162"/>
            <a:ext cx="14590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5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 grpId="0"/>
      <p:bldP spid="15" grpId="0"/>
      <p:bldP spid="22" grpId="0"/>
      <p:bldP spid="23" grpId="0"/>
      <p:bldP spid="24" grpId="0"/>
      <p:bldP spid="25" grpId="0"/>
      <p:bldP spid="26" grpId="0"/>
      <p:bldP spid="2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Shapley Values in Machine Learning</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mc:AlternateContent xmlns:mc="http://schemas.openxmlformats.org/markup-compatibility/2006">
        <mc:Choice xmlns:a14="http://schemas.microsoft.com/office/drawing/2010/main" Requires="a14">
          <p:sp>
            <p:nvSpPr>
              <p:cNvPr id="7" name="CasellaDiTesto 6">
                <a:extLst>
                  <a:ext uri="{FF2B5EF4-FFF2-40B4-BE49-F238E27FC236}">
                    <a16:creationId xmlns:a16="http://schemas.microsoft.com/office/drawing/2014/main" id="{CDAB5AED-F075-FD3C-2044-4AD5C784F05B}"/>
                  </a:ext>
                </a:extLst>
              </p:cNvPr>
              <p:cNvSpPr txBox="1"/>
              <p:nvPr/>
            </p:nvSpPr>
            <p:spPr>
              <a:xfrm>
                <a:off x="564147" y="5200119"/>
                <a:ext cx="5257530" cy="1015663"/>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sSub>
                      <m:sSubPr>
                        <m:ctrlPr>
                          <a:rPr lang="en-US" sz="2000" dirty="0" smtClean="0">
                            <a:solidFill>
                              <a:schemeClr val="tx2"/>
                            </a:solidFill>
                            <a:latin typeface="Cambria Math" panose="02040503050406030204" pitchFamily="18" charset="0"/>
                          </a:rPr>
                        </m:ctrlPr>
                      </m:sSubPr>
                      <m:e>
                        <m:r>
                          <a:rPr lang="en-US" sz="2000" i="1" dirty="0" smtClean="0">
                            <a:solidFill>
                              <a:schemeClr val="tx2"/>
                            </a:solidFill>
                            <a:latin typeface="Cambria Math" panose="02040503050406030204" pitchFamily="18" charset="0"/>
                          </a:rPr>
                          <m:t>𝑐</m:t>
                        </m:r>
                      </m:e>
                      <m:sub>
                        <m:r>
                          <a:rPr lang="en-US" sz="2000" i="1" dirty="0" smtClean="0">
                            <a:solidFill>
                              <a:schemeClr val="tx2"/>
                            </a:solidFill>
                            <a:latin typeface="Cambria Math" panose="02040503050406030204" pitchFamily="18" charset="0"/>
                          </a:rPr>
                          <m:t>𝑖</m:t>
                        </m:r>
                      </m:sub>
                    </m:sSub>
                  </m:oMath>
                </a14:m>
                <a:r>
                  <a:rPr lang="en-US" sz="2000" dirty="0">
                    <a:solidFill>
                      <a:schemeClr val="tx2"/>
                    </a:solidFill>
                  </a:rPr>
                  <a:t> represent the contribution of each feature.</a:t>
                </a:r>
              </a:p>
              <a:p>
                <a:pPr marL="342900" indent="-342900">
                  <a:buFont typeface="Arial" panose="020B0604020202020204" pitchFamily="34" charset="0"/>
                  <a:buChar char="•"/>
                </a:pPr>
                <a14:m>
                  <m:oMath xmlns:m="http://schemas.openxmlformats.org/officeDocument/2006/math">
                    <m:sSub>
                      <m:sSubPr>
                        <m:ctrlPr>
                          <a:rPr lang="en-US" sz="2000" dirty="0" smtClean="0">
                            <a:solidFill>
                              <a:schemeClr val="tx2"/>
                            </a:solidFill>
                            <a:latin typeface="Cambria Math" panose="02040503050406030204" pitchFamily="18" charset="0"/>
                          </a:rPr>
                        </m:ctrlPr>
                      </m:sSubPr>
                      <m:e>
                        <m:r>
                          <a:rPr lang="en-US" sz="2000" i="1" dirty="0" smtClean="0">
                            <a:solidFill>
                              <a:schemeClr val="tx2"/>
                            </a:solidFill>
                            <a:latin typeface="Cambria Math" panose="02040503050406030204" pitchFamily="18" charset="0"/>
                          </a:rPr>
                          <m:t>𝑐</m:t>
                        </m:r>
                      </m:e>
                      <m:sub>
                        <m:r>
                          <a:rPr lang="en-US" sz="2000" i="0" dirty="0" smtClean="0">
                            <a:solidFill>
                              <a:schemeClr val="tx2"/>
                            </a:solidFill>
                            <a:latin typeface="Cambria Math" panose="02040503050406030204" pitchFamily="18" charset="0"/>
                          </a:rPr>
                          <m:t>0</m:t>
                        </m:r>
                      </m:sub>
                    </m:sSub>
                  </m:oMath>
                </a14:m>
                <a:r>
                  <a:rPr lang="en-US" sz="2000" dirty="0">
                    <a:solidFill>
                      <a:schemeClr val="tx2"/>
                    </a:solidFill>
                  </a:rPr>
                  <a:t> is the average output of the model.</a:t>
                </a:r>
              </a:p>
              <a:p>
                <a:pPr marL="342900" indent="-342900">
                  <a:buFont typeface="Arial" panose="020B0604020202020204" pitchFamily="34" charset="0"/>
                  <a:buChar char="•"/>
                </a:pPr>
                <a:r>
                  <a:rPr lang="en-US" sz="2000" dirty="0">
                    <a:solidFill>
                      <a:schemeClr val="tx2"/>
                    </a:solidFill>
                  </a:rPr>
                  <a:t>Easy to interpret.</a:t>
                </a:r>
              </a:p>
            </p:txBody>
          </p:sp>
        </mc:Choice>
        <mc:Fallback>
          <p:sp>
            <p:nvSpPr>
              <p:cNvPr id="7" name="CasellaDiTesto 6">
                <a:extLst>
                  <a:ext uri="{FF2B5EF4-FFF2-40B4-BE49-F238E27FC236}">
                    <a16:creationId xmlns:a16="http://schemas.microsoft.com/office/drawing/2014/main" id="{CDAB5AED-F075-FD3C-2044-4AD5C784F05B}"/>
                  </a:ext>
                </a:extLst>
              </p:cNvPr>
              <p:cNvSpPr txBox="1">
                <a:spLocks noRot="1" noChangeAspect="1" noMove="1" noResize="1" noEditPoints="1" noAdjustHandles="1" noChangeArrowheads="1" noChangeShapeType="1" noTextEdit="1"/>
              </p:cNvSpPr>
              <p:nvPr/>
            </p:nvSpPr>
            <p:spPr>
              <a:xfrm>
                <a:off x="564147" y="5200119"/>
                <a:ext cx="5257530" cy="1015663"/>
              </a:xfrm>
              <a:prstGeom prst="rect">
                <a:avLst/>
              </a:prstGeom>
              <a:blipFill>
                <a:blip r:embed="rId4"/>
                <a:stretch>
                  <a:fillRect l="-1044" t="-2994" r="-464" b="-9581"/>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5BFB8518-95B7-5AF1-D54D-A2B395704258}"/>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26</a:t>
            </a:fld>
            <a:endParaRPr lang="it-IT" dirty="0"/>
          </a:p>
        </p:txBody>
      </p:sp>
      <p:sp>
        <p:nvSpPr>
          <p:cNvPr id="5" name="CasellaDiTesto 4">
            <a:extLst>
              <a:ext uri="{FF2B5EF4-FFF2-40B4-BE49-F238E27FC236}">
                <a16:creationId xmlns:a16="http://schemas.microsoft.com/office/drawing/2014/main" id="{3344D945-1386-D033-19D1-5A2B08FA045B}"/>
              </a:ext>
            </a:extLst>
          </p:cNvPr>
          <p:cNvSpPr txBox="1"/>
          <p:nvPr/>
        </p:nvSpPr>
        <p:spPr>
          <a:xfrm>
            <a:off x="428144" y="2142776"/>
            <a:ext cx="1509003" cy="400110"/>
          </a:xfrm>
          <a:prstGeom prst="rect">
            <a:avLst/>
          </a:prstGeom>
          <a:noFill/>
        </p:spPr>
        <p:txBody>
          <a:bodyPr wrap="none" rtlCol="0">
            <a:spAutoFit/>
          </a:bodyPr>
          <a:lstStyle/>
          <a:p>
            <a:r>
              <a:rPr lang="en-US" sz="2000" dirty="0">
                <a:solidFill>
                  <a:schemeClr val="tx2"/>
                </a:solidFill>
              </a:rPr>
              <a:t>We assume:</a:t>
            </a:r>
          </a:p>
        </p:txBody>
      </p:sp>
      <p:sp>
        <p:nvSpPr>
          <p:cNvPr id="6" name="CasellaDiTesto 5">
            <a:extLst>
              <a:ext uri="{FF2B5EF4-FFF2-40B4-BE49-F238E27FC236}">
                <a16:creationId xmlns:a16="http://schemas.microsoft.com/office/drawing/2014/main" id="{BD4DFC2C-6121-6D4F-7382-6E68D146FB86}"/>
              </a:ext>
            </a:extLst>
          </p:cNvPr>
          <p:cNvSpPr txBox="1"/>
          <p:nvPr/>
        </p:nvSpPr>
        <p:spPr>
          <a:xfrm>
            <a:off x="4641847" y="4275938"/>
            <a:ext cx="3110339" cy="400110"/>
          </a:xfrm>
          <a:prstGeom prst="rect">
            <a:avLst/>
          </a:prstGeom>
          <a:noFill/>
        </p:spPr>
        <p:txBody>
          <a:bodyPr wrap="none" rtlCol="0">
            <a:spAutoFit/>
          </a:bodyPr>
          <a:lstStyle/>
          <a:p>
            <a:r>
              <a:rPr lang="en-US" sz="2000" dirty="0">
                <a:solidFill>
                  <a:schemeClr val="tx2"/>
                </a:solidFill>
              </a:rPr>
              <a:t>Additive Feature Attribution</a:t>
            </a:r>
          </a:p>
        </p:txBody>
      </p:sp>
      <p:cxnSp>
        <p:nvCxnSpPr>
          <p:cNvPr id="13" name="Connettore diritto 12">
            <a:extLst>
              <a:ext uri="{FF2B5EF4-FFF2-40B4-BE49-F238E27FC236}">
                <a16:creationId xmlns:a16="http://schemas.microsoft.com/office/drawing/2014/main" id="{8AF27B62-3087-B027-603B-D9216C978601}"/>
              </a:ext>
            </a:extLst>
          </p:cNvPr>
          <p:cNvCxnSpPr>
            <a:cxnSpLocks/>
          </p:cNvCxnSpPr>
          <p:nvPr/>
        </p:nvCxnSpPr>
        <p:spPr>
          <a:xfrm>
            <a:off x="4968624" y="3894187"/>
            <a:ext cx="24567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B7606B9A-AC3A-E1DA-B061-15CAF92B7B50}"/>
              </a:ext>
            </a:extLst>
          </p:cNvPr>
          <p:cNvCxnSpPr>
            <a:cxnSpLocks/>
          </p:cNvCxnSpPr>
          <p:nvPr/>
        </p:nvCxnSpPr>
        <p:spPr>
          <a:xfrm>
            <a:off x="6209798" y="3894187"/>
            <a:ext cx="2" cy="269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Immagine 29">
            <a:extLst>
              <a:ext uri="{FF2B5EF4-FFF2-40B4-BE49-F238E27FC236}">
                <a16:creationId xmlns:a16="http://schemas.microsoft.com/office/drawing/2014/main" id="{FC6545B5-4182-D65D-9603-9292396E7D7D}"/>
              </a:ext>
            </a:extLst>
          </p:cNvPr>
          <p:cNvPicPr>
            <a:picLocks noChangeAspect="1"/>
          </p:cNvPicPr>
          <p:nvPr/>
        </p:nvPicPr>
        <p:blipFill>
          <a:blip r:embed="rId5"/>
          <a:stretch>
            <a:fillRect/>
          </a:stretch>
        </p:blipFill>
        <p:spPr>
          <a:xfrm>
            <a:off x="3852188" y="2542886"/>
            <a:ext cx="3110339" cy="1232927"/>
          </a:xfrm>
          <a:prstGeom prst="rect">
            <a:avLst/>
          </a:prstGeom>
        </p:spPr>
      </p:pic>
      <p:sp>
        <p:nvSpPr>
          <p:cNvPr id="1027" name="CasellaDiTesto 1026">
            <a:extLst>
              <a:ext uri="{FF2B5EF4-FFF2-40B4-BE49-F238E27FC236}">
                <a16:creationId xmlns:a16="http://schemas.microsoft.com/office/drawing/2014/main" id="{1F3F9E2B-D3F5-1BB3-92F8-832C0235E6F9}"/>
              </a:ext>
            </a:extLst>
          </p:cNvPr>
          <p:cNvSpPr txBox="1"/>
          <p:nvPr/>
        </p:nvSpPr>
        <p:spPr>
          <a:xfrm>
            <a:off x="7991061" y="2142776"/>
            <a:ext cx="1712648" cy="461665"/>
          </a:xfrm>
          <a:prstGeom prst="rect">
            <a:avLst/>
          </a:prstGeom>
          <a:noFill/>
        </p:spPr>
        <p:txBody>
          <a:bodyPr wrap="none" rtlCol="0">
            <a:spAutoFit/>
          </a:bodyPr>
          <a:lstStyle/>
          <a:p>
            <a:r>
              <a:rPr lang="it-IT" sz="2400" dirty="0">
                <a:solidFill>
                  <a:schemeClr val="tx2"/>
                </a:solidFill>
              </a:rPr>
              <a:t>SHAP </a:t>
            </a:r>
            <a:r>
              <a:rPr lang="it-IT" sz="2400" dirty="0" err="1">
                <a:solidFill>
                  <a:schemeClr val="tx2"/>
                </a:solidFill>
              </a:rPr>
              <a:t>values</a:t>
            </a:r>
            <a:endParaRPr lang="it-IT" sz="2400" dirty="0">
              <a:solidFill>
                <a:schemeClr val="tx2"/>
              </a:solidFill>
            </a:endParaRPr>
          </a:p>
        </p:txBody>
      </p:sp>
      <p:cxnSp>
        <p:nvCxnSpPr>
          <p:cNvPr id="1029" name="Connettore 2 1028">
            <a:extLst>
              <a:ext uri="{FF2B5EF4-FFF2-40B4-BE49-F238E27FC236}">
                <a16:creationId xmlns:a16="http://schemas.microsoft.com/office/drawing/2014/main" id="{4B73A373-F2A7-B6A5-3BDB-B4E0674FA1A0}"/>
              </a:ext>
            </a:extLst>
          </p:cNvPr>
          <p:cNvCxnSpPr>
            <a:stCxn id="1027" idx="1"/>
          </p:cNvCxnSpPr>
          <p:nvPr/>
        </p:nvCxnSpPr>
        <p:spPr>
          <a:xfrm flipH="1">
            <a:off x="6480313" y="2373609"/>
            <a:ext cx="1510748" cy="594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9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par>
                                <p:cTn id="22" presetID="10" presetClass="entr" presetSubtype="0"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500"/>
                                        <p:tgtEl>
                                          <p:spTgt spid="10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Shapley Values in Machine Learning</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CDAB5AED-F075-FD3C-2044-4AD5C784F05B}"/>
              </a:ext>
            </a:extLst>
          </p:cNvPr>
          <p:cNvSpPr txBox="1"/>
          <p:nvPr/>
        </p:nvSpPr>
        <p:spPr>
          <a:xfrm>
            <a:off x="458131" y="2222934"/>
            <a:ext cx="3464538" cy="400110"/>
          </a:xfrm>
          <a:prstGeom prst="rect">
            <a:avLst/>
          </a:prstGeom>
          <a:noFill/>
        </p:spPr>
        <p:txBody>
          <a:bodyPr wrap="none" rtlCol="0">
            <a:spAutoFit/>
          </a:bodyPr>
          <a:lstStyle/>
          <a:p>
            <a:r>
              <a:rPr lang="en-US" sz="2000" dirty="0">
                <a:solidFill>
                  <a:schemeClr val="tx2"/>
                </a:solidFill>
              </a:rPr>
              <a:t>How we calculate SHAP values?</a:t>
            </a:r>
            <a:endParaRPr lang="it-IT" sz="2000" dirty="0">
              <a:solidFill>
                <a:schemeClr val="tx2"/>
              </a:solidFill>
            </a:endParaRPr>
          </a:p>
        </p:txBody>
      </p:sp>
      <p:pic>
        <p:nvPicPr>
          <p:cNvPr id="13" name="Immagine 12">
            <a:extLst>
              <a:ext uri="{FF2B5EF4-FFF2-40B4-BE49-F238E27FC236}">
                <a16:creationId xmlns:a16="http://schemas.microsoft.com/office/drawing/2014/main" id="{08F51D41-F916-2586-B8AE-CD9F7C7B8149}"/>
              </a:ext>
            </a:extLst>
          </p:cNvPr>
          <p:cNvPicPr>
            <a:picLocks noChangeAspect="1"/>
          </p:cNvPicPr>
          <p:nvPr/>
        </p:nvPicPr>
        <p:blipFill>
          <a:blip r:embed="rId4"/>
          <a:stretch>
            <a:fillRect/>
          </a:stretch>
        </p:blipFill>
        <p:spPr>
          <a:xfrm>
            <a:off x="2420584" y="3705593"/>
            <a:ext cx="1315266" cy="640770"/>
          </a:xfrm>
          <a:prstGeom prst="rect">
            <a:avLst/>
          </a:prstGeom>
        </p:spPr>
      </p:pic>
      <p:pic>
        <p:nvPicPr>
          <p:cNvPr id="14" name="Immagine 13">
            <a:extLst>
              <a:ext uri="{FF2B5EF4-FFF2-40B4-BE49-F238E27FC236}">
                <a16:creationId xmlns:a16="http://schemas.microsoft.com/office/drawing/2014/main" id="{930BD9F0-F6E4-D83C-C572-DE0F5F383D61}"/>
              </a:ext>
            </a:extLst>
          </p:cNvPr>
          <p:cNvPicPr>
            <a:picLocks noChangeAspect="1"/>
          </p:cNvPicPr>
          <p:nvPr/>
        </p:nvPicPr>
        <p:blipFill>
          <a:blip r:embed="rId5"/>
          <a:stretch>
            <a:fillRect/>
          </a:stretch>
        </p:blipFill>
        <p:spPr>
          <a:xfrm>
            <a:off x="3735850" y="4437784"/>
            <a:ext cx="3343290" cy="788152"/>
          </a:xfrm>
          <a:prstGeom prst="rect">
            <a:avLst/>
          </a:prstGeom>
        </p:spPr>
      </p:pic>
      <p:pic>
        <p:nvPicPr>
          <p:cNvPr id="16" name="Immagine 15">
            <a:extLst>
              <a:ext uri="{FF2B5EF4-FFF2-40B4-BE49-F238E27FC236}">
                <a16:creationId xmlns:a16="http://schemas.microsoft.com/office/drawing/2014/main" id="{DAC6F6E1-F003-9137-920D-C27D55BCBA3E}"/>
              </a:ext>
            </a:extLst>
          </p:cNvPr>
          <p:cNvPicPr>
            <a:picLocks noChangeAspect="1"/>
          </p:cNvPicPr>
          <p:nvPr/>
        </p:nvPicPr>
        <p:blipFill>
          <a:blip r:embed="rId6"/>
          <a:stretch>
            <a:fillRect/>
          </a:stretch>
        </p:blipFill>
        <p:spPr>
          <a:xfrm>
            <a:off x="3725799" y="5805234"/>
            <a:ext cx="3650998" cy="788152"/>
          </a:xfrm>
          <a:prstGeom prst="rect">
            <a:avLst/>
          </a:prstGeom>
        </p:spPr>
      </p:pic>
      <p:cxnSp>
        <p:nvCxnSpPr>
          <p:cNvPr id="17" name="Connettore 2 16">
            <a:extLst>
              <a:ext uri="{FF2B5EF4-FFF2-40B4-BE49-F238E27FC236}">
                <a16:creationId xmlns:a16="http://schemas.microsoft.com/office/drawing/2014/main" id="{36BDC3E1-1F70-EF14-0857-00DACCA451E4}"/>
              </a:ext>
            </a:extLst>
          </p:cNvPr>
          <p:cNvCxnSpPr>
            <a:cxnSpLocks/>
          </p:cNvCxnSpPr>
          <p:nvPr/>
        </p:nvCxnSpPr>
        <p:spPr>
          <a:xfrm flipV="1">
            <a:off x="4093796" y="4025978"/>
            <a:ext cx="982945" cy="18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15B33A33-E8AA-E127-3258-691A9C5B1C0D}"/>
              </a:ext>
            </a:extLst>
          </p:cNvPr>
          <p:cNvSpPr txBox="1"/>
          <p:nvPr/>
        </p:nvSpPr>
        <p:spPr>
          <a:xfrm>
            <a:off x="3725799" y="2994231"/>
            <a:ext cx="952633" cy="461665"/>
          </a:xfrm>
          <a:prstGeom prst="rect">
            <a:avLst/>
          </a:prstGeom>
          <a:noFill/>
        </p:spPr>
        <p:txBody>
          <a:bodyPr wrap="none" rtlCol="0">
            <a:spAutoFit/>
          </a:bodyPr>
          <a:lstStyle/>
          <a:p>
            <a:r>
              <a:rPr lang="it-IT" sz="2400" dirty="0">
                <a:solidFill>
                  <a:schemeClr val="tx2"/>
                </a:solidFill>
              </a:rPr>
              <a:t>Player</a:t>
            </a:r>
            <a:endParaRPr lang="it-IT" dirty="0">
              <a:solidFill>
                <a:schemeClr val="tx2"/>
              </a:solidFill>
            </a:endParaRPr>
          </a:p>
        </p:txBody>
      </p:sp>
      <p:sp>
        <p:nvSpPr>
          <p:cNvPr id="19" name="CasellaDiTesto 18">
            <a:extLst>
              <a:ext uri="{FF2B5EF4-FFF2-40B4-BE49-F238E27FC236}">
                <a16:creationId xmlns:a16="http://schemas.microsoft.com/office/drawing/2014/main" id="{359D7345-C2E1-D1C5-BB7F-098AE441EFE0}"/>
              </a:ext>
            </a:extLst>
          </p:cNvPr>
          <p:cNvSpPr txBox="1"/>
          <p:nvPr/>
        </p:nvSpPr>
        <p:spPr>
          <a:xfrm>
            <a:off x="6096000" y="2983982"/>
            <a:ext cx="1141466" cy="461665"/>
          </a:xfrm>
          <a:prstGeom prst="rect">
            <a:avLst/>
          </a:prstGeom>
          <a:noFill/>
        </p:spPr>
        <p:txBody>
          <a:bodyPr wrap="none" rtlCol="0">
            <a:spAutoFit/>
          </a:bodyPr>
          <a:lstStyle/>
          <a:p>
            <a:r>
              <a:rPr lang="it-IT" sz="2400" dirty="0">
                <a:solidFill>
                  <a:schemeClr val="tx2"/>
                </a:solidFill>
              </a:rPr>
              <a:t>Feature</a:t>
            </a:r>
            <a:endParaRPr lang="it-IT" dirty="0">
              <a:solidFill>
                <a:schemeClr val="tx2"/>
              </a:solidFill>
            </a:endParaRPr>
          </a:p>
        </p:txBody>
      </p:sp>
      <p:cxnSp>
        <p:nvCxnSpPr>
          <p:cNvPr id="20" name="Connettore 2 19">
            <a:extLst>
              <a:ext uri="{FF2B5EF4-FFF2-40B4-BE49-F238E27FC236}">
                <a16:creationId xmlns:a16="http://schemas.microsoft.com/office/drawing/2014/main" id="{17FBCA2D-A6E6-6749-3B8E-CB82B9BBEC66}"/>
              </a:ext>
            </a:extLst>
          </p:cNvPr>
          <p:cNvCxnSpPr>
            <a:cxnSpLocks/>
          </p:cNvCxnSpPr>
          <p:nvPr/>
        </p:nvCxnSpPr>
        <p:spPr>
          <a:xfrm flipV="1">
            <a:off x="4867263" y="3270617"/>
            <a:ext cx="982945" cy="18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5BFB8518-95B7-5AF1-D54D-A2B395704258}"/>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27</a:t>
            </a:fld>
            <a:endParaRPr lang="it-IT" dirty="0"/>
          </a:p>
        </p:txBody>
      </p:sp>
      <p:pic>
        <p:nvPicPr>
          <p:cNvPr id="5" name="Immagine 4">
            <a:extLst>
              <a:ext uri="{FF2B5EF4-FFF2-40B4-BE49-F238E27FC236}">
                <a16:creationId xmlns:a16="http://schemas.microsoft.com/office/drawing/2014/main" id="{968AAABF-76E1-DFA9-9E8E-7D06252933E0}"/>
              </a:ext>
            </a:extLst>
          </p:cNvPr>
          <p:cNvPicPr>
            <a:picLocks noChangeAspect="1"/>
          </p:cNvPicPr>
          <p:nvPr/>
        </p:nvPicPr>
        <p:blipFill>
          <a:blip r:embed="rId7"/>
          <a:stretch>
            <a:fillRect/>
          </a:stretch>
        </p:blipFill>
        <p:spPr>
          <a:xfrm>
            <a:off x="5152895" y="3543816"/>
            <a:ext cx="6558394" cy="1086441"/>
          </a:xfrm>
          <a:prstGeom prst="rect">
            <a:avLst/>
          </a:prstGeom>
        </p:spPr>
      </p:pic>
      <p:cxnSp>
        <p:nvCxnSpPr>
          <p:cNvPr id="23" name="Connettore 2 22">
            <a:extLst>
              <a:ext uri="{FF2B5EF4-FFF2-40B4-BE49-F238E27FC236}">
                <a16:creationId xmlns:a16="http://schemas.microsoft.com/office/drawing/2014/main" id="{DD1014EC-9950-09BC-E97C-AF33E1E5FA83}"/>
              </a:ext>
            </a:extLst>
          </p:cNvPr>
          <p:cNvCxnSpPr>
            <a:stCxn id="14" idx="2"/>
          </p:cNvCxnSpPr>
          <p:nvPr/>
        </p:nvCxnSpPr>
        <p:spPr>
          <a:xfrm>
            <a:off x="5407495" y="5225936"/>
            <a:ext cx="0" cy="73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85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Shapley Values in Machine Learning</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CDAB5AED-F075-FD3C-2044-4AD5C784F05B}"/>
              </a:ext>
            </a:extLst>
          </p:cNvPr>
          <p:cNvSpPr txBox="1"/>
          <p:nvPr/>
        </p:nvSpPr>
        <p:spPr>
          <a:xfrm>
            <a:off x="458131" y="2222934"/>
            <a:ext cx="1679370" cy="400110"/>
          </a:xfrm>
          <a:prstGeom prst="rect">
            <a:avLst/>
          </a:prstGeom>
          <a:noFill/>
        </p:spPr>
        <p:txBody>
          <a:bodyPr wrap="none" rtlCol="0">
            <a:spAutoFit/>
          </a:bodyPr>
          <a:lstStyle/>
          <a:p>
            <a:r>
              <a:rPr lang="en-US" sz="2000" dirty="0">
                <a:solidFill>
                  <a:schemeClr val="tx2"/>
                </a:solidFill>
              </a:rPr>
              <a:t>Finally we get:</a:t>
            </a:r>
            <a:endParaRPr lang="it-IT" sz="2000" dirty="0">
              <a:solidFill>
                <a:schemeClr val="tx2"/>
              </a:solidFill>
            </a:endParaRPr>
          </a:p>
        </p:txBody>
      </p:sp>
      <p:sp>
        <p:nvSpPr>
          <p:cNvPr id="10" name="Rettangolo con angoli arrotondati 9">
            <a:extLst>
              <a:ext uri="{FF2B5EF4-FFF2-40B4-BE49-F238E27FC236}">
                <a16:creationId xmlns:a16="http://schemas.microsoft.com/office/drawing/2014/main" id="{68E7A13E-5EF9-C55F-8DB3-EBB6C72FAE2C}"/>
              </a:ext>
            </a:extLst>
          </p:cNvPr>
          <p:cNvSpPr/>
          <p:nvPr/>
        </p:nvSpPr>
        <p:spPr>
          <a:xfrm>
            <a:off x="3044437" y="5076597"/>
            <a:ext cx="5416219" cy="7202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11" name="CasellaDiTesto 10">
            <a:extLst>
              <a:ext uri="{FF2B5EF4-FFF2-40B4-BE49-F238E27FC236}">
                <a16:creationId xmlns:a16="http://schemas.microsoft.com/office/drawing/2014/main" id="{E0538F71-4AE5-0C9D-64E2-C01BF464B038}"/>
              </a:ext>
            </a:extLst>
          </p:cNvPr>
          <p:cNvSpPr txBox="1"/>
          <p:nvPr/>
        </p:nvSpPr>
        <p:spPr>
          <a:xfrm>
            <a:off x="2620367" y="5076597"/>
            <a:ext cx="6096000" cy="707886"/>
          </a:xfrm>
          <a:prstGeom prst="rect">
            <a:avLst/>
          </a:prstGeom>
          <a:noFill/>
        </p:spPr>
        <p:txBody>
          <a:bodyPr wrap="square">
            <a:spAutoFit/>
          </a:bodyPr>
          <a:lstStyle/>
          <a:p>
            <a:pPr algn="ctr"/>
            <a:r>
              <a:rPr lang="en-US" sz="2000" dirty="0">
                <a:solidFill>
                  <a:schemeClr val="tx2"/>
                </a:solidFill>
              </a:rPr>
              <a:t> Shapley values calculated using the conditional expectations are called </a:t>
            </a:r>
            <a:r>
              <a:rPr lang="en-US" sz="2000" b="1" dirty="0">
                <a:solidFill>
                  <a:schemeClr val="tx2"/>
                </a:solidFill>
              </a:rPr>
              <a:t>SHAP</a:t>
            </a:r>
            <a:r>
              <a:rPr lang="en-US" sz="2000" dirty="0">
                <a:solidFill>
                  <a:schemeClr val="tx2"/>
                </a:solidFill>
              </a:rPr>
              <a:t> values.</a:t>
            </a:r>
            <a:endParaRPr lang="it-IT" sz="2000" dirty="0">
              <a:solidFill>
                <a:schemeClr val="tx2"/>
              </a:solidFill>
            </a:endParaRPr>
          </a:p>
        </p:txBody>
      </p:sp>
      <p:sp>
        <p:nvSpPr>
          <p:cNvPr id="3" name="CasellaDiTesto 2">
            <a:extLst>
              <a:ext uri="{FF2B5EF4-FFF2-40B4-BE49-F238E27FC236}">
                <a16:creationId xmlns:a16="http://schemas.microsoft.com/office/drawing/2014/main" id="{5BFB8518-95B7-5AF1-D54D-A2B395704258}"/>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28</a:t>
            </a:fld>
            <a:endParaRPr lang="it-IT" dirty="0"/>
          </a:p>
        </p:txBody>
      </p:sp>
      <p:pic>
        <p:nvPicPr>
          <p:cNvPr id="4" name="Immagine 3">
            <a:extLst>
              <a:ext uri="{FF2B5EF4-FFF2-40B4-BE49-F238E27FC236}">
                <a16:creationId xmlns:a16="http://schemas.microsoft.com/office/drawing/2014/main" id="{8B484058-DE0D-222B-BC08-ACC28D738E3B}"/>
              </a:ext>
            </a:extLst>
          </p:cNvPr>
          <p:cNvPicPr>
            <a:picLocks noChangeAspect="1"/>
          </p:cNvPicPr>
          <p:nvPr/>
        </p:nvPicPr>
        <p:blipFill>
          <a:blip r:embed="rId4"/>
          <a:stretch>
            <a:fillRect/>
          </a:stretch>
        </p:blipFill>
        <p:spPr>
          <a:xfrm>
            <a:off x="1712592" y="3159965"/>
            <a:ext cx="8527338" cy="1115016"/>
          </a:xfrm>
          <a:prstGeom prst="rect">
            <a:avLst/>
          </a:prstGeom>
        </p:spPr>
      </p:pic>
    </p:spTree>
    <p:extLst>
      <p:ext uri="{BB962C8B-B14F-4D97-AF65-F5344CB8AC3E}">
        <p14:creationId xmlns:p14="http://schemas.microsoft.com/office/powerpoint/2010/main" val="41303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Shapley Values in Machine Learning</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mc:AlternateContent xmlns:mc="http://schemas.openxmlformats.org/markup-compatibility/2006">
        <mc:Choice xmlns:a14="http://schemas.microsoft.com/office/drawing/2010/main" Requires="a14">
          <p:sp>
            <p:nvSpPr>
              <p:cNvPr id="7" name="CasellaDiTesto 6">
                <a:extLst>
                  <a:ext uri="{FF2B5EF4-FFF2-40B4-BE49-F238E27FC236}">
                    <a16:creationId xmlns:a16="http://schemas.microsoft.com/office/drawing/2014/main" id="{CDAB5AED-F075-FD3C-2044-4AD5C784F05B}"/>
                  </a:ext>
                </a:extLst>
              </p:cNvPr>
              <p:cNvSpPr txBox="1"/>
              <p:nvPr/>
            </p:nvSpPr>
            <p:spPr>
              <a:xfrm>
                <a:off x="815940" y="2289195"/>
                <a:ext cx="9419630" cy="3170099"/>
              </a:xfrm>
              <a:prstGeom prst="rect">
                <a:avLst/>
              </a:prstGeom>
              <a:noFill/>
            </p:spPr>
            <p:txBody>
              <a:bodyPr wrap="none" rtlCol="0">
                <a:spAutoFit/>
              </a:bodyPr>
              <a:lstStyle/>
              <a:p>
                <a:r>
                  <a:rPr lang="it-IT" sz="2000" dirty="0">
                    <a:solidFill>
                      <a:schemeClr val="tx2"/>
                    </a:solidFill>
                  </a:rPr>
                  <a:t>It </a:t>
                </a:r>
                <a:r>
                  <a:rPr lang="it-IT" sz="2000" dirty="0" err="1">
                    <a:solidFill>
                      <a:schemeClr val="tx2"/>
                    </a:solidFill>
                  </a:rPr>
                  <a:t>is</a:t>
                </a:r>
                <a:r>
                  <a:rPr lang="it-IT" sz="2000" dirty="0">
                    <a:solidFill>
                      <a:schemeClr val="tx2"/>
                    </a:solidFill>
                  </a:rPr>
                  <a:t> </a:t>
                </a:r>
                <a:r>
                  <a:rPr lang="it-IT" sz="2000" dirty="0" err="1">
                    <a:solidFill>
                      <a:schemeClr val="tx2"/>
                    </a:solidFill>
                  </a:rPr>
                  <a:t>proved</a:t>
                </a:r>
                <a:r>
                  <a:rPr lang="it-IT" sz="2000" dirty="0">
                    <a:solidFill>
                      <a:schemeClr val="tx2"/>
                    </a:solidFill>
                  </a:rPr>
                  <a:t> </a:t>
                </a:r>
                <a:r>
                  <a:rPr lang="it-IT" sz="2000" dirty="0" err="1">
                    <a:solidFill>
                      <a:schemeClr val="tx2"/>
                    </a:solidFill>
                  </a:rPr>
                  <a:t>that</a:t>
                </a:r>
                <a:r>
                  <a:rPr lang="it-IT" sz="2000" dirty="0">
                    <a:solidFill>
                      <a:schemeClr val="tx2"/>
                    </a:solidFill>
                  </a:rPr>
                  <a:t> the </a:t>
                </a:r>
                <a:r>
                  <a:rPr lang="it-IT" sz="2000" dirty="0" err="1">
                    <a:solidFill>
                      <a:schemeClr val="tx2"/>
                    </a:solidFill>
                  </a:rPr>
                  <a:t>function</a:t>
                </a:r>
                <a:r>
                  <a:rPr lang="it-IT" sz="2000" dirty="0">
                    <a:solidFill>
                      <a:schemeClr val="tx2"/>
                    </a:solidFill>
                  </a:rPr>
                  <a:t> </a:t>
                </a:r>
                <a14:m>
                  <m:oMath xmlns:m="http://schemas.openxmlformats.org/officeDocument/2006/math">
                    <m:r>
                      <a:rPr lang="it-IT" sz="2000" i="1" dirty="0" smtClean="0">
                        <a:solidFill>
                          <a:schemeClr val="tx2"/>
                        </a:solidFill>
                        <a:latin typeface="Cambria Math" panose="02040503050406030204" pitchFamily="18" charset="0"/>
                      </a:rPr>
                      <m:t>𝑔</m:t>
                    </m:r>
                    <m:d>
                      <m:dPr>
                        <m:ctrlPr>
                          <a:rPr lang="it-IT" sz="2000" i="1" dirty="0">
                            <a:solidFill>
                              <a:schemeClr val="tx2"/>
                            </a:solidFill>
                            <a:latin typeface="Cambria Math" panose="02040503050406030204" pitchFamily="18" charset="0"/>
                          </a:rPr>
                        </m:ctrlPr>
                      </m:dPr>
                      <m:e>
                        <m:sSup>
                          <m:sSupPr>
                            <m:ctrlPr>
                              <a:rPr lang="it-IT" sz="2000" i="1" dirty="0">
                                <a:solidFill>
                                  <a:schemeClr val="tx2"/>
                                </a:solidFill>
                                <a:latin typeface="Cambria Math" panose="02040503050406030204" pitchFamily="18" charset="0"/>
                              </a:rPr>
                            </m:ctrlPr>
                          </m:sSupPr>
                          <m:e>
                            <m:r>
                              <a:rPr lang="it-IT" sz="2000" i="1" dirty="0">
                                <a:solidFill>
                                  <a:schemeClr val="tx2"/>
                                </a:solidFill>
                                <a:latin typeface="Cambria Math" panose="02040503050406030204" pitchFamily="18" charset="0"/>
                              </a:rPr>
                              <m:t>𝑧</m:t>
                            </m:r>
                          </m:e>
                          <m:sup>
                            <m:r>
                              <a:rPr lang="it-IT" sz="2000" b="0" i="0" dirty="0" smtClean="0">
                                <a:solidFill>
                                  <a:schemeClr val="tx2"/>
                                </a:solidFill>
                                <a:latin typeface="Cambria Math" panose="02040503050406030204" pitchFamily="18" charset="0"/>
                              </a:rPr>
                              <m:t>′</m:t>
                            </m:r>
                          </m:sup>
                        </m:sSup>
                      </m:e>
                    </m:d>
                  </m:oMath>
                </a14:m>
                <a:r>
                  <a:rPr lang="it-IT" sz="2000" dirty="0">
                    <a:solidFill>
                      <a:schemeClr val="tx2"/>
                    </a:solidFill>
                  </a:rPr>
                  <a:t> </a:t>
                </a:r>
                <a:r>
                  <a:rPr lang="it-IT" sz="2000" dirty="0" err="1">
                    <a:solidFill>
                      <a:schemeClr val="tx2"/>
                    </a:solidFill>
                  </a:rPr>
                  <a:t>has</a:t>
                </a:r>
                <a:r>
                  <a:rPr lang="it-IT" sz="2000" dirty="0">
                    <a:solidFill>
                      <a:schemeClr val="tx2"/>
                    </a:solidFill>
                  </a:rPr>
                  <a:t> the following </a:t>
                </a:r>
                <a:r>
                  <a:rPr lang="it-IT" sz="2000" dirty="0" err="1">
                    <a:solidFill>
                      <a:schemeClr val="tx2"/>
                    </a:solidFill>
                  </a:rPr>
                  <a:t>property</a:t>
                </a:r>
                <a:r>
                  <a:rPr lang="it-IT" sz="2000" dirty="0">
                    <a:solidFill>
                      <a:schemeClr val="tx2"/>
                    </a:solidFill>
                  </a:rPr>
                  <a:t>:</a:t>
                </a:r>
              </a:p>
              <a:p>
                <a:endParaRPr lang="it-IT" sz="2000" dirty="0">
                  <a:solidFill>
                    <a:schemeClr val="tx2"/>
                  </a:solidFill>
                </a:endParaRPr>
              </a:p>
              <a:p>
                <a:r>
                  <a:rPr lang="it-IT" sz="2000" b="1" dirty="0">
                    <a:solidFill>
                      <a:schemeClr val="tx2"/>
                    </a:solidFill>
                  </a:rPr>
                  <a:t>Local</a:t>
                </a:r>
                <a:r>
                  <a:rPr lang="it-IT" sz="2000" dirty="0">
                    <a:solidFill>
                      <a:schemeClr val="tx2"/>
                    </a:solidFill>
                  </a:rPr>
                  <a:t> </a:t>
                </a:r>
                <a:r>
                  <a:rPr lang="it-IT" sz="2000" b="1" dirty="0" err="1">
                    <a:solidFill>
                      <a:schemeClr val="tx2"/>
                    </a:solidFill>
                  </a:rPr>
                  <a:t>Accuracy</a:t>
                </a:r>
                <a:r>
                  <a:rPr lang="it-IT" sz="2000" dirty="0">
                    <a:solidFill>
                      <a:schemeClr val="tx2"/>
                    </a:solidFill>
                  </a:rPr>
                  <a:t>:</a:t>
                </a:r>
              </a:p>
              <a:p>
                <a:pPr marL="342900" indent="-342900">
                  <a:buFont typeface="Arial" panose="020B0604020202020204" pitchFamily="34" charset="0"/>
                  <a:buChar char="•"/>
                </a:pPr>
                <a:r>
                  <a:rPr lang="en-US" sz="2000" dirty="0">
                    <a:solidFill>
                      <a:schemeClr val="tx2"/>
                    </a:solidFill>
                  </a:rPr>
                  <a:t>If </a:t>
                </a:r>
                <a14:m>
                  <m:oMath xmlns:m="http://schemas.openxmlformats.org/officeDocument/2006/math">
                    <m:r>
                      <a:rPr lang="en-US" sz="2000" i="1" dirty="0" smtClean="0">
                        <a:solidFill>
                          <a:schemeClr val="tx2"/>
                        </a:solidFill>
                        <a:latin typeface="Cambria Math" panose="02040503050406030204" pitchFamily="18" charset="0"/>
                      </a:rPr>
                      <m:t>𝑥</m:t>
                    </m:r>
                    <m:r>
                      <a:rPr lang="en-US" sz="2000" i="0" dirty="0" smtClean="0">
                        <a:solidFill>
                          <a:schemeClr val="tx2"/>
                        </a:solidFill>
                        <a:latin typeface="Cambria Math" panose="02040503050406030204" pitchFamily="18" charset="0"/>
                      </a:rPr>
                      <m:t>≈</m:t>
                    </m:r>
                    <m:sSup>
                      <m:sSupPr>
                        <m:ctrlPr>
                          <a:rPr lang="en-US" sz="2000" i="1" dirty="0" smtClean="0">
                            <a:solidFill>
                              <a:schemeClr val="tx2"/>
                            </a:solidFill>
                            <a:latin typeface="Cambria Math" panose="02040503050406030204" pitchFamily="18" charset="0"/>
                          </a:rPr>
                        </m:ctrlPr>
                      </m:sSupPr>
                      <m:e>
                        <m:r>
                          <a:rPr lang="it-IT" sz="2000" b="0" i="1" dirty="0" smtClean="0">
                            <a:solidFill>
                              <a:schemeClr val="tx2"/>
                            </a:solidFill>
                            <a:latin typeface="Cambria Math" panose="02040503050406030204" pitchFamily="18" charset="0"/>
                          </a:rPr>
                          <m:t>𝑧</m:t>
                        </m:r>
                      </m:e>
                      <m:sup>
                        <m:r>
                          <a:rPr lang="en-US" sz="2000" i="0" dirty="0" smtClean="0">
                            <a:solidFill>
                              <a:schemeClr val="tx2"/>
                            </a:solidFill>
                            <a:latin typeface="Cambria Math" panose="02040503050406030204" pitchFamily="18" charset="0"/>
                          </a:rPr>
                          <m:t>′</m:t>
                        </m:r>
                      </m:sup>
                    </m:sSup>
                  </m:oMath>
                </a14:m>
                <a:r>
                  <a:rPr lang="en-US" sz="2000" dirty="0">
                    <a:solidFill>
                      <a:schemeClr val="tx2"/>
                    </a:solidFill>
                  </a:rPr>
                  <a:t> then </a:t>
                </a:r>
                <a14:m>
                  <m:oMath xmlns:m="http://schemas.openxmlformats.org/officeDocument/2006/math">
                    <m:r>
                      <a:rPr lang="en-US" sz="2000" i="1" dirty="0" smtClean="0">
                        <a:solidFill>
                          <a:schemeClr val="tx2"/>
                        </a:solidFill>
                        <a:latin typeface="Cambria Math" panose="02040503050406030204" pitchFamily="18" charset="0"/>
                      </a:rPr>
                      <m:t>𝑓</m:t>
                    </m:r>
                    <m:d>
                      <m:dPr>
                        <m:ctrlPr>
                          <a:rPr lang="en-US" sz="2000" i="1" dirty="0" smtClean="0">
                            <a:solidFill>
                              <a:schemeClr val="tx2"/>
                            </a:solidFill>
                            <a:latin typeface="Cambria Math" panose="02040503050406030204" pitchFamily="18" charset="0"/>
                          </a:rPr>
                        </m:ctrlPr>
                      </m:dPr>
                      <m:e>
                        <m:r>
                          <a:rPr lang="en-US" sz="2000" i="1" dirty="0" smtClean="0">
                            <a:solidFill>
                              <a:schemeClr val="tx2"/>
                            </a:solidFill>
                            <a:latin typeface="Cambria Math" panose="02040503050406030204" pitchFamily="18" charset="0"/>
                          </a:rPr>
                          <m:t>𝑥</m:t>
                        </m:r>
                      </m:e>
                    </m:d>
                    <m:r>
                      <a:rPr lang="en-US" sz="2000" i="0" dirty="0" smtClean="0">
                        <a:solidFill>
                          <a:schemeClr val="tx2"/>
                        </a:solidFill>
                        <a:latin typeface="Cambria Math" panose="02040503050406030204" pitchFamily="18" charset="0"/>
                      </a:rPr>
                      <m:t>=</m:t>
                    </m:r>
                    <m:r>
                      <a:rPr lang="en-US" sz="2000" i="1" dirty="0" smtClean="0">
                        <a:solidFill>
                          <a:schemeClr val="tx2"/>
                        </a:solidFill>
                        <a:latin typeface="Cambria Math" panose="02040503050406030204" pitchFamily="18" charset="0"/>
                      </a:rPr>
                      <m:t>𝑔</m:t>
                    </m:r>
                    <m:d>
                      <m:dPr>
                        <m:ctrlPr>
                          <a:rPr lang="en-US" sz="2000" i="1" dirty="0" smtClean="0">
                            <a:solidFill>
                              <a:schemeClr val="tx2"/>
                            </a:solidFill>
                            <a:latin typeface="Cambria Math" panose="02040503050406030204" pitchFamily="18" charset="0"/>
                          </a:rPr>
                        </m:ctrlPr>
                      </m:dPr>
                      <m:e>
                        <m:sSup>
                          <m:sSupPr>
                            <m:ctrlPr>
                              <a:rPr lang="en-US" sz="2000" i="1" dirty="0" smtClean="0">
                                <a:solidFill>
                                  <a:schemeClr val="tx2"/>
                                </a:solidFill>
                                <a:latin typeface="Cambria Math" panose="02040503050406030204" pitchFamily="18" charset="0"/>
                              </a:rPr>
                            </m:ctrlPr>
                          </m:sSupPr>
                          <m:e>
                            <m:r>
                              <a:rPr lang="en-US" sz="2000" i="1" dirty="0" smtClean="0">
                                <a:solidFill>
                                  <a:schemeClr val="tx2"/>
                                </a:solidFill>
                                <a:latin typeface="Cambria Math" panose="02040503050406030204" pitchFamily="18" charset="0"/>
                              </a:rPr>
                              <m:t>𝑧</m:t>
                            </m:r>
                          </m:e>
                          <m:sup>
                            <m:r>
                              <a:rPr lang="it-IT" sz="2000" b="0" i="0" dirty="0" smtClean="0">
                                <a:solidFill>
                                  <a:schemeClr val="tx2"/>
                                </a:solidFill>
                                <a:latin typeface="Cambria Math" panose="02040503050406030204" pitchFamily="18" charset="0"/>
                              </a:rPr>
                              <m:t>′</m:t>
                            </m:r>
                          </m:sup>
                        </m:sSup>
                      </m:e>
                    </m:d>
                  </m:oMath>
                </a14:m>
                <a:r>
                  <a:rPr lang="en-US" sz="2000" dirty="0">
                    <a:solidFill>
                      <a:schemeClr val="tx2"/>
                    </a:solidFill>
                  </a:rPr>
                  <a:t>.</a:t>
                </a:r>
              </a:p>
              <a:p>
                <a:pPr marL="342900" indent="-342900">
                  <a:buFont typeface="Arial" panose="020B0604020202020204" pitchFamily="34" charset="0"/>
                  <a:buChar char="•"/>
                </a:pPr>
                <a:endParaRPr lang="en-US" sz="2000" dirty="0">
                  <a:solidFill>
                    <a:schemeClr val="tx2"/>
                  </a:solidFill>
                </a:endParaRPr>
              </a:p>
              <a:p>
                <a:r>
                  <a:rPr lang="it-IT" sz="2000" b="1" dirty="0" err="1">
                    <a:solidFill>
                      <a:schemeClr val="tx2"/>
                    </a:solidFill>
                  </a:rPr>
                  <a:t>Missingness</a:t>
                </a:r>
                <a:r>
                  <a:rPr lang="it-IT" sz="2000" dirty="0">
                    <a:solidFill>
                      <a:schemeClr val="tx2"/>
                    </a:solidFill>
                  </a:rPr>
                  <a:t>:</a:t>
                </a:r>
              </a:p>
              <a:p>
                <a:pPr marL="342900" indent="-342900">
                  <a:buFont typeface="Arial" panose="020B0604020202020204" pitchFamily="34" charset="0"/>
                  <a:buChar char="•"/>
                </a:pPr>
                <a:r>
                  <a:rPr lang="it-IT" sz="2000" dirty="0" err="1">
                    <a:solidFill>
                      <a:schemeClr val="tx2"/>
                    </a:solidFill>
                  </a:rPr>
                  <a:t>If</a:t>
                </a:r>
                <a:r>
                  <a:rPr lang="it-IT" sz="2000" dirty="0">
                    <a:solidFill>
                      <a:schemeClr val="tx2"/>
                    </a:solidFill>
                  </a:rPr>
                  <a:t> </a:t>
                </a:r>
                <a14:m>
                  <m:oMath xmlns:m="http://schemas.openxmlformats.org/officeDocument/2006/math">
                    <m:sSup>
                      <m:sSupPr>
                        <m:ctrlPr>
                          <a:rPr lang="it-IT" sz="2000" dirty="0" smtClean="0">
                            <a:solidFill>
                              <a:schemeClr val="tx2"/>
                            </a:solidFill>
                            <a:latin typeface="Cambria Math" panose="02040503050406030204" pitchFamily="18" charset="0"/>
                          </a:rPr>
                        </m:ctrlPr>
                      </m:sSupPr>
                      <m:e>
                        <m:r>
                          <a:rPr lang="it-IT" sz="2000" i="1" dirty="0" smtClean="0">
                            <a:solidFill>
                              <a:schemeClr val="tx2"/>
                            </a:solidFill>
                            <a:latin typeface="Cambria Math" panose="02040503050406030204" pitchFamily="18" charset="0"/>
                          </a:rPr>
                          <m:t>𝑧</m:t>
                        </m:r>
                      </m:e>
                      <m:sup>
                        <m:r>
                          <a:rPr lang="it-IT" sz="2000" b="0" i="0" dirty="0" smtClean="0">
                            <a:solidFill>
                              <a:schemeClr val="tx2"/>
                            </a:solidFill>
                            <a:latin typeface="Cambria Math" panose="02040503050406030204" pitchFamily="18" charset="0"/>
                          </a:rPr>
                          <m:t>′</m:t>
                        </m:r>
                      </m:sup>
                    </m:sSup>
                    <m:r>
                      <a:rPr lang="it-IT" sz="2000" i="0" dirty="0" smtClean="0">
                        <a:solidFill>
                          <a:schemeClr val="tx2"/>
                        </a:solidFill>
                        <a:latin typeface="Cambria Math" panose="02040503050406030204" pitchFamily="18" charset="0"/>
                      </a:rPr>
                      <m:t>=0</m:t>
                    </m:r>
                  </m:oMath>
                </a14:m>
                <a:r>
                  <a:rPr lang="it-IT" sz="2000" dirty="0">
                    <a:solidFill>
                      <a:schemeClr val="tx2"/>
                    </a:solidFill>
                  </a:rPr>
                  <a:t>, </a:t>
                </a:r>
                <a:r>
                  <a:rPr lang="it-IT" sz="2000" dirty="0" err="1">
                    <a:solidFill>
                      <a:schemeClr val="tx2"/>
                    </a:solidFill>
                  </a:rPr>
                  <a:t>then</a:t>
                </a:r>
                <a:r>
                  <a:rPr lang="it-IT" sz="2000" dirty="0">
                    <a:solidFill>
                      <a:schemeClr val="tx2"/>
                    </a:solidFill>
                  </a:rPr>
                  <a:t> </a:t>
                </a:r>
                <a:r>
                  <a:rPr lang="en-US" sz="2000" dirty="0">
                    <a:solidFill>
                      <a:schemeClr val="tx2"/>
                    </a:solidFill>
                  </a:rPr>
                  <a:t> </a:t>
                </a:r>
                <a14:m>
                  <m:oMath xmlns:m="http://schemas.openxmlformats.org/officeDocument/2006/math">
                    <m:sSub>
                      <m:sSubPr>
                        <m:ctrlPr>
                          <a:rPr lang="en-US" sz="2000" i="1">
                            <a:solidFill>
                              <a:schemeClr val="tx2"/>
                            </a:solidFill>
                            <a:latin typeface="Cambria Math" panose="02040503050406030204" pitchFamily="18" charset="0"/>
                          </a:rPr>
                        </m:ctrlPr>
                      </m:sSubPr>
                      <m:e>
                        <m:r>
                          <m:rPr>
                            <m:nor/>
                          </m:rPr>
                          <a:rPr lang="el-GR" sz="2000" dirty="0">
                            <a:solidFill>
                              <a:schemeClr val="tx2"/>
                            </a:solidFill>
                          </a:rPr>
                          <m:t>φ</m:t>
                        </m:r>
                      </m:e>
                      <m:sub>
                        <m:r>
                          <a:rPr lang="it-IT" sz="2000" i="1">
                            <a:solidFill>
                              <a:schemeClr val="tx2"/>
                            </a:solidFill>
                            <a:latin typeface="Cambria Math" panose="02040503050406030204" pitchFamily="18" charset="0"/>
                          </a:rPr>
                          <m:t>𝑖</m:t>
                        </m:r>
                      </m:sub>
                    </m:sSub>
                  </m:oMath>
                </a14:m>
                <a:r>
                  <a:rPr lang="en-US" sz="2000" dirty="0">
                    <a:solidFill>
                      <a:schemeClr val="tx2"/>
                    </a:solidFill>
                  </a:rPr>
                  <a:t> </a:t>
                </a:r>
                <a14:m>
                  <m:oMath xmlns:m="http://schemas.openxmlformats.org/officeDocument/2006/math">
                    <m:r>
                      <a:rPr lang="it-IT" sz="2000" dirty="0">
                        <a:solidFill>
                          <a:schemeClr val="tx2"/>
                        </a:solidFill>
                        <a:latin typeface="Cambria Math" panose="02040503050406030204" pitchFamily="18" charset="0"/>
                      </a:rPr>
                      <m:t>=0</m:t>
                    </m:r>
                  </m:oMath>
                </a14:m>
                <a:r>
                  <a:rPr lang="it-IT" sz="2000" dirty="0">
                    <a:solidFill>
                      <a:schemeClr val="tx2"/>
                    </a:solidFill>
                  </a:rPr>
                  <a:t>.</a:t>
                </a:r>
              </a:p>
              <a:p>
                <a:pPr marL="342900" indent="-342900">
                  <a:buFont typeface="Arial" panose="020B0604020202020204" pitchFamily="34" charset="0"/>
                  <a:buChar char="•"/>
                </a:pPr>
                <a:endParaRPr lang="it-IT" sz="2000" dirty="0">
                  <a:solidFill>
                    <a:schemeClr val="tx2"/>
                  </a:solidFill>
                </a:endParaRPr>
              </a:p>
              <a:p>
                <a:r>
                  <a:rPr lang="it-IT" sz="2000" b="1" dirty="0" err="1">
                    <a:solidFill>
                      <a:schemeClr val="tx2"/>
                    </a:solidFill>
                  </a:rPr>
                  <a:t>Consistency</a:t>
                </a:r>
                <a:r>
                  <a:rPr lang="it-IT" sz="2000" dirty="0">
                    <a:solidFill>
                      <a:schemeClr val="tx2"/>
                    </a:solidFill>
                  </a:rPr>
                  <a:t>:</a:t>
                </a:r>
              </a:p>
              <a:p>
                <a:pPr marL="342900" indent="-342900">
                  <a:buFont typeface="Arial" panose="020B0604020202020204" pitchFamily="34" charset="0"/>
                  <a:buChar char="•"/>
                </a:pPr>
                <a:r>
                  <a:rPr lang="it-IT" sz="2000" dirty="0" err="1">
                    <a:solidFill>
                      <a:schemeClr val="tx2"/>
                    </a:solidFill>
                  </a:rPr>
                  <a:t>If</a:t>
                </a:r>
                <a:r>
                  <a:rPr lang="it-IT" sz="2000" dirty="0">
                    <a:solidFill>
                      <a:schemeClr val="tx2"/>
                    </a:solidFill>
                  </a:rPr>
                  <a:t> feature </a:t>
                </a:r>
                <a:r>
                  <a:rPr lang="it-IT" sz="2000" dirty="0" err="1">
                    <a:solidFill>
                      <a:schemeClr val="tx2"/>
                    </a:solidFill>
                  </a:rPr>
                  <a:t>contribution</a:t>
                </a:r>
                <a:r>
                  <a:rPr lang="it-IT" sz="2000" dirty="0">
                    <a:solidFill>
                      <a:schemeClr val="tx2"/>
                    </a:solidFill>
                  </a:rPr>
                  <a:t> </a:t>
                </a:r>
                <a:r>
                  <a:rPr lang="it-IT" sz="2000" dirty="0" err="1">
                    <a:solidFill>
                      <a:schemeClr val="tx2"/>
                    </a:solidFill>
                  </a:rPr>
                  <a:t>changes</a:t>
                </a:r>
                <a:r>
                  <a:rPr lang="it-IT" sz="2000" dirty="0">
                    <a:solidFill>
                      <a:schemeClr val="tx2"/>
                    </a:solidFill>
                  </a:rPr>
                  <a:t>, the feature </a:t>
                </a:r>
                <a:r>
                  <a:rPr lang="it-IT" sz="2000" dirty="0" err="1">
                    <a:solidFill>
                      <a:schemeClr val="tx2"/>
                    </a:solidFill>
                  </a:rPr>
                  <a:t>effect</a:t>
                </a:r>
                <a:r>
                  <a:rPr lang="it-IT" sz="2000" dirty="0">
                    <a:solidFill>
                      <a:schemeClr val="tx2"/>
                    </a:solidFill>
                  </a:rPr>
                  <a:t> </a:t>
                </a:r>
                <a:r>
                  <a:rPr lang="it-IT" sz="2000" dirty="0" err="1">
                    <a:solidFill>
                      <a:schemeClr val="tx2"/>
                    </a:solidFill>
                  </a:rPr>
                  <a:t>cannot</a:t>
                </a:r>
                <a:r>
                  <a:rPr lang="it-IT" sz="2000" dirty="0">
                    <a:solidFill>
                      <a:schemeClr val="tx2"/>
                    </a:solidFill>
                  </a:rPr>
                  <a:t> </a:t>
                </a:r>
                <a:r>
                  <a:rPr lang="it-IT" sz="2000" dirty="0" err="1">
                    <a:solidFill>
                      <a:schemeClr val="tx2"/>
                    </a:solidFill>
                  </a:rPr>
                  <a:t>change</a:t>
                </a:r>
                <a:r>
                  <a:rPr lang="it-IT" sz="2000" dirty="0">
                    <a:solidFill>
                      <a:schemeClr val="tx2"/>
                    </a:solidFill>
                  </a:rPr>
                  <a:t> in the opposite way.</a:t>
                </a:r>
              </a:p>
            </p:txBody>
          </p:sp>
        </mc:Choice>
        <mc:Fallback>
          <p:sp>
            <p:nvSpPr>
              <p:cNvPr id="7" name="CasellaDiTesto 6">
                <a:extLst>
                  <a:ext uri="{FF2B5EF4-FFF2-40B4-BE49-F238E27FC236}">
                    <a16:creationId xmlns:a16="http://schemas.microsoft.com/office/drawing/2014/main" id="{CDAB5AED-F075-FD3C-2044-4AD5C784F05B}"/>
                  </a:ext>
                </a:extLst>
              </p:cNvPr>
              <p:cNvSpPr txBox="1">
                <a:spLocks noRot="1" noChangeAspect="1" noMove="1" noResize="1" noEditPoints="1" noAdjustHandles="1" noChangeArrowheads="1" noChangeShapeType="1" noTextEdit="1"/>
              </p:cNvSpPr>
              <p:nvPr/>
            </p:nvSpPr>
            <p:spPr>
              <a:xfrm>
                <a:off x="815940" y="2289195"/>
                <a:ext cx="9419630" cy="3170099"/>
              </a:xfrm>
              <a:prstGeom prst="rect">
                <a:avLst/>
              </a:prstGeom>
              <a:blipFill>
                <a:blip r:embed="rId4"/>
                <a:stretch>
                  <a:fillRect l="-712" t="-1154" b="-2500"/>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5BFB8518-95B7-5AF1-D54D-A2B395704258}"/>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29</a:t>
            </a:fld>
            <a:endParaRPr lang="it-IT" dirty="0"/>
          </a:p>
        </p:txBody>
      </p:sp>
    </p:spTree>
    <p:extLst>
      <p:ext uri="{BB962C8B-B14F-4D97-AF65-F5344CB8AC3E}">
        <p14:creationId xmlns:p14="http://schemas.microsoft.com/office/powerpoint/2010/main" val="372028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GB" b="1" dirty="0">
                <a:solidFill>
                  <a:schemeClr val="tx2"/>
                </a:solidFill>
              </a:rPr>
              <a:t>What is </a:t>
            </a:r>
            <a:r>
              <a:rPr lang="en-GB" b="1" dirty="0" err="1">
                <a:solidFill>
                  <a:schemeClr val="tx2"/>
                </a:solidFill>
              </a:rPr>
              <a:t>Explainability</a:t>
            </a:r>
            <a:r>
              <a:rPr lang="en-GB" b="1" dirty="0">
                <a:solidFill>
                  <a:schemeClr val="tx2"/>
                </a:solidFill>
              </a:rPr>
              <a:t>?</a:t>
            </a: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F53BF81C-21A8-EAED-E6E9-37F7BAA6418B}"/>
              </a:ext>
            </a:extLst>
          </p:cNvPr>
          <p:cNvSpPr txBox="1"/>
          <p:nvPr/>
        </p:nvSpPr>
        <p:spPr>
          <a:xfrm>
            <a:off x="1164029" y="2890391"/>
            <a:ext cx="9519386" cy="1077218"/>
          </a:xfrm>
          <a:prstGeom prst="rect">
            <a:avLst/>
          </a:prstGeom>
          <a:noFill/>
        </p:spPr>
        <p:txBody>
          <a:bodyPr wrap="square" rtlCol="0">
            <a:spAutoFit/>
          </a:bodyPr>
          <a:lstStyle/>
          <a:p>
            <a:pPr algn="ctr"/>
            <a:r>
              <a:rPr lang="it-IT" sz="3200" i="1" dirty="0">
                <a:solidFill>
                  <a:schemeClr val="tx2"/>
                </a:solidFill>
              </a:rPr>
              <a:t>«</a:t>
            </a:r>
            <a:r>
              <a:rPr lang="it-IT" sz="3200" i="1" dirty="0" err="1">
                <a:solidFill>
                  <a:schemeClr val="tx2"/>
                </a:solidFill>
              </a:rPr>
              <a:t>Explainability</a:t>
            </a:r>
            <a:r>
              <a:rPr lang="it-IT" sz="3200" i="1" dirty="0">
                <a:solidFill>
                  <a:schemeClr val="tx2"/>
                </a:solidFill>
              </a:rPr>
              <a:t> </a:t>
            </a:r>
            <a:r>
              <a:rPr lang="it-IT" sz="3200" i="1" dirty="0" err="1">
                <a:solidFill>
                  <a:schemeClr val="tx2"/>
                </a:solidFill>
              </a:rPr>
              <a:t>is</a:t>
            </a:r>
            <a:r>
              <a:rPr lang="it-IT" sz="3200" i="1" dirty="0">
                <a:solidFill>
                  <a:schemeClr val="tx2"/>
                </a:solidFill>
              </a:rPr>
              <a:t> the degree to </a:t>
            </a:r>
            <a:r>
              <a:rPr lang="it-IT" sz="3200" i="1" dirty="0" err="1">
                <a:solidFill>
                  <a:schemeClr val="tx2"/>
                </a:solidFill>
              </a:rPr>
              <a:t>which</a:t>
            </a:r>
            <a:r>
              <a:rPr lang="it-IT" sz="3200" i="1" dirty="0">
                <a:solidFill>
                  <a:schemeClr val="tx2"/>
                </a:solidFill>
              </a:rPr>
              <a:t> a human can </a:t>
            </a:r>
            <a:r>
              <a:rPr lang="it-IT" sz="3200" i="1" dirty="0" err="1">
                <a:solidFill>
                  <a:schemeClr val="tx2"/>
                </a:solidFill>
              </a:rPr>
              <a:t>understand</a:t>
            </a:r>
            <a:r>
              <a:rPr lang="it-IT" sz="3200" i="1" dirty="0">
                <a:solidFill>
                  <a:schemeClr val="tx2"/>
                </a:solidFill>
              </a:rPr>
              <a:t> the cause of a </a:t>
            </a:r>
            <a:r>
              <a:rPr lang="it-IT" sz="3200" i="1" dirty="0" err="1">
                <a:solidFill>
                  <a:schemeClr val="tx2"/>
                </a:solidFill>
              </a:rPr>
              <a:t>decision</a:t>
            </a:r>
            <a:r>
              <a:rPr lang="it-IT" sz="3200" i="1" dirty="0">
                <a:solidFill>
                  <a:schemeClr val="tx2"/>
                </a:solidFill>
              </a:rPr>
              <a:t>»</a:t>
            </a:r>
            <a:endParaRPr lang="it-IT" sz="3200" dirty="0">
              <a:solidFill>
                <a:schemeClr val="tx2"/>
              </a:solidFill>
            </a:endParaRPr>
          </a:p>
        </p:txBody>
      </p:sp>
      <p:sp>
        <p:nvSpPr>
          <p:cNvPr id="10" name="CasellaDiTesto 9">
            <a:extLst>
              <a:ext uri="{FF2B5EF4-FFF2-40B4-BE49-F238E27FC236}">
                <a16:creationId xmlns:a16="http://schemas.microsoft.com/office/drawing/2014/main" id="{D35A67B2-7C9D-838E-A6D8-8454FE01B38F}"/>
              </a:ext>
            </a:extLst>
          </p:cNvPr>
          <p:cNvSpPr txBox="1"/>
          <p:nvPr/>
        </p:nvSpPr>
        <p:spPr>
          <a:xfrm>
            <a:off x="5923722" y="4237870"/>
            <a:ext cx="6096000" cy="646331"/>
          </a:xfrm>
          <a:prstGeom prst="rect">
            <a:avLst/>
          </a:prstGeom>
          <a:noFill/>
        </p:spPr>
        <p:txBody>
          <a:bodyPr wrap="square">
            <a:spAutoFit/>
          </a:bodyPr>
          <a:lstStyle/>
          <a:p>
            <a:pPr algn="l"/>
            <a:r>
              <a:rPr lang="en-US" b="0" i="1" dirty="0">
                <a:solidFill>
                  <a:schemeClr val="tx2"/>
                </a:solidFill>
                <a:effectLst/>
                <a:latin typeface="NexusSerif"/>
              </a:rPr>
              <a:t>Tim Miller-Explanation in artificial intelligence: Insights from the social sciences</a:t>
            </a:r>
          </a:p>
        </p:txBody>
      </p:sp>
      <p:sp>
        <p:nvSpPr>
          <p:cNvPr id="3" name="CasellaDiTesto 2">
            <a:extLst>
              <a:ext uri="{FF2B5EF4-FFF2-40B4-BE49-F238E27FC236}">
                <a16:creationId xmlns:a16="http://schemas.microsoft.com/office/drawing/2014/main" id="{3FEFE040-F190-B072-4162-B50530DFC841}"/>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3</a:t>
            </a:fld>
            <a:endParaRPr lang="it-IT" dirty="0"/>
          </a:p>
        </p:txBody>
      </p:sp>
    </p:spTree>
    <p:extLst>
      <p:ext uri="{BB962C8B-B14F-4D97-AF65-F5344CB8AC3E}">
        <p14:creationId xmlns:p14="http://schemas.microsoft.com/office/powerpoint/2010/main" val="27836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SHAP-Plot</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CasellaDiTesto 2">
            <a:extLst>
              <a:ext uri="{FF2B5EF4-FFF2-40B4-BE49-F238E27FC236}">
                <a16:creationId xmlns:a16="http://schemas.microsoft.com/office/drawing/2014/main" id="{8EDC9AF1-C239-7105-01AC-F8C55D76B03C}"/>
              </a:ext>
            </a:extLst>
          </p:cNvPr>
          <p:cNvSpPr txBox="1"/>
          <p:nvPr/>
        </p:nvSpPr>
        <p:spPr>
          <a:xfrm>
            <a:off x="530088" y="2057321"/>
            <a:ext cx="7711214" cy="369332"/>
          </a:xfrm>
          <a:prstGeom prst="rect">
            <a:avLst/>
          </a:prstGeom>
          <a:noFill/>
        </p:spPr>
        <p:txBody>
          <a:bodyPr wrap="none" rtlCol="0">
            <a:spAutoFit/>
          </a:bodyPr>
          <a:lstStyle/>
          <a:p>
            <a:r>
              <a:rPr lang="en-US" dirty="0">
                <a:solidFill>
                  <a:schemeClr val="tx2"/>
                </a:solidFill>
              </a:rPr>
              <a:t>The SHAP library allows the display of SHAP values for each feature of the model.</a:t>
            </a:r>
            <a:endParaRPr lang="it-IT" dirty="0">
              <a:solidFill>
                <a:schemeClr val="tx2"/>
              </a:solidFill>
            </a:endParaRPr>
          </a:p>
        </p:txBody>
      </p:sp>
      <p:pic>
        <p:nvPicPr>
          <p:cNvPr id="4" name="Picture 2" descr="GitHub - slundberg/shap: A game theoretic approach to explain the output of  any machine learning model.">
            <a:extLst>
              <a:ext uri="{FF2B5EF4-FFF2-40B4-BE49-F238E27FC236}">
                <a16:creationId xmlns:a16="http://schemas.microsoft.com/office/drawing/2014/main" id="{56D60770-E63A-30EC-FB8F-7D10D10D1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523" y="2577135"/>
            <a:ext cx="7062930" cy="401471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3AE567D-8532-8908-FD71-26F5F23A4190}"/>
              </a:ext>
            </a:extLst>
          </p:cNvPr>
          <p:cNvSpPr txBox="1"/>
          <p:nvPr/>
        </p:nvSpPr>
        <p:spPr>
          <a:xfrm>
            <a:off x="530088" y="5496245"/>
            <a:ext cx="397565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This plot refers to a test sample but can also be used for a local instance.</a:t>
            </a:r>
            <a:endParaRPr lang="it-IT" dirty="0">
              <a:solidFill>
                <a:schemeClr val="tx2"/>
              </a:solidFill>
            </a:endParaRPr>
          </a:p>
        </p:txBody>
      </p:sp>
      <p:sp>
        <p:nvSpPr>
          <p:cNvPr id="6" name="CasellaDiTesto 5">
            <a:extLst>
              <a:ext uri="{FF2B5EF4-FFF2-40B4-BE49-F238E27FC236}">
                <a16:creationId xmlns:a16="http://schemas.microsoft.com/office/drawing/2014/main" id="{EC3E37BE-EEC1-A93C-7673-F1A5E4A79739}"/>
              </a:ext>
            </a:extLst>
          </p:cNvPr>
          <p:cNvSpPr txBox="1"/>
          <p:nvPr/>
        </p:nvSpPr>
        <p:spPr>
          <a:xfrm>
            <a:off x="530088" y="4618677"/>
            <a:ext cx="5102086"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most impactful features for the model are placed at the top.</a:t>
            </a:r>
            <a:endParaRPr lang="it-IT" dirty="0">
              <a:solidFill>
                <a:schemeClr val="tx2"/>
              </a:solidFill>
            </a:endParaRPr>
          </a:p>
        </p:txBody>
      </p:sp>
      <p:sp>
        <p:nvSpPr>
          <p:cNvPr id="15" name="CasellaDiTesto 14">
            <a:extLst>
              <a:ext uri="{FF2B5EF4-FFF2-40B4-BE49-F238E27FC236}">
                <a16:creationId xmlns:a16="http://schemas.microsoft.com/office/drawing/2014/main" id="{5755F7AD-FF89-49FF-43B5-AF85938956C0}"/>
              </a:ext>
            </a:extLst>
          </p:cNvPr>
          <p:cNvSpPr txBox="1"/>
          <p:nvPr/>
        </p:nvSpPr>
        <p:spPr>
          <a:xfrm>
            <a:off x="530088" y="2822050"/>
            <a:ext cx="4779077"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In the example opposite, the distributions of the SHAP values of a model are shown.</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The values in red refer to high values of the feature, compared to the starting distribution, vice versa the blue values to low values.</a:t>
            </a:r>
            <a:endParaRPr lang="it-IT" dirty="0">
              <a:solidFill>
                <a:schemeClr val="tx2"/>
              </a:solidFill>
            </a:endParaRPr>
          </a:p>
        </p:txBody>
      </p:sp>
      <p:sp>
        <p:nvSpPr>
          <p:cNvPr id="7" name="CasellaDiTesto 6">
            <a:extLst>
              <a:ext uri="{FF2B5EF4-FFF2-40B4-BE49-F238E27FC236}">
                <a16:creationId xmlns:a16="http://schemas.microsoft.com/office/drawing/2014/main" id="{A341A713-DB3A-8DD0-8353-2FEF717DEACB}"/>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30</a:t>
            </a:fld>
            <a:endParaRPr lang="it-IT" dirty="0"/>
          </a:p>
        </p:txBody>
      </p:sp>
    </p:spTree>
    <p:extLst>
      <p:ext uri="{BB962C8B-B14F-4D97-AF65-F5344CB8AC3E}">
        <p14:creationId xmlns:p14="http://schemas.microsoft.com/office/powerpoint/2010/main" val="426110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17244" y="999142"/>
            <a:ext cx="10357512" cy="1325563"/>
          </a:xfrm>
        </p:spPr>
        <p:txBody>
          <a:bodyPr/>
          <a:lstStyle/>
          <a:p>
            <a:pPr algn="ctr"/>
            <a:r>
              <a:rPr lang="en-US" b="1" dirty="0">
                <a:solidFill>
                  <a:schemeClr val="tx2"/>
                </a:solidFill>
              </a:rPr>
              <a:t>SHAP for Deep Learning: </a:t>
            </a:r>
            <a:r>
              <a:rPr lang="en-US" b="1" dirty="0" err="1">
                <a:solidFill>
                  <a:schemeClr val="tx2"/>
                </a:solidFill>
              </a:rPr>
              <a:t>DeepExplainer</a:t>
            </a:r>
            <a:r>
              <a:rPr lang="en-US" b="1" dirty="0">
                <a:solidFill>
                  <a:schemeClr val="tx2"/>
                </a:solidFill>
              </a:rPr>
              <a:t> vs </a:t>
            </a:r>
            <a:r>
              <a:rPr lang="en-US" b="1" dirty="0" err="1">
                <a:solidFill>
                  <a:schemeClr val="tx2"/>
                </a:solidFill>
              </a:rPr>
              <a:t>GradientExplainer</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ECD80A9B-5450-A178-CB8C-C594C25B8DF7}"/>
              </a:ext>
            </a:extLst>
          </p:cNvPr>
          <p:cNvSpPr txBox="1"/>
          <p:nvPr/>
        </p:nvSpPr>
        <p:spPr>
          <a:xfrm>
            <a:off x="270056" y="2686636"/>
            <a:ext cx="5889701" cy="3693319"/>
          </a:xfrm>
          <a:prstGeom prst="rect">
            <a:avLst/>
          </a:prstGeom>
          <a:noFill/>
        </p:spPr>
        <p:txBody>
          <a:bodyPr wrap="square" rtlCol="0">
            <a:spAutoFit/>
          </a:bodyPr>
          <a:lstStyle/>
          <a:p>
            <a:r>
              <a:rPr lang="en-US" dirty="0">
                <a:solidFill>
                  <a:schemeClr val="tx2"/>
                </a:solidFill>
              </a:rPr>
              <a:t>The SHAP model is also adapted for the explanation of deep learning models.</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The function in question is </a:t>
            </a:r>
            <a:r>
              <a:rPr lang="en-US" b="1" dirty="0" err="1">
                <a:solidFill>
                  <a:schemeClr val="tx2"/>
                </a:solidFill>
              </a:rPr>
              <a:t>DeepExplainer</a:t>
            </a:r>
            <a:r>
              <a:rPr lang="en-US" dirty="0">
                <a:solidFill>
                  <a:schemeClr val="tx2"/>
                </a:solidFill>
              </a:rPr>
              <a:t>:</a:t>
            </a:r>
          </a:p>
          <a:p>
            <a:pPr marL="742950" lvl="1" indent="-285750">
              <a:buFont typeface="Arial" panose="020B0604020202020204" pitchFamily="34" charset="0"/>
              <a:buChar char="•"/>
            </a:pPr>
            <a:r>
              <a:rPr lang="en-US" dirty="0">
                <a:solidFill>
                  <a:schemeClr val="tx2"/>
                </a:solidFill>
              </a:rPr>
              <a:t>It can have both </a:t>
            </a:r>
            <a:r>
              <a:rPr lang="en-US" i="1" dirty="0">
                <a:solidFill>
                  <a:schemeClr val="tx2"/>
                </a:solidFill>
              </a:rPr>
              <a:t>tabular</a:t>
            </a:r>
            <a:r>
              <a:rPr lang="en-US" dirty="0">
                <a:solidFill>
                  <a:schemeClr val="tx2"/>
                </a:solidFill>
              </a:rPr>
              <a:t> and </a:t>
            </a:r>
            <a:r>
              <a:rPr lang="en-US" i="1" dirty="0">
                <a:solidFill>
                  <a:schemeClr val="tx2"/>
                </a:solidFill>
              </a:rPr>
              <a:t>image</a:t>
            </a:r>
            <a:r>
              <a:rPr lang="en-US" dirty="0">
                <a:solidFill>
                  <a:schemeClr val="tx2"/>
                </a:solidFill>
              </a:rPr>
              <a:t> data as input.</a:t>
            </a:r>
          </a:p>
          <a:p>
            <a:pPr marL="742950" lvl="1" indent="-285750">
              <a:buFont typeface="Arial" panose="020B0604020202020204" pitchFamily="34" charset="0"/>
              <a:buChar char="•"/>
            </a:pPr>
            <a:r>
              <a:rPr lang="en-US" dirty="0">
                <a:solidFill>
                  <a:schemeClr val="tx2"/>
                </a:solidFill>
              </a:rPr>
              <a:t>In the case of images, </a:t>
            </a:r>
            <a:r>
              <a:rPr lang="en-US" i="1" dirty="0">
                <a:solidFill>
                  <a:schemeClr val="tx2"/>
                </a:solidFill>
              </a:rPr>
              <a:t>pixels</a:t>
            </a:r>
            <a:r>
              <a:rPr lang="en-US" dirty="0">
                <a:solidFill>
                  <a:schemeClr val="tx2"/>
                </a:solidFill>
              </a:rPr>
              <a:t> will be considered as features to which to assign the SHAP values</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Another very similar function is </a:t>
            </a:r>
            <a:r>
              <a:rPr lang="en-US" b="1" dirty="0" err="1">
                <a:solidFill>
                  <a:schemeClr val="tx2"/>
                </a:solidFill>
              </a:rPr>
              <a:t>GradientExplainer</a:t>
            </a:r>
            <a:r>
              <a:rPr lang="en-US" b="1" dirty="0">
                <a:solidFill>
                  <a:schemeClr val="tx2"/>
                </a:solidFill>
              </a:rPr>
              <a:t>:</a:t>
            </a:r>
          </a:p>
          <a:p>
            <a:pPr marL="742950" lvl="1" indent="-285750">
              <a:buFont typeface="Arial" panose="020B0604020202020204" pitchFamily="34" charset="0"/>
              <a:buChar char="•"/>
            </a:pPr>
            <a:r>
              <a:rPr lang="en-US" dirty="0">
                <a:solidFill>
                  <a:schemeClr val="tx2"/>
                </a:solidFill>
              </a:rPr>
              <a:t>it is possible to assign importance to the various intermediate layers of the neural network.</a:t>
            </a:r>
          </a:p>
          <a:p>
            <a:pPr marL="742950" lvl="1" indent="-285750">
              <a:buFont typeface="Arial" panose="020B0604020202020204" pitchFamily="34" charset="0"/>
              <a:buChar char="•"/>
            </a:pPr>
            <a:r>
              <a:rPr lang="en-US" dirty="0">
                <a:solidFill>
                  <a:schemeClr val="tx2"/>
                </a:solidFill>
              </a:rPr>
              <a:t>In the case of a CNN the </a:t>
            </a:r>
            <a:r>
              <a:rPr lang="en-US" dirty="0" err="1">
                <a:solidFill>
                  <a:schemeClr val="tx2"/>
                </a:solidFill>
              </a:rPr>
              <a:t>shap</a:t>
            </a:r>
            <a:r>
              <a:rPr lang="en-US" dirty="0">
                <a:solidFill>
                  <a:schemeClr val="tx2"/>
                </a:solidFill>
              </a:rPr>
              <a:t> value is assigned to the pixels of the feature maps.</a:t>
            </a:r>
          </a:p>
        </p:txBody>
      </p:sp>
      <p:pic>
        <p:nvPicPr>
          <p:cNvPr id="10" name="Picture 2" descr="GitHub - slundberg/shap: A game theoretic approach to explain the output of  any machine learning model.">
            <a:extLst>
              <a:ext uri="{FF2B5EF4-FFF2-40B4-BE49-F238E27FC236}">
                <a16:creationId xmlns:a16="http://schemas.microsoft.com/office/drawing/2014/main" id="{BDAF04BE-BDB6-AB39-51C6-8533152A79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61" r="1931" b="61159"/>
          <a:stretch/>
        </p:blipFill>
        <p:spPr bwMode="auto">
          <a:xfrm>
            <a:off x="7050157" y="2354221"/>
            <a:ext cx="4224599" cy="13695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GitHub - slundberg/shap: A game theoretic approach to explain the output of  any machine learning model.">
            <a:extLst>
              <a:ext uri="{FF2B5EF4-FFF2-40B4-BE49-F238E27FC236}">
                <a16:creationId xmlns:a16="http://schemas.microsoft.com/office/drawing/2014/main" id="{A1BA69A9-E9B7-D2F0-2537-D66E7EA0CE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056"/>
          <a:stretch/>
        </p:blipFill>
        <p:spPr bwMode="auto">
          <a:xfrm>
            <a:off x="6952128" y="5925712"/>
            <a:ext cx="4322623" cy="53243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Immagine che contiene testo&#10;&#10;Descrizione generata automaticamente">
            <a:extLst>
              <a:ext uri="{FF2B5EF4-FFF2-40B4-BE49-F238E27FC236}">
                <a16:creationId xmlns:a16="http://schemas.microsoft.com/office/drawing/2014/main" id="{A2ECBB3D-BE13-181C-DE79-366036F583DC}"/>
              </a:ext>
            </a:extLst>
          </p:cNvPr>
          <p:cNvPicPr>
            <a:picLocks noChangeAspect="1"/>
          </p:cNvPicPr>
          <p:nvPr/>
        </p:nvPicPr>
        <p:blipFill rotWithShape="1">
          <a:blip r:embed="rId5">
            <a:extLst>
              <a:ext uri="{28A0092B-C50C-407E-A947-70E740481C1C}">
                <a14:useLocalDpi xmlns:a14="http://schemas.microsoft.com/office/drawing/2010/main" val="0"/>
              </a:ext>
            </a:extLst>
          </a:blip>
          <a:srcRect r="40173" b="61895"/>
          <a:stretch/>
        </p:blipFill>
        <p:spPr>
          <a:xfrm>
            <a:off x="7050157" y="4594841"/>
            <a:ext cx="4261683" cy="1331645"/>
          </a:xfrm>
          <a:prstGeom prst="rect">
            <a:avLst/>
          </a:prstGeom>
        </p:spPr>
      </p:pic>
      <p:pic>
        <p:nvPicPr>
          <p:cNvPr id="13" name="Picture 6" descr="GitHub - slundberg/shap: A game theoretic approach to explain the output of  any machine learning model.">
            <a:extLst>
              <a:ext uri="{FF2B5EF4-FFF2-40B4-BE49-F238E27FC236}">
                <a16:creationId xmlns:a16="http://schemas.microsoft.com/office/drawing/2014/main" id="{CFCE9CBB-4F48-96E8-F6CA-89D7C343F0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056"/>
          <a:stretch/>
        </p:blipFill>
        <p:spPr bwMode="auto">
          <a:xfrm>
            <a:off x="6952140" y="3723809"/>
            <a:ext cx="4322611" cy="532436"/>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F2BCB27E-1E5B-936D-A700-441ABEF174F1}"/>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31</a:t>
            </a:fld>
            <a:endParaRPr lang="it-IT" dirty="0"/>
          </a:p>
        </p:txBody>
      </p:sp>
    </p:spTree>
    <p:extLst>
      <p:ext uri="{BB962C8B-B14F-4D97-AF65-F5344CB8AC3E}">
        <p14:creationId xmlns:p14="http://schemas.microsoft.com/office/powerpoint/2010/main" val="2111778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Grad-CAM and SHAP applications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4" name="CasellaDiTesto 3">
            <a:extLst>
              <a:ext uri="{FF2B5EF4-FFF2-40B4-BE49-F238E27FC236}">
                <a16:creationId xmlns:a16="http://schemas.microsoft.com/office/drawing/2014/main" id="{1F2A8979-9FD0-09F0-DCEA-2997166E0AE7}"/>
              </a:ext>
            </a:extLst>
          </p:cNvPr>
          <p:cNvSpPr txBox="1"/>
          <p:nvPr/>
        </p:nvSpPr>
        <p:spPr>
          <a:xfrm>
            <a:off x="540787" y="1970554"/>
            <a:ext cx="585746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There are numerous applications of the models seen.</a:t>
            </a:r>
          </a:p>
          <a:p>
            <a:pPr marL="285750" indent="-285750">
              <a:buFont typeface="Arial" panose="020B0604020202020204" pitchFamily="34" charset="0"/>
              <a:buChar char="•"/>
            </a:pPr>
            <a:r>
              <a:rPr lang="en-US" dirty="0">
                <a:solidFill>
                  <a:schemeClr val="tx2"/>
                </a:solidFill>
              </a:rPr>
              <a:t>Fields range from analysis of </a:t>
            </a:r>
            <a:r>
              <a:rPr lang="en-US" i="1" dirty="0">
                <a:solidFill>
                  <a:schemeClr val="tx2"/>
                </a:solidFill>
              </a:rPr>
              <a:t>medical imagery</a:t>
            </a:r>
            <a:r>
              <a:rPr lang="en-US" dirty="0">
                <a:solidFill>
                  <a:schemeClr val="tx2"/>
                </a:solidFill>
              </a:rPr>
              <a:t>, </a:t>
            </a:r>
            <a:r>
              <a:rPr lang="en-US" i="1" dirty="0">
                <a:solidFill>
                  <a:schemeClr val="tx2"/>
                </a:solidFill>
              </a:rPr>
              <a:t>satellite data</a:t>
            </a:r>
            <a:r>
              <a:rPr lang="en-US" dirty="0">
                <a:solidFill>
                  <a:schemeClr val="tx2"/>
                </a:solidFill>
              </a:rPr>
              <a:t> and much more.</a:t>
            </a:r>
            <a:endParaRPr lang="it-IT" dirty="0">
              <a:solidFill>
                <a:schemeClr val="tx2"/>
              </a:solidFill>
            </a:endParaRPr>
          </a:p>
        </p:txBody>
      </p:sp>
      <p:pic>
        <p:nvPicPr>
          <p:cNvPr id="5" name="Immagine 4">
            <a:extLst>
              <a:ext uri="{FF2B5EF4-FFF2-40B4-BE49-F238E27FC236}">
                <a16:creationId xmlns:a16="http://schemas.microsoft.com/office/drawing/2014/main" id="{6913F68D-0A95-DD01-1D95-C53DABAE641A}"/>
              </a:ext>
            </a:extLst>
          </p:cNvPr>
          <p:cNvPicPr>
            <a:picLocks noChangeAspect="1"/>
          </p:cNvPicPr>
          <p:nvPr/>
        </p:nvPicPr>
        <p:blipFill>
          <a:blip r:embed="rId4"/>
          <a:stretch>
            <a:fillRect/>
          </a:stretch>
        </p:blipFill>
        <p:spPr>
          <a:xfrm>
            <a:off x="996288" y="2901015"/>
            <a:ext cx="4117402" cy="2906870"/>
          </a:xfrm>
          <a:prstGeom prst="rect">
            <a:avLst/>
          </a:prstGeom>
        </p:spPr>
      </p:pic>
      <p:sp>
        <p:nvSpPr>
          <p:cNvPr id="6" name="CasellaDiTesto 5">
            <a:extLst>
              <a:ext uri="{FF2B5EF4-FFF2-40B4-BE49-F238E27FC236}">
                <a16:creationId xmlns:a16="http://schemas.microsoft.com/office/drawing/2014/main" id="{9DFD7220-1A62-FD55-FC5F-03A1016ECB81}"/>
              </a:ext>
            </a:extLst>
          </p:cNvPr>
          <p:cNvSpPr txBox="1"/>
          <p:nvPr/>
        </p:nvSpPr>
        <p:spPr>
          <a:xfrm>
            <a:off x="270056" y="5956055"/>
            <a:ext cx="6082748" cy="646331"/>
          </a:xfrm>
          <a:prstGeom prst="rect">
            <a:avLst/>
          </a:prstGeom>
          <a:noFill/>
        </p:spPr>
        <p:txBody>
          <a:bodyPr wrap="square">
            <a:spAutoFit/>
          </a:bodyPr>
          <a:lstStyle/>
          <a:p>
            <a:pPr algn="ctr"/>
            <a:r>
              <a:rPr lang="en-US" i="1" dirty="0">
                <a:solidFill>
                  <a:schemeClr val="tx2"/>
                </a:solidFill>
              </a:rPr>
              <a:t>H Kawauchi et al. SHAP-Based Interpretable Object Detection Method for Satellite Imagery, 2022</a:t>
            </a:r>
            <a:endParaRPr lang="it-IT" i="1" dirty="0">
              <a:solidFill>
                <a:schemeClr val="tx2"/>
              </a:solidFill>
            </a:endParaRPr>
          </a:p>
        </p:txBody>
      </p:sp>
      <p:pic>
        <p:nvPicPr>
          <p:cNvPr id="12" name="Picture 2">
            <a:extLst>
              <a:ext uri="{FF2B5EF4-FFF2-40B4-BE49-F238E27FC236}">
                <a16:creationId xmlns:a16="http://schemas.microsoft.com/office/drawing/2014/main" id="{26B67AC1-7410-CD6C-CEAD-D6B838336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398" y="2184581"/>
            <a:ext cx="3030435" cy="3416591"/>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BE1ED9A9-425E-6137-691D-0482C84287DC}"/>
              </a:ext>
            </a:extLst>
          </p:cNvPr>
          <p:cNvSpPr txBox="1"/>
          <p:nvPr/>
        </p:nvSpPr>
        <p:spPr>
          <a:xfrm>
            <a:off x="6352804" y="5742029"/>
            <a:ext cx="5618922" cy="923330"/>
          </a:xfrm>
          <a:prstGeom prst="rect">
            <a:avLst/>
          </a:prstGeom>
          <a:noFill/>
        </p:spPr>
        <p:txBody>
          <a:bodyPr wrap="square">
            <a:spAutoFit/>
          </a:bodyPr>
          <a:lstStyle/>
          <a:p>
            <a:pPr algn="ctr"/>
            <a:r>
              <a:rPr lang="en-US" b="0" i="1" dirty="0" err="1">
                <a:solidFill>
                  <a:schemeClr val="tx2"/>
                </a:solidFill>
                <a:effectLst/>
                <a:latin typeface="NexusSerif"/>
              </a:rPr>
              <a:t>H.Panwar</a:t>
            </a:r>
            <a:r>
              <a:rPr lang="en-US" b="0" i="1" dirty="0">
                <a:solidFill>
                  <a:schemeClr val="tx2"/>
                </a:solidFill>
                <a:effectLst/>
                <a:latin typeface="NexusSerif"/>
              </a:rPr>
              <a:t> et al. A deep learning and grad-CAM based color visualization approach for fast detection of COVID-19 cases using chest X-ray and CT-Scan images, 2020</a:t>
            </a:r>
          </a:p>
        </p:txBody>
      </p:sp>
      <p:sp>
        <p:nvSpPr>
          <p:cNvPr id="3" name="CasellaDiTesto 2">
            <a:extLst>
              <a:ext uri="{FF2B5EF4-FFF2-40B4-BE49-F238E27FC236}">
                <a16:creationId xmlns:a16="http://schemas.microsoft.com/office/drawing/2014/main" id="{90F78570-80B7-C7BD-153A-87B26D55EB94}"/>
              </a:ext>
            </a:extLst>
          </p:cNvPr>
          <p:cNvSpPr txBox="1"/>
          <p:nvPr/>
        </p:nvSpPr>
        <p:spPr>
          <a:xfrm>
            <a:off x="11353800" y="6437964"/>
            <a:ext cx="424070" cy="307777"/>
          </a:xfrm>
          <a:prstGeom prst="rect">
            <a:avLst/>
          </a:prstGeom>
          <a:noFill/>
        </p:spPr>
        <p:txBody>
          <a:bodyPr wrap="square">
            <a:spAutoFit/>
          </a:bodyPr>
          <a:lstStyle/>
          <a:p>
            <a:fld id="{23CDDA64-B3CA-4307-9813-EC0442F84931}" type="slidenum">
              <a:rPr lang="it-IT" sz="1400" smtClean="0"/>
              <a:pPr/>
              <a:t>32</a:t>
            </a:fld>
            <a:endParaRPr lang="it-IT" dirty="0"/>
          </a:p>
        </p:txBody>
      </p:sp>
    </p:spTree>
    <p:extLst>
      <p:ext uri="{BB962C8B-B14F-4D97-AF65-F5344CB8AC3E}">
        <p14:creationId xmlns:p14="http://schemas.microsoft.com/office/powerpoint/2010/main" val="33208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lavagna, graffiti&#10;&#10;Descrizione generata automaticamente">
            <a:extLst>
              <a:ext uri="{FF2B5EF4-FFF2-40B4-BE49-F238E27FC236}">
                <a16:creationId xmlns:a16="http://schemas.microsoft.com/office/drawing/2014/main" id="{B97D1D4B-E5EF-4FEA-6FA3-C1FB4CB0A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olo 1">
            <a:extLst>
              <a:ext uri="{FF2B5EF4-FFF2-40B4-BE49-F238E27FC236}">
                <a16:creationId xmlns:a16="http://schemas.microsoft.com/office/drawing/2014/main" id="{DC5D443B-7B1B-7D0A-22B5-3C14EC40031B}"/>
              </a:ext>
            </a:extLst>
          </p:cNvPr>
          <p:cNvSpPr>
            <a:spLocks noGrp="1"/>
          </p:cNvSpPr>
          <p:nvPr>
            <p:ph type="ctrTitle"/>
          </p:nvPr>
        </p:nvSpPr>
        <p:spPr>
          <a:xfrm>
            <a:off x="927651" y="2001838"/>
            <a:ext cx="10667999" cy="2387600"/>
          </a:xfrm>
        </p:spPr>
        <p:txBody>
          <a:bodyPr>
            <a:normAutofit/>
          </a:bodyPr>
          <a:lstStyle/>
          <a:p>
            <a:r>
              <a:rPr lang="it-IT" sz="8000" dirty="0">
                <a:solidFill>
                  <a:schemeClr val="bg1"/>
                </a:solidFill>
              </a:rPr>
              <a:t>Application on VGG16Model</a:t>
            </a:r>
          </a:p>
        </p:txBody>
      </p:sp>
      <p:sp>
        <p:nvSpPr>
          <p:cNvPr id="4" name="Segnaposto numero diapositiva 3">
            <a:extLst>
              <a:ext uri="{FF2B5EF4-FFF2-40B4-BE49-F238E27FC236}">
                <a16:creationId xmlns:a16="http://schemas.microsoft.com/office/drawing/2014/main" id="{820562EB-4D74-C63B-885B-C23911784462}"/>
              </a:ext>
            </a:extLst>
          </p:cNvPr>
          <p:cNvSpPr>
            <a:spLocks noGrp="1"/>
          </p:cNvSpPr>
          <p:nvPr>
            <p:ph type="sldNum" sz="quarter" idx="12"/>
          </p:nvPr>
        </p:nvSpPr>
        <p:spPr/>
        <p:txBody>
          <a:bodyPr/>
          <a:lstStyle/>
          <a:p>
            <a:fld id="{23CDDA64-B3CA-4307-9813-EC0442F84931}" type="slidenum">
              <a:rPr lang="it-IT" smtClean="0"/>
              <a:t>33</a:t>
            </a:fld>
            <a:endParaRPr lang="it-IT" dirty="0"/>
          </a:p>
        </p:txBody>
      </p:sp>
    </p:spTree>
    <p:extLst>
      <p:ext uri="{BB962C8B-B14F-4D97-AF65-F5344CB8AC3E}">
        <p14:creationId xmlns:p14="http://schemas.microsoft.com/office/powerpoint/2010/main" val="3668625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VGG16 model</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6CC6792D-D346-7824-2E55-67966AB9A31D}"/>
              </a:ext>
            </a:extLst>
          </p:cNvPr>
          <p:cNvSpPr txBox="1"/>
          <p:nvPr/>
        </p:nvSpPr>
        <p:spPr>
          <a:xfrm>
            <a:off x="270056" y="4206901"/>
            <a:ext cx="4359965" cy="1477328"/>
          </a:xfrm>
          <a:prstGeom prst="rect">
            <a:avLst/>
          </a:prstGeom>
          <a:noFill/>
        </p:spPr>
        <p:txBody>
          <a:bodyPr wrap="square">
            <a:spAutoFit/>
          </a:bodyPr>
          <a:lstStyle/>
          <a:p>
            <a:pPr algn="ctr"/>
            <a:r>
              <a:rPr lang="en-US" b="0" i="0" dirty="0">
                <a:solidFill>
                  <a:schemeClr val="tx2"/>
                </a:solidFill>
                <a:effectLst/>
                <a:latin typeface="sohne"/>
              </a:rPr>
              <a:t>VGG16 is able to classify 1000 images of </a:t>
            </a:r>
            <a:r>
              <a:rPr lang="en-US" b="0" i="1" dirty="0">
                <a:solidFill>
                  <a:schemeClr val="tx2"/>
                </a:solidFill>
                <a:effectLst/>
                <a:latin typeface="sohne"/>
              </a:rPr>
              <a:t>1000 different categories</a:t>
            </a:r>
            <a:r>
              <a:rPr lang="en-US" b="0" i="0" dirty="0">
                <a:solidFill>
                  <a:schemeClr val="tx2"/>
                </a:solidFill>
                <a:effectLst/>
                <a:latin typeface="sohne"/>
              </a:rPr>
              <a:t> with </a:t>
            </a:r>
            <a:r>
              <a:rPr lang="en-US" b="1" i="0" dirty="0">
                <a:solidFill>
                  <a:schemeClr val="tx2"/>
                </a:solidFill>
                <a:effectLst/>
                <a:latin typeface="sohne"/>
              </a:rPr>
              <a:t>92.7% accuracy</a:t>
            </a:r>
            <a:r>
              <a:rPr lang="en-US" b="0" i="0" dirty="0">
                <a:solidFill>
                  <a:schemeClr val="tx2"/>
                </a:solidFill>
                <a:effectLst/>
                <a:latin typeface="sohne"/>
              </a:rPr>
              <a:t>. It is one of the popular algorithms for image classification and is easy to use with </a:t>
            </a:r>
            <a:r>
              <a:rPr lang="en-US" b="1" i="0" dirty="0">
                <a:solidFill>
                  <a:schemeClr val="tx2"/>
                </a:solidFill>
                <a:effectLst/>
                <a:latin typeface="sohne"/>
              </a:rPr>
              <a:t>transfer learning</a:t>
            </a:r>
            <a:r>
              <a:rPr lang="en-US" b="0" i="0" dirty="0">
                <a:solidFill>
                  <a:schemeClr val="tx2"/>
                </a:solidFill>
                <a:effectLst/>
                <a:latin typeface="sohne"/>
              </a:rPr>
              <a:t>.</a:t>
            </a:r>
            <a:endParaRPr lang="it-IT" dirty="0">
              <a:solidFill>
                <a:schemeClr val="tx2"/>
              </a:solidFill>
            </a:endParaRPr>
          </a:p>
        </p:txBody>
      </p:sp>
      <p:sp>
        <p:nvSpPr>
          <p:cNvPr id="10" name="CasellaDiTesto 9">
            <a:extLst>
              <a:ext uri="{FF2B5EF4-FFF2-40B4-BE49-F238E27FC236}">
                <a16:creationId xmlns:a16="http://schemas.microsoft.com/office/drawing/2014/main" id="{A0452318-AB31-C902-9025-653E45676749}"/>
              </a:ext>
            </a:extLst>
          </p:cNvPr>
          <p:cNvSpPr txBox="1"/>
          <p:nvPr/>
        </p:nvSpPr>
        <p:spPr>
          <a:xfrm>
            <a:off x="352467" y="2641599"/>
            <a:ext cx="4195142" cy="1200329"/>
          </a:xfrm>
          <a:prstGeom prst="rect">
            <a:avLst/>
          </a:prstGeom>
          <a:noFill/>
        </p:spPr>
        <p:txBody>
          <a:bodyPr wrap="square">
            <a:spAutoFit/>
          </a:bodyPr>
          <a:lstStyle/>
          <a:p>
            <a:pPr algn="ctr"/>
            <a:r>
              <a:rPr lang="en-US" b="0" i="0" dirty="0">
                <a:solidFill>
                  <a:schemeClr val="tx2"/>
                </a:solidFill>
                <a:effectLst/>
                <a:latin typeface="sohne"/>
              </a:rPr>
              <a:t>VGG16 is a type of CNN (Convolutional Neural Network) that is considered to be one of the best computer vision models to date.</a:t>
            </a:r>
            <a:endParaRPr lang="it-IT" dirty="0">
              <a:solidFill>
                <a:schemeClr val="tx2"/>
              </a:solidFill>
            </a:endParaRPr>
          </a:p>
        </p:txBody>
      </p:sp>
      <p:pic>
        <p:nvPicPr>
          <p:cNvPr id="11" name="Picture 2">
            <a:extLst>
              <a:ext uri="{FF2B5EF4-FFF2-40B4-BE49-F238E27FC236}">
                <a16:creationId xmlns:a16="http://schemas.microsoft.com/office/drawing/2014/main" id="{6D918551-B907-C620-1536-ED8B5042CCA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35606" y="2259532"/>
            <a:ext cx="6667500" cy="36861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EF9B528-4AED-DE2A-0063-6A59ED5C6F96}"/>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34</a:t>
            </a:fld>
            <a:endParaRPr lang="it-IT" dirty="0"/>
          </a:p>
        </p:txBody>
      </p:sp>
    </p:spTree>
    <p:extLst>
      <p:ext uri="{BB962C8B-B14F-4D97-AF65-F5344CB8AC3E}">
        <p14:creationId xmlns:p14="http://schemas.microsoft.com/office/powerpoint/2010/main" val="4214430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lavagna, graffiti&#10;&#10;Descrizione generata automaticamente">
            <a:extLst>
              <a:ext uri="{FF2B5EF4-FFF2-40B4-BE49-F238E27FC236}">
                <a16:creationId xmlns:a16="http://schemas.microsoft.com/office/drawing/2014/main" id="{C9F8BBC3-1CF2-6125-9336-396055B67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olo 1">
            <a:extLst>
              <a:ext uri="{FF2B5EF4-FFF2-40B4-BE49-F238E27FC236}">
                <a16:creationId xmlns:a16="http://schemas.microsoft.com/office/drawing/2014/main" id="{C6C54040-26CA-67A0-1FE3-C9FB8E38D93C}"/>
              </a:ext>
            </a:extLst>
          </p:cNvPr>
          <p:cNvSpPr>
            <a:spLocks noGrp="1"/>
          </p:cNvSpPr>
          <p:nvPr>
            <p:ph type="ctrTitle"/>
          </p:nvPr>
        </p:nvSpPr>
        <p:spPr>
          <a:xfrm>
            <a:off x="1524000" y="1347650"/>
            <a:ext cx="9144000" cy="2387600"/>
          </a:xfrm>
        </p:spPr>
        <p:txBody>
          <a:bodyPr/>
          <a:lstStyle/>
          <a:p>
            <a:r>
              <a:rPr lang="it-IT" sz="8000" dirty="0">
                <a:solidFill>
                  <a:schemeClr val="bg1"/>
                </a:solidFill>
              </a:rPr>
              <a:t>DEMO</a:t>
            </a:r>
            <a:endParaRPr lang="it-IT" dirty="0">
              <a:solidFill>
                <a:schemeClr val="bg1"/>
              </a:solidFill>
            </a:endParaRPr>
          </a:p>
        </p:txBody>
      </p:sp>
      <p:sp>
        <p:nvSpPr>
          <p:cNvPr id="4" name="Segnaposto numero diapositiva 3">
            <a:extLst>
              <a:ext uri="{FF2B5EF4-FFF2-40B4-BE49-F238E27FC236}">
                <a16:creationId xmlns:a16="http://schemas.microsoft.com/office/drawing/2014/main" id="{97ADBEB6-849F-0634-4AEA-30FF82529C0B}"/>
              </a:ext>
            </a:extLst>
          </p:cNvPr>
          <p:cNvSpPr>
            <a:spLocks noGrp="1"/>
          </p:cNvSpPr>
          <p:nvPr>
            <p:ph type="sldNum" sz="quarter" idx="12"/>
          </p:nvPr>
        </p:nvSpPr>
        <p:spPr/>
        <p:txBody>
          <a:bodyPr/>
          <a:lstStyle/>
          <a:p>
            <a:fld id="{23CDDA64-B3CA-4307-9813-EC0442F84931}" type="slidenum">
              <a:rPr lang="it-IT" smtClean="0"/>
              <a:t>35</a:t>
            </a:fld>
            <a:endParaRPr lang="it-IT"/>
          </a:p>
        </p:txBody>
      </p:sp>
    </p:spTree>
    <p:extLst>
      <p:ext uri="{BB962C8B-B14F-4D97-AF65-F5344CB8AC3E}">
        <p14:creationId xmlns:p14="http://schemas.microsoft.com/office/powerpoint/2010/main" val="3243385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Grad-CAM vs SHAP?</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4" name="CasellaDiTesto 3">
            <a:extLst>
              <a:ext uri="{FF2B5EF4-FFF2-40B4-BE49-F238E27FC236}">
                <a16:creationId xmlns:a16="http://schemas.microsoft.com/office/drawing/2014/main" id="{1F2A8979-9FD0-09F0-DCEA-2997166E0AE7}"/>
              </a:ext>
            </a:extLst>
          </p:cNvPr>
          <p:cNvSpPr txBox="1"/>
          <p:nvPr/>
        </p:nvSpPr>
        <p:spPr>
          <a:xfrm>
            <a:off x="540787" y="1793940"/>
            <a:ext cx="9570622" cy="3477875"/>
          </a:xfrm>
          <a:prstGeom prst="rect">
            <a:avLst/>
          </a:prstGeom>
          <a:noFill/>
        </p:spPr>
        <p:txBody>
          <a:bodyPr wrap="square" rtlCol="0">
            <a:spAutoFit/>
          </a:bodyPr>
          <a:lstStyle/>
          <a:p>
            <a:r>
              <a:rPr lang="en-US" sz="2000" dirty="0">
                <a:solidFill>
                  <a:schemeClr val="tx2"/>
                </a:solidFill>
              </a:rPr>
              <a:t>Grad-CAM and SHAP are different explainable methods:</a:t>
            </a:r>
          </a:p>
          <a:p>
            <a:endParaRPr lang="en-US" sz="2000" dirty="0">
              <a:solidFill>
                <a:schemeClr val="tx2"/>
              </a:solidFill>
            </a:endParaRPr>
          </a:p>
          <a:p>
            <a:r>
              <a:rPr lang="en-US" sz="2000" b="1" dirty="0">
                <a:solidFill>
                  <a:schemeClr val="tx2"/>
                </a:solidFill>
              </a:rPr>
              <a:t>Grad-CAM</a:t>
            </a:r>
            <a:r>
              <a:rPr lang="en-US" sz="2000" dirty="0">
                <a:solidFill>
                  <a:schemeClr val="tx2"/>
                </a:solidFill>
              </a:rPr>
              <a:t>:</a:t>
            </a:r>
          </a:p>
          <a:p>
            <a:pPr marL="285750" indent="-285750">
              <a:buFont typeface="Arial" panose="020B0604020202020204" pitchFamily="34" charset="0"/>
              <a:buChar char="•"/>
            </a:pPr>
            <a:r>
              <a:rPr lang="en-US" sz="2000" dirty="0">
                <a:solidFill>
                  <a:schemeClr val="tx2"/>
                </a:solidFill>
              </a:rPr>
              <a:t>Based on Feature maps</a:t>
            </a:r>
          </a:p>
          <a:p>
            <a:pPr marL="285750" indent="-285750">
              <a:buFont typeface="Arial" panose="020B0604020202020204" pitchFamily="34" charset="0"/>
              <a:buChar char="•"/>
            </a:pPr>
            <a:r>
              <a:rPr lang="en-US" sz="2000" dirty="0">
                <a:solidFill>
                  <a:schemeClr val="tx2"/>
                </a:solidFill>
              </a:rPr>
              <a:t>Consider only positive gradients.</a:t>
            </a:r>
          </a:p>
          <a:p>
            <a:pPr marL="285750" indent="-285750">
              <a:buFont typeface="Arial" panose="020B0604020202020204" pitchFamily="34" charset="0"/>
              <a:buChar char="•"/>
            </a:pPr>
            <a:r>
              <a:rPr lang="en-US" sz="2000" dirty="0">
                <a:solidFill>
                  <a:schemeClr val="tx2"/>
                </a:solidFill>
              </a:rPr>
              <a:t>Applicable only on CNNs.</a:t>
            </a:r>
          </a:p>
          <a:p>
            <a:pPr marL="285750" indent="-285750">
              <a:buFont typeface="Arial" panose="020B0604020202020204" pitchFamily="34" charset="0"/>
              <a:buChar char="•"/>
            </a:pPr>
            <a:endParaRPr lang="en-US" sz="2000" dirty="0">
              <a:solidFill>
                <a:schemeClr val="tx2"/>
              </a:solidFill>
            </a:endParaRPr>
          </a:p>
          <a:p>
            <a:r>
              <a:rPr lang="en-US" sz="2000" b="1" dirty="0">
                <a:solidFill>
                  <a:schemeClr val="tx2"/>
                </a:solidFill>
              </a:rPr>
              <a:t>SHAP</a:t>
            </a:r>
            <a:r>
              <a:rPr lang="en-US" sz="2000" dirty="0">
                <a:solidFill>
                  <a:schemeClr val="tx2"/>
                </a:solidFill>
              </a:rPr>
              <a:t>:</a:t>
            </a:r>
          </a:p>
          <a:p>
            <a:pPr marL="285750" indent="-285750">
              <a:buFont typeface="Arial" panose="020B0604020202020204" pitchFamily="34" charset="0"/>
              <a:buChar char="•"/>
            </a:pPr>
            <a:r>
              <a:rPr lang="en-US" sz="2000" dirty="0">
                <a:solidFill>
                  <a:schemeClr val="tx2"/>
                </a:solidFill>
              </a:rPr>
              <a:t>Pixel based.</a:t>
            </a:r>
          </a:p>
          <a:p>
            <a:pPr marL="285750" indent="-285750">
              <a:buFont typeface="Arial" panose="020B0604020202020204" pitchFamily="34" charset="0"/>
              <a:buChar char="•"/>
            </a:pPr>
            <a:r>
              <a:rPr lang="en-US" sz="2000" dirty="0">
                <a:solidFill>
                  <a:schemeClr val="tx2"/>
                </a:solidFill>
              </a:rPr>
              <a:t>Give explanation of how the value of the feature influenced the prediction.</a:t>
            </a:r>
          </a:p>
          <a:p>
            <a:pPr marL="285750" indent="-285750">
              <a:buFont typeface="Arial" panose="020B0604020202020204" pitchFamily="34" charset="0"/>
              <a:buChar char="•"/>
            </a:pPr>
            <a:r>
              <a:rPr lang="en-US" sz="2000" dirty="0">
                <a:solidFill>
                  <a:schemeClr val="tx2"/>
                </a:solidFill>
              </a:rPr>
              <a:t>Applicable on several models.</a:t>
            </a:r>
          </a:p>
        </p:txBody>
      </p:sp>
      <p:sp>
        <p:nvSpPr>
          <p:cNvPr id="3" name="CasellaDiTesto 2">
            <a:extLst>
              <a:ext uri="{FF2B5EF4-FFF2-40B4-BE49-F238E27FC236}">
                <a16:creationId xmlns:a16="http://schemas.microsoft.com/office/drawing/2014/main" id="{90F78570-80B7-C7BD-153A-87B26D55EB94}"/>
              </a:ext>
            </a:extLst>
          </p:cNvPr>
          <p:cNvSpPr txBox="1"/>
          <p:nvPr/>
        </p:nvSpPr>
        <p:spPr>
          <a:xfrm>
            <a:off x="11353800" y="6437964"/>
            <a:ext cx="424070" cy="307777"/>
          </a:xfrm>
          <a:prstGeom prst="rect">
            <a:avLst/>
          </a:prstGeom>
          <a:noFill/>
        </p:spPr>
        <p:txBody>
          <a:bodyPr wrap="square">
            <a:spAutoFit/>
          </a:bodyPr>
          <a:lstStyle/>
          <a:p>
            <a:fld id="{23CDDA64-B3CA-4307-9813-EC0442F84931}" type="slidenum">
              <a:rPr lang="it-IT" sz="1400" smtClean="0"/>
              <a:pPr/>
              <a:t>36</a:t>
            </a:fld>
            <a:endParaRPr lang="it-IT" dirty="0"/>
          </a:p>
        </p:txBody>
      </p:sp>
      <p:sp>
        <p:nvSpPr>
          <p:cNvPr id="7" name="CasellaDiTesto 6">
            <a:extLst>
              <a:ext uri="{FF2B5EF4-FFF2-40B4-BE49-F238E27FC236}">
                <a16:creationId xmlns:a16="http://schemas.microsoft.com/office/drawing/2014/main" id="{E206942A-3B01-A0B5-C5BC-262DFCC275EE}"/>
              </a:ext>
            </a:extLst>
          </p:cNvPr>
          <p:cNvSpPr txBox="1"/>
          <p:nvPr/>
        </p:nvSpPr>
        <p:spPr>
          <a:xfrm>
            <a:off x="540787" y="5459465"/>
            <a:ext cx="9173056" cy="1015663"/>
          </a:xfrm>
          <a:prstGeom prst="rect">
            <a:avLst/>
          </a:prstGeom>
          <a:noFill/>
        </p:spPr>
        <p:txBody>
          <a:bodyPr wrap="square" rtlCol="0">
            <a:spAutoFit/>
          </a:bodyPr>
          <a:lstStyle/>
          <a:p>
            <a:r>
              <a:rPr lang="en-US" sz="2000" dirty="0">
                <a:solidFill>
                  <a:schemeClr val="tx2"/>
                </a:solidFill>
              </a:rPr>
              <a:t>In conclusion, which is better?</a:t>
            </a:r>
          </a:p>
          <a:p>
            <a:pPr marL="285750" indent="-285750">
              <a:buFont typeface="Arial" panose="020B0604020202020204" pitchFamily="34" charset="0"/>
              <a:buChar char="•"/>
            </a:pPr>
            <a:r>
              <a:rPr lang="en-US" sz="2000" dirty="0">
                <a:solidFill>
                  <a:schemeClr val="tx2"/>
                </a:solidFill>
              </a:rPr>
              <a:t>The best way is to consider the </a:t>
            </a:r>
            <a:r>
              <a:rPr lang="en-US" sz="2000" i="1" dirty="0">
                <a:solidFill>
                  <a:schemeClr val="tx2"/>
                </a:solidFill>
              </a:rPr>
              <a:t>consensus method</a:t>
            </a:r>
            <a:r>
              <a:rPr lang="en-US" sz="2000" dirty="0">
                <a:solidFill>
                  <a:schemeClr val="tx2"/>
                </a:solidFill>
              </a:rPr>
              <a:t>.</a:t>
            </a:r>
          </a:p>
          <a:p>
            <a:pPr marL="285750" indent="-285750">
              <a:buFont typeface="Arial" panose="020B0604020202020204" pitchFamily="34" charset="0"/>
              <a:buChar char="•"/>
            </a:pPr>
            <a:r>
              <a:rPr lang="en-US" sz="2000" dirty="0">
                <a:solidFill>
                  <a:schemeClr val="tx2"/>
                </a:solidFill>
              </a:rPr>
              <a:t>If not possible, consider to use the most reasonable one.</a:t>
            </a:r>
          </a:p>
        </p:txBody>
      </p:sp>
    </p:spTree>
    <p:extLst>
      <p:ext uri="{BB962C8B-B14F-4D97-AF65-F5344CB8AC3E}">
        <p14:creationId xmlns:p14="http://schemas.microsoft.com/office/powerpoint/2010/main" val="3691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Conclusions</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sp>
        <p:nvSpPr>
          <p:cNvPr id="7" name="Rettangolo con angoli arrotondati 6">
            <a:extLst>
              <a:ext uri="{FF2B5EF4-FFF2-40B4-BE49-F238E27FC236}">
                <a16:creationId xmlns:a16="http://schemas.microsoft.com/office/drawing/2014/main" id="{57378BAF-FD4E-3858-0EE5-49223890FE0E}"/>
              </a:ext>
            </a:extLst>
          </p:cNvPr>
          <p:cNvSpPr/>
          <p:nvPr/>
        </p:nvSpPr>
        <p:spPr>
          <a:xfrm>
            <a:off x="3307057" y="4171854"/>
            <a:ext cx="5339347" cy="707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4" name="CasellaDiTesto 3">
            <a:extLst>
              <a:ext uri="{FF2B5EF4-FFF2-40B4-BE49-F238E27FC236}">
                <a16:creationId xmlns:a16="http://schemas.microsoft.com/office/drawing/2014/main" id="{1F2A8979-9FD0-09F0-DCEA-2997166E0AE7}"/>
              </a:ext>
            </a:extLst>
          </p:cNvPr>
          <p:cNvSpPr txBox="1"/>
          <p:nvPr/>
        </p:nvSpPr>
        <p:spPr>
          <a:xfrm>
            <a:off x="677264" y="2230944"/>
            <a:ext cx="9553413" cy="1631216"/>
          </a:xfrm>
          <a:prstGeom prst="rect">
            <a:avLst/>
          </a:prstGeom>
          <a:noFill/>
        </p:spPr>
        <p:txBody>
          <a:bodyPr wrap="square" rtlCol="0">
            <a:spAutoFit/>
          </a:bodyPr>
          <a:lstStyle/>
          <a:p>
            <a:endParaRPr lang="it-IT" sz="2000" dirty="0">
              <a:solidFill>
                <a:schemeClr val="tx2"/>
              </a:solidFill>
            </a:endParaRPr>
          </a:p>
          <a:p>
            <a:pPr marL="285750" indent="-285750">
              <a:buFont typeface="Arial" panose="020B0604020202020204" pitchFamily="34" charset="0"/>
              <a:buChar char="•"/>
            </a:pPr>
            <a:r>
              <a:rPr lang="en-US" sz="2000" dirty="0">
                <a:solidFill>
                  <a:schemeClr val="tx2"/>
                </a:solidFill>
              </a:rPr>
              <a:t>The development of increasingly efficient algorithms that are difficult to interpret;</a:t>
            </a:r>
          </a:p>
          <a:p>
            <a:pPr marL="285750" indent="-285750">
              <a:buFont typeface="Arial" panose="020B0604020202020204" pitchFamily="34" charset="0"/>
              <a:buChar char="•"/>
            </a:pPr>
            <a:r>
              <a:rPr lang="en-US" sz="2000" dirty="0">
                <a:solidFill>
                  <a:schemeClr val="tx2"/>
                </a:solidFill>
              </a:rPr>
              <a:t>The increasingly frequent use of artificial intelligence models in various areas, especially in the medical field;</a:t>
            </a:r>
          </a:p>
          <a:p>
            <a:pPr marL="285750" indent="-285750">
              <a:buFont typeface="Arial" panose="020B0604020202020204" pitchFamily="34" charset="0"/>
              <a:buChar char="•"/>
            </a:pPr>
            <a:r>
              <a:rPr lang="en-US" sz="2000" dirty="0">
                <a:solidFill>
                  <a:schemeClr val="tx2"/>
                </a:solidFill>
              </a:rPr>
              <a:t>The recent rules that regulate the use of personal data for economic purposes;</a:t>
            </a:r>
          </a:p>
        </p:txBody>
      </p:sp>
      <p:sp>
        <p:nvSpPr>
          <p:cNvPr id="3" name="CasellaDiTesto 2">
            <a:extLst>
              <a:ext uri="{FF2B5EF4-FFF2-40B4-BE49-F238E27FC236}">
                <a16:creationId xmlns:a16="http://schemas.microsoft.com/office/drawing/2014/main" id="{C6152EA9-CECD-2C1D-06A7-771DD06CEA07}"/>
              </a:ext>
            </a:extLst>
          </p:cNvPr>
          <p:cNvSpPr txBox="1"/>
          <p:nvPr/>
        </p:nvSpPr>
        <p:spPr>
          <a:xfrm>
            <a:off x="3307057" y="4313368"/>
            <a:ext cx="5339347" cy="707886"/>
          </a:xfrm>
          <a:prstGeom prst="rect">
            <a:avLst/>
          </a:prstGeom>
          <a:noFill/>
        </p:spPr>
        <p:txBody>
          <a:bodyPr wrap="none" rtlCol="0">
            <a:spAutoFit/>
          </a:bodyPr>
          <a:lstStyle/>
          <a:p>
            <a:r>
              <a:rPr lang="en-US" sz="2000" dirty="0">
                <a:solidFill>
                  <a:schemeClr val="tx2"/>
                </a:solidFill>
              </a:rPr>
              <a:t>It is essential to consider the role of </a:t>
            </a:r>
            <a:r>
              <a:rPr lang="en-US" sz="2000" dirty="0" err="1">
                <a:solidFill>
                  <a:schemeClr val="tx2"/>
                </a:solidFill>
              </a:rPr>
              <a:t>explainability</a:t>
            </a:r>
            <a:endParaRPr lang="en-US" sz="2000" dirty="0">
              <a:solidFill>
                <a:schemeClr val="tx2"/>
              </a:solidFill>
            </a:endParaRPr>
          </a:p>
          <a:p>
            <a:endParaRPr lang="it-IT" sz="2000" dirty="0"/>
          </a:p>
        </p:txBody>
      </p:sp>
      <p:sp>
        <p:nvSpPr>
          <p:cNvPr id="10" name="CasellaDiTesto 9">
            <a:extLst>
              <a:ext uri="{FF2B5EF4-FFF2-40B4-BE49-F238E27FC236}">
                <a16:creationId xmlns:a16="http://schemas.microsoft.com/office/drawing/2014/main" id="{B52C4123-310E-1EAB-6D57-CE825B627AFB}"/>
              </a:ext>
            </a:extLst>
          </p:cNvPr>
          <p:cNvSpPr txBox="1"/>
          <p:nvPr/>
        </p:nvSpPr>
        <p:spPr>
          <a:xfrm>
            <a:off x="677265" y="5268340"/>
            <a:ext cx="955341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In this presentation we have presented models of XAI applied to images, but of course there are many other applications for tabular data.</a:t>
            </a:r>
          </a:p>
          <a:p>
            <a:pPr marL="285750" indent="-285750">
              <a:buFont typeface="Arial" panose="020B0604020202020204" pitchFamily="34" charset="0"/>
              <a:buChar char="•"/>
            </a:pPr>
            <a:r>
              <a:rPr lang="en-US" sz="2000" dirty="0">
                <a:solidFill>
                  <a:schemeClr val="tx2"/>
                </a:solidFill>
              </a:rPr>
              <a:t>The soil is very fertile for the development of interpretable models.</a:t>
            </a:r>
            <a:endParaRPr lang="it-IT" sz="2000" dirty="0">
              <a:solidFill>
                <a:schemeClr val="tx2"/>
              </a:solidFill>
            </a:endParaRPr>
          </a:p>
          <a:p>
            <a:endParaRPr lang="it-IT" sz="2000" dirty="0"/>
          </a:p>
        </p:txBody>
      </p:sp>
      <p:sp>
        <p:nvSpPr>
          <p:cNvPr id="11" name="CasellaDiTesto 10">
            <a:extLst>
              <a:ext uri="{FF2B5EF4-FFF2-40B4-BE49-F238E27FC236}">
                <a16:creationId xmlns:a16="http://schemas.microsoft.com/office/drawing/2014/main" id="{9949E8AB-A44B-285B-F031-C99B8C02D0B1}"/>
              </a:ext>
            </a:extLst>
          </p:cNvPr>
          <p:cNvSpPr txBox="1"/>
          <p:nvPr/>
        </p:nvSpPr>
        <p:spPr>
          <a:xfrm>
            <a:off x="811697" y="2006829"/>
            <a:ext cx="1485984" cy="707886"/>
          </a:xfrm>
          <a:prstGeom prst="rect">
            <a:avLst/>
          </a:prstGeom>
          <a:noFill/>
        </p:spPr>
        <p:txBody>
          <a:bodyPr wrap="none" rtlCol="0">
            <a:spAutoFit/>
          </a:bodyPr>
          <a:lstStyle/>
          <a:p>
            <a:r>
              <a:rPr lang="it-IT" sz="2000" dirty="0">
                <a:solidFill>
                  <a:schemeClr val="tx2"/>
                </a:solidFill>
              </a:rPr>
              <a:t>In </a:t>
            </a:r>
            <a:r>
              <a:rPr lang="it-IT" sz="2000" dirty="0" err="1">
                <a:solidFill>
                  <a:schemeClr val="tx2"/>
                </a:solidFill>
              </a:rPr>
              <a:t>summary</a:t>
            </a:r>
            <a:r>
              <a:rPr lang="it-IT" sz="2000" dirty="0">
                <a:solidFill>
                  <a:schemeClr val="tx2"/>
                </a:solidFill>
              </a:rPr>
              <a:t>:</a:t>
            </a:r>
          </a:p>
          <a:p>
            <a:endParaRPr lang="it-IT" sz="2000" dirty="0"/>
          </a:p>
        </p:txBody>
      </p:sp>
      <p:sp>
        <p:nvSpPr>
          <p:cNvPr id="14" name="CasellaDiTesto 13">
            <a:extLst>
              <a:ext uri="{FF2B5EF4-FFF2-40B4-BE49-F238E27FC236}">
                <a16:creationId xmlns:a16="http://schemas.microsoft.com/office/drawing/2014/main" id="{D55C3613-2F5B-2240-2E60-4DA31978E14D}"/>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37</a:t>
            </a:fld>
            <a:endParaRPr lang="it-IT" dirty="0"/>
          </a:p>
        </p:txBody>
      </p:sp>
    </p:spTree>
    <p:extLst>
      <p:ext uri="{BB962C8B-B14F-4D97-AF65-F5344CB8AC3E}">
        <p14:creationId xmlns:p14="http://schemas.microsoft.com/office/powerpoint/2010/main" val="20283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3"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lavagna, graffiti&#10;&#10;Descrizione generata automaticamente">
            <a:extLst>
              <a:ext uri="{FF2B5EF4-FFF2-40B4-BE49-F238E27FC236}">
                <a16:creationId xmlns:a16="http://schemas.microsoft.com/office/drawing/2014/main" id="{C09C62FC-88DF-D4B3-680C-6A80AFBEC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olo 1">
            <a:extLst>
              <a:ext uri="{FF2B5EF4-FFF2-40B4-BE49-F238E27FC236}">
                <a16:creationId xmlns:a16="http://schemas.microsoft.com/office/drawing/2014/main" id="{23FECBCD-B38C-DB0D-2347-24618AAF9913}"/>
              </a:ext>
            </a:extLst>
          </p:cNvPr>
          <p:cNvSpPr>
            <a:spLocks noGrp="1"/>
          </p:cNvSpPr>
          <p:nvPr>
            <p:ph type="ctrTitle"/>
          </p:nvPr>
        </p:nvSpPr>
        <p:spPr/>
        <p:txBody>
          <a:bodyPr>
            <a:normAutofit/>
          </a:bodyPr>
          <a:lstStyle/>
          <a:p>
            <a:r>
              <a:rPr lang="it-IT" sz="8000" dirty="0">
                <a:solidFill>
                  <a:schemeClr val="bg1"/>
                </a:solidFill>
              </a:rPr>
              <a:t>Thanks for </a:t>
            </a:r>
            <a:r>
              <a:rPr lang="it-IT" sz="8000" dirty="0" err="1">
                <a:solidFill>
                  <a:schemeClr val="bg1"/>
                </a:solidFill>
              </a:rPr>
              <a:t>your</a:t>
            </a:r>
            <a:r>
              <a:rPr lang="it-IT" sz="8000" dirty="0">
                <a:solidFill>
                  <a:schemeClr val="bg1"/>
                </a:solidFill>
              </a:rPr>
              <a:t> </a:t>
            </a:r>
            <a:r>
              <a:rPr lang="it-IT" sz="8000" dirty="0" err="1">
                <a:solidFill>
                  <a:schemeClr val="bg1"/>
                </a:solidFill>
              </a:rPr>
              <a:t>attention</a:t>
            </a:r>
            <a:endParaRPr lang="it-IT" sz="8000" dirty="0">
              <a:solidFill>
                <a:schemeClr val="bg1"/>
              </a:solidFill>
            </a:endParaRPr>
          </a:p>
        </p:txBody>
      </p:sp>
      <p:sp>
        <p:nvSpPr>
          <p:cNvPr id="3" name="Sottotitolo 2">
            <a:extLst>
              <a:ext uri="{FF2B5EF4-FFF2-40B4-BE49-F238E27FC236}">
                <a16:creationId xmlns:a16="http://schemas.microsoft.com/office/drawing/2014/main" id="{B8754933-A3BC-4B38-4535-7C3AC79D0264}"/>
              </a:ext>
            </a:extLst>
          </p:cNvPr>
          <p:cNvSpPr>
            <a:spLocks noGrp="1"/>
          </p:cNvSpPr>
          <p:nvPr>
            <p:ph type="subTitle" idx="1"/>
          </p:nvPr>
        </p:nvSpPr>
        <p:spPr>
          <a:xfrm>
            <a:off x="-2902227" y="6048375"/>
            <a:ext cx="9144000" cy="1655762"/>
          </a:xfrm>
        </p:spPr>
        <p:txBody>
          <a:bodyPr>
            <a:normAutofit/>
          </a:bodyPr>
          <a:lstStyle/>
          <a:p>
            <a:r>
              <a:rPr lang="it-IT" sz="3600" dirty="0" err="1">
                <a:solidFill>
                  <a:schemeClr val="bg1"/>
                </a:solidFill>
              </a:rPr>
              <a:t>Questions</a:t>
            </a:r>
            <a:r>
              <a:rPr lang="it-IT" sz="3600" dirty="0">
                <a:solidFill>
                  <a:schemeClr val="bg1"/>
                </a:solidFill>
              </a:rPr>
              <a:t>?</a:t>
            </a:r>
          </a:p>
        </p:txBody>
      </p:sp>
      <p:sp>
        <p:nvSpPr>
          <p:cNvPr id="4" name="Segnaposto numero diapositiva 3">
            <a:extLst>
              <a:ext uri="{FF2B5EF4-FFF2-40B4-BE49-F238E27FC236}">
                <a16:creationId xmlns:a16="http://schemas.microsoft.com/office/drawing/2014/main" id="{C4CDDD56-AE9A-754D-FF64-9D709B42C4F3}"/>
              </a:ext>
            </a:extLst>
          </p:cNvPr>
          <p:cNvSpPr>
            <a:spLocks noGrp="1"/>
          </p:cNvSpPr>
          <p:nvPr>
            <p:ph type="sldNum" sz="quarter" idx="12"/>
          </p:nvPr>
        </p:nvSpPr>
        <p:spPr/>
        <p:txBody>
          <a:bodyPr/>
          <a:lstStyle/>
          <a:p>
            <a:fld id="{23CDDA64-B3CA-4307-9813-EC0442F84931}" type="slidenum">
              <a:rPr lang="it-IT" smtClean="0"/>
              <a:t>38</a:t>
            </a:fld>
            <a:endParaRPr lang="it-IT"/>
          </a:p>
        </p:txBody>
      </p:sp>
    </p:spTree>
    <p:extLst>
      <p:ext uri="{BB962C8B-B14F-4D97-AF65-F5344CB8AC3E}">
        <p14:creationId xmlns:p14="http://schemas.microsoft.com/office/powerpoint/2010/main" val="3523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651731" y="830363"/>
            <a:ext cx="10357512" cy="1325563"/>
          </a:xfrm>
        </p:spPr>
        <p:txBody>
          <a:bodyPr/>
          <a:lstStyle/>
          <a:p>
            <a:pPr algn="ctr"/>
            <a:r>
              <a:rPr lang="en-US" b="1" dirty="0">
                <a:solidFill>
                  <a:schemeClr val="tx2"/>
                </a:solidFill>
              </a:rPr>
              <a:t>What about consistency?</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A0C562BD-418B-F40F-EEA5-367F36DB6F63}"/>
              </a:ext>
            </a:extLst>
          </p:cNvPr>
          <p:cNvSpPr txBox="1"/>
          <p:nvPr/>
        </p:nvSpPr>
        <p:spPr>
          <a:xfrm>
            <a:off x="383775" y="5658305"/>
            <a:ext cx="11538169" cy="923330"/>
          </a:xfrm>
          <a:prstGeom prst="rect">
            <a:avLst/>
          </a:prstGeom>
          <a:noFill/>
        </p:spPr>
        <p:txBody>
          <a:bodyPr wrap="square" rtlCol="0">
            <a:spAutoFit/>
          </a:bodyPr>
          <a:lstStyle/>
          <a:p>
            <a:r>
              <a:rPr lang="en-US" b="0" i="0" dirty="0">
                <a:solidFill>
                  <a:schemeClr val="tx2"/>
                </a:solidFill>
                <a:effectLst/>
                <a:latin typeface="source-serif-pro"/>
              </a:rPr>
              <a:t>The output of the models is a risk score based on a person’s symptoms. Model A is just a simple “and” function for the binary features </a:t>
            </a:r>
            <a:r>
              <a:rPr lang="en-US" b="0" i="1" dirty="0">
                <a:solidFill>
                  <a:schemeClr val="tx2"/>
                </a:solidFill>
                <a:effectLst/>
                <a:latin typeface="source-serif-pro"/>
              </a:rPr>
              <a:t>fever</a:t>
            </a:r>
            <a:r>
              <a:rPr lang="en-US" b="0" i="0" dirty="0">
                <a:solidFill>
                  <a:schemeClr val="tx2"/>
                </a:solidFill>
                <a:effectLst/>
                <a:latin typeface="source-serif-pro"/>
              </a:rPr>
              <a:t> and </a:t>
            </a:r>
            <a:r>
              <a:rPr lang="en-US" b="0" i="1" dirty="0">
                <a:solidFill>
                  <a:schemeClr val="tx2"/>
                </a:solidFill>
                <a:effectLst/>
                <a:latin typeface="source-serif-pro"/>
              </a:rPr>
              <a:t>cough</a:t>
            </a:r>
            <a:r>
              <a:rPr lang="en-US" b="0" i="0" dirty="0">
                <a:solidFill>
                  <a:schemeClr val="tx2"/>
                </a:solidFill>
                <a:effectLst/>
                <a:latin typeface="source-serif-pro"/>
              </a:rPr>
              <a:t>. Model B is the same function but with +10 whenever </a:t>
            </a:r>
            <a:r>
              <a:rPr lang="en-US" b="0" i="1" dirty="0">
                <a:solidFill>
                  <a:schemeClr val="tx2"/>
                </a:solidFill>
                <a:effectLst/>
                <a:latin typeface="source-serif-pro"/>
              </a:rPr>
              <a:t>cough</a:t>
            </a:r>
            <a:r>
              <a:rPr lang="en-US" b="0" i="0" dirty="0">
                <a:solidFill>
                  <a:schemeClr val="tx2"/>
                </a:solidFill>
                <a:effectLst/>
                <a:latin typeface="source-serif-pro"/>
              </a:rPr>
              <a:t> is </a:t>
            </a:r>
            <a:r>
              <a:rPr lang="en-US" b="0" i="0" dirty="0" err="1">
                <a:solidFill>
                  <a:schemeClr val="tx2"/>
                </a:solidFill>
                <a:effectLst/>
                <a:latin typeface="source-serif-pro"/>
              </a:rPr>
              <a:t>yes.Cough</a:t>
            </a:r>
            <a:r>
              <a:rPr lang="en-US" b="0" i="0" dirty="0">
                <a:solidFill>
                  <a:schemeClr val="tx2"/>
                </a:solidFill>
                <a:effectLst/>
                <a:latin typeface="source-serif-pro"/>
              </a:rPr>
              <a:t> is clearly more important in model B than model A. </a:t>
            </a:r>
            <a:endParaRPr lang="it-IT" dirty="0">
              <a:solidFill>
                <a:schemeClr val="tx2"/>
              </a:solidFill>
            </a:endParaRPr>
          </a:p>
        </p:txBody>
      </p:sp>
      <p:pic>
        <p:nvPicPr>
          <p:cNvPr id="1028" name="Picture 4">
            <a:extLst>
              <a:ext uri="{FF2B5EF4-FFF2-40B4-BE49-F238E27FC236}">
                <a16:creationId xmlns:a16="http://schemas.microsoft.com/office/drawing/2014/main" id="{9FE1215E-A671-6BC0-A78B-5B7BAD5DB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184" y="2310735"/>
            <a:ext cx="7981632" cy="274796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4C806D1-04AC-1CDD-F08B-A6B7932D4375}"/>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39</a:t>
            </a:fld>
            <a:endParaRPr lang="it-IT" dirty="0"/>
          </a:p>
        </p:txBody>
      </p:sp>
    </p:spTree>
    <p:extLst>
      <p:ext uri="{BB962C8B-B14F-4D97-AF65-F5344CB8AC3E}">
        <p14:creationId xmlns:p14="http://schemas.microsoft.com/office/powerpoint/2010/main" val="375816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GB" b="1" dirty="0">
                <a:solidFill>
                  <a:schemeClr val="tx2"/>
                </a:solidFill>
              </a:rPr>
              <a:t>What is </a:t>
            </a:r>
            <a:r>
              <a:rPr lang="en-GB" b="1" dirty="0" err="1">
                <a:solidFill>
                  <a:schemeClr val="tx2"/>
                </a:solidFill>
              </a:rPr>
              <a:t>Explainability</a:t>
            </a:r>
            <a:r>
              <a:rPr lang="en-GB" b="1" dirty="0">
                <a:solidFill>
                  <a:schemeClr val="tx2"/>
                </a:solidFill>
              </a:rPr>
              <a:t>?</a:t>
            </a: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3" name="Picture 2" descr="How to Write and Use a Column Vector in LaTeX">
            <a:extLst>
              <a:ext uri="{FF2B5EF4-FFF2-40B4-BE49-F238E27FC236}">
                <a16:creationId xmlns:a16="http://schemas.microsoft.com/office/drawing/2014/main" id="{B49B38AB-BCEA-16CF-2B89-7F16955891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82" r="55056" b="6591"/>
          <a:stretch/>
        </p:blipFill>
        <p:spPr bwMode="auto">
          <a:xfrm>
            <a:off x="1816336" y="3954119"/>
            <a:ext cx="1520957" cy="207382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sedile, scuro&#10;&#10;Descrizione generata automaticamente">
            <a:extLst>
              <a:ext uri="{FF2B5EF4-FFF2-40B4-BE49-F238E27FC236}">
                <a16:creationId xmlns:a16="http://schemas.microsoft.com/office/drawing/2014/main" id="{EF4CE7BF-A3C7-C0B6-8BDF-6D4F5891C20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08769" y="3310307"/>
            <a:ext cx="2984638" cy="2984638"/>
          </a:xfrm>
          <a:prstGeom prst="rect">
            <a:avLst/>
          </a:prstGeom>
          <a:ln>
            <a:noFill/>
          </a:ln>
          <a:effectLst>
            <a:outerShdw blurRad="292100" dist="139700" dir="2700000" algn="tl" rotWithShape="0">
              <a:srgbClr val="333333">
                <a:alpha val="65000"/>
              </a:srgbClr>
            </a:outerShdw>
          </a:effectLst>
        </p:spPr>
      </p:pic>
      <p:sp>
        <p:nvSpPr>
          <p:cNvPr id="6" name="CasellaDiTesto 5">
            <a:extLst>
              <a:ext uri="{FF2B5EF4-FFF2-40B4-BE49-F238E27FC236}">
                <a16:creationId xmlns:a16="http://schemas.microsoft.com/office/drawing/2014/main" id="{B6B11F26-70B0-D842-7E53-32A6BC18D818}"/>
              </a:ext>
            </a:extLst>
          </p:cNvPr>
          <p:cNvSpPr txBox="1"/>
          <p:nvPr/>
        </p:nvSpPr>
        <p:spPr>
          <a:xfrm>
            <a:off x="5521861" y="3041497"/>
            <a:ext cx="1358449" cy="461665"/>
          </a:xfrm>
          <a:prstGeom prst="rect">
            <a:avLst/>
          </a:prstGeom>
          <a:noFill/>
        </p:spPr>
        <p:txBody>
          <a:bodyPr wrap="none" rtlCol="0">
            <a:spAutoFit/>
          </a:bodyPr>
          <a:lstStyle/>
          <a:p>
            <a:r>
              <a:rPr lang="it-IT" sz="2400" dirty="0">
                <a:solidFill>
                  <a:schemeClr val="tx2"/>
                </a:solidFill>
              </a:rPr>
              <a:t>Black box</a:t>
            </a:r>
          </a:p>
        </p:txBody>
      </p:sp>
      <p:sp>
        <p:nvSpPr>
          <p:cNvPr id="11" name="CasellaDiTesto 10">
            <a:extLst>
              <a:ext uri="{FF2B5EF4-FFF2-40B4-BE49-F238E27FC236}">
                <a16:creationId xmlns:a16="http://schemas.microsoft.com/office/drawing/2014/main" id="{3C6E772D-CA37-D2AF-076A-13C883C86858}"/>
              </a:ext>
            </a:extLst>
          </p:cNvPr>
          <p:cNvSpPr txBox="1"/>
          <p:nvPr/>
        </p:nvSpPr>
        <p:spPr>
          <a:xfrm>
            <a:off x="2199403" y="6110279"/>
            <a:ext cx="1471621" cy="461665"/>
          </a:xfrm>
          <a:prstGeom prst="rect">
            <a:avLst/>
          </a:prstGeom>
          <a:noFill/>
        </p:spPr>
        <p:txBody>
          <a:bodyPr wrap="none" rtlCol="0">
            <a:spAutoFit/>
          </a:bodyPr>
          <a:lstStyle/>
          <a:p>
            <a:r>
              <a:rPr lang="it-IT" sz="2400" dirty="0">
                <a:solidFill>
                  <a:schemeClr val="tx2"/>
                </a:solidFill>
              </a:rPr>
              <a:t>Input data</a:t>
            </a:r>
          </a:p>
        </p:txBody>
      </p:sp>
      <p:pic>
        <p:nvPicPr>
          <p:cNvPr id="12" name="Picture 6" descr="arrows - Placing `\sim` above `\to`, with correct spacing - TeX - LaTeX  Stack Exchange">
            <a:extLst>
              <a:ext uri="{FF2B5EF4-FFF2-40B4-BE49-F238E27FC236}">
                <a16:creationId xmlns:a16="http://schemas.microsoft.com/office/drawing/2014/main" id="{EB68C139-B143-41BA-3182-AB6BFDE3E7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6184" t="8643" r="5833" b="7259"/>
          <a:stretch/>
        </p:blipFill>
        <p:spPr bwMode="auto">
          <a:xfrm>
            <a:off x="9064883" y="4428103"/>
            <a:ext cx="598597" cy="749045"/>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A35C5CA-0F08-0E05-385A-DCED27A68BB9}"/>
              </a:ext>
            </a:extLst>
          </p:cNvPr>
          <p:cNvSpPr txBox="1"/>
          <p:nvPr/>
        </p:nvSpPr>
        <p:spPr>
          <a:xfrm>
            <a:off x="8257533" y="6110279"/>
            <a:ext cx="2299669" cy="461665"/>
          </a:xfrm>
          <a:prstGeom prst="rect">
            <a:avLst/>
          </a:prstGeom>
          <a:noFill/>
        </p:spPr>
        <p:txBody>
          <a:bodyPr wrap="none" rtlCol="0">
            <a:spAutoFit/>
          </a:bodyPr>
          <a:lstStyle/>
          <a:p>
            <a:r>
              <a:rPr lang="it-IT" sz="2400" dirty="0" err="1">
                <a:solidFill>
                  <a:schemeClr val="tx2"/>
                </a:solidFill>
              </a:rPr>
              <a:t>Predicted</a:t>
            </a:r>
            <a:r>
              <a:rPr lang="it-IT" sz="2400" dirty="0">
                <a:solidFill>
                  <a:schemeClr val="tx2"/>
                </a:solidFill>
              </a:rPr>
              <a:t> output</a:t>
            </a:r>
          </a:p>
        </p:txBody>
      </p:sp>
      <p:sp>
        <p:nvSpPr>
          <p:cNvPr id="14" name="Freccia a destra 13">
            <a:extLst>
              <a:ext uri="{FF2B5EF4-FFF2-40B4-BE49-F238E27FC236}">
                <a16:creationId xmlns:a16="http://schemas.microsoft.com/office/drawing/2014/main" id="{9613C0D5-073B-F1FE-62C6-F5AC032B5847}"/>
              </a:ext>
            </a:extLst>
          </p:cNvPr>
          <p:cNvSpPr/>
          <p:nvPr/>
        </p:nvSpPr>
        <p:spPr>
          <a:xfrm>
            <a:off x="3750385" y="4478232"/>
            <a:ext cx="781633" cy="1025595"/>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9F530C2E-5197-D7EB-5278-1FFC85B81CBA}"/>
              </a:ext>
            </a:extLst>
          </p:cNvPr>
          <p:cNvSpPr/>
          <p:nvPr/>
        </p:nvSpPr>
        <p:spPr>
          <a:xfrm>
            <a:off x="7870158" y="4478232"/>
            <a:ext cx="781633" cy="1025595"/>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con angoli arrotondati 15">
            <a:extLst>
              <a:ext uri="{FF2B5EF4-FFF2-40B4-BE49-F238E27FC236}">
                <a16:creationId xmlns:a16="http://schemas.microsoft.com/office/drawing/2014/main" id="{843A7882-9220-A0F6-7561-5E994A1E7B79}"/>
              </a:ext>
            </a:extLst>
          </p:cNvPr>
          <p:cNvSpPr/>
          <p:nvPr/>
        </p:nvSpPr>
        <p:spPr>
          <a:xfrm>
            <a:off x="838200" y="2122123"/>
            <a:ext cx="4259599" cy="85589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CasellaDiTesto 16">
            <a:extLst>
              <a:ext uri="{FF2B5EF4-FFF2-40B4-BE49-F238E27FC236}">
                <a16:creationId xmlns:a16="http://schemas.microsoft.com/office/drawing/2014/main" id="{5666349C-E587-8873-C450-D97E3C46DBB3}"/>
              </a:ext>
            </a:extLst>
          </p:cNvPr>
          <p:cNvSpPr txBox="1"/>
          <p:nvPr/>
        </p:nvSpPr>
        <p:spPr>
          <a:xfrm>
            <a:off x="890477" y="2211028"/>
            <a:ext cx="4104028" cy="707886"/>
          </a:xfrm>
          <a:prstGeom prst="rect">
            <a:avLst/>
          </a:prstGeom>
          <a:noFill/>
        </p:spPr>
        <p:txBody>
          <a:bodyPr wrap="square" rtlCol="0">
            <a:spAutoFit/>
          </a:bodyPr>
          <a:lstStyle/>
          <a:p>
            <a:pPr algn="ctr"/>
            <a:r>
              <a:rPr lang="it-IT" sz="2000" dirty="0">
                <a:solidFill>
                  <a:schemeClr val="tx2"/>
                </a:solidFill>
              </a:rPr>
              <a:t>Machine Learning and Deep Learning models are </a:t>
            </a:r>
            <a:r>
              <a:rPr lang="it-IT" sz="2000" dirty="0" err="1">
                <a:solidFill>
                  <a:schemeClr val="tx2"/>
                </a:solidFill>
              </a:rPr>
              <a:t>difficult</a:t>
            </a:r>
            <a:r>
              <a:rPr lang="it-IT" sz="2000" dirty="0">
                <a:solidFill>
                  <a:schemeClr val="tx2"/>
                </a:solidFill>
              </a:rPr>
              <a:t> to </a:t>
            </a:r>
            <a:r>
              <a:rPr lang="it-IT" sz="2000" dirty="0" err="1">
                <a:solidFill>
                  <a:schemeClr val="tx2"/>
                </a:solidFill>
              </a:rPr>
              <a:t>understand</a:t>
            </a:r>
            <a:endParaRPr lang="it-IT" sz="2000" dirty="0">
              <a:solidFill>
                <a:schemeClr val="tx2"/>
              </a:solidFill>
            </a:endParaRPr>
          </a:p>
        </p:txBody>
      </p:sp>
      <p:sp>
        <p:nvSpPr>
          <p:cNvPr id="18" name="Rettangolo con angoli arrotondati 17">
            <a:extLst>
              <a:ext uri="{FF2B5EF4-FFF2-40B4-BE49-F238E27FC236}">
                <a16:creationId xmlns:a16="http://schemas.microsoft.com/office/drawing/2014/main" id="{CD779683-D33F-7EB1-47FC-22FFB47760AD}"/>
              </a:ext>
            </a:extLst>
          </p:cNvPr>
          <p:cNvSpPr/>
          <p:nvPr/>
        </p:nvSpPr>
        <p:spPr>
          <a:xfrm>
            <a:off x="7595140" y="2122123"/>
            <a:ext cx="2984639" cy="8558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9" name="CasellaDiTesto 18">
            <a:extLst>
              <a:ext uri="{FF2B5EF4-FFF2-40B4-BE49-F238E27FC236}">
                <a16:creationId xmlns:a16="http://schemas.microsoft.com/office/drawing/2014/main" id="{51DEF3B4-4A1F-EA60-94AD-07AF4C529EC4}"/>
              </a:ext>
            </a:extLst>
          </p:cNvPr>
          <p:cNvSpPr txBox="1"/>
          <p:nvPr/>
        </p:nvSpPr>
        <p:spPr>
          <a:xfrm>
            <a:off x="7642972" y="2211028"/>
            <a:ext cx="2888974" cy="707886"/>
          </a:xfrm>
          <a:prstGeom prst="rect">
            <a:avLst/>
          </a:prstGeom>
          <a:noFill/>
        </p:spPr>
        <p:txBody>
          <a:bodyPr wrap="square" rtlCol="0">
            <a:spAutoFit/>
          </a:bodyPr>
          <a:lstStyle/>
          <a:p>
            <a:pPr algn="ctr"/>
            <a:r>
              <a:rPr lang="it-IT" sz="2000" dirty="0" err="1">
                <a:solidFill>
                  <a:schemeClr val="tx2"/>
                </a:solidFill>
              </a:rPr>
              <a:t>They</a:t>
            </a:r>
            <a:r>
              <a:rPr lang="it-IT" sz="2000" dirty="0">
                <a:solidFill>
                  <a:schemeClr val="tx2"/>
                </a:solidFill>
              </a:rPr>
              <a:t> are </a:t>
            </a:r>
            <a:r>
              <a:rPr lang="it-IT" sz="2000" dirty="0" err="1">
                <a:solidFill>
                  <a:schemeClr val="tx2"/>
                </a:solidFill>
              </a:rPr>
              <a:t>often</a:t>
            </a:r>
            <a:r>
              <a:rPr lang="it-IT" sz="2000" dirty="0">
                <a:solidFill>
                  <a:schemeClr val="tx2"/>
                </a:solidFill>
              </a:rPr>
              <a:t> </a:t>
            </a:r>
            <a:r>
              <a:rPr lang="it-IT" sz="2000" dirty="0" err="1">
                <a:solidFill>
                  <a:schemeClr val="tx2"/>
                </a:solidFill>
              </a:rPr>
              <a:t>treated</a:t>
            </a:r>
            <a:r>
              <a:rPr lang="it-IT" sz="2000" dirty="0">
                <a:solidFill>
                  <a:schemeClr val="tx2"/>
                </a:solidFill>
              </a:rPr>
              <a:t> </a:t>
            </a:r>
            <a:r>
              <a:rPr lang="it-IT" sz="2000" dirty="0" err="1">
                <a:solidFill>
                  <a:schemeClr val="tx2"/>
                </a:solidFill>
              </a:rPr>
              <a:t>as</a:t>
            </a:r>
            <a:r>
              <a:rPr lang="it-IT" sz="2000" dirty="0">
                <a:solidFill>
                  <a:schemeClr val="tx2"/>
                </a:solidFill>
              </a:rPr>
              <a:t> </a:t>
            </a:r>
            <a:r>
              <a:rPr lang="it-IT" sz="2000" b="1" dirty="0">
                <a:solidFill>
                  <a:schemeClr val="tx2"/>
                </a:solidFill>
              </a:rPr>
              <a:t>Black Boxes</a:t>
            </a:r>
          </a:p>
        </p:txBody>
      </p:sp>
      <p:sp>
        <p:nvSpPr>
          <p:cNvPr id="20" name="Freccia a destra 19">
            <a:extLst>
              <a:ext uri="{FF2B5EF4-FFF2-40B4-BE49-F238E27FC236}">
                <a16:creationId xmlns:a16="http://schemas.microsoft.com/office/drawing/2014/main" id="{C919578A-4ADC-4368-9C3E-81A85FD5D3E4}"/>
              </a:ext>
            </a:extLst>
          </p:cNvPr>
          <p:cNvSpPr/>
          <p:nvPr/>
        </p:nvSpPr>
        <p:spPr>
          <a:xfrm>
            <a:off x="5803519" y="2150127"/>
            <a:ext cx="795131" cy="722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7B7C5F35-09A8-345C-405E-E09E113579A8}"/>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4</a:t>
            </a:fld>
            <a:endParaRPr lang="it-IT" dirty="0"/>
          </a:p>
        </p:txBody>
      </p:sp>
    </p:spTree>
    <p:extLst>
      <p:ext uri="{BB962C8B-B14F-4D97-AF65-F5344CB8AC3E}">
        <p14:creationId xmlns:p14="http://schemas.microsoft.com/office/powerpoint/2010/main" val="27233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animBg="1"/>
      <p:bldP spid="15" grpId="0" animBg="1"/>
      <p:bldP spid="16" grpId="0" animBg="1"/>
      <p:bldP spid="17" grpId="0"/>
      <p:bldP spid="18" grpId="0" animBg="1"/>
      <p:bldP spid="1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651731" y="830363"/>
            <a:ext cx="10357512" cy="1325563"/>
          </a:xfrm>
        </p:spPr>
        <p:txBody>
          <a:bodyPr/>
          <a:lstStyle/>
          <a:p>
            <a:pPr algn="ctr"/>
            <a:r>
              <a:rPr lang="en-US" b="1" dirty="0">
                <a:solidFill>
                  <a:schemeClr val="tx2"/>
                </a:solidFill>
              </a:rPr>
              <a:t>What about consistency?</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5" name="CasellaDiTesto 4">
            <a:extLst>
              <a:ext uri="{FF2B5EF4-FFF2-40B4-BE49-F238E27FC236}">
                <a16:creationId xmlns:a16="http://schemas.microsoft.com/office/drawing/2014/main" id="{1BF196E3-49AB-4A6B-B1A3-131FD2572B26}"/>
              </a:ext>
            </a:extLst>
          </p:cNvPr>
          <p:cNvSpPr txBox="1"/>
          <p:nvPr/>
        </p:nvSpPr>
        <p:spPr>
          <a:xfrm>
            <a:off x="319217" y="2324477"/>
            <a:ext cx="9183660" cy="4031873"/>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solidFill>
                <a:latin typeface="source-serif-pro"/>
              </a:rPr>
              <a:t>A</a:t>
            </a:r>
            <a:r>
              <a:rPr lang="en-US" sz="2000" b="0" i="0" dirty="0">
                <a:solidFill>
                  <a:schemeClr val="tx2"/>
                </a:solidFill>
                <a:effectLst/>
                <a:latin typeface="source-serif-pro"/>
              </a:rPr>
              <a:t> widely used method as </a:t>
            </a:r>
            <a:r>
              <a:rPr lang="en-US" sz="2000" b="1" i="0" dirty="0" err="1">
                <a:solidFill>
                  <a:schemeClr val="tx2"/>
                </a:solidFill>
                <a:effectLst/>
                <a:latin typeface="source-serif-pro"/>
              </a:rPr>
              <a:t>gini</a:t>
            </a:r>
            <a:r>
              <a:rPr lang="en-US" sz="2000" b="1" i="0" dirty="0">
                <a:solidFill>
                  <a:schemeClr val="tx2"/>
                </a:solidFill>
                <a:effectLst/>
                <a:latin typeface="source-serif-pro"/>
              </a:rPr>
              <a:t> importance </a:t>
            </a:r>
            <a:r>
              <a:rPr lang="en-US" sz="2000" b="0" i="0" dirty="0">
                <a:solidFill>
                  <a:schemeClr val="tx2"/>
                </a:solidFill>
                <a:effectLst/>
                <a:latin typeface="source-serif-pro"/>
              </a:rPr>
              <a:t>can lead to such clear inconsistency results.</a:t>
            </a:r>
          </a:p>
          <a:p>
            <a:pPr marL="285750" indent="-285750">
              <a:buFont typeface="Arial" panose="020B0604020202020204" pitchFamily="34" charset="0"/>
              <a:buChar char="•"/>
            </a:pPr>
            <a:r>
              <a:rPr lang="en-US" sz="2000" dirty="0">
                <a:solidFill>
                  <a:schemeClr val="tx2"/>
                </a:solidFill>
                <a:latin typeface="source-serif-pro"/>
              </a:rPr>
              <a:t>A</a:t>
            </a:r>
            <a:r>
              <a:rPr lang="en-US" sz="2000" b="0" i="0" dirty="0">
                <a:solidFill>
                  <a:schemeClr val="tx2"/>
                </a:solidFill>
                <a:effectLst/>
                <a:latin typeface="source-serif-pro"/>
              </a:rPr>
              <a:t>ssume that 25% of our data set falls into each leaf, and that the datasets for each model have labels that exactly match the output of the models. This is the error from the constant mean prediction of 20. </a:t>
            </a:r>
          </a:p>
          <a:p>
            <a:pPr marL="285750" indent="-285750">
              <a:buFont typeface="Arial" panose="020B0604020202020204" pitchFamily="34" charset="0"/>
              <a:buChar char="•"/>
            </a:pPr>
            <a:r>
              <a:rPr lang="en-US" sz="2000" b="0" i="0" dirty="0">
                <a:solidFill>
                  <a:schemeClr val="tx2"/>
                </a:solidFill>
                <a:effectLst/>
                <a:latin typeface="source-serif-pro"/>
              </a:rPr>
              <a:t>After splitting on </a:t>
            </a:r>
            <a:r>
              <a:rPr lang="en-US" sz="2000" b="0" i="1" dirty="0">
                <a:solidFill>
                  <a:schemeClr val="tx2"/>
                </a:solidFill>
                <a:effectLst/>
                <a:latin typeface="source-serif-pro"/>
              </a:rPr>
              <a:t>fever</a:t>
            </a:r>
            <a:r>
              <a:rPr lang="en-US" sz="2000" b="0" i="0" dirty="0">
                <a:solidFill>
                  <a:schemeClr val="tx2"/>
                </a:solidFill>
                <a:effectLst/>
                <a:latin typeface="source-serif-pro"/>
              </a:rPr>
              <a:t> in model A the MSE drops to 800, so the gain method attributes this drop of 400 to the </a:t>
            </a:r>
            <a:r>
              <a:rPr lang="en-US" sz="2000" b="0" i="1" dirty="0">
                <a:solidFill>
                  <a:schemeClr val="tx2"/>
                </a:solidFill>
                <a:effectLst/>
                <a:latin typeface="source-serif-pro"/>
              </a:rPr>
              <a:t>fever</a:t>
            </a:r>
            <a:r>
              <a:rPr lang="en-US" sz="2000" b="0" i="0" dirty="0">
                <a:solidFill>
                  <a:schemeClr val="tx2"/>
                </a:solidFill>
                <a:effectLst/>
                <a:latin typeface="source-serif-pro"/>
              </a:rPr>
              <a:t> feature. </a:t>
            </a:r>
          </a:p>
          <a:p>
            <a:pPr marL="285750" indent="-285750">
              <a:buFont typeface="Arial" panose="020B0604020202020204" pitchFamily="34" charset="0"/>
              <a:buChar char="•"/>
            </a:pPr>
            <a:r>
              <a:rPr lang="en-US" sz="2000" b="0" i="0" dirty="0">
                <a:solidFill>
                  <a:schemeClr val="tx2"/>
                </a:solidFill>
                <a:effectLst/>
                <a:latin typeface="source-serif-pro"/>
              </a:rPr>
              <a:t>Splitting again on the </a:t>
            </a:r>
            <a:r>
              <a:rPr lang="en-US" sz="2000" b="0" i="1" dirty="0">
                <a:solidFill>
                  <a:schemeClr val="tx2"/>
                </a:solidFill>
                <a:effectLst/>
                <a:latin typeface="source-serif-pro"/>
              </a:rPr>
              <a:t>cough</a:t>
            </a:r>
            <a:r>
              <a:rPr lang="en-US" sz="2000" b="0" i="0" dirty="0">
                <a:solidFill>
                  <a:schemeClr val="tx2"/>
                </a:solidFill>
                <a:effectLst/>
                <a:latin typeface="source-serif-pro"/>
              </a:rPr>
              <a:t> feature then leads to an MSE of 0, and the gain method attributes this drop of 800 to the </a:t>
            </a:r>
            <a:r>
              <a:rPr lang="en-US" sz="2000" b="0" i="1" dirty="0">
                <a:solidFill>
                  <a:schemeClr val="tx2"/>
                </a:solidFill>
                <a:effectLst/>
                <a:latin typeface="source-serif-pro"/>
              </a:rPr>
              <a:t>cough</a:t>
            </a:r>
            <a:r>
              <a:rPr lang="en-US" sz="2000" b="0" i="0" dirty="0">
                <a:solidFill>
                  <a:schemeClr val="tx2"/>
                </a:solidFill>
                <a:effectLst/>
                <a:latin typeface="source-serif-pro"/>
              </a:rPr>
              <a:t> feature. </a:t>
            </a:r>
          </a:p>
          <a:p>
            <a:pPr marL="285750" indent="-285750">
              <a:buFont typeface="Arial" panose="020B0604020202020204" pitchFamily="34" charset="0"/>
              <a:buChar char="•"/>
            </a:pPr>
            <a:r>
              <a:rPr lang="en-US" sz="2000" b="0" i="0" dirty="0">
                <a:solidFill>
                  <a:schemeClr val="tx2"/>
                </a:solidFill>
                <a:effectLst/>
                <a:latin typeface="source-serif-pro"/>
              </a:rPr>
              <a:t>In model B the same process leads to an importance of 800 assigned to the fever feature and 625 to the </a:t>
            </a:r>
            <a:r>
              <a:rPr lang="en-US" sz="2000" b="0" i="1" dirty="0">
                <a:solidFill>
                  <a:schemeClr val="tx2"/>
                </a:solidFill>
                <a:effectLst/>
                <a:latin typeface="source-serif-pro"/>
              </a:rPr>
              <a:t>cough</a:t>
            </a:r>
            <a:r>
              <a:rPr lang="en-US" sz="2000" b="0" i="0" dirty="0">
                <a:solidFill>
                  <a:schemeClr val="tx2"/>
                </a:solidFill>
                <a:effectLst/>
                <a:latin typeface="source-serif-pro"/>
              </a:rPr>
              <a:t> feature.</a:t>
            </a:r>
            <a:endParaRPr lang="it-IT" sz="2000" dirty="0">
              <a:solidFill>
                <a:schemeClr val="tx2"/>
              </a:solidFill>
            </a:endParaRPr>
          </a:p>
          <a:p>
            <a:endParaRPr lang="it-IT" dirty="0"/>
          </a:p>
          <a:p>
            <a:r>
              <a:rPr lang="en-US" b="0" i="0" dirty="0">
                <a:solidFill>
                  <a:srgbClr val="292929"/>
                </a:solidFill>
                <a:effectLst/>
                <a:latin typeface="source-serif-pro"/>
              </a:rPr>
              <a:t> </a:t>
            </a:r>
            <a:endParaRPr lang="it-IT" dirty="0"/>
          </a:p>
        </p:txBody>
      </p:sp>
      <p:sp>
        <p:nvSpPr>
          <p:cNvPr id="14" name="CasellaDiTesto 13">
            <a:extLst>
              <a:ext uri="{FF2B5EF4-FFF2-40B4-BE49-F238E27FC236}">
                <a16:creationId xmlns:a16="http://schemas.microsoft.com/office/drawing/2014/main" id="{9734F7B6-3216-7C6B-0990-E17FC5843FAD}"/>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40</a:t>
            </a:fld>
            <a:endParaRPr lang="it-IT" dirty="0"/>
          </a:p>
        </p:txBody>
      </p:sp>
    </p:spTree>
    <p:extLst>
      <p:ext uri="{BB962C8B-B14F-4D97-AF65-F5344CB8AC3E}">
        <p14:creationId xmlns:p14="http://schemas.microsoft.com/office/powerpoint/2010/main" val="4189203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651731" y="830363"/>
            <a:ext cx="10357512" cy="1325563"/>
          </a:xfrm>
        </p:spPr>
        <p:txBody>
          <a:bodyPr/>
          <a:lstStyle/>
          <a:p>
            <a:pPr algn="ctr"/>
            <a:r>
              <a:rPr lang="en-US" b="1" dirty="0">
                <a:solidFill>
                  <a:schemeClr val="tx2"/>
                </a:solidFill>
              </a:rPr>
              <a:t>What about consistency?</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1026" name="Picture 2">
            <a:extLst>
              <a:ext uri="{FF2B5EF4-FFF2-40B4-BE49-F238E27FC236}">
                <a16:creationId xmlns:a16="http://schemas.microsoft.com/office/drawing/2014/main" id="{F3BDD154-94AC-39E3-0459-034DBE9B5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781" y="1901951"/>
            <a:ext cx="8957412" cy="346779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A0C562BD-418B-F40F-EEA5-367F36DB6F63}"/>
              </a:ext>
            </a:extLst>
          </p:cNvPr>
          <p:cNvSpPr txBox="1"/>
          <p:nvPr/>
        </p:nvSpPr>
        <p:spPr>
          <a:xfrm>
            <a:off x="383775" y="5658305"/>
            <a:ext cx="11538169"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292929"/>
                </a:solidFill>
                <a:latin typeface="source-serif-pro"/>
              </a:rPr>
              <a:t>F</a:t>
            </a:r>
            <a:r>
              <a:rPr lang="en-US" sz="2000" b="0" i="0" dirty="0">
                <a:solidFill>
                  <a:srgbClr val="292929"/>
                </a:solidFill>
                <a:effectLst/>
                <a:latin typeface="source-serif-pro"/>
              </a:rPr>
              <a:t>eatures near the root of the tree to be more important than features split on near the leaves.</a:t>
            </a:r>
          </a:p>
          <a:p>
            <a:pPr marL="285750" indent="-285750">
              <a:buFont typeface="Arial" panose="020B0604020202020204" pitchFamily="34" charset="0"/>
              <a:buChar char="•"/>
            </a:pPr>
            <a:r>
              <a:rPr lang="en-US" sz="2000" dirty="0">
                <a:solidFill>
                  <a:srgbClr val="292929"/>
                </a:solidFill>
                <a:latin typeface="source-serif-pro"/>
              </a:rPr>
              <a:t>W</a:t>
            </a:r>
            <a:r>
              <a:rPr lang="en-US" sz="2000" b="0" i="0" dirty="0">
                <a:solidFill>
                  <a:srgbClr val="292929"/>
                </a:solidFill>
                <a:effectLst/>
                <a:latin typeface="source-serif-pro"/>
              </a:rPr>
              <a:t>hen </a:t>
            </a:r>
            <a:r>
              <a:rPr lang="en-US" sz="2000" b="0" i="1" dirty="0">
                <a:solidFill>
                  <a:srgbClr val="292929"/>
                </a:solidFill>
                <a:effectLst/>
                <a:latin typeface="source-serif-pro"/>
              </a:rPr>
              <a:t>cough</a:t>
            </a:r>
            <a:r>
              <a:rPr lang="en-US" sz="2000" b="0" i="0" dirty="0">
                <a:solidFill>
                  <a:srgbClr val="292929"/>
                </a:solidFill>
                <a:effectLst/>
                <a:latin typeface="source-serif-pro"/>
              </a:rPr>
              <a:t> becomes more important  its attributed importance </a:t>
            </a:r>
            <a:r>
              <a:rPr lang="en-US" sz="2000" b="1" i="0" dirty="0">
                <a:solidFill>
                  <a:srgbClr val="292929"/>
                </a:solidFill>
                <a:effectLst/>
                <a:latin typeface="source-serif-pro"/>
              </a:rPr>
              <a:t>drops</a:t>
            </a:r>
            <a:r>
              <a:rPr lang="en-US" sz="2000" b="0" i="0" dirty="0">
                <a:solidFill>
                  <a:srgbClr val="292929"/>
                </a:solidFill>
                <a:effectLst/>
                <a:latin typeface="source-serif-pro"/>
              </a:rPr>
              <a:t>.</a:t>
            </a:r>
            <a:r>
              <a:rPr lang="en-US" sz="2000" dirty="0">
                <a:solidFill>
                  <a:schemeClr val="tx2"/>
                </a:solidFill>
              </a:rPr>
              <a:t> </a:t>
            </a:r>
            <a:endParaRPr lang="it-IT" sz="2000" dirty="0"/>
          </a:p>
          <a:p>
            <a:r>
              <a:rPr lang="en-US" b="0" i="0" dirty="0">
                <a:solidFill>
                  <a:srgbClr val="292929"/>
                </a:solidFill>
                <a:effectLst/>
                <a:latin typeface="source-serif-pro"/>
              </a:rPr>
              <a:t> </a:t>
            </a:r>
            <a:endParaRPr lang="it-IT" dirty="0"/>
          </a:p>
        </p:txBody>
      </p:sp>
      <p:sp>
        <p:nvSpPr>
          <p:cNvPr id="12" name="CasellaDiTesto 11">
            <a:extLst>
              <a:ext uri="{FF2B5EF4-FFF2-40B4-BE49-F238E27FC236}">
                <a16:creationId xmlns:a16="http://schemas.microsoft.com/office/drawing/2014/main" id="{77BD891E-A0C0-7B1F-49A3-531E8181B5B7}"/>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41</a:t>
            </a:fld>
            <a:endParaRPr lang="it-IT" dirty="0"/>
          </a:p>
        </p:txBody>
      </p:sp>
    </p:spTree>
    <p:extLst>
      <p:ext uri="{BB962C8B-B14F-4D97-AF65-F5344CB8AC3E}">
        <p14:creationId xmlns:p14="http://schemas.microsoft.com/office/powerpoint/2010/main" val="376642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58BF2-5620-E329-E608-42AFE1F27DD0}"/>
              </a:ext>
            </a:extLst>
          </p:cNvPr>
          <p:cNvSpPr>
            <a:spLocks noGrp="1"/>
          </p:cNvSpPr>
          <p:nvPr>
            <p:ph type="title"/>
          </p:nvPr>
        </p:nvSpPr>
        <p:spPr/>
        <p:txBody>
          <a:bodyPr/>
          <a:lstStyle/>
          <a:p>
            <a:r>
              <a:rPr lang="it-IT" dirty="0" err="1"/>
              <a:t>Grad</a:t>
            </a:r>
            <a:r>
              <a:rPr lang="it-IT" dirty="0"/>
              <a:t>-CAM </a:t>
            </a:r>
            <a:r>
              <a:rPr lang="it-IT" dirty="0" err="1"/>
              <a:t>is</a:t>
            </a:r>
            <a:r>
              <a:rPr lang="it-IT" dirty="0"/>
              <a:t> a </a:t>
            </a:r>
            <a:r>
              <a:rPr lang="it-IT" dirty="0" err="1"/>
              <a:t>generalization</a:t>
            </a:r>
            <a:r>
              <a:rPr lang="it-IT" dirty="0"/>
              <a:t> of CAM (</a:t>
            </a:r>
            <a:r>
              <a:rPr lang="it-IT" dirty="0" err="1"/>
              <a:t>proof</a:t>
            </a:r>
            <a:r>
              <a:rPr lang="it-IT" dirty="0"/>
              <a:t>)</a:t>
            </a:r>
          </a:p>
        </p:txBody>
      </p:sp>
      <p:pic>
        <p:nvPicPr>
          <p:cNvPr id="7170" name="Picture 2">
            <a:extLst>
              <a:ext uri="{FF2B5EF4-FFF2-40B4-BE49-F238E27FC236}">
                <a16:creationId xmlns:a16="http://schemas.microsoft.com/office/drawing/2014/main" id="{FF4D0215-83F6-E8AE-B2CC-778CD4A7A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17" y="1799977"/>
            <a:ext cx="3677607" cy="15948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409C3D3-A5CD-31CF-4430-9B62F060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346" y="3611061"/>
            <a:ext cx="2351381" cy="85158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AAA88E6F-A8B1-F06D-2C79-1FDFC64ED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928" y="3588764"/>
            <a:ext cx="2222094" cy="851581"/>
          </a:xfrm>
          <a:prstGeom prst="rect">
            <a:avLst/>
          </a:prstGeom>
          <a:noFill/>
          <a:extLst>
            <a:ext uri="{909E8E84-426E-40DD-AFC4-6F175D3DCCD1}">
              <a14:hiddenFill xmlns:a14="http://schemas.microsoft.com/office/drawing/2010/main">
                <a:solidFill>
                  <a:srgbClr val="FFFFFF"/>
                </a:solidFill>
              </a14:hiddenFill>
            </a:ext>
          </a:extLst>
        </p:spPr>
      </p:pic>
      <p:sp>
        <p:nvSpPr>
          <p:cNvPr id="24" name="Rettangolo con angoli arrotondati 23">
            <a:extLst>
              <a:ext uri="{FF2B5EF4-FFF2-40B4-BE49-F238E27FC236}">
                <a16:creationId xmlns:a16="http://schemas.microsoft.com/office/drawing/2014/main" id="{EF07E0F2-47C4-AA17-56E0-3E71608E2D40}"/>
              </a:ext>
            </a:extLst>
          </p:cNvPr>
          <p:cNvSpPr/>
          <p:nvPr/>
        </p:nvSpPr>
        <p:spPr>
          <a:xfrm>
            <a:off x="6362697" y="5186279"/>
            <a:ext cx="2743200" cy="11700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9" name="Immagine 8">
            <a:extLst>
              <a:ext uri="{FF2B5EF4-FFF2-40B4-BE49-F238E27FC236}">
                <a16:creationId xmlns:a16="http://schemas.microsoft.com/office/drawing/2014/main" id="{4C889430-97FF-78B1-C02A-5D6276FB9697}"/>
              </a:ext>
            </a:extLst>
          </p:cNvPr>
          <p:cNvPicPr>
            <a:picLocks noChangeAspect="1"/>
          </p:cNvPicPr>
          <p:nvPr/>
        </p:nvPicPr>
        <p:blipFill>
          <a:blip r:embed="rId5"/>
          <a:stretch>
            <a:fillRect/>
          </a:stretch>
        </p:blipFill>
        <p:spPr>
          <a:xfrm>
            <a:off x="2329346" y="5270815"/>
            <a:ext cx="1916958" cy="1182803"/>
          </a:xfrm>
          <a:prstGeom prst="rect">
            <a:avLst/>
          </a:prstGeom>
        </p:spPr>
      </p:pic>
      <p:pic>
        <p:nvPicPr>
          <p:cNvPr id="7178" name="Picture 10">
            <a:extLst>
              <a:ext uri="{FF2B5EF4-FFF2-40B4-BE49-F238E27FC236}">
                <a16:creationId xmlns:a16="http://schemas.microsoft.com/office/drawing/2014/main" id="{DA5FF797-9BB9-0D22-DA46-653472A515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209" y="5340598"/>
            <a:ext cx="2499813" cy="9024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D2431FD-AB67-3369-0EFF-8827511FA075}"/>
                  </a:ext>
                </a:extLst>
              </p:cNvPr>
              <p:cNvSpPr txBox="1"/>
              <p:nvPr/>
            </p:nvSpPr>
            <p:spPr>
              <a:xfrm>
                <a:off x="658079" y="1842154"/>
                <a:ext cx="2659639" cy="369332"/>
              </a:xfrm>
              <a:prstGeom prst="rect">
                <a:avLst/>
              </a:prstGeom>
              <a:noFill/>
            </p:spPr>
            <p:txBody>
              <a:bodyPr wrap="none" rtlCol="0">
                <a:spAutoFit/>
              </a:bodyPr>
              <a:lstStyle/>
              <a:p>
                <a:r>
                  <a:rPr lang="it-IT" dirty="0"/>
                  <a:t>From the </a:t>
                </a:r>
                <a:r>
                  <a:rPr lang="it-IT" dirty="0" err="1"/>
                  <a:t>expression</a:t>
                </a:r>
                <a:r>
                  <a:rPr lang="it-IT" dirty="0"/>
                  <a:t> of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𝑐</m:t>
                        </m:r>
                      </m:sub>
                    </m:sSub>
                  </m:oMath>
                </a14:m>
                <a:r>
                  <a:rPr lang="it-IT" dirty="0"/>
                  <a:t>:</a:t>
                </a:r>
              </a:p>
            </p:txBody>
          </p:sp>
        </mc:Choice>
        <mc:Fallback xmlns="">
          <p:sp>
            <p:nvSpPr>
              <p:cNvPr id="12" name="CasellaDiTesto 11">
                <a:extLst>
                  <a:ext uri="{FF2B5EF4-FFF2-40B4-BE49-F238E27FC236}">
                    <a16:creationId xmlns:a16="http://schemas.microsoft.com/office/drawing/2014/main" id="{0D2431FD-AB67-3369-0EFF-8827511FA075}"/>
                  </a:ext>
                </a:extLst>
              </p:cNvPr>
              <p:cNvSpPr txBox="1">
                <a:spLocks noRot="1" noChangeAspect="1" noMove="1" noResize="1" noEditPoints="1" noAdjustHandles="1" noChangeArrowheads="1" noChangeShapeType="1" noTextEdit="1"/>
              </p:cNvSpPr>
              <p:nvPr/>
            </p:nvSpPr>
            <p:spPr>
              <a:xfrm>
                <a:off x="658079" y="1842154"/>
                <a:ext cx="2659639" cy="369332"/>
              </a:xfrm>
              <a:prstGeom prst="rect">
                <a:avLst/>
              </a:prstGeom>
              <a:blipFill>
                <a:blip r:embed="rId7"/>
                <a:stretch>
                  <a:fillRect l="-2064" t="-8197" r="-917" b="-24590"/>
                </a:stretch>
              </a:blipFill>
            </p:spPr>
            <p:txBody>
              <a:bodyPr/>
              <a:lstStyle/>
              <a:p>
                <a:r>
                  <a:rPr lang="it-IT">
                    <a:noFill/>
                  </a:rPr>
                  <a:t> </a:t>
                </a:r>
              </a:p>
            </p:txBody>
          </p:sp>
        </mc:Fallback>
      </mc:AlternateContent>
      <p:sp>
        <p:nvSpPr>
          <p:cNvPr id="13" name="CasellaDiTesto 12">
            <a:extLst>
              <a:ext uri="{FF2B5EF4-FFF2-40B4-BE49-F238E27FC236}">
                <a16:creationId xmlns:a16="http://schemas.microsoft.com/office/drawing/2014/main" id="{BAC01013-9D70-17DA-DEDD-B1DCF3E2F4EB}"/>
              </a:ext>
            </a:extLst>
          </p:cNvPr>
          <p:cNvSpPr txBox="1"/>
          <p:nvPr/>
        </p:nvSpPr>
        <p:spPr>
          <a:xfrm>
            <a:off x="658079" y="3768009"/>
            <a:ext cx="1042658" cy="369332"/>
          </a:xfrm>
          <a:prstGeom prst="rect">
            <a:avLst/>
          </a:prstGeom>
          <a:noFill/>
        </p:spPr>
        <p:txBody>
          <a:bodyPr wrap="none" rtlCol="0">
            <a:spAutoFit/>
          </a:bodyPr>
          <a:lstStyle/>
          <a:p>
            <a:r>
              <a:rPr lang="it-IT" dirty="0" err="1"/>
              <a:t>Let’s</a:t>
            </a:r>
            <a:r>
              <a:rPr lang="it-IT" dirty="0"/>
              <a:t> call:</a:t>
            </a:r>
          </a:p>
        </p:txBody>
      </p:sp>
      <p:sp>
        <p:nvSpPr>
          <p:cNvPr id="17" name="CasellaDiTesto 16">
            <a:extLst>
              <a:ext uri="{FF2B5EF4-FFF2-40B4-BE49-F238E27FC236}">
                <a16:creationId xmlns:a16="http://schemas.microsoft.com/office/drawing/2014/main" id="{B8355ED8-86BB-2E7E-937C-1AD4755EE33D}"/>
              </a:ext>
            </a:extLst>
          </p:cNvPr>
          <p:cNvSpPr txBox="1"/>
          <p:nvPr/>
        </p:nvSpPr>
        <p:spPr>
          <a:xfrm>
            <a:off x="658079" y="4579983"/>
            <a:ext cx="2520626" cy="369332"/>
          </a:xfrm>
          <a:prstGeom prst="rect">
            <a:avLst/>
          </a:prstGeom>
          <a:noFill/>
        </p:spPr>
        <p:txBody>
          <a:bodyPr wrap="none" rtlCol="0">
            <a:spAutoFit/>
          </a:bodyPr>
          <a:lstStyle/>
          <a:p>
            <a:r>
              <a:rPr lang="it-IT" dirty="0" err="1"/>
              <a:t>Partial</a:t>
            </a:r>
            <a:r>
              <a:rPr lang="it-IT" dirty="0"/>
              <a:t> </a:t>
            </a:r>
            <a:r>
              <a:rPr lang="it-IT" dirty="0" err="1"/>
              <a:t>derivating</a:t>
            </a:r>
            <a:r>
              <a:rPr lang="it-IT" dirty="0"/>
              <a:t> </a:t>
            </a:r>
            <a:r>
              <a:rPr lang="it-IT" dirty="0" err="1"/>
              <a:t>we</a:t>
            </a:r>
            <a:r>
              <a:rPr lang="it-IT" dirty="0"/>
              <a:t> </a:t>
            </a:r>
            <a:r>
              <a:rPr lang="it-IT" dirty="0" err="1"/>
              <a:t>get</a:t>
            </a:r>
            <a:r>
              <a:rPr lang="it-IT" dirty="0"/>
              <a:t>:</a:t>
            </a:r>
          </a:p>
        </p:txBody>
      </p:sp>
      <p:cxnSp>
        <p:nvCxnSpPr>
          <p:cNvPr id="21" name="Connettore 2 20">
            <a:extLst>
              <a:ext uri="{FF2B5EF4-FFF2-40B4-BE49-F238E27FC236}">
                <a16:creationId xmlns:a16="http://schemas.microsoft.com/office/drawing/2014/main" id="{DD817C08-1DF0-CB53-8DB0-09DE0256606B}"/>
              </a:ext>
            </a:extLst>
          </p:cNvPr>
          <p:cNvCxnSpPr/>
          <p:nvPr/>
        </p:nvCxnSpPr>
        <p:spPr>
          <a:xfrm>
            <a:off x="4890052" y="3952675"/>
            <a:ext cx="1597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012B7A79-CEDA-196F-D1F5-A2B7E7349760}"/>
              </a:ext>
            </a:extLst>
          </p:cNvPr>
          <p:cNvCxnSpPr/>
          <p:nvPr/>
        </p:nvCxnSpPr>
        <p:spPr>
          <a:xfrm>
            <a:off x="4346713" y="5862216"/>
            <a:ext cx="1842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791AC6C3-CF59-7F8C-CBDE-F691AA06A283}"/>
              </a:ext>
            </a:extLst>
          </p:cNvPr>
          <p:cNvSpPr txBox="1"/>
          <p:nvPr/>
        </p:nvSpPr>
        <p:spPr>
          <a:xfrm>
            <a:off x="9105897" y="4487650"/>
            <a:ext cx="2994859" cy="461665"/>
          </a:xfrm>
          <a:prstGeom prst="rect">
            <a:avLst/>
          </a:prstGeom>
          <a:noFill/>
        </p:spPr>
        <p:txBody>
          <a:bodyPr wrap="none" rtlCol="0">
            <a:spAutoFit/>
          </a:bodyPr>
          <a:lstStyle/>
          <a:p>
            <a:r>
              <a:rPr lang="it-IT" sz="2400" dirty="0" err="1"/>
              <a:t>Generalization</a:t>
            </a:r>
            <a:r>
              <a:rPr lang="it-IT" sz="2400" dirty="0"/>
              <a:t> of CAM</a:t>
            </a:r>
          </a:p>
        </p:txBody>
      </p:sp>
      <p:cxnSp>
        <p:nvCxnSpPr>
          <p:cNvPr id="27" name="Connettore 2 26">
            <a:extLst>
              <a:ext uri="{FF2B5EF4-FFF2-40B4-BE49-F238E27FC236}">
                <a16:creationId xmlns:a16="http://schemas.microsoft.com/office/drawing/2014/main" id="{01E4C367-D631-925F-FCAA-F58AC706A86B}"/>
              </a:ext>
            </a:extLst>
          </p:cNvPr>
          <p:cNvCxnSpPr/>
          <p:nvPr/>
        </p:nvCxnSpPr>
        <p:spPr>
          <a:xfrm flipH="1">
            <a:off x="9395791" y="5075583"/>
            <a:ext cx="586409" cy="503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4DD69D1A-CBFD-5C05-FD1F-6457A499D7D6}"/>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42</a:t>
            </a:fld>
            <a:endParaRPr lang="it-IT" dirty="0"/>
          </a:p>
        </p:txBody>
      </p:sp>
    </p:spTree>
    <p:extLst>
      <p:ext uri="{BB962C8B-B14F-4D97-AF65-F5344CB8AC3E}">
        <p14:creationId xmlns:p14="http://schemas.microsoft.com/office/powerpoint/2010/main" val="2191839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9DE56-63DD-5E89-E285-87BE39AB9FF2}"/>
              </a:ext>
            </a:extLst>
          </p:cNvPr>
          <p:cNvSpPr>
            <a:spLocks noGrp="1"/>
          </p:cNvSpPr>
          <p:nvPr>
            <p:ph type="title"/>
          </p:nvPr>
        </p:nvSpPr>
        <p:spPr/>
        <p:txBody>
          <a:bodyPr/>
          <a:lstStyle/>
          <a:p>
            <a:r>
              <a:rPr lang="it-IT" dirty="0" err="1"/>
              <a:t>Another</a:t>
            </a:r>
            <a:r>
              <a:rPr lang="it-IT" dirty="0"/>
              <a:t> use of </a:t>
            </a:r>
            <a:r>
              <a:rPr lang="it-IT" dirty="0" err="1"/>
              <a:t>Grad</a:t>
            </a:r>
            <a:r>
              <a:rPr lang="it-IT" dirty="0"/>
              <a:t>-CAM</a:t>
            </a:r>
          </a:p>
        </p:txBody>
      </p:sp>
      <p:pic>
        <p:nvPicPr>
          <p:cNvPr id="5" name="Immagine 4">
            <a:extLst>
              <a:ext uri="{FF2B5EF4-FFF2-40B4-BE49-F238E27FC236}">
                <a16:creationId xmlns:a16="http://schemas.microsoft.com/office/drawing/2014/main" id="{993E0E21-C3EC-16E6-3DA9-845DA6BCBA72}"/>
              </a:ext>
            </a:extLst>
          </p:cNvPr>
          <p:cNvPicPr>
            <a:picLocks noChangeAspect="1"/>
          </p:cNvPicPr>
          <p:nvPr/>
        </p:nvPicPr>
        <p:blipFill>
          <a:blip r:embed="rId2"/>
          <a:stretch>
            <a:fillRect/>
          </a:stretch>
        </p:blipFill>
        <p:spPr>
          <a:xfrm>
            <a:off x="7094055" y="2596481"/>
            <a:ext cx="3662569" cy="1942646"/>
          </a:xfrm>
          <a:prstGeom prst="rect">
            <a:avLst/>
          </a:prstGeom>
        </p:spPr>
      </p:pic>
      <p:pic>
        <p:nvPicPr>
          <p:cNvPr id="7" name="Immagine 6">
            <a:extLst>
              <a:ext uri="{FF2B5EF4-FFF2-40B4-BE49-F238E27FC236}">
                <a16:creationId xmlns:a16="http://schemas.microsoft.com/office/drawing/2014/main" id="{3E7B3B2F-7109-20AA-0550-34178C79FAC3}"/>
              </a:ext>
            </a:extLst>
          </p:cNvPr>
          <p:cNvPicPr>
            <a:picLocks noChangeAspect="1"/>
          </p:cNvPicPr>
          <p:nvPr/>
        </p:nvPicPr>
        <p:blipFill>
          <a:blip r:embed="rId3"/>
          <a:stretch>
            <a:fillRect/>
          </a:stretch>
        </p:blipFill>
        <p:spPr>
          <a:xfrm>
            <a:off x="666749" y="3787480"/>
            <a:ext cx="6159449" cy="2361528"/>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51169D28-A3AA-BB16-BFB7-0D7F6D7A3F34}"/>
                  </a:ext>
                </a:extLst>
              </p:cNvPr>
              <p:cNvSpPr txBox="1"/>
              <p:nvPr/>
            </p:nvSpPr>
            <p:spPr>
              <a:xfrm>
                <a:off x="767433" y="1719318"/>
                <a:ext cx="7738391" cy="1821140"/>
              </a:xfrm>
              <a:prstGeom prst="rect">
                <a:avLst/>
              </a:prstGeom>
              <a:noFill/>
            </p:spPr>
            <p:txBody>
              <a:bodyPr wrap="square" rtlCol="0">
                <a:spAutoFit/>
              </a:bodyPr>
              <a:lstStyle/>
              <a:p>
                <a:pPr algn="l"/>
                <a:r>
                  <a:rPr lang="en-US" b="1" i="0" dirty="0">
                    <a:solidFill>
                      <a:srgbClr val="292929"/>
                    </a:solidFill>
                    <a:effectLst/>
                    <a:latin typeface="source-serif-pro"/>
                  </a:rPr>
                  <a:t>Counterfactual Explanations:</a:t>
                </a:r>
                <a:endParaRPr lang="en-US" b="0" i="0" dirty="0">
                  <a:solidFill>
                    <a:srgbClr val="292929"/>
                  </a:solidFill>
                  <a:effectLst/>
                  <a:latin typeface="source-serif-pro"/>
                </a:endParaRPr>
              </a:p>
              <a:p>
                <a:r>
                  <a:rPr lang="en-US" b="0" i="0" dirty="0">
                    <a:solidFill>
                      <a:srgbClr val="292929"/>
                    </a:solidFill>
                    <a:effectLst/>
                    <a:latin typeface="source-serif-pro"/>
                  </a:rPr>
                  <a:t>The network can be made to change its predictions by negating the gradient of </a:t>
                </a:r>
                <a14:m>
                  <m:oMath xmlns:m="http://schemas.openxmlformats.org/officeDocument/2006/math">
                    <m:sSub>
                      <m:sSubPr>
                        <m:ctrlPr>
                          <a:rPr lang="en-US" b="0" i="1" smtClean="0">
                            <a:solidFill>
                              <a:srgbClr val="292929"/>
                            </a:solidFill>
                            <a:effectLst/>
                            <a:latin typeface="Cambria Math" panose="02040503050406030204" pitchFamily="18" charset="0"/>
                          </a:rPr>
                        </m:ctrlPr>
                      </m:sSubPr>
                      <m:e>
                        <m:r>
                          <a:rPr lang="it-IT" b="0" i="1" smtClean="0">
                            <a:solidFill>
                              <a:srgbClr val="292929"/>
                            </a:solidFill>
                            <a:effectLst/>
                            <a:latin typeface="Cambria Math" panose="02040503050406030204" pitchFamily="18" charset="0"/>
                          </a:rPr>
                          <m:t>𝑦</m:t>
                        </m:r>
                      </m:e>
                      <m:sub>
                        <m:r>
                          <a:rPr lang="it-IT" b="0" i="1" smtClean="0">
                            <a:solidFill>
                              <a:srgbClr val="292929"/>
                            </a:solidFill>
                            <a:effectLst/>
                            <a:latin typeface="Cambria Math" panose="02040503050406030204" pitchFamily="18" charset="0"/>
                          </a:rPr>
                          <m:t>𝑐</m:t>
                        </m:r>
                      </m:sub>
                    </m:sSub>
                  </m:oMath>
                </a14:m>
                <a:r>
                  <a:rPr lang="en-US" b="0" i="0" dirty="0">
                    <a:solidFill>
                      <a:srgbClr val="292929"/>
                    </a:solidFill>
                    <a:effectLst/>
                    <a:latin typeface="source-serif-pro"/>
                  </a:rPr>
                  <a:t> with respect to feature maps </a:t>
                </a:r>
                <a14:m>
                  <m:oMath xmlns:m="http://schemas.openxmlformats.org/officeDocument/2006/math">
                    <m:sSup>
                      <m:sSupPr>
                        <m:ctrlPr>
                          <a:rPr lang="en-US" b="0" i="1" smtClean="0">
                            <a:solidFill>
                              <a:srgbClr val="292929"/>
                            </a:solidFill>
                            <a:effectLst/>
                            <a:latin typeface="Cambria Math" panose="02040503050406030204" pitchFamily="18" charset="0"/>
                          </a:rPr>
                        </m:ctrlPr>
                      </m:sSupPr>
                      <m:e>
                        <m:r>
                          <a:rPr lang="it-IT" b="0" i="1" smtClean="0">
                            <a:solidFill>
                              <a:srgbClr val="292929"/>
                            </a:solidFill>
                            <a:effectLst/>
                            <a:latin typeface="Cambria Math" panose="02040503050406030204" pitchFamily="18" charset="0"/>
                          </a:rPr>
                          <m:t>𝐴</m:t>
                        </m:r>
                      </m:e>
                      <m:sup>
                        <m:r>
                          <a:rPr lang="it-IT" b="0" i="1" smtClean="0">
                            <a:solidFill>
                              <a:srgbClr val="292929"/>
                            </a:solidFill>
                            <a:effectLst/>
                            <a:latin typeface="Cambria Math" panose="02040503050406030204" pitchFamily="18" charset="0"/>
                          </a:rPr>
                          <m:t>𝑘</m:t>
                        </m:r>
                      </m:sup>
                    </m:sSup>
                  </m:oMath>
                </a14:m>
                <a:r>
                  <a:rPr lang="en-US" b="0" i="0" dirty="0">
                    <a:solidFill>
                      <a:srgbClr val="292929"/>
                    </a:solidFill>
                    <a:effectLst/>
                    <a:latin typeface="source-serif-pro"/>
                  </a:rPr>
                  <a:t>of a convolutional layer. </a:t>
                </a:r>
              </a:p>
              <a:p>
                <a:pPr algn="l"/>
                <a:endParaRPr lang="en-US" dirty="0">
                  <a:solidFill>
                    <a:srgbClr val="292929"/>
                  </a:solidFill>
                  <a:latin typeface="source-serif-pro"/>
                </a:endParaRPr>
              </a:p>
              <a:p>
                <a:pPr algn="l"/>
                <a:r>
                  <a:rPr lang="en-US" b="0" i="0" dirty="0">
                    <a:solidFill>
                      <a:srgbClr val="292929"/>
                    </a:solidFill>
                    <a:effectLst/>
                    <a:latin typeface="source-serif-pro"/>
                  </a:rPr>
                  <a:t>Thus, the importance weights now become:</a:t>
                </a:r>
              </a:p>
              <a:p>
                <a:endParaRPr lang="it-IT" dirty="0"/>
              </a:p>
            </p:txBody>
          </p:sp>
        </mc:Choice>
        <mc:Fallback xmlns="">
          <p:sp>
            <p:nvSpPr>
              <p:cNvPr id="10" name="CasellaDiTesto 9">
                <a:extLst>
                  <a:ext uri="{FF2B5EF4-FFF2-40B4-BE49-F238E27FC236}">
                    <a16:creationId xmlns:a16="http://schemas.microsoft.com/office/drawing/2014/main" id="{51169D28-A3AA-BB16-BFB7-0D7F6D7A3F34}"/>
                  </a:ext>
                </a:extLst>
              </p:cNvPr>
              <p:cNvSpPr txBox="1">
                <a:spLocks noRot="1" noChangeAspect="1" noMove="1" noResize="1" noEditPoints="1" noAdjustHandles="1" noChangeArrowheads="1" noChangeShapeType="1" noTextEdit="1"/>
              </p:cNvSpPr>
              <p:nvPr/>
            </p:nvSpPr>
            <p:spPr>
              <a:xfrm>
                <a:off x="767433" y="1719318"/>
                <a:ext cx="7738391" cy="1821140"/>
              </a:xfrm>
              <a:prstGeom prst="rect">
                <a:avLst/>
              </a:prstGeom>
              <a:blipFill>
                <a:blip r:embed="rId4"/>
                <a:stretch>
                  <a:fillRect l="-709" t="-1672"/>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B7EC1C58-4ACA-20A3-A759-908E69CA4CFE}"/>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43</a:t>
            </a:fld>
            <a:endParaRPr lang="it-IT" dirty="0"/>
          </a:p>
        </p:txBody>
      </p:sp>
    </p:spTree>
    <p:extLst>
      <p:ext uri="{BB962C8B-B14F-4D97-AF65-F5344CB8AC3E}">
        <p14:creationId xmlns:p14="http://schemas.microsoft.com/office/powerpoint/2010/main" val="1724416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233D82-BB54-5C5F-EDAF-CD45E17C2BFB}"/>
              </a:ext>
            </a:extLst>
          </p:cNvPr>
          <p:cNvSpPr>
            <a:spLocks noGrp="1"/>
          </p:cNvSpPr>
          <p:nvPr>
            <p:ph type="title"/>
          </p:nvPr>
        </p:nvSpPr>
        <p:spPr/>
        <p:txBody>
          <a:bodyPr/>
          <a:lstStyle/>
          <a:p>
            <a:r>
              <a:rPr lang="it-IT" dirty="0" err="1"/>
              <a:t>Grad</a:t>
            </a:r>
            <a:r>
              <a:rPr lang="it-IT" dirty="0"/>
              <a:t>-CAM vs </a:t>
            </a:r>
            <a:r>
              <a:rPr lang="it-IT" dirty="0" err="1"/>
              <a:t>Shap</a:t>
            </a:r>
            <a:r>
              <a:rPr lang="it-IT" dirty="0"/>
              <a:t>-CAM</a:t>
            </a:r>
          </a:p>
        </p:txBody>
      </p:sp>
      <p:pic>
        <p:nvPicPr>
          <p:cNvPr id="6146" name="Picture 2" descr="Shap-CAM: Visual Explanations for Convolutional Neural Networks Based on  Shapley Value | SpringerLink">
            <a:extLst>
              <a:ext uri="{FF2B5EF4-FFF2-40B4-BE49-F238E27FC236}">
                <a16:creationId xmlns:a16="http://schemas.microsoft.com/office/drawing/2014/main" id="{925DA958-882D-3CEB-A10C-40DC65EB0C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687" y="1920081"/>
            <a:ext cx="6524625" cy="41624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99ED077-55E7-6B0A-6D22-4689E682899C}"/>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44</a:t>
            </a:fld>
            <a:endParaRPr lang="it-IT" dirty="0"/>
          </a:p>
        </p:txBody>
      </p:sp>
    </p:spTree>
    <p:extLst>
      <p:ext uri="{BB962C8B-B14F-4D97-AF65-F5344CB8AC3E}">
        <p14:creationId xmlns:p14="http://schemas.microsoft.com/office/powerpoint/2010/main" val="109844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Why </a:t>
            </a:r>
            <a:r>
              <a:rPr lang="en-US" b="1" dirty="0" err="1">
                <a:solidFill>
                  <a:schemeClr val="tx2"/>
                </a:solidFill>
              </a:rPr>
              <a:t>Explainability</a:t>
            </a:r>
            <a:r>
              <a:rPr lang="en-US" b="1" dirty="0">
                <a:solidFill>
                  <a:schemeClr val="tx2"/>
                </a:solidFill>
              </a:rPr>
              <a:t> is so important?</a:t>
            </a:r>
            <a:endParaRPr lang="en-GB" b="1" dirty="0">
              <a:solidFill>
                <a:schemeClr val="tx2"/>
              </a:solidFill>
            </a:endParaRPr>
          </a:p>
        </p:txBody>
      </p:sp>
      <p:sp>
        <p:nvSpPr>
          <p:cNvPr id="3" name="Segnaposto contenuto 2">
            <a:extLst>
              <a:ext uri="{FF2B5EF4-FFF2-40B4-BE49-F238E27FC236}">
                <a16:creationId xmlns:a16="http://schemas.microsoft.com/office/drawing/2014/main" id="{E30AA17E-490C-4499-B3BC-B26CB91A43F5}"/>
              </a:ext>
            </a:extLst>
          </p:cNvPr>
          <p:cNvSpPr>
            <a:spLocks noGrp="1"/>
          </p:cNvSpPr>
          <p:nvPr>
            <p:ph idx="1"/>
          </p:nvPr>
        </p:nvSpPr>
        <p:spPr>
          <a:xfrm>
            <a:off x="0" y="2052395"/>
            <a:ext cx="7042748" cy="4578700"/>
          </a:xfrm>
        </p:spPr>
        <p:txBody>
          <a:bodyPr>
            <a:normAutofit/>
          </a:bodyPr>
          <a:lstStyle/>
          <a:p>
            <a:pPr lvl="1"/>
            <a:r>
              <a:rPr lang="en-US" sz="2000" dirty="0">
                <a:solidFill>
                  <a:schemeClr val="tx2"/>
                </a:solidFill>
              </a:rPr>
              <a:t>Helps analysts to understand system outputs simply and quickly. </a:t>
            </a:r>
          </a:p>
          <a:p>
            <a:pPr lvl="1"/>
            <a:r>
              <a:rPr lang="en-US" sz="2000" dirty="0" err="1">
                <a:solidFill>
                  <a:schemeClr val="tx2"/>
                </a:solidFill>
              </a:rPr>
              <a:t>Explainability</a:t>
            </a:r>
            <a:r>
              <a:rPr lang="en-US" sz="2000" dirty="0">
                <a:solidFill>
                  <a:schemeClr val="tx2"/>
                </a:solidFill>
              </a:rPr>
              <a:t> can provide recommendations and spot anomalies for analysts to investigate</a:t>
            </a:r>
          </a:p>
          <a:p>
            <a:pPr lvl="1"/>
            <a:r>
              <a:rPr lang="en-US" sz="2000" dirty="0">
                <a:solidFill>
                  <a:schemeClr val="tx2"/>
                </a:solidFill>
              </a:rPr>
              <a:t>Sometimes AI can give an output that’s correct  but for the wrong reasons. </a:t>
            </a:r>
          </a:p>
          <a:p>
            <a:pPr lvl="1"/>
            <a:r>
              <a:rPr lang="en-US" sz="2000" dirty="0">
                <a:solidFill>
                  <a:schemeClr val="tx2"/>
                </a:solidFill>
              </a:rPr>
              <a:t>Likewise, </a:t>
            </a:r>
            <a:r>
              <a:rPr lang="en-US" sz="2000" dirty="0" err="1">
                <a:solidFill>
                  <a:schemeClr val="tx2"/>
                </a:solidFill>
              </a:rPr>
              <a:t>Explainability</a:t>
            </a:r>
            <a:r>
              <a:rPr lang="en-US" sz="2000" dirty="0">
                <a:solidFill>
                  <a:schemeClr val="tx2"/>
                </a:solidFill>
              </a:rPr>
              <a:t> makes possible to understand why a mistake was made and even train the system to stop it from happening again.</a:t>
            </a:r>
          </a:p>
          <a:p>
            <a:pPr lvl="1"/>
            <a:r>
              <a:rPr lang="en-US" sz="2000" dirty="0">
                <a:solidFill>
                  <a:schemeClr val="tx2"/>
                </a:solidFill>
              </a:rPr>
              <a:t>This driver for </a:t>
            </a:r>
            <a:r>
              <a:rPr lang="en-US" sz="2000" dirty="0" err="1">
                <a:solidFill>
                  <a:schemeClr val="tx2"/>
                </a:solidFill>
              </a:rPr>
              <a:t>Explainability</a:t>
            </a:r>
            <a:r>
              <a:rPr lang="en-US" sz="2000" dirty="0">
                <a:solidFill>
                  <a:schemeClr val="tx2"/>
                </a:solidFill>
              </a:rPr>
              <a:t> provides some overlap with the General Data Protection Regulation (GDPR): the customer has the right to obtain explanations.</a:t>
            </a:r>
          </a:p>
          <a:p>
            <a:pPr lvl="1"/>
            <a:r>
              <a:rPr lang="en-US" sz="2000" dirty="0">
                <a:solidFill>
                  <a:schemeClr val="tx2"/>
                </a:solidFill>
              </a:rPr>
              <a:t>The European Commission recently published the first draft of its Artificial Intelligence Regulation which stipulating requirements around AI and </a:t>
            </a:r>
            <a:r>
              <a:rPr lang="en-US" sz="2000" dirty="0" err="1">
                <a:solidFill>
                  <a:schemeClr val="tx2"/>
                </a:solidFill>
              </a:rPr>
              <a:t>Explainability</a:t>
            </a:r>
            <a:r>
              <a:rPr lang="en-US" sz="2000" dirty="0">
                <a:solidFill>
                  <a:schemeClr val="tx2"/>
                </a:solidFill>
              </a:rPr>
              <a:t>.</a:t>
            </a:r>
          </a:p>
          <a:p>
            <a:pPr lvl="1"/>
            <a:endParaRPr lang="en-US" dirty="0">
              <a:solidFill>
                <a:schemeClr val="tx2"/>
              </a:solidFill>
            </a:endParaRPr>
          </a:p>
          <a:p>
            <a:pPr lvl="1"/>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pic>
        <p:nvPicPr>
          <p:cNvPr id="5" name="Picture 2">
            <a:extLst>
              <a:ext uri="{FF2B5EF4-FFF2-40B4-BE49-F238E27FC236}">
                <a16:creationId xmlns:a16="http://schemas.microsoft.com/office/drawing/2014/main" id="{11551F81-B28E-6E3A-F2A7-B03F1FFAA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104" y="2313829"/>
            <a:ext cx="4664765" cy="223034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B7908EB-2BA9-F15F-8797-3BFC8B7AF1D6}"/>
              </a:ext>
            </a:extLst>
          </p:cNvPr>
          <p:cNvSpPr txBox="1"/>
          <p:nvPr/>
        </p:nvSpPr>
        <p:spPr>
          <a:xfrm>
            <a:off x="7271884" y="5006505"/>
            <a:ext cx="4571999" cy="923330"/>
          </a:xfrm>
          <a:prstGeom prst="rect">
            <a:avLst/>
          </a:prstGeom>
          <a:noFill/>
        </p:spPr>
        <p:txBody>
          <a:bodyPr wrap="square">
            <a:spAutoFit/>
          </a:bodyPr>
          <a:lstStyle/>
          <a:p>
            <a:pPr algn="ctr"/>
            <a:r>
              <a:rPr lang="en-US" b="0" i="1" dirty="0">
                <a:solidFill>
                  <a:schemeClr val="tx2"/>
                </a:solidFill>
                <a:effectLst/>
              </a:rPr>
              <a:t>-a husky (on the left) is confused with a wolf, because the pixels (on the right) characterizing wolves are those of the snowy background. </a:t>
            </a:r>
            <a:endParaRPr lang="it-IT" i="1" dirty="0">
              <a:solidFill>
                <a:schemeClr val="tx2"/>
              </a:solidFill>
            </a:endParaRPr>
          </a:p>
        </p:txBody>
      </p:sp>
      <p:sp>
        <p:nvSpPr>
          <p:cNvPr id="10" name="CasellaDiTesto 9">
            <a:extLst>
              <a:ext uri="{FF2B5EF4-FFF2-40B4-BE49-F238E27FC236}">
                <a16:creationId xmlns:a16="http://schemas.microsoft.com/office/drawing/2014/main" id="{E451FD7F-20B4-1D82-F15C-5D9DD32D4861}"/>
              </a:ext>
            </a:extLst>
          </p:cNvPr>
          <p:cNvSpPr txBox="1"/>
          <p:nvPr/>
        </p:nvSpPr>
        <p:spPr>
          <a:xfrm>
            <a:off x="5133362" y="6505798"/>
            <a:ext cx="8624248" cy="338554"/>
          </a:xfrm>
          <a:prstGeom prst="rect">
            <a:avLst/>
          </a:prstGeom>
          <a:noFill/>
        </p:spPr>
        <p:txBody>
          <a:bodyPr wrap="square">
            <a:spAutoFit/>
          </a:bodyPr>
          <a:lstStyle/>
          <a:p>
            <a:r>
              <a:rPr lang="it-IT" sz="1600" i="1" dirty="0">
                <a:solidFill>
                  <a:schemeClr val="accent1">
                    <a:lumMod val="75000"/>
                  </a:schemeClr>
                </a:solidFill>
              </a:rPr>
              <a:t>https://towardsdatascience.com/from-data-to-decisions-bef3649f0b17</a:t>
            </a:r>
          </a:p>
        </p:txBody>
      </p:sp>
      <p:sp>
        <p:nvSpPr>
          <p:cNvPr id="11" name="CasellaDiTesto 10">
            <a:extLst>
              <a:ext uri="{FF2B5EF4-FFF2-40B4-BE49-F238E27FC236}">
                <a16:creationId xmlns:a16="http://schemas.microsoft.com/office/drawing/2014/main" id="{061E25AB-9C49-21E7-F104-FE41F4FD9819}"/>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5</a:t>
            </a:fld>
            <a:endParaRPr lang="it-IT" dirty="0"/>
          </a:p>
        </p:txBody>
      </p:sp>
    </p:spTree>
    <p:extLst>
      <p:ext uri="{BB962C8B-B14F-4D97-AF65-F5344CB8AC3E}">
        <p14:creationId xmlns:p14="http://schemas.microsoft.com/office/powerpoint/2010/main" val="11803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Is feature importance a good solution?</a:t>
            </a:r>
            <a:endParaRPr lang="en-GB" b="1" dirty="0">
              <a:solidFill>
                <a:schemeClr val="tx2"/>
              </a:solidFill>
            </a:endParaRPr>
          </a:p>
        </p:txBody>
      </p:sp>
      <p:sp>
        <p:nvSpPr>
          <p:cNvPr id="4" name="Segnaposto numero diapositiva 3">
            <a:extLst>
              <a:ext uri="{FF2B5EF4-FFF2-40B4-BE49-F238E27FC236}">
                <a16:creationId xmlns:a16="http://schemas.microsoft.com/office/drawing/2014/main" id="{72EB1364-CBA3-47F9-89CA-5B94C612CA9B}"/>
              </a:ext>
            </a:extLst>
          </p:cNvPr>
          <p:cNvSpPr>
            <a:spLocks noGrp="1"/>
          </p:cNvSpPr>
          <p:nvPr>
            <p:ph type="sldNum" sz="quarter" idx="12"/>
          </p:nvPr>
        </p:nvSpPr>
        <p:spPr/>
        <p:txBody>
          <a:bodyPr/>
          <a:lstStyle/>
          <a:p>
            <a:fld id="{1A5C9AFA-57DC-4D47-9D5C-E88BFD4D6CD2}" type="slidenum">
              <a:rPr lang="en-GB" smtClean="0"/>
              <a:t>6</a:t>
            </a:fld>
            <a:endParaRPr lang="en-GB"/>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46A17D8E-0D60-58FB-0E95-009562D5409D}"/>
              </a:ext>
            </a:extLst>
          </p:cNvPr>
          <p:cNvSpPr txBox="1"/>
          <p:nvPr/>
        </p:nvSpPr>
        <p:spPr>
          <a:xfrm>
            <a:off x="691836" y="5956240"/>
            <a:ext cx="6096000" cy="400110"/>
          </a:xfrm>
          <a:prstGeom prst="rect">
            <a:avLst/>
          </a:prstGeom>
          <a:noFill/>
        </p:spPr>
        <p:txBody>
          <a:bodyPr wrap="square">
            <a:spAutoFit/>
          </a:bodyPr>
          <a:lstStyle/>
          <a:p>
            <a:r>
              <a:rPr lang="it-IT" sz="2000" i="1" dirty="0" err="1">
                <a:solidFill>
                  <a:schemeClr val="tx2"/>
                </a:solidFill>
              </a:rPr>
              <a:t>Is</a:t>
            </a:r>
            <a:r>
              <a:rPr lang="it-IT" sz="2000" i="1" dirty="0">
                <a:solidFill>
                  <a:schemeClr val="tx2"/>
                </a:solidFill>
              </a:rPr>
              <a:t> </a:t>
            </a:r>
            <a:r>
              <a:rPr lang="it-IT" sz="2000" i="1" dirty="0" err="1">
                <a:solidFill>
                  <a:schemeClr val="tx2"/>
                </a:solidFill>
              </a:rPr>
              <a:t>then</a:t>
            </a:r>
            <a:r>
              <a:rPr lang="it-IT" sz="2000" i="1" dirty="0">
                <a:solidFill>
                  <a:schemeClr val="tx2"/>
                </a:solidFill>
              </a:rPr>
              <a:t> feature </a:t>
            </a:r>
            <a:r>
              <a:rPr lang="it-IT" sz="2000" i="1" dirty="0" err="1">
                <a:solidFill>
                  <a:schemeClr val="tx2"/>
                </a:solidFill>
              </a:rPr>
              <a:t>importance</a:t>
            </a:r>
            <a:r>
              <a:rPr lang="it-IT" sz="2000" i="1" dirty="0">
                <a:solidFill>
                  <a:schemeClr val="tx2"/>
                </a:solidFill>
              </a:rPr>
              <a:t> a good </a:t>
            </a:r>
            <a:r>
              <a:rPr lang="it-IT" sz="2000" i="1" dirty="0" err="1">
                <a:solidFill>
                  <a:schemeClr val="tx2"/>
                </a:solidFill>
              </a:rPr>
              <a:t>solution</a:t>
            </a:r>
            <a:r>
              <a:rPr lang="it-IT" sz="2000" i="1" dirty="0">
                <a:solidFill>
                  <a:schemeClr val="tx2"/>
                </a:solidFill>
              </a:rPr>
              <a:t>?</a:t>
            </a:r>
          </a:p>
        </p:txBody>
      </p:sp>
      <p:sp>
        <p:nvSpPr>
          <p:cNvPr id="10" name="CasellaDiTesto 9">
            <a:extLst>
              <a:ext uri="{FF2B5EF4-FFF2-40B4-BE49-F238E27FC236}">
                <a16:creationId xmlns:a16="http://schemas.microsoft.com/office/drawing/2014/main" id="{2617AF5B-C1BF-721F-5273-16AAE57A5EE8}"/>
              </a:ext>
            </a:extLst>
          </p:cNvPr>
          <p:cNvSpPr txBox="1"/>
          <p:nvPr/>
        </p:nvSpPr>
        <p:spPr>
          <a:xfrm>
            <a:off x="710349" y="4520408"/>
            <a:ext cx="5138191" cy="1200329"/>
          </a:xfrm>
          <a:prstGeom prst="rect">
            <a:avLst/>
          </a:prstGeom>
          <a:noFill/>
        </p:spPr>
        <p:txBody>
          <a:bodyPr wrap="square" rtlCol="0">
            <a:spAutoFit/>
          </a:bodyPr>
          <a:lstStyle/>
          <a:p>
            <a:r>
              <a:rPr lang="en-US" dirty="0">
                <a:solidFill>
                  <a:schemeClr val="tx2"/>
                </a:solidFill>
              </a:rPr>
              <a:t>An example is the </a:t>
            </a:r>
            <a:r>
              <a:rPr lang="en-US" i="1" dirty="0">
                <a:solidFill>
                  <a:schemeClr val="tx2"/>
                </a:solidFill>
              </a:rPr>
              <a:t>Mean Decrease Accuracy </a:t>
            </a:r>
            <a:r>
              <a:rPr lang="en-US" dirty="0">
                <a:solidFill>
                  <a:schemeClr val="tx2"/>
                </a:solidFill>
              </a:rPr>
              <a:t>implemented in the random forest, in which the importance of a feature is evaluated by the change in performance after the variable is deleted.</a:t>
            </a:r>
            <a:endParaRPr lang="it-IT" dirty="0">
              <a:solidFill>
                <a:schemeClr val="tx2"/>
              </a:solidFill>
            </a:endParaRPr>
          </a:p>
        </p:txBody>
      </p:sp>
      <p:sp>
        <p:nvSpPr>
          <p:cNvPr id="11" name="CasellaDiTesto 10">
            <a:extLst>
              <a:ext uri="{FF2B5EF4-FFF2-40B4-BE49-F238E27FC236}">
                <a16:creationId xmlns:a16="http://schemas.microsoft.com/office/drawing/2014/main" id="{27ACEB60-EDBF-FB9E-BE20-0D7838C2AF6D}"/>
              </a:ext>
            </a:extLst>
          </p:cNvPr>
          <p:cNvSpPr txBox="1"/>
          <p:nvPr/>
        </p:nvSpPr>
        <p:spPr>
          <a:xfrm>
            <a:off x="417822" y="2142776"/>
            <a:ext cx="4781662" cy="1323439"/>
          </a:xfrm>
          <a:prstGeom prst="rect">
            <a:avLst/>
          </a:prstGeom>
          <a:noFill/>
        </p:spPr>
        <p:txBody>
          <a:bodyPr wrap="square">
            <a:spAutoFit/>
          </a:bodyPr>
          <a:lstStyle/>
          <a:p>
            <a:pPr marL="285750" indent="-285750">
              <a:buFont typeface="Arial" panose="020B0604020202020204" pitchFamily="34" charset="0"/>
              <a:buChar char="•"/>
            </a:pPr>
            <a:r>
              <a:rPr lang="it-IT" sz="2000" dirty="0">
                <a:solidFill>
                  <a:schemeClr val="tx2"/>
                </a:solidFill>
              </a:rPr>
              <a:t>Disgregate the </a:t>
            </a:r>
            <a:r>
              <a:rPr lang="it-IT" sz="2000" dirty="0" err="1">
                <a:solidFill>
                  <a:schemeClr val="tx2"/>
                </a:solidFill>
              </a:rPr>
              <a:t>final</a:t>
            </a:r>
            <a:r>
              <a:rPr lang="it-IT" sz="2000" dirty="0">
                <a:solidFill>
                  <a:schemeClr val="tx2"/>
                </a:solidFill>
              </a:rPr>
              <a:t> </a:t>
            </a:r>
            <a:r>
              <a:rPr lang="it-IT" sz="2000" dirty="0" err="1">
                <a:solidFill>
                  <a:schemeClr val="tx2"/>
                </a:solidFill>
              </a:rPr>
              <a:t>predicton</a:t>
            </a:r>
            <a:r>
              <a:rPr lang="it-IT" sz="2000" dirty="0">
                <a:solidFill>
                  <a:schemeClr val="tx2"/>
                </a:solidFill>
              </a:rPr>
              <a:t> to a single feature </a:t>
            </a:r>
            <a:r>
              <a:rPr lang="it-IT" sz="2000" dirty="0" err="1">
                <a:solidFill>
                  <a:schemeClr val="tx2"/>
                </a:solidFill>
              </a:rPr>
              <a:t>attribution</a:t>
            </a:r>
            <a:r>
              <a:rPr lang="it-IT" sz="2000" dirty="0">
                <a:solidFill>
                  <a:schemeClr val="tx2"/>
                </a:solidFill>
              </a:rPr>
              <a:t> and </a:t>
            </a:r>
            <a:r>
              <a:rPr lang="it-IT" sz="2000" dirty="0" err="1">
                <a:solidFill>
                  <a:schemeClr val="tx2"/>
                </a:solidFill>
              </a:rPr>
              <a:t>untangle</a:t>
            </a:r>
            <a:r>
              <a:rPr lang="it-IT" sz="2000" dirty="0">
                <a:solidFill>
                  <a:schemeClr val="tx2"/>
                </a:solidFill>
              </a:rPr>
              <a:t> interaction </a:t>
            </a:r>
            <a:r>
              <a:rPr lang="it-IT" sz="2000" dirty="0" err="1">
                <a:solidFill>
                  <a:schemeClr val="tx2"/>
                </a:solidFill>
              </a:rPr>
              <a:t>between</a:t>
            </a:r>
            <a:r>
              <a:rPr lang="it-IT" sz="2000" dirty="0">
                <a:solidFill>
                  <a:schemeClr val="tx2"/>
                </a:solidFill>
              </a:rPr>
              <a:t> features are </a:t>
            </a:r>
            <a:r>
              <a:rPr lang="it-IT" sz="2000" dirty="0" err="1">
                <a:solidFill>
                  <a:schemeClr val="tx2"/>
                </a:solidFill>
              </a:rPr>
              <a:t>very</a:t>
            </a:r>
            <a:r>
              <a:rPr lang="it-IT" sz="2000" dirty="0">
                <a:solidFill>
                  <a:schemeClr val="tx2"/>
                </a:solidFill>
              </a:rPr>
              <a:t> </a:t>
            </a:r>
            <a:r>
              <a:rPr lang="it-IT" sz="2000" dirty="0" err="1">
                <a:solidFill>
                  <a:schemeClr val="tx2"/>
                </a:solidFill>
              </a:rPr>
              <a:t>difficult</a:t>
            </a:r>
            <a:r>
              <a:rPr lang="it-IT" sz="2000" dirty="0">
                <a:solidFill>
                  <a:schemeClr val="tx2"/>
                </a:solidFill>
              </a:rPr>
              <a:t> tasks.</a:t>
            </a:r>
          </a:p>
        </p:txBody>
      </p:sp>
      <p:sp>
        <p:nvSpPr>
          <p:cNvPr id="12" name="CasellaDiTesto 11">
            <a:extLst>
              <a:ext uri="{FF2B5EF4-FFF2-40B4-BE49-F238E27FC236}">
                <a16:creationId xmlns:a16="http://schemas.microsoft.com/office/drawing/2014/main" id="{67F92EAE-542C-AB1B-9F9C-0E8DEFC6BD8A}"/>
              </a:ext>
            </a:extLst>
          </p:cNvPr>
          <p:cNvSpPr txBox="1"/>
          <p:nvPr/>
        </p:nvSpPr>
        <p:spPr>
          <a:xfrm>
            <a:off x="427132" y="3466215"/>
            <a:ext cx="438647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A possible way to solve this problem would be to use the </a:t>
            </a:r>
            <a:r>
              <a:rPr lang="en-US" sz="2000" b="1" dirty="0">
                <a:solidFill>
                  <a:schemeClr val="tx2"/>
                </a:solidFill>
              </a:rPr>
              <a:t>feature</a:t>
            </a:r>
            <a:r>
              <a:rPr lang="en-US" sz="2000" dirty="0">
                <a:solidFill>
                  <a:schemeClr val="tx2"/>
                </a:solidFill>
              </a:rPr>
              <a:t> </a:t>
            </a:r>
            <a:r>
              <a:rPr lang="en-US" sz="2000" b="1" dirty="0">
                <a:solidFill>
                  <a:schemeClr val="tx2"/>
                </a:solidFill>
              </a:rPr>
              <a:t>importance</a:t>
            </a:r>
            <a:r>
              <a:rPr lang="en-US" sz="2000" dirty="0">
                <a:solidFill>
                  <a:schemeClr val="tx2"/>
                </a:solidFill>
              </a:rPr>
              <a:t>.</a:t>
            </a:r>
            <a:endParaRPr lang="it-IT" sz="2000" dirty="0">
              <a:solidFill>
                <a:schemeClr val="tx2"/>
              </a:solidFill>
            </a:endParaRPr>
          </a:p>
        </p:txBody>
      </p:sp>
      <p:pic>
        <p:nvPicPr>
          <p:cNvPr id="15" name="Picture 4" descr="Permutation Importance vs Random Forest Feature Importance (MDI) —  scikit-learn 1.1.3 documentation">
            <a:extLst>
              <a:ext uri="{FF2B5EF4-FFF2-40B4-BE49-F238E27FC236}">
                <a16:creationId xmlns:a16="http://schemas.microsoft.com/office/drawing/2014/main" id="{6274BB06-DA0F-36B9-B578-624B6E444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019853"/>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B37ED98-B6E7-3B09-FDAD-D562F6AFDD93}"/>
              </a:ext>
            </a:extLst>
          </p:cNvPr>
          <p:cNvSpPr txBox="1"/>
          <p:nvPr/>
        </p:nvSpPr>
        <p:spPr>
          <a:xfrm>
            <a:off x="3025338" y="6488802"/>
            <a:ext cx="9505496" cy="338554"/>
          </a:xfrm>
          <a:prstGeom prst="rect">
            <a:avLst/>
          </a:prstGeom>
          <a:noFill/>
        </p:spPr>
        <p:txBody>
          <a:bodyPr wrap="square">
            <a:spAutoFit/>
          </a:bodyPr>
          <a:lstStyle/>
          <a:p>
            <a:r>
              <a:rPr lang="it-IT" sz="1600" i="1" dirty="0">
                <a:solidFill>
                  <a:schemeClr val="accent1">
                    <a:lumMod val="75000"/>
                  </a:schemeClr>
                </a:solidFill>
              </a:rPr>
              <a:t>https://towardsdatascience.com/interpretable-machine-learning-with-xgboost-9ec80d148d27</a:t>
            </a:r>
          </a:p>
        </p:txBody>
      </p:sp>
      <p:sp>
        <p:nvSpPr>
          <p:cNvPr id="6" name="CasellaDiTesto 5">
            <a:extLst>
              <a:ext uri="{FF2B5EF4-FFF2-40B4-BE49-F238E27FC236}">
                <a16:creationId xmlns:a16="http://schemas.microsoft.com/office/drawing/2014/main" id="{4E80742C-7009-5341-0AA3-CCF6EC94C333}"/>
              </a:ext>
            </a:extLst>
          </p:cNvPr>
          <p:cNvSpPr txBox="1"/>
          <p:nvPr/>
        </p:nvSpPr>
        <p:spPr>
          <a:xfrm>
            <a:off x="11518247" y="6468609"/>
            <a:ext cx="424070" cy="307777"/>
          </a:xfrm>
          <a:prstGeom prst="rect">
            <a:avLst/>
          </a:prstGeom>
          <a:noFill/>
        </p:spPr>
        <p:txBody>
          <a:bodyPr wrap="square">
            <a:spAutoFit/>
          </a:bodyPr>
          <a:lstStyle/>
          <a:p>
            <a:fld id="{23CDDA64-B3CA-4307-9813-EC0442F84931}" type="slidenum">
              <a:rPr lang="it-IT" sz="1400" smtClean="0"/>
              <a:pPr/>
              <a:t>6</a:t>
            </a:fld>
            <a:endParaRPr lang="it-IT" dirty="0"/>
          </a:p>
        </p:txBody>
      </p:sp>
    </p:spTree>
    <p:extLst>
      <p:ext uri="{BB962C8B-B14F-4D97-AF65-F5344CB8AC3E}">
        <p14:creationId xmlns:p14="http://schemas.microsoft.com/office/powerpoint/2010/main" val="36223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a:solidFill>
                  <a:schemeClr val="tx2"/>
                </a:solidFill>
              </a:rPr>
              <a:t>Is feature importance a good solution?</a:t>
            </a:r>
            <a:endParaRPr lang="en-GB" b="1" dirty="0">
              <a:solidFill>
                <a:schemeClr val="tx2"/>
              </a:solidFill>
            </a:endParaRPr>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3" name="CasellaDiTesto 2">
            <a:extLst>
              <a:ext uri="{FF2B5EF4-FFF2-40B4-BE49-F238E27FC236}">
                <a16:creationId xmlns:a16="http://schemas.microsoft.com/office/drawing/2014/main" id="{3F1BAE4A-84D8-9358-8254-C60F27BDA72D}"/>
              </a:ext>
            </a:extLst>
          </p:cNvPr>
          <p:cNvSpPr txBox="1"/>
          <p:nvPr/>
        </p:nvSpPr>
        <p:spPr>
          <a:xfrm>
            <a:off x="468625" y="2480097"/>
            <a:ext cx="9922565" cy="1938992"/>
          </a:xfrm>
          <a:prstGeom prst="rect">
            <a:avLst/>
          </a:prstGeom>
          <a:noFill/>
        </p:spPr>
        <p:txBody>
          <a:bodyPr wrap="square">
            <a:spAutoFit/>
          </a:bodyPr>
          <a:lstStyle/>
          <a:p>
            <a:pPr marL="285750" indent="-285750">
              <a:buFont typeface="Arial" panose="020B0604020202020204" pitchFamily="34" charset="0"/>
              <a:buChar char="•"/>
            </a:pPr>
            <a:r>
              <a:rPr lang="it-IT" sz="2000" b="1" dirty="0" err="1">
                <a:solidFill>
                  <a:schemeClr val="tx2"/>
                </a:solidFill>
              </a:rPr>
              <a:t>Consistency</a:t>
            </a:r>
            <a:r>
              <a:rPr lang="it-IT" sz="2000" dirty="0">
                <a:solidFill>
                  <a:schemeClr val="tx2"/>
                </a:solidFill>
              </a:rPr>
              <a:t>: a </a:t>
            </a:r>
            <a:r>
              <a:rPr lang="it-IT" sz="2000" dirty="0" err="1">
                <a:solidFill>
                  <a:schemeClr val="tx2"/>
                </a:solidFill>
              </a:rPr>
              <a:t>change</a:t>
            </a:r>
            <a:r>
              <a:rPr lang="it-IT" sz="2000" dirty="0">
                <a:solidFill>
                  <a:schemeClr val="tx2"/>
                </a:solidFill>
              </a:rPr>
              <a:t> of the model so </a:t>
            </a:r>
            <a:r>
              <a:rPr lang="it-IT" sz="2000" dirty="0" err="1">
                <a:solidFill>
                  <a:schemeClr val="tx2"/>
                </a:solidFill>
              </a:rPr>
              <a:t>that</a:t>
            </a:r>
            <a:r>
              <a:rPr lang="it-IT" sz="2000" dirty="0">
                <a:solidFill>
                  <a:schemeClr val="tx2"/>
                </a:solidFill>
              </a:rPr>
              <a:t> </a:t>
            </a:r>
            <a:r>
              <a:rPr lang="it-IT" sz="2000" dirty="0" err="1">
                <a:solidFill>
                  <a:schemeClr val="tx2"/>
                </a:solidFill>
              </a:rPr>
              <a:t>it</a:t>
            </a:r>
            <a:r>
              <a:rPr lang="it-IT" sz="2000" dirty="0">
                <a:solidFill>
                  <a:schemeClr val="tx2"/>
                </a:solidFill>
              </a:rPr>
              <a:t> </a:t>
            </a:r>
            <a:r>
              <a:rPr lang="it-IT" sz="2000" dirty="0" err="1">
                <a:solidFill>
                  <a:schemeClr val="tx2"/>
                </a:solidFill>
              </a:rPr>
              <a:t>relies</a:t>
            </a:r>
            <a:r>
              <a:rPr lang="it-IT" sz="2000" dirty="0">
                <a:solidFill>
                  <a:schemeClr val="tx2"/>
                </a:solidFill>
              </a:rPr>
              <a:t> more on a feature (ex. </a:t>
            </a:r>
            <a:r>
              <a:rPr lang="it-IT" sz="2000" dirty="0" err="1">
                <a:solidFill>
                  <a:schemeClr val="tx2"/>
                </a:solidFill>
              </a:rPr>
              <a:t>Decision</a:t>
            </a:r>
            <a:r>
              <a:rPr lang="it-IT" sz="2000" dirty="0">
                <a:solidFill>
                  <a:schemeClr val="tx2"/>
                </a:solidFill>
              </a:rPr>
              <a:t> </a:t>
            </a:r>
            <a:r>
              <a:rPr lang="it-IT" sz="2000" dirty="0" err="1">
                <a:solidFill>
                  <a:schemeClr val="tx2"/>
                </a:solidFill>
              </a:rPr>
              <a:t>trees</a:t>
            </a:r>
            <a:r>
              <a:rPr lang="it-IT" sz="2000" dirty="0">
                <a:solidFill>
                  <a:schemeClr val="tx2"/>
                </a:solidFill>
              </a:rPr>
              <a:t>), </a:t>
            </a:r>
            <a:r>
              <a:rPr lang="it-IT" sz="2000" dirty="0" err="1">
                <a:solidFill>
                  <a:schemeClr val="tx2"/>
                </a:solidFill>
              </a:rPr>
              <a:t>should</a:t>
            </a:r>
            <a:r>
              <a:rPr lang="it-IT" sz="2000" dirty="0">
                <a:solidFill>
                  <a:schemeClr val="tx2"/>
                </a:solidFill>
              </a:rPr>
              <a:t> </a:t>
            </a:r>
            <a:r>
              <a:rPr lang="it-IT" sz="2000" dirty="0" err="1">
                <a:solidFill>
                  <a:schemeClr val="tx2"/>
                </a:solidFill>
              </a:rPr>
              <a:t>not</a:t>
            </a:r>
            <a:r>
              <a:rPr lang="it-IT" sz="2000" dirty="0">
                <a:solidFill>
                  <a:schemeClr val="tx2"/>
                </a:solidFill>
              </a:rPr>
              <a:t> </a:t>
            </a:r>
            <a:r>
              <a:rPr lang="it-IT" sz="2000" dirty="0" err="1">
                <a:solidFill>
                  <a:schemeClr val="tx2"/>
                </a:solidFill>
              </a:rPr>
              <a:t>decrease</a:t>
            </a:r>
            <a:r>
              <a:rPr lang="it-IT" sz="2000" dirty="0">
                <a:solidFill>
                  <a:schemeClr val="tx2"/>
                </a:solidFill>
              </a:rPr>
              <a:t> the </a:t>
            </a:r>
            <a:r>
              <a:rPr lang="it-IT" sz="2000" dirty="0" err="1">
                <a:solidFill>
                  <a:schemeClr val="tx2"/>
                </a:solidFill>
              </a:rPr>
              <a:t>importance</a:t>
            </a:r>
            <a:r>
              <a:rPr lang="it-IT" sz="2000" dirty="0">
                <a:solidFill>
                  <a:schemeClr val="tx2"/>
                </a:solidFill>
              </a:rPr>
              <a:t> of </a:t>
            </a:r>
            <a:r>
              <a:rPr lang="it-IT" sz="2000" dirty="0" err="1">
                <a:solidFill>
                  <a:schemeClr val="tx2"/>
                </a:solidFill>
              </a:rPr>
              <a:t>that</a:t>
            </a:r>
            <a:r>
              <a:rPr lang="it-IT" sz="2000" dirty="0">
                <a:solidFill>
                  <a:schemeClr val="tx2"/>
                </a:solidFill>
              </a:rPr>
              <a:t> feature.</a:t>
            </a:r>
          </a:p>
          <a:p>
            <a:pPr marL="285750" indent="-285750">
              <a:buFont typeface="Arial" panose="020B0604020202020204" pitchFamily="34" charset="0"/>
              <a:buChar char="•"/>
            </a:pPr>
            <a:r>
              <a:rPr lang="it-IT" sz="2000" b="1" dirty="0" err="1">
                <a:solidFill>
                  <a:schemeClr val="tx2"/>
                </a:solidFill>
              </a:rPr>
              <a:t>Accuracy</a:t>
            </a:r>
            <a:r>
              <a:rPr lang="it-IT" sz="2000" dirty="0">
                <a:solidFill>
                  <a:schemeClr val="tx2"/>
                </a:solidFill>
              </a:rPr>
              <a:t>: </a:t>
            </a:r>
            <a:r>
              <a:rPr lang="it-IT" sz="2000" dirty="0" err="1">
                <a:solidFill>
                  <a:schemeClr val="tx2"/>
                </a:solidFill>
              </a:rPr>
              <a:t>given</a:t>
            </a:r>
            <a:r>
              <a:rPr lang="it-IT" sz="2000" dirty="0">
                <a:solidFill>
                  <a:schemeClr val="tx2"/>
                </a:solidFill>
              </a:rPr>
              <a:t> a </a:t>
            </a:r>
            <a:r>
              <a:rPr lang="it-IT" sz="2000" dirty="0" err="1">
                <a:solidFill>
                  <a:schemeClr val="tx2"/>
                </a:solidFill>
              </a:rPr>
              <a:t>fixed</a:t>
            </a:r>
            <a:r>
              <a:rPr lang="it-IT" sz="2000" dirty="0">
                <a:solidFill>
                  <a:schemeClr val="tx2"/>
                </a:solidFill>
              </a:rPr>
              <a:t> </a:t>
            </a:r>
            <a:r>
              <a:rPr lang="it-IT" sz="2000" dirty="0" err="1">
                <a:solidFill>
                  <a:schemeClr val="tx2"/>
                </a:solidFill>
              </a:rPr>
              <a:t>metric</a:t>
            </a:r>
            <a:r>
              <a:rPr lang="it-IT" sz="2000" dirty="0">
                <a:solidFill>
                  <a:schemeClr val="tx2"/>
                </a:solidFill>
              </a:rPr>
              <a:t> to </a:t>
            </a:r>
            <a:r>
              <a:rPr lang="it-IT" sz="2000" dirty="0" err="1">
                <a:solidFill>
                  <a:schemeClr val="tx2"/>
                </a:solidFill>
              </a:rPr>
              <a:t>measure</a:t>
            </a:r>
            <a:r>
              <a:rPr lang="it-IT" sz="2000" dirty="0">
                <a:solidFill>
                  <a:schemeClr val="tx2"/>
                </a:solidFill>
              </a:rPr>
              <a:t> </a:t>
            </a:r>
            <a:r>
              <a:rPr lang="it-IT" sz="2000" dirty="0" err="1">
                <a:solidFill>
                  <a:schemeClr val="tx2"/>
                </a:solidFill>
              </a:rPr>
              <a:t>importance</a:t>
            </a:r>
            <a:r>
              <a:rPr lang="it-IT" sz="2000" dirty="0">
                <a:solidFill>
                  <a:schemeClr val="tx2"/>
                </a:solidFill>
              </a:rPr>
              <a:t> of a model, the </a:t>
            </a:r>
            <a:r>
              <a:rPr lang="it-IT" sz="2000" dirty="0" err="1">
                <a:solidFill>
                  <a:schemeClr val="tx2"/>
                </a:solidFill>
              </a:rPr>
              <a:t>attribution</a:t>
            </a:r>
            <a:r>
              <a:rPr lang="it-IT" sz="2000" dirty="0">
                <a:solidFill>
                  <a:schemeClr val="tx2"/>
                </a:solidFill>
              </a:rPr>
              <a:t> of </a:t>
            </a:r>
            <a:r>
              <a:rPr lang="it-IT" sz="2000" dirty="0" err="1">
                <a:solidFill>
                  <a:schemeClr val="tx2"/>
                </a:solidFill>
              </a:rPr>
              <a:t>each</a:t>
            </a:r>
            <a:r>
              <a:rPr lang="it-IT" sz="2000" dirty="0">
                <a:solidFill>
                  <a:schemeClr val="tx2"/>
                </a:solidFill>
              </a:rPr>
              <a:t> feature </a:t>
            </a:r>
            <a:r>
              <a:rPr lang="it-IT" sz="2000" dirty="0" err="1">
                <a:solidFill>
                  <a:schemeClr val="tx2"/>
                </a:solidFill>
              </a:rPr>
              <a:t>should</a:t>
            </a:r>
            <a:r>
              <a:rPr lang="it-IT" sz="2000" dirty="0">
                <a:solidFill>
                  <a:schemeClr val="tx2"/>
                </a:solidFill>
              </a:rPr>
              <a:t> </a:t>
            </a:r>
            <a:r>
              <a:rPr lang="it-IT" sz="2000" dirty="0" err="1">
                <a:solidFill>
                  <a:schemeClr val="tx2"/>
                </a:solidFill>
              </a:rPr>
              <a:t>add</a:t>
            </a:r>
            <a:r>
              <a:rPr lang="it-IT" sz="2000" dirty="0">
                <a:solidFill>
                  <a:schemeClr val="tx2"/>
                </a:solidFill>
              </a:rPr>
              <a:t> up to </a:t>
            </a:r>
            <a:r>
              <a:rPr lang="it-IT" sz="2000" dirty="0" err="1">
                <a:solidFill>
                  <a:schemeClr val="tx2"/>
                </a:solidFill>
              </a:rPr>
              <a:t>that</a:t>
            </a:r>
            <a:r>
              <a:rPr lang="it-IT" sz="2000" dirty="0">
                <a:solidFill>
                  <a:schemeClr val="tx2"/>
                </a:solidFill>
              </a:rPr>
              <a:t> </a:t>
            </a:r>
            <a:r>
              <a:rPr lang="it-IT" sz="2000" dirty="0" err="1">
                <a:solidFill>
                  <a:schemeClr val="tx2"/>
                </a:solidFill>
              </a:rPr>
              <a:t>metric</a:t>
            </a:r>
            <a:r>
              <a:rPr lang="it-IT" sz="2000" dirty="0">
                <a:solidFill>
                  <a:schemeClr val="tx2"/>
                </a:solidFill>
              </a:rPr>
              <a:t>.</a:t>
            </a:r>
          </a:p>
          <a:p>
            <a:pPr marL="285750" indent="-285750">
              <a:buFont typeface="Arial" panose="020B0604020202020204" pitchFamily="34" charset="0"/>
              <a:buChar char="•"/>
            </a:pPr>
            <a:r>
              <a:rPr lang="it-IT" sz="2000" b="1" dirty="0" err="1">
                <a:solidFill>
                  <a:schemeClr val="tx2"/>
                </a:solidFill>
              </a:rPr>
              <a:t>Insightfulness</a:t>
            </a:r>
            <a:r>
              <a:rPr lang="it-IT" sz="2000" dirty="0">
                <a:solidFill>
                  <a:schemeClr val="tx2"/>
                </a:solidFill>
              </a:rPr>
              <a:t>: a feature ranking </a:t>
            </a:r>
            <a:r>
              <a:rPr lang="it-IT" sz="2000" dirty="0" err="1">
                <a:solidFill>
                  <a:schemeClr val="tx2"/>
                </a:solidFill>
              </a:rPr>
              <a:t>does</a:t>
            </a:r>
            <a:r>
              <a:rPr lang="it-IT" sz="2000" dirty="0">
                <a:solidFill>
                  <a:schemeClr val="tx2"/>
                </a:solidFill>
              </a:rPr>
              <a:t> </a:t>
            </a:r>
            <a:r>
              <a:rPr lang="it-IT" sz="2000" dirty="0" err="1">
                <a:solidFill>
                  <a:schemeClr val="tx2"/>
                </a:solidFill>
              </a:rPr>
              <a:t>not</a:t>
            </a:r>
            <a:r>
              <a:rPr lang="it-IT" sz="2000" dirty="0">
                <a:solidFill>
                  <a:schemeClr val="tx2"/>
                </a:solidFill>
              </a:rPr>
              <a:t> </a:t>
            </a:r>
            <a:r>
              <a:rPr lang="it-IT" sz="2000" dirty="0" err="1">
                <a:solidFill>
                  <a:schemeClr val="tx2"/>
                </a:solidFill>
              </a:rPr>
              <a:t>provide</a:t>
            </a:r>
            <a:r>
              <a:rPr lang="it-IT" sz="2000" dirty="0">
                <a:solidFill>
                  <a:schemeClr val="tx2"/>
                </a:solidFill>
              </a:rPr>
              <a:t> a good </a:t>
            </a:r>
            <a:r>
              <a:rPr lang="it-IT" sz="2000" dirty="0" err="1">
                <a:solidFill>
                  <a:schemeClr val="tx2"/>
                </a:solidFill>
              </a:rPr>
              <a:t>explanation</a:t>
            </a:r>
            <a:r>
              <a:rPr lang="it-IT" sz="2000" dirty="0">
                <a:solidFill>
                  <a:schemeClr val="tx2"/>
                </a:solidFill>
              </a:rPr>
              <a:t> of </a:t>
            </a:r>
            <a:r>
              <a:rPr lang="it-IT" sz="2000" dirty="0" err="1">
                <a:solidFill>
                  <a:schemeClr val="tx2"/>
                </a:solidFill>
              </a:rPr>
              <a:t>how</a:t>
            </a:r>
            <a:r>
              <a:rPr lang="it-IT" sz="2000" dirty="0">
                <a:solidFill>
                  <a:schemeClr val="tx2"/>
                </a:solidFill>
              </a:rPr>
              <a:t> a feature </a:t>
            </a:r>
            <a:r>
              <a:rPr lang="it-IT" sz="2000" dirty="0" err="1">
                <a:solidFill>
                  <a:schemeClr val="tx2"/>
                </a:solidFill>
              </a:rPr>
              <a:t>increase</a:t>
            </a:r>
            <a:r>
              <a:rPr lang="it-IT" sz="2000" dirty="0">
                <a:solidFill>
                  <a:schemeClr val="tx2"/>
                </a:solidFill>
              </a:rPr>
              <a:t> or </a:t>
            </a:r>
            <a:r>
              <a:rPr lang="it-IT" sz="2000" dirty="0" err="1">
                <a:solidFill>
                  <a:schemeClr val="tx2"/>
                </a:solidFill>
              </a:rPr>
              <a:t>decrease</a:t>
            </a:r>
            <a:r>
              <a:rPr lang="it-IT" sz="2000" dirty="0">
                <a:solidFill>
                  <a:schemeClr val="tx2"/>
                </a:solidFill>
              </a:rPr>
              <a:t> the model output.</a:t>
            </a:r>
          </a:p>
        </p:txBody>
      </p:sp>
      <p:sp>
        <p:nvSpPr>
          <p:cNvPr id="5" name="CasellaDiTesto 4">
            <a:extLst>
              <a:ext uri="{FF2B5EF4-FFF2-40B4-BE49-F238E27FC236}">
                <a16:creationId xmlns:a16="http://schemas.microsoft.com/office/drawing/2014/main" id="{F9032165-B167-C6B7-1253-B219B5FC2BBA}"/>
              </a:ext>
            </a:extLst>
          </p:cNvPr>
          <p:cNvSpPr txBox="1"/>
          <p:nvPr/>
        </p:nvSpPr>
        <p:spPr>
          <a:xfrm>
            <a:off x="468625" y="2031697"/>
            <a:ext cx="6576929" cy="369332"/>
          </a:xfrm>
          <a:prstGeom prst="rect">
            <a:avLst/>
          </a:prstGeom>
          <a:noFill/>
        </p:spPr>
        <p:txBody>
          <a:bodyPr wrap="none" rtlCol="0">
            <a:spAutoFit/>
          </a:bodyPr>
          <a:lstStyle/>
          <a:p>
            <a:r>
              <a:rPr lang="it-IT" dirty="0" err="1">
                <a:solidFill>
                  <a:schemeClr val="tx2"/>
                </a:solidFill>
              </a:rPr>
              <a:t>Every</a:t>
            </a:r>
            <a:r>
              <a:rPr lang="it-IT" dirty="0">
                <a:solidFill>
                  <a:schemeClr val="tx2"/>
                </a:solidFill>
              </a:rPr>
              <a:t> good feature </a:t>
            </a:r>
            <a:r>
              <a:rPr lang="it-IT" dirty="0" err="1">
                <a:solidFill>
                  <a:schemeClr val="tx2"/>
                </a:solidFill>
              </a:rPr>
              <a:t>importance</a:t>
            </a:r>
            <a:r>
              <a:rPr lang="it-IT" dirty="0">
                <a:solidFill>
                  <a:schemeClr val="tx2"/>
                </a:solidFill>
              </a:rPr>
              <a:t> </a:t>
            </a:r>
            <a:r>
              <a:rPr lang="it-IT" dirty="0" err="1">
                <a:solidFill>
                  <a:schemeClr val="tx2"/>
                </a:solidFill>
              </a:rPr>
              <a:t>should</a:t>
            </a:r>
            <a:r>
              <a:rPr lang="it-IT" dirty="0">
                <a:solidFill>
                  <a:schemeClr val="tx2"/>
                </a:solidFill>
              </a:rPr>
              <a:t> </a:t>
            </a:r>
            <a:r>
              <a:rPr lang="it-IT" dirty="0" err="1">
                <a:solidFill>
                  <a:schemeClr val="tx2"/>
                </a:solidFill>
              </a:rPr>
              <a:t>have</a:t>
            </a:r>
            <a:r>
              <a:rPr lang="it-IT" dirty="0">
                <a:solidFill>
                  <a:schemeClr val="tx2"/>
                </a:solidFill>
              </a:rPr>
              <a:t> the following </a:t>
            </a:r>
            <a:r>
              <a:rPr lang="it-IT" dirty="0" err="1">
                <a:solidFill>
                  <a:schemeClr val="tx2"/>
                </a:solidFill>
              </a:rPr>
              <a:t>properties</a:t>
            </a:r>
            <a:r>
              <a:rPr lang="it-IT" dirty="0">
                <a:solidFill>
                  <a:schemeClr val="tx2"/>
                </a:solidFill>
              </a:rPr>
              <a:t>:</a:t>
            </a:r>
          </a:p>
        </p:txBody>
      </p:sp>
      <p:sp>
        <p:nvSpPr>
          <p:cNvPr id="6" name="Rettangolo con angoli arrotondati 5">
            <a:extLst>
              <a:ext uri="{FF2B5EF4-FFF2-40B4-BE49-F238E27FC236}">
                <a16:creationId xmlns:a16="http://schemas.microsoft.com/office/drawing/2014/main" id="{D0C1B5B4-C8BC-49FA-0870-71F206ED794D}"/>
              </a:ext>
            </a:extLst>
          </p:cNvPr>
          <p:cNvSpPr/>
          <p:nvPr/>
        </p:nvSpPr>
        <p:spPr>
          <a:xfrm>
            <a:off x="2481991" y="4571162"/>
            <a:ext cx="6467283" cy="4001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13" name="CasellaDiTesto 12">
            <a:extLst>
              <a:ext uri="{FF2B5EF4-FFF2-40B4-BE49-F238E27FC236}">
                <a16:creationId xmlns:a16="http://schemas.microsoft.com/office/drawing/2014/main" id="{102F1C2F-82F0-CB52-5EA3-CECE1484CE6B}"/>
              </a:ext>
            </a:extLst>
          </p:cNvPr>
          <p:cNvSpPr txBox="1"/>
          <p:nvPr/>
        </p:nvSpPr>
        <p:spPr>
          <a:xfrm>
            <a:off x="2481991" y="4571162"/>
            <a:ext cx="6467283" cy="400110"/>
          </a:xfrm>
          <a:prstGeom prst="rect">
            <a:avLst/>
          </a:prstGeom>
          <a:noFill/>
        </p:spPr>
        <p:txBody>
          <a:bodyPr wrap="none" rtlCol="0">
            <a:spAutoFit/>
          </a:bodyPr>
          <a:lstStyle/>
          <a:p>
            <a:r>
              <a:rPr lang="en-US" sz="2000" dirty="0">
                <a:solidFill>
                  <a:schemeClr val="tx2"/>
                </a:solidFill>
              </a:rPr>
              <a:t>Unfortunately, it is </a:t>
            </a:r>
            <a:r>
              <a:rPr lang="en-US" sz="2000" b="1" dirty="0">
                <a:solidFill>
                  <a:schemeClr val="tx2"/>
                </a:solidFill>
              </a:rPr>
              <a:t>not always </a:t>
            </a:r>
            <a:r>
              <a:rPr lang="en-US" sz="2000" dirty="0">
                <a:solidFill>
                  <a:schemeClr val="tx2"/>
                </a:solidFill>
              </a:rPr>
              <a:t>possible to have this situation</a:t>
            </a:r>
            <a:endParaRPr lang="it-IT" sz="2000" dirty="0">
              <a:solidFill>
                <a:schemeClr val="tx2"/>
              </a:solidFill>
            </a:endParaRPr>
          </a:p>
        </p:txBody>
      </p:sp>
      <p:sp>
        <p:nvSpPr>
          <p:cNvPr id="14" name="Rettangolo con angoli arrotondati 13">
            <a:extLst>
              <a:ext uri="{FF2B5EF4-FFF2-40B4-BE49-F238E27FC236}">
                <a16:creationId xmlns:a16="http://schemas.microsoft.com/office/drawing/2014/main" id="{C9EFE997-51FC-5ABF-F154-616D45E92979}"/>
              </a:ext>
            </a:extLst>
          </p:cNvPr>
          <p:cNvSpPr/>
          <p:nvPr/>
        </p:nvSpPr>
        <p:spPr>
          <a:xfrm>
            <a:off x="1061659" y="6075678"/>
            <a:ext cx="9922565" cy="496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2"/>
              </a:solidFill>
            </a:endParaRPr>
          </a:p>
        </p:txBody>
      </p:sp>
      <p:sp>
        <p:nvSpPr>
          <p:cNvPr id="16" name="CasellaDiTesto 15">
            <a:extLst>
              <a:ext uri="{FF2B5EF4-FFF2-40B4-BE49-F238E27FC236}">
                <a16:creationId xmlns:a16="http://schemas.microsoft.com/office/drawing/2014/main" id="{C5C0217E-5F84-9421-B62D-49B87B8BFC55}"/>
              </a:ext>
            </a:extLst>
          </p:cNvPr>
          <p:cNvSpPr txBox="1"/>
          <p:nvPr/>
        </p:nvSpPr>
        <p:spPr>
          <a:xfrm>
            <a:off x="468625" y="5338829"/>
            <a:ext cx="9057801" cy="400110"/>
          </a:xfrm>
          <a:prstGeom prst="rect">
            <a:avLst/>
          </a:prstGeom>
          <a:noFill/>
        </p:spPr>
        <p:txBody>
          <a:bodyPr wrap="none" rtlCol="0">
            <a:spAutoFit/>
          </a:bodyPr>
          <a:lstStyle/>
          <a:p>
            <a:r>
              <a:rPr lang="en-US" sz="2000" dirty="0">
                <a:solidFill>
                  <a:schemeClr val="tx2"/>
                </a:solidFill>
              </a:rPr>
              <a:t>In addition, feature importance gives </a:t>
            </a:r>
            <a:r>
              <a:rPr lang="en-US" sz="2000" b="1" dirty="0">
                <a:solidFill>
                  <a:schemeClr val="tx2"/>
                </a:solidFill>
              </a:rPr>
              <a:t>global</a:t>
            </a:r>
            <a:r>
              <a:rPr lang="en-US" sz="2000" dirty="0">
                <a:solidFill>
                  <a:schemeClr val="tx2"/>
                </a:solidFill>
              </a:rPr>
              <a:t> information, not on the </a:t>
            </a:r>
            <a:r>
              <a:rPr lang="en-US" sz="2000" b="1" dirty="0">
                <a:solidFill>
                  <a:schemeClr val="tx2"/>
                </a:solidFill>
              </a:rPr>
              <a:t>single prediction</a:t>
            </a:r>
            <a:endParaRPr lang="it-IT" sz="2000" b="1" dirty="0">
              <a:solidFill>
                <a:schemeClr val="tx2"/>
              </a:solidFill>
            </a:endParaRPr>
          </a:p>
        </p:txBody>
      </p:sp>
      <p:sp>
        <p:nvSpPr>
          <p:cNvPr id="17" name="CasellaDiTesto 16">
            <a:extLst>
              <a:ext uri="{FF2B5EF4-FFF2-40B4-BE49-F238E27FC236}">
                <a16:creationId xmlns:a16="http://schemas.microsoft.com/office/drawing/2014/main" id="{3758BA1A-3F13-07F6-0235-9CB53050E98C}"/>
              </a:ext>
            </a:extLst>
          </p:cNvPr>
          <p:cNvSpPr txBox="1"/>
          <p:nvPr/>
        </p:nvSpPr>
        <p:spPr>
          <a:xfrm>
            <a:off x="1278131" y="6109633"/>
            <a:ext cx="9585701" cy="400110"/>
          </a:xfrm>
          <a:prstGeom prst="rect">
            <a:avLst/>
          </a:prstGeom>
          <a:noFill/>
        </p:spPr>
        <p:txBody>
          <a:bodyPr wrap="none" rtlCol="0">
            <a:spAutoFit/>
          </a:bodyPr>
          <a:lstStyle/>
          <a:p>
            <a:r>
              <a:rPr lang="en-US" sz="2000" dirty="0">
                <a:solidFill>
                  <a:schemeClr val="tx2"/>
                </a:solidFill>
              </a:rPr>
              <a:t>For all these reasons, feature importance is </a:t>
            </a:r>
            <a:r>
              <a:rPr lang="en-US" sz="2000" b="1" dirty="0">
                <a:solidFill>
                  <a:schemeClr val="tx2"/>
                </a:solidFill>
              </a:rPr>
              <a:t>not</a:t>
            </a:r>
            <a:r>
              <a:rPr lang="en-US" sz="2000" dirty="0">
                <a:solidFill>
                  <a:schemeClr val="tx2"/>
                </a:solidFill>
              </a:rPr>
              <a:t> the best strategy to promote </a:t>
            </a:r>
            <a:r>
              <a:rPr lang="en-US" sz="2000" dirty="0" err="1">
                <a:solidFill>
                  <a:schemeClr val="tx2"/>
                </a:solidFill>
              </a:rPr>
              <a:t>Explainability</a:t>
            </a:r>
            <a:r>
              <a:rPr lang="en-US" sz="2000" dirty="0">
                <a:solidFill>
                  <a:schemeClr val="tx2"/>
                </a:solidFill>
              </a:rPr>
              <a:t>.</a:t>
            </a:r>
            <a:endParaRPr lang="it-IT" sz="2000" dirty="0">
              <a:solidFill>
                <a:schemeClr val="tx2"/>
              </a:solidFill>
            </a:endParaRPr>
          </a:p>
        </p:txBody>
      </p:sp>
      <p:sp>
        <p:nvSpPr>
          <p:cNvPr id="7" name="CasellaDiTesto 6">
            <a:extLst>
              <a:ext uri="{FF2B5EF4-FFF2-40B4-BE49-F238E27FC236}">
                <a16:creationId xmlns:a16="http://schemas.microsoft.com/office/drawing/2014/main" id="{04095A09-1F23-C644-7E66-6CC30309C41D}"/>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7</a:t>
            </a:fld>
            <a:endParaRPr lang="it-IT" dirty="0"/>
          </a:p>
        </p:txBody>
      </p:sp>
    </p:spTree>
    <p:extLst>
      <p:ext uri="{BB962C8B-B14F-4D97-AF65-F5344CB8AC3E}">
        <p14:creationId xmlns:p14="http://schemas.microsoft.com/office/powerpoint/2010/main" val="17147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3" grpId="0"/>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C218-1C7F-4476-916C-A1E12E374FE7}"/>
              </a:ext>
            </a:extLst>
          </p:cNvPr>
          <p:cNvSpPr>
            <a:spLocks noGrp="1"/>
          </p:cNvSpPr>
          <p:nvPr>
            <p:ph type="title"/>
          </p:nvPr>
        </p:nvSpPr>
        <p:spPr>
          <a:xfrm>
            <a:off x="996288" y="817213"/>
            <a:ext cx="10357512" cy="1325563"/>
          </a:xfrm>
        </p:spPr>
        <p:txBody>
          <a:bodyPr/>
          <a:lstStyle/>
          <a:p>
            <a:pPr algn="ctr"/>
            <a:r>
              <a:rPr lang="en-US" b="1" dirty="0" err="1">
                <a:solidFill>
                  <a:schemeClr val="tx2"/>
                </a:solidFill>
              </a:rPr>
              <a:t>Exaplainable</a:t>
            </a:r>
            <a:r>
              <a:rPr lang="en-US" b="1" dirty="0">
                <a:solidFill>
                  <a:schemeClr val="tx2"/>
                </a:solidFill>
              </a:rPr>
              <a:t> Artificial Intelligence</a:t>
            </a:r>
            <a:endParaRPr lang="en-GB" b="1" dirty="0">
              <a:solidFill>
                <a:schemeClr val="tx2"/>
              </a:solidFill>
            </a:endParaRPr>
          </a:p>
        </p:txBody>
      </p:sp>
      <p:sp>
        <p:nvSpPr>
          <p:cNvPr id="4" name="Segnaposto numero diapositiva 3">
            <a:extLst>
              <a:ext uri="{FF2B5EF4-FFF2-40B4-BE49-F238E27FC236}">
                <a16:creationId xmlns:a16="http://schemas.microsoft.com/office/drawing/2014/main" id="{72EB1364-CBA3-47F9-89CA-5B94C612CA9B}"/>
              </a:ext>
            </a:extLst>
          </p:cNvPr>
          <p:cNvSpPr>
            <a:spLocks noGrp="1"/>
          </p:cNvSpPr>
          <p:nvPr>
            <p:ph type="sldNum" sz="quarter" idx="12"/>
          </p:nvPr>
        </p:nvSpPr>
        <p:spPr/>
        <p:txBody>
          <a:bodyPr/>
          <a:lstStyle/>
          <a:p>
            <a:fld id="{1A5C9AFA-57DC-4D47-9D5C-E88BFD4D6CD2}" type="slidenum">
              <a:rPr lang="en-GB" smtClean="0"/>
              <a:t>8</a:t>
            </a:fld>
            <a:endParaRPr lang="en-GB"/>
          </a:p>
        </p:txBody>
      </p:sp>
      <p:pic>
        <p:nvPicPr>
          <p:cNvPr id="8" name="Immagine 7">
            <a:extLst>
              <a:ext uri="{FF2B5EF4-FFF2-40B4-BE49-F238E27FC236}">
                <a16:creationId xmlns:a16="http://schemas.microsoft.com/office/drawing/2014/main" id="{6F454D10-9BFC-4867-AA9B-06A9E572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612" y="266147"/>
            <a:ext cx="2627332" cy="727687"/>
          </a:xfrm>
          <a:prstGeom prst="rect">
            <a:avLst/>
          </a:prstGeom>
        </p:spPr>
      </p:pic>
      <p:pic>
        <p:nvPicPr>
          <p:cNvPr id="9" name="Immagine 8">
            <a:extLst>
              <a:ext uri="{FF2B5EF4-FFF2-40B4-BE49-F238E27FC236}">
                <a16:creationId xmlns:a16="http://schemas.microsoft.com/office/drawing/2014/main" id="{E62EF391-340F-4A8E-944F-5B7C9A68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 y="226905"/>
            <a:ext cx="2350311" cy="727687"/>
          </a:xfrm>
          <a:prstGeom prst="rect">
            <a:avLst/>
          </a:prstGeom>
        </p:spPr>
      </p:pic>
      <p:sp>
        <p:nvSpPr>
          <p:cNvPr id="7" name="CasellaDiTesto 6">
            <a:extLst>
              <a:ext uri="{FF2B5EF4-FFF2-40B4-BE49-F238E27FC236}">
                <a16:creationId xmlns:a16="http://schemas.microsoft.com/office/drawing/2014/main" id="{60DE9191-B223-10A8-5ED6-613A6528F642}"/>
              </a:ext>
            </a:extLst>
          </p:cNvPr>
          <p:cNvSpPr txBox="1"/>
          <p:nvPr/>
        </p:nvSpPr>
        <p:spPr>
          <a:xfrm>
            <a:off x="353429" y="1942721"/>
            <a:ext cx="8352415" cy="400110"/>
          </a:xfrm>
          <a:prstGeom prst="rect">
            <a:avLst/>
          </a:prstGeom>
          <a:noFill/>
        </p:spPr>
        <p:txBody>
          <a:bodyPr wrap="none" rtlCol="0">
            <a:spAutoFit/>
          </a:bodyPr>
          <a:lstStyle/>
          <a:p>
            <a:r>
              <a:rPr lang="en-US" sz="2000" dirty="0">
                <a:solidFill>
                  <a:schemeClr val="tx2"/>
                </a:solidFill>
              </a:rPr>
              <a:t>One possible solution is to use </a:t>
            </a:r>
            <a:r>
              <a:rPr lang="en-US" sz="2000" b="1" dirty="0" err="1">
                <a:solidFill>
                  <a:schemeClr val="tx2"/>
                </a:solidFill>
              </a:rPr>
              <a:t>eXplainable</a:t>
            </a:r>
            <a:r>
              <a:rPr lang="en-US" sz="2000" b="1" dirty="0">
                <a:solidFill>
                  <a:schemeClr val="tx2"/>
                </a:solidFill>
              </a:rPr>
              <a:t> Artificial Intelligence </a:t>
            </a:r>
            <a:r>
              <a:rPr lang="en-US" sz="2000" dirty="0">
                <a:solidFill>
                  <a:schemeClr val="tx2"/>
                </a:solidFill>
              </a:rPr>
              <a:t>(</a:t>
            </a:r>
            <a:r>
              <a:rPr lang="en-US" sz="2000" i="1" dirty="0">
                <a:solidFill>
                  <a:schemeClr val="tx2"/>
                </a:solidFill>
              </a:rPr>
              <a:t>XAI</a:t>
            </a:r>
            <a:r>
              <a:rPr lang="en-US" sz="2000" dirty="0">
                <a:solidFill>
                  <a:schemeClr val="tx2"/>
                </a:solidFill>
              </a:rPr>
              <a:t>) models.</a:t>
            </a:r>
            <a:endParaRPr lang="it-IT" sz="2000" dirty="0">
              <a:solidFill>
                <a:schemeClr val="tx2"/>
              </a:solidFill>
            </a:endParaRPr>
          </a:p>
        </p:txBody>
      </p:sp>
      <p:sp>
        <p:nvSpPr>
          <p:cNvPr id="10" name="CasellaDiTesto 9">
            <a:extLst>
              <a:ext uri="{FF2B5EF4-FFF2-40B4-BE49-F238E27FC236}">
                <a16:creationId xmlns:a16="http://schemas.microsoft.com/office/drawing/2014/main" id="{4C170939-5305-3C66-30EA-98238E4979E5}"/>
              </a:ext>
            </a:extLst>
          </p:cNvPr>
          <p:cNvSpPr txBox="1"/>
          <p:nvPr/>
        </p:nvSpPr>
        <p:spPr>
          <a:xfrm>
            <a:off x="3563586" y="2672486"/>
            <a:ext cx="4084067" cy="400110"/>
          </a:xfrm>
          <a:prstGeom prst="rect">
            <a:avLst/>
          </a:prstGeom>
          <a:noFill/>
        </p:spPr>
        <p:txBody>
          <a:bodyPr wrap="none" rtlCol="0">
            <a:spAutoFit/>
          </a:bodyPr>
          <a:lstStyle/>
          <a:p>
            <a:r>
              <a:rPr lang="en-US" sz="2000" dirty="0">
                <a:solidFill>
                  <a:schemeClr val="tx2"/>
                </a:solidFill>
              </a:rPr>
              <a:t>In this short presentation we will see:</a:t>
            </a:r>
            <a:endParaRPr lang="it-IT" sz="2000" dirty="0">
              <a:solidFill>
                <a:schemeClr val="tx2"/>
              </a:solidFill>
            </a:endParaRPr>
          </a:p>
        </p:txBody>
      </p:sp>
      <p:sp>
        <p:nvSpPr>
          <p:cNvPr id="11" name="CasellaDiTesto 10">
            <a:extLst>
              <a:ext uri="{FF2B5EF4-FFF2-40B4-BE49-F238E27FC236}">
                <a16:creationId xmlns:a16="http://schemas.microsoft.com/office/drawing/2014/main" id="{5AB5CABB-005A-4843-10CD-4C4C345CF6D5}"/>
              </a:ext>
            </a:extLst>
          </p:cNvPr>
          <p:cNvSpPr txBox="1"/>
          <p:nvPr/>
        </p:nvSpPr>
        <p:spPr>
          <a:xfrm>
            <a:off x="1765613" y="3291522"/>
            <a:ext cx="1488036" cy="461665"/>
          </a:xfrm>
          <a:prstGeom prst="rect">
            <a:avLst/>
          </a:prstGeom>
          <a:noFill/>
        </p:spPr>
        <p:txBody>
          <a:bodyPr wrap="none" rtlCol="0">
            <a:spAutoFit/>
          </a:bodyPr>
          <a:lstStyle/>
          <a:p>
            <a:r>
              <a:rPr lang="it-IT" sz="2400" dirty="0" err="1">
                <a:solidFill>
                  <a:schemeClr val="tx2"/>
                </a:solidFill>
              </a:rPr>
              <a:t>Grad</a:t>
            </a:r>
            <a:r>
              <a:rPr lang="it-IT" sz="2400" dirty="0">
                <a:solidFill>
                  <a:schemeClr val="tx2"/>
                </a:solidFill>
              </a:rPr>
              <a:t>-CAM</a:t>
            </a:r>
          </a:p>
        </p:txBody>
      </p:sp>
      <p:sp>
        <p:nvSpPr>
          <p:cNvPr id="12" name="CasellaDiTesto 11">
            <a:extLst>
              <a:ext uri="{FF2B5EF4-FFF2-40B4-BE49-F238E27FC236}">
                <a16:creationId xmlns:a16="http://schemas.microsoft.com/office/drawing/2014/main" id="{28466E69-DC5F-401C-01F3-FACC8E457D39}"/>
              </a:ext>
            </a:extLst>
          </p:cNvPr>
          <p:cNvSpPr txBox="1"/>
          <p:nvPr/>
        </p:nvSpPr>
        <p:spPr>
          <a:xfrm>
            <a:off x="8054923" y="3330960"/>
            <a:ext cx="907621" cy="461665"/>
          </a:xfrm>
          <a:prstGeom prst="rect">
            <a:avLst/>
          </a:prstGeom>
          <a:noFill/>
        </p:spPr>
        <p:txBody>
          <a:bodyPr wrap="none" rtlCol="0">
            <a:spAutoFit/>
          </a:bodyPr>
          <a:lstStyle/>
          <a:p>
            <a:r>
              <a:rPr lang="it-IT" sz="2400" dirty="0">
                <a:solidFill>
                  <a:schemeClr val="tx2"/>
                </a:solidFill>
              </a:rPr>
              <a:t>SHAP</a:t>
            </a:r>
            <a:r>
              <a:rPr lang="it-IT" dirty="0">
                <a:solidFill>
                  <a:schemeClr val="tx2"/>
                </a:solidFill>
              </a:rPr>
              <a:t> </a:t>
            </a:r>
          </a:p>
        </p:txBody>
      </p:sp>
      <p:pic>
        <p:nvPicPr>
          <p:cNvPr id="15" name="Picture 2" descr="GitHub - slundberg/shap: A game theoretic approach to explain the output of  any machine learning model.">
            <a:extLst>
              <a:ext uri="{FF2B5EF4-FFF2-40B4-BE49-F238E27FC236}">
                <a16:creationId xmlns:a16="http://schemas.microsoft.com/office/drawing/2014/main" id="{5DE6E64D-B7C3-8D2C-D071-BF01CE4715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548"/>
          <a:stretch/>
        </p:blipFill>
        <p:spPr bwMode="auto">
          <a:xfrm>
            <a:off x="5478567" y="3911271"/>
            <a:ext cx="6060332" cy="27617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Visual explanations for CNNs with Grad-CAM | dlhr.de">
            <a:extLst>
              <a:ext uri="{FF2B5EF4-FFF2-40B4-BE49-F238E27FC236}">
                <a16:creationId xmlns:a16="http://schemas.microsoft.com/office/drawing/2014/main" id="{CEB295D1-DF27-D515-AEBB-E1209DB9C6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545"/>
          <a:stretch/>
        </p:blipFill>
        <p:spPr bwMode="auto">
          <a:xfrm>
            <a:off x="1175465" y="3753187"/>
            <a:ext cx="2412802" cy="301821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CE000DC-113D-94C8-6830-4E934D6F022B}"/>
              </a:ext>
            </a:extLst>
          </p:cNvPr>
          <p:cNvSpPr txBox="1"/>
          <p:nvPr/>
        </p:nvSpPr>
        <p:spPr>
          <a:xfrm>
            <a:off x="11274751" y="6407187"/>
            <a:ext cx="424070" cy="307777"/>
          </a:xfrm>
          <a:prstGeom prst="rect">
            <a:avLst/>
          </a:prstGeom>
          <a:noFill/>
        </p:spPr>
        <p:txBody>
          <a:bodyPr wrap="square">
            <a:spAutoFit/>
          </a:bodyPr>
          <a:lstStyle/>
          <a:p>
            <a:fld id="{23CDDA64-B3CA-4307-9813-EC0442F84931}" type="slidenum">
              <a:rPr lang="it-IT" sz="1400" smtClean="0"/>
              <a:pPr/>
              <a:t>8</a:t>
            </a:fld>
            <a:endParaRPr lang="it-IT" dirty="0"/>
          </a:p>
        </p:txBody>
      </p:sp>
    </p:spTree>
    <p:extLst>
      <p:ext uri="{BB962C8B-B14F-4D97-AF65-F5344CB8AC3E}">
        <p14:creationId xmlns:p14="http://schemas.microsoft.com/office/powerpoint/2010/main" val="8483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lavagna, graffiti&#10;&#10;Descrizione generata automaticamente">
            <a:extLst>
              <a:ext uri="{FF2B5EF4-FFF2-40B4-BE49-F238E27FC236}">
                <a16:creationId xmlns:a16="http://schemas.microsoft.com/office/drawing/2014/main" id="{C96993C6-F962-92DC-17E1-CDAA3612E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olo 1">
            <a:extLst>
              <a:ext uri="{FF2B5EF4-FFF2-40B4-BE49-F238E27FC236}">
                <a16:creationId xmlns:a16="http://schemas.microsoft.com/office/drawing/2014/main" id="{10AA6042-2A0E-B6C0-DCAC-9E408CB250D6}"/>
              </a:ext>
            </a:extLst>
          </p:cNvPr>
          <p:cNvSpPr>
            <a:spLocks noGrp="1"/>
          </p:cNvSpPr>
          <p:nvPr>
            <p:ph type="ctrTitle"/>
          </p:nvPr>
        </p:nvSpPr>
        <p:spPr>
          <a:xfrm>
            <a:off x="1523999" y="1798224"/>
            <a:ext cx="9144000" cy="2387600"/>
          </a:xfrm>
        </p:spPr>
        <p:txBody>
          <a:bodyPr>
            <a:normAutofit/>
          </a:bodyPr>
          <a:lstStyle/>
          <a:p>
            <a:r>
              <a:rPr lang="it-IT" sz="8000" dirty="0" err="1">
                <a:solidFill>
                  <a:schemeClr val="bg1"/>
                </a:solidFill>
              </a:rPr>
              <a:t>Grad</a:t>
            </a:r>
            <a:r>
              <a:rPr lang="it-IT" sz="8000" dirty="0">
                <a:solidFill>
                  <a:schemeClr val="bg1"/>
                </a:solidFill>
              </a:rPr>
              <a:t>-CAM</a:t>
            </a:r>
          </a:p>
        </p:txBody>
      </p:sp>
      <p:sp>
        <p:nvSpPr>
          <p:cNvPr id="4" name="Segnaposto numero diapositiva 3">
            <a:extLst>
              <a:ext uri="{FF2B5EF4-FFF2-40B4-BE49-F238E27FC236}">
                <a16:creationId xmlns:a16="http://schemas.microsoft.com/office/drawing/2014/main" id="{EF3E15AB-BCDD-1306-870A-06C27EABA290}"/>
              </a:ext>
            </a:extLst>
          </p:cNvPr>
          <p:cNvSpPr>
            <a:spLocks noGrp="1"/>
          </p:cNvSpPr>
          <p:nvPr>
            <p:ph type="sldNum" sz="quarter" idx="12"/>
          </p:nvPr>
        </p:nvSpPr>
        <p:spPr/>
        <p:txBody>
          <a:bodyPr/>
          <a:lstStyle/>
          <a:p>
            <a:fld id="{23CDDA64-B3CA-4307-9813-EC0442F84931}" type="slidenum">
              <a:rPr lang="it-IT" smtClean="0"/>
              <a:t>9</a:t>
            </a:fld>
            <a:endParaRPr lang="it-IT"/>
          </a:p>
        </p:txBody>
      </p:sp>
    </p:spTree>
    <p:extLst>
      <p:ext uri="{BB962C8B-B14F-4D97-AF65-F5344CB8AC3E}">
        <p14:creationId xmlns:p14="http://schemas.microsoft.com/office/powerpoint/2010/main" val="8981555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8485</TotalTime>
  <Words>2409</Words>
  <Application>Microsoft Office PowerPoint</Application>
  <PresentationFormat>Widescreen</PresentationFormat>
  <Paragraphs>284</Paragraphs>
  <Slides>44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44</vt:i4>
      </vt:variant>
    </vt:vector>
  </HeadingPairs>
  <TitlesOfParts>
    <vt:vector size="52" baseType="lpstr">
      <vt:lpstr>Arial</vt:lpstr>
      <vt:lpstr>Calibri</vt:lpstr>
      <vt:lpstr>Calibri Light</vt:lpstr>
      <vt:lpstr>Cambria Math</vt:lpstr>
      <vt:lpstr>NexusSerif</vt:lpstr>
      <vt:lpstr>sohne</vt:lpstr>
      <vt:lpstr>source-serif-pro</vt:lpstr>
      <vt:lpstr>Tema di Office</vt:lpstr>
      <vt:lpstr>Presentazione standard di PowerPoint</vt:lpstr>
      <vt:lpstr>Overview</vt:lpstr>
      <vt:lpstr>What is Explainability?</vt:lpstr>
      <vt:lpstr>What is Explainability?</vt:lpstr>
      <vt:lpstr>Why Explainability is so important?</vt:lpstr>
      <vt:lpstr>Is feature importance a good solution?</vt:lpstr>
      <vt:lpstr>Is feature importance a good solution?</vt:lpstr>
      <vt:lpstr>Exaplainable Artificial Intelligence</vt:lpstr>
      <vt:lpstr>Grad-CAM</vt:lpstr>
      <vt:lpstr>CAM-model</vt:lpstr>
      <vt:lpstr>CAM-Architecture</vt:lpstr>
      <vt:lpstr>CAM-Algorithm</vt:lpstr>
      <vt:lpstr>CAM-Algorithm</vt:lpstr>
      <vt:lpstr>CAM-Algorithm</vt:lpstr>
      <vt:lpstr>CAM-Cons</vt:lpstr>
      <vt:lpstr>Grad-CAM</vt:lpstr>
      <vt:lpstr>Grad-CAM Architecture</vt:lpstr>
      <vt:lpstr>Grad-CAM</vt:lpstr>
      <vt:lpstr>SHAP</vt:lpstr>
      <vt:lpstr>SHAP-Introduction</vt:lpstr>
      <vt:lpstr>SHAP-How it works</vt:lpstr>
      <vt:lpstr>SHAP-How it works</vt:lpstr>
      <vt:lpstr>SHAP-How it works</vt:lpstr>
      <vt:lpstr>SHAP-How it works</vt:lpstr>
      <vt:lpstr>Shapley Values in Machine Learning</vt:lpstr>
      <vt:lpstr>Shapley Values in Machine Learning</vt:lpstr>
      <vt:lpstr>Shapley Values in Machine Learning</vt:lpstr>
      <vt:lpstr>Shapley Values in Machine Learning</vt:lpstr>
      <vt:lpstr>Shapley Values in Machine Learning</vt:lpstr>
      <vt:lpstr>SHAP-Plot</vt:lpstr>
      <vt:lpstr>SHAP for Deep Learning: DeepExplainer vs GradientExplainer</vt:lpstr>
      <vt:lpstr>Grad-CAM and SHAP applications</vt:lpstr>
      <vt:lpstr>Application on VGG16Model</vt:lpstr>
      <vt:lpstr>VGG16 model</vt:lpstr>
      <vt:lpstr>DEMO</vt:lpstr>
      <vt:lpstr>Grad-CAM vs SHAP?</vt:lpstr>
      <vt:lpstr>Conclusions</vt:lpstr>
      <vt:lpstr>Thanks for your attention</vt:lpstr>
      <vt:lpstr>What about consistency?</vt:lpstr>
      <vt:lpstr>What about consistency?</vt:lpstr>
      <vt:lpstr>What about consistency?</vt:lpstr>
      <vt:lpstr>Grad-CAM is a generalization of CAM (proof)</vt:lpstr>
      <vt:lpstr>Another use of Grad-CAM</vt:lpstr>
      <vt:lpstr>Grad-CAM vs Shap-CAM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Fania</dc:creator>
  <cp:lastModifiedBy>Alessandro Fania</cp:lastModifiedBy>
  <cp:revision>109</cp:revision>
  <dcterms:created xsi:type="dcterms:W3CDTF">2022-11-07T09:34:28Z</dcterms:created>
  <dcterms:modified xsi:type="dcterms:W3CDTF">2022-11-23T07:41:12Z</dcterms:modified>
</cp:coreProperties>
</file>