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2"/>
  </p:notesMasterIdLst>
  <p:sldIdLst>
    <p:sldId id="259" r:id="rId5"/>
    <p:sldId id="260" r:id="rId6"/>
    <p:sldId id="272" r:id="rId7"/>
    <p:sldId id="262" r:id="rId8"/>
    <p:sldId id="312" r:id="rId9"/>
    <p:sldId id="313" r:id="rId10"/>
    <p:sldId id="293" r:id="rId11"/>
    <p:sldId id="294" r:id="rId12"/>
    <p:sldId id="308" r:id="rId13"/>
    <p:sldId id="264" r:id="rId14"/>
    <p:sldId id="265" r:id="rId15"/>
    <p:sldId id="268" r:id="rId16"/>
    <p:sldId id="267" r:id="rId17"/>
    <p:sldId id="269" r:id="rId18"/>
    <p:sldId id="270" r:id="rId19"/>
    <p:sldId id="310" r:id="rId20"/>
    <p:sldId id="284" r:id="rId21"/>
    <p:sldId id="309" r:id="rId22"/>
    <p:sldId id="311" r:id="rId23"/>
    <p:sldId id="279" r:id="rId24"/>
    <p:sldId id="271" r:id="rId25"/>
    <p:sldId id="306" r:id="rId26"/>
    <p:sldId id="298" r:id="rId27"/>
    <p:sldId id="282" r:id="rId28"/>
    <p:sldId id="277" r:id="rId29"/>
    <p:sldId id="283" r:id="rId30"/>
    <p:sldId id="285" r:id="rId31"/>
    <p:sldId id="315" r:id="rId32"/>
    <p:sldId id="316" r:id="rId33"/>
    <p:sldId id="286" r:id="rId34"/>
    <p:sldId id="278" r:id="rId35"/>
    <p:sldId id="291" r:id="rId36"/>
    <p:sldId id="290" r:id="rId37"/>
    <p:sldId id="289" r:id="rId38"/>
    <p:sldId id="292" r:id="rId39"/>
    <p:sldId id="288" r:id="rId40"/>
    <p:sldId id="263" r:id="rId4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10909F-94C1-604A-AE61-ED8B835199BA}" v="1" dt="2022-11-21T12:24:02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9"/>
    <p:restoredTop sz="96327"/>
  </p:normalViewPr>
  <p:slideViewPr>
    <p:cSldViewPr snapToGrid="0" snapToObjects="1">
      <p:cViewPr varScale="1">
        <p:scale>
          <a:sx n="157" d="100"/>
          <a:sy n="157" d="100"/>
        </p:scale>
        <p:origin x="1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DFFA2-624D-4810-BF4F-A45044A5E805}" type="doc">
      <dgm:prSet loTypeId="urn:microsoft.com/office/officeart/2005/8/layout/vProcess5" loCatId="process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6C75C0A-E24D-411E-9F23-C4722385C585}">
      <dgm:prSet/>
      <dgm:spPr/>
      <dgm:t>
        <a:bodyPr/>
        <a:lstStyle/>
        <a:p>
          <a:r>
            <a:rPr lang="en-US"/>
            <a:t>Coordinare la sicurezza di INFN-Cloud</a:t>
          </a:r>
        </a:p>
      </dgm:t>
    </dgm:pt>
    <dgm:pt modelId="{DFF4AF8F-1E9C-47F1-9705-562B87CC82CF}" type="parTrans" cxnId="{D0180FD7-A564-4E4B-9318-AFA1C90BCC97}">
      <dgm:prSet/>
      <dgm:spPr/>
      <dgm:t>
        <a:bodyPr/>
        <a:lstStyle/>
        <a:p>
          <a:endParaRPr lang="en-US"/>
        </a:p>
      </dgm:t>
    </dgm:pt>
    <dgm:pt modelId="{00E268B5-13D8-4A62-B04B-0D0FC5D459E2}" type="sibTrans" cxnId="{D0180FD7-A564-4E4B-9318-AFA1C90BCC97}">
      <dgm:prSet/>
      <dgm:spPr/>
      <dgm:t>
        <a:bodyPr/>
        <a:lstStyle/>
        <a:p>
          <a:endParaRPr lang="en-US"/>
        </a:p>
      </dgm:t>
    </dgm:pt>
    <dgm:pt modelId="{7C7B947B-FF3C-4180-B38D-122482A3F9E1}">
      <dgm:prSet/>
      <dgm:spPr/>
      <dgm:t>
        <a:bodyPr/>
        <a:lstStyle/>
        <a:p>
          <a:r>
            <a:rPr lang="en-US"/>
            <a:t>Stabilire le politiche di utilizzo e comportamento accettabile su INFN-Cloud</a:t>
          </a:r>
        </a:p>
      </dgm:t>
    </dgm:pt>
    <dgm:pt modelId="{5C2E08C9-AA20-41C5-8862-26486907AB2C}" type="parTrans" cxnId="{77E2251F-74FD-4800-87DB-F61B377DDBD3}">
      <dgm:prSet/>
      <dgm:spPr/>
      <dgm:t>
        <a:bodyPr/>
        <a:lstStyle/>
        <a:p>
          <a:endParaRPr lang="en-US"/>
        </a:p>
      </dgm:t>
    </dgm:pt>
    <dgm:pt modelId="{0B4A2289-30AE-4385-989C-20BF7B60085B}" type="sibTrans" cxnId="{77E2251F-74FD-4800-87DB-F61B377DDBD3}">
      <dgm:prSet/>
      <dgm:spPr/>
      <dgm:t>
        <a:bodyPr/>
        <a:lstStyle/>
        <a:p>
          <a:endParaRPr lang="en-US"/>
        </a:p>
      </dgm:t>
    </dgm:pt>
    <dgm:pt modelId="{B4CAA423-F08B-48D2-9509-981CB4544D0A}">
      <dgm:prSet/>
      <dgm:spPr/>
      <dgm:t>
        <a:bodyPr/>
        <a:lstStyle/>
        <a:p>
          <a:r>
            <a:rPr lang="en-US"/>
            <a:t>Gestire gli incidenti e monitorare la sicurezza</a:t>
          </a:r>
        </a:p>
      </dgm:t>
    </dgm:pt>
    <dgm:pt modelId="{3BB6F070-EB64-4754-AF74-C979C646F5A4}" type="parTrans" cxnId="{E8829F73-4A74-4748-874C-2CE4498900E3}">
      <dgm:prSet/>
      <dgm:spPr/>
      <dgm:t>
        <a:bodyPr/>
        <a:lstStyle/>
        <a:p>
          <a:endParaRPr lang="en-US"/>
        </a:p>
      </dgm:t>
    </dgm:pt>
    <dgm:pt modelId="{77D91329-B4B9-43BF-BE41-8456624EF99B}" type="sibTrans" cxnId="{E8829F73-4A74-4748-874C-2CE4498900E3}">
      <dgm:prSet/>
      <dgm:spPr/>
      <dgm:t>
        <a:bodyPr/>
        <a:lstStyle/>
        <a:p>
          <a:endParaRPr lang="en-US"/>
        </a:p>
      </dgm:t>
    </dgm:pt>
    <dgm:pt modelId="{8F51138B-852B-4F18-8986-48AEC9B1C2BC}">
      <dgm:prSet/>
      <dgm:spPr/>
      <dgm:t>
        <a:bodyPr/>
        <a:lstStyle/>
        <a:p>
          <a:r>
            <a:rPr lang="en-US"/>
            <a:t>Design (in collaborazione con gli altri WP) di soluzioni che rispettino i requisiti di sicurezza</a:t>
          </a:r>
        </a:p>
      </dgm:t>
    </dgm:pt>
    <dgm:pt modelId="{16778A57-66B4-4BCC-9924-3E10A882A253}" type="parTrans" cxnId="{E9E329ED-8CED-45CB-AF61-9E3A04CDEBAB}">
      <dgm:prSet/>
      <dgm:spPr/>
      <dgm:t>
        <a:bodyPr/>
        <a:lstStyle/>
        <a:p>
          <a:endParaRPr lang="en-US"/>
        </a:p>
      </dgm:t>
    </dgm:pt>
    <dgm:pt modelId="{88B6BA8B-7C2B-452D-9AC8-DC7E9E19A8CB}" type="sibTrans" cxnId="{E9E329ED-8CED-45CB-AF61-9E3A04CDEBAB}">
      <dgm:prSet/>
      <dgm:spPr/>
      <dgm:t>
        <a:bodyPr/>
        <a:lstStyle/>
        <a:p>
          <a:endParaRPr lang="en-US"/>
        </a:p>
      </dgm:t>
    </dgm:pt>
    <dgm:pt modelId="{CEBBEC74-2412-4ED8-809D-6CD709006A09}" type="pres">
      <dgm:prSet presAssocID="{F81DFFA2-624D-4810-BF4F-A45044A5E805}" presName="outerComposite" presStyleCnt="0">
        <dgm:presLayoutVars>
          <dgm:chMax val="5"/>
          <dgm:dir/>
          <dgm:resizeHandles val="exact"/>
        </dgm:presLayoutVars>
      </dgm:prSet>
      <dgm:spPr/>
    </dgm:pt>
    <dgm:pt modelId="{E6BB8003-A821-4E71-9EFF-42FE3474B560}" type="pres">
      <dgm:prSet presAssocID="{F81DFFA2-624D-4810-BF4F-A45044A5E805}" presName="dummyMaxCanvas" presStyleCnt="0">
        <dgm:presLayoutVars/>
      </dgm:prSet>
      <dgm:spPr/>
    </dgm:pt>
    <dgm:pt modelId="{3D3D4229-5C20-479E-8C2E-23DC9DBCC5B0}" type="pres">
      <dgm:prSet presAssocID="{F81DFFA2-624D-4810-BF4F-A45044A5E805}" presName="FourNodes_1" presStyleLbl="node1" presStyleIdx="0" presStyleCnt="4">
        <dgm:presLayoutVars>
          <dgm:bulletEnabled val="1"/>
        </dgm:presLayoutVars>
      </dgm:prSet>
      <dgm:spPr/>
    </dgm:pt>
    <dgm:pt modelId="{C4A476FD-4EFB-44CD-A108-CC394184875F}" type="pres">
      <dgm:prSet presAssocID="{F81DFFA2-624D-4810-BF4F-A45044A5E805}" presName="FourNodes_2" presStyleLbl="node1" presStyleIdx="1" presStyleCnt="4">
        <dgm:presLayoutVars>
          <dgm:bulletEnabled val="1"/>
        </dgm:presLayoutVars>
      </dgm:prSet>
      <dgm:spPr/>
    </dgm:pt>
    <dgm:pt modelId="{669764CA-6638-4B39-989E-49B0F3BF4E02}" type="pres">
      <dgm:prSet presAssocID="{F81DFFA2-624D-4810-BF4F-A45044A5E805}" presName="FourNodes_3" presStyleLbl="node1" presStyleIdx="2" presStyleCnt="4">
        <dgm:presLayoutVars>
          <dgm:bulletEnabled val="1"/>
        </dgm:presLayoutVars>
      </dgm:prSet>
      <dgm:spPr/>
    </dgm:pt>
    <dgm:pt modelId="{A3C69179-B4A5-4B2B-9015-16F2F8A8EFFB}" type="pres">
      <dgm:prSet presAssocID="{F81DFFA2-624D-4810-BF4F-A45044A5E805}" presName="FourNodes_4" presStyleLbl="node1" presStyleIdx="3" presStyleCnt="4">
        <dgm:presLayoutVars>
          <dgm:bulletEnabled val="1"/>
        </dgm:presLayoutVars>
      </dgm:prSet>
      <dgm:spPr/>
    </dgm:pt>
    <dgm:pt modelId="{629641E3-9E4C-4BA1-AE8C-279CDE7F37BF}" type="pres">
      <dgm:prSet presAssocID="{F81DFFA2-624D-4810-BF4F-A45044A5E805}" presName="FourConn_1-2" presStyleLbl="fgAccFollowNode1" presStyleIdx="0" presStyleCnt="3">
        <dgm:presLayoutVars>
          <dgm:bulletEnabled val="1"/>
        </dgm:presLayoutVars>
      </dgm:prSet>
      <dgm:spPr/>
    </dgm:pt>
    <dgm:pt modelId="{D92D033D-7C81-4B3E-A35F-8436391E52FC}" type="pres">
      <dgm:prSet presAssocID="{F81DFFA2-624D-4810-BF4F-A45044A5E805}" presName="FourConn_2-3" presStyleLbl="fgAccFollowNode1" presStyleIdx="1" presStyleCnt="3">
        <dgm:presLayoutVars>
          <dgm:bulletEnabled val="1"/>
        </dgm:presLayoutVars>
      </dgm:prSet>
      <dgm:spPr/>
    </dgm:pt>
    <dgm:pt modelId="{28023D4E-99E0-4BC4-9F6A-82CCAC089AFC}" type="pres">
      <dgm:prSet presAssocID="{F81DFFA2-624D-4810-BF4F-A45044A5E805}" presName="FourConn_3-4" presStyleLbl="fgAccFollowNode1" presStyleIdx="2" presStyleCnt="3">
        <dgm:presLayoutVars>
          <dgm:bulletEnabled val="1"/>
        </dgm:presLayoutVars>
      </dgm:prSet>
      <dgm:spPr/>
    </dgm:pt>
    <dgm:pt modelId="{FAE06F43-2B2E-403E-9DE3-36E6B56D8D00}" type="pres">
      <dgm:prSet presAssocID="{F81DFFA2-624D-4810-BF4F-A45044A5E805}" presName="FourNodes_1_text" presStyleLbl="node1" presStyleIdx="3" presStyleCnt="4">
        <dgm:presLayoutVars>
          <dgm:bulletEnabled val="1"/>
        </dgm:presLayoutVars>
      </dgm:prSet>
      <dgm:spPr/>
    </dgm:pt>
    <dgm:pt modelId="{B79EDB0C-0D68-42B3-806A-BE7645844CB2}" type="pres">
      <dgm:prSet presAssocID="{F81DFFA2-624D-4810-BF4F-A45044A5E805}" presName="FourNodes_2_text" presStyleLbl="node1" presStyleIdx="3" presStyleCnt="4">
        <dgm:presLayoutVars>
          <dgm:bulletEnabled val="1"/>
        </dgm:presLayoutVars>
      </dgm:prSet>
      <dgm:spPr/>
    </dgm:pt>
    <dgm:pt modelId="{129E13DC-7880-410B-9E47-8B76BC5EBC03}" type="pres">
      <dgm:prSet presAssocID="{F81DFFA2-624D-4810-BF4F-A45044A5E805}" presName="FourNodes_3_text" presStyleLbl="node1" presStyleIdx="3" presStyleCnt="4">
        <dgm:presLayoutVars>
          <dgm:bulletEnabled val="1"/>
        </dgm:presLayoutVars>
      </dgm:prSet>
      <dgm:spPr/>
    </dgm:pt>
    <dgm:pt modelId="{FB4C351E-A6BE-4C93-856C-EFBC36D9A452}" type="pres">
      <dgm:prSet presAssocID="{F81DFFA2-624D-4810-BF4F-A45044A5E80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3FDB017-EE2D-46AB-8A38-925C291D9F7D}" type="presOf" srcId="{77D91329-B4B9-43BF-BE41-8456624EF99B}" destId="{28023D4E-99E0-4BC4-9F6A-82CCAC089AFC}" srcOrd="0" destOrd="0" presId="urn:microsoft.com/office/officeart/2005/8/layout/vProcess5"/>
    <dgm:cxn modelId="{44CB581C-B9DA-45B0-8B1D-82F60F98D48A}" type="presOf" srcId="{7C7B947B-FF3C-4180-B38D-122482A3F9E1}" destId="{B79EDB0C-0D68-42B3-806A-BE7645844CB2}" srcOrd="1" destOrd="0" presId="urn:microsoft.com/office/officeart/2005/8/layout/vProcess5"/>
    <dgm:cxn modelId="{77E2251F-74FD-4800-87DB-F61B377DDBD3}" srcId="{F81DFFA2-624D-4810-BF4F-A45044A5E805}" destId="{7C7B947B-FF3C-4180-B38D-122482A3F9E1}" srcOrd="1" destOrd="0" parTransId="{5C2E08C9-AA20-41C5-8862-26486907AB2C}" sibTransId="{0B4A2289-30AE-4385-989C-20BF7B60085B}"/>
    <dgm:cxn modelId="{724F9F37-858E-4EAC-B904-D6D75AB1819C}" type="presOf" srcId="{7C7B947B-FF3C-4180-B38D-122482A3F9E1}" destId="{C4A476FD-4EFB-44CD-A108-CC394184875F}" srcOrd="0" destOrd="0" presId="urn:microsoft.com/office/officeart/2005/8/layout/vProcess5"/>
    <dgm:cxn modelId="{D316CD58-9AE2-4A1B-9D16-362CE7B14573}" type="presOf" srcId="{8F51138B-852B-4F18-8986-48AEC9B1C2BC}" destId="{FB4C351E-A6BE-4C93-856C-EFBC36D9A452}" srcOrd="1" destOrd="0" presId="urn:microsoft.com/office/officeart/2005/8/layout/vProcess5"/>
    <dgm:cxn modelId="{DEA4525E-42CA-42AB-923E-1C1CA4C0F108}" type="presOf" srcId="{66C75C0A-E24D-411E-9F23-C4722385C585}" destId="{FAE06F43-2B2E-403E-9DE3-36E6B56D8D00}" srcOrd="1" destOrd="0" presId="urn:microsoft.com/office/officeart/2005/8/layout/vProcess5"/>
    <dgm:cxn modelId="{B133A86E-3083-4D79-95B4-6A8D67326432}" type="presOf" srcId="{0B4A2289-30AE-4385-989C-20BF7B60085B}" destId="{D92D033D-7C81-4B3E-A35F-8436391E52FC}" srcOrd="0" destOrd="0" presId="urn:microsoft.com/office/officeart/2005/8/layout/vProcess5"/>
    <dgm:cxn modelId="{E8829F73-4A74-4748-874C-2CE4498900E3}" srcId="{F81DFFA2-624D-4810-BF4F-A45044A5E805}" destId="{B4CAA423-F08B-48D2-9509-981CB4544D0A}" srcOrd="2" destOrd="0" parTransId="{3BB6F070-EB64-4754-AF74-C979C646F5A4}" sibTransId="{77D91329-B4B9-43BF-BE41-8456624EF99B}"/>
    <dgm:cxn modelId="{B624338C-C916-4ECC-8E32-9E548659177E}" type="presOf" srcId="{8F51138B-852B-4F18-8986-48AEC9B1C2BC}" destId="{A3C69179-B4A5-4B2B-9015-16F2F8A8EFFB}" srcOrd="0" destOrd="0" presId="urn:microsoft.com/office/officeart/2005/8/layout/vProcess5"/>
    <dgm:cxn modelId="{2AA260A2-0722-4871-ABA9-095D3A48E85C}" type="presOf" srcId="{B4CAA423-F08B-48D2-9509-981CB4544D0A}" destId="{669764CA-6638-4B39-989E-49B0F3BF4E02}" srcOrd="0" destOrd="0" presId="urn:microsoft.com/office/officeart/2005/8/layout/vProcess5"/>
    <dgm:cxn modelId="{F3F3E3A2-6646-470A-BCE2-AE7AF98BBB09}" type="presOf" srcId="{00E268B5-13D8-4A62-B04B-0D0FC5D459E2}" destId="{629641E3-9E4C-4BA1-AE8C-279CDE7F37BF}" srcOrd="0" destOrd="0" presId="urn:microsoft.com/office/officeart/2005/8/layout/vProcess5"/>
    <dgm:cxn modelId="{D0180FD7-A564-4E4B-9318-AFA1C90BCC97}" srcId="{F81DFFA2-624D-4810-BF4F-A45044A5E805}" destId="{66C75C0A-E24D-411E-9F23-C4722385C585}" srcOrd="0" destOrd="0" parTransId="{DFF4AF8F-1E9C-47F1-9705-562B87CC82CF}" sibTransId="{00E268B5-13D8-4A62-B04B-0D0FC5D459E2}"/>
    <dgm:cxn modelId="{C76C77E4-8279-4B14-8BD9-387DB7932509}" type="presOf" srcId="{B4CAA423-F08B-48D2-9509-981CB4544D0A}" destId="{129E13DC-7880-410B-9E47-8B76BC5EBC03}" srcOrd="1" destOrd="0" presId="urn:microsoft.com/office/officeart/2005/8/layout/vProcess5"/>
    <dgm:cxn modelId="{7E9154E8-B5FB-4D4A-BB16-606942BF27B8}" type="presOf" srcId="{66C75C0A-E24D-411E-9F23-C4722385C585}" destId="{3D3D4229-5C20-479E-8C2E-23DC9DBCC5B0}" srcOrd="0" destOrd="0" presId="urn:microsoft.com/office/officeart/2005/8/layout/vProcess5"/>
    <dgm:cxn modelId="{E9E329ED-8CED-45CB-AF61-9E3A04CDEBAB}" srcId="{F81DFFA2-624D-4810-BF4F-A45044A5E805}" destId="{8F51138B-852B-4F18-8986-48AEC9B1C2BC}" srcOrd="3" destOrd="0" parTransId="{16778A57-66B4-4BCC-9924-3E10A882A253}" sibTransId="{88B6BA8B-7C2B-452D-9AC8-DC7E9E19A8CB}"/>
    <dgm:cxn modelId="{92EB70F6-A520-4E9F-8699-D60300760460}" type="presOf" srcId="{F81DFFA2-624D-4810-BF4F-A45044A5E805}" destId="{CEBBEC74-2412-4ED8-809D-6CD709006A09}" srcOrd="0" destOrd="0" presId="urn:microsoft.com/office/officeart/2005/8/layout/vProcess5"/>
    <dgm:cxn modelId="{CD8E12BE-A04C-4DDE-8BAE-D939D68BEBA5}" type="presParOf" srcId="{CEBBEC74-2412-4ED8-809D-6CD709006A09}" destId="{E6BB8003-A821-4E71-9EFF-42FE3474B560}" srcOrd="0" destOrd="0" presId="urn:microsoft.com/office/officeart/2005/8/layout/vProcess5"/>
    <dgm:cxn modelId="{E67500B7-FC47-4C7A-A96B-FCCF728B8947}" type="presParOf" srcId="{CEBBEC74-2412-4ED8-809D-6CD709006A09}" destId="{3D3D4229-5C20-479E-8C2E-23DC9DBCC5B0}" srcOrd="1" destOrd="0" presId="urn:microsoft.com/office/officeart/2005/8/layout/vProcess5"/>
    <dgm:cxn modelId="{29966E38-4D62-4C1E-8119-D96748B9CB2B}" type="presParOf" srcId="{CEBBEC74-2412-4ED8-809D-6CD709006A09}" destId="{C4A476FD-4EFB-44CD-A108-CC394184875F}" srcOrd="2" destOrd="0" presId="urn:microsoft.com/office/officeart/2005/8/layout/vProcess5"/>
    <dgm:cxn modelId="{3D380048-57C5-4CB3-9080-F309EAA1E6DE}" type="presParOf" srcId="{CEBBEC74-2412-4ED8-809D-6CD709006A09}" destId="{669764CA-6638-4B39-989E-49B0F3BF4E02}" srcOrd="3" destOrd="0" presId="urn:microsoft.com/office/officeart/2005/8/layout/vProcess5"/>
    <dgm:cxn modelId="{6AC902AC-AE8E-4BE9-A798-47E3F0D83146}" type="presParOf" srcId="{CEBBEC74-2412-4ED8-809D-6CD709006A09}" destId="{A3C69179-B4A5-4B2B-9015-16F2F8A8EFFB}" srcOrd="4" destOrd="0" presId="urn:microsoft.com/office/officeart/2005/8/layout/vProcess5"/>
    <dgm:cxn modelId="{BEB7CE21-30A6-4219-8481-C011CB43C891}" type="presParOf" srcId="{CEBBEC74-2412-4ED8-809D-6CD709006A09}" destId="{629641E3-9E4C-4BA1-AE8C-279CDE7F37BF}" srcOrd="5" destOrd="0" presId="urn:microsoft.com/office/officeart/2005/8/layout/vProcess5"/>
    <dgm:cxn modelId="{B0C1EEAB-3507-417F-AF7B-E1C635DED293}" type="presParOf" srcId="{CEBBEC74-2412-4ED8-809D-6CD709006A09}" destId="{D92D033D-7C81-4B3E-A35F-8436391E52FC}" srcOrd="6" destOrd="0" presId="urn:microsoft.com/office/officeart/2005/8/layout/vProcess5"/>
    <dgm:cxn modelId="{7F76C1D7-9C08-4635-A057-7E7FBED6E434}" type="presParOf" srcId="{CEBBEC74-2412-4ED8-809D-6CD709006A09}" destId="{28023D4E-99E0-4BC4-9F6A-82CCAC089AFC}" srcOrd="7" destOrd="0" presId="urn:microsoft.com/office/officeart/2005/8/layout/vProcess5"/>
    <dgm:cxn modelId="{87A01647-50DF-429B-B426-8B9A826BCABA}" type="presParOf" srcId="{CEBBEC74-2412-4ED8-809D-6CD709006A09}" destId="{FAE06F43-2B2E-403E-9DE3-36E6B56D8D00}" srcOrd="8" destOrd="0" presId="urn:microsoft.com/office/officeart/2005/8/layout/vProcess5"/>
    <dgm:cxn modelId="{7AA42FA2-97EA-4008-8BB2-70FF6825DAC5}" type="presParOf" srcId="{CEBBEC74-2412-4ED8-809D-6CD709006A09}" destId="{B79EDB0C-0D68-42B3-806A-BE7645844CB2}" srcOrd="9" destOrd="0" presId="urn:microsoft.com/office/officeart/2005/8/layout/vProcess5"/>
    <dgm:cxn modelId="{85EF69C3-F0BC-4852-9062-13D764264588}" type="presParOf" srcId="{CEBBEC74-2412-4ED8-809D-6CD709006A09}" destId="{129E13DC-7880-410B-9E47-8B76BC5EBC03}" srcOrd="10" destOrd="0" presId="urn:microsoft.com/office/officeart/2005/8/layout/vProcess5"/>
    <dgm:cxn modelId="{B40B474C-2AA9-4BAD-B82A-5E33778E7C07}" type="presParOf" srcId="{CEBBEC74-2412-4ED8-809D-6CD709006A09}" destId="{FB4C351E-A6BE-4C93-856C-EFBC36D9A45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D4229-5C20-479E-8C2E-23DC9DBCC5B0}">
      <dsp:nvSpPr>
        <dsp:cNvPr id="0" name=""/>
        <dsp:cNvSpPr/>
      </dsp:nvSpPr>
      <dsp:spPr>
        <a:xfrm>
          <a:off x="0" y="0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Coordinare la sicurezza di INFN-Cloud</a:t>
          </a:r>
        </a:p>
      </dsp:txBody>
      <dsp:txXfrm>
        <a:off x="30454" y="30454"/>
        <a:ext cx="3743989" cy="978872"/>
      </dsp:txXfrm>
    </dsp:sp>
    <dsp:sp modelId="{C4A476FD-4EFB-44CD-A108-CC394184875F}">
      <dsp:nvSpPr>
        <dsp:cNvPr id="0" name=""/>
        <dsp:cNvSpPr/>
      </dsp:nvSpPr>
      <dsp:spPr>
        <a:xfrm>
          <a:off x="414885" y="1228831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Stabilire le politiche di utilizzo e comportamento accettabile su INFN-Cloud</a:t>
          </a:r>
        </a:p>
      </dsp:txBody>
      <dsp:txXfrm>
        <a:off x="445339" y="1259285"/>
        <a:ext cx="3802204" cy="978872"/>
      </dsp:txXfrm>
    </dsp:sp>
    <dsp:sp modelId="{669764CA-6638-4B39-989E-49B0F3BF4E02}">
      <dsp:nvSpPr>
        <dsp:cNvPr id="0" name=""/>
        <dsp:cNvSpPr/>
      </dsp:nvSpPr>
      <dsp:spPr>
        <a:xfrm>
          <a:off x="823578" y="2457663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Gestire gli incidenti e monitorare la sicurezza</a:t>
          </a:r>
        </a:p>
      </dsp:txBody>
      <dsp:txXfrm>
        <a:off x="854032" y="2488117"/>
        <a:ext cx="3808396" cy="978872"/>
      </dsp:txXfrm>
    </dsp:sp>
    <dsp:sp modelId="{A3C69179-B4A5-4B2B-9015-16F2F8A8EFFB}">
      <dsp:nvSpPr>
        <dsp:cNvPr id="0" name=""/>
        <dsp:cNvSpPr/>
      </dsp:nvSpPr>
      <dsp:spPr>
        <a:xfrm>
          <a:off x="1238463" y="3686495"/>
          <a:ext cx="4953855" cy="1039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Design (in collaborazione con gli altri WP) di soluzioni che rispettino i requisiti di sicurezza</a:t>
          </a:r>
        </a:p>
      </dsp:txBody>
      <dsp:txXfrm>
        <a:off x="1268917" y="3716949"/>
        <a:ext cx="3802204" cy="978872"/>
      </dsp:txXfrm>
    </dsp:sp>
    <dsp:sp modelId="{629641E3-9E4C-4BA1-AE8C-279CDE7F37BF}">
      <dsp:nvSpPr>
        <dsp:cNvPr id="0" name=""/>
        <dsp:cNvSpPr/>
      </dsp:nvSpPr>
      <dsp:spPr>
        <a:xfrm>
          <a:off x="4277997" y="796377"/>
          <a:ext cx="675857" cy="675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430065" y="796377"/>
        <a:ext cx="371721" cy="508582"/>
      </dsp:txXfrm>
    </dsp:sp>
    <dsp:sp modelId="{D92D033D-7C81-4B3E-A35F-8436391E52FC}">
      <dsp:nvSpPr>
        <dsp:cNvPr id="0" name=""/>
        <dsp:cNvSpPr/>
      </dsp:nvSpPr>
      <dsp:spPr>
        <a:xfrm>
          <a:off x="4692883" y="2025209"/>
          <a:ext cx="675857" cy="675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844951" y="2025209"/>
        <a:ext cx="371721" cy="508582"/>
      </dsp:txXfrm>
    </dsp:sp>
    <dsp:sp modelId="{28023D4E-99E0-4BC4-9F6A-82CCAC089AFC}">
      <dsp:nvSpPr>
        <dsp:cNvPr id="0" name=""/>
        <dsp:cNvSpPr/>
      </dsp:nvSpPr>
      <dsp:spPr>
        <a:xfrm>
          <a:off x="5101576" y="3254041"/>
          <a:ext cx="675857" cy="6758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253644" y="3254041"/>
        <a:ext cx="371721" cy="508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6985 6509 0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10530 5927 0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10530 5927 0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10610 9366 0 0 0,'0'0'0'0'0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10610 9366 0 0 0,'0'0'0'0'0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10610 9366 0 0 0,'0'0'0'0'0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10610 9366 0 0 0,'0'0'0'0'0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9155 5874 0 0 0,'0'0'0'0'0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9155 5874 0 0 0,'0'0'0'0'0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17674 9155 0 0 0,'0'0'0'0'0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17674 9155 0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6985 6509 0 0 0,'0'0'0'0'0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15901 6033 0 0 0,'0'0'0'0'0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15901 6033 0 0 0,'0'0'0'0'0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49.0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6244 6085 0 0 0,'0'0'0'0'0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7144 6191 0 0 0,'0'0'0'0'0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0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7144 6191 0 0 0,'0'0'0'0'0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8202 9393 0 0 0,'0'0'0'0'0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8202 9393 0 0 0,'0'0'0'0'0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5133 2963 0 0 0,'0'0'0'0'0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7250 9181 0 0 0,'0'0'0'0'0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7250 9181 0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6191 9234 0 0 0,'0'0'0'0'0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9419 9234 0 0 0,'0'0'0'0'0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9419 9234 0 0 0,'0'0'0'0'0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7567 6006 0 0 0,'0'0'0'0'0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7567 6006 0 0 0,'0'0'0'0'0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7567 6006 0 0 0,'0'0'0'0'0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7567 6006 0 0 0,'0'0'0'0'0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7:21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8414 6906 0 0 0,'0'0'0'0'0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5609 1720 0 0 0,'0'0'0'0'0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21855 2434 0 0 0,'0'0'0'0'0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21696 5636 0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6191 9234 0 0 0,'0'0'0'0'0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21431 6112 0 0 0,'0'0'0'0'0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49:33.7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21431 6112 0 0 0,'0'0'0'0'0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5:56.4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6085 6218 0 0 0,'0'0'0'0'0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5:56.4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6085 6218 0 0 0,'0'0'0'0'0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10107 6033 0 0 0,'0'0'0'0'0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10107 6033 0 0 0,'0'0'0'0'0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6138 0 0 0,'0'0'0'0'0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6138 0 0 0,'0'0'0'0'0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6138 0 0 0,'0'0'0'0'0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6138 0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6191 9234 0 0 0,'0'0'0'0'0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6297 0 0 0,'0'0'0'0'0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12091 6297 0 0 0,'0'0'0'0'0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9499 5741 0 0 0,'0'0'0'0'0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8573 7303 0 0 0,'0'0'0'0'0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8573 7303 0 0 0,'0'0'0'0'0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12912 6694 0 0 0,'0'0'0'0'0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12912 6694 0 0 0,'0'0'0'0'0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14896 11536 0 0 0,'0'0'0'0'0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14896 11536 0 0 0,'0'0'0'0'0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11060 8229 0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6191 9234 0 0 0,'0'0'0'0'0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11052 8131 0 0 0,'-4'-24'0'0'0,"-6"-45"0"0"0,0-54 0 0 0,-4-32 0 0 0,2 0 0 0 0,2 13 0 0 0,3 27 0 0 0,3 33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10980 7197 0 0 0,'0'0'0'0'0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10980 7197 0 0 0,'0'0'0'0'0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14235 7620 0 0 0,'0'0'0'0'0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33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14235 7620 0 0 0,'0'0'0'0'0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3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12462 5980 0 0 0,'0'0'0'0'0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12462 5980 0 0 0,'0'0'0'0'0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3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10663 7144 0 0 0,'0'0'0'0'0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7038 5847 0 0 0,'0'0'0'0'0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2:04.4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7038 5847 0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6562 9234 0 0 0,'0'0'0'0'0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10266 7911 0 0 0,'0'0'0'0'0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10160 7938 0 0 0,'0'0'0'0'0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10160 7938 0 0 0,'0'0'0'0'0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8334 6112 0 0 0,'0'0'0'0'0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8334 6112 0 0 0,'0'0'0'0'0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7488 6191 0 0 0,'0'0'0'0'0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4:41.1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7488 6191 0 0 0,'0'0'0'0'0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4:01:48.5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14923 6059 0 0 0,'0'0'0'0'0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4:01:48.5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14923 6059 0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6562 9234 0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3T13:20:12.1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39079 4392 0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D4714-5444-2743-A59D-E0023CEFE185}" type="datetimeFigureOut">
              <a:rPr lang="en-IT" smtClean="0"/>
              <a:t>11/21/22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E484B-E3D2-6D46-8374-0524B6FE8182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348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D882740-CB04-F547-A131-3C02C2B31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63" y="927550"/>
            <a:ext cx="6661777" cy="41045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6C5ACA-B788-9C44-9BCD-3A3F23C8B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766" y="998011"/>
            <a:ext cx="6807632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0314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TITOLO TITOLO</a:t>
            </a:r>
            <a:endParaRPr lang="en-IT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CEA7DE2-930F-CE44-987E-68D33FA9B6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82948" y="2803735"/>
            <a:ext cx="5930976" cy="87407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err="1"/>
              <a:t>Sottotitolo</a:t>
            </a:r>
            <a:r>
              <a:rPr lang="en-GB"/>
              <a:t> </a:t>
            </a:r>
            <a:r>
              <a:rPr lang="en-GB" err="1"/>
              <a:t>Sottotitolo</a:t>
            </a:r>
            <a:endParaRPr lang="en-GB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6A1865D-3795-C340-8BCC-E6ECBC3799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82948" y="4157973"/>
            <a:ext cx="5930976" cy="874077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rgbClr val="20314C"/>
                </a:solidFill>
                <a:latin typeface="Fira Sans" panose="020B0503050000020004" pitchFamily="34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err="1"/>
              <a:t>Autore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2">
            <a:extLst>
              <a:ext uri="{FF2B5EF4-FFF2-40B4-BE49-F238E27FC236}">
                <a16:creationId xmlns:a16="http://schemas.microsoft.com/office/drawing/2014/main" id="{1B229194-2AA2-E243-B11C-0D6631ABE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66" y="1005459"/>
            <a:ext cx="7223149" cy="44544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AC6E76-FA66-A94B-B004-E181019A8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6717" y="1335450"/>
            <a:ext cx="5875283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TITOLO TITOLO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E9C8F8-9F0F-2348-B0C9-4B9D0A9654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9784" y="4459066"/>
            <a:ext cx="3530600" cy="4476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 err="1"/>
              <a:t>Autore</a:t>
            </a:r>
            <a:endParaRPr lang="en-I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CE5F16-4C43-8740-A7AC-976C1154DB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9784" y="3373353"/>
            <a:ext cx="4421188" cy="806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93217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6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06F1BA2A-D805-6F48-A8FA-112630EF8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10590663" cy="6206277"/>
          </a:xfrm>
          <a:prstGeom prst="rect">
            <a:avLst/>
          </a:prstGeom>
        </p:spPr>
      </p:pic>
      <p:pic>
        <p:nvPicPr>
          <p:cNvPr id="6" name="Immagine 6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E17E4B45-FC17-D843-A0B5-A5F2D505BA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7" name="Immagine 20">
            <a:extLst>
              <a:ext uri="{FF2B5EF4-FFF2-40B4-BE49-F238E27FC236}">
                <a16:creationId xmlns:a16="http://schemas.microsoft.com/office/drawing/2014/main" id="{7AE0B13E-72DE-C14B-B6A7-EFB65728E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2029" r="24666" b="2297"/>
          <a:stretch/>
        </p:blipFill>
        <p:spPr>
          <a:xfrm>
            <a:off x="4321" y="54997"/>
            <a:ext cx="12192000" cy="6858000"/>
          </a:xfrm>
          <a:prstGeom prst="rect">
            <a:avLst/>
          </a:prstGeom>
        </p:spPr>
      </p:pic>
      <p:pic>
        <p:nvPicPr>
          <p:cNvPr id="12" name="Immagine 16">
            <a:extLst>
              <a:ext uri="{FF2B5EF4-FFF2-40B4-BE49-F238E27FC236}">
                <a16:creationId xmlns:a16="http://schemas.microsoft.com/office/drawing/2014/main" id="{6DB97FA7-6308-D540-8D14-A3505350E9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3" y="5299317"/>
            <a:ext cx="1601337" cy="986627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6FB0036-4F7F-6249-B91C-D3634987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560" y="6469867"/>
            <a:ext cx="2743200" cy="365125"/>
          </a:xfrm>
        </p:spPr>
        <p:txBody>
          <a:bodyPr/>
          <a:lstStyle/>
          <a:p>
            <a:fld id="{47CB806C-486D-0B4A-823F-848FF633E716}" type="datetime1">
              <a:rPr lang="it-IT" smtClean="0"/>
              <a:t>21/11/22</a:t>
            </a:fld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A4DD6E4-C8DC-3945-9F31-57F16723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4844" y="6469866"/>
            <a:ext cx="5075315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GB"/>
              <a:t>INFN-Cloud 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E4543AC-AF6E-4C41-AB85-3362D9A2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238" y="6469442"/>
            <a:ext cx="2743200" cy="365125"/>
          </a:xfrm>
        </p:spPr>
        <p:txBody>
          <a:bodyPr/>
          <a:lstStyle/>
          <a:p>
            <a:fld id="{8DC61B12-E862-CA45-A112-8753F74D8BFF}" type="slidenum">
              <a:rPr lang="en-IT" smtClean="0"/>
              <a:t>‹N›</a:t>
            </a:fld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016E-79AD-2943-AF65-2FF2DA4D85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7129" y="1648108"/>
            <a:ext cx="4297680" cy="1289050"/>
          </a:xfrm>
        </p:spPr>
        <p:txBody>
          <a:bodyPr>
            <a:normAutofit/>
          </a:bodyPr>
          <a:lstStyle>
            <a:lvl1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2pPr>
          </a:lstStyle>
          <a:p>
            <a:pPr lvl="0"/>
            <a:r>
              <a:rPr lang="en-GB"/>
              <a:t>Click to edit subtitle</a:t>
            </a:r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3E325-F182-784E-9199-EFCB24CDE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4049" y="308997"/>
            <a:ext cx="6080760" cy="1325563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20314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title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6416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7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69B4554E-549A-2A45-B0E6-339ECFCC0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6" name="Immagine 17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DCC123F8-EA06-9B4E-B81A-68F856279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7" name="Immagine 15">
            <a:extLst>
              <a:ext uri="{FF2B5EF4-FFF2-40B4-BE49-F238E27FC236}">
                <a16:creationId xmlns:a16="http://schemas.microsoft.com/office/drawing/2014/main" id="{3AB410E3-8F25-5D41-A1F8-A9375EA2F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2029" r="24666" b="2298"/>
          <a:stretch/>
        </p:blipFill>
        <p:spPr>
          <a:xfrm>
            <a:off x="13479" y="0"/>
            <a:ext cx="12192000" cy="6858000"/>
          </a:xfrm>
          <a:prstGeom prst="rect">
            <a:avLst/>
          </a:prstGeom>
        </p:spPr>
      </p:pic>
      <p:pic>
        <p:nvPicPr>
          <p:cNvPr id="12" name="Immagine 18">
            <a:extLst>
              <a:ext uri="{FF2B5EF4-FFF2-40B4-BE49-F238E27FC236}">
                <a16:creationId xmlns:a16="http://schemas.microsoft.com/office/drawing/2014/main" id="{ECE30037-A51C-C442-9F91-3B25DC8BC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64" y="5132317"/>
            <a:ext cx="1579191" cy="973879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6375127-0E6C-8B4A-AAC3-6C434D6E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8683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fld id="{A80DB3D3-6355-A441-81CD-C343835A4F48}" type="datetime1">
              <a:rPr lang="it-IT" smtClean="0"/>
              <a:t>21/11/22</a:t>
            </a:fld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4779512-F332-9042-9348-42C6E61A1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6830"/>
            <a:ext cx="41148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GB"/>
              <a:t>INFN-Cloud </a:t>
            </a:r>
            <a:endParaRPr lang="en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337D2F3-A46E-9541-AAD7-14BB0D65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6830"/>
            <a:ext cx="2743200" cy="365125"/>
          </a:xfrm>
        </p:spPr>
        <p:txBody>
          <a:bodyPr/>
          <a:lstStyle/>
          <a:p>
            <a:fld id="{8DC61B12-E862-CA45-A112-8753F74D8BFF}" type="slidenum">
              <a:rPr lang="en-IT" smtClean="0"/>
              <a:t>‹N›</a:t>
            </a:fld>
            <a:endParaRPr lang="en-IT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E17F24A-20DC-6C42-A588-B08F3182BA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95113" y="1550434"/>
            <a:ext cx="4297680" cy="1289050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2pPr>
          </a:lstStyle>
          <a:p>
            <a:pPr lvl="0"/>
            <a:r>
              <a:rPr lang="en-GB"/>
              <a:t>Click to edit subtitle</a:t>
            </a:r>
            <a:endParaRPr lang="en-IT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EAF-8DF9-B843-9ADC-3AE2C7596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5319" y="224871"/>
            <a:ext cx="6080760" cy="1325563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title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7625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604A2-E8ED-FC41-9D20-20427708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6687" y="635635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fld id="{345A157B-313F-3F49-8D7A-FD23D8C5ED87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5A5F-26AE-1449-9BE1-97D97620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DF1B4-6EA2-F04F-9AB9-99549A7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‹N›</a:t>
            </a:fld>
            <a:endParaRPr lang="en-IT"/>
          </a:p>
        </p:txBody>
      </p:sp>
      <p:pic>
        <p:nvPicPr>
          <p:cNvPr id="5" name="Immagine 10">
            <a:extLst>
              <a:ext uri="{FF2B5EF4-FFF2-40B4-BE49-F238E27FC236}">
                <a16:creationId xmlns:a16="http://schemas.microsoft.com/office/drawing/2014/main" id="{1EAF7996-00C0-7D40-B5D8-0CACACE01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58" y="317130"/>
            <a:ext cx="1601337" cy="98662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3C394F-916E-DC40-A15B-32169F11D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687" y="4877118"/>
            <a:ext cx="8933713" cy="721042"/>
          </a:xfrm>
        </p:spPr>
        <p:txBody>
          <a:bodyPr/>
          <a:lstStyle>
            <a:lvl1pPr>
              <a:defRPr b="1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Testo da </a:t>
            </a:r>
            <a:r>
              <a:rPr lang="en-GB" err="1"/>
              <a:t>evidenziare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A54C930-59CA-1047-AE6B-4DB971AFF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687" y="207797"/>
            <a:ext cx="9390913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20314C"/>
                </a:solidFill>
                <a:effectLst/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slide title</a:t>
            </a:r>
            <a:endParaRPr lang="en-IT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289C5B-DFCE-544F-9A41-74675D51AC5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5950" y="1666875"/>
            <a:ext cx="9391650" cy="3117850"/>
          </a:xfrm>
        </p:spPr>
        <p:txBody>
          <a:bodyPr/>
          <a:lstStyle>
            <a:lvl1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2629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604A2-E8ED-FC41-9D20-20427708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6687" y="635635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fld id="{9E5C816B-0669-BD4A-88FB-92CD0FF5060C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5A5F-26AE-1449-9BE1-97D97620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DF1B4-6EA2-F04F-9AB9-99549A7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‹N›</a:t>
            </a:fld>
            <a:endParaRPr lang="en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E0B9F1FF-A37E-3E4D-B631-B7A8684A0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31" y="390514"/>
            <a:ext cx="1579191" cy="973879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CC5C5838-8B5D-8142-B587-EEB839789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33" y="227542"/>
            <a:ext cx="9390913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slide title</a:t>
            </a:r>
            <a:endParaRPr lang="en-IT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BB3FDCAD-FA93-644F-9E03-6062D901573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5950" y="1666875"/>
            <a:ext cx="9391650" cy="31178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2pPr>
            <a:lvl3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3pPr>
            <a:lvl4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4pPr>
            <a:lvl5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2D2E856-4AD1-5644-9174-F629D73FDE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687" y="4877118"/>
            <a:ext cx="8933713" cy="7210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Testo da </a:t>
            </a:r>
            <a:r>
              <a:rPr lang="en-GB" err="1"/>
              <a:t>evidenziare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00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6073CC-075D-A947-A92E-8BF61CCE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F6AD0-D19D-B841-8986-6D25380A3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BD451-AF36-844F-8CF4-44EC5D691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3A0CC-A203-CD47-9A9D-1899FFB03EFF}" type="datetime1">
              <a:rPr lang="it-IT" smtClean="0"/>
              <a:t>21/11/22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E517-C815-7749-8437-7533971C0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INFN-Cloud 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6E480-8D54-7F4A-A3A4-606F2384B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61B12-E862-CA45-A112-8753F74D8BFF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8461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7" r:id="rId2"/>
    <p:sldLayoutId id="2147483698" r:id="rId3"/>
    <p:sldLayoutId id="2147483699" r:id="rId4"/>
    <p:sldLayoutId id="2147483700" r:id="rId5"/>
    <p:sldLayoutId id="2147483702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0314C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oud.infn.it/service-catalogue/" TargetMode="External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hyperlink" Target="https://baltig.infn.it/infn-cloud" TargetMode="External"/><Relationship Id="rId7" Type="http://schemas.openxmlformats.org/officeDocument/2006/relationships/hyperlink" Target="https://www.cloud.infn.it/policies-procedures/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hyperlink" Target="https://confluence.infn.it/display/INFNCLOUD/INFN+Cloud" TargetMode="Externa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uides.cloud.infn.it/docs/admins-guides/en/latest/" TargetMode="External"/><Relationship Id="rId11" Type="http://schemas.openxmlformats.org/officeDocument/2006/relationships/image" Target="../media/image22.png"/><Relationship Id="rId5" Type="http://schemas.openxmlformats.org/officeDocument/2006/relationships/hyperlink" Target="https://www.cloud.infn.it/faq/" TargetMode="Externa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hyperlink" Target="https://guides.cloud.infn.it/docs/users-guides/en/latest/" TargetMode="Externa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desk.cloud.infn.it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cloud-support@infn.i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twitter.com/CloudInfn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www-cloud.infn.i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loud.infn.it/news/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s://www.linkedin.com/groups/8976086/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www.youtube.com/channel/UCPLl3o9k2Fw96ByCukYWNkg/videos" TargetMode="External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azione.dsi.infn.it/vis_corso/index.php?cid=11718" TargetMode="External"/><Relationship Id="rId3" Type="http://schemas.openxmlformats.org/officeDocument/2006/relationships/hyperlink" Target="https://agenda.infn.it/event/29701/" TargetMode="External"/><Relationship Id="rId7" Type="http://schemas.openxmlformats.org/officeDocument/2006/relationships/hyperlink" Target="https://baltig.infn.it/pydatasci" TargetMode="External"/><Relationship Id="rId12" Type="http://schemas.openxmlformats.org/officeDocument/2006/relationships/hyperlink" Target="https://agenda.infn.it/event/23774/" TargetMode="External"/><Relationship Id="rId2" Type="http://schemas.openxmlformats.org/officeDocument/2006/relationships/hyperlink" Target="https://agenda.infn.it/event/31005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genda.infn.it/event/28565/" TargetMode="External"/><Relationship Id="rId11" Type="http://schemas.openxmlformats.org/officeDocument/2006/relationships/hyperlink" Target="https://agenda.infn.it/event/23773/" TargetMode="External"/><Relationship Id="rId5" Type="http://schemas.openxmlformats.org/officeDocument/2006/relationships/hyperlink" Target="https://agenda.infn.it/event/28387/" TargetMode="External"/><Relationship Id="rId10" Type="http://schemas.openxmlformats.org/officeDocument/2006/relationships/hyperlink" Target="https://agenda.infn.it/event/27381/" TargetMode="External"/><Relationship Id="rId4" Type="http://schemas.openxmlformats.org/officeDocument/2006/relationships/hyperlink" Target="https://baltig.infn.it/pydatasciii" TargetMode="External"/><Relationship Id="rId9" Type="http://schemas.openxmlformats.org/officeDocument/2006/relationships/hyperlink" Target="https://agenda.infn.it/event/25855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hyperlink" Target="https://accounting.cloud.infn.it:300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tatus.cloud.infn.it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accounting.cloud.infn.it:300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.xml"/><Relationship Id="rId18" Type="http://schemas.openxmlformats.org/officeDocument/2006/relationships/customXml" Target="../ink/ink18.xml"/><Relationship Id="rId26" Type="http://schemas.openxmlformats.org/officeDocument/2006/relationships/customXml" Target="../ink/ink26.xml"/><Relationship Id="rId39" Type="http://schemas.openxmlformats.org/officeDocument/2006/relationships/customXml" Target="../ink/ink39.xml"/><Relationship Id="rId21" Type="http://schemas.openxmlformats.org/officeDocument/2006/relationships/customXml" Target="../ink/ink21.xml"/><Relationship Id="rId34" Type="http://schemas.openxmlformats.org/officeDocument/2006/relationships/customXml" Target="../ink/ink34.xml"/><Relationship Id="rId7" Type="http://schemas.openxmlformats.org/officeDocument/2006/relationships/customXml" Target="../ink/ink7.xml"/><Relationship Id="rId2" Type="http://schemas.openxmlformats.org/officeDocument/2006/relationships/customXml" Target="../ink/ink3.xml"/><Relationship Id="rId16" Type="http://schemas.openxmlformats.org/officeDocument/2006/relationships/customXml" Target="../ink/ink16.xml"/><Relationship Id="rId20" Type="http://schemas.openxmlformats.org/officeDocument/2006/relationships/customXml" Target="../ink/ink20.xml"/><Relationship Id="rId29" Type="http://schemas.openxmlformats.org/officeDocument/2006/relationships/customXml" Target="../ink/ink29.xml"/><Relationship Id="rId41" Type="http://schemas.openxmlformats.org/officeDocument/2006/relationships/customXml" Target="../ink/ink4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6.xml"/><Relationship Id="rId11" Type="http://schemas.openxmlformats.org/officeDocument/2006/relationships/customXml" Target="../ink/ink11.xml"/><Relationship Id="rId24" Type="http://schemas.openxmlformats.org/officeDocument/2006/relationships/customXml" Target="../ink/ink24.xml"/><Relationship Id="rId32" Type="http://schemas.openxmlformats.org/officeDocument/2006/relationships/customXml" Target="../ink/ink32.xml"/><Relationship Id="rId37" Type="http://schemas.openxmlformats.org/officeDocument/2006/relationships/customXml" Target="../ink/ink37.xml"/><Relationship Id="rId40" Type="http://schemas.openxmlformats.org/officeDocument/2006/relationships/customXml" Target="../ink/ink40.xml"/><Relationship Id="rId5" Type="http://schemas.openxmlformats.org/officeDocument/2006/relationships/customXml" Target="../ink/ink5.xml"/><Relationship Id="rId15" Type="http://schemas.openxmlformats.org/officeDocument/2006/relationships/customXml" Target="../ink/ink15.xml"/><Relationship Id="rId23" Type="http://schemas.openxmlformats.org/officeDocument/2006/relationships/customXml" Target="../ink/ink23.xml"/><Relationship Id="rId28" Type="http://schemas.openxmlformats.org/officeDocument/2006/relationships/customXml" Target="../ink/ink28.xml"/><Relationship Id="rId36" Type="http://schemas.openxmlformats.org/officeDocument/2006/relationships/customXml" Target="../ink/ink36.xml"/><Relationship Id="rId10" Type="http://schemas.openxmlformats.org/officeDocument/2006/relationships/customXml" Target="../ink/ink10.xml"/><Relationship Id="rId19" Type="http://schemas.openxmlformats.org/officeDocument/2006/relationships/customXml" Target="../ink/ink19.xml"/><Relationship Id="rId31" Type="http://schemas.openxmlformats.org/officeDocument/2006/relationships/customXml" Target="../ink/ink31.xml"/><Relationship Id="rId4" Type="http://schemas.openxmlformats.org/officeDocument/2006/relationships/customXml" Target="../ink/ink4.xml"/><Relationship Id="rId9" Type="http://schemas.openxmlformats.org/officeDocument/2006/relationships/customXml" Target="../ink/ink9.xml"/><Relationship Id="rId14" Type="http://schemas.openxmlformats.org/officeDocument/2006/relationships/customXml" Target="../ink/ink14.xml"/><Relationship Id="rId22" Type="http://schemas.openxmlformats.org/officeDocument/2006/relationships/customXml" Target="../ink/ink22.xml"/><Relationship Id="rId27" Type="http://schemas.openxmlformats.org/officeDocument/2006/relationships/customXml" Target="../ink/ink27.xml"/><Relationship Id="rId30" Type="http://schemas.openxmlformats.org/officeDocument/2006/relationships/customXml" Target="../ink/ink30.xml"/><Relationship Id="rId35" Type="http://schemas.openxmlformats.org/officeDocument/2006/relationships/customXml" Target="../ink/ink35.xml"/><Relationship Id="rId8" Type="http://schemas.openxmlformats.org/officeDocument/2006/relationships/customXml" Target="../ink/ink8.xml"/><Relationship Id="rId3" Type="http://schemas.openxmlformats.org/officeDocument/2006/relationships/image" Target="../media/image6.png"/><Relationship Id="rId12" Type="http://schemas.openxmlformats.org/officeDocument/2006/relationships/customXml" Target="../ink/ink12.xml"/><Relationship Id="rId17" Type="http://schemas.openxmlformats.org/officeDocument/2006/relationships/customXml" Target="../ink/ink17.xml"/><Relationship Id="rId25" Type="http://schemas.openxmlformats.org/officeDocument/2006/relationships/customXml" Target="../ink/ink25.xml"/><Relationship Id="rId33" Type="http://schemas.openxmlformats.org/officeDocument/2006/relationships/customXml" Target="../ink/ink33.xml"/><Relationship Id="rId38" Type="http://schemas.openxmlformats.org/officeDocument/2006/relationships/customXml" Target="../ink/ink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customXml" Target="../ink/ink4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customXml" Target="../ink/ink4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4.xml"/><Relationship Id="rId18" Type="http://schemas.openxmlformats.org/officeDocument/2006/relationships/customXml" Target="../ink/ink59.xml"/><Relationship Id="rId26" Type="http://schemas.openxmlformats.org/officeDocument/2006/relationships/customXml" Target="../ink/ink66.xml"/><Relationship Id="rId21" Type="http://schemas.openxmlformats.org/officeDocument/2006/relationships/customXml" Target="../ink/ink61.xml"/><Relationship Id="rId34" Type="http://schemas.openxmlformats.org/officeDocument/2006/relationships/customXml" Target="../ink/ink74.xml"/><Relationship Id="rId7" Type="http://schemas.openxmlformats.org/officeDocument/2006/relationships/customXml" Target="../ink/ink48.xml"/><Relationship Id="rId12" Type="http://schemas.openxmlformats.org/officeDocument/2006/relationships/customXml" Target="../ink/ink53.xml"/><Relationship Id="rId17" Type="http://schemas.openxmlformats.org/officeDocument/2006/relationships/customXml" Target="../ink/ink58.xml"/><Relationship Id="rId25" Type="http://schemas.openxmlformats.org/officeDocument/2006/relationships/customXml" Target="../ink/ink65.xml"/><Relationship Id="rId33" Type="http://schemas.openxmlformats.org/officeDocument/2006/relationships/customXml" Target="../ink/ink73.xml"/><Relationship Id="rId38" Type="http://schemas.openxmlformats.org/officeDocument/2006/relationships/customXml" Target="../ink/ink78.xml"/><Relationship Id="rId2" Type="http://schemas.openxmlformats.org/officeDocument/2006/relationships/customXml" Target="../ink/ink44.xml"/><Relationship Id="rId16" Type="http://schemas.openxmlformats.org/officeDocument/2006/relationships/customXml" Target="../ink/ink57.xml"/><Relationship Id="rId20" Type="http://schemas.openxmlformats.org/officeDocument/2006/relationships/image" Target="../media/image12.png"/><Relationship Id="rId29" Type="http://schemas.openxmlformats.org/officeDocument/2006/relationships/customXml" Target="../ink/ink69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7.xml"/><Relationship Id="rId11" Type="http://schemas.openxmlformats.org/officeDocument/2006/relationships/customXml" Target="../ink/ink52.xml"/><Relationship Id="rId24" Type="http://schemas.openxmlformats.org/officeDocument/2006/relationships/customXml" Target="../ink/ink64.xml"/><Relationship Id="rId32" Type="http://schemas.openxmlformats.org/officeDocument/2006/relationships/customXml" Target="../ink/ink72.xml"/><Relationship Id="rId37" Type="http://schemas.openxmlformats.org/officeDocument/2006/relationships/customXml" Target="../ink/ink77.xml"/><Relationship Id="rId5" Type="http://schemas.openxmlformats.org/officeDocument/2006/relationships/customXml" Target="../ink/ink46.xml"/><Relationship Id="rId15" Type="http://schemas.openxmlformats.org/officeDocument/2006/relationships/customXml" Target="../ink/ink56.xml"/><Relationship Id="rId23" Type="http://schemas.openxmlformats.org/officeDocument/2006/relationships/customXml" Target="../ink/ink63.xml"/><Relationship Id="rId28" Type="http://schemas.openxmlformats.org/officeDocument/2006/relationships/customXml" Target="../ink/ink68.xml"/><Relationship Id="rId36" Type="http://schemas.openxmlformats.org/officeDocument/2006/relationships/customXml" Target="../ink/ink76.xml"/><Relationship Id="rId10" Type="http://schemas.openxmlformats.org/officeDocument/2006/relationships/customXml" Target="../ink/ink51.xml"/><Relationship Id="rId19" Type="http://schemas.openxmlformats.org/officeDocument/2006/relationships/customXml" Target="../ink/ink60.xml"/><Relationship Id="rId31" Type="http://schemas.openxmlformats.org/officeDocument/2006/relationships/customXml" Target="../ink/ink71.xml"/><Relationship Id="rId4" Type="http://schemas.openxmlformats.org/officeDocument/2006/relationships/customXml" Target="../ink/ink45.xml"/><Relationship Id="rId9" Type="http://schemas.openxmlformats.org/officeDocument/2006/relationships/customXml" Target="../ink/ink50.xml"/><Relationship Id="rId14" Type="http://schemas.openxmlformats.org/officeDocument/2006/relationships/customXml" Target="../ink/ink55.xml"/><Relationship Id="rId22" Type="http://schemas.openxmlformats.org/officeDocument/2006/relationships/customXml" Target="../ink/ink62.xml"/><Relationship Id="rId27" Type="http://schemas.openxmlformats.org/officeDocument/2006/relationships/customXml" Target="../ink/ink67.xml"/><Relationship Id="rId30" Type="http://schemas.openxmlformats.org/officeDocument/2006/relationships/customXml" Target="../ink/ink70.xml"/><Relationship Id="rId35" Type="http://schemas.openxmlformats.org/officeDocument/2006/relationships/customXml" Target="../ink/ink75.xml"/><Relationship Id="rId8" Type="http://schemas.openxmlformats.org/officeDocument/2006/relationships/customXml" Target="../ink/ink49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19C3D5-EF2E-FD45-85CE-8F2BE2CB75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IT">
                <a:latin typeface="Fira Sans"/>
              </a:rPr>
              <a:t>INFN Cloud TEAM</a:t>
            </a:r>
          </a:p>
          <a:p>
            <a:pPr marL="0" indent="0">
              <a:buNone/>
            </a:pPr>
            <a:r>
              <a:rPr lang="en-IT">
                <a:latin typeface="Fira Sans"/>
              </a:rPr>
              <a:t>(see last slide) </a:t>
            </a:r>
            <a:endParaRPr lang="en-IT"/>
          </a:p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87D6CB-0048-6D4B-B71A-942CF0D9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1" y="224871"/>
            <a:ext cx="87315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T">
                <a:latin typeface="Fira Sans"/>
              </a:rPr>
              <a:t>INFN Cloud - un anno di </a:t>
            </a:r>
            <a:r>
              <a:rPr lang="en-IT" err="1">
                <a:latin typeface="Fira Sans"/>
              </a:rPr>
              <a:t>operatività</a:t>
            </a:r>
            <a:r>
              <a:rPr lang="en-IT">
                <a:latin typeface="Fira Sans"/>
              </a:rPr>
              <a:t>: </a:t>
            </a:r>
            <a:br>
              <a:rPr lang="en-IT">
                <a:latin typeface="Fira Sans"/>
              </a:rPr>
            </a:br>
            <a:r>
              <a:rPr lang="en-IT" err="1">
                <a:latin typeface="Fira Sans"/>
              </a:rPr>
              <a:t>esperienze</a:t>
            </a:r>
            <a:r>
              <a:rPr lang="en-IT">
                <a:latin typeface="Fira Sans"/>
              </a:rPr>
              <a:t> di </a:t>
            </a: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infrastrutture</a:t>
            </a:r>
            <a:r>
              <a:rPr lang="en-IT">
                <a:latin typeface="Fira Sans"/>
              </a:rPr>
              <a:t> e </a:t>
            </a:r>
            <a:r>
              <a:rPr lang="en-IT" err="1">
                <a:latin typeface="Fira Sans"/>
              </a:rPr>
              <a:t>utenti</a:t>
            </a:r>
            <a:r>
              <a:rPr lang="en-IT">
                <a:latin typeface="Fira Sans"/>
              </a:rPr>
              <a:t> 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0B350-29FF-024B-B5A9-E8F8F7A9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9737-2677-3442-81D4-EBEEA7E81FCC}" type="datetime1">
              <a:rPr lang="it-IT" smtClean="0"/>
              <a:t>21/11/22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54B67-D3A2-BC48-A8BD-3429E505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FC99D-D997-6B41-AB62-9E3374A9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3501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Highlights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9391650" cy="429081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err="1">
                <a:latin typeface="Fira Sans"/>
              </a:rPr>
              <a:t>Ottimizzazione</a:t>
            </a:r>
            <a:r>
              <a:rPr lang="en-US">
                <a:latin typeface="Fira Sans"/>
              </a:rPr>
              <a:t> e fine tuning </a:t>
            </a:r>
            <a:r>
              <a:rPr lang="en-US" err="1">
                <a:latin typeface="Fira Sans"/>
              </a:rPr>
              <a:t>dei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 di storage, </a:t>
            </a:r>
            <a:r>
              <a:rPr lang="en-US" err="1">
                <a:latin typeface="Fira Sans"/>
              </a:rPr>
              <a:t>sia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tipo</a:t>
            </a:r>
            <a:r>
              <a:rPr lang="en-US">
                <a:latin typeface="Fira Sans"/>
              </a:rPr>
              <a:t> block device 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 object</a:t>
            </a:r>
            <a:endParaRPr lang="en-IT">
              <a:latin typeface="Fira Sans"/>
            </a:endParaRPr>
          </a:p>
          <a:p>
            <a:pPr lvl="1">
              <a:lnSpc>
                <a:spcPct val="120000"/>
              </a:lnSpc>
            </a:pPr>
            <a:endParaRPr lang="en-IT"/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performance tuning</a:t>
            </a:r>
            <a:endParaRPr lang="en-IT" err="1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risoluzione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problemi</a:t>
            </a:r>
            <a:r>
              <a:rPr lang="en-US">
                <a:latin typeface="Fira Sans"/>
              </a:rPr>
              <a:t> </a:t>
            </a:r>
            <a:endParaRPr lang="en-IT"/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consolidamento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dell'infrastruttura</a:t>
            </a:r>
            <a:endParaRPr lang="en-US" err="1"/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realizzazione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 del </a:t>
            </a:r>
            <a:r>
              <a:rPr lang="en-US" err="1">
                <a:latin typeface="Fira Sans"/>
              </a:rPr>
              <a:t>servizio</a:t>
            </a:r>
            <a:r>
              <a:rPr lang="en-US">
                <a:latin typeface="Fira Sans"/>
              </a:rPr>
              <a:t> di storage S3 </a:t>
            </a:r>
            <a:r>
              <a:rPr lang="en-US" err="1">
                <a:latin typeface="Fira Sans"/>
              </a:rPr>
              <a:t>basato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su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MinIO</a:t>
            </a:r>
            <a:r>
              <a:rPr lang="en-US">
                <a:latin typeface="Fira Sans"/>
              </a:rPr>
              <a:t> gateway</a:t>
            </a:r>
            <a:endParaRPr lang="en-US"/>
          </a:p>
          <a:p>
            <a:pPr lvl="1">
              <a:lnSpc>
                <a:spcPct val="120000"/>
              </a:lnSpc>
            </a:pPr>
            <a:endParaRPr lang="en-IT"/>
          </a:p>
          <a:p>
            <a:pPr>
              <a:lnSpc>
                <a:spcPct val="120000"/>
              </a:lnSpc>
            </a:pPr>
            <a:r>
              <a:rPr lang="en-US" err="1">
                <a:latin typeface="Fira Sans"/>
              </a:rPr>
              <a:t>Supporto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agli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altri</a:t>
            </a:r>
            <a:r>
              <a:rPr lang="en-US">
                <a:latin typeface="Fira Sans"/>
              </a:rPr>
              <a:t> WP:</a:t>
            </a:r>
            <a:endParaRPr lang="en-IT">
              <a:latin typeface="Fira Sans"/>
            </a:endParaRPr>
          </a:p>
          <a:p>
            <a:pPr lvl="1">
              <a:lnSpc>
                <a:spcPct val="120000"/>
              </a:lnSpc>
            </a:pPr>
            <a:endParaRPr lang="en-IT"/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infrastruttura</a:t>
            </a:r>
            <a:r>
              <a:rPr lang="en-US">
                <a:latin typeface="Fira Sans"/>
              </a:rPr>
              <a:t> per CI/CD</a:t>
            </a:r>
            <a:endParaRPr lang="en-IT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infrastruttura</a:t>
            </a:r>
            <a:r>
              <a:rPr lang="en-US">
                <a:latin typeface="Fira Sans"/>
              </a:rPr>
              <a:t> per </a:t>
            </a:r>
            <a:r>
              <a:rPr lang="en-US" err="1">
                <a:latin typeface="Fira Sans"/>
              </a:rPr>
              <a:t>scansioni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sicurezza</a:t>
            </a:r>
            <a:endParaRPr lang="en-US">
              <a:latin typeface="Fira Sans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>
              <a:latin typeface="Fira Sans"/>
            </a:endParaRPr>
          </a:p>
          <a:p>
            <a:pPr>
              <a:lnSpc>
                <a:spcPct val="12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nuovi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Notebook as a Service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Docker repository</a:t>
            </a:r>
          </a:p>
          <a:p>
            <a:pPr lvl="1"/>
            <a:endParaRPr lang="en-US">
              <a:latin typeface="Fira San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7983-24C9-0B4A-BC88-FA1F3B32349F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707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Riflessioni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>
                <a:latin typeface="Fira Sans"/>
              </a:rPr>
              <a:t>Le </a:t>
            </a:r>
            <a:r>
              <a:rPr lang="en-US" err="1">
                <a:latin typeface="Fira Sans"/>
              </a:rPr>
              <a:t>risorse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umane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sono</a:t>
            </a:r>
            <a:r>
              <a:rPr lang="en-US">
                <a:latin typeface="Fira Sans"/>
              </a:rPr>
              <a:t> sempre il punto </a:t>
            </a:r>
            <a:r>
              <a:rPr lang="en-US" err="1">
                <a:latin typeface="Fira Sans"/>
              </a:rPr>
              <a:t>più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critico</a:t>
            </a:r>
            <a:endParaRPr lang="en-US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 err="1">
                <a:latin typeface="Fira Sans"/>
              </a:rPr>
              <a:t>manca</a:t>
            </a:r>
            <a:r>
              <a:rPr lang="en-US">
                <a:latin typeface="Fira Sans"/>
              </a:rPr>
              <a:t> il tempo per </a:t>
            </a:r>
            <a:r>
              <a:rPr lang="en-US" err="1">
                <a:latin typeface="Fira Sans"/>
              </a:rPr>
              <a:t>affrontare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problemi</a:t>
            </a:r>
            <a:r>
              <a:rPr lang="en-US">
                <a:latin typeface="Fira Sans"/>
              </a:rPr>
              <a:t> con la </a:t>
            </a:r>
            <a:r>
              <a:rPr lang="en-US" err="1">
                <a:latin typeface="Fira Sans"/>
              </a:rPr>
              <a:t>necessaria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tranquillità</a:t>
            </a:r>
            <a:r>
              <a:rPr lang="en-US">
                <a:latin typeface="Fira Sans"/>
              </a:rPr>
              <a:t> e per </a:t>
            </a:r>
            <a:r>
              <a:rPr lang="en-US" err="1">
                <a:latin typeface="Fira Sans"/>
              </a:rPr>
              <a:t>studiare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approfonditamente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nuove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soluzioni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strategie</a:t>
            </a:r>
            <a:endParaRPr lang="en-US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 err="1">
                <a:latin typeface="Fira Sans"/>
              </a:rPr>
              <a:t>difficoltà</a:t>
            </a:r>
            <a:r>
              <a:rPr lang="en-US">
                <a:latin typeface="Fira Sans"/>
              </a:rPr>
              <a:t> a </a:t>
            </a:r>
            <a:r>
              <a:rPr lang="en-US" err="1">
                <a:latin typeface="Fira Sans"/>
              </a:rPr>
              <a:t>trovare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persone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siano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disponibili</a:t>
            </a:r>
            <a:r>
              <a:rPr lang="en-US">
                <a:latin typeface="Fira Sans"/>
              </a:rPr>
              <a:t> a </a:t>
            </a:r>
            <a:r>
              <a:rPr lang="en-US" err="1">
                <a:latin typeface="Fira Sans"/>
              </a:rPr>
              <a:t>gestire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nuovi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 o ad </a:t>
            </a:r>
            <a:r>
              <a:rPr lang="en-US" err="1">
                <a:latin typeface="Fira Sans"/>
              </a:rPr>
              <a:t>intraprendere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nuove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attività</a:t>
            </a:r>
            <a:endParaRPr lang="en-US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 err="1">
                <a:latin typeface="Fira Sans"/>
              </a:rPr>
              <a:t>lentezza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nel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portare</a:t>
            </a:r>
            <a:r>
              <a:rPr lang="en-US">
                <a:latin typeface="Fira Sans"/>
              </a:rPr>
              <a:t> a </a:t>
            </a:r>
            <a:r>
              <a:rPr lang="en-US" err="1">
                <a:latin typeface="Fira Sans"/>
              </a:rPr>
              <a:t>termine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attività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articolate</a:t>
            </a:r>
            <a:r>
              <a:rPr lang="en-US">
                <a:latin typeface="Fira Sans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Ottimo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coordinamento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tra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 WP </a:t>
            </a:r>
            <a:r>
              <a:rPr lang="en-US" err="1">
                <a:latin typeface="Fira Sans"/>
              </a:rPr>
              <a:t>rende</a:t>
            </a:r>
            <a:r>
              <a:rPr lang="en-US">
                <a:latin typeface="Fira Sans"/>
              </a:rPr>
              <a:t> il </a:t>
            </a:r>
            <a:r>
              <a:rPr lang="en-US" err="1">
                <a:latin typeface="Fira Sans"/>
              </a:rPr>
              <a:t>lavoro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più</a:t>
            </a:r>
            <a:r>
              <a:rPr lang="en-US">
                <a:latin typeface="Fira Sans"/>
              </a:rPr>
              <a:t> facile </a:t>
            </a:r>
            <a:endParaRPr lang="en-US"/>
          </a:p>
          <a:p>
            <a:pPr marL="0" indent="0">
              <a:lnSpc>
                <a:spcPct val="110000"/>
              </a:lnSpc>
              <a:buNone/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AB371-D269-1948-97F9-61424F95AECF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75748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85BFA-093F-EEBB-B4FE-C834D37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5B16-963A-AF4F-93AB-7D3A113547AB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A445C-DBFA-69F0-F5CB-4FFF53E6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4797E-65C6-6A94-A50C-66BF293E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12</a:t>
            </a:fld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D46346-BF41-B0B3-6CD5-43EB96EE64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7129" y="2760216"/>
            <a:ext cx="4297680" cy="12890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A4AB402-9381-5EF2-EBEC-D237392D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377" y="1421105"/>
            <a:ext cx="6592923" cy="1331808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latin typeface="Fira Sans"/>
              </a:rPr>
              <a:t>Documentation and User Support, 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Communication and Training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WP2 -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"/>
              </a:rPr>
              <a:t>Task ed </a:t>
            </a:r>
            <a:r>
              <a:rPr lang="en-US" err="1">
                <a:latin typeface="Fira Sans"/>
              </a:rPr>
              <a:t>obiettivi</a:t>
            </a:r>
            <a:r>
              <a:rPr lang="en-US">
                <a:latin typeface="Fira Sans"/>
              </a:rPr>
              <a:t> di WP2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79366"/>
            <a:ext cx="10737850" cy="454191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b="1" err="1">
                <a:latin typeface="Fira Sans"/>
              </a:rPr>
              <a:t>Documentazione</a:t>
            </a:r>
            <a:r>
              <a:rPr lang="en-US" b="1">
                <a:latin typeface="Fira Sans"/>
              </a:rPr>
              <a:t> e </a:t>
            </a:r>
            <a:r>
              <a:rPr lang="en-US" b="1" err="1">
                <a:latin typeface="Fira Sans"/>
              </a:rPr>
              <a:t>supporto</a:t>
            </a:r>
            <a:r>
              <a:rPr lang="en-US" b="1">
                <a:latin typeface="Fira Sans"/>
              </a:rPr>
              <a:t> </a:t>
            </a:r>
            <a:r>
              <a:rPr lang="en-US" b="1" err="1">
                <a:latin typeface="Fira Sans"/>
              </a:rPr>
              <a:t>utenti</a:t>
            </a:r>
            <a:endParaRPr lang="en-US" err="1">
              <a:latin typeface="Fira Sans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Documentazione</a:t>
            </a:r>
            <a:r>
              <a:rPr lang="en-US">
                <a:latin typeface="Fira Sans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Guide </a:t>
            </a:r>
            <a:r>
              <a:rPr lang="en-US" b="1" err="1">
                <a:latin typeface="Fira Sans"/>
              </a:rPr>
              <a:t>utente</a:t>
            </a:r>
            <a:r>
              <a:rPr lang="en-US">
                <a:latin typeface="Fira Sans"/>
              </a:rPr>
              <a:t> per 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offerti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guide </a:t>
            </a:r>
            <a:r>
              <a:rPr lang="en-US" b="1" err="1">
                <a:latin typeface="Fira Sans"/>
              </a:rPr>
              <a:t>amministrative</a:t>
            </a:r>
            <a:r>
              <a:rPr lang="en-US">
                <a:latin typeface="Fira Sans"/>
              </a:rPr>
              <a:t> per la </a:t>
            </a: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operativa</a:t>
            </a:r>
            <a:r>
              <a:rPr lang="en-US">
                <a:latin typeface="Fira Sans"/>
              </a:rPr>
              <a:t> di IaaS e PaaS per </a:t>
            </a:r>
            <a:r>
              <a:rPr lang="en-US" err="1">
                <a:latin typeface="Fira Sans"/>
              </a:rPr>
              <a:t>gli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amministratori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sito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Guide </a:t>
            </a:r>
            <a:r>
              <a:rPr lang="en-US" b="1" err="1">
                <a:latin typeface="Fira Sans"/>
              </a:rPr>
              <a:t>tecniche</a:t>
            </a:r>
            <a:r>
              <a:rPr lang="en-US">
                <a:latin typeface="Fira Sans"/>
              </a:rPr>
              <a:t> per </a:t>
            </a:r>
            <a:r>
              <a:rPr lang="en-US" err="1">
                <a:latin typeface="Fira Sans"/>
              </a:rPr>
              <a:t>l'implementazione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delle</a:t>
            </a:r>
            <a:r>
              <a:rPr lang="en-US">
                <a:latin typeface="Fira Sans"/>
              </a:rPr>
              <a:t> «</a:t>
            </a:r>
            <a:r>
              <a:rPr lang="en-US" err="1">
                <a:latin typeface="Fira Sans"/>
              </a:rPr>
              <a:t>regole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ingaggio</a:t>
            </a:r>
            <a:r>
              <a:rPr lang="en-US">
                <a:latin typeface="Fira Sans"/>
              </a:rPr>
              <a:t>» (</a:t>
            </a:r>
            <a:r>
              <a:rPr lang="en-US" err="1">
                <a:latin typeface="Fira Sans"/>
              </a:rPr>
              <a:t>vedi</a:t>
            </a:r>
            <a:r>
              <a:rPr lang="en-US">
                <a:latin typeface="Fira Sans"/>
              </a:rPr>
              <a:t> WP4)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Supporto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utenti</a:t>
            </a:r>
            <a:r>
              <a:rPr lang="en-US">
                <a:latin typeface="Fira Sans"/>
              </a:rPr>
              <a:t> e di </a:t>
            </a:r>
            <a:r>
              <a:rPr lang="en-US" err="1">
                <a:latin typeface="Fira Sans"/>
              </a:rPr>
              <a:t>casi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d’uso</a:t>
            </a:r>
            <a:r>
              <a:rPr lang="en-US">
                <a:latin typeface="Fira Sans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err="1">
                <a:latin typeface="Fira Sans"/>
              </a:rPr>
              <a:t>Definizione</a:t>
            </a:r>
            <a:r>
              <a:rPr lang="en-US">
                <a:latin typeface="Fira Sans"/>
              </a:rPr>
              <a:t> e </a:t>
            </a:r>
            <a:r>
              <a:rPr lang="en-US" err="1">
                <a:latin typeface="Fira Sans"/>
              </a:rPr>
              <a:t>implementazione</a:t>
            </a:r>
            <a:r>
              <a:rPr lang="en-US">
                <a:latin typeface="Fira Sans"/>
              </a:rPr>
              <a:t> del </a:t>
            </a:r>
            <a:r>
              <a:rPr lang="en-US" b="1" err="1">
                <a:latin typeface="Fira Sans"/>
              </a:rPr>
              <a:t>sistema</a:t>
            </a:r>
            <a:r>
              <a:rPr lang="en-US" b="1">
                <a:latin typeface="Fira Sans"/>
              </a:rPr>
              <a:t> di </a:t>
            </a:r>
            <a:r>
              <a:rPr lang="en-US" b="1" err="1">
                <a:latin typeface="Fira Sans"/>
              </a:rPr>
              <a:t>supporto</a:t>
            </a:r>
            <a:r>
              <a:rPr lang="en-US" b="1">
                <a:latin typeface="Fira Sans"/>
              </a:rPr>
              <a:t> </a:t>
            </a:r>
            <a:r>
              <a:rPr lang="en-US" b="1" err="1">
                <a:latin typeface="Fira Sans"/>
              </a:rPr>
              <a:t>utent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: Service Desk, </a:t>
            </a:r>
            <a:r>
              <a:rPr lang="en-US" err="1">
                <a:latin typeface="Fira Sans"/>
              </a:rPr>
              <a:t>livelli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support</a:t>
            </a:r>
          </a:p>
          <a:p>
            <a:pPr lvl="1">
              <a:lnSpc>
                <a:spcPct val="120000"/>
              </a:lnSpc>
            </a:pPr>
            <a:r>
              <a:rPr lang="en-US">
                <a:latin typeface="Fira Sans"/>
              </a:rPr>
              <a:t>Raccolta </a:t>
            </a:r>
            <a:r>
              <a:rPr lang="en-US" err="1">
                <a:latin typeface="Fira Sans"/>
              </a:rPr>
              <a:t>dei</a:t>
            </a:r>
            <a:r>
              <a:rPr lang="en-US">
                <a:latin typeface="Fira Sans"/>
              </a:rPr>
              <a:t> </a:t>
            </a:r>
            <a:r>
              <a:rPr lang="en-US" b="1">
                <a:latin typeface="Fira Sans"/>
              </a:rPr>
              <a:t>requirement e </a:t>
            </a:r>
            <a:r>
              <a:rPr lang="en-US" b="1" err="1">
                <a:latin typeface="Fira Sans"/>
              </a:rPr>
              <a:t>supporto</a:t>
            </a:r>
            <a:r>
              <a:rPr lang="en-US" b="1">
                <a:latin typeface="Fira Sans"/>
              </a:rPr>
              <a:t> di </a:t>
            </a:r>
            <a:r>
              <a:rPr lang="en-US" b="1" err="1">
                <a:latin typeface="Fira Sans"/>
              </a:rPr>
              <a:t>nuovi</a:t>
            </a:r>
            <a:r>
              <a:rPr lang="en-US" b="1">
                <a:latin typeface="Fira Sans"/>
              </a:rPr>
              <a:t> </a:t>
            </a:r>
            <a:r>
              <a:rPr lang="en-US" b="1" err="1">
                <a:latin typeface="Fira Sans"/>
              </a:rPr>
              <a:t>casi</a:t>
            </a:r>
            <a:r>
              <a:rPr lang="en-US" b="1">
                <a:latin typeface="Fira Sans"/>
              </a:rPr>
              <a:t> </a:t>
            </a:r>
            <a:r>
              <a:rPr lang="en-US" b="1" err="1">
                <a:latin typeface="Fira Sans"/>
              </a:rPr>
              <a:t>d’uso</a:t>
            </a:r>
            <a:r>
              <a:rPr lang="en-US">
                <a:latin typeface="Fira Sans"/>
              </a:rPr>
              <a:t>: best practices e </a:t>
            </a:r>
            <a:r>
              <a:rPr lang="en-US" err="1">
                <a:latin typeface="Fira Sans"/>
              </a:rPr>
              <a:t>documentazione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tecnica</a:t>
            </a:r>
            <a:r>
              <a:rPr lang="en-US">
                <a:latin typeface="Fira Sans"/>
              </a:rPr>
              <a:t> per </a:t>
            </a:r>
            <a:r>
              <a:rPr lang="en-US" err="1">
                <a:latin typeface="Fira Sans"/>
              </a:rPr>
              <a:t>l’implementazione</a:t>
            </a:r>
            <a:r>
              <a:rPr lang="en-US">
                <a:latin typeface="Fira Sans"/>
              </a:rPr>
              <a:t> (ad </a:t>
            </a:r>
            <a:r>
              <a:rPr lang="en-US" err="1">
                <a:latin typeface="Fira Sans"/>
              </a:rPr>
              <a:t>esempio</a:t>
            </a:r>
            <a:r>
              <a:rPr lang="en-US">
                <a:latin typeface="Fira Sans"/>
              </a:rPr>
              <a:t>: come </a:t>
            </a:r>
            <a:r>
              <a:rPr lang="en-US" err="1">
                <a:latin typeface="Fira Sans"/>
              </a:rPr>
              <a:t>usare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scrivere</a:t>
            </a:r>
            <a:r>
              <a:rPr lang="en-US">
                <a:latin typeface="Fira Sans"/>
              </a:rPr>
              <a:t> TOSCA templates o </a:t>
            </a:r>
            <a:r>
              <a:rPr lang="en-US" err="1">
                <a:latin typeface="Fira Sans"/>
              </a:rPr>
              <a:t>i</a:t>
            </a:r>
            <a:r>
              <a:rPr lang="en-US">
                <a:latin typeface="Fira Sans"/>
              </a:rPr>
              <a:t> TOSCA types)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err="1">
                <a:latin typeface="Fira Sans"/>
              </a:rPr>
              <a:t>Comunicazione</a:t>
            </a:r>
            <a:r>
              <a:rPr lang="en-US" b="1">
                <a:latin typeface="Fira Sans"/>
              </a:rPr>
              <a:t> e training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Creazione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organizzazione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materiale</a:t>
            </a:r>
            <a:r>
              <a:rPr lang="en-US">
                <a:latin typeface="Fira Sans"/>
              </a:rPr>
              <a:t> per dissemination, </a:t>
            </a:r>
            <a:r>
              <a:rPr lang="en-US" err="1">
                <a:latin typeface="Fira Sans"/>
              </a:rPr>
              <a:t>presentazioni</a:t>
            </a:r>
            <a:r>
              <a:rPr lang="en-US">
                <a:latin typeface="Fira Sans"/>
              </a:rPr>
              <a:t>, </a:t>
            </a:r>
            <a:r>
              <a:rPr lang="en-US" err="1">
                <a:latin typeface="Fira Sans"/>
              </a:rPr>
              <a:t>organizzazione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eventi</a:t>
            </a:r>
            <a:r>
              <a:rPr lang="en-US">
                <a:latin typeface="Fira Sans"/>
              </a:rPr>
              <a:t>, </a:t>
            </a:r>
            <a:r>
              <a:rPr lang="en-US" err="1">
                <a:latin typeface="Fira Sans"/>
              </a:rPr>
              <a:t>partecipazione</a:t>
            </a:r>
            <a:r>
              <a:rPr lang="en-US">
                <a:latin typeface="Fira Sans"/>
              </a:rPr>
              <a:t> ad </a:t>
            </a:r>
            <a:r>
              <a:rPr lang="en-US" err="1">
                <a:latin typeface="Fira Sans"/>
              </a:rPr>
              <a:t>eventi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esterni</a:t>
            </a:r>
            <a:r>
              <a:rPr lang="en-US">
                <a:latin typeface="Fira Sans"/>
              </a:rPr>
              <a:t>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Attività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comunicazione</a:t>
            </a:r>
            <a:r>
              <a:rPr lang="en-US">
                <a:latin typeface="Fira Sans"/>
              </a:rPr>
              <a:t> interna (CSN, </a:t>
            </a:r>
            <a:r>
              <a:rPr lang="en-US" err="1">
                <a:latin typeface="Fira Sans"/>
              </a:rPr>
              <a:t>altre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componenti</a:t>
            </a:r>
            <a:r>
              <a:rPr lang="en-US">
                <a:latin typeface="Fira Sans"/>
              </a:rPr>
              <a:t> INFN) ed </a:t>
            </a:r>
            <a:r>
              <a:rPr lang="en-US" err="1">
                <a:latin typeface="Fira Sans"/>
              </a:rPr>
              <a:t>esterna</a:t>
            </a:r>
            <a:r>
              <a:rPr lang="en-US">
                <a:latin typeface="Fira Sans"/>
              </a:rPr>
              <a:t>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err="1">
                <a:latin typeface="Fira Sans"/>
              </a:rPr>
              <a:t>Organizzazione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eventi</a:t>
            </a:r>
            <a:r>
              <a:rPr lang="en-US">
                <a:latin typeface="Fira Sans"/>
              </a:rPr>
              <a:t> di training a </a:t>
            </a:r>
            <a:r>
              <a:rPr lang="en-US" err="1">
                <a:latin typeface="Fira Sans"/>
              </a:rPr>
              <a:t>livello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sia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utente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amministratore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su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argomenti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correlati</a:t>
            </a:r>
            <a:r>
              <a:rPr lang="en-US">
                <a:latin typeface="Fira Sans"/>
              </a:rPr>
              <a:t> alle </a:t>
            </a:r>
            <a:r>
              <a:rPr lang="en-US" err="1">
                <a:latin typeface="Fira Sans"/>
              </a:rPr>
              <a:t>attività</a:t>
            </a:r>
            <a:r>
              <a:rPr lang="en-US">
                <a:latin typeface="Fira Sans"/>
              </a:rPr>
              <a:t> di INFN Cloud.</a:t>
            </a:r>
          </a:p>
          <a:p>
            <a:pPr marL="971550" lvl="1" indent="-285750">
              <a:buFont typeface="Arial"/>
              <a:buChar char="•"/>
            </a:pPr>
            <a:endParaRPr lang="en-US"/>
          </a:p>
          <a:p>
            <a:pPr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BA2-2C53-4945-A5F9-3A6408E03E90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254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5568551"/>
            <a:ext cx="10530284" cy="72104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IT"/>
              <a:t>Good &amp; Bad: ricca “libreria” basata sulla forte collaborazione tra </a:t>
            </a:r>
            <a:r>
              <a:rPr lang="en-GB"/>
              <a:t>i</a:t>
            </a:r>
            <a:r>
              <a:rPr lang="en-IT"/>
              <a:t> vari WP, condivisione conoscenze, experienze MA l’effort e limitato (5WP + le stesse persone) =&gt; serve molto tempo avere documentazione adatta a essere publicata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Documentazione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2315" y="1600117"/>
            <a:ext cx="6862536" cy="3361512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IT"/>
              <a:t>Knowledge Base interna + Code Repositories:</a:t>
            </a:r>
          </a:p>
          <a:p>
            <a:pPr lvl="1">
              <a:lnSpc>
                <a:spcPct val="120000"/>
              </a:lnSpc>
            </a:pPr>
            <a:r>
              <a:rPr lang="en-IT"/>
              <a:t>C</a:t>
            </a:r>
            <a:r>
              <a:rPr lang="en-GB"/>
              <a:t>o</a:t>
            </a:r>
            <a:r>
              <a:rPr lang="en-IT"/>
              <a:t>nfluence: </a:t>
            </a:r>
            <a:r>
              <a:rPr lang="en-GB">
                <a:hlinkClick r:id="rId2"/>
              </a:rPr>
              <a:t>https://confluence.infn.it/display/INFNCLOUD/INFN+Cloud</a:t>
            </a:r>
            <a:r>
              <a:rPr lang="en-GB"/>
              <a:t> </a:t>
            </a:r>
          </a:p>
          <a:p>
            <a:pPr lvl="1">
              <a:lnSpc>
                <a:spcPct val="120000"/>
              </a:lnSpc>
            </a:pPr>
            <a:r>
              <a:rPr lang="en-GB"/>
              <a:t>GitLab: </a:t>
            </a:r>
            <a:r>
              <a:rPr lang="en-GB">
                <a:hlinkClick r:id="rId3"/>
              </a:rPr>
              <a:t>https://baltig.infn.it/infn-cloud</a:t>
            </a:r>
            <a:r>
              <a:rPr lang="en-GB"/>
              <a:t> </a:t>
            </a:r>
            <a:endParaRPr lang="en-IT"/>
          </a:p>
          <a:p>
            <a:pPr>
              <a:lnSpc>
                <a:spcPct val="120000"/>
              </a:lnSpc>
            </a:pPr>
            <a:r>
              <a:rPr lang="en-IT"/>
              <a:t> End-Users:</a:t>
            </a:r>
          </a:p>
          <a:p>
            <a:pPr lvl="1">
              <a:lnSpc>
                <a:spcPct val="120000"/>
              </a:lnSpc>
            </a:pPr>
            <a:r>
              <a:rPr lang="en-GB"/>
              <a:t>Guide: </a:t>
            </a:r>
            <a:r>
              <a:rPr lang="it-IT" u="sng">
                <a:hlinkClick r:id="rId4"/>
              </a:rPr>
              <a:t>https://guides.cloud.infn.it/docs/users-guides/en/latest/</a:t>
            </a:r>
            <a:r>
              <a:rPr lang="it-IT"/>
              <a:t> </a:t>
            </a:r>
            <a:endParaRPr lang="en-GB"/>
          </a:p>
          <a:p>
            <a:pPr lvl="1">
              <a:lnSpc>
                <a:spcPct val="120000"/>
              </a:lnSpc>
            </a:pPr>
            <a:r>
              <a:rPr lang="en-GB"/>
              <a:t>FAQs: </a:t>
            </a:r>
            <a:r>
              <a:rPr lang="en-GB">
                <a:hlinkClick r:id="rId5"/>
              </a:rPr>
              <a:t>https://www.cloud.infn.it/faq/</a:t>
            </a:r>
            <a:r>
              <a:rPr lang="en-GB"/>
              <a:t> </a:t>
            </a:r>
            <a:endParaRPr lang="en-IT"/>
          </a:p>
          <a:p>
            <a:pPr>
              <a:lnSpc>
                <a:spcPct val="120000"/>
              </a:lnSpc>
            </a:pPr>
            <a:r>
              <a:rPr lang="en-IT"/>
              <a:t>Admins cloud federate:</a:t>
            </a:r>
          </a:p>
          <a:p>
            <a:pPr lvl="1">
              <a:lnSpc>
                <a:spcPct val="120000"/>
              </a:lnSpc>
            </a:pPr>
            <a:r>
              <a:rPr lang="en-GB"/>
              <a:t>Guide: </a:t>
            </a:r>
            <a:r>
              <a:rPr lang="en-GB">
                <a:hlinkClick r:id="rId6"/>
              </a:rPr>
              <a:t>https://guides.cloud.infn.it/docs/admins-guides/en/latest/</a:t>
            </a:r>
            <a:endParaRPr lang="en-GB"/>
          </a:p>
          <a:p>
            <a:pPr>
              <a:lnSpc>
                <a:spcPct val="120000"/>
              </a:lnSpc>
            </a:pPr>
            <a:r>
              <a:rPr lang="en-GB"/>
              <a:t>Politiche e Procedure</a:t>
            </a:r>
          </a:p>
          <a:p>
            <a:pPr lvl="1">
              <a:lnSpc>
                <a:spcPct val="120000"/>
              </a:lnSpc>
            </a:pPr>
            <a:r>
              <a:rPr lang="en-GB">
                <a:hlinkClick r:id="rId7"/>
              </a:rPr>
              <a:t>https://www.cloud.infn.it/policies-procedures/</a:t>
            </a:r>
            <a:r>
              <a:rPr lang="en-GB"/>
              <a:t> </a:t>
            </a:r>
          </a:p>
          <a:p>
            <a:pPr>
              <a:lnSpc>
                <a:spcPct val="120000"/>
              </a:lnSpc>
            </a:pPr>
            <a:r>
              <a:rPr lang="en-GB"/>
              <a:t>Service Catalogue:</a:t>
            </a:r>
          </a:p>
          <a:p>
            <a:pPr lvl="1">
              <a:lnSpc>
                <a:spcPct val="120000"/>
              </a:lnSpc>
            </a:pPr>
            <a:r>
              <a:rPr lang="en-GB">
                <a:hlinkClick r:id="rId8"/>
              </a:rPr>
              <a:t>https://www.cloud.infn.it/service-catalogue/</a:t>
            </a:r>
            <a:r>
              <a:rPr lang="en-GB"/>
              <a:t> 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A8433-EB33-9445-A91A-10F81D033C14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14</a:t>
            </a:fld>
            <a:endParaRPr lang="en-I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D7BAD0-260C-5384-02C3-A6885B412191}"/>
              </a:ext>
            </a:extLst>
          </p:cNvPr>
          <p:cNvGrpSpPr/>
          <p:nvPr/>
        </p:nvGrpSpPr>
        <p:grpSpPr>
          <a:xfrm>
            <a:off x="2583155" y="2362791"/>
            <a:ext cx="3706614" cy="3386828"/>
            <a:chOff x="6817950" y="525526"/>
            <a:chExt cx="2496728" cy="2576632"/>
          </a:xfrm>
        </p:grpSpPr>
        <p:pic>
          <p:nvPicPr>
            <p:cNvPr id="9" name="Picture 8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5B512448-ADC6-1981-ECD7-AF431EC23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17950" y="1028429"/>
              <a:ext cx="2496728" cy="2073729"/>
            </a:xfrm>
            <a:prstGeom prst="rect">
              <a:avLst/>
            </a:prstGeom>
          </p:spPr>
        </p:pic>
        <p:pic>
          <p:nvPicPr>
            <p:cNvPr id="11" name="Picture 10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7C13BD7D-E9D2-849B-7220-424851A73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17950" y="525526"/>
              <a:ext cx="2496728" cy="50679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5C1A84-646D-F539-2C48-7D66769C32B9}"/>
              </a:ext>
            </a:extLst>
          </p:cNvPr>
          <p:cNvGrpSpPr/>
          <p:nvPr/>
        </p:nvGrpSpPr>
        <p:grpSpPr>
          <a:xfrm>
            <a:off x="4293317" y="2733190"/>
            <a:ext cx="4485708" cy="3988285"/>
            <a:chOff x="6383808" y="1213022"/>
            <a:chExt cx="5808192" cy="5364728"/>
          </a:xfrm>
        </p:grpSpPr>
        <p:pic>
          <p:nvPicPr>
            <p:cNvPr id="14" name="Picture 13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8D448CAF-D366-22E5-BC69-00B163A1C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83808" y="1213022"/>
              <a:ext cx="5808192" cy="1115075"/>
            </a:xfrm>
            <a:prstGeom prst="rect">
              <a:avLst/>
            </a:prstGeom>
          </p:spPr>
        </p:pic>
        <p:pic>
          <p:nvPicPr>
            <p:cNvPr id="22" name="Picture 21" descr="Graphical user interface, text&#10;&#10;Description automatically generated with medium confidence">
              <a:extLst>
                <a:ext uri="{FF2B5EF4-FFF2-40B4-BE49-F238E27FC236}">
                  <a16:creationId xmlns:a16="http://schemas.microsoft.com/office/drawing/2014/main" id="{BAB7175C-8280-D1D0-B2E9-B23BF85E5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3808" y="2346950"/>
              <a:ext cx="5808192" cy="2300400"/>
            </a:xfrm>
            <a:prstGeom prst="rect">
              <a:avLst/>
            </a:prstGeom>
          </p:spPr>
        </p:pic>
        <p:pic>
          <p:nvPicPr>
            <p:cNvPr id="26" name="Picture 2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F141C381-626C-DEA4-9FF9-4DAD8793F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83808" y="4647350"/>
              <a:ext cx="5143500" cy="1930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D1A664-F629-4E02-8E30-3B2C46E8C298}"/>
              </a:ext>
            </a:extLst>
          </p:cNvPr>
          <p:cNvGrpSpPr/>
          <p:nvPr/>
        </p:nvGrpSpPr>
        <p:grpSpPr>
          <a:xfrm>
            <a:off x="5741550" y="3330574"/>
            <a:ext cx="4240650" cy="2164020"/>
            <a:chOff x="410693" y="1882872"/>
            <a:chExt cx="5397500" cy="2475544"/>
          </a:xfrm>
        </p:grpSpPr>
        <p:pic>
          <p:nvPicPr>
            <p:cNvPr id="18" name="Picture 1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5BC87B3-5609-7F1B-0D66-66CA0122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0693" y="2923316"/>
              <a:ext cx="5397500" cy="1435100"/>
            </a:xfrm>
            <a:prstGeom prst="rect">
              <a:avLst/>
            </a:prstGeom>
          </p:spPr>
        </p:pic>
        <p:pic>
          <p:nvPicPr>
            <p:cNvPr id="29" name="Picture 28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B48B07C5-C9D4-ECF8-CCDD-912340DFB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0693" y="1882872"/>
              <a:ext cx="5397500" cy="104044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75C7F8-E84F-A4C2-6758-1CA10B64DE2D}"/>
              </a:ext>
            </a:extLst>
          </p:cNvPr>
          <p:cNvGrpSpPr/>
          <p:nvPr/>
        </p:nvGrpSpPr>
        <p:grpSpPr>
          <a:xfrm>
            <a:off x="7318659" y="3012202"/>
            <a:ext cx="4580371" cy="3697648"/>
            <a:chOff x="111579" y="2258991"/>
            <a:chExt cx="5626100" cy="4462484"/>
          </a:xfrm>
        </p:grpSpPr>
        <p:pic>
          <p:nvPicPr>
            <p:cNvPr id="16" name="Picture 15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A8BB75A6-A95A-7A3C-747C-2C6F04C23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1579" y="3330575"/>
              <a:ext cx="5626100" cy="3390900"/>
            </a:xfrm>
            <a:prstGeom prst="rect">
              <a:avLst/>
            </a:prstGeom>
          </p:spPr>
        </p:pic>
        <p:pic>
          <p:nvPicPr>
            <p:cNvPr id="32" name="Picture 31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4B615931-7E8D-07D1-9EAD-C4137CCD2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579" y="2258991"/>
              <a:ext cx="5626100" cy="1071583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87576C4-1B36-9CEB-E09C-F404AFA1DC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2717" y="896423"/>
            <a:ext cx="4994471" cy="5717904"/>
          </a:xfrm>
          <a:prstGeom prst="rect">
            <a:avLst/>
          </a:prstGeom>
        </p:spPr>
      </p:pic>
      <p:pic>
        <p:nvPicPr>
          <p:cNvPr id="37" name="Picture 3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E98EDF-E76B-D46B-CAB6-B8DBF30B4D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8867" y="2362791"/>
            <a:ext cx="5294643" cy="4385051"/>
          </a:xfrm>
          <a:prstGeom prst="rect">
            <a:avLst/>
          </a:prstGeom>
        </p:spPr>
      </p:pic>
      <p:pic>
        <p:nvPicPr>
          <p:cNvPr id="39" name="Picture 3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8A35052-035F-8562-299A-BB6E031D37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82186" y="1513721"/>
            <a:ext cx="4789893" cy="5286363"/>
          </a:xfrm>
          <a:prstGeom prst="rect">
            <a:avLst/>
          </a:prstGeom>
        </p:spPr>
      </p:pic>
      <p:pic>
        <p:nvPicPr>
          <p:cNvPr id="41" name="Picture 4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93B95F-CAAE-6B20-E722-DA975F1443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77856" y="1666875"/>
            <a:ext cx="5394421" cy="51953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27EA447-8CB0-6577-2CAD-64426AF26B4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5229" y="1785936"/>
            <a:ext cx="6615403" cy="5038041"/>
          </a:xfrm>
          <a:prstGeom prst="rect">
            <a:avLst/>
          </a:prstGeom>
        </p:spPr>
      </p:pic>
      <p:pic>
        <p:nvPicPr>
          <p:cNvPr id="45" name="Picture 44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0C0D6FD5-4EEB-F8EE-F92C-E559097C9E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06478" y="2023379"/>
            <a:ext cx="5391156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1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5649 C 0.07735 0.11805 0.15495 0.29282 0.20339 0.25277 C 0.25196 0.21273 0.29102 -0.2963 0.29102 -0.29584 L 0.29102 -0.2963 L 0.29232 -0.29977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3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12315 C 0.04062 0.08843 0.08138 0.30023 0.10677 0.25162 C 0.13229 0.20301 0.15273 -0.41366 0.15273 -0.41342 L 0.15273 -0.41366 L 0.15351 -0.41805 " pathEditMode="relative" rAng="0" ptsTypes="AAAAA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43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9699 C 0.01992 0.1 0.03985 0.29722 0.05235 0.25208 C 0.06485 0.20694 0.07487 -0.36806 0.07487 -0.3676 L 0.07487 -0.36806 L 0.07526 -0.37199 " pathEditMode="relative" rAng="0" ptsTypes="AAAAA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402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13403 C -0.01133 0.08356 -0.02266 0.30139 -0.02982 0.25139 C -0.03685 0.20162 -0.04258 -0.43311 -0.04258 -0.43264 L -0.04258 -0.43311 L -0.04271 -0.4375 " pathEditMode="relative" rAng="0" ptsTypes="AAAAA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44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16 -0.13542 C -0.16054 0.05416 -0.14192 0.24375 -0.11354 0.21666 C -0.08528 0.18958 -0.04726 -0.05417 -0.00924 -0.29769 " pathEditMode="relative" ptsTypes="AAA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24 -0.03287 C -0.1957 -0.08704 -0.2043 -0.14097 -0.18724 -0.09329 C -0.17031 -0.04583 -0.11458 0.28171 -0.08529 0.25255 C -0.05599 0.22338 -0.03372 -0.02245 -0.01146 -0.26829 " pathEditMode="relative" ptsTypes="AAAA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81 0.00417 C -0.12643 0.19537 -0.09206 0.38681 -0.06589 0.36042 C -0.03971 0.33403 -0.02174 0.08981 -0.00378 -0.15417 " pathEditMode="relative" ptsTypes="AAA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1 0.04468 C -0.18528 0.19514 -0.18047 0.34537 -0.14218 0.31134 C -0.1039 0.27731 -0.03216 0.05903 0.03959 -0.15926 " pathEditMode="relative" ptsTypes="AAA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87 0.01574 C -0.19856 0.20416 -0.17526 0.39259 -0.14817 0.37407 C -0.12096 0.35578 -0.08997 0.13055 -0.05898 -0.09445 " pathEditMode="relative" ptsTypes="AAA">
                                      <p:cBhvr>
                                        <p:cTn id="1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04 0.0412 C -0.16367 0.1794 -0.12331 0.31759 -0.10222 0.30162 C -0.08112 0.28565 -0.0793 0.11551 -0.07748 -0.0544 " pathEditMode="relative" ptsTypes="AAA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1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Supporto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3FCE-B5A0-0345-8570-191C44D104C5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15</a:t>
            </a:fld>
            <a:endParaRPr lang="en-IT"/>
          </a:p>
        </p:txBody>
      </p:sp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F197775-3948-FCCA-B94E-EB40CF25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650" y="107949"/>
            <a:ext cx="5398350" cy="67214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49" y="1666874"/>
            <a:ext cx="6484939" cy="334803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it-IT"/>
              <a:t>ServiceDesk:</a:t>
            </a:r>
          </a:p>
          <a:p>
            <a:pPr lvl="1">
              <a:lnSpc>
                <a:spcPct val="120000"/>
              </a:lnSpc>
            </a:pPr>
            <a:r>
              <a:rPr lang="it-IT" u="sng"/>
              <a:t>Modalità di contatto</a:t>
            </a:r>
            <a:r>
              <a:rPr lang="it-IT">
                <a:hlinkClick r:id="rId3"/>
              </a:rPr>
              <a:t>:</a:t>
            </a:r>
          </a:p>
          <a:p>
            <a:pPr lvl="2">
              <a:lnSpc>
                <a:spcPct val="120000"/>
              </a:lnSpc>
            </a:pPr>
            <a:r>
              <a:rPr lang="it-IT" u="sng">
                <a:hlinkClick r:id="rId3"/>
              </a:rPr>
              <a:t>https://servicedesk.cloud.infn.it</a:t>
            </a:r>
            <a:endParaRPr lang="it-IT" u="sng"/>
          </a:p>
          <a:p>
            <a:pPr lvl="2">
              <a:lnSpc>
                <a:spcPct val="120000"/>
              </a:lnSpc>
            </a:pPr>
            <a:r>
              <a:rPr lang="it-IT" u="sng">
                <a:hlinkClick r:id="rId4"/>
              </a:rPr>
              <a:t>cloud-support@infn.it</a:t>
            </a:r>
            <a:endParaRPr lang="it-IT" u="sng"/>
          </a:p>
          <a:p>
            <a:pPr lvl="1">
              <a:lnSpc>
                <a:spcPct val="120000"/>
              </a:lnSpc>
            </a:pPr>
            <a:r>
              <a:rPr lang="it-IT" u="sng"/>
              <a:t>Tipi di richieste</a:t>
            </a:r>
          </a:p>
          <a:p>
            <a:pPr lvl="2">
              <a:lnSpc>
                <a:spcPct val="120000"/>
              </a:lnSpc>
            </a:pPr>
            <a:r>
              <a:rPr lang="it-IT"/>
              <a:t>Registrazioni – uso risorse e soluzioni, personale o collaborazione</a:t>
            </a:r>
          </a:p>
          <a:p>
            <a:pPr lvl="2">
              <a:lnSpc>
                <a:spcPct val="120000"/>
              </a:lnSpc>
            </a:pPr>
            <a:r>
              <a:rPr lang="it-IT"/>
              <a:t>Problemi tecnici &amp; Sugerimenti di miglioramento</a:t>
            </a:r>
          </a:p>
          <a:p>
            <a:pPr lvl="2">
              <a:lnSpc>
                <a:spcPct val="120000"/>
              </a:lnSpc>
            </a:pPr>
            <a:r>
              <a:rPr lang="it-IT"/>
              <a:t>Training</a:t>
            </a:r>
          </a:p>
          <a:p>
            <a:pPr>
              <a:lnSpc>
                <a:spcPct val="120000"/>
              </a:lnSpc>
            </a:pPr>
            <a:r>
              <a:rPr lang="it-IT"/>
              <a:t>Supportare i supporter:</a:t>
            </a:r>
          </a:p>
          <a:p>
            <a:pPr lvl="1">
              <a:lnSpc>
                <a:spcPct val="120000"/>
              </a:lnSpc>
            </a:pPr>
            <a:r>
              <a:rPr lang="it-IT"/>
              <a:t>Guide, template</a:t>
            </a:r>
          </a:p>
          <a:p>
            <a:pPr lvl="1">
              <a:lnSpc>
                <a:spcPct val="120000"/>
              </a:lnSpc>
            </a:pPr>
            <a:r>
              <a:rPr lang="it-IT"/>
              <a:t>Checkpoint settimanali</a:t>
            </a:r>
          </a:p>
          <a:p>
            <a:pPr lvl="2"/>
            <a:endParaRPr lang="it-IT"/>
          </a:p>
          <a:p>
            <a:pPr lvl="1"/>
            <a:endParaRPr lang="en-IT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87" y="5077150"/>
            <a:ext cx="10737113" cy="1080770"/>
          </a:xfrm>
        </p:spPr>
        <p:txBody>
          <a:bodyPr>
            <a:normAutofit fontScale="77500" lnSpcReduction="20000"/>
          </a:bodyPr>
          <a:lstStyle/>
          <a:p>
            <a:r>
              <a:rPr lang="en-IT"/>
              <a:t>Good &amp; Bad: sistema di supporto organizzato a livelli e con turni, ma</a:t>
            </a:r>
          </a:p>
          <a:p>
            <a:pPr lvl="1"/>
            <a:r>
              <a:rPr lang="en-GB"/>
              <a:t>Internamente: P</a:t>
            </a:r>
            <a:r>
              <a:rPr lang="en-IT"/>
              <a:t>rimo livello di supporto /turni coperto solo da ~4 persone</a:t>
            </a:r>
          </a:p>
          <a:p>
            <a:pPr lvl="1"/>
            <a:r>
              <a:rPr lang="en-IT"/>
              <a:t>Esternamente (utenti): Evidente la non lettura delle guide, in particolare “Getting Started” </a:t>
            </a:r>
          </a:p>
        </p:txBody>
      </p:sp>
    </p:spTree>
    <p:extLst>
      <p:ext uri="{BB962C8B-B14F-4D97-AF65-F5344CB8AC3E}">
        <p14:creationId xmlns:p14="http://schemas.microsoft.com/office/powerpoint/2010/main" val="259926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44 -0.00185 C -0.19922 0.08217 -0.2 0.16597 -0.17852 0.14815 C -0.15704 0.13055 -0.06954 -0.10787 -0.06954 -0.10787 L -0.06954 -0.10787 " pathEditMode="relative" ptsTypes="AAAA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EAA7C2-9956-A2E8-AA93-BE638526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A572-110F-8F47-B00C-C2B34523EB99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C065A-B118-CCED-D631-F851FD7B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74081-6E29-75A6-4456-A5515FF9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16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492B90-CF59-3BB4-1AF9-8B1E056D62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1" y="5340277"/>
            <a:ext cx="10737849" cy="721042"/>
          </a:xfrm>
        </p:spPr>
        <p:txBody>
          <a:bodyPr>
            <a:normAutofit lnSpcReduction="10000"/>
          </a:bodyPr>
          <a:lstStyle/>
          <a:p>
            <a:r>
              <a:rPr lang="en-IT"/>
              <a:t>Molto da migliorare: SLA, corretta classificazione delle richieste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815BCA-A962-30AE-A9A4-4DF9DA63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Supporto – alcuni numeri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CD5644-ABF5-D6FE-E444-B0F16C47DF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1" y="1666876"/>
            <a:ext cx="5480050" cy="482117"/>
          </a:xfrm>
        </p:spPr>
        <p:txBody>
          <a:bodyPr>
            <a:normAutofit fontScale="40000" lnSpcReduction="20000"/>
          </a:bodyPr>
          <a:lstStyle/>
          <a:p>
            <a:r>
              <a:rPr lang="en-IT"/>
              <a:t>Numero totale ticket aperti: </a:t>
            </a:r>
            <a:r>
              <a:rPr lang="en-IT" b="1"/>
              <a:t>561</a:t>
            </a:r>
          </a:p>
          <a:p>
            <a:r>
              <a:rPr lang="en-IT"/>
              <a:t>Attualmente aperti: </a:t>
            </a:r>
            <a:r>
              <a:rPr lang="en-IT" b="1"/>
              <a:t>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5FFBD-F363-B336-F095-316D6862B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294" y="1327301"/>
            <a:ext cx="7301256" cy="343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1DA2EA0-D142-5D8E-D385-DCC61EBCD8C0}"/>
              </a:ext>
            </a:extLst>
          </p:cNvPr>
          <p:cNvSpPr txBox="1">
            <a:spLocks/>
          </p:cNvSpPr>
          <p:nvPr/>
        </p:nvSpPr>
        <p:spPr>
          <a:xfrm>
            <a:off x="615950" y="2294471"/>
            <a:ext cx="5480050" cy="482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/>
              <a:t>Richieste registrazione:: </a:t>
            </a:r>
            <a:r>
              <a:rPr lang="en-IT" b="1"/>
              <a:t>322</a:t>
            </a:r>
          </a:p>
          <a:p>
            <a:r>
              <a:rPr lang="en-IT"/>
              <a:t>Attualmente aperte: </a:t>
            </a:r>
            <a:r>
              <a:rPr lang="en-IT" b="1"/>
              <a:t>7</a:t>
            </a:r>
          </a:p>
        </p:txBody>
      </p:sp>
      <p:pic>
        <p:nvPicPr>
          <p:cNvPr id="12" name="Picture 11" descr="Chart, pie chart&#10;&#10;Description automatically generated">
            <a:extLst>
              <a:ext uri="{FF2B5EF4-FFF2-40B4-BE49-F238E27FC236}">
                <a16:creationId xmlns:a16="http://schemas.microsoft.com/office/drawing/2014/main" id="{6E01A692-9083-BAD9-42D6-0CEF25132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86" y="2806625"/>
            <a:ext cx="22987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73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Comunicazione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5584825" cy="311785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fontAlgn="base"/>
            <a:r>
              <a:rPr lang="it-IT"/>
              <a:t>Sito web: </a:t>
            </a:r>
            <a:r>
              <a:rPr lang="en-US"/>
              <a:t>​</a:t>
            </a:r>
            <a:r>
              <a:rPr lang="it-IT" u="sng">
                <a:hlinkClick r:id="rId2"/>
              </a:rPr>
              <a:t>https://www -cloud.infn.it</a:t>
            </a:r>
            <a:r>
              <a:rPr lang="it-IT"/>
              <a:t> </a:t>
            </a:r>
            <a:r>
              <a:rPr lang="en-US"/>
              <a:t>​</a:t>
            </a:r>
          </a:p>
          <a:p>
            <a:pPr lvl="1" fontAlgn="base"/>
            <a:r>
              <a:rPr lang="en-US"/>
              <a:t>Accessibilità = WCAG 2.1 </a:t>
            </a:r>
          </a:p>
          <a:p>
            <a:pPr lvl="1" fontAlgn="base"/>
            <a:r>
              <a:rPr lang="en-US"/>
              <a:t>Blogs</a:t>
            </a:r>
          </a:p>
          <a:p>
            <a:pPr lvl="1" fontAlgn="base"/>
            <a:r>
              <a:rPr lang="en-US"/>
              <a:t>Canali Social: </a:t>
            </a:r>
            <a:r>
              <a:rPr lang="en-US">
                <a:hlinkClick r:id="rId3"/>
              </a:rPr>
              <a:t>Twitter</a:t>
            </a:r>
            <a:r>
              <a:rPr lang="en-US"/>
              <a:t>, </a:t>
            </a:r>
            <a:r>
              <a:rPr lang="en-US">
                <a:hlinkClick r:id="rId4"/>
              </a:rPr>
              <a:t>YouTube</a:t>
            </a:r>
            <a:r>
              <a:rPr lang="en-US"/>
              <a:t>, </a:t>
            </a:r>
            <a:r>
              <a:rPr lang="en-US">
                <a:hlinkClick r:id="rId5"/>
              </a:rPr>
              <a:t>Linkedin</a:t>
            </a:r>
            <a:endParaRPr lang="en-US"/>
          </a:p>
          <a:p>
            <a:pPr lvl="1" fontAlgn="base"/>
            <a:r>
              <a:rPr lang="en-US"/>
              <a:t>Eventi – partecipazione a conferenze</a:t>
            </a:r>
          </a:p>
          <a:p>
            <a:pPr lvl="2" fontAlgn="base"/>
            <a:r>
              <a:rPr lang="en-US"/>
              <a:t>GARR 2020, 2021</a:t>
            </a:r>
          </a:p>
          <a:p>
            <a:pPr lvl="2" fontAlgn="base"/>
            <a:r>
              <a:rPr lang="en-US"/>
              <a:t>EGI Conference 2020</a:t>
            </a:r>
          </a:p>
          <a:p>
            <a:pPr lvl="2" fontAlgn="base"/>
            <a:r>
              <a:rPr lang="en-US"/>
              <a:t>CCR 2020, 2021</a:t>
            </a:r>
          </a:p>
          <a:p>
            <a:pPr lvl="2" fontAlgn="base"/>
            <a:r>
              <a:rPr lang="en-US">
                <a:hlinkClick r:id="rId6"/>
              </a:rPr>
              <a:t>ISGC 2022</a:t>
            </a:r>
            <a:endParaRPr lang="en-US"/>
          </a:p>
          <a:p>
            <a:pPr lvl="2" fontAlgn="base"/>
            <a:r>
              <a:rPr lang="en-US"/>
              <a:t>Workshop AI@INFN </a:t>
            </a:r>
            <a:endParaRPr lang="it-IT"/>
          </a:p>
          <a:p>
            <a:pPr lvl="1"/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A047-3DE9-8E4C-96AF-122BEEE091EE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17</a:t>
            </a:fld>
            <a:endParaRPr lang="en-IT"/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1987D3-383E-BC18-0798-A41E8D91F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757" y="1477796"/>
            <a:ext cx="4527144" cy="4488498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B3F0A3-6478-5103-E2D3-752F47574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743" y="2309761"/>
            <a:ext cx="10273257" cy="3702729"/>
          </a:xfrm>
          <a:prstGeom prst="rect">
            <a:avLst/>
          </a:prstGeom>
        </p:spPr>
      </p:pic>
      <p:pic>
        <p:nvPicPr>
          <p:cNvPr id="13" name="Picture 12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646758EA-F6C5-64AC-04D0-AF1F97C11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4438" y="1961680"/>
            <a:ext cx="6617562" cy="467201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AAF9D45-46B2-9C41-AE16-F4ACF8F4E727}"/>
              </a:ext>
            </a:extLst>
          </p:cNvPr>
          <p:cNvGrpSpPr/>
          <p:nvPr/>
        </p:nvGrpSpPr>
        <p:grpSpPr>
          <a:xfrm>
            <a:off x="1988287" y="2251242"/>
            <a:ext cx="9710025" cy="4693051"/>
            <a:chOff x="1988287" y="2251242"/>
            <a:chExt cx="9710025" cy="4693051"/>
          </a:xfrm>
        </p:grpSpPr>
        <p:pic>
          <p:nvPicPr>
            <p:cNvPr id="15" name="Picture 1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BD4BD71-4C89-88E3-14FC-87024B73B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88287" y="3029518"/>
              <a:ext cx="5116722" cy="3914775"/>
            </a:xfrm>
            <a:prstGeom prst="rect">
              <a:avLst/>
            </a:prstGeom>
          </p:spPr>
        </p:pic>
        <p:pic>
          <p:nvPicPr>
            <p:cNvPr id="17" name="Picture 16" descr="A picture containing text, monitor, screenshot, screen&#10;&#10;Description automatically generated">
              <a:extLst>
                <a:ext uri="{FF2B5EF4-FFF2-40B4-BE49-F238E27FC236}">
                  <a16:creationId xmlns:a16="http://schemas.microsoft.com/office/drawing/2014/main" id="{A32B81D6-8200-FE66-337D-37BBA02C8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2488" y="2251242"/>
              <a:ext cx="4295824" cy="4672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86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66 -0.13842 C -0.13984 -0.03426 -0.1099 0.06991 -0.09349 0.04908 C -0.07708 0.02824 -0.07422 -0.11759 -0.07122 -0.26342 " pathEditMode="relative" ptsTypes="A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18 -0.09444 C -0.13308 0.03473 -0.09297 0.16389 -0.03607 0.13264 C 0.0207 0.10139 0.09427 -0.09027 0.16783 -0.28171 " pathEditMode="relative" ptsTypes="AAA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86 -0.07268 C -0.1487 0.07778 -0.09141 0.22847 -0.03829 0.19398 C 0.01484 0.15972 0.11289 -0.2787 0.11289 -0.2787 L 0.11289 -0.2787 " pathEditMode="relative" ptsTypes="AAAA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4 0.0463 C -0.14362 0.19954 -0.09284 0.35278 -0.02565 0.31296 C 0.04153 0.27292 0.12513 0.03982 0.20872 -0.19329 " pathEditMode="relative" ptsTypes="AAA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99F4D-4F93-F816-8289-00D726B5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1B87-D09A-5347-8575-C9FEB0E0CA2C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E5BFC-9A6B-C752-41C6-529071B2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07894-B03B-6B7B-C20B-209DF644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18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43498-4DD7-9E37-4B6A-5E7047168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5525131"/>
            <a:ext cx="11156950" cy="721042"/>
          </a:xfrm>
        </p:spPr>
        <p:txBody>
          <a:bodyPr>
            <a:normAutofit fontScale="62500" lnSpcReduction="20000"/>
          </a:bodyPr>
          <a:lstStyle/>
          <a:p>
            <a:r>
              <a:rPr lang="en-IT"/>
              <a:t>Good &amp; Bad: Infrastruttura e le soluzioni di INFN Cloud usate con successo per corsi sia organizzati da noi che da “esterni”</a:t>
            </a:r>
          </a:p>
          <a:p>
            <a:pPr lvl="1"/>
            <a:r>
              <a:rPr lang="en-IT"/>
              <a:t>Tuttavia – alla mancanza di personale si aggiungono anche difficoltà provocate da vincoli normativi interni non chiari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C1907E-134F-553D-0DE8-9EAB03E7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Formazione (1)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658290-9046-2EE9-49CD-6D6AE6DC7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328738"/>
            <a:ext cx="10737850" cy="451485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IT"/>
              <a:t>Corsi:</a:t>
            </a:r>
          </a:p>
          <a:p>
            <a:pPr lvl="1">
              <a:lnSpc>
                <a:spcPct val="120000"/>
              </a:lnSpc>
            </a:pPr>
            <a:r>
              <a:rPr lang="en-IT"/>
              <a:t>2022</a:t>
            </a:r>
          </a:p>
          <a:p>
            <a:pPr lvl="2">
              <a:lnSpc>
                <a:spcPct val="120000"/>
              </a:lnSpc>
            </a:pPr>
            <a:r>
              <a:rPr lang="en-GB"/>
              <a:t>New: </a:t>
            </a:r>
            <a:r>
              <a:rPr lang="en-GB">
                <a:hlinkClick r:id="rId2"/>
              </a:rPr>
              <a:t>Uso e sviluppo di applicazioni e servizi su INFN Cloud </a:t>
            </a:r>
            <a:endParaRPr lang="en-GB">
              <a:hlinkClick r:id="rId3"/>
            </a:endParaRPr>
          </a:p>
          <a:p>
            <a:pPr lvl="2">
              <a:lnSpc>
                <a:spcPct val="120000"/>
              </a:lnSpc>
            </a:pPr>
            <a:r>
              <a:rPr lang="en-GB">
                <a:hlinkClick r:id="rId3"/>
              </a:rPr>
              <a:t>Docker e orchestrazione di container - II edizione </a:t>
            </a:r>
            <a:endParaRPr lang="en-GB"/>
          </a:p>
          <a:p>
            <a:pPr lvl="2">
              <a:lnSpc>
                <a:spcPct val="120000"/>
              </a:lnSpc>
            </a:pPr>
            <a:r>
              <a:rPr lang="en-GB">
                <a:hlinkClick r:id="rId4"/>
              </a:rPr>
              <a:t>DataScience con Python: dalle Stringhe all’Intelligenza artificiale – II edizione</a:t>
            </a:r>
            <a:endParaRPr lang="en-GB">
              <a:hlinkClick r:id="rId5"/>
            </a:endParaRPr>
          </a:p>
          <a:p>
            <a:pPr lvl="2">
              <a:lnSpc>
                <a:spcPct val="120000"/>
              </a:lnSpc>
            </a:pPr>
            <a:endParaRPr lang="en-IT"/>
          </a:p>
          <a:p>
            <a:pPr lvl="1">
              <a:lnSpc>
                <a:spcPct val="120000"/>
              </a:lnSpc>
            </a:pPr>
            <a:r>
              <a:rPr lang="en-IT"/>
              <a:t>2021</a:t>
            </a:r>
          </a:p>
          <a:p>
            <a:pPr lvl="2">
              <a:lnSpc>
                <a:spcPct val="120000"/>
              </a:lnSpc>
            </a:pPr>
            <a:r>
              <a:rPr lang="en-GB">
                <a:hlinkClick r:id="rId6"/>
              </a:rPr>
              <a:t>Second ML-INFN Hackathon: Starting Level </a:t>
            </a:r>
            <a:endParaRPr lang="en-GB">
              <a:hlinkClick r:id="rId7"/>
            </a:endParaRPr>
          </a:p>
          <a:p>
            <a:pPr lvl="2">
              <a:lnSpc>
                <a:spcPct val="120000"/>
              </a:lnSpc>
            </a:pPr>
            <a:r>
              <a:rPr lang="en-GB">
                <a:hlinkClick r:id="rId7"/>
              </a:rPr>
              <a:t>DataScience con Python: dalel Stringhe all’Intelligenza artificiale</a:t>
            </a:r>
            <a:endParaRPr lang="en-GB">
              <a:hlinkClick r:id="rId5"/>
            </a:endParaRPr>
          </a:p>
          <a:p>
            <a:pPr lvl="2">
              <a:lnSpc>
                <a:spcPct val="120000"/>
              </a:lnSpc>
            </a:pPr>
            <a:r>
              <a:rPr lang="en-GB">
                <a:hlinkClick r:id="rId5"/>
              </a:rPr>
              <a:t>Tutorial Days CCR : Amministrazione di risorse erogate attraverso INFN Cloud</a:t>
            </a:r>
          </a:p>
          <a:p>
            <a:pPr lvl="2">
              <a:lnSpc>
                <a:spcPct val="120000"/>
              </a:lnSpc>
            </a:pPr>
            <a:r>
              <a:rPr lang="en-GB">
                <a:hlinkClick r:id="rId8"/>
              </a:rPr>
              <a:t>Big Data E Machine Learning  </a:t>
            </a:r>
            <a:endParaRPr lang="en-GB"/>
          </a:p>
          <a:p>
            <a:pPr lvl="2">
              <a:lnSpc>
                <a:spcPct val="120000"/>
              </a:lnSpc>
            </a:pPr>
            <a:r>
              <a:rPr lang="en-GB">
                <a:hlinkClick r:id="rId9"/>
              </a:rPr>
              <a:t>First ML-INFN Hackathon </a:t>
            </a:r>
            <a:endParaRPr lang="en-GB">
              <a:hlinkClick r:id="rId10"/>
            </a:endParaRPr>
          </a:p>
          <a:p>
            <a:pPr lvl="2">
              <a:lnSpc>
                <a:spcPct val="120000"/>
              </a:lnSpc>
            </a:pPr>
            <a:r>
              <a:rPr lang="en-GB">
                <a:hlinkClick r:id="rId10"/>
              </a:rPr>
              <a:t>Docker e orchestrazione di container </a:t>
            </a:r>
            <a:endParaRPr lang="en-IT"/>
          </a:p>
          <a:p>
            <a:pPr lvl="1">
              <a:lnSpc>
                <a:spcPct val="120000"/>
              </a:lnSpc>
            </a:pPr>
            <a:r>
              <a:rPr lang="en-IT"/>
              <a:t>2020</a:t>
            </a:r>
          </a:p>
          <a:p>
            <a:pPr lvl="2">
              <a:lnSpc>
                <a:spcPct val="120000"/>
              </a:lnSpc>
            </a:pPr>
            <a:r>
              <a:rPr lang="en-IT"/>
              <a:t>Tutorial Days CCR:</a:t>
            </a:r>
          </a:p>
          <a:p>
            <a:pPr lvl="3">
              <a:lnSpc>
                <a:spcPct val="120000"/>
              </a:lnSpc>
            </a:pPr>
            <a:r>
              <a:rPr lang="en-GB">
                <a:hlinkClick r:id="rId11"/>
              </a:rPr>
              <a:t>Tutorial days di CCR : INFN Cloud - Utenti e Use cases </a:t>
            </a:r>
            <a:endParaRPr lang="en-GB">
              <a:hlinkClick r:id="rId12"/>
            </a:endParaRPr>
          </a:p>
          <a:p>
            <a:pPr lvl="3">
              <a:lnSpc>
                <a:spcPct val="120000"/>
              </a:lnSpc>
            </a:pPr>
            <a:r>
              <a:rPr lang="en-GB">
                <a:hlinkClick r:id="rId12"/>
              </a:rPr>
              <a:t>Tutorial days di CCR: INFN Cloud - Federated cloud sysadmins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2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99F4D-4F93-F816-8289-00D726B5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9FDB-A7EF-754D-AA1D-2D02FB818CD5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E5BFC-9A6B-C752-41C6-529071B2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07894-B03B-6B7B-C20B-209DF644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19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C1907E-134F-553D-0DE8-9EAB03E7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Formazione (2)</a:t>
            </a: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DC204C6-A64F-F490-4AF8-29476EF4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525" y="870578"/>
            <a:ext cx="6423375" cy="532464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658290-9046-2EE9-49CD-6D6AE6DC7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328738"/>
            <a:ext cx="4987575" cy="430245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/>
              <a:t>Webinars:</a:t>
            </a:r>
          </a:p>
          <a:p>
            <a:pPr lvl="1">
              <a:lnSpc>
                <a:spcPct val="120000"/>
              </a:lnSpc>
            </a:pPr>
            <a:r>
              <a:rPr lang="en-IT"/>
              <a:t> Tutte le guide hanno un webinar</a:t>
            </a:r>
          </a:p>
          <a:p>
            <a:pPr>
              <a:lnSpc>
                <a:spcPct val="120000"/>
              </a:lnSpc>
            </a:pPr>
            <a:r>
              <a:rPr lang="en-IT" b="1"/>
              <a:t>NEW – Formazione Interna</a:t>
            </a:r>
          </a:p>
          <a:p>
            <a:pPr lvl="1">
              <a:lnSpc>
                <a:spcPct val="120000"/>
              </a:lnSpc>
            </a:pPr>
            <a:r>
              <a:rPr lang="en-GB"/>
              <a:t>C</a:t>
            </a:r>
            <a:r>
              <a:rPr lang="en-IT"/>
              <a:t>ome parte del processo di messa in </a:t>
            </a:r>
            <a:r>
              <a:rPr lang="en-IT" b="1"/>
              <a:t>produzione</a:t>
            </a:r>
            <a:r>
              <a:rPr lang="en-IT"/>
              <a:t> di </a:t>
            </a:r>
            <a:r>
              <a:rPr lang="en-IT" b="1"/>
              <a:t>nuovi servizi </a:t>
            </a:r>
            <a:r>
              <a:rPr lang="en-IT"/>
              <a:t>vengono organizzati seminari interni per </a:t>
            </a:r>
            <a:r>
              <a:rPr lang="en-GB"/>
              <a:t>i</a:t>
            </a:r>
            <a:r>
              <a:rPr lang="en-IT"/>
              <a:t> gruppi di </a:t>
            </a:r>
            <a:r>
              <a:rPr lang="en-IT" b="1"/>
              <a:t>gestione operativa  </a:t>
            </a:r>
            <a:r>
              <a:rPr lang="en-IT"/>
              <a:t>e </a:t>
            </a:r>
            <a:r>
              <a:rPr lang="en-IT" b="1"/>
              <a:t>supporto</a:t>
            </a:r>
          </a:p>
          <a:p>
            <a:pPr lvl="1">
              <a:lnSpc>
                <a:spcPct val="120000"/>
              </a:lnSpc>
            </a:pPr>
            <a:r>
              <a:rPr lang="en-IT"/>
              <a:t>Fino ad ora: Harbor, NaaS, MinIO Gateway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036FF62-0CDB-8A24-3D46-CC9BC28D2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878" y="3000374"/>
            <a:ext cx="6832094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66 0.01967 C -0.22526 0.19514 -0.20261 0.37083 -0.17539 0.32569 C -0.14831 0.28032 -0.0849 -0.25139 -0.0849 -0.25093 L -0.0849 -0.25139 L -0.07969 -0.26505 " pathEditMode="relative" rAng="0" ptsTypes="AAAAA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14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64 -0.04005 C -0.21159 0.10509 -0.16328 0.25046 -0.10547 0.21528 C -0.04753 0.18009 0.01992 -0.03495 0.08737 -0.25 " pathEditMode="relative" rAng="0" ptsTypes="AAA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5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Introduzione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IT" i="1" err="1">
                <a:solidFill>
                  <a:schemeClr val="tx1"/>
                </a:solidFill>
                <a:latin typeface="Fira Sans"/>
              </a:rPr>
              <a:t>Descrizione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generale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WP e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compiti</a:t>
            </a:r>
            <a:endParaRPr lang="en-IT" i="1">
              <a:solidFill>
                <a:schemeClr val="tx1"/>
              </a:solidFill>
              <a:latin typeface="Fira Sans"/>
            </a:endParaRPr>
          </a:p>
          <a:p>
            <a:pPr lvl="1"/>
            <a:r>
              <a:rPr lang="en-IT" i="1">
                <a:solidFill>
                  <a:schemeClr val="tx1"/>
                </a:solidFill>
                <a:latin typeface="Fira Sans"/>
              </a:rPr>
              <a:t>Highlight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dell'attività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svolta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durante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il primo anno di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produzione</a:t>
            </a:r>
            <a:endParaRPr lang="en-IT" i="1">
              <a:solidFill>
                <a:schemeClr val="tx1"/>
              </a:solidFill>
              <a:latin typeface="Fira Sans"/>
            </a:endParaRPr>
          </a:p>
          <a:p>
            <a:pPr lvl="1"/>
            <a:r>
              <a:rPr lang="en-IT" i="1" err="1">
                <a:solidFill>
                  <a:schemeClr val="tx1"/>
                </a:solidFill>
                <a:latin typeface="Fira Sans"/>
              </a:rPr>
              <a:t>Considerazioni</a:t>
            </a:r>
            <a:r>
              <a:rPr lang="en-IT" i="1">
                <a:solidFill>
                  <a:schemeClr val="tx1"/>
                </a:solidFill>
                <a:latin typeface="Fira Sans"/>
              </a:rPr>
              <a:t>, lessons learned,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cosa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abbiamo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</a:t>
            </a:r>
            <a:r>
              <a:rPr lang="en-IT" i="1" err="1">
                <a:solidFill>
                  <a:schemeClr val="tx1"/>
                </a:solidFill>
                <a:latin typeface="Fira Sans"/>
              </a:rPr>
              <a:t>fatto</a:t>
            </a:r>
            <a:r>
              <a:rPr lang="en-IT" i="1">
                <a:solidFill>
                  <a:schemeClr val="tx1"/>
                </a:solidFill>
                <a:latin typeface="Fira Sans"/>
              </a:rPr>
              <a:t> bene, male</a:t>
            </a:r>
            <a:endParaRPr lang="en-IT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75DC-6A23-F342-B40E-C2D169824872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</a:t>
            </a:fld>
            <a:endParaRPr lang="en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F6B3DD5-6594-2917-F283-C650CCD24C70}"/>
                  </a:ext>
                </a:extLst>
              </p14:cNvPr>
              <p14:cNvContentPartPr/>
              <p14:nvPr/>
            </p14:nvContentPartPr>
            <p14:xfrm>
              <a:off x="1250022" y="2020584"/>
              <a:ext cx="9524" cy="952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F6B3DD5-6594-2917-F283-C650CCD24C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822" y="154438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9A9FF2-E2AC-9248-C141-94140A2D9002}"/>
                  </a:ext>
                </a:extLst>
              </p14:cNvPr>
              <p14:cNvContentPartPr/>
              <p14:nvPr/>
            </p14:nvContentPartPr>
            <p14:xfrm>
              <a:off x="1250022" y="2020584"/>
              <a:ext cx="9524" cy="95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9A9FF2-E2AC-9248-C141-94140A2D90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822" y="1544384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904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ACE80-F175-F9EA-9AC5-C4B1039F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91A2-FC45-6F44-A609-790916C2E11A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B864E-CB71-73F4-7861-73D79E45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B3568-41AD-A535-7715-C76E2F2A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20</a:t>
            </a:fld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3BBFF-4BBA-7B71-82BB-04952A0F49A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9E9E03-FE61-D5C4-9486-A44F86C6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Fira Sans"/>
              </a:rPr>
              <a:t>Monitoring and Accounting 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WP3 -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83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err="1">
                <a:latin typeface="Fira Sans"/>
              </a:rPr>
              <a:t>Obiettivi</a:t>
            </a:r>
            <a:r>
              <a:rPr lang="en-IT">
                <a:latin typeface="Fira Sans"/>
              </a:rPr>
              <a:t> e task di WP3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533360"/>
            <a:ext cx="10928350" cy="4623599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" sz="3800" err="1">
                <a:latin typeface="Fira Sans"/>
              </a:rPr>
              <a:t>Monitoraggio</a:t>
            </a:r>
            <a:r>
              <a:rPr lang="en" sz="3800">
                <a:latin typeface="Fira Sans"/>
              </a:rPr>
              <a:t> </a:t>
            </a:r>
            <a:endParaRPr lang="en" sz="3800"/>
          </a:p>
          <a:p>
            <a:pPr lvl="1">
              <a:lnSpc>
                <a:spcPct val="120000"/>
              </a:lnSpc>
            </a:pPr>
            <a:r>
              <a:rPr lang="en" sz="3400" err="1">
                <a:latin typeface="Fira Sans"/>
              </a:rPr>
              <a:t>Infrastruttura</a:t>
            </a:r>
            <a:r>
              <a:rPr lang="en" sz="3400">
                <a:latin typeface="Fira Sans"/>
              </a:rPr>
              <a:t> (BACKBONE) e </a:t>
            </a:r>
            <a:r>
              <a:rPr lang="en" sz="3400" err="1">
                <a:latin typeface="Fira Sans"/>
              </a:rPr>
              <a:t>relativi</a:t>
            </a:r>
            <a:r>
              <a:rPr lang="en" sz="3400">
                <a:latin typeface="Fira Sans"/>
              </a:rPr>
              <a:t> </a:t>
            </a:r>
            <a:r>
              <a:rPr lang="en" sz="3400" err="1">
                <a:latin typeface="Fira Sans"/>
              </a:rPr>
              <a:t>servizi</a:t>
            </a:r>
            <a:r>
              <a:rPr lang="en" sz="3400">
                <a:latin typeface="Fira Sans"/>
              </a:rPr>
              <a:t> </a:t>
            </a:r>
            <a:r>
              <a:rPr lang="en" sz="3400" err="1">
                <a:latin typeface="Fira Sans"/>
              </a:rPr>
              <a:t>ancillari</a:t>
            </a:r>
            <a:endParaRPr lang="en" sz="3400"/>
          </a:p>
          <a:p>
            <a:pPr lvl="1">
              <a:lnSpc>
                <a:spcPct val="120000"/>
              </a:lnSpc>
            </a:pPr>
            <a:r>
              <a:rPr lang="en" sz="3400">
                <a:latin typeface="Fira Sans"/>
              </a:rPr>
              <a:t>Servizi cloud (PaaS)</a:t>
            </a:r>
            <a:endParaRPr lang="en" sz="3400"/>
          </a:p>
          <a:p>
            <a:pPr lvl="1">
              <a:lnSpc>
                <a:spcPct val="120000"/>
              </a:lnSpc>
            </a:pPr>
            <a:r>
              <a:rPr lang="en" sz="3400" err="1">
                <a:latin typeface="Fira Sans"/>
              </a:rPr>
              <a:t>Risorse</a:t>
            </a:r>
            <a:r>
              <a:rPr lang="en" sz="3400">
                <a:latin typeface="Fira Sans"/>
              </a:rPr>
              <a:t> per Cloud </a:t>
            </a:r>
            <a:r>
              <a:rPr lang="en" sz="3400" err="1">
                <a:latin typeface="Fira Sans"/>
              </a:rPr>
              <a:t>Federata</a:t>
            </a:r>
            <a:endParaRPr lang="en" sz="3400"/>
          </a:p>
          <a:p>
            <a:pPr lvl="1">
              <a:lnSpc>
                <a:spcPct val="120000"/>
              </a:lnSpc>
            </a:pPr>
            <a:r>
              <a:rPr lang="en" sz="3400">
                <a:latin typeface="Fira Sans"/>
              </a:rPr>
              <a:t>Servizi </a:t>
            </a:r>
            <a:r>
              <a:rPr lang="en" sz="3400" err="1">
                <a:latin typeface="Fira Sans"/>
              </a:rPr>
              <a:t>utente</a:t>
            </a:r>
            <a:endParaRPr lang="en" sz="3400">
              <a:latin typeface="Fira Sans"/>
            </a:endParaRPr>
          </a:p>
          <a:p>
            <a:pPr>
              <a:lnSpc>
                <a:spcPct val="120000"/>
              </a:lnSpc>
            </a:pPr>
            <a:r>
              <a:rPr lang="en" sz="3800">
                <a:latin typeface="Fira Sans"/>
              </a:rPr>
              <a:t>Dashboard di </a:t>
            </a:r>
            <a:r>
              <a:rPr lang="it-IT" sz="3800">
                <a:latin typeface="Fira Sans"/>
              </a:rPr>
              <a:t>P</a:t>
            </a:r>
            <a:r>
              <a:rPr lang="en" sz="3800" err="1">
                <a:latin typeface="Fira Sans"/>
              </a:rPr>
              <a:t>rogetto</a:t>
            </a:r>
            <a:endParaRPr lang="en" sz="3800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" sz="3400" err="1">
                <a:latin typeface="Fira Sans"/>
              </a:rPr>
              <a:t>Visualizzazione</a:t>
            </a:r>
            <a:r>
              <a:rPr lang="en" sz="3400">
                <a:latin typeface="Fira Sans"/>
              </a:rPr>
              <a:t> di </a:t>
            </a:r>
            <a:r>
              <a:rPr lang="en" sz="3400" err="1">
                <a:latin typeface="Fira Sans"/>
              </a:rPr>
              <a:t>metriche</a:t>
            </a:r>
            <a:r>
              <a:rPr lang="en" sz="3400">
                <a:latin typeface="Fira Sans"/>
              </a:rPr>
              <a:t> di performance</a:t>
            </a:r>
          </a:p>
          <a:p>
            <a:pPr>
              <a:lnSpc>
                <a:spcPct val="120000"/>
              </a:lnSpc>
            </a:pPr>
            <a:r>
              <a:rPr lang="en" sz="3800" err="1">
                <a:latin typeface="Fira Sans"/>
                <a:cs typeface="Calibri"/>
              </a:rPr>
              <a:t>Notifiche</a:t>
            </a:r>
            <a:r>
              <a:rPr lang="en" sz="3800">
                <a:latin typeface="Fira Sans"/>
                <a:cs typeface="Calibri"/>
              </a:rPr>
              <a:t> di </a:t>
            </a:r>
            <a:r>
              <a:rPr lang="en" sz="3800" err="1">
                <a:latin typeface="Fira Sans"/>
                <a:cs typeface="Calibri"/>
              </a:rPr>
              <a:t>malfunzionamenti</a:t>
            </a:r>
            <a:r>
              <a:rPr lang="en" sz="3800">
                <a:latin typeface="Fira Sans"/>
                <a:cs typeface="Calibri"/>
              </a:rPr>
              <a:t>, </a:t>
            </a:r>
            <a:r>
              <a:rPr lang="en" sz="3800" err="1">
                <a:latin typeface="Fira Sans"/>
                <a:cs typeface="Calibri"/>
              </a:rPr>
              <a:t>degrado</a:t>
            </a:r>
            <a:r>
              <a:rPr lang="en" sz="3800">
                <a:latin typeface="Fira Sans"/>
                <a:cs typeface="Calibri"/>
              </a:rPr>
              <a:t> di performance, </a:t>
            </a:r>
            <a:r>
              <a:rPr lang="en" sz="3800" err="1">
                <a:latin typeface="Fira Sans"/>
                <a:cs typeface="Calibri"/>
              </a:rPr>
              <a:t>esaurimento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risorse</a:t>
            </a:r>
            <a:endParaRPr lang="en" sz="3800">
              <a:latin typeface="Fira Sans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" sz="3800" err="1">
                <a:latin typeface="Fira Sans"/>
                <a:cs typeface="Calibri"/>
              </a:rPr>
              <a:t>Pagina</a:t>
            </a:r>
            <a:r>
              <a:rPr lang="en" sz="3800">
                <a:latin typeface="Fira Sans"/>
                <a:cs typeface="Calibri"/>
              </a:rPr>
              <a:t> di </a:t>
            </a:r>
            <a:r>
              <a:rPr lang="en" sz="3800" err="1">
                <a:latin typeface="Fira Sans"/>
                <a:cs typeface="Calibri"/>
              </a:rPr>
              <a:t>stato</a:t>
            </a:r>
            <a:r>
              <a:rPr lang="en" sz="3800">
                <a:latin typeface="Fira Sans"/>
                <a:cs typeface="Calibri"/>
              </a:rPr>
              <a:t> con </a:t>
            </a:r>
            <a:r>
              <a:rPr lang="en" sz="3800" err="1">
                <a:latin typeface="Fira Sans"/>
                <a:cs typeface="Calibri"/>
              </a:rPr>
              <a:t>avvisi</a:t>
            </a:r>
            <a:r>
              <a:rPr lang="en" sz="3800">
                <a:latin typeface="Fira Sans"/>
                <a:cs typeface="Calibri"/>
              </a:rPr>
              <a:t> di downtime/maintenance</a:t>
            </a:r>
          </a:p>
          <a:p>
            <a:pPr>
              <a:lnSpc>
                <a:spcPct val="120000"/>
              </a:lnSpc>
            </a:pPr>
            <a:r>
              <a:rPr lang="en" sz="3800">
                <a:latin typeface="Fira Sans"/>
                <a:cs typeface="Calibri"/>
              </a:rPr>
              <a:t>Bollettino </a:t>
            </a:r>
            <a:r>
              <a:rPr lang="en" sz="3800" err="1">
                <a:latin typeface="Fira Sans"/>
                <a:cs typeface="Calibri"/>
              </a:rPr>
              <a:t>informativo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periodico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su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stato</a:t>
            </a:r>
            <a:r>
              <a:rPr lang="en" sz="3800">
                <a:latin typeface="Fira Sans"/>
                <a:cs typeface="Calibri"/>
              </a:rPr>
              <a:t> </a:t>
            </a:r>
            <a:r>
              <a:rPr lang="en" sz="3800" err="1">
                <a:latin typeface="Fira Sans"/>
                <a:cs typeface="Calibri"/>
              </a:rPr>
              <a:t>risorse</a:t>
            </a:r>
            <a:r>
              <a:rPr lang="en" sz="3800">
                <a:latin typeface="Fira Sans"/>
                <a:cs typeface="Calibri"/>
              </a:rPr>
              <a:t> e </a:t>
            </a:r>
            <a:r>
              <a:rPr lang="en" sz="3800" err="1">
                <a:latin typeface="Fira Sans"/>
                <a:cs typeface="Calibri"/>
              </a:rPr>
              <a:t>notifiche</a:t>
            </a:r>
            <a:endParaRPr lang="en" sz="3800">
              <a:latin typeface="Fira Sans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" sz="3800">
                <a:latin typeface="Fira Sans"/>
                <a:cs typeface="Calibri"/>
              </a:rPr>
              <a:t>Accounting</a:t>
            </a:r>
          </a:p>
          <a:p>
            <a:pPr lvl="1">
              <a:lnSpc>
                <a:spcPct val="120000"/>
              </a:lnSpc>
            </a:pPr>
            <a:r>
              <a:rPr lang="en" sz="3400" err="1">
                <a:latin typeface="Fira Sans"/>
                <a:cs typeface="Calibri"/>
              </a:rPr>
              <a:t>collezione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dati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su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uso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delle</a:t>
            </a:r>
            <a:r>
              <a:rPr lang="en" sz="3400">
                <a:latin typeface="Fira Sans"/>
                <a:cs typeface="Calibri"/>
              </a:rPr>
              <a:t> </a:t>
            </a:r>
            <a:r>
              <a:rPr lang="en" sz="3400" err="1">
                <a:latin typeface="Fira Sans"/>
                <a:cs typeface="Calibri"/>
              </a:rPr>
              <a:t>risorse</a:t>
            </a:r>
            <a:r>
              <a:rPr lang="en" sz="3400">
                <a:latin typeface="Fira Sans"/>
                <a:cs typeface="Calibri"/>
              </a:rPr>
              <a:t> (per </a:t>
            </a:r>
            <a:r>
              <a:rPr lang="en" sz="3400" err="1">
                <a:latin typeface="Fira Sans"/>
                <a:cs typeface="Calibri"/>
              </a:rPr>
              <a:t>utenti</a:t>
            </a:r>
            <a:r>
              <a:rPr lang="en" sz="3400">
                <a:latin typeface="Fira Sans"/>
                <a:cs typeface="Calibri"/>
              </a:rPr>
              <a:t> e per </a:t>
            </a:r>
            <a:r>
              <a:rPr lang="en" sz="3400" err="1">
                <a:latin typeface="Fira Sans"/>
                <a:cs typeface="Calibri"/>
              </a:rPr>
              <a:t>gruppi</a:t>
            </a:r>
            <a:r>
              <a:rPr lang="en" sz="3400">
                <a:latin typeface="Fira Sans"/>
                <a:cs typeface="Calibri"/>
              </a:rPr>
              <a:t>)</a:t>
            </a:r>
            <a:endParaRPr lang="en">
              <a:latin typeface="Calibri"/>
              <a:cs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0B392-550A-1D4F-9D23-82D498A568C0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2325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F50B24D9-9B73-3C83-5486-4B4918C7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172" y="2162432"/>
            <a:ext cx="2830964" cy="3981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C9AEC2-AEBD-8049-9CE6-E7A60B38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Fira Sans Medium"/>
              </a:rPr>
              <a:t>Monitoring</a:t>
            </a:r>
            <a:endParaRPr lang="en-US"/>
          </a:p>
        </p:txBody>
      </p:sp>
      <p:grpSp>
        <p:nvGrpSpPr>
          <p:cNvPr id="23" name="Gruppo 8">
            <a:extLst>
              <a:ext uri="{FF2B5EF4-FFF2-40B4-BE49-F238E27FC236}">
                <a16:creationId xmlns:a16="http://schemas.microsoft.com/office/drawing/2014/main" id="{0A8A2891-4204-4C17-BC5C-34E6A15155E6}"/>
              </a:ext>
            </a:extLst>
          </p:cNvPr>
          <p:cNvGrpSpPr/>
          <p:nvPr/>
        </p:nvGrpSpPr>
        <p:grpSpPr>
          <a:xfrm>
            <a:off x="6496849" y="5701902"/>
            <a:ext cx="1941502" cy="936555"/>
            <a:chOff x="2161062" y="4379151"/>
            <a:chExt cx="4364353" cy="3028950"/>
          </a:xfrm>
        </p:grpSpPr>
        <p:sp>
          <p:nvSpPr>
            <p:cNvPr id="27" name="Nuvola 9">
              <a:extLst>
                <a:ext uri="{FF2B5EF4-FFF2-40B4-BE49-F238E27FC236}">
                  <a16:creationId xmlns:a16="http://schemas.microsoft.com/office/drawing/2014/main" id="{A26D83E4-83F7-41B9-84A4-BBB5739D22A9}"/>
                </a:ext>
              </a:extLst>
            </p:cNvPr>
            <p:cNvSpPr/>
            <p:nvPr/>
          </p:nvSpPr>
          <p:spPr>
            <a:xfrm>
              <a:off x="2161062" y="4379151"/>
              <a:ext cx="4364353" cy="3028950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200"/>
            </a:p>
          </p:txBody>
        </p:sp>
        <p:grpSp>
          <p:nvGrpSpPr>
            <p:cNvPr id="28" name="Gruppo 10">
              <a:extLst>
                <a:ext uri="{FF2B5EF4-FFF2-40B4-BE49-F238E27FC236}">
                  <a16:creationId xmlns:a16="http://schemas.microsoft.com/office/drawing/2014/main" id="{192B811A-D4D3-4A7D-8DA8-43736489A09A}"/>
                </a:ext>
              </a:extLst>
            </p:cNvPr>
            <p:cNvGrpSpPr/>
            <p:nvPr/>
          </p:nvGrpSpPr>
          <p:grpSpPr>
            <a:xfrm>
              <a:off x="3032282" y="5102358"/>
              <a:ext cx="2261870" cy="2091383"/>
              <a:chOff x="3032282" y="5102358"/>
              <a:chExt cx="2261870" cy="2091383"/>
            </a:xfrm>
          </p:grpSpPr>
          <p:sp>
            <p:nvSpPr>
              <p:cNvPr id="29" name="Rettangolo 11">
                <a:extLst>
                  <a:ext uri="{FF2B5EF4-FFF2-40B4-BE49-F238E27FC236}">
                    <a16:creationId xmlns:a16="http://schemas.microsoft.com/office/drawing/2014/main" id="{E4397EED-F0FB-4049-A54C-6C20509D84D6}"/>
                  </a:ext>
                </a:extLst>
              </p:cNvPr>
              <p:cNvSpPr/>
              <p:nvPr/>
            </p:nvSpPr>
            <p:spPr>
              <a:xfrm>
                <a:off x="3032282" y="5102358"/>
                <a:ext cx="2261870" cy="141316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200"/>
              </a:p>
            </p:txBody>
          </p:sp>
          <p:grpSp>
            <p:nvGrpSpPr>
              <p:cNvPr id="30" name="Gruppo 12">
                <a:extLst>
                  <a:ext uri="{FF2B5EF4-FFF2-40B4-BE49-F238E27FC236}">
                    <a16:creationId xmlns:a16="http://schemas.microsoft.com/office/drawing/2014/main" id="{C7B427CF-ADA8-4104-8B5C-886354A75719}"/>
                  </a:ext>
                </a:extLst>
              </p:cNvPr>
              <p:cNvGrpSpPr/>
              <p:nvPr/>
            </p:nvGrpSpPr>
            <p:grpSpPr>
              <a:xfrm>
                <a:off x="3215162" y="5392350"/>
                <a:ext cx="1885950" cy="989485"/>
                <a:chOff x="3215162" y="5392350"/>
                <a:chExt cx="1885950" cy="989485"/>
              </a:xfrm>
            </p:grpSpPr>
            <p:pic>
              <p:nvPicPr>
                <p:cNvPr id="32" name="Picture 31" descr="Zabbix logo">
                  <a:extLst>
                    <a:ext uri="{FF2B5EF4-FFF2-40B4-BE49-F238E27FC236}">
                      <a16:creationId xmlns:a16="http://schemas.microsoft.com/office/drawing/2014/main" id="{2E3056BB-B449-46FD-BEF2-6A6F84F087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3117" y="5392350"/>
                  <a:ext cx="1590040" cy="4165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" name="CasellaDiTesto 15">
                  <a:extLst>
                    <a:ext uri="{FF2B5EF4-FFF2-40B4-BE49-F238E27FC236}">
                      <a16:creationId xmlns:a16="http://schemas.microsoft.com/office/drawing/2014/main" id="{BD7E15EC-0E5F-4898-A58C-723C68F4038C}"/>
                    </a:ext>
                  </a:extLst>
                </p:cNvPr>
                <p:cNvSpPr txBox="1"/>
                <p:nvPr/>
              </p:nvSpPr>
              <p:spPr>
                <a:xfrm>
                  <a:off x="3215162" y="5808941"/>
                  <a:ext cx="1885950" cy="5728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it-IT" sz="1200"/>
                    <a:t>Proxy</a:t>
                  </a:r>
                </a:p>
              </p:txBody>
            </p:sp>
          </p:grpSp>
          <p:sp>
            <p:nvSpPr>
              <p:cNvPr id="31" name="CasellaDiTesto 13">
                <a:extLst>
                  <a:ext uri="{FF2B5EF4-FFF2-40B4-BE49-F238E27FC236}">
                    <a16:creationId xmlns:a16="http://schemas.microsoft.com/office/drawing/2014/main" id="{270E09C9-BE73-422B-9DE4-543D66E8D836}"/>
                  </a:ext>
                </a:extLst>
              </p:cNvPr>
              <p:cNvSpPr txBox="1"/>
              <p:nvPr/>
            </p:nvSpPr>
            <p:spPr>
              <a:xfrm>
                <a:off x="3363117" y="6620847"/>
                <a:ext cx="1590040" cy="572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/>
                  <a:t>BARI</a:t>
                </a:r>
              </a:p>
            </p:txBody>
          </p:sp>
        </p:grpSp>
      </p:grpSp>
      <p:grpSp>
        <p:nvGrpSpPr>
          <p:cNvPr id="12" name="Gruppo 16">
            <a:extLst>
              <a:ext uri="{FF2B5EF4-FFF2-40B4-BE49-F238E27FC236}">
                <a16:creationId xmlns:a16="http://schemas.microsoft.com/office/drawing/2014/main" id="{02FB4A67-9740-44BE-A8EC-D28BEFA4FBE7}"/>
              </a:ext>
            </a:extLst>
          </p:cNvPr>
          <p:cNvGrpSpPr/>
          <p:nvPr/>
        </p:nvGrpSpPr>
        <p:grpSpPr>
          <a:xfrm>
            <a:off x="4606833" y="5769066"/>
            <a:ext cx="1829471" cy="896937"/>
            <a:chOff x="7183277" y="3555520"/>
            <a:chExt cx="4364353" cy="3028950"/>
          </a:xfrm>
        </p:grpSpPr>
        <p:sp>
          <p:nvSpPr>
            <p:cNvPr id="16" name="Nuvola 17">
              <a:extLst>
                <a:ext uri="{FF2B5EF4-FFF2-40B4-BE49-F238E27FC236}">
                  <a16:creationId xmlns:a16="http://schemas.microsoft.com/office/drawing/2014/main" id="{9B500ED1-67C6-4434-9D74-B506E73642BA}"/>
                </a:ext>
              </a:extLst>
            </p:cNvPr>
            <p:cNvSpPr/>
            <p:nvPr/>
          </p:nvSpPr>
          <p:spPr>
            <a:xfrm>
              <a:off x="7183277" y="3555520"/>
              <a:ext cx="4364353" cy="3028950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200"/>
            </a:p>
          </p:txBody>
        </p:sp>
        <p:grpSp>
          <p:nvGrpSpPr>
            <p:cNvPr id="17" name="Gruppo 18">
              <a:extLst>
                <a:ext uri="{FF2B5EF4-FFF2-40B4-BE49-F238E27FC236}">
                  <a16:creationId xmlns:a16="http://schemas.microsoft.com/office/drawing/2014/main" id="{7005869F-C25D-4BED-9CEF-2200D9C220D0}"/>
                </a:ext>
              </a:extLst>
            </p:cNvPr>
            <p:cNvGrpSpPr/>
            <p:nvPr/>
          </p:nvGrpSpPr>
          <p:grpSpPr>
            <a:xfrm>
              <a:off x="8054497" y="4278727"/>
              <a:ext cx="2408914" cy="2073217"/>
              <a:chOff x="8054497" y="4278727"/>
              <a:chExt cx="2408914" cy="2073217"/>
            </a:xfrm>
          </p:grpSpPr>
          <p:sp>
            <p:nvSpPr>
              <p:cNvPr id="18" name="Rettangolo 19">
                <a:extLst>
                  <a:ext uri="{FF2B5EF4-FFF2-40B4-BE49-F238E27FC236}">
                    <a16:creationId xmlns:a16="http://schemas.microsoft.com/office/drawing/2014/main" id="{C859B40B-F4F5-495C-89A9-5051CE857A9B}"/>
                  </a:ext>
                </a:extLst>
              </p:cNvPr>
              <p:cNvSpPr/>
              <p:nvPr/>
            </p:nvSpPr>
            <p:spPr>
              <a:xfrm>
                <a:off x="8054497" y="4278727"/>
                <a:ext cx="2261870" cy="141316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200"/>
              </a:p>
            </p:txBody>
          </p:sp>
          <p:grpSp>
            <p:nvGrpSpPr>
              <p:cNvPr id="19" name="Gruppo 20">
                <a:extLst>
                  <a:ext uri="{FF2B5EF4-FFF2-40B4-BE49-F238E27FC236}">
                    <a16:creationId xmlns:a16="http://schemas.microsoft.com/office/drawing/2014/main" id="{DCA90AF7-C7BD-4EA4-8D3C-342AFB55852B}"/>
                  </a:ext>
                </a:extLst>
              </p:cNvPr>
              <p:cNvGrpSpPr/>
              <p:nvPr/>
            </p:nvGrpSpPr>
            <p:grpSpPr>
              <a:xfrm>
                <a:off x="8237377" y="4568719"/>
                <a:ext cx="1885950" cy="971315"/>
                <a:chOff x="8237377" y="4568719"/>
                <a:chExt cx="1885950" cy="971315"/>
              </a:xfrm>
            </p:grpSpPr>
            <p:pic>
              <p:nvPicPr>
                <p:cNvPr id="21" name="Picture 20" descr="Zabbix logo">
                  <a:extLst>
                    <a:ext uri="{FF2B5EF4-FFF2-40B4-BE49-F238E27FC236}">
                      <a16:creationId xmlns:a16="http://schemas.microsoft.com/office/drawing/2014/main" id="{DAD22079-EFD9-49B3-BB33-5168E8C733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5332" y="4568719"/>
                  <a:ext cx="1590040" cy="4165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CasellaDiTesto 23">
                  <a:extLst>
                    <a:ext uri="{FF2B5EF4-FFF2-40B4-BE49-F238E27FC236}">
                      <a16:creationId xmlns:a16="http://schemas.microsoft.com/office/drawing/2014/main" id="{99297BB2-0D45-468A-B3D8-DB8910DFCBFC}"/>
                    </a:ext>
                  </a:extLst>
                </p:cNvPr>
                <p:cNvSpPr txBox="1"/>
                <p:nvPr/>
              </p:nvSpPr>
              <p:spPr>
                <a:xfrm>
                  <a:off x="8237377" y="4985309"/>
                  <a:ext cx="1885950" cy="554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it-IT" sz="1200"/>
                    <a:t>Proxy</a:t>
                  </a:r>
                </a:p>
              </p:txBody>
            </p:sp>
          </p:grpSp>
          <p:sp>
            <p:nvSpPr>
              <p:cNvPr id="20" name="CasellaDiTesto 21">
                <a:extLst>
                  <a:ext uri="{FF2B5EF4-FFF2-40B4-BE49-F238E27FC236}">
                    <a16:creationId xmlns:a16="http://schemas.microsoft.com/office/drawing/2014/main" id="{F97E06E7-027B-4536-ADFD-7A31D0FE8B0A}"/>
                  </a:ext>
                </a:extLst>
              </p:cNvPr>
              <p:cNvSpPr txBox="1"/>
              <p:nvPr/>
            </p:nvSpPr>
            <p:spPr>
              <a:xfrm>
                <a:off x="8385332" y="5797219"/>
                <a:ext cx="2078079" cy="5547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1200"/>
                  <a:t>BOLOGNA</a:t>
                </a:r>
                <a:endParaRPr lang="en-US" sz="1200"/>
              </a:p>
            </p:txBody>
          </p:sp>
        </p:grpSp>
      </p:grpSp>
      <p:sp>
        <p:nvSpPr>
          <p:cNvPr id="48" name="Nuvola 9">
            <a:extLst>
              <a:ext uri="{FF2B5EF4-FFF2-40B4-BE49-F238E27FC236}">
                <a16:creationId xmlns:a16="http://schemas.microsoft.com/office/drawing/2014/main" id="{644A0AB4-822B-2553-1262-1F680B2CB412}"/>
              </a:ext>
            </a:extLst>
          </p:cNvPr>
          <p:cNvSpPr/>
          <p:nvPr/>
        </p:nvSpPr>
        <p:spPr>
          <a:xfrm>
            <a:off x="6578633" y="3753166"/>
            <a:ext cx="1829471" cy="694264"/>
          </a:xfrm>
          <a:prstGeom prst="cloud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CLOUD@CNAF</a:t>
            </a:r>
          </a:p>
        </p:txBody>
      </p:sp>
      <p:sp>
        <p:nvSpPr>
          <p:cNvPr id="51" name="Nuvola 9">
            <a:extLst>
              <a:ext uri="{FF2B5EF4-FFF2-40B4-BE49-F238E27FC236}">
                <a16:creationId xmlns:a16="http://schemas.microsoft.com/office/drawing/2014/main" id="{7F77EF06-98AD-D628-D760-A3158F69A7F1}"/>
              </a:ext>
            </a:extLst>
          </p:cNvPr>
          <p:cNvSpPr/>
          <p:nvPr/>
        </p:nvSpPr>
        <p:spPr>
          <a:xfrm>
            <a:off x="8527169" y="4059647"/>
            <a:ext cx="1829471" cy="694264"/>
          </a:xfrm>
          <a:prstGeom prst="cloud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RECAS-BARI</a:t>
            </a:r>
          </a:p>
        </p:txBody>
      </p:sp>
      <p:sp>
        <p:nvSpPr>
          <p:cNvPr id="52" name="Nuvola 9">
            <a:extLst>
              <a:ext uri="{FF2B5EF4-FFF2-40B4-BE49-F238E27FC236}">
                <a16:creationId xmlns:a16="http://schemas.microsoft.com/office/drawing/2014/main" id="{57D19D77-033D-F255-2336-C5CE25FCAED8}"/>
              </a:ext>
            </a:extLst>
          </p:cNvPr>
          <p:cNvSpPr/>
          <p:nvPr/>
        </p:nvSpPr>
        <p:spPr>
          <a:xfrm>
            <a:off x="9937124" y="4713761"/>
            <a:ext cx="1829471" cy="694264"/>
          </a:xfrm>
          <a:prstGeom prst="cloud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CLOUD-VENETO</a:t>
            </a:r>
          </a:p>
        </p:txBody>
      </p:sp>
      <p:sp>
        <p:nvSpPr>
          <p:cNvPr id="67" name="Nuvola 9">
            <a:extLst>
              <a:ext uri="{FF2B5EF4-FFF2-40B4-BE49-F238E27FC236}">
                <a16:creationId xmlns:a16="http://schemas.microsoft.com/office/drawing/2014/main" id="{C4840779-B2A0-CF54-0908-A5F929023EB1}"/>
              </a:ext>
            </a:extLst>
          </p:cNvPr>
          <p:cNvSpPr/>
          <p:nvPr/>
        </p:nvSpPr>
        <p:spPr>
          <a:xfrm>
            <a:off x="4697474" y="3794527"/>
            <a:ext cx="1829471" cy="694264"/>
          </a:xfrm>
          <a:prstGeom prst="cloud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BACKBONE</a:t>
            </a:r>
          </a:p>
        </p:txBody>
      </p:sp>
      <p:pic>
        <p:nvPicPr>
          <p:cNvPr id="69" name="Picture 35" descr="Zabbix logo">
            <a:extLst>
              <a:ext uri="{FF2B5EF4-FFF2-40B4-BE49-F238E27FC236}">
                <a16:creationId xmlns:a16="http://schemas.microsoft.com/office/drawing/2014/main" id="{AB02A9DE-D7ED-A0AE-A7A9-C11336B1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74" y="4303224"/>
            <a:ext cx="840767" cy="2091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2" name="Picture 35" descr="Zabbix logo">
            <a:extLst>
              <a:ext uri="{FF2B5EF4-FFF2-40B4-BE49-F238E27FC236}">
                <a16:creationId xmlns:a16="http://schemas.microsoft.com/office/drawing/2014/main" id="{2CA1E34D-A1CC-20F0-74D1-36C0FBFA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51" y="2427742"/>
            <a:ext cx="794305" cy="2091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1F23D5D2-8A05-6B15-5FC7-2878C4C98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654" y="1562237"/>
            <a:ext cx="1270000" cy="533400"/>
          </a:xfrm>
          <a:prstGeom prst="rect">
            <a:avLst/>
          </a:prstGeom>
        </p:spPr>
      </p:pic>
      <p:pic>
        <p:nvPicPr>
          <p:cNvPr id="86" name="Picture 2" descr="Grafana - Wikipedia">
            <a:extLst>
              <a:ext uri="{FF2B5EF4-FFF2-40B4-BE49-F238E27FC236}">
                <a16:creationId xmlns:a16="http://schemas.microsoft.com/office/drawing/2014/main" id="{5773DBC7-C661-2C1C-D7FC-139DC3E8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193" y="1752420"/>
            <a:ext cx="638055" cy="6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Arco 1043">
            <a:extLst>
              <a:ext uri="{FF2B5EF4-FFF2-40B4-BE49-F238E27FC236}">
                <a16:creationId xmlns:a16="http://schemas.microsoft.com/office/drawing/2014/main" id="{47CC3F89-4502-EA38-162B-3FB9B3D2DDA5}"/>
              </a:ext>
            </a:extLst>
          </p:cNvPr>
          <p:cNvSpPr/>
          <p:nvPr/>
        </p:nvSpPr>
        <p:spPr>
          <a:xfrm>
            <a:off x="2502144" y="3390068"/>
            <a:ext cx="9689856" cy="2914894"/>
          </a:xfrm>
          <a:prstGeom prst="arc">
            <a:avLst>
              <a:gd name="adj1" fmla="val 12300852"/>
              <a:gd name="adj2" fmla="val 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46" name="Connettore 2 1045">
            <a:extLst>
              <a:ext uri="{FF2B5EF4-FFF2-40B4-BE49-F238E27FC236}">
                <a16:creationId xmlns:a16="http://schemas.microsoft.com/office/drawing/2014/main" id="{574FEA85-616D-A0B8-DFB9-9F3B3E0C814E}"/>
              </a:ext>
            </a:extLst>
          </p:cNvPr>
          <p:cNvCxnSpPr>
            <a:stCxn id="82" idx="1"/>
            <a:endCxn id="86" idx="3"/>
          </p:cNvCxnSpPr>
          <p:nvPr/>
        </p:nvCxnSpPr>
        <p:spPr>
          <a:xfrm flipH="1" flipV="1">
            <a:off x="4348248" y="2052595"/>
            <a:ext cx="2242703" cy="47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1045">
            <a:extLst>
              <a:ext uri="{FF2B5EF4-FFF2-40B4-BE49-F238E27FC236}">
                <a16:creationId xmlns:a16="http://schemas.microsoft.com/office/drawing/2014/main" id="{79A178C5-0E15-CCDF-1467-D694280177CA}"/>
              </a:ext>
            </a:extLst>
          </p:cNvPr>
          <p:cNvCxnSpPr>
            <a:cxnSpLocks/>
          </p:cNvCxnSpPr>
          <p:nvPr/>
        </p:nvCxnSpPr>
        <p:spPr>
          <a:xfrm flipH="1" flipV="1">
            <a:off x="4199565" y="2452180"/>
            <a:ext cx="455977" cy="1668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o 34">
            <a:extLst>
              <a:ext uri="{FF2B5EF4-FFF2-40B4-BE49-F238E27FC236}">
                <a16:creationId xmlns:a16="http://schemas.microsoft.com/office/drawing/2014/main" id="{39450241-B3BD-7810-2DB9-6A6D46069E40}"/>
              </a:ext>
            </a:extLst>
          </p:cNvPr>
          <p:cNvSpPr/>
          <p:nvPr/>
        </p:nvSpPr>
        <p:spPr>
          <a:xfrm flipH="1">
            <a:off x="4348245" y="5341812"/>
            <a:ext cx="4296069" cy="1471848"/>
          </a:xfrm>
          <a:prstGeom prst="arc">
            <a:avLst>
              <a:gd name="adj1" fmla="val 11161147"/>
              <a:gd name="adj2" fmla="val 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9DB289B-1A1F-DE5C-D032-22308257795F}"/>
              </a:ext>
            </a:extLst>
          </p:cNvPr>
          <p:cNvCxnSpPr>
            <a:cxnSpLocks/>
            <a:endCxn id="69" idx="2"/>
          </p:cNvCxnSpPr>
          <p:nvPr/>
        </p:nvCxnSpPr>
        <p:spPr>
          <a:xfrm flipH="1" flipV="1">
            <a:off x="5117858" y="4512347"/>
            <a:ext cx="1409087" cy="829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15">
            <a:extLst>
              <a:ext uri="{FF2B5EF4-FFF2-40B4-BE49-F238E27FC236}">
                <a16:creationId xmlns:a16="http://schemas.microsoft.com/office/drawing/2014/main" id="{F69717A7-FEA8-F145-B104-9A39F15F43A5}"/>
              </a:ext>
            </a:extLst>
          </p:cNvPr>
          <p:cNvSpPr/>
          <p:nvPr/>
        </p:nvSpPr>
        <p:spPr>
          <a:xfrm>
            <a:off x="8613115" y="1208512"/>
            <a:ext cx="278896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hlinkClick r:id="rId6"/>
              </a:rPr>
              <a:t>https://status.cloud.infn.it/</a:t>
            </a:r>
            <a:r>
              <a:rPr lang="it-IT"/>
              <a:t> 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466272B7-2E36-6001-DC4C-4293DBE03983}"/>
              </a:ext>
            </a:extLst>
          </p:cNvPr>
          <p:cNvCxnSpPr>
            <a:stCxn id="82" idx="3"/>
            <a:endCxn id="83" idx="1"/>
          </p:cNvCxnSpPr>
          <p:nvPr/>
        </p:nvCxnSpPr>
        <p:spPr>
          <a:xfrm flipV="1">
            <a:off x="7385256" y="1828937"/>
            <a:ext cx="2532398" cy="703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DFBA445B-8301-1EE7-CE62-98B6A3F8D288}"/>
              </a:ext>
            </a:extLst>
          </p:cNvPr>
          <p:cNvCxnSpPr>
            <a:cxnSpLocks/>
            <a:endCxn id="82" idx="2"/>
          </p:cNvCxnSpPr>
          <p:nvPr/>
        </p:nvCxnSpPr>
        <p:spPr>
          <a:xfrm flipH="1" flipV="1">
            <a:off x="6988104" y="2636865"/>
            <a:ext cx="1139523" cy="748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24">
            <a:extLst>
              <a:ext uri="{FF2B5EF4-FFF2-40B4-BE49-F238E27FC236}">
                <a16:creationId xmlns:a16="http://schemas.microsoft.com/office/drawing/2014/main" id="{C33AC59A-46F4-810E-C45A-29829AA57A7E}"/>
              </a:ext>
            </a:extLst>
          </p:cNvPr>
          <p:cNvSpPr txBox="1"/>
          <p:nvPr/>
        </p:nvSpPr>
        <p:spPr>
          <a:xfrm>
            <a:off x="3710193" y="1167988"/>
            <a:ext cx="29104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hlinkClick r:id="rId7"/>
              </a:rPr>
              <a:t>https://monitoring.cloud.infn.it:3000</a:t>
            </a:r>
            <a:endParaRPr lang="en-US" sz="1400">
              <a:cs typeface="Calibri"/>
            </a:endParaRPr>
          </a:p>
        </p:txBody>
      </p:sp>
      <p:pic>
        <p:nvPicPr>
          <p:cNvPr id="3" name="Picture 3" descr="Timeline&#10;&#10;Description automatically generated">
            <a:extLst>
              <a:ext uri="{FF2B5EF4-FFF2-40B4-BE49-F238E27FC236}">
                <a16:creationId xmlns:a16="http://schemas.microsoft.com/office/drawing/2014/main" id="{F096952B-6D95-2633-78C4-77DDBD339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947" y="1715922"/>
            <a:ext cx="3231815" cy="2384549"/>
          </a:xfrm>
          <a:prstGeom prst="rect">
            <a:avLst/>
          </a:prstGeom>
        </p:spPr>
      </p:pic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DD40CB-1332-235A-C249-0890E4755D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981" y="4718311"/>
            <a:ext cx="3835019" cy="1852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EFDEFB-7943-D288-EB41-2F5283CA3816}"/>
              </a:ext>
            </a:extLst>
          </p:cNvPr>
          <p:cNvSpPr txBox="1"/>
          <p:nvPr/>
        </p:nvSpPr>
        <p:spPr>
          <a:xfrm>
            <a:off x="382438" y="141889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20314C"/>
                </a:solidFill>
                <a:ea typeface="Calibri"/>
                <a:cs typeface="Calibri"/>
              </a:rPr>
              <a:t>Stato servizi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C48104-B426-4C3B-F735-768F99EE171C}"/>
              </a:ext>
            </a:extLst>
          </p:cNvPr>
          <p:cNvSpPr txBox="1"/>
          <p:nvPr/>
        </p:nvSpPr>
        <p:spPr>
          <a:xfrm>
            <a:off x="357974" y="43505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20314C"/>
                </a:solidFill>
                <a:ea typeface="Calibri"/>
                <a:cs typeface="Calibri"/>
              </a:rPr>
              <a:t>Risorse cloud di progetto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524C39-F458-07B3-097D-7762D501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6476-8C35-A64A-B42E-F115F48E0B81}" type="datetime1">
              <a:rPr lang="it-IT" smtClean="0"/>
              <a:t>21/11/22</a:t>
            </a:fld>
            <a:endParaRPr lang="en-IT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8B07918-004F-94AD-AD41-A7AB10011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31E35-03C3-6E22-97F2-EC523171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77333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ECBB-ECEA-F54E-9BD5-59CAFA55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 Medium"/>
              </a:rPr>
              <a:t>INFN Cloud Accounting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35004-78CC-F476-82E5-B6F5B6A5D0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9391650" cy="407499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" err="1">
                <a:latin typeface="Calibri"/>
                <a:cs typeface="Calibri"/>
              </a:rPr>
              <a:t>Architettura</a:t>
            </a:r>
            <a:endParaRPr lang="en-US"/>
          </a:p>
          <a:p>
            <a:pPr lvl="1"/>
            <a:r>
              <a:rPr lang="en" err="1">
                <a:latin typeface="Calibri"/>
                <a:cs typeface="Calibri"/>
              </a:rPr>
              <a:t>Ibrida</a:t>
            </a:r>
            <a:r>
              <a:rPr lang="en">
                <a:latin typeface="Calibri"/>
                <a:cs typeface="Calibri"/>
              </a:rPr>
              <a:t> </a:t>
            </a:r>
            <a:r>
              <a:rPr lang="en" err="1">
                <a:latin typeface="Calibri"/>
                <a:cs typeface="Calibri"/>
              </a:rPr>
              <a:t>basata</a:t>
            </a:r>
            <a:r>
              <a:rPr lang="en">
                <a:latin typeface="Calibri"/>
                <a:cs typeface="Calibri"/>
              </a:rPr>
              <a:t> </a:t>
            </a:r>
            <a:r>
              <a:rPr lang="en" err="1">
                <a:latin typeface="Calibri"/>
                <a:cs typeface="Calibri"/>
              </a:rPr>
              <a:t>su</a:t>
            </a:r>
            <a:r>
              <a:rPr lang="en">
                <a:latin typeface="Calibri"/>
                <a:cs typeface="Calibri"/>
              </a:rPr>
              <a:t> </a:t>
            </a:r>
          </a:p>
          <a:p>
            <a:pPr lvl="2"/>
            <a:r>
              <a:rPr lang="en" err="1">
                <a:latin typeface="Calibri"/>
                <a:cs typeface="Calibri"/>
              </a:rPr>
              <a:t>servizi</a:t>
            </a:r>
            <a:r>
              <a:rPr lang="en">
                <a:latin typeface="Calibri"/>
                <a:cs typeface="Calibri"/>
              </a:rPr>
              <a:t> di accounting </a:t>
            </a:r>
            <a:r>
              <a:rPr lang="en" err="1">
                <a:latin typeface="Calibri"/>
                <a:cs typeface="Calibri"/>
              </a:rPr>
              <a:t>già</a:t>
            </a:r>
            <a:r>
              <a:rPr lang="en">
                <a:latin typeface="Calibri"/>
                <a:cs typeface="Calibri"/>
              </a:rPr>
              <a:t> in </a:t>
            </a:r>
            <a:r>
              <a:rPr lang="en" err="1">
                <a:latin typeface="Calibri"/>
                <a:cs typeface="Calibri"/>
              </a:rPr>
              <a:t>produzione</a:t>
            </a:r>
            <a:r>
              <a:rPr lang="en">
                <a:latin typeface="Calibri"/>
                <a:cs typeface="Calibri"/>
              </a:rPr>
              <a:t> in EGI</a:t>
            </a:r>
            <a:endParaRPr lang="en"/>
          </a:p>
          <a:p>
            <a:pPr lvl="3"/>
            <a:r>
              <a:rPr lang="en">
                <a:latin typeface="Calibri"/>
                <a:cs typeface="Calibri"/>
              </a:rPr>
              <a:t>Server: </a:t>
            </a:r>
            <a:r>
              <a:rPr lang="it-IT">
                <a:latin typeface="Calibri"/>
                <a:cs typeface="Calibri"/>
              </a:rPr>
              <a:t>APEL (database e aggregazione dei dati), </a:t>
            </a:r>
            <a:r>
              <a:rPr lang="it-IT" err="1">
                <a:latin typeface="Calibri"/>
                <a:cs typeface="Calibri"/>
              </a:rPr>
              <a:t>RabbitMQ</a:t>
            </a:r>
            <a:r>
              <a:rPr lang="it-IT">
                <a:latin typeface="Calibri"/>
                <a:cs typeface="Calibri"/>
              </a:rPr>
              <a:t> (</a:t>
            </a:r>
            <a:r>
              <a:rPr lang="it-IT" err="1">
                <a:latin typeface="Calibri"/>
                <a:cs typeface="Calibri"/>
              </a:rPr>
              <a:t>message</a:t>
            </a:r>
            <a:r>
              <a:rPr lang="it-IT">
                <a:latin typeface="Calibri"/>
                <a:cs typeface="Calibri"/>
              </a:rPr>
              <a:t> broker)</a:t>
            </a:r>
          </a:p>
          <a:p>
            <a:pPr lvl="3"/>
            <a:r>
              <a:rPr lang="en">
                <a:latin typeface="Calibri"/>
                <a:cs typeface="Calibri"/>
              </a:rPr>
              <a:t>Client: </a:t>
            </a:r>
            <a:r>
              <a:rPr lang="en" err="1">
                <a:latin typeface="Calibri"/>
                <a:cs typeface="Calibri"/>
              </a:rPr>
              <a:t>Collectd</a:t>
            </a:r>
            <a:r>
              <a:rPr lang="en">
                <a:latin typeface="Calibri"/>
                <a:cs typeface="Calibri"/>
              </a:rPr>
              <a:t>/</a:t>
            </a:r>
            <a:r>
              <a:rPr lang="en" err="1">
                <a:latin typeface="Calibri"/>
                <a:cs typeface="Calibri"/>
              </a:rPr>
              <a:t>cASO</a:t>
            </a:r>
            <a:r>
              <a:rPr lang="en">
                <a:latin typeface="Calibri"/>
                <a:cs typeface="Calibri"/>
              </a:rPr>
              <a:t> per la </a:t>
            </a:r>
            <a:r>
              <a:rPr lang="en" err="1">
                <a:latin typeface="Calibri"/>
                <a:cs typeface="Calibri"/>
              </a:rPr>
              <a:t>collezione</a:t>
            </a:r>
            <a:r>
              <a:rPr lang="en">
                <a:latin typeface="Calibri"/>
                <a:cs typeface="Calibri"/>
              </a:rPr>
              <a:t> </a:t>
            </a:r>
            <a:r>
              <a:rPr lang="en" err="1">
                <a:latin typeface="Calibri"/>
                <a:cs typeface="Calibri"/>
              </a:rPr>
              <a:t>delle</a:t>
            </a:r>
            <a:r>
              <a:rPr lang="en">
                <a:latin typeface="Calibri"/>
                <a:cs typeface="Calibri"/>
              </a:rPr>
              <a:t> </a:t>
            </a:r>
            <a:r>
              <a:rPr lang="en" err="1">
                <a:latin typeface="Calibri"/>
                <a:cs typeface="Calibri"/>
              </a:rPr>
              <a:t>metriche</a:t>
            </a:r>
            <a:r>
              <a:rPr lang="en">
                <a:latin typeface="Calibri"/>
                <a:cs typeface="Calibri"/>
              </a:rPr>
              <a:t> </a:t>
            </a:r>
            <a:endParaRPr lang="en-US"/>
          </a:p>
          <a:p>
            <a:pPr lvl="2"/>
            <a:r>
              <a:rPr lang="en">
                <a:latin typeface="Calibri"/>
                <a:cs typeface="Calibri"/>
              </a:rPr>
              <a:t>ZABBIX di </a:t>
            </a:r>
            <a:r>
              <a:rPr lang="en" err="1">
                <a:latin typeface="Calibri"/>
                <a:cs typeface="Calibri"/>
              </a:rPr>
              <a:t>infrastruttura</a:t>
            </a:r>
            <a:endParaRPr lang="en">
              <a:latin typeface="Calibri"/>
              <a:cs typeface="Calibri"/>
            </a:endParaRPr>
          </a:p>
          <a:p>
            <a:r>
              <a:rPr lang="it-IT">
                <a:latin typeface="Fira Sans"/>
                <a:cs typeface="Calibri"/>
              </a:rPr>
              <a:t>Visualizzazione</a:t>
            </a:r>
          </a:p>
          <a:p>
            <a:pPr lvl="1"/>
            <a:r>
              <a:rPr lang="it-IT" err="1">
                <a:latin typeface="Fira Sans"/>
                <a:cs typeface="Calibri"/>
              </a:rPr>
              <a:t>Grafana</a:t>
            </a:r>
            <a:endParaRPr lang="it-IT">
              <a:latin typeface="Fira Sans"/>
              <a:cs typeface="Calibri"/>
            </a:endParaRPr>
          </a:p>
          <a:p>
            <a:pPr lvl="2"/>
            <a:r>
              <a:rPr lang="it-IT">
                <a:latin typeface="Fira Sans"/>
                <a:cs typeface="Calibri"/>
              </a:rPr>
              <a:t>Data source: APEL (DB) + ZABBIX  </a:t>
            </a:r>
          </a:p>
          <a:p>
            <a:pPr lvl="2"/>
            <a:r>
              <a:rPr lang="it-IT">
                <a:latin typeface="Fira Sans"/>
                <a:cs typeface="Calibri"/>
              </a:rPr>
              <a:t>Autenticazione via INDIGO-IAM</a:t>
            </a:r>
            <a:endParaRPr lang="it-IT"/>
          </a:p>
          <a:p>
            <a:pPr lvl="2"/>
            <a:r>
              <a:rPr lang="it-IT">
                <a:latin typeface="Fira Sans"/>
                <a:cs typeface="Calibri"/>
              </a:rPr>
              <a:t>Accesso selettivo alle Dashboard </a:t>
            </a:r>
            <a:endParaRPr lang="en-US">
              <a:latin typeface="Fira Sans"/>
              <a:cs typeface="Calibri"/>
            </a:endParaRPr>
          </a:p>
          <a:p>
            <a:pPr lvl="3"/>
            <a:r>
              <a:rPr lang="it-IT">
                <a:latin typeface="Fira Sans"/>
                <a:cs typeface="Calibri"/>
              </a:rPr>
              <a:t>dati aggregati per provider (cloud federate), gruppi, utenti</a:t>
            </a:r>
            <a:endParaRPr lang="en-US">
              <a:latin typeface="Fira Sans"/>
              <a:cs typeface="Calibri"/>
            </a:endParaRPr>
          </a:p>
          <a:p>
            <a:r>
              <a:rPr lang="en" err="1">
                <a:latin typeface="Fira Sans"/>
              </a:rPr>
              <a:t>Metriche</a:t>
            </a:r>
            <a:endParaRPr lang="en-US">
              <a:latin typeface="Fira Sans"/>
            </a:endParaRPr>
          </a:p>
          <a:p>
            <a:pPr lvl="1"/>
            <a:r>
              <a:rPr lang="it-IT" err="1">
                <a:latin typeface="Calibri"/>
                <a:cs typeface="Calibri"/>
              </a:rPr>
              <a:t>CPUtime</a:t>
            </a:r>
            <a:r>
              <a:rPr lang="it-IT">
                <a:latin typeface="Calibri"/>
                <a:cs typeface="Calibri"/>
              </a:rPr>
              <a:t>, RAM, disk, numero </a:t>
            </a:r>
            <a:r>
              <a:rPr lang="it-IT" err="1">
                <a:latin typeface="Calibri"/>
                <a:cs typeface="Calibri"/>
              </a:rPr>
              <a:t>instanze</a:t>
            </a:r>
            <a:endParaRPr lang="it-IT">
              <a:latin typeface="Calibri"/>
              <a:cs typeface="Calibri"/>
            </a:endParaRPr>
          </a:p>
          <a:p>
            <a:pPr lvl="1"/>
            <a:r>
              <a:rPr lang="it-IT">
                <a:latin typeface="Calibri"/>
                <a:cs typeface="Calibri"/>
              </a:rPr>
              <a:t>Volumi, IP (</a:t>
            </a:r>
            <a:r>
              <a:rPr lang="it-IT" b="1">
                <a:latin typeface="Calibri"/>
                <a:cs typeface="Calibri"/>
              </a:rPr>
              <a:t>new</a:t>
            </a:r>
            <a:r>
              <a:rPr lang="it-IT">
                <a:latin typeface="Calibri"/>
                <a:cs typeface="Calibri"/>
              </a:rPr>
              <a:t>)</a:t>
            </a:r>
          </a:p>
          <a:p>
            <a:pPr lvl="1"/>
            <a:r>
              <a:rPr lang="it-IT">
                <a:latin typeface="Calibri"/>
                <a:cs typeface="Calibri"/>
              </a:rPr>
              <a:t>GPU (</a:t>
            </a:r>
            <a:r>
              <a:rPr lang="it-IT" b="1">
                <a:latin typeface="Calibri"/>
                <a:cs typeface="Calibri"/>
              </a:rPr>
              <a:t>Coming </a:t>
            </a:r>
            <a:r>
              <a:rPr lang="it-IT" b="1" err="1">
                <a:latin typeface="Calibri"/>
                <a:cs typeface="Calibri"/>
              </a:rPr>
              <a:t>soon</a:t>
            </a:r>
            <a:r>
              <a:rPr lang="it-IT">
                <a:latin typeface="Calibri"/>
                <a:cs typeface="Calibri"/>
              </a:rPr>
              <a:t>)</a:t>
            </a:r>
            <a:endParaRPr lang="it-IT"/>
          </a:p>
          <a:p>
            <a:endParaRPr lang="en-US"/>
          </a:p>
        </p:txBody>
      </p:sp>
      <p:pic>
        <p:nvPicPr>
          <p:cNvPr id="7" name="Picture 2" descr="Grafana - Wikipedia">
            <a:extLst>
              <a:ext uri="{FF2B5EF4-FFF2-40B4-BE49-F238E27FC236}">
                <a16:creationId xmlns:a16="http://schemas.microsoft.com/office/drawing/2014/main" id="{86C1E492-ACC1-5EBB-8036-D51C4D1C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254" y="3225010"/>
            <a:ext cx="638055" cy="6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vola 9">
            <a:extLst>
              <a:ext uri="{FF2B5EF4-FFF2-40B4-BE49-F238E27FC236}">
                <a16:creationId xmlns:a16="http://schemas.microsoft.com/office/drawing/2014/main" id="{95392F87-0C05-1825-02D4-48778B3B5687}"/>
              </a:ext>
            </a:extLst>
          </p:cNvPr>
          <p:cNvSpPr/>
          <p:nvPr/>
        </p:nvSpPr>
        <p:spPr>
          <a:xfrm>
            <a:off x="7811025" y="1499484"/>
            <a:ext cx="1829471" cy="69426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BACKBONE</a:t>
            </a:r>
          </a:p>
        </p:txBody>
      </p:sp>
      <p:sp>
        <p:nvSpPr>
          <p:cNvPr id="12" name="Nuvola 9">
            <a:extLst>
              <a:ext uri="{FF2B5EF4-FFF2-40B4-BE49-F238E27FC236}">
                <a16:creationId xmlns:a16="http://schemas.microsoft.com/office/drawing/2014/main" id="{6E7207EA-D17C-7173-EB35-A15665B9120E}"/>
              </a:ext>
            </a:extLst>
          </p:cNvPr>
          <p:cNvSpPr/>
          <p:nvPr/>
        </p:nvSpPr>
        <p:spPr>
          <a:xfrm>
            <a:off x="9846122" y="1518069"/>
            <a:ext cx="1829471" cy="69426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rgbClr val="20314C"/>
                </a:solidFill>
              </a:rPr>
              <a:t>Cloud Federate</a:t>
            </a:r>
            <a:endParaRPr lang="en-US"/>
          </a:p>
        </p:txBody>
      </p:sp>
      <p:pic>
        <p:nvPicPr>
          <p:cNvPr id="17" name="Picture 16" descr="Zabbix logo">
            <a:extLst>
              <a:ext uri="{FF2B5EF4-FFF2-40B4-BE49-F238E27FC236}">
                <a16:creationId xmlns:a16="http://schemas.microsoft.com/office/drawing/2014/main" id="{C7CA3BAE-E48C-3E1C-3CDD-23AB4C4D4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99" y="1955909"/>
            <a:ext cx="840767" cy="2091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 descr="Zabbix logo">
            <a:extLst>
              <a:ext uri="{FF2B5EF4-FFF2-40B4-BE49-F238E27FC236}">
                <a16:creationId xmlns:a16="http://schemas.microsoft.com/office/drawing/2014/main" id="{58044C75-E220-EA72-D2EA-547036E9A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387" y="1955909"/>
            <a:ext cx="840767" cy="2091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62369E-6780-78F4-B92C-A59728D4D2F6}"/>
              </a:ext>
            </a:extLst>
          </p:cNvPr>
          <p:cNvSpPr/>
          <p:nvPr/>
        </p:nvSpPr>
        <p:spPr>
          <a:xfrm>
            <a:off x="9221043" y="2046101"/>
            <a:ext cx="1063083" cy="236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cs typeface="Calibri"/>
              </a:rPr>
              <a:t>APEL Server</a:t>
            </a:r>
          </a:p>
        </p:txBody>
      </p:sp>
      <p:cxnSp>
        <p:nvCxnSpPr>
          <p:cNvPr id="22" name="Connettore 2 1045">
            <a:extLst>
              <a:ext uri="{FF2B5EF4-FFF2-40B4-BE49-F238E27FC236}">
                <a16:creationId xmlns:a16="http://schemas.microsoft.com/office/drawing/2014/main" id="{D2F7286A-601D-5873-022C-77CDA81CFEBF}"/>
              </a:ext>
            </a:extLst>
          </p:cNvPr>
          <p:cNvCxnSpPr/>
          <p:nvPr/>
        </p:nvCxnSpPr>
        <p:spPr>
          <a:xfrm flipH="1">
            <a:off x="9672955" y="2327997"/>
            <a:ext cx="16639" cy="849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1045">
            <a:extLst>
              <a:ext uri="{FF2B5EF4-FFF2-40B4-BE49-F238E27FC236}">
                <a16:creationId xmlns:a16="http://schemas.microsoft.com/office/drawing/2014/main" id="{47943115-803B-53AD-FC73-8306C727EBAF}"/>
              </a:ext>
            </a:extLst>
          </p:cNvPr>
          <p:cNvCxnSpPr>
            <a:cxnSpLocks/>
          </p:cNvCxnSpPr>
          <p:nvPr/>
        </p:nvCxnSpPr>
        <p:spPr>
          <a:xfrm flipH="1">
            <a:off x="9895979" y="2253656"/>
            <a:ext cx="1066712" cy="94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1045">
            <a:extLst>
              <a:ext uri="{FF2B5EF4-FFF2-40B4-BE49-F238E27FC236}">
                <a16:creationId xmlns:a16="http://schemas.microsoft.com/office/drawing/2014/main" id="{6B6DD70C-A399-7A13-0144-C972FC9480B6}"/>
              </a:ext>
            </a:extLst>
          </p:cNvPr>
          <p:cNvCxnSpPr>
            <a:cxnSpLocks/>
          </p:cNvCxnSpPr>
          <p:nvPr/>
        </p:nvCxnSpPr>
        <p:spPr>
          <a:xfrm>
            <a:off x="8407203" y="2253656"/>
            <a:ext cx="1033434" cy="94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8C164E-218E-F738-250A-9973E0C0823C}"/>
              </a:ext>
            </a:extLst>
          </p:cNvPr>
          <p:cNvSpPr txBox="1"/>
          <p:nvPr/>
        </p:nvSpPr>
        <p:spPr>
          <a:xfrm>
            <a:off x="8231014" y="3823664"/>
            <a:ext cx="29104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hlinkClick r:id="rId4"/>
              </a:rPr>
              <a:t>https://accounting.cloud.infn.it:3000</a:t>
            </a:r>
            <a:endParaRPr lang="en-US" sz="1400">
              <a:cs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0638E-54F4-D578-2507-1C110C5D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B877-EE9E-3B46-9F62-7FB2D56164A5}" type="datetime1">
              <a:rPr lang="it-IT" smtClean="0"/>
              <a:t>21/11/22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FFAA7-3B37-D411-29E1-B6301760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3151D-7AEF-6E54-89C5-623699F2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23</a:t>
            </a:fld>
            <a:endParaRPr lang="en-IT"/>
          </a:p>
        </p:txBody>
      </p:sp>
      <p:pic>
        <p:nvPicPr>
          <p:cNvPr id="10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3219885D-0972-802A-0517-E1181013F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608" y="4122557"/>
            <a:ext cx="5259237" cy="2235979"/>
          </a:xfrm>
          <a:prstGeom prst="rect">
            <a:avLst/>
          </a:prstGeom>
        </p:spPr>
      </p:pic>
      <p:pic>
        <p:nvPicPr>
          <p:cNvPr id="11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DF4D77-C3B4-B77D-9B6A-DCDDADCBE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890" y="5241873"/>
            <a:ext cx="3620218" cy="14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08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Fira Sans"/>
              </a:rPr>
              <a:t>Attività</a:t>
            </a:r>
            <a:r>
              <a:rPr lang="en-GB">
                <a:latin typeface="Fira Sans"/>
              </a:rPr>
              <a:t> future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9362896" cy="43543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>
                <a:latin typeface="Fira Sans"/>
              </a:rPr>
              <a:t>Installazione in HA dell’infrastruttura di monitoring (</a:t>
            </a:r>
            <a:r>
              <a:rPr lang="it-IT" err="1">
                <a:latin typeface="Fira Sans"/>
              </a:rPr>
              <a:t>Zabbix</a:t>
            </a:r>
            <a:r>
              <a:rPr lang="it-IT">
                <a:latin typeface="Fira Sans"/>
              </a:rPr>
              <a:t> 6.0)</a:t>
            </a:r>
          </a:p>
          <a:p>
            <a:r>
              <a:rPr lang="it-IT">
                <a:latin typeface="Fira Sans"/>
              </a:rPr>
              <a:t>Messa in produzione di un servizio di monitoring per le applicazioni degli utenti</a:t>
            </a:r>
          </a:p>
          <a:p>
            <a:r>
              <a:rPr lang="it-IT">
                <a:latin typeface="Fira Sans"/>
              </a:rPr>
              <a:t>Monitoring di </a:t>
            </a:r>
            <a:r>
              <a:rPr lang="it-IT" err="1">
                <a:latin typeface="Fira Sans"/>
              </a:rPr>
              <a:t>Availability</a:t>
            </a:r>
            <a:r>
              <a:rPr lang="it-IT">
                <a:latin typeface="Fira Sans"/>
              </a:rPr>
              <a:t>/Reliability</a:t>
            </a:r>
          </a:p>
          <a:p>
            <a:r>
              <a:rPr lang="it-IT">
                <a:latin typeface="Fira Sans"/>
              </a:rPr>
              <a:t>Definire e implementare un servizio di accounting user </a:t>
            </a:r>
            <a:r>
              <a:rPr lang="it-IT" err="1">
                <a:latin typeface="Fira Sans"/>
              </a:rPr>
              <a:t>level</a:t>
            </a:r>
            <a:endParaRPr lang="it-IT">
              <a:latin typeface="Fira San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3C24-C8B1-9F4C-B21B-351112BBDF93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84797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ACE80-F175-F9EA-9AC5-C4B1039F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C402-E3CB-D949-A1CE-19A8EDE763DA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B864E-CB71-73F4-7861-73D79E45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B3568-41AD-A535-7715-C76E2F2A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25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9E9E03-FE61-D5C4-9486-A44F86C6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>
                <a:latin typeface="Fira Sans"/>
              </a:rPr>
              <a:t>Security, Policies and Rules of Participation  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WP4 -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0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DF29C8B-20E5-0952-753D-06E279A52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  <a:latin typeface="+mj-lt"/>
              </a:rPr>
              <a:t>Obiettivi e task di WP4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556248"/>
            <a:ext cx="3029711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F458E13-B49D-464A-A623-25D0CBD8A850}" type="datetime1">
              <a:rPr lang="it-IT"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21/11/22</a:t>
            </a:fld>
            <a:endParaRPr lang="en-US" sz="105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5379" y="6556248"/>
            <a:ext cx="4781238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INFN-Cloud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2992" y="6556248"/>
            <a:ext cx="1124712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DC61B12-E862-CA45-A112-8753F74D8BFF}" type="slidenum"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 sz="105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468A8DA8-ADC2-14DF-C3C0-31BCE5FC21BB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893563198"/>
              </p:ext>
            </p:extLst>
          </p:nvPr>
        </p:nvGraphicFramePr>
        <p:xfrm>
          <a:off x="5155379" y="1065862"/>
          <a:ext cx="6192319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9280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Risultati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 algn="just">
              <a:lnSpc>
                <a:spcPct val="120000"/>
              </a:lnSpc>
            </a:pPr>
            <a:r>
              <a:rPr lang="en-IT">
                <a:latin typeface="Fira Sans"/>
              </a:rPr>
              <a:t>Definiti diversi documenti di policy e procedure, che vengono regolarmente aggiornati: AUP, ROP,  privacy policy, regole di utilizzo</a:t>
            </a:r>
            <a:endParaRPr lang="it-IT">
              <a:latin typeface="Fira Sans"/>
            </a:endParaRPr>
          </a:p>
          <a:p>
            <a:pPr lvl="2">
              <a:lnSpc>
                <a:spcPct val="120000"/>
              </a:lnSpc>
            </a:pPr>
            <a:r>
              <a:rPr lang="en-US">
                <a:latin typeface="Fira Sans"/>
              </a:rPr>
              <a:t>Target: end user, </a:t>
            </a:r>
            <a:r>
              <a:rPr lang="en-US" err="1">
                <a:latin typeface="Fira Sans"/>
              </a:rPr>
              <a:t>amministratori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servizio</a:t>
            </a:r>
            <a:r>
              <a:rPr lang="en-US">
                <a:latin typeface="Fira Sans"/>
              </a:rPr>
              <a:t>, </a:t>
            </a:r>
            <a:r>
              <a:rPr lang="en-US" err="1">
                <a:latin typeface="Fira Sans"/>
              </a:rPr>
              <a:t>amministratori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siti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federati</a:t>
            </a:r>
            <a:r>
              <a:rPr lang="en-US">
                <a:latin typeface="Fira Sans"/>
              </a:rPr>
              <a:t> </a:t>
            </a:r>
          </a:p>
          <a:p>
            <a:pPr lvl="1" algn="just">
              <a:lnSpc>
                <a:spcPct val="120000"/>
              </a:lnSpc>
            </a:pPr>
            <a:r>
              <a:rPr lang="en-IT">
                <a:latin typeface="Fira Sans"/>
              </a:rPr>
              <a:t>Definite procedure per la </a:t>
            </a: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vulnerabilita</a:t>
            </a:r>
            <a:r>
              <a:rPr lang="en-IT">
                <a:latin typeface="Fira Sans"/>
              </a:rPr>
              <a:t>` e </a:t>
            </a:r>
            <a:r>
              <a:rPr lang="en-IT" err="1">
                <a:latin typeface="Fira Sans"/>
              </a:rPr>
              <a:t>degli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incidenti</a:t>
            </a:r>
            <a:r>
              <a:rPr lang="en-IT">
                <a:latin typeface="Fira Sans"/>
              </a:rPr>
              <a:t> di </a:t>
            </a:r>
            <a:r>
              <a:rPr lang="en-IT" err="1">
                <a:latin typeface="Fira Sans"/>
              </a:rPr>
              <a:t>sicurezza</a:t>
            </a:r>
            <a:r>
              <a:rPr lang="en-IT">
                <a:latin typeface="Fira Sans"/>
              </a:rPr>
              <a:t> (</a:t>
            </a:r>
            <a:r>
              <a:rPr lang="en-IT" err="1">
                <a:latin typeface="Fira Sans"/>
              </a:rPr>
              <a:t>istituito</a:t>
            </a:r>
            <a:r>
              <a:rPr lang="en-IT">
                <a:latin typeface="Fira Sans"/>
              </a:rPr>
              <a:t> a </a:t>
            </a:r>
            <a:r>
              <a:rPr lang="en-IT" err="1">
                <a:latin typeface="Fira Sans"/>
              </a:rPr>
              <a:t>tal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scopo</a:t>
            </a:r>
            <a:r>
              <a:rPr lang="en-IT">
                <a:latin typeface="Fira Sans"/>
              </a:rPr>
              <a:t> il "Security Incident Team")</a:t>
            </a:r>
          </a:p>
          <a:p>
            <a:pPr lvl="1" algn="just">
              <a:lnSpc>
                <a:spcPct val="120000"/>
              </a:lnSpc>
            </a:pPr>
            <a:r>
              <a:rPr lang="en-IT" err="1">
                <a:latin typeface="Fira Sans"/>
              </a:rPr>
              <a:t>Coordinamento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degli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aspetti</a:t>
            </a:r>
            <a:r>
              <a:rPr lang="en-IT">
                <a:latin typeface="Fira Sans"/>
              </a:rPr>
              <a:t> di </a:t>
            </a:r>
            <a:r>
              <a:rPr lang="en-IT" err="1">
                <a:latin typeface="Fira Sans"/>
              </a:rPr>
              <a:t>sicurezza</a:t>
            </a:r>
            <a:r>
              <a:rPr lang="en-IT">
                <a:latin typeface="Fira Sans"/>
              </a:rPr>
              <a:t> e policies </a:t>
            </a:r>
            <a:r>
              <a:rPr lang="en-IT" err="1">
                <a:latin typeface="Fira Sans"/>
              </a:rPr>
              <a:t>wrt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nuovi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sviluppi</a:t>
            </a:r>
            <a:r>
              <a:rPr lang="en-IT">
                <a:latin typeface="Fira Sans"/>
              </a:rPr>
              <a:t> (es. deployment </a:t>
            </a:r>
            <a:r>
              <a:rPr lang="en-IT" err="1">
                <a:latin typeface="Fira Sans"/>
              </a:rPr>
              <a:t>su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reti</a:t>
            </a:r>
            <a:r>
              <a:rPr lang="en-IT">
                <a:latin typeface="Fira Sans"/>
              </a:rPr>
              <a:t> private).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IT"/>
          </a:p>
          <a:p>
            <a:pPr lvl="1">
              <a:lnSpc>
                <a:spcPct val="120000"/>
              </a:lnSpc>
            </a:pP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74B2-9A08-8145-9092-33D61D81C2C0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27</a:t>
            </a:fld>
            <a:endParaRPr lang="en-IT"/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92B3088A-E382-99CC-D534-D9E92780C650}"/>
              </a:ext>
            </a:extLst>
          </p:cNvPr>
          <p:cNvSpPr/>
          <p:nvPr/>
        </p:nvSpPr>
        <p:spPr>
          <a:xfrm rot="-2100000">
            <a:off x="7823381" y="4104362"/>
            <a:ext cx="481641" cy="9776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D559CAA-F9AD-8598-521E-9B4339CE30F1}"/>
              </a:ext>
            </a:extLst>
          </p:cNvPr>
          <p:cNvSpPr>
            <a:spLocks noGrp="1"/>
          </p:cNvSpPr>
          <p:nvPr/>
        </p:nvSpPr>
        <p:spPr>
          <a:xfrm>
            <a:off x="4699857" y="5128722"/>
            <a:ext cx="6791487" cy="721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Fira Sans"/>
              </a:rPr>
              <a:t>In </a:t>
            </a:r>
            <a:r>
              <a:rPr lang="en-US" err="1">
                <a:latin typeface="Fira Sans"/>
              </a:rPr>
              <a:t>collaborazione</a:t>
            </a:r>
            <a:r>
              <a:rPr lang="en-US">
                <a:latin typeface="Fira Sans"/>
              </a:rPr>
              <a:t> con Harmony e CCR</a:t>
            </a:r>
            <a:endParaRPr lang="en-US" b="0">
              <a:latin typeface="Fira Sans"/>
            </a:endParaRPr>
          </a:p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3865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Fira Sans"/>
              </a:rPr>
              <a:t>Accesso non privilegiato alla INFN Cloud per utenti esterni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8585" y="1594339"/>
            <a:ext cx="11261969" cy="305968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200" err="1">
                <a:latin typeface="Fira Sans"/>
              </a:rPr>
              <a:t>Contratto</a:t>
            </a:r>
            <a:r>
              <a:rPr lang="en-US" sz="2200">
                <a:latin typeface="Fira Sans"/>
              </a:rPr>
              <a:t> o </a:t>
            </a:r>
            <a:r>
              <a:rPr lang="en-US" sz="2200" err="1">
                <a:latin typeface="Fira Sans"/>
              </a:rPr>
              <a:t>Convenzione</a:t>
            </a:r>
            <a:r>
              <a:rPr lang="en-US" sz="2200">
                <a:latin typeface="Fira Sans"/>
              </a:rPr>
              <a:t>:</a:t>
            </a:r>
          </a:p>
          <a:p>
            <a:pPr lvl="1" algn="just">
              <a:lnSpc>
                <a:spcPct val="110000"/>
              </a:lnSpc>
            </a:pPr>
            <a:r>
              <a:rPr lang="en-US" sz="2200" err="1">
                <a:latin typeface="Fira Sans"/>
              </a:rPr>
              <a:t>l'utente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stato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opportunamente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identificato</a:t>
            </a:r>
            <a:r>
              <a:rPr lang="en-US" sz="2200">
                <a:latin typeface="Fira Sans"/>
              </a:rPr>
              <a:t>, </a:t>
            </a:r>
            <a:r>
              <a:rPr lang="en-US" sz="2200" err="1">
                <a:latin typeface="Fira Sans"/>
              </a:rPr>
              <a:t>attraverso</a:t>
            </a:r>
            <a:r>
              <a:rPr lang="en-US" sz="2200">
                <a:latin typeface="Fira Sans"/>
              </a:rPr>
              <a:t> un identity provider </a:t>
            </a:r>
            <a:r>
              <a:rPr lang="en-US" sz="2200" err="1">
                <a:latin typeface="Fira Sans"/>
              </a:rPr>
              <a:t>riconosciuto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dall’INFN</a:t>
            </a:r>
            <a:r>
              <a:rPr lang="en-US" sz="2200">
                <a:latin typeface="Fira Sans"/>
              </a:rPr>
              <a:t> (es. </a:t>
            </a:r>
            <a:r>
              <a:rPr lang="en-US" sz="2200" err="1">
                <a:latin typeface="Fira Sans"/>
              </a:rPr>
              <a:t>attraverso</a:t>
            </a:r>
            <a:r>
              <a:rPr lang="en-US" sz="2200">
                <a:latin typeface="Fira Sans"/>
              </a:rPr>
              <a:t> un </a:t>
            </a:r>
            <a:r>
              <a:rPr lang="en-US" sz="2200" err="1">
                <a:latin typeface="Fira Sans"/>
              </a:rPr>
              <a:t>sistema</a:t>
            </a:r>
            <a:r>
              <a:rPr lang="en-US" sz="2200">
                <a:latin typeface="Fira Sans"/>
              </a:rPr>
              <a:t> di identity federation come </a:t>
            </a:r>
            <a:r>
              <a:rPr lang="en-US" sz="2200" err="1">
                <a:latin typeface="Fira Sans"/>
              </a:rPr>
              <a:t>quelli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usati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nelle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infrastrutture</a:t>
            </a:r>
            <a:r>
              <a:rPr lang="en-US" sz="2200">
                <a:latin typeface="Fira Sans"/>
              </a:rPr>
              <a:t> WLCG o EGI);</a:t>
            </a:r>
          </a:p>
          <a:p>
            <a:pPr lvl="1" algn="just">
              <a:lnSpc>
                <a:spcPct val="110000"/>
              </a:lnSpc>
            </a:pPr>
            <a:r>
              <a:rPr lang="en-US" sz="2200" err="1">
                <a:latin typeface="Fira Sans"/>
              </a:rPr>
              <a:t>l’utente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membro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della</a:t>
            </a:r>
            <a:r>
              <a:rPr lang="en-US" sz="2200">
                <a:latin typeface="Fira Sans"/>
              </a:rPr>
              <a:t> Virtual Organization (VO) a cui </a:t>
            </a:r>
            <a:r>
              <a:rPr lang="en-US" sz="2200" err="1">
                <a:latin typeface="Fira Sans"/>
              </a:rPr>
              <a:t>i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servizi</a:t>
            </a:r>
            <a:r>
              <a:rPr lang="en-US" sz="2200">
                <a:latin typeface="Fira Sans"/>
              </a:rPr>
              <a:t> di INFN Cloud </a:t>
            </a:r>
            <a:r>
              <a:rPr lang="en-US" sz="2200" err="1">
                <a:latin typeface="Fira Sans"/>
              </a:rPr>
              <a:t>vengono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dati</a:t>
            </a:r>
            <a:r>
              <a:rPr lang="en-US" sz="2200">
                <a:latin typeface="Fira Sans"/>
              </a:rPr>
              <a:t> in </a:t>
            </a:r>
            <a:r>
              <a:rPr lang="en-US" sz="2200" err="1">
                <a:latin typeface="Fira Sans"/>
              </a:rPr>
              <a:t>uso</a:t>
            </a:r>
            <a:r>
              <a:rPr lang="en-US" sz="2200">
                <a:latin typeface="Fira Sans"/>
              </a:rPr>
              <a:t> in base </a:t>
            </a:r>
            <a:r>
              <a:rPr lang="en-US" sz="2200" err="1">
                <a:latin typeface="Fira Sans"/>
              </a:rPr>
              <a:t>alla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convenzione</a:t>
            </a:r>
            <a:r>
              <a:rPr lang="en-US" sz="2200">
                <a:latin typeface="Fira Sans"/>
              </a:rPr>
              <a:t>/</a:t>
            </a:r>
            <a:r>
              <a:rPr lang="en-US" sz="2200" err="1">
                <a:latin typeface="Fira Sans"/>
              </a:rPr>
              <a:t>accordo</a:t>
            </a:r>
            <a:r>
              <a:rPr lang="en-US" sz="2200">
                <a:latin typeface="Fira Sans"/>
              </a:rPr>
              <a:t>/</a:t>
            </a:r>
            <a:r>
              <a:rPr lang="en-US" sz="2200" err="1">
                <a:latin typeface="Fira Sans"/>
              </a:rPr>
              <a:t>contratto</a:t>
            </a:r>
            <a:r>
              <a:rPr lang="en-US" sz="2200">
                <a:latin typeface="Fira Sans"/>
              </a:rPr>
              <a:t>, e ne </a:t>
            </a:r>
            <a:r>
              <a:rPr lang="en-US" sz="2200" err="1">
                <a:latin typeface="Fira Sans"/>
              </a:rPr>
              <a:t>abbia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accettato</a:t>
            </a:r>
            <a:r>
              <a:rPr lang="en-US" sz="2200">
                <a:latin typeface="Fira Sans"/>
              </a:rPr>
              <a:t> la </a:t>
            </a:r>
            <a:r>
              <a:rPr lang="en-US" sz="2200" err="1">
                <a:latin typeface="Fira Sans"/>
              </a:rPr>
              <a:t>relativa</a:t>
            </a:r>
            <a:r>
              <a:rPr lang="en-US" sz="2200">
                <a:latin typeface="Fira Sans"/>
              </a:rPr>
              <a:t> AUP;</a:t>
            </a:r>
          </a:p>
          <a:p>
            <a:pPr lvl="1" algn="just"/>
            <a:r>
              <a:rPr lang="en-US" sz="2200" err="1">
                <a:latin typeface="Fira Sans"/>
              </a:rPr>
              <a:t>l’utente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abbia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gia</a:t>
            </a:r>
            <a:r>
              <a:rPr lang="en-US" sz="2200">
                <a:latin typeface="Fira Sans"/>
              </a:rPr>
              <a:t>̀ </a:t>
            </a:r>
            <a:r>
              <a:rPr lang="en-US" sz="2200" err="1">
                <a:latin typeface="Fira Sans"/>
              </a:rPr>
              <a:t>seguito</a:t>
            </a:r>
            <a:r>
              <a:rPr lang="en-US" sz="2200">
                <a:latin typeface="Fira Sans"/>
              </a:rPr>
              <a:t> un </a:t>
            </a:r>
            <a:r>
              <a:rPr lang="en-US" sz="2200" err="1">
                <a:latin typeface="Fira Sans"/>
              </a:rPr>
              <a:t>corso</a:t>
            </a:r>
            <a:r>
              <a:rPr lang="en-US" sz="2200">
                <a:latin typeface="Fira Sans"/>
              </a:rPr>
              <a:t> di </a:t>
            </a:r>
            <a:r>
              <a:rPr lang="en-US" sz="2200" err="1">
                <a:latin typeface="Fira Sans"/>
              </a:rPr>
              <a:t>formazione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adeguato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presso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l’ente</a:t>
            </a:r>
            <a:r>
              <a:rPr lang="en-US" sz="2200">
                <a:latin typeface="Fira Sans"/>
              </a:rPr>
              <a:t> di </a:t>
            </a:r>
            <a:r>
              <a:rPr lang="en-US" sz="2200" err="1">
                <a:latin typeface="Fira Sans"/>
              </a:rPr>
              <a:t>appartenenza</a:t>
            </a:r>
            <a:r>
              <a:rPr lang="en-US" sz="2200">
                <a:latin typeface="Fira Sans"/>
              </a:rPr>
              <a:t>, </a:t>
            </a:r>
            <a:r>
              <a:rPr lang="en-US" sz="2200" err="1">
                <a:latin typeface="Fira Sans"/>
              </a:rPr>
              <a:t>ovvero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abbia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seguito</a:t>
            </a:r>
            <a:r>
              <a:rPr lang="en-US" sz="2200">
                <a:latin typeface="Fira Sans"/>
              </a:rPr>
              <a:t> il </a:t>
            </a:r>
            <a:r>
              <a:rPr lang="en-US" sz="2200" err="1">
                <a:latin typeface="Fira Sans"/>
              </a:rPr>
              <a:t>corso</a:t>
            </a:r>
            <a:r>
              <a:rPr lang="en-US" sz="2200">
                <a:latin typeface="Fira Sans"/>
              </a:rPr>
              <a:t> base </a:t>
            </a:r>
            <a:r>
              <a:rPr lang="en-US" sz="2200" err="1">
                <a:latin typeface="Fira Sans"/>
              </a:rPr>
              <a:t>sulla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sicurezza</a:t>
            </a:r>
            <a:r>
              <a:rPr lang="en-US" sz="2200">
                <a:latin typeface="Fira Sans"/>
              </a:rPr>
              <a:t> informatica INFN </a:t>
            </a:r>
            <a:endParaRPr lang="en-US" sz="2200"/>
          </a:p>
          <a:p>
            <a:pPr lvl="1" algn="just"/>
            <a:r>
              <a:rPr lang="en-US" sz="2200" err="1">
                <a:latin typeface="Fira Sans"/>
              </a:rPr>
              <a:t>l’utente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abbia</a:t>
            </a:r>
            <a:r>
              <a:rPr lang="en-US" sz="2200">
                <a:latin typeface="Fira Sans"/>
              </a:rPr>
              <a:t> </a:t>
            </a:r>
            <a:r>
              <a:rPr lang="en-US" sz="2200" err="1">
                <a:latin typeface="Fira Sans"/>
              </a:rPr>
              <a:t>accettato</a:t>
            </a:r>
            <a:r>
              <a:rPr lang="en-US" sz="2200">
                <a:latin typeface="Fira Sans"/>
              </a:rPr>
              <a:t> le AUP e </a:t>
            </a:r>
            <a:r>
              <a:rPr lang="en-US" sz="2200" err="1">
                <a:latin typeface="Fira Sans"/>
              </a:rPr>
              <a:t>i</a:t>
            </a:r>
            <a:r>
              <a:rPr lang="en-US" sz="2200">
                <a:latin typeface="Fira Sans"/>
              </a:rPr>
              <a:t> Terms of Use di INFN Cloud </a:t>
            </a:r>
            <a:endParaRPr lang="en-US" sz="22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8DAC-80D9-7041-A967-20B4BC6ADA9C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28</a:t>
            </a:fld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665301-2A74-0FB4-EAC4-E5D372C03C82}"/>
              </a:ext>
            </a:extLst>
          </p:cNvPr>
          <p:cNvSpPr txBox="1"/>
          <p:nvPr/>
        </p:nvSpPr>
        <p:spPr>
          <a:xfrm>
            <a:off x="398585" y="4781909"/>
            <a:ext cx="11305765" cy="144655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2200">
                <a:solidFill>
                  <a:srgbClr val="000000"/>
                </a:solidFill>
                <a:ea typeface="+mn-lt"/>
                <a:cs typeface="+mn-lt"/>
              </a:rPr>
              <a:t>Non </a:t>
            </a:r>
            <a:r>
              <a:rPr lang="it-IT" sz="2200" err="1">
                <a:solidFill>
                  <a:srgbClr val="000000"/>
                </a:solidFill>
                <a:ea typeface="+mn-lt"/>
                <a:cs typeface="+mn-lt"/>
              </a:rPr>
              <a:t>e’</a:t>
            </a:r>
            <a:r>
              <a:rPr lang="it-IT" sz="2200">
                <a:solidFill>
                  <a:srgbClr val="000000"/>
                </a:solidFill>
                <a:ea typeface="+mn-lt"/>
                <a:cs typeface="+mn-lt"/>
              </a:rPr>
              <a:t> necessaria la registrazione degli utenti nella INFN AAI se negli accordi di collaborazione da stipulare con le Istituzioni di provenienza siano inclusi i requisiti di riconoscimento di livello almeno equivalente al nostro (Loa2) e la garanzia di aver effettuato una formazione di base sulla sicurezza informatica </a:t>
            </a:r>
            <a:endParaRPr lang="it-IT" sz="22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742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8A2418-2D28-D974-B5D1-0F955648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ADE-C10D-C241-B510-E2AAADD4FC1D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E133FD-CC16-824A-B26F-AFA54394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27BD47-6DC4-B383-9966-57B13AA7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29</a:t>
            </a:fld>
            <a:endParaRPr lang="en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0CD726AA-12BF-8918-2F5B-970D8401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it-IT" sz="3200">
                <a:latin typeface="Fira Sans"/>
              </a:rPr>
              <a:t>Accesso privilegiato alla INFN Cloud su risorse istanziate su rete privata per utenti esterni </a:t>
            </a:r>
          </a:p>
          <a:p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85E5A55-4DEC-D1F5-B668-B1662A2579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589" y="1244918"/>
            <a:ext cx="11464495" cy="2341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1800" b="1">
                <a:latin typeface="Fira Sans"/>
              </a:rPr>
              <a:t>Ipotesi</a:t>
            </a:r>
            <a:r>
              <a:rPr lang="it-IT" sz="1800">
                <a:latin typeface="Fira Sans"/>
              </a:rPr>
              <a:t>: </a:t>
            </a:r>
          </a:p>
          <a:p>
            <a:pPr>
              <a:buFont typeface="Arial"/>
              <a:buChar char="•"/>
            </a:pPr>
            <a:r>
              <a:rPr lang="it-IT" sz="1800">
                <a:latin typeface="Fira Sans"/>
              </a:rPr>
              <a:t>risorsa istanziata su rete privata (come da quesito) </a:t>
            </a:r>
            <a:endParaRPr lang="it-IT" sz="1800"/>
          </a:p>
          <a:p>
            <a:pPr>
              <a:buFont typeface="Arial"/>
              <a:buChar char="•"/>
            </a:pPr>
            <a:r>
              <a:rPr lang="it-IT" sz="1800">
                <a:latin typeface="Fira Sans"/>
              </a:rPr>
              <a:t>risorsa ad esclusivo uso personale: non deve </a:t>
            </a:r>
            <a:r>
              <a:rPr lang="it-IT" sz="1800" err="1">
                <a:latin typeface="Fira Sans"/>
              </a:rPr>
              <a:t>cioe</a:t>
            </a:r>
            <a:r>
              <a:rPr lang="it-IT" sz="1800">
                <a:latin typeface="Fira Sans"/>
              </a:rPr>
              <a:t>̀ essere concesso l'accesso ad altri </a:t>
            </a:r>
            <a:endParaRPr lang="it-IT" sz="1800"/>
          </a:p>
          <a:p>
            <a:pPr indent="0">
              <a:buNone/>
            </a:pPr>
            <a:r>
              <a:rPr lang="it-IT" sz="1800">
                <a:latin typeface="Fira Sans"/>
              </a:rPr>
              <a:t>utenti </a:t>
            </a:r>
          </a:p>
          <a:p>
            <a:pPr>
              <a:buFont typeface="Arial"/>
              <a:buChar char="•"/>
            </a:pPr>
            <a:r>
              <a:rPr lang="it-IT" sz="1800">
                <a:latin typeface="Fira Sans"/>
              </a:rPr>
              <a:t>risorsa che deve trattare dati di tipo tecnico-scientifico: il trattamento di dati personali non deve essere significativo </a:t>
            </a:r>
          </a:p>
          <a:p>
            <a:pPr marL="0" indent="0">
              <a:buNone/>
            </a:pPr>
            <a:endParaRPr lang="it-IT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0160AC4-F7E9-EF8C-1DAD-096280B4772C}"/>
              </a:ext>
            </a:extLst>
          </p:cNvPr>
          <p:cNvSpPr>
            <a:spLocks noGrp="1"/>
          </p:cNvSpPr>
          <p:nvPr/>
        </p:nvSpPr>
        <p:spPr>
          <a:xfrm>
            <a:off x="550589" y="3429000"/>
            <a:ext cx="11399134" cy="2831123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u="sng">
                <a:latin typeface="Fira Sans"/>
              </a:rPr>
              <a:t>la </a:t>
            </a:r>
            <a:r>
              <a:rPr lang="en-US" sz="2000" u="sng" err="1">
                <a:latin typeface="Fira Sans"/>
              </a:rPr>
              <a:t>Commissione</a:t>
            </a:r>
            <a:r>
              <a:rPr lang="en-US" sz="2000" u="sng">
                <a:latin typeface="Fira Sans"/>
              </a:rPr>
              <a:t> </a:t>
            </a:r>
            <a:r>
              <a:rPr lang="en-US" sz="2000" u="sng" err="1">
                <a:latin typeface="Fira Sans"/>
              </a:rPr>
              <a:t>ritiene</a:t>
            </a:r>
            <a:r>
              <a:rPr lang="en-US" sz="2000" u="sng">
                <a:latin typeface="Fira Sans"/>
              </a:rPr>
              <a:t> </a:t>
            </a:r>
            <a:r>
              <a:rPr lang="en-US" sz="2000" u="sng" err="1">
                <a:latin typeface="Fira Sans"/>
              </a:rPr>
              <a:t>che</a:t>
            </a:r>
            <a:r>
              <a:rPr lang="en-US" sz="2000" b="0">
                <a:latin typeface="Fira Sans"/>
              </a:rPr>
              <a:t>:</a:t>
            </a:r>
          </a:p>
          <a:p>
            <a:pPr>
              <a:buFont typeface="Arial"/>
              <a:buChar char="•"/>
            </a:pPr>
            <a:r>
              <a:rPr lang="en-US" sz="1600" u="sng" err="1">
                <a:latin typeface="Fira Sans"/>
              </a:rPr>
              <a:t>L'utente</a:t>
            </a:r>
            <a:r>
              <a:rPr lang="en-US" sz="1600" u="sng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deve</a:t>
            </a:r>
            <a:r>
              <a:rPr lang="en-US" sz="1600" b="0">
                <a:latin typeface="Fira Sans"/>
              </a:rPr>
              <a:t> aver </a:t>
            </a:r>
            <a:r>
              <a:rPr lang="en-US" sz="1600" b="0" err="1">
                <a:latin typeface="Fira Sans"/>
              </a:rPr>
              <a:t>seguito</a:t>
            </a:r>
            <a:r>
              <a:rPr lang="en-US" sz="1600" b="0">
                <a:latin typeface="Fira Sans"/>
              </a:rPr>
              <a:t> un </a:t>
            </a:r>
            <a:r>
              <a:rPr lang="en-US" sz="1600" b="0" err="1">
                <a:latin typeface="Fira Sans"/>
              </a:rPr>
              <a:t>corso</a:t>
            </a:r>
            <a:r>
              <a:rPr lang="en-US" sz="1600" b="0">
                <a:latin typeface="Fira Sans"/>
              </a:rPr>
              <a:t> di </a:t>
            </a:r>
            <a:r>
              <a:rPr lang="en-US" sz="1600" b="0" err="1">
                <a:latin typeface="Fira Sans"/>
              </a:rPr>
              <a:t>istruzione</a:t>
            </a:r>
            <a:r>
              <a:rPr lang="en-US" sz="1600" b="0">
                <a:latin typeface="Fira Sans"/>
              </a:rPr>
              <a:t> di </a:t>
            </a:r>
            <a:r>
              <a:rPr lang="en-US" sz="1600" b="0" err="1">
                <a:latin typeface="Fira Sans"/>
              </a:rPr>
              <a:t>livello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intermedio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presso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l'INFN</a:t>
            </a:r>
            <a:r>
              <a:rPr lang="en-US" sz="1600" b="0">
                <a:latin typeface="Fira Sans"/>
              </a:rPr>
              <a:t> o la </a:t>
            </a:r>
            <a:r>
              <a:rPr lang="en-US" sz="1600" b="0" err="1">
                <a:latin typeface="Fira Sans"/>
              </a:rPr>
              <a:t>sua</a:t>
            </a:r>
            <a:r>
              <a:rPr lang="en-US" sz="1600" b="0">
                <a:latin typeface="Fira Sans"/>
              </a:rPr>
              <a:t> home organization. </a:t>
            </a:r>
          </a:p>
          <a:p>
            <a:pPr>
              <a:buFont typeface="Arial"/>
              <a:buChar char="•"/>
            </a:pPr>
            <a:r>
              <a:rPr lang="en-US" sz="1600" b="0" err="1">
                <a:latin typeface="Fira Sans"/>
              </a:rPr>
              <a:t>L'identificazione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dell'utente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dovra</a:t>
            </a:r>
            <a:r>
              <a:rPr lang="en-US" sz="1600" b="0">
                <a:latin typeface="Fira Sans"/>
              </a:rPr>
              <a:t>̀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LoA2. </a:t>
            </a:r>
          </a:p>
          <a:p>
            <a:pPr>
              <a:buFont typeface="Arial"/>
              <a:buChar char="•"/>
            </a:pPr>
            <a:r>
              <a:rPr lang="en-US" sz="1600" b="0">
                <a:latin typeface="Fira Sans"/>
              </a:rPr>
              <a:t>La </a:t>
            </a:r>
            <a:r>
              <a:rPr lang="en-US" sz="1600" b="0" err="1">
                <a:latin typeface="Fira Sans"/>
              </a:rPr>
              <a:t>risorsa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dovra</a:t>
            </a:r>
            <a:r>
              <a:rPr lang="en-US" sz="1600" b="0">
                <a:latin typeface="Fira Sans"/>
              </a:rPr>
              <a:t>̀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istanziata</a:t>
            </a:r>
            <a:r>
              <a:rPr lang="en-US" sz="1600" b="0">
                <a:latin typeface="Fira Sans"/>
              </a:rPr>
              <a:t> con un </a:t>
            </a:r>
            <a:r>
              <a:rPr lang="en-US" sz="1600" b="0" err="1">
                <a:latin typeface="Fira Sans"/>
              </a:rPr>
              <a:t>meccanismo</a:t>
            </a:r>
            <a:r>
              <a:rPr lang="en-US" sz="1600" b="0">
                <a:latin typeface="Fira Sans"/>
              </a:rPr>
              <a:t> di </a:t>
            </a:r>
            <a:r>
              <a:rPr lang="en-US" sz="1600" b="0" err="1">
                <a:latin typeface="Fira Sans"/>
              </a:rPr>
              <a:t>trasmissione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dei</a:t>
            </a:r>
            <a:r>
              <a:rPr lang="en-US" sz="1600" b="0">
                <a:latin typeface="Fira Sans"/>
              </a:rPr>
              <a:t> log verso un server </a:t>
            </a:r>
            <a:r>
              <a:rPr lang="en-US" sz="1600" b="0" err="1">
                <a:latin typeface="Fira Sans"/>
              </a:rPr>
              <a:t>esterno</a:t>
            </a:r>
            <a:r>
              <a:rPr lang="en-US" sz="1600" b="0">
                <a:latin typeface="Fira Sans"/>
              </a:rPr>
              <a:t>, </a:t>
            </a:r>
            <a:r>
              <a:rPr lang="en-US" sz="1600" b="0" err="1">
                <a:latin typeface="Fira Sans"/>
              </a:rPr>
              <a:t>che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l'utente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si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impegna</a:t>
            </a:r>
            <a:r>
              <a:rPr lang="en-US" sz="1600" b="0">
                <a:latin typeface="Fira Sans"/>
              </a:rPr>
              <a:t> a non </a:t>
            </a:r>
            <a:r>
              <a:rPr lang="en-US" sz="1600" b="0" err="1">
                <a:latin typeface="Fira Sans"/>
              </a:rPr>
              <a:t>modificare</a:t>
            </a:r>
            <a:r>
              <a:rPr lang="en-US" sz="1600" b="0">
                <a:latin typeface="Fira Sans"/>
              </a:rPr>
              <a:t>. I log </a:t>
            </a:r>
            <a:r>
              <a:rPr lang="en-US" sz="1600" b="0" err="1">
                <a:latin typeface="Fira Sans"/>
              </a:rPr>
              <a:t>dovranno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adeguatamente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protetti</a:t>
            </a:r>
            <a:r>
              <a:rPr lang="en-US" sz="1600" b="0">
                <a:latin typeface="Fira Sans"/>
              </a:rPr>
              <a:t> e </a:t>
            </a:r>
            <a:r>
              <a:rPr lang="en-US" sz="1600" b="0" err="1">
                <a:latin typeface="Fira Sans"/>
              </a:rPr>
              <a:t>conservati</a:t>
            </a:r>
            <a:r>
              <a:rPr lang="en-US" sz="1600" b="0">
                <a:latin typeface="Fira Sans"/>
              </a:rPr>
              <a:t> per </a:t>
            </a:r>
            <a:r>
              <a:rPr lang="en-US" sz="1600" b="0" err="1">
                <a:latin typeface="Fira Sans"/>
              </a:rPr>
              <a:t>almeno</a:t>
            </a:r>
            <a:r>
              <a:rPr lang="en-US" sz="1600" b="0">
                <a:latin typeface="Fira Sans"/>
              </a:rPr>
              <a:t> sei </a:t>
            </a:r>
            <a:r>
              <a:rPr lang="en-US" sz="1600" b="0" err="1">
                <a:latin typeface="Fira Sans"/>
              </a:rPr>
              <a:t>mesi</a:t>
            </a:r>
            <a:r>
              <a:rPr lang="en-US" sz="1600" b="0">
                <a:latin typeface="Fira Sans"/>
              </a:rPr>
              <a:t> </a:t>
            </a:r>
          </a:p>
          <a:p>
            <a:pPr marL="0" indent="0">
              <a:buNone/>
            </a:pPr>
            <a:endParaRPr lang="en-US" sz="1200" b="0"/>
          </a:p>
          <a:p>
            <a:pPr>
              <a:buFont typeface="Arial"/>
              <a:buChar char="•"/>
            </a:pPr>
            <a:r>
              <a:rPr lang="en-US" sz="1800" b="0">
                <a:latin typeface="Fira Sans"/>
              </a:rPr>
              <a:t>A </a:t>
            </a:r>
            <a:r>
              <a:rPr lang="en-US" sz="1800" b="0" err="1">
                <a:latin typeface="Fira Sans"/>
              </a:rPr>
              <a:t>carico</a:t>
            </a:r>
            <a:r>
              <a:rPr lang="en-US" sz="1800" b="0">
                <a:latin typeface="Fira Sans"/>
              </a:rPr>
              <a:t> del</a:t>
            </a:r>
            <a:r>
              <a:rPr lang="en-US" sz="1800">
                <a:latin typeface="Fira Sans"/>
              </a:rPr>
              <a:t> </a:t>
            </a:r>
            <a:r>
              <a:rPr lang="en-US" sz="1800" err="1">
                <a:latin typeface="Fira Sans"/>
              </a:rPr>
              <a:t>gestore</a:t>
            </a:r>
            <a:r>
              <a:rPr lang="en-US" sz="1800">
                <a:latin typeface="Fira Sans"/>
              </a:rPr>
              <a:t> cloud</a:t>
            </a:r>
            <a:r>
              <a:rPr lang="en-US" sz="1800" b="0">
                <a:latin typeface="Fira Sans"/>
              </a:rPr>
              <a:t> </a:t>
            </a:r>
            <a:endParaRPr lang="en-US" sz="1800" b="0"/>
          </a:p>
          <a:p>
            <a:pPr lvl="1">
              <a:buFont typeface="Arial"/>
              <a:buChar char="•"/>
            </a:pPr>
            <a:r>
              <a:rPr lang="en-US" sz="1600" b="0">
                <a:latin typeface="Fira Sans"/>
              </a:rPr>
              <a:t>La </a:t>
            </a:r>
            <a:r>
              <a:rPr lang="en-US" sz="1600" b="0" err="1">
                <a:latin typeface="Fira Sans"/>
              </a:rPr>
              <a:t>risorsa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dovra</a:t>
            </a:r>
            <a:r>
              <a:rPr lang="en-US" sz="1600" b="0">
                <a:latin typeface="Fira Sans"/>
              </a:rPr>
              <a:t>̀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costantemente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monitorata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dall'esterno</a:t>
            </a:r>
            <a:r>
              <a:rPr lang="en-US" sz="1600" b="0">
                <a:latin typeface="Fira Sans"/>
              </a:rPr>
              <a:t> e </a:t>
            </a:r>
            <a:r>
              <a:rPr lang="en-US" sz="1600" b="0" err="1">
                <a:latin typeface="Fira Sans"/>
              </a:rPr>
              <a:t>sottoposta</a:t>
            </a:r>
            <a:r>
              <a:rPr lang="en-US" sz="1600" b="0">
                <a:latin typeface="Fira Sans"/>
              </a:rPr>
              <a:t> a </a:t>
            </a:r>
            <a:r>
              <a:rPr lang="en-US" sz="1600" b="0" err="1">
                <a:latin typeface="Fira Sans"/>
              </a:rPr>
              <a:t>scansioni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alla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ricerca</a:t>
            </a:r>
            <a:r>
              <a:rPr lang="en-US" sz="1600" b="0">
                <a:latin typeface="Fira Sans"/>
              </a:rPr>
              <a:t> di </a:t>
            </a:r>
            <a:r>
              <a:rPr lang="en-US" sz="1600" b="0" err="1">
                <a:latin typeface="Fira Sans"/>
              </a:rPr>
              <a:t>vulnerabilita</a:t>
            </a:r>
            <a:r>
              <a:rPr lang="en-US" sz="1600" b="0">
                <a:latin typeface="Fira Sans"/>
              </a:rPr>
              <a:t>̀. </a:t>
            </a:r>
            <a:endParaRPr lang="en-US" sz="1600"/>
          </a:p>
          <a:p>
            <a:pPr lvl="1">
              <a:buFont typeface="Arial"/>
              <a:buChar char="•"/>
            </a:pPr>
            <a:r>
              <a:rPr lang="en-US" sz="1600" b="0" err="1">
                <a:latin typeface="Fira Sans"/>
              </a:rPr>
              <a:t>Dovra</a:t>
            </a:r>
            <a:r>
              <a:rPr lang="en-US" sz="1600" b="0">
                <a:latin typeface="Fira Sans"/>
              </a:rPr>
              <a:t>̀ </a:t>
            </a:r>
            <a:r>
              <a:rPr lang="en-US" sz="1600" b="0" err="1">
                <a:latin typeface="Fira Sans"/>
              </a:rPr>
              <a:t>essere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mantenuto</a:t>
            </a:r>
            <a:r>
              <a:rPr lang="en-US" sz="1600" b="0">
                <a:latin typeface="Fira Sans"/>
              </a:rPr>
              <a:t> e tenuto </a:t>
            </a:r>
            <a:r>
              <a:rPr lang="en-US" sz="1600" b="0" err="1">
                <a:latin typeface="Fira Sans"/>
              </a:rPr>
              <a:t>aggiornato</a:t>
            </a:r>
            <a:r>
              <a:rPr lang="en-US" sz="1600" b="0">
                <a:latin typeface="Fira Sans"/>
              </a:rPr>
              <a:t> un </a:t>
            </a:r>
            <a:r>
              <a:rPr lang="en-US" sz="1600" b="0" err="1">
                <a:latin typeface="Fira Sans"/>
              </a:rPr>
              <a:t>elenco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degli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utenti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che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hanno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avuto</a:t>
            </a:r>
            <a:r>
              <a:rPr lang="en-US" sz="1600" b="0">
                <a:latin typeface="Fira Sans"/>
              </a:rPr>
              <a:t> accesso </a:t>
            </a:r>
            <a:r>
              <a:rPr lang="en-US" sz="1600" b="0" err="1">
                <a:latin typeface="Fira Sans"/>
              </a:rPr>
              <a:t>alla</a:t>
            </a:r>
            <a:r>
              <a:rPr lang="en-US" sz="1600" b="0">
                <a:latin typeface="Fira Sans"/>
              </a:rPr>
              <a:t> </a:t>
            </a:r>
            <a:r>
              <a:rPr lang="en-US" sz="1600" b="0" err="1">
                <a:latin typeface="Fira Sans"/>
              </a:rPr>
              <a:t>risorsa</a:t>
            </a:r>
            <a:r>
              <a:rPr lang="en-US" sz="1600" b="0">
                <a:latin typeface="Fira Sans"/>
              </a:rPr>
              <a:t>. 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75389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ACE80-F175-F9EA-9AC5-C4B1039F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520B9-E264-A541-A494-09193476B775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B864E-CB71-73F4-7861-73D79E45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B3568-41AD-A535-7715-C76E2F2A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</a:t>
            </a:fld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3BBFF-4BBA-7B71-82BB-04952A0F49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7129" y="1854054"/>
            <a:ext cx="4297680" cy="12890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9E9E03-FE61-D5C4-9486-A44F86C6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>
                <a:latin typeface="Fira Sans"/>
              </a:rPr>
              <a:t>Architecture, Operations and Service Portfolio  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WP1 -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86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Security Incident Team (SIT)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>
              <a:lnSpc>
                <a:spcPct val="110000"/>
              </a:lnSpc>
            </a:pPr>
            <a:r>
              <a:rPr lang="en-US">
                <a:latin typeface="Fira Sans"/>
              </a:rPr>
              <a:t>Team di 6 </a:t>
            </a:r>
            <a:r>
              <a:rPr lang="en-US" err="1">
                <a:latin typeface="Fira Sans"/>
              </a:rPr>
              <a:t>persone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 opera in shift</a:t>
            </a:r>
          </a:p>
          <a:p>
            <a:pPr lvl="1">
              <a:lnSpc>
                <a:spcPct val="110000"/>
              </a:lnSpc>
            </a:pPr>
            <a:r>
              <a:rPr lang="en-IT" err="1">
                <a:latin typeface="Fira Sans"/>
              </a:rPr>
              <a:t>Monitoraggio</a:t>
            </a:r>
            <a:r>
              <a:rPr lang="en-IT">
                <a:latin typeface="Fira Sans"/>
              </a:rPr>
              <a:t> (via </a:t>
            </a:r>
            <a:r>
              <a:rPr lang="en-IT" err="1">
                <a:latin typeface="Fira Sans"/>
              </a:rPr>
              <a:t>scansioni</a:t>
            </a:r>
            <a:r>
              <a:rPr lang="en-IT">
                <a:latin typeface="Fira Sans"/>
              </a:rPr>
              <a:t> continue e </a:t>
            </a:r>
            <a:r>
              <a:rPr lang="en-IT" err="1">
                <a:latin typeface="Fira Sans"/>
              </a:rPr>
              <a:t>automatiche</a:t>
            </a:r>
            <a:r>
              <a:rPr lang="en-IT">
                <a:latin typeface="Fira Sans"/>
              </a:rPr>
              <a:t>) </a:t>
            </a:r>
            <a:r>
              <a:rPr lang="en-IT" err="1">
                <a:latin typeface="Fira Sans"/>
              </a:rPr>
              <a:t>dello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stato</a:t>
            </a:r>
            <a:r>
              <a:rPr lang="en-IT">
                <a:latin typeface="Fira Sans"/>
              </a:rPr>
              <a:t> di INFN-Cloud</a:t>
            </a:r>
            <a:endParaRPr lang="en-IT"/>
          </a:p>
          <a:p>
            <a:pPr lvl="1">
              <a:lnSpc>
                <a:spcPct val="110000"/>
              </a:lnSpc>
            </a:pPr>
            <a:r>
              <a:rPr lang="en-IT" err="1">
                <a:latin typeface="Fira Sans"/>
              </a:rPr>
              <a:t>Valutazione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vulnerabilita</a:t>
            </a:r>
            <a:r>
              <a:rPr lang="en-IT">
                <a:latin typeface="Fira Sans"/>
              </a:rPr>
              <a:t>' </a:t>
            </a:r>
            <a:r>
              <a:rPr lang="en-IT" err="1">
                <a:latin typeface="Fira Sans"/>
              </a:rPr>
              <a:t>segnalate</a:t>
            </a:r>
            <a:r>
              <a:rPr lang="en-IT">
                <a:latin typeface="Fira Sans"/>
              </a:rPr>
              <a:t> da </a:t>
            </a:r>
            <a:r>
              <a:rPr lang="en-IT" err="1">
                <a:latin typeface="Fira Sans"/>
              </a:rPr>
              <a:t>qualunque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fonte</a:t>
            </a:r>
            <a:r>
              <a:rPr lang="en-IT">
                <a:latin typeface="Fira Sans"/>
              </a:rPr>
              <a:t> e </a:t>
            </a:r>
            <a:r>
              <a:rPr lang="en-IT" err="1">
                <a:latin typeface="Fira Sans"/>
              </a:rPr>
              <a:t>relativa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del </a:t>
            </a:r>
            <a:r>
              <a:rPr lang="en-IT" err="1">
                <a:latin typeface="Fira Sans"/>
              </a:rPr>
              <a:t>problema</a:t>
            </a:r>
          </a:p>
          <a:p>
            <a:pPr lvl="2">
              <a:lnSpc>
                <a:spcPct val="110000"/>
              </a:lnSpc>
            </a:pPr>
            <a:r>
              <a:rPr lang="en-IT">
                <a:latin typeface="Fira Sans"/>
              </a:rPr>
              <a:t>In modo da </a:t>
            </a:r>
            <a:r>
              <a:rPr lang="en-IT" err="1">
                <a:latin typeface="Fira Sans"/>
              </a:rPr>
              <a:t>sanare</a:t>
            </a:r>
            <a:r>
              <a:rPr lang="en-IT">
                <a:latin typeface="Fira Sans"/>
              </a:rPr>
              <a:t> I deployment </a:t>
            </a:r>
            <a:r>
              <a:rPr lang="en-IT" err="1">
                <a:latin typeface="Fira Sans"/>
              </a:rPr>
              <a:t>attivi</a:t>
            </a:r>
            <a:endParaRPr lang="en-IT">
              <a:latin typeface="Fira Sans"/>
            </a:endParaRPr>
          </a:p>
          <a:p>
            <a:pPr lvl="2">
              <a:lnSpc>
                <a:spcPct val="110000"/>
              </a:lnSpc>
            </a:pPr>
            <a:r>
              <a:rPr lang="en-US">
                <a:latin typeface="Fira Sans"/>
              </a:rPr>
              <a:t>In modo </a:t>
            </a:r>
            <a:r>
              <a:rPr lang="en-US" err="1">
                <a:latin typeface="Fira Sans"/>
              </a:rPr>
              <a:t>che</a:t>
            </a:r>
            <a:r>
              <a:rPr lang="en-US">
                <a:latin typeface="Fira Sans"/>
              </a:rPr>
              <a:t> non </a:t>
            </a:r>
            <a:r>
              <a:rPr lang="en-US" err="1">
                <a:latin typeface="Fira Sans"/>
              </a:rPr>
              <a:t>vengano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creati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nuovi</a:t>
            </a:r>
            <a:r>
              <a:rPr lang="en-US">
                <a:latin typeface="Fira Sans"/>
              </a:rPr>
              <a:t> deployment </a:t>
            </a:r>
            <a:r>
              <a:rPr lang="en-US" err="1">
                <a:latin typeface="Fira Sans"/>
              </a:rPr>
              <a:t>vulnerabili</a:t>
            </a:r>
          </a:p>
          <a:p>
            <a:pPr lvl="1">
              <a:lnSpc>
                <a:spcPct val="110000"/>
              </a:lnSpc>
            </a:pP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degli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incidenti</a:t>
            </a:r>
            <a:r>
              <a:rPr lang="en-IT">
                <a:latin typeface="Fira Sans"/>
              </a:rPr>
              <a:t> (</a:t>
            </a:r>
            <a:r>
              <a:rPr lang="en-IT" err="1">
                <a:latin typeface="Fira Sans"/>
              </a:rPr>
              <a:t>finora</a:t>
            </a:r>
            <a:r>
              <a:rPr lang="en-IT">
                <a:latin typeface="Fira Sans"/>
              </a:rPr>
              <a:t> non </a:t>
            </a:r>
            <a:r>
              <a:rPr lang="en-IT" err="1">
                <a:latin typeface="Fira Sans"/>
              </a:rPr>
              <a:t>ce</a:t>
            </a:r>
            <a:r>
              <a:rPr lang="en-IT">
                <a:latin typeface="Fira Sans"/>
              </a:rPr>
              <a:t> ne </a:t>
            </a:r>
            <a:r>
              <a:rPr lang="en-IT" err="1">
                <a:latin typeface="Fira Sans"/>
              </a:rPr>
              <a:t>sono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stati</a:t>
            </a:r>
            <a:r>
              <a:rPr lang="en-IT">
                <a:latin typeface="Fira Sans"/>
              </a:rPr>
              <a:t>)</a:t>
            </a:r>
          </a:p>
          <a:p>
            <a:pPr lvl="2">
              <a:lnSpc>
                <a:spcPct val="110000"/>
              </a:lnSpc>
            </a:pPr>
            <a:r>
              <a:rPr lang="en-IT">
                <a:latin typeface="Fira Sans"/>
              </a:rPr>
              <a:t>In collaborazione con lo CSIRT di INFN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7122B-A39B-7D49-BDDD-691616315B81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62335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ACE80-F175-F9EA-9AC5-C4B1039F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48DC1-950D-2540-BFB1-939FB983A9B2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B864E-CB71-73F4-7861-73D79E45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B3568-41AD-A535-7715-C76E2F2A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31</a:t>
            </a:fld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3BBFF-4BBA-7B71-82BB-04952A0F49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17129" y="1915838"/>
            <a:ext cx="4297680" cy="12890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9E9E03-FE61-D5C4-9486-A44F86C6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>
                <a:latin typeface="Fira Sans"/>
              </a:rPr>
              <a:t>Service Evolution and New Developments  </a:t>
            </a:r>
            <a:br>
              <a:rPr lang="en-GB">
                <a:latin typeface="Fira Sans"/>
              </a:rPr>
            </a:br>
            <a:r>
              <a:rPr lang="en-GB">
                <a:latin typeface="Fira Sans"/>
              </a:rPr>
              <a:t>- WP5 -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0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err="1">
                <a:latin typeface="Fira Sans"/>
              </a:rPr>
              <a:t>Obiettivi</a:t>
            </a:r>
            <a:r>
              <a:rPr lang="en-IT">
                <a:latin typeface="Fira Sans"/>
              </a:rPr>
              <a:t> e task di WP5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49" y="1666875"/>
            <a:ext cx="11029513" cy="437643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59055" indent="0">
              <a:lnSpc>
                <a:spcPct val="120000"/>
              </a:lnSpc>
              <a:buNone/>
            </a:pPr>
            <a:r>
              <a:rPr lang="en-US" err="1">
                <a:latin typeface="Fira Sans"/>
              </a:rPr>
              <a:t>Sviluppo</a:t>
            </a:r>
            <a:r>
              <a:rPr lang="en-US">
                <a:latin typeface="Fira Sans"/>
              </a:rPr>
              <a:t>, porting e co-design e R&amp;D di </a:t>
            </a:r>
            <a:r>
              <a:rPr lang="en-US" err="1">
                <a:latin typeface="Fira Sans"/>
              </a:rPr>
              <a:t>soluzioni</a:t>
            </a:r>
            <a:r>
              <a:rPr lang="en-US">
                <a:latin typeface="Fira Sans"/>
              </a:rPr>
              <a:t> </a:t>
            </a:r>
            <a:r>
              <a:rPr lang="en-US" err="1">
                <a:latin typeface="Fira Sans"/>
              </a:rPr>
              <a:t>tecniche</a:t>
            </a:r>
            <a:r>
              <a:rPr lang="en-US">
                <a:latin typeface="Fira Sans"/>
              </a:rPr>
              <a:t> user-level per </a:t>
            </a:r>
            <a:r>
              <a:rPr lang="en-US" err="1">
                <a:latin typeface="Fira Sans"/>
              </a:rPr>
              <a:t>utenti</a:t>
            </a:r>
            <a:r>
              <a:rPr lang="en-US">
                <a:latin typeface="Fira Sans"/>
              </a:rPr>
              <a:t> e </a:t>
            </a:r>
            <a:r>
              <a:rPr lang="en-US" err="1">
                <a:latin typeface="Fira Sans"/>
              </a:rPr>
              <a:t>comunità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scientifiche</a:t>
            </a:r>
            <a:r>
              <a:rPr lang="en-US">
                <a:latin typeface="Fira Sans"/>
              </a:rPr>
              <a:t>, </a:t>
            </a:r>
            <a:r>
              <a:rPr lang="en-US" err="1">
                <a:latin typeface="Fira Sans"/>
              </a:rPr>
              <a:t>finalizzate</a:t>
            </a:r>
            <a:r>
              <a:rPr lang="en-US">
                <a:latin typeface="Fira Sans"/>
              </a:rPr>
              <a:t> a </a:t>
            </a:r>
            <a:r>
              <a:rPr lang="en-US" err="1">
                <a:latin typeface="Fira Sans"/>
              </a:rPr>
              <a:t>facilitare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l'accesso</a:t>
            </a:r>
            <a:r>
              <a:rPr lang="en-US">
                <a:latin typeface="Fira Sans"/>
              </a:rPr>
              <a:t> alle </a:t>
            </a:r>
            <a:r>
              <a:rPr lang="en-US" err="1">
                <a:latin typeface="Fira Sans"/>
              </a:rPr>
              <a:t>risorse</a:t>
            </a:r>
            <a:r>
              <a:rPr lang="en-US">
                <a:latin typeface="Fira Sans"/>
              </a:rPr>
              <a:t> di computing e di storage, </a:t>
            </a:r>
            <a:r>
              <a:rPr lang="en-US" err="1">
                <a:latin typeface="Fira Sans"/>
              </a:rPr>
              <a:t>incluso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eventualmente</a:t>
            </a:r>
            <a:r>
              <a:rPr lang="en-US">
                <a:latin typeface="Fira Sans"/>
              </a:rPr>
              <a:t> accesso ad hardware </a:t>
            </a:r>
            <a:r>
              <a:rPr lang="en-US" err="1">
                <a:latin typeface="Fira Sans"/>
              </a:rPr>
              <a:t>specializato</a:t>
            </a:r>
            <a:r>
              <a:rPr lang="en-US">
                <a:latin typeface="Fira Sans"/>
              </a:rPr>
              <a:t> ( i.e. GPU … )  </a:t>
            </a:r>
            <a:endParaRPr lang="en-US"/>
          </a:p>
          <a:p>
            <a:pPr marL="59055" indent="0">
              <a:lnSpc>
                <a:spcPct val="120000"/>
              </a:lnSpc>
              <a:buNone/>
            </a:pPr>
            <a:r>
              <a:rPr lang="en-IT">
                <a:latin typeface="Fira Sans"/>
              </a:rPr>
              <a:t>Le </a:t>
            </a:r>
            <a:r>
              <a:rPr lang="en-IT" err="1">
                <a:latin typeface="Fira Sans"/>
              </a:rPr>
              <a:t>attività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sono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organizzate</a:t>
            </a:r>
            <a:r>
              <a:rPr lang="en-IT">
                <a:latin typeface="Fira Sans"/>
              </a:rPr>
              <a:t> in due macro </a:t>
            </a:r>
            <a:r>
              <a:rPr lang="en-IT" err="1">
                <a:latin typeface="Fira Sans"/>
              </a:rPr>
              <a:t>aree</a:t>
            </a:r>
            <a:r>
              <a:rPr lang="en-IT">
                <a:latin typeface="Fira Sans"/>
              </a:rPr>
              <a:t>: </a:t>
            </a:r>
            <a:r>
              <a:rPr lang="en-IT" b="1" err="1">
                <a:latin typeface="Fira Sans"/>
              </a:rPr>
              <a:t>evoluzione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dei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servizi</a:t>
            </a:r>
            <a:r>
              <a:rPr lang="en-IT" b="1">
                <a:latin typeface="Fira Sans"/>
              </a:rPr>
              <a:t> core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della</a:t>
            </a:r>
            <a:r>
              <a:rPr lang="en-IT">
                <a:latin typeface="Fira Sans"/>
              </a:rPr>
              <a:t> PaaS e </a:t>
            </a:r>
            <a:r>
              <a:rPr lang="en-IT" err="1">
                <a:latin typeface="Fira Sans"/>
              </a:rPr>
              <a:t>allo</a:t>
            </a:r>
            <a:r>
              <a:rPr lang="en-IT">
                <a:latin typeface="Fira Sans"/>
              </a:rPr>
              <a:t> </a:t>
            </a:r>
            <a:r>
              <a:rPr lang="en-IT" b="1" err="1">
                <a:latin typeface="Fira Sans"/>
              </a:rPr>
              <a:t>sviluppo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dei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servizi</a:t>
            </a:r>
            <a:r>
              <a:rPr lang="en-IT" b="1">
                <a:latin typeface="Fira Sans"/>
              </a:rPr>
              <a:t> di alto </a:t>
            </a:r>
            <a:r>
              <a:rPr lang="en-IT" b="1" err="1">
                <a:latin typeface="Fira Sans"/>
              </a:rPr>
              <a:t>livello</a:t>
            </a:r>
            <a:endParaRPr lang="en-IT" b="1">
              <a:latin typeface="Fira Sans"/>
            </a:endParaRPr>
          </a:p>
          <a:p>
            <a:pPr marL="287655">
              <a:lnSpc>
                <a:spcPct val="120000"/>
              </a:lnSpc>
            </a:pPr>
            <a:r>
              <a:rPr lang="en-IT" b="1">
                <a:latin typeface="Fira Sans"/>
              </a:rPr>
              <a:t>Forte </a:t>
            </a:r>
            <a:r>
              <a:rPr lang="en-IT" b="1" err="1">
                <a:latin typeface="Fira Sans"/>
              </a:rPr>
              <a:t>sinergia</a:t>
            </a:r>
            <a:r>
              <a:rPr lang="en-IT" b="1">
                <a:latin typeface="Fira Sans"/>
              </a:rPr>
              <a:t> con </a:t>
            </a:r>
            <a:r>
              <a:rPr lang="en-IT" b="1" err="1">
                <a:latin typeface="Fira Sans"/>
              </a:rPr>
              <a:t>gli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altri</a:t>
            </a:r>
            <a:r>
              <a:rPr lang="en-IT" b="1">
                <a:latin typeface="Fira Sans"/>
              </a:rPr>
              <a:t> WP </a:t>
            </a:r>
            <a:r>
              <a:rPr lang="en-IT">
                <a:latin typeface="Fira Sans"/>
              </a:rPr>
              <a:t>per </a:t>
            </a:r>
            <a:r>
              <a:rPr lang="en-IT" err="1">
                <a:latin typeface="Fira Sans"/>
              </a:rPr>
              <a:t>coordinare</a:t>
            </a:r>
            <a:r>
              <a:rPr lang="en-IT">
                <a:latin typeface="Fira Sans"/>
              </a:rPr>
              <a:t>: onboarding di </a:t>
            </a:r>
            <a:r>
              <a:rPr lang="en-IT" err="1">
                <a:latin typeface="Fira Sans"/>
              </a:rPr>
              <a:t>nuovi</a:t>
            </a:r>
            <a:r>
              <a:rPr lang="en-IT">
                <a:latin typeface="Fira Sans"/>
              </a:rPr>
              <a:t> use-case/</a:t>
            </a:r>
            <a:r>
              <a:rPr lang="en-IT" err="1">
                <a:latin typeface="Fira Sans"/>
              </a:rPr>
              <a:t>comunità</a:t>
            </a:r>
            <a:r>
              <a:rPr lang="en-IT">
                <a:latin typeface="Fira Sans"/>
              </a:rPr>
              <a:t>, </a:t>
            </a:r>
            <a:r>
              <a:rPr lang="en-IT" err="1">
                <a:latin typeface="Fira Sans"/>
              </a:rPr>
              <a:t>preparazione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della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documentazione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servizi</a:t>
            </a:r>
            <a:r>
              <a:rPr lang="en-IT">
                <a:latin typeface="Fira Sans"/>
              </a:rPr>
              <a:t> di alto </a:t>
            </a:r>
            <a:r>
              <a:rPr lang="en-IT" err="1">
                <a:latin typeface="Fira Sans"/>
              </a:rPr>
              <a:t>livello</a:t>
            </a:r>
            <a:r>
              <a:rPr lang="en-IT">
                <a:latin typeface="Fira Sans"/>
              </a:rPr>
              <a:t>, </a:t>
            </a:r>
            <a:r>
              <a:rPr lang="en-IT" err="1">
                <a:latin typeface="Fira Sans"/>
              </a:rPr>
              <a:t>monitoraggio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stato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servizi</a:t>
            </a:r>
            <a:r>
              <a:rPr lang="en-IT">
                <a:latin typeface="Fira Sans"/>
              </a:rPr>
              <a:t> core e </a:t>
            </a:r>
            <a:r>
              <a:rPr lang="en-IT" err="1">
                <a:latin typeface="Fira Sans"/>
              </a:rPr>
              <a:t>delle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vulnerabilità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servizi</a:t>
            </a:r>
            <a:r>
              <a:rPr lang="en-IT">
                <a:latin typeface="Fira Sans"/>
              </a:rPr>
              <a:t> di alto </a:t>
            </a:r>
            <a:r>
              <a:rPr lang="en-IT" err="1">
                <a:latin typeface="Fira Sans"/>
              </a:rPr>
              <a:t>livello</a:t>
            </a:r>
            <a:r>
              <a:rPr lang="en-IT">
                <a:latin typeface="Fira Sans"/>
              </a:rPr>
              <a:t>, </a:t>
            </a:r>
            <a:r>
              <a:rPr lang="en-IT" err="1">
                <a:latin typeface="Fira Sans"/>
              </a:rPr>
              <a:t>gestione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degli</a:t>
            </a:r>
            <a:r>
              <a:rPr lang="en-IT">
                <a:latin typeface="Fira Sans"/>
              </a:rPr>
              <a:t> aggiornamenti </a:t>
            </a:r>
            <a:r>
              <a:rPr lang="en-IT" err="1">
                <a:latin typeface="Fira Sans"/>
              </a:rPr>
              <a:t>della</a:t>
            </a:r>
            <a:r>
              <a:rPr lang="en-IT">
                <a:latin typeface="Fira Sans"/>
              </a:rPr>
              <a:t> PaaS e </a:t>
            </a:r>
            <a:r>
              <a:rPr lang="en-IT" err="1">
                <a:latin typeface="Fira Sans"/>
              </a:rPr>
              <a:t>dei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servizi</a:t>
            </a:r>
            <a:r>
              <a:rPr lang="en-IT">
                <a:latin typeface="Fira Sans"/>
              </a:rPr>
              <a:t> di alto </a:t>
            </a:r>
            <a:r>
              <a:rPr lang="en-IT" err="1">
                <a:latin typeface="Fira Sans"/>
              </a:rPr>
              <a:t>livello</a:t>
            </a:r>
            <a:r>
              <a:rPr lang="en-IT">
                <a:latin typeface="Fira Sans"/>
              </a:rPr>
              <a:t>, etc.</a:t>
            </a:r>
            <a:endParaRPr lang="en-IT"/>
          </a:p>
          <a:p>
            <a:pPr marL="287655">
              <a:lnSpc>
                <a:spcPct val="120000"/>
              </a:lnSpc>
            </a:pPr>
            <a:r>
              <a:rPr lang="en-US" b="1" err="1">
                <a:latin typeface="Fira Sans"/>
              </a:rPr>
              <a:t>Manutenzione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dei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servizi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implementati</a:t>
            </a:r>
            <a:r>
              <a:rPr lang="en-US" b="1">
                <a:latin typeface="Fira Sans"/>
              </a:rPr>
              <a:t>: </a:t>
            </a:r>
            <a:r>
              <a:rPr lang="en-US">
                <a:latin typeface="Fira Sans"/>
              </a:rPr>
              <a:t>bug fixing, </a:t>
            </a:r>
            <a:r>
              <a:rPr lang="en-US" err="1">
                <a:latin typeface="Fira Sans"/>
              </a:rPr>
              <a:t>vulnerabilità</a:t>
            </a:r>
            <a:r>
              <a:rPr lang="en-US">
                <a:latin typeface="Fira Sans"/>
              </a:rPr>
              <a:t>, ed </a:t>
            </a:r>
            <a:r>
              <a:rPr lang="en-US" err="1">
                <a:latin typeface="Fira Sans"/>
              </a:rPr>
              <a:t>estenzione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funzionalità</a:t>
            </a:r>
            <a:r>
              <a:rPr lang="en-US">
                <a:latin typeface="Fira Sans"/>
              </a:rPr>
              <a:t> </a:t>
            </a:r>
          </a:p>
          <a:p>
            <a:pPr marL="287655">
              <a:lnSpc>
                <a:spcPct val="120000"/>
              </a:lnSpc>
            </a:pPr>
            <a:r>
              <a:rPr lang="en-US" b="1" err="1">
                <a:latin typeface="Fira Sans"/>
              </a:rPr>
              <a:t>Documentazione</a:t>
            </a:r>
            <a:r>
              <a:rPr lang="en-US" b="1">
                <a:latin typeface="Fira Sans"/>
              </a:rPr>
              <a:t>: testing e </a:t>
            </a:r>
            <a:r>
              <a:rPr lang="en-US" b="1" err="1">
                <a:latin typeface="Fira Sans"/>
              </a:rPr>
              <a:t>sviluppo</a:t>
            </a:r>
            <a:r>
              <a:rPr lang="en-US" b="1">
                <a:latin typeface="Fira Sans"/>
              </a:rPr>
              <a:t> di </a:t>
            </a:r>
            <a:r>
              <a:rPr lang="en-US" b="1" err="1">
                <a:latin typeface="Fira Sans"/>
              </a:rPr>
              <a:t>documentazione</a:t>
            </a:r>
            <a:r>
              <a:rPr lang="en-US" b="1">
                <a:latin typeface="Fira Sans"/>
              </a:rPr>
              <a:t>, </a:t>
            </a:r>
            <a:r>
              <a:rPr lang="en-US" b="1" err="1">
                <a:latin typeface="Fira Sans"/>
              </a:rPr>
              <a:t>benchè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meno</a:t>
            </a:r>
            <a:r>
              <a:rPr lang="en-US" b="1">
                <a:latin typeface="Fira Sans"/>
              </a:rPr>
              <a:t> appealing, </a:t>
            </a:r>
            <a:r>
              <a:rPr lang="en-US" b="1" err="1">
                <a:latin typeface="Fira Sans"/>
              </a:rPr>
              <a:t>sono</a:t>
            </a:r>
            <a:r>
              <a:rPr lang="en-US" b="1">
                <a:latin typeface="Fira Sans"/>
              </a:rPr>
              <a:t> di </a:t>
            </a:r>
            <a:r>
              <a:rPr lang="en-US" b="1" err="1">
                <a:latin typeface="Fira Sans"/>
              </a:rPr>
              <a:t>fondamentale</a:t>
            </a:r>
            <a:r>
              <a:rPr lang="en-US" b="1">
                <a:latin typeface="Fira Sans"/>
              </a:rPr>
              <a:t> </a:t>
            </a:r>
            <a:r>
              <a:rPr lang="en-US" b="1" err="1">
                <a:latin typeface="Fira Sans"/>
              </a:rPr>
              <a:t>importanza</a:t>
            </a:r>
            <a:r>
              <a:rPr lang="en-US" b="1">
                <a:latin typeface="Fira Sans"/>
              </a:rPr>
              <a:t>!</a:t>
            </a:r>
            <a:endParaRPr lang="en-US">
              <a:latin typeface="Fira San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A046-5AA2-D346-A9D7-B99DED1F84BD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19220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309FED-67E3-B041-A4E4-2E278FAD5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878" y="5430970"/>
            <a:ext cx="11035177" cy="917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T"/>
              <a:t>Il catalogo è costruito a partire da componenti modulari altamente configurabili.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Risultati: il catalogo dei servizi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49945" y="1413495"/>
            <a:ext cx="6755908" cy="398837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IT" sz="1800" err="1">
                <a:latin typeface="Fira Sans"/>
              </a:rPr>
              <a:t>Abbiamo</a:t>
            </a:r>
            <a:r>
              <a:rPr lang="en-IT" sz="1800">
                <a:latin typeface="Fira Sans"/>
              </a:rPr>
              <a:t> </a:t>
            </a:r>
            <a:r>
              <a:rPr lang="en-IT" sz="1800" err="1">
                <a:latin typeface="Fira Sans"/>
              </a:rPr>
              <a:t>sviluppato</a:t>
            </a:r>
            <a:r>
              <a:rPr lang="en-IT" sz="1800">
                <a:latin typeface="Fira Sans"/>
              </a:rPr>
              <a:t> e </a:t>
            </a:r>
            <a:r>
              <a:rPr lang="en-IT" sz="1800" err="1">
                <a:latin typeface="Fira Sans"/>
              </a:rPr>
              <a:t>messo</a:t>
            </a:r>
            <a:r>
              <a:rPr lang="en-IT" sz="1800">
                <a:latin typeface="Fira Sans"/>
              </a:rPr>
              <a:t> a </a:t>
            </a:r>
            <a:r>
              <a:rPr lang="en-IT" sz="1800" err="1">
                <a:latin typeface="Fira Sans"/>
              </a:rPr>
              <a:t>disposizione</a:t>
            </a:r>
            <a:r>
              <a:rPr lang="en-IT" sz="1800">
                <a:latin typeface="Fira Sans"/>
              </a:rPr>
              <a:t> </a:t>
            </a:r>
            <a:r>
              <a:rPr lang="en-IT" sz="1800" b="1">
                <a:latin typeface="Fira Sans"/>
              </a:rPr>
              <a:t>12 </a:t>
            </a:r>
            <a:r>
              <a:rPr lang="en-IT" sz="1800" b="1" err="1">
                <a:latin typeface="Fira Sans"/>
              </a:rPr>
              <a:t>servizi</a:t>
            </a:r>
            <a:r>
              <a:rPr lang="en-IT" sz="1800" b="1">
                <a:latin typeface="Fira Sans"/>
              </a:rPr>
              <a:t> </a:t>
            </a:r>
            <a:r>
              <a:rPr lang="en-IT" sz="1800">
                <a:latin typeface="Fira Sans"/>
              </a:rPr>
              <a:t>di alto </a:t>
            </a:r>
            <a:r>
              <a:rPr lang="en-IT" sz="1800" err="1">
                <a:latin typeface="Fira Sans"/>
              </a:rPr>
              <a:t>livello</a:t>
            </a:r>
            <a:r>
              <a:rPr lang="en-IT" sz="1800">
                <a:latin typeface="Fira Sans"/>
              </a:rPr>
              <a:t> </a:t>
            </a:r>
            <a:r>
              <a:rPr lang="en-IT" sz="1800" err="1">
                <a:latin typeface="Fira Sans"/>
              </a:rPr>
              <a:t>tra</a:t>
            </a:r>
            <a:r>
              <a:rPr lang="en-IT" sz="1800">
                <a:latin typeface="Fira Sans"/>
              </a:rPr>
              <a:t> cui:</a:t>
            </a:r>
            <a:endParaRPr lang="en-US" sz="1800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-IT" sz="1600" b="1" err="1">
                <a:latin typeface="Fira Sans"/>
              </a:rPr>
              <a:t>ambienti</a:t>
            </a:r>
            <a:r>
              <a:rPr lang="en-IT" sz="1600" b="1">
                <a:latin typeface="Fira Sans"/>
              </a:rPr>
              <a:t> di </a:t>
            </a:r>
            <a:r>
              <a:rPr lang="en-IT" sz="1600" b="1" err="1">
                <a:latin typeface="Fira Sans"/>
              </a:rPr>
              <a:t>sviluppo</a:t>
            </a:r>
            <a:r>
              <a:rPr lang="en-IT" sz="1600" b="1">
                <a:latin typeface="Fira Sans"/>
              </a:rPr>
              <a:t> </a:t>
            </a:r>
            <a:r>
              <a:rPr lang="en-IT" sz="1600" b="1" err="1">
                <a:latin typeface="Fira Sans"/>
              </a:rPr>
              <a:t>interattivi</a:t>
            </a:r>
            <a:r>
              <a:rPr lang="en-IT" sz="1600" b="1">
                <a:latin typeface="Fira Sans"/>
              </a:rPr>
              <a:t>, </a:t>
            </a:r>
            <a:r>
              <a:rPr lang="en-IT" sz="1600" b="1" err="1">
                <a:latin typeface="Fira Sans"/>
              </a:rPr>
              <a:t>dinamici</a:t>
            </a:r>
            <a:r>
              <a:rPr lang="en-IT" sz="1600" b="1">
                <a:latin typeface="Fira Sans"/>
              </a:rPr>
              <a:t>, multi-</a:t>
            </a:r>
            <a:r>
              <a:rPr lang="en-IT" sz="1600" b="1" err="1">
                <a:latin typeface="Fira Sans"/>
              </a:rPr>
              <a:t>utente</a:t>
            </a:r>
            <a:r>
              <a:rPr lang="en-IT" sz="1600" b="1">
                <a:latin typeface="Fira Sans"/>
              </a:rPr>
              <a:t>, </a:t>
            </a:r>
            <a:r>
              <a:rPr lang="en-IT" sz="1600" b="1" err="1">
                <a:latin typeface="Fira Sans"/>
              </a:rPr>
              <a:t>basati</a:t>
            </a:r>
            <a:r>
              <a:rPr lang="en-IT" sz="1600" b="1">
                <a:latin typeface="Fira Sans"/>
              </a:rPr>
              <a:t> </a:t>
            </a:r>
            <a:r>
              <a:rPr lang="en-IT" sz="1600" b="1" err="1">
                <a:latin typeface="Fira Sans"/>
              </a:rPr>
              <a:t>su</a:t>
            </a:r>
            <a:r>
              <a:rPr lang="en-IT" sz="1600" b="1">
                <a:latin typeface="Fira Sans"/>
              </a:rPr>
              <a:t> </a:t>
            </a:r>
            <a:r>
              <a:rPr lang="en-IT" sz="1600" b="1" err="1">
                <a:latin typeface="Fira Sans"/>
              </a:rPr>
              <a:t>Jupyter</a:t>
            </a:r>
            <a:r>
              <a:rPr lang="en-IT" sz="1600" b="1">
                <a:latin typeface="Fira Sans"/>
              </a:rPr>
              <a:t> Notebook</a:t>
            </a:r>
          </a:p>
          <a:p>
            <a:pPr lvl="2">
              <a:lnSpc>
                <a:spcPct val="120000"/>
              </a:lnSpc>
            </a:pPr>
            <a:r>
              <a:rPr lang="en-GB" sz="1400">
                <a:latin typeface="Fira Sans"/>
              </a:rPr>
              <a:t>F</a:t>
            </a:r>
            <a:r>
              <a:rPr lang="en-IT" sz="1400" err="1">
                <a:latin typeface="Fira Sans"/>
              </a:rPr>
              <a:t>acilmente</a:t>
            </a:r>
            <a:r>
              <a:rPr lang="en-IT" sz="1400">
                <a:latin typeface="Fira Sans"/>
              </a:rPr>
              <a:t> </a:t>
            </a:r>
            <a:r>
              <a:rPr lang="en-IT" sz="1400" err="1">
                <a:latin typeface="Fira Sans"/>
              </a:rPr>
              <a:t>customizzabili</a:t>
            </a:r>
            <a:r>
              <a:rPr lang="en-IT" sz="1400">
                <a:latin typeface="Fira Sans"/>
              </a:rPr>
              <a:t> in base alle </a:t>
            </a:r>
            <a:r>
              <a:rPr lang="en-IT" sz="1400" err="1">
                <a:latin typeface="Fira Sans"/>
              </a:rPr>
              <a:t>esigenze</a:t>
            </a:r>
            <a:r>
              <a:rPr lang="en-IT" sz="1400">
                <a:latin typeface="Fira Sans"/>
              </a:rPr>
              <a:t> </a:t>
            </a:r>
          </a:p>
          <a:p>
            <a:pPr lvl="2">
              <a:lnSpc>
                <a:spcPct val="120000"/>
              </a:lnSpc>
            </a:pPr>
            <a:r>
              <a:rPr lang="en-IT" sz="1400" err="1">
                <a:latin typeface="Fira Sans"/>
              </a:rPr>
              <a:t>Soluzioni</a:t>
            </a:r>
            <a:r>
              <a:rPr lang="en-IT" sz="1400">
                <a:latin typeface="Fira Sans"/>
              </a:rPr>
              <a:t> integrate pre la </a:t>
            </a:r>
            <a:r>
              <a:rPr lang="en-IT" sz="1400" err="1">
                <a:latin typeface="Fira Sans"/>
              </a:rPr>
              <a:t>persistenza</a:t>
            </a:r>
            <a:r>
              <a:rPr lang="en-IT" sz="1400">
                <a:latin typeface="Fira Sans"/>
              </a:rPr>
              <a:t> </a:t>
            </a:r>
            <a:r>
              <a:rPr lang="en-IT" sz="1400" err="1">
                <a:latin typeface="Fira Sans"/>
              </a:rPr>
              <a:t>dei</a:t>
            </a:r>
            <a:r>
              <a:rPr lang="en-IT" sz="1400">
                <a:latin typeface="Fira Sans"/>
              </a:rPr>
              <a:t> </a:t>
            </a:r>
            <a:r>
              <a:rPr lang="en-IT" sz="1400" err="1">
                <a:latin typeface="Fira Sans"/>
              </a:rPr>
              <a:t>dati</a:t>
            </a:r>
            <a:endParaRPr lang="en-IT" sz="1400" err="1"/>
          </a:p>
          <a:p>
            <a:pPr lvl="1">
              <a:lnSpc>
                <a:spcPct val="120000"/>
              </a:lnSpc>
            </a:pPr>
            <a:r>
              <a:rPr lang="en-IT" sz="1600" b="1" err="1">
                <a:latin typeface="Fira Sans"/>
              </a:rPr>
              <a:t>ambienti</a:t>
            </a:r>
            <a:r>
              <a:rPr lang="en-IT" sz="1600" b="1">
                <a:latin typeface="Fira Sans"/>
              </a:rPr>
              <a:t> di </a:t>
            </a:r>
            <a:r>
              <a:rPr lang="en-IT" sz="1600" b="1" err="1">
                <a:latin typeface="Fira Sans"/>
              </a:rPr>
              <a:t>calcolo</a:t>
            </a:r>
            <a:r>
              <a:rPr lang="en-IT" sz="1600" b="1">
                <a:latin typeface="Fira Sans"/>
              </a:rPr>
              <a:t> per </a:t>
            </a:r>
            <a:r>
              <a:rPr lang="en-IT" sz="1600" b="1" err="1">
                <a:latin typeface="Fira Sans"/>
              </a:rPr>
              <a:t>l’esecuzione</a:t>
            </a:r>
            <a:r>
              <a:rPr lang="en-IT" sz="1600" b="1">
                <a:latin typeface="Fira Sans"/>
              </a:rPr>
              <a:t> di job in </a:t>
            </a:r>
            <a:r>
              <a:rPr lang="en-IT" sz="1600" b="1" err="1">
                <a:latin typeface="Fira Sans"/>
              </a:rPr>
              <a:t>modalità</a:t>
            </a:r>
            <a:r>
              <a:rPr lang="en-IT" sz="1600" b="1">
                <a:latin typeface="Fira Sans"/>
              </a:rPr>
              <a:t> batch </a:t>
            </a:r>
            <a:r>
              <a:rPr lang="en-IT" sz="1600">
                <a:latin typeface="Fira Sans"/>
              </a:rPr>
              <a:t>(</a:t>
            </a:r>
            <a:r>
              <a:rPr lang="en-IT" sz="1600" err="1">
                <a:latin typeface="Fira Sans"/>
              </a:rPr>
              <a:t>basati</a:t>
            </a:r>
            <a:r>
              <a:rPr lang="en-IT" sz="1600">
                <a:latin typeface="Fira Sans"/>
              </a:rPr>
              <a:t> </a:t>
            </a:r>
            <a:r>
              <a:rPr lang="en-IT" sz="1600" err="1">
                <a:latin typeface="Fira Sans"/>
              </a:rPr>
              <a:t>su</a:t>
            </a:r>
            <a:r>
              <a:rPr lang="en-IT" sz="1600">
                <a:latin typeface="Fira Sans"/>
              </a:rPr>
              <a:t> cluster </a:t>
            </a:r>
            <a:r>
              <a:rPr lang="en-IT" sz="1600" err="1">
                <a:latin typeface="Fira Sans"/>
              </a:rPr>
              <a:t>HTCondor</a:t>
            </a:r>
            <a:r>
              <a:rPr lang="en-IT" sz="1600">
                <a:latin typeface="Fira Sans"/>
              </a:rPr>
              <a:t>)</a:t>
            </a:r>
          </a:p>
          <a:p>
            <a:pPr lvl="2">
              <a:lnSpc>
                <a:spcPct val="120000"/>
              </a:lnSpc>
            </a:pPr>
            <a:r>
              <a:rPr lang="en-IT" sz="1400">
                <a:latin typeface="Fira Sans"/>
              </a:rPr>
              <a:t>Integrazione con </a:t>
            </a:r>
            <a:r>
              <a:rPr lang="en-IT" sz="1400" err="1">
                <a:latin typeface="Fira Sans"/>
              </a:rPr>
              <a:t>soluzioni</a:t>
            </a:r>
            <a:r>
              <a:rPr lang="en-IT" sz="1400">
                <a:latin typeface="Fira Sans"/>
              </a:rPr>
              <a:t> di data access  </a:t>
            </a:r>
          </a:p>
          <a:p>
            <a:pPr lvl="1">
              <a:lnSpc>
                <a:spcPct val="120000"/>
              </a:lnSpc>
            </a:pPr>
            <a:r>
              <a:rPr lang="en-IT" sz="1600" b="1">
                <a:latin typeface="Fira Sans"/>
              </a:rPr>
              <a:t>accesso </a:t>
            </a:r>
            <a:r>
              <a:rPr lang="en-IT" sz="1600" b="1" err="1">
                <a:latin typeface="Fira Sans"/>
              </a:rPr>
              <a:t>allo</a:t>
            </a:r>
            <a:r>
              <a:rPr lang="en-IT" sz="1600" b="1">
                <a:latin typeface="Fira Sans"/>
              </a:rPr>
              <a:t> storage con </a:t>
            </a:r>
            <a:r>
              <a:rPr lang="en-IT" sz="1600" b="1" err="1">
                <a:latin typeface="Fira Sans"/>
              </a:rPr>
              <a:t>modalità</a:t>
            </a:r>
            <a:r>
              <a:rPr lang="en-IT" sz="1600" b="1">
                <a:latin typeface="Fira Sans"/>
              </a:rPr>
              <a:t> diverse </a:t>
            </a:r>
            <a:r>
              <a:rPr lang="en-IT" sz="1600">
                <a:latin typeface="Fira Sans"/>
              </a:rPr>
              <a:t>(</a:t>
            </a:r>
            <a:r>
              <a:rPr lang="en-IT" sz="1600" err="1">
                <a:latin typeface="Fira Sans"/>
              </a:rPr>
              <a:t>posix</a:t>
            </a:r>
            <a:r>
              <a:rPr lang="en-IT" sz="1600">
                <a:latin typeface="Fira Sans"/>
              </a:rPr>
              <a:t>, S3) a </a:t>
            </a:r>
            <a:r>
              <a:rPr lang="en-IT" sz="1600" err="1">
                <a:latin typeface="Fira Sans"/>
              </a:rPr>
              <a:t>seconda</a:t>
            </a:r>
            <a:r>
              <a:rPr lang="en-IT" sz="1600">
                <a:latin typeface="Fira Sans"/>
              </a:rPr>
              <a:t> </a:t>
            </a:r>
            <a:r>
              <a:rPr lang="en-IT" sz="1600" err="1">
                <a:latin typeface="Fira Sans"/>
              </a:rPr>
              <a:t>degli</a:t>
            </a:r>
            <a:r>
              <a:rPr lang="en-IT" sz="1600">
                <a:latin typeface="Fira Sans"/>
              </a:rPr>
              <a:t> use-case   </a:t>
            </a:r>
          </a:p>
          <a:p>
            <a:pPr>
              <a:lnSpc>
                <a:spcPct val="120000"/>
              </a:lnSpc>
            </a:pPr>
            <a:r>
              <a:rPr lang="en-IT" sz="2000" err="1">
                <a:latin typeface="Fira Sans"/>
              </a:rPr>
              <a:t>Abilitatato</a:t>
            </a:r>
            <a:r>
              <a:rPr lang="en-IT" sz="2000">
                <a:latin typeface="Fira Sans"/>
              </a:rPr>
              <a:t> un notebook as a service </a:t>
            </a:r>
            <a:endParaRPr lang="en-IT" sz="2000"/>
          </a:p>
          <a:p>
            <a:pPr lvl="1">
              <a:lnSpc>
                <a:spcPct val="120000"/>
              </a:lnSpc>
            </a:pPr>
            <a:r>
              <a:rPr lang="en-IT" sz="1600" err="1">
                <a:latin typeface="Fira Sans"/>
              </a:rPr>
              <a:t>Esempio</a:t>
            </a:r>
            <a:r>
              <a:rPr lang="en-IT" sz="1600">
                <a:latin typeface="Fira Sans"/>
              </a:rPr>
              <a:t> di </a:t>
            </a:r>
            <a:r>
              <a:rPr lang="en-IT" sz="1600" err="1">
                <a:latin typeface="Fira Sans"/>
              </a:rPr>
              <a:t>sinergia</a:t>
            </a:r>
            <a:r>
              <a:rPr lang="en-IT" sz="1600">
                <a:latin typeface="Fira Sans"/>
              </a:rPr>
              <a:t> </a:t>
            </a:r>
            <a:r>
              <a:rPr lang="en-IT" sz="1600" err="1">
                <a:latin typeface="Fira Sans"/>
              </a:rPr>
              <a:t>tra</a:t>
            </a:r>
            <a:r>
              <a:rPr lang="en-IT" sz="1600">
                <a:latin typeface="Fira Sans"/>
              </a:rPr>
              <a:t> WPs </a:t>
            </a:r>
            <a:endParaRPr lang="en-IT" sz="16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DDE6-0F20-2E45-8082-6B6B72058F82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33</a:t>
            </a:fld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EFBD09-34B8-1048-95B9-096941774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735" y="1404932"/>
            <a:ext cx="4871081" cy="39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1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Risultati: nuove funzionalità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11082064" cy="445244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IT" err="1">
                <a:latin typeface="Fira Sans"/>
              </a:rPr>
              <a:t>L’Orchestrator</a:t>
            </a:r>
            <a:r>
              <a:rPr lang="en-IT">
                <a:latin typeface="Fira Sans"/>
              </a:rPr>
              <a:t> e </a:t>
            </a:r>
            <a:r>
              <a:rPr lang="en-IT" err="1">
                <a:latin typeface="Fira Sans"/>
              </a:rPr>
              <a:t>gli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altri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componenti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della</a:t>
            </a:r>
            <a:r>
              <a:rPr lang="en-IT">
                <a:latin typeface="Fira Sans"/>
              </a:rPr>
              <a:t> PaaS </a:t>
            </a:r>
            <a:r>
              <a:rPr lang="en-IT" err="1">
                <a:latin typeface="Fira Sans"/>
              </a:rPr>
              <a:t>sono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stati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modificati</a:t>
            </a:r>
            <a:r>
              <a:rPr lang="en-IT">
                <a:latin typeface="Fira Sans"/>
              </a:rPr>
              <a:t> ed </a:t>
            </a:r>
            <a:r>
              <a:rPr lang="en-IT" err="1">
                <a:latin typeface="Fira Sans"/>
              </a:rPr>
              <a:t>estesi</a:t>
            </a:r>
            <a:r>
              <a:rPr lang="en-IT">
                <a:latin typeface="Fira Sans"/>
              </a:rPr>
              <a:t> per </a:t>
            </a:r>
            <a:r>
              <a:rPr lang="en-IT" b="1" err="1">
                <a:latin typeface="Fira Sans"/>
              </a:rPr>
              <a:t>migliorare</a:t>
            </a:r>
            <a:r>
              <a:rPr lang="en-IT" b="1">
                <a:latin typeface="Fira Sans"/>
              </a:rPr>
              <a:t> le </a:t>
            </a:r>
            <a:r>
              <a:rPr lang="en-IT" b="1" err="1">
                <a:latin typeface="Fira Sans"/>
              </a:rPr>
              <a:t>capacità</a:t>
            </a:r>
            <a:r>
              <a:rPr lang="en-IT" b="1">
                <a:latin typeface="Fira Sans"/>
              </a:rPr>
              <a:t> di </a:t>
            </a:r>
            <a:r>
              <a:rPr lang="en-IT" b="1" err="1">
                <a:latin typeface="Fira Sans"/>
              </a:rPr>
              <a:t>federazione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dei</a:t>
            </a:r>
            <a:r>
              <a:rPr lang="en-IT" b="1">
                <a:latin typeface="Fira Sans"/>
              </a:rPr>
              <a:t> </a:t>
            </a:r>
            <a:r>
              <a:rPr lang="en-IT" b="1" err="1">
                <a:latin typeface="Fira Sans"/>
              </a:rPr>
              <a:t>siti</a:t>
            </a:r>
            <a:r>
              <a:rPr lang="en-IT" b="1">
                <a:latin typeface="Fira Sans"/>
              </a:rPr>
              <a:t> </a:t>
            </a:r>
            <a:r>
              <a:rPr lang="en-IT">
                <a:latin typeface="Fira Sans"/>
              </a:rPr>
              <a:t>e di </a:t>
            </a:r>
            <a:r>
              <a:rPr lang="en-IT" b="1">
                <a:latin typeface="Fira Sans"/>
              </a:rPr>
              <a:t>scheduling </a:t>
            </a:r>
            <a:r>
              <a:rPr lang="en-IT" b="1" err="1">
                <a:latin typeface="Fira Sans"/>
              </a:rPr>
              <a:t>dei</a:t>
            </a:r>
            <a:r>
              <a:rPr lang="en-IT" b="1">
                <a:latin typeface="Fira Sans"/>
              </a:rPr>
              <a:t> deployment</a:t>
            </a:r>
            <a:r>
              <a:rPr lang="en-IT">
                <a:latin typeface="Fira Sans"/>
              </a:rPr>
              <a:t>.</a:t>
            </a:r>
            <a:endParaRPr lang="en-US">
              <a:latin typeface="Fira Sans"/>
            </a:endParaRPr>
          </a:p>
          <a:p>
            <a:pPr>
              <a:lnSpc>
                <a:spcPct val="120000"/>
              </a:lnSpc>
            </a:pPr>
            <a:r>
              <a:rPr lang="en-GB">
                <a:latin typeface="Fira Sans"/>
              </a:rPr>
              <a:t>Highlights: </a:t>
            </a:r>
            <a:endParaRPr lang="en-IT"/>
          </a:p>
          <a:p>
            <a:pPr lvl="1">
              <a:lnSpc>
                <a:spcPct val="120000"/>
              </a:lnSpc>
            </a:pPr>
            <a:r>
              <a:rPr lang="en-IT" b="1">
                <a:latin typeface="Fira Sans"/>
              </a:rPr>
              <a:t>Disk QoS: </a:t>
            </a:r>
            <a:r>
              <a:rPr lang="en-IT">
                <a:latin typeface="Fira Sans"/>
              </a:rPr>
              <a:t>È </a:t>
            </a:r>
            <a:r>
              <a:rPr lang="en-IT" err="1">
                <a:latin typeface="Fira Sans"/>
              </a:rPr>
              <a:t>possibile</a:t>
            </a:r>
            <a:r>
              <a:rPr lang="en-IT">
                <a:latin typeface="Fira Sans"/>
              </a:rPr>
              <a:t> </a:t>
            </a:r>
            <a:r>
              <a:rPr lang="en-IT" err="1">
                <a:latin typeface="Fira Sans"/>
              </a:rPr>
              <a:t>richiedere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volumi</a:t>
            </a:r>
            <a:r>
              <a:rPr lang="en-IT">
                <a:latin typeface="Fira Sans"/>
              </a:rPr>
              <a:t> di </a:t>
            </a:r>
            <a:r>
              <a:rPr lang="en-IT" err="1">
                <a:latin typeface="Fira Sans"/>
              </a:rPr>
              <a:t>diverso</a:t>
            </a:r>
            <a:r>
              <a:rPr lang="en-IT">
                <a:latin typeface="Fira Sans"/>
              </a:rPr>
              <a:t> </a:t>
            </a:r>
            <a:r>
              <a:rPr lang="en-IT" err="1">
                <a:latin typeface="Fira Sans"/>
              </a:rPr>
              <a:t>tipo</a:t>
            </a:r>
            <a:r>
              <a:rPr lang="en-IT">
                <a:latin typeface="Fira Sans"/>
              </a:rPr>
              <a:t> (</a:t>
            </a:r>
            <a:r>
              <a:rPr lang="en-IT" err="1">
                <a:latin typeface="Fira Sans"/>
              </a:rPr>
              <a:t>p.e.</a:t>
            </a:r>
            <a:r>
              <a:rPr lang="en-IT">
                <a:latin typeface="Fira Sans"/>
              </a:rPr>
              <a:t> in base </a:t>
            </a:r>
            <a:r>
              <a:rPr lang="en-IT" err="1">
                <a:latin typeface="Fira Sans"/>
              </a:rPr>
              <a:t>alla</a:t>
            </a:r>
            <a:r>
              <a:rPr lang="en-IT">
                <a:latin typeface="Fira Sans"/>
              </a:rPr>
              <a:t> replica, performance, etc.);</a:t>
            </a:r>
          </a:p>
          <a:p>
            <a:pPr lvl="1">
              <a:lnSpc>
                <a:spcPct val="120000"/>
              </a:lnSpc>
            </a:pPr>
            <a:r>
              <a:rPr lang="en-IT" b="1" err="1">
                <a:latin typeface="Fira Sans"/>
              </a:rPr>
              <a:t>Acceleratori</a:t>
            </a:r>
            <a:r>
              <a:rPr lang="en-IT" b="1">
                <a:latin typeface="Fira Sans"/>
              </a:rPr>
              <a:t>: </a:t>
            </a:r>
            <a:r>
              <a:rPr lang="en-IT">
                <a:latin typeface="Fira Sans"/>
              </a:rPr>
              <a:t>è </a:t>
            </a:r>
            <a:r>
              <a:rPr lang="en-IT" err="1">
                <a:latin typeface="Fira Sans"/>
              </a:rPr>
              <a:t>possibile</a:t>
            </a:r>
            <a:r>
              <a:rPr lang="en-IT">
                <a:latin typeface="Fira Sans"/>
              </a:rPr>
              <a:t> </a:t>
            </a:r>
            <a:r>
              <a:rPr lang="en-IT" err="1">
                <a:latin typeface="Fira Sans"/>
              </a:rPr>
              <a:t>scegliere</a:t>
            </a:r>
            <a:r>
              <a:rPr lang="en-IT">
                <a:latin typeface="Fira Sans"/>
              </a:rPr>
              <a:t> il </a:t>
            </a:r>
            <a:r>
              <a:rPr lang="en-IT" err="1">
                <a:latin typeface="Fira Sans"/>
              </a:rPr>
              <a:t>modello</a:t>
            </a:r>
            <a:r>
              <a:rPr lang="en-IT">
                <a:latin typeface="Fira Sans"/>
              </a:rPr>
              <a:t> per le GPU;</a:t>
            </a:r>
            <a:r>
              <a:rPr lang="en-IT" b="1">
                <a:latin typeface="Fira Sans"/>
              </a:rPr>
              <a:t> </a:t>
            </a:r>
            <a:endParaRPr lang="en-IT" b="1"/>
          </a:p>
          <a:p>
            <a:pPr lvl="1">
              <a:lnSpc>
                <a:spcPct val="120000"/>
              </a:lnSpc>
            </a:pPr>
            <a:r>
              <a:rPr lang="en-IT" b="1">
                <a:latin typeface="Fira Sans"/>
              </a:rPr>
              <a:t>Networking: è possible </a:t>
            </a:r>
            <a:r>
              <a:rPr lang="en-IT" b="1" err="1">
                <a:latin typeface="Fira Sans"/>
              </a:rPr>
              <a:t>configurare</a:t>
            </a:r>
            <a:r>
              <a:rPr lang="en-IT" b="1">
                <a:latin typeface="Fira Sans"/>
              </a:rPr>
              <a:t> </a:t>
            </a:r>
            <a:r>
              <a:rPr lang="en-GB" b="1">
                <a:latin typeface="Fira Sans"/>
              </a:rPr>
              <a:t>le </a:t>
            </a:r>
            <a:r>
              <a:rPr lang="en-GB" b="1" err="1">
                <a:latin typeface="Fira Sans"/>
              </a:rPr>
              <a:t>porte</a:t>
            </a:r>
            <a:r>
              <a:rPr lang="en-GB" b="1">
                <a:latin typeface="Fira Sans"/>
              </a:rPr>
              <a:t> </a:t>
            </a:r>
            <a:r>
              <a:rPr lang="en-GB" b="1" err="1">
                <a:latin typeface="Fira Sans"/>
              </a:rPr>
              <a:t>aprendole</a:t>
            </a:r>
            <a:r>
              <a:rPr lang="en-GB" b="1">
                <a:latin typeface="Fira Sans"/>
              </a:rPr>
              <a:t> solo verso subnet o </a:t>
            </a:r>
            <a:r>
              <a:rPr lang="en-GB" b="1" err="1">
                <a:latin typeface="Fira Sans"/>
              </a:rPr>
              <a:t>ip</a:t>
            </a:r>
            <a:r>
              <a:rPr lang="en-GB" b="1">
                <a:latin typeface="Fira Sans"/>
              </a:rPr>
              <a:t> </a:t>
            </a:r>
            <a:r>
              <a:rPr lang="en-GB" b="1" err="1">
                <a:latin typeface="Fira Sans"/>
              </a:rPr>
              <a:t>specifici</a:t>
            </a:r>
            <a:r>
              <a:rPr lang="en-GB" b="1">
                <a:latin typeface="Fira Sans"/>
              </a:rPr>
              <a:t>;</a:t>
            </a:r>
          </a:p>
          <a:p>
            <a:pPr lvl="1">
              <a:lnSpc>
                <a:spcPct val="120000"/>
              </a:lnSpc>
            </a:pPr>
            <a:r>
              <a:rPr lang="en-GB" b="1">
                <a:latin typeface="Fira Sans"/>
              </a:rPr>
              <a:t>Security: è </a:t>
            </a:r>
            <a:r>
              <a:rPr lang="en-GB" b="1" err="1">
                <a:latin typeface="Fira Sans"/>
              </a:rPr>
              <a:t>possibile</a:t>
            </a:r>
            <a:r>
              <a:rPr lang="en-GB" b="1">
                <a:latin typeface="Fira Sans"/>
              </a:rPr>
              <a:t> </a:t>
            </a:r>
            <a:r>
              <a:rPr lang="en-GB" b="1" err="1">
                <a:latin typeface="Fira Sans"/>
              </a:rPr>
              <a:t>creare</a:t>
            </a:r>
            <a:r>
              <a:rPr lang="en-GB" b="1">
                <a:latin typeface="Fira Sans"/>
              </a:rPr>
              <a:t> deployment </a:t>
            </a:r>
            <a:r>
              <a:rPr lang="en-GB" b="1" err="1">
                <a:latin typeface="Fira Sans"/>
              </a:rPr>
              <a:t>su</a:t>
            </a:r>
            <a:r>
              <a:rPr lang="en-GB" b="1">
                <a:latin typeface="Fira Sans"/>
              </a:rPr>
              <a:t> rete private (</a:t>
            </a:r>
            <a:r>
              <a:rPr lang="en-GB" b="1" err="1">
                <a:latin typeface="Fira Sans"/>
              </a:rPr>
              <a:t>accessibile</a:t>
            </a:r>
            <a:r>
              <a:rPr lang="en-GB" b="1">
                <a:latin typeface="Fira Sans"/>
              </a:rPr>
              <a:t> </a:t>
            </a:r>
            <a:r>
              <a:rPr lang="en-GB" b="1" err="1">
                <a:latin typeface="Fira Sans"/>
              </a:rPr>
              <a:t>tramite</a:t>
            </a:r>
            <a:r>
              <a:rPr lang="en-GB" b="1">
                <a:latin typeface="Fira Sans"/>
              </a:rPr>
              <a:t> VPN con </a:t>
            </a:r>
            <a:r>
              <a:rPr lang="en-GB" b="1" err="1">
                <a:latin typeface="Fira Sans"/>
              </a:rPr>
              <a:t>autenticazione</a:t>
            </a:r>
            <a:r>
              <a:rPr lang="en-GB" b="1">
                <a:latin typeface="Fira Sans"/>
              </a:rPr>
              <a:t> IAM)</a:t>
            </a:r>
          </a:p>
          <a:p>
            <a:pPr>
              <a:lnSpc>
                <a:spcPct val="120000"/>
              </a:lnSpc>
            </a:pPr>
            <a:r>
              <a:rPr lang="en-GB">
                <a:latin typeface="Fira Sans"/>
              </a:rPr>
              <a:t>Dashboard evolution: </a:t>
            </a:r>
            <a:endParaRPr lang="en-IT"/>
          </a:p>
          <a:p>
            <a:pPr lvl="1">
              <a:lnSpc>
                <a:spcPct val="120000"/>
              </a:lnSpc>
            </a:pPr>
            <a:r>
              <a:rPr lang="en-GB" err="1">
                <a:latin typeface="Fira Sans"/>
              </a:rPr>
              <a:t>Obiettivo</a:t>
            </a:r>
            <a:r>
              <a:rPr lang="en-GB">
                <a:latin typeface="Fira Sans"/>
              </a:rPr>
              <a:t> è </a:t>
            </a:r>
            <a:r>
              <a:rPr lang="en-GB" err="1">
                <a:latin typeface="Fira Sans"/>
              </a:rPr>
              <a:t>semplificare</a:t>
            </a:r>
            <a:r>
              <a:rPr lang="en-GB">
                <a:latin typeface="Fira Sans"/>
              </a:rPr>
              <a:t> </a:t>
            </a:r>
            <a:r>
              <a:rPr lang="en-GB" err="1">
                <a:latin typeface="Fira Sans"/>
              </a:rPr>
              <a:t>l’interazione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utente</a:t>
            </a:r>
            <a:r>
              <a:rPr lang="en-GB">
                <a:latin typeface="Fira Sans"/>
              </a:rPr>
              <a:t>-PaaS </a:t>
            </a:r>
            <a:r>
              <a:rPr lang="en-GB" err="1">
                <a:latin typeface="Fira Sans"/>
              </a:rPr>
              <a:t>nella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gestione</a:t>
            </a:r>
            <a:r>
              <a:rPr lang="en-GB">
                <a:latin typeface="Fira Sans"/>
              </a:rPr>
              <a:t> di </a:t>
            </a:r>
            <a:r>
              <a:rPr lang="en-GB" err="1">
                <a:latin typeface="Fira Sans"/>
              </a:rPr>
              <a:t>parametri</a:t>
            </a:r>
            <a:r>
              <a:rPr lang="en-GB">
                <a:latin typeface="Fira Sans"/>
              </a:rPr>
              <a:t> di </a:t>
            </a:r>
            <a:r>
              <a:rPr lang="en-GB" err="1">
                <a:latin typeface="Fira Sans"/>
              </a:rPr>
              <a:t>configurazione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dei</a:t>
            </a:r>
            <a:r>
              <a:rPr lang="en-GB">
                <a:latin typeface="Fira Sans"/>
              </a:rPr>
              <a:t> template ( TOSCA ) i.e. </a:t>
            </a:r>
            <a:r>
              <a:rPr lang="en-GB" err="1">
                <a:latin typeface="Fira Sans"/>
              </a:rPr>
              <a:t>prendendo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automaticamente</a:t>
            </a:r>
            <a:r>
              <a:rPr lang="en-GB">
                <a:latin typeface="Fira Sans"/>
              </a:rPr>
              <a:t> </a:t>
            </a:r>
            <a:r>
              <a:rPr lang="en-GB" err="1">
                <a:latin typeface="Fira Sans"/>
              </a:rPr>
              <a:t>authN</a:t>
            </a:r>
            <a:r>
              <a:rPr lang="en-GB">
                <a:latin typeface="Fira Sans"/>
              </a:rPr>
              <a:t> information, etc.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4CE7C-5E3B-784A-AC48-E89F0C074352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3393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83A9F4-57E4-C2C3-4DF0-58FD5CB3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1FCF-CB8D-D34F-A5D9-243410B274DB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F6B54-9401-6919-6467-96648B17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CEC23-F9F4-AE95-316E-B2635687A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35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0572C-5E5C-4218-D581-A71B3AFB1C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0B1961-FE84-FA3D-32CA-A14299AB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"/>
              </a:rPr>
              <a:t>Lessons learnt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46697C-9073-4660-16C5-77765409AFB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332965"/>
            <a:ext cx="9391650" cy="373429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err="1">
                <a:latin typeface="Fira Sans"/>
              </a:rPr>
              <a:t>Stiamo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facendo</a:t>
            </a:r>
            <a:r>
              <a:rPr lang="en-GB" dirty="0">
                <a:latin typeface="Fira Sans"/>
              </a:rPr>
              <a:t> </a:t>
            </a:r>
            <a:r>
              <a:rPr lang="en-GB" dirty="0" err="1">
                <a:latin typeface="Fira Sans"/>
              </a:rPr>
              <a:t>attività</a:t>
            </a:r>
            <a:r>
              <a:rPr lang="en-GB" dirty="0">
                <a:latin typeface="Fira Sans"/>
              </a:rPr>
              <a:t> di co-design con le prime </a:t>
            </a:r>
            <a:r>
              <a:rPr lang="en-GB" dirty="0" err="1">
                <a:latin typeface="Fira Sans"/>
              </a:rPr>
              <a:t>comunità</a:t>
            </a:r>
            <a:r>
              <a:rPr lang="en-GB" dirty="0">
                <a:latin typeface="Fira Sans"/>
              </a:rPr>
              <a:t>/</a:t>
            </a:r>
            <a:r>
              <a:rPr lang="en-GB" dirty="0" err="1">
                <a:latin typeface="Fira Sans"/>
              </a:rPr>
              <a:t>sigle</a:t>
            </a:r>
            <a:r>
              <a:rPr lang="en-GB" dirty="0">
                <a:latin typeface="Fira Sans"/>
              </a:rPr>
              <a:t>. In </a:t>
            </a:r>
            <a:r>
              <a:rPr lang="en-GB" dirty="0" err="1">
                <a:latin typeface="Fira Sans"/>
              </a:rPr>
              <a:t>particolare</a:t>
            </a:r>
            <a:r>
              <a:rPr lang="en-GB" dirty="0">
                <a:latin typeface="Fira Sans"/>
              </a:rPr>
              <a:t> CSN2 -&gt; CYGNO, HERD (ma </a:t>
            </a:r>
            <a:r>
              <a:rPr lang="en-GB" dirty="0" err="1">
                <a:latin typeface="Fira Sans"/>
              </a:rPr>
              <a:t>anche</a:t>
            </a:r>
            <a:r>
              <a:rPr lang="en-GB" dirty="0">
                <a:latin typeface="Fira Sans"/>
              </a:rPr>
              <a:t> AMS, FERMI); CSN5 : ML_INFN. </a:t>
            </a:r>
            <a:r>
              <a:rPr lang="en-GB" dirty="0" err="1">
                <a:latin typeface="Fira Sans"/>
              </a:rPr>
              <a:t>Questo</a:t>
            </a:r>
            <a:r>
              <a:rPr lang="en-GB" dirty="0">
                <a:latin typeface="Fira Sans"/>
              </a:rPr>
              <a:t> </a:t>
            </a:r>
            <a:r>
              <a:rPr lang="en-GB" dirty="0" err="1">
                <a:latin typeface="Fira Sans"/>
              </a:rPr>
              <a:t>è</a:t>
            </a:r>
            <a:r>
              <a:rPr lang="en-GB" dirty="0">
                <a:latin typeface="Fira Sans"/>
              </a:rPr>
              <a:t> di </a:t>
            </a:r>
            <a:r>
              <a:rPr lang="en-GB" dirty="0" err="1">
                <a:latin typeface="Fira Sans"/>
              </a:rPr>
              <a:t>estremo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valore</a:t>
            </a:r>
            <a:r>
              <a:rPr lang="en-GB" dirty="0">
                <a:latin typeface="Fira Sans"/>
              </a:rPr>
              <a:t> e </a:t>
            </a:r>
            <a:r>
              <a:rPr lang="en-GB" dirty="0" err="1">
                <a:latin typeface="Fira Sans"/>
              </a:rPr>
              <a:t>va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potenziato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perchè</a:t>
            </a:r>
            <a:endParaRPr lang="en-GB" dirty="0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en-GB" dirty="0" err="1">
                <a:latin typeface="Fira Sans"/>
              </a:rPr>
              <a:t>Permette</a:t>
            </a:r>
            <a:r>
              <a:rPr lang="en-GB" dirty="0">
                <a:latin typeface="Fira Sans"/>
              </a:rPr>
              <a:t> di </a:t>
            </a:r>
            <a:r>
              <a:rPr lang="en-GB" dirty="0" err="1">
                <a:latin typeface="Fira Sans"/>
              </a:rPr>
              <a:t>guidare</a:t>
            </a:r>
            <a:r>
              <a:rPr lang="en-GB" dirty="0">
                <a:latin typeface="Fira Sans"/>
              </a:rPr>
              <a:t> lo </a:t>
            </a:r>
            <a:r>
              <a:rPr lang="en-GB" dirty="0" err="1">
                <a:latin typeface="Fira Sans"/>
              </a:rPr>
              <a:t>sviluppo</a:t>
            </a:r>
            <a:r>
              <a:rPr lang="en-GB" dirty="0">
                <a:latin typeface="Fira Sans"/>
              </a:rPr>
              <a:t> </a:t>
            </a:r>
            <a:r>
              <a:rPr lang="en-GB" dirty="0" err="1">
                <a:latin typeface="Fira Sans"/>
              </a:rPr>
              <a:t>focalizzandolo</a:t>
            </a:r>
            <a:r>
              <a:rPr lang="en-GB" dirty="0">
                <a:latin typeface="Fira Sans"/>
              </a:rPr>
              <a:t> alle </a:t>
            </a:r>
            <a:r>
              <a:rPr lang="en-GB" dirty="0" err="1">
                <a:latin typeface="Fira Sans"/>
              </a:rPr>
              <a:t>esigenze</a:t>
            </a:r>
            <a:r>
              <a:rPr lang="en-GB" dirty="0">
                <a:latin typeface="Fira Sans"/>
              </a:rPr>
              <a:t> di </a:t>
            </a:r>
            <a:r>
              <a:rPr lang="en-GB" dirty="0" err="1">
                <a:latin typeface="Fira Sans"/>
              </a:rPr>
              <a:t>esperimento</a:t>
            </a:r>
            <a:r>
              <a:rPr lang="en-GB" dirty="0">
                <a:latin typeface="Fira Sans"/>
              </a:rPr>
              <a:t> ( </a:t>
            </a:r>
            <a:r>
              <a:rPr lang="en-GB" dirty="0" err="1">
                <a:latin typeface="Fira Sans"/>
              </a:rPr>
              <a:t>priorità</a:t>
            </a:r>
            <a:r>
              <a:rPr lang="en-GB" dirty="0">
                <a:latin typeface="Fira Sans"/>
              </a:rPr>
              <a:t> )</a:t>
            </a:r>
          </a:p>
          <a:p>
            <a:pPr lvl="1">
              <a:lnSpc>
                <a:spcPct val="120000"/>
              </a:lnSpc>
            </a:pPr>
            <a:r>
              <a:rPr lang="en-GB" dirty="0" err="1">
                <a:latin typeface="Fira Sans"/>
              </a:rPr>
              <a:t>Consente</a:t>
            </a:r>
            <a:r>
              <a:rPr lang="en-GB" dirty="0">
                <a:latin typeface="Fira Sans"/>
              </a:rPr>
              <a:t> di </a:t>
            </a:r>
            <a:r>
              <a:rPr lang="en-GB" dirty="0" err="1">
                <a:latin typeface="Fira Sans"/>
              </a:rPr>
              <a:t>implementare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una</a:t>
            </a:r>
            <a:r>
              <a:rPr lang="en-GB" dirty="0">
                <a:latin typeface="Fira Sans"/>
              </a:rPr>
              <a:t> "code base" </a:t>
            </a:r>
            <a:r>
              <a:rPr lang="en-GB" dirty="0" err="1">
                <a:latin typeface="Fira Sans"/>
              </a:rPr>
              <a:t>generica</a:t>
            </a:r>
            <a:r>
              <a:rPr lang="en-GB" dirty="0">
                <a:latin typeface="Fira Sans"/>
              </a:rPr>
              <a:t> </a:t>
            </a:r>
          </a:p>
          <a:p>
            <a:pPr lvl="2">
              <a:lnSpc>
                <a:spcPct val="120000"/>
              </a:lnSpc>
            </a:pPr>
            <a:r>
              <a:rPr lang="en-GB" dirty="0" err="1">
                <a:latin typeface="Fira Sans"/>
              </a:rPr>
              <a:t>Specializzando</a:t>
            </a:r>
            <a:r>
              <a:rPr lang="en-GB" dirty="0">
                <a:latin typeface="Fira Sans"/>
              </a:rPr>
              <a:t> solo </a:t>
            </a:r>
            <a:r>
              <a:rPr lang="en-GB" dirty="0" err="1">
                <a:latin typeface="Fira Sans"/>
              </a:rPr>
              <a:t>l'ultimo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miglio</a:t>
            </a:r>
            <a:r>
              <a:rPr lang="en-GB" dirty="0">
                <a:latin typeface="Fira Sans"/>
              </a:rPr>
              <a:t> </a:t>
            </a:r>
          </a:p>
          <a:p>
            <a:pPr lvl="1">
              <a:lnSpc>
                <a:spcPct val="120000"/>
              </a:lnSpc>
            </a:pPr>
            <a:r>
              <a:rPr lang="en-GB" dirty="0" err="1">
                <a:latin typeface="Fira Sans"/>
              </a:rPr>
              <a:t>Facilita</a:t>
            </a:r>
            <a:r>
              <a:rPr lang="en-GB" dirty="0">
                <a:latin typeface="Fira Sans"/>
              </a:rPr>
              <a:t> il </a:t>
            </a:r>
            <a:r>
              <a:rPr lang="en-GB" dirty="0" err="1">
                <a:latin typeface="Fira Sans"/>
              </a:rPr>
              <a:t>riuso</a:t>
            </a:r>
            <a:r>
              <a:rPr lang="en-GB" dirty="0">
                <a:latin typeface="Fira Sans"/>
              </a:rPr>
              <a:t> di </a:t>
            </a:r>
            <a:r>
              <a:rPr lang="en-GB" dirty="0" err="1">
                <a:latin typeface="Fira Sans"/>
              </a:rPr>
              <a:t>componenti</a:t>
            </a:r>
            <a:r>
              <a:rPr lang="en-GB" dirty="0">
                <a:latin typeface="Fira Sans"/>
              </a:rPr>
              <a:t> e </a:t>
            </a:r>
            <a:r>
              <a:rPr lang="en-GB" dirty="0" err="1">
                <a:latin typeface="Fira Sans"/>
              </a:rPr>
              <a:t>soluzioni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già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disponibili</a:t>
            </a:r>
            <a:r>
              <a:rPr lang="en-GB" dirty="0">
                <a:latin typeface="Fira Sans"/>
              </a:rPr>
              <a:t> </a:t>
            </a:r>
          </a:p>
          <a:p>
            <a:pPr lvl="1">
              <a:lnSpc>
                <a:spcPct val="120000"/>
              </a:lnSpc>
            </a:pPr>
            <a:r>
              <a:rPr lang="en-GB" dirty="0" err="1">
                <a:latin typeface="Fira Sans"/>
              </a:rPr>
              <a:t>Facilita</a:t>
            </a:r>
            <a:r>
              <a:rPr lang="en-GB" dirty="0">
                <a:latin typeface="Fira Sans"/>
              </a:rPr>
              <a:t> il knowledge transfer ( in ambo </a:t>
            </a:r>
            <a:r>
              <a:rPr lang="en-GB" dirty="0" err="1">
                <a:latin typeface="Fira Sans"/>
              </a:rPr>
              <a:t>i</a:t>
            </a:r>
            <a:r>
              <a:rPr lang="en-GB" dirty="0">
                <a:latin typeface="Fira Sans"/>
              </a:rPr>
              <a:t> sensi! ) </a:t>
            </a:r>
          </a:p>
          <a:p>
            <a:pPr>
              <a:lnSpc>
                <a:spcPct val="120000"/>
              </a:lnSpc>
            </a:pPr>
            <a:r>
              <a:rPr lang="en-GB" dirty="0" err="1">
                <a:latin typeface="Fira Sans"/>
              </a:rPr>
              <a:t>Ovviamente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questo</a:t>
            </a:r>
            <a:r>
              <a:rPr lang="en-GB" dirty="0">
                <a:latin typeface="Fira Sans"/>
              </a:rPr>
              <a:t> ha un </a:t>
            </a:r>
            <a:r>
              <a:rPr lang="en-GB" dirty="0" err="1">
                <a:latin typeface="Fira Sans"/>
              </a:rPr>
              <a:t>costo</a:t>
            </a:r>
            <a:r>
              <a:rPr lang="en-GB" dirty="0">
                <a:latin typeface="Fira Sans"/>
              </a:rPr>
              <a:t> e </a:t>
            </a:r>
            <a:r>
              <a:rPr lang="en-GB" dirty="0" err="1">
                <a:latin typeface="Fira Sans"/>
              </a:rPr>
              <a:t>richiede</a:t>
            </a:r>
            <a:r>
              <a:rPr lang="en-GB" dirty="0">
                <a:latin typeface="Fira Sans"/>
              </a:rPr>
              <a:t> effort </a:t>
            </a:r>
            <a:r>
              <a:rPr lang="en-GB" dirty="0" err="1">
                <a:latin typeface="Fira Sans"/>
              </a:rPr>
              <a:t>su</a:t>
            </a:r>
            <a:r>
              <a:rPr lang="en-GB" dirty="0">
                <a:latin typeface="Fira Sans"/>
              </a:rPr>
              <a:t> </a:t>
            </a:r>
            <a:r>
              <a:rPr lang="en-GB" dirty="0" err="1">
                <a:latin typeface="Fira Sans"/>
              </a:rPr>
              <a:t>entrambe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i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fronti</a:t>
            </a:r>
            <a:r>
              <a:rPr lang="en-GB" dirty="0">
                <a:latin typeface="Fira Sans"/>
              </a:rPr>
              <a:t>. Non ultimo la </a:t>
            </a:r>
            <a:r>
              <a:rPr lang="en-GB" dirty="0" err="1">
                <a:latin typeface="Fira Sans"/>
              </a:rPr>
              <a:t>creazione</a:t>
            </a:r>
            <a:r>
              <a:rPr lang="en-GB" dirty="0">
                <a:latin typeface="Fira Sans"/>
              </a:rPr>
              <a:t> di </a:t>
            </a:r>
            <a:r>
              <a:rPr lang="en-GB" dirty="0" err="1">
                <a:latin typeface="Fira Sans"/>
              </a:rPr>
              <a:t>documentazione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tecnica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fruibile</a:t>
            </a:r>
            <a:r>
              <a:rPr lang="en-GB" dirty="0">
                <a:latin typeface="Fira Sans"/>
              </a:rPr>
              <a:t> 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latin typeface="Fira Sans"/>
              </a:rPr>
              <a:t>A </a:t>
            </a:r>
            <a:r>
              <a:rPr lang="en-GB" dirty="0" err="1">
                <a:latin typeface="Fira Sans"/>
              </a:rPr>
              <a:t>tendere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pensiamo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sia</a:t>
            </a:r>
            <a:r>
              <a:rPr lang="en-GB" dirty="0">
                <a:latin typeface="Fira Sans"/>
              </a:rPr>
              <a:t> il modo </a:t>
            </a:r>
            <a:r>
              <a:rPr lang="en-GB" dirty="0" err="1">
                <a:latin typeface="Fira Sans"/>
              </a:rPr>
              <a:t>più</a:t>
            </a:r>
            <a:r>
              <a:rPr lang="en-GB" dirty="0">
                <a:latin typeface="Fira Sans"/>
              </a:rPr>
              <a:t> per </a:t>
            </a:r>
            <a:r>
              <a:rPr lang="en-GB" dirty="0" err="1">
                <a:latin typeface="Fira Sans"/>
              </a:rPr>
              <a:t>costruire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una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comunità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che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contribuisce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allo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sviluppo</a:t>
            </a:r>
            <a:r>
              <a:rPr lang="en-GB" dirty="0">
                <a:latin typeface="Fira Sans"/>
              </a:rPr>
              <a:t> e </a:t>
            </a:r>
            <a:r>
              <a:rPr lang="en-GB" dirty="0" err="1">
                <a:latin typeface="Fira Sans"/>
              </a:rPr>
              <a:t>alla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manutenzaione</a:t>
            </a:r>
            <a:r>
              <a:rPr lang="en-GB" dirty="0">
                <a:latin typeface="Fira Sans"/>
              </a:rPr>
              <a:t> del portfolio. In </a:t>
            </a:r>
            <a:r>
              <a:rPr lang="en-GB" dirty="0" err="1">
                <a:latin typeface="Fira Sans"/>
              </a:rPr>
              <a:t>tal</a:t>
            </a:r>
            <a:r>
              <a:rPr lang="en-GB" dirty="0">
                <a:latin typeface="Fira Sans"/>
              </a:rPr>
              <a:t> senso </a:t>
            </a:r>
            <a:r>
              <a:rPr lang="en-GB" dirty="0" err="1">
                <a:latin typeface="Fira Sans"/>
              </a:rPr>
              <a:t>contributi</a:t>
            </a:r>
            <a:r>
              <a:rPr lang="en-GB" dirty="0">
                <a:latin typeface="Fira Sans"/>
              </a:rPr>
              <a:t> e </a:t>
            </a:r>
            <a:r>
              <a:rPr lang="en-GB" dirty="0" err="1">
                <a:latin typeface="Fira Sans"/>
              </a:rPr>
              <a:t>interessati</a:t>
            </a:r>
            <a:r>
              <a:rPr lang="en-GB" dirty="0">
                <a:latin typeface="Fira Sans"/>
              </a:rPr>
              <a:t>, </a:t>
            </a:r>
            <a:r>
              <a:rPr lang="en-GB" dirty="0" err="1">
                <a:latin typeface="Fira Sans"/>
              </a:rPr>
              <a:t>anche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nello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sviluppo</a:t>
            </a:r>
            <a:r>
              <a:rPr lang="en-GB" dirty="0">
                <a:latin typeface="Fira Sans"/>
              </a:rPr>
              <a:t>, </a:t>
            </a:r>
            <a:r>
              <a:rPr lang="en-GB" dirty="0" err="1">
                <a:latin typeface="Fira Sans"/>
              </a:rPr>
              <a:t>è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assolutamente</a:t>
            </a:r>
            <a:r>
              <a:rPr lang="en-GB" dirty="0">
                <a:latin typeface="Fira Sans"/>
              </a:rPr>
              <a:t> </a:t>
            </a:r>
            <a:r>
              <a:rPr lang="en-GB" dirty="0" err="1">
                <a:latin typeface="Fira Sans"/>
              </a:rPr>
              <a:t>benvenuto</a:t>
            </a:r>
            <a:r>
              <a:rPr lang="en-GB" dirty="0">
                <a:latin typeface="Fira Sans"/>
              </a:rPr>
              <a:t>!</a:t>
            </a:r>
          </a:p>
          <a:p>
            <a:pPr lvl="1">
              <a:lnSpc>
                <a:spcPct val="120000"/>
              </a:lnSpc>
            </a:pPr>
            <a:r>
              <a:rPr lang="it-IT" dirty="0">
                <a:latin typeface="Fira Sans"/>
              </a:rPr>
              <a:t>Fornire </a:t>
            </a:r>
            <a:r>
              <a:rPr lang="it-IT" b="1" dirty="0">
                <a:latin typeface="Fira Sans"/>
              </a:rPr>
              <a:t>feedback da parte degli utenti</a:t>
            </a:r>
            <a:r>
              <a:rPr lang="it-IT" dirty="0">
                <a:latin typeface="Fira Sans"/>
              </a:rPr>
              <a:t> richiede </a:t>
            </a:r>
            <a:r>
              <a:rPr lang="it-IT" dirty="0" err="1">
                <a:latin typeface="Fira Sans"/>
              </a:rPr>
              <a:t>effort</a:t>
            </a:r>
            <a:r>
              <a:rPr lang="it-IT" dirty="0">
                <a:latin typeface="Fira Sans"/>
              </a:rPr>
              <a:t>, tuttavia è cruciale per migliorare l'offerta di servizi!</a:t>
            </a:r>
            <a:endParaRPr lang="en-GB" dirty="0"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872607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Lessons learnt ( </a:t>
            </a:r>
            <a:r>
              <a:rPr lang="en-IT" err="1">
                <a:latin typeface="Fira Sans"/>
              </a:rPr>
              <a:t>cont</a:t>
            </a:r>
            <a:r>
              <a:rPr lang="en-IT">
                <a:latin typeface="Fira Sans"/>
              </a:rPr>
              <a:t> ) 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9391650" cy="418067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it-IT" sz="1600">
                <a:latin typeface="Fira Sans"/>
              </a:rPr>
              <a:t>E' stato implementato un ambiente ( gemello ) dedicato allo sviluppo e il testing di nuove soluzioni ma anche di patch, </a:t>
            </a:r>
            <a:r>
              <a:rPr lang="it-IT" sz="1600" err="1">
                <a:latin typeface="Fira Sans"/>
              </a:rPr>
              <a:t>fixes</a:t>
            </a:r>
            <a:r>
              <a:rPr lang="it-IT" sz="1600">
                <a:latin typeface="Fira Sans"/>
              </a:rPr>
              <a:t> etc. Questo ci permette di abilitare la fase di beta testing senza nessuna interferenza con le attività di produzione: </a:t>
            </a:r>
          </a:p>
          <a:p>
            <a:pPr>
              <a:lnSpc>
                <a:spcPct val="120000"/>
              </a:lnSpc>
            </a:pPr>
            <a:r>
              <a:rPr lang="it-IT" sz="1600">
                <a:latin typeface="Fira Sans"/>
              </a:rPr>
              <a:t>Il </a:t>
            </a:r>
            <a:r>
              <a:rPr lang="it-IT" sz="1600" b="1">
                <a:latin typeface="Fira Sans"/>
              </a:rPr>
              <a:t>beta-testing, </a:t>
            </a:r>
            <a:r>
              <a:rPr lang="it-IT" sz="1600">
                <a:latin typeface="Fira Sans"/>
              </a:rPr>
              <a:t>in particolare durante questo primo anno, è stato di fondamentale importanza per migliorare i servizi offerti</a:t>
            </a:r>
            <a:endParaRPr lang="it-IT">
              <a:latin typeface="Fira Sans"/>
            </a:endParaRPr>
          </a:p>
          <a:p>
            <a:pPr lvl="1">
              <a:lnSpc>
                <a:spcPct val="120000"/>
              </a:lnSpc>
            </a:pPr>
            <a:r>
              <a:rPr lang="it-IT" sz="1200">
                <a:latin typeface="Fira Sans"/>
              </a:rPr>
              <a:t>Spesso i contributi arrivati dai power users sono stati fondamentali e molto ben ricevuti. Vanno stimolate sempre più queste interazione. Contributi sono BENVENUTI</a:t>
            </a:r>
            <a:endParaRPr lang="it-IT" sz="1200"/>
          </a:p>
          <a:p>
            <a:pPr>
              <a:lnSpc>
                <a:spcPct val="120000"/>
              </a:lnSpc>
            </a:pPr>
            <a:r>
              <a:rPr lang="it-IT" sz="1600">
                <a:latin typeface="Fira Sans"/>
              </a:rPr>
              <a:t>La </a:t>
            </a:r>
            <a:r>
              <a:rPr lang="it-IT" sz="1600" b="1">
                <a:latin typeface="Fira Sans"/>
              </a:rPr>
              <a:t>gestione delle vulnerabilità </a:t>
            </a:r>
            <a:r>
              <a:rPr lang="it-IT" sz="1600">
                <a:latin typeface="Fira Sans"/>
              </a:rPr>
              <a:t>sui servizi offerti nel catalogo è sicuramente un task non banale</a:t>
            </a:r>
          </a:p>
          <a:p>
            <a:pPr lvl="1">
              <a:lnSpc>
                <a:spcPct val="120000"/>
              </a:lnSpc>
            </a:pPr>
            <a:r>
              <a:rPr lang="it-IT" sz="1400">
                <a:latin typeface="Fira Sans"/>
              </a:rPr>
              <a:t>Al momento i test vengono fatti in maniera manuale, ma stiamo mettendo a punto un sistema (basato su Jenkins) che li automatizzi il più possibile</a:t>
            </a:r>
          </a:p>
          <a:p>
            <a:pPr>
              <a:lnSpc>
                <a:spcPct val="120000"/>
              </a:lnSpc>
            </a:pPr>
            <a:endParaRPr lang="it-IT" sz="16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BCC6-2971-F843-BB2B-D986CF4BC329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57840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Last BUT not least</a:t>
            </a:r>
            <a:r>
              <a:rPr lang="en-US" sz="3200">
                <a:solidFill>
                  <a:schemeClr val="bg1"/>
                </a:solidFill>
                <a:latin typeface="+mj-lt"/>
              </a:rPr>
              <a:t> 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</a:t>
            </a:r>
            <a:r>
              <a:rPr lang="en-US" sz="320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People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B7A1B13-6199-E961-7850-80E92E9DB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54890"/>
            <a:ext cx="10905066" cy="403487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93B8F89-EC93-3E46-A951-CE4915D23785}" type="datetime1">
              <a:rPr lang="it-IT" smtClean="0"/>
              <a:t>21/11/22</a:t>
            </a:fld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INFN-Cloud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C61B12-E862-CA45-A112-8753F74D8BFF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C34A3-F33D-C54A-BEE5-E73643F1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>
                <a:latin typeface="Fira Sans"/>
              </a:rPr>
              <a:t>Task ed </a:t>
            </a:r>
            <a:r>
              <a:rPr lang="en-IT" err="1">
                <a:latin typeface="Fira Sans"/>
              </a:rPr>
              <a:t>obiettivi</a:t>
            </a:r>
            <a:r>
              <a:rPr lang="en-IT">
                <a:latin typeface="Fira Sans"/>
              </a:rPr>
              <a:t> di WP1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5379-7D98-1D46-9F51-74BE5ECB25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9391650" cy="433362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operativa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dell’infrastruttura</a:t>
            </a:r>
            <a:r>
              <a:rPr lang="en-US">
                <a:latin typeface="Fira Sans"/>
              </a:rPr>
              <a:t> del backbone di INFN Cloud</a:t>
            </a:r>
            <a:endParaRPr lang="en-IT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>
                <a:latin typeface="Fira Sans"/>
              </a:rPr>
              <a:t>Hardware</a:t>
            </a:r>
            <a:endParaRPr lang="en-IT">
              <a:latin typeface="Fira Sans"/>
            </a:endParaRPr>
          </a:p>
          <a:p>
            <a:pPr lvl="1">
              <a:lnSpc>
                <a:spcPct val="110000"/>
              </a:lnSpc>
            </a:pPr>
            <a:r>
              <a:rPr lang="en-US">
                <a:latin typeface="Fira Sans"/>
              </a:rPr>
              <a:t>Sistema di </a:t>
            </a: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dell’infrastruttura</a:t>
            </a:r>
            <a:r>
              <a:rPr lang="en-US">
                <a:latin typeface="Fira Sans"/>
              </a:rPr>
              <a:t> cloud del backbone – </a:t>
            </a:r>
            <a:r>
              <a:rPr lang="en-US" err="1">
                <a:latin typeface="Fira Sans"/>
              </a:rPr>
              <a:t>Openstack</a:t>
            </a: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 core di INFN Cloud </a:t>
            </a:r>
            <a:r>
              <a:rPr lang="en-US" err="1">
                <a:latin typeface="Fira Sans"/>
              </a:rPr>
              <a:t>presenti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sul</a:t>
            </a:r>
            <a:r>
              <a:rPr lang="en-US">
                <a:latin typeface="Fira Sans"/>
              </a:rPr>
              <a:t> backbone, con </a:t>
            </a:r>
            <a:r>
              <a:rPr lang="en-US" err="1">
                <a:latin typeface="Fira Sans"/>
              </a:rPr>
              <a:t>particolare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attenzione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alla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continuità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operativa</a:t>
            </a: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servizi</a:t>
            </a:r>
            <a:r>
              <a:rPr lang="en-US">
                <a:latin typeface="Fira Sans"/>
              </a:rPr>
              <a:t> di </a:t>
            </a:r>
            <a:r>
              <a:rPr lang="en-US" err="1">
                <a:latin typeface="Fira Sans"/>
              </a:rPr>
              <a:t>tipo</a:t>
            </a:r>
            <a:r>
              <a:rPr lang="en-US">
                <a:latin typeface="Fira Sans"/>
              </a:rPr>
              <a:t> SaaS</a:t>
            </a:r>
            <a:endParaRPr lang="en-IT">
              <a:latin typeface="Fira Sans"/>
            </a:endParaRP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Gestione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dell’infrastruttura</a:t>
            </a:r>
            <a:r>
              <a:rPr lang="en-US">
                <a:latin typeface="Fira Sans"/>
              </a:rPr>
              <a:t> di storage S3 di INFN Cloud, in continua </a:t>
            </a:r>
            <a:r>
              <a:rPr lang="en-US" err="1">
                <a:latin typeface="Fira Sans"/>
              </a:rPr>
              <a:t>evoluzione</a:t>
            </a:r>
            <a:endParaRPr lang="en-IT" err="1">
              <a:latin typeface="Fira Sans"/>
            </a:endParaRP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Supporto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agli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altri</a:t>
            </a:r>
            <a:r>
              <a:rPr lang="en-US">
                <a:latin typeface="Fira Sans"/>
              </a:rPr>
              <a:t> WP</a:t>
            </a:r>
            <a:endParaRPr lang="en-IT">
              <a:latin typeface="Fira Sans"/>
            </a:endParaRPr>
          </a:p>
          <a:p>
            <a:pPr>
              <a:lnSpc>
                <a:spcPct val="110000"/>
              </a:lnSpc>
            </a:pPr>
            <a:r>
              <a:rPr lang="en-US" err="1">
                <a:latin typeface="Fira Sans"/>
              </a:rPr>
              <a:t>Supporto</a:t>
            </a:r>
            <a:r>
              <a:rPr lang="en-US">
                <a:latin typeface="Fira Sans"/>
              </a:rPr>
              <a:t> di secondo </a:t>
            </a:r>
            <a:r>
              <a:rPr lang="en-US" err="1">
                <a:latin typeface="Fira Sans"/>
              </a:rPr>
              <a:t>livello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agli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utenti</a:t>
            </a:r>
            <a:endParaRPr lang="en-IT" err="1">
              <a:latin typeface="Fira Sans"/>
            </a:endParaRPr>
          </a:p>
          <a:p>
            <a:pPr lvl="1"/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ABACE-30B4-1C4F-BAB9-B218070C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E81BF-1359-374E-915D-986D24657392}" type="datetime1">
              <a:rPr lang="it-IT" smtClean="0"/>
              <a:t>21/11/22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18E58-02C0-2341-842B-49210F4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E635C-2A1C-CA49-B57B-B06B766D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</a:t>
            </a:fld>
            <a:endParaRPr lang="en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CE74E41-491E-F8E4-0AEA-40C7AEF09214}"/>
                  </a:ext>
                </a:extLst>
              </p14:cNvPr>
              <p14:cNvContentPartPr/>
              <p14:nvPr/>
            </p14:nvContentPartPr>
            <p14:xfrm>
              <a:off x="993169" y="2902449"/>
              <a:ext cx="9524" cy="9524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CE74E41-491E-F8E4-0AEA-40C7AEF092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969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BF440E8-2ED8-A035-D647-F68B38A6B0D8}"/>
                  </a:ext>
                </a:extLst>
              </p14:cNvPr>
              <p14:cNvContentPartPr/>
              <p14:nvPr/>
            </p14:nvContentPartPr>
            <p14:xfrm>
              <a:off x="993169" y="2902449"/>
              <a:ext cx="9524" cy="952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BF440E8-2ED8-A035-D647-F68B38A6B0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969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CABD7E2-F4C0-8A44-C580-640DFB758576}"/>
                  </a:ext>
                </a:extLst>
              </p14:cNvPr>
              <p14:cNvContentPartPr/>
              <p14:nvPr/>
            </p14:nvContentPartPr>
            <p14:xfrm>
              <a:off x="993169" y="2902449"/>
              <a:ext cx="9524" cy="95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CABD7E2-F4C0-8A44-C580-640DFB7585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969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E1903CA-1788-4F10-DB3C-B22BD001B1B3}"/>
                  </a:ext>
                </a:extLst>
              </p14:cNvPr>
              <p14:cNvContentPartPr/>
              <p14:nvPr/>
            </p14:nvContentPartPr>
            <p14:xfrm>
              <a:off x="993169" y="2902449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E1903CA-1788-4F10-DB3C-B22BD001B1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969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39608DE-8FA0-A235-8D0D-F1913515F186}"/>
                  </a:ext>
                </a:extLst>
              </p14:cNvPr>
              <p14:cNvContentPartPr/>
              <p14:nvPr/>
            </p14:nvContentPartPr>
            <p14:xfrm>
              <a:off x="1113034" y="2902449"/>
              <a:ext cx="9524" cy="952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39608DE-8FA0-A235-8D0D-F1913515F1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6834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F329354-C7E5-12B3-1492-61FEDD347036}"/>
                  </a:ext>
                </a:extLst>
              </p14:cNvPr>
              <p14:cNvContentPartPr/>
              <p14:nvPr/>
            </p14:nvContentPartPr>
            <p14:xfrm>
              <a:off x="1113034" y="2902449"/>
              <a:ext cx="9524" cy="952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F329354-C7E5-12B3-1492-61FEDD3470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6834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E000832-2CE2-058F-FD22-0857349721D5}"/>
                  </a:ext>
                </a:extLst>
              </p14:cNvPr>
              <p14:cNvContentPartPr/>
              <p14:nvPr/>
            </p14:nvContentPartPr>
            <p14:xfrm>
              <a:off x="11635483" y="1335640"/>
              <a:ext cx="9524" cy="952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E000832-2CE2-058F-FD22-0857349721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59283" y="85944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17A28E7-B85B-EB09-F6C1-9A15D2954074}"/>
                  </a:ext>
                </a:extLst>
              </p14:cNvPr>
              <p14:cNvContentPartPr/>
              <p14:nvPr/>
            </p14:nvContentPartPr>
            <p14:xfrm>
              <a:off x="2397303" y="1832225"/>
              <a:ext cx="9524" cy="9524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17A28E7-B85B-EB09-F6C1-9A15D29540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1103" y="135602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81B93EF-81F7-6D7B-0346-49A6B0F312F1}"/>
                  </a:ext>
                </a:extLst>
              </p14:cNvPr>
              <p14:cNvContentPartPr/>
              <p14:nvPr/>
            </p14:nvContentPartPr>
            <p14:xfrm>
              <a:off x="2397303" y="1832225"/>
              <a:ext cx="9524" cy="9524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81B93EF-81F7-6D7B-0346-49A6B0F312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1103" y="135602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771BC80-D7AF-4BB0-B310-33673D8E2C2A}"/>
                  </a:ext>
                </a:extLst>
              </p14:cNvPr>
              <p14:cNvContentPartPr/>
              <p14:nvPr/>
            </p14:nvContentPartPr>
            <p14:xfrm>
              <a:off x="2422989" y="2945258"/>
              <a:ext cx="9524" cy="9524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771BC80-D7AF-4BB0-B310-33673D8E2C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6789" y="246905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9FA9D90-7375-566C-FEEF-51FBDE173A94}"/>
                  </a:ext>
                </a:extLst>
              </p14:cNvPr>
              <p14:cNvContentPartPr/>
              <p14:nvPr/>
            </p14:nvContentPartPr>
            <p14:xfrm>
              <a:off x="2422989" y="2945258"/>
              <a:ext cx="9524" cy="9524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9FA9D90-7375-566C-FEEF-51FBDE173A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6789" y="246905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B4C1452-A75C-4F40-C214-15900F250EFC}"/>
                  </a:ext>
                </a:extLst>
              </p14:cNvPr>
              <p14:cNvContentPartPr/>
              <p14:nvPr/>
            </p14:nvContentPartPr>
            <p14:xfrm>
              <a:off x="2422989" y="2945258"/>
              <a:ext cx="9524" cy="9524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B4C1452-A75C-4F40-C214-15900F250E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6789" y="246905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BCCD9B4-66A1-000C-02D3-AB3FCFB914DD}"/>
                  </a:ext>
                </a:extLst>
              </p14:cNvPr>
              <p14:cNvContentPartPr/>
              <p14:nvPr/>
            </p14:nvContentPartPr>
            <p14:xfrm>
              <a:off x="2422989" y="2945258"/>
              <a:ext cx="9524" cy="9524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BCCD9B4-66A1-000C-02D3-AB3FCFB914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6789" y="246905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582742-80EE-D953-B83D-FFA4D973A9AA}"/>
                  </a:ext>
                </a:extLst>
              </p14:cNvPr>
              <p14:cNvContentPartPr/>
              <p14:nvPr/>
            </p14:nvContentPartPr>
            <p14:xfrm>
              <a:off x="1952090" y="1815101"/>
              <a:ext cx="9524" cy="9524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582742-80EE-D953-B83D-FFA4D973A9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890" y="133890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F2B4D8F-5F59-0EC1-B11C-C68EDB23DA67}"/>
                  </a:ext>
                </a:extLst>
              </p14:cNvPr>
              <p14:cNvContentPartPr/>
              <p14:nvPr/>
            </p14:nvContentPartPr>
            <p14:xfrm>
              <a:off x="1952090" y="1815101"/>
              <a:ext cx="9524" cy="9524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F2B4D8F-5F59-0EC1-B11C-C68EDB23DA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5890" y="133890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0008BD6-43FF-0B0F-0C21-DFD4F514F028}"/>
                  </a:ext>
                </a:extLst>
              </p14:cNvPr>
              <p14:cNvContentPartPr/>
              <p14:nvPr/>
            </p14:nvContentPartPr>
            <p14:xfrm>
              <a:off x="4708989" y="2876764"/>
              <a:ext cx="9524" cy="9524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0008BD6-43FF-0B0F-0C21-DFD4F514F0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2789" y="240056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11152E4-CA29-988A-1CF9-B289A4726682}"/>
                  </a:ext>
                </a:extLst>
              </p14:cNvPr>
              <p14:cNvContentPartPr/>
              <p14:nvPr/>
            </p14:nvContentPartPr>
            <p14:xfrm>
              <a:off x="4708989" y="2876764"/>
              <a:ext cx="9524" cy="9524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11152E4-CA29-988A-1CF9-B289A472668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2789" y="240056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37873C0-EEE8-FD02-DB2E-1DF5E2D19C99}"/>
                  </a:ext>
                </a:extLst>
              </p14:cNvPr>
              <p14:cNvContentPartPr/>
              <p14:nvPr/>
            </p14:nvContentPartPr>
            <p14:xfrm>
              <a:off x="4135348" y="1866472"/>
              <a:ext cx="9524" cy="9524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37873C0-EEE8-FD02-DB2E-1DF5E2D19C9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59148" y="139027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EF89871-6EE6-4262-8D46-266ADED4AF22}"/>
                  </a:ext>
                </a:extLst>
              </p14:cNvPr>
              <p14:cNvContentPartPr/>
              <p14:nvPr/>
            </p14:nvContentPartPr>
            <p14:xfrm>
              <a:off x="4135348" y="1866472"/>
              <a:ext cx="9524" cy="9524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EF89871-6EE6-4262-8D46-266ADED4AF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59148" y="139027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4064DD3-3923-CE6B-46BF-EB48B36B78D6}"/>
                  </a:ext>
                </a:extLst>
              </p14:cNvPr>
              <p14:cNvContentPartPr/>
              <p14:nvPr/>
            </p14:nvContentPartPr>
            <p14:xfrm>
              <a:off x="1010292" y="1883596"/>
              <a:ext cx="9524" cy="9524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4064DD3-3923-CE6B-46BF-EB48B36B78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4092" y="140739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803C675-1919-D842-C8E5-D52788B71BCB}"/>
                  </a:ext>
                </a:extLst>
              </p14:cNvPr>
              <p14:cNvContentPartPr/>
              <p14:nvPr/>
            </p14:nvContentPartPr>
            <p14:xfrm>
              <a:off x="1583933" y="1917843"/>
              <a:ext cx="9524" cy="952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803C675-1919-D842-C8E5-D52788B71B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733" y="144164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16EAFA2-98D4-A087-E258-39A61401E6F6}"/>
                  </a:ext>
                </a:extLst>
              </p14:cNvPr>
              <p14:cNvContentPartPr/>
              <p14:nvPr/>
            </p14:nvContentPartPr>
            <p14:xfrm>
              <a:off x="1583933" y="1917843"/>
              <a:ext cx="9524" cy="9524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16EAFA2-98D4-A087-E258-39A61401E6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733" y="144164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339D5F1-C675-2EF3-3E08-2EB08F9912F4}"/>
                  </a:ext>
                </a:extLst>
              </p14:cNvPr>
              <p14:cNvContentPartPr/>
              <p14:nvPr/>
            </p14:nvContentPartPr>
            <p14:xfrm>
              <a:off x="1926404" y="2953820"/>
              <a:ext cx="9524" cy="9524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339D5F1-C675-2EF3-3E08-2EB08F9912F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0204" y="247762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7704897-5044-D649-9B4F-0D5E8F894374}"/>
                  </a:ext>
                </a:extLst>
              </p14:cNvPr>
              <p14:cNvContentPartPr/>
              <p14:nvPr/>
            </p14:nvContentPartPr>
            <p14:xfrm>
              <a:off x="1926404" y="2953820"/>
              <a:ext cx="9524" cy="9524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7704897-5044-D649-9B4F-0D5E8F89437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0204" y="247762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350C063-17CF-19C0-4C54-906D0C78E510}"/>
                  </a:ext>
                </a:extLst>
              </p14:cNvPr>
              <p14:cNvContentPartPr/>
              <p14:nvPr/>
            </p14:nvContentPartPr>
            <p14:xfrm>
              <a:off x="933236" y="873303"/>
              <a:ext cx="9524" cy="9524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350C063-17CF-19C0-4C54-906D0C78E5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036" y="39710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EDC5DAB-8AA0-E396-D795-D603FFCCDAF1}"/>
                  </a:ext>
                </a:extLst>
              </p14:cNvPr>
              <p14:cNvContentPartPr/>
              <p14:nvPr/>
            </p14:nvContentPartPr>
            <p14:xfrm>
              <a:off x="1335640" y="2885326"/>
              <a:ext cx="9524" cy="9524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EDC5DAB-8AA0-E396-D795-D603FFCCDA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9440" y="240912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6C4F1B9-E44A-4B98-33F1-26C313A9018C}"/>
                  </a:ext>
                </a:extLst>
              </p14:cNvPr>
              <p14:cNvContentPartPr/>
              <p14:nvPr/>
            </p14:nvContentPartPr>
            <p14:xfrm>
              <a:off x="1335640" y="2885326"/>
              <a:ext cx="9524" cy="9524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6C4F1B9-E44A-4B98-33F1-26C313A901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9440" y="240912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407B399-5FE5-794D-6669-3B56CC7C1DAA}"/>
                  </a:ext>
                </a:extLst>
              </p14:cNvPr>
              <p14:cNvContentPartPr/>
              <p14:nvPr/>
            </p14:nvContentPartPr>
            <p14:xfrm>
              <a:off x="2037708" y="2902449"/>
              <a:ext cx="9524" cy="9524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407B399-5FE5-794D-6669-3B56CC7C1D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1508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71640CE-00F2-D81E-980E-33DD22CF1772}"/>
                  </a:ext>
                </a:extLst>
              </p14:cNvPr>
              <p14:cNvContentPartPr/>
              <p14:nvPr/>
            </p14:nvContentPartPr>
            <p14:xfrm>
              <a:off x="2037708" y="2902449"/>
              <a:ext cx="9524" cy="9524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71640CE-00F2-D81E-980E-33DD22CF17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1508" y="242624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C1B3974-04EE-66F6-8D07-B58E06BB1702}"/>
                  </a:ext>
                </a:extLst>
              </p14:cNvPr>
              <p14:cNvContentPartPr/>
              <p14:nvPr/>
            </p14:nvContentPartPr>
            <p14:xfrm>
              <a:off x="1438382" y="1857910"/>
              <a:ext cx="9524" cy="9524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C1B3974-04EE-66F6-8D07-B58E06BB17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182" y="138171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E85CB8E-7D07-9CF6-9C3F-FA4213136B83}"/>
                  </a:ext>
                </a:extLst>
              </p14:cNvPr>
              <p14:cNvContentPartPr/>
              <p14:nvPr/>
            </p14:nvContentPartPr>
            <p14:xfrm>
              <a:off x="1438382" y="1857910"/>
              <a:ext cx="9524" cy="9524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E85CB8E-7D07-9CF6-9C3F-FA4213136B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182" y="138171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A559FFD-B22B-0B39-5FB1-EE0AEC592607}"/>
                  </a:ext>
                </a:extLst>
              </p14:cNvPr>
              <p14:cNvContentPartPr/>
              <p14:nvPr/>
            </p14:nvContentPartPr>
            <p14:xfrm>
              <a:off x="1438382" y="1857910"/>
              <a:ext cx="9524" cy="9524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A559FFD-B22B-0B39-5FB1-EE0AEC5926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182" y="138171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511C87B-665B-496E-CBD4-69B9ADBDDCFA}"/>
                  </a:ext>
                </a:extLst>
              </p14:cNvPr>
              <p14:cNvContentPartPr/>
              <p14:nvPr/>
            </p14:nvContentPartPr>
            <p14:xfrm>
              <a:off x="1438382" y="1857910"/>
              <a:ext cx="9524" cy="9524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511C87B-665B-496E-CBD4-69B9ADBDDCF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2182" y="138171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7F865AB-A069-091C-856A-2AA1CA9CE779}"/>
                  </a:ext>
                </a:extLst>
              </p14:cNvPr>
              <p14:cNvContentPartPr/>
              <p14:nvPr/>
            </p14:nvContentPartPr>
            <p14:xfrm>
              <a:off x="1712360" y="2149011"/>
              <a:ext cx="9524" cy="9524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7F865AB-A069-091C-856A-2AA1CA9CE77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6160" y="167281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9ECA36D-F447-9599-50BD-9294EF03AAC1}"/>
                  </a:ext>
                </a:extLst>
              </p14:cNvPr>
              <p14:cNvContentPartPr/>
              <p14:nvPr/>
            </p14:nvContentPartPr>
            <p14:xfrm>
              <a:off x="804809" y="470899"/>
              <a:ext cx="9524" cy="9524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9ECA36D-F447-9599-50BD-9294EF03AA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609" y="-530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DE53C45-748B-B4F6-1D28-59C284834439}"/>
                  </a:ext>
                </a:extLst>
              </p14:cNvPr>
              <p14:cNvContentPartPr/>
              <p14:nvPr/>
            </p14:nvContentPartPr>
            <p14:xfrm>
              <a:off x="6061753" y="702067"/>
              <a:ext cx="9524" cy="9524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DE53C45-748B-B4F6-1D28-59C2848344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5553" y="22586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846724E-0797-C8C2-32A6-13734DDFD192}"/>
                  </a:ext>
                </a:extLst>
              </p14:cNvPr>
              <p14:cNvContentPartPr/>
              <p14:nvPr/>
            </p14:nvContentPartPr>
            <p14:xfrm>
              <a:off x="6010382" y="1738045"/>
              <a:ext cx="9524" cy="9524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846724E-0797-C8C2-32A6-13734DDFD1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34182" y="126184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5BCF557-FC2B-220D-5975-B03D14DD8004}"/>
                  </a:ext>
                </a:extLst>
              </p14:cNvPr>
              <p14:cNvContentPartPr/>
              <p14:nvPr/>
            </p14:nvContentPartPr>
            <p14:xfrm>
              <a:off x="5924764" y="1892157"/>
              <a:ext cx="9524" cy="9524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5BCF557-FC2B-220D-5975-B03D14DD80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8564" y="141595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16C8FC7-9EBC-8F4F-2D05-0E0E2F2DD059}"/>
                  </a:ext>
                </a:extLst>
              </p14:cNvPr>
              <p14:cNvContentPartPr/>
              <p14:nvPr/>
            </p14:nvContentPartPr>
            <p14:xfrm>
              <a:off x="5924764" y="1892157"/>
              <a:ext cx="9524" cy="9524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16C8FC7-9EBC-8F4F-2D05-0E0E2F2DD0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8564" y="1415957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9723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5C0AC-29DE-E7D3-A1D5-74BF8F985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B953-EBAA-A144-AE9A-A8759C2ED3EC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013DBE-2A78-A53E-FEE1-A8865A43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8922A-8A39-BD2E-6AE9-738DD148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C4578-ACA1-DB29-2407-11C1F03CDD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612" y="5528588"/>
            <a:ext cx="8933713" cy="721042"/>
          </a:xfrm>
        </p:spPr>
        <p:txBody>
          <a:bodyPr/>
          <a:lstStyle/>
          <a:p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AE85AF-19E4-57C9-4060-BAFFB9C32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Architettura vari livelli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27CC3D-B531-F8F2-5065-D1A5F5936A5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9391650" cy="3433763"/>
          </a:xfrm>
        </p:spPr>
        <p:txBody>
          <a:bodyPr/>
          <a:lstStyle/>
          <a:p>
            <a:r>
              <a:rPr lang="en-IT"/>
              <a:t>IaaS</a:t>
            </a:r>
          </a:p>
          <a:p>
            <a:endParaRPr lang="en-IT"/>
          </a:p>
          <a:p>
            <a:r>
              <a:rPr lang="en-IT"/>
              <a:t>PaaS</a:t>
            </a:r>
          </a:p>
          <a:p>
            <a:endParaRPr lang="en-IT"/>
          </a:p>
          <a:p>
            <a:r>
              <a:rPr lang="en-GB"/>
              <a:t>I</a:t>
            </a:r>
            <a:r>
              <a:rPr lang="en-IT"/>
              <a:t>nfrastrutture federate</a:t>
            </a:r>
          </a:p>
        </p:txBody>
      </p:sp>
      <p:pic>
        <p:nvPicPr>
          <p:cNvPr id="8" name="Picture 7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F896DF2E-7CE4-3B83-427D-00BF394B2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75" y="1308622"/>
            <a:ext cx="9062318" cy="523029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8D9D474-5CF5-2E04-0853-02A145757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41566"/>
            <a:ext cx="9525000" cy="5092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D03E8C3-69C2-3A4D-22D1-E42A4B79B3CA}"/>
              </a:ext>
            </a:extLst>
          </p:cNvPr>
          <p:cNvGrpSpPr/>
          <p:nvPr/>
        </p:nvGrpSpPr>
        <p:grpSpPr>
          <a:xfrm>
            <a:off x="5396753" y="1666874"/>
            <a:ext cx="6619239" cy="4525965"/>
            <a:chOff x="4354225" y="631734"/>
            <a:chExt cx="7661767" cy="5561105"/>
          </a:xfrm>
        </p:grpSpPr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CBF2017-6DD9-D47A-13E8-A99046BB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694" y="631734"/>
              <a:ext cx="1820708" cy="1459577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AEF5BE0F-7A4F-B6CC-D962-752DCAF82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269" y="2665578"/>
              <a:ext cx="1921723" cy="1015768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8A77DF9D-438A-CEDF-1CF5-F08339F4F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528" y="1621281"/>
              <a:ext cx="1868419" cy="987593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48619B3C-65D4-E1D0-923E-7C0854A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402" y="4851400"/>
              <a:ext cx="2507823" cy="1325563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758C1D14-6273-1D99-1220-E038506EF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225" y="4867276"/>
              <a:ext cx="2507821" cy="1325563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300281D-08B9-3D61-78B2-D6211E80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7524" y="3856523"/>
              <a:ext cx="1868419" cy="98759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B50618-B692-EF31-E0E5-0951B5B9F8FA}"/>
                </a:ext>
              </a:extLst>
            </p:cNvPr>
            <p:cNvSpPr txBox="1"/>
            <p:nvPr/>
          </p:nvSpPr>
          <p:spPr>
            <a:xfrm>
              <a:off x="7546200" y="5413572"/>
              <a:ext cx="1288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Backbone CNAF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43328C-3BBC-B666-9CB1-5B82F19233F3}"/>
                </a:ext>
              </a:extLst>
            </p:cNvPr>
            <p:cNvSpPr txBox="1"/>
            <p:nvPr/>
          </p:nvSpPr>
          <p:spPr>
            <a:xfrm>
              <a:off x="5038379" y="5413572"/>
              <a:ext cx="136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Backbone Bari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00B746-8A4B-7207-80B0-EF07C5574179}"/>
                </a:ext>
              </a:extLst>
            </p:cNvPr>
            <p:cNvSpPr txBox="1"/>
            <p:nvPr/>
          </p:nvSpPr>
          <p:spPr>
            <a:xfrm>
              <a:off x="9607525" y="2091310"/>
              <a:ext cx="1466531" cy="45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ReCAS Bari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6714AA-31CB-32E7-2ACB-71B18A97F5BE}"/>
                </a:ext>
              </a:extLst>
            </p:cNvPr>
            <p:cNvSpPr txBox="1"/>
            <p:nvPr/>
          </p:nvSpPr>
          <p:spPr>
            <a:xfrm>
              <a:off x="10191468" y="3176140"/>
              <a:ext cx="1719960" cy="45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Cloud@CNAF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1728D5-CEF3-8CBE-14F5-167B984A5E45}"/>
                </a:ext>
              </a:extLst>
            </p:cNvPr>
            <p:cNvSpPr txBox="1"/>
            <p:nvPr/>
          </p:nvSpPr>
          <p:spPr>
            <a:xfrm>
              <a:off x="9747144" y="4286904"/>
              <a:ext cx="1625118" cy="45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/>
                <a:t>CloudVeneto</a:t>
              </a:r>
            </a:p>
          </p:txBody>
        </p:sp>
        <p:pic>
          <p:nvPicPr>
            <p:cNvPr id="22" name="Picture 21" descr="A screen 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0D3449A7-832A-AC09-753E-5029BDED3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698" y="1759643"/>
              <a:ext cx="4947401" cy="2932129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6C4A7EF-63EF-A051-BE97-F0469B7EA6C4}"/>
                </a:ext>
              </a:extLst>
            </p:cNvPr>
            <p:cNvCxnSpPr/>
            <p:nvPr/>
          </p:nvCxnSpPr>
          <p:spPr>
            <a:xfrm>
              <a:off x="6006967" y="2134465"/>
              <a:ext cx="610948" cy="2428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6CC2150-866E-FD95-DCA3-96C8631CED66}"/>
                </a:ext>
              </a:extLst>
            </p:cNvPr>
            <p:cNvCxnSpPr>
              <a:cxnSpLocks/>
            </p:cNvCxnSpPr>
            <p:nvPr/>
          </p:nvCxnSpPr>
          <p:spPr>
            <a:xfrm>
              <a:off x="5798818" y="2254531"/>
              <a:ext cx="42724" cy="4151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6179BA-DD8A-80FE-6D9E-B48BA64294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8683" y="2255887"/>
              <a:ext cx="162596" cy="863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29FE7A3-80AD-5DF7-1C41-65B887CB226D}"/>
                </a:ext>
              </a:extLst>
            </p:cNvPr>
            <p:cNvCxnSpPr>
              <a:endCxn id="15" idx="0"/>
            </p:cNvCxnSpPr>
            <p:nvPr/>
          </p:nvCxnSpPr>
          <p:spPr>
            <a:xfrm flipH="1">
              <a:off x="5608136" y="3545471"/>
              <a:ext cx="31845" cy="13218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AE5A593-DE5C-195E-0DA4-25694691ECAE}"/>
                </a:ext>
              </a:extLst>
            </p:cNvPr>
            <p:cNvCxnSpPr>
              <a:cxnSpLocks/>
            </p:cNvCxnSpPr>
            <p:nvPr/>
          </p:nvCxnSpPr>
          <p:spPr>
            <a:xfrm>
              <a:off x="5913828" y="3571796"/>
              <a:ext cx="1068161" cy="18417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58A7DEC-07CD-F1FB-F6F3-1134237E84CC}"/>
                </a:ext>
              </a:extLst>
            </p:cNvPr>
            <p:cNvCxnSpPr>
              <a:cxnSpLocks/>
            </p:cNvCxnSpPr>
            <p:nvPr/>
          </p:nvCxnSpPr>
          <p:spPr>
            <a:xfrm>
              <a:off x="5985176" y="3571796"/>
              <a:ext cx="3563093" cy="9756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A1D6FD4-E9A7-5C0E-C059-77BD5FF55540}"/>
                </a:ext>
              </a:extLst>
            </p:cNvPr>
            <p:cNvCxnSpPr>
              <a:cxnSpLocks/>
            </p:cNvCxnSpPr>
            <p:nvPr/>
          </p:nvCxnSpPr>
          <p:spPr>
            <a:xfrm>
              <a:off x="5880612" y="2236984"/>
              <a:ext cx="1392897" cy="18226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4D5FAF-4D63-11E8-72C5-6D901A2D0C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0073" y="3360754"/>
              <a:ext cx="3924196" cy="54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8F5D656-D162-F776-F67C-5C4F80048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5981" y="2408738"/>
              <a:ext cx="3127244" cy="8879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6305A19-D021-22FF-1BF4-037E52D7C6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1495" y="4123715"/>
              <a:ext cx="578172" cy="743561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316FA3-1CA6-D1B7-7406-CE96A4FA2DAC}"/>
                </a:ext>
              </a:extLst>
            </p:cNvPr>
            <p:cNvCxnSpPr>
              <a:cxnSpLocks/>
            </p:cNvCxnSpPr>
            <p:nvPr/>
          </p:nvCxnSpPr>
          <p:spPr>
            <a:xfrm>
              <a:off x="6617915" y="4117038"/>
              <a:ext cx="655594" cy="122382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ED6DD2E-C94B-C652-4E2A-C9B5AF9E9E07}"/>
                </a:ext>
              </a:extLst>
            </p:cNvPr>
            <p:cNvCxnSpPr>
              <a:cxnSpLocks/>
            </p:cNvCxnSpPr>
            <p:nvPr/>
          </p:nvCxnSpPr>
          <p:spPr>
            <a:xfrm>
              <a:off x="6740544" y="4123715"/>
              <a:ext cx="2752928" cy="548397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295FE70-2BAD-5D99-6DDD-8F9C9F2505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3860" y="3545296"/>
              <a:ext cx="3200409" cy="43231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33C6AFD-A495-8F53-F590-DE72C114C5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9229" y="2524658"/>
              <a:ext cx="2352197" cy="1313577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8F07E48F-46FE-15E9-7161-255857662ECB}"/>
                </a:ext>
              </a:extLst>
            </p:cNvPr>
            <p:cNvCxnSpPr/>
            <p:nvPr/>
          </p:nvCxnSpPr>
          <p:spPr>
            <a:xfrm flipV="1">
              <a:off x="7347568" y="2071221"/>
              <a:ext cx="2031101" cy="306087"/>
            </a:xfrm>
            <a:prstGeom prst="curvedConnector3">
              <a:avLst/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3AD048B3-DBBA-9910-33DB-DB9F078FB3D4}"/>
                </a:ext>
              </a:extLst>
            </p:cNvPr>
            <p:cNvCxnSpPr>
              <a:cxnSpLocks/>
            </p:cNvCxnSpPr>
            <p:nvPr/>
          </p:nvCxnSpPr>
          <p:spPr>
            <a:xfrm>
              <a:off x="7514140" y="2477698"/>
              <a:ext cx="2837702" cy="672016"/>
            </a:xfrm>
            <a:prstGeom prst="curvedConnector3">
              <a:avLst>
                <a:gd name="adj1" fmla="val 58555"/>
              </a:avLst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urved Connector 38">
              <a:extLst>
                <a:ext uri="{FF2B5EF4-FFF2-40B4-BE49-F238E27FC236}">
                  <a16:creationId xmlns:a16="http://schemas.microsoft.com/office/drawing/2014/main" id="{9F3FF54F-A26B-093F-4D01-7D3642D01D7D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7288983" y="2556473"/>
              <a:ext cx="2318541" cy="1793847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4619A923-F119-F567-0863-819502462C1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858409" y="3676598"/>
              <a:ext cx="2623550" cy="616277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1233B980-9616-0D4B-B568-84F854C120E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21577" y="3597719"/>
              <a:ext cx="2640798" cy="645873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5152898-1D09-E4DF-3F1F-354CC6FE7317}"/>
                  </a:ext>
                </a:extLst>
              </p14:cNvPr>
              <p14:cNvContentPartPr/>
              <p14:nvPr/>
            </p14:nvContentPartPr>
            <p14:xfrm>
              <a:off x="1241461" y="1926404"/>
              <a:ext cx="9524" cy="9524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5152898-1D09-E4DF-3F1F-354CC6FE73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5261" y="145020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2426004-92A6-4B48-16E8-8D25170A68EB}"/>
                  </a:ext>
                </a:extLst>
              </p14:cNvPr>
              <p14:cNvContentPartPr/>
              <p14:nvPr/>
            </p14:nvContentPartPr>
            <p14:xfrm>
              <a:off x="1241461" y="1926404"/>
              <a:ext cx="9524" cy="9524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2426004-92A6-4B48-16E8-8D25170A68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5261" y="1450204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837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039 -0.17824 C -0.26719 -0.06782 -0.23386 0.04259 -0.20951 0.02801 C -0.18503 0.0132 -0.16954 -0.12662 -0.15404 -0.2662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59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139 0.11666 C -0.35951 0.25139 -0.28737 0.38657 -0.20105 0.32824 C -0.11433 0.27037 -0.01342 0.01921 0.08777 -0.23148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-6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1 0.275 C -0.17552 0.33588 -0.10299 0.39676 -0.04531 0.36944 C 0.01224 0.34189 0.05508 0.22615 0.09792 0.11064 " pathEditMode="relative" rAng="0" ptsTypes="AAA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31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29CD5-B8D5-C7CD-211D-058D90D2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58BF6-E8E5-9F43-A30F-A9472AADAFCB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1B1961-09D8-C9F0-DF2C-EF3C8639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8AC51-D882-6090-06FC-A68C8ED3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7194D-07AE-A9DF-D91A-C101F5D8F6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020DB2-E987-1910-9B99-5AB8D3EF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Numeri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177868-C2E5-BEEC-F572-BC7FC636EE2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Fira Sans"/>
              </a:rPr>
              <a:t>23 Hypervisor </a:t>
            </a:r>
            <a:r>
              <a:rPr lang="en-US" dirty="0" err="1">
                <a:latin typeface="Fira Sans"/>
              </a:rPr>
              <a:t>sul</a:t>
            </a:r>
            <a:r>
              <a:rPr lang="en-US" dirty="0">
                <a:latin typeface="Fira Sans"/>
              </a:rPr>
              <a:t> Backbone di INFN Cloud</a:t>
            </a:r>
            <a:endParaRPr lang="en-US" dirty="0"/>
          </a:p>
          <a:p>
            <a:pPr lvl="1"/>
            <a:r>
              <a:rPr lang="en-IT">
                <a:latin typeface="Fira Sans"/>
              </a:rPr>
              <a:t>~ 2K VCPU, 15 TB RAM</a:t>
            </a:r>
          </a:p>
          <a:p>
            <a:r>
              <a:rPr lang="en-IT">
                <a:latin typeface="Fira Sans"/>
              </a:rPr>
              <a:t>Storage </a:t>
            </a:r>
            <a:r>
              <a:rPr lang="en-IT" err="1">
                <a:latin typeface="Fira Sans"/>
              </a:rPr>
              <a:t>sul</a:t>
            </a:r>
            <a:r>
              <a:rPr lang="en-IT">
                <a:latin typeface="Fira Sans"/>
              </a:rPr>
              <a:t> Backbone di INFN Cloud</a:t>
            </a:r>
          </a:p>
          <a:p>
            <a:pPr lvl="1"/>
            <a:r>
              <a:rPr lang="en-GB" dirty="0">
                <a:latin typeface="Fira Sans"/>
              </a:rPr>
              <a:t>~ 1.5 PB raw HDD</a:t>
            </a:r>
          </a:p>
          <a:p>
            <a:pPr lvl="1"/>
            <a:r>
              <a:rPr lang="en-GB" dirty="0">
                <a:latin typeface="Fira Sans"/>
              </a:rPr>
              <a:t>~ 160TB raw SSD</a:t>
            </a:r>
            <a:endParaRPr lang="en-GB" dirty="0"/>
          </a:p>
          <a:p>
            <a:pPr lvl="1"/>
            <a:endParaRPr lang="en-IT"/>
          </a:p>
          <a:p>
            <a:pPr lvl="1"/>
            <a:endParaRPr lang="en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61265BA-A1E8-56AA-9CD7-B0A8CB2C1B5E}"/>
                  </a:ext>
                </a:extLst>
              </p14:cNvPr>
              <p14:cNvContentPartPr/>
              <p14:nvPr/>
            </p14:nvContentPartPr>
            <p14:xfrm>
              <a:off x="2260315" y="1866472"/>
              <a:ext cx="9524" cy="952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61265BA-A1E8-56AA-9CD7-B0A8CB2C1B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4115" y="139027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5A5D23-3782-889C-E2AC-52821275FE05}"/>
                  </a:ext>
                </a:extLst>
              </p14:cNvPr>
              <p14:cNvContentPartPr/>
              <p14:nvPr/>
            </p14:nvContentPartPr>
            <p14:xfrm>
              <a:off x="2260315" y="1866472"/>
              <a:ext cx="9524" cy="95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5A5D23-3782-889C-E2AC-52821275FE0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4115" y="139027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D4A6096-F10A-6BC2-60E2-087C4EA791A5}"/>
                  </a:ext>
                </a:extLst>
              </p14:cNvPr>
              <p14:cNvContentPartPr/>
              <p14:nvPr/>
            </p14:nvContentPartPr>
            <p14:xfrm>
              <a:off x="2902449" y="1900719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D4A6096-F10A-6BC2-60E2-087C4EA791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2451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35AA519-9B5C-6B54-9C43-2CDFD2EEFF4F}"/>
                  </a:ext>
                </a:extLst>
              </p14:cNvPr>
              <p14:cNvContentPartPr/>
              <p14:nvPr/>
            </p14:nvContentPartPr>
            <p14:xfrm>
              <a:off x="2902449" y="1900719"/>
              <a:ext cx="9524" cy="952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35AA519-9B5C-6B54-9C43-2CDFD2EEFF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2451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5850FBB-ACE9-53D9-DC70-5D6798800A39}"/>
                  </a:ext>
                </a:extLst>
              </p14:cNvPr>
              <p14:cNvContentPartPr/>
              <p14:nvPr/>
            </p14:nvContentPartPr>
            <p14:xfrm>
              <a:off x="2902449" y="1900719"/>
              <a:ext cx="9524" cy="952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5850FBB-ACE9-53D9-DC70-5D6798800A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2451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87C5858-B679-7599-72A9-B952D3388C8C}"/>
                  </a:ext>
                </a:extLst>
              </p14:cNvPr>
              <p14:cNvContentPartPr/>
              <p14:nvPr/>
            </p14:nvContentPartPr>
            <p14:xfrm>
              <a:off x="2902449" y="1900719"/>
              <a:ext cx="9524" cy="952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87C5858-B679-7599-72A9-B952D3388C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2451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C4401A-21F9-3692-7E32-CD7439B269EE}"/>
                  </a:ext>
                </a:extLst>
              </p14:cNvPr>
              <p14:cNvContentPartPr/>
              <p14:nvPr/>
            </p14:nvContentPartPr>
            <p14:xfrm>
              <a:off x="2902449" y="1952090"/>
              <a:ext cx="9524" cy="9524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C4401A-21F9-3692-7E32-CD7439B269E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7589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A70F408-AD6A-E52F-CC08-82FB91D885EF}"/>
                  </a:ext>
                </a:extLst>
              </p14:cNvPr>
              <p14:cNvContentPartPr/>
              <p14:nvPr/>
            </p14:nvContentPartPr>
            <p14:xfrm>
              <a:off x="2902449" y="1952090"/>
              <a:ext cx="9524" cy="9524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A70F408-AD6A-E52F-CC08-82FB91D885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249" y="147589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98E854D-4963-5076-1CE9-2AC8D7D18570}"/>
                  </a:ext>
                </a:extLst>
              </p14:cNvPr>
              <p14:cNvContentPartPr/>
              <p14:nvPr/>
            </p14:nvContentPartPr>
            <p14:xfrm>
              <a:off x="2063393" y="1772292"/>
              <a:ext cx="9524" cy="9524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98E854D-4963-5076-1CE9-2AC8D7D185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7193" y="129609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6367B0E-6FFE-3C7E-22B5-A04318CDBF6C}"/>
                  </a:ext>
                </a:extLst>
              </p14:cNvPr>
              <p14:cNvContentPartPr/>
              <p14:nvPr/>
            </p14:nvContentPartPr>
            <p14:xfrm>
              <a:off x="1763730" y="2277438"/>
              <a:ext cx="9524" cy="9524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6367B0E-6FFE-3C7E-22B5-A04318CDBF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7530" y="180123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2062081-D781-979C-EEB7-A0AFE313B660}"/>
                  </a:ext>
                </a:extLst>
              </p14:cNvPr>
              <p14:cNvContentPartPr/>
              <p14:nvPr/>
            </p14:nvContentPartPr>
            <p14:xfrm>
              <a:off x="1763730" y="2277438"/>
              <a:ext cx="9524" cy="9524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2062081-D781-979C-EEB7-A0AFE313B6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7530" y="180123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389A10C-36CD-0182-1699-1BEA34F459DF}"/>
                  </a:ext>
                </a:extLst>
              </p14:cNvPr>
              <p14:cNvContentPartPr/>
              <p14:nvPr/>
            </p14:nvContentPartPr>
            <p14:xfrm>
              <a:off x="3167865" y="2080517"/>
              <a:ext cx="9524" cy="9524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389A10C-36CD-0182-1699-1BEA34F459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91665" y="160431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250A9E3-2269-8E31-A91E-4D99AC1CA55F}"/>
                  </a:ext>
                </a:extLst>
              </p14:cNvPr>
              <p14:cNvContentPartPr/>
              <p14:nvPr/>
            </p14:nvContentPartPr>
            <p14:xfrm>
              <a:off x="3167865" y="2080517"/>
              <a:ext cx="9524" cy="9524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250A9E3-2269-8E31-A91E-4D99AC1CA5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91665" y="160431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A3FBF8A-D4D0-735C-05FD-4D01B8AEA3EF}"/>
                  </a:ext>
                </a:extLst>
              </p14:cNvPr>
              <p14:cNvContentPartPr/>
              <p14:nvPr/>
            </p14:nvContentPartPr>
            <p14:xfrm>
              <a:off x="3810000" y="3647326"/>
              <a:ext cx="9524" cy="9524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A3FBF8A-D4D0-735C-05FD-4D01B8AEA3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3800" y="317112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D77B545-3A7B-58DD-D8C6-04877DA2A2BA}"/>
                  </a:ext>
                </a:extLst>
              </p14:cNvPr>
              <p14:cNvContentPartPr/>
              <p14:nvPr/>
            </p14:nvContentPartPr>
            <p14:xfrm>
              <a:off x="3810000" y="3647326"/>
              <a:ext cx="9524" cy="9524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D77B545-3A7B-58DD-D8C6-04877DA2A2B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3800" y="317112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BA624AF-28B6-866E-7BD0-9DFF294689DF}"/>
                  </a:ext>
                </a:extLst>
              </p14:cNvPr>
              <p14:cNvContentPartPr/>
              <p14:nvPr/>
            </p14:nvContentPartPr>
            <p14:xfrm>
              <a:off x="2568539" y="2577101"/>
              <a:ext cx="9524" cy="9524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BA624AF-28B6-866E-7BD0-9DFF294689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2339" y="210090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D7F9003-93FA-EFE6-D189-B263D66611BA}"/>
                  </a:ext>
                </a:extLst>
              </p14:cNvPr>
              <p14:cNvContentPartPr/>
              <p14:nvPr/>
            </p14:nvContentPartPr>
            <p14:xfrm>
              <a:off x="2543033" y="2265518"/>
              <a:ext cx="28574" cy="314325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D7F9003-93FA-EFE6-D189-B263D66611B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23190" y="2247370"/>
                <a:ext cx="67863" cy="350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3DFC20D-9E4C-0354-590A-A888B6352CED}"/>
                  </a:ext>
                </a:extLst>
              </p14:cNvPr>
              <p14:cNvContentPartPr/>
              <p14:nvPr/>
            </p14:nvContentPartPr>
            <p14:xfrm>
              <a:off x="2542854" y="2243191"/>
              <a:ext cx="9524" cy="9524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3DFC20D-9E4C-0354-590A-A888B6352C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6654" y="176699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999D6B0-6C67-44E4-230B-EFF9C5263D84}"/>
                  </a:ext>
                </a:extLst>
              </p14:cNvPr>
              <p14:cNvContentPartPr/>
              <p14:nvPr/>
            </p14:nvContentPartPr>
            <p14:xfrm>
              <a:off x="2542854" y="2243191"/>
              <a:ext cx="9524" cy="9524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999D6B0-6C67-44E4-230B-EFF9C5263D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6654" y="176699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B4D31DB-258C-9933-113E-F3FA7EC5FBA5}"/>
                  </a:ext>
                </a:extLst>
              </p14:cNvPr>
              <p14:cNvContentPartPr/>
              <p14:nvPr/>
            </p14:nvContentPartPr>
            <p14:xfrm>
              <a:off x="3595955" y="2380180"/>
              <a:ext cx="9524" cy="952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B4D31DB-258C-9933-113E-F3FA7EC5FBA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9755" y="190398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303B631-092E-7C1A-F553-402D5265301C}"/>
                  </a:ext>
                </a:extLst>
              </p14:cNvPr>
              <p14:cNvContentPartPr/>
              <p14:nvPr/>
            </p14:nvContentPartPr>
            <p14:xfrm>
              <a:off x="3595955" y="2380180"/>
              <a:ext cx="9524" cy="9524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303B631-092E-7C1A-F553-402D526530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9755" y="190398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44FBCE1-5DE4-C21F-3156-4058C0FAF6CA}"/>
                  </a:ext>
                </a:extLst>
              </p14:cNvPr>
              <p14:cNvContentPartPr/>
              <p14:nvPr/>
            </p14:nvContentPartPr>
            <p14:xfrm>
              <a:off x="3022315" y="1849348"/>
              <a:ext cx="9524" cy="9524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44FBCE1-5DE4-C21F-3156-4058C0FAF6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6115" y="137314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AE8653A-CAE3-82B3-D52A-1546DA1A4244}"/>
                  </a:ext>
                </a:extLst>
              </p14:cNvPr>
              <p14:cNvContentPartPr/>
              <p14:nvPr/>
            </p14:nvContentPartPr>
            <p14:xfrm>
              <a:off x="3022315" y="1849348"/>
              <a:ext cx="9524" cy="9524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AE8653A-CAE3-82B3-D52A-1546DA1A424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6115" y="137314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6E184E8-A8ED-B304-BA39-FDD1F580396A}"/>
                  </a:ext>
                </a:extLst>
              </p14:cNvPr>
              <p14:cNvContentPartPr/>
              <p14:nvPr/>
            </p14:nvContentPartPr>
            <p14:xfrm>
              <a:off x="2440112" y="2226067"/>
              <a:ext cx="9524" cy="9524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6E184E8-A8ED-B304-BA39-FDD1F58039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63912" y="174986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1267D-6C9E-C3FE-82C2-10ABA8B3280C}"/>
                  </a:ext>
                </a:extLst>
              </p14:cNvPr>
              <p14:cNvContentPartPr/>
              <p14:nvPr/>
            </p14:nvContentPartPr>
            <p14:xfrm>
              <a:off x="1267146" y="1806539"/>
              <a:ext cx="9524" cy="9524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1267D-6C9E-C3FE-82C2-10ABA8B328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946" y="133033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9A15EC9-43A8-7F79-1A74-9BEA9256DB39}"/>
                  </a:ext>
                </a:extLst>
              </p14:cNvPr>
              <p14:cNvContentPartPr/>
              <p14:nvPr/>
            </p14:nvContentPartPr>
            <p14:xfrm>
              <a:off x="1267146" y="1806539"/>
              <a:ext cx="9524" cy="9524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9A15EC9-43A8-7F79-1A74-9BEA9256DB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946" y="133033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5B937E-85A9-A7C7-8CD6-2CAF58587515}"/>
                  </a:ext>
                </a:extLst>
              </p14:cNvPr>
              <p14:cNvContentPartPr/>
              <p14:nvPr/>
            </p14:nvContentPartPr>
            <p14:xfrm>
              <a:off x="2594225" y="2474360"/>
              <a:ext cx="9524" cy="9524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5B937E-85A9-A7C7-8CD6-2CAF585875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18025" y="199816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1418A69-30AC-7E06-9417-F7E7C6F2D02C}"/>
                  </a:ext>
                </a:extLst>
              </p14:cNvPr>
              <p14:cNvContentPartPr/>
              <p14:nvPr/>
            </p14:nvContentPartPr>
            <p14:xfrm>
              <a:off x="2559978" y="2482921"/>
              <a:ext cx="9524" cy="9524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1418A69-30AC-7E06-9417-F7E7C6F2D0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3778" y="200672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95CC1FF-0129-6EAE-AE48-5DBF6E4CB3A1}"/>
                  </a:ext>
                </a:extLst>
              </p14:cNvPr>
              <p14:cNvContentPartPr/>
              <p14:nvPr/>
            </p14:nvContentPartPr>
            <p14:xfrm>
              <a:off x="2559978" y="2482921"/>
              <a:ext cx="9524" cy="9524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95CC1FF-0129-6EAE-AE48-5DBF6E4CB3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3778" y="200672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AA1784-9819-3783-004A-EE344FA445B2}"/>
                  </a:ext>
                </a:extLst>
              </p14:cNvPr>
              <p14:cNvContentPartPr/>
              <p14:nvPr/>
            </p14:nvContentPartPr>
            <p14:xfrm>
              <a:off x="1969213" y="1892157"/>
              <a:ext cx="9524" cy="9524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AA1784-9819-3783-004A-EE344FA445B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3013" y="141595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1A907A6-D30E-5C1F-1728-D8F06C8EBB09}"/>
                  </a:ext>
                </a:extLst>
              </p14:cNvPr>
              <p14:cNvContentPartPr/>
              <p14:nvPr/>
            </p14:nvContentPartPr>
            <p14:xfrm>
              <a:off x="1969213" y="1892157"/>
              <a:ext cx="9524" cy="9524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1A907A6-D30E-5C1F-1728-D8F06C8EBB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3013" y="141595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1E88C9E-F91B-E4A4-E324-77D43FA25520}"/>
                  </a:ext>
                </a:extLst>
              </p14:cNvPr>
              <p14:cNvContentPartPr/>
              <p14:nvPr/>
            </p14:nvContentPartPr>
            <p14:xfrm>
              <a:off x="1695236" y="1917843"/>
              <a:ext cx="9524" cy="9524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1E88C9E-F91B-E4A4-E324-77D43FA255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9036" y="144164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DECCB3C-ACDA-82CD-D9A3-CADFA26E2117}"/>
                  </a:ext>
                </a:extLst>
              </p14:cNvPr>
              <p14:cNvContentPartPr/>
              <p14:nvPr/>
            </p14:nvContentPartPr>
            <p14:xfrm>
              <a:off x="1695236" y="1917843"/>
              <a:ext cx="9524" cy="9524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DECCB3C-ACDA-82CD-D9A3-CADFA26E211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9036" y="144164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5020815-6847-6602-B605-85931355F8E5}"/>
                  </a:ext>
                </a:extLst>
              </p14:cNvPr>
              <p14:cNvContentPartPr/>
              <p14:nvPr/>
            </p14:nvContentPartPr>
            <p14:xfrm>
              <a:off x="3818562" y="1875034"/>
              <a:ext cx="9524" cy="9524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5020815-6847-6602-B605-85931355F8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2362" y="139883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EA9EBD4-E8E0-0F16-19D9-1C4754757B79}"/>
                  </a:ext>
                </a:extLst>
              </p14:cNvPr>
              <p14:cNvContentPartPr/>
              <p14:nvPr/>
            </p14:nvContentPartPr>
            <p14:xfrm>
              <a:off x="3818562" y="1875034"/>
              <a:ext cx="9524" cy="9524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EA9EBD4-E8E0-0F16-19D9-1C4754757B7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2362" y="1398834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72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DF117-1E4E-3F9E-6C2E-0DD54E20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13B4-333E-6E43-814B-1B75669B413D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0F236-0A2B-70A9-C00C-46A97D92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BA92A-0149-9CB8-5550-7742337A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7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9E3F01-DB7B-8BEB-E9D6-597F0859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Deployments (1)</a:t>
            </a:r>
          </a:p>
        </p:txBody>
      </p:sp>
      <p:pic>
        <p:nvPicPr>
          <p:cNvPr id="8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8DD88AA0-DECC-977E-B0AA-73C70C63E6E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85540" y="1432413"/>
            <a:ext cx="5042345" cy="3117850"/>
          </a:xfrm>
        </p:spPr>
      </p:pic>
      <p:pic>
        <p:nvPicPr>
          <p:cNvPr id="9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5E09586A-32D8-786F-DCDB-05968CB43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862" y="714971"/>
            <a:ext cx="3915507" cy="2428904"/>
          </a:xfrm>
          <a:prstGeom prst="rect">
            <a:avLst/>
          </a:prstGeom>
        </p:spPr>
      </p:pic>
      <p:pic>
        <p:nvPicPr>
          <p:cNvPr id="10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BB56052B-3007-6BEC-48ED-33FB7DF0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862" y="3587125"/>
            <a:ext cx="4413738" cy="27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1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D1977D-B239-80BC-2138-A886B881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8076-B657-BC46-9320-807D212769A9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87126-B545-7A97-1992-57B8B1B7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8EF3F-DFF3-C487-4F66-B06AB306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8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6853F6-936F-64E8-96A2-9A490DB5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Deployments (2)</a:t>
            </a:r>
          </a:p>
        </p:txBody>
      </p:sp>
      <p:pic>
        <p:nvPicPr>
          <p:cNvPr id="8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C34F9A55-E905-EAC8-17D4-4967E4B66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3" y="1791605"/>
            <a:ext cx="6230815" cy="3851176"/>
          </a:xfrm>
          <a:prstGeom prst="rect">
            <a:avLst/>
          </a:prstGeom>
        </p:spPr>
      </p:pic>
      <p:pic>
        <p:nvPicPr>
          <p:cNvPr id="9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093E6340-4B15-C512-2CD6-E4B7DA64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169" y="2151048"/>
            <a:ext cx="5634892" cy="34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38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E4228-6193-78A2-7ECE-B992483C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2BAC-B99E-9642-9643-3AE84F8A31BC}" type="datetime1">
              <a:rPr lang="it-IT" smtClean="0"/>
              <a:t>21/11/22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C9924-BA32-3788-07A7-B89717DA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INFN-Cloud 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E243A-7AA3-21D8-EECB-5A233F15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9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105D1-E45B-3370-B452-7B9777814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311311-0C95-123D-B930-D5DA046B5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Deployments (3)</a:t>
            </a:r>
          </a:p>
        </p:txBody>
      </p:sp>
      <p:pic>
        <p:nvPicPr>
          <p:cNvPr id="8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086F99A-C3B5-EA3E-7F2E-F03A067DF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2" y="1535586"/>
            <a:ext cx="5742353" cy="3562135"/>
          </a:xfrm>
          <a:prstGeom prst="rect">
            <a:avLst/>
          </a:prstGeom>
        </p:spPr>
      </p:pic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905E861-A77E-ADBE-270A-7683B7BFB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785" y="1603972"/>
            <a:ext cx="5996353" cy="37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813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4cc118e-bf96-42e1-8420-649eb5b7cd50">
      <UserInfo>
        <DisplayName>Stefano Stalio</DisplayName>
        <AccountId>12</AccountId>
        <AccountType/>
      </UserInfo>
      <UserInfo>
        <DisplayName>Massimo Sgaravatto</DisplayName>
        <AccountId>30</AccountId>
        <AccountType/>
      </UserInfo>
      <UserInfo>
        <DisplayName>Silvia Arezzini</DisplayName>
        <AccountId>67</AccountId>
        <AccountType/>
      </UserInfo>
      <UserInfo>
        <DisplayName>Nadina Foggetti</DisplayName>
        <AccountId>128</AccountId>
        <AccountType/>
      </UserInfo>
      <UserInfo>
        <DisplayName>Giacinto Donvito</DisplayName>
        <AccountId>14</AccountId>
        <AccountType/>
      </UserInfo>
      <UserInfo>
        <DisplayName>Vincenzo Ciaschini</DisplayName>
        <AccountId>20</AccountId>
        <AccountType/>
      </UserInfo>
      <UserInfo>
        <DisplayName>Paolo Veronesi</DisplayName>
        <AccountId>47</AccountId>
        <AccountType/>
      </UserInfo>
      <UserInfo>
        <DisplayName>Gianluca Peco</DisplayName>
        <AccountId>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88F455D9E80C478C8AD18A181B10CF" ma:contentTypeVersion="12" ma:contentTypeDescription="Create a new document." ma:contentTypeScope="" ma:versionID="cff8e92f4383550756b7b219a3258a1f">
  <xsd:schema xmlns:xsd="http://www.w3.org/2001/XMLSchema" xmlns:xs="http://www.w3.org/2001/XMLSchema" xmlns:p="http://schemas.microsoft.com/office/2006/metadata/properties" xmlns:ns2="c5520ff1-b374-4adb-926c-d4aef25b67ed" xmlns:ns3="24cc118e-bf96-42e1-8420-649eb5b7cd50" targetNamespace="http://schemas.microsoft.com/office/2006/metadata/properties" ma:root="true" ma:fieldsID="2f7e3033688032b76715d15a82d85268" ns2:_="" ns3:_="">
    <xsd:import namespace="c5520ff1-b374-4adb-926c-d4aef25b67ed"/>
    <xsd:import namespace="24cc118e-bf96-42e1-8420-649eb5b7c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20ff1-b374-4adb-926c-d4aef25b67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c118e-bf96-42e1-8420-649eb5b7c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BE9109-7BAD-4563-BC15-A7C5CA316960}">
  <ds:schemaRefs>
    <ds:schemaRef ds:uri="http://www.w3.org/XML/1998/namespace"/>
    <ds:schemaRef ds:uri="http://purl.org/dc/elements/1.1/"/>
    <ds:schemaRef ds:uri="http://schemas.microsoft.com/office/2006/documentManagement/types"/>
    <ds:schemaRef ds:uri="24cc118e-bf96-42e1-8420-649eb5b7cd50"/>
    <ds:schemaRef ds:uri="http://schemas.microsoft.com/office/2006/metadata/properties"/>
    <ds:schemaRef ds:uri="http://schemas.openxmlformats.org/package/2006/metadata/core-properties"/>
    <ds:schemaRef ds:uri="c5520ff1-b374-4adb-926c-d4aef25b67ed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EE40D46-EC62-425F-8443-7F2EDC204AB9}">
  <ds:schemaRefs>
    <ds:schemaRef ds:uri="24cc118e-bf96-42e1-8420-649eb5b7cd50"/>
    <ds:schemaRef ds:uri="c5520ff1-b374-4adb-926c-d4aef25b67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84F1709-AE18-4DD6-947E-8C2A443EC5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2659</Words>
  <Application>Microsoft Macintosh PowerPoint</Application>
  <PresentationFormat>Widescreen</PresentationFormat>
  <Paragraphs>395</Paragraphs>
  <Slides>37</Slides>
  <Notes>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Fira Code</vt:lpstr>
      <vt:lpstr>Fira Sans</vt:lpstr>
      <vt:lpstr>Fira Sans Medium</vt:lpstr>
      <vt:lpstr>Wingdings</vt:lpstr>
      <vt:lpstr>Custom Design</vt:lpstr>
      <vt:lpstr>INFN Cloud - un anno di operatività:  esperienze di gestione infrastrutture e utenti </vt:lpstr>
      <vt:lpstr>Introduzione</vt:lpstr>
      <vt:lpstr>Architecture, Operations and Service Portfolio   - WP1 - </vt:lpstr>
      <vt:lpstr>Task ed obiettivi di WP1</vt:lpstr>
      <vt:lpstr>Architettura vari livelli</vt:lpstr>
      <vt:lpstr>Numeri</vt:lpstr>
      <vt:lpstr>Deployments (1)</vt:lpstr>
      <vt:lpstr>Deployments (2)</vt:lpstr>
      <vt:lpstr>Deployments (3)</vt:lpstr>
      <vt:lpstr>Highlights</vt:lpstr>
      <vt:lpstr>Riflessioni</vt:lpstr>
      <vt:lpstr>Documentation and User Support,  Communication and Training - WP2 -  </vt:lpstr>
      <vt:lpstr>Task ed obiettivi di WP2</vt:lpstr>
      <vt:lpstr>Documentazione</vt:lpstr>
      <vt:lpstr>Supporto</vt:lpstr>
      <vt:lpstr>Supporto – alcuni numeri</vt:lpstr>
      <vt:lpstr>Comunicazione</vt:lpstr>
      <vt:lpstr>Formazione (1)</vt:lpstr>
      <vt:lpstr>Formazione (2)</vt:lpstr>
      <vt:lpstr>Monitoring and Accounting  - WP3 - </vt:lpstr>
      <vt:lpstr>Obiettivi e task di WP3</vt:lpstr>
      <vt:lpstr>Monitoring</vt:lpstr>
      <vt:lpstr>INFN Cloud Accounting</vt:lpstr>
      <vt:lpstr>Attività future</vt:lpstr>
      <vt:lpstr>Security, Policies and Rules of Participation   - WP4 - </vt:lpstr>
      <vt:lpstr>Obiettivi e task di WP4</vt:lpstr>
      <vt:lpstr>Risultati</vt:lpstr>
      <vt:lpstr>Accesso non privilegiato alla INFN Cloud per utenti esterni</vt:lpstr>
      <vt:lpstr>Accesso privilegiato alla INFN Cloud su risorse istanziate su rete privata per utenti esterni  </vt:lpstr>
      <vt:lpstr>Security Incident Team (SIT)</vt:lpstr>
      <vt:lpstr>Service Evolution and New Developments   - WP5 - </vt:lpstr>
      <vt:lpstr>Obiettivi e task di WP5</vt:lpstr>
      <vt:lpstr>Risultati: il catalogo dei servizi</vt:lpstr>
      <vt:lpstr>Risultati: nuove funzionalità</vt:lpstr>
      <vt:lpstr>Lessons learnt</vt:lpstr>
      <vt:lpstr>Lessons learnt ( cont ) </vt:lpstr>
      <vt:lpstr>Last BUT not least  - People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Emidio Maria Giorgio</dc:creator>
  <cp:keywords/>
  <dc:description>tmpl-v211023_2</dc:description>
  <cp:lastModifiedBy>Giacinto Donvito</cp:lastModifiedBy>
  <cp:revision>1</cp:revision>
  <cp:lastPrinted>2022-05-24T04:27:03Z</cp:lastPrinted>
  <dcterms:created xsi:type="dcterms:W3CDTF">2021-10-18T10:16:13Z</dcterms:created>
  <dcterms:modified xsi:type="dcterms:W3CDTF">2022-11-21T13:28:10Z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0x0101004488F455D9E80C478C8AD18A181B10CF</vt:lpwstr>
  </property>
</Properties>
</file>