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612" y="78"/>
      </p:cViewPr>
      <p:guideLst>
        <p:guide orient="horz" pos="2183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8E5E-492C-4C47-BE16-223FFB023313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679D-5355-43F5-93F4-5C7D88AF5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99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8E5E-492C-4C47-BE16-223FFB023313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679D-5355-43F5-93F4-5C7D88AF5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31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8E5E-492C-4C47-BE16-223FFB023313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679D-5355-43F5-93F4-5C7D88AF5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633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8E5E-492C-4C47-BE16-223FFB023313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679D-5355-43F5-93F4-5C7D88AF5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92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8E5E-492C-4C47-BE16-223FFB023313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679D-5355-43F5-93F4-5C7D88AF5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84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8E5E-492C-4C47-BE16-223FFB023313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679D-5355-43F5-93F4-5C7D88AF5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339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8E5E-492C-4C47-BE16-223FFB023313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679D-5355-43F5-93F4-5C7D88AF5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55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8E5E-492C-4C47-BE16-223FFB023313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679D-5355-43F5-93F4-5C7D88AF5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454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8E5E-492C-4C47-BE16-223FFB023313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679D-5355-43F5-93F4-5C7D88AF5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20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8E5E-492C-4C47-BE16-223FFB023313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679D-5355-43F5-93F4-5C7D88AF5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41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8E5E-492C-4C47-BE16-223FFB023313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679D-5355-43F5-93F4-5C7D88AF5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37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68E5E-492C-4C47-BE16-223FFB023313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8679D-5355-43F5-93F4-5C7D88AF5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822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Financial Board meeting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Sep. 9th,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8601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</a:rPr>
              <a:t>Items to be discussed (not all today)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7058" y="1715862"/>
            <a:ext cx="878657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dirty="0" smtClean="0"/>
              <a:t>Tracking of </a:t>
            </a:r>
            <a:r>
              <a:rPr lang="it-IT" i="1" dirty="0" smtClean="0"/>
              <a:t>out of scope </a:t>
            </a:r>
            <a:r>
              <a:rPr lang="it-IT" dirty="0" smtClean="0"/>
              <a:t>expenses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Common funds 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Gd loaded acrylic procurement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Forti meeting preparation: cost baseline 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Forti meeting preparation: EVM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List and see the status, approve  next urgent procurement procedures 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LNGS-DarkSide sharing of responsibilities &amp; related funding issues (annex to the MoU)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List &amp; track the deadline of all the temporary contracts of people to anticipate strategies</a:t>
            </a:r>
          </a:p>
          <a:p>
            <a:endParaRPr lang="it-IT" dirty="0" smtClean="0"/>
          </a:p>
          <a:p>
            <a:pPr marL="342900" indent="-342900">
              <a:buFont typeface="+mj-lt"/>
              <a:buAutoNum type="arabicParenR"/>
            </a:pPr>
            <a:endParaRPr lang="it-IT" dirty="0"/>
          </a:p>
          <a:p>
            <a:r>
              <a:rPr lang="it-IT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345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3657" y="169182"/>
            <a:ext cx="10515600" cy="1325563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</a:rPr>
              <a:t>1) Track and compensate expenses not fitting the scope of an Institution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9865" y="1098260"/>
            <a:ext cx="94085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Raised by  Cristian in August</a:t>
            </a:r>
          </a:p>
          <a:p>
            <a:pPr lvl="1"/>
            <a:r>
              <a:rPr lang="it-IT" dirty="0" smtClean="0"/>
              <a:t>2 bridge contracts at that time (2 people for 3 months) (Lucia C. &amp; Antonio I)</a:t>
            </a:r>
          </a:p>
          <a:p>
            <a:pPr lvl="1"/>
            <a:r>
              <a:rPr lang="it-IT" dirty="0" smtClean="0"/>
              <a:t>+ 2 additional similar  contracts asked by Roberto Tartaglia last week (Davide S. and V. Camillo)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31572" y="1986437"/>
            <a:ext cx="4669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Amount:   ≈40 k€  in total during the year 2022 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827314" y="2516174"/>
            <a:ext cx="9739589" cy="4124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Track&amp; compensate expenses (not necessarily contracts) on items beyond the goal of an Institution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rgbClr val="C00000"/>
                </a:solidFill>
              </a:rPr>
              <a:t>Are there similar situations for other Institutions? yes</a:t>
            </a:r>
          </a:p>
          <a:p>
            <a:pPr lvl="3"/>
            <a:r>
              <a:rPr lang="it-IT" dirty="0" smtClean="0"/>
              <a:t>       two of them are in the cost book</a:t>
            </a:r>
          </a:p>
          <a:p>
            <a:pPr lvl="5"/>
            <a:r>
              <a:rPr lang="it-IT" sz="1400" dirty="0" smtClean="0"/>
              <a:t>1.08.01.01.25 </a:t>
            </a:r>
            <a:r>
              <a:rPr lang="en-GB" sz="1400" dirty="0" smtClean="0"/>
              <a:t>Loan to UCLA for prototyping work </a:t>
            </a:r>
            <a:r>
              <a:rPr lang="en-GB" sz="1400" b="1" dirty="0" smtClean="0">
                <a:solidFill>
                  <a:srgbClr val="C00000"/>
                </a:solidFill>
              </a:rPr>
              <a:t>85 k€ spent</a:t>
            </a:r>
            <a:r>
              <a:rPr lang="en-GB" sz="1400" dirty="0" smtClean="0"/>
              <a:t> in 2019 by Naples</a:t>
            </a:r>
          </a:p>
          <a:p>
            <a:pPr lvl="5"/>
            <a:r>
              <a:rPr lang="it-IT" sz="1400" dirty="0" smtClean="0"/>
              <a:t>1.01.01.15      </a:t>
            </a:r>
            <a:r>
              <a:rPr lang="en-GB" sz="1400" dirty="0" smtClean="0"/>
              <a:t>DS-20k </a:t>
            </a:r>
            <a:r>
              <a:rPr lang="en-GB" sz="1400" dirty="0" err="1" smtClean="0"/>
              <a:t>UAr</a:t>
            </a:r>
            <a:r>
              <a:rPr lang="en-GB" sz="1400" dirty="0" smtClean="0"/>
              <a:t> cryogenics test operations support   </a:t>
            </a:r>
            <a:r>
              <a:rPr lang="en-GB" sz="1400" b="1" dirty="0" smtClean="0">
                <a:solidFill>
                  <a:srgbClr val="C00000"/>
                </a:solidFill>
              </a:rPr>
              <a:t>91 k€ spent </a:t>
            </a:r>
            <a:r>
              <a:rPr lang="en-GB" sz="1400" dirty="0" smtClean="0"/>
              <a:t>in 2018 by Naples</a:t>
            </a:r>
            <a:endParaRPr lang="it-IT" sz="1400" dirty="0" smtClean="0"/>
          </a:p>
          <a:p>
            <a:pPr lvl="3"/>
            <a:r>
              <a:rPr lang="it-IT" dirty="0" smtClean="0"/>
              <a:t>       one is not listed, funds partly spent and partly still available</a:t>
            </a:r>
          </a:p>
          <a:p>
            <a:pPr lvl="1"/>
            <a:r>
              <a:rPr lang="it-IT" dirty="0"/>
              <a:t> </a:t>
            </a:r>
            <a:r>
              <a:rPr lang="it-IT" dirty="0" smtClean="0"/>
              <a:t>                                 </a:t>
            </a:r>
            <a:r>
              <a:rPr lang="it-IT" sz="1400" b="1" dirty="0" smtClean="0">
                <a:solidFill>
                  <a:srgbClr val="C00000"/>
                </a:solidFill>
              </a:rPr>
              <a:t>36 </a:t>
            </a:r>
            <a:r>
              <a:rPr lang="en-GB" sz="1400" b="1" dirty="0" smtClean="0">
                <a:solidFill>
                  <a:srgbClr val="C00000"/>
                </a:solidFill>
              </a:rPr>
              <a:t>k€</a:t>
            </a:r>
            <a:r>
              <a:rPr lang="it-IT" sz="1400" b="1" dirty="0" smtClean="0">
                <a:solidFill>
                  <a:srgbClr val="C00000"/>
                </a:solidFill>
              </a:rPr>
              <a:t> </a:t>
            </a:r>
            <a:r>
              <a:rPr lang="it-IT" sz="1400" dirty="0" smtClean="0"/>
              <a:t>contribution to the mockup with money in  CERN  team account (INFN Roma)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it-IT" dirty="0"/>
              <a:t> </a:t>
            </a:r>
            <a:r>
              <a:rPr lang="it-IT" dirty="0" smtClean="0"/>
              <a:t>      more?</a:t>
            </a:r>
          </a:p>
          <a:p>
            <a:pPr lvl="1"/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C00000"/>
                </a:solidFill>
              </a:rPr>
              <a:t>How  is this related to Common Funds?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it-IT" dirty="0" smtClean="0"/>
              <a:t>Common funds do not exist yet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it-IT" dirty="0" smtClean="0"/>
              <a:t>The RRB will have a strong voice in the approval of the  common funds expenses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it-IT" dirty="0" smtClean="0"/>
              <a:t>If approved, the common funds mechanism will start in 2023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it-IT" dirty="0" smtClean="0"/>
              <a:t>Here we are talking about previous expenses..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6306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12725"/>
            <a:ext cx="10515600" cy="1325563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</a:rPr>
              <a:t>2) Common funds during the construction period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168956"/>
            <a:ext cx="109619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Sharing rule: the IB should elaborate &amp; approve the rule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        Giuliana?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Which items are included?</a:t>
            </a:r>
          </a:p>
          <a:p>
            <a:pPr lvl="1"/>
            <a:r>
              <a:rPr lang="it-IT" dirty="0" smtClean="0"/>
              <a:t>If each Institution should be responsible for his construction item,  then what is left ?</a:t>
            </a:r>
          </a:p>
          <a:p>
            <a:pPr lvl="1"/>
            <a:endParaRPr lang="it-IT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it-IT" dirty="0" smtClean="0"/>
              <a:t>Can we include contracts?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it-IT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it-IT" dirty="0" smtClean="0"/>
              <a:t>Should we include consumables  during the construction in CR2, CR3, in Hall C?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it-IT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it-IT" dirty="0" smtClean="0"/>
              <a:t>Should we include some of the unfunded items? We need attention</a:t>
            </a:r>
          </a:p>
          <a:p>
            <a:endParaRPr lang="it-IT" dirty="0" smtClean="0"/>
          </a:p>
          <a:p>
            <a:r>
              <a:rPr lang="it-IT" dirty="0" smtClean="0"/>
              <a:t>             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4855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</a:rPr>
              <a:t>3) Gd loaded acrylic procurement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1486" y="1491343"/>
            <a:ext cx="1058494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We left before holidays expecting that updates will be given in the first half of Sept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The TPC group strongly push for having the mockup in Gd loaded acrylic</a:t>
            </a:r>
          </a:p>
          <a:p>
            <a:r>
              <a:rPr lang="it-IT" dirty="0" smtClean="0"/>
              <a:t>(different from the MB discussion at the end of July)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We urgently need a draft of the contract with DonChamp: Yi is very worried that Donchamp is going to book</a:t>
            </a:r>
          </a:p>
          <a:p>
            <a:r>
              <a:rPr lang="it-IT" dirty="0" smtClean="0"/>
              <a:t>                                                                                                             time &amp; infrastructures for other jobs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Updates about the strategy?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62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solidFill>
                  <a:srgbClr val="C00000"/>
                </a:solidFill>
              </a:rPr>
              <a:t>Funding items for the Sept. 28</a:t>
            </a:r>
            <a:r>
              <a:rPr lang="en-GB" sz="2400" b="1" baseline="30000" dirty="0" smtClean="0">
                <a:solidFill>
                  <a:srgbClr val="C00000"/>
                </a:solidFill>
              </a:rPr>
              <a:t>th</a:t>
            </a:r>
            <a:r>
              <a:rPr lang="en-GB" sz="2400" b="1" dirty="0" smtClean="0">
                <a:solidFill>
                  <a:srgbClr val="C00000"/>
                </a:solidFill>
              </a:rPr>
              <a:t> </a:t>
            </a:r>
            <a:r>
              <a:rPr lang="en-GB" sz="2400" b="1" dirty="0" err="1" smtClean="0">
                <a:solidFill>
                  <a:srgbClr val="C00000"/>
                </a:solidFill>
              </a:rPr>
              <a:t>Forti</a:t>
            </a:r>
            <a:r>
              <a:rPr lang="en-GB" sz="2400" b="1" dirty="0" smtClean="0">
                <a:solidFill>
                  <a:srgbClr val="C00000"/>
                </a:solidFill>
              </a:rPr>
              <a:t> meeting</a:t>
            </a:r>
            <a:r>
              <a:rPr lang="en-GB" sz="2400" b="1" dirty="0">
                <a:solidFill>
                  <a:srgbClr val="C00000"/>
                </a:solidFill>
              </a:rPr>
              <a:t/>
            </a:r>
            <a:br>
              <a:rPr lang="en-GB" sz="2400" b="1" dirty="0">
                <a:solidFill>
                  <a:srgbClr val="C00000"/>
                </a:solidFill>
              </a:rPr>
            </a:b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42379" y="1197429"/>
            <a:ext cx="10594952" cy="357020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Request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rgbClr val="C00000"/>
                </a:solidFill>
              </a:rPr>
              <a:t>4) Provide the baseline of the cost (and schedule) </a:t>
            </a:r>
          </a:p>
          <a:p>
            <a:endParaRPr lang="it-IT" dirty="0" smtClean="0"/>
          </a:p>
          <a:p>
            <a:r>
              <a:rPr lang="it-IT" dirty="0" smtClean="0"/>
              <a:t>some updates of the INFN costs since June  (PCB tender, ASIC packaging, renting of a storage place for material,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                                                                3 ladders for the cryostat, additional items for the cryostat...)</a:t>
            </a:r>
          </a:p>
          <a:p>
            <a:r>
              <a:rPr lang="it-IT" dirty="0" smtClean="0"/>
              <a:t>Some change in the cost book entries (done in my local copy)</a:t>
            </a:r>
          </a:p>
          <a:p>
            <a:r>
              <a:rPr lang="it-IT" dirty="0" smtClean="0"/>
              <a:t>           </a:t>
            </a:r>
          </a:p>
          <a:p>
            <a:r>
              <a:rPr lang="it-IT" dirty="0" smtClean="0"/>
              <a:t>We still miss several details </a:t>
            </a:r>
          </a:p>
          <a:p>
            <a:r>
              <a:rPr lang="it-IT" dirty="0"/>
              <a:t> </a:t>
            </a:r>
            <a:r>
              <a:rPr lang="it-IT" dirty="0" smtClean="0"/>
              <a:t>            </a:t>
            </a:r>
            <a:r>
              <a:rPr lang="it-IT" sz="1600" dirty="0" smtClean="0"/>
              <a:t>actual estimation of the cost of the cryostat &amp; cryogenics</a:t>
            </a:r>
          </a:p>
          <a:p>
            <a:r>
              <a:rPr lang="it-IT" sz="1600" dirty="0"/>
              <a:t> </a:t>
            </a:r>
            <a:r>
              <a:rPr lang="it-IT" sz="1600" dirty="0" smtClean="0"/>
              <a:t>              are the money  included in the CERN-LNGS MoU suff. </a:t>
            </a:r>
            <a:r>
              <a:rPr lang="it-IT" sz="1600" dirty="0"/>
              <a:t>,</a:t>
            </a:r>
            <a:r>
              <a:rPr lang="it-IT" sz="1600" dirty="0" smtClean="0"/>
              <a:t> do we have contingency, do we miss money?</a:t>
            </a:r>
          </a:p>
          <a:p>
            <a:r>
              <a:rPr lang="it-IT" sz="1600" dirty="0" smtClean="0"/>
              <a:t>               full list of items with their costs not included in the CERN contract</a:t>
            </a:r>
          </a:p>
          <a:p>
            <a:endParaRPr lang="it-IT" sz="1600" dirty="0" smtClean="0"/>
          </a:p>
          <a:p>
            <a:r>
              <a:rPr lang="it-IT" sz="1600" dirty="0"/>
              <a:t> </a:t>
            </a:r>
            <a:r>
              <a:rPr lang="it-IT" sz="1600" dirty="0" smtClean="0"/>
              <a:t>             installation costs in CR2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5983" y="4920342"/>
            <a:ext cx="11427744" cy="175432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 </a:t>
            </a:r>
            <a:r>
              <a:rPr lang="it-IT" dirty="0" smtClean="0"/>
              <a:t>       </a:t>
            </a:r>
            <a:r>
              <a:rPr lang="it-IT" b="1" dirty="0" smtClean="0">
                <a:solidFill>
                  <a:srgbClr val="C00000"/>
                </a:solidFill>
              </a:rPr>
              <a:t>5) Template for build EVM plots distribuited by Cat</a:t>
            </a:r>
          </a:p>
          <a:p>
            <a:r>
              <a:rPr lang="it-IT" dirty="0"/>
              <a:t> </a:t>
            </a:r>
            <a:r>
              <a:rPr lang="it-IT" dirty="0" smtClean="0"/>
              <a:t>       Cost integrated over activity: OK </a:t>
            </a:r>
          </a:p>
          <a:p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       My comment: the panel wants to see also more details</a:t>
            </a:r>
          </a:p>
          <a:p>
            <a:r>
              <a:rPr lang="it-IT" dirty="0"/>
              <a:t> </a:t>
            </a:r>
            <a:r>
              <a:rPr lang="it-IT" dirty="0" smtClean="0"/>
              <a:t>       For each entry they want to see the expected cost (baseline)  and  then the actual money spent or the updated cost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6193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Time slot for the FB meeting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9715" y="1690688"/>
            <a:ext cx="1908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Friday 5 PM CET 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4423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651</Words>
  <Application>Microsoft Office PowerPoint</Application>
  <PresentationFormat>Widescreen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Financial Board meeting </vt:lpstr>
      <vt:lpstr>Items to be discussed (not all today)</vt:lpstr>
      <vt:lpstr>1) Track and compensate expenses not fitting the scope of an Institution</vt:lpstr>
      <vt:lpstr>2) Common funds during the construction period</vt:lpstr>
      <vt:lpstr>3) Gd loaded acrylic procurement</vt:lpstr>
      <vt:lpstr>Funding items for the Sept. 28th Forti meeting </vt:lpstr>
      <vt:lpstr>Time slot for the FB meeting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testera</dc:creator>
  <cp:lastModifiedBy>Gemma testera</cp:lastModifiedBy>
  <cp:revision>21</cp:revision>
  <dcterms:created xsi:type="dcterms:W3CDTF">2022-09-09T09:20:44Z</dcterms:created>
  <dcterms:modified xsi:type="dcterms:W3CDTF">2022-09-09T14:29:38Z</dcterms:modified>
</cp:coreProperties>
</file>