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hgYtELbKhqaSdxMGCOxmp3Ijuk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26cf483d3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526cf483d3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i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5.jpg"/><Relationship Id="rId6" Type="http://schemas.openxmlformats.org/officeDocument/2006/relationships/image" Target="../media/image16.jpg"/><Relationship Id="rId7" Type="http://schemas.openxmlformats.org/officeDocument/2006/relationships/image" Target="../media/image14.png"/><Relationship Id="rId8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1.png"/><Relationship Id="rId9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386359" y="5157498"/>
            <a:ext cx="5539918" cy="14589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4000"/>
              <a:t>DART WARS Periodic Report</a:t>
            </a:r>
            <a:br>
              <a:rPr lang="en-GB" sz="2700"/>
            </a:br>
            <a:r>
              <a:rPr lang="en-GB" sz="2366"/>
              <a:t>Josephson Travelling Wave Parametric Amplifiers</a:t>
            </a:r>
            <a:endParaRPr sz="2366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8148"/>
              <a:buFont typeface="Calibri"/>
              <a:buNone/>
            </a:pPr>
            <a:br>
              <a:rPr lang="en-GB" sz="2700"/>
            </a:br>
            <a:r>
              <a:rPr i="1" lang="en-GB" sz="2700">
                <a:solidFill>
                  <a:srgbClr val="7F7F7F"/>
                </a:solidFill>
              </a:rPr>
              <a:t>Emanuele ENRICO</a:t>
            </a:r>
            <a:endParaRPr i="1" sz="2700">
              <a:solidFill>
                <a:srgbClr val="7F7F7F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6345" y="2712757"/>
            <a:ext cx="4176538" cy="1429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011195" y="-1809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JTWPA based on RF-SQUID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117224" y="6317650"/>
            <a:ext cx="504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DART WARS Periodic Report – </a:t>
            </a:r>
            <a:r>
              <a:rPr b="0" i="1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Emanuele ENRICO </a:t>
            </a:r>
            <a:r>
              <a:rPr b="0" i="0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–  09/09/2022</a:t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1722180" y="174029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9828" y="6026239"/>
            <a:ext cx="1702675" cy="58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hKInX26UMWy0wKsB4fBR9rMGmAGBd2sFtwD91F764vPl4FgzRVw9ZFWWSG4g-mWGK33k5LmzylZQ9YnYxL9vb2kOwvsoFjydCUK3NlCg6l7wohMR14xirxP7pPqU1oTyUd4nHlEarao"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6348" y="1802327"/>
            <a:ext cx="2879724" cy="288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3020105" y="2531310"/>
            <a:ext cx="369277" cy="193430"/>
          </a:xfrm>
          <a:prstGeom prst="rect">
            <a:avLst/>
          </a:prstGeom>
          <a:noFill/>
          <a:ln cap="flat" cmpd="sng" w="38100">
            <a:solidFill>
              <a:srgbClr val="E0C3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p2"/>
          <p:cNvCxnSpPr/>
          <p:nvPr/>
        </p:nvCxnSpPr>
        <p:spPr>
          <a:xfrm flipH="1" rot="10800000">
            <a:off x="3020105" y="1954720"/>
            <a:ext cx="1797068" cy="576591"/>
          </a:xfrm>
          <a:prstGeom prst="straightConnector1">
            <a:avLst/>
          </a:prstGeom>
          <a:noFill/>
          <a:ln cap="flat" cmpd="sng" w="38100">
            <a:solidFill>
              <a:srgbClr val="E0C32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2"/>
          <p:cNvCxnSpPr/>
          <p:nvPr/>
        </p:nvCxnSpPr>
        <p:spPr>
          <a:xfrm>
            <a:off x="3020105" y="2724740"/>
            <a:ext cx="1797068" cy="1880322"/>
          </a:xfrm>
          <a:prstGeom prst="straightConnector1">
            <a:avLst/>
          </a:prstGeom>
          <a:noFill/>
          <a:ln cap="flat" cmpd="sng" w="38100">
            <a:solidFill>
              <a:srgbClr val="E0C321"/>
            </a:solidFill>
            <a:prstDash val="dot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2"/>
          <p:cNvPicPr preferRelativeResize="0"/>
          <p:nvPr/>
        </p:nvPicPr>
        <p:blipFill rotWithShape="1">
          <a:blip r:embed="rId6">
            <a:alphaModFix/>
          </a:blip>
          <a:srcRect b="0" l="12433" r="17874" t="0"/>
          <a:stretch/>
        </p:blipFill>
        <p:spPr>
          <a:xfrm rot="-5400000">
            <a:off x="4953137" y="1873158"/>
            <a:ext cx="2631716" cy="2832092"/>
          </a:xfrm>
          <a:prstGeom prst="rect">
            <a:avLst/>
          </a:prstGeom>
          <a:noFill/>
          <a:ln cap="flat" cmpd="sng" w="38100">
            <a:solidFill>
              <a:srgbClr val="E0C32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2"/>
          <p:cNvSpPr/>
          <p:nvPr/>
        </p:nvSpPr>
        <p:spPr>
          <a:xfrm>
            <a:off x="6138506" y="2809179"/>
            <a:ext cx="368964" cy="405089"/>
          </a:xfrm>
          <a:prstGeom prst="rect">
            <a:avLst/>
          </a:prstGeom>
          <a:noFill/>
          <a:ln cap="flat" cmpd="sng" w="38100">
            <a:solidFill>
              <a:srgbClr val="E0C3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2"/>
          <p:cNvCxnSpPr/>
          <p:nvPr/>
        </p:nvCxnSpPr>
        <p:spPr>
          <a:xfrm flipH="1" rot="10800000">
            <a:off x="6138506" y="920807"/>
            <a:ext cx="1273057" cy="1870302"/>
          </a:xfrm>
          <a:prstGeom prst="straightConnector1">
            <a:avLst/>
          </a:prstGeom>
          <a:noFill/>
          <a:ln cap="flat" cmpd="sng" w="38100">
            <a:solidFill>
              <a:srgbClr val="E0C32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2"/>
          <p:cNvCxnSpPr/>
          <p:nvPr/>
        </p:nvCxnSpPr>
        <p:spPr>
          <a:xfrm>
            <a:off x="6138506" y="3202137"/>
            <a:ext cx="1273057" cy="1572722"/>
          </a:xfrm>
          <a:prstGeom prst="straightConnector1">
            <a:avLst/>
          </a:prstGeom>
          <a:noFill/>
          <a:ln cap="flat" cmpd="sng" w="38100">
            <a:solidFill>
              <a:srgbClr val="E0C321"/>
            </a:solidFill>
            <a:prstDash val="dot"/>
            <a:miter lim="800000"/>
            <a:headEnd len="sm" w="sm" type="none"/>
            <a:tailEnd len="sm" w="sm" type="none"/>
          </a:ln>
        </p:spPr>
      </p:cxnSp>
      <p:pic>
        <p:nvPicPr>
          <p:cNvPr id="106" name="Google Shape;106;p2"/>
          <p:cNvPicPr preferRelativeResize="0"/>
          <p:nvPr/>
        </p:nvPicPr>
        <p:blipFill rotWithShape="1">
          <a:blip r:embed="rId7">
            <a:alphaModFix/>
          </a:blip>
          <a:srcRect b="6806" l="0" r="0" t="0"/>
          <a:stretch/>
        </p:blipFill>
        <p:spPr>
          <a:xfrm>
            <a:off x="7411563" y="938877"/>
            <a:ext cx="4448636" cy="3817912"/>
          </a:xfrm>
          <a:prstGeom prst="rect">
            <a:avLst/>
          </a:prstGeom>
          <a:noFill/>
          <a:ln cap="flat" cmpd="sng" w="38100">
            <a:solidFill>
              <a:srgbClr val="E0C3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72046" y="3385085"/>
            <a:ext cx="1824779" cy="1823353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108" name="Google Shape;108;p2"/>
          <p:cNvSpPr/>
          <p:nvPr/>
        </p:nvSpPr>
        <p:spPr>
          <a:xfrm>
            <a:off x="7635215" y="2337741"/>
            <a:ext cx="1256523" cy="1194319"/>
          </a:xfrm>
          <a:prstGeom prst="ellipse">
            <a:avLst/>
          </a:prstGeom>
          <a:noFill/>
          <a:ln cap="flat" cmpd="sng" w="76200">
            <a:solidFill>
              <a:srgbClr val="E0C3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7671389" y="1654917"/>
            <a:ext cx="12153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E0C321"/>
                </a:solidFill>
                <a:latin typeface="Calibri"/>
                <a:ea typeface="Calibri"/>
                <a:cs typeface="Calibri"/>
                <a:sym typeface="Calibri"/>
              </a:rPr>
              <a:t>Josephson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E0C321"/>
                </a:solidFill>
                <a:latin typeface="Calibri"/>
                <a:ea typeface="Calibri"/>
                <a:cs typeface="Calibri"/>
                <a:sym typeface="Calibri"/>
              </a:rPr>
              <a:t>junction</a:t>
            </a:r>
            <a:endParaRPr sz="1800">
              <a:solidFill>
                <a:srgbClr val="E0C3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639494" y="920810"/>
            <a:ext cx="596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JTWPAs (2nd gen) based on UV litho for small-scale prototypical production</a:t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60375" y="4723750"/>
            <a:ext cx="2605674" cy="195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583101" y="4809038"/>
            <a:ext cx="4801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Josephson Junction spread of parameters deeply affect the amplifiers performances and due to the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exponential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dependance of its properties, Josephson tunnel junctions are the bottleneck of the whole device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from: </a:t>
            </a:r>
            <a:r>
              <a:rPr i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Effect of Parameter Variations on the Performance of the Josephson Travelling Wave Parametric Amplifiers, https://arxiv.org/abs/2112.07766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1011195" y="47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Josephson Junctions - area/oxidation interplay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11722180" y="174029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9828" y="6026239"/>
            <a:ext cx="1702675" cy="5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4800" y="1734788"/>
            <a:ext cx="5043000" cy="3031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5919" y="1965226"/>
            <a:ext cx="4650075" cy="31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838877" y="1386540"/>
            <a:ext cx="697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Calibration points following the model presented in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J Zeng </a:t>
            </a:r>
            <a:r>
              <a:rPr i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 </a:t>
            </a:r>
            <a:r>
              <a:rPr i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Phys. D: Appl. Phys. </a:t>
            </a: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395308)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1457506" y="5188755"/>
            <a:ext cx="491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to run predictability and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repeatability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117224" y="6317650"/>
            <a:ext cx="504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DART WARS Periodic Report – </a:t>
            </a:r>
            <a:r>
              <a:rPr b="0" i="1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Emanuele ENRICO </a:t>
            </a:r>
            <a:r>
              <a:rPr b="0" i="0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–  09/09/2022</a:t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131825" y="3921538"/>
            <a:ext cx="2402700" cy="50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2907125" y="3180350"/>
            <a:ext cx="225600" cy="214200"/>
          </a:xfrm>
          <a:prstGeom prst="diamond">
            <a:avLst/>
          </a:prstGeom>
          <a:solidFill>
            <a:srgbClr val="E0C321"/>
          </a:solidFill>
          <a:ln cap="flat" cmpd="sng" w="9525">
            <a:solidFill>
              <a:srgbClr val="E0C3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1778804" y="2945050"/>
            <a:ext cx="127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INRiM ID11</a:t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3211925" y="3027950"/>
            <a:ext cx="225600" cy="214200"/>
          </a:xfrm>
          <a:prstGeom prst="diamond">
            <a:avLst/>
          </a:prstGeom>
          <a:solidFill>
            <a:srgbClr val="E0C321"/>
          </a:solidFill>
          <a:ln cap="flat" cmpd="sng" w="9525">
            <a:solidFill>
              <a:srgbClr val="E0C3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2236004" y="2640250"/>
            <a:ext cx="127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INRiM ID15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2068925" y="3561350"/>
            <a:ext cx="225600" cy="214200"/>
          </a:xfrm>
          <a:prstGeom prst="diamond">
            <a:avLst/>
          </a:prstGeom>
          <a:solidFill>
            <a:srgbClr val="E0C321"/>
          </a:solidFill>
          <a:ln cap="flat" cmpd="sng" w="9525">
            <a:solidFill>
              <a:srgbClr val="E0C3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1245404" y="3326050"/>
            <a:ext cx="127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JTWPA17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3592925" y="3027950"/>
            <a:ext cx="225600" cy="214200"/>
          </a:xfrm>
          <a:prstGeom prst="diamond">
            <a:avLst/>
          </a:prstGeom>
          <a:solidFill>
            <a:srgbClr val="E0C321"/>
          </a:solidFill>
          <a:ln cap="flat" cmpd="sng" w="9525">
            <a:solidFill>
              <a:srgbClr val="E0C3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3912404" y="2945050"/>
            <a:ext cx="127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INRiM ID15</a:t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2297525" y="3332750"/>
            <a:ext cx="225600" cy="214200"/>
          </a:xfrm>
          <a:prstGeom prst="diamond">
            <a:avLst/>
          </a:prstGeom>
          <a:solidFill>
            <a:srgbClr val="E0C321"/>
          </a:solidFill>
          <a:ln cap="flat" cmpd="sng" w="9525">
            <a:solidFill>
              <a:srgbClr val="E0C3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2464604" y="3478450"/>
            <a:ext cx="127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INRiM ID5</a:t>
            </a: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4591150" y="2182650"/>
            <a:ext cx="225600" cy="214200"/>
          </a:xfrm>
          <a:prstGeom prst="diamond">
            <a:avLst/>
          </a:prstGeom>
          <a:solidFill>
            <a:srgbClr val="E0C321"/>
          </a:solidFill>
          <a:ln cap="flat" cmpd="sng" w="9525">
            <a:solidFill>
              <a:srgbClr val="E0C3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4826799" y="2030650"/>
            <a:ext cx="170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INRiM ID20_Q3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4362550" y="2563650"/>
            <a:ext cx="225600" cy="214200"/>
          </a:xfrm>
          <a:prstGeom prst="diamond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4750599" y="2487850"/>
            <a:ext cx="1702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JTWPA TARGET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(DARTWARS)</a:t>
            </a:r>
            <a:endParaRPr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6943901" y="5188750"/>
            <a:ext cx="436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On-Wafer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reproducibility and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homogeneity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6897550" y="1386550"/>
            <a:ext cx="491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INRiM ID15 - Area vs. Conductance correlation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26cf483d3_0_62"/>
          <p:cNvSpPr txBox="1"/>
          <p:nvPr>
            <p:ph type="title"/>
          </p:nvPr>
        </p:nvSpPr>
        <p:spPr>
          <a:xfrm>
            <a:off x="1011199" y="47625"/>
            <a:ext cx="8972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Josephson Junctions - layout and grain-size optimization</a:t>
            </a:r>
            <a:endParaRPr/>
          </a:p>
        </p:txBody>
      </p:sp>
      <p:sp>
        <p:nvSpPr>
          <p:cNvPr id="147" name="Google Shape;147;g1526cf483d3_0_62"/>
          <p:cNvSpPr txBox="1"/>
          <p:nvPr/>
        </p:nvSpPr>
        <p:spPr>
          <a:xfrm>
            <a:off x="11722180" y="174029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148" name="Google Shape;148;g1526cf483d3_0_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9828" y="6026239"/>
            <a:ext cx="1702676" cy="5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1526cf483d3_0_62"/>
          <p:cNvSpPr txBox="1"/>
          <p:nvPr/>
        </p:nvSpPr>
        <p:spPr>
          <a:xfrm>
            <a:off x="117224" y="6317650"/>
            <a:ext cx="504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DART WARS Periodic Report – </a:t>
            </a:r>
            <a:r>
              <a:rPr b="0" i="1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Emanuele ENRICO </a:t>
            </a:r>
            <a:r>
              <a:rPr b="0" i="0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–  09/09/2022</a:t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1526cf483d3_0_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8850" y="3035637"/>
            <a:ext cx="3099948" cy="285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526cf483d3_0_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3650" y="3035625"/>
            <a:ext cx="3099950" cy="2854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526cf483d3_0_62"/>
          <p:cNvSpPr txBox="1"/>
          <p:nvPr/>
        </p:nvSpPr>
        <p:spPr>
          <a:xfrm>
            <a:off x="2322175" y="1373325"/>
            <a:ext cx="904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Dolan (shadow mask) </a:t>
            </a:r>
            <a:r>
              <a:rPr b="1" lang="en-GB" sz="1700">
                <a:solidFill>
                  <a:srgbClr val="E0C321"/>
                </a:solidFill>
                <a:latin typeface="Calibri"/>
                <a:ea typeface="Calibri"/>
                <a:cs typeface="Calibri"/>
                <a:sym typeface="Calibri"/>
              </a:rPr>
              <a:t>bridge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 guarantee mechanical stability and straight JJ edges resulting in greater area reproducibility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(Junction area 3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</a:t>
            </a:r>
            <a:r>
              <a:rPr baseline="30000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i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-&gt; </a:t>
            </a:r>
            <a:r>
              <a:rPr i="1" lang="en-GB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aseline="-25000" lang="en-GB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i="1" lang="en-GB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150 </a:t>
            </a:r>
            <a:r>
              <a:rPr lang="en-GB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fF</a:t>
            </a:r>
            <a:r>
              <a:rPr i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-&gt; RF-SQUID plasma frequency reject second(third) harmonic generation spurious tones)</a:t>
            </a:r>
            <a:endParaRPr i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deposition rate guarantees reduces hillocks formation and reduces roughness of the bottom layer (base electrode for the JJs)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1526cf483d3_0_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1598" y="1274350"/>
            <a:ext cx="1748726" cy="1209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g1526cf483d3_0_62"/>
          <p:cNvCxnSpPr/>
          <p:nvPr/>
        </p:nvCxnSpPr>
        <p:spPr>
          <a:xfrm>
            <a:off x="6548025" y="3784175"/>
            <a:ext cx="749100" cy="0"/>
          </a:xfrm>
          <a:prstGeom prst="straightConnector1">
            <a:avLst/>
          </a:prstGeom>
          <a:noFill/>
          <a:ln cap="flat" cmpd="sng" w="38100">
            <a:solidFill>
              <a:srgbClr val="E0C321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>
            <p:ph type="title"/>
          </p:nvPr>
        </p:nvSpPr>
        <p:spPr>
          <a:xfrm>
            <a:off x="1011195" y="47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Slotline modes rejection: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 suspended bridges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11722180" y="174029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161" name="Google Shape;16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9828" y="6026239"/>
            <a:ext cx="1702675" cy="5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0332" y="3207479"/>
            <a:ext cx="4667882" cy="1890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perquelectronics.myjetbrains.com/youtrack/api/files/8-8?sign=MTY2Mjk0MDgwMDAwMHwxLTF8OC04fHdUelV2dWRLVVdSQUZXTHgzNXdJYi1jN2VIR3NPME9aZ3FK%0D%0Ad0lld2VPQ00NCg%0D%0A&amp;updated=1627402832108" id="163" name="Google Shape;16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3127" y="1747700"/>
            <a:ext cx="3878835" cy="231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/>
        </p:nvSpPr>
        <p:spPr>
          <a:xfrm>
            <a:off x="117224" y="6317650"/>
            <a:ext cx="504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DART WARS Periodic Report – </a:t>
            </a:r>
            <a:r>
              <a:rPr b="0" i="1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Emanuele ENRICO </a:t>
            </a:r>
            <a:r>
              <a:rPr b="0" i="0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–  09/09/2022</a:t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70175" y="829037"/>
            <a:ext cx="4594801" cy="23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8">
            <a:alphaModFix/>
          </a:blip>
          <a:srcRect b="0" l="8374" r="4021" t="0"/>
          <a:stretch/>
        </p:blipFill>
        <p:spPr>
          <a:xfrm>
            <a:off x="431825" y="4061514"/>
            <a:ext cx="3761426" cy="231383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"/>
          <p:cNvSpPr txBox="1"/>
          <p:nvPr/>
        </p:nvSpPr>
        <p:spPr>
          <a:xfrm>
            <a:off x="769775" y="1348375"/>
            <a:ext cx="504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Experimental transmission properties (VNA @ 300 mK) show several dips in the amplifier band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4"/>
          <p:cNvCxnSpPr/>
          <p:nvPr/>
        </p:nvCxnSpPr>
        <p:spPr>
          <a:xfrm rot="10800000">
            <a:off x="10253050" y="925175"/>
            <a:ext cx="11400" cy="1928700"/>
          </a:xfrm>
          <a:prstGeom prst="straightConnector1">
            <a:avLst/>
          </a:prstGeom>
          <a:noFill/>
          <a:ln cap="flat" cmpd="sng" w="114300">
            <a:solidFill>
              <a:srgbClr val="E0C32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4"/>
          <p:cNvCxnSpPr/>
          <p:nvPr/>
        </p:nvCxnSpPr>
        <p:spPr>
          <a:xfrm>
            <a:off x="7015925" y="2560475"/>
            <a:ext cx="3282300" cy="315900"/>
          </a:xfrm>
          <a:prstGeom prst="straightConnector1">
            <a:avLst/>
          </a:prstGeom>
          <a:noFill/>
          <a:ln cap="flat" cmpd="sng" w="9525">
            <a:solidFill>
              <a:srgbClr val="E0C32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4"/>
          <p:cNvCxnSpPr/>
          <p:nvPr/>
        </p:nvCxnSpPr>
        <p:spPr>
          <a:xfrm flipH="1" rot="10800000">
            <a:off x="7027200" y="2842425"/>
            <a:ext cx="3237300" cy="2447700"/>
          </a:xfrm>
          <a:prstGeom prst="straightConnector1">
            <a:avLst/>
          </a:prstGeom>
          <a:noFill/>
          <a:ln cap="flat" cmpd="sng" w="9525">
            <a:solidFill>
              <a:srgbClr val="E0C32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4"/>
          <p:cNvSpPr txBox="1"/>
          <p:nvPr/>
        </p:nvSpPr>
        <p:spPr>
          <a:xfrm>
            <a:off x="7328750" y="2193600"/>
            <a:ext cx="387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Suspended bridges promote ground plane voltage uniformity rejecting slotline modes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7633550" y="5089200"/>
            <a:ext cx="4458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3D suspended structure developed at INRiM via grayscale UV lithography compatible with Al-base Coplanar Wave Guides devices (eg. JTWPAs)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04362" y="2530387"/>
            <a:ext cx="2639639" cy="2782322"/>
          </a:xfrm>
          <a:prstGeom prst="rect">
            <a:avLst/>
          </a:prstGeom>
          <a:noFill/>
          <a:ln cap="flat" cmpd="sng" w="76200">
            <a:solidFill>
              <a:srgbClr val="E0C32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>
            <p:ph type="title"/>
          </p:nvPr>
        </p:nvSpPr>
        <p:spPr>
          <a:xfrm>
            <a:off x="1011195" y="-1809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JTWPA – Status and Future Plans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11722180" y="174029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9828" y="6026239"/>
            <a:ext cx="1702675" cy="5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 txBox="1"/>
          <p:nvPr/>
        </p:nvSpPr>
        <p:spPr>
          <a:xfrm>
            <a:off x="951730" y="1119700"/>
            <a:ext cx="100686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Fabrication of the first JTWPA generation based on standard (research-grade) technology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the Al-based Josephson junctions (prototypical-grade) technology (deposition and oxidation) at PiQuET lab (INRiM)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Design, fabrication and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electrical/morphological characterization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test structures containing hundreds of Josephson junctions (JJ_TestArray_##) for the extrapolation of the run-to-to and chip-to-chip spread parameters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of the JTWPA second generation elementary cell from the junctions parameters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a numerical model based on the node equations system for the a-priori quantification of the circuit parameter spread effects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 of a dry dilution refrigerator @INRiM with 600 uW of cooling power @ 100 mK for the in-house characterization of JTWPAs and Junctions </a:t>
            </a:r>
            <a:r>
              <a:rPr lang="en-GB" sz="1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(first cooling July 2022</a:t>
            </a: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fabrication speedup)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Fabrication of the second generation JTWPAs prototypes </a:t>
            </a: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(currently in progress in INRiM)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In-house measurement of the second gen. Prototypes </a:t>
            </a: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(october 2022)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Selected prototypes shipped to the consortium </a:t>
            </a: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(november 2022)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 tuning of the fabrication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 and startup of the third generation of JTWPAs with optimized cell (Josephson inductance replaces geometrical one for compactness) </a:t>
            </a: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(end of 2022)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117224" y="6317650"/>
            <a:ext cx="504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DART WARS Periodic Report – </a:t>
            </a:r>
            <a:r>
              <a:rPr b="0" i="1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Emanuele ENRICO </a:t>
            </a:r>
            <a:r>
              <a:rPr b="0" i="0" lang="en-GB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–  09/09/2022</a:t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9678700" y="1048725"/>
            <a:ext cx="43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i="1" sz="22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4497100" y="1582125"/>
            <a:ext cx="43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i="1" sz="22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4420900" y="2420325"/>
            <a:ext cx="43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i="1" sz="22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6402100" y="3258525"/>
            <a:ext cx="43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i="1" sz="22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9602500" y="2648925"/>
            <a:ext cx="43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i="1" sz="22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2021-05-25T15:45:26Z</dcterms:created>
  <dc:creator>Utente di Microsoft Office</dc:creator>
</cp:coreProperties>
</file>