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64" r:id="rId4"/>
    <p:sldId id="263" r:id="rId5"/>
    <p:sldId id="262" r:id="rId6"/>
    <p:sldId id="283" r:id="rId7"/>
    <p:sldId id="267" r:id="rId8"/>
    <p:sldId id="287" r:id="rId9"/>
    <p:sldId id="278" r:id="rId10"/>
    <p:sldId id="265" r:id="rId11"/>
    <p:sldId id="288" r:id="rId12"/>
    <p:sldId id="285" r:id="rId13"/>
    <p:sldId id="284" r:id="rId14"/>
    <p:sldId id="25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00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9"/>
    <p:restoredTop sz="94856"/>
  </p:normalViewPr>
  <p:slideViewPr>
    <p:cSldViewPr snapToGrid="0" snapToObjects="1">
      <p:cViewPr varScale="1">
        <p:scale>
          <a:sx n="99" d="100"/>
          <a:sy n="99" d="100"/>
        </p:scale>
        <p:origin x="84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4:32.5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49.7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162 1 24575,'-52'26'0,"5"-2"0,19-8 0,8-4 0,10-4 0,6-5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50.1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51.4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143 166 24575,'-17'-29'0,"5"8"0,-5-3 0,5 11 0,0-2 0,4 7 0,1 2 0,5 3 0,-8-8 0,2 3 0,-6-4 0,3 3 0,6 7 0,-1-1 0,5 2 0,1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53.46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105 0 24575,'38'21'0,"-7"-5"0,-5-2 0,-11-5 0,-3-2 0,-6-1 0,-2-2 0,-1 0 0,1 2 0,1 1 0,1 1 0,-1 0 0,-1-1 0,-1-2 0,-1-1 0,-1-2 0,2 1 0,-2 1 0,2 2 0,0 0 0,-2-2 0,2-1 0,-3 1 0,-1 1 0,-7 7 0,0-1 0,-12 10 0,-2-3 0,0 0 0,-4 0 0,9-5 0,-4 1 0,5-3 0,-4 1 0,4-1 0,-4 3 0,6-4 0,1-1 0,7-3 0,1-3 0,0 1 0,0-1 0,0 1 0,1-1 0,1 0 0,1 0 0,1 0 0,0-1 0,0 1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24:27.7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2189 24575,'0'-8'0,"0"-1"0,1 0 0,-1 1 0,1-1 0,0 3 0,-1 3 0,3-9 0,5-13 0,-1-6 0,9-12 0,-3 8 0,5 1 0,-6 5 0,-2 8 0,-6 4 0,-2 10 0,-1 0 0,0 5 0,-1 0 0,1-11 0,0-6 0,1-6 0,-2-4 0,1 9 0,-1 0 0,0 7 0,0 2 0,0 4 0,0 2 0,0 2 0,0-3 0,0 1 0,0-4 0,0 1 0,0-4 0,0 2 0,0-3 0,0 6 0,0-1 0,0 4 0,0-2 0,0 1 0,0-4 0,0 1 0,0-2 0,0 3 0,1 1 0,-1 0 0,1 1 0,-1 1 0,0 1 0,1-3 0,-1 1 0,1-3 0,-1 2 0,0-1 0,0 3 0,1 0 0,-1-1 0,1-1 0,-1-1 0,1-2 0,1-4 0,1-1 0,0-3 0,-1 3 0,0 0 0,-1 0 0,1 2 0,0-2 0,-1 1 0,1 1 0,-1 2 0,2 1 0,-2 1 0,0 1 0,-1-1 0,0 1 0,1-1 0,0 3 0,0 1 0,-1 1 0,0-2 0,0 1 0,1-1 0,-1 1 0,4-20 0,-1-3 0,8-22 0,-1 10 0,6-6 0,-6 14 0,-1 1 0,-5 8 0,-1 3 0,1 2 0,0-2 0,-1 3 0,3-3 0,-1 3 0,3-3 0,2-1 0,3-2 0,2-5 0,1 4 0,3-7 0,-2 9 0,5-6 0,-5 11 0,4-4 0,-5 7 0,6-3 0,-3 3 0,2-1 0,1 5 0,0-2 0,11 3 0,-5 0 0,9-2 0,-4 5 0,12-2 0,0 3 0,-4 1 0,3-1 0,-13 3 0,9-1 0,-10 1 0,-1 1 0,-8 0 0,9 0 0,5 0 0,15 1 0,-3 1 0,-1 2 0,-12-1 0,-9 2 0,-3 0 0,-6 0 0,0 0 0,-3 0 0,3 2 0,1 2 0,13 4 0,-2 1 0,6 2 0,-9-3 0,-3-1 0,-1-1 0,-3-1 0,2 2 0,-3-1 0,4 5 0,-2-2 0,7 8 0,-2-1 0,11 8 0,-2-1 0,-2-2 0,0 4 0,-11-9 0,5 4 0,-5-4 0,5 1 0,-5-3 0,7 3 0,-6-5 0,9 6 0,-1-2 0,3 1 0,7 2 0,-2-5 0,12 6 0,6-2 0,13 7 0,-5-7 0,7 1 0,-16-9 0,8 1 0,-8-4 0,3-1 0,-1-2 0,-12-1 0,6 0 0,-19 0 0,7-3 0,-9 1 0,8-2 0,-5 2 0,5-2 0,-2 2 0,-1-2 0,9 2 0,-3 1 0,10 0 0,-4 0 0,17 1 0,-14-1 0,25 2 0,-17-3 0,21 1 0,0 4 0,6-1 0,-32-3 0,2 1 0,42 2 0,-40-3 0,-1 0 0,28 2 0,7 1 0,-20-4 0,22 2 0,-18-3 0,15 1 0,-11 2 0,0-3 0,3 3 0,-23-5 0,6 3 0,-21-4 0,6 4 0,-3-3 0,0 1 0,0-1 0,3-1 0,1 1 0,3 0 0,8 2 0,-6 0 0,16 2 0,-10-4 0,19 4 0,-13-2 0,19 1 0,-17-2 0,12-1 0,-11-3 0,-3 3 0,8-2 0,-21 1 0,8 2 0,-18-1 0,16 2 0,-2-1 0,20 2 0,-12-1 0,17 2 0,-10-1 0,3-1 0,4-1 0,-13-1 0,18-3 0,-8 3 0,18-2 0,-12 2 0,16-3 0,-14 2 0,-33-2 0,1 0 0,43 0 0,-6 0 0,1 0 0,-15-2 0,11 0 0,-16-1 0,9-1 0,-20 2 0,14 0 0,-17 2 0,11 0 0,-11 0 0,-3-1 0,-1-2 0,-18-1 0,2-5 0,-14 4 0,1-5 0,-3 1 0,1-4 0,0-1 0,6-7 0,4-3 0,1-1 0,7-7 0,-8 4 0,2-7 0,-12 6 0,-5-7 0,-8 5 0,-1-8 0,-2 6 0,2-5 0,-1 4 0,-2 3 0,-3-2 0,-2 11 0,0-6 0,0 4 0,0-9 0,0 4 0,0-9 0,-1 10 0,-2-8 0,-7 1 0,-1-4 0,-7-9 0,5 9 0,0-4 0,6 12 0,1-3 0,3 10 0,1-4 0,-1 7 0,0-7 0,0 0 0,0-1 0,1-2 0,0 6 0,2-3 0,-2 5 0,2-1 0,-1 6 0,0-4 0,-1 6 0,-1-9 0,1 3 0,0-2 0,1 0 0,1 8 0,0-4 0,-1 3 0,0-3 0,0 2 0,1-3 0,0 5 0,0 1 0,0 3 0,0 2 0,0 0 0,0 0 0,1 2 0,0-1 0,0 0 0,0 3 0,0 1 0,-1 2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39:49.1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164 0 24575,'32'47'0,"-9"-12"0,-1-7 0,-7-11 0,7 9 0,-3-5 0,3 2 0,-8-7 0,-4-5 0,-1-2 0,-3-3 0,3 1 0,-2-2 0,4 2 0,-1 0 0,4 4 0,-3-2 0,1 1 0,0 0 0,-2 0 0,5 3 0,-2-4 0,2 2 0,-3-3 0,-3-3 0,-17 1 0,-5-1 0,-14 2 0,0-1 0,-8 3 0,-3 0 0,-5 1 0,-12 3 0,15-3 0,-11 4 0,23-3 0,-4 1 0,12-3 0,1 0 0,6-1 0,1-1 0,2 1 0,1 0 0,0 0 0,1-1 0,0 0 0,2-1 0,1-2 0,4-2 0,0-2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1T10:49:50.03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2016 1530 24575,'-5'4'0,"2"0"0,0-2 0,1 0 0,1 0 0,-2-1 0,-2 2 0,-2 0 0,-1 1 0,0-1 0,2-1 0,-2 0 0,3 0 0,0-1 0,4 0 0,-2-1 0,0 1 0,-1 0 0,1 0 0,0 0 0,2 1 0,-8-1 0,0 3 0,-9-2 0,-1 5 0,-1-4 0,-10 5 0,9-4 0,-7 1 0,15-2 0,2-5 0,-5-14 0,-5-4 0,-3-4 0,-2 4 0,6 9 0,6 2 0,1 1 0,6 2 0,-13-19 0,-8 0 0,-4-10 0,5 12 0,5 2 0,4 6 0,-3-5 0,6 7 0,5 3 0,4 3 0,2-1 0,1 1 0,0-1 0,0 1 0,0 0 0,-2-1 0,0-4 0,-3-1 0,1-1 0,1-3 0,1 3 0,1-2 0,1 2 0,1 2 0,-1-2 0,1 1 0,-2-2 0,0 1 0,2 1 0,-1 0 0,3 4 0,-2-2 0,1 1 0,-2-4 0,0 0 0,-3-2 0,0-3 0,1 4 0,0-5 0,2 0 0,-1 0 0,-2-4 0,-1 4 0,-3-3 0,-1 2 0,1 1 0,2-5 0,1 8 0,0-9 0,0 6 0,0-2 0,-1-2 0,1 5 0,-5-7 0,-2 3 0,-6-6 0,-1 0 0,-1 1 0,-3-5 0,3 8 0,1-5 0,-2 2 0,7 3 0,-8-8 0,9 8 0,-15-9 0,1 5 0,-3 1 0,2 4 0,8 7 0,2 1 0,5 3 0,3 1 0,1 1 0,1 0 0,-5 1 0,3 2 0,-2 1 0,3 3 0,0 0 0,-5-1 0,3 1 0,0 0 0,1 1 0,4 1 0,-1 1 0,1-1 0,-38-8 0,5 3 0,-25-4 0,17 6 0,3 3 0,4-1 0,2 3 0,15-2 0,11 1 0,-1 1 0,-1-2 0,1 1 0,-3 0 0,3 1 0,-2 0 0,-2 0 0,6 0 0,2 0 0,5 0 0,-5 0 0,1 0 0,-6-1 0,-1 1 0,5-2 0,0 2 0,6 0 0,-1 0 0,5 0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1T10:49:52.39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2112 3 24575,'-22'0'0,"-22"0"0,-17 0 0,-8 0 0,-2 0 0,20 0 0,-4 0 0,19 0 0,7 0 0,-2 0 0,-23-2 0,-22 1 0,21 1 0,-2 0 0,3 1 0,0 1 0,0 0 0,1 0 0,-1 0 0,3-1 0,-26 0 0,12-1 0,32 0 0,16 0 0,-13 0 0,-2 0 0,-34 2 0,7-1 0,2 2 0,11-3 0,16 1 0,0-1 0,6 0 0,8 0 0,5 0 0,5 0 0,-4 0 0,0 0 0,-4 0 0,-1 0 0,-7 0 0,-7 0 0,-15 0 0,8 0 0,-1 0 0,17 0 0,8 1 0,6 0 0,1 0 0,2-1 0,-10 0 0,0 0 0,-7 0 0,3 0 0,-1 0 0,-4 0 0,-4 0 0,-6 1 0,5-1 0,9 2 0,8-1 0,9-1 0,0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1T10:49:52.80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1T10:49:58.53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4299 0 24575,'-1'15'0,"1"-2"0,-3 3 0,1 0 0,-5 12 0,2-3 0,-3 6 0,3-11 0,1-3 0,-1-5 0,3-5 0,-1-1 0,0 1 0,-5 3 0,-1 3 0,-5 1 0,4-2 0,-3 2 0,2-1 0,-1 0 0,3-1 0,-3-6 0,-12-2 0,-2-3 0,-7-1 0,4 0 0,2 0 0,3 0 0,0 0 0,12 0 0,0-1 0,6 0 0,-7 0 0,-1 1 0,-5 0 0,-4-1 0,-8 1 0,-8-3 0,-14 2 0,4 0 0,-19-1 0,19 2 0,-12-5 0,25 4 0,6-2 0,15 2 0,9 1 0,0-1 0,1 0 0,-4 0 0,-11 0 0,-9 1 0,-18 0 0,-9-1 0,0 0 0,0 0 0,24-1 0,2 2 0,16-1 0,1 0 0,-2-1 0,-5 0 0,-20-2 0,-1 1 0,-15-1 0,15 3 0,1-1 0,6 2 0,6-1 0,-7 0 0,5 0 0,-6 1 0,0 0 0,7 0 0,3 0 0,10 0 0,6 0 0,1-1 0,-1 1 0,-15-1 0,-16 1 0,-2 0 0,-8 0 0,18 0 0,-1 0 0,7 0 0,3 0 0,3 0 0,9 0 0,-2 0 0,7 0 0,-1 0 0,1 0 0,-2 0 0,-3 0 0,2 0 0,-3 0 0,0 0 0,-6 0 0,-2 0 0,0 0 0,-4 0 0,-5 0 0,0 0 0,0 0 0,14 0 0,5 0 0,6 0 0,-7 0 0,-8 0 0,-13 0 0,-21 1 0,-16 0 0,0-1 0,-5-1 0,28 0 0,0 1 0,4-2 0,-1 2 0,-5-2 0,14 2 0,-3 0 0,7 0 0,-1 0 0,-1 0 0,6 0 0,-2 0 0,5 0 0,3 0 0,1 0 0,5 1 0,-3 0 0,3 0 0,0 0 0,-1-1 0,4 2 0,-4-2 0,2 3 0,-4-1 0,0 1 0,-2 1 0,-1 0 0,3-1 0,-2 1 0,4-2 0,3 1 0,1-1 0,6 0 0,-2 0 0,4 2 0,-2-2 0,0 1 0,2 0 0,-7 1 0,0 6 0,-10 1 0,-6 8 0,-5 0 0,-5 2 0,7-3 0,6-4 0,11-5 0,5-5 0,4-2 0,0 0 0,-2 3 0,-1 2 0,-9 4 0,2 1 0,-7 2 0,3 1 0,-2-2 0,0 4 0,3-6 0,3 2 0,1-2 0,3-1 0,-6 3 0,0 2 0,-8 6 0,0 4 0,0-2 0,1 1 0,7-6 0,-2 1 0,3-1 0,2-2 0,0 1 0,2-5 0,-2 3 0,3 0 0,-3 1 0,5-1 0,-1-2 0,3-1 0,1-2 0,1 2 0,0-2 0,1 3 0,-2-3 0,1 2 0,-1 1 0,0 4 0,2 1 0,-2 4 0,3-1 0,0 6 0,-1 1 0,1 3 0,1 0 0,-1-8 0,1 2 0,1-6 0,-1 3 0,1-5 0,0 2 0,0-5 0,0 0 0,1-1 0,0-1 0,0 1 0,1-2 0,0 2 0,0-1 0,1 5 0,-1 1 0,2 4 0,0-3 0,0-2 0,1-3 0,-2-4 0,2 1 0,-1-3 0,2 3 0,0 0 0,-1 2 0,3 2 0,-3-2 0,6 7 0,2 0 0,4 2 0,4 2 0,-4-8 0,-2-2 0,-7-7 0,-2-3 0,-3-2 0,-1-1 0,0 0 0,2 1 0,-2-2 0,3 3 0,1-1 0,1 0 0,4 0 0,-3 0 0,3 0 0,1 0 0,1 1 0,6-1 0,5 1 0,-2-1 0,3 0 0,-8-2 0,2 3 0,-2-3 0,0 1 0,0 0 0,-5 0 0,-3 0 0,-5-1 0,10 0 0,20 0 0,16 0 0,8 0 0,7 0 0,-18 0 0,2-2 0,-19 2 0,-12-1 0,-7 1 0,-4 0 0,2 0 0,-1 0 0,2 0 0,-3 0 0,6 0 0,4 0 0,3-2 0,5 2 0,-4-1 0,-3 1 0,-2 0 0,-4 0 0,1 0 0,-4 0 0,-2 0 0,-3 0 0,-2-1 0,4 1 0,-2-1 0,4 1 0,5 0 0,0 0 0,5 0 0,-7 0 0,-2 0 0,-7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26.45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1048 24575,'6'-26'0,"-2"5"0,2-9 0,-1 6 0,1-8 0,0 5 0,-2-2 0,0 9 0,-2-4 0,0 8 0,0 1 0,0-3 0,-2 2 0,2-8 0,-1 2 0,0-6 0,-1 4 0,0-1 0,0 3 0,0 4 0,1-1 0,-1 5 0,1-6 0,-1 1 0,0-7 0,-1 4 0,1-7 0,-3 5 0,3-7 0,-2 5 0,2 3 0,-2 5 0,2 4 0,0-2 0,2 0 0,-2-3 0,2 1 0,-2-4 0,1 2 0,-1-4 0,0 3 0,0-1 0,1 1 0,-1 5 0,2 2 0,-2 5 0,-1 1 0,0 2 0,1-2 0,0-1 0,0-2 0,0 1 0,0 3 0,0 3 0,0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33.59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0 227 24575,'22'-25'0,"-1"0"0,1 0 0,-4 4 0,2 2 0,-2 5 0,-2 0 0,-4 4 0,-1-1 0,-4 3 0,1-4 0,-1 2 0,1-2 0,-1 2 0,-3 4 0,-1 2 0,-2 3 0,1 9 0,2 2 0,0 4 0,1-1 0,-3-5 0,-1-2 0,-1 0 0,1 7 0,-1 2 0,3 7 0,-2-5 0,3 1 0,-1-6 0,2-3 0,-3-5 0,0 0 0,6-1 0,3 1 0,0 0 0,4 3 0,-8-5 0,0 2 0,1-1 0,0 1 0,-2-2 0,2 0 0,-7-2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35.6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24575,'14'19'0,"0"-2"0,6 2 0,-1-1 0,-8-6 0,2 0 0,-6-3 0,0-4 0,-3 0 0,0 0 0,-2-2 0,1 2 0,0 0 0,0 0 0,-1 2 0,0 0 0,1 2 0,-1-2 0,2 0 0,-1-2 0,-1-2 0,0-1 0,-2 0 0,5-3 0,8-5 0,1-2 0,8-3 0,-10 2 0,-2 4 0,-4 1 0,-1 3 0,3-1 0,4-1 0,5-2 0,1-2 0,-2-1 0,-5 3 0,-5 2 0,-4 3 0,1-1 0,-1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16.1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8 24575,'48'0'0,"6"2"0,11-1 0,1-1 0,-19-4 0,10 2 0,0-1 0,-14 3 0,-6 0 0,-13 0 0,9 0 0,3 2 0,24-1 0,2 1 0,34 2 0,-15-4 0,-29 1 0,-1 0 0,28-1 0,-8 0 0,-20 0 0,-26-1 0,-11 1 0,-9-1 0,9 1 0,-4 0 0,12 0 0,-7 0 0,3 0 0,-3-1 0,-2 1 0,-6-1 0,14 1 0,0 0 0,15-2 0,6 1 0,-14-2 0,-1 1 0,-19 1 0,-6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12.9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9 24575,'49'6'0,"6"0"0,-4 1 0,17-2 0,5 2 0,-3-4 0,-1 1 0,-17-4 0,16 0 0,-3-3 0,22-1 0,-23 0 0,2-2 0,-23 2 0,-1 1 0,-13 1 0,11 0 0,-1-1 0,8 1 0,4 0 0,-13 0 0,0-1 0,-13 0 0,2 2 0,-3 0 0,-3 1 0,-4 0 0,-5-1 0,-5 1 0,17 1 0,-1 1 0,11 1 0,-7-1 0,-14-2 0,-11 0 0,-8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14.3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11 24575,'44'1'0,"-2"0"0,52-3 0,-44 1 0,4-1 0,40 1 0,5 0-844,-15 0 1,1 0 843,-11 1 0,3 0 0,-7 0 0,-4 0 0,-5 0 204,-4 0 0,-6 0-204,3 0 0,-23 0 0,-13 0 0,12 0 0,11 0 1279,16-1-1279,19 0 0,9 0 0,-5 2 0,-7 0 0,-42 0 0,-16-1 0,-15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45.3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53 0 24575,'39'24'0,"-6"-4"0,-15-8 0,-3-2 0,-6-4 0,0 0 0,0-2 0,0 2 0,1-3 0,-4 1 0,-1-3 0,0 2 0,-3-2 0,4 1 0,-2 1 0,-1-2 0,2 3 0,-3-2 0,1 1 0,-8 2 0,-9 3 0,-5 4 0,-16 6 0,3-1 0,-5 0 0,11-3 0,9-6 0,9-3 0,4-4 0,-6 7 0,1-2 0,-4 3 0,5-2 0,3-4 0,4-1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4T15:48:48.3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140CF-A2B1-334A-8239-AF9F16E824F8}" type="datetimeFigureOut">
              <a:rPr lang="it-IT" smtClean="0"/>
              <a:t>08/09/2022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5C1CF-7C87-E442-8A7A-B651764CD6F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83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9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42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5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png"/><Relationship Id="rId18" Type="http://schemas.openxmlformats.org/officeDocument/2006/relationships/customXml" Target="../ink/ink5.xml"/><Relationship Id="rId26" Type="http://schemas.openxmlformats.org/officeDocument/2006/relationships/customXml" Target="../ink/ink9.xml"/><Relationship Id="rId3" Type="http://schemas.openxmlformats.org/officeDocument/2006/relationships/image" Target="../media/image10.jpeg"/><Relationship Id="rId21" Type="http://schemas.openxmlformats.org/officeDocument/2006/relationships/image" Target="../media/image32.png"/><Relationship Id="rId34" Type="http://schemas.openxmlformats.org/officeDocument/2006/relationships/image" Target="../media/image38.png"/><Relationship Id="rId7" Type="http://schemas.openxmlformats.org/officeDocument/2006/relationships/image" Target="../media/image12.jpe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customXml" Target="../ink/ink13.xml"/><Relationship Id="rId2" Type="http://schemas.openxmlformats.org/officeDocument/2006/relationships/image" Target="../media/image9.jpeg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24" Type="http://schemas.openxmlformats.org/officeDocument/2006/relationships/customXml" Target="../ink/ink8.xml"/><Relationship Id="rId32" Type="http://schemas.openxmlformats.org/officeDocument/2006/relationships/image" Target="../media/image3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customXml" Target="../ink/ink10.xml"/><Relationship Id="rId19" Type="http://schemas.openxmlformats.org/officeDocument/2006/relationships/image" Target="../media/image31.png"/><Relationship Id="rId31" Type="http://schemas.openxmlformats.org/officeDocument/2006/relationships/customXml" Target="../ink/ink12.xml"/><Relationship Id="rId4" Type="http://schemas.openxmlformats.org/officeDocument/2006/relationships/customXml" Target="../ink/ink1.xml"/><Relationship Id="rId9" Type="http://schemas.openxmlformats.org/officeDocument/2006/relationships/customXml" Target="../ink/ink2.xml"/><Relationship Id="rId14" Type="http://schemas.openxmlformats.org/officeDocument/2006/relationships/customXml" Target="../ink/ink3.xml"/><Relationship Id="rId22" Type="http://schemas.openxmlformats.org/officeDocument/2006/relationships/customXml" Target="../ink/ink7.xml"/><Relationship Id="rId27" Type="http://schemas.openxmlformats.org/officeDocument/2006/relationships/image" Target="../media/image35.png"/><Relationship Id="rId30" Type="http://schemas.openxmlformats.org/officeDocument/2006/relationships/customXml" Target="../ink/ink11.xml"/><Relationship Id="rId35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1" Type="http://schemas.openxmlformats.org/officeDocument/2006/relationships/customXml" Target="../ink/ink15.xml"/><Relationship Id="rId7" Type="http://schemas.openxmlformats.org/officeDocument/2006/relationships/customXml" Target="../ink/ink14.xml"/><Relationship Id="rId2" Type="http://schemas.openxmlformats.org/officeDocument/2006/relationships/image" Target="../media/image15.jpe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18.jpeg"/><Relationship Id="rId31" Type="http://schemas.openxmlformats.org/officeDocument/2006/relationships/image" Target="../media/image10.jpeg"/><Relationship Id="rId4" Type="http://schemas.openxmlformats.org/officeDocument/2006/relationships/image" Target="../media/image17.jpeg"/><Relationship Id="rId30" Type="http://schemas.openxmlformats.org/officeDocument/2006/relationships/image" Target="../media/image1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0.png"/><Relationship Id="rId18" Type="http://schemas.openxmlformats.org/officeDocument/2006/relationships/image" Target="../media/image49.png"/><Relationship Id="rId3" Type="http://schemas.openxmlformats.org/officeDocument/2006/relationships/image" Target="../media/image17.jpeg"/><Relationship Id="rId21" Type="http://schemas.openxmlformats.org/officeDocument/2006/relationships/customXml" Target="../ink/ink19.xml"/><Relationship Id="rId7" Type="http://schemas.openxmlformats.org/officeDocument/2006/relationships/image" Target="../media/image23.png"/><Relationship Id="rId12" Type="http://schemas.openxmlformats.org/officeDocument/2006/relationships/image" Target="../media/image39.png"/><Relationship Id="rId17" Type="http://schemas.openxmlformats.org/officeDocument/2006/relationships/customXml" Target="../ink/ink17.xml"/><Relationship Id="rId2" Type="http://schemas.openxmlformats.org/officeDocument/2006/relationships/image" Target="../media/image19.jpe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customXml" Target="../ink/ink16.xml"/><Relationship Id="rId10" Type="http://schemas.openxmlformats.org/officeDocument/2006/relationships/image" Target="../media/image26.png"/><Relationship Id="rId19" Type="http://schemas.openxmlformats.org/officeDocument/2006/relationships/customXml" Target="../ink/ink18.xml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41.png"/><Relationship Id="rId2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00859837-09E0-DB4B-A0EB-12D8E187C76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7531" y="2107745"/>
            <a:ext cx="10040469" cy="10783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u="sng" dirty="0">
                <a:latin typeface="Calibri"/>
                <a:cs typeface="Calibri"/>
              </a:rPr>
              <a:t>V</a:t>
            </a:r>
            <a:r>
              <a:rPr lang="en-GB" sz="2000" u="sng" dirty="0">
                <a:latin typeface="Calibri"/>
                <a:cs typeface="Calibri"/>
              </a:rPr>
              <a:t>. Granata</a:t>
            </a:r>
            <a:r>
              <a:rPr lang="en-GB" sz="2000" dirty="0">
                <a:latin typeface="Calibri"/>
                <a:cs typeface="Calibri"/>
              </a:rPr>
              <a:t>°, C. Mauro°, C. </a:t>
            </a:r>
            <a:r>
              <a:rPr lang="en-GB" sz="2000" dirty="0" err="1">
                <a:latin typeface="Calibri"/>
                <a:cs typeface="Calibri"/>
              </a:rPr>
              <a:t>Barone</a:t>
            </a:r>
            <a:r>
              <a:rPr lang="en-GB" sz="2000" dirty="0">
                <a:latin typeface="Calibri"/>
                <a:cs typeface="Calibri"/>
              </a:rPr>
              <a:t>°, G. </a:t>
            </a:r>
            <a:r>
              <a:rPr lang="en-GB" sz="2000" dirty="0" err="1">
                <a:latin typeface="Calibri"/>
                <a:cs typeface="Calibri"/>
              </a:rPr>
              <a:t>Carapella</a:t>
            </a:r>
            <a:r>
              <a:rPr lang="en-GB" sz="2000" dirty="0">
                <a:latin typeface="Calibri"/>
                <a:cs typeface="Calibri"/>
              </a:rPr>
              <a:t>°, L. </a:t>
            </a:r>
            <a:r>
              <a:rPr lang="en-GB" sz="2000" dirty="0" err="1">
                <a:latin typeface="Calibri"/>
                <a:cs typeface="Calibri"/>
              </a:rPr>
              <a:t>Fasolo</a:t>
            </a:r>
            <a:r>
              <a:rPr lang="en-GB" sz="2000" dirty="0">
                <a:latin typeface="Calibri"/>
                <a:cs typeface="Calibri"/>
              </a:rPr>
              <a:t>*, E. Enrico* and S. Pagano° for the DARTWARS collaboration</a:t>
            </a:r>
          </a:p>
        </p:txBody>
      </p:sp>
      <p:sp>
        <p:nvSpPr>
          <p:cNvPr id="5" name="Rettangolo 4"/>
          <p:cNvSpPr/>
          <p:nvPr/>
        </p:nvSpPr>
        <p:spPr>
          <a:xfrm>
            <a:off x="100559" y="393527"/>
            <a:ext cx="11990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00FF"/>
                </a:solidFill>
                <a:latin typeface="Calibri"/>
                <a:cs typeface="Calibri"/>
              </a:rPr>
              <a:t>Characterization of Josephson junctions for JTWPA at T = 0.3K 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A4BAA3F-002C-4DB8-A8D4-85A5BBC7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0" y="5582439"/>
            <a:ext cx="4591530" cy="923687"/>
          </a:xfrm>
          <a:prstGeom prst="rect">
            <a:avLst/>
          </a:prstGeom>
        </p:spPr>
      </p:pic>
      <p:pic>
        <p:nvPicPr>
          <p:cNvPr id="7" name="Picture 9" descr="logo">
            <a:extLst>
              <a:ext uri="{FF2B5EF4-FFF2-40B4-BE49-F238E27FC236}">
                <a16:creationId xmlns:a16="http://schemas.microsoft.com/office/drawing/2014/main" id="{9DBF19BF-8897-46FF-8580-26F695A0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3693" y="5582439"/>
            <a:ext cx="1084879" cy="106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C25E2BA-F40D-4DC3-A012-6DF54D71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5549360"/>
            <a:ext cx="1892502" cy="956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1A7EE5-5E5E-4960-A697-BA29FB1EC6AF}"/>
              </a:ext>
            </a:extLst>
          </p:cNvPr>
          <p:cNvSpPr txBox="1"/>
          <p:nvPr/>
        </p:nvSpPr>
        <p:spPr>
          <a:xfrm>
            <a:off x="627531" y="2828836"/>
            <a:ext cx="8760393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alibri"/>
                <a:cs typeface="Calibri"/>
              </a:rPr>
              <a:t>°Physics Department, University of Salerno, Italy</a:t>
            </a:r>
          </a:p>
          <a:p>
            <a:r>
              <a:rPr lang="en-GB" sz="2400" dirty="0">
                <a:latin typeface="Calibri"/>
                <a:cs typeface="Calibri"/>
              </a:rPr>
              <a:t>*</a:t>
            </a:r>
            <a:r>
              <a:rPr lang="en-GB" sz="2400" dirty="0" err="1">
                <a:latin typeface="Calibri"/>
                <a:cs typeface="Calibri"/>
              </a:rPr>
              <a:t>INRiM</a:t>
            </a:r>
            <a:r>
              <a:rPr lang="en-GB" sz="2400" dirty="0">
                <a:latin typeface="Calibri"/>
                <a:cs typeface="Calibri"/>
              </a:rPr>
              <a:t>, Turin, Italy</a:t>
            </a:r>
          </a:p>
          <a:p>
            <a:r>
              <a:rPr lang="en-GB" sz="2400" dirty="0">
                <a:latin typeface="Calibri"/>
                <a:cs typeface="Calibri"/>
              </a:rPr>
              <a:t>   INFN, Italy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924" y="5665931"/>
            <a:ext cx="2602958" cy="84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11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CF8EA0D-4B9B-1E68-FDF2-4BFEBDC3E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98" y="125021"/>
            <a:ext cx="4684778" cy="3274585"/>
          </a:xfrm>
          <a:prstGeom prst="rect">
            <a:avLst/>
          </a:prstGeom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64A0BAFE-C4F0-E645-ADB6-8C7A49C2C5C7}"/>
              </a:ext>
            </a:extLst>
          </p:cNvPr>
          <p:cNvSpPr txBox="1">
            <a:spLocks/>
          </p:cNvSpPr>
          <p:nvPr/>
        </p:nvSpPr>
        <p:spPr>
          <a:xfrm>
            <a:off x="1300480" y="420402"/>
            <a:ext cx="3806196" cy="402725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it-IT" sz="2000" dirty="0">
                <a:latin typeface="Calibri"/>
                <a:cs typeface="Calibri"/>
              </a:rPr>
              <a:t>Test array X_52A_c  3 </a:t>
            </a:r>
            <a:r>
              <a:rPr lang="it-IT" sz="2000" dirty="0" err="1">
                <a:latin typeface="Calibri"/>
                <a:cs typeface="Calibri"/>
              </a:rPr>
              <a:t>JJs</a:t>
            </a:r>
            <a:r>
              <a:rPr lang="it-IT" sz="2000" dirty="0">
                <a:latin typeface="Calibri"/>
                <a:cs typeface="Calibri"/>
              </a:rPr>
              <a:t> in </a:t>
            </a:r>
            <a:r>
              <a:rPr lang="it-IT" sz="2000" dirty="0" err="1">
                <a:latin typeface="Calibri"/>
                <a:cs typeface="Calibri"/>
              </a:rPr>
              <a:t>series</a:t>
            </a:r>
            <a:endParaRPr lang="it-IT" sz="2000" dirty="0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750" y="0"/>
              <a:ext cx="1656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DC Measurement Results</a:t>
              </a:r>
            </a:p>
          </p:txBody>
        </p:sp>
      </p:grpSp>
      <p:sp>
        <p:nvSpPr>
          <p:cNvPr id="10" name="Rettangolo 9"/>
          <p:cNvSpPr/>
          <p:nvPr/>
        </p:nvSpPr>
        <p:spPr>
          <a:xfrm>
            <a:off x="5821515" y="762687"/>
            <a:ext cx="54676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Calibri"/>
                <a:cs typeface="Calibri"/>
              </a:rPr>
              <a:t>DC </a:t>
            </a:r>
            <a:r>
              <a:rPr lang="it-IT" sz="2000" dirty="0" err="1">
                <a:latin typeface="Calibri"/>
                <a:cs typeface="Calibri"/>
              </a:rPr>
              <a:t>characterization</a:t>
            </a:r>
            <a:r>
              <a:rPr lang="it-IT" sz="2000" dirty="0">
                <a:latin typeface="Calibri"/>
                <a:cs typeface="Calibri"/>
              </a:rPr>
              <a:t> of test </a:t>
            </a:r>
            <a:r>
              <a:rPr lang="it-IT" sz="2000" dirty="0" err="1">
                <a:latin typeface="Calibri"/>
                <a:cs typeface="Calibri"/>
              </a:rPr>
              <a:t>structures</a:t>
            </a:r>
            <a:endParaRPr lang="it-IT" sz="2000" dirty="0">
              <a:latin typeface="Calibri"/>
              <a:cs typeface="Calibri"/>
            </a:endParaRPr>
          </a:p>
          <a:p>
            <a:r>
              <a:rPr lang="it-IT" sz="2000" dirty="0">
                <a:latin typeface="Calibri"/>
                <a:cs typeface="Calibri"/>
              </a:rPr>
              <a:t>X_52A_c: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/>
                <a:cs typeface="Calibri"/>
              </a:rPr>
              <a:t>T = 0.350 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libri"/>
                <a:cs typeface="Calibri"/>
              </a:rPr>
              <a:t>I</a:t>
            </a:r>
            <a:r>
              <a:rPr lang="it-IT" sz="2000" baseline="-25000" dirty="0" err="1">
                <a:latin typeface="Calibri"/>
                <a:cs typeface="Calibri"/>
              </a:rPr>
              <a:t>c</a:t>
            </a:r>
            <a:r>
              <a:rPr lang="it-IT" sz="2000" dirty="0">
                <a:latin typeface="Calibri"/>
                <a:cs typeface="Calibri"/>
              </a:rPr>
              <a:t> = 1.6 </a:t>
            </a:r>
            <a:r>
              <a:rPr lang="it-IT" sz="2000" dirty="0" err="1">
                <a:latin typeface="Calibri"/>
                <a:ea typeface="Lucida Grande"/>
                <a:cs typeface="Calibri"/>
              </a:rPr>
              <a:t>μ</a:t>
            </a:r>
            <a:r>
              <a:rPr lang="it-IT" sz="2000" dirty="0" err="1">
                <a:latin typeface="Calibri"/>
                <a:cs typeface="Calibri"/>
              </a:rPr>
              <a:t>A</a:t>
            </a:r>
            <a:r>
              <a:rPr lang="it-IT" sz="2000" dirty="0">
                <a:latin typeface="Calibri"/>
                <a:cs typeface="Calibri"/>
              </a:rPr>
              <a:t>, 1.9 </a:t>
            </a:r>
            <a:r>
              <a:rPr lang="it-IT" sz="2000" dirty="0" err="1">
                <a:latin typeface="Calibri"/>
                <a:ea typeface="Lucida Grande"/>
                <a:cs typeface="Calibri"/>
              </a:rPr>
              <a:t>μ</a:t>
            </a:r>
            <a:r>
              <a:rPr lang="it-IT" sz="2000" dirty="0" err="1">
                <a:latin typeface="Calibri"/>
                <a:cs typeface="Calibri"/>
              </a:rPr>
              <a:t>A</a:t>
            </a:r>
            <a:r>
              <a:rPr lang="it-IT" sz="2000" dirty="0">
                <a:latin typeface="Calibri"/>
                <a:cs typeface="Calibri"/>
              </a:rPr>
              <a:t> and 2.3 </a:t>
            </a:r>
            <a:r>
              <a:rPr lang="it-IT" sz="2000" dirty="0" err="1">
                <a:latin typeface="Calibri"/>
                <a:ea typeface="Lucida Grande"/>
                <a:cs typeface="Calibri"/>
              </a:rPr>
              <a:t>μ</a:t>
            </a:r>
            <a:r>
              <a:rPr lang="it-IT" sz="2000" dirty="0" err="1">
                <a:latin typeface="Calibri"/>
                <a:cs typeface="Calibri"/>
              </a:rPr>
              <a:t>A</a:t>
            </a:r>
            <a:endParaRPr lang="it-IT" sz="2000" dirty="0">
              <a:latin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libri"/>
                <a:cs typeface="Calibri"/>
              </a:rPr>
              <a:t>R</a:t>
            </a:r>
            <a:r>
              <a:rPr lang="it-IT" sz="2000" baseline="-25000" dirty="0" err="1">
                <a:latin typeface="Calibri"/>
                <a:cs typeface="Calibri"/>
              </a:rPr>
              <a:t>n</a:t>
            </a:r>
            <a:r>
              <a:rPr lang="it-IT" sz="2000" dirty="0">
                <a:latin typeface="Calibri"/>
                <a:cs typeface="Calibri"/>
              </a:rPr>
              <a:t> = 237 </a:t>
            </a:r>
            <a:r>
              <a:rPr lang="it-IT" sz="2000" dirty="0">
                <a:latin typeface="Calibri"/>
                <a:ea typeface="Lucida Grande"/>
                <a:cs typeface="Calibri"/>
              </a:rPr>
              <a:t>Ω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 79 </a:t>
            </a:r>
            <a:r>
              <a:rPr lang="it-IT" sz="2000" dirty="0">
                <a:latin typeface="Calibri"/>
                <a:ea typeface="Lucida Grande"/>
                <a:cs typeface="Calibri"/>
              </a:rPr>
              <a:t>Ω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/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junction</a:t>
            </a:r>
            <a:endParaRPr lang="it-IT" sz="2000" dirty="0">
              <a:latin typeface="Calibri"/>
              <a:cs typeface="Calibri"/>
              <a:sym typeface="Wingdings" pitchFamily="2" charset="2"/>
            </a:endParaRPr>
          </a:p>
          <a:p>
            <a:r>
              <a:rPr lang="it-IT" sz="2000" dirty="0">
                <a:latin typeface="Calibri"/>
                <a:cs typeface="Calibri"/>
              </a:rPr>
              <a:t>X_52A_d: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/>
                <a:cs typeface="Calibri"/>
              </a:rPr>
              <a:t>Short</a:t>
            </a:r>
          </a:p>
          <a:p>
            <a:endParaRPr lang="it-IT" sz="2000" dirty="0">
              <a:latin typeface="Calibri"/>
              <a:cs typeface="Calibri"/>
            </a:endParaRPr>
          </a:p>
          <a:p>
            <a:r>
              <a:rPr lang="it-IT" sz="2000" dirty="0">
                <a:latin typeface="Calibri"/>
                <a:cs typeface="Calibri"/>
              </a:rPr>
              <a:t>X_52C_f: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IV </a:t>
            </a:r>
            <a:r>
              <a:rPr lang="it-IT" sz="2000" dirty="0" err="1"/>
              <a:t>critical</a:t>
            </a:r>
            <a:r>
              <a:rPr lang="it-IT" sz="2000" dirty="0"/>
              <a:t> </a:t>
            </a:r>
            <a:r>
              <a:rPr lang="it-IT" sz="2000" dirty="0" err="1"/>
              <a:t>currents</a:t>
            </a:r>
            <a:r>
              <a:rPr lang="it-IT" sz="2000" dirty="0"/>
              <a:t> are </a:t>
            </a:r>
            <a:r>
              <a:rPr lang="it-IT" sz="2000" dirty="0" err="1"/>
              <a:t>too</a:t>
            </a:r>
            <a:r>
              <a:rPr lang="it-IT" sz="2000" dirty="0"/>
              <a:t> high </a:t>
            </a:r>
            <a:r>
              <a:rPr lang="it-IT" sz="2000" dirty="0" err="1"/>
              <a:t>at</a:t>
            </a:r>
            <a:r>
              <a:rPr lang="it-IT" sz="2000" dirty="0"/>
              <a:t> 300 </a:t>
            </a:r>
            <a:r>
              <a:rPr lang="it-IT" sz="2000" dirty="0" err="1"/>
              <a:t>mK</a:t>
            </a:r>
            <a:r>
              <a:rPr lang="it-IT" sz="2000" dirty="0"/>
              <a:t>, </a:t>
            </a:r>
            <a:r>
              <a:rPr lang="it-IT" sz="2000" dirty="0" err="1"/>
              <a:t>probable</a:t>
            </a:r>
            <a:r>
              <a:rPr lang="it-IT" sz="2000" dirty="0"/>
              <a:t> short in the tunnel </a:t>
            </a:r>
            <a:r>
              <a:rPr lang="it-IT" sz="2000" dirty="0" err="1"/>
              <a:t>barrier</a:t>
            </a:r>
            <a:endParaRPr lang="it-IT" sz="2000" dirty="0">
              <a:latin typeface="Calibri"/>
              <a:cs typeface="Calibri"/>
            </a:endParaRPr>
          </a:p>
          <a:p>
            <a:endParaRPr lang="it-IT" sz="2000" dirty="0">
              <a:latin typeface="Calibri"/>
              <a:cs typeface="Calibri"/>
            </a:endParaRPr>
          </a:p>
          <a:p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The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measurements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of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other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test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junction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in the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same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chip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give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open or short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circuits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, due to 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damaged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JJs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. The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damage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of the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JJs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is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most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probably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due to ESD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discharges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during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the chip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mounting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 procedure (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bonding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, chip and sample holder </a:t>
            </a:r>
            <a:r>
              <a:rPr lang="it-IT" sz="2000" dirty="0" err="1">
                <a:latin typeface="Calibri"/>
                <a:cs typeface="Calibri"/>
                <a:sym typeface="Wingdings" pitchFamily="2" charset="2"/>
              </a:rPr>
              <a:t>handling</a:t>
            </a:r>
            <a:r>
              <a:rPr lang="it-IT" sz="2000" dirty="0">
                <a:latin typeface="Calibri"/>
                <a:cs typeface="Calibri"/>
                <a:sym typeface="Wingdings" pitchFamily="2" charset="2"/>
              </a:rPr>
              <a:t>). </a:t>
            </a:r>
            <a:r>
              <a:rPr lang="it-IT" sz="2000" b="1" dirty="0" err="1">
                <a:latin typeface="Calibri"/>
                <a:cs typeface="Calibri"/>
                <a:sym typeface="Wingdings" pitchFamily="2" charset="2"/>
              </a:rPr>
              <a:t>This</a:t>
            </a:r>
            <a:r>
              <a:rPr lang="it-IT" sz="2000" b="1" dirty="0">
                <a:latin typeface="Calibri"/>
                <a:cs typeface="Calibri"/>
                <a:sym typeface="Wingdings" pitchFamily="2" charset="2"/>
              </a:rPr>
              <a:t> procedure </a:t>
            </a:r>
            <a:r>
              <a:rPr lang="it-IT" sz="2000" b="1" dirty="0" err="1">
                <a:latin typeface="Calibri"/>
                <a:cs typeface="Calibri"/>
                <a:sym typeface="Wingdings" pitchFamily="2" charset="2"/>
              </a:rPr>
              <a:t>has</a:t>
            </a:r>
            <a:r>
              <a:rPr lang="it-IT" sz="2000" b="1" dirty="0">
                <a:latin typeface="Calibri"/>
                <a:cs typeface="Calibri"/>
                <a:sym typeface="Wingdings" pitchFamily="2" charset="2"/>
              </a:rPr>
              <a:t> to be </a:t>
            </a:r>
            <a:r>
              <a:rPr lang="it-IT" sz="2000" b="1" dirty="0" err="1">
                <a:latin typeface="Calibri"/>
                <a:cs typeface="Calibri"/>
                <a:sym typeface="Wingdings" pitchFamily="2" charset="2"/>
              </a:rPr>
              <a:t>revised</a:t>
            </a:r>
            <a:r>
              <a:rPr lang="it-IT" sz="2000" b="1" dirty="0">
                <a:latin typeface="Calibri"/>
                <a:cs typeface="Calibri"/>
                <a:sym typeface="Wingdings" pitchFamily="2" charset="2"/>
              </a:rPr>
              <a:t> to eliminate the </a:t>
            </a:r>
            <a:r>
              <a:rPr lang="it-IT" sz="2000" b="1" dirty="0" err="1">
                <a:latin typeface="Calibri"/>
                <a:cs typeface="Calibri"/>
                <a:sym typeface="Wingdings" pitchFamily="2" charset="2"/>
              </a:rPr>
              <a:t>problem</a:t>
            </a:r>
            <a:r>
              <a:rPr lang="it-IT" sz="2000" b="1" dirty="0">
                <a:latin typeface="Calibri"/>
                <a:cs typeface="Calibri"/>
                <a:sym typeface="Wingdings" pitchFamily="2" charset="2"/>
              </a:rPr>
              <a:t> 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29A25C-EF52-4F48-5285-B1EEB61F9F1E}"/>
              </a:ext>
            </a:extLst>
          </p:cNvPr>
          <p:cNvSpPr txBox="1"/>
          <p:nvPr/>
        </p:nvSpPr>
        <p:spPr>
          <a:xfrm>
            <a:off x="4924187" y="326549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CHIP X_52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0A23EDB-CE65-D5F8-A32A-3541240F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29" y="3291943"/>
            <a:ext cx="5000248" cy="3492976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5E0DA7A4-027F-ACBD-D749-C180E7098032}"/>
              </a:ext>
            </a:extLst>
          </p:cNvPr>
          <p:cNvSpPr txBox="1">
            <a:spLocks/>
          </p:cNvSpPr>
          <p:nvPr/>
        </p:nvSpPr>
        <p:spPr>
          <a:xfrm>
            <a:off x="1523687" y="3330006"/>
            <a:ext cx="3784489" cy="4027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it-IT" sz="2000" dirty="0">
                <a:latin typeface="Calibri"/>
                <a:cs typeface="Calibri"/>
              </a:rPr>
              <a:t>Test array X_52C_f  3 </a:t>
            </a:r>
            <a:r>
              <a:rPr lang="it-IT" sz="2000" dirty="0" err="1">
                <a:latin typeface="Calibri"/>
                <a:cs typeface="Calibri"/>
              </a:rPr>
              <a:t>JJs</a:t>
            </a:r>
            <a:r>
              <a:rPr lang="it-IT" sz="2000" dirty="0">
                <a:latin typeface="Calibri"/>
                <a:cs typeface="Calibri"/>
              </a:rPr>
              <a:t> in </a:t>
            </a:r>
            <a:r>
              <a:rPr lang="it-IT" sz="2000" dirty="0" err="1">
                <a:latin typeface="Calibri"/>
                <a:cs typeface="Calibri"/>
              </a:rPr>
              <a:t>series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753248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B13FED-1DD3-4A47-9827-EBE7A4463DBD}"/>
              </a:ext>
            </a:extLst>
          </p:cNvPr>
          <p:cNvSpPr txBox="1"/>
          <p:nvPr/>
        </p:nvSpPr>
        <p:spPr>
          <a:xfrm>
            <a:off x="154622" y="494492"/>
            <a:ext cx="495971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gen</a:t>
            </a:r>
            <a:r>
              <a:rPr lang="it-IT" b="1" dirty="0"/>
              <a:t> 2  chips</a:t>
            </a:r>
          </a:p>
          <a:p>
            <a:endParaRPr lang="it-IT" dirty="0"/>
          </a:p>
          <a:p>
            <a:r>
              <a:rPr lang="it-IT" b="1" dirty="0"/>
              <a:t>ID_013_01 JTWPA</a:t>
            </a:r>
          </a:p>
          <a:p>
            <a:r>
              <a:rPr lang="it-IT" dirty="0"/>
              <a:t>Complete redesign of TW</a:t>
            </a:r>
          </a:p>
          <a:p>
            <a:r>
              <a:rPr lang="it-IT" dirty="0" err="1"/>
              <a:t>Added</a:t>
            </a:r>
            <a:r>
              <a:rPr lang="it-IT" dirty="0"/>
              <a:t> </a:t>
            </a:r>
            <a:r>
              <a:rPr lang="it-IT" dirty="0" err="1"/>
              <a:t>lumped</a:t>
            </a:r>
            <a:r>
              <a:rPr lang="it-IT" dirty="0"/>
              <a:t> </a:t>
            </a:r>
            <a:r>
              <a:rPr lang="it-IT" dirty="0" err="1"/>
              <a:t>resonant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for </a:t>
            </a:r>
            <a:r>
              <a:rPr lang="it-IT" dirty="0" err="1"/>
              <a:t>resonant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matching </a:t>
            </a:r>
          </a:p>
          <a:p>
            <a:r>
              <a:rPr lang="it-IT" dirty="0"/>
              <a:t>No EBL </a:t>
            </a:r>
            <a:r>
              <a:rPr lang="it-IT" dirty="0" err="1"/>
              <a:t>lithography</a:t>
            </a:r>
            <a:r>
              <a:rPr lang="it-IT" dirty="0"/>
              <a:t> (</a:t>
            </a:r>
            <a:r>
              <a:rPr lang="it-IT" dirty="0" err="1"/>
              <a:t>faster</a:t>
            </a:r>
            <a:r>
              <a:rPr lang="it-IT" dirty="0"/>
              <a:t> </a:t>
            </a:r>
            <a:r>
              <a:rPr lang="it-IT" dirty="0" err="1"/>
              <a:t>turnaoround</a:t>
            </a:r>
            <a:r>
              <a:rPr lang="it-IT" dirty="0"/>
              <a:t>)</a:t>
            </a:r>
          </a:p>
          <a:p>
            <a:r>
              <a:rPr lang="it-IT" dirty="0" err="1"/>
              <a:t>Added</a:t>
            </a:r>
            <a:r>
              <a:rPr lang="it-IT" dirty="0"/>
              <a:t> Ti </a:t>
            </a:r>
            <a:r>
              <a:rPr lang="it-IT" dirty="0" err="1"/>
              <a:t>underlayer</a:t>
            </a:r>
            <a:r>
              <a:rPr lang="it-IT" dirty="0"/>
              <a:t> for base </a:t>
            </a:r>
            <a:r>
              <a:rPr lang="it-IT" dirty="0" err="1"/>
              <a:t>electrode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uniformity</a:t>
            </a:r>
            <a:endParaRPr lang="it-IT" dirty="0"/>
          </a:p>
          <a:p>
            <a:endParaRPr lang="it-IT" dirty="0"/>
          </a:p>
          <a:p>
            <a:r>
              <a:rPr lang="it-IT" b="1" dirty="0"/>
              <a:t>SUB_02 Test chip</a:t>
            </a:r>
          </a:p>
          <a:p>
            <a:endParaRPr lang="it-IT" dirty="0"/>
          </a:p>
          <a:p>
            <a:r>
              <a:rPr lang="it-IT" dirty="0"/>
              <a:t>Test chip with </a:t>
            </a:r>
            <a:r>
              <a:rPr lang="it-IT" dirty="0" err="1"/>
              <a:t>several</a:t>
            </a:r>
            <a:r>
              <a:rPr lang="it-IT" dirty="0"/>
              <a:t> JJ arrays with 1 to 5 </a:t>
            </a:r>
            <a:r>
              <a:rPr lang="it-IT" dirty="0" err="1"/>
              <a:t>junctions</a:t>
            </a:r>
            <a:endParaRPr lang="it-IT" dirty="0"/>
          </a:p>
          <a:p>
            <a:r>
              <a:rPr lang="it-IT" dirty="0"/>
              <a:t>JJ </a:t>
            </a:r>
            <a:r>
              <a:rPr lang="it-IT" dirty="0" err="1"/>
              <a:t>resistance</a:t>
            </a:r>
            <a:r>
              <a:rPr lang="it-IT" dirty="0"/>
              <a:t> </a:t>
            </a:r>
            <a:r>
              <a:rPr lang="it-IT" dirty="0" err="1"/>
              <a:t>measured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MIB </a:t>
            </a:r>
            <a:r>
              <a:rPr lang="it-IT" dirty="0" err="1"/>
              <a:t>at</a:t>
            </a:r>
            <a:r>
              <a:rPr lang="it-IT" dirty="0"/>
              <a:t> room temperature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Chips </a:t>
            </a:r>
            <a:r>
              <a:rPr lang="it-IT" dirty="0" err="1"/>
              <a:t>delivered</a:t>
            </a:r>
            <a:endParaRPr lang="it-IT" dirty="0"/>
          </a:p>
          <a:p>
            <a:r>
              <a:rPr lang="it-IT" dirty="0"/>
              <a:t>ID_013_01_A   JTWPA</a:t>
            </a:r>
          </a:p>
          <a:p>
            <a:r>
              <a:rPr lang="it-IT" dirty="0"/>
              <a:t>ID_013_01_B   JTWPA</a:t>
            </a:r>
          </a:p>
          <a:p>
            <a:r>
              <a:rPr lang="it-IT" dirty="0"/>
              <a:t>SUB_02_F  test JJ arrays  </a:t>
            </a:r>
          </a:p>
          <a:p>
            <a:r>
              <a:rPr lang="it-IT" dirty="0"/>
              <a:t>SUB_02_J  test JJ arrays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05B012F-7D0C-182E-3180-B4DB3EFD8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080" y="1338198"/>
            <a:ext cx="3080406" cy="449101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DEC42D8-C28E-7375-9460-1758552F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445" y="1338198"/>
            <a:ext cx="2725627" cy="2695566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F2A66BF4-EFA8-E3FF-13F4-BDB05E5E3A99}"/>
              </a:ext>
            </a:extLst>
          </p:cNvPr>
          <p:cNvGrpSpPr>
            <a:grpSpLocks/>
          </p:cNvGrpSpPr>
          <p:nvPr/>
        </p:nvGrpSpPr>
        <p:grpSpPr bwMode="auto">
          <a:xfrm>
            <a:off x="0" y="83542"/>
            <a:ext cx="12191999" cy="523876"/>
            <a:chOff x="1002" y="0"/>
            <a:chExt cx="4640" cy="330"/>
          </a:xfrm>
        </p:grpSpPr>
        <p:sp>
          <p:nvSpPr>
            <p:cNvPr id="4" name="Line 5">
              <a:extLst>
                <a:ext uri="{FF2B5EF4-FFF2-40B4-BE49-F238E27FC236}">
                  <a16:creationId xmlns:a16="http://schemas.microsoft.com/office/drawing/2014/main" id="{B6DE1789-1CAA-E1FD-D68D-AD6CE0335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F67CD36C-2BB3-1E2E-0D74-8CFF9019B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4" y="0"/>
              <a:ext cx="2122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JTWPA: samples description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E049140-8C23-A3D4-6B41-4F913BA988A3}"/>
              </a:ext>
            </a:extLst>
          </p:cNvPr>
          <p:cNvSpPr txBox="1"/>
          <p:nvPr/>
        </p:nvSpPr>
        <p:spPr>
          <a:xfrm>
            <a:off x="6464026" y="943404"/>
            <a:ext cx="991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SUB_02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699B8D1-5180-B95C-FF9E-EDAB9333C895}"/>
              </a:ext>
            </a:extLst>
          </p:cNvPr>
          <p:cNvSpPr txBox="1"/>
          <p:nvPr/>
        </p:nvSpPr>
        <p:spPr>
          <a:xfrm>
            <a:off x="9490509" y="921818"/>
            <a:ext cx="1549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ID_013_01 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F210EC2-FB55-00DE-27F3-98DA5AD57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054" y="4078892"/>
            <a:ext cx="3928710" cy="248158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E39B8A6-78E3-3FCF-3FC5-877C1A1EE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1679" y="5829210"/>
            <a:ext cx="2063884" cy="92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7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750" y="0"/>
              <a:ext cx="1656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DC Measurement Results</a:t>
              </a:r>
            </a:p>
          </p:txBody>
        </p:sp>
      </p:grpSp>
      <p:sp>
        <p:nvSpPr>
          <p:cNvPr id="10" name="Rettangolo 9"/>
          <p:cNvSpPr/>
          <p:nvPr/>
        </p:nvSpPr>
        <p:spPr>
          <a:xfrm>
            <a:off x="414214" y="-15091"/>
            <a:ext cx="3866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latin typeface="Calibri"/>
                <a:cs typeface="Calibri"/>
              </a:rPr>
              <a:t>DC </a:t>
            </a:r>
            <a:r>
              <a:rPr lang="it-IT" sz="2000" dirty="0" err="1">
                <a:latin typeface="Calibri"/>
                <a:cs typeface="Calibri"/>
              </a:rPr>
              <a:t>characterization</a:t>
            </a:r>
            <a:r>
              <a:rPr lang="it-IT" sz="2000" dirty="0">
                <a:latin typeface="Calibri"/>
                <a:cs typeface="Calibri"/>
              </a:rPr>
              <a:t> of JTWPA </a:t>
            </a:r>
            <a:r>
              <a:rPr lang="it-IT" sz="2000" dirty="0" err="1">
                <a:latin typeface="Calibri"/>
                <a:cs typeface="Calibri"/>
              </a:rPr>
              <a:t>gen</a:t>
            </a:r>
            <a:r>
              <a:rPr lang="it-IT" sz="2000" dirty="0">
                <a:latin typeface="Calibri"/>
                <a:cs typeface="Calibri"/>
              </a:rPr>
              <a:t> 2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8A4458-1FEB-8702-6CB6-2DCCD3927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05" y="3479748"/>
            <a:ext cx="4443256" cy="314150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D9C3D4C-54FD-90EB-919F-CAF48DD13B42}"/>
              </a:ext>
            </a:extLst>
          </p:cNvPr>
          <p:cNvSpPr txBox="1"/>
          <p:nvPr/>
        </p:nvSpPr>
        <p:spPr>
          <a:xfrm>
            <a:off x="5005136" y="634674"/>
            <a:ext cx="69591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chip  SUB_02F</a:t>
            </a:r>
          </a:p>
          <a:p>
            <a:r>
              <a:rPr lang="it-IT" dirty="0"/>
              <a:t>The I-V </a:t>
            </a:r>
            <a:r>
              <a:rPr lang="it-IT" dirty="0" err="1"/>
              <a:t>curves</a:t>
            </a:r>
            <a:r>
              <a:rPr lang="it-IT" dirty="0"/>
              <a:t> show signatures of </a:t>
            </a:r>
            <a:r>
              <a:rPr lang="it-IT" dirty="0" err="1"/>
              <a:t>superconducting</a:t>
            </a:r>
            <a:r>
              <a:rPr lang="it-IT" dirty="0"/>
              <a:t> gap (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dV</a:t>
            </a:r>
            <a:r>
              <a:rPr lang="it-IT" dirty="0"/>
              <a:t>/</a:t>
            </a:r>
            <a:r>
              <a:rPr lang="it-IT" dirty="0" err="1"/>
              <a:t>dI</a:t>
            </a:r>
            <a:r>
              <a:rPr lang="it-IT" dirty="0"/>
              <a:t> plots)</a:t>
            </a:r>
          </a:p>
          <a:p>
            <a:r>
              <a:rPr lang="it-IT" dirty="0"/>
              <a:t>No </a:t>
            </a:r>
            <a:r>
              <a:rPr lang="it-IT" dirty="0" err="1"/>
              <a:t>critical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visible</a:t>
            </a:r>
            <a:r>
              <a:rPr lang="it-IT" dirty="0"/>
              <a:t>.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At T = 400 </a:t>
            </a:r>
            <a:r>
              <a:rPr lang="it-IT" dirty="0" err="1"/>
              <a:t>mK</a:t>
            </a:r>
            <a:r>
              <a:rPr lang="it-IT" dirty="0"/>
              <a:t> one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of the </a:t>
            </a:r>
            <a:r>
              <a:rPr lang="it-IT" dirty="0" err="1"/>
              <a:t>junction</a:t>
            </a:r>
            <a:r>
              <a:rPr lang="it-IT" dirty="0"/>
              <a:t> </a:t>
            </a:r>
            <a:r>
              <a:rPr lang="it-IT" dirty="0" err="1"/>
              <a:t>electrodes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in the </a:t>
            </a:r>
            <a:r>
              <a:rPr lang="it-IT" dirty="0" err="1"/>
              <a:t>normal</a:t>
            </a:r>
            <a:r>
              <a:rPr lang="it-IT" dirty="0"/>
              <a:t> state. </a:t>
            </a:r>
          </a:p>
          <a:p>
            <a:endParaRPr lang="it-IT" dirty="0"/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probably</a:t>
            </a:r>
            <a:r>
              <a:rPr lang="it-IT" dirty="0"/>
              <a:t> due to the </a:t>
            </a:r>
            <a:r>
              <a:rPr lang="it-IT" dirty="0" err="1"/>
              <a:t>bilayer</a:t>
            </a:r>
            <a:r>
              <a:rPr lang="it-IT" dirty="0"/>
              <a:t> Ti(5nm)/Al(25nm)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base </a:t>
            </a:r>
            <a:r>
              <a:rPr lang="it-IT" dirty="0" err="1"/>
              <a:t>electrode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decreased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Tc </a:t>
            </a:r>
            <a:r>
              <a:rPr lang="it-IT" dirty="0" err="1"/>
              <a:t>below</a:t>
            </a:r>
            <a:r>
              <a:rPr lang="it-IT" dirty="0"/>
              <a:t> 400 </a:t>
            </a:r>
            <a:r>
              <a:rPr lang="it-IT" dirty="0" err="1"/>
              <a:t>mK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Therefore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 test the RF </a:t>
            </a:r>
            <a:r>
              <a:rPr lang="it-IT" dirty="0" err="1"/>
              <a:t>properties</a:t>
            </a:r>
            <a:r>
              <a:rPr lang="it-IT" dirty="0"/>
              <a:t> of JTWPA</a:t>
            </a:r>
          </a:p>
          <a:p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7C2FBE9-C2F0-941A-728B-6C94581D4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34" y="467819"/>
            <a:ext cx="4506827" cy="31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90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56035F48-4ED4-46B6-73F2-70A9BBF99C29}"/>
              </a:ext>
            </a:extLst>
          </p:cNvPr>
          <p:cNvGrpSpPr>
            <a:grpSpLocks/>
          </p:cNvGrpSpPr>
          <p:nvPr/>
        </p:nvGrpSpPr>
        <p:grpSpPr bwMode="auto">
          <a:xfrm>
            <a:off x="0" y="83542"/>
            <a:ext cx="12191999" cy="523876"/>
            <a:chOff x="1002" y="0"/>
            <a:chExt cx="4640" cy="330"/>
          </a:xfrm>
        </p:grpSpPr>
        <p:sp>
          <p:nvSpPr>
            <p:cNvPr id="3" name="Line 5">
              <a:extLst>
                <a:ext uri="{FF2B5EF4-FFF2-40B4-BE49-F238E27FC236}">
                  <a16:creationId xmlns:a16="http://schemas.microsoft.com/office/drawing/2014/main" id="{989960E9-DB16-5854-8CA2-DE3F02FF8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47F79D24-56DA-F012-51EF-44A76AC31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4" y="0"/>
              <a:ext cx="2122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Conclusions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B55466-16F2-D260-8EF9-E361C1C83E2A}"/>
              </a:ext>
            </a:extLst>
          </p:cNvPr>
          <p:cNvSpPr txBox="1"/>
          <p:nvPr/>
        </p:nvSpPr>
        <p:spPr>
          <a:xfrm>
            <a:off x="144380" y="877393"/>
            <a:ext cx="88359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have tested 2 types of JTWPA: X_52 and ID_013_01 and a test chip: SUB_02 </a:t>
            </a:r>
          </a:p>
          <a:p>
            <a:endParaRPr lang="en-GB" dirty="0"/>
          </a:p>
          <a:p>
            <a:r>
              <a:rPr lang="en-GB" dirty="0"/>
              <a:t>The cryogenic setup works down to 300 </a:t>
            </a:r>
            <a:r>
              <a:rPr lang="en-GB" dirty="0" err="1"/>
              <a:t>mK</a:t>
            </a:r>
            <a:r>
              <a:rPr lang="en-GB" dirty="0"/>
              <a:t> but we are facing thermal stability problems at the base temperature, that will be addressed. </a:t>
            </a:r>
          </a:p>
          <a:p>
            <a:r>
              <a:rPr lang="en-GB" dirty="0"/>
              <a:t>The RF setup works and we have performed a basic characterization</a:t>
            </a:r>
          </a:p>
          <a:p>
            <a:endParaRPr lang="en-GB" dirty="0"/>
          </a:p>
          <a:p>
            <a:r>
              <a:rPr lang="en-GB" dirty="0"/>
              <a:t>The DC measurements of the 1° generation JTWPA (X_52) show JJ with critical current in the correct range, but with a relatively high dispersion.</a:t>
            </a:r>
          </a:p>
          <a:p>
            <a:r>
              <a:rPr lang="en-GB" dirty="0"/>
              <a:t>The chip is </a:t>
            </a:r>
            <a:r>
              <a:rPr lang="en-GB" b="1" dirty="0"/>
              <a:t>very</a:t>
            </a:r>
            <a:r>
              <a:rPr lang="en-GB" dirty="0"/>
              <a:t> sensitive to ESD and a more accurate handling procedure is necessary</a:t>
            </a:r>
          </a:p>
          <a:p>
            <a:endParaRPr lang="en-GB" dirty="0"/>
          </a:p>
          <a:p>
            <a:r>
              <a:rPr lang="en-GB" dirty="0"/>
              <a:t>The 2° generation chips (both ID_013_01 and SUB_2) do not show critical currents down to 350 </a:t>
            </a:r>
            <a:r>
              <a:rPr lang="en-GB" dirty="0" err="1"/>
              <a:t>mK.</a:t>
            </a:r>
            <a:r>
              <a:rPr lang="en-GB" dirty="0"/>
              <a:t> The opening of superconducting gap is evident at 400 </a:t>
            </a:r>
            <a:r>
              <a:rPr lang="en-GB" dirty="0" err="1"/>
              <a:t>mK</a:t>
            </a:r>
            <a:r>
              <a:rPr lang="en-GB" dirty="0"/>
              <a:t> but at least one of the electrodes is still in the normal state.</a:t>
            </a:r>
          </a:p>
          <a:p>
            <a:r>
              <a:rPr lang="en-GB" dirty="0"/>
              <a:t>After discussion with colleagues at INRIM, we have concluded that this is due to the presence of a bi-layer  </a:t>
            </a:r>
            <a:r>
              <a:rPr lang="en-GB" dirty="0" err="1"/>
              <a:t>Ti</a:t>
            </a:r>
            <a:r>
              <a:rPr lang="en-GB" dirty="0"/>
              <a:t>/Al as base electrode in the 2</a:t>
            </a:r>
            <a:r>
              <a:rPr lang="en-GB" baseline="30000" dirty="0"/>
              <a:t>nd</a:t>
            </a:r>
            <a:r>
              <a:rPr lang="en-GB" dirty="0"/>
              <a:t> generation chips, which strongly decreases its critical temperature. Such bilayer will be eliminated in next chips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6C4A733-C77D-CBC9-7CCF-67F704A70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5" t="10312"/>
          <a:stretch/>
        </p:blipFill>
        <p:spPr>
          <a:xfrm>
            <a:off x="9483206" y="699644"/>
            <a:ext cx="2088682" cy="20705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85E05EC-C8A6-CB84-1CC7-D7F6A6172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422"/>
          <a:stretch/>
        </p:blipFill>
        <p:spPr>
          <a:xfrm>
            <a:off x="9483206" y="2631719"/>
            <a:ext cx="1927374" cy="201130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893493D-D709-6E04-8843-2E7834723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859" y="4638124"/>
            <a:ext cx="1897721" cy="187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07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AF6163AC-084B-814A-80E9-6F9231DBC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35180" y="2168006"/>
            <a:ext cx="5607907" cy="4205930"/>
          </a:xfrm>
          <a:prstGeom prst="rect">
            <a:avLst/>
          </a:prstGeom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109" y="0"/>
              <a:ext cx="1297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Preliminary Results</a:t>
              </a: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5BB374-9805-2745-AAFB-04BEC3EAFAAA}"/>
              </a:ext>
            </a:extLst>
          </p:cNvPr>
          <p:cNvSpPr txBox="1"/>
          <p:nvPr/>
        </p:nvSpPr>
        <p:spPr>
          <a:xfrm>
            <a:off x="435179" y="1003360"/>
            <a:ext cx="3882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FF00FF"/>
                </a:solidFill>
                <a:latin typeface="Calibri"/>
                <a:cs typeface="Calibri"/>
              </a:rPr>
              <a:t>The Salerno group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98" y="1028526"/>
            <a:ext cx="3568349" cy="47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32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71128"/>
            <a:ext cx="12192000" cy="584200"/>
            <a:chOff x="1002" y="0"/>
            <a:chExt cx="4640" cy="368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897" y="0"/>
              <a:ext cx="565" cy="3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333399"/>
                  </a:solidFill>
                  <a:latin typeface="Calibri"/>
                  <a:cs typeface="Calibri"/>
                </a:rPr>
                <a:t>Outline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F7A1EA-3D90-4EAC-8A3F-11042B2C3F7E}"/>
              </a:ext>
            </a:extLst>
          </p:cNvPr>
          <p:cNvSpPr txBox="1"/>
          <p:nvPr/>
        </p:nvSpPr>
        <p:spPr>
          <a:xfrm>
            <a:off x="3462358" y="1242228"/>
            <a:ext cx="4719115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FF"/>
                </a:solidFill>
                <a:cs typeface="Calibri"/>
              </a:rPr>
              <a:t>Experimental setup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FF"/>
                </a:solidFill>
                <a:cs typeface="Calibri"/>
              </a:rPr>
              <a:t>Samples description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FF"/>
                </a:solidFill>
                <a:cs typeface="Calibri"/>
              </a:rPr>
              <a:t>Preliminary results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FF"/>
                </a:solidFill>
                <a:cs typeface="Calibri"/>
              </a:rPr>
              <a:t>Conclusions and outlook</a:t>
            </a:r>
          </a:p>
        </p:txBody>
      </p:sp>
    </p:spTree>
    <p:extLst>
      <p:ext uri="{BB962C8B-B14F-4D97-AF65-F5344CB8AC3E}">
        <p14:creationId xmlns:p14="http://schemas.microsoft.com/office/powerpoint/2010/main" val="3487805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id="{3DABB30C-B0DC-FC4B-8FBF-90F190D30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91" r="25828" b="31792"/>
          <a:stretch/>
        </p:blipFill>
        <p:spPr>
          <a:xfrm rot="5400000">
            <a:off x="8944788" y="1728306"/>
            <a:ext cx="3854654" cy="1887166"/>
          </a:xfrm>
          <a:prstGeom prst="rect">
            <a:avLst/>
          </a:prstGeom>
        </p:spPr>
      </p:pic>
      <p:pic>
        <p:nvPicPr>
          <p:cNvPr id="28" name="Immagine 27" descr="Immagine che contiene interni, ingombro&#10;&#10;Descrizione generata automaticamente">
            <a:extLst>
              <a:ext uri="{FF2B5EF4-FFF2-40B4-BE49-F238E27FC236}">
                <a16:creationId xmlns:a16="http://schemas.microsoft.com/office/drawing/2014/main" id="{B2687B5B-5AD1-054D-8293-5423E815B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43" r="7619" b="46983"/>
          <a:stretch/>
        </p:blipFill>
        <p:spPr>
          <a:xfrm rot="10800000">
            <a:off x="176893" y="2024258"/>
            <a:ext cx="8447314" cy="2460174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0ADF083-6B19-B94C-9CF0-FB99715BEA89}"/>
              </a:ext>
            </a:extLst>
          </p:cNvPr>
          <p:cNvSpPr txBox="1"/>
          <p:nvPr/>
        </p:nvSpPr>
        <p:spPr>
          <a:xfrm>
            <a:off x="941657" y="4947974"/>
            <a:ext cx="142292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Sample stage</a:t>
            </a:r>
          </a:p>
        </p:txBody>
      </p:sp>
      <p:pic>
        <p:nvPicPr>
          <p:cNvPr id="5" name="Immagine 4" descr="Immagine che contiene musica, fagotto&#10;&#10;Descrizione generata automaticamente">
            <a:extLst>
              <a:ext uri="{FF2B5EF4-FFF2-40B4-BE49-F238E27FC236}">
                <a16:creationId xmlns:a16="http://schemas.microsoft.com/office/drawing/2014/main" id="{4B22E558-4C3A-DE4A-A45A-8492ED8A1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515"/>
          <a:stretch/>
        </p:blipFill>
        <p:spPr>
          <a:xfrm>
            <a:off x="-3004" y="5317306"/>
            <a:ext cx="10280073" cy="1533915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D6325FB-4D7B-8C4E-8FC9-CA1E2F9100A0}"/>
              </a:ext>
            </a:extLst>
          </p:cNvPr>
          <p:cNvSpPr txBox="1"/>
          <p:nvPr/>
        </p:nvSpPr>
        <p:spPr>
          <a:xfrm>
            <a:off x="3217581" y="4947974"/>
            <a:ext cx="142292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baseline="300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He stage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9C037CF-3AD7-2546-87C2-9270387E5CE4}"/>
              </a:ext>
            </a:extLst>
          </p:cNvPr>
          <p:cNvSpPr txBox="1"/>
          <p:nvPr/>
        </p:nvSpPr>
        <p:spPr>
          <a:xfrm>
            <a:off x="5524408" y="4947974"/>
            <a:ext cx="149666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1K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pot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212F74A-BF79-574B-8190-AD6B98EA2292}"/>
              </a:ext>
            </a:extLst>
          </p:cNvPr>
          <p:cNvSpPr txBox="1"/>
          <p:nvPr/>
        </p:nvSpPr>
        <p:spPr>
          <a:xfrm>
            <a:off x="8319065" y="4669098"/>
            <a:ext cx="195800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Cryogenic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Amplifier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@ 4.2K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9497AC0-6F9C-0E40-ADB5-824F36D9B4AC}"/>
              </a:ext>
            </a:extLst>
          </p:cNvPr>
          <p:cNvSpPr txBox="1"/>
          <p:nvPr/>
        </p:nvSpPr>
        <p:spPr>
          <a:xfrm>
            <a:off x="10659691" y="5606694"/>
            <a:ext cx="81593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RF in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07F95F5-5D6F-C748-AEC0-B3B239793F8B}"/>
              </a:ext>
            </a:extLst>
          </p:cNvPr>
          <p:cNvSpPr txBox="1"/>
          <p:nvPr/>
        </p:nvSpPr>
        <p:spPr>
          <a:xfrm>
            <a:off x="10659691" y="6084263"/>
            <a:ext cx="81593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RF out</a:t>
            </a: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4ABAD880-C04E-2543-8D31-64047DA84A36}"/>
              </a:ext>
            </a:extLst>
          </p:cNvPr>
          <p:cNvSpPr/>
          <p:nvPr/>
        </p:nvSpPr>
        <p:spPr>
          <a:xfrm>
            <a:off x="10277069" y="6204317"/>
            <a:ext cx="382622" cy="12847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destra 43">
            <a:extLst>
              <a:ext uri="{FF2B5EF4-FFF2-40B4-BE49-F238E27FC236}">
                <a16:creationId xmlns:a16="http://schemas.microsoft.com/office/drawing/2014/main" id="{84DFD34E-2AB8-4C4F-8064-CB9E059C8717}"/>
              </a:ext>
            </a:extLst>
          </p:cNvPr>
          <p:cNvSpPr/>
          <p:nvPr/>
        </p:nvSpPr>
        <p:spPr>
          <a:xfrm rot="10800000">
            <a:off x="10277069" y="5740742"/>
            <a:ext cx="382622" cy="12847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10C34F4-8BB4-E047-96F5-1D2D402AA4C5}"/>
              </a:ext>
            </a:extLst>
          </p:cNvPr>
          <p:cNvSpPr txBox="1"/>
          <p:nvPr/>
        </p:nvSpPr>
        <p:spPr>
          <a:xfrm>
            <a:off x="2977625" y="3601327"/>
            <a:ext cx="131222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baseline="3000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He stage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3B3198A-15D9-CD47-9460-6AE762F76B5F}"/>
              </a:ext>
            </a:extLst>
          </p:cNvPr>
          <p:cNvSpPr txBox="1"/>
          <p:nvPr/>
        </p:nvSpPr>
        <p:spPr>
          <a:xfrm>
            <a:off x="941657" y="3621494"/>
            <a:ext cx="92132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shield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150A39C-B9AA-F347-A759-49BC6652E9B3}"/>
              </a:ext>
            </a:extLst>
          </p:cNvPr>
          <p:cNvCxnSpPr/>
          <p:nvPr/>
        </p:nvCxnSpPr>
        <p:spPr>
          <a:xfrm flipH="1">
            <a:off x="8624207" y="2024258"/>
            <a:ext cx="2154260" cy="1404742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10637" y="57274"/>
            <a:ext cx="12191999" cy="523876"/>
            <a:chOff x="1002" y="0"/>
            <a:chExt cx="4640" cy="330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4164" y="0"/>
              <a:ext cx="1242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Cryogenic setup</a:t>
              </a: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" y="581150"/>
            <a:ext cx="2282403" cy="109776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849163" y="361404"/>
            <a:ext cx="60247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  <a:cs typeface="Calibri"/>
              </a:rPr>
              <a:t>Oxford </a:t>
            </a:r>
            <a:r>
              <a:rPr lang="en-US" sz="2800" b="1" dirty="0" err="1">
                <a:solidFill>
                  <a:srgbClr val="0000FF"/>
                </a:solidFill>
                <a:latin typeface="Calibri"/>
                <a:cs typeface="Calibri"/>
              </a:rPr>
              <a:t>Heliox</a:t>
            </a:r>
            <a:r>
              <a:rPr lang="en-US" sz="2800" b="1" dirty="0">
                <a:solidFill>
                  <a:srgbClr val="0000FF"/>
                </a:solidFill>
                <a:latin typeface="Calibri"/>
                <a:cs typeface="Calibri"/>
              </a:rPr>
              <a:t> VL </a:t>
            </a:r>
            <a:r>
              <a:rPr lang="en-US" sz="2800" b="1" baseline="30000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  <a:r>
              <a:rPr lang="en-US" sz="2800" b="1" dirty="0">
                <a:solidFill>
                  <a:srgbClr val="0000FF"/>
                </a:solidFill>
                <a:latin typeface="Calibri"/>
                <a:cs typeface="Calibri"/>
              </a:rPr>
              <a:t>He  cryostat</a:t>
            </a:r>
          </a:p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Base T = 245mK 	Cooling Power = 40 </a:t>
            </a:r>
            <a:r>
              <a:rPr lang="en-US" dirty="0" err="1">
                <a:solidFill>
                  <a:srgbClr val="0000FF"/>
                </a:solidFill>
                <a:latin typeface="Calibri"/>
                <a:cs typeface="Calibri"/>
              </a:rPr>
              <a:t>μW</a:t>
            </a: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 at T &lt; 290 </a:t>
            </a:r>
            <a:r>
              <a:rPr lang="en-US" dirty="0" err="1">
                <a:solidFill>
                  <a:srgbClr val="0000FF"/>
                </a:solidFill>
                <a:latin typeface="Calibri"/>
                <a:cs typeface="Calibri"/>
              </a:rPr>
              <a:t>mK</a:t>
            </a:r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Hold time = several hours 	Recycle time = 1h</a:t>
            </a:r>
          </a:p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OK for testing Al based junctions</a:t>
            </a:r>
          </a:p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Needed adaptations for MW signals</a:t>
            </a:r>
          </a:p>
        </p:txBody>
      </p:sp>
      <p:sp>
        <p:nvSpPr>
          <p:cNvPr id="2" name="Freccia angolare in su 1">
            <a:extLst>
              <a:ext uri="{FF2B5EF4-FFF2-40B4-BE49-F238E27FC236}">
                <a16:creationId xmlns:a16="http://schemas.microsoft.com/office/drawing/2014/main" id="{8BF3613F-825E-734F-96C2-92E1AD0DACB6}"/>
              </a:ext>
            </a:extLst>
          </p:cNvPr>
          <p:cNvSpPr/>
          <p:nvPr/>
        </p:nvSpPr>
        <p:spPr>
          <a:xfrm rot="14774418">
            <a:off x="693331" y="3205660"/>
            <a:ext cx="452927" cy="512748"/>
          </a:xfrm>
          <a:prstGeom prst="bentUp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su 6">
            <a:extLst>
              <a:ext uri="{FF2B5EF4-FFF2-40B4-BE49-F238E27FC236}">
                <a16:creationId xmlns:a16="http://schemas.microsoft.com/office/drawing/2014/main" id="{E0CD2C25-E953-1042-8385-22CC55F448EE}"/>
              </a:ext>
            </a:extLst>
          </p:cNvPr>
          <p:cNvSpPr/>
          <p:nvPr/>
        </p:nvSpPr>
        <p:spPr>
          <a:xfrm>
            <a:off x="3689088" y="3106278"/>
            <a:ext cx="239282" cy="495049"/>
          </a:xfrm>
          <a:prstGeom prst="up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888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parete&#10;&#10;Descrizione generata automaticamente">
            <a:extLst>
              <a:ext uri="{FF2B5EF4-FFF2-40B4-BE49-F238E27FC236}">
                <a16:creationId xmlns:a16="http://schemas.microsoft.com/office/drawing/2014/main" id="{14F8004D-125C-A540-A8C9-B1D118B29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29" t="26204" r="32900" b="24825"/>
          <a:stretch/>
        </p:blipFill>
        <p:spPr>
          <a:xfrm rot="16200000">
            <a:off x="1465119" y="65988"/>
            <a:ext cx="1491342" cy="3195720"/>
          </a:xfrm>
          <a:prstGeom prst="rect">
            <a:avLst/>
          </a:prstGeom>
        </p:spPr>
      </p:pic>
      <p:pic>
        <p:nvPicPr>
          <p:cNvPr id="16" name="Immagine 15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30559EB5-D64D-D041-8C6C-4997A959B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90"/>
          <a:stretch/>
        </p:blipFill>
        <p:spPr>
          <a:xfrm rot="5400000">
            <a:off x="1199938" y="3283561"/>
            <a:ext cx="3033934" cy="271502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FE4C252-2235-FE44-8859-5CA2188641AC}"/>
              </a:ext>
            </a:extLst>
          </p:cNvPr>
          <p:cNvSpPr txBox="1"/>
          <p:nvPr/>
        </p:nvSpPr>
        <p:spPr>
          <a:xfrm>
            <a:off x="1286627" y="519647"/>
            <a:ext cx="209549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8000"/>
                </a:solidFill>
                <a:latin typeface="Calibri"/>
                <a:cs typeface="Calibri"/>
              </a:rPr>
              <a:t>Sample holder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BF6100A-4669-CD4C-9453-F4402711DD1F}"/>
              </a:ext>
            </a:extLst>
          </p:cNvPr>
          <p:cNvSpPr txBox="1"/>
          <p:nvPr/>
        </p:nvSpPr>
        <p:spPr>
          <a:xfrm>
            <a:off x="1669156" y="2754775"/>
            <a:ext cx="209549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8000"/>
                </a:solidFill>
                <a:latin typeface="Calibri"/>
                <a:cs typeface="Calibri"/>
              </a:rPr>
              <a:t>TWJPA X52-A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F41103A-8114-C947-BE8B-BDB5BEC8D4A4}"/>
              </a:ext>
            </a:extLst>
          </p:cNvPr>
          <p:cNvSpPr txBox="1"/>
          <p:nvPr/>
        </p:nvSpPr>
        <p:spPr>
          <a:xfrm>
            <a:off x="4570395" y="4027276"/>
            <a:ext cx="81593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8000"/>
                </a:solidFill>
                <a:latin typeface="Calibri"/>
                <a:cs typeface="Calibri"/>
              </a:rPr>
              <a:t>RF in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2FF2CAE-3C53-6841-9207-EC78EC01DB21}"/>
              </a:ext>
            </a:extLst>
          </p:cNvPr>
          <p:cNvSpPr txBox="1"/>
          <p:nvPr/>
        </p:nvSpPr>
        <p:spPr>
          <a:xfrm>
            <a:off x="64741" y="4087076"/>
            <a:ext cx="941901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8000"/>
                </a:solidFill>
                <a:latin typeface="Calibri"/>
                <a:cs typeface="Calibri"/>
              </a:rPr>
              <a:t>RF out</a:t>
            </a:r>
          </a:p>
        </p:txBody>
      </p:sp>
      <p:sp>
        <p:nvSpPr>
          <p:cNvPr id="19" name="Freccia destra 18">
            <a:extLst>
              <a:ext uri="{FF2B5EF4-FFF2-40B4-BE49-F238E27FC236}">
                <a16:creationId xmlns:a16="http://schemas.microsoft.com/office/drawing/2014/main" id="{B13DCEC0-9738-8A4A-BCB5-4D667463810F}"/>
              </a:ext>
            </a:extLst>
          </p:cNvPr>
          <p:cNvSpPr/>
          <p:nvPr/>
        </p:nvSpPr>
        <p:spPr>
          <a:xfrm rot="10800000">
            <a:off x="911652" y="4207507"/>
            <a:ext cx="382622" cy="12847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D689599D-4AEB-2944-B7B8-2D30206668CF}"/>
              </a:ext>
            </a:extLst>
          </p:cNvPr>
          <p:cNvSpPr/>
          <p:nvPr/>
        </p:nvSpPr>
        <p:spPr>
          <a:xfrm rot="10800000">
            <a:off x="4187773" y="4161324"/>
            <a:ext cx="382622" cy="1284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508DD56-4C43-AC45-A8AB-39550C621871}"/>
              </a:ext>
            </a:extLst>
          </p:cNvPr>
          <p:cNvSpPr txBox="1"/>
          <p:nvPr/>
        </p:nvSpPr>
        <p:spPr>
          <a:xfrm>
            <a:off x="1359392" y="6171259"/>
            <a:ext cx="268764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8000"/>
                </a:solidFill>
                <a:latin typeface="Calibri"/>
                <a:cs typeface="Calibri"/>
              </a:rPr>
              <a:t>DC bias and JJ test lines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8D4E911-0F6E-DE43-93FD-579F27E93D3A}"/>
              </a:ext>
            </a:extLst>
          </p:cNvPr>
          <p:cNvSpPr txBox="1"/>
          <p:nvPr/>
        </p:nvSpPr>
        <p:spPr>
          <a:xfrm>
            <a:off x="4251364" y="3049514"/>
            <a:ext cx="13290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8000"/>
                </a:solidFill>
                <a:latin typeface="Calibri"/>
                <a:cs typeface="Calibri"/>
              </a:rPr>
              <a:t>Ultrasonic bonding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AA241FCB-053F-4A40-AA05-73A9F741159E}"/>
              </a:ext>
            </a:extLst>
          </p:cNvPr>
          <p:cNvCxnSpPr/>
          <p:nvPr/>
        </p:nvCxnSpPr>
        <p:spPr>
          <a:xfrm flipH="1">
            <a:off x="3582030" y="3429000"/>
            <a:ext cx="605742" cy="732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6065992C-BA2E-1E4A-9476-2D05CA969D05}"/>
                  </a:ext>
                </a:extLst>
              </p14:cNvPr>
              <p14:cNvContentPartPr/>
              <p14:nvPr/>
            </p14:nvContentPartPr>
            <p14:xfrm>
              <a:off x="8417603" y="2524034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065992C-BA2E-1E4A-9476-2D05CA969D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99963" y="2506034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Picture 20">
            <a:extLst>
              <a:ext uri="{FF2B5EF4-FFF2-40B4-BE49-F238E27FC236}">
                <a16:creationId xmlns:a16="http://schemas.microsoft.com/office/drawing/2014/main" id="{222CA289-CD00-9246-97E4-C057E591C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8101" y="610348"/>
            <a:ext cx="3283884" cy="342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C:\Users\T_no\Downloads\IMG_20220505_103315.jpg">
            <a:extLst>
              <a:ext uri="{FF2B5EF4-FFF2-40B4-BE49-F238E27FC236}">
                <a16:creationId xmlns:a16="http://schemas.microsoft.com/office/drawing/2014/main" id="{88749716-4057-6E40-BDB2-206A22127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716" t="11793" r="13396" b="11994"/>
          <a:stretch/>
        </p:blipFill>
        <p:spPr bwMode="auto">
          <a:xfrm>
            <a:off x="7450043" y="4289794"/>
            <a:ext cx="2784566" cy="1944752"/>
          </a:xfrm>
          <a:prstGeom prst="rect">
            <a:avLst/>
          </a:prstGeom>
          <a:noFill/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1ADD3D9-EDB1-1243-8EC2-123B97970782}"/>
              </a:ext>
            </a:extLst>
          </p:cNvPr>
          <p:cNvSpPr txBox="1"/>
          <p:nvPr/>
        </p:nvSpPr>
        <p:spPr>
          <a:xfrm>
            <a:off x="7450043" y="6263840"/>
            <a:ext cx="254860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008000"/>
                </a:solidFill>
                <a:latin typeface="Calibri"/>
                <a:cs typeface="Calibri"/>
              </a:rPr>
              <a:t>Low</a:t>
            </a:r>
            <a:r>
              <a:rPr lang="it-IT" sz="20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000" dirty="0" err="1">
                <a:solidFill>
                  <a:srgbClr val="008000"/>
                </a:solidFill>
                <a:latin typeface="Calibri"/>
                <a:cs typeface="Calibri"/>
              </a:rPr>
              <a:t>Noise</a:t>
            </a:r>
            <a:r>
              <a:rPr lang="it-IT" sz="2000" dirty="0">
                <a:solidFill>
                  <a:srgbClr val="008000"/>
                </a:solidFill>
                <a:latin typeface="Calibri"/>
                <a:cs typeface="Calibri"/>
              </a:rPr>
              <a:t> DC </a:t>
            </a:r>
            <a:r>
              <a:rPr lang="it-IT" sz="2000" dirty="0" err="1">
                <a:solidFill>
                  <a:srgbClr val="008000"/>
                </a:solidFill>
                <a:latin typeface="Calibri"/>
                <a:cs typeface="Calibri"/>
              </a:rPr>
              <a:t>readout</a:t>
            </a:r>
            <a:endParaRPr lang="it-IT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9CF426DA-03A5-9C4C-8960-2FA41A95C672}"/>
              </a:ext>
            </a:extLst>
          </p:cNvPr>
          <p:cNvSpPr/>
          <p:nvPr/>
        </p:nvSpPr>
        <p:spPr>
          <a:xfrm>
            <a:off x="10832608" y="4335977"/>
            <a:ext cx="1190618" cy="2019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Calibri"/>
                <a:cs typeface="Calibri"/>
              </a:rPr>
              <a:t>DAC/ADC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F6A2B321-07E0-274B-9AEB-A6EA14B9C863}"/>
              </a:ext>
            </a:extLst>
          </p:cNvPr>
          <p:cNvSpPr/>
          <p:nvPr/>
        </p:nvSpPr>
        <p:spPr>
          <a:xfrm>
            <a:off x="10832608" y="1929467"/>
            <a:ext cx="1190618" cy="2019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Calibri"/>
                <a:cs typeface="Calibri"/>
              </a:rPr>
              <a:t>PC</a:t>
            </a:r>
          </a:p>
        </p:txBody>
      </p:sp>
      <p:pic>
        <p:nvPicPr>
          <p:cNvPr id="28" name="Input penna 27">
            <a:extLst>
              <a:ext uri="{FF2B5EF4-FFF2-40B4-BE49-F238E27FC236}">
                <a16:creationId xmlns:a16="http://schemas.microsoft.com/office/drawing/2014/main" id="{AD8E43E3-CAC8-7C4F-9310-39D6A00779F3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4058003" y="5335274"/>
            <a:ext cx="685800" cy="478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5B013875-3715-4A4B-9DEF-5221E9DA4B01}"/>
                  </a:ext>
                </a:extLst>
              </p14:cNvPr>
              <p14:cNvContentPartPr/>
              <p14:nvPr/>
            </p14:nvContentPartPr>
            <p14:xfrm>
              <a:off x="11374283" y="3956474"/>
              <a:ext cx="20520" cy="37764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B013875-3715-4A4B-9DEF-5221E9DA4B0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56643" y="3938474"/>
                <a:ext cx="5616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8BF12C54-9DF6-2541-9461-337ABA66490C}"/>
                  </a:ext>
                </a:extLst>
              </p14:cNvPr>
              <p14:cNvContentPartPr/>
              <p14:nvPr/>
            </p14:nvContentPartPr>
            <p14:xfrm>
              <a:off x="11335403" y="3977714"/>
              <a:ext cx="120600" cy="8208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BF12C54-9DF6-2541-9461-337ABA66490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317403" y="3959714"/>
                <a:ext cx="15624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B78DC89C-5007-154C-B889-F0B546262B79}"/>
                  </a:ext>
                </a:extLst>
              </p14:cNvPr>
              <p14:cNvContentPartPr/>
              <p14:nvPr/>
            </p14:nvContentPartPr>
            <p14:xfrm>
              <a:off x="11323163" y="4234034"/>
              <a:ext cx="119160" cy="6804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B78DC89C-5007-154C-B889-F0B546262B7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305163" y="4216394"/>
                <a:ext cx="154800" cy="103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uppo 46">
            <a:extLst>
              <a:ext uri="{FF2B5EF4-FFF2-40B4-BE49-F238E27FC236}">
                <a16:creationId xmlns:a16="http://schemas.microsoft.com/office/drawing/2014/main" id="{70948301-7194-C348-AD50-5A597D3AB3E1}"/>
              </a:ext>
            </a:extLst>
          </p:cNvPr>
          <p:cNvGrpSpPr/>
          <p:nvPr/>
        </p:nvGrpSpPr>
        <p:grpSpPr>
          <a:xfrm>
            <a:off x="10233443" y="5118914"/>
            <a:ext cx="631800" cy="456840"/>
            <a:chOff x="10233443" y="5118914"/>
            <a:chExt cx="631800" cy="45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BFD4CD24-E8AD-FD45-B51E-FE52CAFB3429}"/>
                    </a:ext>
                  </a:extLst>
                </p14:cNvPr>
                <p14:cNvContentPartPr/>
                <p14:nvPr/>
              </p14:nvContentPartPr>
              <p14:xfrm>
                <a:off x="10268363" y="5515994"/>
                <a:ext cx="545040" cy="50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BFD4CD24-E8AD-FD45-B51E-FE52CAFB342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250363" y="5497994"/>
                  <a:ext cx="5806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734CA29B-4FC9-FE4A-9A0D-71B7F7D477DC}"/>
                    </a:ext>
                  </a:extLst>
                </p14:cNvPr>
                <p14:cNvContentPartPr/>
                <p14:nvPr/>
              </p14:nvContentPartPr>
              <p14:xfrm>
                <a:off x="10256123" y="5171474"/>
                <a:ext cx="525960" cy="172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734CA29B-4FC9-FE4A-9A0D-71B7F7D477D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238123" y="5153834"/>
                  <a:ext cx="5616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DCD2E5AA-FD00-A642-B940-DE842CCB8D0B}"/>
                    </a:ext>
                  </a:extLst>
                </p14:cNvPr>
                <p14:cNvContentPartPr/>
                <p14:nvPr/>
              </p14:nvContentPartPr>
              <p14:xfrm>
                <a:off x="10255043" y="5337074"/>
                <a:ext cx="610200" cy="46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DCD2E5AA-FD00-A642-B940-DE842CCB8D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237403" y="5319434"/>
                  <a:ext cx="6458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00685B81-9F6A-EE47-B60C-4F5828D403D8}"/>
                    </a:ext>
                  </a:extLst>
                </p14:cNvPr>
                <p14:cNvContentPartPr/>
                <p14:nvPr/>
              </p14:nvContentPartPr>
              <p14:xfrm>
                <a:off x="10716203" y="5118914"/>
                <a:ext cx="88200" cy="921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00685B81-9F6A-EE47-B60C-4F5828D403D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98563" y="5100914"/>
                  <a:ext cx="12384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F125D624-A77C-194F-AC97-BC7AE91BE922}"/>
                    </a:ext>
                  </a:extLst>
                </p14:cNvPr>
                <p14:cNvContentPartPr/>
                <p14:nvPr/>
              </p14:nvContentPartPr>
              <p14:xfrm>
                <a:off x="10757963" y="5284154"/>
                <a:ext cx="360" cy="3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F125D624-A77C-194F-AC97-BC7AE91BE92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739963" y="526651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60E0F1ED-E2F3-E140-8C5F-612619DEA3F7}"/>
                    </a:ext>
                  </a:extLst>
                </p14:cNvPr>
                <p14:cNvContentPartPr/>
                <p14:nvPr/>
              </p14:nvContentPartPr>
              <p14:xfrm>
                <a:off x="10233443" y="5311514"/>
                <a:ext cx="58320" cy="324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0E0F1ED-E2F3-E140-8C5F-612619DEA3F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215803" y="5293874"/>
                  <a:ext cx="9396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44B1560B-9334-734B-A008-4451771EFEA8}"/>
                    </a:ext>
                  </a:extLst>
                </p14:cNvPr>
                <p14:cNvContentPartPr/>
                <p14:nvPr/>
              </p14:nvContentPartPr>
              <p14:xfrm>
                <a:off x="10299323" y="5400794"/>
                <a:ext cx="360" cy="3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4B1560B-9334-734B-A008-4451771EFEA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281683" y="538315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039FD8BA-40E2-3C4F-9537-EE6924A1E588}"/>
                    </a:ext>
                  </a:extLst>
                </p14:cNvPr>
                <p14:cNvContentPartPr/>
                <p14:nvPr/>
              </p14:nvContentPartPr>
              <p14:xfrm>
                <a:off x="10248203" y="5341394"/>
                <a:ext cx="51480" cy="597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039FD8BA-40E2-3C4F-9537-EE6924A1E58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230563" y="5323754"/>
                  <a:ext cx="871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940F55AE-C4B9-9E47-8EED-7B2BF7D70387}"/>
                    </a:ext>
                  </a:extLst>
                </p14:cNvPr>
                <p14:cNvContentPartPr/>
                <p14:nvPr/>
              </p14:nvContentPartPr>
              <p14:xfrm>
                <a:off x="10736003" y="5433194"/>
                <a:ext cx="102240" cy="1425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940F55AE-C4B9-9E47-8EED-7B2BF7D7038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718363" y="5415194"/>
                  <a:ext cx="137880" cy="178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6" name="Picture 2" descr="C:\Users\T_no\Downloads\groundign_box.png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570395" y="4517329"/>
            <a:ext cx="2266948" cy="1700211"/>
          </a:xfrm>
          <a:prstGeom prst="rect">
            <a:avLst/>
          </a:prstGeom>
          <a:noFill/>
        </p:spPr>
      </p:pic>
      <p:sp>
        <p:nvSpPr>
          <p:cNvPr id="41" name="Figura a mano libera 40"/>
          <p:cNvSpPr/>
          <p:nvPr/>
        </p:nvSpPr>
        <p:spPr>
          <a:xfrm>
            <a:off x="6840638" y="5405377"/>
            <a:ext cx="648182" cy="210416"/>
          </a:xfrm>
          <a:custGeom>
            <a:avLst/>
            <a:gdLst>
              <a:gd name="connsiteX0" fmla="*/ 0 w 648182"/>
              <a:gd name="connsiteY0" fmla="*/ 0 h 210416"/>
              <a:gd name="connsiteX1" fmla="*/ 138896 w 648182"/>
              <a:gd name="connsiteY1" fmla="*/ 23150 h 210416"/>
              <a:gd name="connsiteX2" fmla="*/ 208344 w 648182"/>
              <a:gd name="connsiteY2" fmla="*/ 46299 h 210416"/>
              <a:gd name="connsiteX3" fmla="*/ 243068 w 648182"/>
              <a:gd name="connsiteY3" fmla="*/ 57874 h 210416"/>
              <a:gd name="connsiteX4" fmla="*/ 277792 w 648182"/>
              <a:gd name="connsiteY4" fmla="*/ 81023 h 210416"/>
              <a:gd name="connsiteX5" fmla="*/ 300942 w 648182"/>
              <a:gd name="connsiteY5" fmla="*/ 104172 h 210416"/>
              <a:gd name="connsiteX6" fmla="*/ 370390 w 648182"/>
              <a:gd name="connsiteY6" fmla="*/ 138896 h 210416"/>
              <a:gd name="connsiteX7" fmla="*/ 393539 w 648182"/>
              <a:gd name="connsiteY7" fmla="*/ 162046 h 210416"/>
              <a:gd name="connsiteX8" fmla="*/ 462987 w 648182"/>
              <a:gd name="connsiteY8" fmla="*/ 185195 h 210416"/>
              <a:gd name="connsiteX9" fmla="*/ 567159 w 648182"/>
              <a:gd name="connsiteY9" fmla="*/ 208345 h 210416"/>
              <a:gd name="connsiteX10" fmla="*/ 648182 w 648182"/>
              <a:gd name="connsiteY10" fmla="*/ 208345 h 21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8182" h="210416">
                <a:moveTo>
                  <a:pt x="0" y="0"/>
                </a:moveTo>
                <a:cubicBezTo>
                  <a:pt x="34784" y="4969"/>
                  <a:pt x="101658" y="12994"/>
                  <a:pt x="138896" y="23150"/>
                </a:cubicBezTo>
                <a:cubicBezTo>
                  <a:pt x="162438" y="29570"/>
                  <a:pt x="185195" y="38583"/>
                  <a:pt x="208344" y="46299"/>
                </a:cubicBezTo>
                <a:cubicBezTo>
                  <a:pt x="219919" y="50157"/>
                  <a:pt x="232916" y="51106"/>
                  <a:pt x="243068" y="57874"/>
                </a:cubicBezTo>
                <a:cubicBezTo>
                  <a:pt x="254643" y="65590"/>
                  <a:pt x="266929" y="72333"/>
                  <a:pt x="277792" y="81023"/>
                </a:cubicBezTo>
                <a:cubicBezTo>
                  <a:pt x="286314" y="87840"/>
                  <a:pt x="291584" y="98557"/>
                  <a:pt x="300942" y="104172"/>
                </a:cubicBezTo>
                <a:cubicBezTo>
                  <a:pt x="386507" y="155511"/>
                  <a:pt x="282593" y="68658"/>
                  <a:pt x="370390" y="138896"/>
                </a:cubicBezTo>
                <a:cubicBezTo>
                  <a:pt x="378911" y="145713"/>
                  <a:pt x="383778" y="157166"/>
                  <a:pt x="393539" y="162046"/>
                </a:cubicBezTo>
                <a:cubicBezTo>
                  <a:pt x="415364" y="172959"/>
                  <a:pt x="439838" y="177479"/>
                  <a:pt x="462987" y="185195"/>
                </a:cubicBezTo>
                <a:cubicBezTo>
                  <a:pt x="505150" y="199249"/>
                  <a:pt x="514192" y="204271"/>
                  <a:pt x="567159" y="208345"/>
                </a:cubicBezTo>
                <a:cubicBezTo>
                  <a:pt x="594087" y="210416"/>
                  <a:pt x="621174" y="208345"/>
                  <a:pt x="648182" y="208345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1ADD3D9-EDB1-1243-8EC2-123B97970782}"/>
              </a:ext>
            </a:extLst>
          </p:cNvPr>
          <p:cNvSpPr txBox="1"/>
          <p:nvPr/>
        </p:nvSpPr>
        <p:spPr>
          <a:xfrm>
            <a:off x="4251365" y="6263840"/>
            <a:ext cx="3089387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8000"/>
                </a:solidFill>
                <a:latin typeface="Calibri"/>
                <a:cs typeface="Calibri"/>
              </a:rPr>
              <a:t>Filtering and grounding box</a:t>
            </a:r>
          </a:p>
        </p:txBody>
      </p:sp>
      <p:grpSp>
        <p:nvGrpSpPr>
          <p:cNvPr id="48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49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Text Box 6"/>
            <p:cNvSpPr txBox="1">
              <a:spLocks noChangeArrowheads="1"/>
            </p:cNvSpPr>
            <p:nvPr/>
          </p:nvSpPr>
          <p:spPr bwMode="auto">
            <a:xfrm>
              <a:off x="4718" y="0"/>
              <a:ext cx="688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DC Setup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817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AC559918-0A21-3B48-BE21-4B47F9D31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1" r="31111"/>
          <a:stretch/>
        </p:blipFill>
        <p:spPr>
          <a:xfrm rot="5400000">
            <a:off x="1107215" y="472748"/>
            <a:ext cx="1734560" cy="272285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E241689-7E54-484B-8222-7790890EC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753" y="3455743"/>
            <a:ext cx="2241976" cy="168148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4480FCC-CCE9-344A-8B5C-BF14EC0A346B}"/>
              </a:ext>
            </a:extLst>
          </p:cNvPr>
          <p:cNvSpPr txBox="1"/>
          <p:nvPr/>
        </p:nvSpPr>
        <p:spPr>
          <a:xfrm>
            <a:off x="436089" y="553767"/>
            <a:ext cx="328892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0-20 GHz generator  (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Pump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AF0A46-902A-AA4A-A4C4-65BA1CCE2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7" t="9532" r="10436" b="51498"/>
          <a:stretch/>
        </p:blipFill>
        <p:spPr bwMode="auto">
          <a:xfrm>
            <a:off x="278489" y="3614750"/>
            <a:ext cx="2019438" cy="1127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B425478-CA51-4E46-AD21-DA64193F1E41}"/>
              </a:ext>
            </a:extLst>
          </p:cNvPr>
          <p:cNvSpPr txBox="1"/>
          <p:nvPr/>
        </p:nvSpPr>
        <p:spPr>
          <a:xfrm>
            <a:off x="2725246" y="4476727"/>
            <a:ext cx="136071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0-10 dB 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var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 attenuator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F495975-8CA8-F140-9050-35D7E215725A}"/>
              </a:ext>
            </a:extLst>
          </p:cNvPr>
          <p:cNvSpPr txBox="1"/>
          <p:nvPr/>
        </p:nvSpPr>
        <p:spPr>
          <a:xfrm>
            <a:off x="171027" y="4817127"/>
            <a:ext cx="222942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Calibri"/>
                <a:cs typeface="Calibri"/>
              </a:rPr>
              <a:t>0-19 GHz generator  (Signal)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8BDD0A00-0371-0840-9AD5-7532D3C84C5D}"/>
              </a:ext>
            </a:extLst>
          </p:cNvPr>
          <p:cNvSpPr/>
          <p:nvPr/>
        </p:nvSpPr>
        <p:spPr>
          <a:xfrm>
            <a:off x="2725247" y="3943394"/>
            <a:ext cx="1360715" cy="4554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6BE307F2-9E5B-5242-9701-A32C67D4CA79}"/>
              </a:ext>
            </a:extLst>
          </p:cNvPr>
          <p:cNvSpPr/>
          <p:nvPr/>
        </p:nvSpPr>
        <p:spPr>
          <a:xfrm>
            <a:off x="4446910" y="1746501"/>
            <a:ext cx="1360715" cy="4554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Arco 19">
            <a:extLst>
              <a:ext uri="{FF2B5EF4-FFF2-40B4-BE49-F238E27FC236}">
                <a16:creationId xmlns:a16="http://schemas.microsoft.com/office/drawing/2014/main" id="{025349E2-0A05-054B-878B-7B8C058861D3}"/>
              </a:ext>
            </a:extLst>
          </p:cNvPr>
          <p:cNvSpPr/>
          <p:nvPr/>
        </p:nvSpPr>
        <p:spPr>
          <a:xfrm rot="10800000" flipV="1">
            <a:off x="4424825" y="2055125"/>
            <a:ext cx="1611086" cy="646330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1D0A054C-662C-484E-91EB-335EC0BA9DBE}"/>
              </a:ext>
            </a:extLst>
          </p:cNvPr>
          <p:cNvCxnSpPr/>
          <p:nvPr/>
        </p:nvCxnSpPr>
        <p:spPr>
          <a:xfrm>
            <a:off x="4346151" y="1974202"/>
            <a:ext cx="15978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0605B0-D924-2142-8B40-07F0C23DE2CC}"/>
              </a:ext>
            </a:extLst>
          </p:cNvPr>
          <p:cNvSpPr txBox="1"/>
          <p:nvPr/>
        </p:nvSpPr>
        <p:spPr>
          <a:xfrm>
            <a:off x="4336030" y="1291040"/>
            <a:ext cx="230552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20 dB dir </a:t>
            </a:r>
            <a:r>
              <a:rPr lang="en-GB" sz="2000" dirty="0">
                <a:solidFill>
                  <a:srgbClr val="FF0000"/>
                </a:solidFill>
                <a:latin typeface="Calibri"/>
                <a:cs typeface="Calibri"/>
              </a:rPr>
              <a:t>coupler</a:t>
            </a:r>
          </a:p>
        </p:txBody>
      </p:sp>
      <p:pic>
        <p:nvPicPr>
          <p:cNvPr id="1028" name="Picture 4" descr="HP Agilent Keysight, 8563E">
            <a:extLst>
              <a:ext uri="{FF2B5EF4-FFF2-40B4-BE49-F238E27FC236}">
                <a16:creationId xmlns:a16="http://schemas.microsoft.com/office/drawing/2014/main" id="{49FF502A-D4A1-BC46-B00F-09400EF87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24" y="582908"/>
            <a:ext cx="3961764" cy="2254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D6CFF53B-C2D4-B54F-BF29-949E391DB225}"/>
              </a:ext>
            </a:extLst>
          </p:cNvPr>
          <p:cNvSpPr/>
          <p:nvPr/>
        </p:nvSpPr>
        <p:spPr>
          <a:xfrm>
            <a:off x="3725015" y="4001755"/>
            <a:ext cx="270042" cy="3094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Immagine 39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id="{3DABB30C-B0DC-FC4B-8FBF-90F190D30B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791" r="25828" b="31792"/>
          <a:stretch/>
        </p:blipFill>
        <p:spPr>
          <a:xfrm rot="5400000">
            <a:off x="4065404" y="3405350"/>
            <a:ext cx="4237215" cy="20744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945694E8-B265-7E49-863D-C0E1E153DDF8}"/>
                  </a:ext>
                </a:extLst>
              </p14:cNvPr>
              <p14:cNvContentPartPr/>
              <p14:nvPr/>
            </p14:nvContentPartPr>
            <p14:xfrm>
              <a:off x="6373883" y="2305514"/>
              <a:ext cx="3247560" cy="78840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45694E8-B265-7E49-863D-C0E1E153DDF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56243" y="2287514"/>
                <a:ext cx="3283200" cy="82404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C4923E1-79BA-8241-BE09-4A562C17373A}"/>
              </a:ext>
            </a:extLst>
          </p:cNvPr>
          <p:cNvSpPr txBox="1"/>
          <p:nvPr/>
        </p:nvSpPr>
        <p:spPr>
          <a:xfrm>
            <a:off x="9255512" y="5298720"/>
            <a:ext cx="294712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alibri"/>
                <a:cs typeface="Calibri"/>
              </a:rPr>
              <a:t>Cryogenic amplifier (4.2 K)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EE281AF8-76A1-6D44-A1D9-FA354A17E92E}"/>
                  </a:ext>
                </a:extLst>
              </p14:cNvPr>
              <p14:cNvContentPartPr/>
              <p14:nvPr/>
            </p14:nvContentPartPr>
            <p14:xfrm>
              <a:off x="8196563" y="2761994"/>
              <a:ext cx="186480" cy="20052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E281AF8-76A1-6D44-A1D9-FA354A17E92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178563" y="2743994"/>
                <a:ext cx="222120" cy="236160"/>
              </a:xfrm>
              <a:prstGeom prst="rect">
                <a:avLst/>
              </a:prstGeom>
            </p:spPr>
          </p:pic>
        </mc:Fallback>
      </mc:AlternateContent>
      <p:pic>
        <p:nvPicPr>
          <p:cNvPr id="53" name="Immagine 52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132AD7E5-5E69-0B43-8F7D-344D343E6558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r="16190"/>
          <a:stretch/>
        </p:blipFill>
        <p:spPr>
          <a:xfrm rot="5400000">
            <a:off x="7454724" y="3552324"/>
            <a:ext cx="1787091" cy="1599243"/>
          </a:xfrm>
          <a:prstGeom prst="rect">
            <a:avLst/>
          </a:prstGeom>
        </p:spPr>
      </p:pic>
      <p:sp>
        <p:nvSpPr>
          <p:cNvPr id="58" name="Freccia destra 57">
            <a:extLst>
              <a:ext uri="{FF2B5EF4-FFF2-40B4-BE49-F238E27FC236}">
                <a16:creationId xmlns:a16="http://schemas.microsoft.com/office/drawing/2014/main" id="{D8366DA5-1392-C741-85DA-E92F8DF9544F}"/>
              </a:ext>
            </a:extLst>
          </p:cNvPr>
          <p:cNvSpPr/>
          <p:nvPr/>
        </p:nvSpPr>
        <p:spPr>
          <a:xfrm>
            <a:off x="7276375" y="4070954"/>
            <a:ext cx="382622" cy="1284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4D5BB374-9805-2745-AAFB-04BEC3EAFAAA}"/>
              </a:ext>
            </a:extLst>
          </p:cNvPr>
          <p:cNvSpPr txBox="1"/>
          <p:nvPr/>
        </p:nvSpPr>
        <p:spPr>
          <a:xfrm>
            <a:off x="7481929" y="5313531"/>
            <a:ext cx="177358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TWJPA (0.3 K)</a:t>
            </a:r>
          </a:p>
        </p:txBody>
      </p:sp>
      <p:grpSp>
        <p:nvGrpSpPr>
          <p:cNvPr id="51" name="Group 4"/>
          <p:cNvGrpSpPr>
            <a:grpSpLocks/>
          </p:cNvGrpSpPr>
          <p:nvPr/>
        </p:nvGrpSpPr>
        <p:grpSpPr bwMode="auto">
          <a:xfrm>
            <a:off x="10637" y="57274"/>
            <a:ext cx="12191999" cy="523876"/>
            <a:chOff x="1002" y="0"/>
            <a:chExt cx="4640" cy="330"/>
          </a:xfrm>
        </p:grpSpPr>
        <p:sp>
          <p:nvSpPr>
            <p:cNvPr id="52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Text Box 6"/>
            <p:cNvSpPr txBox="1">
              <a:spLocks noChangeArrowheads="1"/>
            </p:cNvSpPr>
            <p:nvPr/>
          </p:nvSpPr>
          <p:spPr bwMode="auto">
            <a:xfrm>
              <a:off x="4604" y="0"/>
              <a:ext cx="802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RF setup</a:t>
              </a:r>
            </a:p>
          </p:txBody>
        </p:sp>
      </p:grpSp>
      <p:cxnSp>
        <p:nvCxnSpPr>
          <p:cNvPr id="4" name="Connettore 4 3"/>
          <p:cNvCxnSpPr/>
          <p:nvPr/>
        </p:nvCxnSpPr>
        <p:spPr>
          <a:xfrm flipV="1">
            <a:off x="4056768" y="2392889"/>
            <a:ext cx="338863" cy="1792805"/>
          </a:xfrm>
          <a:prstGeom prst="bent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>
            <a:off x="3335923" y="1974202"/>
            <a:ext cx="1000107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1026" idx="3"/>
            <a:endCxn id="27" idx="1"/>
          </p:cNvCxnSpPr>
          <p:nvPr/>
        </p:nvCxnSpPr>
        <p:spPr>
          <a:xfrm flipV="1">
            <a:off x="2297927" y="4171095"/>
            <a:ext cx="427320" cy="733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4 16"/>
          <p:cNvCxnSpPr/>
          <p:nvPr/>
        </p:nvCxnSpPr>
        <p:spPr>
          <a:xfrm rot="16200000" flipH="1">
            <a:off x="5589119" y="2420994"/>
            <a:ext cx="1119712" cy="226128"/>
          </a:xfrm>
          <a:prstGeom prst="bentConnector3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endCxn id="10" idx="1"/>
          </p:cNvCxnSpPr>
          <p:nvPr/>
        </p:nvCxnSpPr>
        <p:spPr>
          <a:xfrm>
            <a:off x="9147891" y="4296484"/>
            <a:ext cx="318862" cy="0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10" idx="3"/>
          </p:cNvCxnSpPr>
          <p:nvPr/>
        </p:nvCxnSpPr>
        <p:spPr>
          <a:xfrm>
            <a:off x="11708729" y="4296484"/>
            <a:ext cx="483271" cy="14752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3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AC559918-0A21-3B48-BE21-4B47F9D31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111" r="31111"/>
          <a:stretch/>
        </p:blipFill>
        <p:spPr>
          <a:xfrm rot="5400000">
            <a:off x="611839" y="597389"/>
            <a:ext cx="1297580" cy="2036899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4480FCC-CCE9-344A-8B5C-BF14EC0A346B}"/>
              </a:ext>
            </a:extLst>
          </p:cNvPr>
          <p:cNvSpPr txBox="1"/>
          <p:nvPr/>
        </p:nvSpPr>
        <p:spPr>
          <a:xfrm>
            <a:off x="160820" y="567291"/>
            <a:ext cx="326511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0-20 GHz generator  (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Pump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AF0A46-902A-AA4A-A4C4-65BA1CCE2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7" t="9532" r="10436" b="51498"/>
          <a:stretch/>
        </p:blipFill>
        <p:spPr bwMode="auto">
          <a:xfrm>
            <a:off x="263002" y="2929967"/>
            <a:ext cx="2019439" cy="1127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B425478-CA51-4E46-AD21-DA64193F1E41}"/>
              </a:ext>
            </a:extLst>
          </p:cNvPr>
          <p:cNvSpPr txBox="1"/>
          <p:nvPr/>
        </p:nvSpPr>
        <p:spPr>
          <a:xfrm>
            <a:off x="2725247" y="4064829"/>
            <a:ext cx="157031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0-10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dB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var. attenuator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F495975-8CA8-F140-9050-35D7E215725A}"/>
              </a:ext>
            </a:extLst>
          </p:cNvPr>
          <p:cNvSpPr txBox="1"/>
          <p:nvPr/>
        </p:nvSpPr>
        <p:spPr>
          <a:xfrm>
            <a:off x="263949" y="4088547"/>
            <a:ext cx="230319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0-19 GHz generator  (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Signal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0605B0-D924-2142-8B40-07F0C23DE2CC}"/>
              </a:ext>
            </a:extLst>
          </p:cNvPr>
          <p:cNvSpPr txBox="1"/>
          <p:nvPr/>
        </p:nvSpPr>
        <p:spPr>
          <a:xfrm>
            <a:off x="4336032" y="1350805"/>
            <a:ext cx="190400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20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dB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dir.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coupler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028" name="Picture 4" descr="HP Agilent Keysight, 8563E">
            <a:extLst>
              <a:ext uri="{FF2B5EF4-FFF2-40B4-BE49-F238E27FC236}">
                <a16:creationId xmlns:a16="http://schemas.microsoft.com/office/drawing/2014/main" id="{49FF502A-D4A1-BC46-B00F-09400EF87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729" y="975948"/>
            <a:ext cx="2265305" cy="1288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magine 52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132AD7E5-5E69-0B43-8F7D-344D343E65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16190"/>
          <a:stretch/>
        </p:blipFill>
        <p:spPr>
          <a:xfrm rot="5400000">
            <a:off x="5075266" y="5176789"/>
            <a:ext cx="1227187" cy="1098191"/>
          </a:xfrm>
          <a:prstGeom prst="rect">
            <a:avLst/>
          </a:prstGeom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4D5BB374-9805-2745-AAFB-04BEC3EAFAAA}"/>
              </a:ext>
            </a:extLst>
          </p:cNvPr>
          <p:cNvSpPr txBox="1"/>
          <p:nvPr/>
        </p:nvSpPr>
        <p:spPr>
          <a:xfrm>
            <a:off x="4766236" y="6426513"/>
            <a:ext cx="171113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TWJPA (0.3 K)</a:t>
            </a:r>
          </a:p>
        </p:txBody>
      </p:sp>
      <p:pic>
        <p:nvPicPr>
          <p:cNvPr id="5" name="Picture 2" descr="C:\Users\T_no\Downloads\BW-S20W2+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6924" y="1808238"/>
            <a:ext cx="456450" cy="456391"/>
          </a:xfrm>
          <a:prstGeom prst="rect">
            <a:avLst/>
          </a:prstGeom>
          <a:noFill/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60605B0-D924-2142-8B40-07F0C23DE2CC}"/>
              </a:ext>
            </a:extLst>
          </p:cNvPr>
          <p:cNvSpPr txBox="1"/>
          <p:nvPr/>
        </p:nvSpPr>
        <p:spPr>
          <a:xfrm>
            <a:off x="2362855" y="1351674"/>
            <a:ext cx="17886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20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dB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attenuator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027" name="Picture 3" descr="C:\Users\T_no\Downloads\HT2679_coupl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86184">
            <a:off x="4223548" y="1421524"/>
            <a:ext cx="1333674" cy="1333500"/>
          </a:xfrm>
          <a:prstGeom prst="rect">
            <a:avLst/>
          </a:prstGeom>
          <a:noFill/>
        </p:spPr>
      </p:pic>
      <p:pic>
        <p:nvPicPr>
          <p:cNvPr id="6" name="Picture 4" descr="C:\Users\T_no\Downloads\atten_H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3717" y="3152715"/>
            <a:ext cx="1641848" cy="84010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lum bright="-20000" contrast="41000"/>
          </a:blip>
          <a:srcRect/>
          <a:stretch>
            <a:fillRect/>
          </a:stretch>
        </p:blipFill>
        <p:spPr bwMode="auto">
          <a:xfrm>
            <a:off x="6387357" y="1760573"/>
            <a:ext cx="1598505" cy="498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3" descr="C:\Users\T_no\Downloads\CrioFlex-CF2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199664">
            <a:off x="5695965" y="3908052"/>
            <a:ext cx="1056453" cy="770096"/>
          </a:xfrm>
          <a:prstGeom prst="rect">
            <a:avLst/>
          </a:prstGeom>
          <a:noFill/>
        </p:spPr>
      </p:pic>
      <p:pic>
        <p:nvPicPr>
          <p:cNvPr id="57" name="Picture 3" descr="C:\Users\T_no\Downloads\CrioFlex-CF2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253855">
            <a:off x="7537791" y="5050823"/>
            <a:ext cx="1056453" cy="770096"/>
          </a:xfrm>
          <a:prstGeom prst="rect">
            <a:avLst/>
          </a:prstGeom>
          <a:noFill/>
        </p:spPr>
      </p:pic>
      <p:cxnSp>
        <p:nvCxnSpPr>
          <p:cNvPr id="64" name="Connettore 2 63"/>
          <p:cNvCxnSpPr/>
          <p:nvPr/>
        </p:nvCxnSpPr>
        <p:spPr>
          <a:xfrm flipH="1">
            <a:off x="6309973" y="6297076"/>
            <a:ext cx="506200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T_no\Downloads\rigid rf cable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3921" y="2696677"/>
            <a:ext cx="270511" cy="893333"/>
          </a:xfrm>
          <a:prstGeom prst="rect">
            <a:avLst/>
          </a:prstGeom>
          <a:noFill/>
        </p:spPr>
      </p:pic>
      <p:pic>
        <p:nvPicPr>
          <p:cNvPr id="65" name="Picture 3" descr="C:\Users\T_no\Downloads\rigid rf cable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94356" y="2912701"/>
            <a:ext cx="270511" cy="893333"/>
          </a:xfrm>
          <a:prstGeom prst="rect">
            <a:avLst/>
          </a:prstGeom>
          <a:noFill/>
        </p:spPr>
      </p:pic>
      <p:pic>
        <p:nvPicPr>
          <p:cNvPr id="12" name="Picture 5" descr="C:\Users\T_no\Downloads\sma_cable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9333040">
            <a:off x="8301247" y="2309759"/>
            <a:ext cx="1089666" cy="810159"/>
          </a:xfrm>
          <a:prstGeom prst="rect">
            <a:avLst/>
          </a:prstGeom>
          <a:noFill/>
        </p:spPr>
      </p:pic>
      <p:cxnSp>
        <p:nvCxnSpPr>
          <p:cNvPr id="67" name="Forma 66"/>
          <p:cNvCxnSpPr>
            <a:endCxn id="1028" idx="2"/>
          </p:cNvCxnSpPr>
          <p:nvPr/>
        </p:nvCxnSpPr>
        <p:spPr>
          <a:xfrm flipV="1">
            <a:off x="9408799" y="2264628"/>
            <a:ext cx="844583" cy="504056"/>
          </a:xfrm>
          <a:prstGeom prst="curvedConnector2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/>
          <p:cNvCxnSpPr/>
          <p:nvPr/>
        </p:nvCxnSpPr>
        <p:spPr>
          <a:xfrm>
            <a:off x="2351096" y="2120612"/>
            <a:ext cx="64815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2 72"/>
          <p:cNvCxnSpPr/>
          <p:nvPr/>
        </p:nvCxnSpPr>
        <p:spPr>
          <a:xfrm>
            <a:off x="3503374" y="2120612"/>
            <a:ext cx="64815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5" descr="C:\Users\T_no\Downloads\sma_cable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063226">
            <a:off x="5689240" y="1819794"/>
            <a:ext cx="871329" cy="648424"/>
          </a:xfrm>
          <a:prstGeom prst="rect">
            <a:avLst/>
          </a:prstGeom>
          <a:noFill/>
        </p:spPr>
      </p:pic>
      <p:cxnSp>
        <p:nvCxnSpPr>
          <p:cNvPr id="80" name="Forma 79"/>
          <p:cNvCxnSpPr>
            <a:stCxn id="6" idx="3"/>
          </p:cNvCxnSpPr>
          <p:nvPr/>
        </p:nvCxnSpPr>
        <p:spPr>
          <a:xfrm flipV="1">
            <a:off x="4295565" y="2408644"/>
            <a:ext cx="1008243" cy="1164124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/>
          <p:cNvCxnSpPr/>
          <p:nvPr/>
        </p:nvCxnSpPr>
        <p:spPr>
          <a:xfrm>
            <a:off x="2351096" y="3560772"/>
            <a:ext cx="21605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e 83"/>
          <p:cNvSpPr/>
          <p:nvPr/>
        </p:nvSpPr>
        <p:spPr>
          <a:xfrm>
            <a:off x="6793020" y="5888178"/>
            <a:ext cx="864208" cy="864096"/>
          </a:xfrm>
          <a:prstGeom prst="ellipse">
            <a:avLst/>
          </a:prstGeom>
          <a:solidFill>
            <a:srgbClr val="00B050">
              <a:alpha val="0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64480FCC-CCE9-344A-8B5C-BF14EC0A346B}"/>
              </a:ext>
            </a:extLst>
          </p:cNvPr>
          <p:cNvSpPr txBox="1"/>
          <p:nvPr/>
        </p:nvSpPr>
        <p:spPr>
          <a:xfrm>
            <a:off x="8429677" y="652046"/>
            <a:ext cx="364741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9 kHz -26.5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GHz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spectrum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analyzer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93" name="Connettore 2 92"/>
          <p:cNvCxnSpPr/>
          <p:nvPr/>
        </p:nvCxnSpPr>
        <p:spPr>
          <a:xfrm>
            <a:off x="5879947" y="2768684"/>
            <a:ext cx="0" cy="6480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sellaDiTesto 93"/>
          <p:cNvSpPr txBox="1"/>
          <p:nvPr/>
        </p:nvSpPr>
        <p:spPr>
          <a:xfrm>
            <a:off x="5603455" y="2524395"/>
            <a:ext cx="653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Gill Sans"/>
                <a:cs typeface="Gill Sans"/>
              </a:rPr>
              <a:t>RF in</a:t>
            </a:r>
          </a:p>
        </p:txBody>
      </p:sp>
      <p:cxnSp>
        <p:nvCxnSpPr>
          <p:cNvPr id="95" name="Connettore 2 94"/>
          <p:cNvCxnSpPr/>
          <p:nvPr/>
        </p:nvCxnSpPr>
        <p:spPr>
          <a:xfrm rot="10800000" flipH="1">
            <a:off x="8388979" y="3156990"/>
            <a:ext cx="0" cy="64807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asellaDiTesto 95"/>
          <p:cNvSpPr txBox="1"/>
          <p:nvPr/>
        </p:nvSpPr>
        <p:spPr>
          <a:xfrm>
            <a:off x="8063622" y="2924276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00B050"/>
                </a:solidFill>
                <a:latin typeface="Gill Sans"/>
                <a:cs typeface="Gill Sans"/>
              </a:rPr>
              <a:t>RF out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C60605B0-D924-2142-8B40-07F0C23DE2CC}"/>
              </a:ext>
            </a:extLst>
          </p:cNvPr>
          <p:cNvSpPr txBox="1"/>
          <p:nvPr/>
        </p:nvSpPr>
        <p:spPr>
          <a:xfrm>
            <a:off x="6744156" y="1340099"/>
            <a:ext cx="190400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Heliox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lang="it-IT" baseline="300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lang="it-IT" dirty="0">
                <a:solidFill>
                  <a:srgbClr val="FF0000"/>
                </a:solidFill>
                <a:latin typeface="Calibri"/>
                <a:cs typeface="Calibri"/>
              </a:rPr>
              <a:t>He </a:t>
            </a:r>
            <a:r>
              <a:rPr lang="it-IT" dirty="0" err="1">
                <a:solidFill>
                  <a:srgbClr val="FF0000"/>
                </a:solidFill>
                <a:latin typeface="Calibri"/>
                <a:cs typeface="Calibri"/>
              </a:rPr>
              <a:t>insert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39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40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4692" y="0"/>
              <a:ext cx="714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RF setup</a:t>
              </a:r>
            </a:p>
          </p:txBody>
        </p: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D5BB374-9805-2745-AAFB-04BEC3EAFAAA}"/>
              </a:ext>
            </a:extLst>
          </p:cNvPr>
          <p:cNvSpPr txBox="1"/>
          <p:nvPr/>
        </p:nvSpPr>
        <p:spPr>
          <a:xfrm>
            <a:off x="1145597" y="436602"/>
            <a:ext cx="989664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00FF"/>
                </a:solidFill>
                <a:latin typeface="Calibri"/>
                <a:cs typeface="Calibri"/>
              </a:rPr>
              <a:t>System calibration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D5BB374-9805-2745-AAFB-04BEC3EAFAAA}"/>
              </a:ext>
            </a:extLst>
          </p:cNvPr>
          <p:cNvSpPr txBox="1"/>
          <p:nvPr/>
        </p:nvSpPr>
        <p:spPr>
          <a:xfrm>
            <a:off x="8116205" y="5494590"/>
            <a:ext cx="203508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rgbClr val="FF0000"/>
                </a:solidFill>
                <a:latin typeface="Gill Sans"/>
                <a:cs typeface="Gill Sans"/>
              </a:defRPr>
            </a:lvl1pPr>
          </a:lstStyle>
          <a:p>
            <a:pPr algn="ctr"/>
            <a:r>
              <a:rPr lang="it-IT" dirty="0">
                <a:latin typeface="Calibri"/>
                <a:cs typeface="Calibri"/>
              </a:rPr>
              <a:t>Cri/</a:t>
            </a:r>
            <a:r>
              <a:rPr lang="it-IT" dirty="0" err="1">
                <a:latin typeface="Calibri"/>
                <a:cs typeface="Calibri"/>
              </a:rPr>
              <a:t>oFlex</a:t>
            </a:r>
            <a:r>
              <a:rPr lang="it-IT" dirty="0">
                <a:latin typeface="Calibri"/>
                <a:cs typeface="Calibri"/>
              </a:rPr>
              <a:t> 2 (CF2)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6B3F33E-6B47-244F-B513-1BF133EC517B}"/>
              </a:ext>
            </a:extLst>
          </p:cNvPr>
          <p:cNvSpPr txBox="1"/>
          <p:nvPr/>
        </p:nvSpPr>
        <p:spPr>
          <a:xfrm>
            <a:off x="8556491" y="4079079"/>
            <a:ext cx="3490701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Cryogenic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 Low 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Noise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Amplifier</a:t>
            </a:r>
            <a:endParaRPr lang="it-IT"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LNF 0.3-14 GHz Gain 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  <a:sym typeface="Symbol"/>
              </a:rPr>
              <a:t>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36 dB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0B3442AE-BFED-6843-A9F8-2D3B76D4F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/>
          <a:srcRect l="8282" t="20050" r="8229" b="23038"/>
          <a:stretch/>
        </p:blipFill>
        <p:spPr bwMode="auto">
          <a:xfrm rot="16200000">
            <a:off x="7496460" y="4014940"/>
            <a:ext cx="1312179" cy="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3E8FF83-0F4A-FE4C-9F86-96C21F0961EB}"/>
              </a:ext>
            </a:extLst>
          </p:cNvPr>
          <p:cNvSpPr txBox="1"/>
          <p:nvPr/>
        </p:nvSpPr>
        <p:spPr>
          <a:xfrm>
            <a:off x="6257014" y="3437152"/>
            <a:ext cx="110374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 = 1.5K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6217C6D-762B-0E4B-8503-258886386265}"/>
              </a:ext>
            </a:extLst>
          </p:cNvPr>
          <p:cNvSpPr txBox="1"/>
          <p:nvPr/>
        </p:nvSpPr>
        <p:spPr>
          <a:xfrm>
            <a:off x="8529187" y="3621818"/>
            <a:ext cx="1289458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T = 4.2K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5D23F126-600D-874C-8A85-4865E74760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495" y="4880906"/>
            <a:ext cx="2690087" cy="1952650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0C78DAAE-7C3A-034E-91F0-5732142DCD34}"/>
              </a:ext>
            </a:extLst>
          </p:cNvPr>
          <p:cNvSpPr txBox="1"/>
          <p:nvPr/>
        </p:nvSpPr>
        <p:spPr>
          <a:xfrm>
            <a:off x="4323461" y="4329287"/>
            <a:ext cx="190007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rgbClr val="FF0000"/>
                </a:solidFill>
                <a:latin typeface="Gill Sans"/>
                <a:cs typeface="Gill Sans"/>
              </a:defRPr>
            </a:lvl1pPr>
          </a:lstStyle>
          <a:p>
            <a:pPr algn="ctr"/>
            <a:r>
              <a:rPr lang="it-IT" dirty="0">
                <a:latin typeface="Calibri"/>
                <a:cs typeface="Calibri"/>
              </a:rPr>
              <a:t>Cri/</a:t>
            </a:r>
            <a:r>
              <a:rPr lang="it-IT" dirty="0" err="1">
                <a:latin typeface="Calibri"/>
                <a:cs typeface="Calibri"/>
              </a:rPr>
              <a:t>oFlex</a:t>
            </a:r>
            <a:r>
              <a:rPr lang="it-IT" dirty="0">
                <a:latin typeface="Calibri"/>
                <a:cs typeface="Calibri"/>
              </a:rPr>
              <a:t> 2 (CF2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8C50683E-9A5C-C744-8676-5C4CC6B56722}"/>
              </a:ext>
            </a:extLst>
          </p:cNvPr>
          <p:cNvCxnSpPr/>
          <p:nvPr/>
        </p:nvCxnSpPr>
        <p:spPr>
          <a:xfrm flipH="1">
            <a:off x="3802879" y="4784882"/>
            <a:ext cx="1136590" cy="8126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1770185-8BA9-8345-9597-036CAD84D875}"/>
              </a:ext>
            </a:extLst>
          </p:cNvPr>
          <p:cNvGrpSpPr/>
          <p:nvPr/>
        </p:nvGrpSpPr>
        <p:grpSpPr>
          <a:xfrm>
            <a:off x="4706835" y="4931172"/>
            <a:ext cx="3379680" cy="1186920"/>
            <a:chOff x="4706835" y="4931172"/>
            <a:chExt cx="3379680" cy="118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D314B3D8-0692-AD4E-9E00-8F55B1E22989}"/>
                    </a:ext>
                  </a:extLst>
                </p14:cNvPr>
                <p14:cNvContentPartPr/>
                <p14:nvPr/>
              </p14:nvContentPartPr>
              <p14:xfrm>
                <a:off x="7360755" y="5538852"/>
                <a:ext cx="725760" cy="5792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D314B3D8-0692-AD4E-9E00-8F55B1E2298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351755" y="5529852"/>
                  <a:ext cx="74340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4C492EE4-10BF-C84F-9691-ABAFE10CD17B}"/>
                    </a:ext>
                  </a:extLst>
                </p14:cNvPr>
                <p14:cNvContentPartPr/>
                <p14:nvPr/>
              </p14:nvContentPartPr>
              <p14:xfrm>
                <a:off x="6307395" y="5541012"/>
                <a:ext cx="760680" cy="93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4C492EE4-10BF-C84F-9691-ABAFE10CD17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98755" y="5532012"/>
                  <a:ext cx="77832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C7B55755-29F3-B747-9CD5-B49C9E067873}"/>
                    </a:ext>
                  </a:extLst>
                </p14:cNvPr>
                <p14:cNvContentPartPr/>
                <p14:nvPr/>
              </p14:nvContentPartPr>
              <p14:xfrm>
                <a:off x="6279675" y="5550012"/>
                <a:ext cx="360" cy="3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C7B55755-29F3-B747-9CD5-B49C9E06787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271035" y="55413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DCD20868-237E-C24E-BC20-BC90CE2D5278}"/>
                    </a:ext>
                  </a:extLst>
                </p14:cNvPr>
                <p14:cNvContentPartPr/>
                <p14:nvPr/>
              </p14:nvContentPartPr>
              <p14:xfrm>
                <a:off x="4706835" y="4931172"/>
                <a:ext cx="1548000" cy="6357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DCD20868-237E-C24E-BC20-BC90CE2D527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98195" y="4922172"/>
                  <a:ext cx="1565640" cy="653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4049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6" y="1329015"/>
            <a:ext cx="7379998" cy="5455340"/>
          </a:xfrm>
          <a:prstGeom prst="rect">
            <a:avLst/>
          </a:prstGeom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4D5BB374-9805-2745-AAFB-04BEC3EAFAAA}"/>
              </a:ext>
            </a:extLst>
          </p:cNvPr>
          <p:cNvSpPr txBox="1"/>
          <p:nvPr/>
        </p:nvSpPr>
        <p:spPr>
          <a:xfrm>
            <a:off x="802826" y="761053"/>
            <a:ext cx="98966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latin typeface="Calibri"/>
                <a:cs typeface="Calibri"/>
              </a:rPr>
              <a:t>IN/OUT measurement of frequency response with sample bypassed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86472"/>
            <a:ext cx="12202636" cy="523876"/>
            <a:chOff x="1512" y="0"/>
            <a:chExt cx="4130" cy="330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512" y="164"/>
              <a:ext cx="413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692" y="0"/>
              <a:ext cx="714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RF setup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7521664" y="1812291"/>
            <a:ext cx="43941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Input Power = -30 dBm</a:t>
            </a:r>
          </a:p>
          <a:p>
            <a:r>
              <a:rPr lang="en-US" sz="2000" dirty="0">
                <a:latin typeface="Calibri"/>
                <a:cs typeface="Calibri"/>
              </a:rPr>
              <a:t>Amplifier gain 40 dB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Results: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Overall coax lines attenuation@ 1GHz = 17 dB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Beside a geometrical resonance at 6 GHz, the frequency response decreases linearly of 10 dB  from 1 to 14 GHz (the amplifier bandwidth)</a:t>
            </a:r>
          </a:p>
        </p:txBody>
      </p:sp>
      <p:sp>
        <p:nvSpPr>
          <p:cNvPr id="4" name="Freccia su 3"/>
          <p:cNvSpPr/>
          <p:nvPr/>
        </p:nvSpPr>
        <p:spPr>
          <a:xfrm>
            <a:off x="2556365" y="3853002"/>
            <a:ext cx="454677" cy="978553"/>
          </a:xfrm>
          <a:prstGeom prst="up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sx="117000" sy="117000" algn="tl" rotWithShape="0">
              <a:schemeClr val="bg1">
                <a:lumMod val="65000"/>
                <a:alpha val="43000"/>
              </a:schemeClr>
            </a:outerShdw>
            <a:reflection stA="50000" endPos="75000" dist="12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1435995" y="4943186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Geometrical resonance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898E50D-54F4-0A45-BDA0-5C8B4D1B375C}"/>
              </a:ext>
            </a:extLst>
          </p:cNvPr>
          <p:cNvCxnSpPr/>
          <p:nvPr/>
        </p:nvCxnSpPr>
        <p:spPr>
          <a:xfrm flipV="1">
            <a:off x="5426057" y="1440529"/>
            <a:ext cx="0" cy="4393046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3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640" y="607418"/>
            <a:ext cx="2968372" cy="958145"/>
          </a:xfrm>
          <a:prstGeom prst="rect">
            <a:avLst/>
          </a:prstGeom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83542"/>
            <a:ext cx="12191999" cy="523876"/>
            <a:chOff x="1002" y="0"/>
            <a:chExt cx="4640" cy="33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284" y="0"/>
              <a:ext cx="2122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JTWPA: samples description</a:t>
              </a: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3BE03F-9D0E-4E33-96C4-DCD5236EFAEF}"/>
              </a:ext>
            </a:extLst>
          </p:cNvPr>
          <p:cNvSpPr txBox="1"/>
          <p:nvPr/>
        </p:nvSpPr>
        <p:spPr>
          <a:xfrm>
            <a:off x="1" y="654191"/>
            <a:ext cx="1219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Design and production by the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Istituto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Nazionale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 di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Ricerca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Metrologica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 (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INRiM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anose="02020603050405020304" pitchFamily="18" charset="0"/>
                <a:cs typeface="Calibri"/>
              </a:rPr>
              <a:t>, Turin, Italy)</a:t>
            </a:r>
            <a:endParaRPr lang="en-US" dirty="0">
              <a:solidFill>
                <a:srgbClr val="0000FF"/>
              </a:solidFill>
              <a:latin typeface="Calibri"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56392" y="1138712"/>
            <a:ext cx="63068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Two designs of JTWPA have been realized:</a:t>
            </a:r>
          </a:p>
          <a:p>
            <a:endParaRPr lang="en-US" dirty="0">
              <a:latin typeface="Calibri"/>
              <a:cs typeface="Calibri"/>
            </a:endParaRPr>
          </a:p>
          <a:p>
            <a:pPr algn="just"/>
            <a:r>
              <a:rPr lang="en-US" b="1" dirty="0">
                <a:latin typeface="Calibri"/>
                <a:cs typeface="Calibri"/>
              </a:rPr>
              <a:t>gen.1 (X_52) </a:t>
            </a:r>
            <a:r>
              <a:rPr lang="en-US" dirty="0">
                <a:latin typeface="Calibri"/>
                <a:cs typeface="Calibri"/>
              </a:rPr>
              <a:t>is made by a repetition of N = 990 elementary cells, cell size 63  </a:t>
            </a:r>
            <a:r>
              <a:rPr lang="en-US" dirty="0" err="1">
                <a:latin typeface="Calibri"/>
                <a:ea typeface="Lucida Grande"/>
                <a:cs typeface="Calibri"/>
              </a:rPr>
              <a:t>μ</a:t>
            </a:r>
            <a:r>
              <a:rPr lang="en-US" dirty="0" err="1">
                <a:latin typeface="Calibri"/>
                <a:cs typeface="Calibri"/>
              </a:rPr>
              <a:t>m</a:t>
            </a:r>
            <a:r>
              <a:rPr lang="en-US" dirty="0">
                <a:latin typeface="Calibri"/>
                <a:cs typeface="Calibri"/>
              </a:rPr>
              <a:t>, total length ≈ 6.25 cm. Each cell is made by a parallel of a JJ and an inductor (RF SQUID). </a:t>
            </a:r>
          </a:p>
          <a:p>
            <a:pPr algn="just"/>
            <a:r>
              <a:rPr lang="en-GB" dirty="0">
                <a:latin typeface="Calibri"/>
                <a:cs typeface="Calibri"/>
              </a:rPr>
              <a:t>Substrate: p-doped, 100 oriented, Si/SiO</a:t>
            </a:r>
            <a:r>
              <a:rPr lang="en-GB" baseline="-25000" dirty="0">
                <a:latin typeface="Calibri"/>
                <a:cs typeface="Calibri"/>
              </a:rPr>
              <a:t>2</a:t>
            </a:r>
            <a:r>
              <a:rPr lang="en-GB" dirty="0">
                <a:latin typeface="Calibri"/>
                <a:cs typeface="Calibri"/>
              </a:rPr>
              <a:t>(300nm)</a:t>
            </a:r>
          </a:p>
          <a:p>
            <a:pPr algn="just"/>
            <a:r>
              <a:rPr lang="en-GB" dirty="0">
                <a:latin typeface="Calibri"/>
                <a:cs typeface="Calibri"/>
              </a:rPr>
              <a:t>The geometry is defined by a single-step (EBL) process. (LONG PROCESS)</a:t>
            </a:r>
          </a:p>
          <a:p>
            <a:pPr algn="just"/>
            <a:r>
              <a:rPr lang="en-GB" dirty="0">
                <a:latin typeface="Calibri"/>
                <a:cs typeface="Calibri"/>
              </a:rPr>
              <a:t>JJs: Al(30 nm)/Al-Ox/Al(80 nm) deposited by a ultra-low pressure electron beam evaporator, equipped with a tiltable sample holder that ensure the possibility to create exploiting the Niemeyer-Dolan technique.</a:t>
            </a:r>
          </a:p>
          <a:p>
            <a:pPr algn="just"/>
            <a:r>
              <a:rPr lang="en-GB" dirty="0">
                <a:latin typeface="Calibri"/>
                <a:cs typeface="Calibri"/>
              </a:rPr>
              <a:t>Design parameters: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Critical current of Josephson junctions: 𝐼</a:t>
            </a:r>
            <a:r>
              <a:rPr lang="en-GB" baseline="-25000" dirty="0">
                <a:cs typeface="Calibri"/>
              </a:rPr>
              <a:t>𝐶</a:t>
            </a:r>
            <a:r>
              <a:rPr lang="en-GB" dirty="0">
                <a:cs typeface="Calibri"/>
              </a:rPr>
              <a:t> = 2 </a:t>
            </a:r>
            <a:r>
              <a:rPr lang="en-GB" dirty="0" err="1">
                <a:cs typeface="Calibri"/>
              </a:rPr>
              <a:t>μA</a:t>
            </a:r>
            <a:r>
              <a:rPr lang="en-GB" dirty="0">
                <a:cs typeface="Calibri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Josephson junction capacity: 𝐶 = 200 </a:t>
            </a:r>
            <a:r>
              <a:rPr lang="en-GB" dirty="0" err="1">
                <a:cs typeface="Calibri"/>
              </a:rPr>
              <a:t>fF</a:t>
            </a:r>
            <a:r>
              <a:rPr lang="en-GB" dirty="0">
                <a:cs typeface="Calibri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Inductance of the Josephson junction at the working point: 𝐿</a:t>
            </a:r>
            <a:r>
              <a:rPr lang="en-GB" baseline="-25000" dirty="0">
                <a:cs typeface="Calibri"/>
              </a:rPr>
              <a:t>𝐽</a:t>
            </a:r>
            <a:r>
              <a:rPr lang="en-GB" dirty="0">
                <a:cs typeface="Calibri"/>
              </a:rPr>
              <a:t> = 258.5 pH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Geometric inductance: 𝐿</a:t>
            </a:r>
            <a:r>
              <a:rPr lang="en-GB" baseline="-25000" dirty="0">
                <a:cs typeface="Calibri"/>
              </a:rPr>
              <a:t>𝑔</a:t>
            </a:r>
            <a:r>
              <a:rPr lang="en-GB" dirty="0">
                <a:cs typeface="Calibri"/>
              </a:rPr>
              <a:t> = 120 pH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Plasma frequency: 𝜈</a:t>
            </a:r>
            <a:r>
              <a:rPr lang="en-GB" baseline="-25000" dirty="0">
                <a:cs typeface="Calibri"/>
              </a:rPr>
              <a:t>𝑝</a:t>
            </a:r>
            <a:r>
              <a:rPr lang="en-GB" dirty="0">
                <a:cs typeface="Calibri"/>
              </a:rPr>
              <a:t> = 38 GHz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Resonator quality factor: 𝑄 = 100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864D2A2-F459-3C94-AFB6-77D51D592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785" y="1285160"/>
            <a:ext cx="5529259" cy="374178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1CA2EEC-29C3-A35E-823A-F8BF5C8959B0}"/>
              </a:ext>
            </a:extLst>
          </p:cNvPr>
          <p:cNvSpPr txBox="1"/>
          <p:nvPr/>
        </p:nvSpPr>
        <p:spPr>
          <a:xfrm>
            <a:off x="6908799" y="5329736"/>
            <a:ext cx="5041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1" dirty="0">
                <a:solidFill>
                  <a:srgbClr val="0000FF"/>
                </a:solidFill>
                <a:latin typeface="Calibri"/>
                <a:cs typeface="Calibri"/>
              </a:rPr>
              <a:t>8 test units (PCU) are present on both sides of the chip for JJ characterization</a:t>
            </a:r>
          </a:p>
        </p:txBody>
      </p:sp>
      <p:sp>
        <p:nvSpPr>
          <p:cNvPr id="17" name="Freccia in su 16">
            <a:extLst>
              <a:ext uri="{FF2B5EF4-FFF2-40B4-BE49-F238E27FC236}">
                <a16:creationId xmlns:a16="http://schemas.microsoft.com/office/drawing/2014/main" id="{CB8B4287-671B-FC56-978A-3D659257413E}"/>
              </a:ext>
            </a:extLst>
          </p:cNvPr>
          <p:cNvSpPr/>
          <p:nvPr/>
        </p:nvSpPr>
        <p:spPr>
          <a:xfrm>
            <a:off x="7645019" y="4850571"/>
            <a:ext cx="270934" cy="43800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766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83542"/>
            <a:ext cx="12191999" cy="523876"/>
            <a:chOff x="1002" y="0"/>
            <a:chExt cx="4640" cy="330"/>
          </a:xfrm>
        </p:grpSpPr>
        <p:sp>
          <p:nvSpPr>
            <p:cNvPr id="3" name="Line 5"/>
            <p:cNvSpPr>
              <a:spLocks noChangeShapeType="1"/>
            </p:cNvSpPr>
            <p:nvPr/>
          </p:nvSpPr>
          <p:spPr bwMode="auto">
            <a:xfrm>
              <a:off x="1002" y="164"/>
              <a:ext cx="464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2833" y="0"/>
              <a:ext cx="2573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sz="2800" b="1" kern="0" dirty="0">
                  <a:solidFill>
                    <a:srgbClr val="333399"/>
                  </a:solidFill>
                  <a:latin typeface="Gill Sans"/>
                  <a:cs typeface="Gill Sans"/>
                </a:rPr>
                <a:t>JTWPA: sample fabrication process</a:t>
              </a:r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8" y="2867025"/>
            <a:ext cx="11250955" cy="350519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9835B2-29FB-135B-0123-0DF453A6341C}"/>
              </a:ext>
            </a:extLst>
          </p:cNvPr>
          <p:cNvSpPr txBox="1"/>
          <p:nvPr/>
        </p:nvSpPr>
        <p:spPr>
          <a:xfrm>
            <a:off x="521759" y="902291"/>
            <a:ext cx="10586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0000FF"/>
                </a:solidFill>
                <a:latin typeface="Calibri"/>
                <a:cs typeface="Calibri"/>
              </a:rPr>
              <a:t>The </a:t>
            </a:r>
            <a:r>
              <a:rPr lang="en-GB" sz="2000" b="1" dirty="0">
                <a:solidFill>
                  <a:srgbClr val="0000FF"/>
                </a:solidFill>
                <a:latin typeface="Calibri"/>
                <a:cs typeface="Calibri"/>
              </a:rPr>
              <a:t>test units </a:t>
            </a:r>
            <a:r>
              <a:rPr lang="en-GB" sz="2000" dirty="0">
                <a:solidFill>
                  <a:srgbClr val="0000FF"/>
                </a:solidFill>
                <a:latin typeface="Calibri"/>
                <a:cs typeface="Calibri"/>
              </a:rPr>
              <a:t>present on the JTWPA chip X_52, figure a), reproduce the JTWPA cells but without the RF SQUID structure: in each cell is eliminated alternatively the JJ , figure b), or the inductor figure c).</a:t>
            </a:r>
          </a:p>
          <a:p>
            <a:pPr algn="just"/>
            <a:endParaRPr lang="en-GB" sz="2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3431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12686</TotalTime>
  <Words>1148</Words>
  <Application>Microsoft Office PowerPoint</Application>
  <PresentationFormat>Widescreen</PresentationFormat>
  <Paragraphs>153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 Sans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Veronica Granata</dc:creator>
  <cp:keywords/>
  <dc:description/>
  <cp:lastModifiedBy>Sergio PAGANO</cp:lastModifiedBy>
  <cp:revision>204</cp:revision>
  <dcterms:created xsi:type="dcterms:W3CDTF">2022-05-24T13:09:05Z</dcterms:created>
  <dcterms:modified xsi:type="dcterms:W3CDTF">2022-09-08T08:07:11Z</dcterms:modified>
  <cp:category/>
</cp:coreProperties>
</file>