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32"/>
  </p:notesMasterIdLst>
  <p:sldIdLst>
    <p:sldId id="337" r:id="rId3"/>
    <p:sldId id="341" r:id="rId4"/>
    <p:sldId id="342" r:id="rId5"/>
    <p:sldId id="343" r:id="rId6"/>
    <p:sldId id="344" r:id="rId7"/>
    <p:sldId id="345" r:id="rId8"/>
    <p:sldId id="351" r:id="rId9"/>
    <p:sldId id="346" r:id="rId10"/>
    <p:sldId id="347" r:id="rId11"/>
    <p:sldId id="348" r:id="rId12"/>
    <p:sldId id="349" r:id="rId13"/>
    <p:sldId id="350" r:id="rId14"/>
    <p:sldId id="352" r:id="rId15"/>
    <p:sldId id="357" r:id="rId16"/>
    <p:sldId id="358" r:id="rId17"/>
    <p:sldId id="359" r:id="rId18"/>
    <p:sldId id="353" r:id="rId19"/>
    <p:sldId id="354" r:id="rId20"/>
    <p:sldId id="355" r:id="rId21"/>
    <p:sldId id="356" r:id="rId22"/>
    <p:sldId id="360" r:id="rId23"/>
    <p:sldId id="367" r:id="rId24"/>
    <p:sldId id="361" r:id="rId25"/>
    <p:sldId id="362" r:id="rId26"/>
    <p:sldId id="363" r:id="rId27"/>
    <p:sldId id="364" r:id="rId28"/>
    <p:sldId id="365" r:id="rId29"/>
    <p:sldId id="368" r:id="rId30"/>
    <p:sldId id="3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4A4BA-98E2-4E93-9DD3-67526C9F13B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C218A7-6395-45F7-ACB4-D3FC1D69A936}">
      <dgm:prSet phldrT="[Testo]" custT="1"/>
      <dgm:spPr/>
      <dgm:t>
        <a:bodyPr/>
        <a:lstStyle/>
        <a:p>
          <a:r>
            <a:rPr lang="it-IT" sz="1800" b="1" u="sng"/>
            <a:t>BACK-END</a:t>
          </a:r>
          <a:r>
            <a:rPr lang="it-IT" sz="1800"/>
            <a:t>:</a:t>
          </a:r>
          <a:endParaRPr lang="it-IT" sz="1800" dirty="0"/>
        </a:p>
        <a:p>
          <a:r>
            <a:rPr lang="it-IT" sz="1800" dirty="0"/>
            <a:t>API, DB, Docker container, </a:t>
          </a:r>
          <a:r>
            <a:rPr lang="it-IT" sz="1800"/>
            <a:t>Reverse proxy</a:t>
          </a:r>
          <a:r>
            <a:rPr lang="it-IT" sz="1800" dirty="0"/>
            <a:t>, …</a:t>
          </a:r>
        </a:p>
      </dgm:t>
    </dgm:pt>
    <dgm:pt modelId="{48EFBEC4-3BEB-40C5-82A0-5F947BC4ABE8}" type="parTrans" cxnId="{56832F67-0D00-4B86-900E-CF0FDA5E88E2}">
      <dgm:prSet/>
      <dgm:spPr/>
      <dgm:t>
        <a:bodyPr/>
        <a:lstStyle/>
        <a:p>
          <a:endParaRPr lang="it-IT"/>
        </a:p>
      </dgm:t>
    </dgm:pt>
    <dgm:pt modelId="{F31486E9-F2D5-49B0-8B22-8ABEA9D0E2A1}" type="sibTrans" cxnId="{56832F67-0D00-4B86-900E-CF0FDA5E88E2}">
      <dgm:prSet/>
      <dgm:spPr/>
      <dgm:t>
        <a:bodyPr/>
        <a:lstStyle/>
        <a:p>
          <a:endParaRPr lang="it-IT"/>
        </a:p>
      </dgm:t>
    </dgm:pt>
    <dgm:pt modelId="{6B2E0DC8-A4BF-4FF0-ADC4-B6C053A0D292}">
      <dgm:prSet phldrT="[Testo]" custT="1"/>
      <dgm:spPr/>
      <dgm:t>
        <a:bodyPr/>
        <a:lstStyle/>
        <a:p>
          <a:r>
            <a:rPr lang="it-IT" sz="1800" b="1" u="sng"/>
            <a:t>FRONT-END</a:t>
          </a:r>
          <a:r>
            <a:rPr lang="it-IT" sz="1800" u="sng"/>
            <a:t>:</a:t>
          </a:r>
          <a:endParaRPr lang="it-IT" sz="1800" u="sng" dirty="0"/>
        </a:p>
        <a:p>
          <a:r>
            <a:rPr lang="it-IT" sz="1800" dirty="0"/>
            <a:t>Web </a:t>
          </a:r>
          <a:r>
            <a:rPr lang="it-IT" sz="1800" dirty="0" err="1"/>
            <a:t>vault</a:t>
          </a:r>
          <a:r>
            <a:rPr lang="it-IT" sz="1800" dirty="0"/>
            <a:t>, plugin, app, …</a:t>
          </a:r>
        </a:p>
      </dgm:t>
    </dgm:pt>
    <dgm:pt modelId="{58ABB043-E3C4-4245-A7EA-4FF973E0A83F}" type="parTrans" cxnId="{361FCBD9-E577-4432-ADBD-4D1BE89897B1}">
      <dgm:prSet/>
      <dgm:spPr/>
      <dgm:t>
        <a:bodyPr/>
        <a:lstStyle/>
        <a:p>
          <a:endParaRPr lang="it-IT"/>
        </a:p>
      </dgm:t>
    </dgm:pt>
    <dgm:pt modelId="{D4861BE4-3844-4628-9139-A50503C671E9}" type="sibTrans" cxnId="{361FCBD9-E577-4432-ADBD-4D1BE89897B1}">
      <dgm:prSet/>
      <dgm:spPr/>
      <dgm:t>
        <a:bodyPr/>
        <a:lstStyle/>
        <a:p>
          <a:endParaRPr lang="it-IT"/>
        </a:p>
      </dgm:t>
    </dgm:pt>
    <dgm:pt modelId="{237905D5-1216-4A15-8482-9D589B71E25D}" type="pres">
      <dgm:prSet presAssocID="{A934A4BA-98E2-4E93-9DD3-67526C9F13B3}" presName="Name0" presStyleCnt="0">
        <dgm:presLayoutVars>
          <dgm:chMax val="2"/>
          <dgm:chPref val="2"/>
          <dgm:animLvl val="lvl"/>
        </dgm:presLayoutVars>
      </dgm:prSet>
      <dgm:spPr/>
    </dgm:pt>
    <dgm:pt modelId="{6642ECCA-587F-43BF-9BD1-C4C1637D98FA}" type="pres">
      <dgm:prSet presAssocID="{A934A4BA-98E2-4E93-9DD3-67526C9F13B3}" presName="LeftText" presStyleLbl="revTx" presStyleIdx="0" presStyleCnt="0">
        <dgm:presLayoutVars>
          <dgm:bulletEnabled val="1"/>
        </dgm:presLayoutVars>
      </dgm:prSet>
      <dgm:spPr/>
    </dgm:pt>
    <dgm:pt modelId="{6CD500A3-091A-49EA-99C1-61DFBD7803A8}" type="pres">
      <dgm:prSet presAssocID="{A934A4BA-98E2-4E93-9DD3-67526C9F13B3}" presName="LeftNode" presStyleLbl="bgImgPlace1" presStyleIdx="0" presStyleCnt="2" custScaleX="101093">
        <dgm:presLayoutVars>
          <dgm:chMax val="2"/>
          <dgm:chPref val="2"/>
        </dgm:presLayoutVars>
      </dgm:prSet>
      <dgm:spPr/>
    </dgm:pt>
    <dgm:pt modelId="{0ACEAFC2-7892-4EEC-BD65-963E9EEBB436}" type="pres">
      <dgm:prSet presAssocID="{A934A4BA-98E2-4E93-9DD3-67526C9F13B3}" presName="RightText" presStyleLbl="revTx" presStyleIdx="0" presStyleCnt="0">
        <dgm:presLayoutVars>
          <dgm:bulletEnabled val="1"/>
        </dgm:presLayoutVars>
      </dgm:prSet>
      <dgm:spPr/>
    </dgm:pt>
    <dgm:pt modelId="{858D7D0E-6C29-4099-BE6A-46DC7C110367}" type="pres">
      <dgm:prSet presAssocID="{A934A4BA-98E2-4E93-9DD3-67526C9F13B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1EEE86E7-224C-4D7D-9CA4-43D1A311EFFD}" type="pres">
      <dgm:prSet presAssocID="{A934A4BA-98E2-4E93-9DD3-67526C9F13B3}" presName="TopArrow" presStyleLbl="node1" presStyleIdx="0" presStyleCnt="2"/>
      <dgm:spPr/>
    </dgm:pt>
    <dgm:pt modelId="{45005303-2D3D-49C8-B628-5A64CBA6F557}" type="pres">
      <dgm:prSet presAssocID="{A934A4BA-98E2-4E93-9DD3-67526C9F13B3}" presName="BottomArrow" presStyleLbl="node1" presStyleIdx="1" presStyleCnt="2"/>
      <dgm:spPr/>
    </dgm:pt>
  </dgm:ptLst>
  <dgm:cxnLst>
    <dgm:cxn modelId="{4E6B0C07-D6D1-44DF-9976-B4C8C6DE18A8}" type="presOf" srcId="{20C218A7-6395-45F7-ACB4-D3FC1D69A936}" destId="{6CD500A3-091A-49EA-99C1-61DFBD7803A8}" srcOrd="1" destOrd="0" presId="urn:microsoft.com/office/officeart/2009/layout/ReverseList"/>
    <dgm:cxn modelId="{5237791B-E8DE-458F-8560-55147722D478}" type="presOf" srcId="{6B2E0DC8-A4BF-4FF0-ADC4-B6C053A0D292}" destId="{0ACEAFC2-7892-4EEC-BD65-963E9EEBB436}" srcOrd="0" destOrd="0" presId="urn:microsoft.com/office/officeart/2009/layout/ReverseList"/>
    <dgm:cxn modelId="{56832F67-0D00-4B86-900E-CF0FDA5E88E2}" srcId="{A934A4BA-98E2-4E93-9DD3-67526C9F13B3}" destId="{20C218A7-6395-45F7-ACB4-D3FC1D69A936}" srcOrd="0" destOrd="0" parTransId="{48EFBEC4-3BEB-40C5-82A0-5F947BC4ABE8}" sibTransId="{F31486E9-F2D5-49B0-8B22-8ABEA9D0E2A1}"/>
    <dgm:cxn modelId="{DF978AAB-1D1B-4333-9E59-53FC7813B219}" type="presOf" srcId="{20C218A7-6395-45F7-ACB4-D3FC1D69A936}" destId="{6642ECCA-587F-43BF-9BD1-C4C1637D98FA}" srcOrd="0" destOrd="0" presId="urn:microsoft.com/office/officeart/2009/layout/ReverseList"/>
    <dgm:cxn modelId="{16C3DAB2-67A9-49CB-ADA3-CE7D52F86F46}" type="presOf" srcId="{6B2E0DC8-A4BF-4FF0-ADC4-B6C053A0D292}" destId="{858D7D0E-6C29-4099-BE6A-46DC7C110367}" srcOrd="1" destOrd="0" presId="urn:microsoft.com/office/officeart/2009/layout/ReverseList"/>
    <dgm:cxn modelId="{361FCBD9-E577-4432-ADBD-4D1BE89897B1}" srcId="{A934A4BA-98E2-4E93-9DD3-67526C9F13B3}" destId="{6B2E0DC8-A4BF-4FF0-ADC4-B6C053A0D292}" srcOrd="1" destOrd="0" parTransId="{58ABB043-E3C4-4245-A7EA-4FF973E0A83F}" sibTransId="{D4861BE4-3844-4628-9139-A50503C671E9}"/>
    <dgm:cxn modelId="{6248B8F5-D5BB-48D9-A254-834C26252A64}" type="presOf" srcId="{A934A4BA-98E2-4E93-9DD3-67526C9F13B3}" destId="{237905D5-1216-4A15-8482-9D589B71E25D}" srcOrd="0" destOrd="0" presId="urn:microsoft.com/office/officeart/2009/layout/ReverseList"/>
    <dgm:cxn modelId="{9B870F02-7195-4115-B7C7-45F75E0F295C}" type="presParOf" srcId="{237905D5-1216-4A15-8482-9D589B71E25D}" destId="{6642ECCA-587F-43BF-9BD1-C4C1637D98FA}" srcOrd="0" destOrd="0" presId="urn:microsoft.com/office/officeart/2009/layout/ReverseList"/>
    <dgm:cxn modelId="{E02A06F3-AC20-4471-B1E1-4F725DA81F3A}" type="presParOf" srcId="{237905D5-1216-4A15-8482-9D589B71E25D}" destId="{6CD500A3-091A-49EA-99C1-61DFBD7803A8}" srcOrd="1" destOrd="0" presId="urn:microsoft.com/office/officeart/2009/layout/ReverseList"/>
    <dgm:cxn modelId="{BAAAE15D-98A2-41CC-BED6-DE0D0349EB3F}" type="presParOf" srcId="{237905D5-1216-4A15-8482-9D589B71E25D}" destId="{0ACEAFC2-7892-4EEC-BD65-963E9EEBB436}" srcOrd="2" destOrd="0" presId="urn:microsoft.com/office/officeart/2009/layout/ReverseList"/>
    <dgm:cxn modelId="{6A4B964D-1A75-4F54-92F4-643D9DC85086}" type="presParOf" srcId="{237905D5-1216-4A15-8482-9D589B71E25D}" destId="{858D7D0E-6C29-4099-BE6A-46DC7C110367}" srcOrd="3" destOrd="0" presId="urn:microsoft.com/office/officeart/2009/layout/ReverseList"/>
    <dgm:cxn modelId="{182C4104-015C-41D6-8893-5012B2881675}" type="presParOf" srcId="{237905D5-1216-4A15-8482-9D589B71E25D}" destId="{1EEE86E7-224C-4D7D-9CA4-43D1A311EFFD}" srcOrd="4" destOrd="0" presId="urn:microsoft.com/office/officeart/2009/layout/ReverseList"/>
    <dgm:cxn modelId="{387B01A0-FF5E-4FBD-9B41-244146B2BBCF}" type="presParOf" srcId="{237905D5-1216-4A15-8482-9D589B71E25D}" destId="{45005303-2D3D-49C8-B628-5A64CBA6F55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500A3-091A-49EA-99C1-61DFBD7803A8}">
      <dsp:nvSpPr>
        <dsp:cNvPr id="0" name=""/>
        <dsp:cNvSpPr/>
      </dsp:nvSpPr>
      <dsp:spPr>
        <a:xfrm rot="16200000">
          <a:off x="1735336" y="1364409"/>
          <a:ext cx="2909740" cy="17975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u="sng" kern="1200"/>
            <a:t>BACK-END</a:t>
          </a:r>
          <a:r>
            <a:rPr lang="it-IT" sz="1800" kern="1200"/>
            <a:t>:</a:t>
          </a:r>
          <a:endParaRPr lang="it-IT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API, DB, Docker container, </a:t>
          </a:r>
          <a:r>
            <a:rPr lang="it-IT" sz="1800" kern="1200"/>
            <a:t>Reverse proxy</a:t>
          </a:r>
          <a:r>
            <a:rPr lang="it-IT" sz="1800" kern="1200" dirty="0"/>
            <a:t>, …</a:t>
          </a:r>
        </a:p>
      </dsp:txBody>
      <dsp:txXfrm rot="5400000">
        <a:off x="2379176" y="896104"/>
        <a:ext cx="1709828" cy="2734206"/>
      </dsp:txXfrm>
    </dsp:sp>
    <dsp:sp modelId="{858D7D0E-6C29-4099-BE6A-46DC7C110367}">
      <dsp:nvSpPr>
        <dsp:cNvPr id="0" name=""/>
        <dsp:cNvSpPr/>
      </dsp:nvSpPr>
      <dsp:spPr>
        <a:xfrm rot="5400000">
          <a:off x="3594239" y="1374127"/>
          <a:ext cx="2909740" cy="17781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u="sng" kern="1200"/>
            <a:t>FRONT-END</a:t>
          </a:r>
          <a:r>
            <a:rPr lang="it-IT" sz="1800" u="sng" kern="1200"/>
            <a:t>:</a:t>
          </a:r>
          <a:endParaRPr lang="it-IT" sz="1800" u="sng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Web </a:t>
          </a:r>
          <a:r>
            <a:rPr lang="it-IT" sz="1800" kern="1200" dirty="0" err="1"/>
            <a:t>vault</a:t>
          </a:r>
          <a:r>
            <a:rPr lang="it-IT" sz="1800" kern="1200" dirty="0"/>
            <a:t>, plugin, app, …</a:t>
          </a:r>
        </a:p>
      </dsp:txBody>
      <dsp:txXfrm rot="-5400000">
        <a:off x="4160029" y="895155"/>
        <a:ext cx="1691342" cy="2736104"/>
      </dsp:txXfrm>
    </dsp:sp>
    <dsp:sp modelId="{1EEE86E7-224C-4D7D-9CA4-43D1A311EFFD}">
      <dsp:nvSpPr>
        <dsp:cNvPr id="0" name=""/>
        <dsp:cNvSpPr/>
      </dsp:nvSpPr>
      <dsp:spPr>
        <a:xfrm>
          <a:off x="3190025" y="0"/>
          <a:ext cx="1858902" cy="18588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05303-2D3D-49C8-B628-5A64CBA6F557}">
      <dsp:nvSpPr>
        <dsp:cNvPr id="0" name=""/>
        <dsp:cNvSpPr/>
      </dsp:nvSpPr>
      <dsp:spPr>
        <a:xfrm rot="10800000">
          <a:off x="3190025" y="2667149"/>
          <a:ext cx="1858902" cy="18588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06B1-B41E-43B0-828D-A3D49FCCF662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79EB8-BEAB-4B0B-A1A7-0FAEE04518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54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769E-C829-4283-B80E-CB90D995C2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63EEFD-2B11-43A4-A1C2-149835FF1DBB}" type="datetime2">
              <a:rPr lang="en-US" smtClean="0"/>
              <a:t>Monday, October 10, 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it-IT">
                <a:solidFill>
                  <a:schemeClr val="accent1">
                    <a:tint val="20000"/>
                  </a:schemeClr>
                </a:solidFill>
              </a:rPr>
              <a:t>E. Cesarini – 10/2022 – TD CCR</a:t>
            </a:r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FFA646-F872-4A95-BDE7-6B3562EAAED9}" type="datetime2">
              <a:rPr lang="en-US" smtClean="0"/>
              <a:t>Monday, October 10, 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>
                <a:solidFill>
                  <a:schemeClr val="tx1"/>
                </a:solidFill>
              </a:rPr>
              <a:t>E. Cesarini – 10/2022 – TD CCR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‹N›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1159-1CD6-4AAB-9AAD-D0FD54240D99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7E99-E3E6-4750-B72F-F3B1DDC567F9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FFFBD5-B339-8F03-F097-494CAB01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29CDD8-89CE-CEFC-DF9A-8BAB5AC6C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74ECF2-817A-6E2D-B0E4-33385DBF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B406-1774-4694-A6AA-9277527845F7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7A1671-816D-D320-DB30-450849DC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BC1E12-48F8-6AC7-281E-83C96A2B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0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12AF7-406E-C92B-92AA-7F08834C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2FCDB2-3431-8A13-0024-7BF8FFE9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B9F0F7-ED8F-5F62-F084-CE4A2C8B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1BAD-613D-47C3-83DB-7042153D1C4D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27DA47-EF52-B509-90CA-29CEFD61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B6B7D-A029-92CA-4768-1A837F1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5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3FCAC-5DCC-1A82-0855-61EC54AE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FC0BDC-90AC-54B8-9E4F-21A3408E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6C46D6-985F-A649-800E-0C5FC664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5511-203B-4053-9041-B7A5628953CE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5417E8-520D-902B-C132-39236D08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E30A1B-A754-2DDF-358D-AA613521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8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4EC19-94C9-B118-CAB8-8D352C7F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4C869-6531-8DA2-D6B3-489F6F052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CD887A-A292-029B-7DD9-091B85CFD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C9B01D-2ADC-10B5-5631-05AEEE2A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4791-5A5D-4125-B84A-87544B2C6AA3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724BC7-1B60-74C1-6F83-CCC93248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24908D-8433-73EC-FDE8-47B8AEEF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99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340A9-FE47-8BEA-35A0-7DBDD3D0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8CA4D3-C180-4DDF-0D0A-488FC7CC7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120617-2FE6-D05E-09EA-B090BF44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78024A-39FD-C191-0F87-B8C152396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E4710D-2973-CD2E-6637-7741C45AD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476825-B0BB-227E-7A30-C9B5290F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2795-335F-44C6-9BD0-FBB37ACE35B9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38BABB-25D4-D4BD-4DC4-47B44BFE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3EB3604-E2A3-4B14-7467-8F5CDA70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2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29417-3024-27B6-CB6D-E74ACDF7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74D2138-1465-6D00-EF1D-B6E19B4B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5B4-53AC-4244-9526-0186FD2DCFA9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41B722-D8A0-F6B9-3EDF-62888884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011F5C-CD98-4775-7B01-D09D48E8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87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9D96F7-6588-F65D-76E9-32143ED0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6FE2-50E0-426B-AD72-CD1D7A35E484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EEA5BD-2B98-9A7D-1EE6-2E46D9F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A76F5D-E997-34BD-FD40-D61C566F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7126D-5E42-51F4-1064-CAD7418C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2B120D-EADF-3B04-FA5D-0597CC3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E54-6877-4858-B382-6477B717BD37}" type="datetime2">
              <a:rPr lang="en-US" smtClean="0"/>
              <a:t>Monday, October 10, 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4B981B-0EBC-C3C0-706C-784D063D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F672FC-6236-8756-7CB0-F8C4DB1B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0CB9F-2B03-25A0-E5B0-2E4D910B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A401BB-AA1A-AACD-7422-022FE157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B7333E-C3CE-5BAF-7B69-F58D86E7A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E09E64-6531-FDF1-2677-6E50ECA7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22FB-F849-41E1-A06C-8857E01171DD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7B52C1-1F32-8041-CC2E-7CE2DCF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253A27-D2E4-B97B-0C64-0761863C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91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A712F-A769-8237-9AB5-692A2268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107DC1-D967-96F8-3B32-E863C3A9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8017D1-4195-CA95-BED9-C2CFB733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5D65DF-493B-52A5-3B13-D5318757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674C-AC7B-4840-8C81-ED079A175E0E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DC5CC5-B358-A7D5-8768-8461C8AB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60D446-B7E2-813D-C146-45895BD8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6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77B3D-84C9-47C7-25EC-4A553B60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AA7643-9BC0-1892-558A-5BA34585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CA1C0-1FFA-A009-DB2E-3D2B79F8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CE42-02BF-415D-8F14-E0E231E37F68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498D57-6AC7-D4A9-D413-6C01E1C7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E43C3-D23B-F731-183D-56024534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625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AC40FB-47DE-7EDC-129C-FB97FEB4D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63BD84-9C81-A6CF-8D9D-9252AEA3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B15A92-9A94-07D4-8662-00F62FDD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449B-68B9-41EA-BFA6-BC7787A48AF8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26CB4C-6963-BCCA-609B-9D2A701C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B4A42-1DF0-2CB1-F62E-3322F927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77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677F-44EA-4BCB-9F58-09FEC57FCAB6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AE5A-5111-4ED6-8899-44265B25A337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5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33CD-B669-4977-931F-35357C07D2D0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379F-2A74-4AAB-B377-2F9F85DD5189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56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35E5-A96F-45CF-A8C3-BACA7B22CE52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5411" y="6458988"/>
            <a:ext cx="2761861" cy="314715"/>
          </a:xfrm>
        </p:spPr>
        <p:txBody>
          <a:bodyPr/>
          <a:lstStyle>
            <a:lvl1pPr>
              <a:defRPr/>
            </a:lvl1pPr>
          </a:lstStyle>
          <a:p>
            <a:fld id="{7770D295-34D7-48F3-8AB8-2E7647102A95}" type="datetime2">
              <a:rPr lang="en-US" smtClean="0"/>
              <a:t>Monday, October 10, 2022</a:t>
            </a:fld>
            <a:endParaRPr lang="en-US" dirty="0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B2FEEC-8B7A-4D3B-9A73-34261BAFF25B}" type="datetime2">
              <a:rPr lang="en-US" smtClean="0"/>
              <a:t>Monday, October 10,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80634030-358B-4D6F-B45E-DA3F5F59084A}" type="datetime2">
              <a:rPr lang="en-US" smtClean="0"/>
              <a:t>Monday, October 10, 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‹N›</a:t>
            </a:fld>
            <a:endParaRPr lang="en-US" sz="1000" b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93" y="239101"/>
            <a:ext cx="1323569" cy="8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D94C7C-BBC1-54DA-0683-B6B7C683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1893DC-21F3-94D0-554B-F999646C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E6B92-4EA4-6A3F-0886-010439BD4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D8FF2-DB63-41B4-8A95-2A4E65D93040}" type="datetime2">
              <a:rPr lang="en-US" smtClean="0"/>
              <a:t>Monday, October 10, 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2B1666-74E4-8F3B-E275-EC36854A5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E. Cesarini – 10/2022 – TD CCR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465811-D90B-A9A4-0B9C-25508AC09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30DA-7B5E-48CD-A69A-3754D706E4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58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itwarden.com/download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ault.infn.i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warden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ni-garcia/vaultwarde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warden.com/help/security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ault.infn.i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DC33F5-B9CD-EE89-0CAC-565276286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7406"/>
            <a:ext cx="7772400" cy="1518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Password manager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https://vault.infn.it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E4F82AB-981D-A3C8-05C1-0D35366B6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28373"/>
            <a:ext cx="7772400" cy="74381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Ettore Cesarini</a:t>
            </a:r>
          </a:p>
          <a:p>
            <a:r>
              <a:rPr lang="en-US" sz="2000" dirty="0"/>
              <a:t>11 </a:t>
            </a:r>
            <a:r>
              <a:rPr lang="en-US" sz="2000" dirty="0" err="1"/>
              <a:t>Ottobre</a:t>
            </a:r>
            <a:r>
              <a:rPr lang="en-US" sz="20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80983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3396C97-3BC2-4CE1-30E5-E07DCE67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US" dirty="0" err="1"/>
              <a:t>Compilare</a:t>
            </a:r>
            <a:r>
              <a:rPr lang="en-US" dirty="0"/>
              <a:t> tutti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campi</a:t>
            </a:r>
            <a:r>
              <a:rPr lang="en-US" dirty="0"/>
              <a:t> </a:t>
            </a:r>
            <a:r>
              <a:rPr lang="en-US" dirty="0" err="1"/>
              <a:t>necessari</a:t>
            </a:r>
            <a:endParaRPr lang="en-US" dirty="0"/>
          </a:p>
          <a:p>
            <a:r>
              <a:rPr lang="en-US" dirty="0"/>
              <a:t>Click -&gt; </a:t>
            </a:r>
            <a:r>
              <a:rPr lang="en-US" i="1" dirty="0"/>
              <a:t>Create account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DA9CF2-7B9D-7FEC-F556-85896EC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93A197-A03C-EF99-2CB8-FCC906D5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0108196-608E-A79B-4EEA-C1899B69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Creazione</a:t>
            </a:r>
            <a:r>
              <a:rPr lang="en-US" dirty="0"/>
              <a:t> account (2/3)</a:t>
            </a:r>
            <a:endParaRPr lang="it-IT" dirty="0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772958-861A-3162-5C39-868DFD2E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31" y="1227532"/>
            <a:ext cx="3893169" cy="5033554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6BF8DA24-BDE7-1633-B119-55FA2FFFF8B4}"/>
              </a:ext>
            </a:extLst>
          </p:cNvPr>
          <p:cNvSpPr/>
          <p:nvPr/>
        </p:nvSpPr>
        <p:spPr>
          <a:xfrm>
            <a:off x="5019231" y="5630468"/>
            <a:ext cx="407172" cy="3010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857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0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E0612D1-395B-7D98-346A-C002206F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846320" cy="452596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Nota </a:t>
            </a:r>
            <a:r>
              <a:rPr lang="en-US" u="sng" dirty="0" err="1"/>
              <a:t>sul</a:t>
            </a:r>
            <a:r>
              <a:rPr lang="en-US" u="sng" dirty="0"/>
              <a:t> campo “mail”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 parametron </a:t>
            </a:r>
            <a:r>
              <a:rPr lang="en-US" i="1" dirty="0" err="1"/>
              <a:t>readonly</a:t>
            </a:r>
            <a:r>
              <a:rPr lang="en-US" dirty="0"/>
              <a:t> </a:t>
            </a:r>
            <a:r>
              <a:rPr lang="en-US" b="1" dirty="0"/>
              <a:t>mail</a:t>
            </a:r>
            <a:r>
              <a:rPr lang="en-US" dirty="0"/>
              <a:t>  </a:t>
            </a:r>
            <a:r>
              <a:rPr lang="it-IT" dirty="0"/>
              <a:t>è generato dinamicamente tramite un cookie che ha una durata limitata</a:t>
            </a:r>
            <a:endParaRPr lang="en-US" dirty="0"/>
          </a:p>
          <a:p>
            <a:pPr lvl="1"/>
            <a:r>
              <a:rPr lang="en-US" dirty="0" err="1"/>
              <a:t>Trascorsi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minuti</a:t>
            </a:r>
            <a:r>
              <a:rPr lang="en-US" dirty="0"/>
              <a:t> </a:t>
            </a:r>
            <a:r>
              <a:rPr lang="en-US" dirty="0" err="1"/>
              <a:t>dall’apertura</a:t>
            </a:r>
            <a:r>
              <a:rPr lang="en-US" dirty="0"/>
              <a:t> del form,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accadere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campo mail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vuoto</a:t>
            </a:r>
            <a:r>
              <a:rPr lang="en-US" dirty="0"/>
              <a:t> o </a:t>
            </a:r>
            <a:r>
              <a:rPr lang="en-US" i="1" dirty="0"/>
              <a:t>(null)</a:t>
            </a:r>
          </a:p>
          <a:p>
            <a:pPr lvl="1"/>
            <a:r>
              <a:rPr lang="it-IT" dirty="0"/>
              <a:t>Si può ovviare il problema con un semplice </a:t>
            </a:r>
            <a:r>
              <a:rPr lang="it-IT" b="1" dirty="0"/>
              <a:t>refresh </a:t>
            </a:r>
            <a:r>
              <a:rPr lang="it-IT" dirty="0"/>
              <a:t>della pagina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572734-5983-2C1D-632E-3093B296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9A2F65-022B-DF2F-EC3D-C735C28B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DF8D859-297C-DBE4-6DC5-62F957E3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Creazione</a:t>
            </a:r>
            <a:r>
              <a:rPr lang="en-US" dirty="0"/>
              <a:t> account (3/3)</a:t>
            </a:r>
            <a:endParaRPr lang="it-IT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221BBC-01B6-5BDD-6983-E6A7A6FC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151332"/>
            <a:ext cx="3373320" cy="5185954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EB191A35-D390-C4F3-F267-21CE99D28411}"/>
              </a:ext>
            </a:extLst>
          </p:cNvPr>
          <p:cNvSpPr/>
          <p:nvPr/>
        </p:nvSpPr>
        <p:spPr>
          <a:xfrm>
            <a:off x="5390606" y="1611086"/>
            <a:ext cx="3030582" cy="86214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59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491B0C8-1C58-9790-D28E-8B3F8E2F4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425543" cy="1734748"/>
          </a:xfrm>
        </p:spPr>
        <p:txBody>
          <a:bodyPr>
            <a:normAutofit fontScale="92500"/>
          </a:bodyPr>
          <a:lstStyle/>
          <a:p>
            <a:r>
              <a:rPr lang="it-IT" dirty="0"/>
              <a:t>Se tutto è andato a buon fine, si riceverà al proprio indirizzo una mail con oggetto </a:t>
            </a:r>
            <a:r>
              <a:rPr lang="it-IT" b="1" dirty="0"/>
              <a:t>Welcome</a:t>
            </a:r>
          </a:p>
          <a:p>
            <a:r>
              <a:rPr lang="it-IT" dirty="0"/>
              <a:t>Confermare l’account facendo click sul pulsante di verifica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EFA1EA-5B65-CDE9-2E4B-F1046124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F728DB-FD6B-5B22-335B-44FEAC3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F9735F1-DE80-D1B4-EB1D-6BE01371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email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E250D55-B8C1-9EC7-89F2-0A862DEBD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62" y="3413038"/>
            <a:ext cx="6382641" cy="279121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23E164E-690A-1881-03C4-5434793B917F}"/>
              </a:ext>
            </a:extLst>
          </p:cNvPr>
          <p:cNvSpPr/>
          <p:nvPr/>
        </p:nvSpPr>
        <p:spPr>
          <a:xfrm>
            <a:off x="3434270" y="5075606"/>
            <a:ext cx="407172" cy="3010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857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33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D466178-D61B-F2EB-BC91-72B886AD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469086" cy="709505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Dalla pagina principale è ora possibile accedere al </a:t>
            </a:r>
            <a:r>
              <a:rPr lang="it-IT" i="1" dirty="0"/>
              <a:t>web </a:t>
            </a:r>
            <a:r>
              <a:rPr lang="it-IT" i="1" dirty="0" err="1"/>
              <a:t>vault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312659-2504-848D-4F6C-1338A60D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3B7E67-D07D-2F23-E4C6-FFC0ABDE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609C756-C4A4-69D0-9F0C-A041D9BC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al </a:t>
            </a:r>
            <a:r>
              <a:rPr lang="it-IT" i="1" dirty="0"/>
              <a:t>web </a:t>
            </a:r>
            <a:r>
              <a:rPr lang="it-IT" i="1" dirty="0" err="1"/>
              <a:t>vault</a:t>
            </a:r>
            <a:endParaRPr lang="it-IT" i="1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7E58BA-D5EC-F845-286F-E5CD124F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6" y="2330790"/>
            <a:ext cx="3445918" cy="2196419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516ACB0-8A23-7634-5206-E75A9E37F662}"/>
              </a:ext>
            </a:extLst>
          </p:cNvPr>
          <p:cNvSpPr/>
          <p:nvPr/>
        </p:nvSpPr>
        <p:spPr>
          <a:xfrm>
            <a:off x="753700" y="3998323"/>
            <a:ext cx="407172" cy="3010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857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C51216C-F81B-AC31-5633-DCA695C6D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17" y="2182434"/>
            <a:ext cx="5066015" cy="36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28D877-EC1D-A6F3-08E7-B56CB567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89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All’</a:t>
            </a:r>
            <a:r>
              <a:rPr lang="it-IT" dirty="0"/>
              <a:t>interno del proprio </a:t>
            </a:r>
            <a:r>
              <a:rPr lang="it-IT" i="1" dirty="0"/>
              <a:t>web </a:t>
            </a:r>
            <a:r>
              <a:rPr lang="it-IT" i="1" dirty="0" err="1"/>
              <a:t>vault</a:t>
            </a:r>
            <a:r>
              <a:rPr lang="it-IT" i="1" dirty="0"/>
              <a:t>, </a:t>
            </a:r>
            <a:r>
              <a:rPr lang="it-IT" dirty="0"/>
              <a:t>è possibile importare dati preformattati o provenienti da altri servizi</a:t>
            </a:r>
          </a:p>
          <a:p>
            <a:r>
              <a:rPr lang="it-IT" dirty="0"/>
              <a:t>Selezionare la voce </a:t>
            </a:r>
            <a:r>
              <a:rPr lang="it-IT" b="1" dirty="0"/>
              <a:t>Tools </a:t>
            </a:r>
            <a:r>
              <a:rPr lang="it-IT" dirty="0"/>
              <a:t>dal menu di navigazione e click -&gt; I</a:t>
            </a:r>
            <a:r>
              <a:rPr lang="it-IT" b="1" dirty="0"/>
              <a:t>mport Data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92E569-E8DD-4383-8879-044619AB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6F4D59-1A1A-1E3B-A0AC-9DC6583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97770E-6AB8-8AF5-EAE1-077FF117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Import/export (1/3)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878930-6382-776C-9409-714B90B3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15" y="1417638"/>
            <a:ext cx="4885414" cy="31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28D877-EC1D-A6F3-08E7-B56CB567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1328"/>
            <a:ext cx="4306389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Dal menu a tendina a tendina scegliere il formato appropriato</a:t>
            </a:r>
          </a:p>
          <a:p>
            <a:r>
              <a:rPr lang="it-IT" dirty="0"/>
              <a:t>Cliccando sul bottone sottostante, selezionare il percorso del proprio file</a:t>
            </a:r>
          </a:p>
          <a:p>
            <a:r>
              <a:rPr lang="it-IT" dirty="0"/>
              <a:t>Infine </a:t>
            </a:r>
            <a:r>
              <a:rPr lang="it-IT" b="1" dirty="0"/>
              <a:t>Import Data </a:t>
            </a:r>
            <a:r>
              <a:rPr lang="it-IT" dirty="0"/>
              <a:t>per confermare</a:t>
            </a:r>
          </a:p>
          <a:p>
            <a:r>
              <a:rPr lang="it-IT" dirty="0"/>
              <a:t>Tutte le credenziali dovranno essere visibili nel proprio </a:t>
            </a:r>
            <a:r>
              <a:rPr lang="it-IT" i="1" dirty="0" err="1"/>
              <a:t>vault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92E569-E8DD-4383-8879-044619AB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6F4D59-1A1A-1E3B-A0AC-9DC6583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97770E-6AB8-8AF5-EAE1-077FF117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Import/export (2/3)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23362F-552A-758A-C427-AA9A1B64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77" y="1417638"/>
            <a:ext cx="3353268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28D877-EC1D-A6F3-08E7-B56CB5671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1329"/>
            <a:ext cx="8312332" cy="2254648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Sempre dalla sezione </a:t>
            </a:r>
            <a:r>
              <a:rPr lang="it-IT" b="1" dirty="0"/>
              <a:t>Tools </a:t>
            </a:r>
            <a:r>
              <a:rPr lang="it-IT" dirty="0"/>
              <a:t>è possibile effettuare l’</a:t>
            </a:r>
            <a:r>
              <a:rPr lang="it-IT" i="1" dirty="0"/>
              <a:t>esportazione </a:t>
            </a:r>
            <a:r>
              <a:rPr lang="it-IT" dirty="0"/>
              <a:t>delle proprie credenziali</a:t>
            </a:r>
          </a:p>
          <a:p>
            <a:r>
              <a:rPr lang="it-IT" dirty="0"/>
              <a:t>Solo le credenziali personali possono essere esportate, non quelle condivise (e.g. </a:t>
            </a:r>
            <a:r>
              <a:rPr lang="it-IT" i="1" dirty="0" err="1"/>
              <a:t>organization</a:t>
            </a:r>
            <a:r>
              <a:rPr lang="it-IT" dirty="0"/>
              <a:t>)</a:t>
            </a:r>
          </a:p>
          <a:p>
            <a:r>
              <a:rPr lang="it-IT" dirty="0"/>
              <a:t>I formati disponibili sono </a:t>
            </a:r>
            <a:r>
              <a:rPr lang="en-US" dirty="0"/>
              <a:t>"</a:t>
            </a:r>
            <a:r>
              <a:rPr lang="it-IT" dirty="0"/>
              <a:t>.</a:t>
            </a:r>
            <a:r>
              <a:rPr lang="it-IT" dirty="0" err="1"/>
              <a:t>json</a:t>
            </a:r>
            <a:r>
              <a:rPr lang="it-IT" dirty="0"/>
              <a:t>", ".csv" e ".</a:t>
            </a:r>
            <a:r>
              <a:rPr lang="it-IT" dirty="0" err="1"/>
              <a:t>json</a:t>
            </a:r>
            <a:r>
              <a:rPr lang="it-IT" dirty="0"/>
              <a:t>" </a:t>
            </a:r>
            <a:r>
              <a:rPr lang="it-IT" i="1" dirty="0" err="1"/>
              <a:t>encrypted</a:t>
            </a:r>
            <a:endParaRPr lang="it-IT" i="1" dirty="0"/>
          </a:p>
          <a:p>
            <a:r>
              <a:rPr lang="it-IT" dirty="0"/>
              <a:t>Il formato ".</a:t>
            </a:r>
            <a:r>
              <a:rPr lang="it-IT" dirty="0" err="1"/>
              <a:t>json</a:t>
            </a:r>
            <a:r>
              <a:rPr lang="it-IT" dirty="0"/>
              <a:t>" </a:t>
            </a:r>
            <a:r>
              <a:rPr lang="it-IT" i="1" dirty="0" err="1"/>
              <a:t>encrypted</a:t>
            </a:r>
            <a:r>
              <a:rPr lang="it-IT" i="1" dirty="0"/>
              <a:t> </a:t>
            </a:r>
            <a:r>
              <a:rPr lang="it-IT" dirty="0"/>
              <a:t>può essere decodificato esclusivamente sul server di origine, in quanto fa uso di una chiave di decriptazione propria del server. Non è dunque possibile importare un ".</a:t>
            </a:r>
            <a:r>
              <a:rPr lang="it-IT" dirty="0" err="1"/>
              <a:t>json</a:t>
            </a:r>
            <a:r>
              <a:rPr lang="it-IT" dirty="0"/>
              <a:t>" criptato su un’altra istanza di </a:t>
            </a:r>
            <a:r>
              <a:rPr lang="it-IT" i="1" dirty="0" err="1"/>
              <a:t>bitwarden</a:t>
            </a:r>
            <a:endParaRPr lang="it-IT" i="1" dirty="0"/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92E569-E8DD-4383-8879-044619AB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6F4D59-1A1A-1E3B-A0AC-9DC6583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97770E-6AB8-8AF5-EAE1-077FF117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Import/export (3/3)</a:t>
            </a:r>
            <a:endParaRPr lang="it-IT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CB5710-D8A9-103E-3BEC-F43741A8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11" y="3666309"/>
            <a:ext cx="7007141" cy="26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64F62A-25ED-B336-5ABB-7A6FF29B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584089"/>
          </a:xfrm>
        </p:spPr>
        <p:txBody>
          <a:bodyPr/>
          <a:lstStyle/>
          <a:p>
            <a:r>
              <a:rPr lang="it-IT" dirty="0"/>
              <a:t>Facendo riferimento a </a:t>
            </a:r>
            <a:r>
              <a:rPr lang="it-IT" dirty="0">
                <a:hlinkClick r:id="rId2"/>
              </a:rPr>
              <a:t>https://bitwarden.com/download/</a:t>
            </a:r>
            <a:endParaRPr lang="it-IT" dirty="0"/>
          </a:p>
          <a:p>
            <a:r>
              <a:rPr lang="it-IT" dirty="0"/>
              <a:t>Installare il plugin relativo al proprio browser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F94355-3FBC-81A0-986F-1B7D0B6E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FEF8E6-F32E-6180-BE90-50086F9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081B224-1026-C526-F787-31FBE71D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Plugin browser (1/4)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2620C2E-EB48-0FE2-50CC-978BE9390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5" y="2967445"/>
            <a:ext cx="7736759" cy="29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64F62A-25ED-B336-5ABB-7A6FF29B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6" y="1481328"/>
            <a:ext cx="3117668" cy="3901053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Impostare il server:</a:t>
            </a:r>
          </a:p>
          <a:p>
            <a:pPr lvl="1"/>
            <a:r>
              <a:rPr lang="it-IT" sz="1800" dirty="0"/>
              <a:t>Click -&gt; </a:t>
            </a:r>
            <a:r>
              <a:rPr lang="it-IT" sz="1800" dirty="0" err="1"/>
              <a:t>wheel</a:t>
            </a:r>
            <a:r>
              <a:rPr lang="it-IT" sz="1800" dirty="0"/>
              <a:t> in alto a sinistra</a:t>
            </a:r>
          </a:p>
          <a:p>
            <a:pPr lvl="1"/>
            <a:r>
              <a:rPr lang="it-IT" sz="1800" dirty="0"/>
              <a:t>Inserire </a:t>
            </a:r>
            <a:r>
              <a:rPr lang="it-IT" sz="1800" dirty="0">
                <a:hlinkClick r:id="rId2"/>
              </a:rPr>
              <a:t>https://vault.infn.it</a:t>
            </a:r>
            <a:r>
              <a:rPr lang="it-IT" sz="1800" dirty="0"/>
              <a:t> nella voce </a:t>
            </a:r>
            <a:r>
              <a:rPr lang="it-IT" sz="1800" b="1" dirty="0"/>
              <a:t>Url del server</a:t>
            </a:r>
          </a:p>
          <a:p>
            <a:pPr lvl="1"/>
            <a:r>
              <a:rPr lang="it-IT" sz="1800" dirty="0"/>
              <a:t>Questo rende </a:t>
            </a:r>
            <a:r>
              <a:rPr lang="it-IT" sz="1800" dirty="0" err="1"/>
              <a:t>possible</a:t>
            </a:r>
            <a:r>
              <a:rPr lang="it-IT" sz="1800" dirty="0"/>
              <a:t> l’accesso (cliccando </a:t>
            </a:r>
            <a:r>
              <a:rPr lang="it-IT" sz="1800" b="1" dirty="0"/>
              <a:t>Accedi </a:t>
            </a:r>
            <a:r>
              <a:rPr lang="it-IT" sz="1800" dirty="0"/>
              <a:t>nella home del plugin) al web </a:t>
            </a:r>
            <a:r>
              <a:rPr lang="it-IT" sz="1800" dirty="0" err="1"/>
              <a:t>vault</a:t>
            </a:r>
            <a:r>
              <a:rPr lang="it-IT" sz="1800" dirty="0"/>
              <a:t>, utilizzando le credenziali del proprio account</a:t>
            </a:r>
          </a:p>
          <a:p>
            <a:pPr lvl="1"/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F94355-3FBC-81A0-986F-1B7D0B6E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FEF8E6-F32E-6180-BE90-50086F9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081B224-1026-C526-F787-31FBE71D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Plugin browser (2/4)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22083F-87D1-34EC-D7EE-CF9972798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70" y="1481328"/>
            <a:ext cx="2334229" cy="3906762"/>
          </a:xfrm>
          <a:prstGeom prst="rect">
            <a:avLst/>
          </a:prstGeom>
        </p:spPr>
      </p:pic>
      <p:pic>
        <p:nvPicPr>
          <p:cNvPr id="12" name="Elemento grafico 11" descr="Gesto della mano con riempimento a tinta unita">
            <a:extLst>
              <a:ext uri="{FF2B5EF4-FFF2-40B4-BE49-F238E27FC236}">
                <a16:creationId xmlns:a16="http://schemas.microsoft.com/office/drawing/2014/main" id="{28097F08-B466-1D23-BC2E-F010A4698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6709" y="1972897"/>
            <a:ext cx="402772" cy="398841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55125C51-38D5-5A07-7FA2-73E73AB6C214}"/>
              </a:ext>
            </a:extLst>
          </p:cNvPr>
          <p:cNvSpPr/>
          <p:nvPr/>
        </p:nvSpPr>
        <p:spPr>
          <a:xfrm>
            <a:off x="3399183" y="1615827"/>
            <a:ext cx="522984" cy="391886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D060DF0-7C8B-5831-4586-A2BA86989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9" y="1326315"/>
            <a:ext cx="3033263" cy="4205369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5839945-1A8B-84AF-BCD5-E1903C56A031}"/>
              </a:ext>
            </a:extLst>
          </p:cNvPr>
          <p:cNvSpPr/>
          <p:nvPr/>
        </p:nvSpPr>
        <p:spPr>
          <a:xfrm>
            <a:off x="5944718" y="2637789"/>
            <a:ext cx="1572069" cy="662759"/>
          </a:xfrm>
          <a:prstGeom prst="roundRect">
            <a:avLst/>
          </a:prstGeom>
          <a:noFill/>
          <a:ln w="38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Elemento grafico 16" descr="Gesto della mano con riempimento a tinta unita">
            <a:extLst>
              <a:ext uri="{FF2B5EF4-FFF2-40B4-BE49-F238E27FC236}">
                <a16:creationId xmlns:a16="http://schemas.microsoft.com/office/drawing/2014/main" id="{9A13676A-E09F-7689-FA2F-6EF8AD3A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5000" y="2096084"/>
            <a:ext cx="402772" cy="464595"/>
          </a:xfrm>
          <a:prstGeom prst="rect">
            <a:avLst/>
          </a:prstGeom>
        </p:spPr>
      </p:pic>
      <p:sp>
        <p:nvSpPr>
          <p:cNvPr id="20" name="Ovale 19">
            <a:extLst>
              <a:ext uri="{FF2B5EF4-FFF2-40B4-BE49-F238E27FC236}">
                <a16:creationId xmlns:a16="http://schemas.microsoft.com/office/drawing/2014/main" id="{50E1AC75-E6DA-A4F1-C8C8-987B8FF35057}"/>
              </a:ext>
            </a:extLst>
          </p:cNvPr>
          <p:cNvSpPr/>
          <p:nvPr/>
        </p:nvSpPr>
        <p:spPr>
          <a:xfrm>
            <a:off x="8568660" y="1747554"/>
            <a:ext cx="522984" cy="391886"/>
          </a:xfrm>
          <a:prstGeom prst="ellipse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10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64F62A-25ED-B336-5ABB-7A6FF29B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3" y="1481329"/>
            <a:ext cx="6392093" cy="4841094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La corrispondenza tra credenziali e URL visitato è impostato di default su </a:t>
            </a:r>
            <a:r>
              <a:rPr lang="it-IT" b="1" dirty="0"/>
              <a:t>Dominio di base.</a:t>
            </a:r>
            <a:endParaRPr lang="it-IT" dirty="0"/>
          </a:p>
          <a:p>
            <a:r>
              <a:rPr lang="it-IT" dirty="0"/>
              <a:t>In questa modalità, il plugin renderà disponibili tutte le credenziali associate ad un dominio di terzo e secondo livello (e.g. </a:t>
            </a:r>
            <a:r>
              <a:rPr lang="it-IT" b="1" i="1" dirty="0"/>
              <a:t>infn.it</a:t>
            </a:r>
            <a:r>
              <a:rPr lang="it-IT" i="1" dirty="0"/>
              <a:t>)</a:t>
            </a:r>
          </a:p>
          <a:p>
            <a:r>
              <a:rPr lang="it-IT" dirty="0"/>
              <a:t>Questo potrebbe risultare scomodo quando si utilizzano molti servizi, con dati di accesso differenti, che puntano allo stesso dominio </a:t>
            </a:r>
          </a:p>
          <a:p>
            <a:pPr lvl="1"/>
            <a:r>
              <a:rPr lang="it-IT" dirty="0"/>
              <a:t>Ad esempio accedendo a webmail.cnaf</a:t>
            </a:r>
            <a:r>
              <a:rPr lang="it-IT" b="1" i="1" dirty="0"/>
              <a:t>.infn.it </a:t>
            </a:r>
            <a:r>
              <a:rPr lang="it-IT" dirty="0"/>
              <a:t>il plugin suggerirà tra gli accessi anche quelli salvati per docs</a:t>
            </a:r>
            <a:r>
              <a:rPr lang="it-IT" i="1" dirty="0"/>
              <a:t>.</a:t>
            </a:r>
            <a:r>
              <a:rPr lang="it-IT" b="1" i="1" dirty="0"/>
              <a:t>infn.it</a:t>
            </a:r>
            <a:r>
              <a:rPr lang="it-IT" dirty="0"/>
              <a:t>, web</a:t>
            </a:r>
            <a:r>
              <a:rPr lang="it-IT" i="1" dirty="0"/>
              <a:t>.</a:t>
            </a:r>
            <a:r>
              <a:rPr lang="it-IT" b="1" i="1" dirty="0"/>
              <a:t>infn.it</a:t>
            </a:r>
            <a:r>
              <a:rPr lang="it-IT" dirty="0"/>
              <a:t>, etc.</a:t>
            </a:r>
            <a:endParaRPr lang="it-IT" b="1" dirty="0"/>
          </a:p>
          <a:p>
            <a:r>
              <a:rPr lang="it-IT" dirty="0"/>
              <a:t>È possibile far corrispondere le credenziali ad uno specifico </a:t>
            </a:r>
            <a:r>
              <a:rPr lang="it-IT" dirty="0" err="1"/>
              <a:t>host</a:t>
            </a:r>
            <a:r>
              <a:rPr lang="it-IT" dirty="0"/>
              <a:t> cambiando l'impostazione</a:t>
            </a:r>
          </a:p>
          <a:p>
            <a:pPr lvl="1"/>
            <a:r>
              <a:rPr lang="it-IT" dirty="0"/>
              <a:t>Nel plugin fare cliccare il pulsante </a:t>
            </a:r>
            <a:r>
              <a:rPr lang="it-IT" b="1" dirty="0"/>
              <a:t>Impostazioni</a:t>
            </a:r>
            <a:r>
              <a:rPr lang="it-IT" i="1" dirty="0"/>
              <a:t> </a:t>
            </a:r>
            <a:r>
              <a:rPr lang="it-IT" dirty="0"/>
              <a:t>nella barra di navigazione inferiore, scorrere il plugin fino a raggiungere la voce </a:t>
            </a:r>
            <a:r>
              <a:rPr lang="it-IT" b="1" dirty="0"/>
              <a:t>Altro</a:t>
            </a:r>
            <a:r>
              <a:rPr lang="it-IT" i="1" dirty="0"/>
              <a:t> </a:t>
            </a:r>
            <a:r>
              <a:rPr lang="it-IT" dirty="0"/>
              <a:t>e fare click su </a:t>
            </a:r>
            <a:r>
              <a:rPr lang="it-IT" b="1" dirty="0"/>
              <a:t>Opzioni</a:t>
            </a:r>
          </a:p>
          <a:p>
            <a:pPr lvl="1"/>
            <a:r>
              <a:rPr lang="it-IT" dirty="0"/>
              <a:t>Nel primo campo </a:t>
            </a:r>
            <a:r>
              <a:rPr lang="it-IT" b="1" dirty="0"/>
              <a:t>Rilevamento corrispondenza URI </a:t>
            </a:r>
            <a:r>
              <a:rPr lang="it-IT" i="1" dirty="0"/>
              <a:t>predefinito, </a:t>
            </a:r>
            <a:r>
              <a:rPr lang="it-IT" dirty="0"/>
              <a:t>selezionare dal menu a tendina l’opzione </a:t>
            </a:r>
            <a:r>
              <a:rPr lang="it-IT" b="1" dirty="0"/>
              <a:t>Host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F94355-3FBC-81A0-986F-1B7D0B6E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FEF8E6-F32E-6180-BE90-50086F9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081B224-1026-C526-F787-31FBE71D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Plugin browser (3/4)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7933E1-95E7-F6BB-2CDE-4ED3AD4E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53" y="2214154"/>
            <a:ext cx="2282280" cy="2412274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106490F-6270-A026-DE35-2C5BDF6BF467}"/>
              </a:ext>
            </a:extLst>
          </p:cNvPr>
          <p:cNvSpPr/>
          <p:nvPr/>
        </p:nvSpPr>
        <p:spPr>
          <a:xfrm>
            <a:off x="6730752" y="2934788"/>
            <a:ext cx="2282280" cy="775063"/>
          </a:xfrm>
          <a:prstGeom prst="roundRect">
            <a:avLst/>
          </a:prstGeom>
          <a:noFill/>
          <a:ln w="38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32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62E144-DA2D-70D1-3B46-6FA95C1F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3600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..</a:t>
            </a:r>
            <a:r>
              <a:rPr lang="it-IT" sz="3600" dirty="0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o</a:t>
            </a:r>
            <a:r>
              <a:rPr lang="it-IT" sz="3600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ne</a:t>
            </a:r>
            <a:r>
              <a:rPr lang="it-IT" sz="3600" dirty="0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, to rule </a:t>
            </a:r>
            <a:r>
              <a:rPr lang="it-IT" sz="3600" dirty="0" err="1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them</a:t>
            </a:r>
            <a:r>
              <a:rPr lang="it-IT" sz="3600" dirty="0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 </a:t>
            </a:r>
            <a:r>
              <a:rPr lang="it-IT" sz="3600" dirty="0" err="1">
                <a:solidFill>
                  <a:srgbClr val="002060"/>
                </a:solidFill>
                <a:latin typeface="Monotype Corsiva" panose="03010101010201010101" pitchFamily="66" charset="0"/>
                <a:ea typeface="Yu Gothic Medium" panose="020B0500000000000000" pitchFamily="34" charset="-128"/>
                <a:cs typeface="Vijaya" panose="02020604020202020204" pitchFamily="18" charset="0"/>
              </a:rPr>
              <a:t>all</a:t>
            </a:r>
            <a:endParaRPr lang="it-IT" sz="3600" dirty="0">
              <a:solidFill>
                <a:srgbClr val="002060"/>
              </a:solidFill>
              <a:latin typeface="Monotype Corsiva" panose="03010101010201010101" pitchFamily="66" charset="0"/>
              <a:ea typeface="Yu Gothic Medium" panose="020B0500000000000000" pitchFamily="34" charset="-128"/>
              <a:cs typeface="Vijaya" panose="02020604020202020204" pitchFamily="18" charset="0"/>
            </a:endParaRPr>
          </a:p>
          <a:p>
            <a:r>
              <a:rPr lang="it-IT" dirty="0"/>
              <a:t>Un’unica </a:t>
            </a:r>
            <a:r>
              <a:rPr lang="it-IT" i="1" dirty="0"/>
              <a:t>master password </a:t>
            </a:r>
            <a:r>
              <a:rPr lang="it-IT" dirty="0"/>
              <a:t>garantisce e tutela l’accesso alla cassaforte</a:t>
            </a:r>
          </a:p>
          <a:p>
            <a:r>
              <a:rPr lang="it-IT" dirty="0"/>
              <a:t>Le credenziali salvate possono avere elevata complessità senza la necessità di ricordarle</a:t>
            </a:r>
          </a:p>
          <a:p>
            <a:r>
              <a:rPr lang="it-IT" dirty="0"/>
              <a:t>Password diverse per servizi diversi </a:t>
            </a:r>
          </a:p>
          <a:p>
            <a:r>
              <a:rPr lang="it-IT" dirty="0"/>
              <a:t>Elevata portabilità garantita da numerosi client cross-</a:t>
            </a:r>
            <a:r>
              <a:rPr lang="it-IT" dirty="0" err="1"/>
              <a:t>platform</a:t>
            </a:r>
            <a:endParaRPr lang="it-IT" dirty="0"/>
          </a:p>
          <a:p>
            <a:r>
              <a:rPr lang="it-IT" dirty="0"/>
              <a:t>Condivisione di secrets in </a:t>
            </a:r>
            <a:r>
              <a:rPr lang="it-IT" i="1" dirty="0" err="1"/>
              <a:t>organization</a:t>
            </a:r>
            <a:endParaRPr lang="it-IT" dirty="0"/>
          </a:p>
          <a:p>
            <a:endParaRPr lang="it-IT" i="1" dirty="0"/>
          </a:p>
          <a:p>
            <a:endParaRPr lang="it-IT" i="1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31CE86-A202-8C8B-535D-98225D2E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2F5295-A35D-4969-E510-0EF432B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4C31123D-2E97-9F33-DB59-87A2FD14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Perché un password manager ?</a:t>
            </a:r>
          </a:p>
        </p:txBody>
      </p:sp>
    </p:spTree>
    <p:extLst>
      <p:ext uri="{BB962C8B-B14F-4D97-AF65-F5344CB8AC3E}">
        <p14:creationId xmlns:p14="http://schemas.microsoft.com/office/powerpoint/2010/main" val="3923040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064F62A-25ED-B336-5ABB-7A6FF29B0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5" y="1481329"/>
            <a:ext cx="4502332" cy="3906459"/>
          </a:xfrm>
        </p:spPr>
        <p:txBody>
          <a:bodyPr>
            <a:normAutofit/>
          </a:bodyPr>
          <a:lstStyle/>
          <a:p>
            <a:r>
              <a:rPr lang="it-IT" sz="2000" dirty="0"/>
              <a:t>Anche l’</a:t>
            </a:r>
            <a:r>
              <a:rPr lang="it-IT" sz="2000" i="1" dirty="0" err="1"/>
              <a:t>autofill</a:t>
            </a:r>
            <a:r>
              <a:rPr lang="it-IT" sz="2000" dirty="0"/>
              <a:t> di default è disabilitato</a:t>
            </a:r>
          </a:p>
          <a:p>
            <a:r>
              <a:rPr lang="it-IT" sz="2000" dirty="0"/>
              <a:t>Sempre in riferimento al precedente menu </a:t>
            </a:r>
            <a:r>
              <a:rPr lang="it-IT" sz="2000" b="1" dirty="0"/>
              <a:t>opzioni</a:t>
            </a:r>
            <a:r>
              <a:rPr lang="it-IT" sz="2000" i="1" dirty="0"/>
              <a:t>,</a:t>
            </a:r>
            <a:r>
              <a:rPr lang="it-IT" sz="2000" dirty="0"/>
              <a:t> è possibile abilitarlo rendendo automatica la compilazione dei </a:t>
            </a:r>
            <a:r>
              <a:rPr lang="it-IT" sz="2000" dirty="0" err="1"/>
              <a:t>form</a:t>
            </a:r>
            <a:r>
              <a:rPr lang="it-IT" sz="2000" dirty="0"/>
              <a:t> di autenticazione</a:t>
            </a:r>
          </a:p>
          <a:p>
            <a:r>
              <a:rPr lang="it-IT" sz="2000" dirty="0"/>
              <a:t>Scorrere il menu </a:t>
            </a:r>
            <a:r>
              <a:rPr lang="it-IT" sz="2000" b="1" dirty="0"/>
              <a:t>Opzioni</a:t>
            </a:r>
            <a:r>
              <a:rPr lang="it-IT" sz="2000" dirty="0"/>
              <a:t> fino a raggiungere la voce </a:t>
            </a:r>
            <a:r>
              <a:rPr lang="it-IT" sz="2000" b="1" dirty="0"/>
              <a:t>AUTOFILL</a:t>
            </a:r>
            <a:r>
              <a:rPr lang="it-IT" sz="2000" i="1" dirty="0"/>
              <a:t>, </a:t>
            </a:r>
            <a:r>
              <a:rPr lang="it-IT" sz="2000" dirty="0"/>
              <a:t>facendo check sulla casella sottostante</a:t>
            </a:r>
          </a:p>
          <a:p>
            <a:pPr lvl="1"/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F94355-3FBC-81A0-986F-1B7D0B6E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FEF8E6-F32E-6180-BE90-50086F9F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081B224-1026-C526-F787-31FBE71D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Plugin browser (4/4) 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D1C432D3-BC51-D202-4FA1-948F160D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1" y="1417638"/>
            <a:ext cx="4080524" cy="4321311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E5AA54DF-6B35-0972-CDD9-1E3FE7E3E050}"/>
              </a:ext>
            </a:extLst>
          </p:cNvPr>
          <p:cNvSpPr/>
          <p:nvPr/>
        </p:nvSpPr>
        <p:spPr>
          <a:xfrm>
            <a:off x="4929051" y="4180113"/>
            <a:ext cx="3944983" cy="642899"/>
          </a:xfrm>
          <a:prstGeom prst="roundRect">
            <a:avLst/>
          </a:prstGeom>
          <a:noFill/>
          <a:ln w="38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99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BF3A02FE-1B7B-E10C-0B29-DD451DB0D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8063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2CF8FE2-83A6-DFB0-7D96-2D21CC0C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Organization</a:t>
            </a:r>
            <a:r>
              <a:rPr lang="it-IT" i="1" dirty="0"/>
              <a:t> </a:t>
            </a:r>
            <a:r>
              <a:rPr lang="it-IT" dirty="0"/>
              <a:t>è una funzionalità di </a:t>
            </a:r>
            <a:r>
              <a:rPr lang="it-IT" i="1" dirty="0" err="1"/>
              <a:t>bitwarden</a:t>
            </a:r>
            <a:r>
              <a:rPr lang="it-IT" i="1" dirty="0"/>
              <a:t> </a:t>
            </a:r>
            <a:r>
              <a:rPr lang="it-IT" dirty="0"/>
              <a:t>finalizzata alla condivisione di informazioni (credenziali, note, …) tra più utenti</a:t>
            </a:r>
          </a:p>
          <a:p>
            <a:r>
              <a:rPr lang="it-IT" dirty="0"/>
              <a:t>Ogni </a:t>
            </a:r>
            <a:r>
              <a:rPr lang="it-IT" b="1" dirty="0" err="1"/>
              <a:t>organization</a:t>
            </a:r>
            <a:r>
              <a:rPr lang="it-IT" i="1" dirty="0"/>
              <a:t> </a:t>
            </a:r>
            <a:r>
              <a:rPr lang="it-IT" dirty="0"/>
              <a:t>fa riferimento ad un proprio </a:t>
            </a:r>
            <a:r>
              <a:rPr lang="it-IT" i="1" dirty="0" err="1"/>
              <a:t>vault</a:t>
            </a:r>
            <a:r>
              <a:rPr lang="it-IT" i="1" dirty="0"/>
              <a:t> </a:t>
            </a:r>
            <a:r>
              <a:rPr lang="it-IT" dirty="0"/>
              <a:t>e i suoi amministratori possono gestire i dati, gli utenti e le impostazioni</a:t>
            </a:r>
          </a:p>
          <a:p>
            <a:r>
              <a:rPr lang="it-IT" dirty="0"/>
              <a:t>Un'</a:t>
            </a:r>
            <a:r>
              <a:rPr lang="it-IT" b="1" dirty="0" err="1"/>
              <a:t>organization</a:t>
            </a:r>
            <a:r>
              <a:rPr lang="it-IT" i="1" dirty="0"/>
              <a:t> </a:t>
            </a:r>
            <a:r>
              <a:rPr lang="it-IT" dirty="0"/>
              <a:t>può essere create da qualsiasi utente del servizio, per poi fornire l'invito ai partecipanti desiderati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5F9BEC-1515-1E66-C8AA-12028ACB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365083-7DE0-A28F-1656-955FD322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526" y="6479178"/>
            <a:ext cx="452505" cy="293892"/>
          </a:xfrm>
        </p:spPr>
        <p:txBody>
          <a:bodyPr/>
          <a:lstStyle/>
          <a:p>
            <a:fld id="{45292C34-3E5E-4BA5-AF54-F1601B144FB0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22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2E5C5D-25F8-DF61-7B29-5FE2AA8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(1/8)</a:t>
            </a:r>
          </a:p>
        </p:txBody>
      </p:sp>
    </p:spTree>
    <p:extLst>
      <p:ext uri="{BB962C8B-B14F-4D97-AF65-F5344CB8AC3E}">
        <p14:creationId xmlns:p14="http://schemas.microsoft.com/office/powerpoint/2010/main" val="313164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279AF3-A6B4-82A5-492A-94E17BB9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Aggiungere una nuova </a:t>
            </a:r>
            <a:r>
              <a:rPr lang="it-IT" b="1" dirty="0" err="1"/>
              <a:t>organization</a:t>
            </a:r>
            <a:endParaRPr lang="it-IT" b="1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DE4347-D310-B38F-A151-6805A304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9E4D97-8585-B5E6-3E40-F8602A1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0526" y="6407944"/>
            <a:ext cx="452506" cy="365125"/>
          </a:xfrm>
        </p:spPr>
        <p:txBody>
          <a:bodyPr/>
          <a:lstStyle/>
          <a:p>
            <a:fld id="{45292C34-3E5E-4BA5-AF54-F1601B144FB0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23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D40607-B4E9-81AD-5EA7-BCB4D8F3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(2/8)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74355C-3ADF-7833-F924-44F94E11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6" y="2116183"/>
            <a:ext cx="6835647" cy="3260489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A5AAA01B-6ECD-6686-FC3E-80EE2F341C24}"/>
              </a:ext>
            </a:extLst>
          </p:cNvPr>
          <p:cNvSpPr/>
          <p:nvPr/>
        </p:nvSpPr>
        <p:spPr>
          <a:xfrm>
            <a:off x="1463040" y="4202103"/>
            <a:ext cx="1193074" cy="261257"/>
          </a:xfrm>
          <a:prstGeom prst="ellipse">
            <a:avLst/>
          </a:prstGeom>
          <a:noFill/>
          <a:ln w="2222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 descr="Gesto della mano con riempimento a tinta unita">
            <a:extLst>
              <a:ext uri="{FF2B5EF4-FFF2-40B4-BE49-F238E27FC236}">
                <a16:creationId xmlns:a16="http://schemas.microsoft.com/office/drawing/2014/main" id="{3509B322-8079-F938-5E16-F2DA4545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342" y="4379828"/>
            <a:ext cx="402772" cy="3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6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279AF3-A6B4-82A5-492A-94E17BB9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Inserire </a:t>
            </a:r>
            <a:r>
              <a:rPr lang="it-IT" b="1" dirty="0"/>
              <a:t>nome</a:t>
            </a:r>
            <a:r>
              <a:rPr lang="it-IT" dirty="0"/>
              <a:t> e </a:t>
            </a:r>
            <a:r>
              <a:rPr lang="it-IT" b="1" dirty="0"/>
              <a:t>mail</a:t>
            </a:r>
            <a:r>
              <a:rPr lang="it-IT" dirty="0"/>
              <a:t> associata</a:t>
            </a:r>
            <a:endParaRPr lang="it-IT" i="1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DE4347-D310-B38F-A151-6805A304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 sz="1000">
                <a:solidFill>
                  <a:schemeClr val="tx1"/>
                </a:solidFill>
              </a:rPr>
              <a:t>E. Cesarini – 10/2022 – TD CCR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9E4D97-8585-B5E6-3E40-F8602A1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943" y="6407944"/>
            <a:ext cx="435089" cy="365125"/>
          </a:xfrm>
        </p:spPr>
        <p:txBody>
          <a:bodyPr/>
          <a:lstStyle/>
          <a:p>
            <a:fld id="{45292C34-3E5E-4BA5-AF54-F1601B144FB0}" type="slidenum">
              <a:rPr lang="en-US" smtClean="0">
                <a:solidFill>
                  <a:schemeClr val="tx2">
                    <a:shade val="50000"/>
                  </a:schemeClr>
                </a:solidFill>
              </a:rPr>
              <a:pPr/>
              <a:t>24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D40607-B4E9-81AD-5EA7-BCB4D8F3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(3/8)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95E4B99-9914-CAFE-270C-D74B64364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2020389"/>
            <a:ext cx="6836230" cy="2050683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A07EA08-7713-1E47-244A-51CBC0F558B8}"/>
              </a:ext>
            </a:extLst>
          </p:cNvPr>
          <p:cNvSpPr/>
          <p:nvPr/>
        </p:nvSpPr>
        <p:spPr>
          <a:xfrm>
            <a:off x="722811" y="3020810"/>
            <a:ext cx="1828800" cy="574765"/>
          </a:xfrm>
          <a:prstGeom prst="roundRect">
            <a:avLst/>
          </a:prstGeom>
          <a:noFill/>
          <a:ln w="222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63C5957-CFAA-3287-FFB1-0E8B4DE495D8}"/>
              </a:ext>
            </a:extLst>
          </p:cNvPr>
          <p:cNvSpPr/>
          <p:nvPr/>
        </p:nvSpPr>
        <p:spPr>
          <a:xfrm>
            <a:off x="4140926" y="3012153"/>
            <a:ext cx="1828800" cy="574765"/>
          </a:xfrm>
          <a:prstGeom prst="roundRect">
            <a:avLst/>
          </a:prstGeom>
          <a:noFill/>
          <a:ln w="2222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58559B-FBA3-4B4A-D638-8F0F01B8EF25}"/>
              </a:ext>
            </a:extLst>
          </p:cNvPr>
          <p:cNvSpPr txBox="1"/>
          <p:nvPr/>
        </p:nvSpPr>
        <p:spPr>
          <a:xfrm>
            <a:off x="1127760" y="4432665"/>
            <a:ext cx="2516778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Nome dell’organizzazione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B2F874-5D2C-0ECD-EA3D-50560ACD7108}"/>
              </a:ext>
            </a:extLst>
          </p:cNvPr>
          <p:cNvSpPr txBox="1"/>
          <p:nvPr/>
        </p:nvSpPr>
        <p:spPr>
          <a:xfrm>
            <a:off x="5055326" y="4392850"/>
            <a:ext cx="2516778" cy="175432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Billing Email:</a:t>
            </a:r>
          </a:p>
          <a:p>
            <a:r>
              <a:rPr lang="it-IT" dirty="0">
                <a:solidFill>
                  <a:schemeClr val="accent2"/>
                </a:solidFill>
              </a:rPr>
              <a:t>campo </a:t>
            </a:r>
            <a:r>
              <a:rPr lang="it-IT" b="1" dirty="0">
                <a:solidFill>
                  <a:schemeClr val="accent2"/>
                </a:solidFill>
              </a:rPr>
              <a:t>necessario</a:t>
            </a:r>
            <a:r>
              <a:rPr lang="it-IT" dirty="0">
                <a:solidFill>
                  <a:schemeClr val="accent2"/>
                </a:solidFill>
              </a:rPr>
              <a:t> ma non ha alcun effetto pratico. Rimane come </a:t>
            </a:r>
            <a:r>
              <a:rPr lang="it-IT" i="1" dirty="0">
                <a:solidFill>
                  <a:schemeClr val="accent2"/>
                </a:solidFill>
              </a:rPr>
              <a:t>tag </a:t>
            </a:r>
            <a:r>
              <a:rPr lang="it-IT" dirty="0">
                <a:solidFill>
                  <a:schemeClr val="accent2"/>
                </a:solidFill>
              </a:rPr>
              <a:t>di riferimento</a:t>
            </a:r>
          </a:p>
        </p:txBody>
      </p:sp>
      <p:pic>
        <p:nvPicPr>
          <p:cNvPr id="19" name="Elemento grafico 18" descr="Freccia GIÙ con riempimento a tinta unita">
            <a:extLst>
              <a:ext uri="{FF2B5EF4-FFF2-40B4-BE49-F238E27FC236}">
                <a16:creationId xmlns:a16="http://schemas.microsoft.com/office/drawing/2014/main" id="{A5DD2F67-F04E-EFBF-F286-51BC00F39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1749" y="3708846"/>
            <a:ext cx="646332" cy="646332"/>
          </a:xfrm>
          <a:prstGeom prst="rect">
            <a:avLst/>
          </a:prstGeom>
        </p:spPr>
      </p:pic>
      <p:pic>
        <p:nvPicPr>
          <p:cNvPr id="20" name="Elemento grafico 19" descr="Freccia GIÙ con riempimento a tinta unita">
            <a:extLst>
              <a:ext uri="{FF2B5EF4-FFF2-40B4-BE49-F238E27FC236}">
                <a16:creationId xmlns:a16="http://schemas.microsoft.com/office/drawing/2014/main" id="{DD4B15ED-E238-FE62-D6EE-AD4C11C70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9274" y="3700189"/>
            <a:ext cx="646332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CFCE874-4EB9-4093-7444-33D25182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97002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Una volta sottomessa, la nuova organizzazione è accessibile dalla barra di navigazione alla voce </a:t>
            </a:r>
            <a:r>
              <a:rPr lang="it-IT" b="1" dirty="0" err="1"/>
              <a:t>Organizations</a:t>
            </a:r>
            <a:endParaRPr lang="it-IT" b="1" dirty="0"/>
          </a:p>
          <a:p>
            <a:pPr algn="just"/>
            <a:r>
              <a:rPr lang="it-IT" dirty="0"/>
              <a:t>Selezionare il campo </a:t>
            </a:r>
            <a:r>
              <a:rPr lang="it-IT" b="1" dirty="0" err="1"/>
              <a:t>Manage</a:t>
            </a:r>
            <a:r>
              <a:rPr lang="it-IT" b="1" dirty="0"/>
              <a:t> </a:t>
            </a:r>
            <a:r>
              <a:rPr lang="it-IT" dirty="0"/>
              <a:t>per gestire i partecipanti</a:t>
            </a:r>
          </a:p>
          <a:p>
            <a:pPr algn="just"/>
            <a:r>
              <a:rPr lang="it-IT" dirty="0"/>
              <a:t>Cliccando il pulsante </a:t>
            </a:r>
            <a:r>
              <a:rPr lang="it-IT" b="1" dirty="0" err="1"/>
              <a:t>Invite</a:t>
            </a:r>
            <a:r>
              <a:rPr lang="it-IT" b="1" dirty="0"/>
              <a:t> User</a:t>
            </a:r>
            <a:r>
              <a:rPr lang="it-IT" dirty="0"/>
              <a:t> sarà possibile aggiungere un nuovo utente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C234A5-3658-4A95-5B57-C036B218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86CF27-CC7A-639F-9EF0-FAE17861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13B1B06-FFA1-365D-FD62-C94F5C2A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(4/8) 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7C3400-5ED5-C820-169F-C21A23A36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182081"/>
            <a:ext cx="7933510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50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34A40D4-A6EC-8B9F-4338-BE654463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347166" cy="71323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Compilare il </a:t>
            </a:r>
            <a:r>
              <a:rPr lang="it-IT" dirty="0" err="1"/>
              <a:t>form</a:t>
            </a:r>
            <a:r>
              <a:rPr lang="it-IT" dirty="0"/>
              <a:t> specificando gli opportuni attributi per il nuovo partecipante e salvare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CD5539-FB57-B0BB-ED3F-48DEF5B0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D56893-E148-FB41-2F7C-658D67FB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D4C7AB4-8AE2-7CC0-624D-CCD2CB72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(5/8)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319359-8437-7A00-534C-0E0BC599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2257907"/>
            <a:ext cx="6234998" cy="41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CD77B6C-1034-0AF0-17AE-D3765A6D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4300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L’utente inserito riceverà una mail di conferma</a:t>
            </a:r>
          </a:p>
          <a:p>
            <a:r>
              <a:rPr lang="it-IT" dirty="0"/>
              <a:t>Confermando la richiesta, il browser verrà reindirizzato </a:t>
            </a:r>
            <a:r>
              <a:rPr lang="it-IT" dirty="0" err="1"/>
              <a:t>all’url</a:t>
            </a:r>
            <a:r>
              <a:rPr lang="it-IT" dirty="0"/>
              <a:t> del servizio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007149-5BA3-385B-7487-A3FA5D50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BE4D97-FE62-D146-5CBE-608302A4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50242F0-F08B-23C2-251C-C14409F3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(6/8)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281E75-7AE9-3587-CF88-269F44FE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1" y="2875563"/>
            <a:ext cx="3888669" cy="21327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57FFA1-6735-5D3E-CD00-C305B040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14" y="2590667"/>
            <a:ext cx="4646418" cy="3379213"/>
          </a:xfrm>
          <a:prstGeom prst="rect">
            <a:avLst/>
          </a:prstGeom>
        </p:spPr>
      </p:pic>
      <p:pic>
        <p:nvPicPr>
          <p:cNvPr id="11" name="Elemento grafico 10" descr="Freccia: rotazione a destra con riempimento a tinta unita">
            <a:extLst>
              <a:ext uri="{FF2B5EF4-FFF2-40B4-BE49-F238E27FC236}">
                <a16:creationId xmlns:a16="http://schemas.microsoft.com/office/drawing/2014/main" id="{43CDD3A6-75D9-BA5C-40DB-02395EBA5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0076" y="3032259"/>
            <a:ext cx="1402815" cy="14028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B4DD88-82BB-08F6-B9F1-6DCC18FF9F2E}"/>
              </a:ext>
            </a:extLst>
          </p:cNvPr>
          <p:cNvSpPr txBox="1">
            <a:spLocks/>
          </p:cNvSpPr>
          <p:nvPr/>
        </p:nvSpPr>
        <p:spPr>
          <a:xfrm>
            <a:off x="4770874" y="1635430"/>
            <a:ext cx="4096090" cy="369331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77800">
              <a:srgbClr val="FF0000">
                <a:alpha val="66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NOTA: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Prima di fare il join dell’organizzazione, il nuovo utente aggiunto dovrebbe assicurarsi di essere autenticato in AAI e che la sessione non sia scaduta, altrimenti sarà rimandato al </a:t>
            </a:r>
            <a:r>
              <a:rPr lang="it-IT" dirty="0" err="1">
                <a:solidFill>
                  <a:schemeClr val="bg1"/>
                </a:solidFill>
              </a:rPr>
              <a:t>form</a:t>
            </a:r>
            <a:r>
              <a:rPr lang="it-IT" dirty="0">
                <a:solidFill>
                  <a:schemeClr val="bg1"/>
                </a:solidFill>
              </a:rPr>
              <a:t> di autenticazione di AAI e reindirizzato all’home page.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In questo caso, dopo aver autenticato, confermare nuovamente l'invito mail per concludere la procedura.</a:t>
            </a:r>
          </a:p>
        </p:txBody>
      </p:sp>
    </p:spTree>
    <p:extLst>
      <p:ext uri="{BB962C8B-B14F-4D97-AF65-F5344CB8AC3E}">
        <p14:creationId xmlns:p14="http://schemas.microsoft.com/office/powerpoint/2010/main" val="40582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456E048-C5C7-7228-DD6C-F41BD7709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membro </a:t>
            </a:r>
            <a:r>
              <a:rPr lang="it-IT" dirty="0" err="1"/>
              <a:t>dell'</a:t>
            </a:r>
            <a:r>
              <a:rPr lang="it-IT" b="1" dirty="0" err="1"/>
              <a:t>organization</a:t>
            </a:r>
            <a:r>
              <a:rPr lang="it-IT" i="1" dirty="0"/>
              <a:t> </a:t>
            </a:r>
            <a:r>
              <a:rPr lang="it-IT" dirty="0"/>
              <a:t>dovrà infine confermare l'accettazione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C91336-C111-8A57-C089-4DE41BC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685E50-F16C-891A-A3B8-1250E37B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1D53179-A812-EB33-038A-1C9F2B76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(7/8)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A2A884-C1BB-CB1B-8CFC-F07C610B2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4" y="2426183"/>
            <a:ext cx="7489032" cy="3981761"/>
          </a:xfrm>
          <a:prstGeom prst="rect">
            <a:avLst/>
          </a:prstGeom>
        </p:spPr>
      </p:pic>
      <p:pic>
        <p:nvPicPr>
          <p:cNvPr id="8" name="Elemento grafico 7" descr="Gesto della mano con riempimento a tinta unita">
            <a:extLst>
              <a:ext uri="{FF2B5EF4-FFF2-40B4-BE49-F238E27FC236}">
                <a16:creationId xmlns:a16="http://schemas.microsoft.com/office/drawing/2014/main" id="{A8D74591-159A-1190-7FDD-B196F376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87395">
            <a:off x="7873200" y="5698623"/>
            <a:ext cx="383008" cy="441797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FE40CE7D-0E23-17EB-3306-C94005D9D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08" y="2729231"/>
            <a:ext cx="3710579" cy="2030155"/>
          </a:xfrm>
          <a:prstGeom prst="rect">
            <a:avLst/>
          </a:prstGeom>
          <a:ln w="25400" cmpd="sng">
            <a:solidFill>
              <a:srgbClr val="002060"/>
            </a:solidFill>
          </a:ln>
        </p:spPr>
      </p:pic>
      <p:pic>
        <p:nvPicPr>
          <p:cNvPr id="12" name="Elemento grafico 11" descr="Gesto della mano con riempimento a tinta unita">
            <a:extLst>
              <a:ext uri="{FF2B5EF4-FFF2-40B4-BE49-F238E27FC236}">
                <a16:creationId xmlns:a16="http://schemas.microsoft.com/office/drawing/2014/main" id="{BF5BE268-84FE-2ECF-ABB7-9E4D3AEB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7108" y="4522300"/>
            <a:ext cx="383008" cy="4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EE73B8B-E49B-F8A9-10CB-3526BCD38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574"/>
            <a:ext cx="8229600" cy="1740843"/>
          </a:xfrm>
        </p:spPr>
        <p:txBody>
          <a:bodyPr>
            <a:normAutofit fontScale="92500"/>
          </a:bodyPr>
          <a:lstStyle/>
          <a:p>
            <a:r>
              <a:rPr lang="it-IT" dirty="0"/>
              <a:t>Da questo momento il nuovo utente è un membro della organizzazione e potrà accedere alle informazioni condivise ed eseguire operazioni a seconda del ruolo assegnatogli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3E65D6-2378-789D-D98F-1F1F1F7C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371FDC-F24C-E5B5-9EF5-515DC3AC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7551F5D8-7DA4-F041-5FB5-178A45BE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Organization (8/8)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0CD0E4F-0165-C75F-E12E-EB8DF0762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4" y="3065417"/>
            <a:ext cx="8391151" cy="27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78FD125-7522-DB7E-BCA4-9E55B44C7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Numerose soluzioni concorrono all’offerta. </a:t>
            </a:r>
          </a:p>
          <a:p>
            <a:r>
              <a:rPr lang="it-IT" dirty="0"/>
              <a:t>La scelta</a:t>
            </a:r>
            <a:r>
              <a:rPr lang="it-IT"/>
              <a:t>: </a:t>
            </a:r>
          </a:p>
          <a:p>
            <a:pPr lvl="1"/>
            <a:r>
              <a:rPr lang="it-IT" b="1"/>
              <a:t>Bitwarden:</a:t>
            </a:r>
            <a:r>
              <a:rPr lang="it-IT" i="1"/>
              <a:t> </a:t>
            </a:r>
            <a:r>
              <a:rPr lang="it-IT" i="1" dirty="0">
                <a:hlinkClick r:id="rId2"/>
              </a:rPr>
              <a:t>https://bitwarden</a:t>
            </a:r>
            <a:r>
              <a:rPr lang="it-IT" i="1">
                <a:hlinkClick r:id="rId2"/>
              </a:rPr>
              <a:t>.com</a:t>
            </a:r>
            <a:endParaRPr lang="it-IT" i="1" dirty="0"/>
          </a:p>
          <a:p>
            <a:r>
              <a:rPr lang="it-IT"/>
              <a:t>Il progetto </a:t>
            </a:r>
            <a:r>
              <a:rPr lang="it-IT" b="1"/>
              <a:t>Bitwarden</a:t>
            </a:r>
            <a:r>
              <a:rPr lang="it-IT"/>
              <a:t> offre diverse caratteristiche </a:t>
            </a:r>
            <a:r>
              <a:rPr lang="it-IT" dirty="0"/>
              <a:t>interessanti:</a:t>
            </a:r>
          </a:p>
          <a:p>
            <a:pPr lvl="1"/>
            <a:r>
              <a:rPr lang="it-IT" dirty="0"/>
              <a:t>Sicurezza</a:t>
            </a:r>
          </a:p>
          <a:p>
            <a:pPr lvl="1"/>
            <a:r>
              <a:rPr lang="it-IT" dirty="0"/>
              <a:t>Open source</a:t>
            </a:r>
          </a:p>
          <a:p>
            <a:pPr lvl="1"/>
            <a:r>
              <a:rPr lang="it-IT" dirty="0"/>
              <a:t>On premise</a:t>
            </a:r>
          </a:p>
          <a:p>
            <a:pPr lvl="1"/>
            <a:r>
              <a:rPr lang="it-IT" dirty="0"/>
              <a:t>Elevata compatibilità lato client (browser, mobile, OS, …)</a:t>
            </a:r>
          </a:p>
          <a:p>
            <a:pPr lvl="1"/>
            <a:r>
              <a:rPr lang="it-IT" dirty="0"/>
              <a:t>Feature per ambienti </a:t>
            </a:r>
            <a:r>
              <a:rPr lang="it-IT" dirty="0" err="1"/>
              <a:t>enterprise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46D8EB-287E-5A60-7E4A-9F77DCE2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4539CF-D644-D212-1FE1-3A958EF5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5AD9BEE-79B5-6E93-8FFC-89638B75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2982686" cy="1143000"/>
          </a:xfrm>
        </p:spPr>
        <p:txBody>
          <a:bodyPr/>
          <a:lstStyle/>
          <a:p>
            <a:r>
              <a:rPr lang="it-IT" dirty="0" err="1"/>
              <a:t>Bitwarden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15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C817BDB-48F5-26CD-FFEE-209AEA106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5364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E2EAFD-5FF9-9D98-97BB-90FB99BC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91E913-D4A3-003B-B9FC-584D4E34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3AA01C4-2302-0D92-0FA1-97ACA2C3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Architettura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D594C5A-29C2-16CC-D583-141D7715C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1611086"/>
            <a:ext cx="3084115" cy="70539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1DD0FAC-0CF5-6460-63BF-0297685C9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58" y="1481138"/>
            <a:ext cx="18071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0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70DC459-7CF9-F642-3237-62B46BCB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Lato server il servizio utilizza l’API sviluppata dal progetto indipendente </a:t>
            </a:r>
            <a:r>
              <a:rPr lang="it-IT" i="1" dirty="0" err="1"/>
              <a:t>vaultwarden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https://github.com/dani-garcia/vaultwarden</a:t>
            </a:r>
            <a:endParaRPr lang="it-IT" dirty="0"/>
          </a:p>
          <a:p>
            <a:r>
              <a:rPr lang="it-IT" dirty="0"/>
              <a:t>L’adozione di questa interfaccia offre alcuni vantaggi:</a:t>
            </a:r>
          </a:p>
          <a:p>
            <a:pPr lvl="1"/>
            <a:r>
              <a:rPr lang="it-IT" dirty="0"/>
              <a:t>L’API sviluppata in linguaggio </a:t>
            </a:r>
            <a:r>
              <a:rPr lang="it-IT" i="1" dirty="0"/>
              <a:t>Rust </a:t>
            </a:r>
            <a:r>
              <a:rPr lang="it-IT" dirty="0"/>
              <a:t>offre alte performance ed esiguo utilizzo di risorse HW</a:t>
            </a:r>
          </a:p>
          <a:p>
            <a:pPr lvl="1"/>
            <a:r>
              <a:rPr lang="it-IT" i="1" dirty="0"/>
              <a:t>Multi database </a:t>
            </a:r>
            <a:r>
              <a:rPr lang="it-IT" i="1" dirty="0" err="1"/>
              <a:t>compatibility</a:t>
            </a:r>
            <a:r>
              <a:rPr lang="it-IT" dirty="0"/>
              <a:t> (la nostra istanza utilizza </a:t>
            </a:r>
            <a:r>
              <a:rPr lang="it-IT" b="1" dirty="0" err="1"/>
              <a:t>MariaDB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Supporto nativo alle </a:t>
            </a:r>
            <a:r>
              <a:rPr lang="it-IT" i="1" dirty="0" err="1"/>
              <a:t>organization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3B7FB17-60DE-1BC6-E3D5-CFBB4FA0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7A15BE-4A98-5865-BB3E-8C9AF76A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C6C75CD-299F-2C9E-2CE3-2ACEA1A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Vaultwarden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39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9D9AF10-3BE4-6F18-B410-115A4456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5341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La criptazione dei dati avviene lato utente secondo protocolli AES-CBC 256-bit/PBKDF2 SHA-256 </a:t>
            </a:r>
          </a:p>
          <a:p>
            <a:r>
              <a:rPr lang="it-IT" dirty="0"/>
              <a:t>Tutti i dati giungono al server già criptati e quindi salvati nel database </a:t>
            </a:r>
          </a:p>
          <a:p>
            <a:r>
              <a:rPr lang="it-IT" dirty="0"/>
              <a:t>Per maggiori informazioni: </a:t>
            </a:r>
            <a:r>
              <a:rPr lang="it-IT" dirty="0">
                <a:hlinkClick r:id="rId2"/>
              </a:rPr>
              <a:t>https://bitwarden.com/help/security/ </a:t>
            </a:r>
            <a:endParaRPr lang="it-IT" dirty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r>
              <a:rPr lang="it-IT" b="1" dirty="0"/>
              <a:t>Ulteriori: </a:t>
            </a:r>
          </a:p>
          <a:p>
            <a:r>
              <a:rPr lang="it-IT" dirty="0"/>
              <a:t>Accedendo al proprio account sul server è possibile impostare un </a:t>
            </a:r>
            <a:r>
              <a:rPr lang="it-IT" i="1" dirty="0"/>
              <a:t>two-step login </a:t>
            </a:r>
            <a:r>
              <a:rPr lang="it-IT" dirty="0"/>
              <a:t>(</a:t>
            </a:r>
            <a:r>
              <a:rPr lang="it-IT" b="1" dirty="0" err="1"/>
              <a:t>Authy</a:t>
            </a:r>
            <a:r>
              <a:rPr lang="it-IT" dirty="0"/>
              <a:t>, </a:t>
            </a:r>
            <a:r>
              <a:rPr lang="it-IT" b="1" dirty="0" err="1"/>
              <a:t>Yubikey</a:t>
            </a:r>
            <a:r>
              <a:rPr lang="it-IT" dirty="0"/>
              <a:t>, mail,…) così da aggiungere un supplementare strato di sicurezza per le proprie credenziali </a:t>
            </a:r>
          </a:p>
          <a:p>
            <a:r>
              <a:rPr lang="it-IT" dirty="0"/>
              <a:t>Dall’account personale è inoltre possibile ottenere dei report sulle proprie credenziali (esposizione, debolezza, …)</a:t>
            </a:r>
          </a:p>
          <a:p>
            <a:r>
              <a:rPr lang="it-IT" dirty="0"/>
              <a:t>Ogni volta che si connette un nuovo plugin/app all’ API, l’utente riceve una mail di notifica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DF0B97-38A7-6F2D-507E-A3551960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2CA102-6126-A278-902D-5413650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8DB5B1F-328A-07B1-D662-AAD58431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 sulla sicurezza (1/3)</a:t>
            </a:r>
          </a:p>
        </p:txBody>
      </p:sp>
    </p:spTree>
    <p:extLst>
      <p:ext uri="{BB962C8B-B14F-4D97-AF65-F5344CB8AC3E}">
        <p14:creationId xmlns:p14="http://schemas.microsoft.com/office/powerpoint/2010/main" val="128589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E073FB9-8699-5870-5280-A53462A6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Master Password:</a:t>
            </a:r>
          </a:p>
          <a:p>
            <a:pPr lvl="1"/>
            <a:r>
              <a:rPr lang="it-IT" dirty="0"/>
              <a:t>La sicurezza di tutte le proprie credenziali è  subordinata alla </a:t>
            </a:r>
            <a:r>
              <a:rPr lang="it-IT" b="1" dirty="0"/>
              <a:t>master password</a:t>
            </a:r>
          </a:p>
          <a:p>
            <a:pPr lvl="1"/>
            <a:r>
              <a:rPr lang="it-IT" dirty="0"/>
              <a:t>Tutti i dati del </a:t>
            </a:r>
            <a:r>
              <a:rPr lang="it-IT" i="1" dirty="0" err="1"/>
              <a:t>vault</a:t>
            </a:r>
            <a:r>
              <a:rPr lang="it-IT" dirty="0"/>
              <a:t> vengono archiviati e trasmessi in forma criptata: l’unico meccanismo che permette di attuare la decriptazione lato client è la </a:t>
            </a:r>
            <a:r>
              <a:rPr lang="it-IT" b="1" dirty="0"/>
              <a:t>master </a:t>
            </a:r>
            <a:r>
              <a:rPr lang="it-IT" b="1"/>
              <a:t>password </a:t>
            </a:r>
            <a:r>
              <a:rPr lang="it-IT"/>
              <a:t>stessa</a:t>
            </a:r>
            <a:endParaRPr lang="it-IT" dirty="0"/>
          </a:p>
          <a:p>
            <a:pPr lvl="1"/>
            <a:r>
              <a:rPr lang="it-IT" dirty="0"/>
              <a:t>Per questo motivo è necessario la scelta di una stringa complessa e ad alta entropia</a:t>
            </a:r>
          </a:p>
          <a:p>
            <a:pPr lvl="1"/>
            <a:r>
              <a:rPr lang="it-IT" dirty="0"/>
              <a:t>In caso di smarrimento essa non può essere resettata dagli amministratori</a:t>
            </a:r>
          </a:p>
          <a:p>
            <a:pPr lvl="2"/>
            <a:r>
              <a:rPr lang="it-IT" dirty="0"/>
              <a:t>In alternativa è possibile eliminare l’account così da poterne creare uno nuovo, pena però la perdita di tutti i contenuti salvati nel </a:t>
            </a:r>
            <a:r>
              <a:rPr lang="it-IT" i="1" dirty="0" err="1"/>
              <a:t>vault</a:t>
            </a:r>
            <a:endParaRPr lang="it-IT" i="1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BED651-28C8-E410-64A3-07E9A020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9F1BE6-A945-F1FA-352E-3FE8C2AF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D310F43-657C-36E6-2371-94EB9BBB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Note sulla sicurezza (2/3)</a:t>
            </a:r>
          </a:p>
        </p:txBody>
      </p:sp>
    </p:spTree>
    <p:extLst>
      <p:ext uri="{BB962C8B-B14F-4D97-AF65-F5344CB8AC3E}">
        <p14:creationId xmlns:p14="http://schemas.microsoft.com/office/powerpoint/2010/main" val="288488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6252FF-B9C2-BA93-7012-F97885B0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ACEE1F-6B78-45D4-FCFA-73533147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6E1C92B-1520-69AE-5BEE-52D8547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sicurezza</a:t>
            </a:r>
            <a:r>
              <a:rPr lang="en-US" dirty="0"/>
              <a:t> (3/3)</a:t>
            </a:r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D394F344-E1E2-278E-0326-E72ABACC5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2" y="1786970"/>
            <a:ext cx="8597284" cy="4445725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366108-7B98-DBCD-2BDC-6F2ED7EE4E48}"/>
              </a:ext>
            </a:extLst>
          </p:cNvPr>
          <p:cNvSpPr txBox="1"/>
          <p:nvPr/>
        </p:nvSpPr>
        <p:spPr>
          <a:xfrm>
            <a:off x="391886" y="1417638"/>
            <a:ext cx="654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MariaDB [</a:t>
            </a:r>
            <a:r>
              <a:rPr lang="en-US" dirty="0" err="1">
                <a:latin typeface="Consolas" panose="020B0609020204030204" pitchFamily="49" charset="0"/>
              </a:rPr>
              <a:t>vaultwarden_db</a:t>
            </a:r>
            <a:r>
              <a:rPr lang="en-US" dirty="0">
                <a:latin typeface="Consolas" panose="020B0609020204030204" pitchFamily="49" charset="0"/>
              </a:rPr>
              <a:t>]&gt; select * from ciphers;</a:t>
            </a:r>
            <a:endParaRPr lang="it-IT" dirty="0">
              <a:latin typeface="Consolas" panose="020B0609020204030204" pitchFamily="49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7F220C5-D85C-AE09-93C2-3B8B9AC060FD}"/>
              </a:ext>
            </a:extLst>
          </p:cNvPr>
          <p:cNvSpPr/>
          <p:nvPr/>
        </p:nvSpPr>
        <p:spPr>
          <a:xfrm>
            <a:off x="289645" y="3927566"/>
            <a:ext cx="8564712" cy="369333"/>
          </a:xfrm>
          <a:prstGeom prst="round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8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A665B8E-3653-8F8B-86B6-1990E8139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Connettersi</a:t>
            </a:r>
            <a:r>
              <a:rPr lang="en-US" dirty="0"/>
              <a:t> a </a:t>
            </a:r>
            <a:r>
              <a:rPr lang="en-US" dirty="0">
                <a:hlinkClick r:id="rId2"/>
              </a:rPr>
              <a:t>https://vault.infn.it</a:t>
            </a:r>
            <a:endParaRPr lang="en-US" dirty="0"/>
          </a:p>
          <a:p>
            <a:r>
              <a:rPr lang="it-IT" dirty="0"/>
              <a:t>Autenticazione AAI</a:t>
            </a:r>
          </a:p>
          <a:p>
            <a:r>
              <a:rPr lang="it-IT" dirty="0"/>
              <a:t>Click -&gt; </a:t>
            </a:r>
            <a:r>
              <a:rPr lang="it-IT" i="1" dirty="0"/>
              <a:t>Create Account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D772DD-AD0C-4128-0EDB-19674734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E. Cesarini – 10/2022 – TD CCR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96EFE0-DD53-7578-C40E-04AFE598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F0630BE-15BC-3905-8096-18B2B9B7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Creazione</a:t>
            </a:r>
            <a:r>
              <a:rPr lang="en-US" dirty="0"/>
              <a:t> account (1/3)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772D801-5685-59DB-22E3-6F209B5E9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74" y="1330551"/>
            <a:ext cx="1418525" cy="22029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37B1111-F6B1-077C-0E91-3CF5FF4B1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96" y="2897155"/>
            <a:ext cx="2717516" cy="3625247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6BED16B-9876-59EF-3D2C-C2422219C9BA}"/>
              </a:ext>
            </a:extLst>
          </p:cNvPr>
          <p:cNvSpPr/>
          <p:nvPr/>
        </p:nvSpPr>
        <p:spPr>
          <a:xfrm rot="10800000">
            <a:off x="5272803" y="5572323"/>
            <a:ext cx="407172" cy="30106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8575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862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1534</Words>
  <Application>Microsoft Office PowerPoint</Application>
  <PresentationFormat>Presentazione su schermo (4:3)</PresentationFormat>
  <Paragraphs>180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Consolas</vt:lpstr>
      <vt:lpstr>Lucida Sans Unicode</vt:lpstr>
      <vt:lpstr>Monotype Corsiva</vt:lpstr>
      <vt:lpstr>Verdana</vt:lpstr>
      <vt:lpstr>Wingdings 2</vt:lpstr>
      <vt:lpstr>Wingdings 3</vt:lpstr>
      <vt:lpstr>BrainstrmSess</vt:lpstr>
      <vt:lpstr>Personalizza struttura</vt:lpstr>
      <vt:lpstr>Password manager https://vault.infn.it</vt:lpstr>
      <vt:lpstr>Perché un password manager ?</vt:lpstr>
      <vt:lpstr>Bitwarden</vt:lpstr>
      <vt:lpstr>Architettura</vt:lpstr>
      <vt:lpstr>Vaultwarden</vt:lpstr>
      <vt:lpstr>Note sulla sicurezza (1/3)</vt:lpstr>
      <vt:lpstr>Note sulla sicurezza (2/3)</vt:lpstr>
      <vt:lpstr>Note sulla sicurezza (3/3)</vt:lpstr>
      <vt:lpstr>Creazione account (1/3)</vt:lpstr>
      <vt:lpstr>Creazione account (2/3)</vt:lpstr>
      <vt:lpstr>Creazione account (3/3)</vt:lpstr>
      <vt:lpstr>Verifica email</vt:lpstr>
      <vt:lpstr>Accesso al web vault</vt:lpstr>
      <vt:lpstr>Import/export (1/3)</vt:lpstr>
      <vt:lpstr>Import/export (2/3)</vt:lpstr>
      <vt:lpstr>Import/export (3/3)</vt:lpstr>
      <vt:lpstr>Plugin browser (1/4) </vt:lpstr>
      <vt:lpstr>Plugin browser (2/4) </vt:lpstr>
      <vt:lpstr>Plugin browser (3/4) </vt:lpstr>
      <vt:lpstr>Plugin browser (4/4) </vt:lpstr>
      <vt:lpstr>Q&amp;A</vt:lpstr>
      <vt:lpstr>Organization (1/8)</vt:lpstr>
      <vt:lpstr>Organization (2/8)</vt:lpstr>
      <vt:lpstr>Organization (3/8)</vt:lpstr>
      <vt:lpstr>Organization (4/8) </vt:lpstr>
      <vt:lpstr>Organization (5/8)</vt:lpstr>
      <vt:lpstr>Organization (6/8)</vt:lpstr>
      <vt:lpstr>Organization (7/8)</vt:lpstr>
      <vt:lpstr>Organization (8/8)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WhatNext?</dc:title>
  <dc:creator>Ettore Cesarini</dc:creator>
  <cp:lastModifiedBy>Ettore Cesarini</cp:lastModifiedBy>
  <cp:revision>37</cp:revision>
  <dcterms:created xsi:type="dcterms:W3CDTF">2020-09-16T16:13:05Z</dcterms:created>
  <dcterms:modified xsi:type="dcterms:W3CDTF">2022-10-10T12:59:39Z</dcterms:modified>
</cp:coreProperties>
</file>