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98" r:id="rId2"/>
    <p:sldId id="299" r:id="rId3"/>
    <p:sldId id="3830" r:id="rId4"/>
    <p:sldId id="3832" r:id="rId5"/>
    <p:sldId id="305" r:id="rId6"/>
    <p:sldId id="303" r:id="rId7"/>
    <p:sldId id="3836" r:id="rId8"/>
    <p:sldId id="3837" r:id="rId9"/>
    <p:sldId id="3840" r:id="rId10"/>
    <p:sldId id="3838" r:id="rId11"/>
    <p:sldId id="3842" r:id="rId12"/>
    <p:sldId id="3841" r:id="rId13"/>
    <p:sldId id="3843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797"/>
    <a:srgbClr val="93D2E7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FB4C0-5E7C-41C7-B7E5-582E2F12EE2C}" v="3" dt="2022-06-23T16:25:18.54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 snapToObjects="1" showGuides="1">
      <p:cViewPr varScale="1">
        <p:scale>
          <a:sx n="63" d="100"/>
          <a:sy n="63" d="100"/>
        </p:scale>
        <p:origin x="780" y="51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information about the SX for Mu2e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E357BBDD-3638-4171-8B8A-8B71E962680C}"/>
              </a:ext>
            </a:extLst>
          </p:cNvPr>
          <p:cNvSpPr txBox="1">
            <a:spLocks/>
          </p:cNvSpPr>
          <p:nvPr/>
        </p:nvSpPr>
        <p:spPr>
          <a:xfrm>
            <a:off x="222250" y="2177856"/>
            <a:ext cx="2121310" cy="172206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/>
              <a:t>Bird view to the Accelerator beam lines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53AC0731-142A-461E-89B0-1EBF56C883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617" y="798277"/>
            <a:ext cx="5262202" cy="5375697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41EEF619-023E-437F-A512-9BCCCFA511E4}"/>
              </a:ext>
            </a:extLst>
          </p:cNvPr>
          <p:cNvSpPr/>
          <p:nvPr/>
        </p:nvSpPr>
        <p:spPr>
          <a:xfrm>
            <a:off x="4909185" y="4578350"/>
            <a:ext cx="217170" cy="2413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8C6D6-C50A-44E1-A5FE-72798527C777}"/>
              </a:ext>
            </a:extLst>
          </p:cNvPr>
          <p:cNvSpPr txBox="1"/>
          <p:nvPr/>
        </p:nvSpPr>
        <p:spPr>
          <a:xfrm>
            <a:off x="3493294" y="4728279"/>
            <a:ext cx="64763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FBCD96-7397-4F76-ACDF-27B09A76FA81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140932" y="4728279"/>
            <a:ext cx="736296" cy="1385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10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2C6EC-C7AE-4C47-A607-23A37A21AD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8BA72-CA83-44A7-8B48-DD4DAC223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6A1EB-7868-4F8E-8B92-A953E67DE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C60756-AB99-B9F2-6825-BE643BE30289}"/>
              </a:ext>
            </a:extLst>
          </p:cNvPr>
          <p:cNvGraphicFramePr>
            <a:graphicFrameLocks noGrp="1"/>
          </p:cNvGraphicFramePr>
          <p:nvPr/>
        </p:nvGraphicFramePr>
        <p:xfrm>
          <a:off x="1243599" y="722201"/>
          <a:ext cx="6825966" cy="5510236"/>
        </p:xfrm>
        <a:graphic>
          <a:graphicData uri="http://schemas.openxmlformats.org/drawingml/2006/table">
            <a:tbl>
              <a:tblPr firstRow="1" firstCol="1" bandRow="1"/>
              <a:tblGrid>
                <a:gridCol w="1708212">
                  <a:extLst>
                    <a:ext uri="{9D8B030D-6E8A-4147-A177-3AD203B41FA5}">
                      <a16:colId xmlns:a16="http://schemas.microsoft.com/office/drawing/2014/main" val="1317373152"/>
                    </a:ext>
                  </a:extLst>
                </a:gridCol>
                <a:gridCol w="2558877">
                  <a:extLst>
                    <a:ext uri="{9D8B030D-6E8A-4147-A177-3AD203B41FA5}">
                      <a16:colId xmlns:a16="http://schemas.microsoft.com/office/drawing/2014/main" val="3965081926"/>
                    </a:ext>
                  </a:extLst>
                </a:gridCol>
                <a:gridCol w="2558877">
                  <a:extLst>
                    <a:ext uri="{9D8B030D-6E8A-4147-A177-3AD203B41FA5}">
                      <a16:colId xmlns:a16="http://schemas.microsoft.com/office/drawing/2014/main" val="2357168131"/>
                    </a:ext>
                  </a:extLst>
                </a:gridCol>
              </a:tblGrid>
              <a:tr h="10082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Crystal length along the beam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 mm. Feasible, but not easy. 1 or 2 mm would be better for us, please let me know which is the max thickness you accept. If needed we can perform channeling simulations to assist you on this decision.</a:t>
                      </a:r>
                      <a:endParaRPr lang="en-US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Desired 0.4mm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1mm may be possible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Need simulations to determine performance impact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24016"/>
                  </a:ext>
                </a:extLst>
              </a:tr>
              <a:tr h="595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Crystal + support height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mm. Would 55 mm be acceptable ?. In that case, Please consider that active region of the crystal would be about 25 mm.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See cartoon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439079"/>
                  </a:ext>
                </a:extLst>
              </a:tr>
              <a:tr h="801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Width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0.1-0.2 mm. That looks challenging, but I have ideas to reach also 0.1 mm. How important is this parameter ? Which is the max width you can accept ?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Desired 0.1mm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1-2mm may be possible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204172"/>
                  </a:ext>
                </a:extLst>
              </a:tr>
              <a:tr h="388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Crystal + support weight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XXX grams (depends on the goniometer, should not be challenging)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 critical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317031"/>
                  </a:ext>
                </a:extLst>
              </a:tr>
              <a:tr h="182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Channeling plane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&lt;110&gt;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081125"/>
                  </a:ext>
                </a:extLst>
              </a:tr>
              <a:tr h="182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Channeling axis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&lt;111&gt; or &lt;110&gt;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605570"/>
                  </a:ext>
                </a:extLst>
              </a:tr>
              <a:tr h="595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Miscut for planar channeling 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be defined (this might impact the cost and delivery time). Would a value around 0.1 deg be acceptable ? (if yes things would be easier)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Will calculate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64862"/>
                  </a:ext>
                </a:extLst>
              </a:tr>
              <a:tr h="388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Torsion 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 be defined (which is the vertical size of the beam?)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beam rms 2mm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Shift possible;  Tails possible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082808"/>
                  </a:ext>
                </a:extLst>
              </a:tr>
              <a:tr h="1852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Bending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300±XX urad 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Precision not critical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154561"/>
                  </a:ext>
                </a:extLst>
              </a:tr>
              <a:tr h="1852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Miscut for axial channeling 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0±18 mrad  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475458"/>
                  </a:ext>
                </a:extLst>
              </a:tr>
              <a:tr h="182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Dislocation density 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 cm</a:t>
                      </a:r>
                      <a:r>
                        <a:rPr lang="en-US" sz="900" baseline="30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 </a:t>
                      </a:r>
                      <a:endParaRPr lang="en-US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Acceptance, </a:t>
                      </a:r>
                      <a:r>
                        <a:rPr lang="en-US" sz="1200" dirty="0" err="1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dechanneling</a:t>
                      </a: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82788"/>
                  </a:ext>
                </a:extLst>
              </a:tr>
              <a:tr h="388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Holder materials</a:t>
                      </a:r>
                      <a:endParaRPr lang="en-US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Please list acceptable materials for the bending device.</a:t>
                      </a:r>
                      <a:endParaRPr lang="en-US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75" marR="509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Metals</a:t>
                      </a:r>
                    </a:p>
                  </a:txBody>
                  <a:tcPr marL="50975" marR="50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37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54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A7C59-EA76-3368-FDF5-87BC2CA1FA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CD2DE-FB74-605C-293F-F9A5E3604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251E0-61A5-0F45-067B-F2BF6969D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670D7D5-351B-6940-7B00-1BDEF10BB566}"/>
              </a:ext>
            </a:extLst>
          </p:cNvPr>
          <p:cNvGraphicFramePr>
            <a:graphicFrameLocks noGrp="1"/>
          </p:cNvGraphicFramePr>
          <p:nvPr/>
        </p:nvGraphicFramePr>
        <p:xfrm>
          <a:off x="572857" y="896660"/>
          <a:ext cx="7643096" cy="4739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78756">
                  <a:extLst>
                    <a:ext uri="{9D8B030D-6E8A-4147-A177-3AD203B41FA5}">
                      <a16:colId xmlns:a16="http://schemas.microsoft.com/office/drawing/2014/main" val="1487646456"/>
                    </a:ext>
                  </a:extLst>
                </a:gridCol>
                <a:gridCol w="2764340">
                  <a:extLst>
                    <a:ext uri="{9D8B030D-6E8A-4147-A177-3AD203B41FA5}">
                      <a16:colId xmlns:a16="http://schemas.microsoft.com/office/drawing/2014/main" val="4076256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crystal would be very thin, not easy to handle: crystal would be flexible, this would make a challenge to properly control and characterize its deformational state.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Understood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349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Would exploitation of axial channeling be an option for you ? That would provide steering efficiency higher than volume reflection</a:t>
                      </a:r>
                      <a:endParaRPr lang="en-US" sz="1000" dirty="0"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Discuss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35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Does the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crystal+holder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assembly needs to be bake-out compatible ? If yes, could you please provide details about the bake-out cycle ?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Assume 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68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Does the goniometer need to be vacuum compatible ? If yes, could you please provide bake-out details ?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Challenging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207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How many degrees of freedom do you need ? I guess you need at least 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47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linear stage to position the crystal on the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which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would be the travel range ?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125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rotational stage to align the crystal to channeling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6266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 you also need a vertical stage to vertically the crystal ? I guess not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1540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would use of axial channeling be an option ? If so a second rotational stage would be needed.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Discuss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395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the area where the crystal will operate a highly radioactive area ? This might represent a challenge for electronics and motors of the goniometer.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Moderately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535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 there any space constraint for the goniometer and the associated vacuum chamber ?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Must fit into the BP insert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835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12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2C6EC-C7AE-4C47-A607-23A37A21AD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8BA72-CA83-44A7-8B48-DD4DAC223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6A1EB-7868-4F8E-8B92-A953E67DE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A2984-61DA-423C-83E5-FE75990E32B4}"/>
              </a:ext>
            </a:extLst>
          </p:cNvPr>
          <p:cNvSpPr txBox="1"/>
          <p:nvPr/>
        </p:nvSpPr>
        <p:spPr>
          <a:xfrm>
            <a:off x="1229354" y="2290783"/>
            <a:ext cx="6685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Backup: from previous meeting</a:t>
            </a:r>
          </a:p>
        </p:txBody>
      </p:sp>
    </p:spTree>
    <p:extLst>
      <p:ext uri="{BB962C8B-B14F-4D97-AF65-F5344CB8AC3E}">
        <p14:creationId xmlns:p14="http://schemas.microsoft.com/office/powerpoint/2010/main" val="380999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>
            <a:extLst>
              <a:ext uri="{FF2B5EF4-FFF2-40B4-BE49-F238E27FC236}">
                <a16:creationId xmlns:a16="http://schemas.microsoft.com/office/drawing/2014/main" id="{7E510622-9FD4-4266-9CD6-9B2CF0C1C913}"/>
              </a:ext>
            </a:extLst>
          </p:cNvPr>
          <p:cNvSpPr/>
          <p:nvPr/>
        </p:nvSpPr>
        <p:spPr>
          <a:xfrm>
            <a:off x="5439791" y="1832278"/>
            <a:ext cx="283701" cy="2182092"/>
          </a:xfrm>
          <a:prstGeom prst="cube">
            <a:avLst>
              <a:gd name="adj" fmla="val 305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1452567-EEBE-4B01-AE06-7AC8865F823B}"/>
              </a:ext>
            </a:extLst>
          </p:cNvPr>
          <p:cNvSpPr/>
          <p:nvPr/>
        </p:nvSpPr>
        <p:spPr>
          <a:xfrm>
            <a:off x="5190037" y="1605093"/>
            <a:ext cx="3371244" cy="2786984"/>
          </a:xfrm>
          <a:prstGeom prst="cube">
            <a:avLst>
              <a:gd name="adj" fmla="val 53176"/>
            </a:avLst>
          </a:prstGeom>
          <a:solidFill>
            <a:srgbClr val="B6E797">
              <a:alpha val="30980"/>
            </a:srgbClr>
          </a:solidFill>
          <a:ln>
            <a:solidFill>
              <a:srgbClr val="93D2E7">
                <a:alpha val="38824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2173" y="162044"/>
            <a:ext cx="8218283" cy="427877"/>
          </a:xfrm>
        </p:spPr>
        <p:txBody>
          <a:bodyPr/>
          <a:lstStyle/>
          <a:p>
            <a:pPr algn="ctr"/>
            <a:r>
              <a:rPr lang="en-US" dirty="0"/>
              <a:t>Beam/crystal dimensions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71EF2F-AE9B-4F24-B457-E696FDFBE43D}"/>
              </a:ext>
            </a:extLst>
          </p:cNvPr>
          <p:cNvSpPr txBox="1"/>
          <p:nvPr/>
        </p:nvSpPr>
        <p:spPr>
          <a:xfrm>
            <a:off x="6784697" y="2337835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ECF2B8-B6FD-4317-BDE4-E25E9547881C}"/>
              </a:ext>
            </a:extLst>
          </p:cNvPr>
          <p:cNvCxnSpPr>
            <a:cxnSpLocks/>
          </p:cNvCxnSpPr>
          <p:nvPr/>
        </p:nvCxnSpPr>
        <p:spPr>
          <a:xfrm flipV="1">
            <a:off x="5467759" y="4494456"/>
            <a:ext cx="255733" cy="4145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8CFC30-AFD6-40BA-8E43-BA94FCDFCC9F}"/>
              </a:ext>
            </a:extLst>
          </p:cNvPr>
          <p:cNvSpPr txBox="1"/>
          <p:nvPr/>
        </p:nvSpPr>
        <p:spPr>
          <a:xfrm>
            <a:off x="5161048" y="4633456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&lt;100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E4F41E-33CD-452C-B674-98A6DCBDEC55}"/>
              </a:ext>
            </a:extLst>
          </p:cNvPr>
          <p:cNvCxnSpPr>
            <a:cxnSpLocks/>
          </p:cNvCxnSpPr>
          <p:nvPr/>
        </p:nvCxnSpPr>
        <p:spPr>
          <a:xfrm flipH="1">
            <a:off x="5320573" y="1781696"/>
            <a:ext cx="154945" cy="134644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20EB67-E34B-41B7-A5FB-06A78ACBCCAE}"/>
              </a:ext>
            </a:extLst>
          </p:cNvPr>
          <p:cNvSpPr txBox="1"/>
          <p:nvPr/>
        </p:nvSpPr>
        <p:spPr>
          <a:xfrm rot="19061776">
            <a:off x="4852708" y="1551704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50-100 </a:t>
            </a:r>
            <a:r>
              <a:rPr lang="en-US" sz="1050" dirty="0">
                <a:latin typeface="Symbol" panose="05050102010706020507" pitchFamily="18" charset="2"/>
              </a:rPr>
              <a:t>m</a:t>
            </a:r>
            <a:r>
              <a:rPr lang="en-US" sz="1050" dirty="0"/>
              <a:t>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80C3DC-3096-4FE5-86B8-253FD8C4B966}"/>
              </a:ext>
            </a:extLst>
          </p:cNvPr>
          <p:cNvCxnSpPr>
            <a:cxnSpLocks/>
          </p:cNvCxnSpPr>
          <p:nvPr/>
        </p:nvCxnSpPr>
        <p:spPr>
          <a:xfrm flipH="1">
            <a:off x="5286524" y="1909355"/>
            <a:ext cx="9726" cy="2148760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3DB4791-98AC-429D-A1F7-2985C2C908D9}"/>
              </a:ext>
            </a:extLst>
          </p:cNvPr>
          <p:cNvSpPr txBox="1"/>
          <p:nvPr/>
        </p:nvSpPr>
        <p:spPr>
          <a:xfrm rot="16200000">
            <a:off x="4613875" y="2382904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&gt;10mm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264907-57D9-4993-9382-CDA6C71AEB8A}"/>
              </a:ext>
            </a:extLst>
          </p:cNvPr>
          <p:cNvCxnSpPr>
            <a:cxnSpLocks/>
          </p:cNvCxnSpPr>
          <p:nvPr/>
        </p:nvCxnSpPr>
        <p:spPr>
          <a:xfrm flipH="1">
            <a:off x="6363006" y="2800514"/>
            <a:ext cx="1321702" cy="8030"/>
          </a:xfrm>
          <a:prstGeom prst="straightConnector1">
            <a:avLst/>
          </a:prstGeom>
          <a:ln w="28575">
            <a:solidFill>
              <a:srgbClr val="50504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be 27">
            <a:extLst>
              <a:ext uri="{FF2B5EF4-FFF2-40B4-BE49-F238E27FC236}">
                <a16:creationId xmlns:a16="http://schemas.microsoft.com/office/drawing/2014/main" id="{05EA6EB8-3ED2-443F-9160-A537DC2AF147}"/>
              </a:ext>
            </a:extLst>
          </p:cNvPr>
          <p:cNvSpPr/>
          <p:nvPr/>
        </p:nvSpPr>
        <p:spPr>
          <a:xfrm>
            <a:off x="5954877" y="2238769"/>
            <a:ext cx="1947777" cy="1369110"/>
          </a:xfrm>
          <a:prstGeom prst="cube">
            <a:avLst>
              <a:gd name="adj" fmla="val 5572"/>
            </a:avLst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solidFill>
              <a:srgbClr val="93D2E7">
                <a:alpha val="38824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CF17CA5B-BA43-4E16-A9B3-6AF7C389C5AF}"/>
              </a:ext>
            </a:extLst>
          </p:cNvPr>
          <p:cNvSpPr/>
          <p:nvPr/>
        </p:nvSpPr>
        <p:spPr>
          <a:xfrm>
            <a:off x="1507611" y="1866719"/>
            <a:ext cx="1947777" cy="2786984"/>
          </a:xfrm>
          <a:prstGeom prst="cube">
            <a:avLst>
              <a:gd name="adj" fmla="val 0"/>
            </a:avLst>
          </a:prstGeom>
          <a:solidFill>
            <a:srgbClr val="B6E797">
              <a:alpha val="30980"/>
            </a:srgbClr>
          </a:solidFill>
          <a:ln>
            <a:solidFill>
              <a:srgbClr val="93D2E7">
                <a:alpha val="38824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B109F21F-8319-4881-ACA5-5B89B6A7F943}"/>
              </a:ext>
            </a:extLst>
          </p:cNvPr>
          <p:cNvSpPr/>
          <p:nvPr/>
        </p:nvSpPr>
        <p:spPr>
          <a:xfrm>
            <a:off x="1507611" y="3138780"/>
            <a:ext cx="1947777" cy="242862"/>
          </a:xfrm>
          <a:prstGeom prst="cub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30980"/>
            </a:schemeClr>
          </a:solidFill>
          <a:ln>
            <a:solidFill>
              <a:srgbClr val="93D2E7">
                <a:alpha val="38824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592BEB86-E595-4706-A807-7FBBE9D832CF}"/>
              </a:ext>
            </a:extLst>
          </p:cNvPr>
          <p:cNvSpPr/>
          <p:nvPr/>
        </p:nvSpPr>
        <p:spPr>
          <a:xfrm>
            <a:off x="984213" y="3156829"/>
            <a:ext cx="210360" cy="224207"/>
          </a:xfrm>
          <a:prstGeom prst="cube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EA8C9A5-EC6B-4F70-B6F6-C9F067D96001}"/>
              </a:ext>
            </a:extLst>
          </p:cNvPr>
          <p:cNvCxnSpPr>
            <a:cxnSpLocks/>
          </p:cNvCxnSpPr>
          <p:nvPr/>
        </p:nvCxnSpPr>
        <p:spPr>
          <a:xfrm flipH="1">
            <a:off x="1820648" y="3272056"/>
            <a:ext cx="1321702" cy="8030"/>
          </a:xfrm>
          <a:prstGeom prst="straightConnector1">
            <a:avLst/>
          </a:prstGeom>
          <a:ln w="28575">
            <a:solidFill>
              <a:srgbClr val="50504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7673822-79C2-4875-B76D-D4842A2B96E4}"/>
              </a:ext>
            </a:extLst>
          </p:cNvPr>
          <p:cNvSpPr txBox="1"/>
          <p:nvPr/>
        </p:nvSpPr>
        <p:spPr>
          <a:xfrm>
            <a:off x="2118356" y="2768240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0E2D8D2-3C3E-4D60-A210-FFF96130C677}"/>
              </a:ext>
            </a:extLst>
          </p:cNvPr>
          <p:cNvCxnSpPr>
            <a:cxnSpLocks/>
          </p:cNvCxnSpPr>
          <p:nvPr/>
        </p:nvCxnSpPr>
        <p:spPr>
          <a:xfrm flipV="1">
            <a:off x="961526" y="3514569"/>
            <a:ext cx="255733" cy="4145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F969128-C144-4917-9394-2C38BDB45183}"/>
              </a:ext>
            </a:extLst>
          </p:cNvPr>
          <p:cNvCxnSpPr>
            <a:cxnSpLocks/>
          </p:cNvCxnSpPr>
          <p:nvPr/>
        </p:nvCxnSpPr>
        <p:spPr>
          <a:xfrm flipH="1" flipV="1">
            <a:off x="805915" y="3165051"/>
            <a:ext cx="7496" cy="220832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7F6137B-3BE2-415D-8E90-859A095C6FA7}"/>
              </a:ext>
            </a:extLst>
          </p:cNvPr>
          <p:cNvSpPr txBox="1"/>
          <p:nvPr/>
        </p:nvSpPr>
        <p:spPr>
          <a:xfrm>
            <a:off x="736827" y="3602174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&lt;100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m?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90F483-EB90-443A-AE7D-AD3852FF20C6}"/>
              </a:ext>
            </a:extLst>
          </p:cNvPr>
          <p:cNvSpPr txBox="1"/>
          <p:nvPr/>
        </p:nvSpPr>
        <p:spPr>
          <a:xfrm rot="16200000">
            <a:off x="179414" y="3102311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50-100 </a:t>
            </a:r>
            <a:r>
              <a:rPr lang="en-US" sz="1050" dirty="0">
                <a:latin typeface="Symbol" panose="05050102010706020507" pitchFamily="18" charset="2"/>
              </a:rPr>
              <a:t>m</a:t>
            </a:r>
            <a:r>
              <a:rPr lang="en-US" sz="1050" dirty="0"/>
              <a:t>m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49DC23E-0F76-4D04-8B63-83D18E5559BC}"/>
              </a:ext>
            </a:extLst>
          </p:cNvPr>
          <p:cNvCxnSpPr>
            <a:cxnSpLocks/>
          </p:cNvCxnSpPr>
          <p:nvPr/>
        </p:nvCxnSpPr>
        <p:spPr>
          <a:xfrm>
            <a:off x="1089767" y="3969833"/>
            <a:ext cx="0" cy="1246110"/>
          </a:xfrm>
          <a:prstGeom prst="straightConnector1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C6C1BF1-48FE-4055-9DC3-80071762B8DF}"/>
              </a:ext>
            </a:extLst>
          </p:cNvPr>
          <p:cNvSpPr txBox="1"/>
          <p:nvPr/>
        </p:nvSpPr>
        <p:spPr>
          <a:xfrm>
            <a:off x="285624" y="5277948"/>
            <a:ext cx="4070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Not a hard constraint, but how small can it be?</a:t>
            </a:r>
          </a:p>
          <a:p>
            <a:r>
              <a:rPr lang="en-US" sz="1600" dirty="0"/>
              <a:t>0.5mm – relatively easy</a:t>
            </a:r>
          </a:p>
          <a:p>
            <a:r>
              <a:rPr lang="en-US" sz="1600" dirty="0"/>
              <a:t>1mm – need to check with simulations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3CC896-8061-4092-9E63-D8F9AF51E14A}"/>
              </a:ext>
            </a:extLst>
          </p:cNvPr>
          <p:cNvSpPr txBox="1"/>
          <p:nvPr/>
        </p:nvSpPr>
        <p:spPr>
          <a:xfrm>
            <a:off x="5341513" y="5278659"/>
            <a:ext cx="28863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How large can be VR?</a:t>
            </a:r>
          </a:p>
          <a:p>
            <a:pPr algn="ctr"/>
            <a:r>
              <a:rPr lang="en-US" sz="1800" dirty="0"/>
              <a:t>Need &gt;50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462D1A-E8E9-40A9-8FC8-FE9B34BD5858}"/>
              </a:ext>
            </a:extLst>
          </p:cNvPr>
          <p:cNvCxnSpPr>
            <a:cxnSpLocks/>
          </p:cNvCxnSpPr>
          <p:nvPr/>
        </p:nvCxnSpPr>
        <p:spPr>
          <a:xfrm>
            <a:off x="508916" y="1383983"/>
            <a:ext cx="475297" cy="16625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7BF5C12-A801-4056-8AA4-D6A1E5D7E8D5}"/>
              </a:ext>
            </a:extLst>
          </p:cNvPr>
          <p:cNvSpPr txBox="1"/>
          <p:nvPr/>
        </p:nvSpPr>
        <p:spPr>
          <a:xfrm>
            <a:off x="167774" y="756618"/>
            <a:ext cx="2951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Ideal case;</a:t>
            </a:r>
          </a:p>
          <a:p>
            <a:r>
              <a:rPr lang="en-US" sz="1600" dirty="0"/>
              <a:t>Hair-like crystal – is this possible?</a:t>
            </a:r>
          </a:p>
        </p:txBody>
      </p:sp>
    </p:spTree>
    <p:extLst>
      <p:ext uri="{BB962C8B-B14F-4D97-AF65-F5344CB8AC3E}">
        <p14:creationId xmlns:p14="http://schemas.microsoft.com/office/powerpoint/2010/main" val="412314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information about the SX for Mu2e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8BCBC4E-2996-48D4-B443-9FF827BEA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47543"/>
              </p:ext>
            </p:extLst>
          </p:nvPr>
        </p:nvGraphicFramePr>
        <p:xfrm>
          <a:off x="1394234" y="2086965"/>
          <a:ext cx="6530058" cy="3806958"/>
        </p:xfrm>
        <a:graphic>
          <a:graphicData uri="http://schemas.openxmlformats.org/drawingml/2006/table">
            <a:tbl>
              <a:tblPr firstRow="1" bandRow="1"/>
              <a:tblGrid>
                <a:gridCol w="3243588">
                  <a:extLst>
                    <a:ext uri="{9D8B030D-6E8A-4147-A177-3AD203B41FA5}">
                      <a16:colId xmlns:a16="http://schemas.microsoft.com/office/drawing/2014/main" val="222322936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3723821214"/>
                    </a:ext>
                  </a:extLst>
                </a:gridCol>
                <a:gridCol w="1895820">
                  <a:extLst>
                    <a:ext uri="{9D8B030D-6E8A-4147-A177-3AD203B41FA5}">
                      <a16:colId xmlns:a16="http://schemas.microsoft.com/office/drawing/2014/main" val="3154953145"/>
                    </a:ext>
                  </a:extLst>
                </a:gridCol>
              </a:tblGrid>
              <a:tr h="226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693529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beam intensity in the ring (one bunch)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1.0e12p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904549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full bunch length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230ns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589767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Length of one spill period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&gt;20 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854586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 intensity per pulse (extracted beam)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Mp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&lt;50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842579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Reset time between spills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811365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Spill Duty Factor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&gt;60%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152889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 efficiency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&gt;98%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500437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left over at abort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140135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 point (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200" kern="12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sz="1200" kern="12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9.650/9.735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367790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Injected beam 95% norm. emittance 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kern="12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400" kern="120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16/16 [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-mm-mr]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909709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momentum spread (rms)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524487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Chromaticity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5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41856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4ED218-5EF8-4CBE-8AB3-380AFC8DCC78}"/>
              </a:ext>
            </a:extLst>
          </p:cNvPr>
          <p:cNvSpPr txBox="1"/>
          <p:nvPr/>
        </p:nvSpPr>
        <p:spPr>
          <a:xfrm>
            <a:off x="2532563" y="1152464"/>
            <a:ext cx="4078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important SX parameters</a:t>
            </a:r>
          </a:p>
        </p:txBody>
      </p:sp>
    </p:spTree>
    <p:extLst>
      <p:ext uri="{BB962C8B-B14F-4D97-AF65-F5344CB8AC3E}">
        <p14:creationId xmlns:p14="http://schemas.microsoft.com/office/powerpoint/2010/main" val="341141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F4CC17B-8F00-4880-A404-0D1C7DD806DE}"/>
              </a:ext>
            </a:extLst>
          </p:cNvPr>
          <p:cNvSpPr txBox="1">
            <a:spLocks/>
          </p:cNvSpPr>
          <p:nvPr/>
        </p:nvSpPr>
        <p:spPr>
          <a:xfrm>
            <a:off x="222250" y="33925"/>
            <a:ext cx="8686800" cy="57075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/>
              <a:t>Beam losses and radiation 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209D5-E7B4-45B2-868B-7C536F65E318}"/>
              </a:ext>
            </a:extLst>
          </p:cNvPr>
          <p:cNvSpPr txBox="1"/>
          <p:nvPr/>
        </p:nvSpPr>
        <p:spPr>
          <a:xfrm>
            <a:off x="494096" y="1304566"/>
            <a:ext cx="3216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In-tunnel shielding around the septa in D30</a:t>
            </a: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4ED86F-CDF2-4B78-B44D-F03A57DAC04F}"/>
              </a:ext>
            </a:extLst>
          </p:cNvPr>
          <p:cNvSpPr txBox="1"/>
          <p:nvPr/>
        </p:nvSpPr>
        <p:spPr>
          <a:xfrm>
            <a:off x="494096" y="3997110"/>
            <a:ext cx="76076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beam losses originate in the septa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Total losses – up to 120W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 to 1R/</a:t>
            </a:r>
            <a:r>
              <a:rPr lang="en-US" sz="2000" dirty="0" err="1"/>
              <a:t>hr</a:t>
            </a:r>
            <a:r>
              <a:rPr lang="en-US" sz="2000" dirty="0"/>
              <a:t> on the surface of some septum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shallow shielding – rad level on the ground is a serious concern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 safety detectors placed in the tunnel</a:t>
            </a:r>
          </a:p>
          <a:p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AA0DC8-A1A7-4540-A7E5-80003753B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51" y="1100482"/>
            <a:ext cx="4113149" cy="232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3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A7644B-CFA8-4089-80D6-590714E8E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51" y="1063543"/>
            <a:ext cx="4113149" cy="236545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F4CC17B-8F00-4880-A404-0D1C7DD806DE}"/>
              </a:ext>
            </a:extLst>
          </p:cNvPr>
          <p:cNvSpPr txBox="1">
            <a:spLocks/>
          </p:cNvSpPr>
          <p:nvPr/>
        </p:nvSpPr>
        <p:spPr>
          <a:xfrm>
            <a:off x="222250" y="33925"/>
            <a:ext cx="8686800" cy="57075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/>
              <a:t>Beam losses and radiation control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7E7849-4A5F-40B7-AE2D-50A4ABFBB06C}"/>
              </a:ext>
            </a:extLst>
          </p:cNvPr>
          <p:cNvSpPr txBox="1"/>
          <p:nvPr/>
        </p:nvSpPr>
        <p:spPr>
          <a:xfrm>
            <a:off x="636588" y="3924803"/>
            <a:ext cx="76076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beam losses originate in the septa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Total losses – up to 120W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 to 1R/</a:t>
            </a:r>
            <a:r>
              <a:rPr lang="en-US" sz="2000" dirty="0" err="1"/>
              <a:t>hr</a:t>
            </a:r>
            <a:r>
              <a:rPr lang="en-US" sz="2000" dirty="0"/>
              <a:t> activation on the surface of some septum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shallow shielding – rad level on the ground is a serious concern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 safety detectors placed in the tunnel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54E90D-72DF-B0B0-9A82-7D903FFD88A4}"/>
              </a:ext>
            </a:extLst>
          </p:cNvPr>
          <p:cNvSpPr txBox="1"/>
          <p:nvPr/>
        </p:nvSpPr>
        <p:spPr>
          <a:xfrm>
            <a:off x="494096" y="1304566"/>
            <a:ext cx="3216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In-tunnel shielding around the septa in D30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074768-6B14-440B-666C-6AFBDCC7BF0E}"/>
              </a:ext>
            </a:extLst>
          </p:cNvPr>
          <p:cNvSpPr/>
          <p:nvPr/>
        </p:nvSpPr>
        <p:spPr>
          <a:xfrm>
            <a:off x="494096" y="2230098"/>
            <a:ext cx="3392104" cy="1013460"/>
          </a:xfrm>
          <a:prstGeom prst="roundRect">
            <a:avLst>
              <a:gd name="adj" fmla="val 24186"/>
            </a:avLst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Needed due to high losses</a:t>
            </a:r>
          </a:p>
        </p:txBody>
      </p:sp>
    </p:spTree>
    <p:extLst>
      <p:ext uri="{BB962C8B-B14F-4D97-AF65-F5344CB8AC3E}">
        <p14:creationId xmlns:p14="http://schemas.microsoft.com/office/powerpoint/2010/main" val="12775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5AFADF9-C7C2-40C3-82C1-AB5D2E8567E9}"/>
              </a:ext>
            </a:extLst>
          </p:cNvPr>
          <p:cNvSpPr txBox="1">
            <a:spLocks/>
          </p:cNvSpPr>
          <p:nvPr/>
        </p:nvSpPr>
        <p:spPr>
          <a:xfrm>
            <a:off x="967999" y="110914"/>
            <a:ext cx="6986632" cy="44641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/>
              <a:t>Septum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D56D6BD-56C7-46E6-9039-FCCBBEE6E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16" y="2204399"/>
            <a:ext cx="4181514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altLang="ja-JP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W/Re foils	           1mm/25</a:t>
            </a:r>
            <a:r>
              <a:rPr lang="en-US" altLang="ja-JP" sz="2000" dirty="0">
                <a:latin typeface="Symbol" panose="05050102010706020507" pitchFamily="18" charset="2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</a:pPr>
            <a:r>
              <a:rPr lang="en-US" altLang="ja-JP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Effective thickness	</a:t>
            </a:r>
            <a:r>
              <a:rPr lang="en-US" altLang="ja-JP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</a:t>
            </a:r>
            <a:r>
              <a:rPr lang="en-US" altLang="ja-JP" sz="1800" dirty="0">
                <a:latin typeface="Symbol" panose="05050102010706020507" pitchFamily="18" charset="2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1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14" name="Picture 13" descr="A picture containing indoor, helmet&#10;&#10;Description automatically generated">
            <a:extLst>
              <a:ext uri="{FF2B5EF4-FFF2-40B4-BE49-F238E27FC236}">
                <a16:creationId xmlns:a16="http://schemas.microsoft.com/office/drawing/2014/main" id="{7DC28394-3A06-410F-83EC-893BDF55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623" y="1028699"/>
            <a:ext cx="4295757" cy="4295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0B2E4F-631B-04D1-1B2F-10A462AADEC4}"/>
              </a:ext>
            </a:extLst>
          </p:cNvPr>
          <p:cNvSpPr txBox="1"/>
          <p:nvPr/>
        </p:nvSpPr>
        <p:spPr>
          <a:xfrm>
            <a:off x="381000" y="3741420"/>
            <a:ext cx="3794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losses occur due to beam passing through the thin septum plane.</a:t>
            </a:r>
          </a:p>
        </p:txBody>
      </p:sp>
    </p:spTree>
    <p:extLst>
      <p:ext uri="{BB962C8B-B14F-4D97-AF65-F5344CB8AC3E}">
        <p14:creationId xmlns:p14="http://schemas.microsoft.com/office/powerpoint/2010/main" val="1485458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Shadowing deflector location options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A012FC5-DB4B-9F8A-2E54-DC0F03023139}"/>
              </a:ext>
            </a:extLst>
          </p:cNvPr>
          <p:cNvSpPr txBox="1"/>
          <p:nvPr/>
        </p:nvSpPr>
        <p:spPr>
          <a:xfrm>
            <a:off x="822960" y="1653540"/>
            <a:ext cx="720806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way to reduce the beam losses at Slow Extraction:</a:t>
            </a:r>
          </a:p>
          <a:p>
            <a:r>
              <a:rPr lang="en-US" dirty="0"/>
              <a:t>Diffuse the beam away from the septum plane (shadow)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diffuser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the bending crystal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Recent studies show this can be still effective at 8GeV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4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Shadowing deflector location options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6D062A-D2C4-4A32-A4C5-89C660F9157F}"/>
              </a:ext>
            </a:extLst>
          </p:cNvPr>
          <p:cNvGrpSpPr/>
          <p:nvPr/>
        </p:nvGrpSpPr>
        <p:grpSpPr>
          <a:xfrm>
            <a:off x="530948" y="2188741"/>
            <a:ext cx="6983428" cy="1613711"/>
            <a:chOff x="114488" y="1880923"/>
            <a:chExt cx="6983428" cy="16137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D3E04A-32EF-469B-9323-6AB5E116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074"/>
            <a:stretch/>
          </p:blipFill>
          <p:spPr>
            <a:xfrm>
              <a:off x="114488" y="1880923"/>
              <a:ext cx="4456379" cy="16137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F9C79E-5608-405C-9F99-3CB78B5BE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591" r="38362"/>
            <a:stretch/>
          </p:blipFill>
          <p:spPr>
            <a:xfrm>
              <a:off x="5776109" y="1897523"/>
              <a:ext cx="1321807" cy="15674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C9F634-1648-46BF-B561-44F8CDF7770B}"/>
                </a:ext>
              </a:extLst>
            </p:cNvPr>
            <p:cNvSpPr/>
            <p:nvPr/>
          </p:nvSpPr>
          <p:spPr>
            <a:xfrm>
              <a:off x="4463556" y="2428570"/>
              <a:ext cx="1321807" cy="16828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8A9116-018A-42C1-BE76-AE06339A16EB}"/>
              </a:ext>
            </a:extLst>
          </p:cNvPr>
          <p:cNvCxnSpPr/>
          <p:nvPr/>
        </p:nvCxnSpPr>
        <p:spPr>
          <a:xfrm>
            <a:off x="4572000" y="2205341"/>
            <a:ext cx="0" cy="42016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C57900-B849-4B87-9706-B96D52CF15D7}"/>
              </a:ext>
            </a:extLst>
          </p:cNvPr>
          <p:cNvCxnSpPr/>
          <p:nvPr/>
        </p:nvCxnSpPr>
        <p:spPr>
          <a:xfrm>
            <a:off x="4188736" y="2205341"/>
            <a:ext cx="0" cy="42016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697A229-0560-4E8F-9746-301A9282E657}"/>
              </a:ext>
            </a:extLst>
          </p:cNvPr>
          <p:cNvSpPr/>
          <p:nvPr/>
        </p:nvSpPr>
        <p:spPr>
          <a:xfrm>
            <a:off x="4499572" y="1466661"/>
            <a:ext cx="153909" cy="434566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AC7B50-58CB-4DA3-AC3F-C011531C7C7A}"/>
              </a:ext>
            </a:extLst>
          </p:cNvPr>
          <p:cNvSpPr txBox="1"/>
          <p:nvPr/>
        </p:nvSpPr>
        <p:spPr>
          <a:xfrm>
            <a:off x="4082392" y="931069"/>
            <a:ext cx="997324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Placement </a:t>
            </a:r>
          </a:p>
          <a:p>
            <a:pPr algn="ctr"/>
            <a:r>
              <a:rPr lang="en-US" sz="1400" dirty="0"/>
              <a:t>option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E4113-5102-48B7-B887-49CC03962249}"/>
              </a:ext>
            </a:extLst>
          </p:cNvPr>
          <p:cNvSpPr txBox="1"/>
          <p:nvPr/>
        </p:nvSpPr>
        <p:spPr>
          <a:xfrm>
            <a:off x="5033316" y="1740326"/>
            <a:ext cx="997324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Placement </a:t>
            </a:r>
          </a:p>
          <a:p>
            <a:pPr algn="ctr"/>
            <a:r>
              <a:rPr lang="en-US" sz="1400" dirty="0"/>
              <a:t>option 2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D757440-2148-40A4-AD63-63556D56B605}"/>
              </a:ext>
            </a:extLst>
          </p:cNvPr>
          <p:cNvSpPr/>
          <p:nvPr/>
        </p:nvSpPr>
        <p:spPr>
          <a:xfrm>
            <a:off x="5455023" y="2273232"/>
            <a:ext cx="153909" cy="434566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772BF6-DDAD-4E49-BF27-6F953DB3D69C}"/>
              </a:ext>
            </a:extLst>
          </p:cNvPr>
          <p:cNvCxnSpPr/>
          <p:nvPr/>
        </p:nvCxnSpPr>
        <p:spPr>
          <a:xfrm>
            <a:off x="4880016" y="3429000"/>
            <a:ext cx="1312553" cy="0"/>
          </a:xfrm>
          <a:prstGeom prst="straightConnector1">
            <a:avLst/>
          </a:prstGeom>
          <a:ln w="9525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DA6123D-A76B-4588-B9B8-A91F4E4B0C1B}"/>
              </a:ext>
            </a:extLst>
          </p:cNvPr>
          <p:cNvSpPr txBox="1"/>
          <p:nvPr/>
        </p:nvSpPr>
        <p:spPr>
          <a:xfrm>
            <a:off x="5079716" y="3144539"/>
            <a:ext cx="860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~1.2m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3DAA2A-AB79-4DE0-B212-8AE2295DC7B1}"/>
              </a:ext>
            </a:extLst>
          </p:cNvPr>
          <p:cNvSpPr txBox="1"/>
          <p:nvPr/>
        </p:nvSpPr>
        <p:spPr>
          <a:xfrm>
            <a:off x="636588" y="4389757"/>
            <a:ext cx="7583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Option 1:  deflection  &gt;50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/30cm=170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R		(</a:t>
            </a:r>
            <a:r>
              <a:rPr lang="el-GR" dirty="0"/>
              <a:t>Δϕ</a:t>
            </a:r>
            <a:r>
              <a:rPr lang="en-US" dirty="0"/>
              <a:t>=3°)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Option 2:  deflection  &gt;50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/100cm=50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R		(</a:t>
            </a:r>
            <a:r>
              <a:rPr lang="el-GR" dirty="0"/>
              <a:t>Δϕ</a:t>
            </a:r>
            <a:r>
              <a:rPr lang="en-US" dirty="0"/>
              <a:t>=12°)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631DB9-7315-4822-A960-BB024ABD7654}"/>
              </a:ext>
            </a:extLst>
          </p:cNvPr>
          <p:cNvCxnSpPr>
            <a:cxnSpLocks/>
          </p:cNvCxnSpPr>
          <p:nvPr/>
        </p:nvCxnSpPr>
        <p:spPr>
          <a:xfrm flipH="1">
            <a:off x="7886700" y="2831778"/>
            <a:ext cx="72635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98D69F-29A5-4D91-9406-74536655393C}"/>
              </a:ext>
            </a:extLst>
          </p:cNvPr>
          <p:cNvSpPr txBox="1"/>
          <p:nvPr/>
        </p:nvSpPr>
        <p:spPr>
          <a:xfrm>
            <a:off x="8008167" y="2508879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5C6453-8D62-4913-85A8-1EC7C697B319}"/>
              </a:ext>
            </a:extLst>
          </p:cNvPr>
          <p:cNvSpPr txBox="1"/>
          <p:nvPr/>
        </p:nvSpPr>
        <p:spPr>
          <a:xfrm>
            <a:off x="1516970" y="2358427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Q203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24736A-7580-4397-8719-3CCE27D7B89D}"/>
              </a:ext>
            </a:extLst>
          </p:cNvPr>
          <p:cNvSpPr txBox="1"/>
          <p:nvPr/>
        </p:nvSpPr>
        <p:spPr>
          <a:xfrm>
            <a:off x="6555695" y="2367952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Q202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D03326-3F32-4D3A-B68D-4B7068EAD588}"/>
              </a:ext>
            </a:extLst>
          </p:cNvPr>
          <p:cNvSpPr txBox="1"/>
          <p:nvPr/>
        </p:nvSpPr>
        <p:spPr>
          <a:xfrm>
            <a:off x="4018146" y="1953137"/>
            <a:ext cx="676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Diffuser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FB2E9F-653C-490C-A7EF-FA748A36AA0B}"/>
              </a:ext>
            </a:extLst>
          </p:cNvPr>
          <p:cNvSpPr txBox="1"/>
          <p:nvPr/>
        </p:nvSpPr>
        <p:spPr>
          <a:xfrm>
            <a:off x="2056830" y="1212190"/>
            <a:ext cx="577017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ESS1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02F481-41A0-4816-A31B-93326CEF870F}"/>
              </a:ext>
            </a:extLst>
          </p:cNvPr>
          <p:cNvSpPr txBox="1"/>
          <p:nvPr/>
        </p:nvSpPr>
        <p:spPr>
          <a:xfrm>
            <a:off x="811550" y="1233755"/>
            <a:ext cx="577017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ESS2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DC3CDB-5573-460B-9CBC-16BB7FFF6BB3}"/>
              </a:ext>
            </a:extLst>
          </p:cNvPr>
          <p:cNvCxnSpPr>
            <a:cxnSpLocks/>
          </p:cNvCxnSpPr>
          <p:nvPr/>
        </p:nvCxnSpPr>
        <p:spPr>
          <a:xfrm>
            <a:off x="2338152" y="1540798"/>
            <a:ext cx="675530" cy="98690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66C212F-7AE6-46CE-9E39-5354CA7346AC}"/>
              </a:ext>
            </a:extLst>
          </p:cNvPr>
          <p:cNvCxnSpPr>
            <a:cxnSpLocks/>
          </p:cNvCxnSpPr>
          <p:nvPr/>
        </p:nvCxnSpPr>
        <p:spPr>
          <a:xfrm flipH="1">
            <a:off x="704413" y="1570779"/>
            <a:ext cx="413804" cy="98690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1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2173" y="162044"/>
            <a:ext cx="8218283" cy="427877"/>
          </a:xfrm>
        </p:spPr>
        <p:txBody>
          <a:bodyPr/>
          <a:lstStyle/>
          <a:p>
            <a:pPr algn="ctr"/>
            <a:r>
              <a:rPr lang="en-US" dirty="0"/>
              <a:t>Beam/crystal dimensions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be 2">
            <a:extLst>
              <a:ext uri="{FF2B5EF4-FFF2-40B4-BE49-F238E27FC236}">
                <a16:creationId xmlns:a16="http://schemas.microsoft.com/office/drawing/2014/main" id="{7E510622-9FD4-4266-9CD6-9B2CF0C1C913}"/>
              </a:ext>
            </a:extLst>
          </p:cNvPr>
          <p:cNvSpPr/>
          <p:nvPr/>
        </p:nvSpPr>
        <p:spPr>
          <a:xfrm>
            <a:off x="4024705" y="1958691"/>
            <a:ext cx="2622001" cy="2190931"/>
          </a:xfrm>
          <a:prstGeom prst="cube">
            <a:avLst>
              <a:gd name="adj" fmla="val 828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1EF2F-AE9B-4F24-B457-E696FDFBE43D}"/>
              </a:ext>
            </a:extLst>
          </p:cNvPr>
          <p:cNvSpPr txBox="1"/>
          <p:nvPr/>
        </p:nvSpPr>
        <p:spPr>
          <a:xfrm>
            <a:off x="6471559" y="361744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Beam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ECF2B8-B6FD-4317-BDE4-E25E9547881C}"/>
              </a:ext>
            </a:extLst>
          </p:cNvPr>
          <p:cNvCxnSpPr/>
          <p:nvPr/>
        </p:nvCxnSpPr>
        <p:spPr>
          <a:xfrm>
            <a:off x="4024705" y="4928225"/>
            <a:ext cx="820362" cy="0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8CFC30-AFD6-40BA-8E43-BA94FCDFCC9F}"/>
              </a:ext>
            </a:extLst>
          </p:cNvPr>
          <p:cNvSpPr txBox="1"/>
          <p:nvPr/>
        </p:nvSpPr>
        <p:spPr>
          <a:xfrm>
            <a:off x="3453459" y="5056812"/>
            <a:ext cx="1882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1mm?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 – depends on width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Needs simulations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E4F41E-33CD-452C-B674-98A6DCBDEC55}"/>
              </a:ext>
            </a:extLst>
          </p:cNvPr>
          <p:cNvCxnSpPr>
            <a:cxnSpLocks/>
          </p:cNvCxnSpPr>
          <p:nvPr/>
        </p:nvCxnSpPr>
        <p:spPr>
          <a:xfrm flipH="1">
            <a:off x="6948223" y="1911067"/>
            <a:ext cx="1994" cy="445884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20EB67-E34B-41B7-A5FB-06A78ACBCCAE}"/>
              </a:ext>
            </a:extLst>
          </p:cNvPr>
          <p:cNvSpPr txBox="1"/>
          <p:nvPr/>
        </p:nvSpPr>
        <p:spPr>
          <a:xfrm>
            <a:off x="6950217" y="2007949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50-100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 </a:t>
            </a:r>
            <a:r>
              <a:rPr lang="en-US" sz="1400" dirty="0">
                <a:sym typeface="Wingdings" panose="05000000000000000000" pitchFamily="2" charset="2"/>
              </a:rPr>
              <a:t></a:t>
            </a:r>
            <a:r>
              <a:rPr 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200</a:t>
            </a:r>
            <a:r>
              <a:rPr lang="en-US" sz="1400" b="1" dirty="0">
                <a:solidFill>
                  <a:srgbClr val="FF0000"/>
                </a:solidFill>
                <a:latin typeface="Symbol" panose="05050102010706020507" pitchFamily="18" charset="2"/>
              </a:rPr>
              <a:t> m</a:t>
            </a:r>
            <a:r>
              <a:rPr lang="en-US" sz="1400" b="1" dirty="0">
                <a:solidFill>
                  <a:srgbClr val="FF0000"/>
                </a:solidFill>
              </a:rPr>
              <a:t>m ?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80C3DC-3096-4FE5-86B8-253FD8C4B966}"/>
              </a:ext>
            </a:extLst>
          </p:cNvPr>
          <p:cNvCxnSpPr>
            <a:cxnSpLocks/>
          </p:cNvCxnSpPr>
          <p:nvPr/>
        </p:nvCxnSpPr>
        <p:spPr>
          <a:xfrm flipH="1">
            <a:off x="3783716" y="1968672"/>
            <a:ext cx="1834636" cy="1801610"/>
          </a:xfrm>
          <a:prstGeom prst="straightConnector1">
            <a:avLst/>
          </a:prstGeom>
          <a:ln w="9525">
            <a:solidFill>
              <a:srgbClr val="50504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3DB4791-98AC-429D-A1F7-2985C2C908D9}"/>
              </a:ext>
            </a:extLst>
          </p:cNvPr>
          <p:cNvSpPr txBox="1"/>
          <p:nvPr/>
        </p:nvSpPr>
        <p:spPr>
          <a:xfrm rot="19017763">
            <a:off x="4017564" y="2586247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~25mm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264907-57D9-4993-9382-CDA6C71AEB8A}"/>
              </a:ext>
            </a:extLst>
          </p:cNvPr>
          <p:cNvCxnSpPr>
            <a:cxnSpLocks/>
          </p:cNvCxnSpPr>
          <p:nvPr/>
        </p:nvCxnSpPr>
        <p:spPr>
          <a:xfrm flipH="1">
            <a:off x="3459888" y="3947965"/>
            <a:ext cx="4111738" cy="0"/>
          </a:xfrm>
          <a:prstGeom prst="straightConnector1">
            <a:avLst/>
          </a:prstGeom>
          <a:ln w="9525">
            <a:solidFill>
              <a:srgbClr val="50504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4756266-8672-4658-A17E-78152C79DB4D}"/>
              </a:ext>
            </a:extLst>
          </p:cNvPr>
          <p:cNvCxnSpPr>
            <a:cxnSpLocks/>
          </p:cNvCxnSpPr>
          <p:nvPr/>
        </p:nvCxnSpPr>
        <p:spPr>
          <a:xfrm flipH="1" flipV="1">
            <a:off x="1093928" y="3326347"/>
            <a:ext cx="3361201" cy="621619"/>
          </a:xfrm>
          <a:prstGeom prst="straightConnector1">
            <a:avLst/>
          </a:prstGeom>
          <a:ln w="9525">
            <a:solidFill>
              <a:srgbClr val="50504E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CC64FF7-4DFB-483E-AE32-B3481BAC5643}"/>
              </a:ext>
            </a:extLst>
          </p:cNvPr>
          <p:cNvSpPr txBox="1"/>
          <p:nvPr/>
        </p:nvSpPr>
        <p:spPr>
          <a:xfrm>
            <a:off x="736827" y="3585608"/>
            <a:ext cx="1631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Deflection 300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EF859B-448A-9993-9836-66B25F170AE6}"/>
              </a:ext>
            </a:extLst>
          </p:cNvPr>
          <p:cNvSpPr txBox="1"/>
          <p:nvPr/>
        </p:nvSpPr>
        <p:spPr>
          <a:xfrm>
            <a:off x="4037885" y="4509833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0.4 mm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9FA49B-410F-A3A1-1557-6643DCC7C3B2}"/>
              </a:ext>
            </a:extLst>
          </p:cNvPr>
          <p:cNvSpPr/>
          <p:nvPr/>
        </p:nvSpPr>
        <p:spPr>
          <a:xfrm rot="731805">
            <a:off x="350851" y="3203233"/>
            <a:ext cx="545091" cy="4571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90C938-4750-A093-C84B-103C0BB20FD5}"/>
                  </a:ext>
                </a:extLst>
              </p:cNvPr>
              <p:cNvSpPr txBox="1"/>
              <p:nvPr/>
            </p:nvSpPr>
            <p:spPr>
              <a:xfrm>
                <a:off x="556130" y="1423832"/>
                <a:ext cx="2308389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𝑚𝑠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p>
                      </m:sSubSup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200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𝑚𝑚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90C938-4750-A093-C84B-103C0BB20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30" y="1423832"/>
                <a:ext cx="2308389" cy="7275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7F77206A-788F-506E-C7E3-13D050CFB120}"/>
              </a:ext>
            </a:extLst>
          </p:cNvPr>
          <p:cNvSpPr txBox="1"/>
          <p:nvPr/>
        </p:nvSpPr>
        <p:spPr>
          <a:xfrm>
            <a:off x="868011" y="1119072"/>
            <a:ext cx="1297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MS in bulk Si:</a:t>
            </a:r>
          </a:p>
        </p:txBody>
      </p:sp>
    </p:spTree>
    <p:extLst>
      <p:ext uri="{BB962C8B-B14F-4D97-AF65-F5344CB8AC3E}">
        <p14:creationId xmlns:p14="http://schemas.microsoft.com/office/powerpoint/2010/main" val="270841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861262-6555-9579-5DBD-EF9D1373F150}"/>
              </a:ext>
            </a:extLst>
          </p:cNvPr>
          <p:cNvSpPr/>
          <p:nvPr/>
        </p:nvSpPr>
        <p:spPr>
          <a:xfrm>
            <a:off x="2788920" y="2755031"/>
            <a:ext cx="3268980" cy="46899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6/24/2022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2173" y="162044"/>
            <a:ext cx="8218283" cy="427877"/>
          </a:xfrm>
        </p:spPr>
        <p:txBody>
          <a:bodyPr/>
          <a:lstStyle/>
          <a:p>
            <a:pPr algn="ctr"/>
            <a:r>
              <a:rPr lang="en-US" dirty="0"/>
              <a:t>Beam structure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793D8D-2A8D-4F0C-87E0-204B0E63B9E0}"/>
              </a:ext>
            </a:extLst>
          </p:cNvPr>
          <p:cNvCxnSpPr/>
          <p:nvPr/>
        </p:nvCxnSpPr>
        <p:spPr>
          <a:xfrm>
            <a:off x="222250" y="679629"/>
            <a:ext cx="847813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A1A5F20-9149-B80B-6330-7E7781EE78B0}"/>
              </a:ext>
            </a:extLst>
          </p:cNvPr>
          <p:cNvGrpSpPr/>
          <p:nvPr/>
        </p:nvGrpSpPr>
        <p:grpSpPr>
          <a:xfrm>
            <a:off x="2878193" y="2789751"/>
            <a:ext cx="3057402" cy="401317"/>
            <a:chOff x="3349041" y="2264313"/>
            <a:chExt cx="3057402" cy="4013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61C26F8-09EF-6DD8-FC1A-887F819873FF}"/>
                </a:ext>
              </a:extLst>
            </p:cNvPr>
            <p:cNvSpPr/>
            <p:nvPr/>
          </p:nvSpPr>
          <p:spPr>
            <a:xfrm>
              <a:off x="5662787" y="2269271"/>
              <a:ext cx="381586" cy="396240"/>
            </a:xfrm>
            <a:prstGeom prst="rect">
              <a:avLst/>
            </a:prstGeom>
            <a:solidFill>
              <a:srgbClr val="F2350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8D0650-8E8F-5F0A-29DE-8E043AB6388A}"/>
                </a:ext>
              </a:extLst>
            </p:cNvPr>
            <p:cNvSpPr/>
            <p:nvPr/>
          </p:nvSpPr>
          <p:spPr>
            <a:xfrm>
              <a:off x="5303495" y="2265280"/>
              <a:ext cx="361345" cy="396240"/>
            </a:xfrm>
            <a:prstGeom prst="rect">
              <a:avLst/>
            </a:prstGeom>
            <a:solidFill>
              <a:srgbClr val="DCCE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D546C4-F741-3AEC-B257-23F1605A96A8}"/>
                </a:ext>
              </a:extLst>
            </p:cNvPr>
            <p:cNvSpPr/>
            <p:nvPr/>
          </p:nvSpPr>
          <p:spPr>
            <a:xfrm>
              <a:off x="4937151" y="2269390"/>
              <a:ext cx="361345" cy="396240"/>
            </a:xfrm>
            <a:prstGeom prst="rect">
              <a:avLst/>
            </a:prstGeom>
            <a:solidFill>
              <a:srgbClr val="56D92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1C8BC7-FF23-665E-21B1-9193A5FAEFC9}"/>
                </a:ext>
              </a:extLst>
            </p:cNvPr>
            <p:cNvSpPr/>
            <p:nvPr/>
          </p:nvSpPr>
          <p:spPr>
            <a:xfrm>
              <a:off x="4557952" y="2267335"/>
              <a:ext cx="384474" cy="396240"/>
            </a:xfrm>
            <a:prstGeom prst="rect">
              <a:avLst/>
            </a:prstGeom>
            <a:solidFill>
              <a:srgbClr val="30CAC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EE9CC1-0C13-C9F6-AD0B-393C81A39437}"/>
                </a:ext>
              </a:extLst>
            </p:cNvPr>
            <p:cNvSpPr/>
            <p:nvPr/>
          </p:nvSpPr>
          <p:spPr>
            <a:xfrm>
              <a:off x="4176698" y="2267335"/>
              <a:ext cx="384474" cy="396240"/>
            </a:xfrm>
            <a:prstGeom prst="rect">
              <a:avLst/>
            </a:prstGeom>
            <a:solidFill>
              <a:srgbClr val="66E0E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C7CE44-EFD5-4638-6AC4-463720B2D130}"/>
                </a:ext>
              </a:extLst>
            </p:cNvPr>
            <p:cNvSpPr/>
            <p:nvPr/>
          </p:nvSpPr>
          <p:spPr>
            <a:xfrm>
              <a:off x="6046037" y="2267446"/>
              <a:ext cx="360406" cy="396240"/>
            </a:xfrm>
            <a:prstGeom prst="rect">
              <a:avLst/>
            </a:prstGeom>
            <a:solidFill>
              <a:srgbClr val="D921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0A073F-1E86-8FD3-4A26-29573DF724A4}"/>
                </a:ext>
              </a:extLst>
            </p:cNvPr>
            <p:cNvSpPr/>
            <p:nvPr/>
          </p:nvSpPr>
          <p:spPr>
            <a:xfrm>
              <a:off x="3758760" y="2267335"/>
              <a:ext cx="413827" cy="396240"/>
            </a:xfrm>
            <a:prstGeom prst="rect">
              <a:avLst/>
            </a:prstGeom>
            <a:solidFill>
              <a:srgbClr val="5979E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C01D18-1BB9-49D5-7A08-CC6DEB13E79E}"/>
                </a:ext>
              </a:extLst>
            </p:cNvPr>
            <p:cNvSpPr/>
            <p:nvPr/>
          </p:nvSpPr>
          <p:spPr>
            <a:xfrm>
              <a:off x="3349041" y="2264313"/>
              <a:ext cx="413827" cy="396240"/>
            </a:xfrm>
            <a:prstGeom prst="rect">
              <a:avLst/>
            </a:prstGeom>
            <a:solidFill>
              <a:srgbClr val="564EF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AB8B63-0321-D7A0-6E34-5719F1B95427}"/>
              </a:ext>
            </a:extLst>
          </p:cNvPr>
          <p:cNvSpPr/>
          <p:nvPr/>
        </p:nvSpPr>
        <p:spPr>
          <a:xfrm>
            <a:off x="3967483" y="2369450"/>
            <a:ext cx="45719" cy="11327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B2C544-0958-627F-51D0-3E0B988FBDD3}"/>
              </a:ext>
            </a:extLst>
          </p:cNvPr>
          <p:cNvSpPr/>
          <p:nvPr/>
        </p:nvSpPr>
        <p:spPr>
          <a:xfrm>
            <a:off x="3896535" y="2129051"/>
            <a:ext cx="182649" cy="45107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3C27577-A5DC-CBCB-5611-F3FC9A4ABBA8}"/>
              </a:ext>
            </a:extLst>
          </p:cNvPr>
          <p:cNvSpPr/>
          <p:nvPr/>
        </p:nvSpPr>
        <p:spPr>
          <a:xfrm>
            <a:off x="3904456" y="3383049"/>
            <a:ext cx="189017" cy="41736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4036E9-A747-F544-1DBE-00D487315F06}"/>
              </a:ext>
            </a:extLst>
          </p:cNvPr>
          <p:cNvSpPr/>
          <p:nvPr/>
        </p:nvSpPr>
        <p:spPr>
          <a:xfrm>
            <a:off x="2053988" y="2129051"/>
            <a:ext cx="1874154" cy="18423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516A47-1377-F9F8-4384-FE6579E621CC}"/>
              </a:ext>
            </a:extLst>
          </p:cNvPr>
          <p:cNvSpPr/>
          <p:nvPr/>
        </p:nvSpPr>
        <p:spPr>
          <a:xfrm>
            <a:off x="2077675" y="3614169"/>
            <a:ext cx="1850467" cy="18423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8A5B56A-8E6E-8DB6-F5EB-83A73B188A89}"/>
              </a:ext>
            </a:extLst>
          </p:cNvPr>
          <p:cNvSpPr/>
          <p:nvPr/>
        </p:nvSpPr>
        <p:spPr>
          <a:xfrm rot="16200000">
            <a:off x="1306986" y="2873811"/>
            <a:ext cx="1673754" cy="18423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9C6CDA-2556-F2BA-5809-DA286E12959D}"/>
              </a:ext>
            </a:extLst>
          </p:cNvPr>
          <p:cNvCxnSpPr/>
          <p:nvPr/>
        </p:nvCxnSpPr>
        <p:spPr>
          <a:xfrm flipH="1" flipV="1">
            <a:off x="5806731" y="3046059"/>
            <a:ext cx="675608" cy="109495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0E3A901-1C86-0B45-34C3-5599D17BD215}"/>
              </a:ext>
            </a:extLst>
          </p:cNvPr>
          <p:cNvSpPr txBox="1"/>
          <p:nvPr/>
        </p:nvSpPr>
        <p:spPr>
          <a:xfrm>
            <a:off x="5573525" y="4141009"/>
            <a:ext cx="205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High intensity beam core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D55226D-0AC3-CEB3-9F54-1D7C9D966E9F}"/>
              </a:ext>
            </a:extLst>
          </p:cNvPr>
          <p:cNvCxnSpPr>
            <a:cxnSpLocks/>
          </p:cNvCxnSpPr>
          <p:nvPr/>
        </p:nvCxnSpPr>
        <p:spPr>
          <a:xfrm flipV="1">
            <a:off x="2496939" y="3044446"/>
            <a:ext cx="515037" cy="13295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F41BF47-5495-0E5C-1643-984B6BFDFFE3}"/>
              </a:ext>
            </a:extLst>
          </p:cNvPr>
          <p:cNvSpPr txBox="1"/>
          <p:nvPr/>
        </p:nvSpPr>
        <p:spPr>
          <a:xfrm>
            <a:off x="1514532" y="4353532"/>
            <a:ext cx="205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Low intensity beam tail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2F07D1-4841-32EB-CB02-281B545C0539}"/>
              </a:ext>
            </a:extLst>
          </p:cNvPr>
          <p:cNvSpPr/>
          <p:nvPr/>
        </p:nvSpPr>
        <p:spPr>
          <a:xfrm>
            <a:off x="4294068" y="2109651"/>
            <a:ext cx="1850467" cy="18423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DF747E3-7A4D-EE46-1445-4A75D99D4C67}"/>
              </a:ext>
            </a:extLst>
          </p:cNvPr>
          <p:cNvCxnSpPr>
            <a:cxnSpLocks/>
          </p:cNvCxnSpPr>
          <p:nvPr/>
        </p:nvCxnSpPr>
        <p:spPr>
          <a:xfrm>
            <a:off x="4718901" y="1754800"/>
            <a:ext cx="1036491" cy="8253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F90E69-8EEA-009C-EDA8-0B42E1C1B791}"/>
              </a:ext>
            </a:extLst>
          </p:cNvPr>
          <p:cNvCxnSpPr>
            <a:cxnSpLocks/>
          </p:cNvCxnSpPr>
          <p:nvPr/>
        </p:nvCxnSpPr>
        <p:spPr>
          <a:xfrm flipH="1">
            <a:off x="4827648" y="1758910"/>
            <a:ext cx="808310" cy="8212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1C427BF-F15B-796C-10BF-1BA09F9C2660}"/>
              </a:ext>
            </a:extLst>
          </p:cNvPr>
          <p:cNvSpPr txBox="1"/>
          <p:nvPr/>
        </p:nvSpPr>
        <p:spPr>
          <a:xfrm>
            <a:off x="1146642" y="1667438"/>
            <a:ext cx="205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Support structure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1E1469-86E9-DACF-613C-2694B34D0311}"/>
              </a:ext>
            </a:extLst>
          </p:cNvPr>
          <p:cNvSpPr txBox="1"/>
          <p:nvPr/>
        </p:nvSpPr>
        <p:spPr>
          <a:xfrm>
            <a:off x="4461314" y="1055251"/>
            <a:ext cx="205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Avoid any structure in this area</a:t>
            </a:r>
          </a:p>
        </p:txBody>
      </p:sp>
    </p:spTree>
    <p:extLst>
      <p:ext uri="{BB962C8B-B14F-4D97-AF65-F5344CB8AC3E}">
        <p14:creationId xmlns:p14="http://schemas.microsoft.com/office/powerpoint/2010/main" val="357927409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8EB8186-CD83-4560-9826-1D3E4B3234A8}" vid="{83CB12F8-37B9-49A0-B459-5129B853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PresentationFermiTemplate</Template>
  <TotalTime>3892</TotalTime>
  <Words>1110</Words>
  <Application>Microsoft Office PowerPoint</Application>
  <PresentationFormat>On-screen Show (4:3)</PresentationFormat>
  <Paragraphs>212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 Math</vt:lpstr>
      <vt:lpstr>Helvetica</vt:lpstr>
      <vt:lpstr>Symbol</vt:lpstr>
      <vt:lpstr>Tahoma</vt:lpstr>
      <vt:lpstr>Times New Roman</vt:lpstr>
      <vt:lpstr>Verdana</vt:lpstr>
      <vt:lpstr>Fermilab_PPT_090815</vt:lpstr>
      <vt:lpstr>General information about the SX for Mu2e</vt:lpstr>
      <vt:lpstr>General information about the SX for Mu2e</vt:lpstr>
      <vt:lpstr>PowerPoint Presentation</vt:lpstr>
      <vt:lpstr>PowerPoint Presentation</vt:lpstr>
      <vt:lpstr>PowerPoint Presentation</vt:lpstr>
      <vt:lpstr>Shadowing deflector location options</vt:lpstr>
      <vt:lpstr>Shadowing deflector location options</vt:lpstr>
      <vt:lpstr>Beam/crystal dimensions</vt:lpstr>
      <vt:lpstr>Beam structure</vt:lpstr>
      <vt:lpstr>PowerPoint Presentation</vt:lpstr>
      <vt:lpstr>PowerPoint Presentation</vt:lpstr>
      <vt:lpstr>PowerPoint Presentation</vt:lpstr>
      <vt:lpstr>Beam/crystal dimensions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P Nagaslaev</dc:creator>
  <cp:lastModifiedBy>Vladimir P Nagaslaev</cp:lastModifiedBy>
  <cp:revision>8</cp:revision>
  <cp:lastPrinted>2014-01-20T19:40:21Z</cp:lastPrinted>
  <dcterms:created xsi:type="dcterms:W3CDTF">2021-02-15T23:16:44Z</dcterms:created>
  <dcterms:modified xsi:type="dcterms:W3CDTF">2022-06-24T15:57:52Z</dcterms:modified>
</cp:coreProperties>
</file>