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125C9-5BDE-644A-8E08-993B22EC5B70}" type="datetimeFigureOut">
              <a:rPr lang="en-IT" smtClean="0"/>
              <a:t>06/09/2022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9E928-ADA9-CE4C-AEBC-5B1594C2391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1991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9E928-ADA9-CE4C-AEBC-5B1594C23916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2392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9E928-ADA9-CE4C-AEBC-5B1594C23916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0318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D174D0BC-1044-6249-A407-D2F837095110}" type="datetime1">
              <a:rPr lang="it-IT" smtClean="0"/>
              <a:t>06/09/22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81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0D51-9F1E-2C46-9937-1D71364BC7DD}" type="datetime1">
              <a:rPr lang="it-IT" smtClean="0"/>
              <a:t>06/09/22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2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4FE851E-B515-8C4B-8392-E536A538CBF8}" type="datetime1">
              <a:rPr lang="it-IT" smtClean="0"/>
              <a:t>06/09/22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6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1C7A-BF06-DB49-B5ED-69FE920D2C2D}" type="datetime1">
              <a:rPr lang="it-IT" smtClean="0"/>
              <a:t>06/09/22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8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285F0ABD-98E5-F94D-8477-51D37432125A}" type="datetime1">
              <a:rPr lang="it-IT" smtClean="0"/>
              <a:t>06/09/22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9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2511-100F-FF40-8CBE-990AF06FB6CE}" type="datetime1">
              <a:rPr lang="it-IT" smtClean="0"/>
              <a:t>06/09/22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F05-92EF-B343-8AAE-873F05D35B24}" type="datetime1">
              <a:rPr lang="it-IT" smtClean="0"/>
              <a:t>06/09/22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373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F463-D045-D349-B8D4-900454B8A69E}" type="datetime1">
              <a:rPr lang="it-IT" smtClean="0"/>
              <a:t>06/09/22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3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5F0B-20BD-444C-9716-BF4960938C70}" type="datetime1">
              <a:rPr lang="it-IT" smtClean="0"/>
              <a:t>06/09/22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1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86AE040E-1835-CD46-9CC9-6CC0FFF1A160}" type="datetime1">
              <a:rPr lang="it-IT" smtClean="0"/>
              <a:t>06/09/22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7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44A017C1-9E67-8640-B5BF-540D95F54F2B}" type="datetime1">
              <a:rPr lang="it-IT" smtClean="0"/>
              <a:t>06/09/22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1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F563F0A-A51D-5E4B-86DB-F45C981FD802}" type="datetime1">
              <a:rPr lang="it-IT" smtClean="0"/>
              <a:t>06/09/22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2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olourful rulers and protractors">
            <a:extLst>
              <a:ext uri="{FF2B5EF4-FFF2-40B4-BE49-F238E27FC236}">
                <a16:creationId xmlns:a16="http://schemas.microsoft.com/office/drawing/2014/main" id="{08C5E36F-32C8-7526-F3B4-64BABB988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8" r="-1" b="13043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E9F5D-F9D7-0C3C-C34B-FDC5C3373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766" y="1660634"/>
            <a:ext cx="7699484" cy="415629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IT" sz="7200" dirty="0"/>
              <a:t>Mu2e-II calorimeter</a:t>
            </a:r>
            <a:br>
              <a:rPr lang="en-IT" sz="7200" dirty="0"/>
            </a:br>
            <a:br>
              <a:rPr lang="en-IT" sz="2200" dirty="0"/>
            </a:br>
            <a:r>
              <a:rPr lang="en-IT" sz="2700" dirty="0"/>
              <a:t>I. Sarra </a:t>
            </a:r>
            <a:br>
              <a:rPr lang="en-IT" sz="2700" dirty="0"/>
            </a:br>
            <a:r>
              <a:rPr lang="en-IT" sz="2700" dirty="0"/>
              <a:t>LNF Frascati</a:t>
            </a:r>
            <a:br>
              <a:rPr lang="en-IT" sz="2700" dirty="0"/>
            </a:br>
            <a:r>
              <a:rPr lang="en-IT" sz="2700" dirty="0"/>
              <a:t>5-9-2022</a:t>
            </a:r>
            <a:br>
              <a:rPr lang="en-IT" sz="2700" dirty="0"/>
            </a:br>
            <a:r>
              <a:rPr lang="en-IT" sz="2700" dirty="0"/>
              <a:t>Mu2e meeting with CSN1 referee </a:t>
            </a:r>
            <a:endParaRPr lang="en-IT" sz="7200" dirty="0"/>
          </a:p>
        </p:txBody>
      </p:sp>
    </p:spTree>
    <p:extLst>
      <p:ext uri="{BB962C8B-B14F-4D97-AF65-F5344CB8AC3E}">
        <p14:creationId xmlns:p14="http://schemas.microsoft.com/office/powerpoint/2010/main" val="32586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3F1D-CF07-38BF-ACC4-9F4360EC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/>
              <a:t>Adattare il prototipo di Crilin (Muon Collider proposal)  per Mu2e-II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7164-856B-C754-48B3-158927406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07" y="2272142"/>
            <a:ext cx="9881445" cy="4315414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High Granularity Longitudinal readout calorimeter (LYSO+SiPM 10 um Pixel)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Prototipo proposto: </a:t>
            </a:r>
            <a:r>
              <a:rPr lang="en-IT" b="1" dirty="0"/>
              <a:t>2 layers con 3x3 Lyso crystal/each</a:t>
            </a:r>
          </a:p>
          <a:p>
            <a:r>
              <a:rPr lang="en-US" b="1" dirty="0" err="1"/>
              <a:t>Totale</a:t>
            </a:r>
            <a:r>
              <a:rPr lang="en-US" b="1" dirty="0"/>
              <a:t> per layer</a:t>
            </a:r>
            <a:r>
              <a:rPr lang="en-IT" b="1" dirty="0"/>
              <a:t>:</a:t>
            </a:r>
          </a:p>
          <a:p>
            <a:r>
              <a:rPr lang="en-IT" dirty="0"/>
              <a:t>LYSO: 9 cristalli da 1x1x4 cm</a:t>
            </a:r>
            <a:r>
              <a:rPr lang="en-IT" baseline="30000" dirty="0"/>
              <a:t>3</a:t>
            </a:r>
          </a:p>
          <a:p>
            <a:r>
              <a:rPr lang="en-IT" dirty="0"/>
              <a:t>18 canali elettronica: 2 canali di readout a cristallo</a:t>
            </a:r>
          </a:p>
          <a:p>
            <a:r>
              <a:rPr lang="en-IT" dirty="0"/>
              <a:t>Ogni singolo canale luce letta da 2 SiPM 3x3 mm</a:t>
            </a:r>
            <a:r>
              <a:rPr lang="en-IT" baseline="30000" dirty="0"/>
              <a:t>2</a:t>
            </a:r>
            <a:r>
              <a:rPr lang="en-IT" dirty="0"/>
              <a:t> in serie</a:t>
            </a:r>
          </a:p>
          <a:p>
            <a:r>
              <a:rPr lang="en-IT" dirty="0">
                <a:sym typeface="Wingdings" pitchFamily="2" charset="2"/>
              </a:rPr>
              <a:t>Totale per calorimetro : 18 cristalli +   72 SiPM</a:t>
            </a:r>
            <a:endParaRPr lang="en-IT" dirty="0"/>
          </a:p>
          <a:p>
            <a:endParaRPr lang="en-IT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b="1" dirty="0">
                <a:solidFill>
                  <a:srgbClr val="FF0000"/>
                </a:solidFill>
                <a:sym typeface="Wingdings" pitchFamily="2" charset="2"/>
              </a:rPr>
              <a:t>20 LYSO  sblocco Subjudice 2022</a:t>
            </a:r>
          </a:p>
          <a:p>
            <a:r>
              <a:rPr lang="en-IT" b="1" dirty="0">
                <a:solidFill>
                  <a:srgbClr val="FF0000"/>
                </a:solidFill>
                <a:sym typeface="Wingdings" pitchFamily="2" charset="2"/>
              </a:rPr>
              <a:t>(140+IVA euro each: quotazione Siccas)</a:t>
            </a:r>
          </a:p>
          <a:p>
            <a:endParaRPr lang="en-IT" b="1" dirty="0">
              <a:solidFill>
                <a:srgbClr val="FF0000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b="1" dirty="0">
                <a:solidFill>
                  <a:srgbClr val="FF0000"/>
                </a:solidFill>
              </a:rPr>
              <a:t>80 SiPM </a:t>
            </a:r>
            <a:r>
              <a:rPr lang="en-IT" b="1" dirty="0">
                <a:solidFill>
                  <a:srgbClr val="FF0000"/>
                </a:solidFill>
                <a:sym typeface="Wingdings" pitchFamily="2" charset="2"/>
              </a:rPr>
              <a:t> sblocco Subjudice 2022</a:t>
            </a:r>
            <a:r>
              <a:rPr lang="en-IT" b="1" dirty="0">
                <a:solidFill>
                  <a:srgbClr val="FF0000"/>
                </a:solidFill>
              </a:rPr>
              <a:t> </a:t>
            </a:r>
          </a:p>
          <a:p>
            <a:r>
              <a:rPr lang="en-IT" b="1" dirty="0">
                <a:solidFill>
                  <a:srgbClr val="FF0000"/>
                </a:solidFill>
              </a:rPr>
              <a:t>(30+IVA euro each: quotazione Hamamatsu)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FAD801B-6540-5439-FE3E-1233EF0CA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2DCF5"/>
              </a:clrFrom>
              <a:clrTo>
                <a:srgbClr val="C2DC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2" t="2972" r="23266" b="5596"/>
          <a:stretch/>
        </p:blipFill>
        <p:spPr>
          <a:xfrm>
            <a:off x="8127952" y="3553467"/>
            <a:ext cx="3673733" cy="30340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39F37-DB86-2B49-D360-CB463AFB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9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3F1D-CF07-38BF-ACC4-9F4360EC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/>
              <a:t>Cosa abbiamo già in mano come sinergia con CRILIN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7164-856B-C754-48B3-158927406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70" y="2312276"/>
            <a:ext cx="8770571" cy="365150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</a:t>
            </a:r>
            <a:r>
              <a:rPr lang="en-US" dirty="0" err="1"/>
              <a:t>SiPM</a:t>
            </a:r>
            <a:r>
              <a:rPr lang="en-US" dirty="0"/>
              <a:t> PCB boards con LED </a:t>
            </a:r>
            <a:r>
              <a:rPr lang="en-US" dirty="0" err="1"/>
              <a:t>blu</a:t>
            </a:r>
            <a:r>
              <a:rPr lang="en-US" dirty="0"/>
              <a:t> </a:t>
            </a:r>
            <a:r>
              <a:rPr lang="en-US" dirty="0" err="1"/>
              <a:t>integrati</a:t>
            </a:r>
            <a:r>
              <a:rPr lang="en-US" dirty="0"/>
              <a:t> </a:t>
            </a:r>
          </a:p>
          <a:p>
            <a:r>
              <a:rPr lang="en-US" dirty="0"/>
              <a:t>   per monitoring (w/o. </a:t>
            </a:r>
            <a:r>
              <a:rPr lang="en-US" dirty="0" err="1"/>
              <a:t>SiPM</a:t>
            </a:r>
            <a:r>
              <a:rPr lang="en-US" dirty="0"/>
              <a:t>)</a:t>
            </a:r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Meccanica</a:t>
            </a:r>
            <a:r>
              <a:rPr lang="en-US" dirty="0"/>
              <a:t> per due layer con cooling </a:t>
            </a:r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baseline="30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0C0AA2-DAE8-A3E1-C9A7-747645F66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38" y="2312276"/>
            <a:ext cx="3800668" cy="3142408"/>
          </a:xfrm>
          <a:prstGeom prst="rect">
            <a:avLst/>
          </a:prstGeom>
        </p:spPr>
      </p:pic>
      <p:pic>
        <p:nvPicPr>
          <p:cNvPr id="22" name="Immagine 10">
            <a:extLst>
              <a:ext uri="{FF2B5EF4-FFF2-40B4-BE49-F238E27FC236}">
                <a16:creationId xmlns:a16="http://schemas.microsoft.com/office/drawing/2014/main" id="{CE2A91EC-AC4E-874E-7CD5-A3E583AA3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44"/>
          <a:stretch/>
        </p:blipFill>
        <p:spPr>
          <a:xfrm>
            <a:off x="8449184" y="4138028"/>
            <a:ext cx="3398921" cy="2571406"/>
          </a:xfrm>
          <a:prstGeom prst="rect">
            <a:avLst/>
          </a:prstGeo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432082F-4C4B-605B-AE6E-9834EEA7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CD45A623-EA63-4AA3-A068-C8CFC36A1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35" y="4349527"/>
            <a:ext cx="4726037" cy="19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0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3F1D-CF07-38BF-ACC4-9F4360EC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/>
              <a:t>Cosa abbiamo ottenuto gia’ per Crilin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7164-856B-C754-48B3-158927406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 gran timing: Test con laser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SiPM</a:t>
            </a:r>
            <a:r>
              <a:rPr lang="en-US" dirty="0"/>
              <a:t> + </a:t>
            </a:r>
            <a:r>
              <a:rPr lang="en-US" dirty="0" err="1"/>
              <a:t>elettronica</a:t>
            </a:r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baseline="30000" dirty="0"/>
          </a:p>
        </p:txBody>
      </p:sp>
      <p:pic>
        <p:nvPicPr>
          <p:cNvPr id="8" name="Immagine 5">
            <a:extLst>
              <a:ext uri="{FF2B5EF4-FFF2-40B4-BE49-F238E27FC236}">
                <a16:creationId xmlns:a16="http://schemas.microsoft.com/office/drawing/2014/main" id="{9E6AFB0B-7D9F-7D1D-828E-DC37E76CC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95" y="2944877"/>
            <a:ext cx="4251905" cy="2760468"/>
          </a:xfrm>
          <a:prstGeom prst="rect">
            <a:avLst/>
          </a:prstGeom>
        </p:spPr>
      </p:pic>
      <p:pic>
        <p:nvPicPr>
          <p:cNvPr id="9" name="Immagine 12">
            <a:extLst>
              <a:ext uri="{FF2B5EF4-FFF2-40B4-BE49-F238E27FC236}">
                <a16:creationId xmlns:a16="http://schemas.microsoft.com/office/drawing/2014/main" id="{DE96C136-AFDA-76A2-B188-A597A3C95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16" r="-420"/>
          <a:stretch/>
        </p:blipFill>
        <p:spPr>
          <a:xfrm>
            <a:off x="6638356" y="2944877"/>
            <a:ext cx="4251905" cy="268147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59853-735D-2D2F-A0A1-C93BEDCB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0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3F1D-CF07-38BF-ACC4-9F4360EC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160" y="442220"/>
            <a:ext cx="9890234" cy="1345269"/>
          </a:xfrm>
        </p:spPr>
        <p:txBody>
          <a:bodyPr>
            <a:normAutofit fontScale="90000"/>
          </a:bodyPr>
          <a:lstStyle/>
          <a:p>
            <a:r>
              <a:rPr lang="en-IT" dirty="0"/>
              <a:t>Cosa abbiamo misurato come rad-hardness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7164-856B-C754-48B3-158927406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Irraggiate</a:t>
            </a:r>
            <a:r>
              <a:rPr lang="en-US" dirty="0"/>
              <a:t> 2 </a:t>
            </a:r>
            <a:r>
              <a:rPr lang="en-US" dirty="0" err="1"/>
              <a:t>serie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con </a:t>
            </a:r>
            <a:r>
              <a:rPr lang="en-US" dirty="0" err="1"/>
              <a:t>SiPM</a:t>
            </a:r>
            <a:r>
              <a:rPr lang="en-US" dirty="0"/>
              <a:t> da 10 um ed </a:t>
            </a:r>
            <a:r>
              <a:rPr lang="en-US" dirty="0" err="1"/>
              <a:t>una</a:t>
            </a:r>
            <a:r>
              <a:rPr lang="en-US" dirty="0"/>
              <a:t> con </a:t>
            </a:r>
            <a:r>
              <a:rPr lang="en-US" dirty="0" err="1"/>
              <a:t>SiPM</a:t>
            </a:r>
            <a:r>
              <a:rPr lang="en-US" dirty="0"/>
              <a:t> da 15um a 10^14 </a:t>
            </a:r>
            <a:r>
              <a:rPr lang="en-US" dirty="0" err="1"/>
              <a:t>neutroni</a:t>
            </a:r>
            <a:r>
              <a:rPr lang="en-US" dirty="0"/>
              <a:t> 1MeV eq/cm^2 </a:t>
            </a:r>
          </a:p>
          <a:p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DDE36-35CA-2C72-384A-8E45E609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105AFE-A56D-3A6A-D096-625582973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350" y="3021226"/>
            <a:ext cx="2671055" cy="30940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3AEB3D-7473-1B95-C7E1-10ED9444DC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25"/>
          <a:stretch/>
        </p:blipFill>
        <p:spPr>
          <a:xfrm>
            <a:off x="832595" y="3714750"/>
            <a:ext cx="7772400" cy="2324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479B20-FF82-3625-00E2-4A1AC7424A45}"/>
              </a:ext>
            </a:extLst>
          </p:cNvPr>
          <p:cNvSpPr txBox="1"/>
          <p:nvPr/>
        </p:nvSpPr>
        <p:spPr>
          <a:xfrm>
            <a:off x="7107327" y="3953362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10 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61F00-96FE-61BF-4379-905B687D827B}"/>
              </a:ext>
            </a:extLst>
          </p:cNvPr>
          <p:cNvSpPr txBox="1"/>
          <p:nvPr/>
        </p:nvSpPr>
        <p:spPr>
          <a:xfrm>
            <a:off x="1781503" y="4251434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15 um</a:t>
            </a:r>
          </a:p>
        </p:txBody>
      </p:sp>
    </p:spTree>
    <p:extLst>
      <p:ext uri="{BB962C8B-B14F-4D97-AF65-F5344CB8AC3E}">
        <p14:creationId xmlns:p14="http://schemas.microsoft.com/office/powerpoint/2010/main" val="281532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3F1D-CF07-38BF-ACC4-9F4360EC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/>
              <a:t>Cosa ci manca per il design a 2 layer -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7164-856B-C754-48B3-158927406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88" y="2312276"/>
            <a:ext cx="11012942" cy="365150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Richieste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2023: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itchFamily="2" charset="2"/>
              </a:rPr>
              <a:t>3 </a:t>
            </a:r>
            <a:r>
              <a:rPr lang="en-US" b="1" dirty="0" err="1">
                <a:sym typeface="Wingdings" pitchFamily="2" charset="2"/>
              </a:rPr>
              <a:t>schede</a:t>
            </a:r>
            <a:r>
              <a:rPr lang="en-US" b="1" dirty="0">
                <a:sym typeface="Wingdings" pitchFamily="2" charset="2"/>
              </a:rPr>
              <a:t> di </a:t>
            </a:r>
            <a:r>
              <a:rPr lang="en-US" b="1" dirty="0" err="1">
                <a:sym typeface="Wingdings" pitchFamily="2" charset="2"/>
              </a:rPr>
              <a:t>amplificazione</a:t>
            </a:r>
            <a:r>
              <a:rPr lang="en-US" b="1" dirty="0">
                <a:sym typeface="Wingdings" pitchFamily="2" charset="2"/>
              </a:rPr>
              <a:t> e </a:t>
            </a:r>
            <a:r>
              <a:rPr lang="en-US" b="1" dirty="0" err="1">
                <a:sym typeface="Wingdings" pitchFamily="2" charset="2"/>
              </a:rPr>
              <a:t>controllo</a:t>
            </a:r>
            <a:r>
              <a:rPr lang="en-US" b="1" dirty="0">
                <a:sym typeface="Wingdings" pitchFamily="2" charset="2"/>
              </a:rPr>
              <a:t> (18 CH each)</a:t>
            </a:r>
          </a:p>
          <a:p>
            <a:r>
              <a:rPr lang="en-US" dirty="0">
                <a:sym typeface="Wingdings" pitchFamily="2" charset="2"/>
              </a:rPr>
              <a:t>   -&gt; </a:t>
            </a:r>
            <a:r>
              <a:rPr lang="en-US" dirty="0" err="1">
                <a:sym typeface="Wingdings" pitchFamily="2" charset="2"/>
              </a:rPr>
              <a:t>Regolatore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lavora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fino</a:t>
            </a:r>
            <a:r>
              <a:rPr lang="en-US" dirty="0">
                <a:sym typeface="Wingdings" pitchFamily="2" charset="2"/>
              </a:rPr>
              <a:t> a 5 mA a </a:t>
            </a:r>
            <a:r>
              <a:rPr lang="en-US" dirty="0" err="1">
                <a:sym typeface="Wingdings" pitchFamily="2" charset="2"/>
              </a:rPr>
              <a:t>canale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   -&gt; </a:t>
            </a:r>
            <a:r>
              <a:rPr lang="en-US" dirty="0" err="1">
                <a:sym typeface="Wingdings" pitchFamily="2" charset="2"/>
              </a:rPr>
              <a:t>Lettura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corrente</a:t>
            </a:r>
            <a:r>
              <a:rPr lang="en-US" dirty="0">
                <a:sym typeface="Wingdings" pitchFamily="2" charset="2"/>
              </a:rPr>
              <a:t> High-Side</a:t>
            </a:r>
          </a:p>
          <a:p>
            <a:r>
              <a:rPr lang="en-IT" dirty="0">
                <a:solidFill>
                  <a:schemeClr val="tx1"/>
                </a:solidFill>
              </a:rPr>
              <a:t>   -&gt; FEE posta ad 1 metro dai SiPM: </a:t>
            </a:r>
          </a:p>
          <a:p>
            <a:r>
              <a:rPr lang="en-IT" dirty="0">
                <a:solidFill>
                  <a:schemeClr val="tx1"/>
                </a:solidFill>
              </a:rPr>
              <a:t>       facilità di cablaggio e resistenza alla radiazione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r>
              <a:rPr lang="en-US" sz="1900" b="1" dirty="0">
                <a:solidFill>
                  <a:srgbClr val="FF0000"/>
                </a:solidFill>
                <a:sym typeface="Wingdings" pitchFamily="2" charset="2"/>
              </a:rPr>
              <a:t>Tot: 15 </a:t>
            </a:r>
            <a:r>
              <a:rPr lang="en-US" sz="1900" b="1" dirty="0" err="1">
                <a:solidFill>
                  <a:srgbClr val="FF0000"/>
                </a:solidFill>
                <a:sym typeface="Wingdings" pitchFamily="2" charset="2"/>
              </a:rPr>
              <a:t>keuro</a:t>
            </a:r>
            <a:r>
              <a:rPr lang="en-US" sz="1900" b="1" dirty="0">
                <a:solidFill>
                  <a:srgbClr val="FF0000"/>
                </a:solidFill>
                <a:sym typeface="Wingdings" pitchFamily="2" charset="2"/>
              </a:rPr>
              <a:t> + IVA (20 </a:t>
            </a:r>
            <a:r>
              <a:rPr lang="en-US" sz="1900" b="1" dirty="0" err="1">
                <a:solidFill>
                  <a:srgbClr val="FF0000"/>
                </a:solidFill>
                <a:sym typeface="Wingdings" pitchFamily="2" charset="2"/>
              </a:rPr>
              <a:t>sj</a:t>
            </a:r>
            <a:r>
              <a:rPr lang="en-US" sz="1900" b="1" dirty="0">
                <a:solidFill>
                  <a:srgbClr val="FF0000"/>
                </a:solidFill>
                <a:sym typeface="Wingdings" pitchFamily="2" charset="2"/>
              </a:rPr>
              <a:t>)</a:t>
            </a:r>
          </a:p>
          <a:p>
            <a:r>
              <a:rPr lang="en-US" sz="1900" b="1" dirty="0">
                <a:solidFill>
                  <a:srgbClr val="FF0000"/>
                </a:solidFill>
                <a:sym typeface="Wingdings" pitchFamily="2" charset="2"/>
              </a:rPr>
              <a:t>(Prezzo dopo </a:t>
            </a:r>
            <a:r>
              <a:rPr lang="en-US" sz="1900" b="1" dirty="0" err="1">
                <a:solidFill>
                  <a:srgbClr val="FF0000"/>
                </a:solidFill>
                <a:sym typeface="Wingdings" pitchFamily="2" charset="2"/>
              </a:rPr>
              <a:t>quotazione</a:t>
            </a:r>
            <a:r>
              <a:rPr lang="en-US" sz="19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sym typeface="Wingdings" pitchFamily="2" charset="2"/>
              </a:rPr>
              <a:t>richiesta</a:t>
            </a:r>
            <a:r>
              <a:rPr lang="en-US" sz="19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sym typeface="Wingdings" pitchFamily="2" charset="2"/>
              </a:rPr>
              <a:t>alla</a:t>
            </a:r>
            <a:r>
              <a:rPr lang="en-US" sz="1900" b="1" dirty="0">
                <a:solidFill>
                  <a:srgbClr val="FF0000"/>
                </a:solidFill>
                <a:sym typeface="Wingdings" pitchFamily="2" charset="2"/>
              </a:rPr>
              <a:t> Artel)</a:t>
            </a:r>
          </a:p>
          <a:p>
            <a:endParaRPr lang="en-IT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DC9E2-4C01-B6C6-128F-518EEED1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6</a:t>
            </a:fld>
            <a:endParaRPr lang="en-US" dirty="0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F9FE6797-4D12-93C8-418A-C8A9007A5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968" y="3683992"/>
            <a:ext cx="4778075" cy="187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8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3F1D-CF07-38BF-ACC4-9F4360EC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42220"/>
            <a:ext cx="8933504" cy="1345269"/>
          </a:xfrm>
        </p:spPr>
        <p:txBody>
          <a:bodyPr>
            <a:normAutofit fontScale="90000"/>
          </a:bodyPr>
          <a:lstStyle/>
          <a:p>
            <a:r>
              <a:rPr lang="en-IT" dirty="0"/>
              <a:t>Cosa ci manca per il design a 2 layer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7164-856B-C754-48B3-158927406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3651504"/>
          </a:xfrm>
        </p:spPr>
        <p:txBody>
          <a:bodyPr>
            <a:normAutofit/>
          </a:bodyPr>
          <a:lstStyle/>
          <a:p>
            <a:r>
              <a:rPr lang="en-US" dirty="0" err="1">
                <a:sym typeface="Wingdings" pitchFamily="2" charset="2"/>
              </a:rPr>
              <a:t>Richieste</a:t>
            </a:r>
            <a:r>
              <a:rPr lang="en-US" dirty="0">
                <a:sym typeface="Wingdings" pitchFamily="2" charset="2"/>
              </a:rPr>
              <a:t> 2023: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Design pronto ed </a:t>
            </a:r>
            <a:r>
              <a:rPr lang="en-US" dirty="0" err="1">
                <a:sym typeface="Wingdings" pitchFamily="2" charset="2"/>
              </a:rPr>
              <a:t>interfacciabile</a:t>
            </a:r>
            <a:r>
              <a:rPr lang="en-US" dirty="0">
                <a:sym typeface="Wingdings" pitchFamily="2" charset="2"/>
              </a:rPr>
              <a:t> con FADC e  con </a:t>
            </a:r>
            <a:r>
              <a:rPr lang="en-US" dirty="0" err="1">
                <a:sym typeface="Wingdings" pitchFamily="2" charset="2"/>
              </a:rPr>
              <a:t>discriminatore</a:t>
            </a:r>
            <a:r>
              <a:rPr lang="en-US" dirty="0">
                <a:sym typeface="Wingdings" pitchFamily="2" charset="2"/>
              </a:rPr>
              <a:t>-TDC </a:t>
            </a:r>
            <a:r>
              <a:rPr lang="en-US" dirty="0" err="1">
                <a:sym typeface="Wingdings" pitchFamily="2" charset="2"/>
              </a:rPr>
              <a:t>proposto</a:t>
            </a:r>
            <a:r>
              <a:rPr lang="en-US" dirty="0">
                <a:sym typeface="Wingdings" pitchFamily="2" charset="2"/>
              </a:rPr>
              <a:t> da Pisa</a:t>
            </a:r>
            <a:endParaRPr lang="en-IT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endParaRPr lang="en-IT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DC9E2-4C01-B6C6-128F-518EEED1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7</a:t>
            </a:fld>
            <a:endParaRPr lang="en-US" dirty="0"/>
          </a:p>
        </p:txBody>
      </p:sp>
      <p:pic>
        <p:nvPicPr>
          <p:cNvPr id="7" name="Picture 6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B26C084C-F44C-0F5E-7183-F52264CA6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14778"/>
            <a:ext cx="4099440" cy="21144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026F12-3A51-8F0F-5870-43C105D24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213" y="3914778"/>
            <a:ext cx="4014787" cy="21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5027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RightStep">
      <a:dk1>
        <a:srgbClr val="000000"/>
      </a:dk1>
      <a:lt1>
        <a:srgbClr val="FFFFFF"/>
      </a:lt1>
      <a:dk2>
        <a:srgbClr val="32321C"/>
      </a:dk2>
      <a:lt2>
        <a:srgbClr val="F0F2F3"/>
      </a:lt2>
      <a:accent1>
        <a:srgbClr val="DC9026"/>
      </a:accent1>
      <a:accent2>
        <a:srgbClr val="A6A612"/>
      </a:accent2>
      <a:accent3>
        <a:srgbClr val="76B320"/>
      </a:accent3>
      <a:accent4>
        <a:srgbClr val="30BA14"/>
      </a:accent4>
      <a:accent5>
        <a:srgbClr val="21BA47"/>
      </a:accent5>
      <a:accent6>
        <a:srgbClr val="14B881"/>
      </a:accent6>
      <a:hlink>
        <a:srgbClr val="487BC2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322</Words>
  <Application>Microsoft Macintosh PowerPoint</Application>
  <PresentationFormat>Widescreen</PresentationFormat>
  <Paragraphs>46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Meiryo</vt:lpstr>
      <vt:lpstr>Arial</vt:lpstr>
      <vt:lpstr>Calibri</vt:lpstr>
      <vt:lpstr>Corbel</vt:lpstr>
      <vt:lpstr>SketchLinesVTI</vt:lpstr>
      <vt:lpstr>Mu2e-II calorimeter  I. Sarra  LNF Frascati 5-9-2022 Mu2e meeting with CSN1 referee </vt:lpstr>
      <vt:lpstr>Adattare il prototipo di Crilin (Muon Collider proposal)  per Mu2e-II</vt:lpstr>
      <vt:lpstr>Cosa abbiamo già in mano come sinergia con CRILIN</vt:lpstr>
      <vt:lpstr>Cosa abbiamo ottenuto gia’ per Crilin</vt:lpstr>
      <vt:lpstr>Cosa abbiamo misurato come rad-hardness</vt:lpstr>
      <vt:lpstr>Cosa ci manca per il design a 2 layer - I</vt:lpstr>
      <vt:lpstr>Cosa ci manca per il design a 2 layer -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Mu2e-II calorimeter</dc:title>
  <dc:creator>Ivano Sarra</dc:creator>
  <cp:lastModifiedBy>Stefano Miscetti</cp:lastModifiedBy>
  <cp:revision>10</cp:revision>
  <dcterms:created xsi:type="dcterms:W3CDTF">2022-07-01T08:40:29Z</dcterms:created>
  <dcterms:modified xsi:type="dcterms:W3CDTF">2022-09-06T10:04:13Z</dcterms:modified>
</cp:coreProperties>
</file>