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  <p:sldMasterId id="2147484129" r:id="rId2"/>
    <p:sldMasterId id="2147484154" r:id="rId3"/>
    <p:sldMasterId id="2147484159" r:id="rId4"/>
    <p:sldMasterId id="2147484162" r:id="rId5"/>
  </p:sldMasterIdLst>
  <p:notesMasterIdLst>
    <p:notesMasterId r:id="rId39"/>
  </p:notesMasterIdLst>
  <p:handoutMasterIdLst>
    <p:handoutMasterId r:id="rId40"/>
  </p:handoutMasterIdLst>
  <p:sldIdLst>
    <p:sldId id="294" r:id="rId6"/>
    <p:sldId id="4077" r:id="rId7"/>
    <p:sldId id="390" r:id="rId8"/>
    <p:sldId id="4097" r:id="rId9"/>
    <p:sldId id="4105" r:id="rId10"/>
    <p:sldId id="4103" r:id="rId11"/>
    <p:sldId id="412" r:id="rId12"/>
    <p:sldId id="414" r:id="rId13"/>
    <p:sldId id="4099" r:id="rId14"/>
    <p:sldId id="4098" r:id="rId15"/>
    <p:sldId id="419" r:id="rId16"/>
    <p:sldId id="1227" r:id="rId17"/>
    <p:sldId id="628" r:id="rId18"/>
    <p:sldId id="6343" r:id="rId19"/>
    <p:sldId id="4102" r:id="rId20"/>
    <p:sldId id="6378" r:id="rId21"/>
    <p:sldId id="397" r:id="rId22"/>
    <p:sldId id="403" r:id="rId23"/>
    <p:sldId id="6383" r:id="rId24"/>
    <p:sldId id="6403" r:id="rId25"/>
    <p:sldId id="4111" r:id="rId26"/>
    <p:sldId id="3877" r:id="rId27"/>
    <p:sldId id="1188" r:id="rId28"/>
    <p:sldId id="6365" r:id="rId29"/>
    <p:sldId id="418" r:id="rId30"/>
    <p:sldId id="4104" r:id="rId31"/>
    <p:sldId id="6370" r:id="rId32"/>
    <p:sldId id="6371" r:id="rId33"/>
    <p:sldId id="4038" r:id="rId34"/>
    <p:sldId id="4087" r:id="rId35"/>
    <p:sldId id="4109" r:id="rId36"/>
    <p:sldId id="1190" r:id="rId37"/>
    <p:sldId id="4112" r:id="rId38"/>
  </p:sldIdLst>
  <p:sldSz cx="12192000" cy="6858000"/>
  <p:notesSz cx="6858000" cy="9313863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 userDrawn="1">
          <p15:clr>
            <a:srgbClr val="A4A3A4"/>
          </p15:clr>
        </p15:guide>
        <p15:guide id="2" orient="horz" pos="4027" userDrawn="1">
          <p15:clr>
            <a:srgbClr val="A4A3A4"/>
          </p15:clr>
        </p15:guide>
        <p15:guide id="3" orient="horz" pos="1698" userDrawn="1">
          <p15:clr>
            <a:srgbClr val="A4A3A4"/>
          </p15:clr>
        </p15:guide>
        <p15:guide id="4" orient="horz" pos="152" userDrawn="1">
          <p15:clr>
            <a:srgbClr val="A4A3A4"/>
          </p15:clr>
        </p15:guide>
        <p15:guide id="5" orient="horz" pos="2790" userDrawn="1">
          <p15:clr>
            <a:srgbClr val="A4A3A4"/>
          </p15:clr>
        </p15:guide>
        <p15:guide id="6" orient="horz" pos="604" userDrawn="1">
          <p15:clr>
            <a:srgbClr val="A4A3A4"/>
          </p15:clr>
        </p15:guide>
        <p15:guide id="7" pos="7488" userDrawn="1">
          <p15:clr>
            <a:srgbClr val="A4A3A4"/>
          </p15:clr>
        </p15:guide>
        <p15:guide id="8" pos="181" userDrawn="1">
          <p15:clr>
            <a:srgbClr val="A4A3A4"/>
          </p15:clr>
        </p15:guide>
        <p15:guide id="9" pos="785" userDrawn="1">
          <p15:clr>
            <a:srgbClr val="A4A3A4"/>
          </p15:clr>
        </p15:guide>
        <p15:guide id="10" pos="5937" userDrawn="1">
          <p15:clr>
            <a:srgbClr val="A4A3A4"/>
          </p15:clr>
        </p15:guide>
        <p15:guide id="11" pos="6856" userDrawn="1">
          <p15:clr>
            <a:srgbClr val="A4A3A4"/>
          </p15:clr>
        </p15:guide>
        <p15:guide id="12" pos="6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en Byrum" initials="KB" lastIdx="1" clrIdx="0">
    <p:extLst>
      <p:ext uri="{19B8F6BF-5375-455C-9EA6-DF929625EA0E}">
        <p15:presenceInfo xmlns:p15="http://schemas.microsoft.com/office/powerpoint/2012/main" userId="Karen Byru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E4E4E"/>
    <a:srgbClr val="505050"/>
    <a:srgbClr val="404040"/>
    <a:srgbClr val="A7A8AA"/>
    <a:srgbClr val="50504E"/>
    <a:srgbClr val="004C97"/>
    <a:srgbClr val="63666A"/>
    <a:srgbClr val="99D6EA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82" autoAdjust="0"/>
    <p:restoredTop sz="82063" autoAdjust="0"/>
  </p:normalViewPr>
  <p:slideViewPr>
    <p:cSldViewPr snapToGrid="0" snapToObjects="1" showGuides="1">
      <p:cViewPr varScale="1">
        <p:scale>
          <a:sx n="94" d="100"/>
          <a:sy n="94" d="100"/>
        </p:scale>
        <p:origin x="1792" y="18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7488"/>
        <p:guide pos="181"/>
        <p:guide pos="785"/>
        <p:guide pos="5937"/>
        <p:guide pos="6856"/>
        <p:guide pos="6176"/>
      </p:guideLst>
    </p:cSldViewPr>
  </p:slideViewPr>
  <p:outlineViewPr>
    <p:cViewPr>
      <p:scale>
        <a:sx n="33" d="100"/>
        <a:sy n="33" d="100"/>
      </p:scale>
      <p:origin x="0" y="-236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75" d="100"/>
          <a:sy n="75" d="100"/>
        </p:scale>
        <p:origin x="339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2398" tIns="46200" rIns="92398" bIns="4620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wrap="square" lIns="92398" tIns="46200" rIns="92398" bIns="4620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9/4/22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6554"/>
            <a:ext cx="2971800" cy="465693"/>
          </a:xfrm>
          <a:prstGeom prst="rect">
            <a:avLst/>
          </a:prstGeom>
        </p:spPr>
        <p:txBody>
          <a:bodyPr vert="horz" lIns="92398" tIns="46200" rIns="92398" bIns="4620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46554"/>
            <a:ext cx="2971800" cy="465693"/>
          </a:xfrm>
          <a:prstGeom prst="rect">
            <a:avLst/>
          </a:prstGeom>
        </p:spPr>
        <p:txBody>
          <a:bodyPr vert="horz" wrap="square" lIns="92398" tIns="46200" rIns="92398" bIns="4620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2398" tIns="46200" rIns="92398" bIns="4620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wrap="square" lIns="92398" tIns="46200" rIns="92398" bIns="4620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9/4/22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3850" y="698500"/>
            <a:ext cx="6210300" cy="3494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98" tIns="46200" rIns="92398" bIns="4620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vert="horz" lIns="92398" tIns="46200" rIns="92398" bIns="4620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5693"/>
          </a:xfrm>
          <a:prstGeom prst="rect">
            <a:avLst/>
          </a:prstGeom>
        </p:spPr>
        <p:txBody>
          <a:bodyPr vert="horz" lIns="92398" tIns="46200" rIns="92398" bIns="4620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5693"/>
          </a:xfrm>
          <a:prstGeom prst="rect">
            <a:avLst/>
          </a:prstGeom>
        </p:spPr>
        <p:txBody>
          <a:bodyPr vert="horz" wrap="square" lIns="92398" tIns="46200" rIns="92398" bIns="4620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3850" y="698500"/>
            <a:ext cx="6210300" cy="3494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571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616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Bob  takes this slide for 4 detectors.</a:t>
            </a:r>
          </a:p>
          <a:p>
            <a:endParaRPr lang="en-US" dirty="0"/>
          </a:p>
          <a:p>
            <a:r>
              <a:rPr lang="en-US" dirty="0"/>
              <a:t>This slide is like the previous review slides: Accomplishments over the Last Year  &amp; Plans for Next Year, but instead of Plans for next year, it’s plans to reach the KPPs</a:t>
            </a:r>
          </a:p>
          <a:p>
            <a:endParaRPr lang="en-US" dirty="0"/>
          </a:p>
          <a:p>
            <a:r>
              <a:rPr lang="en-US" dirty="0"/>
              <a:t>George – Pick one or two things and define how we made the choices we made and what it implies to the remaining work</a:t>
            </a:r>
          </a:p>
          <a:p>
            <a:r>
              <a:rPr lang="en-US" dirty="0"/>
              <a:t>This is where we are, constrained to this and describe how we get to the end.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626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yellow highlighted text in header to your subsystem.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918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George – talk about an ordered list of activities.</a:t>
            </a:r>
          </a:p>
          <a:p>
            <a:r>
              <a:rPr lang="en-US" dirty="0"/>
              <a:t>Milestone waterfall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283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yellow highlighted text in header to your subsystem.    Use Stefano’s &amp; Ryan’s talk format.   Show pictures and include bulleted list.</a:t>
            </a:r>
          </a:p>
          <a:p>
            <a:r>
              <a:rPr lang="en-US" dirty="0"/>
              <a:t>In this template, I have removed references to Director’s Review Recommendations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059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Big deal for covid and supply chain</a:t>
            </a:r>
          </a:p>
          <a:p>
            <a:endParaRPr lang="en-US" dirty="0"/>
          </a:p>
          <a:p>
            <a:r>
              <a:rPr lang="en-US" dirty="0"/>
              <a:t>George’s talk – include Subsystem procurements that are key to driving the integration </a:t>
            </a:r>
          </a:p>
          <a:p>
            <a:r>
              <a:rPr lang="en-US" dirty="0"/>
              <a:t>IFB, concrete are big procurements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907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899" y="4963773"/>
            <a:ext cx="11332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3951842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BDEC95-081F-6B41-82E3-709BD09A0343}"/>
              </a:ext>
            </a:extLst>
          </p:cNvPr>
          <p:cNvGrpSpPr/>
          <p:nvPr userDrawn="1"/>
        </p:nvGrpSpPr>
        <p:grpSpPr>
          <a:xfrm>
            <a:off x="482036" y="1146780"/>
            <a:ext cx="11002946" cy="2552603"/>
            <a:chOff x="128891" y="3708437"/>
            <a:chExt cx="8868710" cy="2552603"/>
          </a:xfrm>
        </p:grpSpPr>
        <p:pic>
          <p:nvPicPr>
            <p:cNvPr id="11" name="Picture 10" descr="mu2edisk.pdf">
              <a:extLst>
                <a:ext uri="{FF2B5EF4-FFF2-40B4-BE49-F238E27FC236}">
                  <a16:creationId xmlns:a16="http://schemas.microsoft.com/office/drawing/2014/main" id="{8D6825AA-8A21-AA43-A7E3-0EA90CD1B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7" t="37332" r="8605" b="49337"/>
            <a:stretch/>
          </p:blipFill>
          <p:spPr>
            <a:xfrm>
              <a:off x="262126" y="4033577"/>
              <a:ext cx="8708476" cy="189314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4207B76-9311-6B4B-BBDC-1C82250BE795}"/>
                </a:ext>
              </a:extLst>
            </p:cNvPr>
            <p:cNvSpPr txBox="1"/>
            <p:nvPr/>
          </p:nvSpPr>
          <p:spPr>
            <a:xfrm>
              <a:off x="262126" y="3815043"/>
              <a:ext cx="1562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3C3C3C"/>
                  </a:solidFill>
                </a:rPr>
                <a:t>Production Solenoid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54EBA4-F05F-3C4A-9503-59F1FDF769E4}"/>
                </a:ext>
              </a:extLst>
            </p:cNvPr>
            <p:cNvSpPr txBox="1"/>
            <p:nvPr/>
          </p:nvSpPr>
          <p:spPr>
            <a:xfrm>
              <a:off x="2894598" y="4204074"/>
              <a:ext cx="14611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3C3C3C"/>
                  </a:solidFill>
                </a:rPr>
                <a:t>Transport Solenoid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2BA4D6-137B-214D-B7F7-BD7D0EF996AA}"/>
                </a:ext>
              </a:extLst>
            </p:cNvPr>
            <p:cNvSpPr txBox="1"/>
            <p:nvPr/>
          </p:nvSpPr>
          <p:spPr>
            <a:xfrm>
              <a:off x="6044860" y="3916645"/>
              <a:ext cx="14048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3C3C3C"/>
                  </a:solidFill>
                </a:rPr>
                <a:t>Detector Solenoid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CC66A7C-74DA-C54F-B94B-DA6E8B18E02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833198" y="4478760"/>
              <a:ext cx="164403" cy="539243"/>
              <a:chOff x="6753492" y="3554374"/>
              <a:chExt cx="752208" cy="2467414"/>
            </a:xfrm>
            <a:effectLst/>
          </p:grpSpPr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712086BE-1057-744F-80B2-33076F1C258D}"/>
                  </a:ext>
                </a:extLst>
              </p:cNvPr>
              <p:cNvSpPr/>
              <p:nvPr/>
            </p:nvSpPr>
            <p:spPr>
              <a:xfrm>
                <a:off x="7100887" y="5263757"/>
                <a:ext cx="46567" cy="561975"/>
              </a:xfrm>
              <a:custGeom>
                <a:avLst/>
                <a:gdLst>
                  <a:gd name="connsiteX0" fmla="*/ 46567 w 46567"/>
                  <a:gd name="connsiteY0" fmla="*/ 561975 h 561975"/>
                  <a:gd name="connsiteX1" fmla="*/ 37042 w 46567"/>
                  <a:gd name="connsiteY1" fmla="*/ 482600 h 561975"/>
                  <a:gd name="connsiteX2" fmla="*/ 24342 w 46567"/>
                  <a:gd name="connsiteY2" fmla="*/ 371475 h 561975"/>
                  <a:gd name="connsiteX3" fmla="*/ 14817 w 46567"/>
                  <a:gd name="connsiteY3" fmla="*/ 257175 h 561975"/>
                  <a:gd name="connsiteX4" fmla="*/ 5292 w 46567"/>
                  <a:gd name="connsiteY4" fmla="*/ 165100 h 561975"/>
                  <a:gd name="connsiteX5" fmla="*/ 46567 w 46567"/>
                  <a:gd name="connsiteY5" fmla="*/ 0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567" h="561975">
                    <a:moveTo>
                      <a:pt x="46567" y="561975"/>
                    </a:moveTo>
                    <a:cubicBezTo>
                      <a:pt x="43656" y="538162"/>
                      <a:pt x="40746" y="514350"/>
                      <a:pt x="37042" y="482600"/>
                    </a:cubicBezTo>
                    <a:cubicBezTo>
                      <a:pt x="33338" y="450850"/>
                      <a:pt x="28046" y="409046"/>
                      <a:pt x="24342" y="371475"/>
                    </a:cubicBezTo>
                    <a:cubicBezTo>
                      <a:pt x="20638" y="333904"/>
                      <a:pt x="17992" y="291571"/>
                      <a:pt x="14817" y="257175"/>
                    </a:cubicBezTo>
                    <a:cubicBezTo>
                      <a:pt x="11642" y="222779"/>
                      <a:pt x="0" y="207962"/>
                      <a:pt x="5292" y="165100"/>
                    </a:cubicBezTo>
                    <a:cubicBezTo>
                      <a:pt x="10584" y="122238"/>
                      <a:pt x="46567" y="0"/>
                      <a:pt x="46567" y="0"/>
                    </a:cubicBezTo>
                  </a:path>
                </a:pathLst>
              </a:cu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20000" dir="72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800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3FE3249-00DA-5F4D-BC39-C1FF2184FAE1}"/>
                  </a:ext>
                </a:extLst>
              </p:cNvPr>
              <p:cNvSpPr/>
              <p:nvPr/>
            </p:nvSpPr>
            <p:spPr>
              <a:xfrm>
                <a:off x="7083431" y="3884666"/>
                <a:ext cx="120912" cy="115353"/>
              </a:xfrm>
              <a:prstGeom prst="rect">
                <a:avLst/>
              </a:prstGeom>
              <a:solidFill>
                <a:schemeClr val="tx1">
                  <a:alpha val="6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3975" dist="2540000" dir="2700000" algn="tl" rotWithShape="0">
                  <a:srgbClr val="000000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800" dirty="0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0E59DC59-C15C-7541-B9D6-8B05FCBC334B}"/>
                  </a:ext>
                </a:extLst>
              </p:cNvPr>
              <p:cNvSpPr/>
              <p:nvPr/>
            </p:nvSpPr>
            <p:spPr>
              <a:xfrm>
                <a:off x="7082635" y="3554374"/>
                <a:ext cx="325261" cy="204610"/>
              </a:xfrm>
              <a:custGeom>
                <a:avLst/>
                <a:gdLst>
                  <a:gd name="connsiteX0" fmla="*/ 0 w 325261"/>
                  <a:gd name="connsiteY0" fmla="*/ 90310 h 204610"/>
                  <a:gd name="connsiteX1" fmla="*/ 33866 w 325261"/>
                  <a:gd name="connsiteY1" fmla="*/ 43744 h 204610"/>
                  <a:gd name="connsiteX2" fmla="*/ 105833 w 325261"/>
                  <a:gd name="connsiteY2" fmla="*/ 5644 h 204610"/>
                  <a:gd name="connsiteX3" fmla="*/ 198966 w 325261"/>
                  <a:gd name="connsiteY3" fmla="*/ 9877 h 204610"/>
                  <a:gd name="connsiteX4" fmla="*/ 292100 w 325261"/>
                  <a:gd name="connsiteY4" fmla="*/ 60677 h 204610"/>
                  <a:gd name="connsiteX5" fmla="*/ 321733 w 325261"/>
                  <a:gd name="connsiteY5" fmla="*/ 94544 h 204610"/>
                  <a:gd name="connsiteX6" fmla="*/ 313266 w 325261"/>
                  <a:gd name="connsiteY6" fmla="*/ 204610 h 204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5261" h="204610">
                    <a:moveTo>
                      <a:pt x="0" y="90310"/>
                    </a:moveTo>
                    <a:cubicBezTo>
                      <a:pt x="8113" y="74082"/>
                      <a:pt x="16227" y="57855"/>
                      <a:pt x="33866" y="43744"/>
                    </a:cubicBezTo>
                    <a:cubicBezTo>
                      <a:pt x="51505" y="29633"/>
                      <a:pt x="78316" y="11288"/>
                      <a:pt x="105833" y="5644"/>
                    </a:cubicBezTo>
                    <a:cubicBezTo>
                      <a:pt x="133350" y="0"/>
                      <a:pt x="167921" y="705"/>
                      <a:pt x="198966" y="9877"/>
                    </a:cubicBezTo>
                    <a:cubicBezTo>
                      <a:pt x="230011" y="19049"/>
                      <a:pt x="271639" y="46566"/>
                      <a:pt x="292100" y="60677"/>
                    </a:cubicBezTo>
                    <a:cubicBezTo>
                      <a:pt x="312561" y="74788"/>
                      <a:pt x="318205" y="70555"/>
                      <a:pt x="321733" y="94544"/>
                    </a:cubicBezTo>
                    <a:cubicBezTo>
                      <a:pt x="325261" y="118533"/>
                      <a:pt x="313266" y="204610"/>
                      <a:pt x="313266" y="204610"/>
                    </a:cubicBezTo>
                  </a:path>
                </a:pathLst>
              </a:cu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800" dirty="0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44DEC43-D8B6-0E4D-A68B-6190697BBDD9}"/>
                  </a:ext>
                </a:extLst>
              </p:cNvPr>
              <p:cNvCxnSpPr>
                <a:cxnSpLocks/>
                <a:stCxn id="31" idx="0"/>
                <a:endCxn id="31" idx="6"/>
              </p:cNvCxnSpPr>
              <p:nvPr/>
            </p:nvCxnSpPr>
            <p:spPr>
              <a:xfrm>
                <a:off x="7082635" y="3644684"/>
                <a:ext cx="313266" cy="11430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81C2F84-4021-7B40-A4F0-BAC94CC24E8C}"/>
                  </a:ext>
                </a:extLst>
              </p:cNvPr>
              <p:cNvCxnSpPr>
                <a:cxnSpLocks/>
                <a:endCxn id="31" idx="0"/>
              </p:cNvCxnSpPr>
              <p:nvPr/>
            </p:nvCxnSpPr>
            <p:spPr>
              <a:xfrm>
                <a:off x="6937906" y="3606407"/>
                <a:ext cx="144729" cy="38277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95250" dist="254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D49DDAD-D3CD-164B-8266-4BEA86078547}"/>
                  </a:ext>
                </a:extLst>
              </p:cNvPr>
              <p:cNvCxnSpPr/>
              <p:nvPr/>
            </p:nvCxnSpPr>
            <p:spPr>
              <a:xfrm rot="5400000">
                <a:off x="7026279" y="3702628"/>
                <a:ext cx="112712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95250" dist="12700" algn="tl" rotWithShape="0">
                  <a:srgbClr val="000000"/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921A9070-FD34-E945-B11D-1A46A7281A4F}"/>
                  </a:ext>
                </a:extLst>
              </p:cNvPr>
              <p:cNvCxnSpPr/>
              <p:nvPr/>
            </p:nvCxnSpPr>
            <p:spPr>
              <a:xfrm rot="5400000">
                <a:off x="6973365" y="3824603"/>
                <a:ext cx="118536" cy="1589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95250" dist="12700" algn="tl" rotWithShape="0">
                  <a:srgbClr val="000000"/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95F9C1D2-2B0E-9547-A2D9-903F8C93A020}"/>
                  </a:ext>
                </a:extLst>
              </p:cNvPr>
              <p:cNvCxnSpPr/>
              <p:nvPr/>
            </p:nvCxnSpPr>
            <p:spPr>
              <a:xfrm rot="16200000" flipH="1">
                <a:off x="7030515" y="3879636"/>
                <a:ext cx="54239" cy="5159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95250" dist="12700" algn="tl" rotWithShape="0">
                  <a:srgbClr val="000000"/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653B221-D2E4-F247-94FA-A59EEDC87114}"/>
                  </a:ext>
                </a:extLst>
              </p:cNvPr>
              <p:cNvCxnSpPr/>
              <p:nvPr/>
            </p:nvCxnSpPr>
            <p:spPr>
              <a:xfrm rot="5400000">
                <a:off x="6982358" y="4032034"/>
                <a:ext cx="198967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21180000" algn="tl" rotWithShape="0">
                  <a:srgbClr val="000000">
                    <a:alpha val="45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D94DFA2E-945F-DE4D-9E7B-5CCAFAA0470B}"/>
                  </a:ext>
                </a:extLst>
              </p:cNvPr>
              <p:cNvCxnSpPr/>
              <p:nvPr/>
            </p:nvCxnSpPr>
            <p:spPr>
              <a:xfrm rot="10800000" flipV="1">
                <a:off x="7030254" y="3758984"/>
                <a:ext cx="53177" cy="794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95250" dist="25400" algn="tl" rotWithShape="0">
                  <a:srgbClr val="000000"/>
                </a:outerShdw>
              </a:effectLst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FAEB725-0EB1-0E4E-88BA-97BFEA351A36}"/>
                  </a:ext>
                </a:extLst>
              </p:cNvPr>
              <p:cNvSpPr/>
              <p:nvPr/>
            </p:nvSpPr>
            <p:spPr>
              <a:xfrm>
                <a:off x="6980021" y="3793923"/>
                <a:ext cx="56582" cy="42681"/>
              </a:xfrm>
              <a:prstGeom prst="rect">
                <a:avLst/>
              </a:prstGeom>
              <a:solidFill>
                <a:schemeClr val="tx1">
                  <a:alpha val="1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95250" dist="38100" dir="2700000" algn="tl" rotWithShape="0">
                  <a:srgbClr val="000000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800" dirty="0"/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47BE090A-BE52-C540-BBE8-162EE70AD351}"/>
                  </a:ext>
                </a:extLst>
              </p:cNvPr>
              <p:cNvCxnSpPr/>
              <p:nvPr/>
            </p:nvCxnSpPr>
            <p:spPr>
              <a:xfrm rot="10800000">
                <a:off x="6951401" y="4000019"/>
                <a:ext cx="78852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728C2267-B21A-984B-A2C6-987C0C6FA307}"/>
                  </a:ext>
                </a:extLst>
              </p:cNvPr>
              <p:cNvCxnSpPr/>
              <p:nvPr/>
            </p:nvCxnSpPr>
            <p:spPr>
              <a:xfrm rot="16200000" flipH="1">
                <a:off x="6966312" y="4065549"/>
                <a:ext cx="181061" cy="5317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7C6D3CD2-5D24-D143-8B91-47E69EA683CF}"/>
                  </a:ext>
                </a:extLst>
              </p:cNvPr>
              <p:cNvCxnSpPr/>
              <p:nvPr/>
            </p:nvCxnSpPr>
            <p:spPr>
              <a:xfrm flipV="1">
                <a:off x="7083432" y="4001608"/>
                <a:ext cx="247911" cy="181061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46FA85A5-ED9F-E342-A5BC-D40AD6188964}"/>
                  </a:ext>
                </a:extLst>
              </p:cNvPr>
              <p:cNvCxnSpPr/>
              <p:nvPr/>
            </p:nvCxnSpPr>
            <p:spPr>
              <a:xfrm rot="5400000">
                <a:off x="7128841" y="3750171"/>
                <a:ext cx="87504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6200000" algn="tl" rotWithShape="0">
                  <a:srgbClr val="000000">
                    <a:alpha val="45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1229CAD2-91D8-3940-8098-0801059BE11B}"/>
                  </a:ext>
                </a:extLst>
              </p:cNvPr>
              <p:cNvCxnSpPr/>
              <p:nvPr/>
            </p:nvCxnSpPr>
            <p:spPr>
              <a:xfrm rot="5400000">
                <a:off x="7135030" y="3864030"/>
                <a:ext cx="138627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6200000" algn="tl" rotWithShape="0">
                  <a:srgbClr val="000000">
                    <a:alpha val="45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957D01B-0D2D-6341-9282-7828D9E8E129}"/>
                  </a:ext>
                </a:extLst>
              </p:cNvPr>
              <p:cNvCxnSpPr/>
              <p:nvPr/>
            </p:nvCxnSpPr>
            <p:spPr>
              <a:xfrm flipV="1">
                <a:off x="7203549" y="3933344"/>
                <a:ext cx="127794" cy="2382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6200000" algn="tl" rotWithShape="0">
                  <a:srgbClr val="000000">
                    <a:alpha val="45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BCE3C77B-A9A6-F740-9572-F58A16007171}"/>
                  </a:ext>
                </a:extLst>
              </p:cNvPr>
              <p:cNvCxnSpPr/>
              <p:nvPr/>
            </p:nvCxnSpPr>
            <p:spPr>
              <a:xfrm rot="5400000">
                <a:off x="7310177" y="3822220"/>
                <a:ext cx="112182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32639" dir="948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8EA41010-C8DD-7A44-9EC2-0BF11EA241A7}"/>
                  </a:ext>
                </a:extLst>
              </p:cNvPr>
              <p:cNvCxnSpPr/>
              <p:nvPr/>
            </p:nvCxnSpPr>
            <p:spPr>
              <a:xfrm rot="16200000" flipH="1">
                <a:off x="7357978" y="3888189"/>
                <a:ext cx="59003" cy="40833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32639" dir="948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B8581D37-EC38-074F-B2D9-A8F61DE56074}"/>
                  </a:ext>
                </a:extLst>
              </p:cNvPr>
              <p:cNvCxnSpPr/>
              <p:nvPr/>
            </p:nvCxnSpPr>
            <p:spPr>
              <a:xfrm rot="5400000">
                <a:off x="6782288" y="4156431"/>
                <a:ext cx="312825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161F6D6-8BCC-844B-B8C2-18A6BDAE86AC}"/>
                  </a:ext>
                </a:extLst>
              </p:cNvPr>
              <p:cNvCxnSpPr/>
              <p:nvPr/>
            </p:nvCxnSpPr>
            <p:spPr>
              <a:xfrm rot="16200000" flipV="1">
                <a:off x="6809716" y="4004122"/>
                <a:ext cx="132293" cy="1240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69136A4A-0250-2C4C-8BE5-626EE9981A50}"/>
                  </a:ext>
                </a:extLst>
              </p:cNvPr>
              <p:cNvCxnSpPr/>
              <p:nvPr/>
            </p:nvCxnSpPr>
            <p:spPr>
              <a:xfrm rot="5400000">
                <a:off x="6692330" y="4061182"/>
                <a:ext cx="182650" cy="60324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C287523-B898-D94D-816B-BD42D88920FD}"/>
                  </a:ext>
                </a:extLst>
              </p:cNvPr>
              <p:cNvCxnSpPr/>
              <p:nvPr/>
            </p:nvCxnSpPr>
            <p:spPr>
              <a:xfrm rot="16200000" flipH="1">
                <a:off x="6740396" y="4195765"/>
                <a:ext cx="169866" cy="143674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755192C8-FB6A-384D-9285-42D63624F361}"/>
                  </a:ext>
                </a:extLst>
              </p:cNvPr>
              <p:cNvCxnSpPr/>
              <p:nvPr/>
            </p:nvCxnSpPr>
            <p:spPr>
              <a:xfrm rot="5400000">
                <a:off x="6874672" y="4335334"/>
                <a:ext cx="84931" cy="4153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FD5DDC05-A0E4-254D-BC1D-1F255A4AB58A}"/>
                  </a:ext>
                </a:extLst>
              </p:cNvPr>
              <p:cNvCxnSpPr/>
              <p:nvPr/>
            </p:nvCxnSpPr>
            <p:spPr>
              <a:xfrm rot="16200000" flipH="1">
                <a:off x="6927723" y="4337314"/>
                <a:ext cx="126206" cy="78853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20000" dir="1032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8E8A373A-9BF9-5248-AB03-F397B6CC70F5}"/>
                  </a:ext>
                </a:extLst>
              </p:cNvPr>
              <p:cNvCxnSpPr/>
              <p:nvPr/>
            </p:nvCxnSpPr>
            <p:spPr>
              <a:xfrm rot="5400000">
                <a:off x="6884068" y="4493683"/>
                <a:ext cx="200025" cy="92347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20000" dir="1032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282F7A87-8BD3-0D4B-B283-0704A84F2E4D}"/>
                  </a:ext>
                </a:extLst>
              </p:cNvPr>
              <p:cNvCxnSpPr/>
              <p:nvPr/>
            </p:nvCxnSpPr>
            <p:spPr>
              <a:xfrm rot="5400000">
                <a:off x="6579000" y="4957237"/>
                <a:ext cx="676275" cy="4153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75B2668C-497A-1447-8414-7A8884C33BAE}"/>
                  </a:ext>
                </a:extLst>
              </p:cNvPr>
              <p:cNvCxnSpPr/>
              <p:nvPr/>
            </p:nvCxnSpPr>
            <p:spPr>
              <a:xfrm>
                <a:off x="6896368" y="5316144"/>
                <a:ext cx="83653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FC495731-48DA-7849-8A23-03958C78796B}"/>
                  </a:ext>
                </a:extLst>
              </p:cNvPr>
              <p:cNvCxnSpPr/>
              <p:nvPr/>
            </p:nvCxnSpPr>
            <p:spPr>
              <a:xfrm>
                <a:off x="6939495" y="5265344"/>
                <a:ext cx="232304" cy="3175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C73936A5-1EB5-3844-8CD3-47738804A756}"/>
                  </a:ext>
                </a:extLst>
              </p:cNvPr>
              <p:cNvCxnSpPr/>
              <p:nvPr/>
            </p:nvCxnSpPr>
            <p:spPr>
              <a:xfrm>
                <a:off x="7173387" y="5243119"/>
                <a:ext cx="281781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7139ADA1-D9F8-1B41-8479-4364488EB753}"/>
                  </a:ext>
                </a:extLst>
              </p:cNvPr>
              <p:cNvCxnSpPr/>
              <p:nvPr/>
            </p:nvCxnSpPr>
            <p:spPr>
              <a:xfrm rot="16200000" flipH="1">
                <a:off x="7293640" y="5081591"/>
                <a:ext cx="234950" cy="88105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98519559-409F-894F-8C36-EC0142E0777B}"/>
                  </a:ext>
                </a:extLst>
              </p:cNvPr>
              <p:cNvCxnSpPr/>
              <p:nvPr/>
            </p:nvCxnSpPr>
            <p:spPr>
              <a:xfrm rot="5400000" flipH="1" flipV="1">
                <a:off x="7143622" y="4785522"/>
                <a:ext cx="444499" cy="794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3A212534-913F-764C-A38E-8676867D8765}"/>
                  </a:ext>
                </a:extLst>
              </p:cNvPr>
              <p:cNvCxnSpPr/>
              <p:nvPr/>
            </p:nvCxnSpPr>
            <p:spPr>
              <a:xfrm rot="16200000" flipV="1">
                <a:off x="7257922" y="4456116"/>
                <a:ext cx="123825" cy="91281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19939" dir="18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66F5F771-EBFA-A146-A259-C0186409A778}"/>
                  </a:ext>
                </a:extLst>
              </p:cNvPr>
              <p:cNvCxnSpPr/>
              <p:nvPr/>
            </p:nvCxnSpPr>
            <p:spPr>
              <a:xfrm rot="5400000" flipH="1" flipV="1">
                <a:off x="7224584" y="4298955"/>
                <a:ext cx="190501" cy="9128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19939" dir="18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0EB8F000-5C96-8647-94CB-3AA512CA3DEB}"/>
                  </a:ext>
                </a:extLst>
              </p:cNvPr>
              <p:cNvCxnSpPr/>
              <p:nvPr/>
            </p:nvCxnSpPr>
            <p:spPr>
              <a:xfrm rot="5400000" flipH="1" flipV="1">
                <a:off x="7240812" y="4124682"/>
                <a:ext cx="249325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25400" dir="213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24A09848-23A2-1C4F-BFE9-E8D322122FF2}"/>
                  </a:ext>
                </a:extLst>
              </p:cNvPr>
              <p:cNvCxnSpPr/>
              <p:nvPr/>
            </p:nvCxnSpPr>
            <p:spPr>
              <a:xfrm flipV="1">
                <a:off x="7364680" y="4001608"/>
                <a:ext cx="90488" cy="1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0FDDBF12-2C45-4740-9A91-9FE381EB4BD9}"/>
                  </a:ext>
                </a:extLst>
              </p:cNvPr>
              <p:cNvCxnSpPr/>
              <p:nvPr/>
            </p:nvCxnSpPr>
            <p:spPr>
              <a:xfrm rot="5400000">
                <a:off x="7334520" y="4471594"/>
                <a:ext cx="200024" cy="136525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AC124F5-BDA5-7A4C-9CC5-751E85B2E551}"/>
                  </a:ext>
                </a:extLst>
              </p:cNvPr>
              <p:cNvCxnSpPr/>
              <p:nvPr/>
            </p:nvCxnSpPr>
            <p:spPr>
              <a:xfrm rot="16200000" flipH="1">
                <a:off x="7349335" y="4267072"/>
                <a:ext cx="64294" cy="2883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25400" dir="213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FB73FEBC-F9F9-D241-B2F2-35D0C6FE91AD}"/>
                  </a:ext>
                </a:extLst>
              </p:cNvPr>
              <p:cNvCxnSpPr/>
              <p:nvPr/>
            </p:nvCxnSpPr>
            <p:spPr>
              <a:xfrm rot="5400000">
                <a:off x="7332005" y="4375948"/>
                <a:ext cx="126998" cy="793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25400" dir="213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18F623CF-0D09-2348-AF1C-7FD9F5830CE4}"/>
                  </a:ext>
                </a:extLst>
              </p:cNvPr>
              <p:cNvCxnSpPr/>
              <p:nvPr/>
            </p:nvCxnSpPr>
            <p:spPr>
              <a:xfrm rot="5400000">
                <a:off x="7328571" y="4444210"/>
                <a:ext cx="70900" cy="65356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25400" dir="213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22CCF2B3-B4FE-414D-8E6F-DC51B30D6B42}"/>
                  </a:ext>
                </a:extLst>
              </p:cNvPr>
              <p:cNvCxnSpPr/>
              <p:nvPr/>
            </p:nvCxnSpPr>
            <p:spPr>
              <a:xfrm rot="5400000">
                <a:off x="7242842" y="3968666"/>
                <a:ext cx="62704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6200000" algn="tl" rotWithShape="0">
                  <a:srgbClr val="000000">
                    <a:alpha val="45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E79C4120-7AF0-8742-A3BC-0528899BAC36}"/>
                  </a:ext>
                </a:extLst>
              </p:cNvPr>
              <p:cNvCxnSpPr/>
              <p:nvPr/>
            </p:nvCxnSpPr>
            <p:spPr>
              <a:xfrm rot="10800000">
                <a:off x="7203550" y="4001609"/>
                <a:ext cx="69851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6200000" algn="tl" rotWithShape="0">
                  <a:srgbClr val="000000">
                    <a:alpha val="45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185DCD8F-7B42-1246-82BF-E7E3E70A5891}"/>
                  </a:ext>
                </a:extLst>
              </p:cNvPr>
              <p:cNvCxnSpPr/>
              <p:nvPr/>
            </p:nvCxnSpPr>
            <p:spPr>
              <a:xfrm rot="5400000">
                <a:off x="7164613" y="4042134"/>
                <a:ext cx="77872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6200000" algn="tl" rotWithShape="0">
                  <a:srgbClr val="000000">
                    <a:alpha val="45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35EF4417-E64F-7C4A-B554-90E500B831BD}"/>
                  </a:ext>
                </a:extLst>
              </p:cNvPr>
              <p:cNvCxnSpPr/>
              <p:nvPr/>
            </p:nvCxnSpPr>
            <p:spPr>
              <a:xfrm rot="5400000">
                <a:off x="6575163" y="5644755"/>
                <a:ext cx="752475" cy="2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0E60EB45-C1FA-2049-9C86-CCA0355DF1E5}"/>
                  </a:ext>
                </a:extLst>
              </p:cNvPr>
              <p:cNvCxnSpPr/>
              <p:nvPr/>
            </p:nvCxnSpPr>
            <p:spPr>
              <a:xfrm rot="5400000" flipH="1" flipV="1">
                <a:off x="6922849" y="5963823"/>
                <a:ext cx="85725" cy="28619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4B14E499-C8FD-4C45-A388-C5A244AE4031}"/>
                  </a:ext>
                </a:extLst>
              </p:cNvPr>
              <p:cNvCxnSpPr/>
              <p:nvPr/>
            </p:nvCxnSpPr>
            <p:spPr>
              <a:xfrm>
                <a:off x="6980021" y="5935270"/>
                <a:ext cx="50232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78484C36-1365-9D41-B90B-C2A7DCC92536}"/>
                  </a:ext>
                </a:extLst>
              </p:cNvPr>
              <p:cNvCxnSpPr/>
              <p:nvPr/>
            </p:nvCxnSpPr>
            <p:spPr>
              <a:xfrm rot="5400000" flipH="1" flipV="1">
                <a:off x="7004853" y="5903520"/>
                <a:ext cx="63501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E24EC707-BAE0-A44D-99F0-DD43C1EAC18A}"/>
                  </a:ext>
                </a:extLst>
              </p:cNvPr>
              <p:cNvCxnSpPr/>
              <p:nvPr/>
            </p:nvCxnSpPr>
            <p:spPr>
              <a:xfrm rot="5400000" flipH="1" flipV="1">
                <a:off x="7040963" y="5845179"/>
                <a:ext cx="54769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63140029-4F0C-6947-9707-FFE923BA2E4E}"/>
                  </a:ext>
                </a:extLst>
              </p:cNvPr>
              <p:cNvCxnSpPr/>
              <p:nvPr/>
            </p:nvCxnSpPr>
            <p:spPr>
              <a:xfrm rot="16200000" flipV="1">
                <a:off x="6983422" y="5766201"/>
                <a:ext cx="99219" cy="5556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A8C1FB6F-4253-8445-8FD0-327C9CCD4EC7}"/>
                  </a:ext>
                </a:extLst>
              </p:cNvPr>
              <p:cNvCxnSpPr/>
              <p:nvPr/>
            </p:nvCxnSpPr>
            <p:spPr>
              <a:xfrm rot="5400000">
                <a:off x="6999557" y="5482038"/>
                <a:ext cx="474662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D9C0748E-C9EB-A94C-ADE0-4889A7136A82}"/>
                  </a:ext>
                </a:extLst>
              </p:cNvPr>
              <p:cNvCxnSpPr/>
              <p:nvPr/>
            </p:nvCxnSpPr>
            <p:spPr>
              <a:xfrm rot="5400000">
                <a:off x="7224584" y="5768979"/>
                <a:ext cx="97632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014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6DDC3AF8-1E24-584D-8039-15318BF6C510}"/>
                  </a:ext>
                </a:extLst>
              </p:cNvPr>
              <p:cNvCxnSpPr/>
              <p:nvPr/>
            </p:nvCxnSpPr>
            <p:spPr>
              <a:xfrm rot="5400000">
                <a:off x="7177754" y="5876929"/>
                <a:ext cx="116681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014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E3BFE4B1-8C7F-A242-96FF-B432E08843BB}"/>
                  </a:ext>
                </a:extLst>
              </p:cNvPr>
              <p:cNvCxnSpPr/>
              <p:nvPr/>
            </p:nvCxnSpPr>
            <p:spPr>
              <a:xfrm rot="5400000">
                <a:off x="7087661" y="5878120"/>
                <a:ext cx="117476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014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3022B63D-A3D3-1C43-9FA9-4BF95BB7EACA}"/>
                  </a:ext>
                </a:extLst>
              </p:cNvPr>
              <p:cNvCxnSpPr/>
              <p:nvPr/>
            </p:nvCxnSpPr>
            <p:spPr>
              <a:xfrm rot="5400000">
                <a:off x="7161084" y="5979323"/>
                <a:ext cx="83343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014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D3AFFEA0-FFF3-F545-A400-E838DB6C17A3}"/>
                  </a:ext>
                </a:extLst>
              </p:cNvPr>
              <p:cNvSpPr/>
              <p:nvPr/>
            </p:nvSpPr>
            <p:spPr>
              <a:xfrm>
                <a:off x="7452254" y="4003282"/>
                <a:ext cx="53446" cy="438150"/>
              </a:xfrm>
              <a:custGeom>
                <a:avLst/>
                <a:gdLst>
                  <a:gd name="connsiteX0" fmla="*/ 0 w 53446"/>
                  <a:gd name="connsiteY0" fmla="*/ 0 h 438150"/>
                  <a:gd name="connsiteX1" fmla="*/ 12700 w 53446"/>
                  <a:gd name="connsiteY1" fmla="*/ 107950 h 438150"/>
                  <a:gd name="connsiteX2" fmla="*/ 47625 w 53446"/>
                  <a:gd name="connsiteY2" fmla="*/ 269875 h 438150"/>
                  <a:gd name="connsiteX3" fmla="*/ 47625 w 53446"/>
                  <a:gd name="connsiteY3" fmla="*/ 438150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46" h="438150">
                    <a:moveTo>
                      <a:pt x="0" y="0"/>
                    </a:moveTo>
                    <a:cubicBezTo>
                      <a:pt x="2381" y="31485"/>
                      <a:pt x="4762" y="62971"/>
                      <a:pt x="12700" y="107950"/>
                    </a:cubicBezTo>
                    <a:cubicBezTo>
                      <a:pt x="20638" y="152929"/>
                      <a:pt x="41804" y="214842"/>
                      <a:pt x="47625" y="269875"/>
                    </a:cubicBezTo>
                    <a:cubicBezTo>
                      <a:pt x="53446" y="324908"/>
                      <a:pt x="47625" y="438150"/>
                      <a:pt x="47625" y="438150"/>
                    </a:cubicBezTo>
                  </a:path>
                </a:pathLst>
              </a:cu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800" dirty="0"/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5E1B83F9-845E-064D-B7F6-F5CFC87851FD}"/>
                  </a:ext>
                </a:extLst>
              </p:cNvPr>
              <p:cNvCxnSpPr/>
              <p:nvPr/>
            </p:nvCxnSpPr>
            <p:spPr>
              <a:xfrm rot="16200000" flipH="1">
                <a:off x="7130127" y="5949160"/>
                <a:ext cx="85724" cy="57944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014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6A2AB00E-E5B4-4E41-8C0F-B17CBD71F055}"/>
                  </a:ext>
                </a:extLst>
              </p:cNvPr>
              <p:cNvCxnSpPr/>
              <p:nvPr/>
            </p:nvCxnSpPr>
            <p:spPr>
              <a:xfrm>
                <a:off x="7205138" y="5938445"/>
                <a:ext cx="30956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014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E57D6BD2-B191-B94A-8D8E-1B6EF6371775}"/>
                  </a:ext>
                </a:extLst>
              </p:cNvPr>
              <p:cNvCxnSpPr/>
              <p:nvPr/>
            </p:nvCxnSpPr>
            <p:spPr>
              <a:xfrm flipV="1">
                <a:off x="7236094" y="5819382"/>
                <a:ext cx="36512" cy="794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014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1A7A13C3-20A4-9A4A-9FBC-A597953D8E17}"/>
                  </a:ext>
                </a:extLst>
              </p:cNvPr>
              <p:cNvCxnSpPr/>
              <p:nvPr/>
            </p:nvCxnSpPr>
            <p:spPr>
              <a:xfrm>
                <a:off x="7237682" y="5709844"/>
                <a:ext cx="34924" cy="11113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014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E5D52392-789E-8F4C-8DD9-B81EF4739656}"/>
                  </a:ext>
                </a:extLst>
              </p:cNvPr>
              <p:cNvSpPr/>
              <p:nvPr/>
            </p:nvSpPr>
            <p:spPr>
              <a:xfrm>
                <a:off x="7017546" y="5269313"/>
                <a:ext cx="100013" cy="454025"/>
              </a:xfrm>
              <a:custGeom>
                <a:avLst/>
                <a:gdLst>
                  <a:gd name="connsiteX0" fmla="*/ 0 w 100013"/>
                  <a:gd name="connsiteY0" fmla="*/ 454025 h 454025"/>
                  <a:gd name="connsiteX1" fmla="*/ 47625 w 100013"/>
                  <a:gd name="connsiteY1" fmla="*/ 327025 h 454025"/>
                  <a:gd name="connsiteX2" fmla="*/ 95250 w 100013"/>
                  <a:gd name="connsiteY2" fmla="*/ 209550 h 454025"/>
                  <a:gd name="connsiteX3" fmla="*/ 76200 w 100013"/>
                  <a:gd name="connsiteY3" fmla="*/ 85725 h 454025"/>
                  <a:gd name="connsiteX4" fmla="*/ 73025 w 100013"/>
                  <a:gd name="connsiteY4" fmla="*/ 0 h 454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13" h="454025">
                    <a:moveTo>
                      <a:pt x="0" y="454025"/>
                    </a:moveTo>
                    <a:cubicBezTo>
                      <a:pt x="15875" y="410898"/>
                      <a:pt x="31750" y="367771"/>
                      <a:pt x="47625" y="327025"/>
                    </a:cubicBezTo>
                    <a:cubicBezTo>
                      <a:pt x="63500" y="286279"/>
                      <a:pt x="90488" y="249767"/>
                      <a:pt x="95250" y="209550"/>
                    </a:cubicBezTo>
                    <a:cubicBezTo>
                      <a:pt x="100013" y="169333"/>
                      <a:pt x="79904" y="120650"/>
                      <a:pt x="76200" y="85725"/>
                    </a:cubicBezTo>
                    <a:cubicBezTo>
                      <a:pt x="72496" y="50800"/>
                      <a:pt x="73025" y="0"/>
                      <a:pt x="73025" y="0"/>
                    </a:cubicBezTo>
                  </a:path>
                </a:pathLst>
              </a:cu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32639" dir="1002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800" dirty="0"/>
              </a:p>
            </p:txBody>
          </p: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EFA8F7C4-30E2-D546-9B5D-22482C3D4C14}"/>
                  </a:ext>
                </a:extLst>
              </p:cNvPr>
              <p:cNvCxnSpPr/>
              <p:nvPr/>
            </p:nvCxnSpPr>
            <p:spPr>
              <a:xfrm rot="5400000">
                <a:off x="6871358" y="4420406"/>
                <a:ext cx="88122" cy="159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32639" dir="72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4772C929-1FA8-9F42-96A4-43B2BFC2B28D}"/>
                  </a:ext>
                </a:extLst>
              </p:cNvPr>
              <p:cNvCxnSpPr/>
              <p:nvPr/>
            </p:nvCxnSpPr>
            <p:spPr>
              <a:xfrm>
                <a:off x="6914624" y="4455982"/>
                <a:ext cx="84447" cy="50537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32639" dir="72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612BA9CD-71EE-D34E-BFE3-FB0E9014B6BE}"/>
                  </a:ext>
                </a:extLst>
              </p:cNvPr>
              <p:cNvCxnSpPr/>
              <p:nvPr/>
            </p:nvCxnSpPr>
            <p:spPr>
              <a:xfrm rot="16200000" flipH="1">
                <a:off x="7396341" y="3944106"/>
                <a:ext cx="67468" cy="4435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32639" dir="948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6B9BAF73-372F-EF41-82AE-AC45C01B92DC}"/>
                  </a:ext>
                </a:extLst>
              </p:cNvPr>
              <p:cNvCxnSpPr/>
              <p:nvPr/>
            </p:nvCxnSpPr>
            <p:spPr>
              <a:xfrm rot="5400000">
                <a:off x="7300388" y="3969063"/>
                <a:ext cx="61911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BBCFBBB9-F82B-9347-91AD-5D752F578FEE}"/>
                  </a:ext>
                </a:extLst>
              </p:cNvPr>
              <p:cNvCxnSpPr/>
              <p:nvPr/>
            </p:nvCxnSpPr>
            <p:spPr>
              <a:xfrm flipV="1">
                <a:off x="7331343" y="4003282"/>
                <a:ext cx="35720" cy="71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3520524-F6E1-1642-A04A-22E35770E7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31522" y="3708437"/>
              <a:ext cx="393192" cy="39319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2">
                  <a:lumMod val="75000"/>
                </a:schemeClr>
              </a:solidFill>
            </a:ln>
            <a:effectLst>
              <a:outerShdw blurRad="40000" dist="73787" dir="33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79C0A29-7CCD-1F44-96C6-759B9C67136B}"/>
                </a:ext>
              </a:extLst>
            </p:cNvPr>
            <p:cNvSpPr txBox="1"/>
            <p:nvPr/>
          </p:nvSpPr>
          <p:spPr>
            <a:xfrm>
              <a:off x="8323055" y="3752371"/>
              <a:ext cx="2803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1 T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2C02340-DFCE-D841-8309-2E592777F6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5094" y="4173992"/>
              <a:ext cx="393192" cy="39319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2">
                  <a:lumMod val="75000"/>
                </a:schemeClr>
              </a:solidFill>
            </a:ln>
            <a:effectLst>
              <a:outerShdw blurRad="40000" dist="73787" dir="33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A294FE0-188D-B743-BC6E-B0BEEC05FBD3}"/>
                </a:ext>
              </a:extLst>
            </p:cNvPr>
            <p:cNvSpPr txBox="1"/>
            <p:nvPr/>
          </p:nvSpPr>
          <p:spPr>
            <a:xfrm>
              <a:off x="128891" y="4209459"/>
              <a:ext cx="3681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4.6 T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678CDD7-B0CD-AC46-B17A-EBEEF8BB2BB1}"/>
                </a:ext>
              </a:extLst>
            </p:cNvPr>
            <p:cNvCxnSpPr/>
            <p:nvPr/>
          </p:nvCxnSpPr>
          <p:spPr>
            <a:xfrm flipV="1">
              <a:off x="2155654" y="3797439"/>
              <a:ext cx="1975281" cy="681321"/>
            </a:xfrm>
            <a:prstGeom prst="line">
              <a:avLst/>
            </a:prstGeom>
            <a:ln w="19050">
              <a:solidFill>
                <a:srgbClr val="FF0000"/>
              </a:solidFill>
              <a:head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F668C33-549E-9948-B178-0E811A9287B7}"/>
                </a:ext>
              </a:extLst>
            </p:cNvPr>
            <p:cNvSpPr txBox="1"/>
            <p:nvPr/>
          </p:nvSpPr>
          <p:spPr>
            <a:xfrm>
              <a:off x="6426198" y="5922486"/>
              <a:ext cx="11114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Stopping Target</a:t>
              </a:r>
              <a:endParaRPr lang="en-US" sz="1600" baseline="30000" dirty="0">
                <a:latin typeface="Symbol" charset="2"/>
                <a:cs typeface="Symbol" charset="2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F744399-740D-A841-8D1D-20A81C9589AF}"/>
                </a:ext>
              </a:extLst>
            </p:cNvPr>
            <p:cNvCxnSpPr/>
            <p:nvPr/>
          </p:nvCxnSpPr>
          <p:spPr>
            <a:xfrm flipH="1" flipV="1">
              <a:off x="5786879" y="5175957"/>
              <a:ext cx="745320" cy="886112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3339949-556A-1645-8310-6B13201D6178}"/>
                </a:ext>
              </a:extLst>
            </p:cNvPr>
            <p:cNvSpPr txBox="1"/>
            <p:nvPr/>
          </p:nvSpPr>
          <p:spPr>
            <a:xfrm>
              <a:off x="7730665" y="5723515"/>
              <a:ext cx="5885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Tracker</a:t>
              </a:r>
              <a:endParaRPr lang="en-US" sz="1600" baseline="30000" dirty="0">
                <a:latin typeface="Symbol" charset="2"/>
                <a:cs typeface="Symbol" charset="2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6EB3D1D-C727-5242-AED1-1275A21F6369}"/>
                </a:ext>
              </a:extLst>
            </p:cNvPr>
            <p:cNvCxnSpPr/>
            <p:nvPr/>
          </p:nvCxnSpPr>
          <p:spPr>
            <a:xfrm flipH="1" flipV="1">
              <a:off x="7095066" y="4972640"/>
              <a:ext cx="711215" cy="833707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129C982-229A-3B4A-963D-87C10E8898E1}"/>
                </a:ext>
              </a:extLst>
            </p:cNvPr>
            <p:cNvCxnSpPr>
              <a:cxnSpLocks/>
            </p:cNvCxnSpPr>
            <p:nvPr/>
          </p:nvCxnSpPr>
          <p:spPr>
            <a:xfrm>
              <a:off x="7724776" y="4820592"/>
              <a:ext cx="318691" cy="587749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D344B42-D19E-A64E-9D49-731DA3934FD5}"/>
                </a:ext>
              </a:extLst>
            </p:cNvPr>
            <p:cNvCxnSpPr>
              <a:cxnSpLocks/>
            </p:cNvCxnSpPr>
            <p:nvPr/>
          </p:nvCxnSpPr>
          <p:spPr>
            <a:xfrm>
              <a:off x="8021285" y="4760498"/>
              <a:ext cx="13980" cy="612613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4" name="Picture 2">
            <a:extLst>
              <a:ext uri="{FF2B5EF4-FFF2-40B4-BE49-F238E27FC236}">
                <a16:creationId xmlns:a16="http://schemas.microsoft.com/office/drawing/2014/main" id="{A12E84C8-3511-D54D-B33F-DC476AA805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165" y="2635275"/>
            <a:ext cx="2075249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96" descr="title_header_16x9.pdf">
            <a:extLst>
              <a:ext uri="{FF2B5EF4-FFF2-40B4-BE49-F238E27FC236}">
                <a16:creationId xmlns:a16="http://schemas.microsoft.com/office/drawing/2014/main" id="{95A71343-421D-2D47-B7E8-541FB096EC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09629"/>
            <a:ext cx="12015708" cy="310917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9E38E67E-5BAA-477B-B863-E80EE7B850AD}"/>
              </a:ext>
            </a:extLst>
          </p:cNvPr>
          <p:cNvSpPr txBox="1"/>
          <p:nvPr userDrawn="1"/>
        </p:nvSpPr>
        <p:spPr>
          <a:xfrm>
            <a:off x="10217020" y="2799764"/>
            <a:ext cx="1172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Calorimeter</a:t>
            </a:r>
            <a:endParaRPr lang="en-US" sz="1600" baseline="30000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37D650-414E-4E72-9036-9838DF7CED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0369" y="6522786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S.Miscetti | Calorimeter Overview @ CSN1 referee meeting</a:t>
            </a:r>
            <a:endParaRPr lang="en-US" b="1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A2FF213-0F07-4CE4-A245-051033CE4F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38145" y="6504214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37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87DE8FEE-AB3D-4ED5-A7D3-4E79E478ED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0369" y="6522786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S.Miscetti | Calorimeter Overview @ CSN1 referee meeting</a:t>
            </a:r>
            <a:endParaRPr lang="en-US" b="1" dirty="0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91BFA45E-55AD-410B-87AF-414B6BD767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38145" y="6504214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24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3665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200">
                <a:solidFill>
                  <a:srgbClr val="154D8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2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349" indent="-228594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2A0CCE80-3B22-F34E-81B2-E096627812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868B1F9-11B2-4CFC-9154-5B46A56A33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0369" y="6522786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S.Miscetti | Calorimeter Overview @ CSN1 referee meeting</a:t>
            </a:r>
            <a:endParaRPr lang="en-US" b="1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0FDF807-7A58-4902-87E7-7198C67AAA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38145" y="6504214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65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899" y="4963773"/>
            <a:ext cx="11332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3951842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BDEC95-081F-6B41-82E3-709BD09A0343}"/>
              </a:ext>
            </a:extLst>
          </p:cNvPr>
          <p:cNvGrpSpPr/>
          <p:nvPr userDrawn="1"/>
        </p:nvGrpSpPr>
        <p:grpSpPr>
          <a:xfrm>
            <a:off x="482036" y="1146780"/>
            <a:ext cx="11002946" cy="2552603"/>
            <a:chOff x="128891" y="3708437"/>
            <a:chExt cx="8868710" cy="2552603"/>
          </a:xfrm>
        </p:grpSpPr>
        <p:pic>
          <p:nvPicPr>
            <p:cNvPr id="11" name="Picture 10" descr="mu2edisk.pdf">
              <a:extLst>
                <a:ext uri="{FF2B5EF4-FFF2-40B4-BE49-F238E27FC236}">
                  <a16:creationId xmlns:a16="http://schemas.microsoft.com/office/drawing/2014/main" id="{8D6825AA-8A21-AA43-A7E3-0EA90CD1B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7" t="37332" r="8605" b="49337"/>
            <a:stretch/>
          </p:blipFill>
          <p:spPr>
            <a:xfrm>
              <a:off x="262126" y="4033577"/>
              <a:ext cx="8708476" cy="189314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4207B76-9311-6B4B-BBDC-1C82250BE795}"/>
                </a:ext>
              </a:extLst>
            </p:cNvPr>
            <p:cNvSpPr txBox="1"/>
            <p:nvPr/>
          </p:nvSpPr>
          <p:spPr>
            <a:xfrm>
              <a:off x="262126" y="3815043"/>
              <a:ext cx="1562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3C3C3C"/>
                  </a:solidFill>
                </a:rPr>
                <a:t>Production Solenoid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54EBA4-F05F-3C4A-9503-59F1FDF769E4}"/>
                </a:ext>
              </a:extLst>
            </p:cNvPr>
            <p:cNvSpPr txBox="1"/>
            <p:nvPr/>
          </p:nvSpPr>
          <p:spPr>
            <a:xfrm>
              <a:off x="2894598" y="4204074"/>
              <a:ext cx="14611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3C3C3C"/>
                  </a:solidFill>
                </a:rPr>
                <a:t>Transport Solenoid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2BA4D6-137B-214D-B7F7-BD7D0EF996AA}"/>
                </a:ext>
              </a:extLst>
            </p:cNvPr>
            <p:cNvSpPr txBox="1"/>
            <p:nvPr/>
          </p:nvSpPr>
          <p:spPr>
            <a:xfrm>
              <a:off x="6044860" y="3916645"/>
              <a:ext cx="14048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3C3C3C"/>
                  </a:solidFill>
                </a:rPr>
                <a:t>Detector Solenoid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CC66A7C-74DA-C54F-B94B-DA6E8B18E02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833198" y="4478760"/>
              <a:ext cx="164403" cy="539243"/>
              <a:chOff x="6753492" y="3554374"/>
              <a:chExt cx="752208" cy="2467414"/>
            </a:xfrm>
            <a:effectLst/>
          </p:grpSpPr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712086BE-1057-744F-80B2-33076F1C258D}"/>
                  </a:ext>
                </a:extLst>
              </p:cNvPr>
              <p:cNvSpPr/>
              <p:nvPr/>
            </p:nvSpPr>
            <p:spPr>
              <a:xfrm>
                <a:off x="7100887" y="5263757"/>
                <a:ext cx="46567" cy="561975"/>
              </a:xfrm>
              <a:custGeom>
                <a:avLst/>
                <a:gdLst>
                  <a:gd name="connsiteX0" fmla="*/ 46567 w 46567"/>
                  <a:gd name="connsiteY0" fmla="*/ 561975 h 561975"/>
                  <a:gd name="connsiteX1" fmla="*/ 37042 w 46567"/>
                  <a:gd name="connsiteY1" fmla="*/ 482600 h 561975"/>
                  <a:gd name="connsiteX2" fmla="*/ 24342 w 46567"/>
                  <a:gd name="connsiteY2" fmla="*/ 371475 h 561975"/>
                  <a:gd name="connsiteX3" fmla="*/ 14817 w 46567"/>
                  <a:gd name="connsiteY3" fmla="*/ 257175 h 561975"/>
                  <a:gd name="connsiteX4" fmla="*/ 5292 w 46567"/>
                  <a:gd name="connsiteY4" fmla="*/ 165100 h 561975"/>
                  <a:gd name="connsiteX5" fmla="*/ 46567 w 46567"/>
                  <a:gd name="connsiteY5" fmla="*/ 0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567" h="561975">
                    <a:moveTo>
                      <a:pt x="46567" y="561975"/>
                    </a:moveTo>
                    <a:cubicBezTo>
                      <a:pt x="43656" y="538162"/>
                      <a:pt x="40746" y="514350"/>
                      <a:pt x="37042" y="482600"/>
                    </a:cubicBezTo>
                    <a:cubicBezTo>
                      <a:pt x="33338" y="450850"/>
                      <a:pt x="28046" y="409046"/>
                      <a:pt x="24342" y="371475"/>
                    </a:cubicBezTo>
                    <a:cubicBezTo>
                      <a:pt x="20638" y="333904"/>
                      <a:pt x="17992" y="291571"/>
                      <a:pt x="14817" y="257175"/>
                    </a:cubicBezTo>
                    <a:cubicBezTo>
                      <a:pt x="11642" y="222779"/>
                      <a:pt x="0" y="207962"/>
                      <a:pt x="5292" y="165100"/>
                    </a:cubicBezTo>
                    <a:cubicBezTo>
                      <a:pt x="10584" y="122238"/>
                      <a:pt x="46567" y="0"/>
                      <a:pt x="46567" y="0"/>
                    </a:cubicBezTo>
                  </a:path>
                </a:pathLst>
              </a:cu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20000" dir="72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800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3FE3249-00DA-5F4D-BC39-C1FF2184FAE1}"/>
                  </a:ext>
                </a:extLst>
              </p:cNvPr>
              <p:cNvSpPr/>
              <p:nvPr/>
            </p:nvSpPr>
            <p:spPr>
              <a:xfrm>
                <a:off x="7083431" y="3884666"/>
                <a:ext cx="120912" cy="115353"/>
              </a:xfrm>
              <a:prstGeom prst="rect">
                <a:avLst/>
              </a:prstGeom>
              <a:solidFill>
                <a:schemeClr val="tx1">
                  <a:alpha val="6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3975" dist="2540000" dir="2700000" algn="tl" rotWithShape="0">
                  <a:srgbClr val="000000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800" dirty="0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0E59DC59-C15C-7541-B9D6-8B05FCBC334B}"/>
                  </a:ext>
                </a:extLst>
              </p:cNvPr>
              <p:cNvSpPr/>
              <p:nvPr/>
            </p:nvSpPr>
            <p:spPr>
              <a:xfrm>
                <a:off x="7082635" y="3554374"/>
                <a:ext cx="325261" cy="204610"/>
              </a:xfrm>
              <a:custGeom>
                <a:avLst/>
                <a:gdLst>
                  <a:gd name="connsiteX0" fmla="*/ 0 w 325261"/>
                  <a:gd name="connsiteY0" fmla="*/ 90310 h 204610"/>
                  <a:gd name="connsiteX1" fmla="*/ 33866 w 325261"/>
                  <a:gd name="connsiteY1" fmla="*/ 43744 h 204610"/>
                  <a:gd name="connsiteX2" fmla="*/ 105833 w 325261"/>
                  <a:gd name="connsiteY2" fmla="*/ 5644 h 204610"/>
                  <a:gd name="connsiteX3" fmla="*/ 198966 w 325261"/>
                  <a:gd name="connsiteY3" fmla="*/ 9877 h 204610"/>
                  <a:gd name="connsiteX4" fmla="*/ 292100 w 325261"/>
                  <a:gd name="connsiteY4" fmla="*/ 60677 h 204610"/>
                  <a:gd name="connsiteX5" fmla="*/ 321733 w 325261"/>
                  <a:gd name="connsiteY5" fmla="*/ 94544 h 204610"/>
                  <a:gd name="connsiteX6" fmla="*/ 313266 w 325261"/>
                  <a:gd name="connsiteY6" fmla="*/ 204610 h 204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5261" h="204610">
                    <a:moveTo>
                      <a:pt x="0" y="90310"/>
                    </a:moveTo>
                    <a:cubicBezTo>
                      <a:pt x="8113" y="74082"/>
                      <a:pt x="16227" y="57855"/>
                      <a:pt x="33866" y="43744"/>
                    </a:cubicBezTo>
                    <a:cubicBezTo>
                      <a:pt x="51505" y="29633"/>
                      <a:pt x="78316" y="11288"/>
                      <a:pt x="105833" y="5644"/>
                    </a:cubicBezTo>
                    <a:cubicBezTo>
                      <a:pt x="133350" y="0"/>
                      <a:pt x="167921" y="705"/>
                      <a:pt x="198966" y="9877"/>
                    </a:cubicBezTo>
                    <a:cubicBezTo>
                      <a:pt x="230011" y="19049"/>
                      <a:pt x="271639" y="46566"/>
                      <a:pt x="292100" y="60677"/>
                    </a:cubicBezTo>
                    <a:cubicBezTo>
                      <a:pt x="312561" y="74788"/>
                      <a:pt x="318205" y="70555"/>
                      <a:pt x="321733" y="94544"/>
                    </a:cubicBezTo>
                    <a:cubicBezTo>
                      <a:pt x="325261" y="118533"/>
                      <a:pt x="313266" y="204610"/>
                      <a:pt x="313266" y="204610"/>
                    </a:cubicBezTo>
                  </a:path>
                </a:pathLst>
              </a:cu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800" dirty="0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44DEC43-D8B6-0E4D-A68B-6190697BBDD9}"/>
                  </a:ext>
                </a:extLst>
              </p:cNvPr>
              <p:cNvCxnSpPr>
                <a:cxnSpLocks/>
                <a:stCxn id="31" idx="0"/>
                <a:endCxn id="31" idx="6"/>
              </p:cNvCxnSpPr>
              <p:nvPr/>
            </p:nvCxnSpPr>
            <p:spPr>
              <a:xfrm>
                <a:off x="7082635" y="3644684"/>
                <a:ext cx="313266" cy="11430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81C2F84-4021-7B40-A4F0-BAC94CC24E8C}"/>
                  </a:ext>
                </a:extLst>
              </p:cNvPr>
              <p:cNvCxnSpPr>
                <a:cxnSpLocks/>
                <a:endCxn id="31" idx="0"/>
              </p:cNvCxnSpPr>
              <p:nvPr/>
            </p:nvCxnSpPr>
            <p:spPr>
              <a:xfrm>
                <a:off x="6937906" y="3606407"/>
                <a:ext cx="144729" cy="38277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95250" dist="254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D49DDAD-D3CD-164B-8266-4BEA86078547}"/>
                  </a:ext>
                </a:extLst>
              </p:cNvPr>
              <p:cNvCxnSpPr/>
              <p:nvPr/>
            </p:nvCxnSpPr>
            <p:spPr>
              <a:xfrm rot="5400000">
                <a:off x="7026279" y="3702628"/>
                <a:ext cx="112712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95250" dist="12700" algn="tl" rotWithShape="0">
                  <a:srgbClr val="000000"/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921A9070-FD34-E945-B11D-1A46A7281A4F}"/>
                  </a:ext>
                </a:extLst>
              </p:cNvPr>
              <p:cNvCxnSpPr/>
              <p:nvPr/>
            </p:nvCxnSpPr>
            <p:spPr>
              <a:xfrm rot="5400000">
                <a:off x="6973365" y="3824603"/>
                <a:ext cx="118536" cy="1589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95250" dist="12700" algn="tl" rotWithShape="0">
                  <a:srgbClr val="000000"/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95F9C1D2-2B0E-9547-A2D9-903F8C93A020}"/>
                  </a:ext>
                </a:extLst>
              </p:cNvPr>
              <p:cNvCxnSpPr/>
              <p:nvPr/>
            </p:nvCxnSpPr>
            <p:spPr>
              <a:xfrm rot="16200000" flipH="1">
                <a:off x="7030515" y="3879636"/>
                <a:ext cx="54239" cy="5159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95250" dist="12700" algn="tl" rotWithShape="0">
                  <a:srgbClr val="000000"/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653B221-D2E4-F247-94FA-A59EEDC87114}"/>
                  </a:ext>
                </a:extLst>
              </p:cNvPr>
              <p:cNvCxnSpPr/>
              <p:nvPr/>
            </p:nvCxnSpPr>
            <p:spPr>
              <a:xfrm rot="5400000">
                <a:off x="6982358" y="4032034"/>
                <a:ext cx="198967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21180000" algn="tl" rotWithShape="0">
                  <a:srgbClr val="000000">
                    <a:alpha val="45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D94DFA2E-945F-DE4D-9E7B-5CCAFAA0470B}"/>
                  </a:ext>
                </a:extLst>
              </p:cNvPr>
              <p:cNvCxnSpPr/>
              <p:nvPr/>
            </p:nvCxnSpPr>
            <p:spPr>
              <a:xfrm rot="10800000" flipV="1">
                <a:off x="7030254" y="3758984"/>
                <a:ext cx="53177" cy="794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95250" dist="25400" algn="tl" rotWithShape="0">
                  <a:srgbClr val="000000"/>
                </a:outerShdw>
              </a:effectLst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FAEB725-0EB1-0E4E-88BA-97BFEA351A36}"/>
                  </a:ext>
                </a:extLst>
              </p:cNvPr>
              <p:cNvSpPr/>
              <p:nvPr/>
            </p:nvSpPr>
            <p:spPr>
              <a:xfrm>
                <a:off x="6980021" y="3793923"/>
                <a:ext cx="56582" cy="42681"/>
              </a:xfrm>
              <a:prstGeom prst="rect">
                <a:avLst/>
              </a:prstGeom>
              <a:solidFill>
                <a:schemeClr val="tx1">
                  <a:alpha val="1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95250" dist="38100" dir="2700000" algn="tl" rotWithShape="0">
                  <a:srgbClr val="000000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800" dirty="0"/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47BE090A-BE52-C540-BBE8-162EE70AD351}"/>
                  </a:ext>
                </a:extLst>
              </p:cNvPr>
              <p:cNvCxnSpPr/>
              <p:nvPr/>
            </p:nvCxnSpPr>
            <p:spPr>
              <a:xfrm rot="10800000">
                <a:off x="6951401" y="4000019"/>
                <a:ext cx="78852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728C2267-B21A-984B-A2C6-987C0C6FA307}"/>
                  </a:ext>
                </a:extLst>
              </p:cNvPr>
              <p:cNvCxnSpPr/>
              <p:nvPr/>
            </p:nvCxnSpPr>
            <p:spPr>
              <a:xfrm rot="16200000" flipH="1">
                <a:off x="6966312" y="4065549"/>
                <a:ext cx="181061" cy="5317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7C6D3CD2-5D24-D143-8B91-47E69EA683CF}"/>
                  </a:ext>
                </a:extLst>
              </p:cNvPr>
              <p:cNvCxnSpPr/>
              <p:nvPr/>
            </p:nvCxnSpPr>
            <p:spPr>
              <a:xfrm flipV="1">
                <a:off x="7083432" y="4001608"/>
                <a:ext cx="247911" cy="181061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46FA85A5-ED9F-E342-A5BC-D40AD6188964}"/>
                  </a:ext>
                </a:extLst>
              </p:cNvPr>
              <p:cNvCxnSpPr/>
              <p:nvPr/>
            </p:nvCxnSpPr>
            <p:spPr>
              <a:xfrm rot="5400000">
                <a:off x="7128841" y="3750171"/>
                <a:ext cx="87504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6200000" algn="tl" rotWithShape="0">
                  <a:srgbClr val="000000">
                    <a:alpha val="45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1229CAD2-91D8-3940-8098-0801059BE11B}"/>
                  </a:ext>
                </a:extLst>
              </p:cNvPr>
              <p:cNvCxnSpPr/>
              <p:nvPr/>
            </p:nvCxnSpPr>
            <p:spPr>
              <a:xfrm rot="5400000">
                <a:off x="7135030" y="3864030"/>
                <a:ext cx="138627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6200000" algn="tl" rotWithShape="0">
                  <a:srgbClr val="000000">
                    <a:alpha val="45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957D01B-0D2D-6341-9282-7828D9E8E129}"/>
                  </a:ext>
                </a:extLst>
              </p:cNvPr>
              <p:cNvCxnSpPr/>
              <p:nvPr/>
            </p:nvCxnSpPr>
            <p:spPr>
              <a:xfrm flipV="1">
                <a:off x="7203549" y="3933344"/>
                <a:ext cx="127794" cy="2382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6200000" algn="tl" rotWithShape="0">
                  <a:srgbClr val="000000">
                    <a:alpha val="45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BCE3C77B-A9A6-F740-9572-F58A16007171}"/>
                  </a:ext>
                </a:extLst>
              </p:cNvPr>
              <p:cNvCxnSpPr/>
              <p:nvPr/>
            </p:nvCxnSpPr>
            <p:spPr>
              <a:xfrm rot="5400000">
                <a:off x="7310177" y="3822220"/>
                <a:ext cx="112182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32639" dir="948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8EA41010-C8DD-7A44-9EC2-0BF11EA241A7}"/>
                  </a:ext>
                </a:extLst>
              </p:cNvPr>
              <p:cNvCxnSpPr/>
              <p:nvPr/>
            </p:nvCxnSpPr>
            <p:spPr>
              <a:xfrm rot="16200000" flipH="1">
                <a:off x="7357978" y="3888189"/>
                <a:ext cx="59003" cy="40833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32639" dir="948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B8581D37-EC38-074F-B2D9-A8F61DE56074}"/>
                  </a:ext>
                </a:extLst>
              </p:cNvPr>
              <p:cNvCxnSpPr/>
              <p:nvPr/>
            </p:nvCxnSpPr>
            <p:spPr>
              <a:xfrm rot="5400000">
                <a:off x="6782288" y="4156431"/>
                <a:ext cx="312825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161F6D6-8BCC-844B-B8C2-18A6BDAE86AC}"/>
                  </a:ext>
                </a:extLst>
              </p:cNvPr>
              <p:cNvCxnSpPr/>
              <p:nvPr/>
            </p:nvCxnSpPr>
            <p:spPr>
              <a:xfrm rot="16200000" flipV="1">
                <a:off x="6809716" y="4004122"/>
                <a:ext cx="132293" cy="1240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69136A4A-0250-2C4C-8BE5-626EE9981A50}"/>
                  </a:ext>
                </a:extLst>
              </p:cNvPr>
              <p:cNvCxnSpPr/>
              <p:nvPr/>
            </p:nvCxnSpPr>
            <p:spPr>
              <a:xfrm rot="5400000">
                <a:off x="6692330" y="4061182"/>
                <a:ext cx="182650" cy="60324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C287523-B898-D94D-816B-BD42D88920FD}"/>
                  </a:ext>
                </a:extLst>
              </p:cNvPr>
              <p:cNvCxnSpPr/>
              <p:nvPr/>
            </p:nvCxnSpPr>
            <p:spPr>
              <a:xfrm rot="16200000" flipH="1">
                <a:off x="6740396" y="4195765"/>
                <a:ext cx="169866" cy="143674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755192C8-FB6A-384D-9285-42D63624F361}"/>
                  </a:ext>
                </a:extLst>
              </p:cNvPr>
              <p:cNvCxnSpPr/>
              <p:nvPr/>
            </p:nvCxnSpPr>
            <p:spPr>
              <a:xfrm rot="5400000">
                <a:off x="6874672" y="4335334"/>
                <a:ext cx="84931" cy="4153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FD5DDC05-A0E4-254D-BC1D-1F255A4AB58A}"/>
                  </a:ext>
                </a:extLst>
              </p:cNvPr>
              <p:cNvCxnSpPr/>
              <p:nvPr/>
            </p:nvCxnSpPr>
            <p:spPr>
              <a:xfrm rot="16200000" flipH="1">
                <a:off x="6927723" y="4337314"/>
                <a:ext cx="126206" cy="78853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20000" dir="1032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8E8A373A-9BF9-5248-AB03-F397B6CC70F5}"/>
                  </a:ext>
                </a:extLst>
              </p:cNvPr>
              <p:cNvCxnSpPr/>
              <p:nvPr/>
            </p:nvCxnSpPr>
            <p:spPr>
              <a:xfrm rot="5400000">
                <a:off x="6884068" y="4493683"/>
                <a:ext cx="200025" cy="92347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20000" dir="1032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282F7A87-8BD3-0D4B-B283-0704A84F2E4D}"/>
                  </a:ext>
                </a:extLst>
              </p:cNvPr>
              <p:cNvCxnSpPr/>
              <p:nvPr/>
            </p:nvCxnSpPr>
            <p:spPr>
              <a:xfrm rot="5400000">
                <a:off x="6579000" y="4957237"/>
                <a:ext cx="676275" cy="4153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75B2668C-497A-1447-8414-7A8884C33BAE}"/>
                  </a:ext>
                </a:extLst>
              </p:cNvPr>
              <p:cNvCxnSpPr/>
              <p:nvPr/>
            </p:nvCxnSpPr>
            <p:spPr>
              <a:xfrm>
                <a:off x="6896368" y="5316144"/>
                <a:ext cx="83653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FC495731-48DA-7849-8A23-03958C78796B}"/>
                  </a:ext>
                </a:extLst>
              </p:cNvPr>
              <p:cNvCxnSpPr/>
              <p:nvPr/>
            </p:nvCxnSpPr>
            <p:spPr>
              <a:xfrm>
                <a:off x="6939495" y="5265344"/>
                <a:ext cx="232304" cy="3175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C73936A5-1EB5-3844-8CD3-47738804A756}"/>
                  </a:ext>
                </a:extLst>
              </p:cNvPr>
              <p:cNvCxnSpPr/>
              <p:nvPr/>
            </p:nvCxnSpPr>
            <p:spPr>
              <a:xfrm>
                <a:off x="7173387" y="5243119"/>
                <a:ext cx="281781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7139ADA1-D9F8-1B41-8479-4364488EB753}"/>
                  </a:ext>
                </a:extLst>
              </p:cNvPr>
              <p:cNvCxnSpPr/>
              <p:nvPr/>
            </p:nvCxnSpPr>
            <p:spPr>
              <a:xfrm rot="16200000" flipH="1">
                <a:off x="7293640" y="5081591"/>
                <a:ext cx="234950" cy="88105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98519559-409F-894F-8C36-EC0142E0777B}"/>
                  </a:ext>
                </a:extLst>
              </p:cNvPr>
              <p:cNvCxnSpPr/>
              <p:nvPr/>
            </p:nvCxnSpPr>
            <p:spPr>
              <a:xfrm rot="5400000" flipH="1" flipV="1">
                <a:off x="7143622" y="4785522"/>
                <a:ext cx="444499" cy="794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3A212534-913F-764C-A38E-8676867D8765}"/>
                  </a:ext>
                </a:extLst>
              </p:cNvPr>
              <p:cNvCxnSpPr/>
              <p:nvPr/>
            </p:nvCxnSpPr>
            <p:spPr>
              <a:xfrm rot="16200000" flipV="1">
                <a:off x="7257922" y="4456116"/>
                <a:ext cx="123825" cy="91281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19939" dir="18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66F5F771-EBFA-A146-A259-C0186409A778}"/>
                  </a:ext>
                </a:extLst>
              </p:cNvPr>
              <p:cNvCxnSpPr/>
              <p:nvPr/>
            </p:nvCxnSpPr>
            <p:spPr>
              <a:xfrm rot="5400000" flipH="1" flipV="1">
                <a:off x="7224584" y="4298955"/>
                <a:ext cx="190501" cy="9128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19939" dir="18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0EB8F000-5C96-8647-94CB-3AA512CA3DEB}"/>
                  </a:ext>
                </a:extLst>
              </p:cNvPr>
              <p:cNvCxnSpPr/>
              <p:nvPr/>
            </p:nvCxnSpPr>
            <p:spPr>
              <a:xfrm rot="5400000" flipH="1" flipV="1">
                <a:off x="7240812" y="4124682"/>
                <a:ext cx="249325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25400" dir="213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24A09848-23A2-1C4F-BFE9-E8D322122FF2}"/>
                  </a:ext>
                </a:extLst>
              </p:cNvPr>
              <p:cNvCxnSpPr/>
              <p:nvPr/>
            </p:nvCxnSpPr>
            <p:spPr>
              <a:xfrm flipV="1">
                <a:off x="7364680" y="4001608"/>
                <a:ext cx="90488" cy="1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0FDDBF12-2C45-4740-9A91-9FE381EB4BD9}"/>
                  </a:ext>
                </a:extLst>
              </p:cNvPr>
              <p:cNvCxnSpPr/>
              <p:nvPr/>
            </p:nvCxnSpPr>
            <p:spPr>
              <a:xfrm rot="5400000">
                <a:off x="7334520" y="4471594"/>
                <a:ext cx="200024" cy="136525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AC124F5-BDA5-7A4C-9CC5-751E85B2E551}"/>
                  </a:ext>
                </a:extLst>
              </p:cNvPr>
              <p:cNvCxnSpPr/>
              <p:nvPr/>
            </p:nvCxnSpPr>
            <p:spPr>
              <a:xfrm rot="16200000" flipH="1">
                <a:off x="7349335" y="4267072"/>
                <a:ext cx="64294" cy="2883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25400" dir="213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FB73FEBC-F9F9-D241-B2F2-35D0C6FE91AD}"/>
                  </a:ext>
                </a:extLst>
              </p:cNvPr>
              <p:cNvCxnSpPr/>
              <p:nvPr/>
            </p:nvCxnSpPr>
            <p:spPr>
              <a:xfrm rot="5400000">
                <a:off x="7332005" y="4375948"/>
                <a:ext cx="126998" cy="793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25400" dir="213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18F623CF-0D09-2348-AF1C-7FD9F5830CE4}"/>
                  </a:ext>
                </a:extLst>
              </p:cNvPr>
              <p:cNvCxnSpPr/>
              <p:nvPr/>
            </p:nvCxnSpPr>
            <p:spPr>
              <a:xfrm rot="5400000">
                <a:off x="7328571" y="4444210"/>
                <a:ext cx="70900" cy="65356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25400" dir="213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22CCF2B3-B4FE-414D-8E6F-DC51B30D6B42}"/>
                  </a:ext>
                </a:extLst>
              </p:cNvPr>
              <p:cNvCxnSpPr/>
              <p:nvPr/>
            </p:nvCxnSpPr>
            <p:spPr>
              <a:xfrm rot="5400000">
                <a:off x="7242842" y="3968666"/>
                <a:ext cx="62704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6200000" algn="tl" rotWithShape="0">
                  <a:srgbClr val="000000">
                    <a:alpha val="45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E79C4120-7AF0-8742-A3BC-0528899BAC36}"/>
                  </a:ext>
                </a:extLst>
              </p:cNvPr>
              <p:cNvCxnSpPr/>
              <p:nvPr/>
            </p:nvCxnSpPr>
            <p:spPr>
              <a:xfrm rot="10800000">
                <a:off x="7203550" y="4001609"/>
                <a:ext cx="69851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6200000" algn="tl" rotWithShape="0">
                  <a:srgbClr val="000000">
                    <a:alpha val="45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185DCD8F-7B42-1246-82BF-E7E3E70A5891}"/>
                  </a:ext>
                </a:extLst>
              </p:cNvPr>
              <p:cNvCxnSpPr/>
              <p:nvPr/>
            </p:nvCxnSpPr>
            <p:spPr>
              <a:xfrm rot="5400000">
                <a:off x="7164613" y="4042134"/>
                <a:ext cx="77872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6200000" algn="tl" rotWithShape="0">
                  <a:srgbClr val="000000">
                    <a:alpha val="45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35EF4417-E64F-7C4A-B554-90E500B831BD}"/>
                  </a:ext>
                </a:extLst>
              </p:cNvPr>
              <p:cNvCxnSpPr/>
              <p:nvPr/>
            </p:nvCxnSpPr>
            <p:spPr>
              <a:xfrm rot="5400000">
                <a:off x="6575163" y="5644755"/>
                <a:ext cx="752475" cy="2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0E60EB45-C1FA-2049-9C86-CCA0355DF1E5}"/>
                  </a:ext>
                </a:extLst>
              </p:cNvPr>
              <p:cNvCxnSpPr/>
              <p:nvPr/>
            </p:nvCxnSpPr>
            <p:spPr>
              <a:xfrm rot="5400000" flipH="1" flipV="1">
                <a:off x="6922849" y="5963823"/>
                <a:ext cx="85725" cy="28619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4B14E499-C8FD-4C45-A388-C5A244AE4031}"/>
                  </a:ext>
                </a:extLst>
              </p:cNvPr>
              <p:cNvCxnSpPr/>
              <p:nvPr/>
            </p:nvCxnSpPr>
            <p:spPr>
              <a:xfrm>
                <a:off x="6980021" y="5935270"/>
                <a:ext cx="50232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78484C36-1365-9D41-B90B-C2A7DCC92536}"/>
                  </a:ext>
                </a:extLst>
              </p:cNvPr>
              <p:cNvCxnSpPr/>
              <p:nvPr/>
            </p:nvCxnSpPr>
            <p:spPr>
              <a:xfrm rot="5400000" flipH="1" flipV="1">
                <a:off x="7004853" y="5903520"/>
                <a:ext cx="63501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E24EC707-BAE0-A44D-99F0-DD43C1EAC18A}"/>
                  </a:ext>
                </a:extLst>
              </p:cNvPr>
              <p:cNvCxnSpPr/>
              <p:nvPr/>
            </p:nvCxnSpPr>
            <p:spPr>
              <a:xfrm rot="5400000" flipH="1" flipV="1">
                <a:off x="7040963" y="5845179"/>
                <a:ext cx="54769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63140029-4F0C-6947-9707-FFE923BA2E4E}"/>
                  </a:ext>
                </a:extLst>
              </p:cNvPr>
              <p:cNvCxnSpPr/>
              <p:nvPr/>
            </p:nvCxnSpPr>
            <p:spPr>
              <a:xfrm rot="16200000" flipV="1">
                <a:off x="6983422" y="5766201"/>
                <a:ext cx="99219" cy="5556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A8C1FB6F-4253-8445-8FD0-327C9CCD4EC7}"/>
                  </a:ext>
                </a:extLst>
              </p:cNvPr>
              <p:cNvCxnSpPr/>
              <p:nvPr/>
            </p:nvCxnSpPr>
            <p:spPr>
              <a:xfrm rot="5400000">
                <a:off x="6999557" y="5482038"/>
                <a:ext cx="474662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D9C0748E-C9EB-A94C-ADE0-4889A7136A82}"/>
                  </a:ext>
                </a:extLst>
              </p:cNvPr>
              <p:cNvCxnSpPr/>
              <p:nvPr/>
            </p:nvCxnSpPr>
            <p:spPr>
              <a:xfrm rot="5400000">
                <a:off x="7224584" y="5768979"/>
                <a:ext cx="97632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014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6DDC3AF8-1E24-584D-8039-15318BF6C510}"/>
                  </a:ext>
                </a:extLst>
              </p:cNvPr>
              <p:cNvCxnSpPr/>
              <p:nvPr/>
            </p:nvCxnSpPr>
            <p:spPr>
              <a:xfrm rot="5400000">
                <a:off x="7177754" y="5876929"/>
                <a:ext cx="116681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014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E3BFE4B1-8C7F-A242-96FF-B432E08843BB}"/>
                  </a:ext>
                </a:extLst>
              </p:cNvPr>
              <p:cNvCxnSpPr/>
              <p:nvPr/>
            </p:nvCxnSpPr>
            <p:spPr>
              <a:xfrm rot="5400000">
                <a:off x="7087661" y="5878120"/>
                <a:ext cx="117476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014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3022B63D-A3D3-1C43-9FA9-4BF95BB7EACA}"/>
                  </a:ext>
                </a:extLst>
              </p:cNvPr>
              <p:cNvCxnSpPr/>
              <p:nvPr/>
            </p:nvCxnSpPr>
            <p:spPr>
              <a:xfrm rot="5400000">
                <a:off x="7161084" y="5979323"/>
                <a:ext cx="83343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014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D3AFFEA0-FFF3-F545-A400-E838DB6C17A3}"/>
                  </a:ext>
                </a:extLst>
              </p:cNvPr>
              <p:cNvSpPr/>
              <p:nvPr/>
            </p:nvSpPr>
            <p:spPr>
              <a:xfrm>
                <a:off x="7452254" y="4003282"/>
                <a:ext cx="53446" cy="438150"/>
              </a:xfrm>
              <a:custGeom>
                <a:avLst/>
                <a:gdLst>
                  <a:gd name="connsiteX0" fmla="*/ 0 w 53446"/>
                  <a:gd name="connsiteY0" fmla="*/ 0 h 438150"/>
                  <a:gd name="connsiteX1" fmla="*/ 12700 w 53446"/>
                  <a:gd name="connsiteY1" fmla="*/ 107950 h 438150"/>
                  <a:gd name="connsiteX2" fmla="*/ 47625 w 53446"/>
                  <a:gd name="connsiteY2" fmla="*/ 269875 h 438150"/>
                  <a:gd name="connsiteX3" fmla="*/ 47625 w 53446"/>
                  <a:gd name="connsiteY3" fmla="*/ 438150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46" h="438150">
                    <a:moveTo>
                      <a:pt x="0" y="0"/>
                    </a:moveTo>
                    <a:cubicBezTo>
                      <a:pt x="2381" y="31485"/>
                      <a:pt x="4762" y="62971"/>
                      <a:pt x="12700" y="107950"/>
                    </a:cubicBezTo>
                    <a:cubicBezTo>
                      <a:pt x="20638" y="152929"/>
                      <a:pt x="41804" y="214842"/>
                      <a:pt x="47625" y="269875"/>
                    </a:cubicBezTo>
                    <a:cubicBezTo>
                      <a:pt x="53446" y="324908"/>
                      <a:pt x="47625" y="438150"/>
                      <a:pt x="47625" y="438150"/>
                    </a:cubicBezTo>
                  </a:path>
                </a:pathLst>
              </a:cu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800" dirty="0"/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5E1B83F9-845E-064D-B7F6-F5CFC87851FD}"/>
                  </a:ext>
                </a:extLst>
              </p:cNvPr>
              <p:cNvCxnSpPr/>
              <p:nvPr/>
            </p:nvCxnSpPr>
            <p:spPr>
              <a:xfrm rot="16200000" flipH="1">
                <a:off x="7130127" y="5949160"/>
                <a:ext cx="85724" cy="57944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014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6A2AB00E-E5B4-4E41-8C0F-B17CBD71F055}"/>
                  </a:ext>
                </a:extLst>
              </p:cNvPr>
              <p:cNvCxnSpPr/>
              <p:nvPr/>
            </p:nvCxnSpPr>
            <p:spPr>
              <a:xfrm>
                <a:off x="7205138" y="5938445"/>
                <a:ext cx="30956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014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E57D6BD2-B191-B94A-8D8E-1B6EF6371775}"/>
                  </a:ext>
                </a:extLst>
              </p:cNvPr>
              <p:cNvCxnSpPr/>
              <p:nvPr/>
            </p:nvCxnSpPr>
            <p:spPr>
              <a:xfrm flipV="1">
                <a:off x="7236094" y="5819382"/>
                <a:ext cx="36512" cy="794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014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1A7A13C3-20A4-9A4A-9FBC-A597953D8E17}"/>
                  </a:ext>
                </a:extLst>
              </p:cNvPr>
              <p:cNvCxnSpPr/>
              <p:nvPr/>
            </p:nvCxnSpPr>
            <p:spPr>
              <a:xfrm>
                <a:off x="7237682" y="5709844"/>
                <a:ext cx="34924" cy="11113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014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E5D52392-789E-8F4C-8DD9-B81EF4739656}"/>
                  </a:ext>
                </a:extLst>
              </p:cNvPr>
              <p:cNvSpPr/>
              <p:nvPr/>
            </p:nvSpPr>
            <p:spPr>
              <a:xfrm>
                <a:off x="7017546" y="5269313"/>
                <a:ext cx="100013" cy="454025"/>
              </a:xfrm>
              <a:custGeom>
                <a:avLst/>
                <a:gdLst>
                  <a:gd name="connsiteX0" fmla="*/ 0 w 100013"/>
                  <a:gd name="connsiteY0" fmla="*/ 454025 h 454025"/>
                  <a:gd name="connsiteX1" fmla="*/ 47625 w 100013"/>
                  <a:gd name="connsiteY1" fmla="*/ 327025 h 454025"/>
                  <a:gd name="connsiteX2" fmla="*/ 95250 w 100013"/>
                  <a:gd name="connsiteY2" fmla="*/ 209550 h 454025"/>
                  <a:gd name="connsiteX3" fmla="*/ 76200 w 100013"/>
                  <a:gd name="connsiteY3" fmla="*/ 85725 h 454025"/>
                  <a:gd name="connsiteX4" fmla="*/ 73025 w 100013"/>
                  <a:gd name="connsiteY4" fmla="*/ 0 h 454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13" h="454025">
                    <a:moveTo>
                      <a:pt x="0" y="454025"/>
                    </a:moveTo>
                    <a:cubicBezTo>
                      <a:pt x="15875" y="410898"/>
                      <a:pt x="31750" y="367771"/>
                      <a:pt x="47625" y="327025"/>
                    </a:cubicBezTo>
                    <a:cubicBezTo>
                      <a:pt x="63500" y="286279"/>
                      <a:pt x="90488" y="249767"/>
                      <a:pt x="95250" y="209550"/>
                    </a:cubicBezTo>
                    <a:cubicBezTo>
                      <a:pt x="100013" y="169333"/>
                      <a:pt x="79904" y="120650"/>
                      <a:pt x="76200" y="85725"/>
                    </a:cubicBezTo>
                    <a:cubicBezTo>
                      <a:pt x="72496" y="50800"/>
                      <a:pt x="73025" y="0"/>
                      <a:pt x="73025" y="0"/>
                    </a:cubicBezTo>
                  </a:path>
                </a:pathLst>
              </a:cu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32639" dir="1002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800" dirty="0"/>
              </a:p>
            </p:txBody>
          </p: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EFA8F7C4-30E2-D546-9B5D-22482C3D4C14}"/>
                  </a:ext>
                </a:extLst>
              </p:cNvPr>
              <p:cNvCxnSpPr/>
              <p:nvPr/>
            </p:nvCxnSpPr>
            <p:spPr>
              <a:xfrm rot="5400000">
                <a:off x="6871358" y="4420406"/>
                <a:ext cx="88122" cy="159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32639" dir="72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4772C929-1FA8-9F42-96A4-43B2BFC2B28D}"/>
                  </a:ext>
                </a:extLst>
              </p:cNvPr>
              <p:cNvCxnSpPr/>
              <p:nvPr/>
            </p:nvCxnSpPr>
            <p:spPr>
              <a:xfrm>
                <a:off x="6914624" y="4455982"/>
                <a:ext cx="84447" cy="50537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32639" dir="72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612BA9CD-71EE-D34E-BFE3-FB0E9014B6BE}"/>
                  </a:ext>
                </a:extLst>
              </p:cNvPr>
              <p:cNvCxnSpPr/>
              <p:nvPr/>
            </p:nvCxnSpPr>
            <p:spPr>
              <a:xfrm rot="16200000" flipH="1">
                <a:off x="7396341" y="3944106"/>
                <a:ext cx="67468" cy="4435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32639" dir="948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6B9BAF73-372F-EF41-82AE-AC45C01B92DC}"/>
                  </a:ext>
                </a:extLst>
              </p:cNvPr>
              <p:cNvCxnSpPr/>
              <p:nvPr/>
            </p:nvCxnSpPr>
            <p:spPr>
              <a:xfrm rot="5400000">
                <a:off x="7300388" y="3969063"/>
                <a:ext cx="61911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BBCFBBB9-F82B-9347-91AD-5D752F578FEE}"/>
                  </a:ext>
                </a:extLst>
              </p:cNvPr>
              <p:cNvCxnSpPr/>
              <p:nvPr/>
            </p:nvCxnSpPr>
            <p:spPr>
              <a:xfrm flipV="1">
                <a:off x="7331343" y="4003282"/>
                <a:ext cx="35720" cy="71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3520524-F6E1-1642-A04A-22E35770E7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31522" y="3708437"/>
              <a:ext cx="393192" cy="39319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2">
                  <a:lumMod val="75000"/>
                </a:schemeClr>
              </a:solidFill>
            </a:ln>
            <a:effectLst>
              <a:outerShdw blurRad="40000" dist="73787" dir="33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79C0A29-7CCD-1F44-96C6-759B9C67136B}"/>
                </a:ext>
              </a:extLst>
            </p:cNvPr>
            <p:cNvSpPr txBox="1"/>
            <p:nvPr/>
          </p:nvSpPr>
          <p:spPr>
            <a:xfrm>
              <a:off x="8323055" y="3752371"/>
              <a:ext cx="2803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1 T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2C02340-DFCE-D841-8309-2E592777F6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5094" y="4173992"/>
              <a:ext cx="393192" cy="39319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2">
                  <a:lumMod val="75000"/>
                </a:schemeClr>
              </a:solidFill>
            </a:ln>
            <a:effectLst>
              <a:outerShdw blurRad="40000" dist="73787" dir="33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A294FE0-188D-B743-BC6E-B0BEEC05FBD3}"/>
                </a:ext>
              </a:extLst>
            </p:cNvPr>
            <p:cNvSpPr txBox="1"/>
            <p:nvPr/>
          </p:nvSpPr>
          <p:spPr>
            <a:xfrm>
              <a:off x="128891" y="4209459"/>
              <a:ext cx="3681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4.6 T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678CDD7-B0CD-AC46-B17A-EBEEF8BB2BB1}"/>
                </a:ext>
              </a:extLst>
            </p:cNvPr>
            <p:cNvCxnSpPr/>
            <p:nvPr/>
          </p:nvCxnSpPr>
          <p:spPr>
            <a:xfrm flipV="1">
              <a:off x="2155654" y="3797439"/>
              <a:ext cx="1975281" cy="681321"/>
            </a:xfrm>
            <a:prstGeom prst="line">
              <a:avLst/>
            </a:prstGeom>
            <a:ln w="19050">
              <a:solidFill>
                <a:srgbClr val="FF0000"/>
              </a:solidFill>
              <a:head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F668C33-549E-9948-B178-0E811A9287B7}"/>
                </a:ext>
              </a:extLst>
            </p:cNvPr>
            <p:cNvSpPr txBox="1"/>
            <p:nvPr/>
          </p:nvSpPr>
          <p:spPr>
            <a:xfrm>
              <a:off x="6426198" y="5922486"/>
              <a:ext cx="11114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Stopping Target</a:t>
              </a:r>
              <a:endParaRPr lang="en-US" sz="1600" baseline="30000" dirty="0">
                <a:latin typeface="Symbol" charset="2"/>
                <a:cs typeface="Symbol" charset="2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F744399-740D-A841-8D1D-20A81C9589AF}"/>
                </a:ext>
              </a:extLst>
            </p:cNvPr>
            <p:cNvCxnSpPr/>
            <p:nvPr/>
          </p:nvCxnSpPr>
          <p:spPr>
            <a:xfrm flipH="1" flipV="1">
              <a:off x="5786879" y="5175957"/>
              <a:ext cx="745320" cy="886112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3339949-556A-1645-8310-6B13201D6178}"/>
                </a:ext>
              </a:extLst>
            </p:cNvPr>
            <p:cNvSpPr txBox="1"/>
            <p:nvPr/>
          </p:nvSpPr>
          <p:spPr>
            <a:xfrm>
              <a:off x="7730665" y="5723515"/>
              <a:ext cx="5885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Tracker</a:t>
              </a:r>
              <a:endParaRPr lang="en-US" sz="1600" baseline="30000" dirty="0">
                <a:latin typeface="Symbol" charset="2"/>
                <a:cs typeface="Symbol" charset="2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6EB3D1D-C727-5242-AED1-1275A21F6369}"/>
                </a:ext>
              </a:extLst>
            </p:cNvPr>
            <p:cNvCxnSpPr/>
            <p:nvPr/>
          </p:nvCxnSpPr>
          <p:spPr>
            <a:xfrm flipH="1" flipV="1">
              <a:off x="7095066" y="4972640"/>
              <a:ext cx="711215" cy="833707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129C982-229A-3B4A-963D-87C10E8898E1}"/>
                </a:ext>
              </a:extLst>
            </p:cNvPr>
            <p:cNvCxnSpPr>
              <a:cxnSpLocks/>
            </p:cNvCxnSpPr>
            <p:nvPr/>
          </p:nvCxnSpPr>
          <p:spPr>
            <a:xfrm>
              <a:off x="7724776" y="4820592"/>
              <a:ext cx="318691" cy="587749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D344B42-D19E-A64E-9D49-731DA3934FD5}"/>
                </a:ext>
              </a:extLst>
            </p:cNvPr>
            <p:cNvCxnSpPr>
              <a:cxnSpLocks/>
            </p:cNvCxnSpPr>
            <p:nvPr/>
          </p:nvCxnSpPr>
          <p:spPr>
            <a:xfrm>
              <a:off x="8021285" y="4760498"/>
              <a:ext cx="13980" cy="612613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4" name="Picture 2">
            <a:extLst>
              <a:ext uri="{FF2B5EF4-FFF2-40B4-BE49-F238E27FC236}">
                <a16:creationId xmlns:a16="http://schemas.microsoft.com/office/drawing/2014/main" id="{A12E84C8-3511-D54D-B33F-DC476AA805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165" y="2635275"/>
            <a:ext cx="2075249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96" descr="title_header_16x9.pdf">
            <a:extLst>
              <a:ext uri="{FF2B5EF4-FFF2-40B4-BE49-F238E27FC236}">
                <a16:creationId xmlns:a16="http://schemas.microsoft.com/office/drawing/2014/main" id="{95A71343-421D-2D47-B7E8-541FB096EC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09629"/>
            <a:ext cx="12015708" cy="31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92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1" y="971551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96333" y="6504214"/>
            <a:ext cx="552451" cy="237285"/>
          </a:xfrm>
        </p:spPr>
        <p:txBody>
          <a:bodyPr/>
          <a:lstStyle>
            <a:lvl1pPr>
              <a:defRPr sz="900" b="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6F2ABAB-FF2D-44EA-B23B-C3A519C11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0369" y="6522786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S.Miscetti | Calorimeter Overview @ CSN1 referee meeting</a:t>
            </a:r>
            <a:endParaRPr lang="en-US" b="1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F4DA8E1-FC04-4DF7-8FA8-99832EB626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38145" y="6504214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812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A1BE37F-A8E5-48C8-A228-D3E4041912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0369" y="6522786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S.Miscetti | Calorimeter Overview @ CSN1 referee meeting</a:t>
            </a:r>
            <a:endParaRPr lang="en-US" b="1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60AA907-5B2B-42C0-9EDC-6BEB9CC56A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38145" y="6504214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86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3669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200">
                <a:solidFill>
                  <a:srgbClr val="154D8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3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2A0CCE80-3B22-F34E-81B2-E096627812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AAB0E5C-92B0-46ED-9371-B99849606A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0369" y="6522786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S.Miscetti | Calorimeter Overview @ CSN1 referee meeting</a:t>
            </a:r>
            <a:endParaRPr lang="en-US" b="1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23A1C61-82B2-4730-BB29-1ED3CC50C6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38145" y="6504214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542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899" y="4963773"/>
            <a:ext cx="11332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3951842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BDEC95-081F-6B41-82E3-709BD09A0343}"/>
              </a:ext>
            </a:extLst>
          </p:cNvPr>
          <p:cNvGrpSpPr/>
          <p:nvPr userDrawn="1"/>
        </p:nvGrpSpPr>
        <p:grpSpPr>
          <a:xfrm>
            <a:off x="482036" y="1146780"/>
            <a:ext cx="11002946" cy="2552603"/>
            <a:chOff x="128891" y="3708437"/>
            <a:chExt cx="8868710" cy="2552603"/>
          </a:xfrm>
        </p:grpSpPr>
        <p:pic>
          <p:nvPicPr>
            <p:cNvPr id="11" name="Picture 10" descr="mu2edisk.pdf">
              <a:extLst>
                <a:ext uri="{FF2B5EF4-FFF2-40B4-BE49-F238E27FC236}">
                  <a16:creationId xmlns:a16="http://schemas.microsoft.com/office/drawing/2014/main" id="{8D6825AA-8A21-AA43-A7E3-0EA90CD1B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7" t="37332" r="8605" b="49337"/>
            <a:stretch/>
          </p:blipFill>
          <p:spPr>
            <a:xfrm>
              <a:off x="262126" y="4033577"/>
              <a:ext cx="8708476" cy="189314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4207B76-9311-6B4B-BBDC-1C82250BE795}"/>
                </a:ext>
              </a:extLst>
            </p:cNvPr>
            <p:cNvSpPr txBox="1"/>
            <p:nvPr/>
          </p:nvSpPr>
          <p:spPr>
            <a:xfrm>
              <a:off x="262126" y="3815043"/>
              <a:ext cx="1562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3C3C3C"/>
                  </a:solidFill>
                </a:rPr>
                <a:t>Production Solenoid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54EBA4-F05F-3C4A-9503-59F1FDF769E4}"/>
                </a:ext>
              </a:extLst>
            </p:cNvPr>
            <p:cNvSpPr txBox="1"/>
            <p:nvPr/>
          </p:nvSpPr>
          <p:spPr>
            <a:xfrm>
              <a:off x="2894598" y="4204074"/>
              <a:ext cx="14611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3C3C3C"/>
                  </a:solidFill>
                </a:rPr>
                <a:t>Transport Solenoid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2BA4D6-137B-214D-B7F7-BD7D0EF996AA}"/>
                </a:ext>
              </a:extLst>
            </p:cNvPr>
            <p:cNvSpPr txBox="1"/>
            <p:nvPr/>
          </p:nvSpPr>
          <p:spPr>
            <a:xfrm>
              <a:off x="6044860" y="3916645"/>
              <a:ext cx="14048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3C3C3C"/>
                  </a:solidFill>
                </a:rPr>
                <a:t>Detector Solenoid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CC66A7C-74DA-C54F-B94B-DA6E8B18E02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833198" y="4478760"/>
              <a:ext cx="164403" cy="539243"/>
              <a:chOff x="6753492" y="3554374"/>
              <a:chExt cx="752208" cy="2467414"/>
            </a:xfrm>
            <a:effectLst/>
          </p:grpSpPr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712086BE-1057-744F-80B2-33076F1C258D}"/>
                  </a:ext>
                </a:extLst>
              </p:cNvPr>
              <p:cNvSpPr/>
              <p:nvPr/>
            </p:nvSpPr>
            <p:spPr>
              <a:xfrm>
                <a:off x="7100887" y="5263757"/>
                <a:ext cx="46567" cy="561975"/>
              </a:xfrm>
              <a:custGeom>
                <a:avLst/>
                <a:gdLst>
                  <a:gd name="connsiteX0" fmla="*/ 46567 w 46567"/>
                  <a:gd name="connsiteY0" fmla="*/ 561975 h 561975"/>
                  <a:gd name="connsiteX1" fmla="*/ 37042 w 46567"/>
                  <a:gd name="connsiteY1" fmla="*/ 482600 h 561975"/>
                  <a:gd name="connsiteX2" fmla="*/ 24342 w 46567"/>
                  <a:gd name="connsiteY2" fmla="*/ 371475 h 561975"/>
                  <a:gd name="connsiteX3" fmla="*/ 14817 w 46567"/>
                  <a:gd name="connsiteY3" fmla="*/ 257175 h 561975"/>
                  <a:gd name="connsiteX4" fmla="*/ 5292 w 46567"/>
                  <a:gd name="connsiteY4" fmla="*/ 165100 h 561975"/>
                  <a:gd name="connsiteX5" fmla="*/ 46567 w 46567"/>
                  <a:gd name="connsiteY5" fmla="*/ 0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567" h="561975">
                    <a:moveTo>
                      <a:pt x="46567" y="561975"/>
                    </a:moveTo>
                    <a:cubicBezTo>
                      <a:pt x="43656" y="538162"/>
                      <a:pt x="40746" y="514350"/>
                      <a:pt x="37042" y="482600"/>
                    </a:cubicBezTo>
                    <a:cubicBezTo>
                      <a:pt x="33338" y="450850"/>
                      <a:pt x="28046" y="409046"/>
                      <a:pt x="24342" y="371475"/>
                    </a:cubicBezTo>
                    <a:cubicBezTo>
                      <a:pt x="20638" y="333904"/>
                      <a:pt x="17992" y="291571"/>
                      <a:pt x="14817" y="257175"/>
                    </a:cubicBezTo>
                    <a:cubicBezTo>
                      <a:pt x="11642" y="222779"/>
                      <a:pt x="0" y="207962"/>
                      <a:pt x="5292" y="165100"/>
                    </a:cubicBezTo>
                    <a:cubicBezTo>
                      <a:pt x="10584" y="122238"/>
                      <a:pt x="46567" y="0"/>
                      <a:pt x="46567" y="0"/>
                    </a:cubicBezTo>
                  </a:path>
                </a:pathLst>
              </a:cu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20000" dir="72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800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3FE3249-00DA-5F4D-BC39-C1FF2184FAE1}"/>
                  </a:ext>
                </a:extLst>
              </p:cNvPr>
              <p:cNvSpPr/>
              <p:nvPr/>
            </p:nvSpPr>
            <p:spPr>
              <a:xfrm>
                <a:off x="7083431" y="3884666"/>
                <a:ext cx="120912" cy="115353"/>
              </a:xfrm>
              <a:prstGeom prst="rect">
                <a:avLst/>
              </a:prstGeom>
              <a:solidFill>
                <a:schemeClr val="tx1">
                  <a:alpha val="6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3975" dist="2540000" dir="2700000" algn="tl" rotWithShape="0">
                  <a:srgbClr val="000000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800" dirty="0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0E59DC59-C15C-7541-B9D6-8B05FCBC334B}"/>
                  </a:ext>
                </a:extLst>
              </p:cNvPr>
              <p:cNvSpPr/>
              <p:nvPr/>
            </p:nvSpPr>
            <p:spPr>
              <a:xfrm>
                <a:off x="7082635" y="3554374"/>
                <a:ext cx="325261" cy="204610"/>
              </a:xfrm>
              <a:custGeom>
                <a:avLst/>
                <a:gdLst>
                  <a:gd name="connsiteX0" fmla="*/ 0 w 325261"/>
                  <a:gd name="connsiteY0" fmla="*/ 90310 h 204610"/>
                  <a:gd name="connsiteX1" fmla="*/ 33866 w 325261"/>
                  <a:gd name="connsiteY1" fmla="*/ 43744 h 204610"/>
                  <a:gd name="connsiteX2" fmla="*/ 105833 w 325261"/>
                  <a:gd name="connsiteY2" fmla="*/ 5644 h 204610"/>
                  <a:gd name="connsiteX3" fmla="*/ 198966 w 325261"/>
                  <a:gd name="connsiteY3" fmla="*/ 9877 h 204610"/>
                  <a:gd name="connsiteX4" fmla="*/ 292100 w 325261"/>
                  <a:gd name="connsiteY4" fmla="*/ 60677 h 204610"/>
                  <a:gd name="connsiteX5" fmla="*/ 321733 w 325261"/>
                  <a:gd name="connsiteY5" fmla="*/ 94544 h 204610"/>
                  <a:gd name="connsiteX6" fmla="*/ 313266 w 325261"/>
                  <a:gd name="connsiteY6" fmla="*/ 204610 h 204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5261" h="204610">
                    <a:moveTo>
                      <a:pt x="0" y="90310"/>
                    </a:moveTo>
                    <a:cubicBezTo>
                      <a:pt x="8113" y="74082"/>
                      <a:pt x="16227" y="57855"/>
                      <a:pt x="33866" y="43744"/>
                    </a:cubicBezTo>
                    <a:cubicBezTo>
                      <a:pt x="51505" y="29633"/>
                      <a:pt x="78316" y="11288"/>
                      <a:pt x="105833" y="5644"/>
                    </a:cubicBezTo>
                    <a:cubicBezTo>
                      <a:pt x="133350" y="0"/>
                      <a:pt x="167921" y="705"/>
                      <a:pt x="198966" y="9877"/>
                    </a:cubicBezTo>
                    <a:cubicBezTo>
                      <a:pt x="230011" y="19049"/>
                      <a:pt x="271639" y="46566"/>
                      <a:pt x="292100" y="60677"/>
                    </a:cubicBezTo>
                    <a:cubicBezTo>
                      <a:pt x="312561" y="74788"/>
                      <a:pt x="318205" y="70555"/>
                      <a:pt x="321733" y="94544"/>
                    </a:cubicBezTo>
                    <a:cubicBezTo>
                      <a:pt x="325261" y="118533"/>
                      <a:pt x="313266" y="204610"/>
                      <a:pt x="313266" y="204610"/>
                    </a:cubicBezTo>
                  </a:path>
                </a:pathLst>
              </a:cu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800" dirty="0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44DEC43-D8B6-0E4D-A68B-6190697BBDD9}"/>
                  </a:ext>
                </a:extLst>
              </p:cNvPr>
              <p:cNvCxnSpPr>
                <a:cxnSpLocks/>
                <a:stCxn id="31" idx="0"/>
                <a:endCxn id="31" idx="6"/>
              </p:cNvCxnSpPr>
              <p:nvPr/>
            </p:nvCxnSpPr>
            <p:spPr>
              <a:xfrm>
                <a:off x="7082635" y="3644684"/>
                <a:ext cx="313266" cy="11430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81C2F84-4021-7B40-A4F0-BAC94CC24E8C}"/>
                  </a:ext>
                </a:extLst>
              </p:cNvPr>
              <p:cNvCxnSpPr>
                <a:cxnSpLocks/>
                <a:endCxn id="31" idx="0"/>
              </p:cNvCxnSpPr>
              <p:nvPr/>
            </p:nvCxnSpPr>
            <p:spPr>
              <a:xfrm>
                <a:off x="6937906" y="3606407"/>
                <a:ext cx="144729" cy="38277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95250" dist="254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D49DDAD-D3CD-164B-8266-4BEA86078547}"/>
                  </a:ext>
                </a:extLst>
              </p:cNvPr>
              <p:cNvCxnSpPr/>
              <p:nvPr/>
            </p:nvCxnSpPr>
            <p:spPr>
              <a:xfrm rot="5400000">
                <a:off x="7026279" y="3702628"/>
                <a:ext cx="112712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95250" dist="12700" algn="tl" rotWithShape="0">
                  <a:srgbClr val="000000"/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921A9070-FD34-E945-B11D-1A46A7281A4F}"/>
                  </a:ext>
                </a:extLst>
              </p:cNvPr>
              <p:cNvCxnSpPr/>
              <p:nvPr/>
            </p:nvCxnSpPr>
            <p:spPr>
              <a:xfrm rot="5400000">
                <a:off x="6973365" y="3824603"/>
                <a:ext cx="118536" cy="1589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95250" dist="12700" algn="tl" rotWithShape="0">
                  <a:srgbClr val="000000"/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95F9C1D2-2B0E-9547-A2D9-903F8C93A020}"/>
                  </a:ext>
                </a:extLst>
              </p:cNvPr>
              <p:cNvCxnSpPr/>
              <p:nvPr/>
            </p:nvCxnSpPr>
            <p:spPr>
              <a:xfrm rot="16200000" flipH="1">
                <a:off x="7030515" y="3879636"/>
                <a:ext cx="54239" cy="5159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95250" dist="12700" algn="tl" rotWithShape="0">
                  <a:srgbClr val="000000"/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653B221-D2E4-F247-94FA-A59EEDC87114}"/>
                  </a:ext>
                </a:extLst>
              </p:cNvPr>
              <p:cNvCxnSpPr/>
              <p:nvPr/>
            </p:nvCxnSpPr>
            <p:spPr>
              <a:xfrm rot="5400000">
                <a:off x="6982358" y="4032034"/>
                <a:ext cx="198967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21180000" algn="tl" rotWithShape="0">
                  <a:srgbClr val="000000">
                    <a:alpha val="45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D94DFA2E-945F-DE4D-9E7B-5CCAFAA0470B}"/>
                  </a:ext>
                </a:extLst>
              </p:cNvPr>
              <p:cNvCxnSpPr/>
              <p:nvPr/>
            </p:nvCxnSpPr>
            <p:spPr>
              <a:xfrm rot="10800000" flipV="1">
                <a:off x="7030254" y="3758984"/>
                <a:ext cx="53177" cy="794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95250" dist="25400" algn="tl" rotWithShape="0">
                  <a:srgbClr val="000000"/>
                </a:outerShdw>
              </a:effectLst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FAEB725-0EB1-0E4E-88BA-97BFEA351A36}"/>
                  </a:ext>
                </a:extLst>
              </p:cNvPr>
              <p:cNvSpPr/>
              <p:nvPr/>
            </p:nvSpPr>
            <p:spPr>
              <a:xfrm>
                <a:off x="6980021" y="3793923"/>
                <a:ext cx="56582" cy="42681"/>
              </a:xfrm>
              <a:prstGeom prst="rect">
                <a:avLst/>
              </a:prstGeom>
              <a:solidFill>
                <a:schemeClr val="tx1">
                  <a:alpha val="1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95250" dist="38100" dir="2700000" algn="tl" rotWithShape="0">
                  <a:srgbClr val="000000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800" dirty="0"/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47BE090A-BE52-C540-BBE8-162EE70AD351}"/>
                  </a:ext>
                </a:extLst>
              </p:cNvPr>
              <p:cNvCxnSpPr/>
              <p:nvPr/>
            </p:nvCxnSpPr>
            <p:spPr>
              <a:xfrm rot="10800000">
                <a:off x="6951401" y="4000019"/>
                <a:ext cx="78852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728C2267-B21A-984B-A2C6-987C0C6FA307}"/>
                  </a:ext>
                </a:extLst>
              </p:cNvPr>
              <p:cNvCxnSpPr/>
              <p:nvPr/>
            </p:nvCxnSpPr>
            <p:spPr>
              <a:xfrm rot="16200000" flipH="1">
                <a:off x="6966312" y="4065549"/>
                <a:ext cx="181061" cy="5317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7C6D3CD2-5D24-D143-8B91-47E69EA683CF}"/>
                  </a:ext>
                </a:extLst>
              </p:cNvPr>
              <p:cNvCxnSpPr/>
              <p:nvPr/>
            </p:nvCxnSpPr>
            <p:spPr>
              <a:xfrm flipV="1">
                <a:off x="7083432" y="4001608"/>
                <a:ext cx="247911" cy="181061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46FA85A5-ED9F-E342-A5BC-D40AD6188964}"/>
                  </a:ext>
                </a:extLst>
              </p:cNvPr>
              <p:cNvCxnSpPr/>
              <p:nvPr/>
            </p:nvCxnSpPr>
            <p:spPr>
              <a:xfrm rot="5400000">
                <a:off x="7128841" y="3750171"/>
                <a:ext cx="87504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6200000" algn="tl" rotWithShape="0">
                  <a:srgbClr val="000000">
                    <a:alpha val="45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1229CAD2-91D8-3940-8098-0801059BE11B}"/>
                  </a:ext>
                </a:extLst>
              </p:cNvPr>
              <p:cNvCxnSpPr/>
              <p:nvPr/>
            </p:nvCxnSpPr>
            <p:spPr>
              <a:xfrm rot="5400000">
                <a:off x="7135030" y="3864030"/>
                <a:ext cx="138627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6200000" algn="tl" rotWithShape="0">
                  <a:srgbClr val="000000">
                    <a:alpha val="45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957D01B-0D2D-6341-9282-7828D9E8E129}"/>
                  </a:ext>
                </a:extLst>
              </p:cNvPr>
              <p:cNvCxnSpPr/>
              <p:nvPr/>
            </p:nvCxnSpPr>
            <p:spPr>
              <a:xfrm flipV="1">
                <a:off x="7203549" y="3933344"/>
                <a:ext cx="127794" cy="2382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6200000" algn="tl" rotWithShape="0">
                  <a:srgbClr val="000000">
                    <a:alpha val="45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BCE3C77B-A9A6-F740-9572-F58A16007171}"/>
                  </a:ext>
                </a:extLst>
              </p:cNvPr>
              <p:cNvCxnSpPr/>
              <p:nvPr/>
            </p:nvCxnSpPr>
            <p:spPr>
              <a:xfrm rot="5400000">
                <a:off x="7310177" y="3822220"/>
                <a:ext cx="112182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32639" dir="948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8EA41010-C8DD-7A44-9EC2-0BF11EA241A7}"/>
                  </a:ext>
                </a:extLst>
              </p:cNvPr>
              <p:cNvCxnSpPr/>
              <p:nvPr/>
            </p:nvCxnSpPr>
            <p:spPr>
              <a:xfrm rot="16200000" flipH="1">
                <a:off x="7357978" y="3888189"/>
                <a:ext cx="59003" cy="40833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32639" dir="948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B8581D37-EC38-074F-B2D9-A8F61DE56074}"/>
                  </a:ext>
                </a:extLst>
              </p:cNvPr>
              <p:cNvCxnSpPr/>
              <p:nvPr/>
            </p:nvCxnSpPr>
            <p:spPr>
              <a:xfrm rot="5400000">
                <a:off x="6782288" y="4156431"/>
                <a:ext cx="312825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161F6D6-8BCC-844B-B8C2-18A6BDAE86AC}"/>
                  </a:ext>
                </a:extLst>
              </p:cNvPr>
              <p:cNvCxnSpPr/>
              <p:nvPr/>
            </p:nvCxnSpPr>
            <p:spPr>
              <a:xfrm rot="16200000" flipV="1">
                <a:off x="6809716" y="4004122"/>
                <a:ext cx="132293" cy="1240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69136A4A-0250-2C4C-8BE5-626EE9981A50}"/>
                  </a:ext>
                </a:extLst>
              </p:cNvPr>
              <p:cNvCxnSpPr/>
              <p:nvPr/>
            </p:nvCxnSpPr>
            <p:spPr>
              <a:xfrm rot="5400000">
                <a:off x="6692330" y="4061182"/>
                <a:ext cx="182650" cy="60324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C287523-B898-D94D-816B-BD42D88920FD}"/>
                  </a:ext>
                </a:extLst>
              </p:cNvPr>
              <p:cNvCxnSpPr/>
              <p:nvPr/>
            </p:nvCxnSpPr>
            <p:spPr>
              <a:xfrm rot="16200000" flipH="1">
                <a:off x="6740396" y="4195765"/>
                <a:ext cx="169866" cy="143674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755192C8-FB6A-384D-9285-42D63624F361}"/>
                  </a:ext>
                </a:extLst>
              </p:cNvPr>
              <p:cNvCxnSpPr/>
              <p:nvPr/>
            </p:nvCxnSpPr>
            <p:spPr>
              <a:xfrm rot="5400000">
                <a:off x="6874672" y="4335334"/>
                <a:ext cx="84931" cy="4153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FD5DDC05-A0E4-254D-BC1D-1F255A4AB58A}"/>
                  </a:ext>
                </a:extLst>
              </p:cNvPr>
              <p:cNvCxnSpPr/>
              <p:nvPr/>
            </p:nvCxnSpPr>
            <p:spPr>
              <a:xfrm rot="16200000" flipH="1">
                <a:off x="6927723" y="4337314"/>
                <a:ext cx="126206" cy="78853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20000" dir="1032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8E8A373A-9BF9-5248-AB03-F397B6CC70F5}"/>
                  </a:ext>
                </a:extLst>
              </p:cNvPr>
              <p:cNvCxnSpPr/>
              <p:nvPr/>
            </p:nvCxnSpPr>
            <p:spPr>
              <a:xfrm rot="5400000">
                <a:off x="6884068" y="4493683"/>
                <a:ext cx="200025" cy="92347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20000" dir="1032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282F7A87-8BD3-0D4B-B283-0704A84F2E4D}"/>
                  </a:ext>
                </a:extLst>
              </p:cNvPr>
              <p:cNvCxnSpPr/>
              <p:nvPr/>
            </p:nvCxnSpPr>
            <p:spPr>
              <a:xfrm rot="5400000">
                <a:off x="6579000" y="4957237"/>
                <a:ext cx="676275" cy="4153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75B2668C-497A-1447-8414-7A8884C33BAE}"/>
                  </a:ext>
                </a:extLst>
              </p:cNvPr>
              <p:cNvCxnSpPr/>
              <p:nvPr/>
            </p:nvCxnSpPr>
            <p:spPr>
              <a:xfrm>
                <a:off x="6896368" y="5316144"/>
                <a:ext cx="83653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FC495731-48DA-7849-8A23-03958C78796B}"/>
                  </a:ext>
                </a:extLst>
              </p:cNvPr>
              <p:cNvCxnSpPr/>
              <p:nvPr/>
            </p:nvCxnSpPr>
            <p:spPr>
              <a:xfrm>
                <a:off x="6939495" y="5265344"/>
                <a:ext cx="232304" cy="3175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C73936A5-1EB5-3844-8CD3-47738804A756}"/>
                  </a:ext>
                </a:extLst>
              </p:cNvPr>
              <p:cNvCxnSpPr/>
              <p:nvPr/>
            </p:nvCxnSpPr>
            <p:spPr>
              <a:xfrm>
                <a:off x="7173387" y="5243119"/>
                <a:ext cx="281781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7139ADA1-D9F8-1B41-8479-4364488EB753}"/>
                  </a:ext>
                </a:extLst>
              </p:cNvPr>
              <p:cNvCxnSpPr/>
              <p:nvPr/>
            </p:nvCxnSpPr>
            <p:spPr>
              <a:xfrm rot="16200000" flipH="1">
                <a:off x="7293640" y="5081591"/>
                <a:ext cx="234950" cy="88105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98519559-409F-894F-8C36-EC0142E0777B}"/>
                  </a:ext>
                </a:extLst>
              </p:cNvPr>
              <p:cNvCxnSpPr/>
              <p:nvPr/>
            </p:nvCxnSpPr>
            <p:spPr>
              <a:xfrm rot="5400000" flipH="1" flipV="1">
                <a:off x="7143622" y="4785522"/>
                <a:ext cx="444499" cy="794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3A212534-913F-764C-A38E-8676867D8765}"/>
                  </a:ext>
                </a:extLst>
              </p:cNvPr>
              <p:cNvCxnSpPr/>
              <p:nvPr/>
            </p:nvCxnSpPr>
            <p:spPr>
              <a:xfrm rot="16200000" flipV="1">
                <a:off x="7257922" y="4456116"/>
                <a:ext cx="123825" cy="91281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19939" dir="18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66F5F771-EBFA-A146-A259-C0186409A778}"/>
                  </a:ext>
                </a:extLst>
              </p:cNvPr>
              <p:cNvCxnSpPr/>
              <p:nvPr/>
            </p:nvCxnSpPr>
            <p:spPr>
              <a:xfrm rot="5400000" flipH="1" flipV="1">
                <a:off x="7224584" y="4298955"/>
                <a:ext cx="190501" cy="9128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19939" dir="18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0EB8F000-5C96-8647-94CB-3AA512CA3DEB}"/>
                  </a:ext>
                </a:extLst>
              </p:cNvPr>
              <p:cNvCxnSpPr/>
              <p:nvPr/>
            </p:nvCxnSpPr>
            <p:spPr>
              <a:xfrm rot="5400000" flipH="1" flipV="1">
                <a:off x="7240812" y="4124682"/>
                <a:ext cx="249325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25400" dir="213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24A09848-23A2-1C4F-BFE9-E8D322122FF2}"/>
                  </a:ext>
                </a:extLst>
              </p:cNvPr>
              <p:cNvCxnSpPr/>
              <p:nvPr/>
            </p:nvCxnSpPr>
            <p:spPr>
              <a:xfrm flipV="1">
                <a:off x="7364680" y="4001608"/>
                <a:ext cx="90488" cy="1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0FDDBF12-2C45-4740-9A91-9FE381EB4BD9}"/>
                  </a:ext>
                </a:extLst>
              </p:cNvPr>
              <p:cNvCxnSpPr/>
              <p:nvPr/>
            </p:nvCxnSpPr>
            <p:spPr>
              <a:xfrm rot="5400000">
                <a:off x="7334520" y="4471594"/>
                <a:ext cx="200024" cy="136525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AC124F5-BDA5-7A4C-9CC5-751E85B2E551}"/>
                  </a:ext>
                </a:extLst>
              </p:cNvPr>
              <p:cNvCxnSpPr/>
              <p:nvPr/>
            </p:nvCxnSpPr>
            <p:spPr>
              <a:xfrm rot="16200000" flipH="1">
                <a:off x="7349335" y="4267072"/>
                <a:ext cx="64294" cy="2883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25400" dir="213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FB73FEBC-F9F9-D241-B2F2-35D0C6FE91AD}"/>
                  </a:ext>
                </a:extLst>
              </p:cNvPr>
              <p:cNvCxnSpPr/>
              <p:nvPr/>
            </p:nvCxnSpPr>
            <p:spPr>
              <a:xfrm rot="5400000">
                <a:off x="7332005" y="4375948"/>
                <a:ext cx="126998" cy="793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25400" dir="213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18F623CF-0D09-2348-AF1C-7FD9F5830CE4}"/>
                  </a:ext>
                </a:extLst>
              </p:cNvPr>
              <p:cNvCxnSpPr/>
              <p:nvPr/>
            </p:nvCxnSpPr>
            <p:spPr>
              <a:xfrm rot="5400000">
                <a:off x="7328571" y="4444210"/>
                <a:ext cx="70900" cy="65356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25400" dir="213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22CCF2B3-B4FE-414D-8E6F-DC51B30D6B42}"/>
                  </a:ext>
                </a:extLst>
              </p:cNvPr>
              <p:cNvCxnSpPr/>
              <p:nvPr/>
            </p:nvCxnSpPr>
            <p:spPr>
              <a:xfrm rot="5400000">
                <a:off x="7242842" y="3968666"/>
                <a:ext cx="62704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6200000" algn="tl" rotWithShape="0">
                  <a:srgbClr val="000000">
                    <a:alpha val="45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E79C4120-7AF0-8742-A3BC-0528899BAC36}"/>
                  </a:ext>
                </a:extLst>
              </p:cNvPr>
              <p:cNvCxnSpPr/>
              <p:nvPr/>
            </p:nvCxnSpPr>
            <p:spPr>
              <a:xfrm rot="10800000">
                <a:off x="7203550" y="4001609"/>
                <a:ext cx="69851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6200000" algn="tl" rotWithShape="0">
                  <a:srgbClr val="000000">
                    <a:alpha val="45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185DCD8F-7B42-1246-82BF-E7E3E70A5891}"/>
                  </a:ext>
                </a:extLst>
              </p:cNvPr>
              <p:cNvCxnSpPr/>
              <p:nvPr/>
            </p:nvCxnSpPr>
            <p:spPr>
              <a:xfrm rot="5400000">
                <a:off x="7164613" y="4042134"/>
                <a:ext cx="77872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6200000" algn="tl" rotWithShape="0">
                  <a:srgbClr val="000000">
                    <a:alpha val="45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35EF4417-E64F-7C4A-B554-90E500B831BD}"/>
                  </a:ext>
                </a:extLst>
              </p:cNvPr>
              <p:cNvCxnSpPr/>
              <p:nvPr/>
            </p:nvCxnSpPr>
            <p:spPr>
              <a:xfrm rot="5400000">
                <a:off x="6575163" y="5644755"/>
                <a:ext cx="752475" cy="2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0E60EB45-C1FA-2049-9C86-CCA0355DF1E5}"/>
                  </a:ext>
                </a:extLst>
              </p:cNvPr>
              <p:cNvCxnSpPr/>
              <p:nvPr/>
            </p:nvCxnSpPr>
            <p:spPr>
              <a:xfrm rot="5400000" flipH="1" flipV="1">
                <a:off x="6922849" y="5963823"/>
                <a:ext cx="85725" cy="28619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4B14E499-C8FD-4C45-A388-C5A244AE4031}"/>
                  </a:ext>
                </a:extLst>
              </p:cNvPr>
              <p:cNvCxnSpPr/>
              <p:nvPr/>
            </p:nvCxnSpPr>
            <p:spPr>
              <a:xfrm>
                <a:off x="6980021" y="5935270"/>
                <a:ext cx="50232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78484C36-1365-9D41-B90B-C2A7DCC92536}"/>
                  </a:ext>
                </a:extLst>
              </p:cNvPr>
              <p:cNvCxnSpPr/>
              <p:nvPr/>
            </p:nvCxnSpPr>
            <p:spPr>
              <a:xfrm rot="5400000" flipH="1" flipV="1">
                <a:off x="7004853" y="5903520"/>
                <a:ext cx="63501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E24EC707-BAE0-A44D-99F0-DD43C1EAC18A}"/>
                  </a:ext>
                </a:extLst>
              </p:cNvPr>
              <p:cNvCxnSpPr/>
              <p:nvPr/>
            </p:nvCxnSpPr>
            <p:spPr>
              <a:xfrm rot="5400000" flipH="1" flipV="1">
                <a:off x="7040963" y="5845179"/>
                <a:ext cx="54769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63140029-4F0C-6947-9707-FFE923BA2E4E}"/>
                  </a:ext>
                </a:extLst>
              </p:cNvPr>
              <p:cNvCxnSpPr/>
              <p:nvPr/>
            </p:nvCxnSpPr>
            <p:spPr>
              <a:xfrm rot="16200000" flipV="1">
                <a:off x="6983422" y="5766201"/>
                <a:ext cx="99219" cy="5556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A8C1FB6F-4253-8445-8FD0-327C9CCD4EC7}"/>
                  </a:ext>
                </a:extLst>
              </p:cNvPr>
              <p:cNvCxnSpPr/>
              <p:nvPr/>
            </p:nvCxnSpPr>
            <p:spPr>
              <a:xfrm rot="5400000">
                <a:off x="6999557" y="5482038"/>
                <a:ext cx="474662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D9C0748E-C9EB-A94C-ADE0-4889A7136A82}"/>
                  </a:ext>
                </a:extLst>
              </p:cNvPr>
              <p:cNvCxnSpPr/>
              <p:nvPr/>
            </p:nvCxnSpPr>
            <p:spPr>
              <a:xfrm rot="5400000">
                <a:off x="7224584" y="5768979"/>
                <a:ext cx="97632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014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6DDC3AF8-1E24-584D-8039-15318BF6C510}"/>
                  </a:ext>
                </a:extLst>
              </p:cNvPr>
              <p:cNvCxnSpPr/>
              <p:nvPr/>
            </p:nvCxnSpPr>
            <p:spPr>
              <a:xfrm rot="5400000">
                <a:off x="7177754" y="5876929"/>
                <a:ext cx="116681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014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E3BFE4B1-8C7F-A242-96FF-B432E08843BB}"/>
                  </a:ext>
                </a:extLst>
              </p:cNvPr>
              <p:cNvCxnSpPr/>
              <p:nvPr/>
            </p:nvCxnSpPr>
            <p:spPr>
              <a:xfrm rot="5400000">
                <a:off x="7087661" y="5878120"/>
                <a:ext cx="117476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014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3022B63D-A3D3-1C43-9FA9-4BF95BB7EACA}"/>
                  </a:ext>
                </a:extLst>
              </p:cNvPr>
              <p:cNvCxnSpPr/>
              <p:nvPr/>
            </p:nvCxnSpPr>
            <p:spPr>
              <a:xfrm rot="5400000">
                <a:off x="7161084" y="5979323"/>
                <a:ext cx="83343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014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D3AFFEA0-FFF3-F545-A400-E838DB6C17A3}"/>
                  </a:ext>
                </a:extLst>
              </p:cNvPr>
              <p:cNvSpPr/>
              <p:nvPr/>
            </p:nvSpPr>
            <p:spPr>
              <a:xfrm>
                <a:off x="7452254" y="4003282"/>
                <a:ext cx="53446" cy="438150"/>
              </a:xfrm>
              <a:custGeom>
                <a:avLst/>
                <a:gdLst>
                  <a:gd name="connsiteX0" fmla="*/ 0 w 53446"/>
                  <a:gd name="connsiteY0" fmla="*/ 0 h 438150"/>
                  <a:gd name="connsiteX1" fmla="*/ 12700 w 53446"/>
                  <a:gd name="connsiteY1" fmla="*/ 107950 h 438150"/>
                  <a:gd name="connsiteX2" fmla="*/ 47625 w 53446"/>
                  <a:gd name="connsiteY2" fmla="*/ 269875 h 438150"/>
                  <a:gd name="connsiteX3" fmla="*/ 47625 w 53446"/>
                  <a:gd name="connsiteY3" fmla="*/ 438150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46" h="438150">
                    <a:moveTo>
                      <a:pt x="0" y="0"/>
                    </a:moveTo>
                    <a:cubicBezTo>
                      <a:pt x="2381" y="31485"/>
                      <a:pt x="4762" y="62971"/>
                      <a:pt x="12700" y="107950"/>
                    </a:cubicBezTo>
                    <a:cubicBezTo>
                      <a:pt x="20638" y="152929"/>
                      <a:pt x="41804" y="214842"/>
                      <a:pt x="47625" y="269875"/>
                    </a:cubicBezTo>
                    <a:cubicBezTo>
                      <a:pt x="53446" y="324908"/>
                      <a:pt x="47625" y="438150"/>
                      <a:pt x="47625" y="438150"/>
                    </a:cubicBezTo>
                  </a:path>
                </a:pathLst>
              </a:cu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800" dirty="0"/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5E1B83F9-845E-064D-B7F6-F5CFC87851FD}"/>
                  </a:ext>
                </a:extLst>
              </p:cNvPr>
              <p:cNvCxnSpPr/>
              <p:nvPr/>
            </p:nvCxnSpPr>
            <p:spPr>
              <a:xfrm rot="16200000" flipH="1">
                <a:off x="7130127" y="5949160"/>
                <a:ext cx="85724" cy="57944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014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6A2AB00E-E5B4-4E41-8C0F-B17CBD71F055}"/>
                  </a:ext>
                </a:extLst>
              </p:cNvPr>
              <p:cNvCxnSpPr/>
              <p:nvPr/>
            </p:nvCxnSpPr>
            <p:spPr>
              <a:xfrm>
                <a:off x="7205138" y="5938445"/>
                <a:ext cx="30956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014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E57D6BD2-B191-B94A-8D8E-1B6EF6371775}"/>
                  </a:ext>
                </a:extLst>
              </p:cNvPr>
              <p:cNvCxnSpPr/>
              <p:nvPr/>
            </p:nvCxnSpPr>
            <p:spPr>
              <a:xfrm flipV="1">
                <a:off x="7236094" y="5819382"/>
                <a:ext cx="36512" cy="794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014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1A7A13C3-20A4-9A4A-9FBC-A597953D8E17}"/>
                  </a:ext>
                </a:extLst>
              </p:cNvPr>
              <p:cNvCxnSpPr/>
              <p:nvPr/>
            </p:nvCxnSpPr>
            <p:spPr>
              <a:xfrm>
                <a:off x="7237682" y="5709844"/>
                <a:ext cx="34924" cy="11113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014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E5D52392-789E-8F4C-8DD9-B81EF4739656}"/>
                  </a:ext>
                </a:extLst>
              </p:cNvPr>
              <p:cNvSpPr/>
              <p:nvPr/>
            </p:nvSpPr>
            <p:spPr>
              <a:xfrm>
                <a:off x="7017546" y="5269313"/>
                <a:ext cx="100013" cy="454025"/>
              </a:xfrm>
              <a:custGeom>
                <a:avLst/>
                <a:gdLst>
                  <a:gd name="connsiteX0" fmla="*/ 0 w 100013"/>
                  <a:gd name="connsiteY0" fmla="*/ 454025 h 454025"/>
                  <a:gd name="connsiteX1" fmla="*/ 47625 w 100013"/>
                  <a:gd name="connsiteY1" fmla="*/ 327025 h 454025"/>
                  <a:gd name="connsiteX2" fmla="*/ 95250 w 100013"/>
                  <a:gd name="connsiteY2" fmla="*/ 209550 h 454025"/>
                  <a:gd name="connsiteX3" fmla="*/ 76200 w 100013"/>
                  <a:gd name="connsiteY3" fmla="*/ 85725 h 454025"/>
                  <a:gd name="connsiteX4" fmla="*/ 73025 w 100013"/>
                  <a:gd name="connsiteY4" fmla="*/ 0 h 454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13" h="454025">
                    <a:moveTo>
                      <a:pt x="0" y="454025"/>
                    </a:moveTo>
                    <a:cubicBezTo>
                      <a:pt x="15875" y="410898"/>
                      <a:pt x="31750" y="367771"/>
                      <a:pt x="47625" y="327025"/>
                    </a:cubicBezTo>
                    <a:cubicBezTo>
                      <a:pt x="63500" y="286279"/>
                      <a:pt x="90488" y="249767"/>
                      <a:pt x="95250" y="209550"/>
                    </a:cubicBezTo>
                    <a:cubicBezTo>
                      <a:pt x="100013" y="169333"/>
                      <a:pt x="79904" y="120650"/>
                      <a:pt x="76200" y="85725"/>
                    </a:cubicBezTo>
                    <a:cubicBezTo>
                      <a:pt x="72496" y="50800"/>
                      <a:pt x="73025" y="0"/>
                      <a:pt x="73025" y="0"/>
                    </a:cubicBezTo>
                  </a:path>
                </a:pathLst>
              </a:cu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32639" dir="1002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800" dirty="0"/>
              </a:p>
            </p:txBody>
          </p: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EFA8F7C4-30E2-D546-9B5D-22482C3D4C14}"/>
                  </a:ext>
                </a:extLst>
              </p:cNvPr>
              <p:cNvCxnSpPr/>
              <p:nvPr/>
            </p:nvCxnSpPr>
            <p:spPr>
              <a:xfrm rot="5400000">
                <a:off x="6871358" y="4420406"/>
                <a:ext cx="88122" cy="159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32639" dir="72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4772C929-1FA8-9F42-96A4-43B2BFC2B28D}"/>
                  </a:ext>
                </a:extLst>
              </p:cNvPr>
              <p:cNvCxnSpPr/>
              <p:nvPr/>
            </p:nvCxnSpPr>
            <p:spPr>
              <a:xfrm>
                <a:off x="6914624" y="4455982"/>
                <a:ext cx="84447" cy="50537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32639" dir="72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612BA9CD-71EE-D34E-BFE3-FB0E9014B6BE}"/>
                  </a:ext>
                </a:extLst>
              </p:cNvPr>
              <p:cNvCxnSpPr/>
              <p:nvPr/>
            </p:nvCxnSpPr>
            <p:spPr>
              <a:xfrm rot="16200000" flipH="1">
                <a:off x="7396341" y="3944106"/>
                <a:ext cx="67468" cy="4435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32639" dir="948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6B9BAF73-372F-EF41-82AE-AC45C01B92DC}"/>
                  </a:ext>
                </a:extLst>
              </p:cNvPr>
              <p:cNvCxnSpPr/>
              <p:nvPr/>
            </p:nvCxnSpPr>
            <p:spPr>
              <a:xfrm rot="5400000">
                <a:off x="7300388" y="3969063"/>
                <a:ext cx="61911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BBCFBBB9-F82B-9347-91AD-5D752F578FEE}"/>
                  </a:ext>
                </a:extLst>
              </p:cNvPr>
              <p:cNvCxnSpPr/>
              <p:nvPr/>
            </p:nvCxnSpPr>
            <p:spPr>
              <a:xfrm flipV="1">
                <a:off x="7331343" y="4003282"/>
                <a:ext cx="35720" cy="71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3520524-F6E1-1642-A04A-22E35770E7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31522" y="3708437"/>
              <a:ext cx="393192" cy="39319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2">
                  <a:lumMod val="75000"/>
                </a:schemeClr>
              </a:solidFill>
            </a:ln>
            <a:effectLst>
              <a:outerShdw blurRad="40000" dist="73787" dir="33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79C0A29-7CCD-1F44-96C6-759B9C67136B}"/>
                </a:ext>
              </a:extLst>
            </p:cNvPr>
            <p:cNvSpPr txBox="1"/>
            <p:nvPr/>
          </p:nvSpPr>
          <p:spPr>
            <a:xfrm>
              <a:off x="8323055" y="3752371"/>
              <a:ext cx="2803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1 T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2C02340-DFCE-D841-8309-2E592777F6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5094" y="4173992"/>
              <a:ext cx="393192" cy="39319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2">
                  <a:lumMod val="75000"/>
                </a:schemeClr>
              </a:solidFill>
            </a:ln>
            <a:effectLst>
              <a:outerShdw blurRad="40000" dist="73787" dir="33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A294FE0-188D-B743-BC6E-B0BEEC05FBD3}"/>
                </a:ext>
              </a:extLst>
            </p:cNvPr>
            <p:cNvSpPr txBox="1"/>
            <p:nvPr/>
          </p:nvSpPr>
          <p:spPr>
            <a:xfrm>
              <a:off x="128891" y="4209459"/>
              <a:ext cx="3681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4.6 T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678CDD7-B0CD-AC46-B17A-EBEEF8BB2BB1}"/>
                </a:ext>
              </a:extLst>
            </p:cNvPr>
            <p:cNvCxnSpPr/>
            <p:nvPr/>
          </p:nvCxnSpPr>
          <p:spPr>
            <a:xfrm flipV="1">
              <a:off x="2155654" y="3797439"/>
              <a:ext cx="1975281" cy="681321"/>
            </a:xfrm>
            <a:prstGeom prst="line">
              <a:avLst/>
            </a:prstGeom>
            <a:ln w="19050">
              <a:solidFill>
                <a:srgbClr val="FF0000"/>
              </a:solidFill>
              <a:head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F668C33-549E-9948-B178-0E811A9287B7}"/>
                </a:ext>
              </a:extLst>
            </p:cNvPr>
            <p:cNvSpPr txBox="1"/>
            <p:nvPr/>
          </p:nvSpPr>
          <p:spPr>
            <a:xfrm>
              <a:off x="6426198" y="5922486"/>
              <a:ext cx="11114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Stopping Target</a:t>
              </a:r>
              <a:endParaRPr lang="en-US" sz="1600" baseline="30000" dirty="0">
                <a:latin typeface="Symbol" charset="2"/>
                <a:cs typeface="Symbol" charset="2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F744399-740D-A841-8D1D-20A81C9589AF}"/>
                </a:ext>
              </a:extLst>
            </p:cNvPr>
            <p:cNvCxnSpPr/>
            <p:nvPr/>
          </p:nvCxnSpPr>
          <p:spPr>
            <a:xfrm flipH="1" flipV="1">
              <a:off x="5786879" y="5175957"/>
              <a:ext cx="745320" cy="886112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3339949-556A-1645-8310-6B13201D6178}"/>
                </a:ext>
              </a:extLst>
            </p:cNvPr>
            <p:cNvSpPr txBox="1"/>
            <p:nvPr/>
          </p:nvSpPr>
          <p:spPr>
            <a:xfrm>
              <a:off x="7730665" y="5723515"/>
              <a:ext cx="5885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Tracker</a:t>
              </a:r>
              <a:endParaRPr lang="en-US" sz="1600" baseline="30000" dirty="0">
                <a:latin typeface="Symbol" charset="2"/>
                <a:cs typeface="Symbol" charset="2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6EB3D1D-C727-5242-AED1-1275A21F6369}"/>
                </a:ext>
              </a:extLst>
            </p:cNvPr>
            <p:cNvCxnSpPr/>
            <p:nvPr/>
          </p:nvCxnSpPr>
          <p:spPr>
            <a:xfrm flipH="1" flipV="1">
              <a:off x="7095066" y="4972640"/>
              <a:ext cx="711215" cy="833707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129C982-229A-3B4A-963D-87C10E8898E1}"/>
                </a:ext>
              </a:extLst>
            </p:cNvPr>
            <p:cNvCxnSpPr>
              <a:cxnSpLocks/>
            </p:cNvCxnSpPr>
            <p:nvPr/>
          </p:nvCxnSpPr>
          <p:spPr>
            <a:xfrm>
              <a:off x="7724776" y="4820592"/>
              <a:ext cx="318691" cy="587749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D344B42-D19E-A64E-9D49-731DA3934FD5}"/>
                </a:ext>
              </a:extLst>
            </p:cNvPr>
            <p:cNvCxnSpPr>
              <a:cxnSpLocks/>
            </p:cNvCxnSpPr>
            <p:nvPr/>
          </p:nvCxnSpPr>
          <p:spPr>
            <a:xfrm>
              <a:off x="8021285" y="4760498"/>
              <a:ext cx="13980" cy="612613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4" name="Picture 2">
            <a:extLst>
              <a:ext uri="{FF2B5EF4-FFF2-40B4-BE49-F238E27FC236}">
                <a16:creationId xmlns:a16="http://schemas.microsoft.com/office/drawing/2014/main" id="{A12E84C8-3511-D54D-B33F-DC476AA805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165" y="2635275"/>
            <a:ext cx="2075249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96" descr="title_header_16x9.pdf">
            <a:extLst>
              <a:ext uri="{FF2B5EF4-FFF2-40B4-BE49-F238E27FC236}">
                <a16:creationId xmlns:a16="http://schemas.microsoft.com/office/drawing/2014/main" id="{95A71343-421D-2D47-B7E8-541FB096EC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09629"/>
            <a:ext cx="12015708" cy="31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3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1" y="971551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96333" y="6504214"/>
            <a:ext cx="552451" cy="237285"/>
          </a:xfrm>
        </p:spPr>
        <p:txBody>
          <a:bodyPr/>
          <a:lstStyle>
            <a:lvl1pPr>
              <a:defRPr sz="900" b="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81782D4-55A0-481A-9D63-D000E34474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0369" y="6522786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S.Miscetti | Calorimeter Overview @ CSN1 referee meeting</a:t>
            </a:r>
            <a:endParaRPr lang="en-US" b="1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6B51727-C056-4376-BC20-DAC6FD8DA3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38145" y="6504214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876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899" y="4963773"/>
            <a:ext cx="11332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3951842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BDEC95-081F-6B41-82E3-709BD09A0343}"/>
              </a:ext>
            </a:extLst>
          </p:cNvPr>
          <p:cNvGrpSpPr/>
          <p:nvPr userDrawn="1"/>
        </p:nvGrpSpPr>
        <p:grpSpPr>
          <a:xfrm>
            <a:off x="482036" y="1146780"/>
            <a:ext cx="11002946" cy="2552603"/>
            <a:chOff x="128891" y="3708437"/>
            <a:chExt cx="8868710" cy="2552603"/>
          </a:xfrm>
        </p:grpSpPr>
        <p:pic>
          <p:nvPicPr>
            <p:cNvPr id="11" name="Picture 10" descr="mu2edisk.pdf">
              <a:extLst>
                <a:ext uri="{FF2B5EF4-FFF2-40B4-BE49-F238E27FC236}">
                  <a16:creationId xmlns:a16="http://schemas.microsoft.com/office/drawing/2014/main" id="{8D6825AA-8A21-AA43-A7E3-0EA90CD1B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7" t="37332" r="8605" b="49337"/>
            <a:stretch/>
          </p:blipFill>
          <p:spPr>
            <a:xfrm>
              <a:off x="262126" y="4033577"/>
              <a:ext cx="8708476" cy="189314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4207B76-9311-6B4B-BBDC-1C82250BE795}"/>
                </a:ext>
              </a:extLst>
            </p:cNvPr>
            <p:cNvSpPr txBox="1"/>
            <p:nvPr/>
          </p:nvSpPr>
          <p:spPr>
            <a:xfrm>
              <a:off x="262126" y="3815043"/>
              <a:ext cx="1562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3C3C3C"/>
                  </a:solidFill>
                </a:rPr>
                <a:t>Production Solenoid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54EBA4-F05F-3C4A-9503-59F1FDF769E4}"/>
                </a:ext>
              </a:extLst>
            </p:cNvPr>
            <p:cNvSpPr txBox="1"/>
            <p:nvPr/>
          </p:nvSpPr>
          <p:spPr>
            <a:xfrm>
              <a:off x="2894598" y="4204074"/>
              <a:ext cx="14611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3C3C3C"/>
                  </a:solidFill>
                </a:rPr>
                <a:t>Transport Solenoid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2BA4D6-137B-214D-B7F7-BD7D0EF996AA}"/>
                </a:ext>
              </a:extLst>
            </p:cNvPr>
            <p:cNvSpPr txBox="1"/>
            <p:nvPr/>
          </p:nvSpPr>
          <p:spPr>
            <a:xfrm>
              <a:off x="6044860" y="3916645"/>
              <a:ext cx="14048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3C3C3C"/>
                  </a:solidFill>
                </a:rPr>
                <a:t>Detector Solenoid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CC66A7C-74DA-C54F-B94B-DA6E8B18E02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833198" y="4478760"/>
              <a:ext cx="164403" cy="539243"/>
              <a:chOff x="6753492" y="3554374"/>
              <a:chExt cx="752208" cy="2467414"/>
            </a:xfrm>
            <a:effectLst/>
          </p:grpSpPr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712086BE-1057-744F-80B2-33076F1C258D}"/>
                  </a:ext>
                </a:extLst>
              </p:cNvPr>
              <p:cNvSpPr/>
              <p:nvPr/>
            </p:nvSpPr>
            <p:spPr>
              <a:xfrm>
                <a:off x="7100887" y="5263757"/>
                <a:ext cx="46567" cy="561975"/>
              </a:xfrm>
              <a:custGeom>
                <a:avLst/>
                <a:gdLst>
                  <a:gd name="connsiteX0" fmla="*/ 46567 w 46567"/>
                  <a:gd name="connsiteY0" fmla="*/ 561975 h 561975"/>
                  <a:gd name="connsiteX1" fmla="*/ 37042 w 46567"/>
                  <a:gd name="connsiteY1" fmla="*/ 482600 h 561975"/>
                  <a:gd name="connsiteX2" fmla="*/ 24342 w 46567"/>
                  <a:gd name="connsiteY2" fmla="*/ 371475 h 561975"/>
                  <a:gd name="connsiteX3" fmla="*/ 14817 w 46567"/>
                  <a:gd name="connsiteY3" fmla="*/ 257175 h 561975"/>
                  <a:gd name="connsiteX4" fmla="*/ 5292 w 46567"/>
                  <a:gd name="connsiteY4" fmla="*/ 165100 h 561975"/>
                  <a:gd name="connsiteX5" fmla="*/ 46567 w 46567"/>
                  <a:gd name="connsiteY5" fmla="*/ 0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567" h="561975">
                    <a:moveTo>
                      <a:pt x="46567" y="561975"/>
                    </a:moveTo>
                    <a:cubicBezTo>
                      <a:pt x="43656" y="538162"/>
                      <a:pt x="40746" y="514350"/>
                      <a:pt x="37042" y="482600"/>
                    </a:cubicBezTo>
                    <a:cubicBezTo>
                      <a:pt x="33338" y="450850"/>
                      <a:pt x="28046" y="409046"/>
                      <a:pt x="24342" y="371475"/>
                    </a:cubicBezTo>
                    <a:cubicBezTo>
                      <a:pt x="20638" y="333904"/>
                      <a:pt x="17992" y="291571"/>
                      <a:pt x="14817" y="257175"/>
                    </a:cubicBezTo>
                    <a:cubicBezTo>
                      <a:pt x="11642" y="222779"/>
                      <a:pt x="0" y="207962"/>
                      <a:pt x="5292" y="165100"/>
                    </a:cubicBezTo>
                    <a:cubicBezTo>
                      <a:pt x="10584" y="122238"/>
                      <a:pt x="46567" y="0"/>
                      <a:pt x="46567" y="0"/>
                    </a:cubicBezTo>
                  </a:path>
                </a:pathLst>
              </a:cu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20000" dir="72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800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3FE3249-00DA-5F4D-BC39-C1FF2184FAE1}"/>
                  </a:ext>
                </a:extLst>
              </p:cNvPr>
              <p:cNvSpPr/>
              <p:nvPr/>
            </p:nvSpPr>
            <p:spPr>
              <a:xfrm>
                <a:off x="7083431" y="3884666"/>
                <a:ext cx="120912" cy="115353"/>
              </a:xfrm>
              <a:prstGeom prst="rect">
                <a:avLst/>
              </a:prstGeom>
              <a:solidFill>
                <a:schemeClr val="tx1">
                  <a:alpha val="6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3975" dist="2540000" dir="2700000" algn="tl" rotWithShape="0">
                  <a:srgbClr val="000000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800" dirty="0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0E59DC59-C15C-7541-B9D6-8B05FCBC334B}"/>
                  </a:ext>
                </a:extLst>
              </p:cNvPr>
              <p:cNvSpPr/>
              <p:nvPr/>
            </p:nvSpPr>
            <p:spPr>
              <a:xfrm>
                <a:off x="7082635" y="3554374"/>
                <a:ext cx="325261" cy="204610"/>
              </a:xfrm>
              <a:custGeom>
                <a:avLst/>
                <a:gdLst>
                  <a:gd name="connsiteX0" fmla="*/ 0 w 325261"/>
                  <a:gd name="connsiteY0" fmla="*/ 90310 h 204610"/>
                  <a:gd name="connsiteX1" fmla="*/ 33866 w 325261"/>
                  <a:gd name="connsiteY1" fmla="*/ 43744 h 204610"/>
                  <a:gd name="connsiteX2" fmla="*/ 105833 w 325261"/>
                  <a:gd name="connsiteY2" fmla="*/ 5644 h 204610"/>
                  <a:gd name="connsiteX3" fmla="*/ 198966 w 325261"/>
                  <a:gd name="connsiteY3" fmla="*/ 9877 h 204610"/>
                  <a:gd name="connsiteX4" fmla="*/ 292100 w 325261"/>
                  <a:gd name="connsiteY4" fmla="*/ 60677 h 204610"/>
                  <a:gd name="connsiteX5" fmla="*/ 321733 w 325261"/>
                  <a:gd name="connsiteY5" fmla="*/ 94544 h 204610"/>
                  <a:gd name="connsiteX6" fmla="*/ 313266 w 325261"/>
                  <a:gd name="connsiteY6" fmla="*/ 204610 h 204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5261" h="204610">
                    <a:moveTo>
                      <a:pt x="0" y="90310"/>
                    </a:moveTo>
                    <a:cubicBezTo>
                      <a:pt x="8113" y="74082"/>
                      <a:pt x="16227" y="57855"/>
                      <a:pt x="33866" y="43744"/>
                    </a:cubicBezTo>
                    <a:cubicBezTo>
                      <a:pt x="51505" y="29633"/>
                      <a:pt x="78316" y="11288"/>
                      <a:pt x="105833" y="5644"/>
                    </a:cubicBezTo>
                    <a:cubicBezTo>
                      <a:pt x="133350" y="0"/>
                      <a:pt x="167921" y="705"/>
                      <a:pt x="198966" y="9877"/>
                    </a:cubicBezTo>
                    <a:cubicBezTo>
                      <a:pt x="230011" y="19049"/>
                      <a:pt x="271639" y="46566"/>
                      <a:pt x="292100" y="60677"/>
                    </a:cubicBezTo>
                    <a:cubicBezTo>
                      <a:pt x="312561" y="74788"/>
                      <a:pt x="318205" y="70555"/>
                      <a:pt x="321733" y="94544"/>
                    </a:cubicBezTo>
                    <a:cubicBezTo>
                      <a:pt x="325261" y="118533"/>
                      <a:pt x="313266" y="204610"/>
                      <a:pt x="313266" y="204610"/>
                    </a:cubicBezTo>
                  </a:path>
                </a:pathLst>
              </a:cu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800" dirty="0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44DEC43-D8B6-0E4D-A68B-6190697BBDD9}"/>
                  </a:ext>
                </a:extLst>
              </p:cNvPr>
              <p:cNvCxnSpPr>
                <a:cxnSpLocks/>
                <a:stCxn id="31" idx="0"/>
                <a:endCxn id="31" idx="6"/>
              </p:cNvCxnSpPr>
              <p:nvPr/>
            </p:nvCxnSpPr>
            <p:spPr>
              <a:xfrm>
                <a:off x="7082635" y="3644684"/>
                <a:ext cx="313266" cy="11430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81C2F84-4021-7B40-A4F0-BAC94CC24E8C}"/>
                  </a:ext>
                </a:extLst>
              </p:cNvPr>
              <p:cNvCxnSpPr>
                <a:cxnSpLocks/>
                <a:endCxn id="31" idx="0"/>
              </p:cNvCxnSpPr>
              <p:nvPr/>
            </p:nvCxnSpPr>
            <p:spPr>
              <a:xfrm>
                <a:off x="6937906" y="3606407"/>
                <a:ext cx="144729" cy="38277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95250" dist="254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D49DDAD-D3CD-164B-8266-4BEA86078547}"/>
                  </a:ext>
                </a:extLst>
              </p:cNvPr>
              <p:cNvCxnSpPr/>
              <p:nvPr/>
            </p:nvCxnSpPr>
            <p:spPr>
              <a:xfrm rot="5400000">
                <a:off x="7026279" y="3702628"/>
                <a:ext cx="112712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95250" dist="12700" algn="tl" rotWithShape="0">
                  <a:srgbClr val="000000"/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921A9070-FD34-E945-B11D-1A46A7281A4F}"/>
                  </a:ext>
                </a:extLst>
              </p:cNvPr>
              <p:cNvCxnSpPr/>
              <p:nvPr/>
            </p:nvCxnSpPr>
            <p:spPr>
              <a:xfrm rot="5400000">
                <a:off x="6973365" y="3824603"/>
                <a:ext cx="118536" cy="1589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95250" dist="12700" algn="tl" rotWithShape="0">
                  <a:srgbClr val="000000"/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95F9C1D2-2B0E-9547-A2D9-903F8C93A020}"/>
                  </a:ext>
                </a:extLst>
              </p:cNvPr>
              <p:cNvCxnSpPr/>
              <p:nvPr/>
            </p:nvCxnSpPr>
            <p:spPr>
              <a:xfrm rot="16200000" flipH="1">
                <a:off x="7030515" y="3879636"/>
                <a:ext cx="54239" cy="5159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95250" dist="12700" algn="tl" rotWithShape="0">
                  <a:srgbClr val="000000"/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653B221-D2E4-F247-94FA-A59EEDC87114}"/>
                  </a:ext>
                </a:extLst>
              </p:cNvPr>
              <p:cNvCxnSpPr/>
              <p:nvPr/>
            </p:nvCxnSpPr>
            <p:spPr>
              <a:xfrm rot="5400000">
                <a:off x="6982358" y="4032034"/>
                <a:ext cx="198967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21180000" algn="tl" rotWithShape="0">
                  <a:srgbClr val="000000">
                    <a:alpha val="45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D94DFA2E-945F-DE4D-9E7B-5CCAFAA0470B}"/>
                  </a:ext>
                </a:extLst>
              </p:cNvPr>
              <p:cNvCxnSpPr/>
              <p:nvPr/>
            </p:nvCxnSpPr>
            <p:spPr>
              <a:xfrm rot="10800000" flipV="1">
                <a:off x="7030254" y="3758984"/>
                <a:ext cx="53177" cy="794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95250" dist="25400" algn="tl" rotWithShape="0">
                  <a:srgbClr val="000000"/>
                </a:outerShdw>
              </a:effectLst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FAEB725-0EB1-0E4E-88BA-97BFEA351A36}"/>
                  </a:ext>
                </a:extLst>
              </p:cNvPr>
              <p:cNvSpPr/>
              <p:nvPr/>
            </p:nvSpPr>
            <p:spPr>
              <a:xfrm>
                <a:off x="6980021" y="3793923"/>
                <a:ext cx="56582" cy="42681"/>
              </a:xfrm>
              <a:prstGeom prst="rect">
                <a:avLst/>
              </a:prstGeom>
              <a:solidFill>
                <a:schemeClr val="tx1">
                  <a:alpha val="1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95250" dist="38100" dir="2700000" algn="tl" rotWithShape="0">
                  <a:srgbClr val="000000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800" dirty="0"/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47BE090A-BE52-C540-BBE8-162EE70AD351}"/>
                  </a:ext>
                </a:extLst>
              </p:cNvPr>
              <p:cNvCxnSpPr/>
              <p:nvPr/>
            </p:nvCxnSpPr>
            <p:spPr>
              <a:xfrm rot="10800000">
                <a:off x="6951401" y="4000019"/>
                <a:ext cx="78852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728C2267-B21A-984B-A2C6-987C0C6FA307}"/>
                  </a:ext>
                </a:extLst>
              </p:cNvPr>
              <p:cNvCxnSpPr/>
              <p:nvPr/>
            </p:nvCxnSpPr>
            <p:spPr>
              <a:xfrm rot="16200000" flipH="1">
                <a:off x="6966312" y="4065549"/>
                <a:ext cx="181061" cy="5317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7C6D3CD2-5D24-D143-8B91-47E69EA683CF}"/>
                  </a:ext>
                </a:extLst>
              </p:cNvPr>
              <p:cNvCxnSpPr/>
              <p:nvPr/>
            </p:nvCxnSpPr>
            <p:spPr>
              <a:xfrm flipV="1">
                <a:off x="7083432" y="4001608"/>
                <a:ext cx="247911" cy="181061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46FA85A5-ED9F-E342-A5BC-D40AD6188964}"/>
                  </a:ext>
                </a:extLst>
              </p:cNvPr>
              <p:cNvCxnSpPr/>
              <p:nvPr/>
            </p:nvCxnSpPr>
            <p:spPr>
              <a:xfrm rot="5400000">
                <a:off x="7128841" y="3750171"/>
                <a:ext cx="87504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6200000" algn="tl" rotWithShape="0">
                  <a:srgbClr val="000000">
                    <a:alpha val="45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1229CAD2-91D8-3940-8098-0801059BE11B}"/>
                  </a:ext>
                </a:extLst>
              </p:cNvPr>
              <p:cNvCxnSpPr/>
              <p:nvPr/>
            </p:nvCxnSpPr>
            <p:spPr>
              <a:xfrm rot="5400000">
                <a:off x="7135030" y="3864030"/>
                <a:ext cx="138627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6200000" algn="tl" rotWithShape="0">
                  <a:srgbClr val="000000">
                    <a:alpha val="45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957D01B-0D2D-6341-9282-7828D9E8E129}"/>
                  </a:ext>
                </a:extLst>
              </p:cNvPr>
              <p:cNvCxnSpPr/>
              <p:nvPr/>
            </p:nvCxnSpPr>
            <p:spPr>
              <a:xfrm flipV="1">
                <a:off x="7203549" y="3933344"/>
                <a:ext cx="127794" cy="2382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6200000" algn="tl" rotWithShape="0">
                  <a:srgbClr val="000000">
                    <a:alpha val="45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BCE3C77B-A9A6-F740-9572-F58A16007171}"/>
                  </a:ext>
                </a:extLst>
              </p:cNvPr>
              <p:cNvCxnSpPr/>
              <p:nvPr/>
            </p:nvCxnSpPr>
            <p:spPr>
              <a:xfrm rot="5400000">
                <a:off x="7310177" y="3822220"/>
                <a:ext cx="112182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32639" dir="948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8EA41010-C8DD-7A44-9EC2-0BF11EA241A7}"/>
                  </a:ext>
                </a:extLst>
              </p:cNvPr>
              <p:cNvCxnSpPr/>
              <p:nvPr/>
            </p:nvCxnSpPr>
            <p:spPr>
              <a:xfrm rot="16200000" flipH="1">
                <a:off x="7357978" y="3888189"/>
                <a:ext cx="59003" cy="40833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32639" dir="948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B8581D37-EC38-074F-B2D9-A8F61DE56074}"/>
                  </a:ext>
                </a:extLst>
              </p:cNvPr>
              <p:cNvCxnSpPr/>
              <p:nvPr/>
            </p:nvCxnSpPr>
            <p:spPr>
              <a:xfrm rot="5400000">
                <a:off x="6782288" y="4156431"/>
                <a:ext cx="312825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161F6D6-8BCC-844B-B8C2-18A6BDAE86AC}"/>
                  </a:ext>
                </a:extLst>
              </p:cNvPr>
              <p:cNvCxnSpPr/>
              <p:nvPr/>
            </p:nvCxnSpPr>
            <p:spPr>
              <a:xfrm rot="16200000" flipV="1">
                <a:off x="6809716" y="4004122"/>
                <a:ext cx="132293" cy="1240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69136A4A-0250-2C4C-8BE5-626EE9981A50}"/>
                  </a:ext>
                </a:extLst>
              </p:cNvPr>
              <p:cNvCxnSpPr/>
              <p:nvPr/>
            </p:nvCxnSpPr>
            <p:spPr>
              <a:xfrm rot="5400000">
                <a:off x="6692330" y="4061182"/>
                <a:ext cx="182650" cy="60324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C287523-B898-D94D-816B-BD42D88920FD}"/>
                  </a:ext>
                </a:extLst>
              </p:cNvPr>
              <p:cNvCxnSpPr/>
              <p:nvPr/>
            </p:nvCxnSpPr>
            <p:spPr>
              <a:xfrm rot="16200000" flipH="1">
                <a:off x="6740396" y="4195765"/>
                <a:ext cx="169866" cy="143674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755192C8-FB6A-384D-9285-42D63624F361}"/>
                  </a:ext>
                </a:extLst>
              </p:cNvPr>
              <p:cNvCxnSpPr/>
              <p:nvPr/>
            </p:nvCxnSpPr>
            <p:spPr>
              <a:xfrm rot="5400000">
                <a:off x="6874672" y="4335334"/>
                <a:ext cx="84931" cy="4153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FD5DDC05-A0E4-254D-BC1D-1F255A4AB58A}"/>
                  </a:ext>
                </a:extLst>
              </p:cNvPr>
              <p:cNvCxnSpPr/>
              <p:nvPr/>
            </p:nvCxnSpPr>
            <p:spPr>
              <a:xfrm rot="16200000" flipH="1">
                <a:off x="6927723" y="4337314"/>
                <a:ext cx="126206" cy="78853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20000" dir="1032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8E8A373A-9BF9-5248-AB03-F397B6CC70F5}"/>
                  </a:ext>
                </a:extLst>
              </p:cNvPr>
              <p:cNvCxnSpPr/>
              <p:nvPr/>
            </p:nvCxnSpPr>
            <p:spPr>
              <a:xfrm rot="5400000">
                <a:off x="6884068" y="4493683"/>
                <a:ext cx="200025" cy="92347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20000" dir="1032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282F7A87-8BD3-0D4B-B283-0704A84F2E4D}"/>
                  </a:ext>
                </a:extLst>
              </p:cNvPr>
              <p:cNvCxnSpPr/>
              <p:nvPr/>
            </p:nvCxnSpPr>
            <p:spPr>
              <a:xfrm rot="5400000">
                <a:off x="6579000" y="4957237"/>
                <a:ext cx="676275" cy="4153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75B2668C-497A-1447-8414-7A8884C33BAE}"/>
                  </a:ext>
                </a:extLst>
              </p:cNvPr>
              <p:cNvCxnSpPr/>
              <p:nvPr/>
            </p:nvCxnSpPr>
            <p:spPr>
              <a:xfrm>
                <a:off x="6896368" y="5316144"/>
                <a:ext cx="83653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FC495731-48DA-7849-8A23-03958C78796B}"/>
                  </a:ext>
                </a:extLst>
              </p:cNvPr>
              <p:cNvCxnSpPr/>
              <p:nvPr/>
            </p:nvCxnSpPr>
            <p:spPr>
              <a:xfrm>
                <a:off x="6939495" y="5265344"/>
                <a:ext cx="232304" cy="3175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C73936A5-1EB5-3844-8CD3-47738804A756}"/>
                  </a:ext>
                </a:extLst>
              </p:cNvPr>
              <p:cNvCxnSpPr/>
              <p:nvPr/>
            </p:nvCxnSpPr>
            <p:spPr>
              <a:xfrm>
                <a:off x="7173387" y="5243119"/>
                <a:ext cx="281781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7139ADA1-D9F8-1B41-8479-4364488EB753}"/>
                  </a:ext>
                </a:extLst>
              </p:cNvPr>
              <p:cNvCxnSpPr/>
              <p:nvPr/>
            </p:nvCxnSpPr>
            <p:spPr>
              <a:xfrm rot="16200000" flipH="1">
                <a:off x="7293640" y="5081591"/>
                <a:ext cx="234950" cy="88105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98519559-409F-894F-8C36-EC0142E0777B}"/>
                  </a:ext>
                </a:extLst>
              </p:cNvPr>
              <p:cNvCxnSpPr/>
              <p:nvPr/>
            </p:nvCxnSpPr>
            <p:spPr>
              <a:xfrm rot="5400000" flipH="1" flipV="1">
                <a:off x="7143622" y="4785522"/>
                <a:ext cx="444499" cy="794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3A212534-913F-764C-A38E-8676867D8765}"/>
                  </a:ext>
                </a:extLst>
              </p:cNvPr>
              <p:cNvCxnSpPr/>
              <p:nvPr/>
            </p:nvCxnSpPr>
            <p:spPr>
              <a:xfrm rot="16200000" flipV="1">
                <a:off x="7257922" y="4456116"/>
                <a:ext cx="123825" cy="91281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19939" dir="18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66F5F771-EBFA-A146-A259-C0186409A778}"/>
                  </a:ext>
                </a:extLst>
              </p:cNvPr>
              <p:cNvCxnSpPr/>
              <p:nvPr/>
            </p:nvCxnSpPr>
            <p:spPr>
              <a:xfrm rot="5400000" flipH="1" flipV="1">
                <a:off x="7224584" y="4298955"/>
                <a:ext cx="190501" cy="9128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19939" dir="18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0EB8F000-5C96-8647-94CB-3AA512CA3DEB}"/>
                  </a:ext>
                </a:extLst>
              </p:cNvPr>
              <p:cNvCxnSpPr/>
              <p:nvPr/>
            </p:nvCxnSpPr>
            <p:spPr>
              <a:xfrm rot="5400000" flipH="1" flipV="1">
                <a:off x="7240812" y="4124682"/>
                <a:ext cx="249325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25400" dir="213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24A09848-23A2-1C4F-BFE9-E8D322122FF2}"/>
                  </a:ext>
                </a:extLst>
              </p:cNvPr>
              <p:cNvCxnSpPr/>
              <p:nvPr/>
            </p:nvCxnSpPr>
            <p:spPr>
              <a:xfrm flipV="1">
                <a:off x="7364680" y="4001608"/>
                <a:ext cx="90488" cy="1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0FDDBF12-2C45-4740-9A91-9FE381EB4BD9}"/>
                  </a:ext>
                </a:extLst>
              </p:cNvPr>
              <p:cNvCxnSpPr/>
              <p:nvPr/>
            </p:nvCxnSpPr>
            <p:spPr>
              <a:xfrm rot="5400000">
                <a:off x="7334520" y="4471594"/>
                <a:ext cx="200024" cy="136525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AC124F5-BDA5-7A4C-9CC5-751E85B2E551}"/>
                  </a:ext>
                </a:extLst>
              </p:cNvPr>
              <p:cNvCxnSpPr/>
              <p:nvPr/>
            </p:nvCxnSpPr>
            <p:spPr>
              <a:xfrm rot="16200000" flipH="1">
                <a:off x="7349335" y="4267072"/>
                <a:ext cx="64294" cy="2883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25400" dir="213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FB73FEBC-F9F9-D241-B2F2-35D0C6FE91AD}"/>
                  </a:ext>
                </a:extLst>
              </p:cNvPr>
              <p:cNvCxnSpPr/>
              <p:nvPr/>
            </p:nvCxnSpPr>
            <p:spPr>
              <a:xfrm rot="5400000">
                <a:off x="7332005" y="4375948"/>
                <a:ext cx="126998" cy="793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25400" dir="213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18F623CF-0D09-2348-AF1C-7FD9F5830CE4}"/>
                  </a:ext>
                </a:extLst>
              </p:cNvPr>
              <p:cNvCxnSpPr/>
              <p:nvPr/>
            </p:nvCxnSpPr>
            <p:spPr>
              <a:xfrm rot="5400000">
                <a:off x="7328571" y="4444210"/>
                <a:ext cx="70900" cy="65356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25400" dir="213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22CCF2B3-B4FE-414D-8E6F-DC51B30D6B42}"/>
                  </a:ext>
                </a:extLst>
              </p:cNvPr>
              <p:cNvCxnSpPr/>
              <p:nvPr/>
            </p:nvCxnSpPr>
            <p:spPr>
              <a:xfrm rot="5400000">
                <a:off x="7242842" y="3968666"/>
                <a:ext cx="62704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6200000" algn="tl" rotWithShape="0">
                  <a:srgbClr val="000000">
                    <a:alpha val="45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E79C4120-7AF0-8742-A3BC-0528899BAC36}"/>
                  </a:ext>
                </a:extLst>
              </p:cNvPr>
              <p:cNvCxnSpPr/>
              <p:nvPr/>
            </p:nvCxnSpPr>
            <p:spPr>
              <a:xfrm rot="10800000">
                <a:off x="7203550" y="4001609"/>
                <a:ext cx="69851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6200000" algn="tl" rotWithShape="0">
                  <a:srgbClr val="000000">
                    <a:alpha val="45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185DCD8F-7B42-1246-82BF-E7E3E70A5891}"/>
                  </a:ext>
                </a:extLst>
              </p:cNvPr>
              <p:cNvCxnSpPr/>
              <p:nvPr/>
            </p:nvCxnSpPr>
            <p:spPr>
              <a:xfrm rot="5400000">
                <a:off x="7164613" y="4042134"/>
                <a:ext cx="77872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6200000" algn="tl" rotWithShape="0">
                  <a:srgbClr val="000000">
                    <a:alpha val="45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35EF4417-E64F-7C4A-B554-90E500B831BD}"/>
                  </a:ext>
                </a:extLst>
              </p:cNvPr>
              <p:cNvCxnSpPr/>
              <p:nvPr/>
            </p:nvCxnSpPr>
            <p:spPr>
              <a:xfrm rot="5400000">
                <a:off x="6575163" y="5644755"/>
                <a:ext cx="752475" cy="2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0E60EB45-C1FA-2049-9C86-CCA0355DF1E5}"/>
                  </a:ext>
                </a:extLst>
              </p:cNvPr>
              <p:cNvCxnSpPr/>
              <p:nvPr/>
            </p:nvCxnSpPr>
            <p:spPr>
              <a:xfrm rot="5400000" flipH="1" flipV="1">
                <a:off x="6922849" y="5963823"/>
                <a:ext cx="85725" cy="28619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4B14E499-C8FD-4C45-A388-C5A244AE4031}"/>
                  </a:ext>
                </a:extLst>
              </p:cNvPr>
              <p:cNvCxnSpPr/>
              <p:nvPr/>
            </p:nvCxnSpPr>
            <p:spPr>
              <a:xfrm>
                <a:off x="6980021" y="5935270"/>
                <a:ext cx="50232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78484C36-1365-9D41-B90B-C2A7DCC92536}"/>
                  </a:ext>
                </a:extLst>
              </p:cNvPr>
              <p:cNvCxnSpPr/>
              <p:nvPr/>
            </p:nvCxnSpPr>
            <p:spPr>
              <a:xfrm rot="5400000" flipH="1" flipV="1">
                <a:off x="7004853" y="5903520"/>
                <a:ext cx="63501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E24EC707-BAE0-A44D-99F0-DD43C1EAC18A}"/>
                  </a:ext>
                </a:extLst>
              </p:cNvPr>
              <p:cNvCxnSpPr/>
              <p:nvPr/>
            </p:nvCxnSpPr>
            <p:spPr>
              <a:xfrm rot="5400000" flipH="1" flipV="1">
                <a:off x="7040963" y="5845179"/>
                <a:ext cx="54769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63140029-4F0C-6947-9707-FFE923BA2E4E}"/>
                  </a:ext>
                </a:extLst>
              </p:cNvPr>
              <p:cNvCxnSpPr/>
              <p:nvPr/>
            </p:nvCxnSpPr>
            <p:spPr>
              <a:xfrm rot="16200000" flipV="1">
                <a:off x="6983422" y="5766201"/>
                <a:ext cx="99219" cy="5556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A8C1FB6F-4253-8445-8FD0-327C9CCD4EC7}"/>
                  </a:ext>
                </a:extLst>
              </p:cNvPr>
              <p:cNvCxnSpPr/>
              <p:nvPr/>
            </p:nvCxnSpPr>
            <p:spPr>
              <a:xfrm rot="5400000">
                <a:off x="6999557" y="5482038"/>
                <a:ext cx="474662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D9C0748E-C9EB-A94C-ADE0-4889A7136A82}"/>
                  </a:ext>
                </a:extLst>
              </p:cNvPr>
              <p:cNvCxnSpPr/>
              <p:nvPr/>
            </p:nvCxnSpPr>
            <p:spPr>
              <a:xfrm rot="5400000">
                <a:off x="7224584" y="5768979"/>
                <a:ext cx="97632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014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6DDC3AF8-1E24-584D-8039-15318BF6C510}"/>
                  </a:ext>
                </a:extLst>
              </p:cNvPr>
              <p:cNvCxnSpPr/>
              <p:nvPr/>
            </p:nvCxnSpPr>
            <p:spPr>
              <a:xfrm rot="5400000">
                <a:off x="7177754" y="5876929"/>
                <a:ext cx="116681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014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E3BFE4B1-8C7F-A242-96FF-B432E08843BB}"/>
                  </a:ext>
                </a:extLst>
              </p:cNvPr>
              <p:cNvCxnSpPr/>
              <p:nvPr/>
            </p:nvCxnSpPr>
            <p:spPr>
              <a:xfrm rot="5400000">
                <a:off x="7087661" y="5878120"/>
                <a:ext cx="117476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014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3022B63D-A3D3-1C43-9FA9-4BF95BB7EACA}"/>
                  </a:ext>
                </a:extLst>
              </p:cNvPr>
              <p:cNvCxnSpPr/>
              <p:nvPr/>
            </p:nvCxnSpPr>
            <p:spPr>
              <a:xfrm rot="5400000">
                <a:off x="7161084" y="5979323"/>
                <a:ext cx="83343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014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D3AFFEA0-FFF3-F545-A400-E838DB6C17A3}"/>
                  </a:ext>
                </a:extLst>
              </p:cNvPr>
              <p:cNvSpPr/>
              <p:nvPr/>
            </p:nvSpPr>
            <p:spPr>
              <a:xfrm>
                <a:off x="7452254" y="4003282"/>
                <a:ext cx="53446" cy="438150"/>
              </a:xfrm>
              <a:custGeom>
                <a:avLst/>
                <a:gdLst>
                  <a:gd name="connsiteX0" fmla="*/ 0 w 53446"/>
                  <a:gd name="connsiteY0" fmla="*/ 0 h 438150"/>
                  <a:gd name="connsiteX1" fmla="*/ 12700 w 53446"/>
                  <a:gd name="connsiteY1" fmla="*/ 107950 h 438150"/>
                  <a:gd name="connsiteX2" fmla="*/ 47625 w 53446"/>
                  <a:gd name="connsiteY2" fmla="*/ 269875 h 438150"/>
                  <a:gd name="connsiteX3" fmla="*/ 47625 w 53446"/>
                  <a:gd name="connsiteY3" fmla="*/ 438150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46" h="438150">
                    <a:moveTo>
                      <a:pt x="0" y="0"/>
                    </a:moveTo>
                    <a:cubicBezTo>
                      <a:pt x="2381" y="31485"/>
                      <a:pt x="4762" y="62971"/>
                      <a:pt x="12700" y="107950"/>
                    </a:cubicBezTo>
                    <a:cubicBezTo>
                      <a:pt x="20638" y="152929"/>
                      <a:pt x="41804" y="214842"/>
                      <a:pt x="47625" y="269875"/>
                    </a:cubicBezTo>
                    <a:cubicBezTo>
                      <a:pt x="53446" y="324908"/>
                      <a:pt x="47625" y="438150"/>
                      <a:pt x="47625" y="438150"/>
                    </a:cubicBezTo>
                  </a:path>
                </a:pathLst>
              </a:cu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800" dirty="0"/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5E1B83F9-845E-064D-B7F6-F5CFC87851FD}"/>
                  </a:ext>
                </a:extLst>
              </p:cNvPr>
              <p:cNvCxnSpPr/>
              <p:nvPr/>
            </p:nvCxnSpPr>
            <p:spPr>
              <a:xfrm rot="16200000" flipH="1">
                <a:off x="7130127" y="5949160"/>
                <a:ext cx="85724" cy="57944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014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6A2AB00E-E5B4-4E41-8C0F-B17CBD71F055}"/>
                  </a:ext>
                </a:extLst>
              </p:cNvPr>
              <p:cNvCxnSpPr/>
              <p:nvPr/>
            </p:nvCxnSpPr>
            <p:spPr>
              <a:xfrm>
                <a:off x="7205138" y="5938445"/>
                <a:ext cx="30956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014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E57D6BD2-B191-B94A-8D8E-1B6EF6371775}"/>
                  </a:ext>
                </a:extLst>
              </p:cNvPr>
              <p:cNvCxnSpPr/>
              <p:nvPr/>
            </p:nvCxnSpPr>
            <p:spPr>
              <a:xfrm flipV="1">
                <a:off x="7236094" y="5819382"/>
                <a:ext cx="36512" cy="794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014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1A7A13C3-20A4-9A4A-9FBC-A597953D8E17}"/>
                  </a:ext>
                </a:extLst>
              </p:cNvPr>
              <p:cNvCxnSpPr/>
              <p:nvPr/>
            </p:nvCxnSpPr>
            <p:spPr>
              <a:xfrm>
                <a:off x="7237682" y="5709844"/>
                <a:ext cx="34924" cy="11113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25400" dir="1014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E5D52392-789E-8F4C-8DD9-B81EF4739656}"/>
                  </a:ext>
                </a:extLst>
              </p:cNvPr>
              <p:cNvSpPr/>
              <p:nvPr/>
            </p:nvSpPr>
            <p:spPr>
              <a:xfrm>
                <a:off x="7017546" y="5269313"/>
                <a:ext cx="100013" cy="454025"/>
              </a:xfrm>
              <a:custGeom>
                <a:avLst/>
                <a:gdLst>
                  <a:gd name="connsiteX0" fmla="*/ 0 w 100013"/>
                  <a:gd name="connsiteY0" fmla="*/ 454025 h 454025"/>
                  <a:gd name="connsiteX1" fmla="*/ 47625 w 100013"/>
                  <a:gd name="connsiteY1" fmla="*/ 327025 h 454025"/>
                  <a:gd name="connsiteX2" fmla="*/ 95250 w 100013"/>
                  <a:gd name="connsiteY2" fmla="*/ 209550 h 454025"/>
                  <a:gd name="connsiteX3" fmla="*/ 76200 w 100013"/>
                  <a:gd name="connsiteY3" fmla="*/ 85725 h 454025"/>
                  <a:gd name="connsiteX4" fmla="*/ 73025 w 100013"/>
                  <a:gd name="connsiteY4" fmla="*/ 0 h 454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13" h="454025">
                    <a:moveTo>
                      <a:pt x="0" y="454025"/>
                    </a:moveTo>
                    <a:cubicBezTo>
                      <a:pt x="15875" y="410898"/>
                      <a:pt x="31750" y="367771"/>
                      <a:pt x="47625" y="327025"/>
                    </a:cubicBezTo>
                    <a:cubicBezTo>
                      <a:pt x="63500" y="286279"/>
                      <a:pt x="90488" y="249767"/>
                      <a:pt x="95250" y="209550"/>
                    </a:cubicBezTo>
                    <a:cubicBezTo>
                      <a:pt x="100013" y="169333"/>
                      <a:pt x="79904" y="120650"/>
                      <a:pt x="76200" y="85725"/>
                    </a:cubicBezTo>
                    <a:cubicBezTo>
                      <a:pt x="72496" y="50800"/>
                      <a:pt x="73025" y="0"/>
                      <a:pt x="73025" y="0"/>
                    </a:cubicBezTo>
                  </a:path>
                </a:pathLst>
              </a:cu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32639" dir="1002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800" dirty="0"/>
              </a:p>
            </p:txBody>
          </p: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EFA8F7C4-30E2-D546-9B5D-22482C3D4C14}"/>
                  </a:ext>
                </a:extLst>
              </p:cNvPr>
              <p:cNvCxnSpPr/>
              <p:nvPr/>
            </p:nvCxnSpPr>
            <p:spPr>
              <a:xfrm rot="5400000">
                <a:off x="6871358" y="4420406"/>
                <a:ext cx="88122" cy="159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32639" dir="72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4772C929-1FA8-9F42-96A4-43B2BFC2B28D}"/>
                  </a:ext>
                </a:extLst>
              </p:cNvPr>
              <p:cNvCxnSpPr/>
              <p:nvPr/>
            </p:nvCxnSpPr>
            <p:spPr>
              <a:xfrm>
                <a:off x="6914624" y="4455982"/>
                <a:ext cx="84447" cy="50537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32639" dir="72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612BA9CD-71EE-D34E-BFE3-FB0E9014B6BE}"/>
                  </a:ext>
                </a:extLst>
              </p:cNvPr>
              <p:cNvCxnSpPr/>
              <p:nvPr/>
            </p:nvCxnSpPr>
            <p:spPr>
              <a:xfrm rot="16200000" flipH="1">
                <a:off x="7396341" y="3944106"/>
                <a:ext cx="67468" cy="4435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40000" dist="32639" dir="948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6B9BAF73-372F-EF41-82AE-AC45C01B92DC}"/>
                  </a:ext>
                </a:extLst>
              </p:cNvPr>
              <p:cNvCxnSpPr/>
              <p:nvPr/>
            </p:nvCxnSpPr>
            <p:spPr>
              <a:xfrm rot="5400000">
                <a:off x="7300388" y="3969063"/>
                <a:ext cx="61911" cy="158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BBCFBBB9-F82B-9347-91AD-5D752F578FEE}"/>
                  </a:ext>
                </a:extLst>
              </p:cNvPr>
              <p:cNvCxnSpPr/>
              <p:nvPr/>
            </p:nvCxnSpPr>
            <p:spPr>
              <a:xfrm flipV="1">
                <a:off x="7331343" y="4003282"/>
                <a:ext cx="35720" cy="71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3520524-F6E1-1642-A04A-22E35770E7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31522" y="3708437"/>
              <a:ext cx="393192" cy="39319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2">
                  <a:lumMod val="75000"/>
                </a:schemeClr>
              </a:solidFill>
            </a:ln>
            <a:effectLst>
              <a:outerShdw blurRad="40000" dist="73787" dir="33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79C0A29-7CCD-1F44-96C6-759B9C67136B}"/>
                </a:ext>
              </a:extLst>
            </p:cNvPr>
            <p:cNvSpPr txBox="1"/>
            <p:nvPr/>
          </p:nvSpPr>
          <p:spPr>
            <a:xfrm>
              <a:off x="8323055" y="3752371"/>
              <a:ext cx="2803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1 T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2C02340-DFCE-D841-8309-2E592777F6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5094" y="4173992"/>
              <a:ext cx="393192" cy="39319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2">
                  <a:lumMod val="75000"/>
                </a:schemeClr>
              </a:solidFill>
            </a:ln>
            <a:effectLst>
              <a:outerShdw blurRad="40000" dist="73787" dir="33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A294FE0-188D-B743-BC6E-B0BEEC05FBD3}"/>
                </a:ext>
              </a:extLst>
            </p:cNvPr>
            <p:cNvSpPr txBox="1"/>
            <p:nvPr/>
          </p:nvSpPr>
          <p:spPr>
            <a:xfrm>
              <a:off x="128891" y="4209459"/>
              <a:ext cx="3681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4.6 T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678CDD7-B0CD-AC46-B17A-EBEEF8BB2BB1}"/>
                </a:ext>
              </a:extLst>
            </p:cNvPr>
            <p:cNvCxnSpPr/>
            <p:nvPr/>
          </p:nvCxnSpPr>
          <p:spPr>
            <a:xfrm flipV="1">
              <a:off x="2155654" y="3797439"/>
              <a:ext cx="1975281" cy="681321"/>
            </a:xfrm>
            <a:prstGeom prst="line">
              <a:avLst/>
            </a:prstGeom>
            <a:ln w="19050">
              <a:solidFill>
                <a:srgbClr val="FF0000"/>
              </a:solidFill>
              <a:head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F668C33-549E-9948-B178-0E811A9287B7}"/>
                </a:ext>
              </a:extLst>
            </p:cNvPr>
            <p:cNvSpPr txBox="1"/>
            <p:nvPr/>
          </p:nvSpPr>
          <p:spPr>
            <a:xfrm>
              <a:off x="6426198" y="5922486"/>
              <a:ext cx="11114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Stopping Target</a:t>
              </a:r>
              <a:endParaRPr lang="en-US" sz="1600" baseline="30000" dirty="0">
                <a:latin typeface="Symbol" charset="2"/>
                <a:cs typeface="Symbol" charset="2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F744399-740D-A841-8D1D-20A81C9589AF}"/>
                </a:ext>
              </a:extLst>
            </p:cNvPr>
            <p:cNvCxnSpPr/>
            <p:nvPr/>
          </p:nvCxnSpPr>
          <p:spPr>
            <a:xfrm flipH="1" flipV="1">
              <a:off x="5786879" y="5175957"/>
              <a:ext cx="745320" cy="886112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3339949-556A-1645-8310-6B13201D6178}"/>
                </a:ext>
              </a:extLst>
            </p:cNvPr>
            <p:cNvSpPr txBox="1"/>
            <p:nvPr/>
          </p:nvSpPr>
          <p:spPr>
            <a:xfrm>
              <a:off x="7730665" y="5723515"/>
              <a:ext cx="5885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Tracker</a:t>
              </a:r>
              <a:endParaRPr lang="en-US" sz="1600" baseline="30000" dirty="0">
                <a:latin typeface="Symbol" charset="2"/>
                <a:cs typeface="Symbol" charset="2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6EB3D1D-C727-5242-AED1-1275A21F6369}"/>
                </a:ext>
              </a:extLst>
            </p:cNvPr>
            <p:cNvCxnSpPr/>
            <p:nvPr/>
          </p:nvCxnSpPr>
          <p:spPr>
            <a:xfrm flipH="1" flipV="1">
              <a:off x="7095066" y="4972640"/>
              <a:ext cx="711215" cy="833707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129C982-229A-3B4A-963D-87C10E8898E1}"/>
                </a:ext>
              </a:extLst>
            </p:cNvPr>
            <p:cNvCxnSpPr>
              <a:cxnSpLocks/>
            </p:cNvCxnSpPr>
            <p:nvPr/>
          </p:nvCxnSpPr>
          <p:spPr>
            <a:xfrm>
              <a:off x="7724776" y="4820592"/>
              <a:ext cx="318691" cy="587749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D344B42-D19E-A64E-9D49-731DA3934FD5}"/>
                </a:ext>
              </a:extLst>
            </p:cNvPr>
            <p:cNvCxnSpPr>
              <a:cxnSpLocks/>
            </p:cNvCxnSpPr>
            <p:nvPr/>
          </p:nvCxnSpPr>
          <p:spPr>
            <a:xfrm>
              <a:off x="8021285" y="4760498"/>
              <a:ext cx="13980" cy="612613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4" name="Picture 2">
            <a:extLst>
              <a:ext uri="{FF2B5EF4-FFF2-40B4-BE49-F238E27FC236}">
                <a16:creationId xmlns:a16="http://schemas.microsoft.com/office/drawing/2014/main" id="{A12E84C8-3511-D54D-B33F-DC476AA805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165" y="2635275"/>
            <a:ext cx="2075249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96" descr="title_header_16x9.pdf">
            <a:extLst>
              <a:ext uri="{FF2B5EF4-FFF2-40B4-BE49-F238E27FC236}">
                <a16:creationId xmlns:a16="http://schemas.microsoft.com/office/drawing/2014/main" id="{95A71343-421D-2D47-B7E8-541FB096EC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09629"/>
            <a:ext cx="12015708" cy="31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01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1" y="971551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96333" y="6504214"/>
            <a:ext cx="552451" cy="237285"/>
          </a:xfrm>
        </p:spPr>
        <p:txBody>
          <a:bodyPr/>
          <a:lstStyle>
            <a:lvl1pPr>
              <a:defRPr sz="900" b="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8E664D1-4722-419B-9DF2-11433A5BAA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0369" y="6522786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S.Miscetti | Calorimeter Overview @ CSN1 referee meeting</a:t>
            </a:r>
            <a:endParaRPr lang="en-US" b="1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B20CB67-A7F8-4CF4-869A-FB70CBCA47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38145" y="6504214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1" y="971551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96333" y="6504214"/>
            <a:ext cx="552451" cy="237285"/>
          </a:xfrm>
        </p:spPr>
        <p:txBody>
          <a:bodyPr/>
          <a:lstStyle>
            <a:lvl1pPr>
              <a:defRPr sz="900" b="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EF47C75-9CD2-4F5B-BFBC-65980B6DF8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0369" y="6522786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S.Miscetti | Calorimeter Overview @ CSN1 referee meeting</a:t>
            </a:r>
            <a:endParaRPr lang="en-US" b="1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BE8C867-FB81-48A4-A489-F02DA87E85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38145" y="6504214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6154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D4358CE-D692-412E-A7D5-E109ECB39C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0369" y="6522786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S.Miscetti | Calorimeter Overview @ CSN1 referee meeting</a:t>
            </a:r>
            <a:endParaRPr lang="en-US" b="1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223C934-5C54-4FBE-97FA-7584915E94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38145" y="6504214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606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3665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200">
                <a:solidFill>
                  <a:srgbClr val="154D8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2A0CCE80-3B22-F34E-81B2-E096627812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5ED7E5C-4492-4854-8728-2A50C4EC5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0369" y="6522786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S.Miscetti | Calorimeter Overview @ CSN1 referee meeting</a:t>
            </a:r>
            <a:endParaRPr lang="en-US" b="1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8330DA-D901-4E14-9D15-7D3FD22B58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38145" y="6504214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160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305820" y="4765101"/>
            <a:ext cx="566928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6206067" y="4765101"/>
            <a:ext cx="5681133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304801" y="1043695"/>
            <a:ext cx="5668432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6206067" y="1043695"/>
            <a:ext cx="5681135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103665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S.Miscetti | Calorimeter Overview @ CSN1 referee meeting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20688-F7AE-7441-85BB-0E205217A2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932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2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667">
                <a:solidFill>
                  <a:srgbClr val="505050"/>
                </a:solidFill>
              </a:defRPr>
            </a:lvl1pPr>
            <a:lvl2pPr marL="683667" indent="-306910">
              <a:defRPr sz="2400">
                <a:solidFill>
                  <a:srgbClr val="505050"/>
                </a:solidFill>
              </a:defRPr>
            </a:lvl2pPr>
            <a:lvl3pPr marL="1071007" indent="-306910">
              <a:defRPr sz="2133">
                <a:solidFill>
                  <a:srgbClr val="505050"/>
                </a:solidFill>
              </a:defRPr>
            </a:lvl3pPr>
            <a:lvl4pPr marL="1447764" indent="-304792">
              <a:defRPr sz="2000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DFC2758-4460-4523-9A1B-F4D6108AE5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0369" y="6522786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S.Miscetti | Calorimeter Overview @ CSN1 referee meeting</a:t>
            </a:r>
            <a:endParaRPr lang="en-US" b="1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BE4A2BE-215D-47B2-8421-6B5A824262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38145" y="6504214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008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997DEF5E-62A6-4F19-865B-F05B314D93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0369" y="6522786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S.Miscetti | Calorimeter Overview @ CSN1 referee meeting</a:t>
            </a:r>
            <a:endParaRPr lang="en-US" b="1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520A975A-4DEB-4071-9E4A-3323DCDDE7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38145" y="6504214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59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E024622-945D-41B4-AEEA-DE43B7814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0369" y="6522786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S.Miscetti | Calorimeter Overview @ CSN1 referee meeting</a:t>
            </a:r>
            <a:endParaRPr lang="en-US" b="1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774799E-BE1A-430D-99EC-DC97801797FC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9738145" y="6504214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341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5FF9135-E36B-4A31-814F-45657EB228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0369" y="6522786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S.Miscetti | Calorimeter Overview @ CSN1 referee meeting</a:t>
            </a:r>
            <a:endParaRPr lang="en-US" b="1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E14327C9-FE26-4F0D-90FC-B05266798CC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738145" y="6504214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394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738145" y="6504214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0369" y="6522786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S.Miscetti | Calorimeter Overview @ CSN1 referee meeting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18" y="4477484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F5AE6B9-E37D-C740-83EC-CBAE1802471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96333" y="6229803"/>
            <a:ext cx="11795760" cy="274410"/>
            <a:chOff x="600217" y="6229673"/>
            <a:chExt cx="8297721" cy="25738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9016C5F-5A33-0346-8178-08115648FCCA}"/>
                </a:ext>
              </a:extLst>
            </p:cNvPr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6" descr="FermiLogo_RGB_NALBlue.png">
              <a:extLst>
                <a:ext uri="{FF2B5EF4-FFF2-40B4-BE49-F238E27FC236}">
                  <a16:creationId xmlns:a16="http://schemas.microsoft.com/office/drawing/2014/main" id="{CA5A61CF-A9B9-2546-8F15-2784DE3EEC2E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20" r:id="rId3"/>
    <p:sldLayoutId id="2147484167" r:id="rId4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87867" y="6227810"/>
            <a:ext cx="11599333" cy="269849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B46D11C-F53F-4A59-9CDB-4494B3D0C8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0369" y="6522786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S.Miscetti | Calorimeter Overview @ CSN1 referee meeting</a:t>
            </a:r>
            <a:endParaRPr lang="en-US" b="1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6932C0A-E634-48D1-BB1A-B43118D7CE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38145" y="6504214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71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18" y="4477484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F5AE6B9-E37D-C740-83EC-CBAE1802471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96333" y="6229803"/>
            <a:ext cx="11795760" cy="274410"/>
            <a:chOff x="600217" y="6229673"/>
            <a:chExt cx="8297721" cy="25738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9016C5F-5A33-0346-8178-08115648FCCA}"/>
                </a:ext>
              </a:extLst>
            </p:cNvPr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6" descr="FermiLogo_RGB_NALBlue.png">
              <a:extLst>
                <a:ext uri="{FF2B5EF4-FFF2-40B4-BE49-F238E27FC236}">
                  <a16:creationId xmlns:a16="http://schemas.microsoft.com/office/drawing/2014/main" id="{CA5A61CF-A9B9-2546-8F15-2784DE3EEC2E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236A871-AF8C-4AB3-841D-E2B412D2C9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0369" y="6522786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S.Miscetti | Calorimeter Overview @ CSN1 referee meeting</a:t>
            </a:r>
            <a:endParaRPr lang="en-US" b="1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AE7C568-A543-4EF5-9FF3-29B526E24A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38145" y="6504214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304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18" y="4477484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F5AE6B9-E37D-C740-83EC-CBAE1802471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96333" y="6229803"/>
            <a:ext cx="11795760" cy="274410"/>
            <a:chOff x="600217" y="6229673"/>
            <a:chExt cx="8297721" cy="25738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9016C5F-5A33-0346-8178-08115648FCCA}"/>
                </a:ext>
              </a:extLst>
            </p:cNvPr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6" descr="FermiLogo_RGB_NALBlue.png">
              <a:extLst>
                <a:ext uri="{FF2B5EF4-FFF2-40B4-BE49-F238E27FC236}">
                  <a16:creationId xmlns:a16="http://schemas.microsoft.com/office/drawing/2014/main" id="{CA5A61CF-A9B9-2546-8F15-2784DE3EEC2E}"/>
                </a:ext>
              </a:extLst>
            </p:cNvPr>
            <p:cNvPicPr>
              <a:picLocks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C012048-74E5-4425-835D-C5D6C4FD65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0369" y="6522786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S.Miscetti | Calorimeter Overview @ CSN1 referee meeting</a:t>
            </a:r>
            <a:endParaRPr lang="en-US" b="1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C7EB0B9-0F39-4F23-8DA6-8361F467F5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38145" y="6504214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317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61" r:id="rId2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18" y="4477484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F5AE6B9-E37D-C740-83EC-CBAE1802471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96333" y="6229803"/>
            <a:ext cx="11795760" cy="274410"/>
            <a:chOff x="600217" y="6229673"/>
            <a:chExt cx="8297721" cy="25738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9016C5F-5A33-0346-8178-08115648FCCA}"/>
                </a:ext>
              </a:extLst>
            </p:cNvPr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6" descr="FermiLogo_RGB_NALBlue.png">
              <a:extLst>
                <a:ext uri="{FF2B5EF4-FFF2-40B4-BE49-F238E27FC236}">
                  <a16:creationId xmlns:a16="http://schemas.microsoft.com/office/drawing/2014/main" id="{CA5A61CF-A9B9-2546-8F15-2784DE3EEC2E}"/>
                </a:ext>
              </a:extLst>
            </p:cNvPr>
            <p:cNvPicPr>
              <a:picLocks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0C65833-756E-48D5-95F4-213B133E5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0369" y="6522786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S.Miscetti | Calorimeter Overview @ CSN1 referee meeting</a:t>
            </a:r>
            <a:endParaRPr lang="en-US" b="1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C0A7AF9-8854-4A13-8945-84881D8530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38145" y="6504214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607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6" r:id="rId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10" Type="http://schemas.openxmlformats.org/officeDocument/2006/relationships/image" Target="../media/image40.jpg"/><Relationship Id="rId4" Type="http://schemas.openxmlformats.org/officeDocument/2006/relationships/image" Target="../media/image34.jpg"/><Relationship Id="rId9" Type="http://schemas.openxmlformats.org/officeDocument/2006/relationships/image" Target="../media/image3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jpeg"/><Relationship Id="rId4" Type="http://schemas.openxmlformats.org/officeDocument/2006/relationships/image" Target="../media/image4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56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0.tiff"/><Relationship Id="rId7" Type="http://schemas.openxmlformats.org/officeDocument/2006/relationships/image" Target="../media/image9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15074" y="5002644"/>
            <a:ext cx="9832721" cy="1390219"/>
          </a:xfrm>
        </p:spPr>
        <p:txBody>
          <a:bodyPr/>
          <a:lstStyle/>
          <a:p>
            <a:r>
              <a:rPr lang="en-US" dirty="0"/>
              <a:t>S. </a:t>
            </a:r>
            <a:r>
              <a:rPr lang="en-US" dirty="0" err="1"/>
              <a:t>Miscetti</a:t>
            </a:r>
            <a:endParaRPr lang="en-US" dirty="0"/>
          </a:p>
          <a:p>
            <a:r>
              <a:rPr lang="en-US" dirty="0"/>
              <a:t>Meeting with CSN1 referee</a:t>
            </a:r>
          </a:p>
          <a:p>
            <a:r>
              <a:rPr lang="en-US" dirty="0"/>
              <a:t>5/9/2022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32435" y="4078842"/>
            <a:ext cx="9832721" cy="1003049"/>
          </a:xfrm>
        </p:spPr>
        <p:txBody>
          <a:bodyPr>
            <a:noAutofit/>
          </a:bodyPr>
          <a:lstStyle/>
          <a:p>
            <a:r>
              <a:rPr lang="en-US" dirty="0"/>
              <a:t>Calorimeter Overview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5666679-8FEC-7A4D-8563-3B08B9F30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18" y="-132459"/>
            <a:ext cx="11582400" cy="641739"/>
          </a:xfrm>
        </p:spPr>
        <p:txBody>
          <a:bodyPr/>
          <a:lstStyle/>
          <a:p>
            <a:r>
              <a:rPr lang="en-IT" dirty="0"/>
              <a:t>Calorimeter Mechanics: realization of large parts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D81CEF-577B-A94E-B72D-060B542D2978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23AB4B-5216-2948-9112-9BACB92040C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Calorimeter Overview @ CSN1 referee meeting</a:t>
            </a:r>
            <a:endParaRPr lang="en-US" b="1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379BAF-2446-FF44-8AEC-6A860DF92B5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5E820688-F7AE-7441-85BB-0E205217A28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14" name="Immagine 7">
            <a:extLst>
              <a:ext uri="{FF2B5EF4-FFF2-40B4-BE49-F238E27FC236}">
                <a16:creationId xmlns:a16="http://schemas.microsoft.com/office/drawing/2014/main" id="{E138882D-580E-2546-856D-3A5CD057F3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C2DCF5"/>
              </a:clrFrom>
              <a:clrTo>
                <a:srgbClr val="C2DC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333" y="1003300"/>
            <a:ext cx="3053179" cy="21265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7B70013-7F16-794D-8567-EC2BC0571076}"/>
              </a:ext>
            </a:extLst>
          </p:cNvPr>
          <p:cNvSpPr txBox="1"/>
          <p:nvPr/>
        </p:nvSpPr>
        <p:spPr>
          <a:xfrm>
            <a:off x="893496" y="524640"/>
            <a:ext cx="2012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Front Panel CF with </a:t>
            </a:r>
          </a:p>
          <a:p>
            <a:r>
              <a:rPr lang="en-US" sz="1800" dirty="0"/>
              <a:t>embedded source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C68570-2E30-8346-9F52-08D046CF5859}"/>
              </a:ext>
            </a:extLst>
          </p:cNvPr>
          <p:cNvSpPr txBox="1"/>
          <p:nvPr/>
        </p:nvSpPr>
        <p:spPr>
          <a:xfrm>
            <a:off x="6838950" y="981670"/>
            <a:ext cx="849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Pipes</a:t>
            </a:r>
          </a:p>
        </p:txBody>
      </p:sp>
      <p:pic>
        <p:nvPicPr>
          <p:cNvPr id="23" name="Immagine 1">
            <a:extLst>
              <a:ext uri="{FF2B5EF4-FFF2-40B4-BE49-F238E27FC236}">
                <a16:creationId xmlns:a16="http://schemas.microsoft.com/office/drawing/2014/main" id="{32AACB4C-31E7-B046-A2A1-C2E50ED242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C2DCF5"/>
              </a:clrFrom>
              <a:clrTo>
                <a:srgbClr val="C2DC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1957" y="541512"/>
            <a:ext cx="3824921" cy="3068553"/>
          </a:xfrm>
          <a:prstGeom prst="rect">
            <a:avLst/>
          </a:prstGeom>
          <a:solidFill>
            <a:srgbClr val="F5D48F"/>
          </a:solidFill>
        </p:spPr>
      </p:pic>
      <p:pic>
        <p:nvPicPr>
          <p:cNvPr id="24" name="Picture 23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F1D3909D-DE95-B440-A42E-797365E243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5" t="30894"/>
          <a:stretch/>
        </p:blipFill>
        <p:spPr>
          <a:xfrm>
            <a:off x="8270450" y="4411101"/>
            <a:ext cx="3397703" cy="1819098"/>
          </a:xfrm>
          <a:prstGeom prst="rect">
            <a:avLst/>
          </a:prstGeom>
        </p:spPr>
      </p:pic>
      <p:pic>
        <p:nvPicPr>
          <p:cNvPr id="26" name="Picture 25" descr="Disks.jpg">
            <a:extLst>
              <a:ext uri="{FF2B5EF4-FFF2-40B4-BE49-F238E27FC236}">
                <a16:creationId xmlns:a16="http://schemas.microsoft.com/office/drawing/2014/main" id="{3FF4D153-7815-8540-BE10-3042C3312A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182" t="6019"/>
          <a:stretch/>
        </p:blipFill>
        <p:spPr>
          <a:xfrm>
            <a:off x="6053470" y="3642297"/>
            <a:ext cx="2027374" cy="2692225"/>
          </a:xfrm>
          <a:prstGeom prst="rect">
            <a:avLst/>
          </a:prstGeom>
        </p:spPr>
      </p:pic>
      <p:pic>
        <p:nvPicPr>
          <p:cNvPr id="27" name="Picture 26" descr="A picture containing website&#10;&#10;Description automatically generated">
            <a:extLst>
              <a:ext uri="{FF2B5EF4-FFF2-40B4-BE49-F238E27FC236}">
                <a16:creationId xmlns:a16="http://schemas.microsoft.com/office/drawing/2014/main" id="{0F4E7FB3-3582-BC41-887C-4201CBDD5A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868" t="35765" r="-3971" b="394"/>
          <a:stretch/>
        </p:blipFill>
        <p:spPr>
          <a:xfrm>
            <a:off x="136109" y="3634896"/>
            <a:ext cx="2638888" cy="2332219"/>
          </a:xfrm>
          <a:prstGeom prst="rect">
            <a:avLst/>
          </a:prstGeom>
          <a:ln>
            <a:noFill/>
          </a:ln>
        </p:spPr>
      </p:pic>
      <p:pic>
        <p:nvPicPr>
          <p:cNvPr id="28" name="Picture 27" descr="A picture containing text, indoor, wall, floor&#10;&#10;Description automatically generated">
            <a:extLst>
              <a:ext uri="{FF2B5EF4-FFF2-40B4-BE49-F238E27FC236}">
                <a16:creationId xmlns:a16="http://schemas.microsoft.com/office/drawing/2014/main" id="{4FD12D4C-31C8-3D4D-B60B-29FE82CB69D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101" t="15347" r="15399" b="8080"/>
          <a:stretch/>
        </p:blipFill>
        <p:spPr>
          <a:xfrm>
            <a:off x="8813261" y="123441"/>
            <a:ext cx="2614059" cy="22915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BA5B7E-D233-1147-B4BC-9DBE92200AC7}"/>
              </a:ext>
            </a:extLst>
          </p:cNvPr>
          <p:cNvSpPr txBox="1"/>
          <p:nvPr/>
        </p:nvSpPr>
        <p:spPr>
          <a:xfrm>
            <a:off x="439024" y="3066636"/>
            <a:ext cx="3009670" cy="461665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I</a:t>
            </a:r>
            <a:r>
              <a:rPr lang="en-IT" dirty="0"/>
              <a:t>ntegrated in July 2022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C459453-0DE8-E44F-874A-5AA47F17E2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4262" y="3982708"/>
            <a:ext cx="1523293" cy="190611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6A8D30F-6DE1-FC4E-8E5C-F30E1A2870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0497" y="3982708"/>
            <a:ext cx="1394564" cy="1935983"/>
          </a:xfrm>
          <a:prstGeom prst="rect">
            <a:avLst/>
          </a:prstGeom>
        </p:spPr>
      </p:pic>
      <p:pic>
        <p:nvPicPr>
          <p:cNvPr id="4" name="Picture 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60421B1E-8E07-B84F-9B63-26A68CF4F5D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2302" t="37021" r="10026" b="18234"/>
          <a:stretch/>
        </p:blipFill>
        <p:spPr>
          <a:xfrm>
            <a:off x="8706001" y="2523724"/>
            <a:ext cx="2721319" cy="175941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BFF9889-57E4-3847-8BD5-130B4665E220}"/>
              </a:ext>
            </a:extLst>
          </p:cNvPr>
          <p:cNvSpPr txBox="1"/>
          <p:nvPr/>
        </p:nvSpPr>
        <p:spPr>
          <a:xfrm>
            <a:off x="9799246" y="1815049"/>
            <a:ext cx="967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highlight>
                  <a:srgbClr val="FFFF00"/>
                </a:highlight>
              </a:rPr>
              <a:t>Crates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E833CA-48AF-654B-B329-BAC54A486757}"/>
              </a:ext>
            </a:extLst>
          </p:cNvPr>
          <p:cNvSpPr txBox="1"/>
          <p:nvPr/>
        </p:nvSpPr>
        <p:spPr>
          <a:xfrm>
            <a:off x="9400811" y="2770734"/>
            <a:ext cx="15263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000" dirty="0">
                <a:highlight>
                  <a:srgbClr val="FFFF00"/>
                </a:highlight>
              </a:rPr>
              <a:t>Carbon Fiber</a:t>
            </a:r>
          </a:p>
          <a:p>
            <a:pPr algn="ctr"/>
            <a:r>
              <a:rPr lang="en-IT" sz="2000" dirty="0">
                <a:highlight>
                  <a:srgbClr val="FFFF00"/>
                </a:highlight>
              </a:rPr>
              <a:t>Inner Ring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B7B673-4045-3044-A43C-A75F01960869}"/>
              </a:ext>
            </a:extLst>
          </p:cNvPr>
          <p:cNvSpPr txBox="1"/>
          <p:nvPr/>
        </p:nvSpPr>
        <p:spPr>
          <a:xfrm>
            <a:off x="10476997" y="4408274"/>
            <a:ext cx="11381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000" dirty="0">
                <a:highlight>
                  <a:srgbClr val="FFFF00"/>
                </a:highlight>
              </a:rPr>
              <a:t>FEE plate</a:t>
            </a:r>
          </a:p>
          <a:p>
            <a:pPr algn="ctr"/>
            <a:r>
              <a:rPr lang="en-IT" sz="2000" dirty="0">
                <a:highlight>
                  <a:srgbClr val="FFFF00"/>
                </a:highlight>
              </a:rPr>
              <a:t>in PEEK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C98CB9-0796-1B46-84A5-C1A76A106D4A}"/>
              </a:ext>
            </a:extLst>
          </p:cNvPr>
          <p:cNvSpPr txBox="1"/>
          <p:nvPr/>
        </p:nvSpPr>
        <p:spPr>
          <a:xfrm>
            <a:off x="5932636" y="4329961"/>
            <a:ext cx="15103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000" dirty="0">
                <a:highlight>
                  <a:srgbClr val="FFFF00"/>
                </a:highlight>
              </a:rPr>
              <a:t>Aluminum</a:t>
            </a:r>
          </a:p>
          <a:p>
            <a:pPr algn="ctr"/>
            <a:r>
              <a:rPr lang="en-IT" sz="2000" dirty="0">
                <a:highlight>
                  <a:srgbClr val="FFFF00"/>
                </a:highlight>
              </a:rPr>
              <a:t>Support Disk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B134E98-EF29-9D40-9045-A987237CF387}"/>
              </a:ext>
            </a:extLst>
          </p:cNvPr>
          <p:cNvSpPr txBox="1"/>
          <p:nvPr/>
        </p:nvSpPr>
        <p:spPr>
          <a:xfrm>
            <a:off x="3412855" y="3982708"/>
            <a:ext cx="14212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000" dirty="0">
                <a:highlight>
                  <a:srgbClr val="FFFF00"/>
                </a:highlight>
              </a:rPr>
              <a:t>Calorimeter</a:t>
            </a:r>
          </a:p>
          <a:p>
            <a:pPr algn="ctr"/>
            <a:r>
              <a:rPr lang="en-IT" sz="2000" dirty="0">
                <a:highlight>
                  <a:srgbClr val="FFFF00"/>
                </a:highlight>
              </a:rPr>
              <a:t>Feet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31E7171-381D-B240-8EC2-C937058AC613}"/>
              </a:ext>
            </a:extLst>
          </p:cNvPr>
          <p:cNvSpPr txBox="1"/>
          <p:nvPr/>
        </p:nvSpPr>
        <p:spPr>
          <a:xfrm>
            <a:off x="-61757" y="5735344"/>
            <a:ext cx="3212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1800" dirty="0">
                <a:highlight>
                  <a:srgbClr val="FFFF00"/>
                </a:highlight>
              </a:rPr>
              <a:t>Front Plate: CF+Al Honeycomb+</a:t>
            </a:r>
          </a:p>
          <a:p>
            <a:pPr algn="ctr"/>
            <a:r>
              <a:rPr lang="en-IT" sz="1800" dirty="0">
                <a:highlight>
                  <a:srgbClr val="FFFF00"/>
                </a:highlight>
              </a:rPr>
              <a:t>Al Source Tubing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4DB11A-0C34-2481-07A9-5C203D4624E5}"/>
              </a:ext>
            </a:extLst>
          </p:cNvPr>
          <p:cNvSpPr txBox="1"/>
          <p:nvPr/>
        </p:nvSpPr>
        <p:spPr>
          <a:xfrm>
            <a:off x="3052985" y="6211278"/>
            <a:ext cx="5564152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IT" dirty="0"/>
              <a:t>See dedicated talk from Fabio for Assembly</a:t>
            </a:r>
          </a:p>
        </p:txBody>
      </p:sp>
    </p:spTree>
    <p:extLst>
      <p:ext uri="{BB962C8B-B14F-4D97-AF65-F5344CB8AC3E}">
        <p14:creationId xmlns:p14="http://schemas.microsoft.com/office/powerpoint/2010/main" val="1692965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46B12-B90C-1043-BDC7-BBFBBF0D3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16" y="77108"/>
            <a:ext cx="11582400" cy="641739"/>
          </a:xfrm>
        </p:spPr>
        <p:txBody>
          <a:bodyPr/>
          <a:lstStyle/>
          <a:p>
            <a:r>
              <a:rPr lang="en-IT" dirty="0"/>
              <a:t>Calorimeter Vertical Slice test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BD4C7-1541-9E4C-9BCB-55264447C2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0018" y="6515100"/>
            <a:ext cx="1435100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614D1-496D-A842-B3B6-C9D50FF96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0803" y="650421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S.Miscetti | Calorimeter Overview @ CSN1 referee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35897-D413-894C-946C-47FB8A4BB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7" name="Picture 6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F6694D77-9D28-6E46-8C14-BCF869D78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555907" y="1452534"/>
            <a:ext cx="5567612" cy="4175709"/>
          </a:xfrm>
          <a:prstGeom prst="rect">
            <a:avLst/>
          </a:prstGeom>
        </p:spPr>
      </p:pic>
      <p:pic>
        <p:nvPicPr>
          <p:cNvPr id="8" name="Picture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1BF831DB-3039-C448-8855-3CB4916278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4901" y="756583"/>
            <a:ext cx="2585322" cy="19389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074415-508A-2342-AA4D-9708D083652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800" y="701478"/>
            <a:ext cx="3298410" cy="21158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285F42-310F-6B42-A131-C2E8CD469CA7}"/>
              </a:ext>
            </a:extLst>
          </p:cNvPr>
          <p:cNvSpPr txBox="1"/>
          <p:nvPr/>
        </p:nvSpPr>
        <p:spPr>
          <a:xfrm>
            <a:off x="4605043" y="2816396"/>
            <a:ext cx="7388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IT" sz="1800" dirty="0"/>
              <a:t>10 months of operation with full Vertical slice test up to DIRAC Only serial readout.   Fiber readout being integrated in OTSDAQ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sz="1800" b="1" dirty="0">
                <a:sym typeface="Wingdings" pitchFamily="2" charset="2"/>
              </a:rPr>
              <a:t>Data collected </a:t>
            </a:r>
            <a:r>
              <a:rPr lang="en-IT" sz="1800" b="1" dirty="0">
                <a:sym typeface="Wingdings" pitchFamily="2" charset="2"/>
              </a:rPr>
              <a:t>in vacuum,  at low T and with irradiated sensors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E86647-CA73-4142-A60E-38C9B8F093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8" t="2011" r="50078" b="49226"/>
          <a:stretch/>
        </p:blipFill>
        <p:spPr>
          <a:xfrm rot="5400000">
            <a:off x="9481646" y="3599207"/>
            <a:ext cx="2010830" cy="30131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78DB63-0BD5-A54A-9F31-170A8BABFF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7512" y="4083868"/>
            <a:ext cx="5150149" cy="18331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7F5885-988C-CE47-B043-FF14DE220F45}"/>
              </a:ext>
            </a:extLst>
          </p:cNvPr>
          <p:cNvSpPr txBox="1"/>
          <p:nvPr/>
        </p:nvSpPr>
        <p:spPr>
          <a:xfrm>
            <a:off x="11067814" y="6014736"/>
            <a:ext cx="705636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DT (ns)</a:t>
            </a:r>
            <a:endParaRPr lang="en-IT" sz="1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EF35C7-F4C2-0B40-B217-4C35465EBB23}"/>
              </a:ext>
            </a:extLst>
          </p:cNvPr>
          <p:cNvSpPr txBox="1"/>
          <p:nvPr/>
        </p:nvSpPr>
        <p:spPr>
          <a:xfrm>
            <a:off x="11034789" y="4792881"/>
            <a:ext cx="958850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Symbol" pitchFamily="2" charset="2"/>
              </a:rPr>
              <a:t>s</a:t>
            </a:r>
            <a:r>
              <a:rPr lang="en-US" sz="1200" b="1" dirty="0"/>
              <a:t> = 270 </a:t>
            </a:r>
            <a:r>
              <a:rPr lang="en-US" sz="1200" b="1" dirty="0" err="1"/>
              <a:t>ps</a:t>
            </a:r>
            <a:endParaRPr lang="en-IT" sz="12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1762CE-072B-7C41-A008-8951EABD7FAF}"/>
              </a:ext>
            </a:extLst>
          </p:cNvPr>
          <p:cNvSpPr txBox="1"/>
          <p:nvPr/>
        </p:nvSpPr>
        <p:spPr>
          <a:xfrm>
            <a:off x="5617304" y="5920480"/>
            <a:ext cx="22136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MIP charge distributions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9BC7E2-980E-AC4C-B48A-7F22C049519B}"/>
              </a:ext>
            </a:extLst>
          </p:cNvPr>
          <p:cNvSpPr txBox="1"/>
          <p:nvPr/>
        </p:nvSpPr>
        <p:spPr>
          <a:xfrm>
            <a:off x="9609705" y="3720150"/>
            <a:ext cx="2213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T" sz="1800" dirty="0"/>
              <a:t>Tdiff of SiPMs/Crystal</a:t>
            </a:r>
          </a:p>
        </p:txBody>
      </p:sp>
    </p:spTree>
    <p:extLst>
      <p:ext uri="{BB962C8B-B14F-4D97-AF65-F5344CB8AC3E}">
        <p14:creationId xmlns:p14="http://schemas.microsoft.com/office/powerpoint/2010/main" val="1626784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AB7DE7-EA88-A141-A77E-DBBC1F2D6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8222" y="6504214"/>
            <a:ext cx="9089780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S.Miscetti | Calorimeter Overview @ CSN1 referee meeting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E52A70E-EFA7-A74A-9161-5BCB82A67040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8612718" y="6515100"/>
            <a:ext cx="177528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2F8B00-F9C7-0944-A4BD-5F413C55F5B8}"/>
              </a:ext>
            </a:extLst>
          </p:cNvPr>
          <p:cNvSpPr txBox="1"/>
          <p:nvPr/>
        </p:nvSpPr>
        <p:spPr>
          <a:xfrm>
            <a:off x="1529723" y="5512724"/>
            <a:ext cx="7672654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IT" sz="1600" dirty="0"/>
              <a:t>T0-calibration done with iterative ”alignment” method ( residual better than 10 ps)</a:t>
            </a:r>
          </a:p>
          <a:p>
            <a:pPr marL="342900" indent="-342900">
              <a:buFontTx/>
              <a:buChar char="-"/>
            </a:pPr>
            <a:r>
              <a:rPr lang="en-GB" sz="1600" b="1" dirty="0"/>
              <a:t>R</a:t>
            </a:r>
            <a:r>
              <a:rPr lang="en-IT" sz="1600" b="1" dirty="0"/>
              <a:t>esults of timing btw all pairs really excellent ( &lt; 300 ps)</a:t>
            </a:r>
          </a:p>
          <a:p>
            <a:pPr marL="342900" indent="-342900">
              <a:buFontTx/>
              <a:buChar char="-"/>
            </a:pPr>
            <a:r>
              <a:rPr lang="en-IT" sz="1600" dirty="0"/>
              <a:t>No correction for travelling yet .. </a:t>
            </a:r>
            <a:r>
              <a:rPr lang="en-GB" sz="1600" dirty="0"/>
              <a:t>G</a:t>
            </a:r>
            <a:r>
              <a:rPr lang="en-IT" sz="1600" dirty="0"/>
              <a:t>ood place for MC-comparison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D9E470-5B4C-A64F-8807-1AAB73A9F86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72729" y="-508926"/>
            <a:ext cx="2999743" cy="44063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E7469C6-529B-D846-8B55-1CBD567F1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4659" y="2606652"/>
            <a:ext cx="3490574" cy="258635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1E49CF-BD77-A448-8962-6B50BCDF11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14" t="-1" b="2509"/>
          <a:stretch/>
        </p:blipFill>
        <p:spPr>
          <a:xfrm rot="5400000">
            <a:off x="1034081" y="2204397"/>
            <a:ext cx="1176309" cy="2487958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0692560-B351-9847-931B-84ED76A1C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5919" y="2867224"/>
            <a:ext cx="3999516" cy="257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3E58FE-174D-894E-A124-4F23F0E574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785" r="4132" b="379"/>
          <a:stretch/>
        </p:blipFill>
        <p:spPr>
          <a:xfrm>
            <a:off x="-180474" y="311737"/>
            <a:ext cx="6516962" cy="20875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793081-9CC2-4344-BAB6-FBD409AD4AEC}"/>
              </a:ext>
            </a:extLst>
          </p:cNvPr>
          <p:cNvSpPr txBox="1"/>
          <p:nvPr/>
        </p:nvSpPr>
        <p:spPr>
          <a:xfrm>
            <a:off x="3220491" y="759158"/>
            <a:ext cx="2622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200 keV </a:t>
            </a:r>
            <a:r>
              <a:rPr lang="en-GB" dirty="0"/>
              <a:t>N</a:t>
            </a:r>
            <a:r>
              <a:rPr lang="en-IT" dirty="0"/>
              <a:t>oise</a:t>
            </a:r>
          </a:p>
          <a:p>
            <a:endParaRPr lang="en-IT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6E556C1-7D3B-3D46-8CD5-EB55449C40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14" t="-1" b="2509"/>
          <a:stretch/>
        </p:blipFill>
        <p:spPr>
          <a:xfrm rot="5400000">
            <a:off x="1003176" y="3408848"/>
            <a:ext cx="1196152" cy="25299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DE8012-C4EC-CF4F-A2CA-89DB22720AC3}"/>
              </a:ext>
            </a:extLst>
          </p:cNvPr>
          <p:cNvSpPr txBox="1"/>
          <p:nvPr/>
        </p:nvSpPr>
        <p:spPr>
          <a:xfrm>
            <a:off x="390854" y="2422222"/>
            <a:ext cx="1741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400 mV/MIP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BF4C50-0721-A446-9C0E-24146BE5281C}"/>
              </a:ext>
            </a:extLst>
          </p:cNvPr>
          <p:cNvSpPr txBox="1"/>
          <p:nvPr/>
        </p:nvSpPr>
        <p:spPr>
          <a:xfrm>
            <a:off x="5975103" y="4321789"/>
            <a:ext cx="1180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T0-align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37F4CC-1A0D-4748-8C64-D1E564202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85F0E6B-2D33-C647-BF70-EF22B8E810AC}"/>
              </a:ext>
            </a:extLst>
          </p:cNvPr>
          <p:cNvSpPr txBox="1">
            <a:spLocks/>
          </p:cNvSpPr>
          <p:nvPr/>
        </p:nvSpPr>
        <p:spPr>
          <a:xfrm>
            <a:off x="263525" y="-210509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IT" dirty="0"/>
              <a:t>Calorimeter VST : a summary of results</a:t>
            </a:r>
          </a:p>
        </p:txBody>
      </p:sp>
    </p:spTree>
    <p:extLst>
      <p:ext uri="{BB962C8B-B14F-4D97-AF65-F5344CB8AC3E}">
        <p14:creationId xmlns:p14="http://schemas.microsoft.com/office/powerpoint/2010/main" val="1201951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012D0E-4C6C-49CC-AA23-F0FD73E69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895" y="117773"/>
            <a:ext cx="11582400" cy="427877"/>
          </a:xfrm>
        </p:spPr>
        <p:txBody>
          <a:bodyPr/>
          <a:lstStyle/>
          <a:p>
            <a:r>
              <a:rPr lang="en-US" dirty="0"/>
              <a:t>Simulated Cosmic Ray Tracks in KPP Configuration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25D977-5678-4B4B-92F3-C4B208315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8222" y="6504214"/>
            <a:ext cx="9089780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S.Miscetti | Calorimeter Overview @ CSN1 referee meeting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751238-4070-4EAF-AF32-86E8AFFF6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45265BC-A79D-47AA-B253-37A9F1F1B184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8612718" y="6515100"/>
            <a:ext cx="177528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157CC8-6E2D-7147-959A-DDB596310A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36"/>
          <a:stretch/>
        </p:blipFill>
        <p:spPr>
          <a:xfrm rot="5400000">
            <a:off x="126898" y="1091331"/>
            <a:ext cx="2493746" cy="28134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CE750B-78B8-374E-BC1D-9448BB4019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3"/>
          <a:stretch/>
        </p:blipFill>
        <p:spPr>
          <a:xfrm rot="5400000">
            <a:off x="2969446" y="1115876"/>
            <a:ext cx="2415115" cy="27904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56CF33-369A-2D4C-AC32-A9A2316F40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-1" r="51021" b="66894"/>
          <a:stretch/>
        </p:blipFill>
        <p:spPr>
          <a:xfrm rot="5400000">
            <a:off x="8992405" y="3168221"/>
            <a:ext cx="3016920" cy="30031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983188-EF7A-CD4D-AAB9-D317E95F90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11"/>
          <a:stretch/>
        </p:blipFill>
        <p:spPr>
          <a:xfrm rot="5400000">
            <a:off x="150210" y="3562462"/>
            <a:ext cx="2452323" cy="27647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6CBDBC-19F7-1A48-BC4D-40DFC6E4DF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85"/>
          <a:stretch/>
        </p:blipFill>
        <p:spPr>
          <a:xfrm rot="5400000">
            <a:off x="2963688" y="3545995"/>
            <a:ext cx="2486073" cy="285240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496AA96-CAAB-D044-9893-2086CB48DB38}"/>
              </a:ext>
            </a:extLst>
          </p:cNvPr>
          <p:cNvSpPr txBox="1"/>
          <p:nvPr/>
        </p:nvSpPr>
        <p:spPr>
          <a:xfrm>
            <a:off x="6619754" y="721939"/>
            <a:ext cx="49661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- Software trigger selection completed</a:t>
            </a:r>
          </a:p>
          <a:p>
            <a:pPr marL="342900" indent="-342900">
              <a:buFontTx/>
              <a:buChar char="-"/>
            </a:pPr>
            <a:r>
              <a:rPr lang="en-IT" dirty="0"/>
              <a:t>6 hours needed  calibrate:</a:t>
            </a:r>
          </a:p>
          <a:p>
            <a:pPr marL="342900" indent="-342900">
              <a:buFontTx/>
              <a:buChar char="-"/>
            </a:pPr>
            <a:r>
              <a:rPr lang="en-IT" dirty="0"/>
              <a:t>energy scale @ 0.8 %</a:t>
            </a:r>
          </a:p>
          <a:p>
            <a:pPr marL="342900" indent="-342900">
              <a:buFontTx/>
              <a:buChar char="-"/>
            </a:pPr>
            <a:r>
              <a:rPr lang="en-IT" dirty="0"/>
              <a:t>T0 alignment at 10 ps</a:t>
            </a:r>
          </a:p>
          <a:p>
            <a:r>
              <a:rPr lang="en-IT" dirty="0">
                <a:sym typeface="Wingdings" pitchFamily="2" charset="2"/>
              </a:rPr>
              <a:t> </a:t>
            </a:r>
            <a:r>
              <a:rPr lang="en-IT" dirty="0"/>
              <a:t>Time resolution at 200 ps/MIP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C0D3EA-9C3A-8243-A8B9-AC436C3A9F14}"/>
              </a:ext>
            </a:extLst>
          </p:cNvPr>
          <p:cNvSpPr txBox="1"/>
          <p:nvPr/>
        </p:nvSpPr>
        <p:spPr>
          <a:xfrm>
            <a:off x="10608806" y="4565222"/>
            <a:ext cx="1051942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T" sz="1200" b="1" dirty="0"/>
              <a:t>&lt;T0s&gt; =10 ps</a:t>
            </a:r>
          </a:p>
          <a:p>
            <a:r>
              <a:rPr lang="en-GB" sz="1200" b="1" dirty="0"/>
              <a:t>R</a:t>
            </a:r>
            <a:r>
              <a:rPr lang="en-IT" sz="1200" b="1" dirty="0"/>
              <a:t>MS = 12 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FDF851-733C-5E46-A89D-791AED6B62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5759" y="3247616"/>
            <a:ext cx="2971128" cy="28199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B478EF8-8F20-6C4A-AA39-24B6D1F9DD28}"/>
              </a:ext>
            </a:extLst>
          </p:cNvPr>
          <p:cNvSpPr txBox="1"/>
          <p:nvPr/>
        </p:nvSpPr>
        <p:spPr>
          <a:xfrm>
            <a:off x="7695080" y="4165112"/>
            <a:ext cx="1083733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T" sz="1000" b="1" dirty="0"/>
              <a:t>&lt;MIP&gt; =20 MeV</a:t>
            </a:r>
          </a:p>
          <a:p>
            <a:r>
              <a:rPr lang="en-GB" sz="1000" b="1" dirty="0"/>
              <a:t>R</a:t>
            </a:r>
            <a:r>
              <a:rPr lang="en-IT" sz="1000" b="1" dirty="0"/>
              <a:t>MS = 0.16 MeV</a:t>
            </a:r>
          </a:p>
        </p:txBody>
      </p:sp>
    </p:spTree>
    <p:extLst>
      <p:ext uri="{BB962C8B-B14F-4D97-AF65-F5344CB8AC3E}">
        <p14:creationId xmlns:p14="http://schemas.microsoft.com/office/powerpoint/2010/main" val="2254011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B87DD-30BC-432C-94FA-74642E47A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14</a:t>
            </a:fld>
            <a:endParaRPr lang="en-US" alt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AF79EB-7A09-4974-9CA3-406971760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Calorimeter Overview @ CSN1 referee meeting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FC423C-7DFE-496E-9022-A740F813833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altLang="en-US"/>
              <a:t>5-9-2022</a:t>
            </a:r>
            <a:endParaRPr lang="en-US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7EC5444-0AF3-4794-BD7B-E9459BF493B0}"/>
              </a:ext>
            </a:extLst>
          </p:cNvPr>
          <p:cNvSpPr txBox="1">
            <a:spLocks/>
          </p:cNvSpPr>
          <p:nvPr/>
        </p:nvSpPr>
        <p:spPr>
          <a:xfrm>
            <a:off x="172824" y="174362"/>
            <a:ext cx="11582400" cy="641739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/>
              <a:t>Assembly &amp; Installation scope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7CE718-990B-46A3-A7FE-31E49670100F}"/>
              </a:ext>
            </a:extLst>
          </p:cNvPr>
          <p:cNvSpPr txBox="1"/>
          <p:nvPr/>
        </p:nvSpPr>
        <p:spPr>
          <a:xfrm>
            <a:off x="236572" y="695550"/>
            <a:ext cx="9658350" cy="58272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rtl="0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505050"/>
                </a:solidFill>
                <a:latin typeface="Helvetica Neue"/>
              </a:rPr>
              <a:t>Prepare Clean Room for Installation</a:t>
            </a:r>
          </a:p>
          <a:p>
            <a:pPr marL="342900" indent="-342900" rtl="0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505050"/>
                </a:solidFill>
                <a:latin typeface="Helvetica Neue"/>
              </a:rPr>
              <a:t>Mechanical a</a:t>
            </a:r>
            <a:r>
              <a:rPr lang="en-US" b="1" dirty="0">
                <a:solidFill>
                  <a:srgbClr val="505050"/>
                </a:solidFill>
                <a:effectLst/>
                <a:latin typeface="Helvetica Neue"/>
              </a:rPr>
              <a:t>ssembly of Disk-1 (downstream)</a:t>
            </a:r>
          </a:p>
          <a:p>
            <a:pPr marL="342900" indent="-342900" rtl="0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505050"/>
                </a:solidFill>
                <a:latin typeface="Helvetica Neue"/>
              </a:rPr>
              <a:t>Crystal stacking of Disk-1</a:t>
            </a:r>
          </a:p>
          <a:p>
            <a:pPr marL="342900" indent="-342900" rtl="0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505050"/>
                </a:solidFill>
                <a:effectLst/>
                <a:latin typeface="Helvetica Neue"/>
              </a:rPr>
              <a:t>ROU </a:t>
            </a:r>
            <a:r>
              <a:rPr lang="en-US" dirty="0">
                <a:solidFill>
                  <a:srgbClr val="505050"/>
                </a:solidFill>
                <a:latin typeface="Helvetica Neue"/>
              </a:rPr>
              <a:t> installation of Disk-1</a:t>
            </a:r>
          </a:p>
          <a:p>
            <a:pPr marL="342900" indent="-342900" rtl="0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505050"/>
                </a:solidFill>
                <a:effectLst/>
                <a:latin typeface="Helvetica Neue"/>
              </a:rPr>
              <a:t>Route FEE Cabl</a:t>
            </a:r>
            <a:r>
              <a:rPr lang="en-US" dirty="0">
                <a:solidFill>
                  <a:srgbClr val="505050"/>
                </a:solidFill>
                <a:latin typeface="Helvetica Neue"/>
              </a:rPr>
              <a:t>es from  ROU-MB of Disk-1</a:t>
            </a:r>
          </a:p>
          <a:p>
            <a:pPr marL="342900" indent="-342900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505050"/>
                </a:solidFill>
                <a:latin typeface="Helvetica Neue"/>
              </a:rPr>
              <a:t>Repeat in parallel for Disk-0 with a shift of few months</a:t>
            </a:r>
            <a:endParaRPr lang="en-US" dirty="0">
              <a:solidFill>
                <a:srgbClr val="505050"/>
              </a:solidFill>
              <a:latin typeface="Helvetica Neue"/>
            </a:endParaRPr>
          </a:p>
          <a:p>
            <a:pPr marL="342900" indent="-342900" rtl="0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505050"/>
                </a:solidFill>
                <a:effectLst/>
                <a:latin typeface="Helvetica Neue"/>
              </a:rPr>
              <a:t>Assemble/insert MB on Disk-1/ </a:t>
            </a:r>
            <a:r>
              <a:rPr lang="en-US" dirty="0">
                <a:solidFill>
                  <a:srgbClr val="505050"/>
                </a:solidFill>
                <a:latin typeface="Helvetica Neue"/>
              </a:rPr>
              <a:t>Assemble/Insert DIRAC on Disk-1</a:t>
            </a:r>
            <a:endParaRPr lang="en-US" b="0" dirty="0">
              <a:solidFill>
                <a:srgbClr val="505050"/>
              </a:solidFill>
              <a:effectLst/>
              <a:latin typeface="Helvetica Neue"/>
            </a:endParaRPr>
          </a:p>
          <a:p>
            <a:pPr marL="342900" indent="-342900" rtl="0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5050"/>
                </a:solidFill>
                <a:latin typeface="Helvetica Neue"/>
              </a:rPr>
              <a:t>Prepare TDAQ and services in SIDET </a:t>
            </a:r>
            <a:r>
              <a:rPr lang="en-US" dirty="0">
                <a:solidFill>
                  <a:srgbClr val="505050"/>
                </a:solidFill>
                <a:latin typeface="Helvetica Neue"/>
                <a:sym typeface="Wingdings" pitchFamily="2" charset="2"/>
              </a:rPr>
              <a:t> Install CRT + test ½ disk</a:t>
            </a:r>
          </a:p>
          <a:p>
            <a:pPr marL="342900" indent="-342900" rtl="0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505050"/>
                </a:solidFill>
                <a:effectLst/>
                <a:latin typeface="Helvetica Neue"/>
                <a:sym typeface="Wingdings" pitchFamily="2" charset="2"/>
              </a:rPr>
              <a:t>Prepare</a:t>
            </a:r>
            <a:r>
              <a:rPr lang="en-US" dirty="0">
                <a:solidFill>
                  <a:srgbClr val="505050"/>
                </a:solidFill>
                <a:latin typeface="Helvetica Neue"/>
                <a:sym typeface="Wingdings" pitchFamily="2" charset="2"/>
              </a:rPr>
              <a:t>/install </a:t>
            </a:r>
            <a:r>
              <a:rPr lang="en-US" b="0" dirty="0">
                <a:solidFill>
                  <a:srgbClr val="505050"/>
                </a:solidFill>
                <a:effectLst/>
                <a:latin typeface="Helvetica Neue"/>
                <a:sym typeface="Wingdings" pitchFamily="2" charset="2"/>
              </a:rPr>
              <a:t>services in Mu2e building 						    	(Cables/Pipes/Flanges/Racks)</a:t>
            </a:r>
          </a:p>
          <a:p>
            <a:pPr marL="342900" indent="-342900" rtl="0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505050"/>
                </a:solidFill>
                <a:effectLst/>
                <a:latin typeface="Helvetica Neue"/>
                <a:sym typeface="Wingdings" pitchFamily="2" charset="2"/>
              </a:rPr>
              <a:t>Prepare installation tooling  move to en</a:t>
            </a:r>
            <a:r>
              <a:rPr lang="en-US" dirty="0">
                <a:solidFill>
                  <a:srgbClr val="505050"/>
                </a:solidFill>
                <a:latin typeface="Helvetica Neue"/>
                <a:sym typeface="Wingdings" pitchFamily="2" charset="2"/>
              </a:rPr>
              <a:t>closure</a:t>
            </a:r>
          </a:p>
          <a:p>
            <a:pPr marL="342900" indent="-342900" rtl="0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505050"/>
                </a:solidFill>
                <a:effectLst/>
                <a:latin typeface="Helvetica Neue"/>
                <a:sym typeface="Wingdings" pitchFamily="2" charset="2"/>
              </a:rPr>
              <a:t>Cable</a:t>
            </a:r>
            <a:r>
              <a:rPr lang="en-US" dirty="0">
                <a:solidFill>
                  <a:srgbClr val="505050"/>
                </a:solidFill>
                <a:latin typeface="Helvetica Neue"/>
                <a:sym typeface="Wingdings" pitchFamily="2" charset="2"/>
              </a:rPr>
              <a:t>/survey and test in Mu2e hall + Cosmic ray data taking</a:t>
            </a:r>
          </a:p>
          <a:p>
            <a:pPr marL="342900" indent="-342900" rtl="0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505050"/>
                </a:solidFill>
                <a:latin typeface="Helvetica Neue"/>
                <a:sym typeface="Wingdings" pitchFamily="2" charset="2"/>
              </a:rPr>
              <a:t>C</a:t>
            </a:r>
            <a:r>
              <a:rPr lang="en-US" b="1" dirty="0">
                <a:solidFill>
                  <a:srgbClr val="505050"/>
                </a:solidFill>
                <a:effectLst/>
                <a:latin typeface="Helvetica Neue"/>
                <a:sym typeface="Wingdings" pitchFamily="2" charset="2"/>
              </a:rPr>
              <a:t>omplete control for heater system on Inner Ring</a:t>
            </a:r>
            <a:br>
              <a:rPr lang="en-US" b="0" dirty="0">
                <a:effectLst/>
              </a:rPr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66E792-109B-57FC-5D64-1F36F1D527C0}"/>
              </a:ext>
            </a:extLst>
          </p:cNvPr>
          <p:cNvSpPr txBox="1"/>
          <p:nvPr/>
        </p:nvSpPr>
        <p:spPr>
          <a:xfrm>
            <a:off x="9140646" y="958850"/>
            <a:ext cx="1897635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IT" dirty="0"/>
              <a:t>Fabio’s report</a:t>
            </a:r>
          </a:p>
        </p:txBody>
      </p:sp>
      <p:sp>
        <p:nvSpPr>
          <p:cNvPr id="7" name="Double Brace 6">
            <a:extLst>
              <a:ext uri="{FF2B5EF4-FFF2-40B4-BE49-F238E27FC236}">
                <a16:creationId xmlns:a16="http://schemas.microsoft.com/office/drawing/2014/main" id="{B1563E04-C2BC-0716-DB62-F50D34F97B66}"/>
              </a:ext>
            </a:extLst>
          </p:cNvPr>
          <p:cNvSpPr/>
          <p:nvPr/>
        </p:nvSpPr>
        <p:spPr>
          <a:xfrm>
            <a:off x="8709285" y="495231"/>
            <a:ext cx="2633931" cy="1483471"/>
          </a:xfrm>
          <a:prstGeom prst="bracePair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Double Brace 9">
            <a:extLst>
              <a:ext uri="{FF2B5EF4-FFF2-40B4-BE49-F238E27FC236}">
                <a16:creationId xmlns:a16="http://schemas.microsoft.com/office/drawing/2014/main" id="{96E11CC9-0A18-8B4C-7AAA-489C0F4A0DF2}"/>
              </a:ext>
            </a:extLst>
          </p:cNvPr>
          <p:cNvSpPr/>
          <p:nvPr/>
        </p:nvSpPr>
        <p:spPr>
          <a:xfrm>
            <a:off x="9699643" y="2299572"/>
            <a:ext cx="2055581" cy="1729254"/>
          </a:xfrm>
          <a:prstGeom prst="bracePair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90DDB3-2EC3-A1C8-39C9-A4D93E9472EA}"/>
              </a:ext>
            </a:extLst>
          </p:cNvPr>
          <p:cNvSpPr txBox="1"/>
          <p:nvPr/>
        </p:nvSpPr>
        <p:spPr>
          <a:xfrm>
            <a:off x="10026250" y="2510526"/>
            <a:ext cx="1374094" cy="120032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IT" dirty="0"/>
              <a:t>Next</a:t>
            </a:r>
          </a:p>
          <a:p>
            <a:pPr algn="ctr"/>
            <a:r>
              <a:rPr lang="en-IT" dirty="0"/>
              <a:t>Assembly</a:t>
            </a:r>
          </a:p>
          <a:p>
            <a:pPr algn="ctr"/>
            <a:r>
              <a:rPr lang="en-IT" dirty="0"/>
              <a:t>steps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B8F874-EC63-92A8-96DE-73AFE2E6234A}"/>
              </a:ext>
            </a:extLst>
          </p:cNvPr>
          <p:cNvSpPr txBox="1"/>
          <p:nvPr/>
        </p:nvSpPr>
        <p:spPr>
          <a:xfrm>
            <a:off x="9774068" y="4574641"/>
            <a:ext cx="1569148" cy="1200329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IT" dirty="0"/>
              <a:t>Next</a:t>
            </a:r>
          </a:p>
          <a:p>
            <a:pPr algn="ctr"/>
            <a:r>
              <a:rPr lang="en-IT" dirty="0"/>
              <a:t>Installation</a:t>
            </a:r>
          </a:p>
          <a:p>
            <a:pPr algn="ctr"/>
            <a:r>
              <a:rPr lang="en-IT" dirty="0"/>
              <a:t>steps</a:t>
            </a:r>
          </a:p>
        </p:txBody>
      </p:sp>
      <p:sp>
        <p:nvSpPr>
          <p:cNvPr id="13" name="Double Brace 12">
            <a:extLst>
              <a:ext uri="{FF2B5EF4-FFF2-40B4-BE49-F238E27FC236}">
                <a16:creationId xmlns:a16="http://schemas.microsoft.com/office/drawing/2014/main" id="{1443D468-43DF-0EBC-CFD2-25303A70E951}"/>
              </a:ext>
            </a:extLst>
          </p:cNvPr>
          <p:cNvSpPr/>
          <p:nvPr/>
        </p:nvSpPr>
        <p:spPr>
          <a:xfrm>
            <a:off x="9394708" y="4229145"/>
            <a:ext cx="2492492" cy="1729254"/>
          </a:xfrm>
          <a:prstGeom prst="bracePair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82222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067DA-9950-7647-B42E-D78EC3DD8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" y="0"/>
            <a:ext cx="11582400" cy="641739"/>
          </a:xfrm>
        </p:spPr>
        <p:txBody>
          <a:bodyPr/>
          <a:lstStyle/>
          <a:p>
            <a:r>
              <a:rPr lang="en-IT" dirty="0"/>
              <a:t>475.07.08: Parallel work on calorimeter services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32027-3D8D-0443-8A10-B8515A706F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0018" y="6515100"/>
            <a:ext cx="1435100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4BA72F-67C5-DC4D-B481-06AB9C93A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0803" y="650421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S.Miscetti | Calorimeter Overview @ CSN1 referee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72904-BF03-7D4C-B258-9BDD5FAC9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A7118F-DBD9-8248-81BE-8684BA7B4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4347" y="652625"/>
            <a:ext cx="4618682" cy="3103065"/>
          </a:xfrm>
          <a:prstGeom prst="rect">
            <a:avLst/>
          </a:prstGeom>
        </p:spPr>
      </p:pic>
      <p:pic>
        <p:nvPicPr>
          <p:cNvPr id="11" name="Picture 10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6B3146E-255C-7849-80AB-D99DF8EDE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" y="641739"/>
            <a:ext cx="2287678" cy="3050237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C028908A-6AA5-C543-937E-67F26FCB5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016" y="641739"/>
            <a:ext cx="5296331" cy="3115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9FAF75-189B-2D5E-19E5-B1C0D11380F6}"/>
              </a:ext>
            </a:extLst>
          </p:cNvPr>
          <p:cNvSpPr txBox="1"/>
          <p:nvPr/>
        </p:nvSpPr>
        <p:spPr>
          <a:xfrm>
            <a:off x="506730" y="3911419"/>
            <a:ext cx="1138047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dirty="0"/>
              <a:t>Most of Cable and fiber services from TDAQ to IFB procured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b="1" dirty="0"/>
              <a:t>LV/HV supplies procured and tested. Installation in TDAQ room in progress</a:t>
            </a:r>
          </a:p>
          <a:p>
            <a:r>
              <a:rPr lang="en-IT" b="1" dirty="0"/>
              <a:t>For LV, successful test of temperature inside Rack crates with max emulated load OK</a:t>
            </a:r>
          </a:p>
          <a:p>
            <a:r>
              <a:rPr lang="en-IT" dirty="0">
                <a:sym typeface="Wingdings" pitchFamily="2" charset="2"/>
              </a:rPr>
              <a:t>Next steps  working on:</a:t>
            </a:r>
          </a:p>
          <a:p>
            <a:r>
              <a:rPr lang="en-IT" dirty="0">
                <a:sym typeface="Wingdings" pitchFamily="2" charset="2"/>
              </a:rPr>
              <a:t>Ethernet cabling, preparation of interface box for LV/H</a:t>
            </a:r>
            <a:r>
              <a:rPr lang="en-GB" dirty="0">
                <a:sym typeface="Wingdings" pitchFamily="2" charset="2"/>
              </a:rPr>
              <a:t>v</a:t>
            </a:r>
            <a:r>
              <a:rPr lang="en-IT" dirty="0">
                <a:sym typeface="Wingdings" pitchFamily="2" charset="2"/>
              </a:rPr>
              <a:t>cables size match</a:t>
            </a:r>
          </a:p>
          <a:p>
            <a:r>
              <a:rPr lang="en-IT" dirty="0">
                <a:sym typeface="Wingdings" pitchFamily="2" charset="2"/>
              </a:rPr>
              <a:t>HV interlock system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444761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AD85A-FC16-0625-8DEF-BAE954E137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D883-5108-BF20-6841-DCA11F8DB8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Calorimeter Overview @ CSN1 referee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B8D4F-9A1E-D2C4-DB8D-8E1208EE3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5659FA6-9D6C-550E-B9DC-A7515273A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110911"/>
            <a:ext cx="11582400" cy="427877"/>
          </a:xfrm>
        </p:spPr>
        <p:txBody>
          <a:bodyPr/>
          <a:lstStyle/>
          <a:p>
            <a:r>
              <a:rPr lang="en-US" sz="2800" dirty="0"/>
              <a:t>475.07.08: Calorimeter Installation and Integration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F273CB-483B-BB4B-E520-60B76A7A4967}"/>
              </a:ext>
            </a:extLst>
          </p:cNvPr>
          <p:cNvSpPr/>
          <p:nvPr/>
        </p:nvSpPr>
        <p:spPr>
          <a:xfrm>
            <a:off x="263525" y="679629"/>
            <a:ext cx="11376838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T" dirty="0">
                <a:sym typeface="Wingdings" pitchFamily="2" charset="2"/>
              </a:rPr>
              <a:t> </a:t>
            </a:r>
            <a:r>
              <a:rPr lang="en-IT" dirty="0"/>
              <a:t>90%  of IFB-FeedThroughs procured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IT" dirty="0">
                <a:sym typeface="Wingdings" pitchFamily="2" charset="2"/>
              </a:rPr>
              <a:t>Missing procurement of IFB Rear (Design ready) and  Radial (Design in progress) flanges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GB" b="1" dirty="0">
                <a:solidFill>
                  <a:srgbClr val="C00000"/>
                </a:solidFill>
                <a:sym typeface="Wingdings" pitchFamily="2" charset="2"/>
              </a:rPr>
              <a:t>S</a:t>
            </a:r>
            <a:r>
              <a:rPr lang="en-IT" b="1" dirty="0">
                <a:solidFill>
                  <a:srgbClr val="C00000"/>
                </a:solidFill>
                <a:sym typeface="Wingdings" pitchFamily="2" charset="2"/>
              </a:rPr>
              <a:t>till working on the procurement of cable/fiber services inside the DS</a:t>
            </a:r>
          </a:p>
          <a:p>
            <a:r>
              <a:rPr lang="en-IT" b="1" dirty="0">
                <a:solidFill>
                  <a:srgbClr val="C00000"/>
                </a:solidFill>
                <a:sym typeface="Wingdings" pitchFamily="2" charset="2"/>
              </a:rPr>
              <a:t> Still working on integration of  cooling and calibration systems</a:t>
            </a:r>
          </a:p>
          <a:p>
            <a:r>
              <a:rPr lang="en-IT" b="1" dirty="0">
                <a:solidFill>
                  <a:srgbClr val="C00000"/>
                </a:solidFill>
                <a:sym typeface="Wingdings" pitchFamily="2" charset="2"/>
              </a:rPr>
              <a:t> Progressing on designs for installation toolings</a:t>
            </a:r>
          </a:p>
        </p:txBody>
      </p:sp>
      <p:pic>
        <p:nvPicPr>
          <p:cNvPr id="9" name="Immagine 2">
            <a:extLst>
              <a:ext uri="{FF2B5EF4-FFF2-40B4-BE49-F238E27FC236}">
                <a16:creationId xmlns:a16="http://schemas.microsoft.com/office/drawing/2014/main" id="{81C72134-2C45-6DDF-7EA9-F60D87212D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C2DCF5"/>
              </a:clrFrom>
              <a:clrTo>
                <a:srgbClr val="C2DC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7021" y="2987782"/>
            <a:ext cx="2311901" cy="3056014"/>
          </a:xfrm>
          <a:prstGeom prst="rect">
            <a:avLst/>
          </a:prstGeom>
        </p:spPr>
      </p:pic>
      <p:pic>
        <p:nvPicPr>
          <p:cNvPr id="10" name="Immagine 2">
            <a:extLst>
              <a:ext uri="{FF2B5EF4-FFF2-40B4-BE49-F238E27FC236}">
                <a16:creationId xmlns:a16="http://schemas.microsoft.com/office/drawing/2014/main" id="{08DBCE5F-65A4-2CED-1E73-776362F3CA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675730" y="3196154"/>
            <a:ext cx="2162382" cy="29051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A1F822-279D-99A7-E8CD-ED2B33506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923" y="3128357"/>
            <a:ext cx="2215390" cy="28846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1A11DB-DA84-A8C9-2E6E-68C8BD4283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0920" y="3458803"/>
            <a:ext cx="4894005" cy="24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686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E5973-666C-AE4B-AC81-4421D1AB5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533" y="101600"/>
            <a:ext cx="11582400" cy="641739"/>
          </a:xfrm>
        </p:spPr>
        <p:txBody>
          <a:bodyPr/>
          <a:lstStyle/>
          <a:p>
            <a:r>
              <a:rPr lang="en-US" sz="2800" dirty="0"/>
              <a:t>Schedule: 475.07 Calorimeter by Milestones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8E7598-1C7E-9744-8226-921673A89A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0018" y="6515100"/>
            <a:ext cx="1435100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it-IT"/>
              <a:t>5-9-2022</a:t>
            </a:r>
            <a:endParaRPr lang="en-US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A1083-D769-B445-B79F-81AB0767F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0803" y="650421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S.Miscetti | Calorimeter Overview @ CSN1 referee meeting</a:t>
            </a:r>
            <a:endParaRPr lang="en-US" sz="12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B582B-FC99-6E4C-B67C-D439A87D3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z="1200" smtClean="0"/>
              <a:pPr>
                <a:defRPr/>
              </a:pPr>
              <a:t>17</a:t>
            </a:fld>
            <a:endParaRPr lang="en-US" sz="1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DF72D1-BBA3-431F-884C-A196D2D991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08" r="-327" b="68532"/>
          <a:stretch/>
        </p:blipFill>
        <p:spPr>
          <a:xfrm>
            <a:off x="138576" y="1137756"/>
            <a:ext cx="12053424" cy="21473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8A8996-5BFB-2BA3-BA06-6F3917A4AA65}"/>
              </a:ext>
            </a:extLst>
          </p:cNvPr>
          <p:cNvSpPr txBox="1"/>
          <p:nvPr/>
        </p:nvSpPr>
        <p:spPr>
          <a:xfrm rot="15649872">
            <a:off x="-921356" y="1288597"/>
            <a:ext cx="2586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DONE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614D848-37D7-163C-A287-7DE3CACA9525}"/>
              </a:ext>
            </a:extLst>
          </p:cNvPr>
          <p:cNvSpPr/>
          <p:nvPr/>
        </p:nvSpPr>
        <p:spPr>
          <a:xfrm>
            <a:off x="47622" y="801641"/>
            <a:ext cx="867964" cy="2135618"/>
          </a:xfrm>
          <a:prstGeom prst="ellipse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E079671-0932-D4DB-448B-E7E09FF5DC7C}"/>
              </a:ext>
            </a:extLst>
          </p:cNvPr>
          <p:cNvCxnSpPr>
            <a:cxnSpLocks/>
          </p:cNvCxnSpPr>
          <p:nvPr/>
        </p:nvCxnSpPr>
        <p:spPr>
          <a:xfrm>
            <a:off x="2656702" y="3755481"/>
            <a:ext cx="4399006" cy="0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564F42F-A357-8A7F-8BFC-E08BB0AF088F}"/>
              </a:ext>
            </a:extLst>
          </p:cNvPr>
          <p:cNvCxnSpPr>
            <a:cxnSpLocks/>
          </p:cNvCxnSpPr>
          <p:nvPr/>
        </p:nvCxnSpPr>
        <p:spPr>
          <a:xfrm>
            <a:off x="5424616" y="4385675"/>
            <a:ext cx="4655299" cy="0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E12975C-042D-73B5-BADF-7731B0C18267}"/>
              </a:ext>
            </a:extLst>
          </p:cNvPr>
          <p:cNvCxnSpPr>
            <a:cxnSpLocks/>
          </p:cNvCxnSpPr>
          <p:nvPr/>
        </p:nvCxnSpPr>
        <p:spPr>
          <a:xfrm>
            <a:off x="7055708" y="3755481"/>
            <a:ext cx="4399006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43605D4-FAB9-7C75-31FB-81B0ED013949}"/>
              </a:ext>
            </a:extLst>
          </p:cNvPr>
          <p:cNvCxnSpPr>
            <a:cxnSpLocks/>
          </p:cNvCxnSpPr>
          <p:nvPr/>
        </p:nvCxnSpPr>
        <p:spPr>
          <a:xfrm>
            <a:off x="-1742304" y="3758627"/>
            <a:ext cx="4399006" cy="0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966B0EA-1528-7120-4398-729114263455}"/>
              </a:ext>
            </a:extLst>
          </p:cNvPr>
          <p:cNvSpPr txBox="1"/>
          <p:nvPr/>
        </p:nvSpPr>
        <p:spPr>
          <a:xfrm>
            <a:off x="544932" y="3342027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2022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E67BBA-4396-8A17-C9BF-3AAA5BEB3CC5}"/>
              </a:ext>
            </a:extLst>
          </p:cNvPr>
          <p:cNvSpPr txBox="1"/>
          <p:nvPr/>
        </p:nvSpPr>
        <p:spPr>
          <a:xfrm>
            <a:off x="3646258" y="3342026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2023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023BC9-2018-F267-55A4-8A857EEE2CEF}"/>
              </a:ext>
            </a:extLst>
          </p:cNvPr>
          <p:cNvSpPr txBox="1"/>
          <p:nvPr/>
        </p:nvSpPr>
        <p:spPr>
          <a:xfrm>
            <a:off x="8257340" y="333398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2024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DB61D7-2976-847E-02C7-97DEAFE37DB5}"/>
              </a:ext>
            </a:extLst>
          </p:cNvPr>
          <p:cNvSpPr txBox="1"/>
          <p:nvPr/>
        </p:nvSpPr>
        <p:spPr>
          <a:xfrm>
            <a:off x="7414054" y="4623825"/>
            <a:ext cx="654907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T" sz="1200" dirty="0"/>
              <a:t>Move to pit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AEED2EC-BEEF-5003-D59C-DF0F1231F6CD}"/>
              </a:ext>
            </a:extLst>
          </p:cNvPr>
          <p:cNvCxnSpPr>
            <a:cxnSpLocks/>
          </p:cNvCxnSpPr>
          <p:nvPr/>
        </p:nvCxnSpPr>
        <p:spPr>
          <a:xfrm>
            <a:off x="5424616" y="4822684"/>
            <a:ext cx="1989438" cy="0"/>
          </a:xfrm>
          <a:prstGeom prst="straightConnector1">
            <a:avLst/>
          </a:prstGeom>
          <a:ln>
            <a:solidFill>
              <a:srgbClr val="000000"/>
            </a:solidFill>
            <a:prstDash val="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AE6BCEE-3824-7E82-7B25-12F889557075}"/>
              </a:ext>
            </a:extLst>
          </p:cNvPr>
          <p:cNvSpPr txBox="1"/>
          <p:nvPr/>
        </p:nvSpPr>
        <p:spPr>
          <a:xfrm>
            <a:off x="8040180" y="4930896"/>
            <a:ext cx="1645195" cy="276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T" sz="1200"/>
              <a:t>Route </a:t>
            </a:r>
            <a:r>
              <a:rPr lang="en-IT" sz="1200" dirty="0"/>
              <a:t>/cable services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30185F-8D58-9299-0D04-EAF22AB6D83D}"/>
              </a:ext>
            </a:extLst>
          </p:cNvPr>
          <p:cNvSpPr txBox="1"/>
          <p:nvPr/>
        </p:nvSpPr>
        <p:spPr>
          <a:xfrm>
            <a:off x="9075136" y="5236083"/>
            <a:ext cx="990270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T" sz="1200" dirty="0"/>
              <a:t>Connect </a:t>
            </a:r>
          </a:p>
          <a:p>
            <a:r>
              <a:rPr lang="en-IT" sz="1200" dirty="0"/>
              <a:t>calo to IFB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6803A8-6B64-D15F-EA13-8FBFCCBF8DBF}"/>
              </a:ext>
            </a:extLst>
          </p:cNvPr>
          <p:cNvSpPr txBox="1"/>
          <p:nvPr/>
        </p:nvSpPr>
        <p:spPr>
          <a:xfrm>
            <a:off x="347206" y="4536148"/>
            <a:ext cx="4764347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The Calorimeter is well off the project critical path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E4EA14-FD7A-7C25-2F7F-E350AB437BB5}"/>
              </a:ext>
            </a:extLst>
          </p:cNvPr>
          <p:cNvSpPr txBox="1"/>
          <p:nvPr/>
        </p:nvSpPr>
        <p:spPr>
          <a:xfrm>
            <a:off x="10079915" y="5775013"/>
            <a:ext cx="1807286" cy="276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T" sz="1200" dirty="0"/>
              <a:t>Calorimeter CR test</a:t>
            </a:r>
          </a:p>
        </p:txBody>
      </p:sp>
    </p:spTree>
    <p:extLst>
      <p:ext uri="{BB962C8B-B14F-4D97-AF65-F5344CB8AC3E}">
        <p14:creationId xmlns:p14="http://schemas.microsoft.com/office/powerpoint/2010/main" val="104761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6845E-62E9-444C-BBAF-6E22E33C59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470198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8898F5-0DF9-2C43-913A-577DBACDB46F}"/>
              </a:ext>
            </a:extLst>
          </p:cNvPr>
          <p:cNvCxnSpPr>
            <a:cxnSpLocks/>
          </p:cNvCxnSpPr>
          <p:nvPr/>
        </p:nvCxnSpPr>
        <p:spPr>
          <a:xfrm flipV="1">
            <a:off x="1533517" y="679630"/>
            <a:ext cx="0" cy="4790503"/>
          </a:xfrm>
          <a:prstGeom prst="line">
            <a:avLst/>
          </a:prstGeom>
          <a:noFill/>
          <a:ln w="25400" cap="flat" cmpd="sng" algn="ctr">
            <a:solidFill>
              <a:srgbClr val="404040"/>
            </a:solidFill>
            <a:prstDash val="solid"/>
          </a:ln>
          <a:effectLst/>
        </p:spPr>
      </p:cxn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FC9C484-DC6A-7F42-AF1A-725E315F8E69}"/>
              </a:ext>
            </a:extLst>
          </p:cNvPr>
          <p:cNvGraphicFramePr>
            <a:graphicFrameLocks noGrp="1"/>
          </p:cNvGraphicFramePr>
          <p:nvPr/>
        </p:nvGraphicFramePr>
        <p:xfrm>
          <a:off x="6" y="5395256"/>
          <a:ext cx="11810984" cy="260773"/>
        </p:xfrm>
        <a:graphic>
          <a:graphicData uri="http://schemas.openxmlformats.org/drawingml/2006/table">
            <a:tbl>
              <a:tblPr/>
              <a:tblGrid>
                <a:gridCol w="513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35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35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35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35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35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35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859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110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35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1352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1352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1352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1352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1352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1352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513521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513521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513521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531644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95399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513521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513521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</a:tblGrid>
              <a:tr h="2607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6933" marR="16933" marT="1693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6933" marR="16933" marT="1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6933" marR="16933" marT="1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6933" marR="16933" marT="1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6933" marR="16933" marT="1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6933" marR="16933" marT="1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6933" marR="16933" marT="1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6933" marR="16933" marT="1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6933" marR="16933" marT="1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6933" marR="16933" marT="1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6933" marR="16933" marT="1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6933" marR="16933" marT="1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6933" marR="16933" marT="1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6933" marR="16933" marT="1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6933" marR="16933" marT="1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6933" marR="16933" marT="1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6933" marR="16933" marT="1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6933" marR="16933" marT="1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6933" marR="16933" marT="1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6933" marR="16933" marT="1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6933" marR="16933" marT="1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6933" marR="16933" marT="1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6933" marR="16933" marT="1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20418B-3D66-3341-8C6B-2F0698D9B4DD}"/>
              </a:ext>
            </a:extLst>
          </p:cNvPr>
          <p:cNvCxnSpPr>
            <a:cxnSpLocks/>
          </p:cNvCxnSpPr>
          <p:nvPr/>
        </p:nvCxnSpPr>
        <p:spPr>
          <a:xfrm>
            <a:off x="512456" y="679630"/>
            <a:ext cx="0" cy="5356679"/>
          </a:xfrm>
          <a:prstGeom prst="line">
            <a:avLst/>
          </a:prstGeom>
          <a:noFill/>
          <a:ln w="12700" cap="flat" cmpd="sng" algn="ctr">
            <a:solidFill>
              <a:srgbClr val="40404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6703D5C-D31A-3D40-99D9-B54DC7840BEC}"/>
              </a:ext>
            </a:extLst>
          </p:cNvPr>
          <p:cNvCxnSpPr>
            <a:cxnSpLocks/>
          </p:cNvCxnSpPr>
          <p:nvPr/>
        </p:nvCxnSpPr>
        <p:spPr>
          <a:xfrm>
            <a:off x="2561389" y="679630"/>
            <a:ext cx="0" cy="5356679"/>
          </a:xfrm>
          <a:prstGeom prst="line">
            <a:avLst/>
          </a:prstGeom>
          <a:noFill/>
          <a:ln w="12700" cap="flat" cmpd="sng" algn="ctr">
            <a:solidFill>
              <a:srgbClr val="40404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06E2C6-577F-3F4F-A697-956FA6E92988}"/>
              </a:ext>
            </a:extLst>
          </p:cNvPr>
          <p:cNvCxnSpPr>
            <a:cxnSpLocks/>
          </p:cNvCxnSpPr>
          <p:nvPr/>
        </p:nvCxnSpPr>
        <p:spPr>
          <a:xfrm>
            <a:off x="4618789" y="679630"/>
            <a:ext cx="0" cy="5356679"/>
          </a:xfrm>
          <a:prstGeom prst="line">
            <a:avLst/>
          </a:prstGeom>
          <a:noFill/>
          <a:ln w="12700" cap="flat" cmpd="sng" algn="ctr">
            <a:solidFill>
              <a:srgbClr val="40404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5576690-F2A5-4F40-A464-D913B85B36ED}"/>
              </a:ext>
            </a:extLst>
          </p:cNvPr>
          <p:cNvCxnSpPr>
            <a:cxnSpLocks/>
          </p:cNvCxnSpPr>
          <p:nvPr/>
        </p:nvCxnSpPr>
        <p:spPr>
          <a:xfrm>
            <a:off x="6667723" y="679630"/>
            <a:ext cx="0" cy="5356679"/>
          </a:xfrm>
          <a:prstGeom prst="line">
            <a:avLst/>
          </a:prstGeom>
          <a:noFill/>
          <a:ln w="12700" cap="flat" cmpd="sng" algn="ctr">
            <a:solidFill>
              <a:srgbClr val="40404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A81324-4869-EA42-97CD-C89C78F91A73}"/>
              </a:ext>
            </a:extLst>
          </p:cNvPr>
          <p:cNvCxnSpPr>
            <a:cxnSpLocks/>
          </p:cNvCxnSpPr>
          <p:nvPr/>
        </p:nvCxnSpPr>
        <p:spPr>
          <a:xfrm>
            <a:off x="8725123" y="679630"/>
            <a:ext cx="0" cy="5356679"/>
          </a:xfrm>
          <a:prstGeom prst="line">
            <a:avLst/>
          </a:prstGeom>
          <a:noFill/>
          <a:ln w="12700" cap="flat" cmpd="sng" algn="ctr">
            <a:solidFill>
              <a:srgbClr val="40404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D7F31AE-8BAD-AA43-8250-FD2121985C8B}"/>
              </a:ext>
            </a:extLst>
          </p:cNvPr>
          <p:cNvCxnSpPr>
            <a:cxnSpLocks/>
          </p:cNvCxnSpPr>
          <p:nvPr/>
        </p:nvCxnSpPr>
        <p:spPr>
          <a:xfrm>
            <a:off x="10782523" y="679629"/>
            <a:ext cx="0" cy="5417200"/>
          </a:xfrm>
          <a:prstGeom prst="line">
            <a:avLst/>
          </a:prstGeom>
          <a:noFill/>
          <a:ln w="12700" cap="flat" cmpd="sng" algn="ctr">
            <a:solidFill>
              <a:srgbClr val="40404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6" name="Right Arrow 15">
            <a:extLst>
              <a:ext uri="{FF2B5EF4-FFF2-40B4-BE49-F238E27FC236}">
                <a16:creationId xmlns:a16="http://schemas.microsoft.com/office/drawing/2014/main" id="{8E3328C9-6427-814C-B361-72628CC9D2A7}"/>
              </a:ext>
            </a:extLst>
          </p:cNvPr>
          <p:cNvSpPr/>
          <p:nvPr/>
        </p:nvSpPr>
        <p:spPr>
          <a:xfrm>
            <a:off x="0" y="5146720"/>
            <a:ext cx="12192000" cy="1210733"/>
          </a:xfrm>
          <a:prstGeom prst="rightArrow">
            <a:avLst>
              <a:gd name="adj1" fmla="val 50000"/>
              <a:gd name="adj2" fmla="val 38112"/>
            </a:avLst>
          </a:prstGeom>
          <a:gradFill flip="none" rotWithShape="1">
            <a:gsLst>
              <a:gs pos="0">
                <a:srgbClr val="519A24">
                  <a:lumMod val="50000"/>
                </a:srgbClr>
              </a:gs>
              <a:gs pos="92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508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FF4940-81AF-9146-9A20-BD22ADD88133}"/>
              </a:ext>
            </a:extLst>
          </p:cNvPr>
          <p:cNvSpPr txBox="1"/>
          <p:nvPr/>
        </p:nvSpPr>
        <p:spPr>
          <a:xfrm>
            <a:off x="103752" y="6003850"/>
            <a:ext cx="1198171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rgbClr val="404040"/>
                </a:solidFill>
                <a:ea typeface="ＭＳ Ｐゴシック" charset="0"/>
              </a:rPr>
              <a:t>                    FY22                              FY23                              FY24                              FY25                                FY26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F52C80-CFC0-5541-92C4-173DE122C6EB}"/>
              </a:ext>
            </a:extLst>
          </p:cNvPr>
          <p:cNvSpPr txBox="1"/>
          <p:nvPr/>
        </p:nvSpPr>
        <p:spPr>
          <a:xfrm>
            <a:off x="7686141" y="2722699"/>
            <a:ext cx="798568" cy="543867"/>
          </a:xfrm>
          <a:prstGeom prst="rect">
            <a:avLst/>
          </a:prstGeom>
          <a:solidFill>
            <a:srgbClr val="FFFFFF"/>
          </a:solidFill>
        </p:spPr>
        <p:txBody>
          <a:bodyPr wrap="square" lIns="0" rIns="0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67" kern="0" dirty="0">
                <a:solidFill>
                  <a:srgbClr val="40404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Project Closeout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2563304-D4D3-C74A-883F-FE1FDC608702}"/>
              </a:ext>
            </a:extLst>
          </p:cNvPr>
          <p:cNvSpPr/>
          <p:nvPr/>
        </p:nvSpPr>
        <p:spPr>
          <a:xfrm>
            <a:off x="1554483" y="800786"/>
            <a:ext cx="1649063" cy="234324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67" kern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PS Fabrication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C91648-17BE-7040-A75B-79F0B9188179}"/>
              </a:ext>
            </a:extLst>
          </p:cNvPr>
          <p:cNvSpPr/>
          <p:nvPr/>
        </p:nvSpPr>
        <p:spPr>
          <a:xfrm>
            <a:off x="1531403" y="1710147"/>
            <a:ext cx="3220029" cy="240629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67" kern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DS Fabrication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70FDC8E-EB8E-1344-BB22-0D90230910A1}"/>
              </a:ext>
            </a:extLst>
          </p:cNvPr>
          <p:cNvSpPr/>
          <p:nvPr/>
        </p:nvSpPr>
        <p:spPr>
          <a:xfrm>
            <a:off x="1531404" y="1274145"/>
            <a:ext cx="3009475" cy="245400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67" kern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TS Fabrication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9D0F7B5-D3CB-2F40-AA5C-401457B7DFDF}"/>
              </a:ext>
            </a:extLst>
          </p:cNvPr>
          <p:cNvSpPr/>
          <p:nvPr/>
        </p:nvSpPr>
        <p:spPr>
          <a:xfrm>
            <a:off x="1548337" y="3097166"/>
            <a:ext cx="1510528" cy="277586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67" kern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MB electronics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ABD318-2013-854A-9BD8-4149A514CA08}"/>
              </a:ext>
            </a:extLst>
          </p:cNvPr>
          <p:cNvSpPr/>
          <p:nvPr/>
        </p:nvSpPr>
        <p:spPr>
          <a:xfrm>
            <a:off x="1534139" y="3713152"/>
            <a:ext cx="3036747" cy="286542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67" kern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Assembly and test of Disk- 1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7EF193C-EDCB-0E4A-9DD6-EC37F5D0A829}"/>
              </a:ext>
            </a:extLst>
          </p:cNvPr>
          <p:cNvSpPr/>
          <p:nvPr/>
        </p:nvSpPr>
        <p:spPr>
          <a:xfrm>
            <a:off x="5355290" y="4806577"/>
            <a:ext cx="1164863" cy="286542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67" kern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Install in Hall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59FBA6A-A502-9F48-8F85-E77FAE9EDD4E}"/>
              </a:ext>
            </a:extLst>
          </p:cNvPr>
          <p:cNvSpPr/>
          <p:nvPr/>
        </p:nvSpPr>
        <p:spPr>
          <a:xfrm>
            <a:off x="1539361" y="2752972"/>
            <a:ext cx="1323049" cy="324660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67" kern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RO delivery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D4A6BAA-F9A8-A045-B1D1-93AECCFB6185}"/>
              </a:ext>
            </a:extLst>
          </p:cNvPr>
          <p:cNvSpPr/>
          <p:nvPr/>
        </p:nvSpPr>
        <p:spPr>
          <a:xfrm>
            <a:off x="7831491" y="3252025"/>
            <a:ext cx="514531" cy="344923"/>
          </a:xfrm>
          <a:prstGeom prst="rect">
            <a:avLst/>
          </a:prstGeom>
          <a:gradFill flip="none" rotWithShape="1">
            <a:gsLst>
              <a:gs pos="77000">
                <a:srgbClr val="DA592A">
                  <a:lumMod val="20000"/>
                  <a:lumOff val="8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 dirty="0">
              <a:solidFill>
                <a:srgbClr val="000000"/>
              </a:solidFill>
              <a:latin typeface="Arial"/>
              <a:ea typeface="+mn-ea"/>
              <a:cs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52F85C0-5505-D846-A08D-225FF2AA1B22}"/>
              </a:ext>
            </a:extLst>
          </p:cNvPr>
          <p:cNvSpPr/>
          <p:nvPr/>
        </p:nvSpPr>
        <p:spPr>
          <a:xfrm>
            <a:off x="8369179" y="4842726"/>
            <a:ext cx="184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1600" dirty="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  <a:p>
            <a:pPr algn="ctr"/>
            <a:endParaRPr lang="en-US" sz="1600" dirty="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0184EA-AD1E-6E47-B9A8-537EEE72D6FA}"/>
              </a:ext>
            </a:extLst>
          </p:cNvPr>
          <p:cNvSpPr txBox="1"/>
          <p:nvPr/>
        </p:nvSpPr>
        <p:spPr>
          <a:xfrm>
            <a:off x="2646145" y="341862"/>
            <a:ext cx="1247445" cy="54386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67" b="1" dirty="0">
                <a:solidFill>
                  <a:srgbClr val="40404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Current CD-4 Milestone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9D35E53-2688-E54A-BEF2-B236B8C7F795}"/>
              </a:ext>
            </a:extLst>
          </p:cNvPr>
          <p:cNvSpPr/>
          <p:nvPr/>
        </p:nvSpPr>
        <p:spPr>
          <a:xfrm>
            <a:off x="6335001" y="5124649"/>
            <a:ext cx="919136" cy="270607"/>
          </a:xfrm>
          <a:prstGeom prst="rect">
            <a:avLst/>
          </a:prstGeom>
          <a:gradFill flip="none" rotWithShape="1">
            <a:gsLst>
              <a:gs pos="77000">
                <a:srgbClr val="DA592A">
                  <a:lumMod val="20000"/>
                  <a:lumOff val="8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 test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EC29212-9C44-B540-AAC8-B65D33049805}"/>
              </a:ext>
            </a:extLst>
          </p:cNvPr>
          <p:cNvSpPr/>
          <p:nvPr/>
        </p:nvSpPr>
        <p:spPr>
          <a:xfrm>
            <a:off x="3230705" y="2086280"/>
            <a:ext cx="4574377" cy="248003"/>
          </a:xfrm>
          <a:prstGeom prst="rect">
            <a:avLst/>
          </a:prstGeom>
          <a:gradFill flip="none" rotWithShape="1">
            <a:gsLst>
              <a:gs pos="77000">
                <a:srgbClr val="DA592A">
                  <a:lumMod val="20000"/>
                  <a:lumOff val="8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33" kern="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Diamond 32">
            <a:extLst>
              <a:ext uri="{FF2B5EF4-FFF2-40B4-BE49-F238E27FC236}">
                <a16:creationId xmlns:a16="http://schemas.microsoft.com/office/drawing/2014/main" id="{B48F76B7-E691-7A4F-A6B7-489B5C2321C2}"/>
              </a:ext>
            </a:extLst>
          </p:cNvPr>
          <p:cNvSpPr>
            <a:spLocks noChangeAspect="1"/>
          </p:cNvSpPr>
          <p:nvPr/>
        </p:nvSpPr>
        <p:spPr>
          <a:xfrm>
            <a:off x="7184503" y="5123125"/>
            <a:ext cx="312420" cy="312420"/>
          </a:xfrm>
          <a:prstGeom prst="diamond">
            <a:avLst/>
          </a:prstGeom>
          <a:solidFill>
            <a:schemeClr val="tx1"/>
          </a:solidFill>
          <a:ln w="9525" cap="flat" cmpd="sng" algn="ctr">
            <a:solidFill>
              <a:srgbClr val="40404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brightRoom" dir="t"/>
          </a:scene3d>
          <a:sp3d prstMaterial="powder"/>
        </p:spPr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5" name="Diamond 34">
            <a:extLst>
              <a:ext uri="{FF2B5EF4-FFF2-40B4-BE49-F238E27FC236}">
                <a16:creationId xmlns:a16="http://schemas.microsoft.com/office/drawing/2014/main" id="{AEDF636B-A732-0146-9F02-CACA553DD061}"/>
              </a:ext>
            </a:extLst>
          </p:cNvPr>
          <p:cNvSpPr>
            <a:spLocks noChangeAspect="1"/>
          </p:cNvSpPr>
          <p:nvPr/>
        </p:nvSpPr>
        <p:spPr>
          <a:xfrm>
            <a:off x="7558526" y="5123125"/>
            <a:ext cx="312420" cy="312420"/>
          </a:xfrm>
          <a:prstGeom prst="diamond">
            <a:avLst/>
          </a:prstGeom>
          <a:solidFill>
            <a:schemeClr val="tx1"/>
          </a:solidFill>
          <a:ln w="9525" cap="flat" cmpd="sng" algn="ctr">
            <a:solidFill>
              <a:srgbClr val="40404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brightRoom" dir="t"/>
          </a:scene3d>
          <a:sp3d prstMaterial="powder"/>
        </p:spPr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301223F-D3C9-4840-B4FF-8E5C574802AD}"/>
              </a:ext>
            </a:extLst>
          </p:cNvPr>
          <p:cNvSpPr/>
          <p:nvPr/>
        </p:nvSpPr>
        <p:spPr>
          <a:xfrm>
            <a:off x="7380692" y="5439711"/>
            <a:ext cx="1184940" cy="543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67" dirty="0">
                <a:solidFill>
                  <a:srgbClr val="404040"/>
                </a:solidFill>
                <a:ea typeface="ＭＳ Ｐゴシック" charset="0"/>
              </a:rPr>
              <a:t>Solenoid KPP</a:t>
            </a:r>
          </a:p>
          <a:p>
            <a:r>
              <a:rPr lang="en-US" sz="1467" dirty="0">
                <a:solidFill>
                  <a:srgbClr val="404040"/>
                </a:solidFill>
                <a:ea typeface="ＭＳ Ｐゴシック" charset="0"/>
              </a:rPr>
              <a:t>April 2025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425D744-F500-3D4B-B7A2-48AFEE7DC402}"/>
              </a:ext>
            </a:extLst>
          </p:cNvPr>
          <p:cNvSpPr/>
          <p:nvPr/>
        </p:nvSpPr>
        <p:spPr>
          <a:xfrm>
            <a:off x="6185547" y="5431353"/>
            <a:ext cx="1188018" cy="543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dirty="0">
                <a:solidFill>
                  <a:srgbClr val="404040"/>
                </a:solidFill>
                <a:ea typeface="ＭＳ Ｐゴシック" charset="0"/>
              </a:rPr>
              <a:t>Detector KPP</a:t>
            </a:r>
          </a:p>
          <a:p>
            <a:pPr algn="ctr"/>
            <a:r>
              <a:rPr lang="en-US" sz="1467" dirty="0">
                <a:solidFill>
                  <a:srgbClr val="404040"/>
                </a:solidFill>
                <a:ea typeface="ＭＳ Ｐゴシック" charset="0"/>
              </a:rPr>
              <a:t>Feb 2025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50F3722-DF21-4643-9458-5EB695FE6051}"/>
              </a:ext>
            </a:extLst>
          </p:cNvPr>
          <p:cNvSpPr/>
          <p:nvPr/>
        </p:nvSpPr>
        <p:spPr>
          <a:xfrm>
            <a:off x="3876913" y="1990646"/>
            <a:ext cx="3315004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Solenoid Installation and Commissioning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C13B678-4DA4-C443-919A-14AAF954AA80}"/>
              </a:ext>
            </a:extLst>
          </p:cNvPr>
          <p:cNvCxnSpPr>
            <a:cxnSpLocks/>
            <a:stCxn id="51" idx="2"/>
          </p:cNvCxnSpPr>
          <p:nvPr/>
        </p:nvCxnSpPr>
        <p:spPr>
          <a:xfrm flipV="1">
            <a:off x="3074495" y="656274"/>
            <a:ext cx="0" cy="5397193"/>
          </a:xfrm>
          <a:prstGeom prst="line">
            <a:avLst/>
          </a:prstGeom>
          <a:noFill/>
          <a:ln w="25400" cap="flat" cmpd="sng" algn="ctr">
            <a:solidFill>
              <a:srgbClr val="519A24">
                <a:lumMod val="75000"/>
              </a:srgbClr>
            </a:solidFill>
            <a:prstDash val="solid"/>
          </a:ln>
          <a:effectLst/>
        </p:spPr>
      </p:cxnSp>
      <p:sp>
        <p:nvSpPr>
          <p:cNvPr id="40" name="Diamond 39">
            <a:extLst>
              <a:ext uri="{FF2B5EF4-FFF2-40B4-BE49-F238E27FC236}">
                <a16:creationId xmlns:a16="http://schemas.microsoft.com/office/drawing/2014/main" id="{5CB819D6-92CC-F741-9403-C8F0F7CD7F51}"/>
              </a:ext>
            </a:extLst>
          </p:cNvPr>
          <p:cNvSpPr>
            <a:spLocks noChangeAspect="1"/>
          </p:cNvSpPr>
          <p:nvPr/>
        </p:nvSpPr>
        <p:spPr>
          <a:xfrm>
            <a:off x="8191494" y="5140234"/>
            <a:ext cx="312420" cy="312420"/>
          </a:xfrm>
          <a:prstGeom prst="diamond">
            <a:avLst/>
          </a:prstGeom>
          <a:solidFill>
            <a:srgbClr val="FF0000"/>
          </a:solidFill>
          <a:ln w="9525" cap="flat" cmpd="sng" algn="ctr">
            <a:solidFill>
              <a:srgbClr val="40404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brightRoom" dir="t"/>
          </a:scene3d>
          <a:sp3d prstMaterial="powder"/>
        </p:spPr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9814BBA-E363-F54B-B2D9-A912691175A8}"/>
              </a:ext>
            </a:extLst>
          </p:cNvPr>
          <p:cNvCxnSpPr>
            <a:cxnSpLocks/>
          </p:cNvCxnSpPr>
          <p:nvPr/>
        </p:nvCxnSpPr>
        <p:spPr>
          <a:xfrm flipV="1">
            <a:off x="5896357" y="1827284"/>
            <a:ext cx="0" cy="35588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7E9B14D-9801-5747-8663-206B00FF487B}"/>
              </a:ext>
            </a:extLst>
          </p:cNvPr>
          <p:cNvCxnSpPr>
            <a:cxnSpLocks/>
          </p:cNvCxnSpPr>
          <p:nvPr/>
        </p:nvCxnSpPr>
        <p:spPr>
          <a:xfrm>
            <a:off x="3030319" y="936864"/>
            <a:ext cx="1284869" cy="5168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7D13170-BCE4-274E-8B3C-6AADE01FC9BD}"/>
              </a:ext>
            </a:extLst>
          </p:cNvPr>
          <p:cNvCxnSpPr>
            <a:cxnSpLocks/>
          </p:cNvCxnSpPr>
          <p:nvPr/>
        </p:nvCxnSpPr>
        <p:spPr>
          <a:xfrm>
            <a:off x="5952184" y="2231555"/>
            <a:ext cx="1707728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99CBB36-E837-3047-A595-9BD1827A53FA}"/>
              </a:ext>
            </a:extLst>
          </p:cNvPr>
          <p:cNvCxnSpPr>
            <a:cxnSpLocks/>
          </p:cNvCxnSpPr>
          <p:nvPr/>
        </p:nvCxnSpPr>
        <p:spPr>
          <a:xfrm flipV="1">
            <a:off x="7659912" y="2209134"/>
            <a:ext cx="0" cy="122632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B782A05-F044-4B4E-B041-7AA43B142BA0}"/>
              </a:ext>
            </a:extLst>
          </p:cNvPr>
          <p:cNvCxnSpPr>
            <a:cxnSpLocks/>
            <a:stCxn id="40" idx="0"/>
          </p:cNvCxnSpPr>
          <p:nvPr/>
        </p:nvCxnSpPr>
        <p:spPr>
          <a:xfrm flipH="1" flipV="1">
            <a:off x="8346021" y="3429001"/>
            <a:ext cx="1683" cy="171123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757F93E-C66C-EC49-AD37-E02EFE7F1F25}"/>
              </a:ext>
            </a:extLst>
          </p:cNvPr>
          <p:cNvCxnSpPr>
            <a:cxnSpLocks/>
          </p:cNvCxnSpPr>
          <p:nvPr/>
        </p:nvCxnSpPr>
        <p:spPr>
          <a:xfrm flipV="1">
            <a:off x="7636016" y="3420477"/>
            <a:ext cx="693537" cy="8523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044F1A28-047F-C34A-AA54-F5F009C593BA}"/>
              </a:ext>
            </a:extLst>
          </p:cNvPr>
          <p:cNvSpPr/>
          <p:nvPr/>
        </p:nvSpPr>
        <p:spPr>
          <a:xfrm>
            <a:off x="8317071" y="4743422"/>
            <a:ext cx="1507464" cy="543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67" dirty="0">
                <a:solidFill>
                  <a:srgbClr val="404040"/>
                </a:solidFill>
                <a:ea typeface="ＭＳ Ｐゴシック" charset="0"/>
              </a:rPr>
              <a:t>Project Complete</a:t>
            </a:r>
          </a:p>
          <a:p>
            <a:r>
              <a:rPr lang="en-US" sz="1467" dirty="0">
                <a:solidFill>
                  <a:srgbClr val="404040"/>
                </a:solidFill>
                <a:ea typeface="ＭＳ Ｐゴシック" charset="0"/>
              </a:rPr>
              <a:t>July 2025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7F5E1CD-A24A-6E4B-ACAE-E43E0038B9C5}"/>
              </a:ext>
            </a:extLst>
          </p:cNvPr>
          <p:cNvSpPr>
            <a:spLocks noChangeAspect="1"/>
          </p:cNvSpPr>
          <p:nvPr/>
        </p:nvSpPr>
        <p:spPr>
          <a:xfrm>
            <a:off x="2926253" y="880612"/>
            <a:ext cx="121920" cy="121920"/>
          </a:xfrm>
          <a:prstGeom prst="ellipse">
            <a:avLst/>
          </a:prstGeom>
          <a:solidFill>
            <a:srgbClr val="FF0000"/>
          </a:solidFill>
          <a:ln>
            <a:solidFill>
              <a:srgbClr val="4040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CBD5340-4570-4847-AC70-31319130058E}"/>
              </a:ext>
            </a:extLst>
          </p:cNvPr>
          <p:cNvSpPr>
            <a:spLocks noChangeAspect="1"/>
          </p:cNvSpPr>
          <p:nvPr/>
        </p:nvSpPr>
        <p:spPr>
          <a:xfrm>
            <a:off x="5830264" y="2183164"/>
            <a:ext cx="121920" cy="121920"/>
          </a:xfrm>
          <a:prstGeom prst="ellipse">
            <a:avLst/>
          </a:prstGeom>
          <a:solidFill>
            <a:srgbClr val="FF0000"/>
          </a:solidFill>
          <a:ln>
            <a:solidFill>
              <a:srgbClr val="4040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C201D91-A7AD-D94B-A731-2724AC0F305A}"/>
              </a:ext>
            </a:extLst>
          </p:cNvPr>
          <p:cNvSpPr>
            <a:spLocks noChangeAspect="1"/>
          </p:cNvSpPr>
          <p:nvPr/>
        </p:nvSpPr>
        <p:spPr>
          <a:xfrm>
            <a:off x="8035544" y="3361761"/>
            <a:ext cx="121920" cy="121920"/>
          </a:xfrm>
          <a:prstGeom prst="ellipse">
            <a:avLst/>
          </a:prstGeom>
          <a:solidFill>
            <a:srgbClr val="FF0000"/>
          </a:solidFill>
          <a:ln>
            <a:solidFill>
              <a:srgbClr val="4040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1" name="Diamond 50">
            <a:extLst>
              <a:ext uri="{FF2B5EF4-FFF2-40B4-BE49-F238E27FC236}">
                <a16:creationId xmlns:a16="http://schemas.microsoft.com/office/drawing/2014/main" id="{28CBEB8F-A15C-4343-B0F9-F40EBBF57BC1}"/>
              </a:ext>
            </a:extLst>
          </p:cNvPr>
          <p:cNvSpPr>
            <a:spLocks noChangeAspect="1"/>
          </p:cNvSpPr>
          <p:nvPr/>
        </p:nvSpPr>
        <p:spPr>
          <a:xfrm>
            <a:off x="2918285" y="5741047"/>
            <a:ext cx="312420" cy="312420"/>
          </a:xfrm>
          <a:prstGeom prst="diamond">
            <a:avLst/>
          </a:prstGeom>
          <a:solidFill>
            <a:srgbClr val="519A24">
              <a:lumMod val="75000"/>
            </a:srgbClr>
          </a:solidFill>
          <a:ln w="9525" cap="flat" cmpd="sng" algn="ctr">
            <a:solidFill>
              <a:srgbClr val="519A24">
                <a:lumMod val="7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brightRoom" dir="t"/>
          </a:scene3d>
          <a:sp3d prstMaterial="powder"/>
        </p:spPr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4E9073A-7F6C-144C-9BC9-25EB8CDAA4BE}"/>
              </a:ext>
            </a:extLst>
          </p:cNvPr>
          <p:cNvSpPr txBox="1"/>
          <p:nvPr/>
        </p:nvSpPr>
        <p:spPr>
          <a:xfrm rot="16200000">
            <a:off x="989842" y="3021116"/>
            <a:ext cx="726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April 1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990CCD0-B1F0-C048-854F-C611A70482BF}"/>
              </a:ext>
            </a:extLst>
          </p:cNvPr>
          <p:cNvSpPr>
            <a:spLocks noChangeAspect="1"/>
          </p:cNvSpPr>
          <p:nvPr/>
        </p:nvSpPr>
        <p:spPr>
          <a:xfrm>
            <a:off x="4253035" y="1334825"/>
            <a:ext cx="121920" cy="121920"/>
          </a:xfrm>
          <a:prstGeom prst="ellipse">
            <a:avLst/>
          </a:prstGeom>
          <a:solidFill>
            <a:srgbClr val="FF0000"/>
          </a:solidFill>
          <a:ln>
            <a:solidFill>
              <a:srgbClr val="4040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18AE777-BCD5-F848-86E8-F8703F7C10A1}"/>
              </a:ext>
            </a:extLst>
          </p:cNvPr>
          <p:cNvSpPr>
            <a:spLocks noChangeAspect="1"/>
          </p:cNvSpPr>
          <p:nvPr/>
        </p:nvSpPr>
        <p:spPr>
          <a:xfrm>
            <a:off x="4396468" y="1765131"/>
            <a:ext cx="121920" cy="121920"/>
          </a:xfrm>
          <a:prstGeom prst="ellipse">
            <a:avLst/>
          </a:prstGeom>
          <a:solidFill>
            <a:srgbClr val="FF0000"/>
          </a:solidFill>
          <a:ln>
            <a:solidFill>
              <a:srgbClr val="4040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6622400-DA26-914F-BD77-BA3AFB867106}"/>
              </a:ext>
            </a:extLst>
          </p:cNvPr>
          <p:cNvCxnSpPr>
            <a:cxnSpLocks/>
          </p:cNvCxnSpPr>
          <p:nvPr/>
        </p:nvCxnSpPr>
        <p:spPr>
          <a:xfrm flipH="1" flipV="1">
            <a:off x="4306793" y="918336"/>
            <a:ext cx="8395" cy="550363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EC98E6B-C29E-A347-BD70-01F592707013}"/>
              </a:ext>
            </a:extLst>
          </p:cNvPr>
          <p:cNvCxnSpPr>
            <a:cxnSpLocks/>
            <a:stCxn id="58" idx="4"/>
          </p:cNvCxnSpPr>
          <p:nvPr/>
        </p:nvCxnSpPr>
        <p:spPr>
          <a:xfrm flipV="1">
            <a:off x="4457429" y="1384600"/>
            <a:ext cx="4572" cy="502451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18DF229-EA6B-AA49-B7F9-E6E4ACAA4AF9}"/>
              </a:ext>
            </a:extLst>
          </p:cNvPr>
          <p:cNvCxnSpPr>
            <a:cxnSpLocks/>
          </p:cNvCxnSpPr>
          <p:nvPr/>
        </p:nvCxnSpPr>
        <p:spPr>
          <a:xfrm flipV="1">
            <a:off x="4335379" y="1396553"/>
            <a:ext cx="108903" cy="15827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E887F57-5DAB-DF4C-A9C3-A8C512A37034}"/>
              </a:ext>
            </a:extLst>
          </p:cNvPr>
          <p:cNvCxnSpPr>
            <a:cxnSpLocks/>
          </p:cNvCxnSpPr>
          <p:nvPr/>
        </p:nvCxnSpPr>
        <p:spPr>
          <a:xfrm flipV="1">
            <a:off x="4512493" y="1833338"/>
            <a:ext cx="1383865" cy="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1786F7E-B3B4-9848-8835-FCB98B296D5D}"/>
              </a:ext>
            </a:extLst>
          </p:cNvPr>
          <p:cNvCxnSpPr>
            <a:cxnSpLocks/>
            <a:stCxn id="67" idx="2"/>
          </p:cNvCxnSpPr>
          <p:nvPr/>
        </p:nvCxnSpPr>
        <p:spPr>
          <a:xfrm flipV="1">
            <a:off x="8353548" y="656274"/>
            <a:ext cx="0" cy="5397193"/>
          </a:xfrm>
          <a:prstGeom prst="line">
            <a:avLst/>
          </a:prstGeom>
          <a:noFill/>
          <a:ln w="25400" cap="flat" cmpd="sng" algn="ctr">
            <a:solidFill>
              <a:srgbClr val="519A24">
                <a:lumMod val="75000"/>
              </a:srgbClr>
            </a:solidFill>
            <a:prstDash val="solid"/>
          </a:ln>
          <a:effectLst/>
        </p:spPr>
      </p:cxnSp>
      <p:sp>
        <p:nvSpPr>
          <p:cNvPr id="67" name="Diamond 66">
            <a:extLst>
              <a:ext uri="{FF2B5EF4-FFF2-40B4-BE49-F238E27FC236}">
                <a16:creationId xmlns:a16="http://schemas.microsoft.com/office/drawing/2014/main" id="{C1C939CF-7119-1E40-97D2-1C26E1924891}"/>
              </a:ext>
            </a:extLst>
          </p:cNvPr>
          <p:cNvSpPr>
            <a:spLocks noChangeAspect="1"/>
          </p:cNvSpPr>
          <p:nvPr/>
        </p:nvSpPr>
        <p:spPr>
          <a:xfrm>
            <a:off x="8197338" y="5741047"/>
            <a:ext cx="312420" cy="312420"/>
          </a:xfrm>
          <a:prstGeom prst="diamond">
            <a:avLst/>
          </a:prstGeom>
          <a:solidFill>
            <a:srgbClr val="519A24">
              <a:lumMod val="75000"/>
            </a:srgbClr>
          </a:solidFill>
          <a:ln w="9525" cap="flat" cmpd="sng" algn="ctr">
            <a:solidFill>
              <a:srgbClr val="519A24">
                <a:lumMod val="7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brightRoom" dir="t"/>
          </a:scene3d>
          <a:sp3d prstMaterial="powder"/>
        </p:spPr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FD40DB4-33CC-F74F-8799-7F328C188DE7}"/>
              </a:ext>
            </a:extLst>
          </p:cNvPr>
          <p:cNvSpPr/>
          <p:nvPr/>
        </p:nvSpPr>
        <p:spPr>
          <a:xfrm>
            <a:off x="1534139" y="2413156"/>
            <a:ext cx="1129055" cy="299460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67" kern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Mechanics</a:t>
            </a:r>
          </a:p>
        </p:txBody>
      </p:sp>
      <p:sp>
        <p:nvSpPr>
          <p:cNvPr id="59" name="Date Placeholder 58">
            <a:extLst>
              <a:ext uri="{FF2B5EF4-FFF2-40B4-BE49-F238E27FC236}">
                <a16:creationId xmlns:a16="http://schemas.microsoft.com/office/drawing/2014/main" id="{74C035AD-9CA0-4AE8-B97C-A11AD92941EC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8612718" y="6515100"/>
            <a:ext cx="177528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  <p:sp>
        <p:nvSpPr>
          <p:cNvPr id="61" name="Footer Placeholder 60">
            <a:extLst>
              <a:ext uri="{FF2B5EF4-FFF2-40B4-BE49-F238E27FC236}">
                <a16:creationId xmlns:a16="http://schemas.microsoft.com/office/drawing/2014/main" id="{D3760BB8-6D96-46B9-B271-48A911F4E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8222" y="6504214"/>
            <a:ext cx="9089780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S.Miscetti | Calorimeter Overview @ CSN1 referee meeting</a:t>
            </a:r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082CCBD-1EC6-7D4F-BF07-0406192F89EF}"/>
              </a:ext>
            </a:extLst>
          </p:cNvPr>
          <p:cNvSpPr/>
          <p:nvPr/>
        </p:nvSpPr>
        <p:spPr>
          <a:xfrm>
            <a:off x="1551194" y="3405181"/>
            <a:ext cx="2361754" cy="298658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67" kern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DIRAC electronics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5A4D679-EBB0-D84B-A159-458179194E46}"/>
              </a:ext>
            </a:extLst>
          </p:cNvPr>
          <p:cNvSpPr/>
          <p:nvPr/>
        </p:nvSpPr>
        <p:spPr>
          <a:xfrm>
            <a:off x="2491506" y="4028835"/>
            <a:ext cx="2747651" cy="286542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67" kern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Assembly and test of Disk- 0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E321721-C822-E745-B6EE-70B77EF790F3}"/>
              </a:ext>
            </a:extLst>
          </p:cNvPr>
          <p:cNvSpPr/>
          <p:nvPr/>
        </p:nvSpPr>
        <p:spPr>
          <a:xfrm>
            <a:off x="1667048" y="4332829"/>
            <a:ext cx="1640606" cy="286542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67" kern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Source assembled 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D8B2F35-7F0B-A946-8887-09197EDDD861}"/>
              </a:ext>
            </a:extLst>
          </p:cNvPr>
          <p:cNvSpPr/>
          <p:nvPr/>
        </p:nvSpPr>
        <p:spPr>
          <a:xfrm>
            <a:off x="3623717" y="4608324"/>
            <a:ext cx="1499712" cy="280850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67" kern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Cooling Station</a:t>
            </a:r>
          </a:p>
        </p:txBody>
      </p:sp>
      <p:sp>
        <p:nvSpPr>
          <p:cNvPr id="70" name="Title 2">
            <a:extLst>
              <a:ext uri="{FF2B5EF4-FFF2-40B4-BE49-F238E27FC236}">
                <a16:creationId xmlns:a16="http://schemas.microsoft.com/office/drawing/2014/main" id="{A9B1A3DA-5E04-9145-ABA1-261801247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84" y="-5793"/>
            <a:ext cx="11582400" cy="427877"/>
          </a:xfrm>
        </p:spPr>
        <p:txBody>
          <a:bodyPr/>
          <a:lstStyle/>
          <a:p>
            <a:r>
              <a:rPr lang="en-IT" dirty="0"/>
              <a:t>Calorimeter Cartoon Schedule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0E47EF-2F29-9844-A353-FDF6B88F1494}"/>
              </a:ext>
            </a:extLst>
          </p:cNvPr>
          <p:cNvSpPr txBox="1"/>
          <p:nvPr/>
        </p:nvSpPr>
        <p:spPr>
          <a:xfrm>
            <a:off x="9070803" y="1765131"/>
            <a:ext cx="259936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dirty="0"/>
              <a:t>Critical path for the</a:t>
            </a:r>
          </a:p>
          <a:p>
            <a:pPr algn="ctr"/>
            <a:r>
              <a:rPr lang="en-GB" dirty="0"/>
              <a:t>C</a:t>
            </a:r>
            <a:r>
              <a:rPr lang="en-IT" dirty="0"/>
              <a:t>alorimeter system</a:t>
            </a:r>
          </a:p>
          <a:p>
            <a:pPr algn="ctr"/>
            <a:r>
              <a:rPr lang="en-GB" dirty="0"/>
              <a:t>R</a:t>
            </a:r>
            <a:r>
              <a:rPr lang="en-IT" dirty="0"/>
              <a:t>uns through the</a:t>
            </a:r>
          </a:p>
          <a:p>
            <a:pPr algn="ctr"/>
            <a:r>
              <a:rPr lang="en-IT" dirty="0"/>
              <a:t>Detector Solenoid</a:t>
            </a:r>
          </a:p>
          <a:p>
            <a:pPr algn="ctr"/>
            <a:r>
              <a:rPr lang="en-IT" dirty="0"/>
              <a:t>to Integration, </a:t>
            </a:r>
          </a:p>
          <a:p>
            <a:pPr algn="ctr"/>
            <a:r>
              <a:rPr lang="en-IT" dirty="0"/>
              <a:t>Installation and</a:t>
            </a:r>
          </a:p>
          <a:p>
            <a:pPr algn="ctr"/>
            <a:r>
              <a:rPr lang="en-IT" dirty="0"/>
              <a:t>commissioning</a:t>
            </a:r>
          </a:p>
        </p:txBody>
      </p:sp>
    </p:spTree>
    <p:extLst>
      <p:ext uri="{BB962C8B-B14F-4D97-AF65-F5344CB8AC3E}">
        <p14:creationId xmlns:p14="http://schemas.microsoft.com/office/powerpoint/2010/main" val="654867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E85D19-43DC-9E4C-AF50-848EC9823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72" y="123861"/>
            <a:ext cx="11582400" cy="427877"/>
          </a:xfrm>
        </p:spPr>
        <p:txBody>
          <a:bodyPr/>
          <a:lstStyle/>
          <a:p>
            <a:r>
              <a:rPr lang="en-US" dirty="0"/>
              <a:t>Calorimeter Risks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2D862-E856-DF45-811B-D620007C4A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1196742" cy="241300"/>
          </a:xfrm>
        </p:spPr>
        <p:txBody>
          <a:bodyPr/>
          <a:lstStyle/>
          <a:p>
            <a:pPr defTabSz="609585">
              <a:defRPr/>
            </a:pPr>
            <a:r>
              <a:rPr lang="it-IT"/>
              <a:t>5-9-2022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5709B-ECDD-0E40-828C-4528601D6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3181" y="6504216"/>
            <a:ext cx="8117114" cy="242873"/>
          </a:xfrm>
        </p:spPr>
        <p:txBody>
          <a:bodyPr/>
          <a:lstStyle/>
          <a:p>
            <a:pPr defTabSz="609585">
              <a:defRPr/>
            </a:pPr>
            <a:r>
              <a:rPr lang="en-US"/>
              <a:t>S.Miscetti | Calorimeter Overview @ CSN1 referee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9C675-29A0-F649-ABE0-D43A44FA53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609585">
              <a:defRPr/>
            </a:pPr>
            <a:fld id="{148C009B-CB69-E04A-B9B3-34B26D69E9CF}" type="slidenum">
              <a:rPr lang="en-US" smtClean="0"/>
              <a:pPr defTabSz="609585">
                <a:defRPr/>
              </a:pPr>
              <a:t>19</a:t>
            </a:fld>
            <a:endParaRPr lang="en-US" dirty="0"/>
          </a:p>
        </p:txBody>
      </p:sp>
      <p:pic>
        <p:nvPicPr>
          <p:cNvPr id="13" name="Picture 12" descr="Table&#10;&#10;Description automatically generated">
            <a:extLst>
              <a:ext uri="{FF2B5EF4-FFF2-40B4-BE49-F238E27FC236}">
                <a16:creationId xmlns:a16="http://schemas.microsoft.com/office/drawing/2014/main" id="{50FA17D4-AEE2-E9BE-F300-B668047D1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71" y="1216649"/>
            <a:ext cx="11145858" cy="21144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CB75DD-66AB-1313-A246-B710DB2A578D}"/>
              </a:ext>
            </a:extLst>
          </p:cNvPr>
          <p:cNvSpPr txBox="1"/>
          <p:nvPr/>
        </p:nvSpPr>
        <p:spPr>
          <a:xfrm>
            <a:off x="334897" y="4534636"/>
            <a:ext cx="100553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Risk Register pulled from </a:t>
            </a:r>
            <a:r>
              <a:rPr lang="en-US" dirty="0" err="1"/>
              <a:t>Sharepoint</a:t>
            </a:r>
            <a:r>
              <a:rPr lang="en-US" dirty="0"/>
              <a:t>: </a:t>
            </a:r>
            <a:r>
              <a:rPr lang="en-US" dirty="0" err="1"/>
              <a:t>Docdb</a:t>
            </a:r>
            <a:r>
              <a:rPr lang="en-US" dirty="0"/>
              <a:t> 4320 </a:t>
            </a:r>
          </a:p>
        </p:txBody>
      </p:sp>
    </p:spTree>
    <p:extLst>
      <p:ext uri="{BB962C8B-B14F-4D97-AF65-F5344CB8AC3E}">
        <p14:creationId xmlns:p14="http://schemas.microsoft.com/office/powerpoint/2010/main" val="1543504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06E38-9B3C-8548-9351-D52606CED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50" y="66079"/>
            <a:ext cx="11582400" cy="641739"/>
          </a:xfrm>
        </p:spPr>
        <p:txBody>
          <a:bodyPr/>
          <a:lstStyle/>
          <a:p>
            <a:r>
              <a:rPr lang="en-IT" dirty="0"/>
              <a:t>Calorimeter Scope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DB88D-425F-ED48-8C40-AADD11CF5D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0018" y="6515100"/>
            <a:ext cx="1435100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76718-D3F3-6C42-8F91-90B0560DC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0803" y="650421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S.Miscetti | Calorimeter Overview @ CSN1 referee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D2E74-B117-BA4D-9688-D7F950EDC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0562F6C-6A78-8C42-B444-C4DC33592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550" y="756291"/>
            <a:ext cx="7440892" cy="3480044"/>
          </a:xfrm>
          <a:prstGeom prst="rect">
            <a:avLst/>
          </a:prstGeom>
        </p:spPr>
        <p:txBody>
          <a:bodyPr anchor="t"/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Helvetica" panose="020B0604020202020204" pitchFamily="34" charset="0"/>
              </a:rPr>
              <a:t>Purpose: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Helvetica" panose="020B0604020202020204" pitchFamily="34" charset="0"/>
              </a:rPr>
              <a:t>The calorimeter provides</a:t>
            </a:r>
          </a:p>
          <a:p>
            <a:r>
              <a:rPr lang="en-US" sz="1800" dirty="0">
                <a:solidFill>
                  <a:srgbClr val="000000"/>
                </a:solidFill>
                <a:latin typeface="Helvetica" panose="020B0604020202020204" pitchFamily="34" charset="0"/>
              </a:rPr>
              <a:t>Software trigger with good time resolution</a:t>
            </a:r>
          </a:p>
          <a:p>
            <a:r>
              <a:rPr lang="en-US" sz="1800" dirty="0">
                <a:solidFill>
                  <a:srgbClr val="000000"/>
                </a:solidFill>
                <a:latin typeface="Helvetica" panose="020B0604020202020204" pitchFamily="34" charset="0"/>
              </a:rPr>
              <a:t>PID - </a:t>
            </a:r>
            <a:r>
              <a:rPr lang="en-US" sz="1800" i="1" dirty="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sz="1800" dirty="0">
                <a:solidFill>
                  <a:srgbClr val="000000"/>
                </a:solidFill>
                <a:latin typeface="Helvetica" panose="020B0604020202020204" pitchFamily="34" charset="0"/>
              </a:rPr>
              <a:t> rejection of 200 with </a:t>
            </a:r>
            <a:br>
              <a:rPr lang="en-US" sz="1800" dirty="0">
                <a:solidFill>
                  <a:srgbClr val="000000"/>
                </a:solidFill>
                <a:latin typeface="Helvetica" panose="020B0604020202020204" pitchFamily="34" charset="0"/>
              </a:rPr>
            </a:br>
            <a:r>
              <a:rPr lang="en-US" sz="1800" dirty="0">
                <a:solidFill>
                  <a:srgbClr val="000000"/>
                </a:solidFill>
                <a:latin typeface="Helvetica" panose="020B0604020202020204" pitchFamily="34" charset="0"/>
              </a:rPr>
              <a:t>high </a:t>
            </a:r>
            <a:r>
              <a:rPr lang="en-US" sz="1800" i="1" dirty="0">
                <a:solidFill>
                  <a:srgbClr val="000000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en-US" sz="1800" baseline="30000" dirty="0">
                <a:solidFill>
                  <a:srgbClr val="000000"/>
                </a:solidFill>
                <a:latin typeface="Helvetica" panose="020B0604020202020204" pitchFamily="34" charset="0"/>
              </a:rPr>
              <a:t>-</a:t>
            </a:r>
            <a:r>
              <a:rPr lang="en-US" sz="1800" dirty="0">
                <a:solidFill>
                  <a:srgbClr val="000000"/>
                </a:solidFill>
                <a:latin typeface="Helvetica" panose="020B0604020202020204" pitchFamily="34" charset="0"/>
              </a:rPr>
              <a:t> reconstruction efficiency  </a:t>
            </a:r>
          </a:p>
          <a:p>
            <a:r>
              <a:rPr lang="en-US" sz="1800" dirty="0">
                <a:solidFill>
                  <a:srgbClr val="000000"/>
                </a:solidFill>
                <a:latin typeface="Helvetica" panose="020B0604020202020204" pitchFamily="34" charset="0"/>
              </a:rPr>
              <a:t>Cluster seeding for track reconstruction</a:t>
            </a:r>
          </a:p>
          <a:p>
            <a:r>
              <a:rPr lang="en-US" sz="1800" dirty="0">
                <a:solidFill>
                  <a:srgbClr val="000000"/>
                </a:solidFill>
                <a:latin typeface="Helvetica" panose="020B0604020202020204" pitchFamily="34" charset="0"/>
              </a:rPr>
              <a:t>&lt; 10% Energy resolution</a:t>
            </a:r>
          </a:p>
          <a:p>
            <a:r>
              <a:rPr lang="en-US" sz="1800" dirty="0">
                <a:solidFill>
                  <a:srgbClr val="000000"/>
                </a:solidFill>
                <a:latin typeface="Helvetica" panose="020B0604020202020204" pitchFamily="34" charset="0"/>
              </a:rPr>
              <a:t>&lt; 500 </a:t>
            </a:r>
            <a:r>
              <a:rPr lang="en-US" sz="1800" dirty="0" err="1">
                <a:solidFill>
                  <a:srgbClr val="000000"/>
                </a:solidFill>
                <a:latin typeface="Helvetica" panose="020B0604020202020204" pitchFamily="34" charset="0"/>
              </a:rPr>
              <a:t>ps</a:t>
            </a:r>
            <a:r>
              <a:rPr lang="en-US" sz="1800" dirty="0">
                <a:solidFill>
                  <a:srgbClr val="000000"/>
                </a:solidFill>
                <a:latin typeface="Helvetica" panose="020B0604020202020204" pitchFamily="34" charset="0"/>
              </a:rPr>
              <a:t> Time resolution</a:t>
            </a:r>
          </a:p>
          <a:p>
            <a:endParaRPr lang="en-US" dirty="0">
              <a:solidFill>
                <a:srgbClr val="000000"/>
              </a:solidFill>
              <a:latin typeface="Helvetica" panose="020B0604020202020204" pitchFamily="34" charset="0"/>
            </a:endParaRPr>
          </a:p>
        </p:txBody>
      </p:sp>
      <p:pic>
        <p:nvPicPr>
          <p:cNvPr id="8" name="Immagine 2">
            <a:extLst>
              <a:ext uri="{FF2B5EF4-FFF2-40B4-BE49-F238E27FC236}">
                <a16:creationId xmlns:a16="http://schemas.microsoft.com/office/drawing/2014/main" id="{824093C9-DA8A-4542-92AD-38A263B28D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C2DCF5"/>
              </a:clrFrom>
              <a:clrTo>
                <a:srgbClr val="C2DC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2418" y="41585"/>
            <a:ext cx="3544473" cy="331131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E459795-A762-4848-B3A4-A2E6DF1194D4}"/>
              </a:ext>
            </a:extLst>
          </p:cNvPr>
          <p:cNvSpPr txBox="1">
            <a:spLocks/>
          </p:cNvSpPr>
          <p:nvPr/>
        </p:nvSpPr>
        <p:spPr>
          <a:xfrm>
            <a:off x="6117329" y="3281744"/>
            <a:ext cx="5907314" cy="2511755"/>
          </a:xfrm>
          <a:prstGeom prst="rect">
            <a:avLst/>
          </a:prstGeom>
        </p:spPr>
        <p:txBody>
          <a:bodyPr lIns="0" tIns="0" rIns="0" bIns="0" anchor="b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Helvetica" panose="020B0604020202020204" pitchFamily="34" charset="0"/>
              </a:rPr>
              <a:t>Detector:</a:t>
            </a:r>
          </a:p>
          <a:p>
            <a:r>
              <a:rPr lang="en-US" sz="1600" b="1" dirty="0">
                <a:latin typeface="Helvetica" panose="020B0604020202020204" pitchFamily="34" charset="0"/>
              </a:rPr>
              <a:t>The system with the  largest international participation</a:t>
            </a:r>
          </a:p>
          <a:p>
            <a:r>
              <a:rPr lang="en-US" sz="1600" dirty="0">
                <a:latin typeface="Helvetica" panose="020B0604020202020204" pitchFamily="34" charset="0"/>
              </a:rPr>
              <a:t>2 annular disks to evade low momentum background</a:t>
            </a:r>
          </a:p>
          <a:p>
            <a:r>
              <a:rPr lang="en-US" sz="1600" dirty="0">
                <a:latin typeface="Helvetica" panose="020B0604020202020204" pitchFamily="34" charset="0"/>
              </a:rPr>
              <a:t>Each disk composed of 674 pure </a:t>
            </a:r>
            <a:r>
              <a:rPr lang="en-US" sz="1600" dirty="0" err="1">
                <a:latin typeface="Helvetica" panose="020B0604020202020204" pitchFamily="34" charset="0"/>
              </a:rPr>
              <a:t>CsI</a:t>
            </a:r>
            <a:r>
              <a:rPr lang="en-US" sz="1600" dirty="0">
                <a:latin typeface="Helvetica" panose="020B0604020202020204" pitchFamily="34" charset="0"/>
              </a:rPr>
              <a:t> crystals ( 1 Ton weight)</a:t>
            </a:r>
          </a:p>
          <a:p>
            <a:r>
              <a:rPr lang="en-US" sz="1600" dirty="0">
                <a:latin typeface="Helvetica" panose="020B0604020202020204" pitchFamily="34" charset="0"/>
              </a:rPr>
              <a:t>Dimensions: 34 x 34 x 200 mm</a:t>
            </a:r>
            <a:r>
              <a:rPr lang="en-US" sz="1600" baseline="30000" dirty="0">
                <a:latin typeface="Helvetica" panose="020B0604020202020204" pitchFamily="34" charset="0"/>
              </a:rPr>
              <a:t>3</a:t>
            </a:r>
            <a:r>
              <a:rPr lang="en-US" sz="1600" dirty="0">
                <a:latin typeface="Helvetica" panose="020B0604020202020204" pitchFamily="34" charset="0"/>
              </a:rPr>
              <a:t>  (~10</a:t>
            </a:r>
            <a:r>
              <a:rPr lang="en-US" sz="1600" i="1" dirty="0">
                <a:latin typeface="Helvetica" panose="020B0604020202020204" pitchFamily="34" charset="0"/>
              </a:rPr>
              <a:t>X</a:t>
            </a:r>
            <a:r>
              <a:rPr lang="en-US" sz="1600" baseline="-25000" dirty="0">
                <a:latin typeface="Helvetica" panose="020B0604020202020204" pitchFamily="34" charset="0"/>
              </a:rPr>
              <a:t>0</a:t>
            </a:r>
            <a:r>
              <a:rPr lang="en-US" sz="1600" dirty="0">
                <a:latin typeface="Helvetica" panose="020B0604020202020204" pitchFamily="34" charset="0"/>
              </a:rPr>
              <a:t>)</a:t>
            </a:r>
          </a:p>
          <a:p>
            <a:r>
              <a:rPr lang="en-US" sz="1600" dirty="0">
                <a:latin typeface="Helvetica" panose="020B0604020202020204" pitchFamily="34" charset="0"/>
              </a:rPr>
              <a:t>Read out by two 2x3 arrays of 6mm x 6mm</a:t>
            </a:r>
            <a:br>
              <a:rPr lang="en-US" sz="1600" dirty="0">
                <a:latin typeface="Helvetica" panose="020B0604020202020204" pitchFamily="34" charset="0"/>
              </a:rPr>
            </a:br>
            <a:r>
              <a:rPr lang="en-US" sz="1600" dirty="0">
                <a:latin typeface="Helvetica" panose="020B0604020202020204" pitchFamily="34" charset="0"/>
              </a:rPr>
              <a:t>UV extended </a:t>
            </a:r>
            <a:r>
              <a:rPr lang="en-US" sz="1600" dirty="0" err="1">
                <a:latin typeface="Helvetica" panose="020B0604020202020204" pitchFamily="34" charset="0"/>
              </a:rPr>
              <a:t>SiPMs</a:t>
            </a:r>
            <a:r>
              <a:rPr lang="en-US" sz="1600" dirty="0">
                <a:latin typeface="Helvetica" panose="020B0604020202020204" pitchFamily="34" charset="0"/>
              </a:rPr>
              <a:t> through a vacuum gap</a:t>
            </a:r>
          </a:p>
          <a:p>
            <a:r>
              <a:rPr lang="en-US" sz="1600" dirty="0" err="1">
                <a:latin typeface="Helvetica" panose="020B0604020202020204" pitchFamily="34" charset="0"/>
              </a:rPr>
              <a:t>SiPMs</a:t>
            </a:r>
            <a:r>
              <a:rPr lang="en-US" sz="1600" dirty="0">
                <a:latin typeface="Helvetica" panose="020B0604020202020204" pitchFamily="34" charset="0"/>
              </a:rPr>
              <a:t> mounted directly on preamps (FEE) </a:t>
            </a:r>
          </a:p>
          <a:p>
            <a:r>
              <a:rPr lang="en-US" sz="1600" dirty="0">
                <a:latin typeface="Helvetica" panose="020B0604020202020204" pitchFamily="34" charset="0"/>
              </a:rPr>
              <a:t>Digital electronics on surrounding crates</a:t>
            </a:r>
          </a:p>
          <a:p>
            <a:r>
              <a:rPr lang="en-US" sz="1600" dirty="0">
                <a:latin typeface="Helvetica" panose="020B0604020202020204" pitchFamily="34" charset="0"/>
              </a:rPr>
              <a:t>Calibration with radioactive source and laser systems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608A8A-1834-FC42-8C83-C0F18ADB5621}"/>
              </a:ext>
            </a:extLst>
          </p:cNvPr>
          <p:cNvSpPr txBox="1"/>
          <p:nvPr/>
        </p:nvSpPr>
        <p:spPr>
          <a:xfrm>
            <a:off x="572558" y="5897034"/>
            <a:ext cx="10340138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IT" sz="2000" dirty="0"/>
              <a:t>Operate with very high reliability in vacuum and radiation hard environment </a:t>
            </a:r>
            <a:r>
              <a:rPr lang="en-IT" sz="2000" dirty="0">
                <a:sym typeface="Wingdings" pitchFamily="2" charset="2"/>
              </a:rPr>
              <a:t> -10 ℃ for SiPMs </a:t>
            </a:r>
            <a:endParaRPr lang="en-IT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B96FD7-5E2F-1F4C-AE87-57511E3D7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5303" y="326015"/>
            <a:ext cx="1706157" cy="13270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53CC2D-CEF9-354F-8C74-8C8DEBB7F6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84"/>
          <a:stretch/>
        </p:blipFill>
        <p:spPr>
          <a:xfrm>
            <a:off x="1" y="3684856"/>
            <a:ext cx="2855582" cy="203708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E122655-901F-484F-AACB-0296B8886DD3}"/>
              </a:ext>
            </a:extLst>
          </p:cNvPr>
          <p:cNvGrpSpPr/>
          <p:nvPr/>
        </p:nvGrpSpPr>
        <p:grpSpPr>
          <a:xfrm>
            <a:off x="3077132" y="3578770"/>
            <a:ext cx="3040197" cy="2143175"/>
            <a:chOff x="6262252" y="3421826"/>
            <a:chExt cx="4200310" cy="285197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4BF0480-1AA1-474D-ADBE-C4989DAF3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62252" y="3421826"/>
              <a:ext cx="4200310" cy="285197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7F18135-4360-1547-984C-E0F2925E3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65028" y="4690753"/>
              <a:ext cx="1173019" cy="439882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7460FC7-DC71-5C42-A719-A74785982510}"/>
              </a:ext>
            </a:extLst>
          </p:cNvPr>
          <p:cNvSpPr txBox="1"/>
          <p:nvPr/>
        </p:nvSpPr>
        <p:spPr>
          <a:xfrm>
            <a:off x="1461282" y="3567883"/>
            <a:ext cx="322825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E</a:t>
            </a:r>
            <a:r>
              <a:rPr lang="en-IT" dirty="0"/>
              <a:t>lectron test beam 2017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59D8189-62DD-6F45-AB86-00BE13FF8DF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7" t="61756" r="59398" b="-3212"/>
          <a:stretch/>
        </p:blipFill>
        <p:spPr>
          <a:xfrm>
            <a:off x="5568351" y="1707952"/>
            <a:ext cx="1900059" cy="122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0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A2FE05-2736-BFB3-D94B-653EB0A3F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FD231-ABB5-E201-2B7C-81CAD64E6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701DC-9527-4F51-24AB-4F267C7F2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Calorimeter Overview @ CSN1 referee meeting</a:t>
            </a:r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CECAA30-CD22-F14F-71B4-C897698C78D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BADF43-B261-679E-0AD6-7947BD11CFE5}"/>
              </a:ext>
            </a:extLst>
          </p:cNvPr>
          <p:cNvSpPr txBox="1"/>
          <p:nvPr/>
        </p:nvSpPr>
        <p:spPr>
          <a:xfrm rot="20540438">
            <a:off x="3762531" y="2953063"/>
            <a:ext cx="3801425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IT" sz="3600" dirty="0"/>
              <a:t>Additional Material</a:t>
            </a:r>
          </a:p>
        </p:txBody>
      </p:sp>
    </p:spTree>
    <p:extLst>
      <p:ext uri="{BB962C8B-B14F-4D97-AF65-F5344CB8AC3E}">
        <p14:creationId xmlns:p14="http://schemas.microsoft.com/office/powerpoint/2010/main" val="2808625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700B9-19C8-F54A-A7A9-3343F46740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0018" y="6515100"/>
            <a:ext cx="1435100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2A774-7FB1-4F40-80AD-A21867094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0803" y="650421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S.Miscetti | Calorimeter Overview @ CSN1 referee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C9896-5E31-B546-85DA-1DD5870C8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9F96E7-E7B7-2347-9B41-AB03332024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755" r="53458" b="33183"/>
          <a:stretch/>
        </p:blipFill>
        <p:spPr>
          <a:xfrm>
            <a:off x="7252224" y="2076839"/>
            <a:ext cx="4643333" cy="302717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C870AA6-EAE1-5846-9BB3-DB815642F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564" y="0"/>
            <a:ext cx="11582400" cy="641739"/>
          </a:xfrm>
        </p:spPr>
        <p:txBody>
          <a:bodyPr/>
          <a:lstStyle/>
          <a:p>
            <a:r>
              <a:rPr lang="en-US" sz="2800" b="0" dirty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Mu2e Calo Calibration source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8A5E3F-F96D-224B-BB58-98C23C79FC35}"/>
              </a:ext>
            </a:extLst>
          </p:cNvPr>
          <p:cNvSpPr txBox="1"/>
          <p:nvPr/>
        </p:nvSpPr>
        <p:spPr>
          <a:xfrm>
            <a:off x="0" y="652625"/>
            <a:ext cx="928209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GB" dirty="0"/>
              <a:t>N</a:t>
            </a:r>
            <a:r>
              <a:rPr lang="en-IT" dirty="0"/>
              <a:t>eutrons from a DT generator in the Mu2e building irradiate a fluorine </a:t>
            </a:r>
          </a:p>
          <a:p>
            <a:r>
              <a:rPr lang="en-IT" dirty="0"/>
              <a:t>      rich fluid (Fluorinert)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IT" dirty="0">
                <a:sym typeface="Wingdings" pitchFamily="2" charset="2"/>
              </a:rPr>
              <a:t>The activated fluid is piped to the front face of the disks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IT" dirty="0">
                <a:sym typeface="Wingdings" pitchFamily="2" charset="2"/>
              </a:rPr>
              <a:t> The following reaction chain grants photons at 6.13 MeV </a:t>
            </a:r>
          </a:p>
          <a:p>
            <a:r>
              <a:rPr lang="en-IT" dirty="0">
                <a:sym typeface="Wingdings" pitchFamily="2" charset="2"/>
              </a:rPr>
              <a:t>       + 1 or two escape photons</a:t>
            </a:r>
          </a:p>
          <a:p>
            <a:endParaRPr lang="en-IT" dirty="0">
              <a:sym typeface="Wingdings" pitchFamily="2" charset="2"/>
            </a:endParaRPr>
          </a:p>
          <a:p>
            <a:endParaRPr lang="en-IT" dirty="0">
              <a:sym typeface="Wingdings" pitchFamily="2" charset="2"/>
            </a:endParaRPr>
          </a:p>
          <a:p>
            <a:endParaRPr lang="en-IT" dirty="0">
              <a:sym typeface="Wingdings" pitchFamily="2" charset="2"/>
            </a:endParaRPr>
          </a:p>
          <a:p>
            <a:endParaRPr lang="en-IT" dirty="0">
              <a:sym typeface="Wingdings" pitchFamily="2" charset="2"/>
            </a:endParaRPr>
          </a:p>
          <a:p>
            <a:endParaRPr lang="en-IT" dirty="0"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GB" dirty="0">
                <a:sym typeface="Wingdings" pitchFamily="2" charset="2"/>
              </a:rPr>
              <a:t>The produced gamma’s illuminate uniformly the </a:t>
            </a:r>
          </a:p>
          <a:p>
            <a:r>
              <a:rPr lang="en-GB" dirty="0">
                <a:sym typeface="Wingdings" pitchFamily="2" charset="2"/>
              </a:rPr>
              <a:t>      calorimeter crystals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GB" dirty="0">
                <a:sym typeface="Wingdings" pitchFamily="2" charset="2"/>
              </a:rPr>
              <a:t>F</a:t>
            </a:r>
            <a:r>
              <a:rPr lang="en-IT" dirty="0">
                <a:sym typeface="Wingdings" pitchFamily="2" charset="2"/>
              </a:rPr>
              <a:t>ew minutes of data taking allows to</a:t>
            </a:r>
          </a:p>
          <a:p>
            <a:r>
              <a:rPr lang="en-IT" dirty="0">
                <a:sym typeface="Wingdings" pitchFamily="2" charset="2"/>
              </a:rPr>
              <a:t>     cross-equalize and calibrate each crystal</a:t>
            </a:r>
          </a:p>
          <a:p>
            <a:r>
              <a:rPr lang="en-IT" dirty="0">
                <a:sym typeface="Wingdings" pitchFamily="2" charset="2"/>
              </a:rPr>
              <a:t>     at O(%) precision</a:t>
            </a:r>
            <a:endParaRPr lang="en-IT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F0E82F-D4F8-EC4D-AD3A-9D350A7908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509" y="2972253"/>
            <a:ext cx="4644506" cy="91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44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DB83B-0040-6046-B078-0D452528B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0018" y="6515100"/>
            <a:ext cx="1435100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B33B3-357C-C948-9D98-E4C53B9BC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0803" y="650421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S.Miscetti | Calorimeter Overview @ CSN1 referee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4C666-6144-1B41-B316-FD61F0399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DCAE437-D7EE-D444-87EA-0D7109DFE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493" y="942420"/>
            <a:ext cx="4238773" cy="1559884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800" dirty="0">
                <a:solidFill>
                  <a:schemeClr val="accent6"/>
                </a:solidFill>
              </a:rPr>
              <a:t>DT generator is at FNAL  (SITE 40)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solidFill>
                  <a:schemeClr val="accent6"/>
                </a:solidFill>
              </a:rPr>
              <a:t>3.2 Ci Tritium as of June 2021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solidFill>
                  <a:schemeClr val="accent6"/>
                </a:solidFill>
              </a:rPr>
              <a:t>Working to set up acceptance test at FNAL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D82010-9776-8140-8291-86C81FB9B4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0265" y="1610314"/>
            <a:ext cx="1452201" cy="11629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93198C-A45F-BC42-9A29-35C4FCF940D5}"/>
              </a:ext>
            </a:extLst>
          </p:cNvPr>
          <p:cNvSpPr txBox="1"/>
          <p:nvPr/>
        </p:nvSpPr>
        <p:spPr>
          <a:xfrm>
            <a:off x="4327462" y="754518"/>
            <a:ext cx="28025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030A0"/>
                </a:solidFill>
              </a:rPr>
              <a:t>Starfire nGen-310  with Tritium fill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00" dirty="0"/>
              <a:t>1e9 n/s, 14 MeV</a:t>
            </a:r>
            <a:endParaRPr lang="en-US" sz="1600" dirty="0">
              <a:solidFill>
                <a:srgbClr val="7030A0"/>
              </a:solidFill>
            </a:endParaRPr>
          </a:p>
          <a:p>
            <a:pPr marL="342900" lvl="1"/>
            <a:endParaRPr lang="en-US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3A4B40-7A04-0146-B172-D3DE00B0BAC1}"/>
              </a:ext>
            </a:extLst>
          </p:cNvPr>
          <p:cNvSpPr txBox="1"/>
          <p:nvPr/>
        </p:nvSpPr>
        <p:spPr>
          <a:xfrm>
            <a:off x="162407" y="4524374"/>
            <a:ext cx="5725756" cy="132343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Calibri" panose="020F0502020204030204"/>
                <a:ea typeface="+mn-ea"/>
                <a:cs typeface="+mn-cs"/>
              </a:rPr>
              <a:t>Procedure for acceptance test mostly written</a:t>
            </a: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Calibri" panose="020F0502020204030204"/>
                <a:ea typeface="+mn-ea"/>
                <a:cs typeface="+mn-cs"/>
              </a:rPr>
              <a:t>Aluminum Tubes realized from Caltech/FNAL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 panose="020F0502020204030204"/>
                <a:ea typeface="+mn-ea"/>
                <a:cs typeface="+mn-cs"/>
              </a:rPr>
              <a:t>      and shipped to INFN </a:t>
            </a:r>
            <a:r>
              <a:rPr lang="en-US" sz="2000" dirty="0"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 </a:t>
            </a:r>
            <a:r>
              <a:rPr lang="en-US" sz="2000" dirty="0">
                <a:latin typeface="Calibri" panose="020F0502020204030204"/>
                <a:ea typeface="+mn-ea"/>
                <a:cs typeface="+mn-cs"/>
              </a:rPr>
              <a:t>now being integrated on            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 panose="020F0502020204030204"/>
                <a:ea typeface="+mn-ea"/>
                <a:cs typeface="+mn-cs"/>
              </a:rPr>
              <a:t>      Carbon Fiber/Honeycomb front plates.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F914B8-C23D-7C44-82C8-650BFC77EF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" t="25423" b="15280"/>
          <a:stretch/>
        </p:blipFill>
        <p:spPr>
          <a:xfrm>
            <a:off x="6938268" y="851860"/>
            <a:ext cx="5205933" cy="17743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B798541-0AA5-0842-931C-DF2569806BEE}"/>
              </a:ext>
            </a:extLst>
          </p:cNvPr>
          <p:cNvSpPr txBox="1"/>
          <p:nvPr/>
        </p:nvSpPr>
        <p:spPr>
          <a:xfrm>
            <a:off x="39054" y="2795816"/>
            <a:ext cx="54773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030A0"/>
                </a:solidFill>
              </a:rPr>
              <a:t>DT generator yield test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000" dirty="0"/>
              <a:t>Plan to do in Mu2e hall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000" dirty="0"/>
              <a:t>FNAL radiation physics will measure neutron rate using activation of Al foil, neutron Rossi sphere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EED1F5-D7CA-3142-8F64-92CCC1BFCF50}"/>
              </a:ext>
            </a:extLst>
          </p:cNvPr>
          <p:cNvSpPr txBox="1"/>
          <p:nvPr/>
        </p:nvSpPr>
        <p:spPr>
          <a:xfrm>
            <a:off x="4031579" y="5918171"/>
            <a:ext cx="385131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IT" sz="2000" dirty="0"/>
              <a:t>Work on control system in progress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097A25-3830-A842-8339-8E0AF1FA994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9315" y="2989818"/>
            <a:ext cx="3552685" cy="2664514"/>
          </a:xfrm>
          <a:prstGeom prst="rect">
            <a:avLst/>
          </a:prstGeom>
        </p:spPr>
      </p:pic>
      <p:pic>
        <p:nvPicPr>
          <p:cNvPr id="21" name="Picture 20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F4909B60-41F8-C548-9DD8-533ABDF3ED1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065" y="2765909"/>
            <a:ext cx="2334250" cy="3112333"/>
          </a:xfrm>
          <a:prstGeom prst="rect">
            <a:avLst/>
          </a:prstGeom>
        </p:spPr>
      </p:pic>
      <p:sp>
        <p:nvSpPr>
          <p:cNvPr id="18" name="Title 5">
            <a:extLst>
              <a:ext uri="{FF2B5EF4-FFF2-40B4-BE49-F238E27FC236}">
                <a16:creationId xmlns:a16="http://schemas.microsoft.com/office/drawing/2014/main" id="{B5EC25F0-0B29-E349-9E1B-31EEFF97D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07" y="-4654"/>
            <a:ext cx="11582400" cy="641739"/>
          </a:xfrm>
        </p:spPr>
        <p:txBody>
          <a:bodyPr/>
          <a:lstStyle/>
          <a:p>
            <a:r>
              <a:rPr lang="en-IT" sz="2800" dirty="0"/>
              <a:t>Calorimeter Source: generator and Alluminum Tubing </a:t>
            </a:r>
          </a:p>
        </p:txBody>
      </p:sp>
    </p:spTree>
    <p:extLst>
      <p:ext uri="{BB962C8B-B14F-4D97-AF65-F5344CB8AC3E}">
        <p14:creationId xmlns:p14="http://schemas.microsoft.com/office/powerpoint/2010/main" val="2799994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8DF02-6251-BE4B-8A70-CC66B7104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0018" y="6515100"/>
            <a:ext cx="1435100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93C05-CC56-2546-A969-11D00A357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0803" y="650421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S.Miscetti | Calorimeter Overview @ CSN1 referee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36AE6-1A06-EE44-9475-B1B7B1EAF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152D36-2F65-6542-A813-AF218844D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759" y="16742"/>
            <a:ext cx="8686800" cy="641739"/>
          </a:xfrm>
        </p:spPr>
        <p:txBody>
          <a:bodyPr/>
          <a:lstStyle/>
          <a:p>
            <a:r>
              <a:rPr lang="en-US" sz="2800" b="0" dirty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Status of Laser</a:t>
            </a:r>
          </a:p>
        </p:txBody>
      </p:sp>
      <p:sp>
        <p:nvSpPr>
          <p:cNvPr id="7" name="CasellaDiTesto 1">
            <a:extLst>
              <a:ext uri="{FF2B5EF4-FFF2-40B4-BE49-F238E27FC236}">
                <a16:creationId xmlns:a16="http://schemas.microsoft.com/office/drawing/2014/main" id="{FDD0028A-9338-3C43-83DC-18D4950DCC8C}"/>
              </a:ext>
            </a:extLst>
          </p:cNvPr>
          <p:cNvSpPr txBox="1"/>
          <p:nvPr/>
        </p:nvSpPr>
        <p:spPr>
          <a:xfrm>
            <a:off x="456759" y="692150"/>
            <a:ext cx="6770977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800" dirty="0"/>
              <a:t>Design of the laser </a:t>
            </a:r>
            <a:r>
              <a:rPr lang="it-IT" sz="1800" dirty="0" err="1"/>
              <a:t>calibration</a:t>
            </a:r>
            <a:r>
              <a:rPr lang="it-IT" sz="1800" dirty="0"/>
              <a:t> </a:t>
            </a:r>
            <a:r>
              <a:rPr lang="it-IT" sz="1800" dirty="0" err="1"/>
              <a:t>system</a:t>
            </a:r>
            <a:r>
              <a:rPr lang="it-IT" sz="1800" dirty="0"/>
              <a:t> </a:t>
            </a:r>
            <a:r>
              <a:rPr lang="it-IT" sz="1800" dirty="0" err="1"/>
              <a:t>finalized</a:t>
            </a:r>
            <a:r>
              <a:rPr lang="it-IT" sz="1800" dirty="0"/>
              <a:t>  </a:t>
            </a:r>
            <a:r>
              <a:rPr lang="it-IT" sz="1800" dirty="0" err="1"/>
              <a:t>including</a:t>
            </a:r>
            <a:r>
              <a:rPr lang="it-IT" sz="1800" dirty="0"/>
              <a:t> </a:t>
            </a:r>
            <a:r>
              <a:rPr lang="it-IT" sz="1800" dirty="0" err="1"/>
              <a:t>local</a:t>
            </a:r>
            <a:r>
              <a:rPr lang="it-IT" sz="1800" dirty="0"/>
              <a:t> </a:t>
            </a:r>
            <a:r>
              <a:rPr lang="it-IT" sz="1800" dirty="0" err="1"/>
              <a:t>monitoring</a:t>
            </a:r>
            <a:r>
              <a:rPr lang="it-IT" sz="1800" dirty="0"/>
              <a:t> on disk  (</a:t>
            </a:r>
            <a:r>
              <a:rPr lang="it-IT" sz="1800" dirty="0" err="1"/>
              <a:t>outgassing</a:t>
            </a:r>
            <a:r>
              <a:rPr lang="it-IT" sz="1800" dirty="0"/>
              <a:t> of Teflon </a:t>
            </a:r>
            <a:r>
              <a:rPr lang="it-IT" sz="1800" dirty="0" err="1"/>
              <a:t>holder</a:t>
            </a:r>
            <a:r>
              <a:rPr lang="it-IT" sz="1800" dirty="0"/>
              <a:t> of the </a:t>
            </a:r>
            <a:r>
              <a:rPr lang="it-IT" sz="1800" dirty="0" err="1"/>
              <a:t>bundles</a:t>
            </a:r>
            <a:r>
              <a:rPr lang="it-IT" sz="1800" dirty="0"/>
              <a:t>, </a:t>
            </a:r>
          </a:p>
          <a:p>
            <a:pPr>
              <a:lnSpc>
                <a:spcPct val="150000"/>
              </a:lnSpc>
            </a:pPr>
            <a:r>
              <a:rPr lang="it-IT" sz="1800" dirty="0"/>
              <a:t>      </a:t>
            </a:r>
            <a:r>
              <a:rPr lang="it-IT" sz="1800" dirty="0" err="1"/>
              <a:t>rad</a:t>
            </a:r>
            <a:r>
              <a:rPr lang="it-IT" sz="1800" dirty="0"/>
              <a:t> hard test on </a:t>
            </a:r>
            <a:r>
              <a:rPr lang="it-IT" sz="1800" dirty="0" err="1"/>
              <a:t>fiber</a:t>
            </a:r>
            <a:r>
              <a:rPr lang="it-IT" sz="1800" dirty="0"/>
              <a:t> </a:t>
            </a:r>
            <a:r>
              <a:rPr lang="it-IT" sz="1800" dirty="0" err="1"/>
              <a:t>bundles</a:t>
            </a:r>
            <a:r>
              <a:rPr lang="it-IT" sz="1800" dirty="0"/>
              <a:t> </a:t>
            </a:r>
            <a:r>
              <a:rPr lang="it-IT" sz="1800" dirty="0" err="1"/>
              <a:t>done</a:t>
            </a:r>
            <a:r>
              <a:rPr lang="it-IT" sz="1800" dirty="0"/>
              <a:t>)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800" dirty="0" err="1"/>
              <a:t>Fibers</a:t>
            </a:r>
            <a:r>
              <a:rPr lang="it-IT" sz="1800" dirty="0"/>
              <a:t> </a:t>
            </a:r>
            <a:r>
              <a:rPr lang="it-IT" sz="1800" dirty="0" err="1"/>
              <a:t>length</a:t>
            </a:r>
            <a:r>
              <a:rPr lang="it-IT" sz="1800" dirty="0"/>
              <a:t> </a:t>
            </a:r>
            <a:r>
              <a:rPr lang="it-IT" sz="1800" dirty="0" err="1"/>
              <a:t>frozen</a:t>
            </a:r>
            <a:r>
              <a:rPr lang="it-IT" sz="1800" dirty="0"/>
              <a:t> for the </a:t>
            </a:r>
            <a:r>
              <a:rPr lang="it-IT" sz="1800" dirty="0" err="1"/>
              <a:t>fibers</a:t>
            </a:r>
            <a:r>
              <a:rPr lang="it-IT" sz="1800" dirty="0"/>
              <a:t>’ </a:t>
            </a:r>
            <a:r>
              <a:rPr lang="it-IT" sz="1800" dirty="0" err="1"/>
              <a:t>routing</a:t>
            </a:r>
            <a:r>
              <a:rPr lang="it-IT" sz="1800" dirty="0"/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800" b="1" dirty="0" err="1"/>
              <a:t>Procurement</a:t>
            </a:r>
            <a:r>
              <a:rPr lang="it-IT" sz="1800" b="1" dirty="0"/>
              <a:t> in progress, </a:t>
            </a:r>
            <a:r>
              <a:rPr lang="it-IT" sz="1800" b="1" dirty="0" err="1"/>
              <a:t>completed</a:t>
            </a:r>
            <a:r>
              <a:rPr lang="it-IT" sz="1800" b="1" dirty="0"/>
              <a:t> </a:t>
            </a:r>
            <a:r>
              <a:rPr lang="it-IT" sz="1800" b="1" dirty="0" err="1"/>
              <a:t>at</a:t>
            </a:r>
            <a:r>
              <a:rPr lang="it-IT" sz="1800" b="1" dirty="0"/>
              <a:t> 80%</a:t>
            </a:r>
          </a:p>
        </p:txBody>
      </p:sp>
      <p:sp>
        <p:nvSpPr>
          <p:cNvPr id="8" name="CasellaDiTesto 17">
            <a:extLst>
              <a:ext uri="{FF2B5EF4-FFF2-40B4-BE49-F238E27FC236}">
                <a16:creationId xmlns:a16="http://schemas.microsoft.com/office/drawing/2014/main" id="{BB6004F6-0526-0745-B08C-7A2604B9EE61}"/>
              </a:ext>
            </a:extLst>
          </p:cNvPr>
          <p:cNvSpPr txBox="1"/>
          <p:nvPr/>
        </p:nvSpPr>
        <p:spPr>
          <a:xfrm>
            <a:off x="6981246" y="4096446"/>
            <a:ext cx="5859173" cy="1946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b="1" dirty="0" err="1"/>
              <a:t>Remaining</a:t>
            </a:r>
            <a:r>
              <a:rPr lang="it-IT" sz="1800" b="1" dirty="0"/>
              <a:t> work to do: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1600" dirty="0"/>
              <a:t>Test of the complete </a:t>
            </a:r>
            <a:r>
              <a:rPr lang="it-IT" sz="1600" dirty="0" err="1"/>
              <a:t>system</a:t>
            </a:r>
            <a:r>
              <a:rPr lang="it-IT" sz="1600" dirty="0"/>
              <a:t>, from the laser to the </a:t>
            </a:r>
            <a:r>
              <a:rPr lang="it-IT" sz="1600" dirty="0" err="1"/>
              <a:t>SiPMs</a:t>
            </a:r>
            <a:endParaRPr lang="it-IT" sz="1600" dirty="0"/>
          </a:p>
          <a:p>
            <a:pPr>
              <a:lnSpc>
                <a:spcPct val="150000"/>
              </a:lnSpc>
            </a:pPr>
            <a:r>
              <a:rPr lang="it-IT" sz="1600" dirty="0"/>
              <a:t> (new FEE high gain </a:t>
            </a:r>
            <a:r>
              <a:rPr lang="it-IT" sz="1600" dirty="0" err="1"/>
              <a:t>produced</a:t>
            </a:r>
            <a:r>
              <a:rPr lang="it-IT" sz="1600" dirty="0"/>
              <a:t> &amp; FNAL </a:t>
            </a:r>
            <a:r>
              <a:rPr lang="it-IT" sz="1600" dirty="0" err="1"/>
              <a:t>access</a:t>
            </a:r>
            <a:r>
              <a:rPr lang="it-IT" sz="1600" dirty="0"/>
              <a:t> </a:t>
            </a:r>
            <a:r>
              <a:rPr lang="it-IT" sz="1600" dirty="0" err="1"/>
              <a:t>required</a:t>
            </a:r>
            <a:r>
              <a:rPr lang="it-IT" sz="1600" dirty="0"/>
              <a:t>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1600" dirty="0"/>
              <a:t>Integration with the TDAQ </a:t>
            </a:r>
            <a:r>
              <a:rPr lang="it-IT" sz="1600" dirty="0" err="1"/>
              <a:t>system</a:t>
            </a:r>
            <a:endParaRPr lang="it-IT" sz="16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1600" dirty="0"/>
              <a:t>Design and </a:t>
            </a:r>
            <a:r>
              <a:rPr lang="it-IT" sz="1600" dirty="0" err="1"/>
              <a:t>realization</a:t>
            </a:r>
            <a:r>
              <a:rPr lang="it-IT" sz="1600" dirty="0"/>
              <a:t> of the </a:t>
            </a:r>
            <a:r>
              <a:rPr lang="it-IT" sz="1600" dirty="0" err="1"/>
              <a:t>Interlock</a:t>
            </a:r>
            <a:r>
              <a:rPr lang="it-IT" sz="1600" dirty="0"/>
              <a:t> box</a:t>
            </a:r>
          </a:p>
        </p:txBody>
      </p:sp>
      <p:pic>
        <p:nvPicPr>
          <p:cNvPr id="10" name="Immagine 4">
            <a:extLst>
              <a:ext uri="{FF2B5EF4-FFF2-40B4-BE49-F238E27FC236}">
                <a16:creationId xmlns:a16="http://schemas.microsoft.com/office/drawing/2014/main" id="{4B08E66F-3AAF-3749-B401-FF80CE4886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1807" y="663924"/>
            <a:ext cx="4482311" cy="3118462"/>
          </a:xfrm>
          <a:prstGeom prst="rect">
            <a:avLst/>
          </a:prstGeom>
        </p:spPr>
      </p:pic>
      <p:pic>
        <p:nvPicPr>
          <p:cNvPr id="133" name="Picture 13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C7902722-3D4D-3F4D-BD20-487B86815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784" y="2978844"/>
            <a:ext cx="5431823" cy="329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129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B87DD-30BC-432C-94FA-74642E47A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24</a:t>
            </a:fld>
            <a:endParaRPr lang="en-US" alt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AF79EB-7A09-4974-9CA3-406971760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Calorimeter Overview @ CSN1 referee meeting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FC423C-7DFE-496E-9022-A740F813833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altLang="en-US"/>
              <a:t>5-9-2022</a:t>
            </a:r>
            <a:endParaRPr lang="en-US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7EC5444-0AF3-4794-BD7B-E9459BF493B0}"/>
              </a:ext>
            </a:extLst>
          </p:cNvPr>
          <p:cNvSpPr txBox="1">
            <a:spLocks/>
          </p:cNvSpPr>
          <p:nvPr/>
        </p:nvSpPr>
        <p:spPr>
          <a:xfrm>
            <a:off x="172824" y="174362"/>
            <a:ext cx="11582400" cy="641739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/>
              <a:t>WBS 475.07.08 Completed Scope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7CE718-990B-46A3-A7FE-31E49670100F}"/>
              </a:ext>
            </a:extLst>
          </p:cNvPr>
          <p:cNvSpPr txBox="1"/>
          <p:nvPr/>
        </p:nvSpPr>
        <p:spPr>
          <a:xfrm>
            <a:off x="1270000" y="2567225"/>
            <a:ext cx="9658350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rtl="0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505050"/>
                </a:solidFill>
                <a:effectLst/>
                <a:latin typeface="Helvetica Neue"/>
              </a:rPr>
              <a:t>Technical progress is on track</a:t>
            </a:r>
            <a:endParaRPr lang="en-US" b="0" dirty="0">
              <a:effectLst/>
            </a:endParaRPr>
          </a:p>
          <a:p>
            <a:pPr marL="342900" indent="-342900" rtl="0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505050"/>
                </a:solidFill>
                <a:effectLst/>
                <a:latin typeface="Helvetica Neue"/>
              </a:rPr>
              <a:t>Lessons learned incorporated into re-baseline plans</a:t>
            </a:r>
            <a:endParaRPr lang="en-US" b="0" dirty="0">
              <a:effectLst/>
            </a:endParaRPr>
          </a:p>
          <a:p>
            <a:pPr marL="342900" indent="-342900" rtl="0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505050"/>
                </a:solidFill>
                <a:effectLst/>
                <a:latin typeface="Helvetica Neue"/>
              </a:rPr>
              <a:t>Interfaces are well defined</a:t>
            </a:r>
            <a:endParaRPr lang="en-US" b="0" dirty="0">
              <a:effectLst/>
            </a:endParaRPr>
          </a:p>
          <a:p>
            <a:pPr marL="342900" indent="-342900" rtl="0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505050"/>
                </a:solidFill>
                <a:effectLst/>
                <a:latin typeface="Helvetica Neue"/>
              </a:rPr>
              <a:t>Remaining work is well understood (next slides </a:t>
            </a:r>
            <a:r>
              <a:rPr lang="en-US" dirty="0">
                <a:solidFill>
                  <a:srgbClr val="505050"/>
                </a:solidFill>
                <a:latin typeface="Helvetica Neue"/>
              </a:rPr>
              <a:t>)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0D03C2-781E-7556-9AA0-CCA42A36AFC2}"/>
              </a:ext>
            </a:extLst>
          </p:cNvPr>
          <p:cNvSpPr txBox="1"/>
          <p:nvPr/>
        </p:nvSpPr>
        <p:spPr>
          <a:xfrm>
            <a:off x="296333" y="943814"/>
            <a:ext cx="7881314" cy="1302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rtl="0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505050"/>
                </a:solidFill>
                <a:latin typeface="Helvetica Neue"/>
              </a:rPr>
              <a:t>Prepared Clean Room for Installation</a:t>
            </a:r>
          </a:p>
          <a:p>
            <a:pPr marL="342900" indent="-342900" rtl="0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505050"/>
                </a:solidFill>
                <a:latin typeface="Helvetica Neue"/>
              </a:rPr>
              <a:t>Mechanical a</a:t>
            </a:r>
            <a:r>
              <a:rPr lang="en-US" b="1" dirty="0">
                <a:solidFill>
                  <a:srgbClr val="505050"/>
                </a:solidFill>
                <a:effectLst/>
                <a:latin typeface="Helvetica Neue"/>
              </a:rPr>
              <a:t>ssembly of Disk-1 (downstream)</a:t>
            </a:r>
          </a:p>
          <a:p>
            <a:pPr marL="342900" indent="-342900" rtl="0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505050"/>
                </a:solidFill>
                <a:latin typeface="Helvetica Neue"/>
              </a:rPr>
              <a:t>Crystal stacking of Disk-1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8AA4BE1-CB14-5A78-12A7-9C6CFF118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338" y="4813225"/>
            <a:ext cx="11582400" cy="11555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IT" sz="2000" dirty="0">
                <a:sym typeface="Wingdings" pitchFamily="2" charset="2"/>
              </a:rPr>
              <a:t></a:t>
            </a:r>
            <a:r>
              <a:rPr lang="en-IT" sz="2000" dirty="0"/>
              <a:t>Due to COVID, the mechanical integration and the preparation of the RO units have been carried out 	@ INFN requiring a lot of effort for shipment, custom duties and new lab organization</a:t>
            </a:r>
          </a:p>
          <a:p>
            <a:pPr>
              <a:buFont typeface="Wingdings" pitchFamily="2" charset="2"/>
              <a:buChar char="è"/>
            </a:pPr>
            <a:r>
              <a:rPr lang="en-IT" sz="2000" dirty="0"/>
              <a:t>now that situation is ameliorated  we have started </a:t>
            </a:r>
            <a:r>
              <a:rPr lang="en-IT" sz="2000" b="1" dirty="0"/>
              <a:t>shipping back everything to FNAL</a:t>
            </a:r>
            <a:endParaRPr lang="en-IT" sz="2000" dirty="0"/>
          </a:p>
        </p:txBody>
      </p:sp>
    </p:spTree>
    <p:extLst>
      <p:ext uri="{BB962C8B-B14F-4D97-AF65-F5344CB8AC3E}">
        <p14:creationId xmlns:p14="http://schemas.microsoft.com/office/powerpoint/2010/main" val="785220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F4742-C773-0C4A-A1C5-61B9680A0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WBS 475.07.08: Assembly/integration + Installation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3FA20-8A33-4C43-A419-0076BBD49B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0018" y="6515100"/>
            <a:ext cx="1435100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56E0-E9CF-7645-B794-E056652D6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0803" y="650421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S.Miscetti | Calorimeter Overview @ CSN1 referee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5A332-ACD8-DA47-9CFE-74530E3C6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EB4098-857F-714F-B6DC-3488F8F871BE}"/>
              </a:ext>
            </a:extLst>
          </p:cNvPr>
          <p:cNvSpPr txBox="1"/>
          <p:nvPr/>
        </p:nvSpPr>
        <p:spPr>
          <a:xfrm>
            <a:off x="304800" y="760891"/>
            <a:ext cx="10409901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à"/>
            </a:pPr>
            <a:r>
              <a:rPr lang="en-US" b="1" dirty="0">
                <a:solidFill>
                  <a:srgbClr val="C00000"/>
                </a:solidFill>
                <a:sym typeface="Wingdings" pitchFamily="2" charset="2"/>
              </a:rPr>
              <a:t>Detailed steps </a:t>
            </a:r>
            <a:r>
              <a:rPr lang="en-IT" b="1" dirty="0">
                <a:solidFill>
                  <a:srgbClr val="C00000"/>
                </a:solidFill>
                <a:sym typeface="Wingdings" pitchFamily="2" charset="2"/>
              </a:rPr>
              <a:t>per Disk-1</a:t>
            </a:r>
          </a:p>
          <a:p>
            <a:r>
              <a:rPr lang="en-IT" b="1" dirty="0">
                <a:sym typeface="Wingdings" pitchFamily="2" charset="2"/>
              </a:rPr>
              <a:t>     </a:t>
            </a:r>
            <a:r>
              <a:rPr lang="en-IT" b="1" dirty="0">
                <a:solidFill>
                  <a:schemeClr val="accent3">
                    <a:lumMod val="75000"/>
                  </a:schemeClr>
                </a:solidFill>
                <a:sym typeface="Wingdings" pitchFamily="2" charset="2"/>
              </a:rPr>
              <a:t>1. Assembly and survey of the mechanical support (Al disk + FEE plate + CF IR)</a:t>
            </a:r>
          </a:p>
          <a:p>
            <a:r>
              <a:rPr lang="en-IT" b="1" dirty="0">
                <a:solidFill>
                  <a:schemeClr val="accent3">
                    <a:lumMod val="75000"/>
                  </a:schemeClr>
                </a:solidFill>
                <a:sym typeface="Wingdings" pitchFamily="2" charset="2"/>
              </a:rPr>
              <a:t>     2. Leak test of FEE plate</a:t>
            </a:r>
          </a:p>
          <a:p>
            <a:r>
              <a:rPr lang="en-IT" b="1" dirty="0">
                <a:solidFill>
                  <a:schemeClr val="accent3">
                    <a:lumMod val="75000"/>
                  </a:schemeClr>
                </a:solidFill>
                <a:sym typeface="Wingdings" pitchFamily="2" charset="2"/>
              </a:rPr>
              <a:t>     3. Crystal outgassing + crystal stacking and front plate assembly</a:t>
            </a:r>
          </a:p>
          <a:p>
            <a:r>
              <a:rPr lang="en-IT" dirty="0">
                <a:sym typeface="Wingdings" pitchFamily="2" charset="2"/>
              </a:rPr>
              <a:t>     4. Crates, services  and manifold installation + leak test</a:t>
            </a:r>
          </a:p>
          <a:p>
            <a:r>
              <a:rPr lang="en-IT" dirty="0">
                <a:sym typeface="Wingdings" pitchFamily="2" charset="2"/>
              </a:rPr>
              <a:t>     5. Readout units (ROU) installation</a:t>
            </a:r>
          </a:p>
          <a:p>
            <a:r>
              <a:rPr lang="en-IT" dirty="0">
                <a:solidFill>
                  <a:schemeClr val="accent2">
                    <a:lumMod val="60000"/>
                    <a:lumOff val="40000"/>
                  </a:schemeClr>
                </a:solidFill>
                <a:sym typeface="Wingdings" pitchFamily="2" charset="2"/>
              </a:rPr>
              <a:t>     6. MB insertion in crates and ROU-MB cabling </a:t>
            </a:r>
          </a:p>
          <a:p>
            <a:r>
              <a:rPr lang="en-IT" dirty="0">
                <a:solidFill>
                  <a:schemeClr val="accent2">
                    <a:lumMod val="60000"/>
                    <a:lumOff val="40000"/>
                  </a:schemeClr>
                </a:solidFill>
                <a:sym typeface="Wingdings" pitchFamily="2" charset="2"/>
              </a:rPr>
              <a:t>     7. Test of cable routing and ROU units, board by board</a:t>
            </a:r>
          </a:p>
          <a:p>
            <a:r>
              <a:rPr lang="en-IT" dirty="0">
                <a:solidFill>
                  <a:srgbClr val="FF0000"/>
                </a:solidFill>
                <a:sym typeface="Wingdings" pitchFamily="2" charset="2"/>
              </a:rPr>
              <a:t>     8. Installation of DIRAC boards in crates</a:t>
            </a:r>
          </a:p>
          <a:p>
            <a:r>
              <a:rPr lang="en-IT" dirty="0">
                <a:sym typeface="Wingdings" pitchFamily="2" charset="2"/>
              </a:rPr>
              <a:t>     9. CR data taking at SIDET ( ½ disk )</a:t>
            </a:r>
          </a:p>
          <a:p>
            <a:r>
              <a:rPr lang="en-IT" b="1" dirty="0">
                <a:sym typeface="Wingdings" pitchFamily="2" charset="2"/>
              </a:rPr>
              <a:t>In parallel .. </a:t>
            </a:r>
            <a:r>
              <a:rPr lang="en-GB" b="1" dirty="0">
                <a:sym typeface="Wingdings" pitchFamily="2" charset="2"/>
              </a:rPr>
              <a:t>P</a:t>
            </a:r>
            <a:r>
              <a:rPr lang="en-IT" b="1" dirty="0">
                <a:sym typeface="Wingdings" pitchFamily="2" charset="2"/>
              </a:rPr>
              <a:t>reparation of Disk-0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IT" dirty="0">
                <a:sym typeface="Wingdings" pitchFamily="2" charset="2"/>
              </a:rPr>
              <a:t>Ready to Move , preparation of Installation tooling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IT" dirty="0">
                <a:sym typeface="Wingdings" pitchFamily="2" charset="2"/>
              </a:rPr>
              <a:t>Parallel preparation of services from TDAQ to IFB 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IT" dirty="0">
                <a:sym typeface="Wingdings" pitchFamily="2" charset="2"/>
              </a:rPr>
              <a:t>Parallel preparation  of  LV/HV supplies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IT" dirty="0">
                <a:sym typeface="Wingdings" pitchFamily="2" charset="2"/>
              </a:rPr>
              <a:t>Parallel preparation of flanges</a:t>
            </a:r>
          </a:p>
          <a:p>
            <a:endParaRPr lang="en-I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022080-0602-D002-EC63-3EC4ACB76FD4}"/>
              </a:ext>
            </a:extLst>
          </p:cNvPr>
          <p:cNvSpPr txBox="1"/>
          <p:nvPr/>
        </p:nvSpPr>
        <p:spPr>
          <a:xfrm>
            <a:off x="7695668" y="2539547"/>
            <a:ext cx="1808700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IT" dirty="0"/>
              <a:t>Set-Oct-2022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9C9968-2BAE-F46B-A411-100227D07DA0}"/>
              </a:ext>
            </a:extLst>
          </p:cNvPr>
          <p:cNvSpPr txBox="1"/>
          <p:nvPr/>
        </p:nvSpPr>
        <p:spPr>
          <a:xfrm>
            <a:off x="7695668" y="3300048"/>
            <a:ext cx="1960408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IT" dirty="0"/>
              <a:t>Nov-Dec-2022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9E3285-73C4-5F6B-32AB-EA8EFDD3801D}"/>
              </a:ext>
            </a:extLst>
          </p:cNvPr>
          <p:cNvSpPr txBox="1"/>
          <p:nvPr/>
        </p:nvSpPr>
        <p:spPr>
          <a:xfrm>
            <a:off x="7837662" y="3862837"/>
            <a:ext cx="1487908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IT" dirty="0"/>
              <a:t>Mar -2023</a:t>
            </a:r>
          </a:p>
        </p:txBody>
      </p:sp>
    </p:spTree>
    <p:extLst>
      <p:ext uri="{BB962C8B-B14F-4D97-AF65-F5344CB8AC3E}">
        <p14:creationId xmlns:p14="http://schemas.microsoft.com/office/powerpoint/2010/main" val="2772090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5666679-8FEC-7A4D-8563-3B08B9F30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3" y="0"/>
            <a:ext cx="11582400" cy="641739"/>
          </a:xfrm>
        </p:spPr>
        <p:txBody>
          <a:bodyPr/>
          <a:lstStyle/>
          <a:p>
            <a:r>
              <a:rPr lang="en-IT" dirty="0"/>
              <a:t>Learning lesson: Dry Fit sequence at LNF in ASTRA laboratory (Jan-May 2022)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D81CEF-577B-A94E-B72D-060B542D2978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23AB4B-5216-2948-9112-9BACB92040C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Calorimeter Overview @ CSN1 referee meeting</a:t>
            </a:r>
            <a:endParaRPr lang="en-US" b="1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379BAF-2446-FF44-8AEC-6A860DF92B5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5E820688-F7AE-7441-85BB-0E205217A28E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DC017F-B33E-EA4A-8E3A-51689F5517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89" t="-82"/>
          <a:stretch/>
        </p:blipFill>
        <p:spPr>
          <a:xfrm>
            <a:off x="211422" y="641739"/>
            <a:ext cx="3887737" cy="5483488"/>
          </a:xfrm>
          <a:prstGeom prst="rect">
            <a:avLst/>
          </a:prstGeom>
        </p:spPr>
      </p:pic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07C6FD17-16E1-BC4A-B9F1-79F099908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838818" y="1537865"/>
            <a:ext cx="5060982" cy="3795737"/>
          </a:xfrm>
          <a:prstGeom prst="rect">
            <a:avLst/>
          </a:prstGeom>
        </p:spPr>
      </p:pic>
      <p:pic>
        <p:nvPicPr>
          <p:cNvPr id="12" name="Picture 11" descr="A picture containing indoor, floor, room, ceiling&#10;&#10;Description automatically generated">
            <a:extLst>
              <a:ext uri="{FF2B5EF4-FFF2-40B4-BE49-F238E27FC236}">
                <a16:creationId xmlns:a16="http://schemas.microsoft.com/office/drawing/2014/main" id="{E5D116B4-57DA-3848-9BBA-DCFD07C42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5855" y="983883"/>
            <a:ext cx="3756145" cy="50081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3CD6753-0A94-594F-AF61-8EE96012927B}"/>
              </a:ext>
            </a:extLst>
          </p:cNvPr>
          <p:cNvSpPr txBox="1"/>
          <p:nvPr/>
        </p:nvSpPr>
        <p:spPr>
          <a:xfrm>
            <a:off x="4985359" y="960377"/>
            <a:ext cx="309418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IT" dirty="0">
                <a:solidFill>
                  <a:srgbClr val="C00000"/>
                </a:solidFill>
              </a:rPr>
              <a:t>Outer Ring + Back Plate</a:t>
            </a:r>
          </a:p>
          <a:p>
            <a:pPr algn="ctr"/>
            <a:r>
              <a:rPr lang="en-IT" dirty="0">
                <a:solidFill>
                  <a:srgbClr val="C00000"/>
                </a:solidFill>
              </a:rPr>
              <a:t>+ Manifolds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7A52E8-8D2A-BC46-9610-3C6F83F3FB5E}"/>
              </a:ext>
            </a:extLst>
          </p:cNvPr>
          <p:cNvSpPr txBox="1"/>
          <p:nvPr/>
        </p:nvSpPr>
        <p:spPr>
          <a:xfrm>
            <a:off x="8639459" y="4870586"/>
            <a:ext cx="309418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IT" dirty="0">
                <a:solidFill>
                  <a:srgbClr val="C00000"/>
                </a:solidFill>
              </a:rPr>
              <a:t>Outer Ring + Back Plate</a:t>
            </a:r>
          </a:p>
          <a:p>
            <a:pPr algn="ctr"/>
            <a:r>
              <a:rPr lang="en-IT" dirty="0">
                <a:solidFill>
                  <a:srgbClr val="C00000"/>
                </a:solidFill>
              </a:rPr>
              <a:t>+ Manifolds + Crates</a:t>
            </a:r>
          </a:p>
        </p:txBody>
      </p:sp>
    </p:spTree>
    <p:extLst>
      <p:ext uri="{BB962C8B-B14F-4D97-AF65-F5344CB8AC3E}">
        <p14:creationId xmlns:p14="http://schemas.microsoft.com/office/powerpoint/2010/main" val="38568837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2145DF6-8EC0-FA96-3A0E-47862A34C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11582400" cy="641739"/>
          </a:xfrm>
        </p:spPr>
        <p:txBody>
          <a:bodyPr/>
          <a:lstStyle/>
          <a:p>
            <a:r>
              <a:rPr lang="en-IT" dirty="0"/>
              <a:t>475.07.08: Preparation of clean room in Sidet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248E4A-33E7-CE02-57FB-9E1A700BAE24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943ADA-052E-ABC7-79DA-96646180E770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Calorimeter Overview @ CSN1 referee meeting</a:t>
            </a:r>
            <a:endParaRPr lang="en-US" b="1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0B6352-6F86-69E5-3D76-B182242B34D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5E820688-F7AE-7441-85BB-0E205217A28E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84C96F-49B0-A307-BC67-CCFA7D4FF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141" y="672770"/>
            <a:ext cx="5324169" cy="39931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115054-3797-EF0C-2BE8-9357524EF345}"/>
              </a:ext>
            </a:extLst>
          </p:cNvPr>
          <p:cNvSpPr txBox="1"/>
          <p:nvPr/>
        </p:nvSpPr>
        <p:spPr>
          <a:xfrm>
            <a:off x="744857" y="4735327"/>
            <a:ext cx="11125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T" b="1" dirty="0"/>
              <a:t>P</a:t>
            </a:r>
            <a:r>
              <a:rPr lang="en-IT" sz="2400" b="1" dirty="0"/>
              <a:t>reparation of the assembly room in Sidet  almost completed</a:t>
            </a:r>
          </a:p>
          <a:p>
            <a:pPr marL="0" indent="0">
              <a:buNone/>
            </a:pPr>
            <a:r>
              <a:rPr lang="en-IT" sz="2400" b="1" dirty="0">
                <a:sym typeface="Wingdings" pitchFamily="2" charset="2"/>
              </a:rPr>
              <a:t>     </a:t>
            </a:r>
            <a:r>
              <a:rPr lang="en-IT" sz="2400" dirty="0">
                <a:sym typeface="Wingdings" pitchFamily="2" charset="2"/>
              </a:rPr>
              <a:t> Clean Room ISO-7, services</a:t>
            </a:r>
          </a:p>
          <a:p>
            <a:pPr marL="0" indent="0">
              <a:buNone/>
            </a:pPr>
            <a:r>
              <a:rPr lang="en-IT" sz="2400" dirty="0">
                <a:sym typeface="Wingdings" pitchFamily="2" charset="2"/>
              </a:rPr>
              <a:t>      Outgassing vessel mounted + ORC for the Outgassing</a:t>
            </a:r>
            <a:r>
              <a:rPr lang="en-IT" sz="2400" dirty="0"/>
              <a:t> vessel</a:t>
            </a:r>
          </a:p>
          <a:p>
            <a:r>
              <a:rPr lang="en-IT" sz="2400" dirty="0"/>
              <a:t>     </a:t>
            </a:r>
            <a:r>
              <a:rPr lang="en-IT" sz="2400" dirty="0">
                <a:sym typeface="Wingdings" pitchFamily="2" charset="2"/>
              </a:rPr>
              <a:t> final </a:t>
            </a:r>
            <a:r>
              <a:rPr lang="en-IT" dirty="0">
                <a:sym typeface="Wingdings" pitchFamily="2" charset="2"/>
              </a:rPr>
              <a:t>adjustments in progress: N2 lines, bottles, ORC +  calorimeter tent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E1A4DC-76E1-5D66-7EFF-EA638EDA9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31" y="672770"/>
            <a:ext cx="5324169" cy="399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353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D24BC933-4A2E-4781-CBAB-2F1C0BE14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78" y="569129"/>
            <a:ext cx="2412608" cy="3340329"/>
          </a:xfrm>
          <a:prstGeom prst="rect">
            <a:avLst/>
          </a:prstGeom>
        </p:spPr>
      </p:pic>
      <p:pic>
        <p:nvPicPr>
          <p:cNvPr id="14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447BC1B2-B03F-D303-554F-BF67B378E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905" y="568908"/>
            <a:ext cx="4642603" cy="23475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CBAA34-1EA9-A5E4-3F8D-163A88992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92029"/>
            <a:ext cx="3547433" cy="2321954"/>
          </a:xfrm>
          <a:prstGeom prst="rect">
            <a:avLst/>
          </a:prstGeom>
        </p:spPr>
      </p:pic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E228BC74-7D69-4E7F-79EB-9F53C24D31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9291" y="3059242"/>
            <a:ext cx="4146725" cy="3706417"/>
          </a:xfrm>
          <a:prstGeom prst="rect">
            <a:avLst/>
          </a:prstGeom>
        </p:spPr>
      </p:pic>
      <p:pic>
        <p:nvPicPr>
          <p:cNvPr id="10" name="Picture 9" descr="A picture containing building&#10;&#10;Description automatically generated">
            <a:extLst>
              <a:ext uri="{FF2B5EF4-FFF2-40B4-BE49-F238E27FC236}">
                <a16:creationId xmlns:a16="http://schemas.microsoft.com/office/drawing/2014/main" id="{E170922C-4F8C-8A5B-E3A3-29FF320081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0366" y="737288"/>
            <a:ext cx="4074741" cy="544723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2145DF6-8EC0-FA96-3A0E-47862A34C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100608"/>
            <a:ext cx="11582400" cy="427877"/>
          </a:xfrm>
        </p:spPr>
        <p:txBody>
          <a:bodyPr anchor="b">
            <a:normAutofit/>
          </a:bodyPr>
          <a:lstStyle/>
          <a:p>
            <a:r>
              <a:rPr lang="en-IT" dirty="0"/>
              <a:t>Assembly of disk-1 in Sidet (Step – 1 )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248E4A-33E7-CE02-57FB-9E1A700BAE2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738145" y="6504214"/>
            <a:ext cx="900491" cy="2413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it-IT"/>
              <a:t>5-9-2022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943ADA-052E-ABC7-79DA-96646180E77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970369" y="6522786"/>
            <a:ext cx="8347199" cy="242873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S.Miscetti | Calorimeter Overview @ CSN1 referee meeting</a:t>
            </a:r>
            <a:endParaRPr lang="en-US" b="1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0B6352-6F86-69E5-3D76-B182242B34D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96333" y="6504214"/>
            <a:ext cx="552451" cy="23728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5E820688-F7AE-7441-85BB-0E205217A28E}" type="slidenum">
              <a:rPr lang="en-US" smtClean="0">
                <a:solidFill>
                  <a:srgbClr val="154D81"/>
                </a:solidFill>
              </a:rPr>
              <a:pPr>
                <a:spcAft>
                  <a:spcPts val="600"/>
                </a:spcAft>
                <a:defRPr/>
              </a:pPr>
              <a:t>28</a:t>
            </a:fld>
            <a:endParaRPr lang="en-US">
              <a:solidFill>
                <a:srgbClr val="154D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0765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66CDA-44EE-5F46-A345-2E9A4AB58B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0018" y="6515100"/>
            <a:ext cx="1435100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7BB03-AD3C-194D-AEE4-EF23ACD68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0803" y="650421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S.Miscetti | Calorimeter Overview @ CSN1 referee meeting</a:t>
            </a:r>
            <a:endParaRPr lang="en-US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AF61B8-1A65-2E46-83AC-20CA145C5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844F35-6A3D-414F-BEFC-5D7963AC82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62"/>
          <a:stretch/>
        </p:blipFill>
        <p:spPr>
          <a:xfrm>
            <a:off x="1001307" y="478003"/>
            <a:ext cx="3404719" cy="5695603"/>
          </a:xfrm>
          <a:prstGeom prst="rect">
            <a:avLst/>
          </a:prstGeom>
        </p:spPr>
      </p:pic>
      <p:pic>
        <p:nvPicPr>
          <p:cNvPr id="11" name="Picture 10" descr="A picture containing floor, indoor, appliance&#10;&#10;Description automatically generated">
            <a:extLst>
              <a:ext uri="{FF2B5EF4-FFF2-40B4-BE49-F238E27FC236}">
                <a16:creationId xmlns:a16="http://schemas.microsoft.com/office/drawing/2014/main" id="{CC2235CB-B5DB-0247-A624-FF8C907300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49"/>
          <a:stretch/>
        </p:blipFill>
        <p:spPr>
          <a:xfrm>
            <a:off x="9038628" y="925758"/>
            <a:ext cx="2698747" cy="2604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297C97-C601-DE41-BAE4-9E6AACC13C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0444" y="623063"/>
            <a:ext cx="3899348" cy="56118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B6D2D38-441C-3F4B-8263-F1CAD1B78C9E}"/>
              </a:ext>
            </a:extLst>
          </p:cNvPr>
          <p:cNvSpPr txBox="1"/>
          <p:nvPr/>
        </p:nvSpPr>
        <p:spPr>
          <a:xfrm>
            <a:off x="1000750" y="643302"/>
            <a:ext cx="321741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IT" sz="1800" b="1" dirty="0">
                <a:solidFill>
                  <a:schemeClr val="accent4"/>
                </a:solidFill>
              </a:rPr>
              <a:t>Leak test on downstream crates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E691F1-D45F-7E46-9548-7B5648D11DFD}"/>
              </a:ext>
            </a:extLst>
          </p:cNvPr>
          <p:cNvSpPr txBox="1"/>
          <p:nvPr/>
        </p:nvSpPr>
        <p:spPr>
          <a:xfrm>
            <a:off x="4811261" y="673803"/>
            <a:ext cx="292176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IT" sz="1800" b="1" dirty="0">
                <a:solidFill>
                  <a:schemeClr val="accent4"/>
                </a:solidFill>
              </a:rPr>
              <a:t>Leak test on upstream crates</a:t>
            </a:r>
          </a:p>
        </p:txBody>
      </p:sp>
      <p:pic>
        <p:nvPicPr>
          <p:cNvPr id="19" name="Picture 18" descr="A picture containing floor, kitchen appliance&#10;&#10;Description automatically generated">
            <a:extLst>
              <a:ext uri="{FF2B5EF4-FFF2-40B4-BE49-F238E27FC236}">
                <a16:creationId xmlns:a16="http://schemas.microsoft.com/office/drawing/2014/main" id="{D408534B-5931-4C40-A750-6B5A2AD01A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8628" y="3749262"/>
            <a:ext cx="2698747" cy="227544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590138D-876B-C841-B5E0-02E432B5955D}"/>
              </a:ext>
            </a:extLst>
          </p:cNvPr>
          <p:cNvSpPr txBox="1"/>
          <p:nvPr/>
        </p:nvSpPr>
        <p:spPr>
          <a:xfrm>
            <a:off x="3267112" y="5829308"/>
            <a:ext cx="5771516" cy="4001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IT" sz="2000" dirty="0"/>
              <a:t>Excellent results on leak  test ( 10</a:t>
            </a:r>
            <a:r>
              <a:rPr lang="en-IT" sz="2000" baseline="30000" dirty="0"/>
              <a:t>-10</a:t>
            </a:r>
            <a:r>
              <a:rPr lang="en-IT" sz="2000" dirty="0"/>
              <a:t>/10</a:t>
            </a:r>
            <a:r>
              <a:rPr lang="en-IT" sz="2000" baseline="30000" dirty="0"/>
              <a:t>-11</a:t>
            </a:r>
            <a:r>
              <a:rPr lang="en-IT" sz="2000" dirty="0"/>
              <a:t> mbar*l/sec)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45FB638D-519E-334C-8C82-E0A53FF2D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2726"/>
            <a:ext cx="11582400" cy="641739"/>
          </a:xfrm>
        </p:spPr>
        <p:txBody>
          <a:bodyPr/>
          <a:lstStyle/>
          <a:p>
            <a:r>
              <a:rPr lang="en-IT" sz="2800" dirty="0"/>
              <a:t>475.07.08: crates and manifolds leak test (repeat from dry-fit)</a:t>
            </a:r>
          </a:p>
        </p:txBody>
      </p:sp>
    </p:spTree>
    <p:extLst>
      <p:ext uri="{BB962C8B-B14F-4D97-AF65-F5344CB8AC3E}">
        <p14:creationId xmlns:p14="http://schemas.microsoft.com/office/powerpoint/2010/main" val="2641381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Calorimeter Technical Status: the big 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00018" y="6515100"/>
            <a:ext cx="1435100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40803" y="650421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S.Miscetti | Calorimeter Overview @ CSN1 referee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B2CF1F85-1D4D-1442-8F1C-0E42E5F6E55E}"/>
              </a:ext>
            </a:extLst>
          </p:cNvPr>
          <p:cNvSpPr txBox="1">
            <a:spLocks/>
          </p:cNvSpPr>
          <p:nvPr/>
        </p:nvSpPr>
        <p:spPr>
          <a:xfrm>
            <a:off x="304800" y="756290"/>
            <a:ext cx="11582400" cy="504994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endParaRPr lang="en-IT" sz="1800" dirty="0">
              <a:solidFill>
                <a:schemeClr val="accent6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IT" sz="1800" b="1" dirty="0">
                <a:solidFill>
                  <a:schemeClr val="accent6"/>
                </a:solidFill>
              </a:rPr>
              <a:t>100 % of Crystals since 2020, 100% of  SiPMs produced since 2019</a:t>
            </a:r>
            <a:endParaRPr lang="en-IT" sz="1800" dirty="0">
              <a:solidFill>
                <a:schemeClr val="accent6"/>
              </a:solidFill>
              <a:sym typeface="Wingdings" pitchFamily="2" charset="2"/>
            </a:endParaRPr>
          </a:p>
          <a:p>
            <a:pPr>
              <a:buFont typeface="Wingdings" pitchFamily="2" charset="2"/>
              <a:buChar char="ü"/>
            </a:pPr>
            <a:r>
              <a:rPr lang="en-IT" sz="1800" dirty="0">
                <a:solidFill>
                  <a:schemeClr val="accent6"/>
                </a:solidFill>
                <a:sym typeface="Wingdings" pitchFamily="2" charset="2"/>
              </a:rPr>
              <a:t>Radiation hardness test on FEE completed before production. </a:t>
            </a:r>
            <a:r>
              <a:rPr lang="en-GB" sz="1800" b="1" dirty="0">
                <a:solidFill>
                  <a:schemeClr val="accent6"/>
                </a:solidFill>
                <a:sym typeface="Wingdings" pitchFamily="2" charset="2"/>
              </a:rPr>
              <a:t>100% </a:t>
            </a:r>
            <a:r>
              <a:rPr lang="en-IT" sz="1800" b="1" dirty="0">
                <a:solidFill>
                  <a:schemeClr val="accent6"/>
                </a:solidFill>
                <a:sym typeface="Wingdings" pitchFamily="2" charset="2"/>
              </a:rPr>
              <a:t>FEE produced in 2021, 75% tested</a:t>
            </a:r>
          </a:p>
          <a:p>
            <a:pPr>
              <a:buFont typeface="Wingdings" pitchFamily="2" charset="2"/>
              <a:buChar char="ü"/>
            </a:pPr>
            <a:r>
              <a:rPr lang="en-IT" sz="1800" dirty="0">
                <a:solidFill>
                  <a:schemeClr val="accent6"/>
                </a:solidFill>
                <a:sym typeface="Wingdings" pitchFamily="2" charset="2"/>
              </a:rPr>
              <a:t>Integration of Readout Units (SiPM+FEE+Holders+F</a:t>
            </a:r>
            <a:r>
              <a:rPr lang="en-GB" sz="1800" dirty="0">
                <a:solidFill>
                  <a:schemeClr val="accent6"/>
                </a:solidFill>
                <a:sym typeface="Wingdings" pitchFamily="2" charset="2"/>
              </a:rPr>
              <a:t>. C</a:t>
            </a:r>
            <a:r>
              <a:rPr lang="en-IT" sz="1800" dirty="0">
                <a:solidFill>
                  <a:schemeClr val="accent6"/>
                </a:solidFill>
                <a:sym typeface="Wingdings" pitchFamily="2" charset="2"/>
              </a:rPr>
              <a:t>ages)  well underway,  </a:t>
            </a:r>
            <a:r>
              <a:rPr lang="en-IT" sz="1800" b="1" dirty="0">
                <a:solidFill>
                  <a:schemeClr val="accent6"/>
                </a:solidFill>
                <a:sym typeface="Wingdings" pitchFamily="2" charset="2"/>
              </a:rPr>
              <a:t>72%</a:t>
            </a:r>
          </a:p>
          <a:p>
            <a:pPr>
              <a:buFont typeface="Wingdings" pitchFamily="2" charset="2"/>
              <a:buChar char="ü"/>
            </a:pPr>
            <a:r>
              <a:rPr lang="en-IT" sz="1800" b="1" dirty="0">
                <a:solidFill>
                  <a:schemeClr val="accent6"/>
                </a:solidFill>
                <a:sym typeface="Wingdings" pitchFamily="2" charset="2"/>
              </a:rPr>
              <a:t>Mechanics parts produced </a:t>
            </a:r>
            <a:r>
              <a:rPr lang="en-IT" sz="1800" dirty="0">
                <a:solidFill>
                  <a:schemeClr val="accent6"/>
                </a:solidFill>
                <a:sym typeface="Wingdings" pitchFamily="2" charset="2"/>
              </a:rPr>
              <a:t>and tested on a Dry Mount run at INFN </a:t>
            </a:r>
            <a:r>
              <a:rPr lang="en-IT" sz="1800" b="1" dirty="0">
                <a:solidFill>
                  <a:schemeClr val="accent6"/>
                </a:solidFill>
                <a:sym typeface="Wingdings" pitchFamily="2" charset="2"/>
              </a:rPr>
              <a:t>for disk 1, for disk 0 </a:t>
            </a:r>
          </a:p>
          <a:p>
            <a:pPr>
              <a:buFont typeface="Wingdings" pitchFamily="2" charset="2"/>
              <a:buChar char="ü"/>
            </a:pPr>
            <a:r>
              <a:rPr lang="en-IT" sz="1800" b="1" dirty="0">
                <a:solidFill>
                  <a:schemeClr val="accent6"/>
                </a:solidFill>
                <a:sym typeface="Wingdings" pitchFamily="2" charset="2"/>
              </a:rPr>
              <a:t>FEE-MB cables 100% produced</a:t>
            </a:r>
          </a:p>
          <a:p>
            <a:pPr>
              <a:buFont typeface="Wingdings" pitchFamily="2" charset="2"/>
              <a:buChar char="ü"/>
            </a:pPr>
            <a:r>
              <a:rPr lang="en-IT" sz="1800" b="1" dirty="0">
                <a:solidFill>
                  <a:schemeClr val="accent6"/>
                </a:solidFill>
                <a:sym typeface="Wingdings" pitchFamily="2" charset="2"/>
              </a:rPr>
              <a:t>Laser head + primary and secondary distributors procured</a:t>
            </a:r>
          </a:p>
          <a:p>
            <a:pPr>
              <a:buFont typeface="Wingdings" pitchFamily="2" charset="2"/>
              <a:buChar char="ü"/>
            </a:pPr>
            <a:r>
              <a:rPr lang="en-IT" sz="1800" b="1" dirty="0">
                <a:solidFill>
                  <a:schemeClr val="accent6"/>
                </a:solidFill>
                <a:sym typeface="Wingdings" pitchFamily="2" charset="2"/>
              </a:rPr>
              <a:t>Laser fibers 50% produced </a:t>
            </a:r>
            <a:r>
              <a:rPr lang="en-IT" sz="1800" dirty="0">
                <a:solidFill>
                  <a:schemeClr val="accent6"/>
                </a:solidFill>
                <a:sym typeface="Wingdings" pitchFamily="2" charset="2"/>
              </a:rPr>
              <a:t>(i.e. for the first disk)</a:t>
            </a:r>
          </a:p>
          <a:p>
            <a:pPr>
              <a:buFont typeface="Wingdings" pitchFamily="2" charset="2"/>
              <a:buChar char="ü"/>
            </a:pPr>
            <a:r>
              <a:rPr lang="en-IT" sz="1800" b="1" dirty="0">
                <a:solidFill>
                  <a:schemeClr val="accent6"/>
                </a:solidFill>
                <a:sym typeface="Wingdings" pitchFamily="2" charset="2"/>
              </a:rPr>
              <a:t>Source Al. tubing produced</a:t>
            </a:r>
            <a:r>
              <a:rPr lang="en-IT" sz="1800" dirty="0">
                <a:solidFill>
                  <a:schemeClr val="accent6"/>
                </a:solidFill>
                <a:sym typeface="Wingdings" pitchFamily="2" charset="2"/>
              </a:rPr>
              <a:t>, </a:t>
            </a:r>
            <a:r>
              <a:rPr lang="en-IT" sz="1800" b="1" dirty="0">
                <a:solidFill>
                  <a:schemeClr val="accent6"/>
                </a:solidFill>
                <a:sym typeface="Wingdings" pitchFamily="2" charset="2"/>
              </a:rPr>
              <a:t>neutron generator arrived </a:t>
            </a:r>
            <a:r>
              <a:rPr lang="en-IT" sz="1800" dirty="0">
                <a:solidFill>
                  <a:schemeClr val="accent6"/>
                </a:solidFill>
                <a:sym typeface="Wingdings" pitchFamily="2" charset="2"/>
              </a:rPr>
              <a:t>and installation planned in Mu2e</a:t>
            </a:r>
          </a:p>
          <a:p>
            <a:pPr>
              <a:buFont typeface="Wingdings" pitchFamily="2" charset="2"/>
              <a:buChar char="ü"/>
            </a:pPr>
            <a:endParaRPr lang="en-IT" sz="1800" dirty="0">
              <a:solidFill>
                <a:schemeClr val="accent6"/>
              </a:solidFill>
              <a:sym typeface="Wingdings" pitchFamily="2" charset="2"/>
            </a:endParaRPr>
          </a:p>
          <a:p>
            <a:pPr>
              <a:buFont typeface="Wingdings" pitchFamily="2" charset="2"/>
              <a:buChar char="ü"/>
            </a:pPr>
            <a:r>
              <a:rPr lang="en-IT" sz="1800" b="1" dirty="0">
                <a:solidFill>
                  <a:schemeClr val="accent6"/>
                </a:solidFill>
                <a:sym typeface="Wingdings" pitchFamily="2" charset="2"/>
              </a:rPr>
              <a:t>VST performed in vacuum, at different temperatures and with irradiated sensors </a:t>
            </a:r>
            <a:r>
              <a:rPr lang="en-IT" sz="1800" dirty="0">
                <a:solidFill>
                  <a:schemeClr val="accent6"/>
                </a:solidFill>
                <a:sym typeface="Wingdings" pitchFamily="2" charset="2"/>
              </a:rPr>
              <a:t>with Module-0</a:t>
            </a:r>
          </a:p>
          <a:p>
            <a:pPr>
              <a:buFont typeface="Wingdings" pitchFamily="2" charset="2"/>
              <a:buChar char="ü"/>
            </a:pPr>
            <a:endParaRPr lang="en-IT" sz="1800" dirty="0">
              <a:solidFill>
                <a:schemeClr val="accent6"/>
              </a:solidFill>
              <a:sym typeface="Wingdings" pitchFamily="2" charset="2"/>
            </a:endParaRPr>
          </a:p>
          <a:p>
            <a:pPr>
              <a:buFont typeface="Wingdings" pitchFamily="2" charset="2"/>
              <a:buChar char="ü"/>
            </a:pPr>
            <a:r>
              <a:rPr lang="en-IT" sz="1800" b="1" dirty="0">
                <a:solidFill>
                  <a:schemeClr val="accent6"/>
                </a:solidFill>
                <a:sym typeface="Wingdings" pitchFamily="2" charset="2"/>
              </a:rPr>
              <a:t>CRR for MB completed production in progress</a:t>
            </a:r>
          </a:p>
          <a:p>
            <a:pPr>
              <a:buFont typeface="Wingdings" pitchFamily="2" charset="2"/>
              <a:buChar char="ü"/>
            </a:pPr>
            <a:r>
              <a:rPr lang="en-IT" sz="1800" b="1" dirty="0">
                <a:solidFill>
                  <a:schemeClr val="accent6"/>
                </a:solidFill>
                <a:sym typeface="Wingdings" pitchFamily="2" charset="2"/>
              </a:rPr>
              <a:t>CRR for digital boards (DIRAC) planned for fall 2022</a:t>
            </a:r>
            <a:r>
              <a:rPr lang="en-IT" sz="1800" dirty="0">
                <a:solidFill>
                  <a:schemeClr val="accent6"/>
                </a:solidFill>
                <a:sym typeface="Wingdings" pitchFamily="2" charset="2"/>
              </a:rPr>
              <a:t>. Prototypes in hands.</a:t>
            </a:r>
          </a:p>
          <a:p>
            <a:pPr marL="0" indent="0">
              <a:buNone/>
            </a:pPr>
            <a:r>
              <a:rPr lang="en-IT" sz="1800" dirty="0">
                <a:solidFill>
                  <a:schemeClr val="accent6"/>
                </a:solidFill>
                <a:sym typeface="Wingdings" pitchFamily="2" charset="2"/>
              </a:rPr>
              <a:t>     Tender already assigned. Expected delivery (driven by chain supply issues) March 2023.</a:t>
            </a:r>
          </a:p>
          <a:p>
            <a:pPr marL="0" indent="0">
              <a:buNone/>
            </a:pPr>
            <a:endParaRPr lang="en-IT" sz="1800" dirty="0">
              <a:sym typeface="Wingdings" pitchFamily="2" charset="2"/>
            </a:endParaRPr>
          </a:p>
          <a:p>
            <a:pPr marL="0" indent="0">
              <a:buNone/>
            </a:pPr>
            <a:endParaRPr lang="en-IT" sz="18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IT" sz="1800" dirty="0">
                <a:sym typeface="Wingdings" pitchFamily="2" charset="2"/>
              </a:rPr>
              <a:t> </a:t>
            </a:r>
            <a:endParaRPr lang="en-IT" sz="1800" dirty="0"/>
          </a:p>
        </p:txBody>
      </p:sp>
    </p:spTree>
    <p:extLst>
      <p:ext uri="{BB962C8B-B14F-4D97-AF65-F5344CB8AC3E}">
        <p14:creationId xmlns:p14="http://schemas.microsoft.com/office/powerpoint/2010/main" val="21314350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3A55210-CDFB-ED49-A7D7-DF29245A9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51" y="38208"/>
            <a:ext cx="11582400" cy="641739"/>
          </a:xfrm>
        </p:spPr>
        <p:txBody>
          <a:bodyPr/>
          <a:lstStyle/>
          <a:p>
            <a:r>
              <a:rPr lang="en-IT" sz="2800" dirty="0"/>
              <a:t>475.07.08: RO units + cable routing from mockup to  final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E2668-7354-6A4D-AC2B-08DAB2852748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C133D7-BEED-1C4E-817D-CA1638B03C5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Calorimeter Overview @ CSN1 referee meeting</a:t>
            </a:r>
            <a:endParaRPr lang="en-US" b="1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7F6F0-830E-AD40-A445-BCE60B17F8B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5E820688-F7AE-7441-85BB-0E205217A28E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453017-8DA9-F84C-9643-AE01D51057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80" r="4137"/>
          <a:stretch/>
        </p:blipFill>
        <p:spPr>
          <a:xfrm>
            <a:off x="8517944" y="723594"/>
            <a:ext cx="3369256" cy="54108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E600A7-A28C-0E43-8932-FAEC884873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85" t="2148" r="30615" b="4546"/>
          <a:stretch/>
        </p:blipFill>
        <p:spPr>
          <a:xfrm>
            <a:off x="3127303" y="733149"/>
            <a:ext cx="5140979" cy="53917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D68BA5-1016-E541-95CA-C74B6D80C419}"/>
              </a:ext>
            </a:extLst>
          </p:cNvPr>
          <p:cNvSpPr txBox="1"/>
          <p:nvPr/>
        </p:nvSpPr>
        <p:spPr>
          <a:xfrm>
            <a:off x="48663" y="807069"/>
            <a:ext cx="336925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T" sz="2000" dirty="0"/>
          </a:p>
          <a:p>
            <a:r>
              <a:rPr lang="en-IT" sz="2000" b="1" dirty="0"/>
              <a:t>		NEXT STEPS</a:t>
            </a:r>
          </a:p>
          <a:p>
            <a:endParaRPr lang="en-IT" sz="2000" b="1" dirty="0"/>
          </a:p>
          <a:p>
            <a:pPr marL="342900" indent="-342900">
              <a:buFont typeface="Wingdings" pitchFamily="2" charset="2"/>
              <a:buChar char="à"/>
            </a:pPr>
            <a:r>
              <a:rPr lang="en-GB" sz="2000" dirty="0">
                <a:sym typeface="Wingdings" pitchFamily="2" charset="2"/>
              </a:rPr>
              <a:t>C</a:t>
            </a:r>
            <a:r>
              <a:rPr lang="en-IT" sz="2000" dirty="0">
                <a:sym typeface="Wingdings" pitchFamily="2" charset="2"/>
              </a:rPr>
              <a:t>omplete cable</a:t>
            </a:r>
          </a:p>
          <a:p>
            <a:r>
              <a:rPr lang="en-IT" sz="2000" dirty="0">
                <a:sym typeface="Wingdings" pitchFamily="2" charset="2"/>
              </a:rPr>
              <a:t>      routing test to crates</a:t>
            </a:r>
          </a:p>
          <a:p>
            <a:endParaRPr lang="en-IT" sz="2000" dirty="0"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à"/>
            </a:pPr>
            <a:r>
              <a:rPr lang="en-IT" sz="2000" dirty="0">
                <a:sym typeface="Wingdings" pitchFamily="2" charset="2"/>
              </a:rPr>
              <a:t>Shipment to FNAL</a:t>
            </a:r>
          </a:p>
          <a:p>
            <a:r>
              <a:rPr lang="en-IT" sz="2000" dirty="0">
                <a:sym typeface="Wingdings" pitchFamily="2" charset="2"/>
              </a:rPr>
              <a:t>   of all large mechanical</a:t>
            </a:r>
          </a:p>
          <a:p>
            <a:r>
              <a:rPr lang="en-IT" sz="2000" dirty="0">
                <a:sym typeface="Wingdings" pitchFamily="2" charset="2"/>
              </a:rPr>
              <a:t>   parts for disk 1  done</a:t>
            </a:r>
          </a:p>
          <a:p>
            <a:r>
              <a:rPr lang="en-IT" sz="2000" dirty="0">
                <a:sym typeface="Wingdings" pitchFamily="2" charset="2"/>
              </a:rPr>
              <a:t>   in May 2022</a:t>
            </a:r>
          </a:p>
        </p:txBody>
      </p:sp>
    </p:spTree>
    <p:extLst>
      <p:ext uri="{BB962C8B-B14F-4D97-AF65-F5344CB8AC3E}">
        <p14:creationId xmlns:p14="http://schemas.microsoft.com/office/powerpoint/2010/main" val="17022047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7308" y="-9155"/>
            <a:ext cx="11582400" cy="641739"/>
          </a:xfrm>
        </p:spPr>
        <p:txBody>
          <a:bodyPr/>
          <a:lstStyle/>
          <a:p>
            <a:r>
              <a:rPr lang="en-US" sz="2800"/>
              <a:t>Remaining Scope </a:t>
            </a:r>
            <a:r>
              <a:rPr lang="en-US" sz="2800" dirty="0"/>
              <a:t>and delay chain issues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it-IT"/>
              <a:t>5-9-2022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S.Miscetti | Calorimeter Overview @ CSN1 referee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A0CCE80-3B22-F34E-81B2-E096627812DD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9D62B78-70E7-8D40-9C36-23A197B7B46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296333" y="853588"/>
            <a:ext cx="11489267" cy="2697134"/>
          </a:xfrm>
        </p:spPr>
        <p:txBody>
          <a:bodyPr/>
          <a:lstStyle/>
          <a:p>
            <a:r>
              <a:rPr lang="en-IT" dirty="0"/>
              <a:t>preCRR for DIRAC done, CRR planned for the summer with completion of VST</a:t>
            </a:r>
          </a:p>
          <a:p>
            <a:pPr marL="0" indent="0">
              <a:buNone/>
            </a:pPr>
            <a:r>
              <a:rPr lang="en-IT" dirty="0"/>
              <a:t>     with fiber readout and SEU test with proton beam.</a:t>
            </a:r>
          </a:p>
          <a:p>
            <a:r>
              <a:rPr lang="en-IT" dirty="0"/>
              <a:t>All DIRAC components available at the firm except from </a:t>
            </a:r>
            <a:r>
              <a:rPr lang="en-IT" b="1" dirty="0"/>
              <a:t>Polar Fire FPGA </a:t>
            </a:r>
          </a:p>
          <a:p>
            <a:pPr marL="0" indent="0">
              <a:buNone/>
            </a:pPr>
            <a:r>
              <a:rPr lang="en-IT" dirty="0">
                <a:sym typeface="Wingdings" pitchFamily="2" charset="2"/>
              </a:rPr>
              <a:t>	 </a:t>
            </a:r>
            <a:r>
              <a:rPr lang="en-IT" b="1" dirty="0">
                <a:sym typeface="Wingdings" pitchFamily="2" charset="2"/>
              </a:rPr>
              <a:t>See dedicated talk by F. Spinella</a:t>
            </a:r>
            <a:endParaRPr lang="en-IT" b="1" dirty="0"/>
          </a:p>
          <a:p>
            <a:pPr marL="0" indent="0">
              <a:buNone/>
            </a:pPr>
            <a:r>
              <a:rPr lang="en-IT" dirty="0"/>
              <a:t>     </a:t>
            </a:r>
            <a:r>
              <a:rPr lang="en-IT" dirty="0">
                <a:sym typeface="Wingdings" pitchFamily="2" charset="2"/>
              </a:rPr>
              <a:t> </a:t>
            </a:r>
            <a:r>
              <a:rPr lang="en-IT" dirty="0"/>
              <a:t>Supply chain delay of 52 weeks mitigated by integrating the disk with MB and</a:t>
            </a:r>
          </a:p>
          <a:p>
            <a:pPr marL="0" indent="0">
              <a:buNone/>
            </a:pPr>
            <a:r>
              <a:rPr lang="en-IT" dirty="0"/>
              <a:t>     	    DIRAC prototypes for cabling and testing.  Delay inserted in P6.</a:t>
            </a:r>
          </a:p>
          <a:p>
            <a:endParaRPr lang="en-IT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150822E-87E9-4F4C-983F-3C7739FD8359}"/>
              </a:ext>
            </a:extLst>
          </p:cNvPr>
          <p:cNvGrpSpPr/>
          <p:nvPr/>
        </p:nvGrpSpPr>
        <p:grpSpPr>
          <a:xfrm>
            <a:off x="7659584" y="3771726"/>
            <a:ext cx="4037612" cy="1894085"/>
            <a:chOff x="1649688" y="3242821"/>
            <a:chExt cx="3058974" cy="1229569"/>
          </a:xfrm>
        </p:grpSpPr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D72D0D3B-6B2B-054D-92E4-4EE1A0CC1B14}"/>
                </a:ext>
              </a:extLst>
            </p:cNvPr>
            <p:cNvSpPr/>
            <p:nvPr/>
          </p:nvSpPr>
          <p:spPr>
            <a:xfrm>
              <a:off x="1734533" y="3242821"/>
              <a:ext cx="2205872" cy="923827"/>
            </a:xfrm>
            <a:prstGeom prst="triangle">
              <a:avLst>
                <a:gd name="adj" fmla="val 44446"/>
              </a:avLst>
            </a:prstGeom>
            <a:gradFill>
              <a:gsLst>
                <a:gs pos="18000">
                  <a:schemeClr val="accent5">
                    <a:lumMod val="40000"/>
                    <a:lumOff val="60000"/>
                  </a:schemeClr>
                </a:gs>
                <a:gs pos="100000">
                  <a:schemeClr val="tx2"/>
                </a:gs>
              </a:gsLst>
              <a:lin ang="540000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E4E2ECB-6904-0543-AAD2-63432CAADC29}"/>
                </a:ext>
              </a:extLst>
            </p:cNvPr>
            <p:cNvSpPr txBox="1"/>
            <p:nvPr/>
          </p:nvSpPr>
          <p:spPr>
            <a:xfrm>
              <a:off x="1649688" y="4232633"/>
              <a:ext cx="3058974" cy="239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/>
                <a:t>0		       3                          6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9A84ECC-C1D5-B14F-AAAD-0A2C181F6189}"/>
              </a:ext>
            </a:extLst>
          </p:cNvPr>
          <p:cNvSpPr txBox="1"/>
          <p:nvPr/>
        </p:nvSpPr>
        <p:spPr>
          <a:xfrm>
            <a:off x="572558" y="4271502"/>
            <a:ext cx="6861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800" dirty="0"/>
              <a:t>Low:  0 , i.e. assume current delivery date from vendor partial delivery</a:t>
            </a:r>
          </a:p>
          <a:p>
            <a:r>
              <a:rPr lang="en-IT" sz="1800" dirty="0"/>
              <a:t>Med: +3 months based on discussion with vendor</a:t>
            </a:r>
          </a:p>
          <a:p>
            <a:r>
              <a:rPr lang="en-IT" sz="1800" dirty="0"/>
              <a:t>High: +6 months maximum expected boundary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84AFAE-BCE9-4E40-A9D4-5858DCD28CF2}"/>
              </a:ext>
            </a:extLst>
          </p:cNvPr>
          <p:cNvSpPr txBox="1"/>
          <p:nvPr/>
        </p:nvSpPr>
        <p:spPr>
          <a:xfrm>
            <a:off x="7972693" y="5645322"/>
            <a:ext cx="2126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dirty="0"/>
              <a:t>Additional Months</a:t>
            </a:r>
          </a:p>
        </p:txBody>
      </p:sp>
    </p:spTree>
    <p:extLst>
      <p:ext uri="{BB962C8B-B14F-4D97-AF65-F5344CB8AC3E}">
        <p14:creationId xmlns:p14="http://schemas.microsoft.com/office/powerpoint/2010/main" val="14590094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F2D7F-F3F0-7C4E-AAC1-4DBF614265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0018" y="6515100"/>
            <a:ext cx="1435100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6545D-9313-B248-AC71-EBFD6F5F1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0803" y="650421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S.Miscetti | Calorimeter Overview @ CSN1 referee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02DED-D41A-B74E-A040-D23DD3B38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9" name="Immagine 2">
            <a:extLst>
              <a:ext uri="{FF2B5EF4-FFF2-40B4-BE49-F238E27FC236}">
                <a16:creationId xmlns:a16="http://schemas.microsoft.com/office/drawing/2014/main" id="{9E42D9C2-5FA8-0C46-9599-BD5C061A3AA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C2DCF5"/>
              </a:clrFrom>
              <a:clrTo>
                <a:srgbClr val="C2DC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1" y="687717"/>
            <a:ext cx="2356889" cy="3115483"/>
          </a:xfrm>
          <a:prstGeom prst="rect">
            <a:avLst/>
          </a:prstGeom>
        </p:spPr>
      </p:pic>
      <p:pic>
        <p:nvPicPr>
          <p:cNvPr id="11" name="Immagine 14" descr="F10067310_RAIL.tif">
            <a:extLst>
              <a:ext uri="{FF2B5EF4-FFF2-40B4-BE49-F238E27FC236}">
                <a16:creationId xmlns:a16="http://schemas.microsoft.com/office/drawing/2014/main" id="{F7C83B4B-B201-E840-97E7-2361607005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1" y="3279148"/>
            <a:ext cx="2898921" cy="2378250"/>
          </a:xfrm>
          <a:prstGeom prst="rect">
            <a:avLst/>
          </a:prstGeom>
        </p:spPr>
      </p:pic>
      <p:pic>
        <p:nvPicPr>
          <p:cNvPr id="12" name="Immagine 2">
            <a:extLst>
              <a:ext uri="{FF2B5EF4-FFF2-40B4-BE49-F238E27FC236}">
                <a16:creationId xmlns:a16="http://schemas.microsoft.com/office/drawing/2014/main" id="{ADE02A2F-ED99-5644-95B7-759E3B0A31D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89515" y="865517"/>
            <a:ext cx="1786681" cy="2400379"/>
          </a:xfrm>
          <a:prstGeom prst="rect">
            <a:avLst/>
          </a:prstGeom>
        </p:spPr>
      </p:pic>
      <p:pic>
        <p:nvPicPr>
          <p:cNvPr id="13" name="Immagine 7">
            <a:extLst>
              <a:ext uri="{FF2B5EF4-FFF2-40B4-BE49-F238E27FC236}">
                <a16:creationId xmlns:a16="http://schemas.microsoft.com/office/drawing/2014/main" id="{99D2711B-E742-EB45-9123-80501D7D6E5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56056" y="837425"/>
            <a:ext cx="2070947" cy="2448118"/>
          </a:xfrm>
          <a:prstGeom prst="rect">
            <a:avLst/>
          </a:prstGeom>
        </p:spPr>
      </p:pic>
      <p:pic>
        <p:nvPicPr>
          <p:cNvPr id="14" name="Immagine 14">
            <a:extLst>
              <a:ext uri="{FF2B5EF4-FFF2-40B4-BE49-F238E27FC236}">
                <a16:creationId xmlns:a16="http://schemas.microsoft.com/office/drawing/2014/main" id="{24B11750-3FDC-7E4C-BD1B-7B5AFAF3A48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703203" y="857538"/>
            <a:ext cx="1909381" cy="242161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0C790C5F-EADE-084A-BFF8-AF1E3BDEE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2973" y="3449587"/>
            <a:ext cx="3249610" cy="2037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DC4594-71AF-364C-BB67-0D5980205ECB}"/>
              </a:ext>
            </a:extLst>
          </p:cNvPr>
          <p:cNvSpPr txBox="1"/>
          <p:nvPr/>
        </p:nvSpPr>
        <p:spPr>
          <a:xfrm>
            <a:off x="1976440" y="5657398"/>
            <a:ext cx="2448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400" dirty="0"/>
              <a:t>Feet should be already on rails </a:t>
            </a:r>
          </a:p>
          <a:p>
            <a:pPr algn="ctr"/>
            <a:r>
              <a:rPr lang="en-IT" sz="1400" dirty="0"/>
              <a:t>before lowering the disk</a:t>
            </a: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C0BC8E05-7750-A24C-9223-DEDCCC3401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1522" y="3423487"/>
            <a:ext cx="2546447" cy="2122039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0982DDF-4AC0-714C-BE09-A7FB52DC4D40}"/>
              </a:ext>
            </a:extLst>
          </p:cNvPr>
          <p:cNvSpPr txBox="1"/>
          <p:nvPr/>
        </p:nvSpPr>
        <p:spPr>
          <a:xfrm>
            <a:off x="4356243" y="5468673"/>
            <a:ext cx="3041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1800" dirty="0"/>
              <a:t>Hard services are </a:t>
            </a:r>
            <a:r>
              <a:rPr lang="en-GB" sz="1800" dirty="0"/>
              <a:t>p</a:t>
            </a:r>
            <a:r>
              <a:rPr lang="en-IT" sz="1800" dirty="0"/>
              <a:t>acked ..</a:t>
            </a:r>
          </a:p>
          <a:p>
            <a:pPr algn="ctr"/>
            <a:r>
              <a:rPr lang="en-IT" sz="1800" dirty="0"/>
              <a:t>Check</a:t>
            </a:r>
            <a:r>
              <a:rPr lang="en-GB" sz="1800" dirty="0"/>
              <a:t> if source welding is accessible </a:t>
            </a:r>
            <a:endParaRPr lang="en-IT" sz="1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D37DC8-ACA5-8544-80C1-970AA81CC36C}"/>
              </a:ext>
            </a:extLst>
          </p:cNvPr>
          <p:cNvSpPr txBox="1"/>
          <p:nvPr/>
        </p:nvSpPr>
        <p:spPr>
          <a:xfrm>
            <a:off x="7643422" y="5522147"/>
            <a:ext cx="2813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800" dirty="0"/>
              <a:t>Routing cabling from IFB </a:t>
            </a:r>
          </a:p>
          <a:p>
            <a:pPr algn="ctr"/>
            <a:r>
              <a:rPr lang="en-GB" sz="1800" dirty="0"/>
              <a:t>t</a:t>
            </a:r>
            <a:r>
              <a:rPr lang="en-IT" sz="1800" dirty="0"/>
              <a:t>o Disk1 </a:t>
            </a:r>
            <a:r>
              <a:rPr lang="en-GB" sz="1800" dirty="0"/>
              <a:t>t</a:t>
            </a:r>
            <a:r>
              <a:rPr lang="en-IT" sz="1800" dirty="0"/>
              <a:t>hen move to Disk0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54A4104-2AB8-0343-8C31-55CFD815C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84674"/>
            <a:ext cx="8686800" cy="641739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Tuning the installation steps in images</a:t>
            </a:r>
          </a:p>
        </p:txBody>
      </p:sp>
    </p:spTree>
    <p:extLst>
      <p:ext uri="{BB962C8B-B14F-4D97-AF65-F5344CB8AC3E}">
        <p14:creationId xmlns:p14="http://schemas.microsoft.com/office/powerpoint/2010/main" val="4812587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E4FB5-CCCB-E34E-929A-4D61A0D57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Calorimeter cooling lines , fluid and such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63AF8-DC68-2343-9891-F2FC612A8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33" y="756290"/>
            <a:ext cx="11563351" cy="4987867"/>
          </a:xfrm>
        </p:spPr>
        <p:txBody>
          <a:bodyPr/>
          <a:lstStyle/>
          <a:p>
            <a:r>
              <a:rPr lang="en-IT" dirty="0"/>
              <a:t>Coolant fluid to be used is: 3M Novec 649 Engineering fluid.</a:t>
            </a:r>
          </a:p>
          <a:p>
            <a:pPr marL="0" indent="0">
              <a:buNone/>
            </a:pPr>
            <a:endParaRPr lang="en-IT" dirty="0"/>
          </a:p>
          <a:p>
            <a:pPr marL="0" indent="0">
              <a:buNone/>
            </a:pPr>
            <a:endParaRPr lang="en-IT" dirty="0"/>
          </a:p>
          <a:p>
            <a:pPr marL="0" indent="0">
              <a:buNone/>
            </a:pPr>
            <a:endParaRPr lang="en-IT" dirty="0"/>
          </a:p>
          <a:p>
            <a:pPr marL="0" indent="0">
              <a:buNone/>
            </a:pPr>
            <a:endParaRPr lang="en-IT" dirty="0"/>
          </a:p>
          <a:p>
            <a:r>
              <a:rPr lang="en-IT" sz="1800" dirty="0"/>
              <a:t>MAWP (Maximum Working Pressure) : </a:t>
            </a:r>
          </a:p>
          <a:p>
            <a:pPr marL="0" indent="0">
              <a:buNone/>
            </a:pPr>
            <a:r>
              <a:rPr lang="en-IT" sz="1800" dirty="0"/>
              <a:t>     10 Bars</a:t>
            </a:r>
          </a:p>
          <a:p>
            <a:r>
              <a:rPr lang="en-IT" sz="1800" dirty="0"/>
              <a:t>Max/Min Temperature in the pipes: </a:t>
            </a:r>
          </a:p>
          <a:p>
            <a:pPr marL="0" indent="0">
              <a:buNone/>
            </a:pPr>
            <a:r>
              <a:rPr lang="en-IT" sz="1800" dirty="0"/>
              <a:t>   -22 C – room temperature</a:t>
            </a:r>
          </a:p>
          <a:p>
            <a:r>
              <a:rPr lang="en-IT" sz="1800" dirty="0"/>
              <a:t>Max flow: Line 1 (Crates)  </a:t>
            </a:r>
          </a:p>
          <a:p>
            <a:pPr marL="0" indent="0">
              <a:buNone/>
            </a:pPr>
            <a:r>
              <a:rPr lang="en-IT" sz="1800" dirty="0"/>
              <a:t>1.36 kg/sec, Line 2 ( SiPM) 2.5 kg/sec</a:t>
            </a:r>
          </a:p>
          <a:p>
            <a:pPr marL="0" indent="0">
              <a:buNone/>
            </a:pPr>
            <a:r>
              <a:rPr lang="en-IT" sz="1800" b="1" dirty="0"/>
              <a:t>Material compatibility:</a:t>
            </a:r>
          </a:p>
          <a:p>
            <a:pPr marL="0" indent="0">
              <a:buNone/>
            </a:pPr>
            <a:r>
              <a:rPr lang="en-IT" sz="1800" dirty="0">
                <a:sym typeface="Wingdings" pitchFamily="2" charset="2"/>
              </a:rPr>
              <a:t>Viton is excluded</a:t>
            </a:r>
          </a:p>
          <a:p>
            <a:pPr>
              <a:buFont typeface="Wingdings" pitchFamily="2" charset="2"/>
              <a:buChar char="à"/>
            </a:pPr>
            <a:r>
              <a:rPr lang="en-GB" sz="1800" dirty="0">
                <a:sym typeface="Wingdings" pitchFamily="2" charset="2"/>
              </a:rPr>
              <a:t>G</a:t>
            </a:r>
            <a:r>
              <a:rPr lang="en-IT" sz="1800" dirty="0">
                <a:sym typeface="Wingdings" pitchFamily="2" charset="2"/>
              </a:rPr>
              <a:t>asket or O-Ring in NBR (Gomma Nitrile Butadiene)</a:t>
            </a:r>
          </a:p>
          <a:p>
            <a:pPr>
              <a:buFont typeface="Wingdings" pitchFamily="2" charset="2"/>
              <a:buChar char="à"/>
            </a:pPr>
            <a:r>
              <a:rPr lang="en-IT" sz="1800" dirty="0">
                <a:sym typeface="Wingdings" pitchFamily="2" charset="2"/>
              </a:rPr>
              <a:t> Peek</a:t>
            </a:r>
            <a:endParaRPr lang="en-IT" sz="1800" dirty="0"/>
          </a:p>
          <a:p>
            <a:pPr marL="0" indent="0">
              <a:buNone/>
            </a:pPr>
            <a:endParaRPr lang="en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A8936-5A89-DA47-B605-20F20C52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0018" y="6515100"/>
            <a:ext cx="1435100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C97CB0-9A70-5841-B102-6F721D408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0803" y="650421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S.Miscetti | Calorimeter Overview @ CSN1 referee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D654B-4EF2-BC4F-BB9B-5E78C1E3A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AB638F-0BB9-4542-AAB3-18A75EA11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76" y="1148269"/>
            <a:ext cx="10355792" cy="1525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7BCE21-5BAC-114A-9DD9-0354F82C9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099" y="2443911"/>
            <a:ext cx="5058834" cy="403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12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E2668-7354-6A4D-AC2B-08DAB2852748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C133D7-BEED-1C4E-817D-CA1638B03C5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Calorimeter Overview @ CSN1 referee meeting</a:t>
            </a:r>
            <a:endParaRPr lang="en-US" b="1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7F6F0-830E-AD40-A445-BCE60B17F8B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5E820688-F7AE-7441-85BB-0E205217A28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402A3A2-D7F3-2F44-9340-8012E1C4C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-9144"/>
            <a:ext cx="11582400" cy="641739"/>
          </a:xfrm>
        </p:spPr>
        <p:txBody>
          <a:bodyPr/>
          <a:lstStyle/>
          <a:p>
            <a:r>
              <a:rPr lang="en-US" sz="3200" dirty="0" err="1"/>
              <a:t>SiPM</a:t>
            </a:r>
            <a:r>
              <a:rPr lang="en-US" sz="3200" dirty="0"/>
              <a:t> gluing on copper holders</a:t>
            </a:r>
          </a:p>
        </p:txBody>
      </p:sp>
      <p:pic>
        <p:nvPicPr>
          <p:cNvPr id="18" name="Content Placeholder 7">
            <a:extLst>
              <a:ext uri="{FF2B5EF4-FFF2-40B4-BE49-F238E27FC236}">
                <a16:creationId xmlns:a16="http://schemas.microsoft.com/office/drawing/2014/main" id="{A8543821-D290-FA44-9B18-922DCCCFB4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98"/>
          <a:stretch/>
        </p:blipFill>
        <p:spPr>
          <a:xfrm rot="5400000">
            <a:off x="-432094" y="2500127"/>
            <a:ext cx="4824226" cy="29193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5D8D03C-2B6D-1349-B284-298427BFAC33}"/>
              </a:ext>
            </a:extLst>
          </p:cNvPr>
          <p:cNvSpPr txBox="1"/>
          <p:nvPr/>
        </p:nvSpPr>
        <p:spPr>
          <a:xfrm>
            <a:off x="555961" y="1512415"/>
            <a:ext cx="2298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chemeClr val="bg2"/>
                </a:solidFill>
              </a:rPr>
              <a:t>SiPM holders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7C6AF1-76E8-F243-B2AF-D9C821D69629}"/>
              </a:ext>
            </a:extLst>
          </p:cNvPr>
          <p:cNvSpPr txBox="1"/>
          <p:nvPr/>
        </p:nvSpPr>
        <p:spPr>
          <a:xfrm>
            <a:off x="3801763" y="2400818"/>
            <a:ext cx="2309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chemeClr val="bg2"/>
                </a:solidFill>
              </a:rPr>
              <a:t>Marking and</a:t>
            </a:r>
          </a:p>
          <a:p>
            <a:r>
              <a:rPr lang="en-GB" dirty="0">
                <a:solidFill>
                  <a:schemeClr val="bg2"/>
                </a:solidFill>
              </a:rPr>
              <a:t>F</a:t>
            </a:r>
            <a:r>
              <a:rPr lang="en-IT" dirty="0">
                <a:solidFill>
                  <a:schemeClr val="bg2"/>
                </a:solidFill>
              </a:rPr>
              <a:t>inal product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D5BF47-4B72-B844-B54E-C18B6462F2E1}"/>
              </a:ext>
            </a:extLst>
          </p:cNvPr>
          <p:cNvSpPr txBox="1"/>
          <p:nvPr/>
        </p:nvSpPr>
        <p:spPr>
          <a:xfrm>
            <a:off x="8164811" y="2450253"/>
            <a:ext cx="2460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F</a:t>
            </a:r>
            <a:r>
              <a:rPr lang="en-IT" dirty="0">
                <a:solidFill>
                  <a:schemeClr val="bg2"/>
                </a:solidFill>
              </a:rPr>
              <a:t>inal products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6D778D5-065A-A74F-9393-470D387D23C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9680" y="1527291"/>
            <a:ext cx="8157264" cy="4782304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CE9FC8F-7AA1-0642-B3C4-B9685813DFE2}"/>
              </a:ext>
            </a:extLst>
          </p:cNvPr>
          <p:cNvSpPr txBox="1">
            <a:spLocks/>
          </p:cNvSpPr>
          <p:nvPr/>
        </p:nvSpPr>
        <p:spPr>
          <a:xfrm>
            <a:off x="628832" y="663515"/>
            <a:ext cx="6470468" cy="88416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en-IT" sz="1600" dirty="0"/>
              <a:t>All SiPM holders produced (1500 pieces)</a:t>
            </a:r>
          </a:p>
          <a:p>
            <a:pPr>
              <a:buFont typeface="Wingdings" pitchFamily="2" charset="2"/>
              <a:buChar char="q"/>
            </a:pPr>
            <a:r>
              <a:rPr lang="en-IT" sz="1600" dirty="0"/>
              <a:t>All  cleaned with ultrasound batch + marked with HW numbering</a:t>
            </a:r>
          </a:p>
          <a:p>
            <a:pPr>
              <a:buFont typeface="Wingdings" pitchFamily="2" charset="2"/>
              <a:buChar char="q"/>
            </a:pPr>
            <a:r>
              <a:rPr lang="en-IT" sz="1600" dirty="0"/>
              <a:t>2 SiPMs glued per Holders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F99032-D76A-8443-AF09-0F6599D4C291}"/>
              </a:ext>
            </a:extLst>
          </p:cNvPr>
          <p:cNvSpPr txBox="1"/>
          <p:nvPr/>
        </p:nvSpPr>
        <p:spPr>
          <a:xfrm>
            <a:off x="7099300" y="663353"/>
            <a:ext cx="4932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1583 x2  SiPMs glued on 1583 Holders</a:t>
            </a:r>
          </a:p>
        </p:txBody>
      </p:sp>
    </p:spTree>
    <p:extLst>
      <p:ext uri="{BB962C8B-B14F-4D97-AF65-F5344CB8AC3E}">
        <p14:creationId xmlns:p14="http://schemas.microsoft.com/office/powerpoint/2010/main" val="4137453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E2668-7354-6A4D-AC2B-08DAB2852748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C133D7-BEED-1C4E-817D-CA1638B03C5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Calorimeter Overview @ CSN1 referee meeting</a:t>
            </a:r>
            <a:endParaRPr lang="en-US" b="1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7F6F0-830E-AD40-A445-BCE60B17F8B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5E820688-F7AE-7441-85BB-0E205217A28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402A3A2-D7F3-2F44-9340-8012E1C4C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110913"/>
            <a:ext cx="4947602" cy="523494"/>
          </a:xfrm>
        </p:spPr>
        <p:txBody>
          <a:bodyPr/>
          <a:lstStyle/>
          <a:p>
            <a:r>
              <a:rPr lang="en-US" sz="3200" dirty="0"/>
              <a:t>Calo electronics: FEE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3F8F12-159B-FC41-A99F-B3E73F3BC901}"/>
              </a:ext>
            </a:extLst>
          </p:cNvPr>
          <p:cNvSpPr txBox="1"/>
          <p:nvPr/>
        </p:nvSpPr>
        <p:spPr>
          <a:xfrm>
            <a:off x="-6693" y="634407"/>
            <a:ext cx="121612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IT" dirty="0"/>
              <a:t> </a:t>
            </a:r>
            <a:r>
              <a:rPr lang="en-IT" b="1" dirty="0"/>
              <a:t>3510 FEE boards produced, 3300 shipped to JINR for calibration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IT" dirty="0"/>
              <a:t> Two levels QC : Burn-IN in climatic chamber, Calibration of HV, amplification and signal shape.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IT" dirty="0"/>
              <a:t>2500 done and back to LNF </a:t>
            </a:r>
            <a:r>
              <a:rPr lang="en-IT" dirty="0">
                <a:sym typeface="Wingdings" pitchFamily="2" charset="2"/>
              </a:rPr>
              <a:t> HV calibration performed again @ LNF for cross-check</a:t>
            </a:r>
            <a:endParaRPr lang="en-IT" dirty="0"/>
          </a:p>
          <a:p>
            <a:pPr marL="342900" indent="-342900">
              <a:buFont typeface="Wingdings" pitchFamily="2" charset="2"/>
              <a:buChar char="ü"/>
            </a:pPr>
            <a:r>
              <a:rPr lang="en-IT" dirty="0"/>
              <a:t>800 still at JINR </a:t>
            </a:r>
            <a:r>
              <a:rPr lang="en-IT" dirty="0">
                <a:sym typeface="Wingdings" pitchFamily="2" charset="2"/>
              </a:rPr>
              <a:t> </a:t>
            </a:r>
            <a:r>
              <a:rPr lang="en-IT" b="1" dirty="0">
                <a:sym typeface="Wingdings" pitchFamily="2" charset="2"/>
              </a:rPr>
              <a:t>problems due to Ucrain- Russia war</a:t>
            </a:r>
          </a:p>
        </p:txBody>
      </p:sp>
      <p:pic>
        <p:nvPicPr>
          <p:cNvPr id="13" name="Picture 1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79BD360-2441-4143-9127-E1729B21B7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9531" y="1888889"/>
            <a:ext cx="3689546" cy="2166439"/>
          </a:xfrm>
          <a:prstGeom prst="rect">
            <a:avLst/>
          </a:prstGeom>
        </p:spPr>
      </p:pic>
      <p:pic>
        <p:nvPicPr>
          <p:cNvPr id="14" name="Immagine 11">
            <a:extLst>
              <a:ext uri="{FF2B5EF4-FFF2-40B4-BE49-F238E27FC236}">
                <a16:creationId xmlns:a16="http://schemas.microsoft.com/office/drawing/2014/main" id="{7EA1969D-0B5B-7443-9608-F38D474020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65"/>
          <a:stretch/>
        </p:blipFill>
        <p:spPr>
          <a:xfrm>
            <a:off x="7941889" y="4080344"/>
            <a:ext cx="3828893" cy="2168265"/>
          </a:xfrm>
          <a:prstGeom prst="rect">
            <a:avLst/>
          </a:prstGeom>
        </p:spPr>
      </p:pic>
      <p:pic>
        <p:nvPicPr>
          <p:cNvPr id="11" name="Рисунок 6">
            <a:extLst>
              <a:ext uri="{FF2B5EF4-FFF2-40B4-BE49-F238E27FC236}">
                <a16:creationId xmlns:a16="http://schemas.microsoft.com/office/drawing/2014/main" id="{415FF24C-8424-7C4C-AE5E-8B4AA3E632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7445"/>
            <a:ext cx="4097303" cy="3072978"/>
          </a:xfrm>
          <a:prstGeom prst="rect">
            <a:avLst/>
          </a:prstGeom>
        </p:spPr>
      </p:pic>
      <p:pic>
        <p:nvPicPr>
          <p:cNvPr id="16" name="Picture 15" descr="A computer on a table&#10;&#10;Description automatically generated with medium confidence">
            <a:extLst>
              <a:ext uri="{FF2B5EF4-FFF2-40B4-BE49-F238E27FC236}">
                <a16:creationId xmlns:a16="http://schemas.microsoft.com/office/drawing/2014/main" id="{BEF7BC67-F6F8-E341-873C-3F2BA449C8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8826" t="4481" r="53850" b="40180"/>
          <a:stretch/>
        </p:blipFill>
        <p:spPr>
          <a:xfrm>
            <a:off x="3598333" y="3066428"/>
            <a:ext cx="4137960" cy="31239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301590-40EC-787C-361C-2CE4B058C107}"/>
              </a:ext>
            </a:extLst>
          </p:cNvPr>
          <p:cNvSpPr txBox="1"/>
          <p:nvPr/>
        </p:nvSpPr>
        <p:spPr>
          <a:xfrm>
            <a:off x="2311872" y="2204067"/>
            <a:ext cx="3704027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IT" dirty="0"/>
              <a:t>Impossible to get them back</a:t>
            </a:r>
          </a:p>
          <a:p>
            <a:r>
              <a:rPr lang="en-IT" dirty="0"/>
              <a:t>	</a:t>
            </a:r>
            <a:r>
              <a:rPr lang="en-IT" b="1" dirty="0"/>
              <a:t>Elevated to Risk </a:t>
            </a:r>
          </a:p>
        </p:txBody>
      </p:sp>
    </p:spTree>
    <p:extLst>
      <p:ext uri="{BB962C8B-B14F-4D97-AF65-F5344CB8AC3E}">
        <p14:creationId xmlns:p14="http://schemas.microsoft.com/office/powerpoint/2010/main" val="707849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light&#10;&#10;Description automatically generated">
            <a:extLst>
              <a:ext uri="{FF2B5EF4-FFF2-40B4-BE49-F238E27FC236}">
                <a16:creationId xmlns:a16="http://schemas.microsoft.com/office/drawing/2014/main" id="{E7B850AD-C6A8-CC41-8A2B-BE8BE9D86A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04556"/>
            <a:ext cx="2895431" cy="1691020"/>
          </a:xfrm>
          <a:prstGeom prst="rect">
            <a:avLst/>
          </a:prstGeom>
        </p:spPr>
      </p:pic>
      <p:pic>
        <p:nvPicPr>
          <p:cNvPr id="10" name="Picture 9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E8614E2-AF3D-8B42-805E-12D8D0A33E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16430" r="2233"/>
          <a:stretch/>
        </p:blipFill>
        <p:spPr>
          <a:xfrm>
            <a:off x="30389" y="2956726"/>
            <a:ext cx="4771027" cy="304586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3A55210-CDFB-ED49-A7D7-DF29245A9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68" y="22020"/>
            <a:ext cx="11582400" cy="641739"/>
          </a:xfrm>
        </p:spPr>
        <p:txBody>
          <a:bodyPr anchor="b">
            <a:normAutofit/>
          </a:bodyPr>
          <a:lstStyle/>
          <a:p>
            <a:r>
              <a:rPr lang="en-IT" dirty="0"/>
              <a:t>Readout Units (SiPM+FEE+FC) status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E2668-7354-6A4D-AC2B-08DAB285274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600018" y="6515100"/>
            <a:ext cx="1435100" cy="2413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it-IT">
                <a:solidFill>
                  <a:srgbClr val="154D81"/>
                </a:solidFill>
              </a:rPr>
              <a:t>5-9-2022</a:t>
            </a:r>
            <a:endParaRPr lang="en-US">
              <a:solidFill>
                <a:srgbClr val="154D81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C133D7-BEED-1C4E-817D-CA1638B03C5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40803" y="6504214"/>
            <a:ext cx="8347199" cy="242873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rgbClr val="154D81"/>
                </a:solidFill>
              </a:rPr>
              <a:t>S.Miscetti | Calorimeter Overview @ CSN1 referee meeting</a:t>
            </a:r>
            <a:endParaRPr lang="en-US" b="1">
              <a:solidFill>
                <a:srgbClr val="154D8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7F6F0-830E-AD40-A445-BCE60B17F8B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96333" y="6504214"/>
            <a:ext cx="552451" cy="23728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5E820688-F7AE-7441-85BB-0E205217A28E}" type="slidenum">
              <a:rPr lang="en-US" smtClean="0">
                <a:solidFill>
                  <a:srgbClr val="154D81"/>
                </a:solidFill>
              </a:rPr>
              <a:pPr>
                <a:spcAft>
                  <a:spcPts val="600"/>
                </a:spcAft>
                <a:defRPr/>
              </a:pPr>
              <a:t>6</a:t>
            </a:fld>
            <a:endParaRPr lang="en-US">
              <a:solidFill>
                <a:srgbClr val="154D8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5A5BC4-18C7-B04B-A4B6-64B8AF4DFCC7}"/>
              </a:ext>
            </a:extLst>
          </p:cNvPr>
          <p:cNvSpPr txBox="1"/>
          <p:nvPr/>
        </p:nvSpPr>
        <p:spPr>
          <a:xfrm>
            <a:off x="-18500" y="609937"/>
            <a:ext cx="6934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IT" sz="2000" b="1" dirty="0"/>
              <a:t>1066/1500 </a:t>
            </a:r>
            <a:r>
              <a:rPr lang="en-IT" sz="2000" dirty="0"/>
              <a:t>Holders + Faraday Cage </a:t>
            </a:r>
            <a:r>
              <a:rPr lang="en-IT" sz="2000" b="1" dirty="0"/>
              <a:t>(RO) </a:t>
            </a:r>
            <a:r>
              <a:rPr lang="en-IT" sz="2000" dirty="0"/>
              <a:t>assembled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2307797F-EC09-0A47-9DB4-EA236E0A015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927" y="1039951"/>
            <a:ext cx="1872318" cy="16455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5219B0-7DD1-3F08-F314-0262CA41AF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556" y="1422212"/>
            <a:ext cx="7664537" cy="439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20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C24BD3-F356-8DBF-471B-0DD4D62CB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00647" y="-1042302"/>
            <a:ext cx="3394298" cy="7877380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E2668-7354-6A4D-AC2B-08DAB285274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600018" y="6515100"/>
            <a:ext cx="1435100" cy="2413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it-IT">
                <a:solidFill>
                  <a:srgbClr val="154D81"/>
                </a:solidFill>
              </a:rPr>
              <a:t>5-9-2022</a:t>
            </a:r>
            <a:endParaRPr lang="en-US">
              <a:solidFill>
                <a:srgbClr val="154D81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C133D7-BEED-1C4E-817D-CA1638B03C5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40803" y="6504214"/>
            <a:ext cx="8347199" cy="242873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rgbClr val="154D81"/>
                </a:solidFill>
              </a:rPr>
              <a:t>S.Miscetti | Calorimeter Overview @ CSN1 referee meeting</a:t>
            </a:r>
            <a:endParaRPr lang="en-US" b="1">
              <a:solidFill>
                <a:srgbClr val="154D8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7F6F0-830E-AD40-A445-BCE60B17F8B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96333" y="6504214"/>
            <a:ext cx="552451" cy="23728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5E820688-F7AE-7441-85BB-0E205217A28E}" type="slidenum">
              <a:rPr lang="en-US" smtClean="0">
                <a:solidFill>
                  <a:srgbClr val="154D81"/>
                </a:solidFill>
              </a:rPr>
              <a:pPr>
                <a:spcAft>
                  <a:spcPts val="600"/>
                </a:spcAft>
                <a:defRPr/>
              </a:pPr>
              <a:t>7</a:t>
            </a:fld>
            <a:endParaRPr lang="en-US">
              <a:solidFill>
                <a:srgbClr val="154D81"/>
              </a:solidFill>
            </a:endParaRP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46108105-149F-5A43-A671-DB094DED0A06}"/>
              </a:ext>
            </a:extLst>
          </p:cNvPr>
          <p:cNvSpPr txBox="1">
            <a:spLocks/>
          </p:cNvSpPr>
          <p:nvPr/>
        </p:nvSpPr>
        <p:spPr>
          <a:xfrm>
            <a:off x="174167" y="-79570"/>
            <a:ext cx="11582400" cy="64173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154D81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IT" dirty="0"/>
              <a:t>Readout Units (SiPM+FEE+FC) QC status</a:t>
            </a:r>
          </a:p>
        </p:txBody>
      </p:sp>
      <p:pic>
        <p:nvPicPr>
          <p:cNvPr id="10" name="Picture 9" descr="A picture containing text, building material, brick&#10;&#10;Description automatically generated">
            <a:extLst>
              <a:ext uri="{FF2B5EF4-FFF2-40B4-BE49-F238E27FC236}">
                <a16:creationId xmlns:a16="http://schemas.microsoft.com/office/drawing/2014/main" id="{4FCDA6A5-7222-9242-852B-749DDC8BF0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665145" y="1504702"/>
            <a:ext cx="5378689" cy="36750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C3D2B9-E79A-D143-A920-796BEA8FCF59}"/>
              </a:ext>
            </a:extLst>
          </p:cNvPr>
          <p:cNvSpPr/>
          <p:nvPr/>
        </p:nvSpPr>
        <p:spPr>
          <a:xfrm>
            <a:off x="24197" y="549142"/>
            <a:ext cx="83471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IT" b="1" dirty="0"/>
              <a:t>1066 ROU assembled, 600 </a:t>
            </a:r>
            <a:r>
              <a:rPr lang="en-IT" dirty="0"/>
              <a:t>tested at QC station, 100 Shipped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IT" b="1" dirty="0"/>
              <a:t>Complete 1200 for Oct 2022, 4 boxes ready to ship @ 100/box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037375-DBE4-3C23-681F-D77F3BC09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555" y="4537282"/>
            <a:ext cx="5478226" cy="184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42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E2668-7354-6A4D-AC2B-08DAB2852748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C133D7-BEED-1C4E-817D-CA1638B03C5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Calorimeter Overview @ CSN1 referee meeting</a:t>
            </a:r>
            <a:endParaRPr lang="en-US" b="1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7F6F0-830E-AD40-A445-BCE60B17F8B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5E820688-F7AE-7441-85BB-0E205217A28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402A3A2-D7F3-2F44-9340-8012E1C4C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-9144"/>
            <a:ext cx="11582400" cy="641739"/>
          </a:xfrm>
        </p:spPr>
        <p:txBody>
          <a:bodyPr/>
          <a:lstStyle/>
          <a:p>
            <a:r>
              <a:rPr lang="en-US" sz="3200" dirty="0"/>
              <a:t>Digital electronics: Mezzanine Boards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3F8F12-159B-FC41-A99F-B3E73F3BC901}"/>
              </a:ext>
            </a:extLst>
          </p:cNvPr>
          <p:cNvSpPr txBox="1"/>
          <p:nvPr/>
        </p:nvSpPr>
        <p:spPr>
          <a:xfrm>
            <a:off x="251724" y="597034"/>
            <a:ext cx="77377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IT" sz="2000" dirty="0"/>
              <a:t>After final irradiation (TID and neutrons)  and B tests </a:t>
            </a:r>
            <a:r>
              <a:rPr lang="en-IT" sz="2000" dirty="0">
                <a:sym typeface="Wingdings" pitchFamily="2" charset="2"/>
              </a:rPr>
              <a:t> </a:t>
            </a:r>
            <a:r>
              <a:rPr lang="en-IT" sz="2000" dirty="0"/>
              <a:t>design frozen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IT" sz="2000" dirty="0"/>
              <a:t>CRR completed in September 2021 and recommendations replied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IT" sz="2000" dirty="0"/>
              <a:t>Tender assigned. MB pre-series started end of 2021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IT" sz="2000" dirty="0"/>
              <a:t>First  10 “pre-series” boards delivered in March</a:t>
            </a:r>
          </a:p>
          <a:p>
            <a:r>
              <a:rPr lang="en-IT" sz="2000" dirty="0"/>
              <a:t>      </a:t>
            </a:r>
            <a:r>
              <a:rPr lang="en-IT" sz="2000" dirty="0">
                <a:sym typeface="Wingdings" pitchFamily="2" charset="2"/>
              </a:rPr>
              <a:t> Test of firmware, QC and Burn In done in June</a:t>
            </a:r>
          </a:p>
          <a:p>
            <a:r>
              <a:rPr lang="en-IT" sz="2000" dirty="0">
                <a:sym typeface="Wingdings" pitchFamily="2" charset="2"/>
              </a:rPr>
              <a:t>       </a:t>
            </a:r>
            <a:r>
              <a:rPr lang="en-IT" sz="2000" b="1" dirty="0">
                <a:sym typeface="Wingdings" pitchFamily="2" charset="2"/>
              </a:rPr>
              <a:t>Failing production quality tests: bad soldering </a:t>
            </a:r>
          </a:p>
          <a:p>
            <a:r>
              <a:rPr lang="en-IT" sz="2000" b="1" dirty="0">
                <a:sym typeface="Wingdings" pitchFamily="2" charset="2"/>
              </a:rPr>
              <a:t>		8/10 fixed, 4 under production anew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IT" sz="2000" dirty="0">
                <a:sym typeface="Wingdings" pitchFamily="2" charset="2"/>
              </a:rPr>
              <a:t>After final tests,  new </a:t>
            </a:r>
            <a:r>
              <a:rPr lang="en-IT" sz="2000" b="1" dirty="0">
                <a:sym typeface="Wingdings" pitchFamily="2" charset="2"/>
              </a:rPr>
              <a:t>pre-series production </a:t>
            </a:r>
          </a:p>
          <a:p>
            <a:r>
              <a:rPr lang="en-IT" sz="2000" b="1" dirty="0">
                <a:sym typeface="Wingdings" pitchFamily="2" charset="2"/>
              </a:rPr>
              <a:t>      of 10 boards expected for Sep 2022</a:t>
            </a:r>
          </a:p>
        </p:txBody>
      </p:sp>
      <p:pic>
        <p:nvPicPr>
          <p:cNvPr id="17" name="Picture 16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F60C7FF3-93E1-764F-9B85-996967899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0876" y="1462286"/>
            <a:ext cx="3003414" cy="42905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DBD9535-0B79-EF41-B457-40F9F0F52C1E}"/>
              </a:ext>
            </a:extLst>
          </p:cNvPr>
          <p:cNvSpPr txBox="1"/>
          <p:nvPr/>
        </p:nvSpPr>
        <p:spPr>
          <a:xfrm>
            <a:off x="8770802" y="983336"/>
            <a:ext cx="3643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highlight>
                  <a:srgbClr val="FFFF00"/>
                </a:highlight>
              </a:rPr>
              <a:t>Pre-series Mezzanine board</a:t>
            </a:r>
          </a:p>
        </p:txBody>
      </p:sp>
      <p:pic>
        <p:nvPicPr>
          <p:cNvPr id="11" name="Immagine 15">
            <a:extLst>
              <a:ext uri="{FF2B5EF4-FFF2-40B4-BE49-F238E27FC236}">
                <a16:creationId xmlns:a16="http://schemas.microsoft.com/office/drawing/2014/main" id="{CB7DB4C1-478E-A149-A610-993CAE4E4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9947" y="3029031"/>
            <a:ext cx="1726258" cy="31640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C9AC50-A763-7E4B-B11A-E94322893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1958" y="3730627"/>
            <a:ext cx="4105062" cy="28594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C3EE61-97E7-1F40-BC8D-E69CD42EDDA4}"/>
              </a:ext>
            </a:extLst>
          </p:cNvPr>
          <p:cNvSpPr txBox="1"/>
          <p:nvPr/>
        </p:nvSpPr>
        <p:spPr>
          <a:xfrm>
            <a:off x="4832054" y="3324204"/>
            <a:ext cx="1479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QC station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0E16DD-B092-A54B-862B-95016218B15D}"/>
              </a:ext>
            </a:extLst>
          </p:cNvPr>
          <p:cNvSpPr txBox="1"/>
          <p:nvPr/>
        </p:nvSpPr>
        <p:spPr>
          <a:xfrm>
            <a:off x="7444798" y="4669079"/>
            <a:ext cx="13260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Climatic</a:t>
            </a:r>
          </a:p>
          <a:p>
            <a:r>
              <a:rPr lang="en-IT" dirty="0"/>
              <a:t>Chamber</a:t>
            </a:r>
          </a:p>
        </p:txBody>
      </p:sp>
      <p:pic>
        <p:nvPicPr>
          <p:cNvPr id="14" name="Immagine 5">
            <a:extLst>
              <a:ext uri="{FF2B5EF4-FFF2-40B4-BE49-F238E27FC236}">
                <a16:creationId xmlns:a16="http://schemas.microsoft.com/office/drawing/2014/main" id="{90A6CCC0-11B6-8948-B073-EE242BE88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724" y="4203194"/>
            <a:ext cx="3191909" cy="198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94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E2668-7354-6A4D-AC2B-08DAB2852748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5-9-2022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C133D7-BEED-1C4E-817D-CA1638B03C5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Calorimeter Overview @ CSN1 referee meeting</a:t>
            </a:r>
            <a:endParaRPr lang="en-US" b="1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7F6F0-830E-AD40-A445-BCE60B17F8B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5E820688-F7AE-7441-85BB-0E205217A28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402A3A2-D7F3-2F44-9340-8012E1C4C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-9144"/>
            <a:ext cx="11582400" cy="641739"/>
          </a:xfrm>
        </p:spPr>
        <p:txBody>
          <a:bodyPr/>
          <a:lstStyle/>
          <a:p>
            <a:r>
              <a:rPr lang="en-US" sz="3200" dirty="0"/>
              <a:t>Digital electronics: DIRAC Boards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3485263-6C1C-A341-BA4E-8C8667DC2A33}"/>
              </a:ext>
            </a:extLst>
          </p:cNvPr>
          <p:cNvGrpSpPr/>
          <p:nvPr/>
        </p:nvGrpSpPr>
        <p:grpSpPr>
          <a:xfrm>
            <a:off x="627421" y="3467059"/>
            <a:ext cx="4321100" cy="2769363"/>
            <a:chOff x="973256" y="0"/>
            <a:chExt cx="10245487" cy="68580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6387192-BC88-CB4D-A25E-C7C60B494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256" y="0"/>
              <a:ext cx="10245487" cy="68580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6A8DF81-F911-2B47-92DE-6899784CB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078016" y="2858690"/>
              <a:ext cx="1116806" cy="1109663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03F8F12-159B-FC41-A99F-B3E73F3BC901}"/>
              </a:ext>
            </a:extLst>
          </p:cNvPr>
          <p:cNvSpPr txBox="1"/>
          <p:nvPr/>
        </p:nvSpPr>
        <p:spPr>
          <a:xfrm>
            <a:off x="0" y="583730"/>
            <a:ext cx="730860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IT" dirty="0">
                <a:sym typeface="Wingdings" pitchFamily="2" charset="2"/>
              </a:rPr>
              <a:t>DIRAC is the digital board handling calorimeter data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IT" dirty="0">
                <a:sym typeface="Wingdings" pitchFamily="2" charset="2"/>
              </a:rPr>
              <a:t>5 Prototype V2 tested in 2021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IT" dirty="0">
                <a:sym typeface="Wingdings" pitchFamily="2" charset="2"/>
              </a:rPr>
              <a:t>Dirac V3 vs Dirac V2: </a:t>
            </a:r>
          </a:p>
          <a:p>
            <a:pPr lvl="1"/>
            <a:r>
              <a:rPr lang="en-IT" dirty="0">
                <a:sym typeface="Wingdings" pitchFamily="2" charset="2"/>
              </a:rPr>
              <a:t>	small errors corrected, AutoReset added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IT" dirty="0">
                <a:sym typeface="Wingdings" pitchFamily="2" charset="2"/>
              </a:rPr>
              <a:t>Perform preCRR for DIRAC completed in Feb 2022</a:t>
            </a:r>
          </a:p>
          <a:p>
            <a:pPr marL="342900" indent="-342900">
              <a:buFontTx/>
              <a:buChar char="-"/>
            </a:pPr>
            <a:r>
              <a:rPr lang="en-IT" dirty="0">
                <a:sym typeface="Wingdings" pitchFamily="2" charset="2"/>
              </a:rPr>
              <a:t>Tender assigned in Italy @ DF electronics</a:t>
            </a:r>
          </a:p>
          <a:p>
            <a:pPr marL="342900" indent="-342900">
              <a:buFontTx/>
              <a:buChar char="-"/>
            </a:pPr>
            <a:r>
              <a:rPr lang="en-IT" dirty="0">
                <a:sym typeface="Wingdings" pitchFamily="2" charset="2"/>
              </a:rPr>
              <a:t>V3 prototypes on hand </a:t>
            </a:r>
            <a:r>
              <a:rPr lang="en-IT" b="1" dirty="0">
                <a:solidFill>
                  <a:srgbClr val="C00000"/>
                </a:solidFill>
                <a:sym typeface="Wingdings" pitchFamily="2" charset="2"/>
              </a:rPr>
              <a:t>( Dedicated Talk by F. Spinella)</a:t>
            </a:r>
          </a:p>
          <a:p>
            <a:pPr marL="342900" indent="-342900">
              <a:buFontTx/>
              <a:buChar char="-"/>
            </a:pPr>
            <a:endParaRPr lang="en-IT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566692-796B-E045-AF12-04636CC5BC03}"/>
              </a:ext>
            </a:extLst>
          </p:cNvPr>
          <p:cNvSpPr txBox="1"/>
          <p:nvPr/>
        </p:nvSpPr>
        <p:spPr>
          <a:xfrm>
            <a:off x="1400922" y="3539627"/>
            <a:ext cx="1628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highlight>
                  <a:srgbClr val="FFFF00"/>
                </a:highlight>
              </a:rPr>
              <a:t>Dirac board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D53DF1-E495-E24B-882E-1D8C5A69493F}"/>
              </a:ext>
            </a:extLst>
          </p:cNvPr>
          <p:cNvSpPr txBox="1"/>
          <p:nvPr/>
        </p:nvSpPr>
        <p:spPr>
          <a:xfrm>
            <a:off x="7511996" y="742818"/>
            <a:ext cx="411619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20 </a:t>
            </a:r>
            <a:r>
              <a:rPr lang="en-US" sz="2000" dirty="0" err="1"/>
              <a:t>ch</a:t>
            </a:r>
            <a:r>
              <a:rPr lang="en-US" sz="2000" dirty="0"/>
              <a:t> board, 5 ns sampling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Same analog inputs and ADC</a:t>
            </a:r>
          </a:p>
          <a:p>
            <a:r>
              <a:rPr lang="en-US" sz="2000" dirty="0"/>
              <a:t>     as of DIRAC V1, fully tested in 2019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New Rad-hard FPGA </a:t>
            </a:r>
            <a:r>
              <a:rPr lang="en-US" sz="2000" dirty="0" err="1"/>
              <a:t>PolarFire</a:t>
            </a:r>
            <a:endParaRPr lang="en-US" sz="2000" dirty="0"/>
          </a:p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New VTRX readout (TDAQ)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B2E59C-8A9F-2E4D-8751-00641993A212}"/>
              </a:ext>
            </a:extLst>
          </p:cNvPr>
          <p:cNvSpPr txBox="1"/>
          <p:nvPr/>
        </p:nvSpPr>
        <p:spPr>
          <a:xfrm>
            <a:off x="7495732" y="2427912"/>
            <a:ext cx="41204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sz="2000" dirty="0"/>
              <a:t>Dose Test  of components 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sz="2000" dirty="0"/>
              <a:t>B-Field test of DC-DC converter OK</a:t>
            </a:r>
          </a:p>
          <a:p>
            <a:pPr>
              <a:buFont typeface="Arial"/>
              <a:buChar char="•"/>
            </a:pPr>
            <a:r>
              <a:rPr lang="en-IT" sz="2000" dirty="0"/>
              <a:t>   Thermal tests with Cardlocks and</a:t>
            </a:r>
          </a:p>
          <a:p>
            <a:r>
              <a:rPr lang="en-IT" sz="2000" dirty="0"/>
              <a:t>     copper </a:t>
            </a:r>
            <a:r>
              <a:rPr lang="it-IT" sz="2000" dirty="0">
                <a:solidFill>
                  <a:srgbClr val="404040"/>
                </a:solidFill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 </a:t>
            </a:r>
            <a:r>
              <a:rPr lang="it-IT" sz="2000" dirty="0" err="1">
                <a:latin typeface="+mj-lt"/>
                <a:ea typeface="ＭＳ Ｐゴシック"/>
                <a:cs typeface="Helvetica" panose="020B0604020202020204" pitchFamily="34" charset="0"/>
              </a:rPr>
              <a:t>plate</a:t>
            </a:r>
            <a:r>
              <a:rPr lang="it-IT" sz="2000" dirty="0">
                <a:latin typeface="+mj-lt"/>
                <a:ea typeface="ＭＳ Ｐゴシック"/>
                <a:cs typeface="Helvetica" panose="020B0604020202020204" pitchFamily="34" charset="0"/>
              </a:rPr>
              <a:t> OK</a:t>
            </a:r>
          </a:p>
        </p:txBody>
      </p:sp>
      <p:pic>
        <p:nvPicPr>
          <p:cNvPr id="19" name="Immagine 7">
            <a:extLst>
              <a:ext uri="{FF2B5EF4-FFF2-40B4-BE49-F238E27FC236}">
                <a16:creationId xmlns:a16="http://schemas.microsoft.com/office/drawing/2014/main" id="{741512EE-E9CA-FB45-AFB0-F29255FCC7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3981" y="3898510"/>
            <a:ext cx="5352408" cy="19876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0748C0C-C2B7-4B4A-ACB6-EC9E9F70A9BB}"/>
              </a:ext>
            </a:extLst>
          </p:cNvPr>
          <p:cNvSpPr txBox="1"/>
          <p:nvPr/>
        </p:nvSpPr>
        <p:spPr>
          <a:xfrm>
            <a:off x="9372600" y="3898510"/>
            <a:ext cx="1628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highlight>
                  <a:srgbClr val="FFFF00"/>
                </a:highlight>
              </a:rPr>
              <a:t>Dirac board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C52B17-6600-C24F-AD30-66A83BB22569}"/>
              </a:ext>
            </a:extLst>
          </p:cNvPr>
          <p:cNvSpPr txBox="1"/>
          <p:nvPr/>
        </p:nvSpPr>
        <p:spPr>
          <a:xfrm>
            <a:off x="6562759" y="3877388"/>
            <a:ext cx="1655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highlight>
                  <a:srgbClr val="FFFF00"/>
                </a:highlight>
              </a:rPr>
              <a:t>Pulse board</a:t>
            </a:r>
          </a:p>
        </p:txBody>
      </p:sp>
    </p:spTree>
    <p:extLst>
      <p:ext uri="{BB962C8B-B14F-4D97-AF65-F5344CB8AC3E}">
        <p14:creationId xmlns:p14="http://schemas.microsoft.com/office/powerpoint/2010/main" val="2700450685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9573A5FB-5557-8C48-9CB5-6328C0B4C541}" vid="{ED4BEDF9-C765-194C-BDE5-2412E78B4C92}"/>
    </a:ext>
  </a:extLst>
</a:theme>
</file>

<file path=ppt/theme/theme3.xml><?xml version="1.0" encoding="utf-8"?>
<a:theme xmlns:a="http://schemas.openxmlformats.org/drawingml/2006/main" name="1_Fermilab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Fermilab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Fermilab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Fermilab.potx</Template>
  <TotalTime>42249</TotalTime>
  <Words>2854</Words>
  <Application>Microsoft Macintosh PowerPoint</Application>
  <PresentationFormat>Widescreen</PresentationFormat>
  <Paragraphs>488</Paragraphs>
  <Slides>33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Calibri</vt:lpstr>
      <vt:lpstr>Helvetica</vt:lpstr>
      <vt:lpstr>Helvetica Neue</vt:lpstr>
      <vt:lpstr>Symbol</vt:lpstr>
      <vt:lpstr>Wingdings</vt:lpstr>
      <vt:lpstr>Fermilab</vt:lpstr>
      <vt:lpstr>Fermilab_PPT_090915</vt:lpstr>
      <vt:lpstr>1_Fermilab</vt:lpstr>
      <vt:lpstr>2_Fermilab</vt:lpstr>
      <vt:lpstr>3_Fermilab</vt:lpstr>
      <vt:lpstr>PowerPoint Presentation</vt:lpstr>
      <vt:lpstr>Calorimeter Scope</vt:lpstr>
      <vt:lpstr>Calorimeter Technical Status: the big summary</vt:lpstr>
      <vt:lpstr>SiPM gluing on copper holders</vt:lpstr>
      <vt:lpstr>Calo electronics: FEE </vt:lpstr>
      <vt:lpstr>Readout Units (SiPM+FEE+FC) status</vt:lpstr>
      <vt:lpstr>PowerPoint Presentation</vt:lpstr>
      <vt:lpstr>Digital electronics: Mezzanine Boards</vt:lpstr>
      <vt:lpstr>Digital electronics: DIRAC Boards</vt:lpstr>
      <vt:lpstr>Calorimeter Mechanics: realization of large parts</vt:lpstr>
      <vt:lpstr>Calorimeter Vertical Slice test</vt:lpstr>
      <vt:lpstr>PowerPoint Presentation</vt:lpstr>
      <vt:lpstr>Simulated Cosmic Ray Tracks in KPP Configuration </vt:lpstr>
      <vt:lpstr>PowerPoint Presentation</vt:lpstr>
      <vt:lpstr>475.07.08: Parallel work on calorimeter services </vt:lpstr>
      <vt:lpstr>475.07.08: Calorimeter Installation and Integration</vt:lpstr>
      <vt:lpstr>Schedule: 475.07 Calorimeter by Milestones</vt:lpstr>
      <vt:lpstr>Calorimeter Cartoon Schedule</vt:lpstr>
      <vt:lpstr>Calorimeter Risks</vt:lpstr>
      <vt:lpstr>PowerPoint Presentation</vt:lpstr>
      <vt:lpstr>Mu2e Calo Calibration source</vt:lpstr>
      <vt:lpstr>Calorimeter Source: generator and Alluminum Tubing </vt:lpstr>
      <vt:lpstr>Status of Laser</vt:lpstr>
      <vt:lpstr>PowerPoint Presentation</vt:lpstr>
      <vt:lpstr>WBS 475.07.08: Assembly/integration + Installation</vt:lpstr>
      <vt:lpstr>Learning lesson: Dry Fit sequence at LNF in ASTRA laboratory (Jan-May 2022)</vt:lpstr>
      <vt:lpstr>475.07.08: Preparation of clean room in Sidet</vt:lpstr>
      <vt:lpstr>Assembly of disk-1 in Sidet (Step – 1 ) </vt:lpstr>
      <vt:lpstr>475.07.08: crates and manifolds leak test (repeat from dry-fit)</vt:lpstr>
      <vt:lpstr>475.07.08: RO units + cable routing from mockup to  final</vt:lpstr>
      <vt:lpstr>Remaining Scope and delay chain issues </vt:lpstr>
      <vt:lpstr>Tuning the installation steps in images</vt:lpstr>
      <vt:lpstr>Calorimeter cooling lines , fluid and such</vt:lpstr>
    </vt:vector>
  </TitlesOfParts>
  <Manager/>
  <Company>Sandbox Studio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Sandbox Studio</dc:creator>
  <cp:keywords/>
  <dc:description/>
  <cp:lastModifiedBy>Stefano Miscetti</cp:lastModifiedBy>
  <cp:revision>651</cp:revision>
  <cp:lastPrinted>2022-05-09T11:45:01Z</cp:lastPrinted>
  <dcterms:created xsi:type="dcterms:W3CDTF">2016-09-14T02:01:48Z</dcterms:created>
  <dcterms:modified xsi:type="dcterms:W3CDTF">2022-09-04T07:47:11Z</dcterms:modified>
  <cp:category/>
</cp:coreProperties>
</file>