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413" r:id="rId2"/>
    <p:sldId id="383" r:id="rId3"/>
    <p:sldId id="6404" r:id="rId4"/>
    <p:sldId id="6405" r:id="rId5"/>
    <p:sldId id="328" r:id="rId6"/>
    <p:sldId id="6414" r:id="rId7"/>
    <p:sldId id="6415" r:id="rId8"/>
    <p:sldId id="6416" r:id="rId9"/>
    <p:sldId id="6435" r:id="rId10"/>
    <p:sldId id="6417" r:id="rId11"/>
    <p:sldId id="6418" r:id="rId12"/>
    <p:sldId id="6419" r:id="rId13"/>
    <p:sldId id="6433" r:id="rId14"/>
    <p:sldId id="6434" r:id="rId15"/>
    <p:sldId id="6444" r:id="rId16"/>
    <p:sldId id="6383" r:id="rId17"/>
    <p:sldId id="6425" r:id="rId18"/>
    <p:sldId id="6445" r:id="rId19"/>
    <p:sldId id="6399" r:id="rId20"/>
    <p:sldId id="6442" r:id="rId21"/>
    <p:sldId id="296" r:id="rId22"/>
    <p:sldId id="297" r:id="rId2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4E61E9"/>
    <a:srgbClr val="4B23EA"/>
    <a:srgbClr val="3741FF"/>
    <a:srgbClr val="7A81FF"/>
    <a:srgbClr val="004C97"/>
    <a:srgbClr val="50504E"/>
    <a:srgbClr val="0096FF"/>
    <a:srgbClr val="98D7EB"/>
    <a:srgbClr val="4E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9" autoAdjust="0"/>
    <p:restoredTop sz="94663"/>
  </p:normalViewPr>
  <p:slideViewPr>
    <p:cSldViewPr snapToGrid="0" snapToObjects="1" showGuides="1">
      <p:cViewPr varScale="1">
        <p:scale>
          <a:sx n="155" d="100"/>
          <a:sy n="155" d="100"/>
        </p:scale>
        <p:origin x="384" y="19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9/4/22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% Complete determined from Mu2e BCP dataset looking at the Cost Performance Report by WBS or CA.</a:t>
            </a:r>
          </a:p>
          <a:p>
            <a:r>
              <a:rPr lang="en-US" dirty="0"/>
              <a:t>% complete defined = Cumulative to Date “Earned”/ At Complete “BAC”</a:t>
            </a:r>
          </a:p>
          <a:p>
            <a:r>
              <a:rPr lang="en-US" dirty="0"/>
              <a:t>Also shown in  % Complete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(BAC) = Cost Book (of the Mu2e BCP dataset): Use the Full Burden + ESC column for BAC</a:t>
            </a:r>
          </a:p>
          <a:p>
            <a:r>
              <a:rPr lang="en-US" dirty="0"/>
              <a:t>ETC (remaining budget as of April 1) – Use the Unique dataset, pick the Fermi lab (remaining scope as of April 1) and use the Full Burdened + ESC =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1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2000">
                <a:solidFill>
                  <a:srgbClr val="505050"/>
                </a:solidFill>
              </a:defRPr>
            </a:lvl1pPr>
            <a:lvl2pPr marL="512763" indent="-230188">
              <a:defRPr sz="1800">
                <a:solidFill>
                  <a:srgbClr val="505050"/>
                </a:solidFill>
              </a:defRPr>
            </a:lvl2pPr>
            <a:lvl3pPr marL="803275" indent="-230188">
              <a:defRPr sz="1600">
                <a:solidFill>
                  <a:srgbClr val="505050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3pPr>
            <a:lvl4pPr marL="1085850" indent="-228600">
              <a:defRPr sz="1500">
                <a:solidFill>
                  <a:srgbClr val="505050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  <a:latin typeface="Lucida Grande" panose="020B0600040502020204" pitchFamily="34" charset="0"/>
                <a:cs typeface="Lucida Grande" panose="020B06000405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49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675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5ED7E5C-4492-4854-8728-2A50C4EC5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777" y="4892090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675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8330DA-D901-4E14-9D15-7D3FD22B5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03609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675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5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D2310B-5ED8-8A4E-BEBE-7AA693762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72145"/>
            <a:ext cx="7136024" cy="1339034"/>
          </a:xfrm>
        </p:spPr>
        <p:txBody>
          <a:bodyPr/>
          <a:lstStyle/>
          <a:p>
            <a:pPr>
              <a:buFontTx/>
              <a:buChar char="-"/>
            </a:pPr>
            <a:r>
              <a:rPr lang="en-GB" b="1" dirty="0"/>
              <a:t>Project </a:t>
            </a:r>
            <a:r>
              <a:rPr lang="en-GB" b="1" dirty="0" err="1"/>
              <a:t>Rebaseline</a:t>
            </a:r>
            <a:endParaRPr lang="en-GB" b="1" dirty="0"/>
          </a:p>
          <a:p>
            <a:pPr>
              <a:buFontTx/>
              <a:buChar char="-"/>
            </a:pPr>
            <a:r>
              <a:rPr lang="en-GB" b="1" dirty="0"/>
              <a:t>S</a:t>
            </a:r>
            <a:r>
              <a:rPr lang="en-IT" b="1" dirty="0"/>
              <a:t>tato dell’esperimento Solenoids</a:t>
            </a:r>
          </a:p>
          <a:p>
            <a:pPr lvl="1"/>
            <a:r>
              <a:rPr lang="en-IT" b="1" dirty="0"/>
              <a:t>Accelerator</a:t>
            </a:r>
          </a:p>
          <a:p>
            <a:pPr lvl="1"/>
            <a:r>
              <a:rPr lang="en-IT" b="1" dirty="0"/>
              <a:t>Tracker</a:t>
            </a:r>
          </a:p>
          <a:p>
            <a:pPr lvl="1"/>
            <a:r>
              <a:rPr lang="en-IT" b="1" dirty="0"/>
              <a:t>Calorimeter</a:t>
            </a:r>
          </a:p>
          <a:p>
            <a:pPr lvl="1"/>
            <a:r>
              <a:rPr lang="en-IT" b="1" dirty="0"/>
              <a:t>CRV</a:t>
            </a:r>
          </a:p>
          <a:p>
            <a:pPr marL="282575" lvl="1" indent="0">
              <a:buNone/>
            </a:pPr>
            <a:endParaRPr lang="en-IT" b="1" dirty="0"/>
          </a:p>
          <a:p>
            <a:pPr>
              <a:buFontTx/>
              <a:buChar char="-"/>
            </a:pPr>
            <a:r>
              <a:rPr lang="en-IT" b="1" dirty="0"/>
              <a:t>Cost and Schedule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C03CC1-93EB-284F-80B4-79E31593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6465" y="83184"/>
            <a:ext cx="5395784" cy="320908"/>
          </a:xfrm>
        </p:spPr>
        <p:txBody>
          <a:bodyPr/>
          <a:lstStyle/>
          <a:p>
            <a:pPr algn="ctr"/>
            <a:r>
              <a:rPr lang="en-IT" dirty="0"/>
              <a:t>								</a:t>
            </a:r>
            <a:br>
              <a:rPr lang="en-IT" dirty="0"/>
            </a:br>
            <a:br>
              <a:rPr lang="en-IT" dirty="0"/>
            </a:br>
            <a:br>
              <a:rPr lang="en-IT" dirty="0"/>
            </a:br>
            <a:r>
              <a:rPr lang="en-IT" dirty="0"/>
              <a:t>Mu2e-experiment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E56D1-BD76-1A45-AA4E-25BE8B8F70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BC359-B32A-2646-B1C7-F1C354B42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ECDDB-453A-CD40-9B09-6D92F1D88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6AA64-D32B-AF45-8C8E-AC621A0FA654}"/>
              </a:ext>
            </a:extLst>
          </p:cNvPr>
          <p:cNvSpPr txBox="1"/>
          <p:nvPr/>
        </p:nvSpPr>
        <p:spPr>
          <a:xfrm rot="1172774">
            <a:off x="4775724" y="2143714"/>
            <a:ext cx="301011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dirty="0"/>
              <a:t>S.Miscetti</a:t>
            </a:r>
          </a:p>
          <a:p>
            <a:pPr algn="ctr"/>
            <a:r>
              <a:rPr lang="en-IT" dirty="0"/>
              <a:t>Meeting with Referees</a:t>
            </a:r>
          </a:p>
          <a:p>
            <a:pPr algn="ctr"/>
            <a:r>
              <a:rPr lang="en-IT" dirty="0"/>
              <a:t>5-Sep-2022</a:t>
            </a:r>
          </a:p>
        </p:txBody>
      </p:sp>
    </p:spTree>
    <p:extLst>
      <p:ext uri="{BB962C8B-B14F-4D97-AF65-F5344CB8AC3E}">
        <p14:creationId xmlns:p14="http://schemas.microsoft.com/office/powerpoint/2010/main" val="2506280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378C1E-8CE5-ED43-8307-94CC7BC2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0829"/>
            <a:ext cx="8686800" cy="320908"/>
          </a:xfrm>
        </p:spPr>
        <p:txBody>
          <a:bodyPr/>
          <a:lstStyle/>
          <a:p>
            <a:r>
              <a:rPr lang="en-US" dirty="0"/>
              <a:t>Calorimeter – 84% Complete, DOE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0FF9B-8BD7-D64D-B401-230D5CD3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A6822-83F7-C644-AA13-578306BA0E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AA7355-BA87-8C4A-86E9-17BED238E3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2EFA57-EB1E-284B-842C-11934A94D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951014"/>
              </p:ext>
            </p:extLst>
          </p:nvPr>
        </p:nvGraphicFramePr>
        <p:xfrm>
          <a:off x="39328" y="2145099"/>
          <a:ext cx="4738153" cy="27377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38153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284059">
                <a:tc>
                  <a:txBody>
                    <a:bodyPr/>
                    <a:lstStyle/>
                    <a:p>
                      <a:r>
                        <a:rPr lang="en-US" sz="1800" dirty="0"/>
                        <a:t>Completed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02417">
                <a:tc>
                  <a:txBody>
                    <a:bodyPr/>
                    <a:lstStyle/>
                    <a:p>
                      <a:r>
                        <a:rPr lang="en-US" sz="1400" dirty="0"/>
                        <a:t>All </a:t>
                      </a:r>
                      <a:r>
                        <a:rPr lang="en-US" sz="1400" dirty="0" err="1"/>
                        <a:t>SiPMs</a:t>
                      </a:r>
                      <a:r>
                        <a:rPr lang="en-US" sz="1400" dirty="0"/>
                        <a:t> glued. ROUs being assembled/tested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488930"/>
                  </a:ext>
                </a:extLst>
              </a:tr>
              <a:tr h="341776">
                <a:tc>
                  <a:txBody>
                    <a:bodyPr/>
                    <a:lstStyle/>
                    <a:p>
                      <a:r>
                        <a:rPr lang="en-US" sz="1400" dirty="0"/>
                        <a:t>All mechanical parts </a:t>
                      </a:r>
                      <a:r>
                        <a:rPr lang="en-US" sz="1400" dirty="0" err="1"/>
                        <a:t>fab’d</a:t>
                      </a:r>
                      <a:r>
                        <a:rPr lang="en-US" sz="1400" dirty="0"/>
                        <a:t>/assembled @ INFN &amp; FNAL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0241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08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Source :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08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 tube produced, Neutron gen. received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91352"/>
                  </a:ext>
                </a:extLst>
              </a:tr>
              <a:tr h="48294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Rad-hard FEE and cables production completed.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MB production started. Dirac V3 prototypes produced.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0241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VST with Module-0, final FEE, MB, DIRAC v2 in vacuum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931470"/>
                  </a:ext>
                </a:extLst>
              </a:tr>
              <a:tr h="23671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Procurement of service cable and feedthroughs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84133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856E0C-EDA6-8E4C-9143-6FC2F81995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03219"/>
              </p:ext>
            </p:extLst>
          </p:nvPr>
        </p:nvGraphicFramePr>
        <p:xfrm>
          <a:off x="4661662" y="2292743"/>
          <a:ext cx="4453540" cy="23590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53540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6583">
                <a:tc>
                  <a:txBody>
                    <a:bodyPr/>
                    <a:lstStyle/>
                    <a:p>
                      <a:r>
                        <a:rPr lang="en-US" sz="1800" dirty="0"/>
                        <a:t>Challenges &amp;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400" b="1" dirty="0"/>
                        <a:t>Increase INFN team presence @ FNAL to complete calorimeter assembly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34713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Recover/produce anew the missing FEE @ JINR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924555"/>
                  </a:ext>
                </a:extLst>
              </a:tr>
              <a:tr h="32656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Complete production of DIRAC boards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Work closely with vendors to mitigate FPGA supply delay-chain. Electronics delays included in replan. Residual uncertainty included in risk register.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00039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C08D86BB-A312-5048-9FE7-5F786718B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040878"/>
              </p:ext>
            </p:extLst>
          </p:nvPr>
        </p:nvGraphicFramePr>
        <p:xfrm>
          <a:off x="4702758" y="365213"/>
          <a:ext cx="4364077" cy="19652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6407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341028">
                <a:tc>
                  <a:txBody>
                    <a:bodyPr/>
                    <a:lstStyle/>
                    <a:p>
                      <a:r>
                        <a:rPr lang="en-US" sz="1800" dirty="0"/>
                        <a:t>Remaining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5631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Complete assembly of disks (install crystals, instr. (racks, photodetectors, FEE, cooling, </a:t>
                      </a:r>
                      <a:r>
                        <a:rPr lang="en-US" sz="1400" dirty="0" err="1"/>
                        <a:t>etc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48312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Complete cooling system design, fabrication &amp; installation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8312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Complete installation &amp; commissioning of source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396662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76A95DBE-F326-9646-B4C7-C1F072EAC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65567" y="606767"/>
            <a:ext cx="1825558" cy="13691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8CCE45-E335-E645-843B-FD07FF3ABF39}"/>
              </a:ext>
            </a:extLst>
          </p:cNvPr>
          <p:cNvSpPr txBox="1"/>
          <p:nvPr/>
        </p:nvSpPr>
        <p:spPr>
          <a:xfrm>
            <a:off x="2360612" y="4838781"/>
            <a:ext cx="546630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Disk 1 assembly underway at FNAL. Electronics risks included in replan.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F7537F-7C69-0E40-9404-547DA6B76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72"/>
          <a:stretch/>
        </p:blipFill>
        <p:spPr>
          <a:xfrm>
            <a:off x="1600941" y="360362"/>
            <a:ext cx="1401716" cy="1843769"/>
          </a:xfrm>
          <a:prstGeom prst="rect">
            <a:avLst/>
          </a:prstGeom>
        </p:spPr>
      </p:pic>
      <p:pic>
        <p:nvPicPr>
          <p:cNvPr id="13" name="Picture 1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1D73DBF-1E95-874D-8DD3-63D00E7330B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39160" y="378572"/>
            <a:ext cx="1441633" cy="181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3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196C36-BAC5-C242-A768-4A06438CE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Veto – 88% Complete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5E568-B381-F74C-AFB2-A35EB2CB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142BE-F43B-A945-8D4F-398EE31BD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50C02C-87F4-7544-AF28-E180A0F907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7EC11D-3DEE-194F-8481-986806AF4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827333"/>
              </p:ext>
            </p:extLst>
          </p:nvPr>
        </p:nvGraphicFramePr>
        <p:xfrm>
          <a:off x="0" y="2666571"/>
          <a:ext cx="4690971" cy="20859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90971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2608">
                <a:tc>
                  <a:txBody>
                    <a:bodyPr/>
                    <a:lstStyle/>
                    <a:p>
                      <a:r>
                        <a:rPr lang="en-US" sz="1800" dirty="0"/>
                        <a:t>Completed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18340">
                <a:tc>
                  <a:txBody>
                    <a:bodyPr/>
                    <a:lstStyle/>
                    <a:p>
                      <a:r>
                        <a:rPr lang="en-US" sz="1600" b="1" dirty="0"/>
                        <a:t>Successfully fabricated 68/83 modules (82%)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418340">
                <a:tc>
                  <a:txBody>
                    <a:bodyPr/>
                    <a:lstStyle/>
                    <a:p>
                      <a:r>
                        <a:rPr lang="en-US" sz="1600" dirty="0"/>
                        <a:t>Support structure design 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18340">
                <a:tc>
                  <a:txBody>
                    <a:bodyPr/>
                    <a:lstStyle/>
                    <a:p>
                      <a:r>
                        <a:rPr lang="en-US" sz="1600" dirty="0"/>
                        <a:t>Successfully completed VST with FEB-I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18340">
                <a:tc>
                  <a:txBody>
                    <a:bodyPr/>
                    <a:lstStyle/>
                    <a:p>
                      <a:r>
                        <a:rPr lang="en-US" sz="1600" dirty="0"/>
                        <a:t>Shipped all modules to Wideband (68/83)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39B9AA0-BF81-254A-B6EC-0A1759E8EF64}"/>
              </a:ext>
            </a:extLst>
          </p:cNvPr>
          <p:cNvGraphicFramePr>
            <a:graphicFrameLocks noGrp="1"/>
          </p:cNvGraphicFramePr>
          <p:nvPr/>
        </p:nvGraphicFramePr>
        <p:xfrm>
          <a:off x="4665616" y="2805850"/>
          <a:ext cx="4383080" cy="20571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3080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1195">
                <a:tc>
                  <a:txBody>
                    <a:bodyPr/>
                    <a:lstStyle/>
                    <a:p>
                      <a:r>
                        <a:rPr lang="en-US" sz="1800" dirty="0"/>
                        <a:t>Challenges &amp;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811530">
                <a:tc>
                  <a:txBody>
                    <a:bodyPr/>
                    <a:lstStyle/>
                    <a:p>
                      <a:r>
                        <a:rPr lang="en-US" sz="1600" dirty="0"/>
                        <a:t>Complete development/fabrication of FEB-II. FEB design changed due to FPGA unavailability.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811530">
                <a:tc>
                  <a:txBody>
                    <a:bodyPr/>
                    <a:lstStyle/>
                    <a:p>
                      <a:r>
                        <a:rPr lang="en-US" sz="1600" dirty="0"/>
                        <a:t>Electronics supply chain issues. Electronics delays included in replan. Residual uncertainty included in risk register.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F857FF96-9265-9E4F-8D74-7870E420A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179328"/>
              </p:ext>
            </p:extLst>
          </p:nvPr>
        </p:nvGraphicFramePr>
        <p:xfrm>
          <a:off x="4656909" y="502006"/>
          <a:ext cx="4383080" cy="22410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83080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1195">
                <a:tc>
                  <a:txBody>
                    <a:bodyPr/>
                    <a:lstStyle/>
                    <a:p>
                      <a:r>
                        <a:rPr lang="en-US" sz="1800" dirty="0"/>
                        <a:t>Remaining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600" dirty="0"/>
                        <a:t>Complete module fabrication (83/83)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600" dirty="0"/>
                        <a:t>Complete layout/firmware of FEB-II. Produce &amp; test FEB-II.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600" dirty="0"/>
                        <a:t>Produce &amp; test Readout Controller (ROC)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600" dirty="0"/>
                        <a:t>Test support structure design needed for CRR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1C032AA-1D06-A345-AF2A-27D201A4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1" y="540653"/>
            <a:ext cx="4467989" cy="19678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6B59E8-13EF-5648-A8A8-89957E4DF5BF}"/>
              </a:ext>
            </a:extLst>
          </p:cNvPr>
          <p:cNvSpPr txBox="1"/>
          <p:nvPr/>
        </p:nvSpPr>
        <p:spPr>
          <a:xfrm>
            <a:off x="2032620" y="4823664"/>
            <a:ext cx="612545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Module production nearly complete. Electronics risks similar to other detectors.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2D753A-ABFA-034F-B129-06B19134E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95" y="1685584"/>
            <a:ext cx="1097191" cy="82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89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F3B293-8E3F-244F-8E28-F7F2B733E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TDAQ – 87% Complete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1107B-2B97-254F-99D3-E0181B97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9124E-7E81-A345-BC1A-173E9627A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7E99B4-12EB-3043-82CA-2F02B02CB5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A7E8A2-D990-A84A-8B46-B413739EF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642452"/>
              </p:ext>
            </p:extLst>
          </p:nvPr>
        </p:nvGraphicFramePr>
        <p:xfrm>
          <a:off x="81777" y="2578895"/>
          <a:ext cx="4383064" cy="20788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83064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11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Completed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Helvetica" pitchFamily="2" charset="0"/>
                        </a:rPr>
                        <a:t>Stable10-DTC chain at test stand.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Trigger processing time target achieved.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Partial DAQ room installation LIVE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Helvetica" pitchFamily="2" charset="0"/>
                        </a:rPr>
                        <a:t>Demo of 3-subsystem software chain.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3506244-D66B-394B-B75F-F698B9748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854293"/>
              </p:ext>
            </p:extLst>
          </p:nvPr>
        </p:nvGraphicFramePr>
        <p:xfrm>
          <a:off x="4500958" y="3024176"/>
          <a:ext cx="4485487" cy="163353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8548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Challenges &amp;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329183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" pitchFamily="2" charset="0"/>
                        </a:rPr>
                        <a:t>FPGA/firmware knowledge transfer to new hires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938595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" pitchFamily="2" charset="0"/>
                        </a:rPr>
                        <a:t>Background/Noise impact on Trigger processing benchmarked. Collaboration engagement is critical in continuing optimization.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C331D298-D158-1341-8773-4A0F757A4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520591"/>
              </p:ext>
            </p:extLst>
          </p:nvPr>
        </p:nvGraphicFramePr>
        <p:xfrm>
          <a:off x="4429915" y="53727"/>
          <a:ext cx="4627574" cy="29316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27574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4224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Remaining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Stable operation DTC chain in DAQ room.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Purchase DAQ servers.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57801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Support integration of detectors into Vertical Slice Tests (Round 2 (COVID)) for systems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4207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Mature Mu2e Operations path.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Mature Offline and Run Info interface.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Server purchase, VST and HST support.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Scale up Hardware Event Building.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Integrate detectors into DAQ at Mu2e hall.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00749BC-4568-A749-BA35-38EAACCCB975}"/>
              </a:ext>
            </a:extLst>
          </p:cNvPr>
          <p:cNvSpPr txBox="1"/>
          <p:nvPr/>
        </p:nvSpPr>
        <p:spPr>
          <a:xfrm>
            <a:off x="94592" y="740945"/>
            <a:ext cx="1915611" cy="167982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sz="1500" dirty="0">
                <a:latin typeface="Helvetica" pitchFamily="2" charset="0"/>
              </a:rPr>
              <a:t>Partial DAQ room installation complete. </a:t>
            </a:r>
          </a:p>
          <a:p>
            <a:endParaRPr lang="en-US" sz="1500" dirty="0">
              <a:latin typeface="Helvetica" pitchFamily="2" charset="0"/>
            </a:endParaRPr>
          </a:p>
          <a:p>
            <a:r>
              <a:rPr lang="en-US" sz="1500" dirty="0">
                <a:latin typeface="Helvetica" pitchFamily="2" charset="0"/>
              </a:rPr>
              <a:t>Working to mature the path forward to Mu2e Operations.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2B4001-89F1-0A41-963A-505E6D3BF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539" y="485785"/>
            <a:ext cx="1003375" cy="2046885"/>
          </a:xfrm>
          <a:prstGeom prst="rect">
            <a:avLst/>
          </a:prstGeom>
        </p:spPr>
      </p:pic>
      <p:pic>
        <p:nvPicPr>
          <p:cNvPr id="12" name="Picture 11" descr="A picture containing indoor, floor, computer&#10;&#10;Description automatically generated">
            <a:extLst>
              <a:ext uri="{FF2B5EF4-FFF2-40B4-BE49-F238E27FC236}">
                <a16:creationId xmlns:a16="http://schemas.microsoft.com/office/drawing/2014/main" id="{947D9E68-8438-DD4E-BFA6-33A73D8EC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6320" y="493885"/>
            <a:ext cx="1309175" cy="20468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04EF93-894E-A44E-B931-CAF63869C5B3}"/>
              </a:ext>
            </a:extLst>
          </p:cNvPr>
          <p:cNvSpPr txBox="1"/>
          <p:nvPr/>
        </p:nvSpPr>
        <p:spPr>
          <a:xfrm>
            <a:off x="2594906" y="4854601"/>
            <a:ext cx="373987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All critical features of TDAQ fully demonstrated.</a:t>
            </a:r>
          </a:p>
        </p:txBody>
      </p:sp>
    </p:spTree>
    <p:extLst>
      <p:ext uri="{BB962C8B-B14F-4D97-AF65-F5344CB8AC3E}">
        <p14:creationId xmlns:p14="http://schemas.microsoft.com/office/powerpoint/2010/main" val="3906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BC14B0-470D-2C49-ABB2-12941B47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137EA-17BF-704E-AE4B-56FCE8AA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07C19-FA87-0642-8690-60A5B2729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95CE78-2FF7-2042-823A-D01FB422B8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ABC9B-4128-8D4E-9C83-1C7C599DED33}"/>
              </a:ext>
            </a:extLst>
          </p:cNvPr>
          <p:cNvSpPr txBox="1"/>
          <p:nvPr/>
        </p:nvSpPr>
        <p:spPr>
          <a:xfrm>
            <a:off x="1033087" y="3775463"/>
            <a:ext cx="6320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Risks weighted by cost impact. </a:t>
            </a:r>
          </a:p>
          <a:p>
            <a:r>
              <a:rPr lang="en-US" sz="1600" dirty="0"/>
              <a:t>Schedule delays from impact to critical path (basically from Solenoid risks) </a:t>
            </a:r>
          </a:p>
          <a:p>
            <a:r>
              <a:rPr lang="en-US" sz="1600" dirty="0"/>
              <a:t>are spread over all subsystems.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CAF2B6A-325F-C242-BB19-964925A8A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94" t="6644" r="4955" b="61290"/>
          <a:stretch/>
        </p:blipFill>
        <p:spPr>
          <a:xfrm>
            <a:off x="504994" y="418725"/>
            <a:ext cx="8313335" cy="2289983"/>
          </a:xfr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D1A67D8-7861-9065-8B15-73B342D8A6A2}"/>
              </a:ext>
            </a:extLst>
          </p:cNvPr>
          <p:cNvSpPr txBox="1">
            <a:spLocks/>
          </p:cNvSpPr>
          <p:nvPr/>
        </p:nvSpPr>
        <p:spPr>
          <a:xfrm>
            <a:off x="572558" y="2834083"/>
            <a:ext cx="7195278" cy="90631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505050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rgbClr val="505050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Lucida Grande" panose="020B0600040502020204" pitchFamily="34" charset="0"/>
                <a:ea typeface="ＭＳ Ｐゴシック" charset="0"/>
                <a:cs typeface="Lucida Grande" panose="020B06000405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1200" b="1" dirty="0"/>
              <a:t>Major Cost Increase Drivers (Diff):</a:t>
            </a:r>
          </a:p>
          <a:p>
            <a:pPr>
              <a:buFont typeface="Arial" charset="0"/>
              <a:buNone/>
            </a:pPr>
            <a:r>
              <a:rPr lang="en-US" sz="1200" dirty="0"/>
              <a:t>PS/DS Vendor Delays, COVID-related impacts, underestimated design complexity, lack of resources</a:t>
            </a:r>
          </a:p>
          <a:p>
            <a:pPr>
              <a:buFont typeface="Arial" charset="0"/>
              <a:buNone/>
            </a:pPr>
            <a:r>
              <a:rPr lang="en-US" sz="1200" b="1" dirty="0"/>
              <a:t>Major ETC: </a:t>
            </a:r>
            <a:r>
              <a:rPr lang="en-US" sz="1200" dirty="0"/>
              <a:t>Complete remaining Solenoid, Accelerator &amp; Detector fabrication/assembly; </a:t>
            </a:r>
          </a:p>
          <a:p>
            <a:pPr>
              <a:buFont typeface="Arial" charset="0"/>
              <a:buNone/>
            </a:pPr>
            <a:r>
              <a:rPr lang="en-US" sz="1200" dirty="0"/>
              <a:t>muon beamline component fabrication &amp; installation, detector installation &amp; commissioning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285EC-A53A-8081-2A0F-F7798E674A89}"/>
              </a:ext>
            </a:extLst>
          </p:cNvPr>
          <p:cNvSpPr txBox="1"/>
          <p:nvPr/>
        </p:nvSpPr>
        <p:spPr>
          <a:xfrm>
            <a:off x="3410854" y="2534000"/>
            <a:ext cx="19321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Helvetica" pitchFamily="2" charset="0"/>
              </a:rPr>
              <a:t>Exceeds TPC ($274M)</a:t>
            </a:r>
          </a:p>
        </p:txBody>
      </p:sp>
    </p:spTree>
    <p:extLst>
      <p:ext uri="{BB962C8B-B14F-4D97-AF65-F5344CB8AC3E}">
        <p14:creationId xmlns:p14="http://schemas.microsoft.com/office/powerpoint/2010/main" val="2232822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C48AEC-677C-D14E-B5C6-EC5904B27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Rebaseline</a:t>
            </a:r>
            <a:r>
              <a:rPr lang="en-US" dirty="0"/>
              <a:t> Ask (Cost)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38E92-67F0-0C4A-8AA1-E20BCD19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CD02A-F41C-4C4D-A6DC-3F7ECBA67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D58DD4-B21F-0C44-91E6-A955011ACD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4C0437CF-4B0E-214C-80B3-47F61EC5A1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572565"/>
              </p:ext>
            </p:extLst>
          </p:nvPr>
        </p:nvGraphicFramePr>
        <p:xfrm>
          <a:off x="290150" y="653529"/>
          <a:ext cx="4281849" cy="27301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52289">
                  <a:extLst>
                    <a:ext uri="{9D8B030D-6E8A-4147-A177-3AD203B41FA5}">
                      <a16:colId xmlns:a16="http://schemas.microsoft.com/office/drawing/2014/main" val="3330800812"/>
                    </a:ext>
                  </a:extLst>
                </a:gridCol>
                <a:gridCol w="1629560">
                  <a:extLst>
                    <a:ext uri="{9D8B030D-6E8A-4147-A177-3AD203B41FA5}">
                      <a16:colId xmlns:a16="http://schemas.microsoft.com/office/drawing/2014/main" val="1219510589"/>
                    </a:ext>
                  </a:extLst>
                </a:gridCol>
              </a:tblGrid>
              <a:tr h="4230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77222"/>
                  </a:ext>
                </a:extLst>
              </a:tr>
              <a:tr h="29111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EAC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Helvetica" pitchFamily="2" charset="0"/>
                        </a:rPr>
                        <a:t>$294.2M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383466"/>
                  </a:ext>
                </a:extLst>
              </a:tr>
              <a:tr h="3302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Estimate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Helvetica" pitchFamily="2" charset="0"/>
                        </a:rPr>
                        <a:t>$11.0M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931223"/>
                  </a:ext>
                </a:extLst>
              </a:tr>
              <a:tr h="48832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itchFamily="2" charset="0"/>
                        </a:rPr>
                        <a:t>Risk based contingency (90%CL)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Helvetica" pitchFamily="2" charset="0"/>
                        </a:rPr>
                        <a:t>$10.8M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054534"/>
                  </a:ext>
                </a:extLst>
              </a:tr>
              <a:tr h="28725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Helvetica" pitchFamily="2" charset="0"/>
                        </a:rPr>
                        <a:t>Total</a:t>
                      </a:r>
                      <a:r>
                        <a:rPr lang="en-US" sz="1400" dirty="0">
                          <a:latin typeface="Helvetica" pitchFamily="2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latin typeface="Helvetica" pitchFamily="2" charset="0"/>
                        </a:rPr>
                        <a:t>$316.0M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916967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Helvetica" pitchFamily="2" charset="0"/>
                        </a:rPr>
                        <a:t>COVID Impacts (Externals)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$15.2M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437919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Helvetica" pitchFamily="2" charset="0"/>
                        </a:rPr>
                        <a:t>Total (excl COVID Impacts)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$300.9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4855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9F84B06-3A37-5449-BFA0-6DBE6B62F658}"/>
              </a:ext>
            </a:extLst>
          </p:cNvPr>
          <p:cNvSpPr txBox="1"/>
          <p:nvPr/>
        </p:nvSpPr>
        <p:spPr>
          <a:xfrm>
            <a:off x="1412195" y="3523423"/>
            <a:ext cx="6258769" cy="954107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Mu2e Baseline TPC:   $273.677M              EAC: $294.2M (incl COVID)</a:t>
            </a:r>
          </a:p>
          <a:p>
            <a:r>
              <a:rPr lang="en-US" sz="1400" dirty="0"/>
              <a:t>Obligations-to-Date:   $258M		     Costs-to-Date (ACWP): $248M</a:t>
            </a:r>
          </a:p>
          <a:p>
            <a:r>
              <a:rPr lang="en-US" sz="1400" dirty="0"/>
              <a:t>Remaining budget:       $16M		     Costs-to-Go: $50.8M</a:t>
            </a:r>
          </a:p>
          <a:p>
            <a:r>
              <a:rPr lang="en-US" sz="1400" dirty="0"/>
              <a:t>							      (incl. $9M of open commitments)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79C27-5CA0-3046-A423-070043A217B0}"/>
              </a:ext>
            </a:extLst>
          </p:cNvPr>
          <p:cNvSpPr txBox="1"/>
          <p:nvPr/>
        </p:nvSpPr>
        <p:spPr>
          <a:xfrm>
            <a:off x="7623684" y="154313"/>
            <a:ext cx="129171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BA09D5-66E0-4A4A-BEAE-0D4C3ED89A63}"/>
              </a:ext>
            </a:extLst>
          </p:cNvPr>
          <p:cNvSpPr txBox="1"/>
          <p:nvPr/>
        </p:nvSpPr>
        <p:spPr>
          <a:xfrm>
            <a:off x="5145363" y="1521138"/>
            <a:ext cx="305090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>FY21-FY25 funding profile: $42.7M</a:t>
            </a:r>
          </a:p>
          <a:p>
            <a:r>
              <a:rPr lang="en-US" sz="1350" dirty="0">
                <a:latin typeface="Helvetica" pitchFamily="2" charset="0"/>
              </a:rPr>
              <a:t>Total funding : 273.7+42.7 = $316.4M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0BD06F-B025-CF4D-B7CD-6D830719DB21}"/>
              </a:ext>
            </a:extLst>
          </p:cNvPr>
          <p:cNvSpPr txBox="1"/>
          <p:nvPr/>
        </p:nvSpPr>
        <p:spPr>
          <a:xfrm>
            <a:off x="4961459" y="2941491"/>
            <a:ext cx="3740319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>10% cap</a:t>
            </a:r>
          </a:p>
          <a:p>
            <a:r>
              <a:rPr lang="en-US" sz="1350" dirty="0">
                <a:latin typeface="Helvetica" pitchFamily="2" charset="0"/>
              </a:rPr>
              <a:t>Original TPC*1.10 = $301.0M is ~$185k below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A22F59-D8D0-B742-AB75-C10A0CD400A7}"/>
              </a:ext>
            </a:extLst>
          </p:cNvPr>
          <p:cNvSpPr txBox="1"/>
          <p:nvPr/>
        </p:nvSpPr>
        <p:spPr>
          <a:xfrm>
            <a:off x="2568804" y="4424743"/>
            <a:ext cx="2223686" cy="30008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outerShdw blurRad="50800" dist="177105" dir="27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>Costs through June Status</a:t>
            </a:r>
          </a:p>
        </p:txBody>
      </p:sp>
    </p:spTree>
    <p:extLst>
      <p:ext uri="{BB962C8B-B14F-4D97-AF65-F5344CB8AC3E}">
        <p14:creationId xmlns:p14="http://schemas.microsoft.com/office/powerpoint/2010/main" val="2222090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D5B9B9F-4A6D-8F4D-808A-7D27302BECAE}"/>
              </a:ext>
            </a:extLst>
          </p:cNvPr>
          <p:cNvSpPr txBox="1">
            <a:spLocks/>
          </p:cNvSpPr>
          <p:nvPr/>
        </p:nvSpPr>
        <p:spPr>
          <a:xfrm>
            <a:off x="228603" y="728665"/>
            <a:ext cx="1979905" cy="395182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Detector Solenoid Fabrication at the vendor</a:t>
            </a:r>
          </a:p>
          <a:p>
            <a:r>
              <a:rPr lang="en-US" sz="1800" dirty="0"/>
              <a:t>Magnet Delivery November 2023</a:t>
            </a:r>
          </a:p>
          <a:p>
            <a:r>
              <a:rPr lang="en-US" sz="1800" dirty="0"/>
              <a:t>Installation, Checkout, Cooldown</a:t>
            </a:r>
          </a:p>
          <a:p>
            <a:r>
              <a:rPr lang="en-US" sz="1800" dirty="0"/>
              <a:t>KPP 3: Power DS Magnet</a:t>
            </a:r>
          </a:p>
          <a:p>
            <a:r>
              <a:rPr lang="en-US" sz="1800" dirty="0"/>
              <a:t>CD 4 Preparation and Review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3AF28-35BF-8142-851B-21B4E2DB0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&amp; Critical Path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39668-DB77-ED4A-B66D-5301ACE8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8AE40-9374-F444-9AB0-D62C3BC9E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8CE983-ACE0-414E-8181-62A662C22C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26D254-CF3D-D542-A017-2C498788A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" t="5805" r="7326" b="2074"/>
          <a:stretch/>
        </p:blipFill>
        <p:spPr>
          <a:xfrm rot="5400000">
            <a:off x="3447797" y="-807894"/>
            <a:ext cx="4280710" cy="675928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A3D2AB5-DBAF-E748-9E2F-FF98F212FFF8}"/>
              </a:ext>
            </a:extLst>
          </p:cNvPr>
          <p:cNvSpPr/>
          <p:nvPr/>
        </p:nvSpPr>
        <p:spPr>
          <a:xfrm>
            <a:off x="5324960" y="3010993"/>
            <a:ext cx="3547216" cy="49067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15B55-B9D7-5545-B00F-4BADAE70A182}"/>
              </a:ext>
            </a:extLst>
          </p:cNvPr>
          <p:cNvSpPr/>
          <p:nvPr/>
        </p:nvSpPr>
        <p:spPr>
          <a:xfrm>
            <a:off x="5335045" y="2785738"/>
            <a:ext cx="3547216" cy="16266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1E1DB4-BBBF-B94D-95F1-706D730DC00B}"/>
              </a:ext>
            </a:extLst>
          </p:cNvPr>
          <p:cNvSpPr txBox="1"/>
          <p:nvPr/>
        </p:nvSpPr>
        <p:spPr>
          <a:xfrm>
            <a:off x="4156884" y="2763795"/>
            <a:ext cx="10893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Power DS Magnet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B005E3-DA9D-BC4B-9A2F-2C2193BB658F}"/>
              </a:ext>
            </a:extLst>
          </p:cNvPr>
          <p:cNvSpPr txBox="1"/>
          <p:nvPr/>
        </p:nvSpPr>
        <p:spPr>
          <a:xfrm>
            <a:off x="4480595" y="3134115"/>
            <a:ext cx="77376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CD 4 Prep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5DD937-7677-6749-83BD-6A967AC6E2B0}"/>
              </a:ext>
            </a:extLst>
          </p:cNvPr>
          <p:cNvSpPr/>
          <p:nvPr/>
        </p:nvSpPr>
        <p:spPr>
          <a:xfrm>
            <a:off x="5324964" y="1705897"/>
            <a:ext cx="3552786" cy="1062517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755890-8460-D54C-9E1B-1378B8264FDA}"/>
              </a:ext>
            </a:extLst>
          </p:cNvPr>
          <p:cNvSpPr txBox="1"/>
          <p:nvPr/>
        </p:nvSpPr>
        <p:spPr>
          <a:xfrm>
            <a:off x="4485844" y="1918822"/>
            <a:ext cx="773768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Installation, checkout,</a:t>
            </a:r>
          </a:p>
          <a:p>
            <a:r>
              <a:rPr lang="en-US" sz="900" dirty="0">
                <a:latin typeface="Helvetica" pitchFamily="2" charset="0"/>
              </a:rPr>
              <a:t>cooldown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9C1026-5FA1-6644-88B5-8EFEC056D89C}"/>
              </a:ext>
            </a:extLst>
          </p:cNvPr>
          <p:cNvSpPr txBox="1"/>
          <p:nvPr/>
        </p:nvSpPr>
        <p:spPr>
          <a:xfrm>
            <a:off x="3397247" y="1589266"/>
            <a:ext cx="18500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Magnet Delivery! November 2023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67D61A-B93D-A843-8897-48DFA2738DE1}"/>
              </a:ext>
            </a:extLst>
          </p:cNvPr>
          <p:cNvSpPr/>
          <p:nvPr/>
        </p:nvSpPr>
        <p:spPr>
          <a:xfrm>
            <a:off x="5324964" y="1610178"/>
            <a:ext cx="3547216" cy="10213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9C2C43-8C53-6248-8E3F-D467D206936D}"/>
              </a:ext>
            </a:extLst>
          </p:cNvPr>
          <p:cNvSpPr txBox="1"/>
          <p:nvPr/>
        </p:nvSpPr>
        <p:spPr>
          <a:xfrm>
            <a:off x="4464370" y="1035159"/>
            <a:ext cx="7737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Vendor work on Detector Solenoid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752CB2-65CC-9749-A95A-56A9008C19A2}"/>
              </a:ext>
            </a:extLst>
          </p:cNvPr>
          <p:cNvSpPr/>
          <p:nvPr/>
        </p:nvSpPr>
        <p:spPr>
          <a:xfrm>
            <a:off x="5324963" y="998031"/>
            <a:ext cx="3547212" cy="615617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9158FF-CC5C-2949-8823-19ACDAB45077}"/>
              </a:ext>
            </a:extLst>
          </p:cNvPr>
          <p:cNvSpPr txBox="1"/>
          <p:nvPr/>
        </p:nvSpPr>
        <p:spPr>
          <a:xfrm>
            <a:off x="7623684" y="154313"/>
            <a:ext cx="129171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2473607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E8C697-FCE9-EB49-960D-2F5D42951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719138"/>
            <a:ext cx="4853352" cy="3819801"/>
          </a:xfrm>
        </p:spPr>
        <p:txBody>
          <a:bodyPr/>
          <a:lstStyle/>
          <a:p>
            <a:r>
              <a:rPr lang="en-US" dirty="0"/>
              <a:t>A Memorandum of Agreement (MOA) between the Mu2e Project and the Laboratory has been written and agreed to by all parties. </a:t>
            </a:r>
          </a:p>
          <a:p>
            <a:endParaRPr lang="en-US" dirty="0"/>
          </a:p>
          <a:p>
            <a:pPr lvl="1"/>
            <a:r>
              <a:rPr lang="en-US" dirty="0"/>
              <a:t>Communicates Project resource needs to the laboratory</a:t>
            </a:r>
          </a:p>
          <a:p>
            <a:pPr lvl="1"/>
            <a:r>
              <a:rPr lang="en-US" dirty="0"/>
              <a:t>Allows for resource planning by both the Lab and the Project (in the case of lab resource shortfalls)</a:t>
            </a:r>
          </a:p>
          <a:p>
            <a:pPr lvl="1"/>
            <a:r>
              <a:rPr lang="en-US" dirty="0"/>
              <a:t>Helps to ensure strong support going forward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FF0A15-6A95-C546-89ED-6D478488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Memorandum of Agreement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5080E-AF9A-EA44-8125-1C929E91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67FCB-C673-F54C-B73E-13170A0A7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261210-91E8-3A4D-85B6-A6E5D6DFCC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50B97-8927-6D41-B550-70AFC756C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856" y="188815"/>
            <a:ext cx="3293990" cy="424668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263822" dir="21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902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5319652-9B84-D845-A61F-89896897DBB0}"/>
              </a:ext>
            </a:extLst>
          </p:cNvPr>
          <p:cNvSpPr txBox="1"/>
          <p:nvPr/>
        </p:nvSpPr>
        <p:spPr>
          <a:xfrm>
            <a:off x="5764606" y="2042025"/>
            <a:ext cx="598926" cy="430887"/>
          </a:xfrm>
          <a:prstGeom prst="rect">
            <a:avLst/>
          </a:prstGeom>
          <a:solidFill>
            <a:srgbClr val="FFFFFF"/>
          </a:solidFill>
        </p:spPr>
        <p:txBody>
          <a:bodyPr wrap="square" lIns="0" rIns="0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Project Closeout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1FF04F8-27D5-0A46-B271-FEC157C3DEB2}"/>
              </a:ext>
            </a:extLst>
          </p:cNvPr>
          <p:cNvSpPr/>
          <p:nvPr/>
        </p:nvSpPr>
        <p:spPr>
          <a:xfrm>
            <a:off x="5873619" y="2439019"/>
            <a:ext cx="385898" cy="258692"/>
          </a:xfrm>
          <a:prstGeom prst="rect">
            <a:avLst/>
          </a:prstGeom>
          <a:gradFill flip="none" rotWithShape="1">
            <a:gsLst>
              <a:gs pos="77000">
                <a:srgbClr val="DA592A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 dirty="0">
              <a:solidFill>
                <a:srgbClr val="000000"/>
              </a:solidFill>
              <a:latin typeface="Arial"/>
              <a:ea typeface="+mn-ea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3A178-3FED-874E-8BC7-DAE55BF5B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DD7B3-2252-CA4B-9EE9-F54DA280E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A0DB9B-E8F8-3647-A83F-18C41BBFFB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27C79F5-AD86-8D45-AC48-FDE9856C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96A27-B6AA-F54C-BA30-56E5DDB7CD5C}"/>
              </a:ext>
            </a:extLst>
          </p:cNvPr>
          <p:cNvCxnSpPr>
            <a:cxnSpLocks/>
          </p:cNvCxnSpPr>
          <p:nvPr/>
        </p:nvCxnSpPr>
        <p:spPr>
          <a:xfrm flipV="1">
            <a:off x="1150138" y="509723"/>
            <a:ext cx="0" cy="3592877"/>
          </a:xfrm>
          <a:prstGeom prst="line">
            <a:avLst/>
          </a:prstGeom>
          <a:noFill/>
          <a:ln w="25400" cap="flat" cmpd="sng" algn="ctr">
            <a:solidFill>
              <a:srgbClr val="404040"/>
            </a:solidFill>
            <a:prstDash val="soli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45CBCF-0F10-CC47-8E71-0B060EC679BB}"/>
              </a:ext>
            </a:extLst>
          </p:cNvPr>
          <p:cNvCxnSpPr>
            <a:cxnSpLocks/>
          </p:cNvCxnSpPr>
          <p:nvPr/>
        </p:nvCxnSpPr>
        <p:spPr>
          <a:xfrm>
            <a:off x="384342" y="509723"/>
            <a:ext cx="0" cy="401750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725D7A-312A-A743-8C87-A4930B686697}"/>
              </a:ext>
            </a:extLst>
          </p:cNvPr>
          <p:cNvCxnSpPr>
            <a:cxnSpLocks/>
          </p:cNvCxnSpPr>
          <p:nvPr/>
        </p:nvCxnSpPr>
        <p:spPr>
          <a:xfrm>
            <a:off x="1921042" y="509723"/>
            <a:ext cx="0" cy="401750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6F3EB8-EF71-334E-A730-D6F7D5C2047A}"/>
              </a:ext>
            </a:extLst>
          </p:cNvPr>
          <p:cNvCxnSpPr>
            <a:cxnSpLocks/>
          </p:cNvCxnSpPr>
          <p:nvPr/>
        </p:nvCxnSpPr>
        <p:spPr>
          <a:xfrm>
            <a:off x="3464092" y="509723"/>
            <a:ext cx="0" cy="401750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70FD1D-EB86-F04E-9797-928137EB394B}"/>
              </a:ext>
            </a:extLst>
          </p:cNvPr>
          <p:cNvCxnSpPr>
            <a:cxnSpLocks/>
          </p:cNvCxnSpPr>
          <p:nvPr/>
        </p:nvCxnSpPr>
        <p:spPr>
          <a:xfrm>
            <a:off x="5000792" y="509723"/>
            <a:ext cx="0" cy="401750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CADAC6-994F-C44B-A52A-884F28B4C874}"/>
              </a:ext>
            </a:extLst>
          </p:cNvPr>
          <p:cNvCxnSpPr>
            <a:cxnSpLocks/>
          </p:cNvCxnSpPr>
          <p:nvPr/>
        </p:nvCxnSpPr>
        <p:spPr>
          <a:xfrm>
            <a:off x="6543842" y="509723"/>
            <a:ext cx="0" cy="4017509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85BE40-679C-3F4F-8B3D-B958C773676F}"/>
              </a:ext>
            </a:extLst>
          </p:cNvPr>
          <p:cNvCxnSpPr>
            <a:cxnSpLocks/>
          </p:cNvCxnSpPr>
          <p:nvPr/>
        </p:nvCxnSpPr>
        <p:spPr>
          <a:xfrm>
            <a:off x="8086892" y="509722"/>
            <a:ext cx="0" cy="4062900"/>
          </a:xfrm>
          <a:prstGeom prst="line">
            <a:avLst/>
          </a:prstGeom>
          <a:noFill/>
          <a:ln w="12700" cap="flat" cmpd="sng" algn="ctr">
            <a:solidFill>
              <a:srgbClr val="404040"/>
            </a:solidFill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2AB01D3-D74B-A749-A3DE-A8A20F558F33}"/>
              </a:ext>
            </a:extLst>
          </p:cNvPr>
          <p:cNvSpPr/>
          <p:nvPr/>
        </p:nvSpPr>
        <p:spPr>
          <a:xfrm>
            <a:off x="0" y="3860040"/>
            <a:ext cx="9144000" cy="908050"/>
          </a:xfrm>
          <a:prstGeom prst="rightArrow">
            <a:avLst>
              <a:gd name="adj1" fmla="val 50000"/>
              <a:gd name="adj2" fmla="val 38112"/>
            </a:avLst>
          </a:prstGeom>
          <a:gradFill flip="none" rotWithShape="1">
            <a:gsLst>
              <a:gs pos="0">
                <a:srgbClr val="519A24">
                  <a:lumMod val="50000"/>
                </a:srgbClr>
              </a:gs>
              <a:gs pos="92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966CDE-BFDE-F347-91B5-2A7C2CEFB57F}"/>
              </a:ext>
            </a:extLst>
          </p:cNvPr>
          <p:cNvSpPr txBox="1"/>
          <p:nvPr/>
        </p:nvSpPr>
        <p:spPr>
          <a:xfrm>
            <a:off x="77814" y="4502888"/>
            <a:ext cx="8986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ea typeface="ＭＳ Ｐゴシック" charset="0"/>
              </a:rPr>
              <a:t>                    FY22                              FY23                              FY24                              FY25                                FY26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96D70E-F33E-C84B-A8C7-75E6014A2683}"/>
              </a:ext>
            </a:extLst>
          </p:cNvPr>
          <p:cNvSpPr/>
          <p:nvPr/>
        </p:nvSpPr>
        <p:spPr>
          <a:xfrm>
            <a:off x="1165863" y="600590"/>
            <a:ext cx="1236797" cy="175743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 Fabrication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D2CF81-119A-A041-BB85-686D4C97AC58}"/>
              </a:ext>
            </a:extLst>
          </p:cNvPr>
          <p:cNvSpPr/>
          <p:nvPr/>
        </p:nvSpPr>
        <p:spPr>
          <a:xfrm>
            <a:off x="1148553" y="1282611"/>
            <a:ext cx="2415022" cy="180472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DS Fabrication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F118E7-B326-F34C-A50E-3CE66D4AC4C8}"/>
              </a:ext>
            </a:extLst>
          </p:cNvPr>
          <p:cNvSpPr/>
          <p:nvPr/>
        </p:nvSpPr>
        <p:spPr>
          <a:xfrm>
            <a:off x="1148554" y="955609"/>
            <a:ext cx="2257106" cy="184050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TS Fabrication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CE50FE-4220-A146-A524-3278C5434912}"/>
              </a:ext>
            </a:extLst>
          </p:cNvPr>
          <p:cNvSpPr/>
          <p:nvPr/>
        </p:nvSpPr>
        <p:spPr>
          <a:xfrm>
            <a:off x="1165862" y="2578474"/>
            <a:ext cx="4029729" cy="215981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Tracker Construction/Installation/Integration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85C233-3EEB-884D-99D0-8965777EE9BA}"/>
              </a:ext>
            </a:extLst>
          </p:cNvPr>
          <p:cNvSpPr/>
          <p:nvPr/>
        </p:nvSpPr>
        <p:spPr>
          <a:xfrm>
            <a:off x="1165862" y="2898915"/>
            <a:ext cx="3736560" cy="181073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Calorimeter Construction/Installation/Integration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47C13C-C05F-414E-AE35-2398B5C16B48}"/>
              </a:ext>
            </a:extLst>
          </p:cNvPr>
          <p:cNvSpPr/>
          <p:nvPr/>
        </p:nvSpPr>
        <p:spPr>
          <a:xfrm>
            <a:off x="1165863" y="3195560"/>
            <a:ext cx="3475667" cy="196902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Cosmic Ray Veto/”Installation”/Integration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3EDD0F-41BE-0B40-98FD-14F9483011FD}"/>
              </a:ext>
            </a:extLst>
          </p:cNvPr>
          <p:cNvSpPr/>
          <p:nvPr/>
        </p:nvSpPr>
        <p:spPr>
          <a:xfrm>
            <a:off x="1165862" y="2254297"/>
            <a:ext cx="4264893" cy="186921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TDAQ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CA85E5-4DA7-0046-A42D-1ACC524A3BC4}"/>
              </a:ext>
            </a:extLst>
          </p:cNvPr>
          <p:cNvSpPr txBox="1"/>
          <p:nvPr/>
        </p:nvSpPr>
        <p:spPr>
          <a:xfrm>
            <a:off x="1952670" y="74975"/>
            <a:ext cx="935584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100" b="1" dirty="0">
                <a:solidFill>
                  <a:srgbClr val="40404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Current CD-4 Milestone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4E7214-F094-E245-AFE6-4C51F019793C}"/>
              </a:ext>
            </a:extLst>
          </p:cNvPr>
          <p:cNvSpPr/>
          <p:nvPr/>
        </p:nvSpPr>
        <p:spPr>
          <a:xfrm>
            <a:off x="5196854" y="3495188"/>
            <a:ext cx="274320" cy="186921"/>
          </a:xfrm>
          <a:prstGeom prst="rect">
            <a:avLst/>
          </a:prstGeom>
          <a:gradFill flip="none" rotWithShape="1">
            <a:gsLst>
              <a:gs pos="77000">
                <a:srgbClr val="DA592A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 dirty="0">
              <a:solidFill>
                <a:srgbClr val="000000"/>
              </a:solidFill>
              <a:latin typeface="Arial"/>
              <a:ea typeface="+mn-ea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2BC6C1-798B-FD4C-A3C4-DE2C9881AA8A}"/>
              </a:ext>
            </a:extLst>
          </p:cNvPr>
          <p:cNvSpPr/>
          <p:nvPr/>
        </p:nvSpPr>
        <p:spPr>
          <a:xfrm>
            <a:off x="2423029" y="1564711"/>
            <a:ext cx="3349453" cy="186002"/>
          </a:xfrm>
          <a:prstGeom prst="rect">
            <a:avLst/>
          </a:prstGeom>
          <a:gradFill flip="none" rotWithShape="1">
            <a:gsLst>
              <a:gs pos="77000">
                <a:srgbClr val="DA592A">
                  <a:lumMod val="20000"/>
                  <a:lumOff val="8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kern="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184C47-F909-F34F-B467-BED12F834975}"/>
              </a:ext>
            </a:extLst>
          </p:cNvPr>
          <p:cNvSpPr/>
          <p:nvPr/>
        </p:nvSpPr>
        <p:spPr>
          <a:xfrm>
            <a:off x="3766549" y="3482993"/>
            <a:ext cx="15488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Cosmic Ray System Test</a:t>
            </a:r>
          </a:p>
        </p:txBody>
      </p:sp>
      <p:sp>
        <p:nvSpPr>
          <p:cNvPr id="29" name="Diamond 28">
            <a:extLst>
              <a:ext uri="{FF2B5EF4-FFF2-40B4-BE49-F238E27FC236}">
                <a16:creationId xmlns:a16="http://schemas.microsoft.com/office/drawing/2014/main" id="{190D2CC8-0327-D746-9C53-986A330D6078}"/>
              </a:ext>
            </a:extLst>
          </p:cNvPr>
          <p:cNvSpPr>
            <a:spLocks noChangeAspect="1"/>
          </p:cNvSpPr>
          <p:nvPr/>
        </p:nvSpPr>
        <p:spPr>
          <a:xfrm>
            <a:off x="5560313" y="3842171"/>
            <a:ext cx="234315" cy="234315"/>
          </a:xfrm>
          <a:prstGeom prst="diamond">
            <a:avLst/>
          </a:prstGeom>
          <a:solidFill>
            <a:schemeClr val="tx1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A7B78956-815F-2340-AFB6-F163FB2CEE94}"/>
              </a:ext>
            </a:extLst>
          </p:cNvPr>
          <p:cNvSpPr>
            <a:spLocks noChangeAspect="1"/>
          </p:cNvSpPr>
          <p:nvPr/>
        </p:nvSpPr>
        <p:spPr>
          <a:xfrm>
            <a:off x="5497145" y="3460098"/>
            <a:ext cx="234315" cy="234315"/>
          </a:xfrm>
          <a:prstGeom prst="diamond">
            <a:avLst/>
          </a:prstGeom>
          <a:solidFill>
            <a:schemeClr val="tx1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9A11A9BD-84F3-5F41-8EC7-0004B37DCB81}"/>
              </a:ext>
            </a:extLst>
          </p:cNvPr>
          <p:cNvSpPr>
            <a:spLocks noChangeAspect="1"/>
          </p:cNvSpPr>
          <p:nvPr/>
        </p:nvSpPr>
        <p:spPr>
          <a:xfrm>
            <a:off x="5660102" y="3833552"/>
            <a:ext cx="234315" cy="234315"/>
          </a:xfrm>
          <a:prstGeom prst="diamond">
            <a:avLst/>
          </a:prstGeom>
          <a:solidFill>
            <a:schemeClr val="tx1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C8917-0292-0A4A-B321-DBACC6D97937}"/>
              </a:ext>
            </a:extLst>
          </p:cNvPr>
          <p:cNvSpPr/>
          <p:nvPr/>
        </p:nvSpPr>
        <p:spPr>
          <a:xfrm>
            <a:off x="5412879" y="3079988"/>
            <a:ext cx="9380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Detector KPP</a:t>
            </a:r>
          </a:p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Feb 2025</a:t>
            </a:r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818EC989-EF11-7A4D-A7F0-A0F25FCBB1E7}"/>
              </a:ext>
            </a:extLst>
          </p:cNvPr>
          <p:cNvSpPr>
            <a:spLocks noChangeAspect="1"/>
          </p:cNvSpPr>
          <p:nvPr/>
        </p:nvSpPr>
        <p:spPr>
          <a:xfrm>
            <a:off x="6143621" y="3855176"/>
            <a:ext cx="234315" cy="234315"/>
          </a:xfrm>
          <a:prstGeom prst="diamond">
            <a:avLst/>
          </a:prstGeom>
          <a:solidFill>
            <a:srgbClr val="FF0000"/>
          </a:solidFill>
          <a:ln w="9525" cap="flat" cmpd="sng" algn="ctr">
            <a:solidFill>
              <a:srgbClr val="40404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F82A72-C324-7C48-972C-B549CE55493F}"/>
              </a:ext>
            </a:extLst>
          </p:cNvPr>
          <p:cNvCxnSpPr>
            <a:cxnSpLocks/>
          </p:cNvCxnSpPr>
          <p:nvPr/>
        </p:nvCxnSpPr>
        <p:spPr>
          <a:xfrm flipV="1">
            <a:off x="4422268" y="1370463"/>
            <a:ext cx="0" cy="26691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C4826A-6BA2-8642-8BDA-8FCA65F7F2CE}"/>
              </a:ext>
            </a:extLst>
          </p:cNvPr>
          <p:cNvCxnSpPr>
            <a:cxnSpLocks/>
          </p:cNvCxnSpPr>
          <p:nvPr/>
        </p:nvCxnSpPr>
        <p:spPr>
          <a:xfrm>
            <a:off x="4464138" y="1673666"/>
            <a:ext cx="1280796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F417A9-ACB1-154B-B48B-B95DA9BE68A6}"/>
              </a:ext>
            </a:extLst>
          </p:cNvPr>
          <p:cNvCxnSpPr>
            <a:cxnSpLocks/>
          </p:cNvCxnSpPr>
          <p:nvPr/>
        </p:nvCxnSpPr>
        <p:spPr>
          <a:xfrm flipV="1">
            <a:off x="5744934" y="1656851"/>
            <a:ext cx="0" cy="91974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776535-274B-4A46-9018-9BEB5345A6A3}"/>
              </a:ext>
            </a:extLst>
          </p:cNvPr>
          <p:cNvCxnSpPr>
            <a:cxnSpLocks/>
          </p:cNvCxnSpPr>
          <p:nvPr/>
        </p:nvCxnSpPr>
        <p:spPr>
          <a:xfrm flipV="1">
            <a:off x="5727012" y="2565358"/>
            <a:ext cx="520153" cy="639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1BA7446-DF7C-2943-9DA0-F5784CD183EB}"/>
              </a:ext>
            </a:extLst>
          </p:cNvPr>
          <p:cNvSpPr/>
          <p:nvPr/>
        </p:nvSpPr>
        <p:spPr>
          <a:xfrm>
            <a:off x="6237804" y="3557567"/>
            <a:ext cx="11769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Project Complete</a:t>
            </a:r>
          </a:p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June 2025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FDCCE59-D0EB-E347-A64A-72205F9B416A}"/>
              </a:ext>
            </a:extLst>
          </p:cNvPr>
          <p:cNvSpPr>
            <a:spLocks noChangeAspect="1"/>
          </p:cNvSpPr>
          <p:nvPr/>
        </p:nvSpPr>
        <p:spPr>
          <a:xfrm>
            <a:off x="4372698" y="1637373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D74DE66-72B4-C341-83B0-90EF7E669AE5}"/>
              </a:ext>
            </a:extLst>
          </p:cNvPr>
          <p:cNvSpPr>
            <a:spLocks noChangeAspect="1"/>
          </p:cNvSpPr>
          <p:nvPr/>
        </p:nvSpPr>
        <p:spPr>
          <a:xfrm>
            <a:off x="6026658" y="2521321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985280-0DD1-B744-8DA3-A9CFC919E7E1}"/>
              </a:ext>
            </a:extLst>
          </p:cNvPr>
          <p:cNvSpPr/>
          <p:nvPr/>
        </p:nvSpPr>
        <p:spPr>
          <a:xfrm>
            <a:off x="4963291" y="3733761"/>
            <a:ext cx="7425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Acc KPP </a:t>
            </a:r>
          </a:p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Mar 2025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298A13-E360-F744-BDE6-0EDE289B51F7}"/>
              </a:ext>
            </a:extLst>
          </p:cNvPr>
          <p:cNvSpPr txBox="1"/>
          <p:nvPr/>
        </p:nvSpPr>
        <p:spPr>
          <a:xfrm>
            <a:off x="6986697" y="2324769"/>
            <a:ext cx="2066467" cy="954107"/>
          </a:xfrm>
          <a:prstGeom prst="rect">
            <a:avLst/>
          </a:prstGeom>
          <a:solidFill>
            <a:schemeClr val="bg1"/>
          </a:solidFill>
          <a:ln>
            <a:solidFill>
              <a:srgbClr val="50504E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0504E"/>
                </a:solidFill>
              </a:rPr>
              <a:t>Early date. Schedule float based on risk analysis will be used to determine new CD-4 date for BCP.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178B0BF-BDBC-364B-B30F-D2E7DCCE6260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6282754" y="2801823"/>
            <a:ext cx="703943" cy="744361"/>
          </a:xfrm>
          <a:prstGeom prst="line">
            <a:avLst/>
          </a:prstGeom>
          <a:ln>
            <a:solidFill>
              <a:srgbClr val="50504E"/>
            </a:solidFill>
            <a:head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C801E9E-9D57-C440-97A4-9B1AC701BCB4}"/>
              </a:ext>
            </a:extLst>
          </p:cNvPr>
          <p:cNvSpPr txBox="1"/>
          <p:nvPr/>
        </p:nvSpPr>
        <p:spPr>
          <a:xfrm rot="16200000">
            <a:off x="718898" y="2254295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April 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EDF4A84-D26E-8345-81CB-AA305753C87A}"/>
              </a:ext>
            </a:extLst>
          </p:cNvPr>
          <p:cNvSpPr>
            <a:spLocks noChangeAspect="1"/>
          </p:cNvSpPr>
          <p:nvPr/>
        </p:nvSpPr>
        <p:spPr>
          <a:xfrm>
            <a:off x="3297351" y="132384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0A00B57-A1F1-DD40-A74B-59EBE3C59745}"/>
              </a:ext>
            </a:extLst>
          </p:cNvPr>
          <p:cNvCxnSpPr>
            <a:cxnSpLocks/>
          </p:cNvCxnSpPr>
          <p:nvPr/>
        </p:nvCxnSpPr>
        <p:spPr>
          <a:xfrm flipV="1">
            <a:off x="3384370" y="1375004"/>
            <a:ext cx="1037899" cy="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6906923-73CE-7541-AF06-95D90C6BED71}"/>
              </a:ext>
            </a:extLst>
          </p:cNvPr>
          <p:cNvCxnSpPr>
            <a:cxnSpLocks/>
            <a:stCxn id="48" idx="2"/>
          </p:cNvCxnSpPr>
          <p:nvPr/>
        </p:nvCxnSpPr>
        <p:spPr>
          <a:xfrm flipV="1">
            <a:off x="6265161" y="492206"/>
            <a:ext cx="0" cy="4047895"/>
          </a:xfrm>
          <a:prstGeom prst="line">
            <a:avLst/>
          </a:prstGeom>
          <a:noFill/>
          <a:ln w="25400" cap="flat" cmpd="sng" algn="ctr">
            <a:solidFill>
              <a:srgbClr val="519A24">
                <a:lumMod val="75000"/>
              </a:srgbClr>
            </a:solidFill>
            <a:prstDash val="solid"/>
          </a:ln>
          <a:effectLst/>
        </p:spPr>
      </p:cxnSp>
      <p:sp>
        <p:nvSpPr>
          <p:cNvPr id="48" name="Diamond 47">
            <a:extLst>
              <a:ext uri="{FF2B5EF4-FFF2-40B4-BE49-F238E27FC236}">
                <a16:creationId xmlns:a16="http://schemas.microsoft.com/office/drawing/2014/main" id="{2B7578E7-B865-6B46-A60D-8D031E159DD6}"/>
              </a:ext>
            </a:extLst>
          </p:cNvPr>
          <p:cNvSpPr>
            <a:spLocks noChangeAspect="1"/>
          </p:cNvSpPr>
          <p:nvPr/>
        </p:nvSpPr>
        <p:spPr>
          <a:xfrm>
            <a:off x="6148004" y="4305785"/>
            <a:ext cx="234315" cy="234315"/>
          </a:xfrm>
          <a:prstGeom prst="diamond">
            <a:avLst/>
          </a:prstGeom>
          <a:solidFill>
            <a:srgbClr val="519A24">
              <a:lumMod val="75000"/>
            </a:srgbClr>
          </a:solidFill>
          <a:ln w="9525" cap="flat" cmpd="sng" algn="ctr">
            <a:solidFill>
              <a:srgbClr val="519A24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03DBA1-1023-B44E-9D95-775BA256A769}"/>
              </a:ext>
            </a:extLst>
          </p:cNvPr>
          <p:cNvSpPr txBox="1"/>
          <p:nvPr/>
        </p:nvSpPr>
        <p:spPr>
          <a:xfrm>
            <a:off x="6186689" y="117585"/>
            <a:ext cx="288492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43" indent="-28574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4E"/>
                </a:solidFill>
                <a:latin typeface="Helvetica" pitchFamily="2" charset="0"/>
              </a:rPr>
              <a:t>Delays from Solenoid vendor, COVID impacts and resource availability pushed completion date past CD-4 milestone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25F4727-EF63-3C49-BD71-76D4111F74FC}"/>
              </a:ext>
            </a:extLst>
          </p:cNvPr>
          <p:cNvSpPr/>
          <p:nvPr/>
        </p:nvSpPr>
        <p:spPr>
          <a:xfrm>
            <a:off x="1166201" y="1895770"/>
            <a:ext cx="4450051" cy="192989"/>
          </a:xfrm>
          <a:prstGeom prst="rect">
            <a:avLst/>
          </a:prstGeom>
          <a:gradFill flip="none" rotWithShape="1">
            <a:gsLst>
              <a:gs pos="69000">
                <a:srgbClr val="519A24">
                  <a:lumMod val="40000"/>
                  <a:lumOff val="60000"/>
                </a:srgb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rgbClr val="404040"/>
            </a:solidFill>
            <a:prstDash val="solid"/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Accelerator and Beamline Construction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720F88B-5875-B64F-AE80-BE376F523B92}"/>
              </a:ext>
            </a:extLst>
          </p:cNvPr>
          <p:cNvCxnSpPr>
            <a:cxnSpLocks/>
            <a:stCxn id="52" idx="2"/>
          </p:cNvCxnSpPr>
          <p:nvPr/>
        </p:nvCxnSpPr>
        <p:spPr>
          <a:xfrm flipV="1">
            <a:off x="2305871" y="492206"/>
            <a:ext cx="0" cy="4047895"/>
          </a:xfrm>
          <a:prstGeom prst="line">
            <a:avLst/>
          </a:prstGeom>
          <a:noFill/>
          <a:ln w="25400" cap="flat" cmpd="sng" algn="ctr">
            <a:solidFill>
              <a:srgbClr val="519A24">
                <a:lumMod val="75000"/>
              </a:srgbClr>
            </a:solidFill>
            <a:prstDash val="solid"/>
          </a:ln>
          <a:effectLst/>
        </p:spPr>
      </p:cxnSp>
      <p:sp>
        <p:nvSpPr>
          <p:cNvPr id="52" name="Diamond 51">
            <a:extLst>
              <a:ext uri="{FF2B5EF4-FFF2-40B4-BE49-F238E27FC236}">
                <a16:creationId xmlns:a16="http://schemas.microsoft.com/office/drawing/2014/main" id="{5C4C506B-EA10-7848-B04F-71ED333E42C2}"/>
              </a:ext>
            </a:extLst>
          </p:cNvPr>
          <p:cNvSpPr>
            <a:spLocks noChangeAspect="1"/>
          </p:cNvSpPr>
          <p:nvPr/>
        </p:nvSpPr>
        <p:spPr>
          <a:xfrm>
            <a:off x="2188714" y="4305785"/>
            <a:ext cx="234315" cy="234315"/>
          </a:xfrm>
          <a:prstGeom prst="diamond">
            <a:avLst/>
          </a:prstGeom>
          <a:solidFill>
            <a:srgbClr val="519A24">
              <a:lumMod val="75000"/>
            </a:srgbClr>
          </a:solidFill>
          <a:ln w="9525" cap="flat" cmpd="sng" algn="ctr">
            <a:solidFill>
              <a:srgbClr val="519A24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brightRoom" dir="t"/>
          </a:scene3d>
          <a:sp3d prstMaterial="powder"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FCF09C5-DE54-0F42-A128-E5B7DDBF5DA3}"/>
              </a:ext>
            </a:extLst>
          </p:cNvPr>
          <p:cNvSpPr/>
          <p:nvPr/>
        </p:nvSpPr>
        <p:spPr>
          <a:xfrm>
            <a:off x="2907685" y="1515106"/>
            <a:ext cx="24862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Solenoid Installation and Commissioning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8233040-0CE0-064D-9FDC-BD4F22222225}"/>
              </a:ext>
            </a:extLst>
          </p:cNvPr>
          <p:cNvSpPr/>
          <p:nvPr/>
        </p:nvSpPr>
        <p:spPr>
          <a:xfrm>
            <a:off x="5535520" y="4079784"/>
            <a:ext cx="9284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Solenoid KPP</a:t>
            </a:r>
          </a:p>
          <a:p>
            <a:r>
              <a:rPr lang="en-US" sz="1100" dirty="0">
                <a:solidFill>
                  <a:srgbClr val="404040"/>
                </a:solidFill>
                <a:ea typeface="ＭＳ Ｐゴシック" charset="0"/>
              </a:rPr>
              <a:t>Apr 2025</a:t>
            </a:r>
          </a:p>
        </p:txBody>
      </p:sp>
    </p:spTree>
    <p:extLst>
      <p:ext uri="{BB962C8B-B14F-4D97-AF65-F5344CB8AC3E}">
        <p14:creationId xmlns:p14="http://schemas.microsoft.com/office/powerpoint/2010/main" val="749309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03AA7E-5C14-DCBA-EA90-ED5658CB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005533">
            <a:off x="2129528" y="1589649"/>
            <a:ext cx="5291921" cy="139270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/>
            <a:r>
              <a:rPr lang="en-IT" dirty="0"/>
              <a:t>ADDITIONAL MATERIAL</a:t>
            </a:r>
            <a:br>
              <a:rPr lang="en-IT" dirty="0"/>
            </a:br>
            <a:endParaRPr lang="en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26BC1-66B6-1122-68BB-2A10B9B154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4E2E-DA79-2AC0-DA83-221A450E3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D7C7B-E8BC-5339-1C75-EC94C52B5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28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F53F2F-9335-7B47-BB7F-D47C0305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Rebaseline</a:t>
            </a:r>
            <a:r>
              <a:rPr lang="en-US" dirty="0"/>
              <a:t> Ask (Schedule)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CC202-8FD5-8B45-BE86-7156A6B8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AF978-453D-EB41-82B5-E13EFC5F8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D942A5-FD9C-7845-88DE-EE7D30B3E5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6B3C506A-03FB-A944-9649-F7B6E6F23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288773"/>
              </p:ext>
            </p:extLst>
          </p:nvPr>
        </p:nvGraphicFramePr>
        <p:xfrm>
          <a:off x="1154234" y="1473558"/>
          <a:ext cx="5531778" cy="13433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3926">
                  <a:extLst>
                    <a:ext uri="{9D8B030D-6E8A-4147-A177-3AD203B41FA5}">
                      <a16:colId xmlns:a16="http://schemas.microsoft.com/office/drawing/2014/main" val="3544725983"/>
                    </a:ext>
                  </a:extLst>
                </a:gridCol>
                <a:gridCol w="1843926">
                  <a:extLst>
                    <a:ext uri="{9D8B030D-6E8A-4147-A177-3AD203B41FA5}">
                      <a16:colId xmlns:a16="http://schemas.microsoft.com/office/drawing/2014/main" val="3556923509"/>
                    </a:ext>
                  </a:extLst>
                </a:gridCol>
                <a:gridCol w="1843926">
                  <a:extLst>
                    <a:ext uri="{9D8B030D-6E8A-4147-A177-3AD203B41FA5}">
                      <a16:colId xmlns:a16="http://schemas.microsoft.com/office/drawing/2014/main" val="1040479076"/>
                    </a:ext>
                  </a:extLst>
                </a:gridCol>
              </a:tblGrid>
              <a:tr h="41960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932409"/>
                  </a:ext>
                </a:extLst>
              </a:tr>
              <a:tr h="419606">
                <a:tc>
                  <a:txBody>
                    <a:bodyPr/>
                    <a:lstStyle/>
                    <a:p>
                      <a:r>
                        <a:rPr lang="en-US" sz="1200" b="1" dirty="0"/>
                        <a:t>Early Finish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June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3077"/>
                  </a:ext>
                </a:extLst>
              </a:tr>
              <a:tr h="504161">
                <a:tc>
                  <a:txBody>
                    <a:bodyPr/>
                    <a:lstStyle/>
                    <a:p>
                      <a:r>
                        <a:rPr lang="en-US" sz="1200" dirty="0"/>
                        <a:t>Schedule Risk (90% CL)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27.2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Based on risk analysis </a:t>
                      </a:r>
                    </a:p>
                    <a:p>
                      <a:r>
                        <a:rPr lang="en-US" sz="1200" dirty="0"/>
                        <a:t>(90% CL)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8926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61259F1-E535-8547-ADBA-8D5FB8161E8B}"/>
              </a:ext>
            </a:extLst>
          </p:cNvPr>
          <p:cNvSpPr txBox="1"/>
          <p:nvPr/>
        </p:nvSpPr>
        <p:spPr>
          <a:xfrm>
            <a:off x="7623684" y="154313"/>
            <a:ext cx="129171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36825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114A5D-8BD6-C34F-91C9-0037D75E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8" y="611736"/>
            <a:ext cx="9354668" cy="3794522"/>
          </a:xfrm>
        </p:spPr>
        <p:txBody>
          <a:bodyPr/>
          <a:lstStyle/>
          <a:p>
            <a:r>
              <a:rPr lang="en-US" b="1" dirty="0"/>
              <a:t>The Project cannot be completed before the CD-4 milestone of 12/31/22.</a:t>
            </a:r>
          </a:p>
          <a:p>
            <a:r>
              <a:rPr lang="en-US" dirty="0"/>
              <a:t>There are two, largely independent, drivers of this delay</a:t>
            </a:r>
          </a:p>
          <a:p>
            <a:pPr marL="833946" lvl="1" indent="-457189">
              <a:buFont typeface="+mj-lt"/>
              <a:buAutoNum type="arabicPeriod"/>
            </a:pPr>
            <a:r>
              <a:rPr lang="en-US" dirty="0"/>
              <a:t>The COVID-19 pandemic has significantly delayed the project completion date</a:t>
            </a:r>
          </a:p>
          <a:p>
            <a:pPr lvl="2"/>
            <a:r>
              <a:rPr lang="en-US" dirty="0"/>
              <a:t>Biggest impacts are to the Tracker, Transport Solenoid and Calorimeter</a:t>
            </a:r>
          </a:p>
          <a:p>
            <a:pPr marL="573087" lvl="2" indent="0">
              <a:buNone/>
            </a:pPr>
            <a:endParaRPr lang="en-US" dirty="0"/>
          </a:p>
          <a:p>
            <a:pPr marL="833946" lvl="1" indent="-457189">
              <a:buFont typeface="+mj-lt"/>
              <a:buAutoNum type="arabicPeriod"/>
            </a:pPr>
            <a:r>
              <a:rPr lang="en-US" dirty="0"/>
              <a:t>Delays at General Atomics have pushed the project completion date beyond the CD-4 milestone</a:t>
            </a:r>
          </a:p>
          <a:p>
            <a:pPr lvl="2"/>
            <a:r>
              <a:rPr lang="en-US" dirty="0"/>
              <a:t>Impacts Production and Detector Solenoids.</a:t>
            </a:r>
          </a:p>
          <a:p>
            <a:pPr lvl="2"/>
            <a:r>
              <a:rPr lang="en-US" dirty="0"/>
              <a:t>Biggest indirect impact is to Muon Beamline.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3847C5-2512-684D-B0CB-0E606B2F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Rebaseline</a:t>
            </a:r>
            <a:r>
              <a:rPr lang="en-US" dirty="0"/>
              <a:t> of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B50A-4CEA-BD4F-B635-383FDC7D7A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3061E-C79D-BF4B-8CE5-5E617B6D0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96E25-DBA0-E442-9E82-E29B1662D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08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E188AD8-8C00-2247-A8BB-A1CCE5280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610272"/>
            <a:ext cx="8672513" cy="3740900"/>
          </a:xfrm>
        </p:spPr>
        <p:txBody>
          <a:bodyPr/>
          <a:lstStyle/>
          <a:p>
            <a:pPr>
              <a:buNone/>
            </a:pPr>
            <a:r>
              <a:rPr lang="en-US" sz="1500" b="1" dirty="0"/>
              <a:t>Major Cost Increase Drivers (Diff):</a:t>
            </a:r>
          </a:p>
          <a:p>
            <a:pPr>
              <a:buNone/>
            </a:pPr>
            <a:r>
              <a:rPr lang="en-US" sz="1500" dirty="0"/>
              <a:t>PS/DS Vendor Delays, COVID-related impacts, underestimated design complexity, lack of resources</a:t>
            </a:r>
          </a:p>
          <a:p>
            <a:pPr>
              <a:buNone/>
            </a:pPr>
            <a:r>
              <a:rPr lang="en-US" sz="1500" b="1" dirty="0"/>
              <a:t>Major ETC:</a:t>
            </a:r>
          </a:p>
          <a:p>
            <a:pPr>
              <a:buNone/>
            </a:pPr>
            <a:r>
              <a:rPr lang="en-US" sz="1500" dirty="0"/>
              <a:t>Complete remaining Solenoid, Accelerator &amp; Detector fabrication/assembly; muon beamline component fabrication &amp; installation, detector installation &amp; commissioning</a:t>
            </a: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721415-D3F3-E289-CF15-31F0EFA6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475. Evolution of Project Costs (k$)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90525-9337-B86F-B267-CB4FD73B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3667" y="4878161"/>
            <a:ext cx="6817335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342900" rtl="0" fontAlgn="base">
              <a:spcBef>
                <a:spcPct val="0"/>
              </a:spcBef>
              <a:spcAft>
                <a:spcPct val="0"/>
              </a:spcAft>
              <a:defRPr sz="675" b="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7145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0574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4003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27432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Overview Mu2e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A46AA-3A86-7B0F-6CF8-E502DAFEC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C046B8-8910-C3FC-025A-6F0AD63B099B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6459539" y="4886325"/>
            <a:ext cx="1331464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342900" rtl="0" fontAlgn="base">
              <a:spcBef>
                <a:spcPct val="0"/>
              </a:spcBef>
              <a:spcAft>
                <a:spcPct val="0"/>
              </a:spcAft>
              <a:defRPr sz="675" b="0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7145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0574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4003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27432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DEAE0963-852A-4AEB-B591-96A1B5050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74" y="2017445"/>
            <a:ext cx="7720946" cy="2670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9417D2-643F-EE4B-BB04-115FF2B0D600}"/>
              </a:ext>
            </a:extLst>
          </p:cNvPr>
          <p:cNvSpPr txBox="1"/>
          <p:nvPr/>
        </p:nvSpPr>
        <p:spPr>
          <a:xfrm>
            <a:off x="7623684" y="154313"/>
            <a:ext cx="129171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Charge #3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113ED2-BA91-FE4D-9501-2EC079A37DD9}"/>
              </a:ext>
            </a:extLst>
          </p:cNvPr>
          <p:cNvSpPr/>
          <p:nvPr/>
        </p:nvSpPr>
        <p:spPr>
          <a:xfrm>
            <a:off x="4970207" y="4417143"/>
            <a:ext cx="1120877" cy="2064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41A973-BFB7-CE4B-BF4A-8F38ED236915}"/>
              </a:ext>
            </a:extLst>
          </p:cNvPr>
          <p:cNvCxnSpPr>
            <a:cxnSpLocks/>
          </p:cNvCxnSpPr>
          <p:nvPr/>
        </p:nvCxnSpPr>
        <p:spPr>
          <a:xfrm flipH="1">
            <a:off x="4638368" y="4688286"/>
            <a:ext cx="331839" cy="198040"/>
          </a:xfrm>
          <a:prstGeom prst="line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786EA7-F917-A44B-ACE7-B14861564E67}"/>
              </a:ext>
            </a:extLst>
          </p:cNvPr>
          <p:cNvSpPr txBox="1"/>
          <p:nvPr/>
        </p:nvSpPr>
        <p:spPr>
          <a:xfrm>
            <a:off x="2846438" y="4768340"/>
            <a:ext cx="19321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Helvetica" pitchFamily="2" charset="0"/>
              </a:rPr>
              <a:t>Exceeds TPC ($274M)</a:t>
            </a:r>
          </a:p>
        </p:txBody>
      </p:sp>
    </p:spTree>
    <p:extLst>
      <p:ext uri="{BB962C8B-B14F-4D97-AF65-F5344CB8AC3E}">
        <p14:creationId xmlns:p14="http://schemas.microsoft.com/office/powerpoint/2010/main" val="518384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D621A2-F8BA-C148-8A4F-D8A3AA304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18545"/>
            <a:ext cx="6038507" cy="4136677"/>
          </a:xfrm>
        </p:spPr>
        <p:txBody>
          <a:bodyPr/>
          <a:lstStyle/>
          <a:p>
            <a:r>
              <a:rPr lang="en-US" dirty="0"/>
              <a:t>COVID has had a significant impact on all aspects of the project.</a:t>
            </a:r>
          </a:p>
          <a:p>
            <a:pPr lvl="1"/>
            <a:r>
              <a:rPr lang="en-US" dirty="0"/>
              <a:t>Shutdowns</a:t>
            </a:r>
          </a:p>
          <a:p>
            <a:pPr lvl="1"/>
            <a:r>
              <a:rPr lang="en-US" dirty="0"/>
              <a:t>Reduced staff on site that continues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COVID safe working protocols</a:t>
            </a:r>
          </a:p>
          <a:p>
            <a:pPr lvl="2"/>
            <a:r>
              <a:rPr lang="en-US" dirty="0"/>
              <a:t>Social distancing – impacts efficiency</a:t>
            </a:r>
          </a:p>
          <a:p>
            <a:pPr lvl="2"/>
            <a:r>
              <a:rPr lang="en-US" dirty="0"/>
              <a:t>Masks</a:t>
            </a:r>
          </a:p>
          <a:p>
            <a:pPr lvl="2"/>
            <a:r>
              <a:rPr lang="en-US" dirty="0"/>
              <a:t>Additional work planning requirements – impacts efficiency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Quarantines – Have hit us many times</a:t>
            </a:r>
          </a:p>
          <a:p>
            <a:r>
              <a:rPr lang="en-US" dirty="0"/>
              <a:t>Activities that used to take 8 hours now typically take 11 – 12 hours</a:t>
            </a:r>
          </a:p>
          <a:p>
            <a:pPr marL="282575" lvl="1" indent="0">
              <a:buNone/>
            </a:pPr>
            <a:r>
              <a:rPr lang="en-US" dirty="0"/>
              <a:t>					</a:t>
            </a:r>
            <a:r>
              <a:rPr lang="en-US" b="1" dirty="0">
                <a:solidFill>
                  <a:schemeClr val="tx1"/>
                </a:solidFill>
              </a:rPr>
              <a:t>~ 70% efficiency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69644B-5E29-8544-AD22-47213D39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24" y="14411"/>
            <a:ext cx="8726076" cy="495311"/>
          </a:xfrm>
        </p:spPr>
        <p:txBody>
          <a:bodyPr/>
          <a:lstStyle/>
          <a:p>
            <a:r>
              <a:rPr lang="en-US" dirty="0"/>
              <a:t>COVID Delays overall impacts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01346-9DA6-1E4F-B03C-D71B9955F7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64DAC-9DA5-754E-98C4-66EF6D6C3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14E81-0BF3-CC44-8624-023346F4E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A953299-45C9-444C-91E4-D5F20B038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133" y="237350"/>
            <a:ext cx="1749543" cy="26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6B10B3-20DC-8E41-A479-B02B4F6FD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46" b="5550"/>
          <a:stretch/>
        </p:blipFill>
        <p:spPr>
          <a:xfrm>
            <a:off x="6146800" y="2970320"/>
            <a:ext cx="2861436" cy="1684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AE24DD-7663-5B4A-967E-1CA196D2482A}"/>
              </a:ext>
            </a:extLst>
          </p:cNvPr>
          <p:cNvSpPr txBox="1"/>
          <p:nvPr/>
        </p:nvSpPr>
        <p:spPr>
          <a:xfrm>
            <a:off x="7577518" y="179991"/>
            <a:ext cx="1063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Pre COVID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F84A3-FF1B-FC43-9CC6-D9C815989B86}"/>
              </a:ext>
            </a:extLst>
          </p:cNvPr>
          <p:cNvSpPr txBox="1"/>
          <p:nvPr/>
        </p:nvSpPr>
        <p:spPr>
          <a:xfrm>
            <a:off x="6825018" y="2911051"/>
            <a:ext cx="1801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COVID-precautions</a:t>
            </a:r>
          </a:p>
        </p:txBody>
      </p:sp>
    </p:spTree>
    <p:extLst>
      <p:ext uri="{BB962C8B-B14F-4D97-AF65-F5344CB8AC3E}">
        <p14:creationId xmlns:p14="http://schemas.microsoft.com/office/powerpoint/2010/main" val="2549213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5EB50B-2875-6B48-8FDE-1488B0CA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37" y="544248"/>
            <a:ext cx="8672513" cy="4055003"/>
          </a:xfrm>
        </p:spPr>
        <p:txBody>
          <a:bodyPr/>
          <a:lstStyle/>
          <a:p>
            <a:r>
              <a:rPr lang="en-US" dirty="0"/>
              <a:t>Mu2e is a mature Project that depends on completing field work</a:t>
            </a:r>
          </a:p>
          <a:p>
            <a:r>
              <a:rPr lang="en-US" dirty="0"/>
              <a:t>Largest impacts </a:t>
            </a:r>
            <a:r>
              <a:rPr lang="en-US" b="1" dirty="0"/>
              <a:t>to detector systems and Transport Solenoid</a:t>
            </a:r>
          </a:p>
          <a:p>
            <a:r>
              <a:rPr lang="en-US" dirty="0"/>
              <a:t>Biggest impact is to Tracker panels because of close proximity work</a:t>
            </a:r>
          </a:p>
          <a:p>
            <a:pPr lvl="1"/>
            <a:r>
              <a:rPr lang="en-US" dirty="0"/>
              <a:t>Panel production model involves a large crew of undergrads</a:t>
            </a:r>
          </a:p>
          <a:p>
            <a:r>
              <a:rPr lang="en-US" dirty="0"/>
              <a:t>Significant impact to Calorimeter due to recall of INFN personnel to Italy</a:t>
            </a:r>
          </a:p>
          <a:p>
            <a:pPr lvl="1"/>
            <a:r>
              <a:rPr lang="en-US" dirty="0"/>
              <a:t>Continue to have problems getting INFN colleagues back to Fermilab</a:t>
            </a:r>
          </a:p>
          <a:p>
            <a:r>
              <a:rPr lang="en-US" dirty="0"/>
              <a:t>CRV module construction at Virginia impacted by limited availability of undergraduates and social distancing requirements.</a:t>
            </a:r>
          </a:p>
          <a:p>
            <a:r>
              <a:rPr lang="en-US" b="1" dirty="0">
                <a:solidFill>
                  <a:srgbClr val="C00000"/>
                </a:solidFill>
              </a:rPr>
              <a:t>Acceptance testing of TS modules and cold mass construction significantly impacted by shutdown, occupancy limits, social distancing and COVID quarantines. Now this is OVER</a:t>
            </a:r>
          </a:p>
          <a:p>
            <a:r>
              <a:rPr lang="en-US" dirty="0"/>
              <a:t>COVID occupancy limits likely to persist at least through the summer.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F092EA-9A86-334D-B4D1-E5D665DB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83885"/>
            <a:ext cx="8686800" cy="320908"/>
          </a:xfrm>
        </p:spPr>
        <p:txBody>
          <a:bodyPr/>
          <a:lstStyle/>
          <a:p>
            <a:r>
              <a:rPr lang="en-US" dirty="0"/>
              <a:t>COVID other Impacts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FF5B8-6304-A74D-8A29-C8067A73A0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A477D-B302-3F41-BDBA-DEA416FD5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EABFA-5F85-C049-93DC-994479638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6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9A13F-739D-B04D-8983-644C2DD19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 Up Front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A98C9-8EF4-CC40-8B39-83D5BE30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C2858-8679-8849-A56A-04868EBE1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59CB073-A033-6841-9BF2-3D16117C93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83B32F9-5384-9E4E-AFB3-FA4B00D04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779495"/>
            <a:ext cx="8672513" cy="37409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Significant and impressive technical progress on all fronts</a:t>
            </a:r>
          </a:p>
          <a:p>
            <a:r>
              <a:rPr lang="en-US" dirty="0">
                <a:solidFill>
                  <a:schemeClr val="accent6"/>
                </a:solidFill>
              </a:rPr>
              <a:t>Mu2e project cannot be completed before the CD-4 milestone or within TPC</a:t>
            </a:r>
          </a:p>
          <a:p>
            <a:pPr lvl="1"/>
            <a:r>
              <a:rPr lang="en-US" dirty="0"/>
              <a:t>COVID has significantly delayed field work on the TS, Accelerator and detectors</a:t>
            </a:r>
          </a:p>
          <a:p>
            <a:pPr lvl="2"/>
            <a:r>
              <a:rPr lang="en-US" dirty="0"/>
              <a:t>Replanned field work with COVID protocols has resulted in increased costs (more work stations/tooling, work inefficiencies, etc.)</a:t>
            </a:r>
          </a:p>
          <a:p>
            <a:pPr lvl="2"/>
            <a:r>
              <a:rPr lang="en-US" dirty="0"/>
              <a:t>COVID supply chain issues have resulted in cost increases and increased lead-times.</a:t>
            </a:r>
          </a:p>
          <a:p>
            <a:pPr lvl="1"/>
            <a:r>
              <a:rPr lang="en-US" dirty="0"/>
              <a:t>Critical path magnets (PS and DS) have been significantly delayed due to vendor performance issues</a:t>
            </a:r>
          </a:p>
          <a:p>
            <a:pPr lvl="1"/>
            <a:r>
              <a:rPr lang="en-US" dirty="0"/>
              <a:t>Lack of resources has caused schedule delays in completing designs and fabrication</a:t>
            </a:r>
          </a:p>
          <a:p>
            <a:pPr lvl="1"/>
            <a:r>
              <a:rPr lang="en-US" dirty="0"/>
              <a:t>Additional contingency draws result from underestimating design complexity</a:t>
            </a:r>
          </a:p>
          <a:p>
            <a:pPr lvl="1"/>
            <a:r>
              <a:rPr lang="en-US" dirty="0"/>
              <a:t>Schedule delays have turned into draws on contingency that will cause the project to exceed the TPC</a:t>
            </a:r>
          </a:p>
          <a:p>
            <a:r>
              <a:rPr lang="en-US" u="sng" dirty="0"/>
              <a:t>Original Project contingency has been depleted. Project will run out of funds by early Q2FY23.</a:t>
            </a:r>
          </a:p>
        </p:txBody>
      </p:sp>
    </p:spTree>
    <p:extLst>
      <p:ext uri="{BB962C8B-B14F-4D97-AF65-F5344CB8AC3E}">
        <p14:creationId xmlns:p14="http://schemas.microsoft.com/office/powerpoint/2010/main" val="815487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477B-367F-464A-8599-1069C04A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Line Up Front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C5946-82A7-1B44-9912-BFFE1174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60B68-B879-9140-94E3-E077F3401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25AD8F-437E-284F-A7AD-6C92DA30D3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D40C343-DF45-004F-B94B-2DAD520E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701300"/>
            <a:ext cx="8672513" cy="15311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1"/>
            <a:r>
              <a:rPr lang="en-US" sz="1800" u="sng" dirty="0"/>
              <a:t>A Project </a:t>
            </a:r>
            <a:r>
              <a:rPr lang="en-US" sz="1800" u="sng" dirty="0" err="1"/>
              <a:t>rebaseline</a:t>
            </a:r>
            <a:r>
              <a:rPr lang="en-US" sz="1800" u="sng" dirty="0"/>
              <a:t> is required</a:t>
            </a:r>
          </a:p>
          <a:p>
            <a:pPr lvl="2"/>
            <a:r>
              <a:rPr lang="en-US" sz="1650" dirty="0"/>
              <a:t>Project is 85% complete. </a:t>
            </a:r>
            <a:r>
              <a:rPr lang="en-US" sz="1650" b="1" dirty="0"/>
              <a:t>A new plan is in place, but additional time/money is needed to execute that plan to completion</a:t>
            </a:r>
            <a:r>
              <a:rPr lang="en-US" sz="1650" dirty="0"/>
              <a:t>.</a:t>
            </a:r>
          </a:p>
          <a:p>
            <a:pPr lvl="2"/>
            <a:r>
              <a:rPr lang="en-US" sz="1650" dirty="0"/>
              <a:t>TPC including estimate uncertainty and project risks: </a:t>
            </a:r>
            <a:r>
              <a:rPr lang="en-US" sz="1650" b="1" dirty="0">
                <a:solidFill>
                  <a:srgbClr val="FF0000"/>
                </a:solidFill>
              </a:rPr>
              <a:t>$316.0M </a:t>
            </a:r>
          </a:p>
          <a:p>
            <a:pPr lvl="2"/>
            <a:r>
              <a:rPr lang="en-US" sz="1650" dirty="0">
                <a:solidFill>
                  <a:schemeClr val="accent6"/>
                </a:solidFill>
              </a:rPr>
              <a:t>Early CD-4 date of </a:t>
            </a:r>
            <a:r>
              <a:rPr lang="en-US" sz="1650" b="1" dirty="0">
                <a:solidFill>
                  <a:srgbClr val="FF0000"/>
                </a:solidFill>
              </a:rPr>
              <a:t>June 20, 2025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D3743-BA87-D3AC-536C-04F7300C6EAB}"/>
              </a:ext>
            </a:extLst>
          </p:cNvPr>
          <p:cNvSpPr txBox="1"/>
          <p:nvPr/>
        </p:nvSpPr>
        <p:spPr>
          <a:xfrm>
            <a:off x="762359" y="2374701"/>
            <a:ext cx="68789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IT" dirty="0"/>
              <a:t>Director Review done on May 2022</a:t>
            </a:r>
          </a:p>
          <a:p>
            <a:pPr marL="342900" indent="-342900">
              <a:buFontTx/>
              <a:buChar char="-"/>
            </a:pPr>
            <a:r>
              <a:rPr lang="en-IT" dirty="0"/>
              <a:t>OK for technical points  </a:t>
            </a:r>
          </a:p>
          <a:p>
            <a:pPr marL="342900" indent="-342900">
              <a:buFontTx/>
              <a:buChar char="-"/>
            </a:pPr>
            <a:r>
              <a:rPr lang="en-IT" dirty="0"/>
              <a:t>A lot of recommendations for  Cost/Schedule/Risks</a:t>
            </a:r>
          </a:p>
          <a:p>
            <a:pPr marL="342900" indent="-342900">
              <a:buFontTx/>
              <a:buChar char="-"/>
            </a:pPr>
            <a:endParaRPr lang="en-IT" dirty="0"/>
          </a:p>
          <a:p>
            <a:r>
              <a:rPr lang="en-IT" dirty="0"/>
              <a:t>DOE IPR Rebaseline Review </a:t>
            </a:r>
            <a:r>
              <a:rPr lang="en-IT" dirty="0">
                <a:sym typeface="Wingdings" pitchFamily="2" charset="2"/>
              </a:rPr>
              <a:t> 13-15 Sept/2022</a:t>
            </a:r>
          </a:p>
          <a:p>
            <a:r>
              <a:rPr lang="en-IT" dirty="0">
                <a:sym typeface="Wingdings" pitchFamily="2" charset="2"/>
              </a:rPr>
              <a:t>ICE (Independent Cost Review)  28 Sept/2022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0733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2F9B77-66AF-3212-1243-10248171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475 – Mu2e project – Remaining Scope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BB0E4-70F8-E882-8F0A-2BBF91C1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3667" y="4878161"/>
            <a:ext cx="6817335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342900" rtl="0" fontAlgn="base">
              <a:spcBef>
                <a:spcPct val="0"/>
              </a:spcBef>
              <a:spcAft>
                <a:spcPct val="0"/>
              </a:spcAft>
              <a:defRPr sz="675" b="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7145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0574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4003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27432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S.Miscetti | Overview Mu2e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EF457-CDBE-6DB8-70C7-6B763677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5B01DC-2E22-2F18-3D0D-BD45C5D0D23A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6459539" y="4886325"/>
            <a:ext cx="1331464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342900" rtl="0" fontAlgn="base">
              <a:spcBef>
                <a:spcPct val="0"/>
              </a:spcBef>
              <a:spcAft>
                <a:spcPct val="0"/>
              </a:spcAft>
              <a:defRPr sz="675" b="0" kern="120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3429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6858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0287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371600" algn="l" defTabSz="342900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17145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0574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24003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2743200" algn="l" defTabSz="342900" rtl="0" eaLnBrk="1" latinLnBrk="0" hangingPunct="1">
              <a:defRPr sz="18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A0A6A09C-3211-40D4-A6F3-E3450F272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2276"/>
              </p:ext>
            </p:extLst>
          </p:nvPr>
        </p:nvGraphicFramePr>
        <p:xfrm>
          <a:off x="221567" y="508956"/>
          <a:ext cx="8686801" cy="4369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927">
                  <a:extLst>
                    <a:ext uri="{9D8B030D-6E8A-4147-A177-3AD203B41FA5}">
                      <a16:colId xmlns:a16="http://schemas.microsoft.com/office/drawing/2014/main" val="441768362"/>
                    </a:ext>
                  </a:extLst>
                </a:gridCol>
                <a:gridCol w="2571518">
                  <a:extLst>
                    <a:ext uri="{9D8B030D-6E8A-4147-A177-3AD203B41FA5}">
                      <a16:colId xmlns:a16="http://schemas.microsoft.com/office/drawing/2014/main" val="3350853770"/>
                    </a:ext>
                  </a:extLst>
                </a:gridCol>
                <a:gridCol w="910259">
                  <a:extLst>
                    <a:ext uri="{9D8B030D-6E8A-4147-A177-3AD203B41FA5}">
                      <a16:colId xmlns:a16="http://schemas.microsoft.com/office/drawing/2014/main" val="4271571981"/>
                    </a:ext>
                  </a:extLst>
                </a:gridCol>
                <a:gridCol w="4255097">
                  <a:extLst>
                    <a:ext uri="{9D8B030D-6E8A-4147-A177-3AD203B41FA5}">
                      <a16:colId xmlns:a16="http://schemas.microsoft.com/office/drawing/2014/main" val="1922521505"/>
                    </a:ext>
                  </a:extLst>
                </a:gridCol>
              </a:tblGrid>
              <a:tr h="46851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Level 2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% Complete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Major Remaining Scope by Accelerator L3</a:t>
                      </a: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799901"/>
                  </a:ext>
                </a:extLst>
              </a:tr>
              <a:tr h="2583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475.01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Project Management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88.4%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LOE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0154940"/>
                  </a:ext>
                </a:extLst>
              </a:tr>
              <a:tr h="44599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475.02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Accelerator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88.3%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Final focus, ESS, Extinction System, Extinction monitor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735147"/>
                  </a:ext>
                </a:extLst>
              </a:tr>
              <a:tr h="2583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475.03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Civil Construction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99.2%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Concrete work for proton absorber albedo trap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972595"/>
                  </a:ext>
                </a:extLst>
              </a:tr>
              <a:tr h="44599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475.04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Solenoids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85.2%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PS/DS payment milestones, TS assembly, QPS,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</a:rPr>
                        <a:t>Cryo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 &amp; Solenoid installation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16441"/>
                  </a:ext>
                </a:extLst>
              </a:tr>
              <a:tr h="63713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475.05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Muon Beam Line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55.3%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Vacuum system, Collimators, Proton absorbers, beam stop, stopping target monitor, detector support, shielding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8305203"/>
                  </a:ext>
                </a:extLst>
              </a:tr>
              <a:tr h="44599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475.06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Tracker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81.0%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Remaining panels/planes, electronics, tracker assembly, services, installation/integration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777435"/>
                  </a:ext>
                </a:extLst>
              </a:tr>
              <a:tr h="44599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475.07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Calorimeter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83.8%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Disk assembly, electronics, source system, services, installation &amp; integration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822496"/>
                  </a:ext>
                </a:extLst>
              </a:tr>
              <a:tr h="44599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475.08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Cosmic Ray Veto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88.0%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Remaining modules, electronics, installation &amp; integration of modules for detector KPP configuration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766048"/>
                  </a:ext>
                </a:extLst>
              </a:tr>
              <a:tr h="258394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475.09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Trigger and Data Acquisition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87.3%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Readout fiber plant, servers, detector readout support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8969"/>
                  </a:ext>
                </a:extLst>
              </a:tr>
              <a:tr h="25839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Total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84.5%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376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29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69345F-A2A3-FA41-8041-08D4D22B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85578"/>
            <a:ext cx="5966253" cy="320908"/>
          </a:xfrm>
        </p:spPr>
        <p:txBody>
          <a:bodyPr/>
          <a:lstStyle/>
          <a:p>
            <a:r>
              <a:rPr lang="en-US" dirty="0"/>
              <a:t>Accelerator – 88% Complete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4879B-5BB4-7A4F-B799-97066014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E9B1C-3A70-0444-85F9-BA6991756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5B3DE90-76EB-2246-8461-123FDD5738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9EB6334-642C-EA40-B260-E2C655595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633197"/>
              </p:ext>
            </p:extLst>
          </p:nvPr>
        </p:nvGraphicFramePr>
        <p:xfrm>
          <a:off x="86513" y="2543054"/>
          <a:ext cx="4378327" cy="23923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7832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11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Completed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1300" b="1" u="sng" dirty="0">
                          <a:latin typeface="Helvetica" pitchFamily="2" charset="0"/>
                        </a:rPr>
                        <a:t>KPP Achieved </a:t>
                      </a:r>
                      <a:r>
                        <a:rPr lang="en-US" sz="1300" dirty="0">
                          <a:latin typeface="Helvetica" pitchFamily="2" charset="0"/>
                        </a:rPr>
                        <a:t>- Demonstrated 8GeV proton beam transport to the M4 beamline diagnostic absorber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Prototype electrostatic septa (ESS) fabricated. </a:t>
                      </a:r>
                      <a:r>
                        <a:rPr lang="en-US" sz="1300" b="1" dirty="0">
                          <a:latin typeface="Helvetica" pitchFamily="2" charset="0"/>
                        </a:rPr>
                        <a:t>Production ESS components procured.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Extinction AC Dipole ferrites -100% delivered, mechanics procured. Extinction monitor sensors/readout assembled.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Production target fabricated. Prototype target handler mechanics complete.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graphicFrame>
        <p:nvGraphicFramePr>
          <p:cNvPr id="15" name="Table 7">
            <a:extLst>
              <a:ext uri="{FF2B5EF4-FFF2-40B4-BE49-F238E27FC236}">
                <a16:creationId xmlns:a16="http://schemas.microsoft.com/office/drawing/2014/main" id="{676A0ACB-6ED2-C849-94F1-AC5B1357F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690046"/>
              </p:ext>
            </p:extLst>
          </p:nvPr>
        </p:nvGraphicFramePr>
        <p:xfrm>
          <a:off x="4679163" y="370703"/>
          <a:ext cx="4378327" cy="29057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7832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219470">
                <a:tc>
                  <a:txBody>
                    <a:bodyPr/>
                    <a:lstStyle/>
                    <a:p>
                      <a:r>
                        <a:rPr lang="en-US" sz="1800" dirty="0"/>
                        <a:t>Remaining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35890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" pitchFamily="2" charset="0"/>
                        </a:rPr>
                        <a:t>Complete assembly of 2 production 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37196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" pitchFamily="2" charset="0"/>
                        </a:rPr>
                        <a:t>Complete Extinction System AC Dipoles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Helvetica" pitchFamily="2" charset="0"/>
                        </a:rPr>
                        <a:t>Install Extinction Monitor 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" pitchFamily="2" charset="0"/>
                        </a:rPr>
                        <a:t>Fabricate remaining beamline elements (ESS, Final Focus, AC Dipoles, power supplies, etc.)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" pitchFamily="2" charset="0"/>
                        </a:rPr>
                        <a:t>Install HRS into the 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03065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" pitchFamily="2" charset="0"/>
                        </a:rPr>
                        <a:t>Complete remote handling system controls, </a:t>
                      </a:r>
                    </a:p>
                    <a:p>
                      <a:r>
                        <a:rPr lang="en-US" sz="1300" dirty="0">
                          <a:latin typeface="Helvetica" pitchFamily="2" charset="0"/>
                        </a:rPr>
                        <a:t>cart &amp; RHR door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732453"/>
                  </a:ext>
                </a:extLst>
              </a:tr>
            </a:tbl>
          </a:graphicData>
        </a:graphic>
      </p:graphicFrame>
      <p:graphicFrame>
        <p:nvGraphicFramePr>
          <p:cNvPr id="16" name="Table 7">
            <a:extLst>
              <a:ext uri="{FF2B5EF4-FFF2-40B4-BE49-F238E27FC236}">
                <a16:creationId xmlns:a16="http://schemas.microsoft.com/office/drawing/2014/main" id="{9E267B69-A419-264C-80A6-36318EC24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627138"/>
              </p:ext>
            </p:extLst>
          </p:nvPr>
        </p:nvGraphicFramePr>
        <p:xfrm>
          <a:off x="4661662" y="3303373"/>
          <a:ext cx="4378327" cy="1524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7832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24957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Challenges &amp;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rgbClr val="FFFF00"/>
                          </a:solidFill>
                          <a:latin typeface="Helvetica" pitchFamily="2" charset="0"/>
                        </a:rPr>
                        <a:t>Work with division heads to ensure availability of resources to execute remaining scope of work (MOA)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Helvetica" pitchFamily="2" charset="0"/>
                        </a:rPr>
                        <a:t>Continue to advocate for strong support of Operations for beam commissioning (e.g. resonant extraction studies)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047FB99-93E9-E744-AD65-43403C6BB57E}"/>
              </a:ext>
            </a:extLst>
          </p:cNvPr>
          <p:cNvSpPr txBox="1"/>
          <p:nvPr/>
        </p:nvSpPr>
        <p:spPr>
          <a:xfrm>
            <a:off x="3143099" y="4826928"/>
            <a:ext cx="26434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Remaining work well understood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33DF83-A53B-434C-AE9C-9F56E3ABD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688" y="1422559"/>
            <a:ext cx="1045746" cy="1041458"/>
          </a:xfrm>
          <a:prstGeom prst="rect">
            <a:avLst/>
          </a:prstGeom>
        </p:spPr>
      </p:pic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60EA3299-899A-7444-8DB8-2397004F3BF7}"/>
              </a:ext>
            </a:extLst>
          </p:cNvPr>
          <p:cNvPicPr/>
          <p:nvPr/>
        </p:nvPicPr>
        <p:blipFill rotWithShape="1">
          <a:blip r:embed="rId3"/>
          <a:srcRect b="9682"/>
          <a:stretch/>
        </p:blipFill>
        <p:spPr>
          <a:xfrm>
            <a:off x="1219937" y="351443"/>
            <a:ext cx="3262486" cy="2115757"/>
          </a:xfrm>
          <a:prstGeom prst="rect">
            <a:avLst/>
          </a:prstGeom>
        </p:spPr>
      </p:pic>
      <p:pic>
        <p:nvPicPr>
          <p:cNvPr id="20" name="Picture 2" descr="Image preview">
            <a:extLst>
              <a:ext uri="{FF2B5EF4-FFF2-40B4-BE49-F238E27FC236}">
                <a16:creationId xmlns:a16="http://schemas.microsoft.com/office/drawing/2014/main" id="{CD2E8102-5458-984B-8158-6039E6C02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7" t="8470" b="-271"/>
          <a:stretch/>
        </p:blipFill>
        <p:spPr bwMode="auto">
          <a:xfrm>
            <a:off x="121437" y="369027"/>
            <a:ext cx="1080915" cy="105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76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CC7C2E-12BA-1441-8961-7A9C509B4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8144"/>
            <a:ext cx="4661548" cy="830997"/>
          </a:xfrm>
        </p:spPr>
        <p:txBody>
          <a:bodyPr/>
          <a:lstStyle/>
          <a:p>
            <a:r>
              <a:rPr lang="en-US" dirty="0"/>
              <a:t>Solenoids – 85% Complete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D863B-CBF5-AD47-A49B-E6D53372E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35F01-508F-A643-8FAE-5E32701E4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226C29-E5EA-9041-956D-61FAD66CA6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9B224B7-0988-5B48-ABB3-976FC9173CED}"/>
              </a:ext>
            </a:extLst>
          </p:cNvPr>
          <p:cNvGraphicFramePr>
            <a:graphicFrameLocks noGrp="1"/>
          </p:cNvGraphicFramePr>
          <p:nvPr/>
        </p:nvGraphicFramePr>
        <p:xfrm>
          <a:off x="4725300" y="2503898"/>
          <a:ext cx="4378327" cy="24228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7832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1195">
                <a:tc>
                  <a:txBody>
                    <a:bodyPr/>
                    <a:lstStyle/>
                    <a:p>
                      <a:r>
                        <a:rPr lang="en-US" sz="1800" dirty="0"/>
                        <a:t>Challenges &amp;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300" dirty="0"/>
                        <a:t>Working with vendor to mitigate further PS/DS schedule delays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Work with division heads to maintain </a:t>
                      </a:r>
                      <a:r>
                        <a:rPr lang="en-US" sz="1300" dirty="0" err="1"/>
                        <a:t>cryo</a:t>
                      </a:r>
                      <a:r>
                        <a:rPr lang="en-US" sz="1300" dirty="0"/>
                        <a:t> tech support to mitigate </a:t>
                      </a:r>
                      <a:r>
                        <a:rPr lang="en-US" sz="1300" dirty="0" err="1"/>
                        <a:t>cryo</a:t>
                      </a:r>
                      <a:r>
                        <a:rPr lang="en-US" sz="1300" dirty="0"/>
                        <a:t> transfer line cost and schedule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1300" dirty="0"/>
                        <a:t>Work with division heads to maintain solenoid engineering &amp; tech support for TS assembly (MOA)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1300" dirty="0"/>
                        <a:t>Identified replacement power supply L3. Working with divisions on identifying team for installation tasks (MOA).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6EDBD48-452F-F54C-BCE6-9AE8B8F16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709021"/>
              </p:ext>
            </p:extLst>
          </p:nvPr>
        </p:nvGraphicFramePr>
        <p:xfrm>
          <a:off x="4729314" y="106439"/>
          <a:ext cx="4378327" cy="24894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7832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1195">
                <a:tc>
                  <a:txBody>
                    <a:bodyPr/>
                    <a:lstStyle/>
                    <a:p>
                      <a:r>
                        <a:rPr lang="en-US" sz="1800" dirty="0"/>
                        <a:t>Remaining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6743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DS coils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Complete PS/DS cold mass assemblies, cryostat, ship to Fermilab (Vendor). Install. Power test.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386609">
                <a:tc>
                  <a:txBody>
                    <a:bodyPr/>
                    <a:lstStyle/>
                    <a:p>
                      <a:r>
                        <a:rPr lang="en-US" sz="1300" b="1" dirty="0"/>
                        <a:t>Cryostat </a:t>
                      </a:r>
                      <a:r>
                        <a:rPr lang="en-US" sz="1300" b="1" dirty="0" err="1"/>
                        <a:t>TSu</a:t>
                      </a:r>
                      <a:r>
                        <a:rPr lang="en-US" sz="1300" b="1" dirty="0"/>
                        <a:t>/</a:t>
                      </a:r>
                      <a:r>
                        <a:rPr lang="en-US" sz="1300" b="1" dirty="0" err="1"/>
                        <a:t>TSd</a:t>
                      </a:r>
                      <a:r>
                        <a:rPr lang="en-US" sz="1300" b="1" dirty="0"/>
                        <a:t>. Install. Power test.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300" dirty="0"/>
                        <a:t>Complete installation of cryogenic feedboxes and xfer lines. Complete connections to solenoids.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lang="en-US" sz="1300" dirty="0"/>
                        <a:t>Complete Quench Protection System installation &amp; programming. Complete field mapping programming.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5F9AD8B-4F19-0B46-8B6C-A4D48F7EC3E2}"/>
              </a:ext>
            </a:extLst>
          </p:cNvPr>
          <p:cNvGrpSpPr/>
          <p:nvPr/>
        </p:nvGrpSpPr>
        <p:grpSpPr>
          <a:xfrm>
            <a:off x="71287" y="464028"/>
            <a:ext cx="2330928" cy="1694501"/>
            <a:chOff x="71285" y="432207"/>
            <a:chExt cx="2421295" cy="1815971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B59FBD21-7CB8-3044-B957-74A871AD0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5" y="432207"/>
              <a:ext cx="2421295" cy="1815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93B818-7CAB-C946-BA8F-E33F11B2818C}"/>
                </a:ext>
              </a:extLst>
            </p:cNvPr>
            <p:cNvSpPr txBox="1"/>
            <p:nvPr/>
          </p:nvSpPr>
          <p:spPr>
            <a:xfrm>
              <a:off x="356150" y="1357406"/>
              <a:ext cx="674704" cy="49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PS1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B79B53-8885-2B47-9200-4A3ADC7DE9D4}"/>
                </a:ext>
              </a:extLst>
            </p:cNvPr>
            <p:cNvSpPr txBox="1"/>
            <p:nvPr/>
          </p:nvSpPr>
          <p:spPr>
            <a:xfrm>
              <a:off x="1138449" y="1366285"/>
              <a:ext cx="674704" cy="49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PS2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1BCF00-346C-6343-B4E2-C3517C85BE5E}"/>
                </a:ext>
              </a:extLst>
            </p:cNvPr>
            <p:cNvSpPr txBox="1"/>
            <p:nvPr/>
          </p:nvSpPr>
          <p:spPr>
            <a:xfrm>
              <a:off x="1694231" y="1366284"/>
              <a:ext cx="674704" cy="49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PS3</a:t>
              </a:r>
            </a:p>
          </p:txBody>
        </p: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117B85A-5882-3A4C-9FAA-51178C6B2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391091"/>
              </p:ext>
            </p:extLst>
          </p:nvPr>
        </p:nvGraphicFramePr>
        <p:xfrm>
          <a:off x="58985" y="2128929"/>
          <a:ext cx="4602563" cy="28033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02563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800" dirty="0"/>
                        <a:t>Completed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PS/DS designs complete. </a:t>
                      </a:r>
                      <a:r>
                        <a:rPr lang="en-US" sz="1300" b="1" dirty="0"/>
                        <a:t>100% PS coils fabricated</a:t>
                      </a:r>
                      <a:r>
                        <a:rPr lang="en-US" sz="1300" dirty="0"/>
                        <a:t>. DS coils 77% complete. (Vendor)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6743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TS design complete. TS cold mass fabricated (vendor).  All units passed acceptance tests at FNAL. </a:t>
                      </a:r>
                      <a:r>
                        <a:rPr lang="en-US" sz="1300" b="1" dirty="0" err="1"/>
                        <a:t>TSu</a:t>
                      </a:r>
                      <a:r>
                        <a:rPr lang="en-US" sz="1300" b="1" dirty="0"/>
                        <a:t>/</a:t>
                      </a:r>
                      <a:r>
                        <a:rPr lang="en-US" sz="1300" b="1" dirty="0" err="1"/>
                        <a:t>TSd</a:t>
                      </a:r>
                      <a:r>
                        <a:rPr lang="en-US" sz="1300" b="1" dirty="0"/>
                        <a:t> cold masses and thermal shields assembled.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57831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PS/</a:t>
                      </a:r>
                      <a:r>
                        <a:rPr lang="en-US" sz="1300" dirty="0" err="1"/>
                        <a:t>TSu</a:t>
                      </a:r>
                      <a:r>
                        <a:rPr lang="en-US" sz="1300" dirty="0"/>
                        <a:t> cryogenic feedboxes installed. 8 transfer lines completed. 2/4 mid-run interconnects completed.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59457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2/4 cryogenic feedboxes installed. All 8 transfer line segments in place.  3/4 </a:t>
                      </a:r>
                      <a:r>
                        <a:rPr lang="en-US" sz="1300" dirty="0" err="1"/>
                        <a:t>midrun</a:t>
                      </a:r>
                      <a:r>
                        <a:rPr lang="en-US" sz="1300" dirty="0"/>
                        <a:t> interconnects nearly complete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D430C32-D39B-2546-B66C-4F25B45EFBDD}"/>
              </a:ext>
            </a:extLst>
          </p:cNvPr>
          <p:cNvSpPr txBox="1"/>
          <p:nvPr/>
        </p:nvSpPr>
        <p:spPr>
          <a:xfrm>
            <a:off x="1111688" y="4858141"/>
            <a:ext cx="6579430" cy="3077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Remaining technical scope well understood. Additional complexity reflected in replan.</a:t>
            </a:r>
          </a:p>
        </p:txBody>
      </p:sp>
      <p:pic>
        <p:nvPicPr>
          <p:cNvPr id="16" name="Picture 15" descr="A person standing next to a large machine&#10;&#10;Description automatically generated with low confidence">
            <a:extLst>
              <a:ext uri="{FF2B5EF4-FFF2-40B4-BE49-F238E27FC236}">
                <a16:creationId xmlns:a16="http://schemas.microsoft.com/office/drawing/2014/main" id="{FE05BF22-3D3F-6E43-B969-8400CCD9F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16" y="441853"/>
            <a:ext cx="2259334" cy="16945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540CF3-592F-D641-9B49-7498AC100251}"/>
              </a:ext>
            </a:extLst>
          </p:cNvPr>
          <p:cNvSpPr txBox="1"/>
          <p:nvPr/>
        </p:nvSpPr>
        <p:spPr>
          <a:xfrm>
            <a:off x="3719245" y="454592"/>
            <a:ext cx="99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TSu</a:t>
            </a:r>
          </a:p>
        </p:txBody>
      </p:sp>
    </p:spTree>
    <p:extLst>
      <p:ext uri="{BB962C8B-B14F-4D97-AF65-F5344CB8AC3E}">
        <p14:creationId xmlns:p14="http://schemas.microsoft.com/office/powerpoint/2010/main" val="318120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82FB7-0240-9E4C-A000-68847CBD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38" y="118129"/>
            <a:ext cx="8686800" cy="320908"/>
          </a:xfrm>
        </p:spPr>
        <p:txBody>
          <a:bodyPr/>
          <a:lstStyle/>
          <a:p>
            <a:r>
              <a:rPr lang="en-US" dirty="0"/>
              <a:t>Muon Beamline – 55% Complete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66FCE-2297-2A4A-B4AB-CAF8CDB6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35AAC-5B17-2F41-84F7-9585A038B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C88EB2-A252-8E44-8991-65D72B885A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751D3CE-B3E1-AE41-BCCE-0581F1E830A2}"/>
              </a:ext>
            </a:extLst>
          </p:cNvPr>
          <p:cNvGraphicFramePr>
            <a:graphicFrameLocks noGrp="1"/>
          </p:cNvGraphicFramePr>
          <p:nvPr/>
        </p:nvGraphicFramePr>
        <p:xfrm>
          <a:off x="86514" y="2521747"/>
          <a:ext cx="4378327" cy="219646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7832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Completed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Helvetica" pitchFamily="2" charset="0"/>
                        </a:rPr>
                        <a:t>Stopping target assembled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29983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elvetica" pitchFamily="2" charset="0"/>
                        </a:rPr>
                        <a:t>Procurement of collimators in progress, COL1 delivered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Helvetica" pitchFamily="2" charset="0"/>
                        </a:rPr>
                        <a:t>Bids for major component of Muon Beam Stop provided by potential vendors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5131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Helvetica" pitchFamily="2" charset="0"/>
                        </a:rPr>
                        <a:t>Developing and testing readout for STM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Helvetica" pitchFamily="2" charset="0"/>
                        </a:rPr>
                        <a:t>Continuing to refine designs for STM infrastructure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  <a:tr h="28622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Helvetica" pitchFamily="2" charset="0"/>
                        </a:rPr>
                        <a:t>Developed design for trench cable management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2942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4302A5-C3A0-6E44-89FD-8E62602A6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66978"/>
              </p:ext>
            </p:extLst>
          </p:nvPr>
        </p:nvGraphicFramePr>
        <p:xfrm>
          <a:off x="4527159" y="2540657"/>
          <a:ext cx="4616841" cy="22399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16841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119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Challenges &amp;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Working with detector subsystem leads to clarify and finalize detector services, feedthroughs and infrastructure interfaces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elvetica" pitchFamily="2" charset="0"/>
                        </a:rPr>
                        <a:t>COVID related component cost escalation captured in RLS. Residual risk captured in risks.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Helvetica" pitchFamily="2" charset="0"/>
                        </a:rPr>
                        <a:t>Working with divisions to ensure availability of high-demand, key resources (MOA)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elvetica" pitchFamily="2" charset="0"/>
                        </a:rPr>
                        <a:t>Identify and minimize potential for interferences (or other surprises) during the installation process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A80A9DFE-18C9-B14E-947A-CE4D007BF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380706"/>
              </p:ext>
            </p:extLst>
          </p:nvPr>
        </p:nvGraphicFramePr>
        <p:xfrm>
          <a:off x="4626735" y="388935"/>
          <a:ext cx="4378327" cy="21029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7832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37469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Remaining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elvetica" pitchFamily="2" charset="0"/>
                        </a:rPr>
                        <a:t>Complete major collimator component procurements,  and advance fabrication of antiproton stopping window housing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Helvetica" pitchFamily="2" charset="0"/>
                        </a:rPr>
                        <a:t>Get POs in place for major Muon Beam Stop components   and for remainder of DS internal shielding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34171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elvetica" pitchFamily="2" charset="0"/>
                        </a:rPr>
                        <a:t>Finalize detector support system component designs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7216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Helvetica" pitchFamily="2" charset="0"/>
                        </a:rPr>
                        <a:t>Finalize DS endcap design (IFB and VPSP) and get procurement underway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pic>
        <p:nvPicPr>
          <p:cNvPr id="10" name="x__x0000_i1025">
            <a:extLst>
              <a:ext uri="{FF2B5EF4-FFF2-40B4-BE49-F238E27FC236}">
                <a16:creationId xmlns:a16="http://schemas.microsoft.com/office/drawing/2014/main" id="{D8314A5A-3612-C64E-8A01-912C7F41B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325" y="549195"/>
            <a:ext cx="1458299" cy="194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E7D92D-275B-D043-A52E-6B2905886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8" y="562472"/>
            <a:ext cx="2312480" cy="1939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74C140-99C8-414A-9A48-E682645EF20E}"/>
              </a:ext>
            </a:extLst>
          </p:cNvPr>
          <p:cNvSpPr txBox="1"/>
          <p:nvPr/>
        </p:nvSpPr>
        <p:spPr>
          <a:xfrm>
            <a:off x="2891174" y="4841649"/>
            <a:ext cx="275543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Many procurements are in process</a:t>
            </a:r>
          </a:p>
        </p:txBody>
      </p:sp>
    </p:spTree>
    <p:extLst>
      <p:ext uri="{BB962C8B-B14F-4D97-AF65-F5344CB8AC3E}">
        <p14:creationId xmlns:p14="http://schemas.microsoft.com/office/powerpoint/2010/main" val="3152841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A62E92-0B44-1841-8713-9241073B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– 81% Complete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40317-90B4-F749-9BC4-D5C3EABC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b="0" kern="1200">
                <a:solidFill>
                  <a:srgbClr val="154D81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F32C-0C53-F240-840D-89CAA70F3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S.Miscetti | Overview Mu2e</a:t>
            </a:r>
            <a:endParaRPr lang="en-US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4F36A7-F4DB-5442-8020-29A83DF31F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5/9/2022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C02B84-7610-7640-BBDE-067992985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282096"/>
              </p:ext>
            </p:extLst>
          </p:nvPr>
        </p:nvGraphicFramePr>
        <p:xfrm>
          <a:off x="86514" y="2578895"/>
          <a:ext cx="4378327" cy="20788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7832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1195">
                <a:tc>
                  <a:txBody>
                    <a:bodyPr/>
                    <a:lstStyle/>
                    <a:p>
                      <a:r>
                        <a:rPr lang="en-US" sz="1800" dirty="0"/>
                        <a:t>Completed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400" b="1" dirty="0"/>
                        <a:t>Produced 92% of Tracker Panels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Produced 56% of Tracker Planes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400" dirty="0"/>
                        <a:t>Completed electronics designs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400" dirty="0"/>
                        <a:t>Demonstration of KPP quality cosmic tracks in VST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89DA74A-26B1-E24C-B3D7-060E8C94B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946455"/>
              </p:ext>
            </p:extLst>
          </p:nvPr>
        </p:nvGraphicFramePr>
        <p:xfrm>
          <a:off x="4537074" y="2299111"/>
          <a:ext cx="4606926" cy="26400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06926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1195">
                <a:tc>
                  <a:txBody>
                    <a:bodyPr/>
                    <a:lstStyle/>
                    <a:p>
                      <a:r>
                        <a:rPr lang="en-US" sz="1800" dirty="0"/>
                        <a:t>Challenges &amp;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400" dirty="0"/>
                        <a:t>COVID impact to close-proximity fabrication work and supply chain issues included in replan.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Continue to work with vendors to mitigate electronics supply chain challenges. Electronics risk included in risk register &amp; replan.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r>
                        <a:rPr lang="en-US" sz="1400" dirty="0"/>
                        <a:t>Retain experienced technical resources from university partners to support tracker assembly. Continue onboarding additional effort supported by Research funds.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3D034B12-1CD1-A542-BB18-C14A40635907}"/>
              </a:ext>
            </a:extLst>
          </p:cNvPr>
          <p:cNvGraphicFramePr>
            <a:graphicFrameLocks noGrp="1"/>
          </p:cNvGraphicFramePr>
          <p:nvPr/>
        </p:nvGraphicFramePr>
        <p:xfrm>
          <a:off x="4573189" y="12970"/>
          <a:ext cx="4484297" cy="21876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84297">
                  <a:extLst>
                    <a:ext uri="{9D8B030D-6E8A-4147-A177-3AD203B41FA5}">
                      <a16:colId xmlns:a16="http://schemas.microsoft.com/office/drawing/2014/main" val="177641302"/>
                    </a:ext>
                  </a:extLst>
                </a:gridCol>
              </a:tblGrid>
              <a:tr h="411195">
                <a:tc>
                  <a:txBody>
                    <a:bodyPr/>
                    <a:lstStyle/>
                    <a:p>
                      <a:r>
                        <a:rPr lang="en-US" sz="1800" dirty="0"/>
                        <a:t>Remaining 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312856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400" dirty="0"/>
                        <a:t>Complete production of Tracker Panels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639518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400" dirty="0"/>
                        <a:t>Assemble Tracker Planes, Frame &amp; Stations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40334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400" dirty="0"/>
                        <a:t>Complete fabrication and installation of electronics (AMB, preamps, DMBs)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453932"/>
                  </a:ext>
                </a:extLst>
              </a:tr>
              <a:tr h="416906">
                <a:tc>
                  <a:txBody>
                    <a:bodyPr/>
                    <a:lstStyle/>
                    <a:p>
                      <a:r>
                        <a:rPr lang="en-US" sz="1400" dirty="0"/>
                        <a:t>Complete infrastructure (HV, LV, gas &amp; cooling)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2226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153EDCA-C6EA-7A4F-B3FA-0C2F9EE66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15" y="457594"/>
            <a:ext cx="3187658" cy="21021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BECE19-8AEF-9940-8E9E-D2E8A77D55A1}"/>
              </a:ext>
            </a:extLst>
          </p:cNvPr>
          <p:cNvSpPr txBox="1"/>
          <p:nvPr/>
        </p:nvSpPr>
        <p:spPr>
          <a:xfrm>
            <a:off x="1599051" y="4823669"/>
            <a:ext cx="680812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Panel/plane production well understood. Electronics risks captured in risk register &amp; plan</a:t>
            </a:r>
          </a:p>
        </p:txBody>
      </p:sp>
    </p:spTree>
    <p:extLst>
      <p:ext uri="{BB962C8B-B14F-4D97-AF65-F5344CB8AC3E}">
        <p14:creationId xmlns:p14="http://schemas.microsoft.com/office/powerpoint/2010/main" val="374662215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573A5FB-5557-8C48-9CB5-6328C0B4C541}" vid="{ED4BEDF9-C765-194C-BDE5-2412E78B4C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15801</TotalTime>
  <Words>2666</Words>
  <Application>Microsoft Macintosh PowerPoint</Application>
  <PresentationFormat>On-screen Show (16:9)</PresentationFormat>
  <Paragraphs>410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Helvetica</vt:lpstr>
      <vt:lpstr>Lucida Grande</vt:lpstr>
      <vt:lpstr>Fermilab_PPT_090915</vt:lpstr>
      <vt:lpstr>           Mu2e-experiment Overview</vt:lpstr>
      <vt:lpstr>Rebaseline of Project</vt:lpstr>
      <vt:lpstr>Bottom Line Up Front</vt:lpstr>
      <vt:lpstr>Bottom Line Up Front</vt:lpstr>
      <vt:lpstr>475 – Mu2e project – Remaining Scope</vt:lpstr>
      <vt:lpstr>Accelerator – 88% Complete</vt:lpstr>
      <vt:lpstr>Solenoids – 85% Complete</vt:lpstr>
      <vt:lpstr>Muon Beamline – 55% Complete</vt:lpstr>
      <vt:lpstr>Tracker – 81% Complete</vt:lpstr>
      <vt:lpstr>Calorimeter – 84% Complete, DOE only</vt:lpstr>
      <vt:lpstr>Cosmic Ray Veto – 88% Complete</vt:lpstr>
      <vt:lpstr>TDAQ – 87% Complete</vt:lpstr>
      <vt:lpstr>Project Summary</vt:lpstr>
      <vt:lpstr>Summary of Rebaseline Ask (Cost)</vt:lpstr>
      <vt:lpstr>Schedule &amp; Critical Path</vt:lpstr>
      <vt:lpstr>Memorandum of Agreement </vt:lpstr>
      <vt:lpstr>Schedule</vt:lpstr>
      <vt:lpstr>ADDITIONAL MATERIAL </vt:lpstr>
      <vt:lpstr>Summary of Rebaseline Ask (Schedule)</vt:lpstr>
      <vt:lpstr>WBS 475. Evolution of Project Costs (k$)</vt:lpstr>
      <vt:lpstr>COVID Delays overall impacts</vt:lpstr>
      <vt:lpstr>COVID other Impacts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Ronald E Ray</dc:creator>
  <cp:lastModifiedBy>Stefano Miscetti</cp:lastModifiedBy>
  <cp:revision>203</cp:revision>
  <cp:lastPrinted>2022-09-04T07:48:40Z</cp:lastPrinted>
  <dcterms:created xsi:type="dcterms:W3CDTF">2020-12-03T18:02:11Z</dcterms:created>
  <dcterms:modified xsi:type="dcterms:W3CDTF">2022-09-04T07:48:51Z</dcterms:modified>
</cp:coreProperties>
</file>