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32B1E-9C22-4149-B3C1-2F78B19DC529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256EA-B7EE-43EF-9912-E0499D427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08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AAE9-27F2-4E8F-9096-25F858A33A23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853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55E5-7A74-4A90-8B37-4547B5DDAE3E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6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5A1D7-8B79-48D4-8840-E5D3200D992D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8592-8337-4450-95EC-80EB8A501AEA}" type="datetime1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7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A59F-FAA7-4869-831C-B426496BD8F9}" type="datetime1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70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72DC-619C-4E77-8097-90F452145D57}" type="datetime1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8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C6FE1-0B42-4EA4-97B5-712E9A2B352D}" type="datetime1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9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5999-7A9B-4774-8F59-4387A101E9A5}" type="datetime1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4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E31B-67EA-4F0F-BDD6-722C62CFE671}" type="datetime1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F36B-631E-457A-BFD4-3AC78F3C4C10}" type="datetime1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61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941A-462B-46D0-B87F-620EF5A087A9}" type="datetime1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80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C5CFB9D-9C93-48EC-B5E0-F59976FECA18}" type="datetime1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it-IT"/>
              <a:t>Il bosone di Higgs 10 anni dopo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4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07" r:id="rId5"/>
    <p:sldLayoutId id="2147483712" r:id="rId6"/>
    <p:sldLayoutId id="2147483708" r:id="rId7"/>
    <p:sldLayoutId id="2147483709" r:id="rId8"/>
    <p:sldLayoutId id="2147483710" r:id="rId9"/>
    <p:sldLayoutId id="2147483711" r:id="rId10"/>
    <p:sldLayoutId id="2147483713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F13AAF-525E-4953-A67E-7B34FDB4D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4C02C2E-69EB-9422-2378-C313D9DAB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10" y="4575967"/>
            <a:ext cx="4457690" cy="1720850"/>
          </a:xfrm>
        </p:spPr>
        <p:txBody>
          <a:bodyPr anchor="ctr">
            <a:normAutofit/>
          </a:bodyPr>
          <a:lstStyle/>
          <a:p>
            <a:r>
              <a:rPr lang="it-IT" sz="4400" b="1" dirty="0"/>
              <a:t>Il bosone di Higgs 10 anni dopo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2EE4195-E1B4-9556-FC28-054F1EC08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4801" y="4575967"/>
            <a:ext cx="4451347" cy="1720850"/>
          </a:xfrm>
        </p:spPr>
        <p:txBody>
          <a:bodyPr anchor="ctr">
            <a:normAutofit/>
          </a:bodyPr>
          <a:lstStyle/>
          <a:p>
            <a:r>
              <a:rPr lang="it-IT" dirty="0"/>
              <a:t>(cosa abbiamo capito e cosa c’è ancora da capire…)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C053E-3484-113A-2ADE-2717DE214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1" b="36226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3639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4D857E-5688-CA24-4808-F68DE1AEA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4D8F34-BDB9-577C-346B-B426EE16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3E52AD-A6C5-59B7-2936-9368F2E6979C}"/>
              </a:ext>
            </a:extLst>
          </p:cNvPr>
          <p:cNvSpPr txBox="1"/>
          <p:nvPr/>
        </p:nvSpPr>
        <p:spPr>
          <a:xfrm>
            <a:off x="3035819" y="4075570"/>
            <a:ext cx="647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Prof. Umberto De Sanctis (umberto.desanctis@roma2.infn.it)</a:t>
            </a:r>
          </a:p>
          <a:p>
            <a:pPr algn="ctr"/>
            <a:r>
              <a:rPr lang="it-IT" dirty="0"/>
              <a:t>(Università di Roma Tor Vergata &amp; INFN)</a:t>
            </a:r>
          </a:p>
        </p:txBody>
      </p:sp>
    </p:spTree>
    <p:extLst>
      <p:ext uri="{BB962C8B-B14F-4D97-AF65-F5344CB8AC3E}">
        <p14:creationId xmlns:p14="http://schemas.microsoft.com/office/powerpoint/2010/main" val="177150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D2EE047-566C-48D4-9F44-4BB3B58F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63E369-C905-9A08-8586-6C312B60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66" y="787305"/>
            <a:ext cx="4235143" cy="1815882"/>
          </a:xfrm>
        </p:spPr>
        <p:txBody>
          <a:bodyPr anchor="t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/>
                <a:ea typeface="+mj-ea"/>
                <a:cs typeface="+mj-cs"/>
              </a:rPr>
              <a:t>Premio Nobel 2013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080EB-1A41-DA2C-DF92-98BB005A6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47"/>
          <a:stretch/>
        </p:blipFill>
        <p:spPr>
          <a:xfrm>
            <a:off x="107617" y="2785131"/>
            <a:ext cx="4858066" cy="3390525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AE8D43-992A-6ED3-17AF-A0EA50F1F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8014" y="787305"/>
            <a:ext cx="6114543" cy="5716132"/>
          </a:xfrm>
        </p:spPr>
        <p:txBody>
          <a:bodyPr>
            <a:normAutofit fontScale="92500" lnSpcReduction="10000"/>
          </a:bodyPr>
          <a:lstStyle/>
          <a:p>
            <a:pPr defTabSz="457200">
              <a:lnSpc>
                <a:spcPct val="140000"/>
              </a:lnSpc>
            </a:pPr>
            <a:r>
              <a:rPr lang="en-US" sz="1700" dirty="0">
                <a:latin typeface="Rockwell"/>
              </a:rPr>
              <a:t>Il Premio Nobel 2013 è </a:t>
            </a:r>
            <a:r>
              <a:rPr lang="en-US" sz="1700" dirty="0" err="1">
                <a:latin typeface="Rockwell"/>
              </a:rPr>
              <a:t>stato</a:t>
            </a:r>
            <a:r>
              <a:rPr lang="en-US" sz="1700" dirty="0">
                <a:latin typeface="Rockwell"/>
              </a:rPr>
              <a:t> </a:t>
            </a:r>
            <a:r>
              <a:rPr lang="en-US" sz="1700" dirty="0" err="1">
                <a:latin typeface="Rockwell"/>
              </a:rPr>
              <a:t>attribuito</a:t>
            </a:r>
            <a:r>
              <a:rPr lang="en-US" sz="1700" dirty="0">
                <a:latin typeface="Rockwell"/>
              </a:rPr>
              <a:t> </a:t>
            </a:r>
            <a:r>
              <a:rPr lang="en-US" sz="1700" dirty="0" err="1">
                <a:latin typeface="Rockwell"/>
              </a:rPr>
              <a:t>congiuntamente</a:t>
            </a:r>
            <a:r>
              <a:rPr lang="en-US" sz="1700" dirty="0">
                <a:latin typeface="Rockwell"/>
              </a:rPr>
              <a:t> a  François Englert e a Peter W. Higgs </a:t>
            </a:r>
          </a:p>
          <a:p>
            <a:pPr defTabSz="457200">
              <a:lnSpc>
                <a:spcPct val="140000"/>
              </a:lnSpc>
            </a:pPr>
            <a:endParaRPr lang="en-US" sz="1700" dirty="0">
              <a:latin typeface="Rockwell"/>
            </a:endParaRPr>
          </a:p>
          <a:p>
            <a:pPr defTabSz="457200">
              <a:lnSpc>
                <a:spcPct val="140000"/>
              </a:lnSpc>
            </a:pPr>
            <a:endParaRPr lang="en-US" sz="1700" dirty="0">
              <a:latin typeface="Rockwell"/>
            </a:endParaRPr>
          </a:p>
          <a:p>
            <a:pPr defTabSz="457200">
              <a:lnSpc>
                <a:spcPct val="140000"/>
              </a:lnSpc>
            </a:pPr>
            <a:endParaRPr lang="en-US" sz="1700" dirty="0">
              <a:latin typeface="Rockwell"/>
            </a:endParaRPr>
          </a:p>
          <a:p>
            <a:pPr defTabSz="457200">
              <a:lnSpc>
                <a:spcPct val="140000"/>
              </a:lnSpc>
            </a:pPr>
            <a:endParaRPr lang="en-US" sz="1700" dirty="0">
              <a:latin typeface="Rockwell"/>
            </a:endParaRPr>
          </a:p>
          <a:p>
            <a:pPr defTabSz="457200">
              <a:lnSpc>
                <a:spcPct val="140000"/>
              </a:lnSpc>
            </a:pPr>
            <a:endParaRPr lang="en-US" sz="1700" i="1" dirty="0">
              <a:latin typeface="Rockwell"/>
            </a:endParaRPr>
          </a:p>
          <a:p>
            <a:pPr defTabSz="457200">
              <a:lnSpc>
                <a:spcPct val="140000"/>
              </a:lnSpc>
            </a:pPr>
            <a:endParaRPr lang="en-US" sz="1700" i="1" dirty="0">
              <a:latin typeface="Rockwell"/>
            </a:endParaRPr>
          </a:p>
          <a:p>
            <a:pPr defTabSz="457200">
              <a:lnSpc>
                <a:spcPct val="140000"/>
              </a:lnSpc>
            </a:pPr>
            <a:r>
              <a:rPr lang="en-US" sz="1700" i="1" dirty="0">
                <a:latin typeface="Rockwell"/>
              </a:rPr>
              <a:t>”[…] for the </a:t>
            </a:r>
            <a:r>
              <a:rPr lang="en-US" sz="1700" b="1" i="1" dirty="0">
                <a:latin typeface="Rockwell"/>
              </a:rPr>
              <a:t>theoretical discovery </a:t>
            </a:r>
            <a:r>
              <a:rPr lang="en-US" sz="1700" i="1" dirty="0">
                <a:latin typeface="Rockwell"/>
              </a:rPr>
              <a:t>of a mechanism that contributes to our understanding of the </a:t>
            </a:r>
            <a:r>
              <a:rPr lang="en-US" sz="1700" b="1" i="1" dirty="0">
                <a:latin typeface="Rockwell"/>
              </a:rPr>
              <a:t>origin of mass of subatomic particles</a:t>
            </a:r>
            <a:r>
              <a:rPr lang="en-US" sz="1700" i="1" dirty="0">
                <a:latin typeface="Rockwell"/>
              </a:rPr>
              <a:t>, and which recently was confirmed through the discovery of the predicted </a:t>
            </a:r>
            <a:r>
              <a:rPr lang="en-US" sz="1700" b="1" i="1" dirty="0">
                <a:latin typeface="Rockwell"/>
              </a:rPr>
              <a:t>fundamental particle, </a:t>
            </a:r>
            <a:r>
              <a:rPr lang="en-US" sz="1700" i="1" dirty="0">
                <a:latin typeface="Rockwell"/>
              </a:rPr>
              <a:t>by the </a:t>
            </a:r>
            <a:r>
              <a:rPr lang="en-US" sz="1700" b="1" i="1" dirty="0">
                <a:latin typeface="Rockwell"/>
              </a:rPr>
              <a:t>ATLAS </a:t>
            </a:r>
            <a:r>
              <a:rPr lang="en-US" sz="1700" i="1" dirty="0">
                <a:latin typeface="Rockwell"/>
              </a:rPr>
              <a:t>and</a:t>
            </a:r>
            <a:r>
              <a:rPr lang="en-US" sz="1700" b="1" i="1" dirty="0">
                <a:latin typeface="Rockwell"/>
              </a:rPr>
              <a:t> CMS experiments</a:t>
            </a:r>
            <a:r>
              <a:rPr lang="en-US" sz="1700" i="1" dirty="0">
                <a:latin typeface="Rockwell"/>
              </a:rPr>
              <a:t> at CERN's </a:t>
            </a:r>
            <a:r>
              <a:rPr lang="en-US" sz="1700" b="1" i="1" dirty="0">
                <a:latin typeface="Rockwell"/>
              </a:rPr>
              <a:t>Large Hadron Collider</a:t>
            </a:r>
            <a:r>
              <a:rPr lang="en-US" sz="1700" i="1" dirty="0">
                <a:latin typeface="Rockwell"/>
              </a:rPr>
              <a:t>. "</a:t>
            </a:r>
            <a:endParaRPr lang="en-US" sz="1700" dirty="0">
              <a:latin typeface="Rockwell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681E1E-AFB0-5298-3210-B91585FFB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2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1F4D43D-FA89-E7AC-39EB-73E1AF28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3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CABFE5-DE5A-01A1-1C57-C7908049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-288707"/>
            <a:ext cx="10213200" cy="861796"/>
          </a:xfrm>
        </p:spPr>
        <p:txBody>
          <a:bodyPr/>
          <a:lstStyle/>
          <a:p>
            <a:pPr algn="ctr"/>
            <a:r>
              <a:rPr lang="it-IT" dirty="0"/>
              <a:t>Il bosone di Higgs e le sue proprietà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6B342A-9DED-9551-C7BF-C032EE96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4" y="704675"/>
            <a:ext cx="7165975" cy="547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62CB5F-9E5E-56CC-7A41-90735A99D20A}"/>
              </a:ext>
            </a:extLst>
          </p:cNvPr>
          <p:cNvSpPr txBox="1"/>
          <p:nvPr/>
        </p:nvSpPr>
        <p:spPr>
          <a:xfrm>
            <a:off x="7736374" y="1016916"/>
            <a:ext cx="426999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Abbiamo studiato in questi 10 anni molti dei modi (non tutti!) in cui il bosone di Higgs può decadere, ovvero trasformarsi in altre particelle elementari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In particolare il bosone di Higgs può decadere in</a:t>
            </a:r>
          </a:p>
          <a:p>
            <a:pPr marL="742950" lvl="1" indent="-285750">
              <a:buFontTx/>
              <a:buChar char="-"/>
            </a:pPr>
            <a:r>
              <a:rPr lang="it-IT" dirty="0"/>
              <a:t>Una coppia di fotoni</a:t>
            </a:r>
          </a:p>
          <a:p>
            <a:pPr marL="742950" lvl="1" indent="-285750">
              <a:buFontTx/>
              <a:buChar char="-"/>
            </a:pPr>
            <a:r>
              <a:rPr lang="it-IT" dirty="0"/>
              <a:t>Una coppia di bosoni W o Z</a:t>
            </a:r>
          </a:p>
          <a:p>
            <a:pPr marL="742950" lvl="1" indent="-285750">
              <a:buFontTx/>
              <a:buChar char="-"/>
            </a:pPr>
            <a:r>
              <a:rPr lang="it-IT" dirty="0"/>
              <a:t>Una coppia di leptoni carichi (elettrone, muone o tau)</a:t>
            </a:r>
          </a:p>
          <a:p>
            <a:pPr marL="742950" lvl="1" indent="-285750">
              <a:buFontTx/>
              <a:buChar char="-"/>
            </a:pPr>
            <a:r>
              <a:rPr lang="it-IT" dirty="0"/>
              <a:t>Una coppia di quarks (up, down, strange, charm o bottom)</a:t>
            </a:r>
          </a:p>
          <a:p>
            <a:pPr marL="742950" lvl="1" indent="-285750">
              <a:buFontTx/>
              <a:buChar char="-"/>
            </a:pPr>
            <a:endParaRPr lang="it-IT" dirty="0"/>
          </a:p>
          <a:p>
            <a:pPr marL="288000" lvl="1" indent="-285750">
              <a:buFontTx/>
              <a:buChar char="-"/>
            </a:pPr>
            <a:r>
              <a:rPr lang="it-IT" dirty="0"/>
              <a:t>Noi dobbiamo misurare quante volte ciò avviene e confrontarlo con le previsioni del Modello Standard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A480AC-1CF7-FFCD-E1E6-B71A789B93AB}"/>
              </a:ext>
            </a:extLst>
          </p:cNvPr>
          <p:cNvSpPr txBox="1"/>
          <p:nvPr/>
        </p:nvSpPr>
        <p:spPr>
          <a:xfrm>
            <a:off x="544818" y="5980182"/>
            <a:ext cx="1065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Se non verifichiamo TUTTE queste cose non potremo mai sapere se questa nuova particella è davvero il bosone di Higgs teorizzato negli anni ’60.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B80209-0BF9-0BAF-C75D-30DE655C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3</a:t>
            </a:fld>
            <a:endParaRPr lang="en-US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A706314-6B08-31D0-E156-018588603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074" y="6492057"/>
            <a:ext cx="6683376" cy="460800"/>
          </a:xfrm>
        </p:spPr>
        <p:txBody>
          <a:bodyPr/>
          <a:lstStyle/>
          <a:p>
            <a:r>
              <a:rPr lang="it-IT" dirty="0"/>
              <a:t>Il bosone di Higgs 10 anni dopo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BAEE7-1FB0-B687-A1FE-4F37783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19048"/>
            <a:ext cx="10213200" cy="698799"/>
          </a:xfrm>
        </p:spPr>
        <p:txBody>
          <a:bodyPr/>
          <a:lstStyle/>
          <a:p>
            <a:pPr algn="ctr"/>
            <a:r>
              <a:rPr lang="it-IT" dirty="0"/>
              <a:t>Un (bel po’) di misure….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22A40F92-64DD-1C18-DB28-CBEE5252E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8" y="1056750"/>
            <a:ext cx="5516788" cy="5350454"/>
          </a:xfr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49C4EA3-0E27-6F69-EB06-1BB969A61FDD}"/>
              </a:ext>
            </a:extLst>
          </p:cNvPr>
          <p:cNvSpPr txBox="1"/>
          <p:nvPr/>
        </p:nvSpPr>
        <p:spPr>
          <a:xfrm>
            <a:off x="2759978" y="68741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2012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11AA75-BEC7-03EA-0FCE-E405985D3009}"/>
              </a:ext>
            </a:extLst>
          </p:cNvPr>
          <p:cNvSpPr txBox="1"/>
          <p:nvPr/>
        </p:nvSpPr>
        <p:spPr>
          <a:xfrm>
            <a:off x="9330311" y="687418"/>
            <a:ext cx="85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2022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4F6106-6D79-166C-87EA-F54D3420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86" y="1056750"/>
            <a:ext cx="5970350" cy="535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92B439FE-8E77-438A-6F1C-0107A9E9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4</a:t>
            </a:fld>
            <a:endParaRPr lang="en-US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DCF215AA-ADE5-CCE8-8EED-97EA36F2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BAEE7-1FB0-B687-A1FE-4F37783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19048"/>
            <a:ext cx="10213200" cy="698799"/>
          </a:xfrm>
        </p:spPr>
        <p:txBody>
          <a:bodyPr/>
          <a:lstStyle/>
          <a:p>
            <a:pPr algn="ctr"/>
            <a:r>
              <a:rPr lang="it-IT" dirty="0"/>
              <a:t>Un (bel po’) di misure….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4A76E71-3A2B-10C1-07E0-56E05A05A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" y="1165806"/>
            <a:ext cx="5484236" cy="5318883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EA78C6-DE2F-6E10-AC78-349702F06CC4}"/>
              </a:ext>
            </a:extLst>
          </p:cNvPr>
          <p:cNvSpPr txBox="1"/>
          <p:nvPr/>
        </p:nvSpPr>
        <p:spPr>
          <a:xfrm>
            <a:off x="2759978" y="68741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2012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DC54BC-DA55-B905-C067-7D63F3B8376D}"/>
              </a:ext>
            </a:extLst>
          </p:cNvPr>
          <p:cNvSpPr txBox="1"/>
          <p:nvPr/>
        </p:nvSpPr>
        <p:spPr>
          <a:xfrm>
            <a:off x="9330311" y="687418"/>
            <a:ext cx="85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2022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D8FC650-DA32-58C8-02AF-4D1203574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23" y="1165806"/>
            <a:ext cx="5579354" cy="535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633B0FA9-B877-815E-7CC6-C74D8A03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5</a:t>
            </a:fld>
            <a:endParaRPr lang="en-US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684723D6-8FDE-CA3A-9FB4-BCF5560C2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9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BAEE7-1FB0-B687-A1FE-4F377833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19048"/>
            <a:ext cx="10213200" cy="698799"/>
          </a:xfrm>
        </p:spPr>
        <p:txBody>
          <a:bodyPr/>
          <a:lstStyle/>
          <a:p>
            <a:pPr algn="ctr"/>
            <a:r>
              <a:rPr lang="it-IT" dirty="0"/>
              <a:t>Un (bel po’) di misure….</a:t>
            </a:r>
          </a:p>
        </p:txBody>
      </p:sp>
      <p:pic>
        <p:nvPicPr>
          <p:cNvPr id="5" name="Segnaposto contenuto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76145BF-0BFA-0739-3314-22F4C0B68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1" y="1056750"/>
            <a:ext cx="5603846" cy="537653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D75D51-C619-3066-C8C3-B8E702628149}"/>
              </a:ext>
            </a:extLst>
          </p:cNvPr>
          <p:cNvSpPr txBox="1"/>
          <p:nvPr/>
        </p:nvSpPr>
        <p:spPr>
          <a:xfrm>
            <a:off x="2759978" y="68741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2012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0BD06C-80B8-0E69-BF89-55A99B3850B9}"/>
              </a:ext>
            </a:extLst>
          </p:cNvPr>
          <p:cNvSpPr txBox="1"/>
          <p:nvPr/>
        </p:nvSpPr>
        <p:spPr>
          <a:xfrm>
            <a:off x="9330311" y="687418"/>
            <a:ext cx="85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2022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69EA791-5FC8-D8A9-54C7-79A7DE834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01" y="1056750"/>
            <a:ext cx="5379019" cy="53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C56407DF-55D3-785E-D7E2-F3A75D6CE02A}"/>
              </a:ext>
            </a:extLst>
          </p:cNvPr>
          <p:cNvSpPr/>
          <p:nvPr/>
        </p:nvSpPr>
        <p:spPr>
          <a:xfrm>
            <a:off x="8113059" y="3720353"/>
            <a:ext cx="1014163" cy="58260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0E40C69-83E0-A346-32D4-3A1B62CE8510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2250141" y="2779059"/>
            <a:ext cx="5862918" cy="12325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ECAE1B7-A679-6532-64DD-C6CC5F12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6</a:t>
            </a:fld>
            <a:endParaRPr lang="en-US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0E45BD1B-2EE7-7E32-7927-02E96B89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6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D599E98-12B2-6793-45AA-C91706E895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49" y="644163"/>
            <a:ext cx="4488024" cy="40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8C12404-3AAA-E2C8-964F-9995F3D4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" y="2956769"/>
            <a:ext cx="4415031" cy="36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3D708795-47ED-EA44-931C-FA48C0CA24CD}"/>
              </a:ext>
            </a:extLst>
          </p:cNvPr>
          <p:cNvSpPr txBox="1">
            <a:spLocks/>
          </p:cNvSpPr>
          <p:nvPr/>
        </p:nvSpPr>
        <p:spPr>
          <a:xfrm>
            <a:off x="989400" y="-86645"/>
            <a:ext cx="10213200" cy="6987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Un (bel po’) di misure….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8A17AF-B070-7789-808E-BFB46303D117}"/>
              </a:ext>
            </a:extLst>
          </p:cNvPr>
          <p:cNvSpPr txBox="1"/>
          <p:nvPr/>
        </p:nvSpPr>
        <p:spPr>
          <a:xfrm>
            <a:off x="389619" y="1467976"/>
            <a:ext cx="1096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riassunto delle misure fatte…..							…ci dice che….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8C6918D-D3BD-FAA2-2C82-3ED0C5223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054" y="2850153"/>
            <a:ext cx="3728946" cy="40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88935C-7C9A-DB94-B915-6AA1FA563274}"/>
              </a:ext>
            </a:extLst>
          </p:cNvPr>
          <p:cNvSpPr txBox="1"/>
          <p:nvPr/>
        </p:nvSpPr>
        <p:spPr>
          <a:xfrm>
            <a:off x="4907902" y="5094514"/>
            <a:ext cx="3359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bosone di Higgs sembra (per ora) proprio quello teorizzato!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477F103-21B1-00EA-A0CA-491C05D16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7</a:t>
            </a:fld>
            <a:endParaRPr lang="en-US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7E863707-46B9-D74B-1458-6D938055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2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EA263-24DE-4D6D-C93A-8C1DE52E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0"/>
            <a:ext cx="10213200" cy="671804"/>
          </a:xfrm>
        </p:spPr>
        <p:txBody>
          <a:bodyPr/>
          <a:lstStyle/>
          <a:p>
            <a:pPr algn="ctr"/>
            <a:r>
              <a:rPr lang="it-IT" dirty="0"/>
              <a:t>Il prossimo futuro…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C656DBC-C64A-A84F-D881-E934278BA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51" y="788303"/>
            <a:ext cx="10213200" cy="4040191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LHC, in diverse fasi, dovrebbe fornire collisioni per altri 15 anni….</a:t>
            </a:r>
          </a:p>
          <a:p>
            <a:r>
              <a:rPr lang="it-IT" dirty="0"/>
              <a:t>L’enorme mole di dati che raccoglieremo ci servirà per:</a:t>
            </a:r>
          </a:p>
          <a:p>
            <a:pPr lvl="1"/>
            <a:r>
              <a:rPr lang="it-IT" dirty="0"/>
              <a:t>	- migliorare la precisione delle misure già fatte</a:t>
            </a:r>
          </a:p>
          <a:p>
            <a:pPr lvl="1"/>
            <a:r>
              <a:rPr lang="it-IT" dirty="0"/>
              <a:t>	- effettuare nuove misure che riguardano canali «rari» (ad es. Higgs in due 	elettroni o produzione di due bosoni </a:t>
            </a:r>
            <a:r>
              <a:rPr lang="it-IT"/>
              <a:t>di Higgs)</a:t>
            </a:r>
            <a:endParaRPr lang="it-IT" dirty="0"/>
          </a:p>
          <a:p>
            <a:pPr lvl="1"/>
            <a:r>
              <a:rPr lang="it-IT" dirty="0"/>
              <a:t>	- verificare fino all’ultimo particolare che il bosone di Higgs sia proprio 	quello 	teorizzato</a:t>
            </a:r>
          </a:p>
          <a:p>
            <a:pPr lvl="1"/>
            <a:r>
              <a:rPr lang="it-IT" dirty="0"/>
              <a:t>	- vedere se ci sono altre particelle simili a lui (come proposto da alcune 	teorie….)</a:t>
            </a:r>
          </a:p>
        </p:txBody>
      </p:sp>
      <p:pic>
        <p:nvPicPr>
          <p:cNvPr id="6148" name="Picture 4" descr="La storia dello zio Sam | best5.it">
            <a:extLst>
              <a:ext uri="{FF2B5EF4-FFF2-40B4-BE49-F238E27FC236}">
                <a16:creationId xmlns:a16="http://schemas.microsoft.com/office/drawing/2014/main" id="{415A8562-7D5F-5B2B-2CA6-1FF28DBC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42" y="4434106"/>
            <a:ext cx="4039823" cy="242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7DFD04-1D95-1DD8-A954-1877A257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8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9BC15C-E883-73F2-AEF2-1B0CD92B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Il bosone di Higgs 10 anni dopo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FrostyVTI">
  <a:themeElements>
    <a:clrScheme name="AnalogousFromLightSeed_2SEEDS">
      <a:dk1>
        <a:srgbClr val="000000"/>
      </a:dk1>
      <a:lt1>
        <a:srgbClr val="FFFFFF"/>
      </a:lt1>
      <a:dk2>
        <a:srgbClr val="41242B"/>
      </a:dk2>
      <a:lt2>
        <a:srgbClr val="E2E8E7"/>
      </a:lt2>
      <a:accent1>
        <a:srgbClr val="EB4E73"/>
      </a:accent1>
      <a:accent2>
        <a:srgbClr val="EE6EC2"/>
      </a:accent2>
      <a:accent3>
        <a:srgbClr val="EE856E"/>
      </a:accent3>
      <a:accent4>
        <a:srgbClr val="33B980"/>
      </a:accent4>
      <a:accent5>
        <a:srgbClr val="38B3B2"/>
      </a:accent5>
      <a:accent6>
        <a:srgbClr val="4EABEB"/>
      </a:accent6>
      <a:hlink>
        <a:srgbClr val="568F81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Microsoft Office PowerPoint</Application>
  <PresentationFormat>Widescreen</PresentationFormat>
  <Paragraphs>59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Arial</vt:lpstr>
      <vt:lpstr>Avenir Next LT Pro</vt:lpstr>
      <vt:lpstr>Calibri</vt:lpstr>
      <vt:lpstr>Goudy Old Style</vt:lpstr>
      <vt:lpstr>Rockwell</vt:lpstr>
      <vt:lpstr>Wingdings</vt:lpstr>
      <vt:lpstr>FrostyVTI</vt:lpstr>
      <vt:lpstr>Il bosone di Higgs 10 anni dopo</vt:lpstr>
      <vt:lpstr>Premio Nobel 2013</vt:lpstr>
      <vt:lpstr>Il bosone di Higgs e le sue proprietà</vt:lpstr>
      <vt:lpstr>Un (bel po’) di misure….</vt:lpstr>
      <vt:lpstr>Un (bel po’) di misure….</vt:lpstr>
      <vt:lpstr>Un (bel po’) di misure….</vt:lpstr>
      <vt:lpstr>Presentazione standard di PowerPoint</vt:lpstr>
      <vt:lpstr>Il prossimo futuro…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bosone di Higgs 10 anni dopo</dc:title>
  <dc:creator>umberto de sanctis</dc:creator>
  <cp:lastModifiedBy>umberto de sanctis</cp:lastModifiedBy>
  <cp:revision>10</cp:revision>
  <dcterms:created xsi:type="dcterms:W3CDTF">2022-09-21T10:25:26Z</dcterms:created>
  <dcterms:modified xsi:type="dcterms:W3CDTF">2022-09-29T20:16:37Z</dcterms:modified>
</cp:coreProperties>
</file>