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1505" r:id="rId3"/>
    <p:sldId id="257" r:id="rId4"/>
    <p:sldId id="1443" r:id="rId5"/>
    <p:sldId id="1431" r:id="rId6"/>
    <p:sldId id="1506" r:id="rId7"/>
    <p:sldId id="1457" r:id="rId8"/>
    <p:sldId id="1536" r:id="rId9"/>
    <p:sldId id="273" r:id="rId10"/>
    <p:sldId id="1372" r:id="rId11"/>
    <p:sldId id="154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7" autoAdjust="0"/>
    <p:restoredTop sz="79518" autoAdjust="0"/>
  </p:normalViewPr>
  <p:slideViewPr>
    <p:cSldViewPr>
      <p:cViewPr varScale="1">
        <p:scale>
          <a:sx n="90" d="100"/>
          <a:sy n="90" d="100"/>
        </p:scale>
        <p:origin x="872" y="192"/>
      </p:cViewPr>
      <p:guideLst>
        <p:guide orient="horz" pos="225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39E73-6913-BB49-B87E-70DACE9E7C8D}" type="datetimeFigureOut">
              <a:rPr lang="en-US" smtClean="0"/>
              <a:pPr/>
              <a:t>9/27/22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88884-5A89-554F-8A23-2DECE6ECA7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59A9-D1A8-4BFD-ABFE-19E15FE37328}" type="datetimeFigureOut">
              <a:rPr lang="en-US" smtClean="0"/>
              <a:pPr/>
              <a:t>9/27/22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D48AF-EF69-4251-945B-C2234E5C9E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253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D48AF-EF69-4251-945B-C2234E5C9E5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35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hape 81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6" name="Shape 8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If I look in the tumor region due to the higher LETs, however this effect is not there anymor. Thus assuming the dose rate of the DADR I arrive to the conclusion that inter track effect can happen for proton radiation and in the entrance channel</a:t>
            </a:r>
          </a:p>
        </p:txBody>
      </p:sp>
    </p:spTree>
    <p:extLst>
      <p:ext uri="{BB962C8B-B14F-4D97-AF65-F5344CB8AC3E}">
        <p14:creationId xmlns:p14="http://schemas.microsoft.com/office/powerpoint/2010/main" val="2561244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ED48AF-EF69-4251-945B-C2234E5C9E5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8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4" y="282574"/>
            <a:ext cx="642097" cy="775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87-A42F-1F47-9B72-45FAA4C93D39}" type="slidenum">
              <a:rPr lang="it-IT" smtClean="0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433" y="406837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9999FF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7757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810427" y="228600"/>
            <a:ext cx="6134659" cy="82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/>
          <p:nvPr userDrawn="1"/>
        </p:nvSpPr>
        <p:spPr>
          <a:xfrm>
            <a:off x="282578" y="8"/>
            <a:ext cx="5878415" cy="378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4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17B8D-5D19-504F-83CD-C7F812A9A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AA6993-5B83-DA40-B6A4-749CB1621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18401-7D34-9545-8038-01FC7114B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D4518-A424-294D-9EF2-52EC21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76FEDC-CB76-734C-A304-F7E386314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85AA7-085B-A246-A4BC-DA770C7F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3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DCF4-F0BF-B34A-9623-3902FE380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7241A-FC68-5240-BFE2-AEE94EFF9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A6B8E-8BCB-C44B-8D90-737CED5B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CEC16-A1F5-C84F-BD49-41333BB4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46389-8819-0B40-963C-7B4299A8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47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2A119-781B-B249-9E67-31F2105F64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7D2716-03A5-6D43-B556-4B9630BF5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B7A0D-9888-7B44-BE7B-4C22AA05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AE05-8182-BA4A-9134-BE4862B4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58224-A970-D645-8526-8B77FCFB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2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4" y="282574"/>
            <a:ext cx="642097" cy="775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8587-A42F-1F47-9B72-45FAA4C93D39}" type="slidenum">
              <a:rPr lang="it-IT" smtClean="0">
                <a:solidFill>
                  <a:srgbClr val="000000"/>
                </a:solidFill>
              </a:rPr>
              <a:pPr/>
              <a:t>‹#›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433" y="406837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rgbClr val="9999FF">
                    <a:lumMod val="60000"/>
                    <a:lumOff val="40000"/>
                  </a:srgb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7757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11" name="Rectangle 7"/>
          <p:cNvSpPr/>
          <p:nvPr userDrawn="1"/>
        </p:nvSpPr>
        <p:spPr>
          <a:xfrm>
            <a:off x="810427" y="228600"/>
            <a:ext cx="6134659" cy="8296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  <p:sp>
        <p:nvSpPr>
          <p:cNvPr id="12" name="Rectangle 7"/>
          <p:cNvSpPr/>
          <p:nvPr userDrawn="1"/>
        </p:nvSpPr>
        <p:spPr>
          <a:xfrm>
            <a:off x="282578" y="8"/>
            <a:ext cx="5878415" cy="3787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38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 personalizzato">
  <p:cSld name="Layout personalizzat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11560" y="131109"/>
            <a:ext cx="7931224" cy="827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192942" y="1274110"/>
            <a:ext cx="8836004" cy="485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»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5119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FLASH effect - patró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FLASH effect - patrón</a:t>
            </a:r>
          </a:p>
        </p:txBody>
      </p:sp>
      <p:sp>
        <p:nvSpPr>
          <p:cNvPr id="1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922845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AA617-3F78-7B43-96EE-7668F6735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69B1C-A108-3140-A992-0B74839E3D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9C7FBE-244C-CF49-A8BD-BA19A4BA2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BC17F2-268A-894D-9A06-0FEE04D94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85BBE-83FC-5142-BBE3-0DBC5C8C6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3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43DC-7233-BB46-96F8-C10EE957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A3423-6BFF-B747-9B21-5666260CD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AF21F-7F55-B445-8C98-6631E77E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4ACA0-32DF-1447-AB2D-6116315C5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30B83-042E-1447-9805-8A5AD3B1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9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DEFB-1380-5949-8CC2-CD3C15C9E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47259-5E9D-6D43-AD1A-8169A935B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BE497-6D61-DA4F-B7D2-68387A63D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ED241-06F0-1C46-9547-ACE9923F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C31C1-5E14-DA48-89FD-708932BE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734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50C9C-66D2-4C4A-BB0B-593576360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CBAD9-C771-1E45-8889-51069A1C9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0F0BE-B521-6948-90E5-A67E0F227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AF314-44F3-C641-8417-C95F60FD4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24269D-A1B1-384B-BD77-16764892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D99EB-AE33-774C-86CB-C9FDA1D4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9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50F61-8D3D-824E-8430-82AF4C71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7554D-13D1-B64B-8250-900D323E9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38E41-30B6-A84A-8CEC-95494732A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F9480-07B5-9D4B-AE6A-A747D24358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819D4-6E9E-B248-A30A-209BAFEDC7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636AE-DC62-B740-80EA-A056E82C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39C9F3-71E7-FC4B-AC3A-CE6D6024B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4A1859-7A76-EC4F-A911-BFA850F04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055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349C0-0EBC-9C4F-98E8-E9193CB17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B6F08-A5EA-0340-AA0E-1332E7D2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FAC60-4504-F044-A47F-514018D2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82B06-93C7-6940-B763-48E3D02D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3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F660F-A01A-674C-B546-0235CDA4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122CFE-05C5-554F-BA3D-DC793CBE7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11F8A-0B75-7F44-9A97-1ED809AD4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9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183E-924B-1446-87AD-9343F430F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9A79F-29E1-964A-8787-E3D38F26C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B8CEB-FB06-1C43-A033-2085D26B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29E611-A7E9-5C4B-92EF-B69B646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4C154-10B7-2747-864A-3BB71DC7F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9B9E7-8095-0443-993A-62134013C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3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BF7BA-F4D7-A341-BDAD-7E1FD5333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7E5CF-55A2-6441-9452-EF2C9C1C0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47EC7-C0E7-BE45-BC34-1F4697DC5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C787A-331D-C64D-B2E6-E7E3D699B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36D3A-6D90-9145-8F7F-50D68C247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96FB12-3248-4D80-92D8-C2DEB4892428}" type="slidenum">
              <a:rPr 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it-IT">
              <a:solidFill>
                <a:srgbClr val="000000"/>
              </a:solidFill>
            </a:endParaRP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6626CB62-2DF9-D743-93A6-2437C9EA046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8809F96A-FECF-724A-AC79-569A701DD7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rgbClr val="CCCCE6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08940A15-8FCE-5548-9A51-2933AA57A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rgbClr val="00007D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8A1F437-A1EC-9A4B-A820-29AC0C0C5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1" name="Rectangle 8">
              <a:extLst>
                <a:ext uri="{FF2B5EF4-FFF2-40B4-BE49-F238E27FC236}">
                  <a16:creationId xmlns:a16="http://schemas.microsoft.com/office/drawing/2014/main" id="{6C08CED7-AD0D-8743-9C18-59CAD8437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2" name="Rectangle 9">
              <a:extLst>
                <a:ext uri="{FF2B5EF4-FFF2-40B4-BE49-F238E27FC236}">
                  <a16:creationId xmlns:a16="http://schemas.microsoft.com/office/drawing/2014/main" id="{571C86E0-2B4B-364F-B2B6-06A07F315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C51D7B87-89F4-C849-BE8C-62FF507AF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rgbClr val="CCCCE6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666699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D5C49AE9-FC55-874E-B06A-56CD46A8D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rgbClr val="0000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Arial"/>
              </a:endParaRPr>
            </a:p>
          </p:txBody>
        </p:sp>
        <p:sp>
          <p:nvSpPr>
            <p:cNvPr id="25" name="Rectangle 12">
              <a:extLst>
                <a:ext uri="{FF2B5EF4-FFF2-40B4-BE49-F238E27FC236}">
                  <a16:creationId xmlns:a16="http://schemas.microsoft.com/office/drawing/2014/main" id="{EAB58E41-E573-9C45-A417-16AA270E1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11EE92BF-A08A-5043-8994-79BD689F05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rgbClr val="99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999CC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648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10" Type="http://schemas.openxmlformats.org/officeDocument/2006/relationships/image" Target="../media/image15.png"/><Relationship Id="rId4" Type="http://schemas.openxmlformats.org/officeDocument/2006/relationships/image" Target="../media/image9.tiff"/><Relationship Id="rId9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80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69.png"/><Relationship Id="rId5" Type="http://schemas.openxmlformats.org/officeDocument/2006/relationships/image" Target="../media/image1020.png"/><Relationship Id="rId10" Type="http://schemas.openxmlformats.org/officeDocument/2006/relationships/image" Target="../media/image151.png"/><Relationship Id="rId4" Type="http://schemas.openxmlformats.org/officeDocument/2006/relationships/image" Target="../media/image20.png"/><Relationship Id="rId9" Type="http://schemas.openxmlformats.org/officeDocument/2006/relationships/image" Target="../media/image141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DA343D-6A71-6A42-B929-F8A109B88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27/09/22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0A4CCE-ED53-B046-9579-FA22E4336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FRIDA-WP1  - I Annuel Meeting</a:t>
            </a:r>
            <a:endParaRPr kumimoji="0" lang="it-IT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0C87E-9BEB-D048-A23B-1E7CE671F65F}"/>
              </a:ext>
            </a:extLst>
          </p:cNvPr>
          <p:cNvSpPr txBox="1"/>
          <p:nvPr/>
        </p:nvSpPr>
        <p:spPr>
          <a:xfrm>
            <a:off x="872028" y="1685939"/>
            <a:ext cx="714623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FRIDA-WP1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FLASH </a:t>
            </a:r>
            <a:r>
              <a:rPr kumimoji="0" lang="de-DE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mechanism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>
                <a:solidFill>
                  <a:srgbClr val="44546A"/>
                </a:solidFill>
                <a:latin typeface="Calibri" charset="0"/>
                <a:ea typeface="Calibri" charset="0"/>
                <a:cs typeface="Calibri" charset="0"/>
              </a:rPr>
              <a:t>I Annual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Pisa 27-28/9/2022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.jpg" descr="image.jpg">
            <a:extLst>
              <a:ext uri="{FF2B5EF4-FFF2-40B4-BE49-F238E27FC236}">
                <a16:creationId xmlns:a16="http://schemas.microsoft.com/office/drawing/2014/main" id="{B86B2018-F6EE-FC43-97A2-92935501E1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0" y="69199"/>
            <a:ext cx="851283" cy="889084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</p:spPr>
      </p:pic>
      <p:pic>
        <p:nvPicPr>
          <p:cNvPr id="8" name="Picture 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78DC0CE2-0302-8241-A48B-0350DCF2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169" y="1368220"/>
            <a:ext cx="2439081" cy="182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299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73FA-38E9-BC46-9839-DEF2E346A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325563"/>
          </a:xfrm>
        </p:spPr>
        <p:txBody>
          <a:bodyPr>
            <a:normAutofit/>
          </a:bodyPr>
          <a:lstStyle/>
          <a:p>
            <a:r>
              <a:rPr lang="en-IT" dirty="0"/>
              <a:t>Intertrack impact and  threshold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DD23-FCC9-D649-ADE7-BC05CDB2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63" y="4025036"/>
            <a:ext cx="2207520" cy="2832964"/>
          </a:xfrm>
        </p:spPr>
        <p:txBody>
          <a:bodyPr/>
          <a:lstStyle/>
          <a:p>
            <a:r>
              <a:rPr lang="en-GB" sz="2000" dirty="0"/>
              <a:t>A</a:t>
            </a:r>
            <a:r>
              <a:rPr lang="en-IT" sz="2000" dirty="0"/>
              <a:t>t  10 μs,</a:t>
            </a:r>
          </a:p>
          <a:p>
            <a:pPr marL="0" indent="0">
              <a:buNone/>
            </a:pPr>
            <a:r>
              <a:rPr lang="en-GB" sz="1600" dirty="0"/>
              <a:t>e</a:t>
            </a:r>
            <a:r>
              <a:rPr lang="en-IT" sz="1600" dirty="0"/>
              <a:t>ven in the more</a:t>
            </a:r>
          </a:p>
          <a:p>
            <a:pPr marL="0" indent="0">
              <a:buNone/>
            </a:pPr>
            <a:r>
              <a:rPr lang="en-GB" sz="1600" dirty="0"/>
              <a:t>o</a:t>
            </a:r>
            <a:r>
              <a:rPr lang="en-IT" sz="1600" dirty="0"/>
              <a:t>ptimistic conditions,</a:t>
            </a:r>
          </a:p>
          <a:p>
            <a:pPr marL="0" indent="0">
              <a:buNone/>
            </a:pPr>
            <a:r>
              <a:rPr lang="en-GB" sz="1600" dirty="0"/>
              <a:t>o</a:t>
            </a:r>
            <a:r>
              <a:rPr lang="en-IT" sz="1600" dirty="0"/>
              <a:t>verlap between radical tracks occur below their background concentration levels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24BB7-6CBC-AD44-B6D7-746CBCED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22-09-2022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D47B-109C-2842-884B-06380D6F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E.Scifoni-ERRS2022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 descr="Chart, histogram&#10;&#10;Description automatically generated">
            <a:extLst>
              <a:ext uri="{FF2B5EF4-FFF2-40B4-BE49-F238E27FC236}">
                <a16:creationId xmlns:a16="http://schemas.microsoft.com/office/drawing/2014/main" id="{61EF8944-D561-1F47-9B94-39E18D78DF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3825" y="3721260"/>
            <a:ext cx="3628335" cy="2562700"/>
          </a:xfrm>
          <a:prstGeom prst="rect">
            <a:avLst/>
          </a:prstGeom>
        </p:spPr>
      </p:pic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7531A454-7E9B-7D46-8E22-8563AD652D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607" y="1374252"/>
            <a:ext cx="3514857" cy="2482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9F175E-2DCC-4049-A040-8FC752ADC935}"/>
              </a:ext>
            </a:extLst>
          </p:cNvPr>
          <p:cNvSpPr/>
          <p:nvPr/>
        </p:nvSpPr>
        <p:spPr>
          <a:xfrm>
            <a:off x="92947" y="1260840"/>
            <a:ext cx="246362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Conditions of the </a:t>
            </a:r>
            <a:r>
              <a:rPr lang="en-GB" i="1" dirty="0">
                <a:solidFill>
                  <a:prstClr val="black"/>
                </a:solidFill>
                <a:latin typeface="Calibri"/>
              </a:rPr>
              <a:t>in vivo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Positive experiment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Tinganelli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 2022)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ADR=100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Gy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DADR = 3870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E=240 MeV/u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=7%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5F0706-F442-2547-A657-A6056AA0BF65}"/>
              </a:ext>
            </a:extLst>
          </p:cNvPr>
          <p:cNvSpPr txBox="1"/>
          <p:nvPr/>
        </p:nvSpPr>
        <p:spPr>
          <a:xfrm>
            <a:off x="7091491" y="5931239"/>
            <a:ext cx="1798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1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Scifoni et al. in prep for PMB</a:t>
            </a:r>
          </a:p>
        </p:txBody>
      </p:sp>
    </p:spTree>
    <p:extLst>
      <p:ext uri="{BB962C8B-B14F-4D97-AF65-F5344CB8AC3E}">
        <p14:creationId xmlns:p14="http://schemas.microsoft.com/office/powerpoint/2010/main" val="5389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73FA-38E9-BC46-9839-DEF2E346A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dirty="0"/>
              <a:t>Intertrack impact and  threshold concentrations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ADD23-FCC9-D649-ADE7-BC05CDB2A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8" y="3911929"/>
            <a:ext cx="2444245" cy="2832964"/>
          </a:xfrm>
        </p:spPr>
        <p:txBody>
          <a:bodyPr>
            <a:normAutofit/>
          </a:bodyPr>
          <a:lstStyle/>
          <a:p>
            <a:r>
              <a:rPr lang="en-GB" sz="2000" dirty="0"/>
              <a:t>A</a:t>
            </a:r>
            <a:r>
              <a:rPr lang="en-IT" sz="2000" dirty="0"/>
              <a:t>t  20 μs,</a:t>
            </a:r>
          </a:p>
          <a:p>
            <a:pPr marL="0" indent="0">
              <a:buNone/>
            </a:pPr>
            <a:r>
              <a:rPr lang="en-GB" sz="2000" dirty="0"/>
              <a:t>u</a:t>
            </a:r>
            <a:r>
              <a:rPr lang="en-IT" sz="2000" dirty="0"/>
              <a:t>sing TRAXCHEM-ext</a:t>
            </a:r>
          </a:p>
          <a:p>
            <a:pPr marL="0" indent="0">
              <a:buNone/>
            </a:pPr>
            <a:r>
              <a:rPr lang="en-US" sz="1600" dirty="0"/>
              <a:t>A very tiny region of superimposition starts to appear, but still mostly beyond the threshold of background levels</a:t>
            </a:r>
            <a:endParaRPr lang="en-IT" sz="1600" dirty="0"/>
          </a:p>
          <a:p>
            <a:pPr marL="0" indent="0">
              <a:buNone/>
            </a:pPr>
            <a:endParaRPr lang="en-IT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24BB7-6CBC-AD44-B6D7-746CBCED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22-09-2022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CD47B-109C-2842-884B-06380D6F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E.Scifoni-ERRS2022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7" name="Picture 26" descr="Graphical user interface&#10;&#10;Description automatically generated">
            <a:extLst>
              <a:ext uri="{FF2B5EF4-FFF2-40B4-BE49-F238E27FC236}">
                <a16:creationId xmlns:a16="http://schemas.microsoft.com/office/drawing/2014/main" id="{7531A454-7E9B-7D46-8E22-8563AD652D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607" y="1374252"/>
            <a:ext cx="3514857" cy="24825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9F175E-2DCC-4049-A040-8FC752ADC935}"/>
              </a:ext>
            </a:extLst>
          </p:cNvPr>
          <p:cNvSpPr/>
          <p:nvPr/>
        </p:nvSpPr>
        <p:spPr>
          <a:xfrm>
            <a:off x="92947" y="1260840"/>
            <a:ext cx="246362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Conditions of the </a:t>
            </a:r>
            <a:r>
              <a:rPr lang="en-GB" i="1" dirty="0">
                <a:solidFill>
                  <a:prstClr val="black"/>
                </a:solidFill>
                <a:latin typeface="Calibri"/>
              </a:rPr>
              <a:t>in vivo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Positive experiment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Tinganelli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  2022)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/>
              </a:rPr>
              <a:t>ADR=100 </a:t>
            </a:r>
            <a:r>
              <a:rPr lang="en-GB" dirty="0" err="1">
                <a:solidFill>
                  <a:prstClr val="black"/>
                </a:solidFill>
                <a:latin typeface="Calibri"/>
              </a:rPr>
              <a:t>Gy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DADR = 3870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E=240 MeV/u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</a:t>
            </a:r>
            <a:r>
              <a:rPr kumimoji="0" lang="en-GB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=7%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D5FD0D-4F96-F54C-87A7-B869EF5577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40" b="-1649"/>
          <a:stretch/>
        </p:blipFill>
        <p:spPr>
          <a:xfrm>
            <a:off x="6041191" y="2192713"/>
            <a:ext cx="1504042" cy="1317985"/>
          </a:xfrm>
          <a:prstGeom prst="snip2Same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DBF23C-A76F-9B4C-BDA6-56162B9632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40" b="-1649"/>
          <a:stretch/>
        </p:blipFill>
        <p:spPr>
          <a:xfrm>
            <a:off x="6045727" y="3856805"/>
            <a:ext cx="1504042" cy="1317985"/>
          </a:xfrm>
          <a:prstGeom prst="snip2Same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4C2F70-7700-284A-8F60-0E24F16C41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40" b="-1649"/>
          <a:stretch/>
        </p:blipFill>
        <p:spPr>
          <a:xfrm>
            <a:off x="7837996" y="2220458"/>
            <a:ext cx="1504042" cy="1317985"/>
          </a:xfrm>
          <a:prstGeom prst="snip2Same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E5ADBB-A3E7-3441-B0C8-0E32914910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440" b="-1649"/>
          <a:stretch/>
        </p:blipFill>
        <p:spPr>
          <a:xfrm>
            <a:off x="7676470" y="3856804"/>
            <a:ext cx="1504042" cy="1317985"/>
          </a:xfrm>
          <a:prstGeom prst="snip2Same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5F0706-F442-2547-A657-A6056AA0BF65}"/>
              </a:ext>
            </a:extLst>
          </p:cNvPr>
          <p:cNvSpPr txBox="1"/>
          <p:nvPr/>
        </p:nvSpPr>
        <p:spPr>
          <a:xfrm>
            <a:off x="7091491" y="5931239"/>
            <a:ext cx="17988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1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Scifoni et al. in prep for PMB</a:t>
            </a:r>
          </a:p>
        </p:txBody>
      </p:sp>
      <p:pic>
        <p:nvPicPr>
          <p:cNvPr id="7" name="Content Placeholder 5" descr="A picture containing histogram&#10;&#10;Description automatically generated">
            <a:extLst>
              <a:ext uri="{FF2B5EF4-FFF2-40B4-BE49-F238E27FC236}">
                <a16:creationId xmlns:a16="http://schemas.microsoft.com/office/drawing/2014/main" id="{A969E6A4-276C-E5EA-8C8C-1B2E1A373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761804"/>
            <a:ext cx="3651712" cy="25848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CFA0E0-2657-D3F3-4B65-6CDB053DD0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44" y="1381398"/>
            <a:ext cx="3551169" cy="247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2E843-48E2-6945-ADE1-DAD71E2F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27/09/22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8A7C1F3-6064-A445-BABB-975E030D4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72" y="702520"/>
            <a:ext cx="4428492" cy="3424035"/>
          </a:xfrm>
          <a:prstGeom prst="rect">
            <a:avLst/>
          </a:prstGeom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62C56485-A4EC-1E4C-87E9-E55E4275D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178" y="3443479"/>
            <a:ext cx="3457315" cy="217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C698765-CC32-3444-9C9E-7EA7F19B9F5E}"/>
              </a:ext>
            </a:extLst>
          </p:cNvPr>
          <p:cNvCxnSpPr>
            <a:cxnSpLocks/>
          </p:cNvCxnSpPr>
          <p:nvPr/>
        </p:nvCxnSpPr>
        <p:spPr>
          <a:xfrm>
            <a:off x="5976156" y="2874604"/>
            <a:ext cx="1479468" cy="1251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n 20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1673AF05-81F4-FD40-84E6-388AA170A2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926" y="4152748"/>
            <a:ext cx="1717618" cy="1929364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6CB039-F442-5446-892F-D91CE28671AE}"/>
              </a:ext>
            </a:extLst>
          </p:cNvPr>
          <p:cNvCxnSpPr>
            <a:cxnSpLocks/>
          </p:cNvCxnSpPr>
          <p:nvPr/>
        </p:nvCxnSpPr>
        <p:spPr>
          <a:xfrm flipH="1">
            <a:off x="5468796" y="2874603"/>
            <a:ext cx="345342" cy="1316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C97F8AF-2439-F64A-9B43-CC7AF03DEB0A}"/>
              </a:ext>
            </a:extLst>
          </p:cNvPr>
          <p:cNvCxnSpPr>
            <a:cxnSpLocks/>
          </p:cNvCxnSpPr>
          <p:nvPr/>
        </p:nvCxnSpPr>
        <p:spPr>
          <a:xfrm flipH="1">
            <a:off x="2727676" y="3050959"/>
            <a:ext cx="1099635" cy="113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5A375F2-2EA7-E34C-ABCA-BA0885532392}"/>
              </a:ext>
            </a:extLst>
          </p:cNvPr>
          <p:cNvCxnSpPr>
            <a:cxnSpLocks/>
          </p:cNvCxnSpPr>
          <p:nvPr/>
        </p:nvCxnSpPr>
        <p:spPr>
          <a:xfrm flipH="1">
            <a:off x="4076291" y="3050958"/>
            <a:ext cx="613616" cy="1242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C77DD5A-12D8-3A4E-87B8-F28AD31F0C8B}"/>
              </a:ext>
            </a:extLst>
          </p:cNvPr>
          <p:cNvCxnSpPr>
            <a:cxnSpLocks/>
          </p:cNvCxnSpPr>
          <p:nvPr/>
        </p:nvCxnSpPr>
        <p:spPr>
          <a:xfrm flipH="1">
            <a:off x="4202684" y="3212977"/>
            <a:ext cx="1385656" cy="118701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601DD41-85E5-ED48-B948-D7932903F41D}"/>
              </a:ext>
            </a:extLst>
          </p:cNvPr>
          <p:cNvSpPr txBox="1"/>
          <p:nvPr/>
        </p:nvSpPr>
        <p:spPr>
          <a:xfrm flipH="1">
            <a:off x="1147333" y="4102544"/>
            <a:ext cx="137677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Task1.1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Radiation Chemistry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rom hetero to homo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F21FECD-4745-A140-B2CB-D5EC5ABD4947}"/>
              </a:ext>
            </a:extLst>
          </p:cNvPr>
          <p:cNvSpPr txBox="1"/>
          <p:nvPr/>
        </p:nvSpPr>
        <p:spPr>
          <a:xfrm flipH="1">
            <a:off x="4247194" y="4359212"/>
            <a:ext cx="113489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1.2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damage repair kinetics</a:t>
            </a:r>
          </a:p>
        </p:txBody>
      </p:sp>
      <p:sp>
        <p:nvSpPr>
          <p:cNvPr id="76" name="Title 1">
            <a:extLst>
              <a:ext uri="{FF2B5EF4-FFF2-40B4-BE49-F238E27FC236}">
                <a16:creationId xmlns:a16="http://schemas.microsoft.com/office/drawing/2014/main" id="{537925B3-E8ED-D84A-B53D-A894FBF3AAF5}"/>
              </a:ext>
            </a:extLst>
          </p:cNvPr>
          <p:cNvSpPr txBox="1">
            <a:spLocks/>
          </p:cNvSpPr>
          <p:nvPr/>
        </p:nvSpPr>
        <p:spPr>
          <a:xfrm>
            <a:off x="1102305" y="378309"/>
            <a:ext cx="693939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3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FRIDA WP1: Understanding FLASH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ACDC98C-1A88-E14E-8B44-D11678C9FF8C}"/>
              </a:ext>
            </a:extLst>
          </p:cNvPr>
          <p:cNvCxnSpPr>
            <a:cxnSpLocks/>
          </p:cNvCxnSpPr>
          <p:nvPr/>
        </p:nvCxnSpPr>
        <p:spPr>
          <a:xfrm flipV="1">
            <a:off x="6244517" y="1984613"/>
            <a:ext cx="774021" cy="619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9349B2C-473B-A549-90A4-D131C56A06AA}"/>
              </a:ext>
            </a:extLst>
          </p:cNvPr>
          <p:cNvCxnSpPr>
            <a:cxnSpLocks/>
          </p:cNvCxnSpPr>
          <p:nvPr/>
        </p:nvCxnSpPr>
        <p:spPr>
          <a:xfrm>
            <a:off x="6416327" y="2651083"/>
            <a:ext cx="575561" cy="24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382763CF-5DAB-F24A-ABE1-6747F2932647}"/>
              </a:ext>
            </a:extLst>
          </p:cNvPr>
          <p:cNvSpPr txBox="1"/>
          <p:nvPr/>
        </p:nvSpPr>
        <p:spPr>
          <a:xfrm flipH="1">
            <a:off x="7054607" y="1795687"/>
            <a:ext cx="232775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Task 1..3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NTCP modeling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ED3F24-7AAD-EF41-93F9-D996A0202341}"/>
              </a:ext>
            </a:extLst>
          </p:cNvPr>
          <p:cNvSpPr/>
          <p:nvPr/>
        </p:nvSpPr>
        <p:spPr>
          <a:xfrm>
            <a:off x="112139" y="1794541"/>
            <a:ext cx="2615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Multiscale modelling of the FLASH effect </a:t>
            </a:r>
            <a:endParaRPr kumimoji="0" lang="en-IT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5444D2-176B-354F-8637-5F3620FECBAE}"/>
              </a:ext>
            </a:extLst>
          </p:cNvPr>
          <p:cNvSpPr/>
          <p:nvPr/>
        </p:nvSpPr>
        <p:spPr>
          <a:xfrm>
            <a:off x="82244" y="2562696"/>
            <a:ext cx="2575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Dedicated in vitro/ex vivo experiments</a:t>
            </a:r>
            <a:endParaRPr kumimoji="0" lang="en-IT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2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01349C-A36A-124C-9357-5B9931D5BB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7246" y="2544745"/>
            <a:ext cx="1662107" cy="1053205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329CA1-6DE9-7445-AFFB-47D55A37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FRIDA-WP1  - I Annuel Meeting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039D53-1713-8944-B93C-3BDED382B71F}"/>
              </a:ext>
            </a:extLst>
          </p:cNvPr>
          <p:cNvSpPr txBox="1"/>
          <p:nvPr/>
        </p:nvSpPr>
        <p:spPr>
          <a:xfrm>
            <a:off x="2413464" y="6092544"/>
            <a:ext cx="24011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8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Boscolo et al. Radiother. Oncol. 2021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8C30CB5-B466-8749-8396-83763DAF6B32}"/>
              </a:ext>
            </a:extLst>
          </p:cNvPr>
          <p:cNvSpPr txBox="1"/>
          <p:nvPr/>
        </p:nvSpPr>
        <p:spPr>
          <a:xfrm>
            <a:off x="5382091" y="5567254"/>
            <a:ext cx="2401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8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Manganaro wt al Med Phys 2017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T" sz="800" b="0" i="1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Cordoni et al. Rad Res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2A3BC-C0C5-C0AD-EDFC-1B3CD717CC8D}"/>
              </a:ext>
            </a:extLst>
          </p:cNvPr>
          <p:cNvSpPr txBox="1"/>
          <p:nvPr/>
        </p:nvSpPr>
        <p:spPr>
          <a:xfrm>
            <a:off x="488799" y="5509093"/>
            <a:ext cx="1823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G.Camazzola talk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F3A549-99A3-2B4E-E87E-B5F5618FFEB8}"/>
              </a:ext>
            </a:extLst>
          </p:cNvPr>
          <p:cNvSpPr txBox="1"/>
          <p:nvPr/>
        </p:nvSpPr>
        <p:spPr>
          <a:xfrm>
            <a:off x="6080100" y="6015600"/>
            <a:ext cx="177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M.Battestini talk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1D3DA1-1B2C-101A-FE09-58F50FCD6945}"/>
              </a:ext>
            </a:extLst>
          </p:cNvPr>
          <p:cNvSpPr txBox="1"/>
          <p:nvPr/>
        </p:nvSpPr>
        <p:spPr>
          <a:xfrm>
            <a:off x="7371388" y="1496402"/>
            <a:ext cx="131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A. Attili talk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DA609-48C8-266B-6801-1D93791ECC6F}"/>
              </a:ext>
            </a:extLst>
          </p:cNvPr>
          <p:cNvSpPr txBox="1"/>
          <p:nvPr/>
        </p:nvSpPr>
        <p:spPr>
          <a:xfrm>
            <a:off x="329561" y="3303361"/>
            <a:ext cx="140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FF0000"/>
                </a:solidFill>
              </a:rPr>
              <a:t>M.Costa talk </a:t>
            </a:r>
          </a:p>
        </p:txBody>
      </p:sp>
    </p:spTree>
    <p:extLst>
      <p:ext uri="{BB962C8B-B14F-4D97-AF65-F5344CB8AC3E}">
        <p14:creationId xmlns:p14="http://schemas.microsoft.com/office/powerpoint/2010/main" val="11750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Istituto di Bioimmagini e Fisiologia Molecolare (IBFM) - CNR - SS Cefalù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5FF38B86-DD54-4AA8-B664-409827749E28}" type="datetime1">
              <a:rPr lang="it-IT" smtClean="0">
                <a:solidFill>
                  <a:srgbClr val="000000"/>
                </a:solidFill>
              </a:rPr>
              <a:pPr>
                <a:defRPr/>
              </a:pPr>
              <a:t>27/09/22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1F77E28D-D62D-FA44-88A8-0F34150F302C}"/>
              </a:ext>
            </a:extLst>
          </p:cNvPr>
          <p:cNvSpPr/>
          <p:nvPr/>
        </p:nvSpPr>
        <p:spPr>
          <a:xfrm>
            <a:off x="2123824" y="1175451"/>
            <a:ext cx="44201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/>
            <a:r>
              <a:rPr lang="it-IT" sz="1500" b="1" dirty="0">
                <a:solidFill>
                  <a:srgbClr val="C00000"/>
                </a:solidFill>
                <a:latin typeface="Times" pitchFamily="2" charset="0"/>
              </a:rPr>
              <a:t>FRIDA </a:t>
            </a:r>
            <a:r>
              <a:rPr lang="it-IT" sz="1500" b="1" dirty="0" err="1">
                <a:solidFill>
                  <a:srgbClr val="C00000"/>
                </a:solidFill>
                <a:latin typeface="Times" pitchFamily="2" charset="0"/>
              </a:rPr>
              <a:t>Working</a:t>
            </a:r>
            <a:r>
              <a:rPr lang="it-IT" sz="1500" b="1" dirty="0">
                <a:solidFill>
                  <a:srgbClr val="C00000"/>
                </a:solidFill>
                <a:latin typeface="Times" pitchFamily="2" charset="0"/>
              </a:rPr>
              <a:t> Package 1 (WP1) - </a:t>
            </a:r>
            <a:r>
              <a:rPr lang="it-IT" sz="1500" b="1" dirty="0" err="1">
                <a:solidFill>
                  <a:srgbClr val="C00000"/>
                </a:solidFill>
                <a:latin typeface="Times" pitchFamily="2" charset="0"/>
              </a:rPr>
              <a:t>Radiobiology</a:t>
            </a:r>
            <a:endParaRPr lang="it-IT" sz="1500" dirty="0">
              <a:solidFill>
                <a:srgbClr val="C00000"/>
              </a:solidFill>
              <a:latin typeface="Times" pitchFamily="2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CD92E598-A4CD-174D-B6F6-56B5396348DC}"/>
              </a:ext>
            </a:extLst>
          </p:cNvPr>
          <p:cNvSpPr txBox="1"/>
          <p:nvPr/>
        </p:nvSpPr>
        <p:spPr>
          <a:xfrm>
            <a:off x="1534120" y="1582104"/>
            <a:ext cx="607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In vitro </a:t>
            </a:r>
            <a:r>
              <a:rPr lang="it-IT" sz="12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characterization</a:t>
            </a:r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of FLASH-</a:t>
            </a:r>
            <a:r>
              <a:rPr lang="it-IT" sz="12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dependent</a:t>
            </a:r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it-IT" sz="12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biological</a:t>
            </a:r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it-IT" sz="12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effects</a:t>
            </a:r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in [O</a:t>
            </a:r>
            <a:r>
              <a:rPr lang="it-IT" sz="1200" b="1" baseline="-25000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2</a:t>
            </a:r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]-</a:t>
            </a:r>
            <a:r>
              <a:rPr lang="it-IT" sz="12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modified</a:t>
            </a:r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</a:t>
            </a:r>
            <a:r>
              <a:rPr lang="it-IT" sz="12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environments</a:t>
            </a:r>
            <a:r>
              <a:rPr lang="it-IT" sz="1200" b="1" dirty="0">
                <a:solidFill>
                  <a:schemeClr val="bg2">
                    <a:lumMod val="75000"/>
                  </a:scheme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5023813-FD9A-C24D-BF63-1860A0B81520}"/>
              </a:ext>
            </a:extLst>
          </p:cNvPr>
          <p:cNvSpPr txBox="1"/>
          <p:nvPr/>
        </p:nvSpPr>
        <p:spPr>
          <a:xfrm>
            <a:off x="457200" y="2155221"/>
            <a:ext cx="2390398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r>
              <a:rPr lang="it-IT" sz="1013" b="1" dirty="0">
                <a:solidFill>
                  <a:prstClr val="black"/>
                </a:solidFill>
                <a:latin typeface="Calibri" panose="020F0502020204030204"/>
              </a:rPr>
              <a:t>Cell </a:t>
            </a:r>
            <a:r>
              <a:rPr lang="it-IT" sz="1013" b="1" dirty="0" err="1">
                <a:solidFill>
                  <a:prstClr val="black"/>
                </a:solidFill>
                <a:latin typeface="Calibri" panose="020F0502020204030204"/>
              </a:rPr>
              <a:t>models</a:t>
            </a:r>
            <a:r>
              <a:rPr lang="it-IT" sz="1013" b="1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it-IT" sz="1013" b="1" dirty="0" err="1">
                <a:solidFill>
                  <a:prstClr val="black"/>
                </a:solidFill>
                <a:latin typeface="Calibri" panose="020F0502020204030204"/>
              </a:rPr>
              <a:t>Experimental</a:t>
            </a:r>
            <a:r>
              <a:rPr lang="it-IT" sz="1013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it-IT" sz="1013" b="1" dirty="0" err="1">
                <a:solidFill>
                  <a:prstClr val="black"/>
                </a:solidFill>
                <a:latin typeface="Calibri" panose="020F0502020204030204"/>
              </a:rPr>
              <a:t>Conditions</a:t>
            </a:r>
            <a:endParaRPr lang="it-IT" sz="1013" b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495388" y="2464298"/>
            <a:ext cx="7756850" cy="2753586"/>
            <a:chOff x="991302" y="2071010"/>
            <a:chExt cx="9725353" cy="3424615"/>
          </a:xfrm>
        </p:grpSpPr>
        <p:sp>
          <p:nvSpPr>
            <p:cNvPr id="35" name="Rettangolo arrotondato 34">
              <a:extLst>
                <a:ext uri="{FF2B5EF4-FFF2-40B4-BE49-F238E27FC236}">
                  <a16:creationId xmlns:a16="http://schemas.microsoft.com/office/drawing/2014/main" id="{8D3619A9-F51A-224F-B8C4-1656E84FC27D}"/>
                </a:ext>
              </a:extLst>
            </p:cNvPr>
            <p:cNvSpPr/>
            <p:nvPr/>
          </p:nvSpPr>
          <p:spPr>
            <a:xfrm>
              <a:off x="1695550" y="2071010"/>
              <a:ext cx="1650206" cy="945500"/>
            </a:xfrm>
            <a:prstGeom prst="roundRect">
              <a:avLst/>
            </a:prstGeom>
            <a:solidFill>
              <a:srgbClr val="4472C4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it-IT" sz="1013" b="1" kern="0" dirty="0">
                  <a:solidFill>
                    <a:prstClr val="black"/>
                  </a:solidFill>
                  <a:latin typeface="Calibri" panose="020F0502020204030204"/>
                </a:rPr>
                <a:t>Cell Lines</a:t>
              </a:r>
            </a:p>
            <a:p>
              <a:pPr algn="ctr" defTabSz="514350">
                <a:defRPr/>
              </a:pP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MCF10A</a:t>
              </a:r>
            </a:p>
            <a:p>
              <a:pPr algn="ctr" defTabSz="514350">
                <a:defRPr/>
              </a:pP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MDA-MB-231</a:t>
              </a:r>
            </a:p>
          </p:txBody>
        </p:sp>
        <p:sp>
          <p:nvSpPr>
            <p:cNvPr id="37" name="Rettangolo arrotondato 36">
              <a:extLst>
                <a:ext uri="{FF2B5EF4-FFF2-40B4-BE49-F238E27FC236}">
                  <a16:creationId xmlns:a16="http://schemas.microsoft.com/office/drawing/2014/main" id="{05C84963-D9D8-454B-B3BA-1260F3C60A8F}"/>
                </a:ext>
              </a:extLst>
            </p:cNvPr>
            <p:cNvSpPr/>
            <p:nvPr/>
          </p:nvSpPr>
          <p:spPr>
            <a:xfrm>
              <a:off x="3978636" y="2090673"/>
              <a:ext cx="1650206" cy="945500"/>
            </a:xfrm>
            <a:prstGeom prst="round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it-IT" sz="1013" b="1" kern="0" dirty="0">
                  <a:solidFill>
                    <a:prstClr val="black"/>
                  </a:solidFill>
                  <a:latin typeface="Calibri" panose="020F0502020204030204"/>
                </a:rPr>
                <a:t>Dose </a:t>
              </a:r>
              <a:r>
                <a:rPr lang="it-IT" sz="1013" b="1" kern="0" dirty="0" err="1">
                  <a:solidFill>
                    <a:prstClr val="black"/>
                  </a:solidFill>
                  <a:latin typeface="Calibri" panose="020F0502020204030204"/>
                </a:rPr>
                <a:t>Rates</a:t>
              </a:r>
              <a:endParaRPr lang="it-IT" sz="1013" b="1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r>
                <a:rPr lang="it-IT" sz="1013" kern="0" dirty="0" err="1">
                  <a:solidFill>
                    <a:prstClr val="black"/>
                  </a:solidFill>
                  <a:latin typeface="Calibri" panose="020F0502020204030204"/>
                </a:rPr>
                <a:t>Conventional</a:t>
              </a:r>
              <a:endParaRPr lang="it-IT" sz="1013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FLASH (1)</a:t>
              </a:r>
            </a:p>
            <a:p>
              <a:pPr algn="ctr" defTabSz="514350">
                <a:defRPr/>
              </a:pP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FLASH (2)</a:t>
              </a:r>
            </a:p>
          </p:txBody>
        </p:sp>
        <p:sp>
          <p:nvSpPr>
            <p:cNvPr id="38" name="Rettangolo arrotondato 37">
              <a:extLst>
                <a:ext uri="{FF2B5EF4-FFF2-40B4-BE49-F238E27FC236}">
                  <a16:creationId xmlns:a16="http://schemas.microsoft.com/office/drawing/2014/main" id="{54398567-B76A-F440-8E33-AC0229E2BB87}"/>
                </a:ext>
              </a:extLst>
            </p:cNvPr>
            <p:cNvSpPr/>
            <p:nvPr/>
          </p:nvSpPr>
          <p:spPr>
            <a:xfrm>
              <a:off x="6263567" y="2089540"/>
              <a:ext cx="1650206" cy="945500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r>
                <a:rPr lang="it-IT" sz="1013" b="1" kern="0" dirty="0">
                  <a:solidFill>
                    <a:prstClr val="black"/>
                  </a:solidFill>
                  <a:latin typeface="Calibri" panose="020F0502020204030204"/>
                </a:rPr>
                <a:t>Dose </a:t>
              </a:r>
              <a:r>
                <a:rPr lang="it-IT" sz="1013" b="1" kern="0" dirty="0" err="1">
                  <a:solidFill>
                    <a:prstClr val="black"/>
                  </a:solidFill>
                  <a:latin typeface="Calibri" panose="020F0502020204030204"/>
                </a:rPr>
                <a:t>range</a:t>
              </a:r>
              <a:endParaRPr lang="it-IT" sz="1013" b="1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r>
                <a:rPr lang="it-IT" sz="1013" kern="0" dirty="0" err="1">
                  <a:solidFill>
                    <a:prstClr val="black"/>
                  </a:solidFill>
                  <a:latin typeface="Calibri" panose="020F0502020204030204"/>
                </a:rPr>
                <a:t>Lowest</a:t>
              </a:r>
              <a:r>
                <a:rPr lang="it-IT" sz="1013" b="1" kern="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4Gy</a:t>
              </a:r>
            </a:p>
            <a:p>
              <a:pPr algn="ctr" defTabSz="514350">
                <a:defRPr/>
              </a:pPr>
              <a:r>
                <a:rPr lang="it-IT" sz="1013" kern="0" dirty="0" err="1">
                  <a:solidFill>
                    <a:prstClr val="black"/>
                  </a:solidFill>
                  <a:latin typeface="Calibri" panose="020F0502020204030204"/>
                </a:rPr>
                <a:t>Highest</a:t>
              </a: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 25Gy</a:t>
              </a:r>
            </a:p>
            <a:p>
              <a:pPr algn="ctr" defTabSz="514350">
                <a:defRPr/>
              </a:pPr>
              <a:endParaRPr lang="it-IT" sz="1013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Rettangolo arrotondato 38">
              <a:extLst>
                <a:ext uri="{FF2B5EF4-FFF2-40B4-BE49-F238E27FC236}">
                  <a16:creationId xmlns:a16="http://schemas.microsoft.com/office/drawing/2014/main" id="{43590CF0-A9DD-F344-9FC4-A953D5601AE8}"/>
                </a:ext>
              </a:extLst>
            </p:cNvPr>
            <p:cNvSpPr/>
            <p:nvPr/>
          </p:nvSpPr>
          <p:spPr>
            <a:xfrm>
              <a:off x="8548499" y="2100432"/>
              <a:ext cx="1947953" cy="945500"/>
            </a:xfrm>
            <a:prstGeom prst="roundRect">
              <a:avLst/>
            </a:prstGeom>
            <a:solidFill>
              <a:srgbClr val="70AD47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514350">
                <a:defRPr/>
              </a:pPr>
              <a:endParaRPr lang="it-IT" sz="1013" b="1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endParaRPr lang="it-IT" sz="1013" b="1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r>
                <a:rPr lang="it-IT" sz="1013" b="1" kern="0" dirty="0" err="1">
                  <a:solidFill>
                    <a:prstClr val="black"/>
                  </a:solidFill>
                  <a:latin typeface="Calibri" panose="020F0502020204030204"/>
                </a:rPr>
                <a:t>Oxygen</a:t>
              </a:r>
              <a:r>
                <a:rPr lang="it-IT" sz="1013" b="1" kern="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1013" b="1" kern="0" dirty="0" err="1">
                  <a:solidFill>
                    <a:prstClr val="black"/>
                  </a:solidFill>
                  <a:latin typeface="Calibri" panose="020F0502020204030204"/>
                </a:rPr>
                <a:t>Concentration</a:t>
              </a:r>
              <a:endParaRPr lang="it-IT" sz="1013" b="1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20% [O</a:t>
              </a:r>
              <a:r>
                <a:rPr lang="it-IT" sz="1013" kern="0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] </a:t>
              </a:r>
              <a:r>
                <a:rPr lang="it-IT" sz="1013" kern="0" dirty="0" err="1">
                  <a:solidFill>
                    <a:prstClr val="black"/>
                  </a:solidFill>
                  <a:latin typeface="Calibri" panose="020F0502020204030204"/>
                </a:rPr>
                <a:t>Normoxia</a:t>
              </a:r>
              <a:endParaRPr lang="it-IT" sz="1013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5% [O</a:t>
              </a:r>
              <a:r>
                <a:rPr lang="it-IT" sz="1013" kern="0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] </a:t>
              </a:r>
              <a:r>
                <a:rPr lang="it-IT" sz="1013" kern="0" dirty="0" err="1">
                  <a:solidFill>
                    <a:prstClr val="black"/>
                  </a:solidFill>
                  <a:latin typeface="Calibri" panose="020F0502020204030204"/>
                </a:rPr>
                <a:t>Physioxia</a:t>
              </a:r>
              <a:endParaRPr lang="it-IT" sz="1013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514350">
                <a:defRPr/>
              </a:pP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     0.5% [O</a:t>
              </a:r>
              <a:r>
                <a:rPr lang="it-IT" sz="1013" kern="0" baseline="-25000" dirty="0">
                  <a:solidFill>
                    <a:prstClr val="black"/>
                  </a:solidFill>
                  <a:latin typeface="Calibri" panose="020F0502020204030204"/>
                </a:rPr>
                <a:t>2</a:t>
              </a:r>
              <a:r>
                <a:rPr lang="it-IT" sz="1013" kern="0" dirty="0">
                  <a:solidFill>
                    <a:prstClr val="black"/>
                  </a:solidFill>
                  <a:latin typeface="Calibri" panose="020F0502020204030204"/>
                </a:rPr>
                <a:t>] </a:t>
              </a:r>
              <a:r>
                <a:rPr lang="it-IT" sz="1013" kern="0" dirty="0" err="1">
                  <a:solidFill>
                    <a:prstClr val="black"/>
                  </a:solidFill>
                  <a:latin typeface="Calibri" panose="020F0502020204030204"/>
                </a:rPr>
                <a:t>Hypoxia</a:t>
              </a:r>
              <a:endParaRPr lang="it-IT" sz="1013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endParaRPr lang="it-IT" sz="1013" kern="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514350">
                <a:defRPr/>
              </a:pPr>
              <a:endParaRPr lang="it-IT" sz="1013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5626B00E-AC39-5141-A2EC-59336A4FFDC2}"/>
                </a:ext>
              </a:extLst>
            </p:cNvPr>
            <p:cNvSpPr txBox="1"/>
            <p:nvPr/>
          </p:nvSpPr>
          <p:spPr>
            <a:xfrm>
              <a:off x="991302" y="3179227"/>
              <a:ext cx="1511777" cy="3086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it-IT" sz="1013" b="1" dirty="0" err="1">
                  <a:solidFill>
                    <a:prstClr val="black"/>
                  </a:solidFill>
                  <a:latin typeface="Calibri" panose="020F0502020204030204"/>
                </a:rPr>
                <a:t>Biological</a:t>
              </a:r>
              <a:r>
                <a:rPr lang="it-IT" sz="1013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1013" b="1" dirty="0" err="1">
                  <a:solidFill>
                    <a:prstClr val="black"/>
                  </a:solidFill>
                  <a:latin typeface="Calibri" panose="020F0502020204030204"/>
                </a:rPr>
                <a:t>endoints</a:t>
              </a:r>
              <a:endParaRPr lang="it-IT" sz="1013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B48D4198-3537-854D-A2B1-C19161332037}"/>
                </a:ext>
              </a:extLst>
            </p:cNvPr>
            <p:cNvSpPr txBox="1"/>
            <p:nvPr/>
          </p:nvSpPr>
          <p:spPr>
            <a:xfrm>
              <a:off x="4501391" y="4756485"/>
              <a:ext cx="1443220" cy="56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Immunological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profile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  <a:p>
              <a:pPr algn="ctr" defTabSz="514350"/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(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cytokines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expression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by 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luminex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assay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)</a:t>
              </a: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757E9638-3CF8-C947-9B14-AAA326047789}"/>
                </a:ext>
              </a:extLst>
            </p:cNvPr>
            <p:cNvSpPr txBox="1"/>
            <p:nvPr/>
          </p:nvSpPr>
          <p:spPr>
            <a:xfrm>
              <a:off x="5942475" y="4785629"/>
              <a:ext cx="1443220" cy="56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Gene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Expression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Profiling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  <a:p>
              <a:pPr algn="ctr" defTabSz="514350"/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by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RNAseq</a:t>
              </a:r>
              <a:endParaRPr lang="it-IT" sz="78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2ECFE4E3-FFF9-A24F-9CE5-22CEC5C0DAA9}"/>
                </a:ext>
              </a:extLst>
            </p:cNvPr>
            <p:cNvSpPr txBox="1"/>
            <p:nvPr/>
          </p:nvSpPr>
          <p:spPr>
            <a:xfrm>
              <a:off x="7534085" y="4794840"/>
              <a:ext cx="1057561" cy="2656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514350"/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ROS production</a:t>
              </a: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5030DB48-060D-274E-A27A-7C304766FA65}"/>
                </a:ext>
              </a:extLst>
            </p:cNvPr>
            <p:cNvSpPr txBox="1"/>
            <p:nvPr/>
          </p:nvSpPr>
          <p:spPr>
            <a:xfrm>
              <a:off x="2811481" y="4777594"/>
              <a:ext cx="1541519" cy="718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DNA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damage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by </a:t>
              </a:r>
            </a:p>
            <a:p>
              <a:pPr algn="ctr" defTabSz="514350"/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immunofluorescence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  <a:p>
              <a:pPr algn="ctr" defTabSz="514350"/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assay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for gH2AX and 53BP1</a:t>
              </a: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C453DFF1-510B-8749-BB01-33C485C1B89A}"/>
                </a:ext>
              </a:extLst>
            </p:cNvPr>
            <p:cNvSpPr txBox="1"/>
            <p:nvPr/>
          </p:nvSpPr>
          <p:spPr>
            <a:xfrm>
              <a:off x="1577447" y="4777595"/>
              <a:ext cx="1026983" cy="567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50"/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Cell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survival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  <a:p>
              <a:pPr algn="ctr" defTabSz="514350"/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by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clonogenic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  <a:p>
              <a:pPr algn="ctr" defTabSz="514350"/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survival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it-IT" sz="788" b="1" dirty="0" err="1">
                  <a:solidFill>
                    <a:prstClr val="black"/>
                  </a:solidFill>
                  <a:latin typeface="Calibri" panose="020F0502020204030204"/>
                </a:rPr>
                <a:t>assay</a:t>
              </a:r>
              <a:r>
                <a:rPr lang="it-IT" sz="788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</p:txBody>
        </p:sp>
        <p:grpSp>
          <p:nvGrpSpPr>
            <p:cNvPr id="46" name="Gruppo 45">
              <a:extLst>
                <a:ext uri="{FF2B5EF4-FFF2-40B4-BE49-F238E27FC236}">
                  <a16:creationId xmlns:a16="http://schemas.microsoft.com/office/drawing/2014/main" id="{773D43F3-0380-DD45-B53E-1F279F9D77F7}"/>
                </a:ext>
              </a:extLst>
            </p:cNvPr>
            <p:cNvGrpSpPr/>
            <p:nvPr/>
          </p:nvGrpSpPr>
          <p:grpSpPr>
            <a:xfrm>
              <a:off x="2832569" y="3423471"/>
              <a:ext cx="1540715" cy="1245596"/>
              <a:chOff x="3185510" y="3605490"/>
              <a:chExt cx="2054287" cy="1660794"/>
            </a:xfrm>
          </p:grpSpPr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93C658AE-5906-1949-9F24-A313A07FA01B}"/>
                  </a:ext>
                </a:extLst>
              </p:cNvPr>
              <p:cNvGrpSpPr/>
              <p:nvPr/>
            </p:nvGrpSpPr>
            <p:grpSpPr>
              <a:xfrm>
                <a:off x="3185510" y="3605490"/>
                <a:ext cx="1204202" cy="1660794"/>
                <a:chOff x="3716362" y="3600838"/>
                <a:chExt cx="1204202" cy="1660794"/>
              </a:xfrm>
            </p:grpSpPr>
            <p:grpSp>
              <p:nvGrpSpPr>
                <p:cNvPr id="49" name="Gruppo 48">
                  <a:extLst>
                    <a:ext uri="{FF2B5EF4-FFF2-40B4-BE49-F238E27FC236}">
                      <a16:creationId xmlns:a16="http://schemas.microsoft.com/office/drawing/2014/main" id="{F3ABEEAF-3857-8C43-B9C4-A88BE09A5E50}"/>
                    </a:ext>
                  </a:extLst>
                </p:cNvPr>
                <p:cNvGrpSpPr/>
                <p:nvPr/>
              </p:nvGrpSpPr>
              <p:grpSpPr>
                <a:xfrm rot="1828197">
                  <a:off x="3802153" y="3600838"/>
                  <a:ext cx="1118411" cy="1660794"/>
                  <a:chOff x="6056982" y="4464826"/>
                  <a:chExt cx="2015938" cy="2657474"/>
                </a:xfrm>
              </p:grpSpPr>
              <p:pic>
                <p:nvPicPr>
                  <p:cNvPr id="51" name="Immagine 50">
                    <a:extLst>
                      <a:ext uri="{FF2B5EF4-FFF2-40B4-BE49-F238E27FC236}">
                        <a16:creationId xmlns:a16="http://schemas.microsoft.com/office/drawing/2014/main" id="{3B0094B2-3B6B-B249-A501-6B22A5208C4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 rot="18360767">
                    <a:off x="5736214" y="4785594"/>
                    <a:ext cx="2657474" cy="2015938"/>
                  </a:xfrm>
                  <a:prstGeom prst="rect">
                    <a:avLst/>
                  </a:prstGeom>
                  <a:ln>
                    <a:solidFill>
                      <a:sysClr val="window" lastClr="FFFFFF"/>
                    </a:solidFill>
                  </a:ln>
                </p:spPr>
              </p:pic>
              <p:sp>
                <p:nvSpPr>
                  <p:cNvPr id="52" name="Esplosione 2 51">
                    <a:extLst>
                      <a:ext uri="{FF2B5EF4-FFF2-40B4-BE49-F238E27FC236}">
                        <a16:creationId xmlns:a16="http://schemas.microsoft.com/office/drawing/2014/main" id="{9185AFF8-7FB5-1C4E-9FA3-A92E88A2246C}"/>
                      </a:ext>
                    </a:extLst>
                  </p:cNvPr>
                  <p:cNvSpPr/>
                  <p:nvPr/>
                </p:nvSpPr>
                <p:spPr>
                  <a:xfrm rot="797159">
                    <a:off x="7399491" y="5815087"/>
                    <a:ext cx="295344" cy="218722"/>
                  </a:xfrm>
                  <a:prstGeom prst="irregularSeal2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514350">
                      <a:defRPr/>
                    </a:pPr>
                    <a:endParaRPr lang="it-IT" sz="1013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  <p:sp>
                <p:nvSpPr>
                  <p:cNvPr id="53" name="Esplosione 2 52">
                    <a:extLst>
                      <a:ext uri="{FF2B5EF4-FFF2-40B4-BE49-F238E27FC236}">
                        <a16:creationId xmlns:a16="http://schemas.microsoft.com/office/drawing/2014/main" id="{B5034044-430D-3643-A4D5-F911A9C648B7}"/>
                      </a:ext>
                    </a:extLst>
                  </p:cNvPr>
                  <p:cNvSpPr/>
                  <p:nvPr/>
                </p:nvSpPr>
                <p:spPr>
                  <a:xfrm rot="797159">
                    <a:off x="6463697" y="5586147"/>
                    <a:ext cx="295344" cy="218722"/>
                  </a:xfrm>
                  <a:prstGeom prst="irregularSeal2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C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algn="ctr" defTabSz="514350">
                      <a:defRPr/>
                    </a:pPr>
                    <a:endParaRPr lang="it-IT" sz="1013" kern="0">
                      <a:solidFill>
                        <a:prstClr val="white"/>
                      </a:solidFill>
                      <a:latin typeface="Calibri" panose="020F0502020204030204"/>
                    </a:endParaRPr>
                  </a:p>
                </p:txBody>
              </p:sp>
            </p:grpSp>
            <p:sp>
              <p:nvSpPr>
                <p:cNvPr id="50" name="Saetta 49">
                  <a:extLst>
                    <a:ext uri="{FF2B5EF4-FFF2-40B4-BE49-F238E27FC236}">
                      <a16:creationId xmlns:a16="http://schemas.microsoft.com/office/drawing/2014/main" id="{8EAB097B-0A03-1E49-A4F9-C5E6CC707C81}"/>
                    </a:ext>
                  </a:extLst>
                </p:cNvPr>
                <p:cNvSpPr/>
                <p:nvPr/>
              </p:nvSpPr>
              <p:spPr>
                <a:xfrm rot="21570613">
                  <a:off x="3716362" y="3931626"/>
                  <a:ext cx="305056" cy="251944"/>
                </a:xfrm>
                <a:prstGeom prst="lightningBolt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ED7D31"/>
                  </a:solidFill>
                  <a:prstDash val="solid"/>
                  <a:miter lim="800000"/>
                </a:ln>
                <a:effectLst/>
                <a:scene3d>
                  <a:camera prst="orthographicFront"/>
                  <a:lightRig rig="threePt" dir="t"/>
                </a:scene3d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it-IT" sz="1013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pic>
            <p:nvPicPr>
              <p:cNvPr id="48" name="Picture 5" descr="gH2AX BSH 30 min ter  40X _RGB copia 2.jpg">
                <a:extLst>
                  <a:ext uri="{FF2B5EF4-FFF2-40B4-BE49-F238E27FC236}">
                    <a16:creationId xmlns:a16="http://schemas.microsoft.com/office/drawing/2014/main" id="{66C3C94E-760C-974D-AD9A-299039AD23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84773" y="4295898"/>
                <a:ext cx="1055024" cy="700563"/>
              </a:xfrm>
              <a:prstGeom prst="rect">
                <a:avLst/>
              </a:prstGeom>
            </p:spPr>
          </p:pic>
        </p:grpSp>
        <p:pic>
          <p:nvPicPr>
            <p:cNvPr id="54" name="Immagine 53">
              <a:extLst>
                <a:ext uri="{FF2B5EF4-FFF2-40B4-BE49-F238E27FC236}">
                  <a16:creationId xmlns:a16="http://schemas.microsoft.com/office/drawing/2014/main" id="{0F5C4625-22AE-E542-AF35-F79626312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96458" y="3694178"/>
              <a:ext cx="1130552" cy="847914"/>
            </a:xfrm>
            <a:prstGeom prst="rect">
              <a:avLst/>
            </a:prstGeom>
          </p:spPr>
        </p:pic>
        <p:pic>
          <p:nvPicPr>
            <p:cNvPr id="55" name="Immagine 54">
              <a:extLst>
                <a:ext uri="{FF2B5EF4-FFF2-40B4-BE49-F238E27FC236}">
                  <a16:creationId xmlns:a16="http://schemas.microsoft.com/office/drawing/2014/main" id="{E75ECE5B-5F63-A44A-8BE0-F234B4AF0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5286" y="3694179"/>
              <a:ext cx="1121927" cy="841445"/>
            </a:xfrm>
            <a:prstGeom prst="rect">
              <a:avLst/>
            </a:prstGeom>
          </p:spPr>
        </p:pic>
        <p:pic>
          <p:nvPicPr>
            <p:cNvPr id="56" name="Immagine 55">
              <a:extLst>
                <a:ext uri="{FF2B5EF4-FFF2-40B4-BE49-F238E27FC236}">
                  <a16:creationId xmlns:a16="http://schemas.microsoft.com/office/drawing/2014/main" id="{1289D223-A05B-8547-811A-A5E174F65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5695" y="3589507"/>
              <a:ext cx="1333500" cy="1114425"/>
            </a:xfrm>
            <a:prstGeom prst="rect">
              <a:avLst/>
            </a:prstGeom>
          </p:spPr>
        </p:pic>
        <p:pic>
          <p:nvPicPr>
            <p:cNvPr id="57" name="Immagine 56">
              <a:extLst>
                <a:ext uri="{FF2B5EF4-FFF2-40B4-BE49-F238E27FC236}">
                  <a16:creationId xmlns:a16="http://schemas.microsoft.com/office/drawing/2014/main" id="{0A9E2B5B-F211-194C-B5A2-3F371512BD7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6026" y="3700648"/>
              <a:ext cx="1070990" cy="835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Image 2">
              <a:extLst>
                <a:ext uri="{FF2B5EF4-FFF2-40B4-BE49-F238E27FC236}">
                  <a16:creationId xmlns:a16="http://schemas.microsoft.com/office/drawing/2014/main" id="{82E97D5F-0A96-3041-8705-E8F32A4FC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5777"/>
            <a:stretch/>
          </p:blipFill>
          <p:spPr>
            <a:xfrm>
              <a:off x="8867773" y="3700646"/>
              <a:ext cx="834454" cy="841838"/>
            </a:xfrm>
            <a:prstGeom prst="rect">
              <a:avLst/>
            </a:prstGeom>
          </p:spPr>
        </p:pic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0813A47A-54EB-234E-A279-5CFCC1DA4281}"/>
                </a:ext>
              </a:extLst>
            </p:cNvPr>
            <p:cNvSpPr/>
            <p:nvPr/>
          </p:nvSpPr>
          <p:spPr>
            <a:xfrm>
              <a:off x="8688390" y="4777595"/>
              <a:ext cx="1193222" cy="567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en-US" sz="788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Quantitative</a:t>
              </a:r>
            </a:p>
            <a:p>
              <a:pPr algn="ctr" defTabSz="514350"/>
              <a:r>
                <a:rPr lang="en-US" sz="788" b="1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</a:rPr>
                <a:t>microtubule modifications</a:t>
              </a:r>
              <a:endParaRPr lang="it-IT" sz="78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03B1F56E-FDB3-A34D-8DDC-4A95D7C5AA96}"/>
                </a:ext>
              </a:extLst>
            </p:cNvPr>
            <p:cNvSpPr/>
            <p:nvPr/>
          </p:nvSpPr>
          <p:spPr>
            <a:xfrm>
              <a:off x="9787528" y="4756483"/>
              <a:ext cx="929127" cy="718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514350"/>
              <a:r>
                <a:rPr lang="it-IT" sz="788" b="1" dirty="0" err="1">
                  <a:solidFill>
                    <a:srgbClr val="000000"/>
                  </a:solidFill>
                  <a:latin typeface="Calibri" panose="020F0502020204030204"/>
                </a:rPr>
                <a:t>Collagen</a:t>
              </a:r>
              <a:r>
                <a:rPr lang="it-IT" sz="788" b="1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  <a:r>
                <a:rPr lang="it-IT" sz="788" b="1" dirty="0" err="1">
                  <a:solidFill>
                    <a:srgbClr val="000000"/>
                  </a:solidFill>
                  <a:latin typeface="Calibri" panose="020F0502020204030204"/>
                </a:rPr>
                <a:t>structure</a:t>
              </a:r>
              <a:r>
                <a:rPr lang="it-IT" sz="788" b="1" dirty="0">
                  <a:solidFill>
                    <a:srgbClr val="000000"/>
                  </a:solidFill>
                  <a:latin typeface="Calibri" panose="020F0502020204030204"/>
                </a:rPr>
                <a:t> </a:t>
              </a:r>
              <a:r>
                <a:rPr lang="it-IT" sz="788" b="1" dirty="0" err="1">
                  <a:solidFill>
                    <a:srgbClr val="000000"/>
                  </a:solidFill>
                  <a:latin typeface="Calibri" panose="020F0502020204030204"/>
                </a:rPr>
                <a:t>modifications</a:t>
              </a:r>
              <a:endParaRPr lang="it-IT" sz="788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1" name="Immagine 60">
              <a:extLst>
                <a:ext uri="{FF2B5EF4-FFF2-40B4-BE49-F238E27FC236}">
                  <a16:creationId xmlns:a16="http://schemas.microsoft.com/office/drawing/2014/main" id="{2539988D-D2CC-D34A-BB0C-E49FE9E6A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787528" y="3694179"/>
              <a:ext cx="830737" cy="830737"/>
            </a:xfrm>
            <a:prstGeom prst="rect">
              <a:avLst/>
            </a:prstGeom>
          </p:spPr>
        </p:pic>
        <p:sp>
          <p:nvSpPr>
            <p:cNvPr id="4" name="Ovale 3"/>
            <p:cNvSpPr/>
            <p:nvPr/>
          </p:nvSpPr>
          <p:spPr>
            <a:xfrm>
              <a:off x="7385695" y="4756484"/>
              <a:ext cx="1211502" cy="378935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62" name="Ovale 61"/>
            <p:cNvSpPr/>
            <p:nvPr/>
          </p:nvSpPr>
          <p:spPr>
            <a:xfrm>
              <a:off x="4353001" y="4703931"/>
              <a:ext cx="1842365" cy="7367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</p:grpSp>
      <p:pic>
        <p:nvPicPr>
          <p:cNvPr id="6" name="Immagin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54665" y="4568485"/>
            <a:ext cx="1486029" cy="6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8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24B7F-505E-4646-8199-83198985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21/01/21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FA646D-3FF4-0740-820A-72DB60F4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PreKOM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FD17B8C-26AE-A64C-B750-B54139949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3409"/>
          <a:stretch/>
        </p:blipFill>
        <p:spPr bwMode="auto">
          <a:xfrm>
            <a:off x="628649" y="1582616"/>
            <a:ext cx="8186741" cy="387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7EEEDC-B6B6-BD41-BF53-EAD6B89D3776}"/>
              </a:ext>
            </a:extLst>
          </p:cNvPr>
          <p:cNvSpPr txBox="1">
            <a:spLocks/>
          </p:cNvSpPr>
          <p:nvPr/>
        </p:nvSpPr>
        <p:spPr>
          <a:xfrm>
            <a:off x="1102305" y="725365"/>
            <a:ext cx="693939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sz="3600" dirty="0"/>
              <a:t>FRIDA WP1: M&amp;D Gant</a:t>
            </a:r>
            <a:endParaRPr lang="en-US" sz="33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20AD00-55AD-FABD-39A5-FCD8F62C5F42}"/>
              </a:ext>
            </a:extLst>
          </p:cNvPr>
          <p:cNvSpPr txBox="1"/>
          <p:nvPr/>
        </p:nvSpPr>
        <p:spPr>
          <a:xfrm>
            <a:off x="300034" y="227687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✓</a:t>
            </a:r>
            <a:endParaRPr lang="en-IT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8CDB4-4663-6E9A-B4C3-D80BD8941D89}"/>
              </a:ext>
            </a:extLst>
          </p:cNvPr>
          <p:cNvSpPr txBox="1"/>
          <p:nvPr/>
        </p:nvSpPr>
        <p:spPr>
          <a:xfrm>
            <a:off x="328610" y="2485393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✓</a:t>
            </a:r>
            <a:endParaRPr lang="en-IT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1FBD31-FD3E-FD8B-177E-6ACED259C263}"/>
              </a:ext>
            </a:extLst>
          </p:cNvPr>
          <p:cNvSpPr txBox="1"/>
          <p:nvPr/>
        </p:nvSpPr>
        <p:spPr>
          <a:xfrm>
            <a:off x="300034" y="3057036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✓</a:t>
            </a:r>
            <a:endParaRPr lang="en-I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A11372-9BA2-DEFF-A64E-7C08927802A6}"/>
              </a:ext>
            </a:extLst>
          </p:cNvPr>
          <p:cNvSpPr txBox="1"/>
          <p:nvPr/>
        </p:nvSpPr>
        <p:spPr>
          <a:xfrm>
            <a:off x="300034" y="2740267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✓</a:t>
            </a:r>
            <a:endParaRPr lang="en-I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72B16B-131F-FBF2-7093-DE5B41A7DD0C}"/>
              </a:ext>
            </a:extLst>
          </p:cNvPr>
          <p:cNvSpPr txBox="1"/>
          <p:nvPr/>
        </p:nvSpPr>
        <p:spPr>
          <a:xfrm>
            <a:off x="288032" y="4875274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✓</a:t>
            </a:r>
            <a:endParaRPr lang="en-IT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D769F7-9121-6B38-D86C-0A952C8BE98D}"/>
              </a:ext>
            </a:extLst>
          </p:cNvPr>
          <p:cNvSpPr txBox="1"/>
          <p:nvPr/>
        </p:nvSpPr>
        <p:spPr>
          <a:xfrm>
            <a:off x="288032" y="5108985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✓</a:t>
            </a:r>
            <a:endParaRPr lang="en-IT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4F6D3-2EC3-B2F1-C854-A0ED2EDFC6E3}"/>
              </a:ext>
            </a:extLst>
          </p:cNvPr>
          <p:cNvSpPr txBox="1"/>
          <p:nvPr/>
        </p:nvSpPr>
        <p:spPr>
          <a:xfrm>
            <a:off x="899592" y="5532613"/>
            <a:ext cx="457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✓ = Advanced status</a:t>
            </a:r>
          </a:p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✓ = Started</a:t>
            </a:r>
          </a:p>
          <a:p>
            <a:endParaRPr lang="en-IT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B8E0C-2963-5139-6561-FC12A9D10C53}"/>
              </a:ext>
            </a:extLst>
          </p:cNvPr>
          <p:cNvSpPr txBox="1"/>
          <p:nvPr/>
        </p:nvSpPr>
        <p:spPr>
          <a:xfrm>
            <a:off x="288032" y="4397042"/>
            <a:ext cx="4572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75000"/>
                  </a:schemeClr>
                </a:solidFill>
              </a:rPr>
              <a:t>✓</a:t>
            </a:r>
            <a:endParaRPr lang="en-IT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3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E9F48B62-F84B-B14D-94FA-9EAC361CA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556"/>
            <a:ext cx="9144000" cy="27348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722053-C579-7045-B353-B11A6A10B545}"/>
              </a:ext>
            </a:extLst>
          </p:cNvPr>
          <p:cNvSpPr txBox="1">
            <a:spLocks/>
          </p:cNvSpPr>
          <p:nvPr/>
        </p:nvSpPr>
        <p:spPr>
          <a:xfrm>
            <a:off x="-260920" y="710102"/>
            <a:ext cx="92525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Budget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B6275-3624-CE72-59B9-5E6EAFF6F646}"/>
              </a:ext>
            </a:extLst>
          </p:cNvPr>
          <p:cNvSpPr txBox="1"/>
          <p:nvPr/>
        </p:nvSpPr>
        <p:spPr>
          <a:xfrm>
            <a:off x="2636629" y="5301208"/>
            <a:ext cx="567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>
                <a:solidFill>
                  <a:srgbClr val="C00000"/>
                </a:solidFill>
              </a:rPr>
              <a:t>TIFPA/RM3 team Desperately Looking for a skilled PostDoc!</a:t>
            </a:r>
          </a:p>
        </p:txBody>
      </p:sp>
    </p:spTree>
    <p:extLst>
      <p:ext uri="{BB962C8B-B14F-4D97-AF65-F5344CB8AC3E}">
        <p14:creationId xmlns:p14="http://schemas.microsoft.com/office/powerpoint/2010/main" val="3193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A94D0-C3E6-F55E-EEAF-10E9A7CE0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27/09/22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EE3724-9BFE-69D3-6051-CA77F7F9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 - I Annuel Meeting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9DA49C7-AC3A-688B-7FEA-7C039C52F86B}"/>
              </a:ext>
            </a:extLst>
          </p:cNvPr>
          <p:cNvSpPr txBox="1">
            <a:spLocks/>
          </p:cNvSpPr>
          <p:nvPr/>
        </p:nvSpPr>
        <p:spPr>
          <a:xfrm>
            <a:off x="-131365" y="2264321"/>
            <a:ext cx="925252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91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F1803-AF52-7843-8335-E70BECE0D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21/01/21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96D51-84F1-2943-A3BA-36786806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srgbClr val="000000"/>
                </a:solidFill>
              </a:rPr>
              <a:t>FRIDA-WP1 PreKOM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BAA41B-62E2-1D48-974B-97C8F2687932}"/>
              </a:ext>
            </a:extLst>
          </p:cNvPr>
          <p:cNvSpPr txBox="1">
            <a:spLocks/>
          </p:cNvSpPr>
          <p:nvPr/>
        </p:nvSpPr>
        <p:spPr>
          <a:xfrm>
            <a:off x="1102305" y="880253"/>
            <a:ext cx="693939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T" sz="3600" dirty="0"/>
              <a:t>(Possible) Link to Planning</a:t>
            </a:r>
            <a:endParaRPr lang="en-US" sz="3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E60A22-94EB-B240-BF3F-47ED6593CBB5}"/>
              </a:ext>
            </a:extLst>
          </p:cNvPr>
          <p:cNvSpPr/>
          <p:nvPr/>
        </p:nvSpPr>
        <p:spPr>
          <a:xfrm>
            <a:off x="63744" y="1633976"/>
            <a:ext cx="2489102" cy="8572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“Static “Optimized Plan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2D36EB-F6D5-E544-B2FE-F25D44D98D10}"/>
              </a:ext>
            </a:extLst>
          </p:cNvPr>
          <p:cNvSpPr/>
          <p:nvPr/>
        </p:nvSpPr>
        <p:spPr>
          <a:xfrm>
            <a:off x="1434906" y="2648616"/>
            <a:ext cx="3497578" cy="1824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Dose&amp;Dose Rate optimization</a:t>
            </a:r>
          </a:p>
          <a:p>
            <a:pPr algn="ctr"/>
            <a:endParaRPr lang="en-IT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3EFAF7-F459-8D4A-A482-AC721B2F6EF6}"/>
              </a:ext>
            </a:extLst>
          </p:cNvPr>
          <p:cNvSpPr/>
          <p:nvPr/>
        </p:nvSpPr>
        <p:spPr>
          <a:xfrm>
            <a:off x="6080509" y="2761051"/>
            <a:ext cx="2489102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DMF (D,Dr, pO2)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AE636F-9962-6649-BEB6-433FD2939E22}"/>
              </a:ext>
            </a:extLst>
          </p:cNvPr>
          <p:cNvSpPr/>
          <p:nvPr/>
        </p:nvSpPr>
        <p:spPr>
          <a:xfrm>
            <a:off x="4102054" y="1602065"/>
            <a:ext cx="3227214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Temporal delivery information:</a:t>
            </a:r>
          </a:p>
          <a:p>
            <a:pPr algn="ctr"/>
            <a:r>
              <a:rPr lang="en-GB" sz="1600" dirty="0"/>
              <a:t>(t</a:t>
            </a:r>
            <a:r>
              <a:rPr lang="en-IT" sz="1600" baseline="-25000" dirty="0"/>
              <a:t>scan</a:t>
            </a:r>
            <a:r>
              <a:rPr lang="en-IT" sz="1600" dirty="0"/>
              <a:t> ,</a:t>
            </a:r>
            <a:r>
              <a:rPr lang="en-IT" sz="1600"/>
              <a:t>t</a:t>
            </a:r>
            <a:r>
              <a:rPr lang="en-IT" sz="1600" baseline="-25000"/>
              <a:t>spot</a:t>
            </a:r>
            <a:r>
              <a:rPr lang="en-IT" sz="1600"/>
              <a:t> , pathway </a:t>
            </a:r>
            <a:r>
              <a:rPr lang="en-IT" sz="1600" dirty="0"/>
              <a:t>constraints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678B63-FA55-FE49-9CFD-E192FAFA3242}"/>
              </a:ext>
            </a:extLst>
          </p:cNvPr>
          <p:cNvSpPr/>
          <p:nvPr/>
        </p:nvSpPr>
        <p:spPr>
          <a:xfrm>
            <a:off x="6080509" y="4457110"/>
            <a:ext cx="2641460" cy="15206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sz="2400" dirty="0"/>
              <a:t>pO</a:t>
            </a:r>
            <a:r>
              <a:rPr lang="en-IT" sz="2400" baseline="-25000" dirty="0"/>
              <a:t>2</a:t>
            </a:r>
            <a:r>
              <a:rPr lang="en-IT" sz="2400" dirty="0"/>
              <a:t> 3D map</a:t>
            </a:r>
          </a:p>
          <a:p>
            <a:pPr algn="ctr"/>
            <a:r>
              <a:rPr lang="en-GB" dirty="0"/>
              <a:t>f</a:t>
            </a:r>
            <a:r>
              <a:rPr lang="en-IT" dirty="0"/>
              <a:t>rom functional imaging</a:t>
            </a:r>
          </a:p>
          <a:p>
            <a:pPr algn="ctr"/>
            <a:r>
              <a:rPr lang="en-IT" dirty="0"/>
              <a:t>e.g. MRI/FMISO PET  registered to CT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0381E-F1F4-6347-9384-9649840E3B79}"/>
              </a:ext>
            </a:extLst>
          </p:cNvPr>
          <p:cNvSpPr/>
          <p:nvPr/>
        </p:nvSpPr>
        <p:spPr>
          <a:xfrm>
            <a:off x="1789894" y="4915257"/>
            <a:ext cx="2787601" cy="107357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FLASH optimized Plan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77B894-EF83-D644-A18C-4EAD543B11B2}"/>
              </a:ext>
            </a:extLst>
          </p:cNvPr>
          <p:cNvSpPr/>
          <p:nvPr/>
        </p:nvSpPr>
        <p:spPr>
          <a:xfrm>
            <a:off x="3155560" y="3727937"/>
            <a:ext cx="1776923" cy="7491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DMF weighted dose  opt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5E257A-20DC-E343-B90F-53B347C853A6}"/>
              </a:ext>
            </a:extLst>
          </p:cNvPr>
          <p:cNvSpPr/>
          <p:nvPr/>
        </p:nvSpPr>
        <p:spPr>
          <a:xfrm>
            <a:off x="1434905" y="3707988"/>
            <a:ext cx="1720653" cy="74912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T" dirty="0"/>
              <a:t>Pure DDRO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463F5CCA-4D87-B44D-BBEF-5F7C96D3BB12}"/>
              </a:ext>
            </a:extLst>
          </p:cNvPr>
          <p:cNvSpPr/>
          <p:nvPr/>
        </p:nvSpPr>
        <p:spPr>
          <a:xfrm rot="5400000">
            <a:off x="5393955" y="2725004"/>
            <a:ext cx="225083" cy="1069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CA2CE612-98BC-7F4C-BD72-66DB60B944B4}"/>
              </a:ext>
            </a:extLst>
          </p:cNvPr>
          <p:cNvSpPr/>
          <p:nvPr/>
        </p:nvSpPr>
        <p:spPr>
          <a:xfrm rot="7050392" flipH="1">
            <a:off x="5393956" y="3608469"/>
            <a:ext cx="225082" cy="1318679"/>
          </a:xfrm>
          <a:prstGeom prst="downArrow">
            <a:avLst/>
          </a:prstGeom>
          <a:pattFill prst="dkVert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937A924-4715-8242-A7B4-1EF3BAC6E288}"/>
              </a:ext>
            </a:extLst>
          </p:cNvPr>
          <p:cNvSpPr/>
          <p:nvPr/>
        </p:nvSpPr>
        <p:spPr>
          <a:xfrm>
            <a:off x="2747051" y="4443209"/>
            <a:ext cx="840377" cy="4685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  <p:sp>
        <p:nvSpPr>
          <p:cNvPr id="19" name="Bent Up Arrow 18">
            <a:extLst>
              <a:ext uri="{FF2B5EF4-FFF2-40B4-BE49-F238E27FC236}">
                <a16:creationId xmlns:a16="http://schemas.microsoft.com/office/drawing/2014/main" id="{4C87D21E-9486-6448-AE36-75DC8A01432E}"/>
              </a:ext>
            </a:extLst>
          </p:cNvPr>
          <p:cNvSpPr/>
          <p:nvPr/>
        </p:nvSpPr>
        <p:spPr>
          <a:xfrm rot="5400000">
            <a:off x="666861" y="2498045"/>
            <a:ext cx="870888" cy="85725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83778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340" y="3935406"/>
            <a:ext cx="3679194" cy="275939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62" y="3872472"/>
            <a:ext cx="3747850" cy="2810886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9397" y="169320"/>
            <a:ext cx="8842720" cy="99417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Impact of dose delivery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331" y="1027026"/>
            <a:ext cx="3770785" cy="28280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084260" y="2999784"/>
                <a:ext cx="2345001" cy="6147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𝑫𝑨𝑫𝑹</m:t>
                          </m:r>
                        </m:e>
                        <m:sub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1400" b="1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  <m:e>
                          <m:f>
                            <m:fPr>
                              <m:ctrlP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it-IT" sz="1400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  <m:d>
                                <m:dPr>
                                  <m:ctrlPr>
                                    <a:rPr lang="it-IT" sz="1400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𝑩𝑰</m:t>
                                      </m:r>
                                    </m:e>
                                    <m:sub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it-IT" sz="1400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it-IT" sz="1400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it-IT" sz="1400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it-IT" sz="1400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  <m:sup>
                                  <m:r>
                                    <a:rPr lang="it-IT" sz="1400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𝒅</m:t>
                                      </m:r>
                                    </m:e>
                                    <m:sub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𝒊𝒋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b>
                                      <m:r>
                                        <a:rPr lang="it-IT" sz="1400" b="1" i="1">
                                          <a:solidFill>
                                            <a:schemeClr val="tx2">
                                              <a:lumMod val="1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𝒋</m:t>
                                      </m:r>
                                    </m:sub>
                                  </m:sSub>
                                  <m:r>
                                    <a:rPr lang="it-IT" sz="1400" b="1" i="1">
                                      <a:solidFill>
                                        <a:schemeClr val="tx2">
                                          <a:lumMod val="1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1400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260" y="2999784"/>
                <a:ext cx="2345001" cy="6147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/>
              <p:cNvSpPr txBox="1"/>
              <p:nvPr/>
            </p:nvSpPr>
            <p:spPr>
              <a:xfrm>
                <a:off x="3657201" y="5733256"/>
                <a:ext cx="1058815" cy="4671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it-IT" sz="1400" b="1" i="1" smtClean="0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𝑫𝑹</m:t>
                          </m:r>
                        </m:e>
                        <m:sub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𝒇𝒊𝒆𝒍𝒅</m:t>
                          </m:r>
                        </m:sup>
                      </m:sSubSup>
                      <m:r>
                        <a:rPr lang="it-IT" sz="1400" b="1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1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b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asellaDiTes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201" y="5733256"/>
                <a:ext cx="1058815" cy="467116"/>
              </a:xfrm>
              <a:prstGeom prst="rect">
                <a:avLst/>
              </a:prstGeom>
              <a:blipFill>
                <a:blip r:embed="rId6"/>
                <a:stretch>
                  <a:fillRect l="-3571" t="-2632" r="-1190" b="-10526"/>
                </a:stretch>
              </a:blipFill>
            </p:spPr>
            <p:txBody>
              <a:bodyPr/>
              <a:lstStyle/>
              <a:p>
                <a:r>
                  <a:rPr lang="en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240452"/>
            <a:ext cx="2898475" cy="11836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2683528" y="1832257"/>
                <a:ext cx="46292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it-IT" sz="1400" b="1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it-IT" sz="1400" b="1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𝐎</m:t>
                      </m:r>
                    </m:oMath>
                  </m:oMathPara>
                </a14:m>
                <a:endParaRPr lang="en-US" sz="1400" b="1" dirty="0">
                  <a:solidFill>
                    <a:schemeClr val="bg1"/>
                  </a:solidFill>
                  <a:latin typeface="Matura MT Script Capitals" panose="03020802060602070202" pitchFamily="66" charset="0"/>
                </a:endParaRP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528" y="1832257"/>
                <a:ext cx="462925" cy="215444"/>
              </a:xfrm>
              <a:prstGeom prst="rect">
                <a:avLst/>
              </a:prstGeom>
              <a:blipFill rotWithShape="0">
                <a:blip r:embed="rId8"/>
                <a:stretch>
                  <a:fillRect t="-2857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735390" y="1578333"/>
                <a:ext cx="845142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it-IT" sz="1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  <m:r>
                        <a:rPr lang="it-IT" sz="1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𝐩</m:t>
                      </m:r>
                    </m:oMath>
                  </m:oMathPara>
                </a14:m>
                <a:endParaRPr lang="en-US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90" y="1578333"/>
                <a:ext cx="845142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7246" r="-11594" b="-2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Per 11"/>
          <p:cNvSpPr/>
          <p:nvPr/>
        </p:nvSpPr>
        <p:spPr>
          <a:xfrm flipV="1">
            <a:off x="1859238" y="5183049"/>
            <a:ext cx="76097" cy="73554"/>
          </a:xfrm>
          <a:prstGeom prst="mathMultiply">
            <a:avLst/>
          </a:prstGeom>
          <a:solidFill>
            <a:schemeClr val="tx2">
              <a:lumMod val="10000"/>
            </a:schemeClr>
          </a:solidFill>
          <a:ln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6266754" y="5183049"/>
                <a:ext cx="91409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1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754" y="5183049"/>
                <a:ext cx="914096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ttangolo 13"/>
              <p:cNvSpPr/>
              <p:nvPr/>
            </p:nvSpPr>
            <p:spPr>
              <a:xfrm>
                <a:off x="5777930" y="5981702"/>
                <a:ext cx="39247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it-IT" sz="1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Rettangolo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7930" y="5981702"/>
                <a:ext cx="392479" cy="30777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ttangolo 38"/>
          <p:cNvSpPr/>
          <p:nvPr/>
        </p:nvSpPr>
        <p:spPr>
          <a:xfrm>
            <a:off x="1504071" y="2860035"/>
            <a:ext cx="800243" cy="7942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CasellaDiTesto 40"/>
          <p:cNvSpPr txBox="1"/>
          <p:nvPr/>
        </p:nvSpPr>
        <p:spPr>
          <a:xfrm>
            <a:off x="1500675" y="2522098"/>
            <a:ext cx="8074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Tumor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332" y="3866716"/>
            <a:ext cx="3770785" cy="2828087"/>
          </a:xfrm>
          <a:prstGeom prst="rect">
            <a:avLst/>
          </a:prstGeom>
        </p:spPr>
      </p:pic>
      <p:cxnSp>
        <p:nvCxnSpPr>
          <p:cNvPr id="61" name="Connettore 7 60"/>
          <p:cNvCxnSpPr/>
          <p:nvPr/>
        </p:nvCxnSpPr>
        <p:spPr>
          <a:xfrm rot="5400000">
            <a:off x="1717577" y="2452304"/>
            <a:ext cx="1424916" cy="203658"/>
          </a:xfrm>
          <a:prstGeom prst="curvedConnector2">
            <a:avLst/>
          </a:prstGeom>
          <a:ln w="28575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3940199" y="4113019"/>
                <a:ext cx="1489062" cy="445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𝑫𝑹</m:t>
                          </m:r>
                        </m:e>
                        <m:sub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𝑷𝑩𝑺</m:t>
                          </m:r>
                        </m:sup>
                      </m:sSubSup>
                      <m:r>
                        <a:rPr lang="it-IT" sz="1400" b="1" i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b="1" i="1" smtClean="0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400" b="1" i="1">
                              <a:solidFill>
                                <a:schemeClr val="tx2">
                                  <a:lumMod val="1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sSub>
                            <m:sSubPr>
                              <m:ctrlP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it-IT" sz="1400" b="1" i="1">
                                  <a:solidFill>
                                    <a:schemeClr val="tx2">
                                      <a:lumMod val="1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b="1" dirty="0">
                  <a:solidFill>
                    <a:schemeClr val="tx2">
                      <a:lumMod val="1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199" y="4113019"/>
                <a:ext cx="1489062" cy="445443"/>
              </a:xfrm>
              <a:prstGeom prst="rect">
                <a:avLst/>
              </a:prstGeom>
              <a:blipFill rotWithShape="0">
                <a:blip r:embed="rId13"/>
                <a:stretch>
                  <a:fillRect l="-2449" t="-2740" r="-408" b="-8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magine 1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563297" y="2940201"/>
            <a:ext cx="194867" cy="179483"/>
          </a:xfrm>
          <a:prstGeom prst="ellipse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806757" y="2940200"/>
            <a:ext cx="194867" cy="179483"/>
          </a:xfrm>
          <a:prstGeom prst="ellipse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2048361" y="2940200"/>
            <a:ext cx="194867" cy="179483"/>
          </a:xfrm>
          <a:prstGeom prst="ellipse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560616" y="3171561"/>
            <a:ext cx="194867" cy="179483"/>
          </a:xfrm>
          <a:prstGeom prst="ellipse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804076" y="3171560"/>
            <a:ext cx="194867" cy="179483"/>
          </a:xfrm>
          <a:prstGeom prst="ellipse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2045680" y="3171560"/>
            <a:ext cx="194867" cy="179483"/>
          </a:xfrm>
          <a:prstGeom prst="ellipse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560616" y="3396522"/>
            <a:ext cx="194867" cy="179483"/>
          </a:xfrm>
          <a:prstGeom prst="ellipse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1804076" y="3396521"/>
            <a:ext cx="194867" cy="179483"/>
          </a:xfrm>
          <a:prstGeom prst="ellipse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2045680" y="3396521"/>
            <a:ext cx="194867" cy="179483"/>
          </a:xfrm>
          <a:prstGeom prst="ellipse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3725525" y="1176269"/>
            <a:ext cx="1391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» Dose Rate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scoring at voxel level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D3CAFDC1-8A3F-624B-9273-4D59F27A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22-09-2022</a:t>
            </a:r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0794AF3-C657-8847-AD02-3C8B7D5F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E.Scifoni-ERRS2022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7432EE-ABFC-8E43-BA09-F172E6C6153D}"/>
              </a:ext>
            </a:extLst>
          </p:cNvPr>
          <p:cNvSpPr txBox="1"/>
          <p:nvPr/>
        </p:nvSpPr>
        <p:spPr>
          <a:xfrm rot="16200000">
            <a:off x="-492936" y="3211855"/>
            <a:ext cx="1437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i="1" dirty="0">
                <a:solidFill>
                  <a:schemeClr val="tx2"/>
                </a:solidFill>
              </a:rPr>
              <a:t>M. Battestini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D8E0A8F-8CA9-5D1F-7E5B-21E570AEEFF8}"/>
              </a:ext>
            </a:extLst>
          </p:cNvPr>
          <p:cNvSpPr/>
          <p:nvPr/>
        </p:nvSpPr>
        <p:spPr>
          <a:xfrm>
            <a:off x="1915267" y="3025412"/>
            <a:ext cx="144016" cy="1397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761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7" grpId="0"/>
      <p:bldP spid="18" grpId="0"/>
      <p:bldP spid="12" grpId="0" animBg="1"/>
      <p:bldP spid="13" grpId="0"/>
      <p:bldP spid="14" grpId="0"/>
      <p:bldP spid="39" grpId="0" animBg="1"/>
      <p:bldP spid="41" grpId="0"/>
      <p:bldP spid="9" grpId="0"/>
      <p:bldP spid="15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Entrance channel (10 Gy)"/>
          <p:cNvSpPr txBox="1"/>
          <p:nvPr/>
        </p:nvSpPr>
        <p:spPr>
          <a:xfrm>
            <a:off x="376435" y="1784155"/>
            <a:ext cx="3753642" cy="61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lvl="2" indent="342900" defTabSz="309563">
              <a:defRPr sz="5000">
                <a:solidFill>
                  <a:srgbClr val="B51600"/>
                </a:solidFill>
              </a:defRPr>
            </a:pPr>
            <a:r>
              <a:rPr sz="1875" dirty="0"/>
              <a:t>Entrance channel (10 </a:t>
            </a:r>
            <a:r>
              <a:rPr sz="1875" dirty="0" err="1"/>
              <a:t>Gy</a:t>
            </a:r>
            <a:r>
              <a:rPr sz="1875" dirty="0"/>
              <a:t>)</a:t>
            </a:r>
            <a:br>
              <a:rPr sz="1875" dirty="0"/>
            </a:br>
            <a:endParaRPr sz="1875" dirty="0"/>
          </a:p>
        </p:txBody>
      </p:sp>
      <p:pic>
        <p:nvPicPr>
          <p:cNvPr id="806" name="Image" descr="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13" y="3965543"/>
            <a:ext cx="4004648" cy="1842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07" name="Image" descr="Imag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823" y="3965543"/>
            <a:ext cx="3967652" cy="1842212"/>
          </a:xfrm>
          <a:prstGeom prst="rect">
            <a:avLst/>
          </a:prstGeom>
          <a:ln w="12700">
            <a:miter lim="400000"/>
          </a:ln>
        </p:spPr>
      </p:pic>
      <p:sp>
        <p:nvSpPr>
          <p:cNvPr id="808" name="Tumor region  (10 Gy)"/>
          <p:cNvSpPr txBox="1"/>
          <p:nvPr/>
        </p:nvSpPr>
        <p:spPr>
          <a:xfrm>
            <a:off x="5635582" y="1784155"/>
            <a:ext cx="3426951" cy="617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0091" tIns="20091" rIns="20091" bIns="20091" anchor="ctr">
            <a:spAutoFit/>
          </a:bodyPr>
          <a:lstStyle/>
          <a:p>
            <a:pPr lvl="2" indent="342900" defTabSz="309563">
              <a:defRPr sz="5000">
                <a:solidFill>
                  <a:srgbClr val="B51600"/>
                </a:solidFill>
              </a:defRPr>
            </a:pPr>
            <a:r>
              <a:rPr sz="1875" dirty="0"/>
              <a:t>Tumor region  (10 </a:t>
            </a:r>
            <a:r>
              <a:rPr sz="1875" dirty="0" err="1"/>
              <a:t>Gy</a:t>
            </a:r>
            <a:r>
              <a:rPr sz="1875" dirty="0"/>
              <a:t>)</a:t>
            </a:r>
            <a:br>
              <a:rPr sz="1875" dirty="0"/>
            </a:br>
            <a:endParaRPr sz="1875" dirty="0"/>
          </a:p>
        </p:txBody>
      </p:sp>
      <p:pic>
        <p:nvPicPr>
          <p:cNvPr id="809" name="Image" descr="Imag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35" y="2104206"/>
            <a:ext cx="3968204" cy="1842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811" name="Image" descr="Imag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832" y="2104206"/>
            <a:ext cx="4029636" cy="184221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6D5E5FA-38E3-884B-894E-B3B791EED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16006"/>
            <a:ext cx="8229600" cy="857250"/>
          </a:xfrm>
        </p:spPr>
        <p:txBody>
          <a:bodyPr>
            <a:normAutofit/>
          </a:bodyPr>
          <a:lstStyle/>
          <a:p>
            <a:r>
              <a:rPr lang="en-IT" dirty="0">
                <a:solidFill>
                  <a:schemeClr val="tx2"/>
                </a:solidFill>
              </a:rPr>
              <a:t>Total radical yelds Intertrack probability: </a:t>
            </a:r>
            <a:r>
              <a:rPr lang="en-IT" dirty="0"/>
              <a:t>p vs C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DBC296A2-F540-E548-9FDA-A104F6E64B23}"/>
              </a:ext>
            </a:extLst>
          </p:cNvPr>
          <p:cNvSpPr/>
          <p:nvPr/>
        </p:nvSpPr>
        <p:spPr>
          <a:xfrm flipV="1">
            <a:off x="899592" y="2716438"/>
            <a:ext cx="2952328" cy="167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headEnd type="triangle" w="med" len="med"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/>
          </a:p>
        </p:txBody>
      </p:sp>
      <p:sp>
        <p:nvSpPr>
          <p:cNvPr id="13" name="Global Dose Rate ~ 54Gy/s">
            <a:extLst>
              <a:ext uri="{FF2B5EF4-FFF2-40B4-BE49-F238E27FC236}">
                <a16:creationId xmlns:a16="http://schemas.microsoft.com/office/drawing/2014/main" id="{9C24AF3A-AFB3-E84E-936A-FF081198C78E}"/>
              </a:ext>
            </a:extLst>
          </p:cNvPr>
          <p:cNvSpPr/>
          <p:nvPr/>
        </p:nvSpPr>
        <p:spPr>
          <a:xfrm>
            <a:off x="1115617" y="2869878"/>
            <a:ext cx="6330893" cy="4231531"/>
          </a:xfrm>
          <a:prstGeom prst="line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3577" tIns="53577" rIns="53577" bIns="53577" numCol="1" anchor="ctr">
            <a:spAutoFit/>
          </a:bodyPr>
          <a:lstStyle>
            <a:lvl1pPr>
              <a:defRPr b="1"/>
            </a:lvl1pPr>
          </a:lstStyle>
          <a:p>
            <a:r>
              <a:rPr lang="en-US" sz="1200" dirty="0"/>
              <a:t>Overall</a:t>
            </a:r>
            <a:r>
              <a:rPr sz="1200" dirty="0"/>
              <a:t> Dose Rate ~ 54Gy/s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C21A60-8635-5C49-B59B-9E5BAA08859F}"/>
              </a:ext>
            </a:extLst>
          </p:cNvPr>
          <p:cNvSpPr/>
          <p:nvPr/>
        </p:nvSpPr>
        <p:spPr>
          <a:xfrm>
            <a:off x="1907704" y="3272002"/>
            <a:ext cx="12554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/>
              <a:t>DADR ~ 3870 </a:t>
            </a:r>
            <a:r>
              <a:rPr lang="en-GB" sz="1100" b="1" dirty="0" err="1"/>
              <a:t>Gy</a:t>
            </a:r>
            <a:r>
              <a:rPr lang="en-GB" sz="1100" b="1" dirty="0"/>
              <a:t>/s</a:t>
            </a:r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2D5D06A0-0761-6742-AD6B-ACDE87B4022B}"/>
              </a:ext>
            </a:extLst>
          </p:cNvPr>
          <p:cNvSpPr/>
          <p:nvPr/>
        </p:nvSpPr>
        <p:spPr>
          <a:xfrm flipV="1">
            <a:off x="1936728" y="3184672"/>
            <a:ext cx="403025" cy="5519"/>
          </a:xfrm>
          <a:prstGeom prst="line">
            <a:avLst/>
          </a:prstGeom>
          <a:noFill/>
          <a:ln w="28575" cap="flat">
            <a:solidFill>
              <a:srgbClr val="000000"/>
            </a:solidFill>
            <a:prstDash val="sysDash"/>
            <a:miter lim="400000"/>
            <a:headEnd type="triangle" w="med" len="med"/>
            <a:tailEnd type="triangle" w="med" len="med"/>
          </a:ln>
          <a:effectLst/>
        </p:spPr>
        <p:txBody>
          <a:bodyPr wrap="square" lIns="45718" tIns="45718" rIns="45718" bIns="45718" numCol="1" anchor="t">
            <a:noAutofit/>
          </a:bodyPr>
          <a:lstStyle/>
          <a:p>
            <a:endParaRPr dirty="0"/>
          </a:p>
        </p:txBody>
      </p:sp>
      <p:sp>
        <p:nvSpPr>
          <p:cNvPr id="14" name="CuadroTexto 1">
            <a:extLst>
              <a:ext uri="{FF2B5EF4-FFF2-40B4-BE49-F238E27FC236}">
                <a16:creationId xmlns:a16="http://schemas.microsoft.com/office/drawing/2014/main" id="{764BE1E2-391B-CE4D-A9B3-CF3511DB3ACA}"/>
              </a:ext>
            </a:extLst>
          </p:cNvPr>
          <p:cNvSpPr txBox="1"/>
          <p:nvPr/>
        </p:nvSpPr>
        <p:spPr>
          <a:xfrm rot="16200000">
            <a:off x="7121383" y="3551024"/>
            <a:ext cx="3740038" cy="1845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hangingPunct="0"/>
            <a:r>
              <a:rPr lang="en-US" sz="825" i="1" dirty="0" err="1">
                <a:solidFill>
                  <a:schemeClr val="tx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Boscolo</a:t>
            </a:r>
            <a:r>
              <a:rPr lang="en-US" sz="825" i="1" dirty="0">
                <a:solidFill>
                  <a:schemeClr val="tx2"/>
                </a:solidFill>
                <a:latin typeface="Liberation Sans" pitchFamily="18"/>
                <a:ea typeface="Droid Sans Fallback" pitchFamily="2"/>
                <a:cs typeface="FreeSans" pitchFamily="2"/>
              </a:rPr>
              <a:t> et al.  In  prep.</a:t>
            </a:r>
          </a:p>
        </p:txBody>
      </p:sp>
    </p:spTree>
    <p:extLst>
      <p:ext uri="{BB962C8B-B14F-4D97-AF65-F5344CB8AC3E}">
        <p14:creationId xmlns:p14="http://schemas.microsoft.com/office/powerpoint/2010/main" val="4037614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158173</TotalTime>
  <Words>610</Words>
  <Application>Microsoft Macintosh PowerPoint</Application>
  <PresentationFormat>On-screen Show (4:3)</PresentationFormat>
  <Paragraphs>155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Liberation Sans</vt:lpstr>
      <vt:lpstr>Matura MT Script Capitals</vt:lpstr>
      <vt:lpstr>Noto Sans Symbols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Impact of dose delivery</vt:lpstr>
      <vt:lpstr>Total radical yelds Intertrack probability: p vs C</vt:lpstr>
      <vt:lpstr>Intertrack impact and  threshold concentrations</vt:lpstr>
      <vt:lpstr>Intertrack impact and  threshold concentrations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Durante</dc:creator>
  <cp:lastModifiedBy>Emanuele Scifoni</cp:lastModifiedBy>
  <cp:revision>1730</cp:revision>
  <cp:lastPrinted>2018-05-07T07:20:09Z</cp:lastPrinted>
  <dcterms:created xsi:type="dcterms:W3CDTF">2015-12-01T14:02:11Z</dcterms:created>
  <dcterms:modified xsi:type="dcterms:W3CDTF">2022-09-27T12:31:09Z</dcterms:modified>
</cp:coreProperties>
</file>