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456995-1DD6-45F0-8169-903F8A7C3144}">
  <a:tblStyle styleId="{61456995-1DD6-45F0-8169-903F8A7C314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9c40d9d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9c40d9d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c38b5bf4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c38b5bf4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5a6fe701c_3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5a6fe701c_3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\begin{align*}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\text{NTCP}_X(D_X) &amp;= \frac{1}{1+e^{-\gamma_{50}^X(D_X-D_{50}^X)}}\\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\text{NTCP}_X(D_X) &amp;= \frac{1}{2}\left(1 + \text{erf}\left(\frac{\gamma_{50}^X(D_X-D_{50}^X)}{\sqrt{2}}\right) \right)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\end{align}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9678d9a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9678d9a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\begin{align*}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\text{NTCP}_X(D_X) &amp;= \frac{1}{1+e^{-\gamma_{50}^X(D_X-D_{50}^X)}}\\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\text{NTCP}_X(D_X) &amp;= \frac{1}{2}\left(1 + \text{erf}\left(\frac{\gamma_{50}^X(D_X-D_{50}^X)}{\sqrt{2}}\right) \right)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\end{align}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9678d9a9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59678d9a9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\begin{align*}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\text{NTCP}_X(D_X) &amp;= \frac{1}{1+e^{-\gamma_{50}^X(D_X-D_{50}^X)}}\\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\text{NTCP}_X(D_X) &amp;= \frac{1}{2}\left(1 + \text{erf}\left(\frac{\gamma_{50}^X(D_X-D_{50}^X)}{\sqrt{2}}\right) \right)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\end{align}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9678d9a9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59678d9a9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\begin{align*}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\text{NTCP}_X(D_X) &amp;= \frac{1}{1+e^{-\gamma_{50}^X(D_X-D_{50}^X)}}\\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\text{NTCP}_X(D_X) &amp;= \frac{1}{2}\left(1 + \text{erf}\left(\frac{\gamma_{50}^X(D_X-D_{50}^X)}{\sqrt{2}}\right) \right)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\end{align}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9678d9a98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59678d9a9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\begin{align*}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\text{NTCP}_X(D_X) &amp;= \frac{1}{1+e^{-\gamma_{50}^X(D_X-D_{50}^X)}}\\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\text{NTCP}_X(D_X) &amp;= \frac{1}{2}\left(1 + \text{erf}\left(\frac{\gamma_{50}^X(D_X-D_{50}^X)}{\sqrt{2}}\right) \right)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\end{align}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9678d9a98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59678d9a9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\begin{align*}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\text{NTCP}_X(D_X) &amp;= \frac{1}{1+e^{-\gamma_{50}^X(D_X-D_{50}^X)}}\\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\text{NTCP}_X(D_X) &amp;= \frac{1}{2}\left(1 + \text{erf}\left(\frac{\gamma_{50}^X(D_X-D_{50}^X)}{\sqrt{2}}\right) \right)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\end{align}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Fira Sans"/>
              <a:buNone/>
              <a:defRPr sz="4800"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Fira Sans"/>
              <a:buNone/>
              <a:defRPr sz="3600"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ytemplate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Fira Sans"/>
              <a:buNone/>
              <a:defRPr b="1" sz="2100"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">
  <p:cSld name="TITLE_ONLY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98250" y="16350"/>
            <a:ext cx="8940300" cy="60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Fira Sans"/>
              <a:buNone/>
              <a:defRPr b="1" sz="2100"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8" name="Google Shape;38;p7"/>
          <p:cNvSpPr txBox="1"/>
          <p:nvPr/>
        </p:nvSpPr>
        <p:spPr>
          <a:xfrm flipH="1" rot="10800000">
            <a:off x="0" y="750475"/>
            <a:ext cx="9144000" cy="40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530850" y="4807075"/>
            <a:ext cx="507600" cy="3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6475" y="4820000"/>
            <a:ext cx="8307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FRIDA - WP1 - September 27-29, 2022 </a:t>
            </a:r>
            <a:endParaRPr sz="12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ira Sans"/>
              <a:buNone/>
              <a:defRPr sz="3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Fira Sans"/>
              <a:buChar char="●"/>
              <a:defRPr sz="18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ira Sans"/>
              <a:buChar char="○"/>
              <a:defRPr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ira Sans"/>
              <a:buChar char="■"/>
              <a:defRPr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ira Sans"/>
              <a:buChar char="●"/>
              <a:defRPr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ira Sans"/>
              <a:buChar char="○"/>
              <a:defRPr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ira Sans"/>
              <a:buChar char="■"/>
              <a:defRPr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ira Sans"/>
              <a:buChar char="●"/>
              <a:defRPr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ira Sans"/>
              <a:buChar char="○"/>
              <a:defRPr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Fira Sans"/>
              <a:buChar char="■"/>
              <a:defRPr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ctrTitle"/>
          </p:nvPr>
        </p:nvSpPr>
        <p:spPr>
          <a:xfrm>
            <a:off x="390525" y="2352675"/>
            <a:ext cx="8222100" cy="1204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FRIDA</a:t>
            </a:r>
            <a:r>
              <a:rPr lang="en" sz="3600">
                <a:latin typeface="Fira Sans"/>
                <a:ea typeface="Fira Sans"/>
                <a:cs typeface="Fira Sans"/>
                <a:sym typeface="Fira Sans"/>
              </a:rPr>
              <a:t>:</a:t>
            </a:r>
            <a:endParaRPr sz="36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600"/>
              <a:t>F</a:t>
            </a:r>
            <a:r>
              <a:rPr i="1" lang="en" sz="3600">
                <a:solidFill>
                  <a:srgbClr val="000000"/>
                </a:solidFill>
              </a:rPr>
              <a:t>LASH Radiotherapy with h</a:t>
            </a:r>
            <a:r>
              <a:rPr i="1" lang="en" sz="3600"/>
              <a:t>I</a:t>
            </a:r>
            <a:r>
              <a:rPr i="1" lang="en" sz="3600">
                <a:solidFill>
                  <a:srgbClr val="000000"/>
                </a:solidFill>
              </a:rPr>
              <a:t>gh</a:t>
            </a:r>
            <a:r>
              <a:rPr i="1" lang="en" sz="3600"/>
              <a:t> D</a:t>
            </a:r>
            <a:r>
              <a:rPr i="1" lang="en" sz="3600">
                <a:solidFill>
                  <a:srgbClr val="000000"/>
                </a:solidFill>
              </a:rPr>
              <a:t>ose-rate particle be</a:t>
            </a:r>
            <a:r>
              <a:rPr i="1" lang="en" sz="3600"/>
              <a:t>A</a:t>
            </a:r>
            <a:r>
              <a:rPr i="1" lang="en" sz="3600">
                <a:solidFill>
                  <a:srgbClr val="000000"/>
                </a:solidFill>
              </a:rPr>
              <a:t>ms</a:t>
            </a:r>
            <a:endParaRPr i="1" sz="36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600">
                <a:latin typeface="Fira Sans"/>
                <a:ea typeface="Fira Sans"/>
                <a:cs typeface="Fira Sans"/>
                <a:sym typeface="Fira Sans"/>
              </a:rPr>
              <a:t>WP</a:t>
            </a:r>
            <a:r>
              <a:rPr b="1" lang="en" sz="3600"/>
              <a:t>1 - data collection for DMF/FMF Modeling</a:t>
            </a:r>
            <a:endParaRPr b="1" sz="36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390525" y="3799920"/>
            <a:ext cx="8222100" cy="8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/>
              <a:t>15,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 202</a:t>
            </a:r>
            <a:r>
              <a:rPr lang="en"/>
              <a:t>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Attili, E Scifoni, F Tommasino, M Battestini et al.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247" y="3768900"/>
            <a:ext cx="2476749" cy="1374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night sky&#10;&#10;Description automatically generated" id="75" name="Google Shape;75;p14"/>
          <p:cNvPicPr preferRelativeResize="0"/>
          <p:nvPr/>
        </p:nvPicPr>
        <p:blipFill rotWithShape="1">
          <a:blip r:embed="rId4">
            <a:alphaModFix/>
          </a:blip>
          <a:srcRect b="0" l="18422" r="18592" t="0"/>
          <a:stretch/>
        </p:blipFill>
        <p:spPr>
          <a:xfrm>
            <a:off x="7607850" y="0"/>
            <a:ext cx="1536150" cy="182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98250" y="16350"/>
            <a:ext cx="89403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WP1 - “data-driven” DMF / FMF - Systematic exp. Data collection</a:t>
            </a:r>
            <a:endParaRPr/>
          </a:p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8530850" y="4807075"/>
            <a:ext cx="507600" cy="3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2" name="Google Shape;82;p15"/>
          <p:cNvGraphicFramePr/>
          <p:nvPr/>
        </p:nvGraphicFramePr>
        <p:xfrm>
          <a:off x="667475" y="83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{61456995-1DD6-45F0-8169-903F8A7C3144}</a:tableStyleId>
              </a:tblPr>
              <a:tblGrid>
                <a:gridCol w="1773325"/>
                <a:gridCol w="1104925"/>
              </a:tblGrid>
              <a:tr h="20337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 hMerge="1"/>
              </a:tr>
              <a:tr h="20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 / Reference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Table / Figure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" name="Google Shape;83;p15"/>
          <p:cNvGraphicFramePr/>
          <p:nvPr/>
        </p:nvGraphicFramePr>
        <p:xfrm>
          <a:off x="667475" y="170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{61456995-1DD6-45F0-8169-903F8A7C3144}</a:tableStyleId>
              </a:tblPr>
              <a:tblGrid>
                <a:gridCol w="943650"/>
                <a:gridCol w="943650"/>
                <a:gridCol w="1176650"/>
                <a:gridCol w="943650"/>
                <a:gridCol w="990250"/>
                <a:gridCol w="1205975"/>
                <a:gridCol w="1094900"/>
                <a:gridCol w="1042675"/>
              </a:tblGrid>
              <a:tr h="130400">
                <a:tc gridSpan="8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93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vivo / in vitro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Biological system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Endpoint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Value min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Value max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" name="Google Shape;84;p15"/>
          <p:cNvGraphicFramePr/>
          <p:nvPr/>
        </p:nvGraphicFramePr>
        <p:xfrm>
          <a:off x="667475" y="277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{61456995-1DD6-45F0-8169-903F8A7C3144}</a:tableStyleId>
              </a:tblPr>
              <a:tblGrid>
                <a:gridCol w="2720975"/>
                <a:gridCol w="885125"/>
                <a:gridCol w="885125"/>
                <a:gridCol w="885125"/>
              </a:tblGrid>
              <a:tr h="381000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Radiation type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4D6"/>
                    </a:solidFill>
                  </a:tcPr>
                </a:tc>
                <a:tc hMerge="1"/>
                <a:tc hMerge="1"/>
                <a:tc hMerge="1"/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Source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Particle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 (MeV)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LET (keV/μm)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4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Google Shape;85;p15"/>
          <p:cNvGraphicFramePr/>
          <p:nvPr/>
        </p:nvGraphicFramePr>
        <p:xfrm>
          <a:off x="667475" y="365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{61456995-1DD6-45F0-8169-903F8A7C3144}</a:tableStyleId>
              </a:tblPr>
              <a:tblGrid>
                <a:gridCol w="1042675"/>
                <a:gridCol w="1042675"/>
                <a:gridCol w="1042675"/>
                <a:gridCol w="1042675"/>
                <a:gridCol w="1042675"/>
                <a:gridCol w="1069625"/>
                <a:gridCol w="1015725"/>
                <a:gridCol w="1042675"/>
              </a:tblGrid>
              <a:tr h="381000">
                <a:tc gridSpan="8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Dose time structure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Dose total (Gy)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Dose per pulse (Gy)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Dose rate avg. (Gy s-1)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Dose rate inst. (Gy s-1)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 impulses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Erogation time (s)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dt impulse (ns)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PRF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sp>
        <p:nvSpPr>
          <p:cNvPr id="86" name="Google Shape;86;p15"/>
          <p:cNvSpPr/>
          <p:nvPr/>
        </p:nvSpPr>
        <p:spPr>
          <a:xfrm>
            <a:off x="184225" y="821350"/>
            <a:ext cx="262500" cy="3779700"/>
          </a:xfrm>
          <a:prstGeom prst="leftBrace">
            <a:avLst>
              <a:gd fmla="val 359971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6108" y="3459525"/>
            <a:ext cx="4100967" cy="10775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>
            <p:ph type="title"/>
          </p:nvPr>
        </p:nvSpPr>
        <p:spPr>
          <a:xfrm>
            <a:off x="98250" y="16350"/>
            <a:ext cx="89403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FMF modeling from </a:t>
            </a:r>
            <a:r>
              <a:rPr lang="en"/>
              <a:t>NTCP </a:t>
            </a:r>
            <a:r>
              <a:rPr lang="en"/>
              <a:t>data</a:t>
            </a:r>
            <a:endParaRPr/>
          </a:p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8530850" y="4807075"/>
            <a:ext cx="507600" cy="3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975" y="1536450"/>
            <a:ext cx="1804673" cy="90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825" y="3357925"/>
            <a:ext cx="3656235" cy="1280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/>
          <p:nvPr/>
        </p:nvSpPr>
        <p:spPr>
          <a:xfrm>
            <a:off x="4132125" y="3797000"/>
            <a:ext cx="549000" cy="40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5698" y="757238"/>
            <a:ext cx="3656226" cy="256409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6793050" y="1185038"/>
            <a:ext cx="22455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Böhlen, T. T., Germond, J., Bourhis, J., Vozenin, M., Ozsahin, E. M., Bochud, F., Bailat, C., &amp; Moeckli, R. (2022). Normal tissue sparing by FLASH as a function of single fraction dose : A quantitative analysis. International Journal of Radiation Oncology, Biology, Physics.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98250" y="16350"/>
            <a:ext cx="89403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 effect evaluation in TPS: Labarbe et al (2020) approach to NTCP </a:t>
            </a:r>
            <a:endParaRPr/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8530850" y="4807075"/>
            <a:ext cx="507600" cy="3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97150"/>
            <a:ext cx="1886825" cy="72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98250" y="1045150"/>
            <a:ext cx="887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Radical recombination in uHDR shortens the lifetime and limits the radiolytic yield of ROO⋅ and could protect normoxic tissues against the deleterious effects of radiation.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52438"/>
            <a:ext cx="2990850" cy="4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569600"/>
            <a:ext cx="4907762" cy="60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8762" y="2041750"/>
            <a:ext cx="3779037" cy="2213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98250" y="16350"/>
            <a:ext cx="89403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Step 1 </a:t>
            </a:r>
            <a:r>
              <a:rPr lang="en"/>
              <a:t>: Voxel-based evaluation of dose rate: dD(t)/dt</a:t>
            </a:r>
            <a:endParaRPr/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8530850" y="4807075"/>
            <a:ext cx="507600" cy="3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25" y="2696900"/>
            <a:ext cx="3590925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1775" y="1146025"/>
            <a:ext cx="4271900" cy="287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 rotWithShape="1">
          <a:blip r:embed="rId5">
            <a:alphaModFix/>
          </a:blip>
          <a:srcRect b="0" l="0" r="0" t="3577"/>
          <a:stretch/>
        </p:blipFill>
        <p:spPr>
          <a:xfrm>
            <a:off x="489000" y="868450"/>
            <a:ext cx="3133696" cy="18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 flipH="1">
            <a:off x="5702400" y="4400175"/>
            <a:ext cx="344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Plots from Marco Swartz et al (2022)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98250" y="16350"/>
            <a:ext cx="89403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Step 2 </a:t>
            </a:r>
            <a:r>
              <a:rPr lang="en"/>
              <a:t>:</a:t>
            </a:r>
            <a:r>
              <a:rPr lang="en"/>
              <a:t> Impl. of chemical reaction dynamics for arbitrary dD</a:t>
            </a:r>
            <a:r>
              <a:rPr lang="en"/>
              <a:t>(t)</a:t>
            </a:r>
            <a:r>
              <a:rPr lang="en"/>
              <a:t>/dt</a:t>
            </a:r>
            <a:endParaRPr/>
          </a:p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8530850" y="4807075"/>
            <a:ext cx="507600" cy="3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376" y="902125"/>
            <a:ext cx="7528051" cy="35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7862" y="1301400"/>
            <a:ext cx="3779037" cy="2213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9675"/>
            <a:ext cx="5267126" cy="4051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>
            <p:ph type="title"/>
          </p:nvPr>
        </p:nvSpPr>
        <p:spPr>
          <a:xfrm>
            <a:off x="98250" y="16350"/>
            <a:ext cx="89403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Volume effects in </a:t>
            </a:r>
            <a:r>
              <a:rPr lang="en"/>
              <a:t>Flash (?)</a:t>
            </a:r>
            <a:endParaRPr/>
          </a:p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530850" y="4807075"/>
            <a:ext cx="507600" cy="3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4">
            <a:alphaModFix/>
          </a:blip>
          <a:srcRect b="0" l="0" r="0" t="1777"/>
          <a:stretch/>
        </p:blipFill>
        <p:spPr>
          <a:xfrm>
            <a:off x="5644950" y="774225"/>
            <a:ext cx="2885926" cy="35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5000188" y="4437775"/>
            <a:ext cx="417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Gaide et al. (2022). Radiotherapy and Oncology, 174, 87–91.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98250" y="16350"/>
            <a:ext cx="89403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Step 3 </a:t>
            </a:r>
            <a:r>
              <a:rPr lang="en"/>
              <a:t>: Evaluation of EUD(D, dD/dt) and NTCP (?)</a:t>
            </a:r>
            <a:endParaRPr/>
          </a:p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8530850" y="4807075"/>
            <a:ext cx="507600" cy="3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900" y="810425"/>
            <a:ext cx="6250998" cy="384277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/>
          <p:nvPr/>
        </p:nvSpPr>
        <p:spPr>
          <a:xfrm>
            <a:off x="4877175" y="2635350"/>
            <a:ext cx="363300" cy="351000"/>
          </a:xfrm>
          <a:prstGeom prst="flowChartConnector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5221750" y="2466200"/>
            <a:ext cx="770575" cy="275675"/>
          </a:xfrm>
          <a:custGeom>
            <a:rect b="b" l="l" r="r" t="t"/>
            <a:pathLst>
              <a:path extrusionOk="0" h="11027" w="30823">
                <a:moveTo>
                  <a:pt x="0" y="11027"/>
                </a:moveTo>
                <a:cubicBezTo>
                  <a:pt x="8970" y="4814"/>
                  <a:pt x="19911" y="0"/>
                  <a:pt x="30823" y="0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46" name="Google Shape;146;p21"/>
          <p:cNvSpPr txBox="1"/>
          <p:nvPr/>
        </p:nvSpPr>
        <p:spPr>
          <a:xfrm>
            <a:off x="5992325" y="2235150"/>
            <a:ext cx="29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Volume effect parameter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FF9900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