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4" r:id="rId4"/>
    <p:sldId id="260" r:id="rId5"/>
    <p:sldId id="263" r:id="rId6"/>
    <p:sldId id="265" r:id="rId7"/>
    <p:sldId id="267" r:id="rId8"/>
    <p:sldId id="278" r:id="rId9"/>
    <p:sldId id="264" r:id="rId10"/>
    <p:sldId id="275" r:id="rId11"/>
    <p:sldId id="277" r:id="rId12"/>
    <p:sldId id="268" r:id="rId13"/>
    <p:sldId id="270" r:id="rId14"/>
    <p:sldId id="257" r:id="rId15"/>
    <p:sldId id="269" r:id="rId16"/>
    <p:sldId id="258" r:id="rId17"/>
    <p:sldId id="272" r:id="rId18"/>
    <p:sldId id="259" r:id="rId19"/>
    <p:sldId id="27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0EBB6-20BF-4BA1-9BAF-9EAED1ED277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2B750-4B6F-45DC-83D0-F536AC92C548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Update of the </a:t>
          </a:r>
          <a:r>
            <a:rPr lang="it-IT" dirty="0" err="1" smtClean="0">
              <a:solidFill>
                <a:schemeClr val="tx1"/>
              </a:solidFill>
            </a:rPr>
            <a:t>number</a:t>
          </a:r>
          <a:r>
            <a:rPr lang="it-IT" dirty="0" smtClean="0">
              <a:solidFill>
                <a:schemeClr val="tx1"/>
              </a:solidFill>
            </a:rPr>
            <a:t> of </a:t>
          </a:r>
          <a:r>
            <a:rPr lang="it-IT" dirty="0" err="1" smtClean="0">
              <a:solidFill>
                <a:schemeClr val="tx1"/>
              </a:solidFill>
            </a:rPr>
            <a:t>lesions</a:t>
          </a:r>
          <a:endParaRPr lang="en-US" dirty="0">
            <a:solidFill>
              <a:schemeClr val="tx1"/>
            </a:solidFill>
          </a:endParaRPr>
        </a:p>
      </dgm:t>
    </dgm:pt>
    <dgm:pt modelId="{48F49387-EBF0-4852-8840-F31F4840740F}" type="parTrans" cxnId="{C48E5DE1-9E93-4803-AC56-4BA0077B55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1CCF46-0C80-41D7-BA29-BA10671A2023}" type="sibTrans" cxnId="{C48E5DE1-9E93-4803-AC56-4BA0077B55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C4D1A0-BA26-46B4-BD10-DAAE1128B3A9}" type="pres">
      <dgm:prSet presAssocID="{1E80EBB6-20BF-4BA1-9BAF-9EAED1ED27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94E98-6AD2-4C42-AB29-CBDE198E5948}" type="pres">
      <dgm:prSet presAssocID="{DC32B750-4B6F-45DC-83D0-F536AC92C548}" presName="node" presStyleLbl="node1" presStyleIdx="0" presStyleCnt="1" custRadScaleRad="100108" custRadScaleInc="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FCD88-F01D-4A3F-9009-B14182BB0F83}" type="presOf" srcId="{1E80EBB6-20BF-4BA1-9BAF-9EAED1ED2777}" destId="{CBC4D1A0-BA26-46B4-BD10-DAAE1128B3A9}" srcOrd="0" destOrd="0" presId="urn:microsoft.com/office/officeart/2005/8/layout/cycle2"/>
    <dgm:cxn modelId="{C48E5DE1-9E93-4803-AC56-4BA0077B557E}" srcId="{1E80EBB6-20BF-4BA1-9BAF-9EAED1ED2777}" destId="{DC32B750-4B6F-45DC-83D0-F536AC92C548}" srcOrd="0" destOrd="0" parTransId="{48F49387-EBF0-4852-8840-F31F4840740F}" sibTransId="{BD1CCF46-0C80-41D7-BA29-BA10671A2023}"/>
    <dgm:cxn modelId="{FBA960A0-6983-4377-B521-526F12876782}" type="presOf" srcId="{DC32B750-4B6F-45DC-83D0-F536AC92C548}" destId="{51F94E98-6AD2-4C42-AB29-CBDE198E5948}" srcOrd="0" destOrd="0" presId="urn:microsoft.com/office/officeart/2005/8/layout/cycle2"/>
    <dgm:cxn modelId="{7734FC34-D23F-473F-B601-3F4D4B593CAA}" type="presParOf" srcId="{CBC4D1A0-BA26-46B4-BD10-DAAE1128B3A9}" destId="{51F94E98-6AD2-4C42-AB29-CBDE198E59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0EBB6-20BF-4BA1-9BAF-9EAED1ED277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2B750-4B6F-45DC-83D0-F536AC92C548}">
      <dgm:prSet phldrT="[Testo]" custT="1"/>
      <dgm:spPr/>
      <dgm:t>
        <a:bodyPr/>
        <a:lstStyle/>
        <a:p>
          <a:r>
            <a:rPr lang="it-IT" sz="1100" b="0" dirty="0" err="1" smtClean="0">
              <a:solidFill>
                <a:schemeClr val="tx1"/>
              </a:solidFill>
            </a:rPr>
            <a:t>Division</a:t>
          </a:r>
          <a:r>
            <a:rPr lang="it-IT" sz="1100" b="0" dirty="0" smtClean="0">
              <a:solidFill>
                <a:schemeClr val="tx1"/>
              </a:solidFill>
            </a:rPr>
            <a:t> of </a:t>
          </a:r>
          <a:r>
            <a:rPr lang="it-IT" sz="1100" b="0" dirty="0" err="1" smtClean="0">
              <a:solidFill>
                <a:schemeClr val="tx1"/>
              </a:solidFill>
            </a:rPr>
            <a:t>cell</a:t>
          </a:r>
          <a:r>
            <a:rPr lang="it-IT" sz="1100" b="0" dirty="0" smtClean="0">
              <a:solidFill>
                <a:schemeClr val="tx1"/>
              </a:solidFill>
            </a:rPr>
            <a:t> </a:t>
          </a:r>
          <a:r>
            <a:rPr lang="it-IT" sz="1100" b="0" dirty="0" err="1" smtClean="0">
              <a:solidFill>
                <a:schemeClr val="tx1"/>
              </a:solidFill>
            </a:rPr>
            <a:t>nucleus</a:t>
          </a:r>
          <a:r>
            <a:rPr lang="it-IT" sz="1100" b="0" dirty="0" smtClean="0">
              <a:solidFill>
                <a:schemeClr val="tx1"/>
              </a:solidFill>
            </a:rPr>
            <a:t> </a:t>
          </a:r>
          <a:r>
            <a:rPr lang="it-IT" sz="1100" b="0" dirty="0" err="1" smtClean="0">
              <a:solidFill>
                <a:schemeClr val="tx1"/>
              </a:solidFill>
            </a:rPr>
            <a:t>into</a:t>
          </a:r>
          <a:r>
            <a:rPr lang="it-IT" sz="1100" b="0" dirty="0" smtClean="0">
              <a:solidFill>
                <a:schemeClr val="tx1"/>
              </a:solidFill>
            </a:rPr>
            <a:t> </a:t>
          </a:r>
          <a:r>
            <a:rPr lang="it-IT" sz="1100" b="0" dirty="0" err="1" smtClean="0">
              <a:solidFill>
                <a:schemeClr val="tx1"/>
              </a:solidFill>
            </a:rPr>
            <a:t>domains</a:t>
          </a:r>
          <a:endParaRPr lang="en-US" sz="1100" b="0" dirty="0">
            <a:solidFill>
              <a:schemeClr val="tx1"/>
            </a:solidFill>
          </a:endParaRPr>
        </a:p>
      </dgm:t>
    </dgm:pt>
    <dgm:pt modelId="{48F49387-EBF0-4852-8840-F31F4840740F}" type="parTrans" cxnId="{C48E5DE1-9E93-4803-AC56-4BA0077B557E}">
      <dgm:prSet/>
      <dgm:spPr/>
      <dgm:t>
        <a:bodyPr/>
        <a:lstStyle/>
        <a:p>
          <a:endParaRPr lang="en-US" sz="1100" b="0">
            <a:solidFill>
              <a:schemeClr val="tx1"/>
            </a:solidFill>
          </a:endParaRPr>
        </a:p>
      </dgm:t>
    </dgm:pt>
    <dgm:pt modelId="{BD1CCF46-0C80-41D7-BA29-BA10671A2023}" type="sibTrans" cxnId="{C48E5DE1-9E93-4803-AC56-4BA0077B557E}">
      <dgm:prSet/>
      <dgm:spPr/>
      <dgm:t>
        <a:bodyPr/>
        <a:lstStyle/>
        <a:p>
          <a:endParaRPr lang="en-US" sz="1100" b="0">
            <a:solidFill>
              <a:schemeClr val="tx1"/>
            </a:solidFill>
          </a:endParaRPr>
        </a:p>
      </dgm:t>
    </dgm:pt>
    <dgm:pt modelId="{CBC4D1A0-BA26-46B4-BD10-DAAE1128B3A9}" type="pres">
      <dgm:prSet presAssocID="{1E80EBB6-20BF-4BA1-9BAF-9EAED1ED27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94E98-6AD2-4C42-AB29-CBDE198E5948}" type="pres">
      <dgm:prSet presAssocID="{DC32B750-4B6F-45DC-83D0-F536AC92C548}" presName="node" presStyleLbl="node1" presStyleIdx="0" presStyleCnt="1" custRadScaleRad="99438" custRadScaleInc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05AB8-F270-4C60-9623-C56057EB2CC1}" type="presOf" srcId="{DC32B750-4B6F-45DC-83D0-F536AC92C548}" destId="{51F94E98-6AD2-4C42-AB29-CBDE198E5948}" srcOrd="0" destOrd="0" presId="urn:microsoft.com/office/officeart/2005/8/layout/cycle2"/>
    <dgm:cxn modelId="{FE49B72A-FF21-47B7-B809-15CB87CFC54A}" type="presOf" srcId="{1E80EBB6-20BF-4BA1-9BAF-9EAED1ED2777}" destId="{CBC4D1A0-BA26-46B4-BD10-DAAE1128B3A9}" srcOrd="0" destOrd="0" presId="urn:microsoft.com/office/officeart/2005/8/layout/cycle2"/>
    <dgm:cxn modelId="{C48E5DE1-9E93-4803-AC56-4BA0077B557E}" srcId="{1E80EBB6-20BF-4BA1-9BAF-9EAED1ED2777}" destId="{DC32B750-4B6F-45DC-83D0-F536AC92C548}" srcOrd="0" destOrd="0" parTransId="{48F49387-EBF0-4852-8840-F31F4840740F}" sibTransId="{BD1CCF46-0C80-41D7-BA29-BA10671A2023}"/>
    <dgm:cxn modelId="{44308E27-3452-4682-893E-DC49EC204DE1}" type="presParOf" srcId="{CBC4D1A0-BA26-46B4-BD10-DAAE1128B3A9}" destId="{51F94E98-6AD2-4C42-AB29-CBDE198E59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7AAE-F517-4AFD-A8B1-E9F7FF38C46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E3758-7199-4E37-B798-C62FAE4E8F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3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E3758-7199-4E37-B798-C62FAE4E8F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E3758-7199-4E37-B798-C62FAE4E8F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E3758-7199-4E37-B798-C62FAE4E8F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EEAF-ACC8-480D-953B-D71052E33609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DC7B-4374-41D1-9A43-318A2909A101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1ADB-0258-4956-B355-5081541F7161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7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EEAF-ACC8-480D-953B-D71052E33609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43D0-A098-4A6F-9164-91E24636A5F7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9851-9050-4FCC-B499-28A84C0A627C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90D2-0DFD-4488-8171-C88FF93791B8}" type="datetime1">
              <a:rPr lang="it-IT" smtClean="0"/>
              <a:t>27/09/2022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FD11-2A9C-4793-821D-109B1C91BBB1}" type="datetime1">
              <a:rPr lang="it-IT" smtClean="0"/>
              <a:t>27/09/2022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5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45E7-A242-4C16-A973-FB8CA75F0EC7}" type="datetime1">
              <a:rPr lang="it-IT" smtClean="0"/>
              <a:t>27/09/2022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A7A5-3150-4634-801B-18A9B4861B52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A1C7-503A-4693-95A5-DC145EBB6039}" type="datetime1">
              <a:rPr lang="it-IT" smtClean="0"/>
              <a:t>27/09/2022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43D0-A098-4A6F-9164-91E24636A5F7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0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20-A688-4EFF-8D5E-67B0740241AB}" type="datetime1">
              <a:rPr lang="it-IT" smtClean="0"/>
              <a:t>27/09/2022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6C96-2BAC-43CA-8B7C-51B50A3D7EFE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10192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6C96-2BAC-43CA-8B7C-51B50A3D7EFE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221025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6C96-2BAC-43CA-8B7C-51B50A3D7EFE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7786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6C96-2BAC-43CA-8B7C-51B50A3D7EFE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023938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6C96-2BAC-43CA-8B7C-51B50A3D7EFE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3742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DC7B-4374-41D1-9A43-318A2909A101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3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6C96-2BAC-43CA-8B7C-51B50A3D7EFE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163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9851-9050-4FCC-B499-28A84C0A627C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90D2-0DFD-4488-8171-C88FF93791B8}" type="datetime1">
              <a:rPr lang="it-IT" smtClean="0"/>
              <a:t>27/09/2022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8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FD11-2A9C-4793-821D-109B1C91BBB1}" type="datetime1">
              <a:rPr lang="it-IT" smtClean="0"/>
              <a:t>27/09/2022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45E7-A242-4C16-A973-FB8CA75F0EC7}" type="datetime1">
              <a:rPr lang="it-IT" smtClean="0"/>
              <a:t>27/09/2022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A7A5-3150-4634-801B-18A9B4861B52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A1C7-503A-4693-95A5-DC145EBB6039}" type="datetime1">
              <a:rPr lang="it-IT" smtClean="0"/>
              <a:t>27/09/2022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20-A688-4EFF-8D5E-67B0740241AB}" type="datetime1">
              <a:rPr lang="it-IT" smtClean="0"/>
              <a:t>27/09/2022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9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6C96-2BAC-43CA-8B7C-51B50A3D7EFE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0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6C96-2BAC-43CA-8B7C-51B50A3D7EFE}" type="datetime1">
              <a:rPr lang="it-IT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20E51B-BD1A-4F97-8445-E96D00856F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3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7" Type="http://schemas.openxmlformats.org/officeDocument/2006/relationships/image" Target="../media/image38.jpg"/><Relationship Id="rId1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350.png"/><Relationship Id="rId5" Type="http://schemas.openxmlformats.org/officeDocument/2006/relationships/image" Target="../media/image36.jpg"/><Relationship Id="rId10" Type="http://schemas.openxmlformats.org/officeDocument/2006/relationships/image" Target="../media/image340.png"/><Relationship Id="rId4" Type="http://schemas.openxmlformats.org/officeDocument/2006/relationships/image" Target="../media/image14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51.png"/><Relationship Id="rId4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4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71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53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5.svg"/><Relationship Id="rId10" Type="http://schemas.openxmlformats.org/officeDocument/2006/relationships/image" Target="../media/image14.png"/><Relationship Id="rId9" Type="http://schemas.openxmlformats.org/officeDocument/2006/relationships/image" Target="../media/image16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43064" y="248212"/>
            <a:ext cx="8236085" cy="3655821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b="1" dirty="0">
                <a:solidFill>
                  <a:schemeClr val="tx1"/>
                </a:solidFill>
                <a:latin typeface="Calibri Light (Intestazioni)"/>
              </a:rPr>
              <a:t>Across the </a:t>
            </a:r>
            <a:r>
              <a:rPr lang="en-US" sz="4000" b="1" dirty="0" smtClean="0">
                <a:solidFill>
                  <a:schemeClr val="tx1"/>
                </a:solidFill>
                <a:latin typeface="Calibri Light (Intestazioni)"/>
              </a:rPr>
              <a:t>stages: </a:t>
            </a:r>
            <a:br>
              <a:rPr lang="en-US" sz="4000" b="1" dirty="0" smtClean="0">
                <a:solidFill>
                  <a:schemeClr val="tx1"/>
                </a:solidFill>
                <a:latin typeface="Calibri Light (Intestazioni)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 Light (Intestazioni)"/>
              </a:rPr>
              <a:t>merging </a:t>
            </a:r>
            <a:r>
              <a:rPr lang="en-US" sz="4000" b="1" dirty="0">
                <a:solidFill>
                  <a:schemeClr val="tx1"/>
                </a:solidFill>
                <a:latin typeface="Calibri Light (Intestazioni)"/>
              </a:rPr>
              <a:t>the chemical stages to </a:t>
            </a:r>
            <a:r>
              <a:rPr lang="en-US" sz="4000" b="1" dirty="0" smtClean="0">
                <a:solidFill>
                  <a:schemeClr val="tx1"/>
                </a:solidFill>
                <a:latin typeface="Calibri Light (Intestazioni)"/>
              </a:rPr>
              <a:t>the Generalized </a:t>
            </a:r>
            <a:r>
              <a:rPr lang="en-US" sz="4000" b="1" dirty="0">
                <a:solidFill>
                  <a:schemeClr val="tx1"/>
                </a:solidFill>
                <a:latin typeface="Calibri Light (Intestazioni)"/>
              </a:rPr>
              <a:t>Stochastic </a:t>
            </a:r>
            <a:r>
              <a:rPr lang="en-US" sz="4000" b="1" dirty="0" err="1">
                <a:solidFill>
                  <a:schemeClr val="tx1"/>
                </a:solidFill>
                <a:latin typeface="Calibri Light (Intestazioni)"/>
              </a:rPr>
              <a:t>Microdosimetric</a:t>
            </a:r>
            <a:r>
              <a:rPr lang="en-US" sz="4000" b="1" dirty="0">
                <a:solidFill>
                  <a:schemeClr val="tx1"/>
                </a:solidFill>
                <a:latin typeface="Calibri Light (Intestazioni)"/>
              </a:rPr>
              <a:t> Model (</a:t>
            </a:r>
            <a:r>
              <a:rPr lang="en-US" sz="4000" b="1" dirty="0" smtClean="0">
                <a:solidFill>
                  <a:schemeClr val="tx1"/>
                </a:solidFill>
                <a:latin typeface="Calibri Light (Intestazioni)"/>
              </a:rPr>
              <a:t>GSM</a:t>
            </a:r>
            <a:r>
              <a:rPr lang="en-US" sz="4000" b="1" baseline="30000" dirty="0" smtClean="0">
                <a:solidFill>
                  <a:schemeClr val="tx1"/>
                </a:solidFill>
                <a:latin typeface="Calibri Light (Intestazioni)"/>
              </a:rPr>
              <a:t>2</a:t>
            </a:r>
            <a:r>
              <a:rPr lang="en-US" sz="4000" b="1" dirty="0" smtClean="0">
                <a:solidFill>
                  <a:schemeClr val="tx1"/>
                </a:solidFill>
                <a:latin typeface="Calibri Light (Intestazioni)"/>
              </a:rPr>
              <a:t>) as </a:t>
            </a:r>
            <a:r>
              <a:rPr lang="en-US" sz="4000" b="1" dirty="0">
                <a:solidFill>
                  <a:schemeClr val="tx1"/>
                </a:solidFill>
                <a:latin typeface="Calibri Light (Intestazioni)"/>
              </a:rPr>
              <a:t>an insight in UHDR biological mechanism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43062" y="4014317"/>
            <a:ext cx="7418964" cy="6742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u="sng" dirty="0" smtClean="0">
                <a:solidFill>
                  <a:schemeClr val="tx1"/>
                </a:solidFill>
                <a:latin typeface="Calibri (Corpo)"/>
              </a:rPr>
              <a:t>M. </a:t>
            </a:r>
            <a:r>
              <a:rPr lang="en-US" u="sng" dirty="0" err="1" smtClean="0">
                <a:solidFill>
                  <a:schemeClr val="tx1"/>
                </a:solidFill>
                <a:latin typeface="Calibri (Corpo)"/>
              </a:rPr>
              <a:t>Battestini</a:t>
            </a:r>
            <a:r>
              <a:rPr lang="en-US" dirty="0" smtClean="0">
                <a:solidFill>
                  <a:schemeClr val="tx1"/>
                </a:solidFill>
                <a:latin typeface="Calibri (Corpo)"/>
              </a:rPr>
              <a:t>, F. G. </a:t>
            </a:r>
            <a:r>
              <a:rPr lang="en-US" dirty="0" err="1" smtClean="0">
                <a:solidFill>
                  <a:schemeClr val="tx1"/>
                </a:solidFill>
                <a:latin typeface="Calibri (Corpo)"/>
              </a:rPr>
              <a:t>Cordoni</a:t>
            </a:r>
            <a:r>
              <a:rPr lang="en-US" dirty="0" smtClean="0">
                <a:solidFill>
                  <a:schemeClr val="tx1"/>
                </a:solidFill>
                <a:latin typeface="Calibri (Corpo)"/>
              </a:rPr>
              <a:t>, M. </a:t>
            </a:r>
            <a:r>
              <a:rPr lang="en-US" dirty="0" err="1" smtClean="0">
                <a:solidFill>
                  <a:schemeClr val="tx1"/>
                </a:solidFill>
                <a:latin typeface="Calibri (Corpo)"/>
              </a:rPr>
              <a:t>Missiaggia</a:t>
            </a:r>
            <a:r>
              <a:rPr lang="en-US" dirty="0" smtClean="0">
                <a:solidFill>
                  <a:schemeClr val="tx1"/>
                </a:solidFill>
                <a:latin typeface="Calibri (Corpo)"/>
              </a:rPr>
              <a:t>, A. </a:t>
            </a:r>
            <a:r>
              <a:rPr lang="en-US" dirty="0" err="1" smtClean="0">
                <a:solidFill>
                  <a:schemeClr val="tx1"/>
                </a:solidFill>
                <a:latin typeface="Calibri (Corpo)"/>
              </a:rPr>
              <a:t>Attili</a:t>
            </a:r>
            <a:r>
              <a:rPr lang="en-US" dirty="0" smtClean="0">
                <a:solidFill>
                  <a:schemeClr val="tx1"/>
                </a:solidFill>
                <a:latin typeface="Calibri (Corpo)"/>
              </a:rPr>
              <a:t>, F. </a:t>
            </a:r>
            <a:r>
              <a:rPr lang="en-US" dirty="0" err="1" smtClean="0">
                <a:solidFill>
                  <a:schemeClr val="tx1"/>
                </a:solidFill>
                <a:latin typeface="Calibri (Corpo)"/>
              </a:rPr>
              <a:t>Tommasino</a:t>
            </a:r>
            <a:r>
              <a:rPr lang="en-US" dirty="0" smtClean="0">
                <a:solidFill>
                  <a:schemeClr val="tx1"/>
                </a:solidFill>
                <a:latin typeface="Calibri (Corpo)"/>
              </a:rPr>
              <a:t>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Calibri (Corpo)"/>
              </a:rPr>
              <a:t>C. La Tessa, M. Fuss, M. </a:t>
            </a:r>
            <a:r>
              <a:rPr lang="en-US" dirty="0" err="1" smtClean="0">
                <a:solidFill>
                  <a:schemeClr val="tx1"/>
                </a:solidFill>
                <a:latin typeface="Calibri (Corpo)"/>
              </a:rPr>
              <a:t>Krämer</a:t>
            </a:r>
            <a:r>
              <a:rPr lang="en-US" dirty="0" smtClean="0">
                <a:solidFill>
                  <a:schemeClr val="tx1"/>
                </a:solidFill>
                <a:latin typeface="Calibri (Corpo)"/>
              </a:rPr>
              <a:t>, G. </a:t>
            </a:r>
            <a:r>
              <a:rPr lang="en-US" dirty="0" err="1" smtClean="0">
                <a:solidFill>
                  <a:schemeClr val="tx1"/>
                </a:solidFill>
                <a:latin typeface="Calibri (Corpo)"/>
              </a:rPr>
              <a:t>Camazzola</a:t>
            </a:r>
            <a:r>
              <a:rPr lang="en-US" dirty="0" smtClean="0">
                <a:solidFill>
                  <a:schemeClr val="tx1"/>
                </a:solidFill>
                <a:latin typeface="Calibri (Corpo)"/>
              </a:rPr>
              <a:t>, D. </a:t>
            </a:r>
            <a:r>
              <a:rPr lang="en-US" dirty="0" err="1" smtClean="0">
                <a:solidFill>
                  <a:schemeClr val="tx1"/>
                </a:solidFill>
                <a:latin typeface="Calibri (Corpo)"/>
              </a:rPr>
              <a:t>Boscolo</a:t>
            </a:r>
            <a:r>
              <a:rPr lang="en-US" dirty="0" smtClean="0">
                <a:solidFill>
                  <a:schemeClr val="tx1"/>
                </a:solidFill>
                <a:latin typeface="Calibri (Corpo)"/>
              </a:rPr>
              <a:t>, E. </a:t>
            </a:r>
            <a:r>
              <a:rPr lang="en-US" dirty="0" err="1" smtClean="0">
                <a:solidFill>
                  <a:schemeClr val="tx1"/>
                </a:solidFill>
                <a:latin typeface="Calibri (Corpo)"/>
              </a:rPr>
              <a:t>Scifoni</a:t>
            </a:r>
            <a:endParaRPr lang="en-US" dirty="0">
              <a:solidFill>
                <a:schemeClr val="tx1"/>
              </a:solidFill>
              <a:latin typeface="Calibri (Corpo)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843062" y="4775630"/>
            <a:ext cx="7747248" cy="879376"/>
            <a:chOff x="2193291" y="4565647"/>
            <a:chExt cx="7747248" cy="87937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54" t="31839" r="19668" b="31464"/>
            <a:stretch/>
          </p:blipFill>
          <p:spPr>
            <a:xfrm>
              <a:off x="2193291" y="4577720"/>
              <a:ext cx="1856675" cy="63476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653" y="4588347"/>
              <a:ext cx="1647356" cy="613507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83"/>
            <a:stretch/>
          </p:blipFill>
          <p:spPr>
            <a:xfrm>
              <a:off x="8791700" y="4565647"/>
              <a:ext cx="1148839" cy="658906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399" y="4655587"/>
              <a:ext cx="1675751" cy="789436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237" y="4596825"/>
              <a:ext cx="1090145" cy="605030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843063" y="5571500"/>
            <a:ext cx="4257186" cy="895114"/>
            <a:chOff x="843063" y="5571500"/>
            <a:chExt cx="4257186" cy="895114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63" y="5571500"/>
              <a:ext cx="1365048" cy="895114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2208111" y="5742058"/>
              <a:ext cx="289213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>
                  <a:latin typeface="Calibri (Corpo)"/>
                </a:rPr>
                <a:t>FRIDA </a:t>
              </a:r>
              <a:r>
                <a:rPr lang="en-US" sz="1500" dirty="0" smtClean="0">
                  <a:latin typeface="Calibri (Corpo)"/>
                </a:rPr>
                <a:t>General </a:t>
              </a:r>
              <a:r>
                <a:rPr lang="en-US" sz="1500" dirty="0">
                  <a:latin typeface="Calibri (Corpo)"/>
                </a:rPr>
                <a:t>M</a:t>
              </a:r>
              <a:r>
                <a:rPr lang="en-US" sz="1500" dirty="0" smtClean="0">
                  <a:latin typeface="Calibri (Corpo)"/>
                </a:rPr>
                <a:t>eeting</a:t>
              </a:r>
            </a:p>
            <a:p>
              <a:r>
                <a:rPr lang="it-IT" sz="1500" dirty="0" smtClean="0">
                  <a:latin typeface="Calibri (Corpo)"/>
                </a:rPr>
                <a:t>Pisa, </a:t>
              </a:r>
              <a:r>
                <a:rPr lang="it-IT" sz="1500" dirty="0" err="1" smtClean="0">
                  <a:latin typeface="Calibri (Corpo)"/>
                </a:rPr>
                <a:t>September</a:t>
              </a:r>
              <a:r>
                <a:rPr lang="it-IT" sz="1500" dirty="0" smtClean="0">
                  <a:latin typeface="Calibri (Corpo)"/>
                </a:rPr>
                <a:t> 27 – 28, 2022 </a:t>
              </a:r>
              <a:endParaRPr lang="en-US" sz="1500" dirty="0">
                <a:latin typeface="Calibri (Corpo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6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Main FLASH mechanistic hypothesis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F99-11EB-4E1E-9AF2-2A6ABB4D7ED6}" type="datetime1">
              <a:rPr lang="it-IT" smtClean="0"/>
              <a:t>27/09/2022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10</a:t>
            </a:fld>
            <a:endParaRPr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1570361" y="1656272"/>
            <a:ext cx="6865025" cy="295488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ttangolo arrotondato 23"/>
          <p:cNvSpPr/>
          <p:nvPr/>
        </p:nvSpPr>
        <p:spPr>
          <a:xfrm>
            <a:off x="1847022" y="2207256"/>
            <a:ext cx="1996473" cy="2034068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igura a mano libera 24"/>
          <p:cNvSpPr/>
          <p:nvPr/>
        </p:nvSpPr>
        <p:spPr>
          <a:xfrm>
            <a:off x="1847021" y="4611155"/>
            <a:ext cx="1996475" cy="952883"/>
          </a:xfrm>
          <a:custGeom>
            <a:avLst/>
            <a:gdLst>
              <a:gd name="connsiteX0" fmla="*/ 186457 w 1775777"/>
              <a:gd name="connsiteY0" fmla="*/ 0 h 2980266"/>
              <a:gd name="connsiteX1" fmla="*/ 1589320 w 1775777"/>
              <a:gd name="connsiteY1" fmla="*/ 0 h 2980266"/>
              <a:gd name="connsiteX2" fmla="*/ 1775777 w 1775777"/>
              <a:gd name="connsiteY2" fmla="*/ 186457 h 2980266"/>
              <a:gd name="connsiteX3" fmla="*/ 1775777 w 1775777"/>
              <a:gd name="connsiteY3" fmla="*/ 2980266 h 2980266"/>
              <a:gd name="connsiteX4" fmla="*/ 1775777 w 1775777"/>
              <a:gd name="connsiteY4" fmla="*/ 2980266 h 2980266"/>
              <a:gd name="connsiteX5" fmla="*/ 0 w 1775777"/>
              <a:gd name="connsiteY5" fmla="*/ 2980266 h 2980266"/>
              <a:gd name="connsiteX6" fmla="*/ 0 w 1775777"/>
              <a:gd name="connsiteY6" fmla="*/ 2980266 h 2980266"/>
              <a:gd name="connsiteX7" fmla="*/ 0 w 1775777"/>
              <a:gd name="connsiteY7" fmla="*/ 186457 h 2980266"/>
              <a:gd name="connsiteX8" fmla="*/ 186457 w 1775777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777" h="2980266">
                <a:moveTo>
                  <a:pt x="1589319" y="2980266"/>
                </a:moveTo>
                <a:lnTo>
                  <a:pt x="186458" y="2980266"/>
                </a:lnTo>
                <a:cubicBezTo>
                  <a:pt x="83481" y="2980266"/>
                  <a:pt x="1" y="2896786"/>
                  <a:pt x="1" y="2793809"/>
                </a:cubicBezTo>
                <a:lnTo>
                  <a:pt x="1" y="0"/>
                </a:lnTo>
                <a:lnTo>
                  <a:pt x="1" y="0"/>
                </a:lnTo>
                <a:lnTo>
                  <a:pt x="1775776" y="0"/>
                </a:lnTo>
                <a:lnTo>
                  <a:pt x="1775776" y="0"/>
                </a:lnTo>
                <a:lnTo>
                  <a:pt x="1775776" y="2793809"/>
                </a:lnTo>
                <a:cubicBezTo>
                  <a:pt x="1775776" y="2896786"/>
                  <a:pt x="1692296" y="2980266"/>
                  <a:pt x="1589319" y="29802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28" tIns="128016" rIns="182628" bIns="182627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>
                <a:solidFill>
                  <a:schemeClr val="tx1"/>
                </a:solidFill>
              </a:rPr>
              <a:t>Transient hypoxia </a:t>
            </a:r>
            <a:endParaRPr lang="en-US" sz="2100" b="1" kern="1200" dirty="0">
              <a:solidFill>
                <a:schemeClr val="tx1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4043143" y="2207256"/>
            <a:ext cx="1996473" cy="2034068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igura a mano libera 26"/>
          <p:cNvSpPr/>
          <p:nvPr/>
        </p:nvSpPr>
        <p:spPr>
          <a:xfrm>
            <a:off x="4043143" y="4611155"/>
            <a:ext cx="1996474" cy="952884"/>
          </a:xfrm>
          <a:custGeom>
            <a:avLst/>
            <a:gdLst>
              <a:gd name="connsiteX0" fmla="*/ 186457 w 1775777"/>
              <a:gd name="connsiteY0" fmla="*/ 0 h 2980266"/>
              <a:gd name="connsiteX1" fmla="*/ 1589320 w 1775777"/>
              <a:gd name="connsiteY1" fmla="*/ 0 h 2980266"/>
              <a:gd name="connsiteX2" fmla="*/ 1775777 w 1775777"/>
              <a:gd name="connsiteY2" fmla="*/ 186457 h 2980266"/>
              <a:gd name="connsiteX3" fmla="*/ 1775777 w 1775777"/>
              <a:gd name="connsiteY3" fmla="*/ 2980266 h 2980266"/>
              <a:gd name="connsiteX4" fmla="*/ 1775777 w 1775777"/>
              <a:gd name="connsiteY4" fmla="*/ 2980266 h 2980266"/>
              <a:gd name="connsiteX5" fmla="*/ 0 w 1775777"/>
              <a:gd name="connsiteY5" fmla="*/ 2980266 h 2980266"/>
              <a:gd name="connsiteX6" fmla="*/ 0 w 1775777"/>
              <a:gd name="connsiteY6" fmla="*/ 2980266 h 2980266"/>
              <a:gd name="connsiteX7" fmla="*/ 0 w 1775777"/>
              <a:gd name="connsiteY7" fmla="*/ 186457 h 2980266"/>
              <a:gd name="connsiteX8" fmla="*/ 186457 w 1775777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777" h="2980266">
                <a:moveTo>
                  <a:pt x="1589319" y="2980266"/>
                </a:moveTo>
                <a:lnTo>
                  <a:pt x="186458" y="2980266"/>
                </a:lnTo>
                <a:cubicBezTo>
                  <a:pt x="83481" y="2980266"/>
                  <a:pt x="1" y="2896786"/>
                  <a:pt x="1" y="2793809"/>
                </a:cubicBezTo>
                <a:lnTo>
                  <a:pt x="1" y="0"/>
                </a:lnTo>
                <a:lnTo>
                  <a:pt x="1" y="0"/>
                </a:lnTo>
                <a:lnTo>
                  <a:pt x="1775776" y="0"/>
                </a:lnTo>
                <a:lnTo>
                  <a:pt x="1775776" y="0"/>
                </a:lnTo>
                <a:lnTo>
                  <a:pt x="1775776" y="2793809"/>
                </a:lnTo>
                <a:cubicBezTo>
                  <a:pt x="1775776" y="2896786"/>
                  <a:pt x="1692296" y="2980266"/>
                  <a:pt x="1589319" y="29802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27" tIns="128017" rIns="182628" bIns="182627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>
                <a:solidFill>
                  <a:schemeClr val="tx1"/>
                </a:solidFill>
              </a:rPr>
              <a:t>Radical recombination</a:t>
            </a:r>
            <a:endParaRPr lang="en-US" sz="2100" b="1" kern="1200" dirty="0">
              <a:solidFill>
                <a:schemeClr val="tx1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6239264" y="2207256"/>
            <a:ext cx="1996473" cy="2034068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igura a mano libera 28"/>
          <p:cNvSpPr/>
          <p:nvPr/>
        </p:nvSpPr>
        <p:spPr>
          <a:xfrm>
            <a:off x="6239264" y="4611155"/>
            <a:ext cx="1996473" cy="952884"/>
          </a:xfrm>
          <a:custGeom>
            <a:avLst/>
            <a:gdLst>
              <a:gd name="connsiteX0" fmla="*/ 186457 w 1775777"/>
              <a:gd name="connsiteY0" fmla="*/ 0 h 2980266"/>
              <a:gd name="connsiteX1" fmla="*/ 1589320 w 1775777"/>
              <a:gd name="connsiteY1" fmla="*/ 0 h 2980266"/>
              <a:gd name="connsiteX2" fmla="*/ 1775777 w 1775777"/>
              <a:gd name="connsiteY2" fmla="*/ 186457 h 2980266"/>
              <a:gd name="connsiteX3" fmla="*/ 1775777 w 1775777"/>
              <a:gd name="connsiteY3" fmla="*/ 2980266 h 2980266"/>
              <a:gd name="connsiteX4" fmla="*/ 1775777 w 1775777"/>
              <a:gd name="connsiteY4" fmla="*/ 2980266 h 2980266"/>
              <a:gd name="connsiteX5" fmla="*/ 0 w 1775777"/>
              <a:gd name="connsiteY5" fmla="*/ 2980266 h 2980266"/>
              <a:gd name="connsiteX6" fmla="*/ 0 w 1775777"/>
              <a:gd name="connsiteY6" fmla="*/ 2980266 h 2980266"/>
              <a:gd name="connsiteX7" fmla="*/ 0 w 1775777"/>
              <a:gd name="connsiteY7" fmla="*/ 186457 h 2980266"/>
              <a:gd name="connsiteX8" fmla="*/ 186457 w 1775777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777" h="2980266">
                <a:moveTo>
                  <a:pt x="1589319" y="2980266"/>
                </a:moveTo>
                <a:lnTo>
                  <a:pt x="186458" y="2980266"/>
                </a:lnTo>
                <a:cubicBezTo>
                  <a:pt x="83481" y="2980266"/>
                  <a:pt x="1" y="2896786"/>
                  <a:pt x="1" y="2793809"/>
                </a:cubicBezTo>
                <a:lnTo>
                  <a:pt x="1" y="0"/>
                </a:lnTo>
                <a:lnTo>
                  <a:pt x="1" y="0"/>
                </a:lnTo>
                <a:lnTo>
                  <a:pt x="1775776" y="0"/>
                </a:lnTo>
                <a:lnTo>
                  <a:pt x="1775776" y="0"/>
                </a:lnTo>
                <a:lnTo>
                  <a:pt x="1775776" y="2793809"/>
                </a:lnTo>
                <a:cubicBezTo>
                  <a:pt x="1775776" y="2896786"/>
                  <a:pt x="1692296" y="2980266"/>
                  <a:pt x="1589319" y="29802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27" tIns="128017" rIns="182627" bIns="182627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err="1" smtClean="0">
                <a:solidFill>
                  <a:schemeClr val="tx1"/>
                </a:solidFill>
              </a:rPr>
              <a:t>Intertrack</a:t>
            </a:r>
            <a:r>
              <a:rPr lang="en-US" sz="2100" b="1" kern="1200" dirty="0" smtClean="0">
                <a:solidFill>
                  <a:schemeClr val="tx1"/>
                </a:solidFill>
              </a:rPr>
              <a:t> effects</a:t>
            </a:r>
            <a:endParaRPr lang="en-US" sz="2100" b="1" kern="1200" dirty="0">
              <a:solidFill>
                <a:schemeClr val="tx1"/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8435386" y="2207256"/>
            <a:ext cx="1996473" cy="2034068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igura a mano libera 30"/>
          <p:cNvSpPr/>
          <p:nvPr/>
        </p:nvSpPr>
        <p:spPr>
          <a:xfrm>
            <a:off x="8435386" y="4611156"/>
            <a:ext cx="1996474" cy="952882"/>
          </a:xfrm>
          <a:custGeom>
            <a:avLst/>
            <a:gdLst>
              <a:gd name="connsiteX0" fmla="*/ 186457 w 1775777"/>
              <a:gd name="connsiteY0" fmla="*/ 0 h 2980266"/>
              <a:gd name="connsiteX1" fmla="*/ 1589320 w 1775777"/>
              <a:gd name="connsiteY1" fmla="*/ 0 h 2980266"/>
              <a:gd name="connsiteX2" fmla="*/ 1775777 w 1775777"/>
              <a:gd name="connsiteY2" fmla="*/ 186457 h 2980266"/>
              <a:gd name="connsiteX3" fmla="*/ 1775777 w 1775777"/>
              <a:gd name="connsiteY3" fmla="*/ 2980266 h 2980266"/>
              <a:gd name="connsiteX4" fmla="*/ 1775777 w 1775777"/>
              <a:gd name="connsiteY4" fmla="*/ 2980266 h 2980266"/>
              <a:gd name="connsiteX5" fmla="*/ 0 w 1775777"/>
              <a:gd name="connsiteY5" fmla="*/ 2980266 h 2980266"/>
              <a:gd name="connsiteX6" fmla="*/ 0 w 1775777"/>
              <a:gd name="connsiteY6" fmla="*/ 2980266 h 2980266"/>
              <a:gd name="connsiteX7" fmla="*/ 0 w 1775777"/>
              <a:gd name="connsiteY7" fmla="*/ 186457 h 2980266"/>
              <a:gd name="connsiteX8" fmla="*/ 186457 w 1775777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777" h="2980266">
                <a:moveTo>
                  <a:pt x="1589319" y="2980266"/>
                </a:moveTo>
                <a:lnTo>
                  <a:pt x="186458" y="2980266"/>
                </a:lnTo>
                <a:cubicBezTo>
                  <a:pt x="83481" y="2980266"/>
                  <a:pt x="1" y="2896786"/>
                  <a:pt x="1" y="2793809"/>
                </a:cubicBezTo>
                <a:lnTo>
                  <a:pt x="1" y="0"/>
                </a:lnTo>
                <a:lnTo>
                  <a:pt x="1" y="0"/>
                </a:lnTo>
                <a:lnTo>
                  <a:pt x="1775776" y="0"/>
                </a:lnTo>
                <a:lnTo>
                  <a:pt x="1775776" y="0"/>
                </a:lnTo>
                <a:lnTo>
                  <a:pt x="1775776" y="2793809"/>
                </a:lnTo>
                <a:cubicBezTo>
                  <a:pt x="1775776" y="2896786"/>
                  <a:pt x="1692296" y="2980266"/>
                  <a:pt x="1589319" y="29802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27" tIns="128016" rIns="182628" bIns="182627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>
                <a:solidFill>
                  <a:schemeClr val="tx1"/>
                </a:solidFill>
              </a:rPr>
              <a:t>Immune system driven</a:t>
            </a:r>
            <a:endParaRPr lang="en-US" sz="2100" b="1" kern="1200" dirty="0">
              <a:solidFill>
                <a:schemeClr val="tx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3522533" y="1685543"/>
            <a:ext cx="30376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The multiscale GSM</a:t>
            </a:r>
            <a:r>
              <a:rPr lang="en-US" sz="2600" b="1" baseline="30000" dirty="0"/>
              <a:t>2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08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Fast </a:t>
            </a:r>
            <a:r>
              <a:rPr lang="en-US" sz="4000" b="1" dirty="0"/>
              <a:t>chemical reaction kinetics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F99-11EB-4E1E-9AF2-2A6ABB4D7ED6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11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0" y="1304678"/>
            <a:ext cx="6300216" cy="40995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6" r="156" b="3168"/>
          <a:stretch/>
        </p:blipFill>
        <p:spPr>
          <a:xfrm>
            <a:off x="6871762" y="3515873"/>
            <a:ext cx="4767533" cy="2840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8254676" y="1547736"/>
                <a:ext cx="3326103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𝑑𝐷</m:t>
                                  </m:r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𝑖𝑟𝑟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𝑑𝐷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𝑖𝑟𝑟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676" y="1547736"/>
                <a:ext cx="3326103" cy="12485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4734128" y="1595954"/>
            <a:ext cx="2441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eaction </a:t>
            </a:r>
            <a:r>
              <a:rPr lang="en-US" dirty="0"/>
              <a:t>rates of </a:t>
            </a:r>
            <a:r>
              <a:rPr lang="en-US" dirty="0" smtClean="0"/>
              <a:t>9 species described </a:t>
            </a:r>
            <a:r>
              <a:rPr lang="en-US" dirty="0"/>
              <a:t>by a system of ordinary differential </a:t>
            </a:r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12" name="Più 11"/>
          <p:cNvSpPr/>
          <p:nvPr/>
        </p:nvSpPr>
        <p:spPr>
          <a:xfrm>
            <a:off x="7348646" y="1812085"/>
            <a:ext cx="732817" cy="7198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>
            <a:off x="9255529" y="2977082"/>
            <a:ext cx="433219" cy="447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409420" y="5711017"/>
            <a:ext cx="303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Labarbe</a:t>
            </a:r>
            <a:r>
              <a:rPr lang="en-US" sz="1400" i="1" dirty="0"/>
              <a:t> et al., </a:t>
            </a:r>
            <a:r>
              <a:rPr lang="en-US" sz="1400" i="1" dirty="0" err="1"/>
              <a:t>Radiother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Oncol</a:t>
            </a:r>
            <a:r>
              <a:rPr lang="en-US" sz="1400" i="1" dirty="0"/>
              <a:t>. (2020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sp>
        <p:nvSpPr>
          <p:cNvPr id="16" name="Rettangolo 15"/>
          <p:cNvSpPr/>
          <p:nvPr/>
        </p:nvSpPr>
        <p:spPr>
          <a:xfrm>
            <a:off x="4734128" y="1491920"/>
            <a:ext cx="6846651" cy="13938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multiscale GSM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: temporal evolution of lesions</a:t>
            </a:r>
            <a:endParaRPr lang="en-US" sz="40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39A8-113D-42B5-8609-094F4C08C708}" type="datetime1">
              <a:rPr lang="it-IT" smtClean="0"/>
              <a:t>27/09/2022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12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678" y="1350532"/>
            <a:ext cx="7159639" cy="469219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13043" y="1586739"/>
            <a:ext cx="2658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Temporal evolution of sub-lethal and lethal lesions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6087" y="3953231"/>
            <a:ext cx="203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Fast chemical reaction kinetics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15171" y="1350533"/>
            <a:ext cx="6894665" cy="1466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815171" y="2870791"/>
            <a:ext cx="6894665" cy="3225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759838" y="2817517"/>
            <a:ext cx="21481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Joint </a:t>
            </a:r>
            <a:r>
              <a:rPr lang="en-US" b="1" dirty="0"/>
              <a:t>evolution </a:t>
            </a:r>
            <a:r>
              <a:rPr lang="en-US" dirty="0"/>
              <a:t>of the </a:t>
            </a:r>
            <a:r>
              <a:rPr lang="en-US" b="1" dirty="0"/>
              <a:t>slow biological </a:t>
            </a:r>
            <a:r>
              <a:rPr lang="en-US" b="1" dirty="0" smtClean="0"/>
              <a:t>processes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b="1" dirty="0"/>
              <a:t>fast chemical </a:t>
            </a:r>
            <a:r>
              <a:rPr lang="en-US" b="1" dirty="0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multiscale GSM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: the DNA </a:t>
            </a:r>
            <a:r>
              <a:rPr lang="en-US" sz="4000" b="1" dirty="0"/>
              <a:t>damage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62745" y="1352162"/>
            <a:ext cx="58373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DNA damage yield:</a:t>
            </a:r>
          </a:p>
          <a:p>
            <a:endParaRPr lang="en-US" b="1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2000" b="1" dirty="0"/>
              <a:t>Conventional assumption</a:t>
            </a:r>
            <a:r>
              <a:rPr lang="en-US" sz="2000" dirty="0"/>
              <a:t>: </a:t>
            </a:r>
            <a:r>
              <a:rPr lang="en-US" sz="2000" dirty="0" smtClean="0"/>
              <a:t>the DNA damage </a:t>
            </a:r>
            <a:r>
              <a:rPr lang="en-US" sz="2000" dirty="0"/>
              <a:t>is proportional to the </a:t>
            </a:r>
            <a:r>
              <a:rPr lang="en-US" sz="2000" dirty="0" smtClean="0"/>
              <a:t>dose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it-IT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sz="2000" b="1" dirty="0"/>
              <a:t>FLASH assumption</a:t>
            </a:r>
            <a:r>
              <a:rPr lang="en-US" sz="2000" dirty="0"/>
              <a:t>: </a:t>
            </a:r>
            <a:r>
              <a:rPr lang="en-US" sz="2000" dirty="0" smtClean="0"/>
              <a:t>reduction of the </a:t>
            </a:r>
            <a:r>
              <a:rPr lang="en-US" sz="2000" dirty="0"/>
              <a:t>DNA damage yield </a:t>
            </a:r>
            <a:r>
              <a:rPr lang="en-US" sz="2000" dirty="0" smtClean="0"/>
              <a:t>due </a:t>
            </a:r>
            <a:r>
              <a:rPr lang="en-US" sz="2000" dirty="0"/>
              <a:t>to </a:t>
            </a:r>
            <a:r>
              <a:rPr lang="en-US" sz="2000" dirty="0" smtClean="0"/>
              <a:t>high concentration of a certain radical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1017082" y="2752545"/>
                <a:ext cx="25553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Gy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82" y="2752545"/>
                <a:ext cx="255538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1017082" y="4222489"/>
                <a:ext cx="16859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𝑟𝑎𝑑𝑖𝑐𝑎𝑙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82" y="4222489"/>
                <a:ext cx="1685974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39A8-113D-42B5-8609-094F4C08C708}" type="datetime1">
              <a:rPr lang="it-IT" smtClean="0"/>
              <a:t>27/09/2022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2" name="Group">
            <a:extLst>
              <a:ext uri="{FF2B5EF4-FFF2-40B4-BE49-F238E27FC236}">
                <a16:creationId xmlns="" xmlns:a16="http://schemas.microsoft.com/office/drawing/2014/main" id="{9AAA388D-DCBA-AF41-8B14-71013EBA5D06}"/>
              </a:ext>
            </a:extLst>
          </p:cNvPr>
          <p:cNvGrpSpPr/>
          <p:nvPr/>
        </p:nvGrpSpPr>
        <p:grpSpPr>
          <a:xfrm>
            <a:off x="4274307" y="4444560"/>
            <a:ext cx="1821693" cy="2057728"/>
            <a:chOff x="0" y="0"/>
            <a:chExt cx="8942875" cy="9569059"/>
          </a:xfrm>
        </p:grpSpPr>
        <p:pic>
          <p:nvPicPr>
            <p:cNvPr id="15" name="Image" descr="Image">
              <a:extLst>
                <a:ext uri="{FF2B5EF4-FFF2-40B4-BE49-F238E27FC236}">
                  <a16:creationId xmlns="" xmlns:a16="http://schemas.microsoft.com/office/drawing/2014/main" id="{A00CB200-4366-6B44-BBFA-8EABCBDB2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42876" cy="9569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">
              <a:extLst>
                <a:ext uri="{FF2B5EF4-FFF2-40B4-BE49-F238E27FC236}">
                  <a16:creationId xmlns="" xmlns:a16="http://schemas.microsoft.com/office/drawing/2014/main" id="{4C03643E-5E67-8D46-8328-52CC9FA49ED8}"/>
                </a:ext>
              </a:extLst>
            </p:cNvPr>
            <p:cNvSpPr/>
            <p:nvPr/>
          </p:nvSpPr>
          <p:spPr>
            <a:xfrm>
              <a:off x="49766" y="8701124"/>
              <a:ext cx="2303243" cy="8189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</a:defRPr>
              </a:pPr>
              <a:endParaRPr sz="1200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5463344" y="254619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662745" y="5630256"/>
                <a:ext cx="29601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𝑟𝑎𝑑𝑖𝑐𝑎𝑙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45" y="5630256"/>
                <a:ext cx="296010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662745" y="5613260"/>
            <a:ext cx="2960106" cy="417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7667251" y="5630256"/>
                <a:ext cx="12918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251" y="5630256"/>
                <a:ext cx="1291892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7667251" y="5222689"/>
                <a:ext cx="2012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251" y="5222689"/>
                <a:ext cx="201202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10035117" y="5368646"/>
            <a:ext cx="157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/>
              <a:t>Hirayama</a:t>
            </a:r>
            <a:r>
              <a:rPr lang="it-IT" sz="1400" i="1" dirty="0"/>
              <a:t> et al., </a:t>
            </a:r>
            <a:r>
              <a:rPr lang="it-IT" sz="1400" i="1" dirty="0" err="1" smtClean="0"/>
              <a:t>Radiat</a:t>
            </a:r>
            <a:r>
              <a:rPr lang="it-IT" sz="1400" i="1" dirty="0" smtClean="0"/>
              <a:t>. Res</a:t>
            </a:r>
            <a:r>
              <a:rPr lang="it-IT" sz="1400" i="1" dirty="0"/>
              <a:t>. (2009)</a:t>
            </a:r>
            <a:endParaRPr lang="en-US" sz="1400" i="1" dirty="0"/>
          </a:p>
        </p:txBody>
      </p:sp>
      <p:sp>
        <p:nvSpPr>
          <p:cNvPr id="20" name="Rettangolo 19"/>
          <p:cNvSpPr/>
          <p:nvPr/>
        </p:nvSpPr>
        <p:spPr>
          <a:xfrm>
            <a:off x="7667251" y="5222688"/>
            <a:ext cx="2012026" cy="807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662745" y="5083138"/>
            <a:ext cx="2296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Main assumption:</a:t>
            </a:r>
            <a:endParaRPr lang="en-US" sz="2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8892" y="1350532"/>
            <a:ext cx="3654908" cy="34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19" grpId="0" animBg="1"/>
      <p:bldP spid="17" grpId="0"/>
      <p:bldP spid="18" grpId="0"/>
      <p:bldP spid="8" grpId="0"/>
      <p:bldP spid="20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multiscale GSM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: </a:t>
            </a:r>
            <a:r>
              <a:rPr lang="en-US" sz="4000" b="1" dirty="0"/>
              <a:t>the workflow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06" y="1779388"/>
            <a:ext cx="4604794" cy="39931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285765" y="154528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80 </a:t>
            </a:r>
            <a:r>
              <a:rPr lang="it-IT" b="1" dirty="0" err="1" smtClean="0"/>
              <a:t>MeV</a:t>
            </a:r>
            <a:r>
              <a:rPr lang="it-IT" b="1" dirty="0" smtClean="0"/>
              <a:t> p</a:t>
            </a:r>
            <a:endParaRPr lang="en-US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39A8-113D-42B5-8609-094F4C08C708}" type="datetime1">
              <a:rPr lang="it-IT" smtClean="0"/>
              <a:t>27/09/2022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14</a:t>
            </a:fld>
            <a:endParaRPr lang="en-US"/>
          </a:p>
        </p:txBody>
      </p:sp>
      <p:sp>
        <p:nvSpPr>
          <p:cNvPr id="36" name="Figura a mano libera 35"/>
          <p:cNvSpPr/>
          <p:nvPr/>
        </p:nvSpPr>
        <p:spPr>
          <a:xfrm>
            <a:off x="2073864" y="2535316"/>
            <a:ext cx="954435" cy="954435"/>
          </a:xfrm>
          <a:custGeom>
            <a:avLst/>
            <a:gdLst>
              <a:gd name="connsiteX0" fmla="*/ 0 w 954435"/>
              <a:gd name="connsiteY0" fmla="*/ 477218 h 954435"/>
              <a:gd name="connsiteX1" fmla="*/ 477218 w 954435"/>
              <a:gd name="connsiteY1" fmla="*/ 0 h 954435"/>
              <a:gd name="connsiteX2" fmla="*/ 954436 w 954435"/>
              <a:gd name="connsiteY2" fmla="*/ 477218 h 954435"/>
              <a:gd name="connsiteX3" fmla="*/ 477218 w 954435"/>
              <a:gd name="connsiteY3" fmla="*/ 954436 h 954435"/>
              <a:gd name="connsiteX4" fmla="*/ 0 w 954435"/>
              <a:gd name="connsiteY4" fmla="*/ 477218 h 95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35" h="954435">
                <a:moveTo>
                  <a:pt x="0" y="477218"/>
                </a:moveTo>
                <a:cubicBezTo>
                  <a:pt x="0" y="213658"/>
                  <a:pt x="213658" y="0"/>
                  <a:pt x="477218" y="0"/>
                </a:cubicBezTo>
                <a:cubicBezTo>
                  <a:pt x="740778" y="0"/>
                  <a:pt x="954436" y="213658"/>
                  <a:pt x="954436" y="477218"/>
                </a:cubicBezTo>
                <a:cubicBezTo>
                  <a:pt x="954436" y="740778"/>
                  <a:pt x="740778" y="954436"/>
                  <a:pt x="477218" y="954436"/>
                </a:cubicBezTo>
                <a:cubicBezTo>
                  <a:pt x="213658" y="954436"/>
                  <a:pt x="0" y="740778"/>
                  <a:pt x="0" y="4772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04" tIns="151204" rIns="151204" bIns="15120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kern="1200" dirty="0" err="1" smtClean="0">
                <a:solidFill>
                  <a:schemeClr val="tx1"/>
                </a:solidFill>
              </a:rPr>
              <a:t>Track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hitting</a:t>
            </a:r>
            <a:r>
              <a:rPr lang="it-IT" sz="1100" kern="1200" dirty="0" smtClean="0">
                <a:solidFill>
                  <a:schemeClr val="tx1"/>
                </a:solidFill>
              </a:rPr>
              <a:t> and </a:t>
            </a:r>
            <a:r>
              <a:rPr lang="it-IT" sz="1100" kern="1200" dirty="0" err="1" smtClean="0">
                <a:solidFill>
                  <a:schemeClr val="tx1"/>
                </a:solidFill>
              </a:rPr>
              <a:t>energy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deposition</a:t>
            </a:r>
            <a:endParaRPr lang="en-US" sz="1100" kern="1200" dirty="0">
              <a:solidFill>
                <a:schemeClr val="tx1"/>
              </a:solidFill>
            </a:endParaRPr>
          </a:p>
        </p:txBody>
      </p:sp>
      <p:sp>
        <p:nvSpPr>
          <p:cNvPr id="37" name="Figura a mano libera 36"/>
          <p:cNvSpPr/>
          <p:nvPr/>
        </p:nvSpPr>
        <p:spPr>
          <a:xfrm rot="1800000">
            <a:off x="3038599" y="3206207"/>
            <a:ext cx="253797" cy="322121"/>
          </a:xfrm>
          <a:custGeom>
            <a:avLst/>
            <a:gdLst>
              <a:gd name="connsiteX0" fmla="*/ 0 w 253797"/>
              <a:gd name="connsiteY0" fmla="*/ 64424 h 322121"/>
              <a:gd name="connsiteX1" fmla="*/ 126899 w 253797"/>
              <a:gd name="connsiteY1" fmla="*/ 64424 h 322121"/>
              <a:gd name="connsiteX2" fmla="*/ 126899 w 253797"/>
              <a:gd name="connsiteY2" fmla="*/ 0 h 322121"/>
              <a:gd name="connsiteX3" fmla="*/ 253797 w 253797"/>
              <a:gd name="connsiteY3" fmla="*/ 161061 h 322121"/>
              <a:gd name="connsiteX4" fmla="*/ 126899 w 253797"/>
              <a:gd name="connsiteY4" fmla="*/ 322121 h 322121"/>
              <a:gd name="connsiteX5" fmla="*/ 126899 w 253797"/>
              <a:gd name="connsiteY5" fmla="*/ 257697 h 322121"/>
              <a:gd name="connsiteX6" fmla="*/ 0 w 253797"/>
              <a:gd name="connsiteY6" fmla="*/ 257697 h 322121"/>
              <a:gd name="connsiteX7" fmla="*/ 0 w 253797"/>
              <a:gd name="connsiteY7" fmla="*/ 64424 h 3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97" h="322121">
                <a:moveTo>
                  <a:pt x="0" y="64424"/>
                </a:moveTo>
                <a:lnTo>
                  <a:pt x="126899" y="64424"/>
                </a:lnTo>
                <a:lnTo>
                  <a:pt x="126899" y="0"/>
                </a:lnTo>
                <a:lnTo>
                  <a:pt x="253797" y="161061"/>
                </a:lnTo>
                <a:lnTo>
                  <a:pt x="126899" y="322121"/>
                </a:lnTo>
                <a:lnTo>
                  <a:pt x="126899" y="257697"/>
                </a:lnTo>
                <a:lnTo>
                  <a:pt x="0" y="257697"/>
                </a:lnTo>
                <a:lnTo>
                  <a:pt x="0" y="6442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4423" rIns="76139" bIns="64424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38" name="Figura a mano libera 37"/>
          <p:cNvSpPr/>
          <p:nvPr/>
        </p:nvSpPr>
        <p:spPr>
          <a:xfrm>
            <a:off x="3315138" y="3251966"/>
            <a:ext cx="954435" cy="954435"/>
          </a:xfrm>
          <a:custGeom>
            <a:avLst/>
            <a:gdLst>
              <a:gd name="connsiteX0" fmla="*/ 0 w 954435"/>
              <a:gd name="connsiteY0" fmla="*/ 477218 h 954435"/>
              <a:gd name="connsiteX1" fmla="*/ 477218 w 954435"/>
              <a:gd name="connsiteY1" fmla="*/ 0 h 954435"/>
              <a:gd name="connsiteX2" fmla="*/ 954436 w 954435"/>
              <a:gd name="connsiteY2" fmla="*/ 477218 h 954435"/>
              <a:gd name="connsiteX3" fmla="*/ 477218 w 954435"/>
              <a:gd name="connsiteY3" fmla="*/ 954436 h 954435"/>
              <a:gd name="connsiteX4" fmla="*/ 0 w 954435"/>
              <a:gd name="connsiteY4" fmla="*/ 477218 h 95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35" h="954435">
                <a:moveTo>
                  <a:pt x="0" y="477218"/>
                </a:moveTo>
                <a:cubicBezTo>
                  <a:pt x="0" y="213658"/>
                  <a:pt x="213658" y="0"/>
                  <a:pt x="477218" y="0"/>
                </a:cubicBezTo>
                <a:cubicBezTo>
                  <a:pt x="740778" y="0"/>
                  <a:pt x="954436" y="213658"/>
                  <a:pt x="954436" y="477218"/>
                </a:cubicBezTo>
                <a:cubicBezTo>
                  <a:pt x="954436" y="740778"/>
                  <a:pt x="740778" y="954436"/>
                  <a:pt x="477218" y="954436"/>
                </a:cubicBezTo>
                <a:cubicBezTo>
                  <a:pt x="213658" y="954436"/>
                  <a:pt x="0" y="740778"/>
                  <a:pt x="0" y="4772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04" tIns="151204" rIns="151204" bIns="15120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kern="1200" dirty="0" smtClean="0">
                <a:solidFill>
                  <a:schemeClr val="tx1"/>
                </a:solidFill>
              </a:rPr>
              <a:t>The i-</a:t>
            </a:r>
            <a:r>
              <a:rPr lang="it-IT" sz="1100" kern="1200" dirty="0" err="1" smtClean="0">
                <a:solidFill>
                  <a:schemeClr val="tx1"/>
                </a:solidFill>
              </a:rPr>
              <a:t>th</a:t>
            </a:r>
            <a:r>
              <a:rPr lang="it-IT" sz="1100" kern="1200" dirty="0" smtClean="0">
                <a:solidFill>
                  <a:schemeClr val="tx1"/>
                </a:solidFill>
              </a:rPr>
              <a:t> domain </a:t>
            </a:r>
            <a:r>
              <a:rPr lang="it-IT" sz="1100" kern="1200" dirty="0" err="1" smtClean="0">
                <a:solidFill>
                  <a:schemeClr val="tx1"/>
                </a:solidFill>
              </a:rPr>
              <a:t>receive</a:t>
            </a:r>
            <a:r>
              <a:rPr lang="it-IT" sz="1100" kern="1200" dirty="0" smtClean="0">
                <a:solidFill>
                  <a:schemeClr val="tx1"/>
                </a:solidFill>
              </a:rPr>
              <a:t> the dose z</a:t>
            </a:r>
            <a:r>
              <a:rPr lang="it-IT" sz="1100" kern="1200" baseline="-25000" dirty="0" smtClean="0">
                <a:solidFill>
                  <a:schemeClr val="tx1"/>
                </a:solidFill>
              </a:rPr>
              <a:t>i</a:t>
            </a:r>
            <a:r>
              <a:rPr lang="it-IT" sz="1100" dirty="0" smtClean="0">
                <a:solidFill>
                  <a:schemeClr val="tx1"/>
                </a:solidFill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</a:rPr>
              <a:t>at</a:t>
            </a:r>
            <a:r>
              <a:rPr lang="it-IT" sz="1100" dirty="0" smtClean="0">
                <a:solidFill>
                  <a:schemeClr val="tx1"/>
                </a:solidFill>
              </a:rPr>
              <a:t> </a:t>
            </a:r>
            <a:r>
              <a:rPr lang="it-IT" sz="1100" dirty="0">
                <a:solidFill>
                  <a:schemeClr val="tx1"/>
                </a:solidFill>
              </a:rPr>
              <a:t>time </a:t>
            </a:r>
            <a:r>
              <a:rPr lang="it-IT" sz="1100" dirty="0" err="1" smtClean="0">
                <a:solidFill>
                  <a:schemeClr val="tx1"/>
                </a:solidFill>
              </a:rPr>
              <a:t>t</a:t>
            </a:r>
            <a:r>
              <a:rPr lang="it-IT" sz="1100" baseline="-25000" dirty="0" err="1" smtClean="0">
                <a:solidFill>
                  <a:schemeClr val="tx1"/>
                </a:solidFill>
              </a:rPr>
              <a:t>j</a:t>
            </a:r>
            <a:r>
              <a:rPr lang="it-IT" sz="1100" dirty="0" smtClean="0">
                <a:solidFill>
                  <a:schemeClr val="tx1"/>
                </a:solidFill>
              </a:rPr>
              <a:t> </a:t>
            </a:r>
            <a:endParaRPr lang="en-US" sz="1100" kern="1200" baseline="-25000" dirty="0">
              <a:solidFill>
                <a:schemeClr val="tx1"/>
              </a:solidFill>
            </a:endParaRPr>
          </a:p>
        </p:txBody>
      </p:sp>
      <p:sp>
        <p:nvSpPr>
          <p:cNvPr id="39" name="Figura a mano libera 38"/>
          <p:cNvSpPr/>
          <p:nvPr/>
        </p:nvSpPr>
        <p:spPr>
          <a:xfrm rot="5400000">
            <a:off x="3665457" y="4277590"/>
            <a:ext cx="253797" cy="322121"/>
          </a:xfrm>
          <a:custGeom>
            <a:avLst/>
            <a:gdLst>
              <a:gd name="connsiteX0" fmla="*/ 0 w 253797"/>
              <a:gd name="connsiteY0" fmla="*/ 64424 h 322121"/>
              <a:gd name="connsiteX1" fmla="*/ 126899 w 253797"/>
              <a:gd name="connsiteY1" fmla="*/ 64424 h 322121"/>
              <a:gd name="connsiteX2" fmla="*/ 126899 w 253797"/>
              <a:gd name="connsiteY2" fmla="*/ 0 h 322121"/>
              <a:gd name="connsiteX3" fmla="*/ 253797 w 253797"/>
              <a:gd name="connsiteY3" fmla="*/ 161061 h 322121"/>
              <a:gd name="connsiteX4" fmla="*/ 126899 w 253797"/>
              <a:gd name="connsiteY4" fmla="*/ 322121 h 322121"/>
              <a:gd name="connsiteX5" fmla="*/ 126899 w 253797"/>
              <a:gd name="connsiteY5" fmla="*/ 257697 h 322121"/>
              <a:gd name="connsiteX6" fmla="*/ 0 w 253797"/>
              <a:gd name="connsiteY6" fmla="*/ 257697 h 322121"/>
              <a:gd name="connsiteX7" fmla="*/ 0 w 253797"/>
              <a:gd name="connsiteY7" fmla="*/ 64424 h 3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97" h="322121">
                <a:moveTo>
                  <a:pt x="0" y="64424"/>
                </a:moveTo>
                <a:lnTo>
                  <a:pt x="126899" y="64424"/>
                </a:lnTo>
                <a:lnTo>
                  <a:pt x="126899" y="0"/>
                </a:lnTo>
                <a:lnTo>
                  <a:pt x="253797" y="161061"/>
                </a:lnTo>
                <a:lnTo>
                  <a:pt x="126899" y="322121"/>
                </a:lnTo>
                <a:lnTo>
                  <a:pt x="126899" y="257697"/>
                </a:lnTo>
                <a:lnTo>
                  <a:pt x="0" y="257697"/>
                </a:lnTo>
                <a:lnTo>
                  <a:pt x="0" y="6442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4422" rIns="76138" bIns="6442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40" name="Figura a mano libera 39"/>
          <p:cNvSpPr/>
          <p:nvPr/>
        </p:nvSpPr>
        <p:spPr>
          <a:xfrm>
            <a:off x="3315138" y="4685265"/>
            <a:ext cx="954435" cy="954435"/>
          </a:xfrm>
          <a:custGeom>
            <a:avLst/>
            <a:gdLst>
              <a:gd name="connsiteX0" fmla="*/ 0 w 954435"/>
              <a:gd name="connsiteY0" fmla="*/ 477218 h 954435"/>
              <a:gd name="connsiteX1" fmla="*/ 477218 w 954435"/>
              <a:gd name="connsiteY1" fmla="*/ 0 h 954435"/>
              <a:gd name="connsiteX2" fmla="*/ 954436 w 954435"/>
              <a:gd name="connsiteY2" fmla="*/ 477218 h 954435"/>
              <a:gd name="connsiteX3" fmla="*/ 477218 w 954435"/>
              <a:gd name="connsiteY3" fmla="*/ 954436 h 954435"/>
              <a:gd name="connsiteX4" fmla="*/ 0 w 954435"/>
              <a:gd name="connsiteY4" fmla="*/ 477218 h 95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35" h="954435">
                <a:moveTo>
                  <a:pt x="0" y="477218"/>
                </a:moveTo>
                <a:cubicBezTo>
                  <a:pt x="0" y="213658"/>
                  <a:pt x="213658" y="0"/>
                  <a:pt x="477218" y="0"/>
                </a:cubicBezTo>
                <a:cubicBezTo>
                  <a:pt x="740778" y="0"/>
                  <a:pt x="954436" y="213658"/>
                  <a:pt x="954436" y="477218"/>
                </a:cubicBezTo>
                <a:cubicBezTo>
                  <a:pt x="954436" y="740778"/>
                  <a:pt x="740778" y="954436"/>
                  <a:pt x="477218" y="954436"/>
                </a:cubicBezTo>
                <a:cubicBezTo>
                  <a:pt x="213658" y="954436"/>
                  <a:pt x="0" y="740778"/>
                  <a:pt x="0" y="4772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04" tIns="151204" rIns="151204" bIns="15120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 smtClean="0">
                <a:solidFill>
                  <a:schemeClr val="tx1"/>
                </a:solidFill>
              </a:rPr>
              <a:t>z</a:t>
            </a:r>
            <a:r>
              <a:rPr lang="it-IT" sz="1100" baseline="-25000" dirty="0" smtClean="0">
                <a:solidFill>
                  <a:schemeClr val="tx1"/>
                </a:solidFill>
              </a:rPr>
              <a:t>i</a:t>
            </a:r>
            <a:r>
              <a:rPr lang="en-US" sz="1100" baseline="-250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into</a:t>
            </a:r>
            <a:r>
              <a:rPr lang="it-IT" sz="1100" kern="1200" dirty="0" smtClean="0">
                <a:solidFill>
                  <a:schemeClr val="tx1"/>
                </a:solidFill>
              </a:rPr>
              <a:t> the </a:t>
            </a:r>
            <a:r>
              <a:rPr lang="it-IT" sz="1100" kern="1200" dirty="0" err="1" smtClean="0">
                <a:solidFill>
                  <a:schemeClr val="tx1"/>
                </a:solidFill>
              </a:rPr>
              <a:t>chemical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equations</a:t>
            </a:r>
            <a:endParaRPr lang="en-US" sz="1100" kern="1200" dirty="0">
              <a:solidFill>
                <a:schemeClr val="tx1"/>
              </a:solidFill>
            </a:endParaRPr>
          </a:p>
        </p:txBody>
      </p:sp>
      <p:sp>
        <p:nvSpPr>
          <p:cNvPr id="41" name="Figura a mano libera 40"/>
          <p:cNvSpPr/>
          <p:nvPr/>
        </p:nvSpPr>
        <p:spPr>
          <a:xfrm rot="19800000">
            <a:off x="3051040" y="5356155"/>
            <a:ext cx="253798" cy="322122"/>
          </a:xfrm>
          <a:custGeom>
            <a:avLst/>
            <a:gdLst>
              <a:gd name="connsiteX0" fmla="*/ 0 w 253797"/>
              <a:gd name="connsiteY0" fmla="*/ 64424 h 322121"/>
              <a:gd name="connsiteX1" fmla="*/ 126899 w 253797"/>
              <a:gd name="connsiteY1" fmla="*/ 64424 h 322121"/>
              <a:gd name="connsiteX2" fmla="*/ 126899 w 253797"/>
              <a:gd name="connsiteY2" fmla="*/ 0 h 322121"/>
              <a:gd name="connsiteX3" fmla="*/ 253797 w 253797"/>
              <a:gd name="connsiteY3" fmla="*/ 161061 h 322121"/>
              <a:gd name="connsiteX4" fmla="*/ 126899 w 253797"/>
              <a:gd name="connsiteY4" fmla="*/ 322121 h 322121"/>
              <a:gd name="connsiteX5" fmla="*/ 126899 w 253797"/>
              <a:gd name="connsiteY5" fmla="*/ 257697 h 322121"/>
              <a:gd name="connsiteX6" fmla="*/ 0 w 253797"/>
              <a:gd name="connsiteY6" fmla="*/ 257697 h 322121"/>
              <a:gd name="connsiteX7" fmla="*/ 0 w 253797"/>
              <a:gd name="connsiteY7" fmla="*/ 64424 h 3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97" h="322121">
                <a:moveTo>
                  <a:pt x="253797" y="257697"/>
                </a:moveTo>
                <a:lnTo>
                  <a:pt x="126898" y="257697"/>
                </a:lnTo>
                <a:lnTo>
                  <a:pt x="126898" y="322121"/>
                </a:lnTo>
                <a:lnTo>
                  <a:pt x="0" y="161060"/>
                </a:lnTo>
                <a:lnTo>
                  <a:pt x="126898" y="0"/>
                </a:lnTo>
                <a:lnTo>
                  <a:pt x="126898" y="64424"/>
                </a:lnTo>
                <a:lnTo>
                  <a:pt x="253797" y="64424"/>
                </a:lnTo>
                <a:lnTo>
                  <a:pt x="253797" y="25769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39" tIns="64424" rIns="0" bIns="64424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42" name="Figura a mano libera 41"/>
          <p:cNvSpPr/>
          <p:nvPr/>
        </p:nvSpPr>
        <p:spPr>
          <a:xfrm>
            <a:off x="2073864" y="5401915"/>
            <a:ext cx="954435" cy="954435"/>
          </a:xfrm>
          <a:custGeom>
            <a:avLst/>
            <a:gdLst>
              <a:gd name="connsiteX0" fmla="*/ 0 w 954435"/>
              <a:gd name="connsiteY0" fmla="*/ 477218 h 954435"/>
              <a:gd name="connsiteX1" fmla="*/ 477218 w 954435"/>
              <a:gd name="connsiteY1" fmla="*/ 0 h 954435"/>
              <a:gd name="connsiteX2" fmla="*/ 954436 w 954435"/>
              <a:gd name="connsiteY2" fmla="*/ 477218 h 954435"/>
              <a:gd name="connsiteX3" fmla="*/ 477218 w 954435"/>
              <a:gd name="connsiteY3" fmla="*/ 954436 h 954435"/>
              <a:gd name="connsiteX4" fmla="*/ 0 w 954435"/>
              <a:gd name="connsiteY4" fmla="*/ 477218 h 95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35" h="954435">
                <a:moveTo>
                  <a:pt x="0" y="477218"/>
                </a:moveTo>
                <a:cubicBezTo>
                  <a:pt x="0" y="213658"/>
                  <a:pt x="213658" y="0"/>
                  <a:pt x="477218" y="0"/>
                </a:cubicBezTo>
                <a:cubicBezTo>
                  <a:pt x="740778" y="0"/>
                  <a:pt x="954436" y="213658"/>
                  <a:pt x="954436" y="477218"/>
                </a:cubicBezTo>
                <a:cubicBezTo>
                  <a:pt x="954436" y="740778"/>
                  <a:pt x="740778" y="954436"/>
                  <a:pt x="477218" y="954436"/>
                </a:cubicBezTo>
                <a:cubicBezTo>
                  <a:pt x="213658" y="954436"/>
                  <a:pt x="0" y="740778"/>
                  <a:pt x="0" y="4772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04" tIns="151204" rIns="151204" bIns="15120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kern="1200" dirty="0" err="1" smtClean="0">
                <a:solidFill>
                  <a:schemeClr val="tx1"/>
                </a:solidFill>
              </a:rPr>
              <a:t>Next</a:t>
            </a:r>
            <a:r>
              <a:rPr lang="it-IT" sz="1100" kern="1200" dirty="0" smtClean="0">
                <a:solidFill>
                  <a:schemeClr val="tx1"/>
                </a:solidFill>
              </a:rPr>
              <a:t> time t</a:t>
            </a:r>
            <a:r>
              <a:rPr lang="it-IT" sz="1100" baseline="-25000" dirty="0" smtClean="0">
                <a:solidFill>
                  <a:schemeClr val="tx1"/>
                </a:solidFill>
              </a:rPr>
              <a:t>j+1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DSBs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undergo</a:t>
            </a:r>
            <a:r>
              <a:rPr lang="it-IT" sz="1100" kern="1200" dirty="0" smtClean="0">
                <a:solidFill>
                  <a:schemeClr val="tx1"/>
                </a:solidFill>
              </a:rPr>
              <a:t> a </a:t>
            </a:r>
            <a:r>
              <a:rPr lang="it-IT" sz="1100" kern="1200" dirty="0" err="1" smtClean="0">
                <a:solidFill>
                  <a:schemeClr val="tx1"/>
                </a:solidFill>
              </a:rPr>
              <a:t>process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a,b,r,k</a:t>
            </a:r>
            <a:endParaRPr lang="en-US" sz="1100" kern="1200" dirty="0">
              <a:solidFill>
                <a:schemeClr val="tx1"/>
              </a:solidFill>
            </a:endParaRPr>
          </a:p>
        </p:txBody>
      </p:sp>
      <p:sp>
        <p:nvSpPr>
          <p:cNvPr id="43" name="Figura a mano libera 42"/>
          <p:cNvSpPr/>
          <p:nvPr/>
        </p:nvSpPr>
        <p:spPr>
          <a:xfrm rot="1800000">
            <a:off x="1809766" y="5363339"/>
            <a:ext cx="253798" cy="322121"/>
          </a:xfrm>
          <a:custGeom>
            <a:avLst/>
            <a:gdLst>
              <a:gd name="connsiteX0" fmla="*/ 0 w 253797"/>
              <a:gd name="connsiteY0" fmla="*/ 64424 h 322121"/>
              <a:gd name="connsiteX1" fmla="*/ 126899 w 253797"/>
              <a:gd name="connsiteY1" fmla="*/ 64424 h 322121"/>
              <a:gd name="connsiteX2" fmla="*/ 126899 w 253797"/>
              <a:gd name="connsiteY2" fmla="*/ 0 h 322121"/>
              <a:gd name="connsiteX3" fmla="*/ 253797 w 253797"/>
              <a:gd name="connsiteY3" fmla="*/ 161061 h 322121"/>
              <a:gd name="connsiteX4" fmla="*/ 126899 w 253797"/>
              <a:gd name="connsiteY4" fmla="*/ 322121 h 322121"/>
              <a:gd name="connsiteX5" fmla="*/ 126899 w 253797"/>
              <a:gd name="connsiteY5" fmla="*/ 257697 h 322121"/>
              <a:gd name="connsiteX6" fmla="*/ 0 w 253797"/>
              <a:gd name="connsiteY6" fmla="*/ 257697 h 322121"/>
              <a:gd name="connsiteX7" fmla="*/ 0 w 253797"/>
              <a:gd name="connsiteY7" fmla="*/ 64424 h 3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97" h="322121">
                <a:moveTo>
                  <a:pt x="253797" y="257697"/>
                </a:moveTo>
                <a:lnTo>
                  <a:pt x="126898" y="257697"/>
                </a:lnTo>
                <a:lnTo>
                  <a:pt x="126898" y="322121"/>
                </a:lnTo>
                <a:lnTo>
                  <a:pt x="0" y="161060"/>
                </a:lnTo>
                <a:lnTo>
                  <a:pt x="126898" y="0"/>
                </a:lnTo>
                <a:lnTo>
                  <a:pt x="126898" y="64424"/>
                </a:lnTo>
                <a:lnTo>
                  <a:pt x="253797" y="64424"/>
                </a:lnTo>
                <a:lnTo>
                  <a:pt x="253797" y="25769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40" tIns="64423" rIns="-1" bIns="64424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44" name="Figura a mano libera 43"/>
          <p:cNvSpPr/>
          <p:nvPr/>
        </p:nvSpPr>
        <p:spPr>
          <a:xfrm>
            <a:off x="832591" y="4685265"/>
            <a:ext cx="954435" cy="954435"/>
          </a:xfrm>
          <a:custGeom>
            <a:avLst/>
            <a:gdLst>
              <a:gd name="connsiteX0" fmla="*/ 0 w 954435"/>
              <a:gd name="connsiteY0" fmla="*/ 477218 h 954435"/>
              <a:gd name="connsiteX1" fmla="*/ 477218 w 954435"/>
              <a:gd name="connsiteY1" fmla="*/ 0 h 954435"/>
              <a:gd name="connsiteX2" fmla="*/ 954436 w 954435"/>
              <a:gd name="connsiteY2" fmla="*/ 477218 h 954435"/>
              <a:gd name="connsiteX3" fmla="*/ 477218 w 954435"/>
              <a:gd name="connsiteY3" fmla="*/ 954436 h 954435"/>
              <a:gd name="connsiteX4" fmla="*/ 0 w 954435"/>
              <a:gd name="connsiteY4" fmla="*/ 477218 h 95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35" h="954435">
                <a:moveTo>
                  <a:pt x="0" y="477218"/>
                </a:moveTo>
                <a:cubicBezTo>
                  <a:pt x="0" y="213658"/>
                  <a:pt x="213658" y="0"/>
                  <a:pt x="477218" y="0"/>
                </a:cubicBezTo>
                <a:cubicBezTo>
                  <a:pt x="740778" y="0"/>
                  <a:pt x="954436" y="213658"/>
                  <a:pt x="954436" y="477218"/>
                </a:cubicBezTo>
                <a:cubicBezTo>
                  <a:pt x="954436" y="740778"/>
                  <a:pt x="740778" y="954436"/>
                  <a:pt x="477218" y="954436"/>
                </a:cubicBezTo>
                <a:cubicBezTo>
                  <a:pt x="213658" y="954436"/>
                  <a:pt x="0" y="740778"/>
                  <a:pt x="0" y="4772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04" tIns="151204" rIns="151204" bIns="15120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kern="1200" dirty="0" err="1" smtClean="0">
                <a:solidFill>
                  <a:schemeClr val="tx1"/>
                </a:solidFill>
              </a:rPr>
              <a:t>Chemical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equations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solved</a:t>
            </a:r>
            <a:r>
              <a:rPr lang="it-IT" sz="1100" kern="1200" dirty="0" smtClean="0">
                <a:solidFill>
                  <a:schemeClr val="tx1"/>
                </a:solidFill>
              </a:rPr>
              <a:t> from </a:t>
            </a:r>
            <a:r>
              <a:rPr lang="it-IT" sz="1100" kern="1200" dirty="0" err="1" smtClean="0">
                <a:solidFill>
                  <a:schemeClr val="tx1"/>
                </a:solidFill>
              </a:rPr>
              <a:t>t</a:t>
            </a:r>
            <a:r>
              <a:rPr lang="it-IT" sz="1100" baseline="-25000" dirty="0" err="1">
                <a:solidFill>
                  <a:schemeClr val="tx1"/>
                </a:solidFill>
              </a:rPr>
              <a:t>j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dirty="0" smtClean="0">
                <a:solidFill>
                  <a:schemeClr val="tx1"/>
                </a:solidFill>
              </a:rPr>
              <a:t>to</a:t>
            </a:r>
            <a:r>
              <a:rPr lang="it-IT" sz="1100" kern="1200" dirty="0" smtClean="0">
                <a:solidFill>
                  <a:schemeClr val="tx1"/>
                </a:solidFill>
              </a:rPr>
              <a:t> t</a:t>
            </a:r>
            <a:r>
              <a:rPr lang="it-IT" sz="1100" baseline="-25000" dirty="0" smtClean="0">
                <a:solidFill>
                  <a:schemeClr val="tx1"/>
                </a:solidFill>
              </a:rPr>
              <a:t>j+1</a:t>
            </a:r>
            <a:endParaRPr lang="en-US" sz="1100" kern="1200" baseline="-25000" dirty="0">
              <a:solidFill>
                <a:schemeClr val="tx1"/>
              </a:solidFill>
            </a:endParaRPr>
          </a:p>
        </p:txBody>
      </p:sp>
      <p:sp>
        <p:nvSpPr>
          <p:cNvPr id="45" name="Figura a mano libera 44"/>
          <p:cNvSpPr/>
          <p:nvPr/>
        </p:nvSpPr>
        <p:spPr>
          <a:xfrm rot="16200000">
            <a:off x="1182909" y="4291955"/>
            <a:ext cx="253797" cy="322121"/>
          </a:xfrm>
          <a:custGeom>
            <a:avLst/>
            <a:gdLst>
              <a:gd name="connsiteX0" fmla="*/ 0 w 253797"/>
              <a:gd name="connsiteY0" fmla="*/ 64424 h 322121"/>
              <a:gd name="connsiteX1" fmla="*/ 126899 w 253797"/>
              <a:gd name="connsiteY1" fmla="*/ 64424 h 322121"/>
              <a:gd name="connsiteX2" fmla="*/ 126899 w 253797"/>
              <a:gd name="connsiteY2" fmla="*/ 0 h 322121"/>
              <a:gd name="connsiteX3" fmla="*/ 253797 w 253797"/>
              <a:gd name="connsiteY3" fmla="*/ 161061 h 322121"/>
              <a:gd name="connsiteX4" fmla="*/ 126899 w 253797"/>
              <a:gd name="connsiteY4" fmla="*/ 322121 h 322121"/>
              <a:gd name="connsiteX5" fmla="*/ 126899 w 253797"/>
              <a:gd name="connsiteY5" fmla="*/ 257697 h 322121"/>
              <a:gd name="connsiteX6" fmla="*/ 0 w 253797"/>
              <a:gd name="connsiteY6" fmla="*/ 257697 h 322121"/>
              <a:gd name="connsiteX7" fmla="*/ 0 w 253797"/>
              <a:gd name="connsiteY7" fmla="*/ 64424 h 3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97" h="322121">
                <a:moveTo>
                  <a:pt x="0" y="64424"/>
                </a:moveTo>
                <a:lnTo>
                  <a:pt x="126899" y="64424"/>
                </a:lnTo>
                <a:lnTo>
                  <a:pt x="126899" y="0"/>
                </a:lnTo>
                <a:lnTo>
                  <a:pt x="253797" y="161061"/>
                </a:lnTo>
                <a:lnTo>
                  <a:pt x="126899" y="322121"/>
                </a:lnTo>
                <a:lnTo>
                  <a:pt x="126899" y="257697"/>
                </a:lnTo>
                <a:lnTo>
                  <a:pt x="0" y="257697"/>
                </a:lnTo>
                <a:lnTo>
                  <a:pt x="0" y="6442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64424" rIns="76140" bIns="64423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46" name="Figura a mano libera 45"/>
          <p:cNvSpPr/>
          <p:nvPr/>
        </p:nvSpPr>
        <p:spPr>
          <a:xfrm>
            <a:off x="832591" y="3251966"/>
            <a:ext cx="954435" cy="954435"/>
          </a:xfrm>
          <a:custGeom>
            <a:avLst/>
            <a:gdLst>
              <a:gd name="connsiteX0" fmla="*/ 0 w 954435"/>
              <a:gd name="connsiteY0" fmla="*/ 477218 h 954435"/>
              <a:gd name="connsiteX1" fmla="*/ 477218 w 954435"/>
              <a:gd name="connsiteY1" fmla="*/ 0 h 954435"/>
              <a:gd name="connsiteX2" fmla="*/ 954436 w 954435"/>
              <a:gd name="connsiteY2" fmla="*/ 477218 h 954435"/>
              <a:gd name="connsiteX3" fmla="*/ 477218 w 954435"/>
              <a:gd name="connsiteY3" fmla="*/ 954436 h 954435"/>
              <a:gd name="connsiteX4" fmla="*/ 0 w 954435"/>
              <a:gd name="connsiteY4" fmla="*/ 477218 h 95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35" h="954435">
                <a:moveTo>
                  <a:pt x="0" y="477218"/>
                </a:moveTo>
                <a:cubicBezTo>
                  <a:pt x="0" y="213658"/>
                  <a:pt x="213658" y="0"/>
                  <a:pt x="477218" y="0"/>
                </a:cubicBezTo>
                <a:cubicBezTo>
                  <a:pt x="740778" y="0"/>
                  <a:pt x="954436" y="213658"/>
                  <a:pt x="954436" y="477218"/>
                </a:cubicBezTo>
                <a:cubicBezTo>
                  <a:pt x="954436" y="740778"/>
                  <a:pt x="740778" y="954436"/>
                  <a:pt x="477218" y="954436"/>
                </a:cubicBezTo>
                <a:cubicBezTo>
                  <a:pt x="213658" y="954436"/>
                  <a:pt x="0" y="740778"/>
                  <a:pt x="0" y="4772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04" tIns="151204" rIns="151204" bIns="15120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kern="1200" dirty="0" smtClean="0">
                <a:solidFill>
                  <a:schemeClr val="tx1"/>
                </a:solidFill>
              </a:rPr>
              <a:t>At t</a:t>
            </a:r>
            <a:r>
              <a:rPr lang="it-IT" sz="1100" baseline="-25000" dirty="0" smtClean="0">
                <a:solidFill>
                  <a:schemeClr val="tx1"/>
                </a:solidFill>
              </a:rPr>
              <a:t>j+1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next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process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between</a:t>
            </a:r>
            <a:r>
              <a:rPr lang="it-IT" sz="1100" kern="1200" dirty="0" smtClean="0">
                <a:solidFill>
                  <a:schemeClr val="tx1"/>
                </a:solidFill>
              </a:rPr>
              <a:t> </a:t>
            </a:r>
            <a:r>
              <a:rPr lang="it-IT" sz="1100" kern="1200" dirty="0" err="1" smtClean="0">
                <a:solidFill>
                  <a:schemeClr val="tx1"/>
                </a:solidFill>
              </a:rPr>
              <a:t>a,b,r,k</a:t>
            </a:r>
            <a:endParaRPr lang="en-US" sz="1100" kern="1200" dirty="0">
              <a:solidFill>
                <a:schemeClr val="tx1"/>
              </a:solidFill>
            </a:endParaRPr>
          </a:p>
        </p:txBody>
      </p:sp>
      <p:sp>
        <p:nvSpPr>
          <p:cNvPr id="47" name="Figura a mano libera 46"/>
          <p:cNvSpPr/>
          <p:nvPr/>
        </p:nvSpPr>
        <p:spPr>
          <a:xfrm rot="19800000">
            <a:off x="1797326" y="3213389"/>
            <a:ext cx="253797" cy="322121"/>
          </a:xfrm>
          <a:custGeom>
            <a:avLst/>
            <a:gdLst>
              <a:gd name="connsiteX0" fmla="*/ 0 w 253797"/>
              <a:gd name="connsiteY0" fmla="*/ 64424 h 322121"/>
              <a:gd name="connsiteX1" fmla="*/ 126899 w 253797"/>
              <a:gd name="connsiteY1" fmla="*/ 64424 h 322121"/>
              <a:gd name="connsiteX2" fmla="*/ 126899 w 253797"/>
              <a:gd name="connsiteY2" fmla="*/ 0 h 322121"/>
              <a:gd name="connsiteX3" fmla="*/ 253797 w 253797"/>
              <a:gd name="connsiteY3" fmla="*/ 161061 h 322121"/>
              <a:gd name="connsiteX4" fmla="*/ 126899 w 253797"/>
              <a:gd name="connsiteY4" fmla="*/ 322121 h 322121"/>
              <a:gd name="connsiteX5" fmla="*/ 126899 w 253797"/>
              <a:gd name="connsiteY5" fmla="*/ 257697 h 322121"/>
              <a:gd name="connsiteX6" fmla="*/ 0 w 253797"/>
              <a:gd name="connsiteY6" fmla="*/ 257697 h 322121"/>
              <a:gd name="connsiteX7" fmla="*/ 0 w 253797"/>
              <a:gd name="connsiteY7" fmla="*/ 64424 h 3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97" h="322121">
                <a:moveTo>
                  <a:pt x="0" y="64424"/>
                </a:moveTo>
                <a:lnTo>
                  <a:pt x="126899" y="64424"/>
                </a:lnTo>
                <a:lnTo>
                  <a:pt x="126899" y="0"/>
                </a:lnTo>
                <a:lnTo>
                  <a:pt x="253797" y="161061"/>
                </a:lnTo>
                <a:lnTo>
                  <a:pt x="126899" y="322121"/>
                </a:lnTo>
                <a:lnTo>
                  <a:pt x="126899" y="257697"/>
                </a:lnTo>
                <a:lnTo>
                  <a:pt x="0" y="257697"/>
                </a:lnTo>
                <a:lnTo>
                  <a:pt x="0" y="6442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4424" rIns="76139" bIns="64423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3948173258"/>
              </p:ext>
            </p:extLst>
          </p:nvPr>
        </p:nvGraphicFramePr>
        <p:xfrm>
          <a:off x="2032180" y="3961619"/>
          <a:ext cx="1037803" cy="97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2441267678"/>
              </p:ext>
            </p:extLst>
          </p:nvPr>
        </p:nvGraphicFramePr>
        <p:xfrm>
          <a:off x="2032177" y="1155415"/>
          <a:ext cx="1037803" cy="97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6" name="Gruppo 25"/>
          <p:cNvGrpSpPr/>
          <p:nvPr/>
        </p:nvGrpSpPr>
        <p:grpSpPr>
          <a:xfrm rot="7251320">
            <a:off x="2424182" y="5016497"/>
            <a:ext cx="253797" cy="322121"/>
            <a:chOff x="1551295" y="678825"/>
            <a:chExt cx="253797" cy="322121"/>
          </a:xfrm>
        </p:grpSpPr>
        <p:sp>
          <p:nvSpPr>
            <p:cNvPr id="27" name="Freccia a destra 26"/>
            <p:cNvSpPr/>
            <p:nvPr/>
          </p:nvSpPr>
          <p:spPr>
            <a:xfrm rot="19800000">
              <a:off x="1551295" y="678825"/>
              <a:ext cx="253797" cy="3221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ccia a destra 4"/>
            <p:cNvSpPr/>
            <p:nvPr/>
          </p:nvSpPr>
          <p:spPr>
            <a:xfrm rot="19800000">
              <a:off x="1556395" y="762284"/>
              <a:ext cx="177658" cy="193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29" name="Gruppo 28"/>
          <p:cNvGrpSpPr/>
          <p:nvPr/>
        </p:nvGrpSpPr>
        <p:grpSpPr>
          <a:xfrm rot="3887641">
            <a:off x="1816610" y="3924917"/>
            <a:ext cx="253797" cy="322121"/>
            <a:chOff x="1551295" y="678825"/>
            <a:chExt cx="253797" cy="322121"/>
          </a:xfrm>
        </p:grpSpPr>
        <p:sp>
          <p:nvSpPr>
            <p:cNvPr id="30" name="Freccia a destra 29"/>
            <p:cNvSpPr/>
            <p:nvPr/>
          </p:nvSpPr>
          <p:spPr>
            <a:xfrm rot="19800000">
              <a:off x="1551295" y="678825"/>
              <a:ext cx="253797" cy="3221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ccia a destra 4"/>
            <p:cNvSpPr/>
            <p:nvPr/>
          </p:nvSpPr>
          <p:spPr>
            <a:xfrm rot="19800000">
              <a:off x="1556395" y="762284"/>
              <a:ext cx="177658" cy="193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32" name="Gruppo 31"/>
          <p:cNvGrpSpPr/>
          <p:nvPr/>
        </p:nvGrpSpPr>
        <p:grpSpPr>
          <a:xfrm rot="7251320">
            <a:off x="2424179" y="2184145"/>
            <a:ext cx="253797" cy="322121"/>
            <a:chOff x="1551295" y="678825"/>
            <a:chExt cx="253797" cy="322121"/>
          </a:xfrm>
        </p:grpSpPr>
        <p:sp>
          <p:nvSpPr>
            <p:cNvPr id="33" name="Freccia a destra 32"/>
            <p:cNvSpPr/>
            <p:nvPr/>
          </p:nvSpPr>
          <p:spPr>
            <a:xfrm rot="19800000">
              <a:off x="1551295" y="678825"/>
              <a:ext cx="253797" cy="3221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ccia a destra 4"/>
            <p:cNvSpPr/>
            <p:nvPr/>
          </p:nvSpPr>
          <p:spPr>
            <a:xfrm rot="19800000">
              <a:off x="1556395" y="762284"/>
              <a:ext cx="177658" cy="193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1648986" y="3018255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 smtClean="0"/>
              <a:t>If</a:t>
            </a:r>
            <a:r>
              <a:rPr lang="it-IT" sz="1100" dirty="0" smtClean="0"/>
              <a:t> k</a:t>
            </a:r>
            <a:endParaRPr lang="en-US" sz="11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1807033" y="3709196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 smtClean="0"/>
              <a:t>If</a:t>
            </a:r>
            <a:r>
              <a:rPr lang="it-IT" sz="1100" dirty="0" smtClean="0"/>
              <a:t> </a:t>
            </a:r>
            <a:r>
              <a:rPr lang="it-IT" sz="1100" dirty="0" err="1" smtClean="0"/>
              <a:t>a,b,r</a:t>
            </a:r>
            <a:endParaRPr lang="en-US" sz="11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10896904" y="4248852"/>
            <a:ext cx="83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Domain</a:t>
            </a:r>
            <a:endParaRPr lang="en-US" sz="160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10891855" y="2174647"/>
            <a:ext cx="8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Cell </a:t>
            </a:r>
            <a:r>
              <a:rPr lang="it-IT" sz="1600" dirty="0" err="1" smtClean="0"/>
              <a:t>nucleus</a:t>
            </a:r>
            <a:endParaRPr lang="en-US" sz="1600" dirty="0"/>
          </a:p>
        </p:txBody>
      </p:sp>
      <p:cxnSp>
        <p:nvCxnSpPr>
          <p:cNvPr id="53" name="Connettore 2 52"/>
          <p:cNvCxnSpPr>
            <a:stCxn id="51" idx="1"/>
          </p:cNvCxnSpPr>
          <p:nvPr/>
        </p:nvCxnSpPr>
        <p:spPr>
          <a:xfrm flipH="1">
            <a:off x="10554587" y="2467035"/>
            <a:ext cx="337268" cy="1896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50" idx="1"/>
          </p:cNvCxnSpPr>
          <p:nvPr/>
        </p:nvCxnSpPr>
        <p:spPr>
          <a:xfrm flipH="1" flipV="1">
            <a:off x="10434960" y="4135201"/>
            <a:ext cx="461944" cy="2829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10159608" y="1330686"/>
            <a:ext cx="7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Track</a:t>
            </a:r>
            <a:r>
              <a:rPr lang="it-IT" sz="1600" dirty="0" smtClean="0"/>
              <a:t> </a:t>
            </a:r>
            <a:r>
              <a:rPr lang="it-IT" sz="1600" dirty="0" err="1" smtClean="0"/>
              <a:t>hitting</a:t>
            </a:r>
            <a:endParaRPr lang="en-US" sz="1600" dirty="0"/>
          </a:p>
        </p:txBody>
      </p:sp>
      <p:cxnSp>
        <p:nvCxnSpPr>
          <p:cNvPr id="59" name="Connettore 2 58"/>
          <p:cNvCxnSpPr>
            <a:stCxn id="58" idx="1"/>
          </p:cNvCxnSpPr>
          <p:nvPr/>
        </p:nvCxnSpPr>
        <p:spPr>
          <a:xfrm flipH="1">
            <a:off x="9822340" y="1623074"/>
            <a:ext cx="337268" cy="1896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58" idx="1"/>
          </p:cNvCxnSpPr>
          <p:nvPr/>
        </p:nvCxnSpPr>
        <p:spPr>
          <a:xfrm flipH="1">
            <a:off x="9577018" y="1623074"/>
            <a:ext cx="582590" cy="439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5266660" y="4344694"/>
            <a:ext cx="197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The dose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distribuited</a:t>
            </a:r>
            <a:r>
              <a:rPr lang="it-IT" sz="1600" dirty="0" smtClean="0"/>
              <a:t> </a:t>
            </a:r>
            <a:r>
              <a:rPr lang="it-IT" sz="1600" dirty="0" err="1" smtClean="0"/>
              <a:t>using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amorphous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track</a:t>
            </a:r>
            <a:r>
              <a:rPr lang="it-IT" sz="1600" b="1" dirty="0" smtClean="0"/>
              <a:t> </a:t>
            </a:r>
            <a:r>
              <a:rPr lang="it-IT" sz="1600" dirty="0" smtClean="0"/>
              <a:t>(</a:t>
            </a:r>
            <a:r>
              <a:rPr lang="it-IT" sz="1400" i="1" dirty="0" err="1"/>
              <a:t>Scholz</a:t>
            </a:r>
            <a:r>
              <a:rPr lang="it-IT" sz="1400" i="1" dirty="0"/>
              <a:t> and Kraft, </a:t>
            </a:r>
            <a:r>
              <a:rPr lang="it-IT" sz="1400" i="1" dirty="0" err="1" smtClean="0"/>
              <a:t>Adv</a:t>
            </a:r>
            <a:r>
              <a:rPr lang="it-IT" sz="1400" i="1" dirty="0" smtClean="0"/>
              <a:t>.</a:t>
            </a:r>
          </a:p>
          <a:p>
            <a:pPr algn="ctr"/>
            <a:r>
              <a:rPr lang="it-IT" sz="1400" i="1" dirty="0" smtClean="0"/>
              <a:t>Space Res. (1996)</a:t>
            </a:r>
            <a:r>
              <a:rPr lang="it-IT" sz="1600" dirty="0" smtClean="0"/>
              <a:t>)</a:t>
            </a:r>
            <a:endParaRPr lang="en-US" sz="1600" dirty="0"/>
          </a:p>
        </p:txBody>
      </p:sp>
      <p:cxnSp>
        <p:nvCxnSpPr>
          <p:cNvPr id="63" name="Connettore 2 62"/>
          <p:cNvCxnSpPr>
            <a:stCxn id="62" idx="0"/>
          </p:cNvCxnSpPr>
          <p:nvPr/>
        </p:nvCxnSpPr>
        <p:spPr>
          <a:xfrm flipV="1">
            <a:off x="6252020" y="3639014"/>
            <a:ext cx="1738260" cy="705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4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Graphic spid="15" grpId="0">
        <p:bldAsOne/>
      </p:bldGraphic>
      <p:bldGraphic spid="22" grpId="0">
        <p:bldAsOne/>
      </p:bldGraphic>
      <p:bldP spid="48" grpId="0"/>
      <p:bldP spid="49" grpId="0"/>
      <p:bldP spid="50" grpId="0"/>
      <p:bldP spid="51" grpId="0"/>
      <p:bldP spid="58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olo 1"/>
              <p:cNvSpPr txBox="1">
                <a:spLocks/>
              </p:cNvSpPr>
              <p:nvPr/>
            </p:nvSpPr>
            <p:spPr>
              <a:xfrm>
                <a:off x="838200" y="1"/>
                <a:ext cx="10515600" cy="13505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000" b="1" dirty="0" smtClean="0"/>
                  <a:t>The organic </a:t>
                </a:r>
                <a:r>
                  <a:rPr lang="en-US" sz="4000" b="1" dirty="0" err="1"/>
                  <a:t>peroxyl</a:t>
                </a:r>
                <a:r>
                  <a:rPr lang="en-US" sz="4000" b="1" dirty="0"/>
                  <a:t> radicals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000" b="1" i="1" smtClean="0">
                                <a:latin typeface="Cambria Math" panose="02040503050406030204" pitchFamily="18" charset="0"/>
                              </a:rPr>
                              <m:t>𝑹𝑶𝑶</m:t>
                            </m:r>
                          </m:e>
                          <m:sup>
                            <m:r>
                              <a:rPr lang="it-IT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 smtClean="0"/>
                  <a:t> </a:t>
                </a:r>
                <a:r>
                  <a:rPr lang="en-US" sz="4000" b="1" dirty="0"/>
                  <a:t>time evolution</a:t>
                </a:r>
              </a:p>
            </p:txBody>
          </p:sp>
        </mc:Choice>
        <mc:Fallback xmlns="">
          <p:sp>
            <p:nvSpPr>
              <p:cNvPr id="18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"/>
                <a:ext cx="10515600" cy="1350531"/>
              </a:xfrm>
              <a:prstGeom prst="rect">
                <a:avLst/>
              </a:prstGeom>
              <a:blipFill rotWithShape="0">
                <a:blip r:embed="rId4"/>
                <a:stretch>
                  <a:fillRect l="-168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/>
          <p:cNvCxnSpPr/>
          <p:nvPr/>
        </p:nvCxnSpPr>
        <p:spPr>
          <a:xfrm>
            <a:off x="1214895" y="1355040"/>
            <a:ext cx="64407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1229804" y="1351740"/>
            <a:ext cx="31545" cy="4911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7" y="1587936"/>
            <a:ext cx="2992644" cy="207506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73" y="4071572"/>
            <a:ext cx="3009335" cy="2081103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54" y="1587936"/>
            <a:ext cx="2981322" cy="2075068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3" y="4055296"/>
            <a:ext cx="3066535" cy="2113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7447078" y="1009412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078" y="1009412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7027" r="-2432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960792" y="6009847"/>
                <a:ext cx="226023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92" y="6009847"/>
                <a:ext cx="226023" cy="285656"/>
              </a:xfrm>
              <a:prstGeom prst="rect">
                <a:avLst/>
              </a:prstGeom>
              <a:blipFill rotWithShape="0">
                <a:blip r:embed="rId10"/>
                <a:stretch>
                  <a:fillRect l="-27027" t="-14894" r="-2702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/>
          <p:cNvSpPr txBox="1"/>
          <p:nvPr/>
        </p:nvSpPr>
        <p:spPr>
          <a:xfrm>
            <a:off x="2747111" y="981090"/>
            <a:ext cx="60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1 </a:t>
            </a:r>
            <a:r>
              <a:rPr lang="it-IT" dirty="0" err="1" smtClean="0">
                <a:solidFill>
                  <a:srgbClr val="0070C0"/>
                </a:solidFill>
              </a:rPr>
              <a:t>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716120" y="981123"/>
            <a:ext cx="71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30 </a:t>
            </a:r>
            <a:r>
              <a:rPr lang="it-IT" dirty="0" err="1" smtClean="0">
                <a:solidFill>
                  <a:srgbClr val="0070C0"/>
                </a:solidFill>
              </a:rPr>
              <a:t>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11766" y="2256138"/>
            <a:ext cx="77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1 </a:t>
            </a:r>
            <a:r>
              <a:rPr lang="it-IT" dirty="0" err="1" smtClean="0">
                <a:solidFill>
                  <a:srgbClr val="0070C0"/>
                </a:solidFill>
              </a:rPr>
              <a:t>Gy</a:t>
            </a:r>
            <a:r>
              <a:rPr lang="it-IT" dirty="0" smtClean="0">
                <a:solidFill>
                  <a:srgbClr val="0070C0"/>
                </a:solidFill>
              </a:rPr>
              <a:t>/s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93933" y="4742791"/>
            <a:ext cx="101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100 </a:t>
            </a:r>
            <a:r>
              <a:rPr lang="it-IT" dirty="0" err="1" smtClean="0">
                <a:solidFill>
                  <a:srgbClr val="0070C0"/>
                </a:solidFill>
              </a:rPr>
              <a:t>Gy</a:t>
            </a:r>
            <a:r>
              <a:rPr lang="it-IT" dirty="0" smtClean="0">
                <a:solidFill>
                  <a:srgbClr val="0070C0"/>
                </a:solidFill>
              </a:rPr>
              <a:t>/s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52-33BD-4E53-8B39-DF840D98EE75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8770908" y="1286411"/>
                <a:ext cx="1994264" cy="603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𝐴𝑈𝐶</m:t>
                          </m:r>
                        </m:e>
                        <m:sub>
                          <m:sSup>
                            <m:sSupPr>
                              <m:ctrlPr>
                                <a:rPr lang="en-US" sz="13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300" b="0" i="1" smtClean="0">
                                  <a:latin typeface="Cambria Math" panose="02040503050406030204" pitchFamily="18" charset="0"/>
                                </a:rPr>
                                <m:t>𝑅𝑂𝑂</m:t>
                              </m:r>
                            </m:e>
                            <m:sup>
                              <m:r>
                                <a:rPr lang="it-IT" sz="13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</m:sup>
                          </m:sSup>
                        </m:sub>
                      </m:sSub>
                      <m:r>
                        <a:rPr lang="it-IT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it-IT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it-IT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3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300" b="0" i="1" smtClean="0">
                                  <a:latin typeface="Cambria Math" panose="02040503050406030204" pitchFamily="18" charset="0"/>
                                </a:rPr>
                                <m:t>𝑠𝑖𝑚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300" b="0" i="1" smtClean="0">
                                      <a:latin typeface="Cambria Math" panose="02040503050406030204" pitchFamily="18" charset="0"/>
                                    </a:rPr>
                                    <m:t>𝑅𝑂𝑂</m:t>
                                  </m:r>
                                </m:e>
                                <m:sup>
                                  <m:r>
                                    <a:rPr lang="it-IT" sz="13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it-IT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3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908" y="1286411"/>
                <a:ext cx="1994264" cy="6030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tangolo 27"/>
          <p:cNvSpPr/>
          <p:nvPr/>
        </p:nvSpPr>
        <p:spPr>
          <a:xfrm>
            <a:off x="9017737" y="2708160"/>
            <a:ext cx="1523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ellular damage</a:t>
            </a:r>
            <a:endParaRPr lang="en-US" sz="1600" dirty="0"/>
          </a:p>
        </p:txBody>
      </p:sp>
      <p:sp>
        <p:nvSpPr>
          <p:cNvPr id="33" name="Freccia in giù 32"/>
          <p:cNvSpPr/>
          <p:nvPr/>
        </p:nvSpPr>
        <p:spPr>
          <a:xfrm>
            <a:off x="9596452" y="2125435"/>
            <a:ext cx="343175" cy="420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7" r="53106" b="3746"/>
          <a:stretch/>
        </p:blipFill>
        <p:spPr>
          <a:xfrm>
            <a:off x="8495376" y="3865413"/>
            <a:ext cx="2545326" cy="2094688"/>
          </a:xfrm>
          <a:prstGeom prst="rect">
            <a:avLst/>
          </a:prstGeom>
        </p:spPr>
      </p:pic>
      <p:sp>
        <p:nvSpPr>
          <p:cNvPr id="35" name="Freccia in giù 34"/>
          <p:cNvSpPr/>
          <p:nvPr/>
        </p:nvSpPr>
        <p:spPr>
          <a:xfrm>
            <a:off x="9596452" y="3208847"/>
            <a:ext cx="343175" cy="420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tangolo 42"/>
          <p:cNvSpPr/>
          <p:nvPr/>
        </p:nvSpPr>
        <p:spPr>
          <a:xfrm>
            <a:off x="8273815" y="5990431"/>
            <a:ext cx="303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Labarbe</a:t>
            </a:r>
            <a:r>
              <a:rPr lang="en-US" sz="1400" i="1" dirty="0"/>
              <a:t> et al., </a:t>
            </a:r>
            <a:r>
              <a:rPr lang="en-US" sz="1400" i="1" dirty="0" err="1"/>
              <a:t>Radiother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Oncol</a:t>
            </a:r>
            <a:r>
              <a:rPr lang="en-US" sz="1400" i="1" dirty="0"/>
              <a:t>. (2020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90654" y="6268318"/>
            <a:ext cx="15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Preliminary </a:t>
            </a:r>
            <a:r>
              <a:rPr lang="it-IT" sz="1400" i="1" dirty="0" err="1" smtClean="0"/>
              <a:t>results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654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27" grpId="0"/>
      <p:bldP spid="28" grpId="0"/>
      <p:bldP spid="33" grpId="0" animBg="1"/>
      <p:bldP spid="35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olo 1"/>
              <p:cNvSpPr txBox="1">
                <a:spLocks/>
              </p:cNvSpPr>
              <p:nvPr/>
            </p:nvSpPr>
            <p:spPr>
              <a:xfrm>
                <a:off x="838200" y="1"/>
                <a:ext cx="10515600" cy="13505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000" b="1" i="1">
                            <a:latin typeface="Cambria Math" panose="02040503050406030204" pitchFamily="18" charset="0"/>
                          </a:rPr>
                          <m:t>𝑨𝑼𝑪</m:t>
                        </m:r>
                      </m:e>
                      <m:sub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000" b="1" i="1">
                                <a:latin typeface="Cambria Math" panose="02040503050406030204" pitchFamily="18" charset="0"/>
                              </a:rPr>
                              <m:t>𝑹𝑶𝑶</m:t>
                            </m:r>
                          </m:e>
                          <m:sup>
                            <m:r>
                              <a:rPr lang="it-IT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sup>
                        </m:sSup>
                      </m:sub>
                    </m:sSub>
                  </m:oMath>
                </a14:m>
                <a:r>
                  <a:rPr lang="it-IT" sz="4000" b="1" dirty="0" smtClean="0"/>
                  <a:t>: dose and dose rate </a:t>
                </a:r>
                <a:r>
                  <a:rPr lang="it-IT" sz="4000" b="1" dirty="0" err="1" smtClean="0"/>
                  <a:t>dependence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8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"/>
                <a:ext cx="10515600" cy="13505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52-33BD-4E53-8B39-DF840D98EE75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16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0" y="1016880"/>
            <a:ext cx="3579402" cy="26845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84" y="1017631"/>
            <a:ext cx="3578400" cy="2683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0" y="3757100"/>
            <a:ext cx="3575145" cy="26813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72" y="3757100"/>
            <a:ext cx="3578400" cy="26837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8" y="3757100"/>
            <a:ext cx="3583696" cy="2687771"/>
          </a:xfrm>
          <a:prstGeom prst="rect">
            <a:avLst/>
          </a:prstGeom>
        </p:spPr>
      </p:pic>
      <p:sp>
        <p:nvSpPr>
          <p:cNvPr id="23" name="Freccia in giù 22"/>
          <p:cNvSpPr/>
          <p:nvPr/>
        </p:nvSpPr>
        <p:spPr>
          <a:xfrm rot="16200000">
            <a:off x="7696011" y="2148577"/>
            <a:ext cx="343175" cy="420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in giù 23"/>
          <p:cNvSpPr/>
          <p:nvPr/>
        </p:nvSpPr>
        <p:spPr>
          <a:xfrm rot="16200000">
            <a:off x="7696012" y="4887482"/>
            <a:ext cx="343175" cy="420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7096713" y="6362771"/>
            <a:ext cx="15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Preliminary </a:t>
            </a:r>
            <a:r>
              <a:rPr lang="it-IT" sz="1400" i="1" dirty="0" err="1" smtClean="0"/>
              <a:t>results</a:t>
            </a:r>
            <a:endParaRPr lang="en-US" sz="1400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8" y="1021429"/>
            <a:ext cx="3573337" cy="26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The multiscale GSM</a:t>
            </a:r>
            <a:r>
              <a:rPr lang="en-US" sz="4000" b="1" baseline="30000" dirty="0"/>
              <a:t>2</a:t>
            </a:r>
            <a:r>
              <a:rPr lang="en-US" sz="4000" b="1" dirty="0"/>
              <a:t>:</a:t>
            </a:r>
            <a:r>
              <a:rPr lang="en-US" sz="4000" b="1" dirty="0" smtClean="0"/>
              <a:t> </a:t>
            </a:r>
            <a:r>
              <a:rPr lang="en-US" sz="4000" b="1" dirty="0"/>
              <a:t>s</a:t>
            </a:r>
            <a:r>
              <a:rPr lang="en-US" sz="4000" b="1" dirty="0" smtClean="0"/>
              <a:t>urvival vs dose </a:t>
            </a:r>
            <a:r>
              <a:rPr lang="en-US" sz="4000" b="1" dirty="0"/>
              <a:t>r</a:t>
            </a:r>
            <a:r>
              <a:rPr lang="en-US" sz="4000" b="1" dirty="0" smtClean="0"/>
              <a:t>ate</a:t>
            </a:r>
            <a:endParaRPr lang="en-US" sz="40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98" r="7807" b="92"/>
          <a:stretch/>
        </p:blipFill>
        <p:spPr>
          <a:xfrm>
            <a:off x="5431126" y="2097173"/>
            <a:ext cx="6057007" cy="4128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1080799" y="2459537"/>
                <a:ext cx="32802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>
                                      <a:latin typeface="Cambria Math" panose="02040503050406030204" pitchFamily="18" charset="0"/>
                                    </a:rPr>
                                    <m:t>𝑅𝑂𝑂</m:t>
                                  </m:r>
                                </m:e>
                                <m:sup>
                                  <m:r>
                                    <a:rPr lang="it-IT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𝐴𝑈𝐶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𝑅𝑂𝑂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</m:sup>
                          </m:sSup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𝑛𝑜𝑟𝑚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99" y="2459537"/>
                <a:ext cx="32802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/>
          <p:cNvSpPr/>
          <p:nvPr/>
        </p:nvSpPr>
        <p:spPr>
          <a:xfrm>
            <a:off x="912390" y="1694227"/>
            <a:ext cx="3677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Indirect DNA damage yield</a:t>
            </a:r>
            <a:endParaRPr lang="en-US" sz="2400" b="1" dirty="0"/>
          </a:p>
        </p:txBody>
      </p:sp>
      <p:sp>
        <p:nvSpPr>
          <p:cNvPr id="24" name="Rettangolo 23"/>
          <p:cNvSpPr/>
          <p:nvPr/>
        </p:nvSpPr>
        <p:spPr>
          <a:xfrm>
            <a:off x="8299590" y="1697063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HSG cells</a:t>
            </a:r>
            <a:endParaRPr lang="en-US" sz="2000" b="1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2663-1021-434C-831B-C07C3B0777CB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17</a:t>
            </a:fld>
            <a:endParaRPr lang="en-US"/>
          </a:p>
        </p:txBody>
      </p:sp>
      <p:sp>
        <p:nvSpPr>
          <p:cNvPr id="15" name="Freccia in giù 14"/>
          <p:cNvSpPr/>
          <p:nvPr/>
        </p:nvSpPr>
        <p:spPr>
          <a:xfrm>
            <a:off x="2579414" y="3895617"/>
            <a:ext cx="343175" cy="420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838200" y="4797900"/>
            <a:ext cx="3702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B</a:t>
            </a:r>
            <a:r>
              <a:rPr lang="it-IT" sz="2000" dirty="0" err="1" smtClean="0"/>
              <a:t>oth</a:t>
            </a:r>
            <a:r>
              <a:rPr lang="it-IT" sz="2000" dirty="0" smtClean="0"/>
              <a:t> </a:t>
            </a:r>
            <a:r>
              <a:rPr lang="it-IT" sz="2000" b="1" dirty="0" smtClean="0"/>
              <a:t>high dose </a:t>
            </a:r>
            <a:r>
              <a:rPr lang="it-IT" sz="2000" dirty="0" smtClean="0"/>
              <a:t>and </a:t>
            </a:r>
            <a:r>
              <a:rPr lang="it-IT" sz="2000" b="1" dirty="0" smtClean="0"/>
              <a:t>high dose rate</a:t>
            </a:r>
            <a:r>
              <a:rPr lang="it-IT" sz="2000" dirty="0" smtClean="0"/>
              <a:t> play a </a:t>
            </a:r>
            <a:r>
              <a:rPr lang="it-IT" sz="2000" dirty="0" err="1" smtClean="0"/>
              <a:t>crucial</a:t>
            </a:r>
            <a:r>
              <a:rPr lang="it-IT" sz="2000" dirty="0" smtClean="0"/>
              <a:t> </a:t>
            </a:r>
            <a:r>
              <a:rPr lang="it-IT" sz="2000" dirty="0" err="1" smtClean="0"/>
              <a:t>role</a:t>
            </a:r>
            <a:r>
              <a:rPr lang="it-IT" sz="2000" dirty="0" smtClean="0"/>
              <a:t> in the </a:t>
            </a:r>
            <a:r>
              <a:rPr lang="it-IT" sz="2000" b="1" dirty="0" err="1" smtClean="0"/>
              <a:t>sparing</a:t>
            </a:r>
            <a:r>
              <a:rPr lang="it-IT" sz="2000" dirty="0" smtClean="0"/>
              <a:t> of </a:t>
            </a:r>
            <a:r>
              <a:rPr lang="it-IT" sz="2000" dirty="0" err="1" smtClean="0"/>
              <a:t>normal</a:t>
            </a:r>
            <a:r>
              <a:rPr lang="it-IT" sz="2000" dirty="0" smtClean="0"/>
              <a:t> </a:t>
            </a:r>
            <a:r>
              <a:rPr lang="it-IT" sz="2000" dirty="0" err="1" smtClean="0"/>
              <a:t>tissue</a:t>
            </a:r>
            <a:endParaRPr lang="en-US" sz="2000" dirty="0"/>
          </a:p>
        </p:txBody>
      </p:sp>
      <p:sp>
        <p:nvSpPr>
          <p:cNvPr id="19" name="Rettangolo 18"/>
          <p:cNvSpPr/>
          <p:nvPr/>
        </p:nvSpPr>
        <p:spPr>
          <a:xfrm>
            <a:off x="1027815" y="4797899"/>
            <a:ext cx="3333242" cy="1015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080799" y="2952337"/>
                <a:ext cx="14815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=0.8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99" y="2952337"/>
                <a:ext cx="148155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9454073" y="2449008"/>
                <a:ext cx="1590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𝑨𝑼𝑪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𝑹𝑶𝑶</m:t>
                              </m:r>
                            </m:e>
                            <m:sup>
                              <m:r>
                                <a:rPr lang="it-IT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</m:sup>
                          </m:sSup>
                        </m:sub>
                        <m:sup>
                          <m:r>
                            <a:rPr lang="it-IT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𝒏𝒐𝒓𝒎</m:t>
                          </m:r>
                        </m:sup>
                      </m:sSubSup>
                      <m:r>
                        <a:rPr lang="it-IT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073" y="2449008"/>
                <a:ext cx="159082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9454073" y="4869554"/>
                <a:ext cx="1590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𝑨𝑼𝑪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𝑹𝑶𝑶</m:t>
                              </m:r>
                            </m:e>
                            <m:sup>
                              <m:r>
                                <a:rPr lang="it-IT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</m:sup>
                          </m:sSup>
                        </m:sub>
                        <m:sup>
                          <m:r>
                            <a:rPr lang="it-IT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𝒏𝒐𝒓𝒎</m:t>
                          </m:r>
                        </m:sup>
                      </m:sSubSup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073" y="4869554"/>
                <a:ext cx="159082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/>
          <p:cNvSpPr/>
          <p:nvPr/>
        </p:nvSpPr>
        <p:spPr>
          <a:xfrm>
            <a:off x="1027815" y="2396525"/>
            <a:ext cx="3333241" cy="1015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8105946" y="6225333"/>
            <a:ext cx="15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Preliminary </a:t>
            </a:r>
            <a:r>
              <a:rPr lang="it-IT" sz="1400" i="1" dirty="0" err="1" smtClean="0"/>
              <a:t>results</a:t>
            </a:r>
            <a:endParaRPr lang="en-US" sz="1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49900" y="2952337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80 </a:t>
            </a:r>
            <a:r>
              <a:rPr lang="it-IT" sz="2000" dirty="0" err="1" smtClean="0"/>
              <a:t>MeV</a:t>
            </a:r>
            <a:r>
              <a:rPr lang="it-IT" sz="2000" dirty="0" smtClean="0"/>
              <a:t> 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78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15" grpId="0" animBg="1"/>
      <p:bldP spid="18" grpId="0"/>
      <p:bldP spid="19" grpId="0" animBg="1"/>
      <p:bldP spid="4" grpId="0"/>
      <p:bldP spid="5" grpId="0"/>
      <p:bldP spid="20" grpId="0"/>
      <p:bldP spid="22" grpId="0" animBg="1"/>
      <p:bldP spid="2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838200" y="-10298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2663-1021-434C-831B-C07C3B0777CB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18</a:t>
            </a:fld>
            <a:endParaRPr lang="en-US"/>
          </a:p>
        </p:txBody>
      </p:sp>
      <p:sp>
        <p:nvSpPr>
          <p:cNvPr id="24" name="Rettangolo arrotondato 23"/>
          <p:cNvSpPr/>
          <p:nvPr/>
        </p:nvSpPr>
        <p:spPr>
          <a:xfrm>
            <a:off x="720094" y="1874972"/>
            <a:ext cx="1458088" cy="1458088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igura a mano libera 27"/>
          <p:cNvSpPr/>
          <p:nvPr/>
        </p:nvSpPr>
        <p:spPr>
          <a:xfrm>
            <a:off x="957458" y="2749825"/>
            <a:ext cx="1458088" cy="1458088"/>
          </a:xfrm>
          <a:custGeom>
            <a:avLst/>
            <a:gdLst>
              <a:gd name="connsiteX0" fmla="*/ 0 w 1458088"/>
              <a:gd name="connsiteY0" fmla="*/ 145809 h 1458088"/>
              <a:gd name="connsiteX1" fmla="*/ 145809 w 1458088"/>
              <a:gd name="connsiteY1" fmla="*/ 0 h 1458088"/>
              <a:gd name="connsiteX2" fmla="*/ 1312279 w 1458088"/>
              <a:gd name="connsiteY2" fmla="*/ 0 h 1458088"/>
              <a:gd name="connsiteX3" fmla="*/ 1458088 w 1458088"/>
              <a:gd name="connsiteY3" fmla="*/ 145809 h 1458088"/>
              <a:gd name="connsiteX4" fmla="*/ 1458088 w 1458088"/>
              <a:gd name="connsiteY4" fmla="*/ 1312279 h 1458088"/>
              <a:gd name="connsiteX5" fmla="*/ 1312279 w 1458088"/>
              <a:gd name="connsiteY5" fmla="*/ 1458088 h 1458088"/>
              <a:gd name="connsiteX6" fmla="*/ 145809 w 1458088"/>
              <a:gd name="connsiteY6" fmla="*/ 1458088 h 1458088"/>
              <a:gd name="connsiteX7" fmla="*/ 0 w 1458088"/>
              <a:gd name="connsiteY7" fmla="*/ 1312279 h 1458088"/>
              <a:gd name="connsiteX8" fmla="*/ 0 w 1458088"/>
              <a:gd name="connsiteY8" fmla="*/ 145809 h 145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088" h="1458088">
                <a:moveTo>
                  <a:pt x="0" y="145809"/>
                </a:moveTo>
                <a:cubicBezTo>
                  <a:pt x="0" y="65281"/>
                  <a:pt x="65281" y="0"/>
                  <a:pt x="145809" y="0"/>
                </a:cubicBezTo>
                <a:lnTo>
                  <a:pt x="1312279" y="0"/>
                </a:lnTo>
                <a:cubicBezTo>
                  <a:pt x="1392807" y="0"/>
                  <a:pt x="1458088" y="65281"/>
                  <a:pt x="1458088" y="145809"/>
                </a:cubicBezTo>
                <a:lnTo>
                  <a:pt x="1458088" y="1312279"/>
                </a:lnTo>
                <a:cubicBezTo>
                  <a:pt x="1458088" y="1392807"/>
                  <a:pt x="1392807" y="1458088"/>
                  <a:pt x="1312279" y="1458088"/>
                </a:cubicBezTo>
                <a:lnTo>
                  <a:pt x="145809" y="1458088"/>
                </a:lnTo>
                <a:cubicBezTo>
                  <a:pt x="65281" y="1458088"/>
                  <a:pt x="0" y="1392807"/>
                  <a:pt x="0" y="1312279"/>
                </a:cubicBezTo>
                <a:lnTo>
                  <a:pt x="0" y="1458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096" tIns="115096" rIns="115096" bIns="11509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900" b="0" kern="1200" dirty="0" err="1" smtClean="0">
                <a:solidFill>
                  <a:schemeClr val="tx1"/>
                </a:solidFill>
              </a:rPr>
              <a:t>Track</a:t>
            </a:r>
            <a:r>
              <a:rPr lang="it-IT" sz="1900" b="0" kern="1200" dirty="0" smtClean="0">
                <a:solidFill>
                  <a:schemeClr val="tx1"/>
                </a:solidFill>
              </a:rPr>
              <a:t> </a:t>
            </a:r>
            <a:r>
              <a:rPr lang="it-IT" sz="1900" b="0" kern="1200" dirty="0" err="1" smtClean="0">
                <a:solidFill>
                  <a:schemeClr val="tx1"/>
                </a:solidFill>
              </a:rPr>
              <a:t>hitting</a:t>
            </a:r>
            <a:r>
              <a:rPr lang="it-IT" sz="1900" b="0" kern="1200" dirty="0" smtClean="0">
                <a:solidFill>
                  <a:schemeClr val="tx1"/>
                </a:solidFill>
              </a:rPr>
              <a:t> and </a:t>
            </a:r>
            <a:r>
              <a:rPr lang="it-IT" sz="1900" b="0" kern="1200" dirty="0" err="1" smtClean="0">
                <a:solidFill>
                  <a:schemeClr val="tx1"/>
                </a:solidFill>
              </a:rPr>
              <a:t>energy</a:t>
            </a:r>
            <a:r>
              <a:rPr lang="it-IT" sz="1900" b="0" kern="1200" dirty="0" smtClean="0">
                <a:solidFill>
                  <a:schemeClr val="tx1"/>
                </a:solidFill>
              </a:rPr>
              <a:t> </a:t>
            </a:r>
            <a:r>
              <a:rPr lang="it-IT" sz="1900" b="0" kern="1200" dirty="0" err="1" smtClean="0">
                <a:solidFill>
                  <a:schemeClr val="tx1"/>
                </a:solidFill>
              </a:rPr>
              <a:t>deposition</a:t>
            </a:r>
            <a:endParaRPr lang="en-US" sz="1900" b="0" kern="1200" dirty="0">
              <a:solidFill>
                <a:schemeClr val="tx1"/>
              </a:solidFill>
            </a:endParaRPr>
          </a:p>
        </p:txBody>
      </p:sp>
      <p:sp>
        <p:nvSpPr>
          <p:cNvPr id="34" name="Figura a mano libera 33"/>
          <p:cNvSpPr/>
          <p:nvPr/>
        </p:nvSpPr>
        <p:spPr>
          <a:xfrm>
            <a:off x="2459043" y="2428837"/>
            <a:ext cx="280860" cy="350358"/>
          </a:xfrm>
          <a:custGeom>
            <a:avLst/>
            <a:gdLst>
              <a:gd name="connsiteX0" fmla="*/ 0 w 280860"/>
              <a:gd name="connsiteY0" fmla="*/ 70072 h 350358"/>
              <a:gd name="connsiteX1" fmla="*/ 140430 w 280860"/>
              <a:gd name="connsiteY1" fmla="*/ 70072 h 350358"/>
              <a:gd name="connsiteX2" fmla="*/ 140430 w 280860"/>
              <a:gd name="connsiteY2" fmla="*/ 0 h 350358"/>
              <a:gd name="connsiteX3" fmla="*/ 280860 w 280860"/>
              <a:gd name="connsiteY3" fmla="*/ 175179 h 350358"/>
              <a:gd name="connsiteX4" fmla="*/ 140430 w 280860"/>
              <a:gd name="connsiteY4" fmla="*/ 350358 h 350358"/>
              <a:gd name="connsiteX5" fmla="*/ 140430 w 280860"/>
              <a:gd name="connsiteY5" fmla="*/ 280286 h 350358"/>
              <a:gd name="connsiteX6" fmla="*/ 0 w 280860"/>
              <a:gd name="connsiteY6" fmla="*/ 280286 h 350358"/>
              <a:gd name="connsiteX7" fmla="*/ 0 w 280860"/>
              <a:gd name="connsiteY7" fmla="*/ 70072 h 3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860" h="350358">
                <a:moveTo>
                  <a:pt x="0" y="70072"/>
                </a:moveTo>
                <a:lnTo>
                  <a:pt x="140430" y="70072"/>
                </a:lnTo>
                <a:lnTo>
                  <a:pt x="140430" y="0"/>
                </a:lnTo>
                <a:lnTo>
                  <a:pt x="280860" y="175179"/>
                </a:lnTo>
                <a:lnTo>
                  <a:pt x="140430" y="350358"/>
                </a:lnTo>
                <a:lnTo>
                  <a:pt x="140430" y="280286"/>
                </a:lnTo>
                <a:lnTo>
                  <a:pt x="0" y="280286"/>
                </a:lnTo>
                <a:lnTo>
                  <a:pt x="0" y="700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072" rIns="84258" bIns="7007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36" name="Rettangolo arrotondato 35"/>
          <p:cNvSpPr/>
          <p:nvPr/>
        </p:nvSpPr>
        <p:spPr>
          <a:xfrm>
            <a:off x="2980640" y="1874972"/>
            <a:ext cx="1458088" cy="1458088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igura a mano libera 36"/>
              <p:cNvSpPr/>
              <p:nvPr/>
            </p:nvSpPr>
            <p:spPr>
              <a:xfrm>
                <a:off x="3218003" y="2749825"/>
                <a:ext cx="1458088" cy="1458088"/>
              </a:xfrm>
              <a:custGeom>
                <a:avLst/>
                <a:gdLst>
                  <a:gd name="connsiteX0" fmla="*/ 0 w 1458088"/>
                  <a:gd name="connsiteY0" fmla="*/ 145809 h 1458088"/>
                  <a:gd name="connsiteX1" fmla="*/ 145809 w 1458088"/>
                  <a:gd name="connsiteY1" fmla="*/ 0 h 1458088"/>
                  <a:gd name="connsiteX2" fmla="*/ 1312279 w 1458088"/>
                  <a:gd name="connsiteY2" fmla="*/ 0 h 1458088"/>
                  <a:gd name="connsiteX3" fmla="*/ 1458088 w 1458088"/>
                  <a:gd name="connsiteY3" fmla="*/ 145809 h 1458088"/>
                  <a:gd name="connsiteX4" fmla="*/ 1458088 w 1458088"/>
                  <a:gd name="connsiteY4" fmla="*/ 1312279 h 1458088"/>
                  <a:gd name="connsiteX5" fmla="*/ 1312279 w 1458088"/>
                  <a:gd name="connsiteY5" fmla="*/ 1458088 h 1458088"/>
                  <a:gd name="connsiteX6" fmla="*/ 145809 w 1458088"/>
                  <a:gd name="connsiteY6" fmla="*/ 1458088 h 1458088"/>
                  <a:gd name="connsiteX7" fmla="*/ 0 w 1458088"/>
                  <a:gd name="connsiteY7" fmla="*/ 1312279 h 1458088"/>
                  <a:gd name="connsiteX8" fmla="*/ 0 w 1458088"/>
                  <a:gd name="connsiteY8" fmla="*/ 145809 h 145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088" h="1458088">
                    <a:moveTo>
                      <a:pt x="0" y="145809"/>
                    </a:moveTo>
                    <a:cubicBezTo>
                      <a:pt x="0" y="65281"/>
                      <a:pt x="65281" y="0"/>
                      <a:pt x="145809" y="0"/>
                    </a:cubicBezTo>
                    <a:lnTo>
                      <a:pt x="1312279" y="0"/>
                    </a:lnTo>
                    <a:cubicBezTo>
                      <a:pt x="1392807" y="0"/>
                      <a:pt x="1458088" y="65281"/>
                      <a:pt x="1458088" y="145809"/>
                    </a:cubicBezTo>
                    <a:lnTo>
                      <a:pt x="1458088" y="1312279"/>
                    </a:lnTo>
                    <a:cubicBezTo>
                      <a:pt x="1458088" y="1392807"/>
                      <a:pt x="1392807" y="1458088"/>
                      <a:pt x="1312279" y="1458088"/>
                    </a:cubicBezTo>
                    <a:lnTo>
                      <a:pt x="145809" y="1458088"/>
                    </a:lnTo>
                    <a:cubicBezTo>
                      <a:pt x="65281" y="1458088"/>
                      <a:pt x="0" y="1392807"/>
                      <a:pt x="0" y="1312279"/>
                    </a:cubicBezTo>
                    <a:lnTo>
                      <a:pt x="0" y="14580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5096" tIns="115096" rIns="115096" bIns="11509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9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9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𝑅𝑂𝑂</m:t>
                            </m:r>
                          </m:e>
                          <m:sup>
                            <m:r>
                              <a:rPr lang="it-IT" sz="19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900" b="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900" b="0" kern="1200" dirty="0">
                    <a:solidFill>
                      <a:schemeClr val="tx1"/>
                    </a:solidFill>
                  </a:rPr>
                  <a:t>time evolution</a:t>
                </a:r>
              </a:p>
            </p:txBody>
          </p:sp>
        </mc:Choice>
        <mc:Fallback xmlns="">
          <p:sp>
            <p:nvSpPr>
              <p:cNvPr id="37" name="Figura a mano libera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003" y="2749825"/>
                <a:ext cx="1458088" cy="1458088"/>
              </a:xfrm>
              <a:custGeom>
                <a:avLst/>
                <a:gdLst>
                  <a:gd name="connsiteX0" fmla="*/ 0 w 1458088"/>
                  <a:gd name="connsiteY0" fmla="*/ 145809 h 1458088"/>
                  <a:gd name="connsiteX1" fmla="*/ 145809 w 1458088"/>
                  <a:gd name="connsiteY1" fmla="*/ 0 h 1458088"/>
                  <a:gd name="connsiteX2" fmla="*/ 1312279 w 1458088"/>
                  <a:gd name="connsiteY2" fmla="*/ 0 h 1458088"/>
                  <a:gd name="connsiteX3" fmla="*/ 1458088 w 1458088"/>
                  <a:gd name="connsiteY3" fmla="*/ 145809 h 1458088"/>
                  <a:gd name="connsiteX4" fmla="*/ 1458088 w 1458088"/>
                  <a:gd name="connsiteY4" fmla="*/ 1312279 h 1458088"/>
                  <a:gd name="connsiteX5" fmla="*/ 1312279 w 1458088"/>
                  <a:gd name="connsiteY5" fmla="*/ 1458088 h 1458088"/>
                  <a:gd name="connsiteX6" fmla="*/ 145809 w 1458088"/>
                  <a:gd name="connsiteY6" fmla="*/ 1458088 h 1458088"/>
                  <a:gd name="connsiteX7" fmla="*/ 0 w 1458088"/>
                  <a:gd name="connsiteY7" fmla="*/ 1312279 h 1458088"/>
                  <a:gd name="connsiteX8" fmla="*/ 0 w 1458088"/>
                  <a:gd name="connsiteY8" fmla="*/ 145809 h 145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088" h="1458088">
                    <a:moveTo>
                      <a:pt x="0" y="145809"/>
                    </a:moveTo>
                    <a:cubicBezTo>
                      <a:pt x="0" y="65281"/>
                      <a:pt x="65281" y="0"/>
                      <a:pt x="145809" y="0"/>
                    </a:cubicBezTo>
                    <a:lnTo>
                      <a:pt x="1312279" y="0"/>
                    </a:lnTo>
                    <a:cubicBezTo>
                      <a:pt x="1392807" y="0"/>
                      <a:pt x="1458088" y="65281"/>
                      <a:pt x="1458088" y="145809"/>
                    </a:cubicBezTo>
                    <a:lnTo>
                      <a:pt x="1458088" y="1312279"/>
                    </a:lnTo>
                    <a:cubicBezTo>
                      <a:pt x="1458088" y="1392807"/>
                      <a:pt x="1392807" y="1458088"/>
                      <a:pt x="1312279" y="1458088"/>
                    </a:cubicBezTo>
                    <a:lnTo>
                      <a:pt x="145809" y="1458088"/>
                    </a:lnTo>
                    <a:cubicBezTo>
                      <a:pt x="65281" y="1458088"/>
                      <a:pt x="0" y="1392807"/>
                      <a:pt x="0" y="1312279"/>
                    </a:cubicBezTo>
                    <a:lnTo>
                      <a:pt x="0" y="145809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r="-4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igura a mano libera 37"/>
          <p:cNvSpPr/>
          <p:nvPr/>
        </p:nvSpPr>
        <p:spPr>
          <a:xfrm>
            <a:off x="4719588" y="2428837"/>
            <a:ext cx="280860" cy="350358"/>
          </a:xfrm>
          <a:custGeom>
            <a:avLst/>
            <a:gdLst>
              <a:gd name="connsiteX0" fmla="*/ 0 w 280860"/>
              <a:gd name="connsiteY0" fmla="*/ 70072 h 350358"/>
              <a:gd name="connsiteX1" fmla="*/ 140430 w 280860"/>
              <a:gd name="connsiteY1" fmla="*/ 70072 h 350358"/>
              <a:gd name="connsiteX2" fmla="*/ 140430 w 280860"/>
              <a:gd name="connsiteY2" fmla="*/ 0 h 350358"/>
              <a:gd name="connsiteX3" fmla="*/ 280860 w 280860"/>
              <a:gd name="connsiteY3" fmla="*/ 175179 h 350358"/>
              <a:gd name="connsiteX4" fmla="*/ 140430 w 280860"/>
              <a:gd name="connsiteY4" fmla="*/ 350358 h 350358"/>
              <a:gd name="connsiteX5" fmla="*/ 140430 w 280860"/>
              <a:gd name="connsiteY5" fmla="*/ 280286 h 350358"/>
              <a:gd name="connsiteX6" fmla="*/ 0 w 280860"/>
              <a:gd name="connsiteY6" fmla="*/ 280286 h 350358"/>
              <a:gd name="connsiteX7" fmla="*/ 0 w 280860"/>
              <a:gd name="connsiteY7" fmla="*/ 70072 h 3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860" h="350358">
                <a:moveTo>
                  <a:pt x="0" y="70072"/>
                </a:moveTo>
                <a:lnTo>
                  <a:pt x="140430" y="70072"/>
                </a:lnTo>
                <a:lnTo>
                  <a:pt x="140430" y="0"/>
                </a:lnTo>
                <a:lnTo>
                  <a:pt x="280860" y="175179"/>
                </a:lnTo>
                <a:lnTo>
                  <a:pt x="140430" y="350358"/>
                </a:lnTo>
                <a:lnTo>
                  <a:pt x="140430" y="280286"/>
                </a:lnTo>
                <a:lnTo>
                  <a:pt x="0" y="280286"/>
                </a:lnTo>
                <a:lnTo>
                  <a:pt x="0" y="700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072" rIns="84258" bIns="7007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39" name="Rettangolo arrotondato 38"/>
          <p:cNvSpPr/>
          <p:nvPr/>
        </p:nvSpPr>
        <p:spPr>
          <a:xfrm>
            <a:off x="5241185" y="1874972"/>
            <a:ext cx="1458088" cy="1458088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Figura a mano libera 39"/>
              <p:cNvSpPr/>
              <p:nvPr/>
            </p:nvSpPr>
            <p:spPr>
              <a:xfrm>
                <a:off x="5478548" y="2749825"/>
                <a:ext cx="1458088" cy="1458088"/>
              </a:xfrm>
              <a:custGeom>
                <a:avLst/>
                <a:gdLst>
                  <a:gd name="connsiteX0" fmla="*/ 0 w 1458088"/>
                  <a:gd name="connsiteY0" fmla="*/ 145809 h 1458088"/>
                  <a:gd name="connsiteX1" fmla="*/ 145809 w 1458088"/>
                  <a:gd name="connsiteY1" fmla="*/ 0 h 1458088"/>
                  <a:gd name="connsiteX2" fmla="*/ 1312279 w 1458088"/>
                  <a:gd name="connsiteY2" fmla="*/ 0 h 1458088"/>
                  <a:gd name="connsiteX3" fmla="*/ 1458088 w 1458088"/>
                  <a:gd name="connsiteY3" fmla="*/ 145809 h 1458088"/>
                  <a:gd name="connsiteX4" fmla="*/ 1458088 w 1458088"/>
                  <a:gd name="connsiteY4" fmla="*/ 1312279 h 1458088"/>
                  <a:gd name="connsiteX5" fmla="*/ 1312279 w 1458088"/>
                  <a:gd name="connsiteY5" fmla="*/ 1458088 h 1458088"/>
                  <a:gd name="connsiteX6" fmla="*/ 145809 w 1458088"/>
                  <a:gd name="connsiteY6" fmla="*/ 1458088 h 1458088"/>
                  <a:gd name="connsiteX7" fmla="*/ 0 w 1458088"/>
                  <a:gd name="connsiteY7" fmla="*/ 1312279 h 1458088"/>
                  <a:gd name="connsiteX8" fmla="*/ 0 w 1458088"/>
                  <a:gd name="connsiteY8" fmla="*/ 145809 h 145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088" h="1458088">
                    <a:moveTo>
                      <a:pt x="0" y="145809"/>
                    </a:moveTo>
                    <a:cubicBezTo>
                      <a:pt x="0" y="65281"/>
                      <a:pt x="65281" y="0"/>
                      <a:pt x="145809" y="0"/>
                    </a:cubicBezTo>
                    <a:lnTo>
                      <a:pt x="1312279" y="0"/>
                    </a:lnTo>
                    <a:cubicBezTo>
                      <a:pt x="1392807" y="0"/>
                      <a:pt x="1458088" y="65281"/>
                      <a:pt x="1458088" y="145809"/>
                    </a:cubicBezTo>
                    <a:lnTo>
                      <a:pt x="1458088" y="1312279"/>
                    </a:lnTo>
                    <a:cubicBezTo>
                      <a:pt x="1458088" y="1392807"/>
                      <a:pt x="1392807" y="1458088"/>
                      <a:pt x="1312279" y="1458088"/>
                    </a:cubicBezTo>
                    <a:lnTo>
                      <a:pt x="145809" y="1458088"/>
                    </a:lnTo>
                    <a:cubicBezTo>
                      <a:pt x="65281" y="1458088"/>
                      <a:pt x="0" y="1392807"/>
                      <a:pt x="0" y="1312279"/>
                    </a:cubicBezTo>
                    <a:lnTo>
                      <a:pt x="0" y="14580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5096" tIns="115096" rIns="115096" bIns="11509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𝐴𝑈𝐶</m:t>
                        </m:r>
                      </m:e>
                      <m:sub>
                        <m:sSup>
                          <m:sSupPr>
                            <m:ctrlPr>
                              <a:rPr lang="en-US" sz="19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9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𝑅𝑂𝑂</m:t>
                            </m:r>
                          </m:e>
                          <m:sup>
                            <m:r>
                              <a:rPr lang="it-IT" sz="19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sup>
                        </m:sSup>
                      </m:sub>
                      <m:sup>
                        <m:r>
                          <a:rPr lang="it-IT" sz="1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𝑛𝑜𝑟𝑚</m:t>
                        </m:r>
                      </m:sup>
                    </m:sSubSup>
                  </m:oMath>
                </a14:m>
                <a:r>
                  <a:rPr lang="en-US" sz="1900" b="0" kern="1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9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it-IT" sz="19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19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900" b="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900" b="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𝑅𝑂𝑂</m:t>
                                </m:r>
                              </m:e>
                              <m:sup>
                                <m:r>
                                  <a:rPr lang="it-IT" sz="1900" b="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1900" b="0" kern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Figura a mano libera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548" y="2749825"/>
                <a:ext cx="1458088" cy="1458088"/>
              </a:xfrm>
              <a:custGeom>
                <a:avLst/>
                <a:gdLst>
                  <a:gd name="connsiteX0" fmla="*/ 0 w 1458088"/>
                  <a:gd name="connsiteY0" fmla="*/ 145809 h 1458088"/>
                  <a:gd name="connsiteX1" fmla="*/ 145809 w 1458088"/>
                  <a:gd name="connsiteY1" fmla="*/ 0 h 1458088"/>
                  <a:gd name="connsiteX2" fmla="*/ 1312279 w 1458088"/>
                  <a:gd name="connsiteY2" fmla="*/ 0 h 1458088"/>
                  <a:gd name="connsiteX3" fmla="*/ 1458088 w 1458088"/>
                  <a:gd name="connsiteY3" fmla="*/ 145809 h 1458088"/>
                  <a:gd name="connsiteX4" fmla="*/ 1458088 w 1458088"/>
                  <a:gd name="connsiteY4" fmla="*/ 1312279 h 1458088"/>
                  <a:gd name="connsiteX5" fmla="*/ 1312279 w 1458088"/>
                  <a:gd name="connsiteY5" fmla="*/ 1458088 h 1458088"/>
                  <a:gd name="connsiteX6" fmla="*/ 145809 w 1458088"/>
                  <a:gd name="connsiteY6" fmla="*/ 1458088 h 1458088"/>
                  <a:gd name="connsiteX7" fmla="*/ 0 w 1458088"/>
                  <a:gd name="connsiteY7" fmla="*/ 1312279 h 1458088"/>
                  <a:gd name="connsiteX8" fmla="*/ 0 w 1458088"/>
                  <a:gd name="connsiteY8" fmla="*/ 145809 h 145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088" h="1458088">
                    <a:moveTo>
                      <a:pt x="0" y="145809"/>
                    </a:moveTo>
                    <a:cubicBezTo>
                      <a:pt x="0" y="65281"/>
                      <a:pt x="65281" y="0"/>
                      <a:pt x="145809" y="0"/>
                    </a:cubicBezTo>
                    <a:lnTo>
                      <a:pt x="1312279" y="0"/>
                    </a:lnTo>
                    <a:cubicBezTo>
                      <a:pt x="1392807" y="0"/>
                      <a:pt x="1458088" y="65281"/>
                      <a:pt x="1458088" y="145809"/>
                    </a:cubicBezTo>
                    <a:lnTo>
                      <a:pt x="1458088" y="1312279"/>
                    </a:lnTo>
                    <a:cubicBezTo>
                      <a:pt x="1458088" y="1392807"/>
                      <a:pt x="1392807" y="1458088"/>
                      <a:pt x="1312279" y="1458088"/>
                    </a:cubicBezTo>
                    <a:lnTo>
                      <a:pt x="145809" y="1458088"/>
                    </a:lnTo>
                    <a:cubicBezTo>
                      <a:pt x="65281" y="1458088"/>
                      <a:pt x="0" y="1392807"/>
                      <a:pt x="0" y="1312279"/>
                    </a:cubicBezTo>
                    <a:lnTo>
                      <a:pt x="0" y="145809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igura a mano libera 40"/>
          <p:cNvSpPr/>
          <p:nvPr/>
        </p:nvSpPr>
        <p:spPr>
          <a:xfrm>
            <a:off x="6980134" y="2428837"/>
            <a:ext cx="280860" cy="350358"/>
          </a:xfrm>
          <a:custGeom>
            <a:avLst/>
            <a:gdLst>
              <a:gd name="connsiteX0" fmla="*/ 0 w 280860"/>
              <a:gd name="connsiteY0" fmla="*/ 70072 h 350358"/>
              <a:gd name="connsiteX1" fmla="*/ 140430 w 280860"/>
              <a:gd name="connsiteY1" fmla="*/ 70072 h 350358"/>
              <a:gd name="connsiteX2" fmla="*/ 140430 w 280860"/>
              <a:gd name="connsiteY2" fmla="*/ 0 h 350358"/>
              <a:gd name="connsiteX3" fmla="*/ 280860 w 280860"/>
              <a:gd name="connsiteY3" fmla="*/ 175179 h 350358"/>
              <a:gd name="connsiteX4" fmla="*/ 140430 w 280860"/>
              <a:gd name="connsiteY4" fmla="*/ 350358 h 350358"/>
              <a:gd name="connsiteX5" fmla="*/ 140430 w 280860"/>
              <a:gd name="connsiteY5" fmla="*/ 280286 h 350358"/>
              <a:gd name="connsiteX6" fmla="*/ 0 w 280860"/>
              <a:gd name="connsiteY6" fmla="*/ 280286 h 350358"/>
              <a:gd name="connsiteX7" fmla="*/ 0 w 280860"/>
              <a:gd name="connsiteY7" fmla="*/ 70072 h 3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860" h="350358">
                <a:moveTo>
                  <a:pt x="0" y="70072"/>
                </a:moveTo>
                <a:lnTo>
                  <a:pt x="140430" y="70072"/>
                </a:lnTo>
                <a:lnTo>
                  <a:pt x="140430" y="0"/>
                </a:lnTo>
                <a:lnTo>
                  <a:pt x="280860" y="175179"/>
                </a:lnTo>
                <a:lnTo>
                  <a:pt x="140430" y="350358"/>
                </a:lnTo>
                <a:lnTo>
                  <a:pt x="140430" y="280286"/>
                </a:lnTo>
                <a:lnTo>
                  <a:pt x="0" y="280286"/>
                </a:lnTo>
                <a:lnTo>
                  <a:pt x="0" y="700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072" rIns="84258" bIns="7007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42" name="Rettangolo arrotondato 41"/>
          <p:cNvSpPr/>
          <p:nvPr/>
        </p:nvSpPr>
        <p:spPr>
          <a:xfrm>
            <a:off x="7501731" y="1874972"/>
            <a:ext cx="1458088" cy="1458088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igura a mano libera 42"/>
          <p:cNvSpPr/>
          <p:nvPr/>
        </p:nvSpPr>
        <p:spPr>
          <a:xfrm>
            <a:off x="7739094" y="2749825"/>
            <a:ext cx="1458088" cy="1458088"/>
          </a:xfrm>
          <a:custGeom>
            <a:avLst/>
            <a:gdLst>
              <a:gd name="connsiteX0" fmla="*/ 0 w 1458088"/>
              <a:gd name="connsiteY0" fmla="*/ 145809 h 1458088"/>
              <a:gd name="connsiteX1" fmla="*/ 145809 w 1458088"/>
              <a:gd name="connsiteY1" fmla="*/ 0 h 1458088"/>
              <a:gd name="connsiteX2" fmla="*/ 1312279 w 1458088"/>
              <a:gd name="connsiteY2" fmla="*/ 0 h 1458088"/>
              <a:gd name="connsiteX3" fmla="*/ 1458088 w 1458088"/>
              <a:gd name="connsiteY3" fmla="*/ 145809 h 1458088"/>
              <a:gd name="connsiteX4" fmla="*/ 1458088 w 1458088"/>
              <a:gd name="connsiteY4" fmla="*/ 1312279 h 1458088"/>
              <a:gd name="connsiteX5" fmla="*/ 1312279 w 1458088"/>
              <a:gd name="connsiteY5" fmla="*/ 1458088 h 1458088"/>
              <a:gd name="connsiteX6" fmla="*/ 145809 w 1458088"/>
              <a:gd name="connsiteY6" fmla="*/ 1458088 h 1458088"/>
              <a:gd name="connsiteX7" fmla="*/ 0 w 1458088"/>
              <a:gd name="connsiteY7" fmla="*/ 1312279 h 1458088"/>
              <a:gd name="connsiteX8" fmla="*/ 0 w 1458088"/>
              <a:gd name="connsiteY8" fmla="*/ 145809 h 145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088" h="1458088">
                <a:moveTo>
                  <a:pt x="0" y="145809"/>
                </a:moveTo>
                <a:cubicBezTo>
                  <a:pt x="0" y="65281"/>
                  <a:pt x="65281" y="0"/>
                  <a:pt x="145809" y="0"/>
                </a:cubicBezTo>
                <a:lnTo>
                  <a:pt x="1312279" y="0"/>
                </a:lnTo>
                <a:cubicBezTo>
                  <a:pt x="1392807" y="0"/>
                  <a:pt x="1458088" y="65281"/>
                  <a:pt x="1458088" y="145809"/>
                </a:cubicBezTo>
                <a:lnTo>
                  <a:pt x="1458088" y="1312279"/>
                </a:lnTo>
                <a:cubicBezTo>
                  <a:pt x="1458088" y="1392807"/>
                  <a:pt x="1392807" y="1458088"/>
                  <a:pt x="1312279" y="1458088"/>
                </a:cubicBezTo>
                <a:lnTo>
                  <a:pt x="145809" y="1458088"/>
                </a:lnTo>
                <a:cubicBezTo>
                  <a:pt x="65281" y="1458088"/>
                  <a:pt x="0" y="1392807"/>
                  <a:pt x="0" y="1312279"/>
                </a:cubicBezTo>
                <a:lnTo>
                  <a:pt x="0" y="1458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096" tIns="115096" rIns="115096" bIns="11509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900" b="0" kern="1200" dirty="0" smtClean="0">
                <a:solidFill>
                  <a:schemeClr val="tx1"/>
                </a:solidFill>
              </a:rPr>
              <a:t>Sub-</a:t>
            </a:r>
            <a:r>
              <a:rPr lang="it-IT" sz="1900" b="0" kern="1200" dirty="0" err="1" smtClean="0">
                <a:solidFill>
                  <a:schemeClr val="tx1"/>
                </a:solidFill>
              </a:rPr>
              <a:t>lethal</a:t>
            </a:r>
            <a:r>
              <a:rPr lang="it-IT" sz="1900" b="0" kern="1200" dirty="0" smtClean="0">
                <a:solidFill>
                  <a:schemeClr val="tx1"/>
                </a:solidFill>
              </a:rPr>
              <a:t> and </a:t>
            </a:r>
            <a:r>
              <a:rPr lang="it-IT" sz="1900" b="0" kern="1200" dirty="0" err="1" smtClean="0">
                <a:solidFill>
                  <a:schemeClr val="tx1"/>
                </a:solidFill>
              </a:rPr>
              <a:t>lethal</a:t>
            </a:r>
            <a:r>
              <a:rPr lang="it-IT" sz="1900" b="0" kern="1200" dirty="0" smtClean="0">
                <a:solidFill>
                  <a:schemeClr val="tx1"/>
                </a:solidFill>
              </a:rPr>
              <a:t> </a:t>
            </a:r>
            <a:r>
              <a:rPr lang="it-IT" sz="1900" b="0" kern="1200" dirty="0" err="1" smtClean="0">
                <a:solidFill>
                  <a:schemeClr val="tx1"/>
                </a:solidFill>
              </a:rPr>
              <a:t>lesions</a:t>
            </a:r>
            <a:endParaRPr lang="en-US" sz="1900" b="0" kern="1200" dirty="0"/>
          </a:p>
        </p:txBody>
      </p:sp>
      <p:sp>
        <p:nvSpPr>
          <p:cNvPr id="44" name="Figura a mano libera 43"/>
          <p:cNvSpPr/>
          <p:nvPr/>
        </p:nvSpPr>
        <p:spPr>
          <a:xfrm>
            <a:off x="9240679" y="2428837"/>
            <a:ext cx="280860" cy="350358"/>
          </a:xfrm>
          <a:custGeom>
            <a:avLst/>
            <a:gdLst>
              <a:gd name="connsiteX0" fmla="*/ 0 w 280860"/>
              <a:gd name="connsiteY0" fmla="*/ 70072 h 350358"/>
              <a:gd name="connsiteX1" fmla="*/ 140430 w 280860"/>
              <a:gd name="connsiteY1" fmla="*/ 70072 h 350358"/>
              <a:gd name="connsiteX2" fmla="*/ 140430 w 280860"/>
              <a:gd name="connsiteY2" fmla="*/ 0 h 350358"/>
              <a:gd name="connsiteX3" fmla="*/ 280860 w 280860"/>
              <a:gd name="connsiteY3" fmla="*/ 175179 h 350358"/>
              <a:gd name="connsiteX4" fmla="*/ 140430 w 280860"/>
              <a:gd name="connsiteY4" fmla="*/ 350358 h 350358"/>
              <a:gd name="connsiteX5" fmla="*/ 140430 w 280860"/>
              <a:gd name="connsiteY5" fmla="*/ 280286 h 350358"/>
              <a:gd name="connsiteX6" fmla="*/ 0 w 280860"/>
              <a:gd name="connsiteY6" fmla="*/ 280286 h 350358"/>
              <a:gd name="connsiteX7" fmla="*/ 0 w 280860"/>
              <a:gd name="connsiteY7" fmla="*/ 70072 h 3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860" h="350358">
                <a:moveTo>
                  <a:pt x="0" y="70072"/>
                </a:moveTo>
                <a:lnTo>
                  <a:pt x="140430" y="70072"/>
                </a:lnTo>
                <a:lnTo>
                  <a:pt x="140430" y="0"/>
                </a:lnTo>
                <a:lnTo>
                  <a:pt x="280860" y="175179"/>
                </a:lnTo>
                <a:lnTo>
                  <a:pt x="140430" y="350358"/>
                </a:lnTo>
                <a:lnTo>
                  <a:pt x="140430" y="280286"/>
                </a:lnTo>
                <a:lnTo>
                  <a:pt x="0" y="280286"/>
                </a:lnTo>
                <a:lnTo>
                  <a:pt x="0" y="700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072" rIns="84258" bIns="7007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45" name="Rettangolo arrotondato 44"/>
          <p:cNvSpPr/>
          <p:nvPr/>
        </p:nvSpPr>
        <p:spPr>
          <a:xfrm>
            <a:off x="9762276" y="1874972"/>
            <a:ext cx="1458088" cy="1458088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igura a mano libera 45"/>
          <p:cNvSpPr/>
          <p:nvPr/>
        </p:nvSpPr>
        <p:spPr>
          <a:xfrm>
            <a:off x="9999639" y="2749825"/>
            <a:ext cx="1458088" cy="1458088"/>
          </a:xfrm>
          <a:custGeom>
            <a:avLst/>
            <a:gdLst>
              <a:gd name="connsiteX0" fmla="*/ 0 w 1458088"/>
              <a:gd name="connsiteY0" fmla="*/ 145809 h 1458088"/>
              <a:gd name="connsiteX1" fmla="*/ 145809 w 1458088"/>
              <a:gd name="connsiteY1" fmla="*/ 0 h 1458088"/>
              <a:gd name="connsiteX2" fmla="*/ 1312279 w 1458088"/>
              <a:gd name="connsiteY2" fmla="*/ 0 h 1458088"/>
              <a:gd name="connsiteX3" fmla="*/ 1458088 w 1458088"/>
              <a:gd name="connsiteY3" fmla="*/ 145809 h 1458088"/>
              <a:gd name="connsiteX4" fmla="*/ 1458088 w 1458088"/>
              <a:gd name="connsiteY4" fmla="*/ 1312279 h 1458088"/>
              <a:gd name="connsiteX5" fmla="*/ 1312279 w 1458088"/>
              <a:gd name="connsiteY5" fmla="*/ 1458088 h 1458088"/>
              <a:gd name="connsiteX6" fmla="*/ 145809 w 1458088"/>
              <a:gd name="connsiteY6" fmla="*/ 1458088 h 1458088"/>
              <a:gd name="connsiteX7" fmla="*/ 0 w 1458088"/>
              <a:gd name="connsiteY7" fmla="*/ 1312279 h 1458088"/>
              <a:gd name="connsiteX8" fmla="*/ 0 w 1458088"/>
              <a:gd name="connsiteY8" fmla="*/ 145809 h 145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088" h="1458088">
                <a:moveTo>
                  <a:pt x="0" y="145809"/>
                </a:moveTo>
                <a:cubicBezTo>
                  <a:pt x="0" y="65281"/>
                  <a:pt x="65281" y="0"/>
                  <a:pt x="145809" y="0"/>
                </a:cubicBezTo>
                <a:lnTo>
                  <a:pt x="1312279" y="0"/>
                </a:lnTo>
                <a:cubicBezTo>
                  <a:pt x="1392807" y="0"/>
                  <a:pt x="1458088" y="65281"/>
                  <a:pt x="1458088" y="145809"/>
                </a:cubicBezTo>
                <a:lnTo>
                  <a:pt x="1458088" y="1312279"/>
                </a:lnTo>
                <a:cubicBezTo>
                  <a:pt x="1458088" y="1392807"/>
                  <a:pt x="1392807" y="1458088"/>
                  <a:pt x="1312279" y="1458088"/>
                </a:cubicBezTo>
                <a:lnTo>
                  <a:pt x="145809" y="1458088"/>
                </a:lnTo>
                <a:cubicBezTo>
                  <a:pt x="65281" y="1458088"/>
                  <a:pt x="0" y="1392807"/>
                  <a:pt x="0" y="1312279"/>
                </a:cubicBezTo>
                <a:lnTo>
                  <a:pt x="0" y="1458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096" tIns="115096" rIns="115096" bIns="11509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900" b="0" kern="1200" dirty="0" err="1" smtClean="0">
                <a:solidFill>
                  <a:schemeClr val="tx1"/>
                </a:solidFill>
              </a:rPr>
              <a:t>Survival</a:t>
            </a:r>
            <a:r>
              <a:rPr lang="it-IT" sz="1900" b="0" kern="1200" dirty="0" smtClean="0">
                <a:solidFill>
                  <a:schemeClr val="tx1"/>
                </a:solidFill>
              </a:rPr>
              <a:t> </a:t>
            </a:r>
            <a:r>
              <a:rPr lang="it-IT" sz="1900" b="0" kern="1200" dirty="0" err="1" smtClean="0">
                <a:solidFill>
                  <a:schemeClr val="tx1"/>
                </a:solidFill>
              </a:rPr>
              <a:t>fraction</a:t>
            </a:r>
            <a:endParaRPr lang="en-US" sz="1900" b="0" kern="1200" dirty="0">
              <a:solidFill>
                <a:schemeClr val="tx1"/>
              </a:solidFill>
            </a:endParaRPr>
          </a:p>
        </p:txBody>
      </p:sp>
      <p:grpSp>
        <p:nvGrpSpPr>
          <p:cNvPr id="54" name="Gruppo 53"/>
          <p:cNvGrpSpPr/>
          <p:nvPr/>
        </p:nvGrpSpPr>
        <p:grpSpPr>
          <a:xfrm>
            <a:off x="3054485" y="4988241"/>
            <a:ext cx="6083029" cy="1015663"/>
            <a:chOff x="3257937" y="4988241"/>
            <a:chExt cx="5531761" cy="1015663"/>
          </a:xfrm>
        </p:grpSpPr>
        <p:sp>
          <p:nvSpPr>
            <p:cNvPr id="7" name="Rettangolo 6"/>
            <p:cNvSpPr/>
            <p:nvPr/>
          </p:nvSpPr>
          <p:spPr>
            <a:xfrm>
              <a:off x="3257937" y="4988241"/>
              <a:ext cx="259983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b="1" dirty="0" err="1" smtClean="0"/>
                <a:t>Empirical</a:t>
              </a:r>
              <a:r>
                <a:rPr lang="it-IT" sz="2000" b="1" dirty="0" smtClean="0"/>
                <a:t> </a:t>
              </a:r>
              <a:r>
                <a:rPr lang="it-IT" sz="2000" dirty="0" err="1" smtClean="0"/>
                <a:t>results</a:t>
              </a:r>
              <a:r>
                <a:rPr lang="it-IT" sz="2000" b="1" dirty="0" smtClean="0"/>
                <a:t> </a:t>
              </a:r>
            </a:p>
            <a:p>
              <a:pPr algn="ctr"/>
              <a:r>
                <a:rPr lang="it-IT" sz="2000" dirty="0" smtClean="0"/>
                <a:t>vs </a:t>
              </a:r>
            </a:p>
            <a:p>
              <a:pPr algn="ctr"/>
              <a:r>
                <a:rPr lang="it-IT" sz="2000" b="1" dirty="0" err="1" smtClean="0"/>
                <a:t>Multiscale</a:t>
              </a:r>
              <a:r>
                <a:rPr lang="it-IT" sz="2000" b="1" dirty="0" smtClean="0"/>
                <a:t> GSM</a:t>
              </a:r>
              <a:r>
                <a:rPr lang="it-IT" sz="2000" b="1" baseline="30000" dirty="0" smtClean="0"/>
                <a:t>2</a:t>
              </a:r>
              <a:r>
                <a:rPr lang="it-IT" sz="2000" b="1" dirty="0" smtClean="0"/>
                <a:t> </a:t>
              </a:r>
              <a:r>
                <a:rPr lang="it-IT" sz="2000" dirty="0" err="1" smtClean="0"/>
                <a:t>results</a:t>
              </a:r>
              <a:endParaRPr lang="en-US" sz="20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646842" y="4988241"/>
              <a:ext cx="214285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b="1" dirty="0" smtClean="0"/>
                <a:t>T</a:t>
              </a:r>
              <a:r>
                <a:rPr lang="x-none" sz="2000" b="1" dirty="0" smtClean="0"/>
                <a:t>rend </a:t>
              </a:r>
              <a:r>
                <a:rPr lang="x-none" sz="2000" b="1" dirty="0"/>
                <a:t>agreement </a:t>
              </a:r>
              <a:r>
                <a:rPr lang="x-none" sz="2000" dirty="0"/>
                <a:t>for dose and dose rate dependence</a:t>
              </a:r>
              <a:endParaRPr lang="en-US" sz="2000" dirty="0"/>
            </a:p>
          </p:txBody>
        </p:sp>
        <p:sp>
          <p:nvSpPr>
            <p:cNvPr id="31" name="Freccia in giù 30"/>
            <p:cNvSpPr/>
            <p:nvPr/>
          </p:nvSpPr>
          <p:spPr>
            <a:xfrm rot="16200000">
              <a:off x="6080721" y="5239609"/>
              <a:ext cx="343175" cy="4205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ttangolo 51"/>
          <p:cNvSpPr/>
          <p:nvPr/>
        </p:nvSpPr>
        <p:spPr>
          <a:xfrm>
            <a:off x="451648" y="1162493"/>
            <a:ext cx="11329227" cy="3381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ttangolo 52"/>
          <p:cNvSpPr/>
          <p:nvPr/>
        </p:nvSpPr>
        <p:spPr>
          <a:xfrm>
            <a:off x="4904493" y="1233033"/>
            <a:ext cx="288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The </a:t>
            </a:r>
            <a:r>
              <a:rPr lang="it-IT" sz="2400" b="1" dirty="0" err="1"/>
              <a:t>m</a:t>
            </a:r>
            <a:r>
              <a:rPr lang="it-IT" sz="2400" b="1" dirty="0" err="1" smtClean="0"/>
              <a:t>ultiscale</a:t>
            </a:r>
            <a:r>
              <a:rPr lang="it-IT" sz="2400" b="1" dirty="0" smtClean="0"/>
              <a:t> </a:t>
            </a:r>
            <a:r>
              <a:rPr lang="it-IT" sz="2400" b="1" dirty="0"/>
              <a:t>GSM</a:t>
            </a:r>
            <a:r>
              <a:rPr lang="it-IT" sz="2400" b="1" baseline="30000" dirty="0"/>
              <a:t>2</a:t>
            </a:r>
            <a:r>
              <a:rPr lang="it-IT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69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838200" y="-10298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Ongoing work</a:t>
            </a:r>
            <a:endParaRPr lang="en-US" sz="40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1083533" y="2373942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2663-1021-434C-831B-C07C3B0777CB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19</a:t>
            </a:fld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8375285" y="1631903"/>
            <a:ext cx="3213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Impact of </a:t>
            </a:r>
            <a:r>
              <a:rPr lang="it-IT" sz="2400" b="1" dirty="0" err="1" smtClean="0"/>
              <a:t>other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radicals</a:t>
            </a:r>
            <a:endParaRPr lang="en-US" sz="2400" b="1" dirty="0"/>
          </a:p>
        </p:txBody>
      </p:sp>
      <p:sp>
        <p:nvSpPr>
          <p:cNvPr id="26" name="Rettangolo 25"/>
          <p:cNvSpPr/>
          <p:nvPr/>
        </p:nvSpPr>
        <p:spPr>
          <a:xfrm>
            <a:off x="356058" y="3850406"/>
            <a:ext cx="3681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Any dose delivery </a:t>
            </a:r>
            <a:r>
              <a:rPr lang="it-IT" sz="2400" b="1" dirty="0" err="1"/>
              <a:t>structure</a:t>
            </a:r>
            <a:endParaRPr lang="it-IT" sz="2400" b="1" dirty="0"/>
          </a:p>
        </p:txBody>
      </p:sp>
      <p:sp>
        <p:nvSpPr>
          <p:cNvPr id="27" name="Rettangolo 26"/>
          <p:cNvSpPr/>
          <p:nvPr/>
        </p:nvSpPr>
        <p:spPr>
          <a:xfrm>
            <a:off x="4639895" y="3850404"/>
            <a:ext cx="2912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/>
              <a:t>Different</a:t>
            </a:r>
            <a:r>
              <a:rPr lang="it-IT" sz="2400" b="1" dirty="0" smtClean="0"/>
              <a:t> LET </a:t>
            </a:r>
            <a:r>
              <a:rPr lang="it-IT" sz="2400" b="1" dirty="0" err="1" smtClean="0"/>
              <a:t>regimes</a:t>
            </a:r>
            <a:endParaRPr lang="it-IT" sz="2400" b="1" dirty="0"/>
          </a:p>
        </p:txBody>
      </p:sp>
      <p:sp>
        <p:nvSpPr>
          <p:cNvPr id="29" name="Rettangolo 28"/>
          <p:cNvSpPr/>
          <p:nvPr/>
        </p:nvSpPr>
        <p:spPr>
          <a:xfrm>
            <a:off x="4386718" y="1631902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Repair and </a:t>
            </a:r>
            <a:r>
              <a:rPr lang="en-US" sz="2400" b="1" dirty="0" smtClean="0"/>
              <a:t>double death</a:t>
            </a:r>
            <a:endParaRPr lang="en-US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91505" y="4387162"/>
            <a:ext cx="120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80 </a:t>
            </a:r>
            <a:r>
              <a:rPr lang="it-IT" dirty="0" err="1" smtClean="0"/>
              <a:t>MeV</a:t>
            </a:r>
            <a:r>
              <a:rPr lang="it-IT" dirty="0" smtClean="0"/>
              <a:t> p</a:t>
            </a:r>
          </a:p>
          <a:p>
            <a:r>
              <a:rPr lang="it-IT" dirty="0" smtClean="0"/>
              <a:t>18 </a:t>
            </a:r>
            <a:r>
              <a:rPr lang="it-IT" dirty="0" err="1" smtClean="0"/>
              <a:t>MeV</a:t>
            </a:r>
            <a:r>
              <a:rPr lang="it-IT" dirty="0" smtClean="0"/>
              <a:t> p</a:t>
            </a:r>
          </a:p>
          <a:p>
            <a:r>
              <a:rPr lang="it-IT" dirty="0" smtClean="0"/>
              <a:t>149 </a:t>
            </a:r>
            <a:r>
              <a:rPr lang="it-IT" dirty="0" err="1" smtClean="0"/>
              <a:t>MeV</a:t>
            </a:r>
            <a:r>
              <a:rPr lang="it-IT" dirty="0" smtClean="0"/>
              <a:t> C</a:t>
            </a:r>
          </a:p>
          <a:p>
            <a:r>
              <a:rPr lang="it-IT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9602544" y="2200570"/>
                <a:ext cx="7593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𝑅𝑂𝑂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it-IT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544" y="2200570"/>
                <a:ext cx="75931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4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8" y="4387162"/>
            <a:ext cx="3110584" cy="1390296"/>
          </a:xfrm>
          <a:prstGeom prst="rect">
            <a:avLst/>
          </a:prstGeom>
        </p:spPr>
      </p:pic>
      <p:sp>
        <p:nvSpPr>
          <p:cNvPr id="33" name="Rettangolo 32"/>
          <p:cNvSpPr/>
          <p:nvPr/>
        </p:nvSpPr>
        <p:spPr>
          <a:xfrm>
            <a:off x="797465" y="5777458"/>
            <a:ext cx="2812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Esplen</a:t>
            </a:r>
            <a:r>
              <a:rPr lang="en-US" sz="1400" i="1" dirty="0" smtClean="0"/>
              <a:t> </a:t>
            </a:r>
            <a:r>
              <a:rPr lang="en-US" sz="1400" i="1" dirty="0"/>
              <a:t>et al., </a:t>
            </a:r>
            <a:r>
              <a:rPr lang="en-US" sz="1400" i="1" dirty="0" smtClean="0"/>
              <a:t>Phys. Med. Biol</a:t>
            </a:r>
            <a:r>
              <a:rPr lang="en-US" sz="1400" i="1" dirty="0"/>
              <a:t>. (2020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/>
              <p:cNvSpPr/>
              <p:nvPr/>
            </p:nvSpPr>
            <p:spPr>
              <a:xfrm>
                <a:off x="5327890" y="2200570"/>
                <a:ext cx="152965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𝑟𝑎𝑑𝑖𝑐𝑎𝑙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𝑟𝑎𝑑𝑖𝑐𝑎𝑙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5" name="Rettango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90" y="2200570"/>
                <a:ext cx="1529650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/>
          <p:cNvSpPr/>
          <p:nvPr/>
        </p:nvSpPr>
        <p:spPr>
          <a:xfrm>
            <a:off x="708178" y="1631902"/>
            <a:ext cx="299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/>
              <a:t>Indirect</a:t>
            </a:r>
            <a:r>
              <a:rPr lang="it-IT" sz="2400" b="1" dirty="0"/>
              <a:t> DNA </a:t>
            </a:r>
            <a:r>
              <a:rPr lang="it-IT" sz="2400" b="1" dirty="0" err="1" smtClean="0"/>
              <a:t>damage</a:t>
            </a:r>
            <a:endParaRPr lang="it-I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280782" y="2200570"/>
                <a:ext cx="3831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𝑅𝑂𝑂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𝐷𝑅𝐸𝐹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𝐷𝑆𝐵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𝑅𝑂𝑂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2" y="2200570"/>
                <a:ext cx="383175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tangolo 19"/>
          <p:cNvSpPr/>
          <p:nvPr/>
        </p:nvSpPr>
        <p:spPr>
          <a:xfrm>
            <a:off x="226979" y="1598001"/>
            <a:ext cx="11744527" cy="1677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26979" y="3810265"/>
            <a:ext cx="11744527" cy="2416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7944910" y="3850405"/>
            <a:ext cx="4074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dirty="0" smtClean="0"/>
              <a:t>eterogeneous chemical stage</a:t>
            </a:r>
            <a:endParaRPr lang="en-US" sz="2400" b="1" dirty="0"/>
          </a:p>
        </p:txBody>
      </p:sp>
      <p:sp>
        <p:nvSpPr>
          <p:cNvPr id="10" name="Rettangolo 9"/>
          <p:cNvSpPr/>
          <p:nvPr/>
        </p:nvSpPr>
        <p:spPr>
          <a:xfrm>
            <a:off x="8709991" y="438659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Reaction-diffusion model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10814789" y="5251587"/>
            <a:ext cx="1078020" cy="846010"/>
            <a:chOff x="10814789" y="5431900"/>
            <a:chExt cx="1078020" cy="846010"/>
          </a:xfrm>
        </p:grpSpPr>
        <p:sp>
          <p:nvSpPr>
            <p:cNvPr id="12" name="Triangolo isoscele 11"/>
            <p:cNvSpPr/>
            <p:nvPr/>
          </p:nvSpPr>
          <p:spPr>
            <a:xfrm>
              <a:off x="10857828" y="5431900"/>
              <a:ext cx="991944" cy="841449"/>
            </a:xfrm>
            <a:prstGeom prst="triangl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0814789" y="5677746"/>
              <a:ext cx="10780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Work </a:t>
              </a:r>
            </a:p>
            <a:p>
              <a:pPr algn="ctr"/>
              <a:r>
                <a:rPr lang="it-IT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in </a:t>
              </a:r>
            </a:p>
            <a:p>
              <a:pPr algn="ctr"/>
              <a:r>
                <a:rPr lang="it-IT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progress</a:t>
              </a:r>
              <a:endParaRPr lang="en-US" sz="11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8669481" y="4837831"/>
            <a:ext cx="2710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Camazzola</a:t>
            </a:r>
            <a:r>
              <a:rPr lang="en-US" sz="1400" i="1" dirty="0"/>
              <a:t>, </a:t>
            </a:r>
            <a:r>
              <a:rPr lang="en-US" sz="1400" i="1" dirty="0" smtClean="0"/>
              <a:t>Fuss</a:t>
            </a:r>
            <a:r>
              <a:rPr lang="en-US" sz="1400" i="1" dirty="0"/>
              <a:t>,</a:t>
            </a:r>
            <a:r>
              <a:rPr lang="en-US" sz="1400" i="1" dirty="0" smtClean="0"/>
              <a:t> et al., FRPT 2021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972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9" grpId="0"/>
      <p:bldP spid="9" grpId="0"/>
      <p:bldP spid="11" grpId="0"/>
      <p:bldP spid="33" grpId="0"/>
      <p:bldP spid="35" grpId="0"/>
      <p:bldP spid="17" grpId="0"/>
      <p:bldP spid="6" grpId="0"/>
      <p:bldP spid="20" grpId="0" animBg="1"/>
      <p:bldP spid="21" grpId="0" animBg="1"/>
      <p:bldP spid="8" grpId="0"/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Rettangolo 10"/>
          <p:cNvSpPr/>
          <p:nvPr/>
        </p:nvSpPr>
        <p:spPr>
          <a:xfrm>
            <a:off x="838200" y="1591283"/>
            <a:ext cx="81086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sz="2400" b="1" dirty="0" smtClean="0"/>
              <a:t>FRIDA WP1 – Task 2</a:t>
            </a:r>
            <a:endParaRPr lang="it-IT" sz="2400" b="1" dirty="0"/>
          </a:p>
          <a:p>
            <a:pPr marL="342900" indent="-342900">
              <a:buFont typeface="+mj-lt"/>
              <a:buAutoNum type="arabicParenR"/>
            </a:pPr>
            <a:endParaRPr lang="en-US" sz="2400" dirty="0"/>
          </a:p>
          <a:p>
            <a:pPr marL="342900" indent="-342900">
              <a:buFont typeface="+mj-lt"/>
              <a:buAutoNum type="arabicParenR"/>
            </a:pPr>
            <a:r>
              <a:rPr lang="en-US" sz="2400" b="1" dirty="0" smtClean="0"/>
              <a:t>The Generalized Stochastic </a:t>
            </a:r>
            <a:r>
              <a:rPr lang="en-US" sz="2400" b="1" dirty="0" err="1" smtClean="0"/>
              <a:t>Microdosimetric</a:t>
            </a:r>
            <a:r>
              <a:rPr lang="en-US" sz="2400" b="1" dirty="0" smtClean="0"/>
              <a:t> Model (GSM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Brief </a:t>
            </a:r>
            <a:r>
              <a:rPr lang="it-IT" sz="2400" dirty="0" err="1" smtClean="0"/>
              <a:t>overview</a:t>
            </a:r>
            <a:endParaRPr lang="en-US" sz="2400" dirty="0" smtClean="0"/>
          </a:p>
          <a:p>
            <a:pPr marL="342900" indent="-342900">
              <a:buFont typeface="+mj-lt"/>
              <a:buAutoNum type="arabicParenR"/>
            </a:pPr>
            <a:endParaRPr lang="en-US" sz="24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2400" b="1" dirty="0" smtClean="0"/>
              <a:t>Towards UHDR: the multiscale GSM</a:t>
            </a:r>
            <a:r>
              <a:rPr lang="en-US" sz="2400" b="1" baseline="30000" dirty="0" smtClean="0"/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Preliminary </a:t>
            </a:r>
            <a:r>
              <a:rPr lang="it-IT" sz="2400" dirty="0" err="1" smtClean="0"/>
              <a:t>results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2400" b="1" dirty="0" smtClean="0"/>
              <a:t>Summary and outlook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Current investigations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uture goals</a:t>
            </a:r>
            <a:endParaRPr lang="en-US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39A8-113D-42B5-8609-094F4C08C708}" type="datetime1">
              <a:rPr lang="it-IT" smtClean="0"/>
              <a:t>27/09/2022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38800" y="29734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47" y="384284"/>
            <a:ext cx="2591780" cy="16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69" y="1350532"/>
            <a:ext cx="8536005" cy="480150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246255" y="6232105"/>
            <a:ext cx="3822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Weber, </a:t>
            </a:r>
            <a:r>
              <a:rPr lang="en-US" sz="1600" i="1" dirty="0" err="1"/>
              <a:t>Scifoni</a:t>
            </a:r>
            <a:r>
              <a:rPr lang="en-US" sz="1600" i="1" dirty="0"/>
              <a:t>, Durante, </a:t>
            </a:r>
            <a:r>
              <a:rPr lang="en-US" sz="1600" i="1" dirty="0" smtClean="0"/>
              <a:t>Med. </a:t>
            </a:r>
            <a:r>
              <a:rPr lang="en-US" sz="1600" i="1" dirty="0"/>
              <a:t>Phys. </a:t>
            </a:r>
            <a:r>
              <a:rPr lang="en-US" sz="1600" i="1" dirty="0" smtClean="0"/>
              <a:t>(2022)</a:t>
            </a:r>
            <a:endParaRPr lang="en-US" sz="1600" i="1" dirty="0"/>
          </a:p>
        </p:txBody>
      </p:sp>
      <p:sp>
        <p:nvSpPr>
          <p:cNvPr id="7" name="Rettangolo 6"/>
          <p:cNvSpPr/>
          <p:nvPr/>
        </p:nvSpPr>
        <p:spPr>
          <a:xfrm>
            <a:off x="6687128" y="2817091"/>
            <a:ext cx="1413568" cy="2817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9068447" y="3634738"/>
            <a:ext cx="280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Task 2:</a:t>
            </a:r>
          </a:p>
          <a:p>
            <a:endParaRPr lang="en-US" altLang="en-US" sz="2400" b="1" dirty="0" smtClean="0">
              <a:solidFill>
                <a:srgbClr val="FF0000"/>
              </a:solidFill>
            </a:endParaRPr>
          </a:p>
          <a:p>
            <a:r>
              <a:rPr lang="en-US" altLang="en-US" dirty="0" smtClean="0">
                <a:solidFill>
                  <a:srgbClr val="FF0000"/>
                </a:solidFill>
              </a:rPr>
              <a:t>TD-DNA damage modeling in FLASH conditions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FRIDA WP1</a:t>
            </a:r>
            <a:endParaRPr lang="en-US" sz="40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47" y="384284"/>
            <a:ext cx="2591780" cy="1699528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EA3D-CA38-4240-B15B-E758446B0244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116732" y="1"/>
            <a:ext cx="11945566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The Generalized Stochastic </a:t>
            </a:r>
            <a:r>
              <a:rPr lang="en-US" sz="4000" b="1" dirty="0" err="1"/>
              <a:t>Microdosimetric</a:t>
            </a:r>
            <a:r>
              <a:rPr lang="en-US" sz="4000" b="1" dirty="0"/>
              <a:t> Model (GSM</a:t>
            </a:r>
            <a:r>
              <a:rPr lang="en-US" sz="4000" b="1" baseline="30000" dirty="0"/>
              <a:t>2</a:t>
            </a:r>
            <a:r>
              <a:rPr lang="en-US" sz="4000" b="1" dirty="0"/>
              <a:t>)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F99-11EB-4E1E-9AF2-2A6ABB4D7ED6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4</a:t>
            </a:fld>
            <a:endParaRPr lang="en-US"/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D043D0-A098-4A6F-9164-91E24636A5F7}" type="datetime1">
              <a:rPr lang="it-IT" smtClean="0"/>
              <a:pPr/>
              <a:t>27/09/2022</a:t>
            </a:fld>
            <a:endParaRPr lang="en-US"/>
          </a:p>
        </p:txBody>
      </p:sp>
      <p:sp>
        <p:nvSpPr>
          <p:cNvPr id="12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0E51B-BD1A-4F97-8445-E96D00856F8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55" descr="Chart, line chart&#10;&#10;Description automatically generated">
            <a:extLst>
              <a:ext uri="{FF2B5EF4-FFF2-40B4-BE49-F238E27FC236}">
                <a16:creationId xmlns:a16="http://schemas.microsoft.com/office/drawing/2014/main" xmlns="" id="{87DC747E-D576-D789-3ADB-FA92A34D3F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379" y="2817399"/>
            <a:ext cx="3194556" cy="2009459"/>
          </a:xfrm>
          <a:prstGeom prst="rect">
            <a:avLst/>
          </a:prstGeom>
        </p:spPr>
      </p:pic>
      <p:pic>
        <p:nvPicPr>
          <p:cNvPr id="14" name="Graphic 56" descr="DNA with solid fill">
            <a:extLst>
              <a:ext uri="{FF2B5EF4-FFF2-40B4-BE49-F238E27FC236}">
                <a16:creationId xmlns:a16="http://schemas.microsoft.com/office/drawing/2014/main" xmlns="" id="{F3A12DFB-049B-6430-162F-E2500673EE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02795" y="2464135"/>
            <a:ext cx="454120" cy="454120"/>
          </a:xfrm>
          <a:prstGeom prst="rect">
            <a:avLst/>
          </a:prstGeom>
        </p:spPr>
      </p:pic>
      <p:sp>
        <p:nvSpPr>
          <p:cNvPr id="16" name="Lightning Bolt 57">
            <a:extLst>
              <a:ext uri="{FF2B5EF4-FFF2-40B4-BE49-F238E27FC236}">
                <a16:creationId xmlns:a16="http://schemas.microsoft.com/office/drawing/2014/main" xmlns="" id="{93CBAE72-BFDD-0D4C-6431-7C1770B5680B}"/>
              </a:ext>
            </a:extLst>
          </p:cNvPr>
          <p:cNvSpPr/>
          <p:nvPr/>
        </p:nvSpPr>
        <p:spPr>
          <a:xfrm>
            <a:off x="2549655" y="2197493"/>
            <a:ext cx="655109" cy="55283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7" name="Picture 29" descr="5f032db5446e4">
            <a:extLst>
              <a:ext uri="{FF2B5EF4-FFF2-40B4-BE49-F238E27FC236}">
                <a16:creationId xmlns:a16="http://schemas.microsoft.com/office/drawing/2014/main" xmlns="" id="{C8541827-9A9C-1C99-7FEA-98D846C922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039" y="2979856"/>
            <a:ext cx="2514362" cy="1315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Arrow: Pentagon 26">
            <a:extLst>
              <a:ext uri="{FF2B5EF4-FFF2-40B4-BE49-F238E27FC236}">
                <a16:creationId xmlns:a16="http://schemas.microsoft.com/office/drawing/2014/main" xmlns="" id="{8DE00875-419C-C635-6F9B-86E6C30672CA}"/>
              </a:ext>
            </a:extLst>
          </p:cNvPr>
          <p:cNvSpPr/>
          <p:nvPr/>
        </p:nvSpPr>
        <p:spPr>
          <a:xfrm>
            <a:off x="7743235" y="3586082"/>
            <a:ext cx="1112808" cy="32203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time</a:t>
            </a:r>
            <a:r>
              <a:rPr lang="en-GB" sz="1350" dirty="0"/>
              <a:t> </a:t>
            </a:r>
          </a:p>
        </p:txBody>
      </p:sp>
      <p:sp>
        <p:nvSpPr>
          <p:cNvPr id="19" name="Arrow: Down 27">
            <a:extLst>
              <a:ext uri="{FF2B5EF4-FFF2-40B4-BE49-F238E27FC236}">
                <a16:creationId xmlns:a16="http://schemas.microsoft.com/office/drawing/2014/main" xmlns="" id="{F14BFB1A-D3EA-72A4-AD82-16B8D593C0DC}"/>
              </a:ext>
            </a:extLst>
          </p:cNvPr>
          <p:cNvSpPr/>
          <p:nvPr/>
        </p:nvSpPr>
        <p:spPr>
          <a:xfrm rot="13434793">
            <a:off x="8900739" y="2856270"/>
            <a:ext cx="408456" cy="950042"/>
          </a:xfrm>
          <a:prstGeom prst="downArrow">
            <a:avLst/>
          </a:prstGeom>
          <a:ln>
            <a:solidFill>
              <a:srgbClr val="F03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Outcome 1</a:t>
            </a:r>
          </a:p>
        </p:txBody>
      </p:sp>
      <p:sp>
        <p:nvSpPr>
          <p:cNvPr id="20" name="Arrow: Down 30">
            <a:extLst>
              <a:ext uri="{FF2B5EF4-FFF2-40B4-BE49-F238E27FC236}">
                <a16:creationId xmlns:a16="http://schemas.microsoft.com/office/drawing/2014/main" xmlns="" id="{628A2F84-17E9-5B7A-8CA9-B220639CF1D4}"/>
              </a:ext>
            </a:extLst>
          </p:cNvPr>
          <p:cNvSpPr/>
          <p:nvPr/>
        </p:nvSpPr>
        <p:spPr>
          <a:xfrm rot="18775211">
            <a:off x="8897390" y="3676405"/>
            <a:ext cx="408456" cy="898429"/>
          </a:xfrm>
          <a:prstGeom prst="downArrow">
            <a:avLst/>
          </a:prstGeom>
          <a:ln>
            <a:solidFill>
              <a:srgbClr val="F03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Outcome 2</a:t>
            </a:r>
          </a:p>
        </p:txBody>
      </p:sp>
      <p:pic>
        <p:nvPicPr>
          <p:cNvPr id="21" name="Graphic 35" descr="DNA with solid fill">
            <a:extLst>
              <a:ext uri="{FF2B5EF4-FFF2-40B4-BE49-F238E27FC236}">
                <a16:creationId xmlns:a16="http://schemas.microsoft.com/office/drawing/2014/main" xmlns="" id="{0ADDD45F-77AE-7085-0281-3EFEE360D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38842" y="3466452"/>
            <a:ext cx="471914" cy="471914"/>
          </a:xfrm>
          <a:prstGeom prst="rect">
            <a:avLst/>
          </a:prstGeom>
        </p:spPr>
      </p:pic>
      <p:pic>
        <p:nvPicPr>
          <p:cNvPr id="22" name="Picture 29" descr="5f032db5446e4">
            <a:extLst>
              <a:ext uri="{FF2B5EF4-FFF2-40B4-BE49-F238E27FC236}">
                <a16:creationId xmlns:a16="http://schemas.microsoft.com/office/drawing/2014/main" xmlns="" id="{9D02F1C1-7BF5-DE7B-732A-6FBD398B1E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405" y="1919906"/>
            <a:ext cx="1820319" cy="9522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9" descr="5f032db5446e4">
            <a:extLst>
              <a:ext uri="{FF2B5EF4-FFF2-40B4-BE49-F238E27FC236}">
                <a16:creationId xmlns:a16="http://schemas.microsoft.com/office/drawing/2014/main" xmlns="" id="{418E9FFC-88E2-F715-B9BA-8078273094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437" y="4456862"/>
            <a:ext cx="1820319" cy="9522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Graphic 3" descr="Adhesive Bandage outline">
            <a:extLst>
              <a:ext uri="{FF2B5EF4-FFF2-40B4-BE49-F238E27FC236}">
                <a16:creationId xmlns:a16="http://schemas.microsoft.com/office/drawing/2014/main" xmlns="" id="{BD3AC243-8726-4043-7DE0-818106EAF65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09612" y="3037338"/>
            <a:ext cx="565292" cy="565292"/>
          </a:xfrm>
          <a:prstGeom prst="rect">
            <a:avLst/>
          </a:prstGeom>
        </p:spPr>
      </p:pic>
      <p:pic>
        <p:nvPicPr>
          <p:cNvPr id="25" name="Graphic 25" descr="Coffin with solid fill">
            <a:extLst>
              <a:ext uri="{FF2B5EF4-FFF2-40B4-BE49-F238E27FC236}">
                <a16:creationId xmlns:a16="http://schemas.microsoft.com/office/drawing/2014/main" xmlns="" id="{0EB638B4-3DE7-8CED-196B-4C3F2BAD578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45235" y="3114168"/>
            <a:ext cx="471914" cy="471914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1233414" y="5224871"/>
            <a:ext cx="4751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b="1" dirty="0" err="1" smtClean="0"/>
              <a:t>Ionizing</a:t>
            </a:r>
            <a:r>
              <a:rPr lang="it-IT" b="1" dirty="0" smtClean="0"/>
              <a:t> </a:t>
            </a:r>
            <a:r>
              <a:rPr lang="it-IT" b="1" dirty="0" err="1" smtClean="0"/>
              <a:t>radiation</a:t>
            </a:r>
            <a:r>
              <a:rPr lang="it-IT" b="1" dirty="0" smtClean="0"/>
              <a:t> </a:t>
            </a:r>
            <a:r>
              <a:rPr lang="it-IT" dirty="0" err="1" smtClean="0"/>
              <a:t>stochasticity</a:t>
            </a:r>
            <a:endParaRPr lang="it-IT" dirty="0" smtClean="0"/>
          </a:p>
          <a:p>
            <a:pPr marL="342900" indent="-342900">
              <a:buFont typeface="+mj-lt"/>
              <a:buAutoNum type="arabicParenR"/>
            </a:pPr>
            <a:r>
              <a:rPr lang="it-IT" b="1" dirty="0" err="1" smtClean="0"/>
              <a:t>Damage</a:t>
            </a:r>
            <a:r>
              <a:rPr lang="it-IT" b="1" dirty="0" smtClean="0"/>
              <a:t> </a:t>
            </a:r>
            <a:r>
              <a:rPr lang="it-IT" b="1" dirty="0" err="1" smtClean="0"/>
              <a:t>formation</a:t>
            </a:r>
            <a:r>
              <a:rPr lang="it-IT" dirty="0" smtClean="0"/>
              <a:t> </a:t>
            </a:r>
            <a:r>
              <a:rPr lang="it-IT" dirty="0" err="1" smtClean="0"/>
              <a:t>stochasticity</a:t>
            </a:r>
            <a:endParaRPr lang="it-IT" dirty="0" smtClean="0"/>
          </a:p>
          <a:p>
            <a:pPr marL="342900" indent="-342900">
              <a:buFont typeface="+mj-lt"/>
              <a:buAutoNum type="arabicParenR"/>
            </a:pPr>
            <a:r>
              <a:rPr lang="en-US" b="1" dirty="0"/>
              <a:t>Temporal evolution of damages </a:t>
            </a:r>
            <a:r>
              <a:rPr lang="en-US" dirty="0" smtClean="0"/>
              <a:t>stochasticity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233414" y="1206849"/>
            <a:ext cx="10419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fully-probabilistic model that includes several multiscale </a:t>
            </a:r>
            <a:r>
              <a:rPr lang="en-US" sz="2000" b="1" dirty="0" err="1"/>
              <a:t>spatio</a:t>
            </a:r>
            <a:r>
              <a:rPr lang="en-US" sz="2000" b="1" dirty="0"/>
              <a:t>-temporal </a:t>
            </a:r>
            <a:r>
              <a:rPr lang="en-US" sz="2000" b="1" dirty="0" smtClean="0"/>
              <a:t>stochasticity</a:t>
            </a:r>
            <a:endParaRPr lang="en-US" sz="2000" dirty="0"/>
          </a:p>
        </p:txBody>
      </p:sp>
      <p:sp>
        <p:nvSpPr>
          <p:cNvPr id="28" name="Rettangolo 27"/>
          <p:cNvSpPr/>
          <p:nvPr/>
        </p:nvSpPr>
        <p:spPr>
          <a:xfrm>
            <a:off x="8581671" y="5802351"/>
            <a:ext cx="2146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Cordoni</a:t>
            </a:r>
            <a:r>
              <a:rPr lang="en-US" sz="1400" i="1" dirty="0" smtClean="0"/>
              <a:t> </a:t>
            </a:r>
            <a:r>
              <a:rPr lang="en-US" sz="1400" i="1" dirty="0"/>
              <a:t>et </a:t>
            </a:r>
            <a:r>
              <a:rPr lang="en-US" sz="1400" i="1" dirty="0" smtClean="0"/>
              <a:t>al., PTCOG </a:t>
            </a:r>
            <a:r>
              <a:rPr lang="en-US" sz="1400" i="1" dirty="0"/>
              <a:t>2022</a:t>
            </a:r>
          </a:p>
        </p:txBody>
      </p:sp>
      <p:sp>
        <p:nvSpPr>
          <p:cNvPr id="32" name="Star: 5 Points 18">
            <a:extLst>
              <a:ext uri="{FF2B5EF4-FFF2-40B4-BE49-F238E27FC236}">
                <a16:creationId xmlns:a16="http://schemas.microsoft.com/office/drawing/2014/main" xmlns="" id="{9378C0D0-517C-F38D-4066-5548BD4A1935}"/>
              </a:ext>
            </a:extLst>
          </p:cNvPr>
          <p:cNvSpPr/>
          <p:nvPr/>
        </p:nvSpPr>
        <p:spPr>
          <a:xfrm flipH="1">
            <a:off x="6163994" y="3340535"/>
            <a:ext cx="114300" cy="12363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Star: 5 Points 19">
            <a:extLst>
              <a:ext uri="{FF2B5EF4-FFF2-40B4-BE49-F238E27FC236}">
                <a16:creationId xmlns:a16="http://schemas.microsoft.com/office/drawing/2014/main" xmlns="" id="{1E891A09-F03D-2976-0703-28C8A26C4656}"/>
              </a:ext>
            </a:extLst>
          </p:cNvPr>
          <p:cNvSpPr/>
          <p:nvPr/>
        </p:nvSpPr>
        <p:spPr>
          <a:xfrm flipH="1">
            <a:off x="6232612" y="3525767"/>
            <a:ext cx="114300" cy="12363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Star: 5 Points 20">
            <a:extLst>
              <a:ext uri="{FF2B5EF4-FFF2-40B4-BE49-F238E27FC236}">
                <a16:creationId xmlns:a16="http://schemas.microsoft.com/office/drawing/2014/main" xmlns="" id="{EDFA581F-B60F-C998-0A11-698231620E86}"/>
              </a:ext>
            </a:extLst>
          </p:cNvPr>
          <p:cNvSpPr/>
          <p:nvPr/>
        </p:nvSpPr>
        <p:spPr>
          <a:xfrm flipH="1">
            <a:off x="5817163" y="3451482"/>
            <a:ext cx="114300" cy="12363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Star: 5 Points 20">
            <a:extLst>
              <a:ext uri="{FF2B5EF4-FFF2-40B4-BE49-F238E27FC236}">
                <a16:creationId xmlns:a16="http://schemas.microsoft.com/office/drawing/2014/main" xmlns="" id="{EDFA581F-B60F-C998-0A11-698231620E86}"/>
              </a:ext>
            </a:extLst>
          </p:cNvPr>
          <p:cNvSpPr/>
          <p:nvPr/>
        </p:nvSpPr>
        <p:spPr>
          <a:xfrm flipH="1">
            <a:off x="9286921" y="4779158"/>
            <a:ext cx="114300" cy="12363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Star: 5 Points 18">
            <a:extLst>
              <a:ext uri="{FF2B5EF4-FFF2-40B4-BE49-F238E27FC236}">
                <a16:creationId xmlns:a16="http://schemas.microsoft.com/office/drawing/2014/main" xmlns="" id="{9378C0D0-517C-F38D-4066-5548BD4A1935}"/>
              </a:ext>
            </a:extLst>
          </p:cNvPr>
          <p:cNvSpPr/>
          <p:nvPr/>
        </p:nvSpPr>
        <p:spPr>
          <a:xfrm flipH="1">
            <a:off x="9540646" y="2160316"/>
            <a:ext cx="114300" cy="12363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Star: 5 Points 19">
            <a:extLst>
              <a:ext uri="{FF2B5EF4-FFF2-40B4-BE49-F238E27FC236}">
                <a16:creationId xmlns:a16="http://schemas.microsoft.com/office/drawing/2014/main" xmlns="" id="{1E891A09-F03D-2976-0703-28C8A26C4656}"/>
              </a:ext>
            </a:extLst>
          </p:cNvPr>
          <p:cNvSpPr/>
          <p:nvPr/>
        </p:nvSpPr>
        <p:spPr>
          <a:xfrm flipH="1">
            <a:off x="9597796" y="2292461"/>
            <a:ext cx="114300" cy="12363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Star: 5 Points 20">
            <a:extLst>
              <a:ext uri="{FF2B5EF4-FFF2-40B4-BE49-F238E27FC236}">
                <a16:creationId xmlns:a16="http://schemas.microsoft.com/office/drawing/2014/main" xmlns="" id="{EDFA581F-B60F-C998-0A11-698231620E86}"/>
              </a:ext>
            </a:extLst>
          </p:cNvPr>
          <p:cNvSpPr/>
          <p:nvPr/>
        </p:nvSpPr>
        <p:spPr>
          <a:xfrm flipH="1">
            <a:off x="9698713" y="2207618"/>
            <a:ext cx="114300" cy="12363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ttangolo 28"/>
          <p:cNvSpPr/>
          <p:nvPr/>
        </p:nvSpPr>
        <p:spPr>
          <a:xfrm>
            <a:off x="1233414" y="1612129"/>
            <a:ext cx="4130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Cordoni</a:t>
            </a:r>
            <a:r>
              <a:rPr lang="en-US" sz="1400" i="1" dirty="0"/>
              <a:t> et al., Phys</a:t>
            </a:r>
            <a:r>
              <a:rPr lang="en-US" sz="1400" i="1" dirty="0" smtClean="0"/>
              <a:t>. Rev. E </a:t>
            </a:r>
            <a:r>
              <a:rPr lang="en-US" sz="1400" i="1" dirty="0"/>
              <a:t>(2021) and Rad</a:t>
            </a:r>
            <a:r>
              <a:rPr lang="en-US" sz="1400" i="1" dirty="0" smtClean="0"/>
              <a:t>. Res</a:t>
            </a:r>
            <a:r>
              <a:rPr lang="en-US" sz="1400" i="1" dirty="0"/>
              <a:t>. (2022)</a:t>
            </a:r>
          </a:p>
        </p:txBody>
      </p:sp>
    </p:spTree>
    <p:extLst>
      <p:ext uri="{BB962C8B-B14F-4D97-AF65-F5344CB8AC3E}">
        <p14:creationId xmlns:p14="http://schemas.microsoft.com/office/powerpoint/2010/main" val="12618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Dynamics of DNA </a:t>
            </a:r>
            <a:r>
              <a:rPr lang="en-US" sz="4000" b="1" dirty="0" smtClean="0"/>
              <a:t>lesions</a:t>
            </a:r>
            <a:endParaRPr lang="en-US" sz="4000" b="1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F99-11EB-4E1E-9AF2-2A6ABB4D7ED6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5</a:t>
            </a:fld>
            <a:endParaRPr lang="en-US"/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D043D0-A098-4A6F-9164-91E24636A5F7}" type="datetime1">
              <a:rPr lang="it-IT" smtClean="0"/>
              <a:pPr/>
              <a:t>27/09/2022</a:t>
            </a:fld>
            <a:endParaRPr lang="en-US"/>
          </a:p>
        </p:txBody>
      </p:sp>
      <p:sp>
        <p:nvSpPr>
          <p:cNvPr id="12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0E51B-BD1A-4F97-8445-E96D00856F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723791" y="5259453"/>
            <a:ext cx="4130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Cordoni</a:t>
            </a:r>
            <a:r>
              <a:rPr lang="en-US" sz="1400" i="1" dirty="0"/>
              <a:t> et al., Phys</a:t>
            </a:r>
            <a:r>
              <a:rPr lang="en-US" sz="1400" i="1" dirty="0" smtClean="0"/>
              <a:t>. Rev. E </a:t>
            </a:r>
            <a:r>
              <a:rPr lang="en-US" sz="1400" i="1" dirty="0"/>
              <a:t>(2021) and Rad</a:t>
            </a:r>
            <a:r>
              <a:rPr lang="en-US" sz="1400" i="1" dirty="0" smtClean="0"/>
              <a:t>. Res</a:t>
            </a:r>
            <a:r>
              <a:rPr lang="en-US" sz="1400" i="1" dirty="0"/>
              <a:t>. (2022)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51" y="1860638"/>
            <a:ext cx="3414056" cy="33988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91" y="2000145"/>
            <a:ext cx="3752160" cy="282139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566298" y="2747993"/>
            <a:ext cx="30090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GSM</a:t>
            </a:r>
            <a:r>
              <a:rPr lang="en-US" sz="2000" b="1" baseline="30000" dirty="0"/>
              <a:t>2</a:t>
            </a:r>
            <a:r>
              <a:rPr lang="en-US" sz="2000" dirty="0" smtClean="0"/>
              <a:t> </a:t>
            </a:r>
            <a:r>
              <a:rPr lang="en-US" sz="2000" dirty="0"/>
              <a:t>allows detailed computation on </a:t>
            </a:r>
            <a:r>
              <a:rPr lang="en-US" sz="2000" b="1" dirty="0"/>
              <a:t>DNA damage kinetic</a:t>
            </a:r>
            <a:r>
              <a:rPr lang="en-US" sz="2000" dirty="0"/>
              <a:t>, </a:t>
            </a:r>
            <a:r>
              <a:rPr lang="en-US" sz="2000" b="1" dirty="0"/>
              <a:t>formation</a:t>
            </a:r>
            <a:r>
              <a:rPr lang="en-US" sz="2000" dirty="0"/>
              <a:t> and consequent </a:t>
            </a:r>
            <a:r>
              <a:rPr lang="en-US" sz="2000" b="1" dirty="0"/>
              <a:t>survival </a:t>
            </a:r>
            <a:r>
              <a:rPr lang="en-US" sz="2000" b="1" dirty="0" smtClean="0"/>
              <a:t>probability</a:t>
            </a:r>
            <a:endParaRPr lang="en-US" sz="2000" dirty="0"/>
          </a:p>
        </p:txBody>
      </p:sp>
      <p:sp>
        <p:nvSpPr>
          <p:cNvPr id="11" name="Freccia in giù 10"/>
          <p:cNvSpPr/>
          <p:nvPr/>
        </p:nvSpPr>
        <p:spPr>
          <a:xfrm rot="16200000">
            <a:off x="8011543" y="3339864"/>
            <a:ext cx="433219" cy="447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8566298" y="2686492"/>
            <a:ext cx="3009014" cy="1757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Temporal </a:t>
            </a:r>
            <a:r>
              <a:rPr lang="en-US" sz="4000" b="1" dirty="0" smtClean="0"/>
              <a:t>evolution </a:t>
            </a:r>
            <a:r>
              <a:rPr lang="en-US" sz="4000" b="1" dirty="0"/>
              <a:t>of radiation damage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F99-11EB-4E1E-9AF2-2A6ABB4D7ED6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6</a:t>
            </a:fld>
            <a:endParaRPr lang="en-US"/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D043D0-A098-4A6F-9164-91E24636A5F7}" type="datetime1">
              <a:rPr lang="it-IT" smtClean="0"/>
              <a:pPr/>
              <a:t>27/09/2022</a:t>
            </a:fld>
            <a:endParaRPr lang="en-US"/>
          </a:p>
        </p:txBody>
      </p:sp>
      <p:sp>
        <p:nvSpPr>
          <p:cNvPr id="12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0E51B-BD1A-4F97-8445-E96D00856F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4" descr="A picture containing chart&#10;&#10;Description automatically generated">
            <a:extLst>
              <a:ext uri="{FF2B5EF4-FFF2-40B4-BE49-F238E27FC236}">
                <a16:creationId xmlns="" xmlns:a16="http://schemas.microsoft.com/office/drawing/2014/main" id="{F28E6003-0DC2-6961-A7BC-6034253B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27540"/>
            <a:ext cx="8078001" cy="346007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580594" y="6139499"/>
            <a:ext cx="2593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Cordoni</a:t>
            </a:r>
            <a:r>
              <a:rPr lang="en-US" sz="1400" i="1" dirty="0"/>
              <a:t> et al., Phys</a:t>
            </a:r>
            <a:r>
              <a:rPr lang="en-US" sz="1400" i="1" dirty="0" smtClean="0"/>
              <a:t>. Rev. E </a:t>
            </a:r>
            <a:r>
              <a:rPr lang="en-US" sz="1400" i="1" dirty="0"/>
              <a:t>(2021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652264" y="3253276"/>
            <a:ext cx="191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The </a:t>
            </a:r>
            <a:r>
              <a:rPr lang="it-IT" b="1" dirty="0" err="1" smtClean="0"/>
              <a:t>mean</a:t>
            </a:r>
            <a:r>
              <a:rPr lang="it-IT" b="1" dirty="0" smtClean="0"/>
              <a:t> </a:t>
            </a:r>
            <a:r>
              <a:rPr lang="it-IT" b="1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b="1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correctly</a:t>
            </a:r>
            <a:r>
              <a:rPr lang="it-IT" dirty="0" smtClean="0"/>
              <a:t> </a:t>
            </a:r>
            <a:r>
              <a:rPr lang="it-IT" dirty="0" err="1" smtClean="0"/>
              <a:t>describe</a:t>
            </a:r>
            <a:r>
              <a:rPr lang="it-IT" dirty="0" smtClean="0"/>
              <a:t> the </a:t>
            </a:r>
            <a:r>
              <a:rPr lang="it-IT" b="1" dirty="0" err="1" smtClean="0"/>
              <a:t>lesions</a:t>
            </a:r>
            <a:r>
              <a:rPr lang="it-IT" b="1" dirty="0" smtClean="0"/>
              <a:t> </a:t>
            </a:r>
            <a:r>
              <a:rPr lang="it-IT" b="1" dirty="0" err="1" smtClean="0"/>
              <a:t>evolution</a:t>
            </a:r>
            <a:endParaRPr lang="en-US" b="1" dirty="0"/>
          </a:p>
        </p:txBody>
      </p:sp>
      <p:sp>
        <p:nvSpPr>
          <p:cNvPr id="14" name="Freccia in giù 13"/>
          <p:cNvSpPr/>
          <p:nvPr/>
        </p:nvSpPr>
        <p:spPr>
          <a:xfrm rot="16200000">
            <a:off x="9076409" y="3629703"/>
            <a:ext cx="433219" cy="447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9652265" y="3253276"/>
            <a:ext cx="1910456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43" y="1263967"/>
            <a:ext cx="6612458" cy="10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Impact of full spectrum consideration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F99-11EB-4E1E-9AF2-2A6ABB4D7ED6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7</a:t>
            </a:fld>
            <a:endParaRPr lang="en-US"/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D043D0-A098-4A6F-9164-91E24636A5F7}" type="datetime1">
              <a:rPr lang="it-IT" smtClean="0"/>
              <a:pPr/>
              <a:t>27/09/2022</a:t>
            </a:fld>
            <a:endParaRPr lang="en-US"/>
          </a:p>
        </p:txBody>
      </p:sp>
      <p:sp>
        <p:nvSpPr>
          <p:cNvPr id="12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20E51B-BD1A-4F97-8445-E96D00856F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="" xmlns:a16="http://schemas.microsoft.com/office/drawing/2014/main" id="{FDFE9953-FE34-3FB4-AECD-CA3A2D279A64}"/>
              </a:ext>
            </a:extLst>
          </p:cNvPr>
          <p:cNvSpPr txBox="1"/>
          <p:nvPr/>
        </p:nvSpPr>
        <p:spPr>
          <a:xfrm>
            <a:off x="2054653" y="1541052"/>
            <a:ext cx="78970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LOW LET</a:t>
            </a:r>
          </a:p>
          <a:p>
            <a:endParaRPr lang="en-GB" sz="1350" b="1" dirty="0"/>
          </a:p>
          <a:p>
            <a:r>
              <a:rPr lang="en-GB" sz="1350" b="1" dirty="0"/>
              <a:t>LOW DOSE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="" xmlns:a16="http://schemas.microsoft.com/office/drawing/2014/main" id="{44077E47-EFEF-3845-2059-972FDCFA1796}"/>
              </a:ext>
            </a:extLst>
          </p:cNvPr>
          <p:cNvSpPr txBox="1"/>
          <p:nvPr/>
        </p:nvSpPr>
        <p:spPr>
          <a:xfrm>
            <a:off x="2033719" y="4253079"/>
            <a:ext cx="78970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HIGH LET</a:t>
            </a:r>
          </a:p>
          <a:p>
            <a:endParaRPr lang="en-GB" sz="1350" b="1" dirty="0"/>
          </a:p>
          <a:p>
            <a:r>
              <a:rPr lang="en-GB" sz="1350" b="1" dirty="0"/>
              <a:t>LOW DOSE</a:t>
            </a:r>
          </a:p>
        </p:txBody>
      </p:sp>
      <p:sp>
        <p:nvSpPr>
          <p:cNvPr id="18" name="TextBox 28">
            <a:extLst>
              <a:ext uri="{FF2B5EF4-FFF2-40B4-BE49-F238E27FC236}">
                <a16:creationId xmlns="" xmlns:a16="http://schemas.microsoft.com/office/drawing/2014/main" id="{B4F5CAFC-FBA4-EF39-C8D2-50C2C985359F}"/>
              </a:ext>
            </a:extLst>
          </p:cNvPr>
          <p:cNvSpPr txBox="1"/>
          <p:nvPr/>
        </p:nvSpPr>
        <p:spPr>
          <a:xfrm>
            <a:off x="9299470" y="1541052"/>
            <a:ext cx="78970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LOW LET</a:t>
            </a:r>
          </a:p>
          <a:p>
            <a:endParaRPr lang="en-GB" sz="1350" b="1" dirty="0"/>
          </a:p>
          <a:p>
            <a:r>
              <a:rPr lang="en-GB" sz="1350" b="1" dirty="0"/>
              <a:t>HIGH DOSE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="" xmlns:a16="http://schemas.microsoft.com/office/drawing/2014/main" id="{AF5C4CDA-053E-3ABE-C128-1E6871BD7355}"/>
              </a:ext>
            </a:extLst>
          </p:cNvPr>
          <p:cNvSpPr txBox="1"/>
          <p:nvPr/>
        </p:nvSpPr>
        <p:spPr>
          <a:xfrm>
            <a:off x="9299469" y="4253079"/>
            <a:ext cx="78971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HIGH LET</a:t>
            </a:r>
          </a:p>
          <a:p>
            <a:endParaRPr lang="en-GB" sz="1350" b="1" dirty="0"/>
          </a:p>
          <a:p>
            <a:r>
              <a:rPr lang="en-GB" sz="1350" b="1" dirty="0"/>
              <a:t>HIGH DOSE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B1D28279-E3FB-7C2D-0560-C3C75E5EDB21}"/>
              </a:ext>
            </a:extLst>
          </p:cNvPr>
          <p:cNvSpPr txBox="1"/>
          <p:nvPr/>
        </p:nvSpPr>
        <p:spPr>
          <a:xfrm>
            <a:off x="5259501" y="1146196"/>
            <a:ext cx="1120865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chemeClr val="accent1"/>
                </a:solidFill>
              </a:rPr>
              <a:t>DOSE</a:t>
            </a:r>
            <a:r>
              <a:rPr lang="en-GB" sz="1350" dirty="0"/>
              <a:t> </a:t>
            </a:r>
          </a:p>
        </p:txBody>
      </p:sp>
      <p:cxnSp>
        <p:nvCxnSpPr>
          <p:cNvPr id="21" name="Straight Arrow Connector 22">
            <a:extLst>
              <a:ext uri="{FF2B5EF4-FFF2-40B4-BE49-F238E27FC236}">
                <a16:creationId xmlns="" xmlns:a16="http://schemas.microsoft.com/office/drawing/2014/main" id="{213F8732-D368-D268-5DB4-EC35E091A753}"/>
              </a:ext>
            </a:extLst>
          </p:cNvPr>
          <p:cNvCxnSpPr>
            <a:cxnSpLocks/>
          </p:cNvCxnSpPr>
          <p:nvPr/>
        </p:nvCxnSpPr>
        <p:spPr>
          <a:xfrm>
            <a:off x="5889882" y="1284742"/>
            <a:ext cx="30256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2">
            <a:extLst>
              <a:ext uri="{FF2B5EF4-FFF2-40B4-BE49-F238E27FC236}">
                <a16:creationId xmlns="" xmlns:a16="http://schemas.microsoft.com/office/drawing/2014/main" id="{C7128A78-36BF-59D7-BD34-4510D52D72B9}"/>
              </a:ext>
            </a:extLst>
          </p:cNvPr>
          <p:cNvSpPr txBox="1"/>
          <p:nvPr/>
        </p:nvSpPr>
        <p:spPr>
          <a:xfrm rot="16200000">
            <a:off x="1568376" y="3460870"/>
            <a:ext cx="896738" cy="300082"/>
          </a:xfrm>
          <a:prstGeom prst="rect">
            <a:avLst/>
          </a:prstGeom>
          <a:noFill/>
          <a:ln>
            <a:solidFill>
              <a:srgbClr val="F03B5E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03B5E"/>
                </a:solidFill>
              </a:rPr>
              <a:t>          </a:t>
            </a:r>
            <a:r>
              <a:rPr lang="en-GB" sz="1350" b="1" dirty="0">
                <a:solidFill>
                  <a:srgbClr val="F03B5E"/>
                </a:solidFill>
              </a:rPr>
              <a:t>LET</a:t>
            </a:r>
            <a:r>
              <a:rPr lang="en-GB" sz="1350" dirty="0"/>
              <a:t> </a:t>
            </a:r>
          </a:p>
        </p:txBody>
      </p:sp>
      <p:cxnSp>
        <p:nvCxnSpPr>
          <p:cNvPr id="23" name="Straight Arrow Connector 34">
            <a:extLst>
              <a:ext uri="{FF2B5EF4-FFF2-40B4-BE49-F238E27FC236}">
                <a16:creationId xmlns="" xmlns:a16="http://schemas.microsoft.com/office/drawing/2014/main" id="{275577E7-FD96-34B0-1656-4D76B382293E}"/>
              </a:ext>
            </a:extLst>
          </p:cNvPr>
          <p:cNvCxnSpPr>
            <a:cxnSpLocks/>
          </p:cNvCxnSpPr>
          <p:nvPr/>
        </p:nvCxnSpPr>
        <p:spPr>
          <a:xfrm>
            <a:off x="2016743" y="3588289"/>
            <a:ext cx="1" cy="409675"/>
          </a:xfrm>
          <a:prstGeom prst="straightConnector1">
            <a:avLst/>
          </a:prstGeom>
          <a:ln>
            <a:solidFill>
              <a:srgbClr val="F03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7">
            <a:extLst>
              <a:ext uri="{FF2B5EF4-FFF2-40B4-BE49-F238E27FC236}">
                <a16:creationId xmlns="" xmlns:a16="http://schemas.microsoft.com/office/drawing/2014/main" id="{0F402CE2-F47B-C5F5-3427-A2E1E91E69FF}"/>
              </a:ext>
            </a:extLst>
          </p:cNvPr>
          <p:cNvSpPr txBox="1"/>
          <p:nvPr/>
        </p:nvSpPr>
        <p:spPr>
          <a:xfrm>
            <a:off x="4977497" y="1620671"/>
            <a:ext cx="224869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4"/>
                </a:solidFill>
              </a:rPr>
              <a:t>PROTONS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="" xmlns:a16="http://schemas.microsoft.com/office/drawing/2014/main" id="{55303202-9413-8D4F-08DF-3CFCB98C84DB}"/>
              </a:ext>
            </a:extLst>
          </p:cNvPr>
          <p:cNvSpPr txBox="1"/>
          <p:nvPr/>
        </p:nvSpPr>
        <p:spPr>
          <a:xfrm>
            <a:off x="6620462" y="1621934"/>
            <a:ext cx="224869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4"/>
                </a:solidFill>
              </a:rPr>
              <a:t>PROTONS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="" xmlns:a16="http://schemas.microsoft.com/office/drawing/2014/main" id="{63886F7C-AE02-A151-E978-276BB34FAA35}"/>
              </a:ext>
            </a:extLst>
          </p:cNvPr>
          <p:cNvSpPr txBox="1"/>
          <p:nvPr/>
        </p:nvSpPr>
        <p:spPr>
          <a:xfrm>
            <a:off x="6624776" y="4059280"/>
            <a:ext cx="22486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4"/>
                </a:solidFill>
              </a:rPr>
              <a:t>OXYGEN</a:t>
            </a:r>
          </a:p>
        </p:txBody>
      </p:sp>
      <p:pic>
        <p:nvPicPr>
          <p:cNvPr id="27" name="Picture 23" descr="Chart, line chart&#10;&#10;Description automatically generated">
            <a:extLst>
              <a:ext uri="{FF2B5EF4-FFF2-40B4-BE49-F238E27FC236}">
                <a16:creationId xmlns="" xmlns:a16="http://schemas.microsoft.com/office/drawing/2014/main" id="{4132BB08-9C7F-E76B-9AAD-F146764CA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499" y="1089263"/>
            <a:ext cx="2420927" cy="2420927"/>
          </a:xfrm>
          <a:prstGeom prst="rect">
            <a:avLst/>
          </a:prstGeom>
        </p:spPr>
      </p:pic>
      <p:pic>
        <p:nvPicPr>
          <p:cNvPr id="28" name="Immagine 54">
            <a:extLst>
              <a:ext uri="{FF2B5EF4-FFF2-40B4-BE49-F238E27FC236}">
                <a16:creationId xmlns="" xmlns:a16="http://schemas.microsoft.com/office/drawing/2014/main" id="{A5B94AE4-2586-3BE2-700E-A3738CACC2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91" y="1070599"/>
            <a:ext cx="2429207" cy="2429207"/>
          </a:xfrm>
          <a:prstGeom prst="rect">
            <a:avLst/>
          </a:prstGeom>
        </p:spPr>
      </p:pic>
      <p:pic>
        <p:nvPicPr>
          <p:cNvPr id="29" name="Immagine 70">
            <a:extLst>
              <a:ext uri="{FF2B5EF4-FFF2-40B4-BE49-F238E27FC236}">
                <a16:creationId xmlns="" xmlns:a16="http://schemas.microsoft.com/office/drawing/2014/main" id="{14990ED5-62FE-DCBC-56C9-EB329C8A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544" y="3625377"/>
            <a:ext cx="2430780" cy="2430780"/>
          </a:xfrm>
          <a:prstGeom prst="rect">
            <a:avLst/>
          </a:prstGeom>
        </p:spPr>
      </p:pic>
      <p:pic>
        <p:nvPicPr>
          <p:cNvPr id="30" name="Immagine 71">
            <a:extLst>
              <a:ext uri="{FF2B5EF4-FFF2-40B4-BE49-F238E27FC236}">
                <a16:creationId xmlns="" xmlns:a16="http://schemas.microsoft.com/office/drawing/2014/main" id="{A8F665E5-80DE-45EF-1493-CC942E07FD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776" y="3803971"/>
            <a:ext cx="1672114" cy="1672114"/>
          </a:xfrm>
          <a:prstGeom prst="rect">
            <a:avLst/>
          </a:prstGeom>
        </p:spPr>
      </p:pic>
      <p:sp>
        <p:nvSpPr>
          <p:cNvPr id="31" name="TextBox 35">
            <a:extLst>
              <a:ext uri="{FF2B5EF4-FFF2-40B4-BE49-F238E27FC236}">
                <a16:creationId xmlns="" xmlns:a16="http://schemas.microsoft.com/office/drawing/2014/main" id="{DEF2B8D3-BA0D-D09C-91E9-534568A7F73B}"/>
              </a:ext>
            </a:extLst>
          </p:cNvPr>
          <p:cNvSpPr txBox="1"/>
          <p:nvPr/>
        </p:nvSpPr>
        <p:spPr>
          <a:xfrm>
            <a:off x="5074571" y="3199514"/>
            <a:ext cx="171476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b="1" i="1" u="sng" dirty="0"/>
              <a:t>Initial </a:t>
            </a:r>
            <a:r>
              <a:rPr lang="en-GB" sz="1350" b="1" i="1" u="sng" dirty="0" smtClean="0"/>
              <a:t>sub-lethal </a:t>
            </a:r>
            <a:r>
              <a:rPr lang="en-GB" sz="1350" b="1" i="1" u="sng" dirty="0"/>
              <a:t>DNA damage distribution </a:t>
            </a:r>
          </a:p>
        </p:txBody>
      </p:sp>
      <p:cxnSp>
        <p:nvCxnSpPr>
          <p:cNvPr id="32" name="Straight Connector 3">
            <a:extLst>
              <a:ext uri="{FF2B5EF4-FFF2-40B4-BE49-F238E27FC236}">
                <a16:creationId xmlns="" xmlns:a16="http://schemas.microsoft.com/office/drawing/2014/main" id="{BDF3AC12-93EC-E635-38E7-617B892592AA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5931952" y="1699960"/>
            <a:ext cx="1" cy="1499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5">
            <a:extLst>
              <a:ext uri="{FF2B5EF4-FFF2-40B4-BE49-F238E27FC236}">
                <a16:creationId xmlns="" xmlns:a16="http://schemas.microsoft.com/office/drawing/2014/main" id="{882FE4DD-3668-C5BA-E6C7-6DC2BDF751D1}"/>
              </a:ext>
            </a:extLst>
          </p:cNvPr>
          <p:cNvCxnSpPr>
            <a:cxnSpLocks/>
          </p:cNvCxnSpPr>
          <p:nvPr/>
        </p:nvCxnSpPr>
        <p:spPr>
          <a:xfrm flipV="1">
            <a:off x="5931952" y="3976531"/>
            <a:ext cx="0" cy="1499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4D000F1C-77AF-C06F-9FA7-442F7F590659}"/>
              </a:ext>
            </a:extLst>
          </p:cNvPr>
          <p:cNvCxnSpPr>
            <a:cxnSpLocks/>
          </p:cNvCxnSpPr>
          <p:nvPr/>
        </p:nvCxnSpPr>
        <p:spPr>
          <a:xfrm>
            <a:off x="6620462" y="3558619"/>
            <a:ext cx="855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6">
            <a:extLst>
              <a:ext uri="{FF2B5EF4-FFF2-40B4-BE49-F238E27FC236}">
                <a16:creationId xmlns="" xmlns:a16="http://schemas.microsoft.com/office/drawing/2014/main" id="{0E4C2783-BC7C-4580-E1DC-87FDC1BCD11F}"/>
              </a:ext>
            </a:extLst>
          </p:cNvPr>
          <p:cNvCxnSpPr>
            <a:cxnSpLocks/>
          </p:cNvCxnSpPr>
          <p:nvPr/>
        </p:nvCxnSpPr>
        <p:spPr>
          <a:xfrm>
            <a:off x="4358708" y="3548230"/>
            <a:ext cx="855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0">
            <a:extLst>
              <a:ext uri="{FF2B5EF4-FFF2-40B4-BE49-F238E27FC236}">
                <a16:creationId xmlns="" xmlns:a16="http://schemas.microsoft.com/office/drawing/2014/main" id="{A2283B00-9885-3E9F-F362-7280CE338B54}"/>
              </a:ext>
            </a:extLst>
          </p:cNvPr>
          <p:cNvSpPr/>
          <p:nvPr/>
        </p:nvSpPr>
        <p:spPr>
          <a:xfrm>
            <a:off x="2823428" y="1078783"/>
            <a:ext cx="1514346" cy="12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7" name="Immagine 57">
            <a:extLst>
              <a:ext uri="{FF2B5EF4-FFF2-40B4-BE49-F238E27FC236}">
                <a16:creationId xmlns="" xmlns:a16="http://schemas.microsoft.com/office/drawing/2014/main" id="{8025148C-46C5-0A89-620D-98B413ACE2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130" y="3609268"/>
            <a:ext cx="2420779" cy="2420779"/>
          </a:xfrm>
          <a:prstGeom prst="rect">
            <a:avLst/>
          </a:prstGeom>
        </p:spPr>
      </p:pic>
      <p:sp>
        <p:nvSpPr>
          <p:cNvPr id="38" name="TextBox 44">
            <a:extLst>
              <a:ext uri="{FF2B5EF4-FFF2-40B4-BE49-F238E27FC236}">
                <a16:creationId xmlns="" xmlns:a16="http://schemas.microsoft.com/office/drawing/2014/main" id="{DBDE3EA8-ECB0-2F1C-FC6F-51C113B58E55}"/>
              </a:ext>
            </a:extLst>
          </p:cNvPr>
          <p:cNvSpPr txBox="1"/>
          <p:nvPr/>
        </p:nvSpPr>
        <p:spPr>
          <a:xfrm>
            <a:off x="5003305" y="4045330"/>
            <a:ext cx="22486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4"/>
                </a:solidFill>
              </a:rPr>
              <a:t>OXYGEN</a:t>
            </a:r>
          </a:p>
        </p:txBody>
      </p:sp>
      <p:pic>
        <p:nvPicPr>
          <p:cNvPr id="39" name="Picture 31">
            <a:extLst>
              <a:ext uri="{FF2B5EF4-FFF2-40B4-BE49-F238E27FC236}">
                <a16:creationId xmlns="" xmlns:a16="http://schemas.microsoft.com/office/drawing/2014/main" id="{EFFDD466-40FA-53B2-16BA-E7ED8664A4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586" y="1321080"/>
            <a:ext cx="781766" cy="354361"/>
          </a:xfrm>
          <a:prstGeom prst="rect">
            <a:avLst/>
          </a:prstGeom>
        </p:spPr>
      </p:pic>
      <p:pic>
        <p:nvPicPr>
          <p:cNvPr id="40" name="Picture 41">
            <a:extLst>
              <a:ext uri="{FF2B5EF4-FFF2-40B4-BE49-F238E27FC236}">
                <a16:creationId xmlns="" xmlns:a16="http://schemas.microsoft.com/office/drawing/2014/main" id="{33E36C79-C9E3-4220-D090-866F6092A9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586" y="3858906"/>
            <a:ext cx="781766" cy="354361"/>
          </a:xfrm>
          <a:prstGeom prst="rect">
            <a:avLst/>
          </a:prstGeom>
        </p:spPr>
      </p:pic>
      <p:pic>
        <p:nvPicPr>
          <p:cNvPr id="41" name="Picture 42">
            <a:extLst>
              <a:ext uri="{FF2B5EF4-FFF2-40B4-BE49-F238E27FC236}">
                <a16:creationId xmlns="" xmlns:a16="http://schemas.microsoft.com/office/drawing/2014/main" id="{F6858561-864B-8B1F-FB96-9BB1483F7D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818" y="1284742"/>
            <a:ext cx="781766" cy="354361"/>
          </a:xfrm>
          <a:prstGeom prst="rect">
            <a:avLst/>
          </a:prstGeom>
        </p:spPr>
      </p:pic>
      <p:sp>
        <p:nvSpPr>
          <p:cNvPr id="43" name="TextBox 4">
            <a:extLst>
              <a:ext uri="{FF2B5EF4-FFF2-40B4-BE49-F238E27FC236}">
                <a16:creationId xmlns="" xmlns:a16="http://schemas.microsoft.com/office/drawing/2014/main" id="{EBE1843E-E1FB-8945-AA65-B023D16F01EF}"/>
              </a:ext>
            </a:extLst>
          </p:cNvPr>
          <p:cNvSpPr txBox="1"/>
          <p:nvPr/>
        </p:nvSpPr>
        <p:spPr>
          <a:xfrm>
            <a:off x="2681392" y="6145344"/>
            <a:ext cx="682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err="1" smtClean="0"/>
              <a:t>Missiaggia</a:t>
            </a:r>
            <a:r>
              <a:rPr lang="en-GB" sz="1400" i="1" dirty="0" smtClean="0"/>
              <a:t> </a:t>
            </a:r>
            <a:r>
              <a:rPr lang="en-GB" sz="1400" i="1" dirty="0"/>
              <a:t>et </a:t>
            </a:r>
            <a:r>
              <a:rPr lang="en-GB" sz="1400" i="1" dirty="0" smtClean="0"/>
              <a:t>al., </a:t>
            </a:r>
            <a:r>
              <a:rPr lang="en-GB" sz="1400" i="1" dirty="0"/>
              <a:t>Submitted to Radiation Research (2022)</a:t>
            </a:r>
          </a:p>
        </p:txBody>
      </p:sp>
      <p:pic>
        <p:nvPicPr>
          <p:cNvPr id="42" name="Picture 45">
            <a:extLst>
              <a:ext uri="{FF2B5EF4-FFF2-40B4-BE49-F238E27FC236}">
                <a16:creationId xmlns="" xmlns:a16="http://schemas.microsoft.com/office/drawing/2014/main" id="{406EF017-C522-6700-E09A-ABB0EA8EEF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792" y="3916802"/>
            <a:ext cx="781766" cy="3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75034" y="5667437"/>
            <a:ext cx="3271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Cordoni</a:t>
            </a:r>
            <a:r>
              <a:rPr lang="en-US" sz="1400" i="1" dirty="0" smtClean="0"/>
              <a:t> </a:t>
            </a:r>
            <a:r>
              <a:rPr lang="en-US" sz="1400" i="1" dirty="0"/>
              <a:t>et </a:t>
            </a:r>
            <a:r>
              <a:rPr lang="en-US" sz="1400" i="1" dirty="0" smtClean="0"/>
              <a:t>al., </a:t>
            </a:r>
            <a:r>
              <a:rPr lang="en-US" sz="1400" i="1" dirty="0"/>
              <a:t>FRPT </a:t>
            </a:r>
            <a:r>
              <a:rPr lang="en-US" sz="1400" i="1" dirty="0" smtClean="0"/>
              <a:t>2021 and </a:t>
            </a:r>
            <a:r>
              <a:rPr lang="en-US" sz="1400" i="1" dirty="0"/>
              <a:t>PTCOG 2022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746276" y="2328274"/>
            <a:ext cx="38561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err="1" smtClean="0"/>
              <a:t>Aim</a:t>
            </a:r>
            <a:r>
              <a:rPr lang="it-IT" sz="2200" dirty="0" smtClean="0"/>
              <a:t>: </a:t>
            </a:r>
          </a:p>
          <a:p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include </a:t>
            </a:r>
            <a:r>
              <a:rPr lang="en-GB" b="1" dirty="0" smtClean="0"/>
              <a:t>dose-rate </a:t>
            </a:r>
            <a:r>
              <a:rPr lang="en-GB" b="1" dirty="0"/>
              <a:t>time </a:t>
            </a:r>
            <a:r>
              <a:rPr lang="en-GB" b="1" dirty="0" smtClean="0"/>
              <a:t>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include </a:t>
            </a:r>
            <a:r>
              <a:rPr lang="en-US" b="1" dirty="0" smtClean="0"/>
              <a:t>fast chemical reaction kinetics 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Extending GSM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in UHDR conditions </a:t>
            </a:r>
            <a:endParaRPr lang="en-US" sz="4000" b="1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F99-11EB-4E1E-9AF2-2A6ABB4D7ED6}" type="datetime1">
              <a:rPr lang="it-IT" smtClean="0"/>
              <a:t>27/09/2022</a:t>
            </a:fld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8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34" y="1568682"/>
            <a:ext cx="6871246" cy="409875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28932" y="5075066"/>
            <a:ext cx="28907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Chemistry </a:t>
            </a:r>
            <a:r>
              <a:rPr lang="en-US" sz="2200" b="1" dirty="0"/>
              <a:t>stochasticity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9457719" y="4498349"/>
            <a:ext cx="433219" cy="447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7690885" y="2328274"/>
            <a:ext cx="3911498" cy="1896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838200" y="1"/>
            <a:ext cx="10515600" cy="135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Main assumptions </a:t>
            </a:r>
            <a:r>
              <a:rPr lang="en-US" sz="4000" b="1" dirty="0"/>
              <a:t>for FLASH </a:t>
            </a:r>
            <a:r>
              <a:rPr lang="en-US" sz="4000" b="1" dirty="0" smtClean="0"/>
              <a:t>effect </a:t>
            </a:r>
            <a:endParaRPr lang="en-US" sz="4000" b="1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F99-11EB-4E1E-9AF2-2A6ABB4D7ED6}" type="datetime1">
              <a:rPr lang="it-IT" smtClean="0"/>
              <a:t>27/09/2022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51B-BD1A-4F97-8445-E96D00856F8F}" type="slidenum">
              <a:rPr lang="en-US" smtClean="0"/>
              <a:t>9</a:t>
            </a:fld>
            <a:endParaRPr lang="en-US"/>
          </a:p>
        </p:txBody>
      </p:sp>
      <p:grpSp>
        <p:nvGrpSpPr>
          <p:cNvPr id="21" name="Gruppo 20"/>
          <p:cNvGrpSpPr/>
          <p:nvPr/>
        </p:nvGrpSpPr>
        <p:grpSpPr>
          <a:xfrm>
            <a:off x="3782060" y="1120340"/>
            <a:ext cx="5929470" cy="2008628"/>
            <a:chOff x="3782060" y="1120340"/>
            <a:chExt cx="5929470" cy="2008628"/>
          </a:xfrm>
        </p:grpSpPr>
        <p:sp>
          <p:nvSpPr>
            <p:cNvPr id="10" name="Figura a mano libera 9"/>
            <p:cNvSpPr/>
            <p:nvPr/>
          </p:nvSpPr>
          <p:spPr>
            <a:xfrm>
              <a:off x="5669367" y="1120340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470" tIns="370161" rIns="329470" bIns="37016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>
                  <a:solidFill>
                    <a:schemeClr val="tx1"/>
                  </a:solidFill>
                </a:rPr>
                <a:t>Particles arrive before chemical reactions finish </a:t>
              </a:r>
              <a:r>
                <a:rPr lang="en-GB" sz="1500" dirty="0" smtClean="0">
                  <a:solidFill>
                    <a:schemeClr val="tx1"/>
                  </a:solidFill>
                </a:rPr>
                <a:t>(</a:t>
              </a:r>
              <a:r>
                <a:rPr lang="en-GB" sz="1500" b="1" dirty="0">
                  <a:solidFill>
                    <a:schemeClr val="tx1"/>
                  </a:solidFill>
                </a:rPr>
                <a:t>temporal proximity</a:t>
              </a:r>
              <a:r>
                <a:rPr lang="en-GB" sz="1500" dirty="0" smtClean="0">
                  <a:solidFill>
                    <a:schemeClr val="tx1"/>
                  </a:solidFill>
                </a:rPr>
                <a:t>)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7469901" y="1522066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kern="1200" dirty="0" smtClean="0"/>
                <a:t>Dose rate</a:t>
              </a:r>
              <a:endParaRPr lang="en-US" sz="2400" b="1" kern="1200" dirty="0"/>
            </a:p>
          </p:txBody>
        </p:sp>
        <p:sp>
          <p:nvSpPr>
            <p:cNvPr id="13" name="Figura a mano libera 12"/>
            <p:cNvSpPr/>
            <p:nvPr/>
          </p:nvSpPr>
          <p:spPr>
            <a:xfrm>
              <a:off x="3782060" y="1120340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8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tangolo 5"/>
                <p:cNvSpPr/>
                <p:nvPr/>
              </p:nvSpPr>
              <p:spPr>
                <a:xfrm>
                  <a:off x="4193204" y="1875531"/>
                  <a:ext cx="885179" cy="4147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  <m:r>
                          <a:rPr lang="it-IT" b="1" i="1">
                            <a:latin typeface="Cambria Math" panose="02040503050406030204" pitchFamily="18" charset="0"/>
                          </a:rPr>
                          <m:t>&gt;</m:t>
                        </m:r>
                        <m:acc>
                          <m:accPr>
                            <m:chr m:val="̅"/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̇"/>
                                <m:ctrlPr>
                                  <a:rPr lang="it-IT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acc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ttango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204" y="1875531"/>
                  <a:ext cx="885179" cy="41479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3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uppo 21"/>
          <p:cNvGrpSpPr/>
          <p:nvPr/>
        </p:nvGrpSpPr>
        <p:grpSpPr>
          <a:xfrm>
            <a:off x="2480468" y="2825264"/>
            <a:ext cx="5876443" cy="2008628"/>
            <a:chOff x="2480468" y="2825264"/>
            <a:chExt cx="5876443" cy="2008628"/>
          </a:xfrm>
        </p:grpSpPr>
        <p:sp>
          <p:nvSpPr>
            <p:cNvPr id="14" name="Figura a mano libera 13"/>
            <p:cNvSpPr/>
            <p:nvPr/>
          </p:nvSpPr>
          <p:spPr>
            <a:xfrm>
              <a:off x="4722098" y="2825264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6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470" tIns="370161" rIns="329470" bIns="37016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>
                  <a:solidFill>
                    <a:schemeClr val="tx1"/>
                  </a:solidFill>
                </a:rPr>
                <a:t>Particles arrive close enough to interact </a:t>
              </a:r>
              <a:r>
                <a:rPr lang="en-GB" sz="1500" dirty="0" smtClean="0">
                  <a:solidFill>
                    <a:schemeClr val="tx1"/>
                  </a:solidFill>
                </a:rPr>
                <a:t>(</a:t>
              </a:r>
              <a:r>
                <a:rPr lang="en-GB" sz="1500" b="1" dirty="0" smtClean="0">
                  <a:solidFill>
                    <a:schemeClr val="tx1"/>
                  </a:solidFill>
                </a:rPr>
                <a:t>spatial</a:t>
              </a:r>
              <a:r>
                <a:rPr lang="en-GB" sz="1500" dirty="0" smtClean="0">
                  <a:solidFill>
                    <a:schemeClr val="tx1"/>
                  </a:solidFill>
                </a:rPr>
                <a:t> </a:t>
              </a:r>
              <a:r>
                <a:rPr lang="en-GB" sz="1500" b="1" dirty="0" smtClean="0">
                  <a:solidFill>
                    <a:schemeClr val="tx1"/>
                  </a:solidFill>
                </a:rPr>
                <a:t>proximity</a:t>
              </a:r>
              <a:r>
                <a:rPr lang="en-GB" sz="1500" dirty="0" smtClean="0">
                  <a:solidFill>
                    <a:schemeClr val="tx1"/>
                  </a:solidFill>
                </a:rPr>
                <a:t>)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2480468" y="3226989"/>
              <a:ext cx="2169318" cy="1205177"/>
            </a:xfrm>
            <a:custGeom>
              <a:avLst/>
              <a:gdLst>
                <a:gd name="connsiteX0" fmla="*/ 0 w 2169318"/>
                <a:gd name="connsiteY0" fmla="*/ 0 h 1205177"/>
                <a:gd name="connsiteX1" fmla="*/ 2169318 w 2169318"/>
                <a:gd name="connsiteY1" fmla="*/ 0 h 1205177"/>
                <a:gd name="connsiteX2" fmla="*/ 2169318 w 2169318"/>
                <a:gd name="connsiteY2" fmla="*/ 1205177 h 1205177"/>
                <a:gd name="connsiteX3" fmla="*/ 0 w 2169318"/>
                <a:gd name="connsiteY3" fmla="*/ 1205177 h 1205177"/>
                <a:gd name="connsiteX4" fmla="*/ 0 w 2169318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18" h="1205177">
                  <a:moveTo>
                    <a:pt x="0" y="0"/>
                  </a:moveTo>
                  <a:lnTo>
                    <a:pt x="2169318" y="0"/>
                  </a:lnTo>
                  <a:lnTo>
                    <a:pt x="2169318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kern="1200" dirty="0" smtClean="0"/>
                <a:t>Dose</a:t>
              </a:r>
              <a:endParaRPr lang="en-US" sz="2400" b="1" kern="1200" dirty="0"/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6609405" y="2825264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4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tangolo 6"/>
                <p:cNvSpPr/>
                <p:nvPr/>
              </p:nvSpPr>
              <p:spPr>
                <a:xfrm>
                  <a:off x="7049820" y="3644912"/>
                  <a:ext cx="8851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&gt;</m:t>
                        </m:r>
                        <m:acc>
                          <m:accPr>
                            <m:chr m:val="̅"/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ttango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820" y="3644912"/>
                  <a:ext cx="88517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2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po 22"/>
          <p:cNvGrpSpPr/>
          <p:nvPr/>
        </p:nvGrpSpPr>
        <p:grpSpPr>
          <a:xfrm>
            <a:off x="3782060" y="4530187"/>
            <a:ext cx="5929470" cy="2008628"/>
            <a:chOff x="3782060" y="4530187"/>
            <a:chExt cx="5929470" cy="2008628"/>
          </a:xfrm>
        </p:grpSpPr>
        <p:sp>
          <p:nvSpPr>
            <p:cNvPr id="18" name="Figura a mano libera 17"/>
            <p:cNvSpPr/>
            <p:nvPr/>
          </p:nvSpPr>
          <p:spPr>
            <a:xfrm>
              <a:off x="5669367" y="4530187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470" tIns="370161" rIns="329470" bIns="37016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>
                  <a:solidFill>
                    <a:schemeClr val="tx1"/>
                  </a:solidFill>
                </a:rPr>
                <a:t>Different concentration between </a:t>
              </a:r>
              <a:r>
                <a:rPr lang="en-GB" sz="1500" kern="1200" dirty="0" err="1" smtClean="0">
                  <a:solidFill>
                    <a:schemeClr val="tx1"/>
                  </a:solidFill>
                </a:rPr>
                <a:t>tumor</a:t>
              </a:r>
              <a:r>
                <a:rPr lang="en-GB" sz="1500" kern="1200" dirty="0" smtClean="0">
                  <a:solidFill>
                    <a:schemeClr val="tx1"/>
                  </a:solidFill>
                </a:rPr>
                <a:t> and normal tissue (</a:t>
              </a:r>
              <a:r>
                <a:rPr lang="en-GB" sz="1500" b="1" kern="1200" dirty="0" smtClean="0">
                  <a:solidFill>
                    <a:schemeClr val="tx1"/>
                  </a:solidFill>
                </a:rPr>
                <a:t>differential selectivity</a:t>
              </a:r>
              <a:r>
                <a:rPr lang="en-GB" sz="1500" kern="1200" dirty="0" smtClean="0">
                  <a:solidFill>
                    <a:schemeClr val="tx1"/>
                  </a:solidFill>
                </a:rPr>
                <a:t>)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7469901" y="4931913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dirty="0" smtClean="0"/>
                <a:t>R</a:t>
              </a:r>
              <a:r>
                <a:rPr lang="it-IT" sz="2400" b="1" kern="1200" dirty="0" smtClean="0"/>
                <a:t>adical </a:t>
              </a:r>
              <a:r>
                <a:rPr lang="it-IT" sz="2400" b="1" kern="1200" dirty="0" err="1" smtClean="0"/>
                <a:t>recombination</a:t>
              </a:r>
              <a:endParaRPr lang="en-US" sz="2400" b="1" kern="1200" dirty="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3782060" y="4530187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tangolo 7"/>
                <p:cNvSpPr/>
                <p:nvPr/>
              </p:nvSpPr>
              <p:spPr>
                <a:xfrm>
                  <a:off x="4253716" y="5349835"/>
                  <a:ext cx="7921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𝑹𝑶𝑶</m:t>
                            </m:r>
                          </m:e>
                          <m:sup>
                            <m:r>
                              <a:rPr lang="it-IT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ttango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716" y="5349835"/>
                  <a:ext cx="7921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10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accettatura">
  <a:themeElements>
    <a:clrScheme name="Personalizzato 7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997C6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788</Words>
  <Application>Microsoft Office PowerPoint</Application>
  <PresentationFormat>Widescreen</PresentationFormat>
  <Paragraphs>230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(Corpo)</vt:lpstr>
      <vt:lpstr>Calibri Light</vt:lpstr>
      <vt:lpstr>Calibri Light (Intestazioni)</vt:lpstr>
      <vt:lpstr>Cambria Math</vt:lpstr>
      <vt:lpstr>Trebuchet MS</vt:lpstr>
      <vt:lpstr>Wingdings 3</vt:lpstr>
      <vt:lpstr>Tema di Office</vt:lpstr>
      <vt:lpstr>Sfaccettatura</vt:lpstr>
      <vt:lpstr>Across the stages:  merging the chemical stages to the Generalized Stochastic Microdosimetric Model (GSM2) as an insight in UHDR biological mechanism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multiscale GSM2: temporal evolution of lesions</vt:lpstr>
      <vt:lpstr>The multiscale GSM2: the DNA damage </vt:lpstr>
      <vt:lpstr>The multiscale GSM2: the workflow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multiscale extension of the Generalized Stochastic Microdosimetric Model (GSM2)</dc:title>
  <dc:creator>Account Microsoft</dc:creator>
  <cp:lastModifiedBy>Account Microsoft</cp:lastModifiedBy>
  <cp:revision>182</cp:revision>
  <dcterms:created xsi:type="dcterms:W3CDTF">2022-07-14T13:07:25Z</dcterms:created>
  <dcterms:modified xsi:type="dcterms:W3CDTF">2022-09-27T12:09:31Z</dcterms:modified>
</cp:coreProperties>
</file>