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59" r:id="rId4"/>
    <p:sldId id="268" r:id="rId5"/>
    <p:sldId id="271" r:id="rId6"/>
    <p:sldId id="261" r:id="rId7"/>
    <p:sldId id="305" r:id="rId8"/>
    <p:sldId id="298" r:id="rId9"/>
    <p:sldId id="306" r:id="rId10"/>
    <p:sldId id="283" r:id="rId11"/>
    <p:sldId id="287" r:id="rId12"/>
    <p:sldId id="304" r:id="rId13"/>
    <p:sldId id="299" r:id="rId14"/>
    <p:sldId id="307" r:id="rId15"/>
    <p:sldId id="262" r:id="rId16"/>
    <p:sldId id="263" r:id="rId17"/>
    <p:sldId id="292" r:id="rId18"/>
    <p:sldId id="257" r:id="rId1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873CEB49-4559-4FE5-B2E2-CB28863CC28B}">
          <p14:sldIdLst>
            <p14:sldId id="256"/>
          </p14:sldIdLst>
        </p14:section>
        <p14:section name="Outline" id="{A9BF844B-0F8A-43A2-B240-DD1BFFFFAC71}">
          <p14:sldIdLst>
            <p14:sldId id="258"/>
          </p14:sldIdLst>
        </p14:section>
        <p14:section name="Introduction" id="{B411F566-7577-4A23-B5F8-170A7D40468E}">
          <p14:sldIdLst>
            <p14:sldId id="259"/>
            <p14:sldId id="268"/>
            <p14:sldId id="271"/>
          </p14:sldIdLst>
        </p14:section>
        <p14:section name="Homogeneous Chemical Stage" id="{D55BB16B-F2C6-4AB4-B309-1C2961EA145A}">
          <p14:sldIdLst>
            <p14:sldId id="261"/>
            <p14:sldId id="305"/>
            <p14:sldId id="298"/>
            <p14:sldId id="306"/>
            <p14:sldId id="283"/>
          </p14:sldIdLst>
        </p14:section>
        <p14:section name="Results" id="{0ACAF07B-CA1B-4B04-B6FB-F54AED6F1E6F}">
          <p14:sldIdLst>
            <p14:sldId id="287"/>
            <p14:sldId id="304"/>
            <p14:sldId id="299"/>
            <p14:sldId id="307"/>
            <p14:sldId id="262"/>
          </p14:sldIdLst>
        </p14:section>
        <p14:section name="Outlook" id="{4C3C5B36-51A7-4B4A-9247-7A4CEE258EF0}">
          <p14:sldIdLst>
            <p14:sldId id="263"/>
          </p14:sldIdLst>
        </p14:section>
        <p14:section name="Acknowledgements" id="{754821A1-0E36-4466-B09C-81940F894958}">
          <p14:sldIdLst>
            <p14:sldId id="292"/>
          </p14:sldIdLst>
        </p14:section>
        <p14:section name="Backup" id="{C4778871-F295-4FB2-BC62-910FDBFD0ADB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55" autoAdjust="0"/>
  </p:normalViewPr>
  <p:slideViewPr>
    <p:cSldViewPr snapToGrid="0" snapToObjects="1">
      <p:cViewPr varScale="1">
        <p:scale>
          <a:sx n="83" d="100"/>
          <a:sy n="83" d="100"/>
        </p:scale>
        <p:origin x="893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Section name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27.09.2022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Section name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27.09.2022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G. Camazzola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G. Camazzola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00" y="6560611"/>
            <a:ext cx="48383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G. Camazzola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20285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00" y="6560611"/>
            <a:ext cx="48256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G. Camazzola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6675" y="3323895"/>
            <a:ext cx="7330649" cy="1138461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Towards the homogeneous chemical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stage of radiation damage: new extension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of the TRAX-CHEM code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525822"/>
            <a:ext cx="6400800" cy="1138461"/>
          </a:xfrm>
        </p:spPr>
        <p:txBody>
          <a:bodyPr>
            <a:noAutofit/>
          </a:bodyPr>
          <a:lstStyle/>
          <a:p>
            <a:r>
              <a:rPr lang="de-DE" sz="1600" dirty="0"/>
              <a:t>Gianmarco Camazzola</a:t>
            </a:r>
          </a:p>
          <a:p>
            <a:r>
              <a:rPr lang="de-DE" sz="1600" dirty="0"/>
              <a:t>Heidelberg University</a:t>
            </a:r>
            <a:br>
              <a:rPr lang="de-DE" sz="1600" dirty="0"/>
            </a:br>
            <a:br>
              <a:rPr lang="de-DE" sz="1600" dirty="0"/>
            </a:br>
            <a:r>
              <a:rPr lang="de-DE" sz="1600" dirty="0"/>
              <a:t>FRIDA </a:t>
            </a:r>
            <a:r>
              <a:rPr lang="de-DE" sz="1600" dirty="0" err="1"/>
              <a:t>meeting</a:t>
            </a:r>
            <a:r>
              <a:rPr lang="de-DE" sz="1600" dirty="0"/>
              <a:t> – 27/09/2022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0A8C1-BA23-4B67-937D-FBC69F180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2.b Code </a:t>
            </a:r>
            <a:r>
              <a:rPr lang="it-IT" dirty="0" err="1">
                <a:solidFill>
                  <a:schemeClr val="tx1"/>
                </a:solidFill>
              </a:rPr>
              <a:t>Implementation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EC3093-84AF-4D1B-9C24-83136267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0CFC4E-665C-4BA1-97AB-835C21A2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2. Homogeneous Chemical Stage    G. Camazzola    g.camazzola@gsi.de</a:t>
            </a:r>
            <a:endParaRPr lang="de-DE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4A7E6313-0B86-4C6B-A74D-4F6D384D7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200" y="1678472"/>
            <a:ext cx="8211600" cy="461483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000" dirty="0">
                <a:solidFill>
                  <a:schemeClr val="tx1"/>
                </a:solidFill>
              </a:rPr>
              <a:t>New Reaction-Diffusion Model</a:t>
            </a:r>
            <a:endParaRPr lang="en-GB" sz="16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</a:rPr>
              <a:t>Spatial information conversion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</a:rPr>
              <a:t>New diffusion and reactions approaches with concentration distributions</a:t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tx1"/>
                </a:solidFill>
              </a:rPr>
              <a:t>Validation in Water</a:t>
            </a:r>
            <a:endParaRPr lang="en-GB" sz="16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</a:rPr>
              <a:t>Prove validity of new approaches with TRAX-CHEM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1600" dirty="0">
                <a:solidFill>
                  <a:schemeClr val="tx1"/>
                </a:solidFill>
              </a:rPr>
              <a:t>Find optimal transition time between TRAX-CHEM &amp; extension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tx1"/>
                </a:solidFill>
              </a:rPr>
              <a:t>Benchmark with experimental data</a:t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tx1"/>
                </a:solidFill>
              </a:rPr>
              <a:t>Accounting for the Biological Environment</a:t>
            </a:r>
            <a:endParaRPr lang="en-GB" sz="16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tx1"/>
                </a:solidFill>
              </a:rPr>
              <a:t>Classes of background species to include (in progress)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sz="1600" dirty="0">
                <a:solidFill>
                  <a:schemeClr val="tx1"/>
                </a:solidFill>
              </a:rPr>
              <a:t>Introduction of pH &amp; considerations on acid-base pairs (in progress)</a:t>
            </a:r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tx1"/>
                </a:solidFill>
              </a:rPr>
              <a:t>Applications (outlook): LET effects, target oxygenation, FLASH dose rates</a:t>
            </a:r>
          </a:p>
        </p:txBody>
      </p:sp>
    </p:spTree>
    <p:extLst>
      <p:ext uri="{BB962C8B-B14F-4D97-AF65-F5344CB8AC3E}">
        <p14:creationId xmlns:p14="http://schemas.microsoft.com/office/powerpoint/2010/main" val="1089227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4A80A9-F98B-4A6D-94C0-A94DD0E6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184365"/>
            <a:ext cx="6393871" cy="874527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3.a New Reaction-</a:t>
            </a:r>
            <a:r>
              <a:rPr lang="it-IT" dirty="0" err="1">
                <a:solidFill>
                  <a:schemeClr val="tx1"/>
                </a:solidFill>
              </a:rPr>
              <a:t>Diffusion</a:t>
            </a:r>
            <a:r>
              <a:rPr lang="it-IT" dirty="0">
                <a:solidFill>
                  <a:schemeClr val="tx1"/>
                </a:solidFill>
              </a:rPr>
              <a:t> Model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FC6D90-C9D3-4751-9C98-5EF7D077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87AAE4-7CAC-41FA-9400-7821B6BE1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pt-BR"/>
              <a:t>3. Results    G. Camazzola    g.camazzola@gsi.de</a:t>
            </a:r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72807-EB76-4B70-AA58-418571A2E9CB}"/>
              </a:ext>
            </a:extLst>
          </p:cNvPr>
          <p:cNvSpPr txBox="1"/>
          <p:nvPr/>
        </p:nvSpPr>
        <p:spPr>
          <a:xfrm>
            <a:off x="0" y="3024921"/>
            <a:ext cx="3354423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buClr>
                <a:srgbClr val="FDBB63"/>
              </a:buClr>
            </a:pPr>
            <a:r>
              <a:rPr lang="en-GB" sz="1600" b="1" dirty="0">
                <a:solidFill>
                  <a:srgbClr val="FDBB63"/>
                </a:solidFill>
              </a:rPr>
              <a:t>Spatial information conversion</a:t>
            </a:r>
            <a:endParaRPr lang="en-GB" sz="1600" dirty="0"/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Primary projectile: 500 keV electron beam in 1% pO2</a:t>
            </a:r>
            <a:br>
              <a:rPr lang="en-GB" sz="1600" dirty="0"/>
            </a:br>
            <a:r>
              <a:rPr lang="en-GB" sz="1600" dirty="0"/>
              <a:t>water target</a:t>
            </a:r>
            <a:br>
              <a:rPr lang="en-GB" sz="1600" dirty="0"/>
            </a:br>
            <a:endParaRPr lang="en-GB" sz="1600" dirty="0"/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Example of starting data</a:t>
            </a:r>
          </a:p>
        </p:txBody>
      </p:sp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285B9A68-3358-48BA-AC7E-A1F14A66A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6" r="7373"/>
          <a:stretch/>
        </p:blipFill>
        <p:spPr>
          <a:xfrm>
            <a:off x="3278397" y="2075375"/>
            <a:ext cx="5865603" cy="34687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6879BB-6357-47D8-97F6-B931AD4A9415}"/>
              </a:ext>
            </a:extLst>
          </p:cNvPr>
          <p:cNvGrpSpPr/>
          <p:nvPr/>
        </p:nvGrpSpPr>
        <p:grpSpPr>
          <a:xfrm>
            <a:off x="7116453" y="2420705"/>
            <a:ext cx="1806859" cy="1827722"/>
            <a:chOff x="3391322" y="3885296"/>
            <a:chExt cx="2667908" cy="26987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CFE3B8-FDB4-49A2-8DFF-E75078E5B489}"/>
                </a:ext>
              </a:extLst>
            </p:cNvPr>
            <p:cNvGrpSpPr/>
            <p:nvPr/>
          </p:nvGrpSpPr>
          <p:grpSpPr>
            <a:xfrm>
              <a:off x="3391322" y="3994356"/>
              <a:ext cx="2589653" cy="2589653"/>
              <a:chOff x="3889420" y="1892413"/>
              <a:chExt cx="1429555" cy="1429555"/>
            </a:xfrm>
          </p:grpSpPr>
          <p:pic>
            <p:nvPicPr>
              <p:cNvPr id="12" name="Picture 11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B4FB9D9E-01A7-4309-BE53-A5A5EF367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04783" y="2094237"/>
                <a:ext cx="1134433" cy="1047682"/>
              </a:xfrm>
              <a:prstGeom prst="rect">
                <a:avLst/>
              </a:prstGeom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21E5862-73A4-45D1-A7F4-68943BCCC39B}"/>
                  </a:ext>
                </a:extLst>
              </p:cNvPr>
              <p:cNvCxnSpPr/>
              <p:nvPr/>
            </p:nvCxnSpPr>
            <p:spPr>
              <a:xfrm>
                <a:off x="3889420" y="2639387"/>
                <a:ext cx="14295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E7E991A-D000-454A-986C-94247B91715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835759" y="2607191"/>
                <a:ext cx="14295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67A501-DE0F-4843-A03C-7DD85F9D0FC6}"/>
                </a:ext>
              </a:extLst>
            </p:cNvPr>
            <p:cNvSpPr txBox="1"/>
            <p:nvPr/>
          </p:nvSpPr>
          <p:spPr>
            <a:xfrm>
              <a:off x="4569256" y="3885296"/>
              <a:ext cx="258618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it-IT" sz="1200" dirty="0">
                  <a:solidFill>
                    <a:schemeClr val="tx1">
                      <a:alpha val="25000"/>
                    </a:schemeClr>
                  </a:solidFill>
                </a:rPr>
                <a:t>y</a:t>
              </a:r>
              <a:endParaRPr lang="en-GB" sz="1200" dirty="0">
                <a:solidFill>
                  <a:schemeClr val="tx1">
                    <a:alpha val="25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611D38-270C-43F4-90AF-5910FE29167E}"/>
                </a:ext>
              </a:extLst>
            </p:cNvPr>
            <p:cNvSpPr txBox="1"/>
            <p:nvPr/>
          </p:nvSpPr>
          <p:spPr>
            <a:xfrm>
              <a:off x="5800612" y="5070508"/>
              <a:ext cx="258618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it-IT" sz="1200" dirty="0">
                  <a:solidFill>
                    <a:schemeClr val="tx1">
                      <a:alpha val="25000"/>
                    </a:schemeClr>
                  </a:solidFill>
                </a:rPr>
                <a:t>x</a:t>
              </a:r>
              <a:endParaRPr lang="en-GB" sz="1200" dirty="0">
                <a:solidFill>
                  <a:schemeClr val="tx1">
                    <a:alpha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036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1DDE208A-5A5A-488D-B7BC-C3F577BC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33"/>
          <a:stretch/>
        </p:blipFill>
        <p:spPr>
          <a:xfrm>
            <a:off x="3138771" y="3933014"/>
            <a:ext cx="2866460" cy="267355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64A80A9-F98B-4A6D-94C0-A94DD0E6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184365"/>
            <a:ext cx="6393871" cy="874527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3.a New Reaction-</a:t>
            </a:r>
            <a:r>
              <a:rPr lang="it-IT" dirty="0" err="1">
                <a:solidFill>
                  <a:schemeClr val="tx1"/>
                </a:solidFill>
              </a:rPr>
              <a:t>Diffusion</a:t>
            </a:r>
            <a:r>
              <a:rPr lang="it-IT" dirty="0">
                <a:solidFill>
                  <a:schemeClr val="tx1"/>
                </a:solidFill>
              </a:rPr>
              <a:t> Model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FC6D90-C9D3-4751-9C98-5EF7D077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87AAE4-7CAC-41FA-9400-7821B6BE1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pt-BR"/>
              <a:t>3. Results    G. Camazzola    g.camazzola@gsi.de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20F2F7-2B8E-41B9-BB11-BD8468F5A9C5}"/>
                  </a:ext>
                </a:extLst>
              </p:cNvPr>
              <p:cNvSpPr txBox="1"/>
              <p:nvPr/>
            </p:nvSpPr>
            <p:spPr>
              <a:xfrm>
                <a:off x="2" y="1201358"/>
                <a:ext cx="4571998" cy="2697598"/>
              </a:xfrm>
              <a:prstGeom prst="rect">
                <a:avLst/>
              </a:prstGeom>
              <a:ln w="12700">
                <a:noFill/>
                <a:prstDash val="dash"/>
              </a:ln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>
                  <a:buClr>
                    <a:srgbClr val="FDBB63"/>
                  </a:buClr>
                </a:pPr>
                <a:r>
                  <a:rPr lang="it-IT" sz="1600" b="1" dirty="0">
                    <a:solidFill>
                      <a:srgbClr val="FDBB63"/>
                    </a:solidFill>
                  </a:rPr>
                  <a:t>Diffusion </a:t>
                </a:r>
                <a:r>
                  <a:rPr lang="it-IT" sz="1600" b="1" dirty="0" err="1">
                    <a:solidFill>
                      <a:srgbClr val="FDBB63"/>
                    </a:solidFill>
                  </a:rPr>
                  <a:t>development</a:t>
                </a:r>
                <a:r>
                  <a:rPr lang="it-IT" sz="1600" b="1" dirty="0">
                    <a:solidFill>
                      <a:srgbClr val="FDBB63"/>
                    </a:solidFill>
                  </a:rPr>
                  <a:t> – Matrix </a:t>
                </a:r>
                <a:r>
                  <a:rPr lang="it-IT" sz="1600" b="1" dirty="0" err="1">
                    <a:solidFill>
                      <a:srgbClr val="FDBB63"/>
                    </a:solidFill>
                  </a:rPr>
                  <a:t>approach</a:t>
                </a:r>
                <a:endParaRPr lang="it-IT" sz="1600" dirty="0"/>
              </a:p>
              <a:p>
                <a:pPr>
                  <a:buClr>
                    <a:srgbClr val="FDBB63"/>
                  </a:buClr>
                </a:pPr>
                <a:br>
                  <a:rPr lang="it-IT" sz="1600" dirty="0"/>
                </a:br>
                <a:r>
                  <a:rPr lang="it-IT" sz="1600" dirty="0" err="1"/>
                  <a:t>Given</a:t>
                </a:r>
                <a:r>
                  <a:rPr lang="it-IT" sz="1600" dirty="0">
                    <a:ea typeface="Cambria Math" panose="02040503050406030204" pitchFamily="18" charset="0"/>
                  </a:rPr>
                  <a:t> the </a:t>
                </a:r>
                <a:r>
                  <a:rPr lang="it-IT" sz="1600" dirty="0" err="1">
                    <a:ea typeface="Cambria Math" panose="02040503050406030204" pitchFamily="18" charset="0"/>
                  </a:rPr>
                  <a:t>boundary</a:t>
                </a:r>
                <a:r>
                  <a:rPr lang="it-IT" sz="1600" dirty="0">
                    <a:ea typeface="Cambria Math" panose="02040503050406030204" pitchFamily="18" charset="0"/>
                  </a:rPr>
                  <a:t> </a:t>
                </a:r>
                <a:r>
                  <a:rPr lang="it-IT" sz="1600" dirty="0" err="1">
                    <a:ea typeface="Cambria Math" panose="02040503050406030204" pitchFamily="18" charset="0"/>
                  </a:rPr>
                  <a:t>value</a:t>
                </a:r>
                <a:r>
                  <a:rPr lang="it-IT" sz="1600" dirty="0">
                    <a:ea typeface="Cambria Math" panose="02040503050406030204" pitchFamily="18" charset="0"/>
                  </a:rPr>
                  <a:t> </a:t>
                </a:r>
                <a:r>
                  <a:rPr lang="it-IT" sz="1600" dirty="0" err="1">
                    <a:ea typeface="Cambria Math" panose="02040503050406030204" pitchFamily="18" charset="0"/>
                  </a:rPr>
                  <a:t>problem</a:t>
                </a:r>
                <a:r>
                  <a:rPr lang="it-IT" sz="1600" dirty="0">
                    <a:ea typeface="Cambria Math" panose="02040503050406030204" pitchFamily="18" charset="0"/>
                  </a:rPr>
                  <a:t> (</a:t>
                </a:r>
                <a:r>
                  <a:rPr lang="it-IT" sz="1600" dirty="0" err="1">
                    <a:ea typeface="Cambria Math" panose="02040503050406030204" pitchFamily="18" charset="0"/>
                  </a:rPr>
                  <a:t>Fick’s</a:t>
                </a:r>
                <a:r>
                  <a:rPr lang="it-IT" sz="1600" dirty="0">
                    <a:ea typeface="Cambria Math" panose="02040503050406030204" pitchFamily="18" charset="0"/>
                  </a:rPr>
                  <a:t> II </a:t>
                </a:r>
                <a:r>
                  <a:rPr lang="it-IT" sz="1600" dirty="0" err="1">
                    <a:ea typeface="Cambria Math" panose="02040503050406030204" pitchFamily="18" charset="0"/>
                  </a:rPr>
                  <a:t>law</a:t>
                </a:r>
                <a:r>
                  <a:rPr lang="it-IT" sz="1600" dirty="0">
                    <a:ea typeface="Cambria Math" panose="02040503050406030204" pitchFamily="18" charset="0"/>
                  </a:rPr>
                  <a:t>)</a:t>
                </a:r>
                <a:br>
                  <a:rPr lang="it-IT" sz="1600" b="0" dirty="0">
                    <a:ea typeface="Cambria Math" panose="02040503050406030204" pitchFamily="18" charset="0"/>
                  </a:rPr>
                </a:br>
                <a:endParaRPr lang="it-IT" sz="1600" b="0" i="0" dirty="0">
                  <a:ea typeface="Cambria Math" panose="02040503050406030204" pitchFamily="18" charset="0"/>
                </a:endParaRPr>
              </a:p>
              <a:p>
                <a:pPr algn="ctr">
                  <a:buClr>
                    <a:srgbClr val="FDBB63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it-IT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sSubSup>
                      <m:sSubSupPr>
                        <m:ctrlP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begChr m:val="["/>
                        <m:endChr m:val="]"/>
                        <m:ctrlP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]=0</m:t>
                    </m:r>
                  </m:oMath>
                </a14:m>
                <a:r>
                  <a:rPr lang="it-IT" sz="1600" b="0" dirty="0"/>
                  <a:t> </a:t>
                </a:r>
              </a:p>
              <a:p>
                <a:pPr algn="ctr">
                  <a:buClr>
                    <a:srgbClr val="FDBB63"/>
                  </a:buClr>
                </a:pPr>
                <a:endParaRPr lang="it-IT" sz="1600" b="0" dirty="0"/>
              </a:p>
              <a:p>
                <a:pPr>
                  <a:buClr>
                    <a:srgbClr val="FDBB63"/>
                  </a:buClr>
                </a:pPr>
                <a:r>
                  <a:rPr lang="it-IT" sz="1600" b="0" dirty="0"/>
                  <a:t>by </a:t>
                </a:r>
                <a:r>
                  <a:rPr lang="it-IT" sz="1600" b="0" dirty="0" err="1"/>
                  <a:t>approximating</a:t>
                </a:r>
                <a:r>
                  <a:rPr lang="it-IT" sz="1600" b="0" dirty="0"/>
                  <a:t> the </a:t>
                </a:r>
                <a:r>
                  <a:rPr lang="it-IT" sz="1600" b="0" dirty="0" err="1"/>
                  <a:t>derivatives</a:t>
                </a:r>
                <a:r>
                  <a:rPr lang="it-IT" sz="1600" b="0" dirty="0"/>
                  <a:t>, can </a:t>
                </a:r>
                <a:r>
                  <a:rPr lang="it-IT" sz="1600" b="0" dirty="0" err="1"/>
                  <a:t>recast</a:t>
                </a:r>
                <a:r>
                  <a:rPr lang="it-IT" sz="1600" b="0" dirty="0"/>
                  <a:t> </a:t>
                </a:r>
                <a:r>
                  <a:rPr lang="it-IT" sz="1600" b="0" dirty="0" err="1"/>
                  <a:t>it</a:t>
                </a:r>
                <a:r>
                  <a:rPr lang="it-IT" sz="1600" b="0" dirty="0"/>
                  <a:t> in a </a:t>
                </a:r>
                <a:r>
                  <a:rPr lang="it-IT" sz="1600" b="0" dirty="0" err="1"/>
                  <a:t>matrix</a:t>
                </a:r>
                <a:r>
                  <a:rPr lang="it-IT" sz="1600" b="0" dirty="0"/>
                  <a:t> (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sz="1600" b="0" dirty="0"/>
                  <a:t>) </a:t>
                </a:r>
                <a:r>
                  <a:rPr lang="it-IT" sz="1600" b="0" dirty="0" err="1"/>
                  <a:t>representation</a:t>
                </a:r>
                <a:br>
                  <a:rPr lang="it-IT" sz="1600" b="0" dirty="0"/>
                </a:br>
                <a:br>
                  <a:rPr lang="it-IT" sz="1600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b>
                              </m:s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it-IT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20F2F7-2B8E-41B9-BB11-BD8468F5A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" y="1201358"/>
                <a:ext cx="4571998" cy="2697598"/>
              </a:xfrm>
              <a:prstGeom prst="rect">
                <a:avLst/>
              </a:prstGeom>
              <a:blipFill>
                <a:blip r:embed="rId3"/>
                <a:stretch>
                  <a:fillRect l="-667" t="-677" r="-800"/>
                </a:stretch>
              </a:blipFill>
              <a:ln w="12700">
                <a:noFill/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84723A-1A83-4D30-96B4-2785B37700AD}"/>
                  </a:ext>
                </a:extLst>
              </p:cNvPr>
              <p:cNvSpPr txBox="1"/>
              <p:nvPr/>
            </p:nvSpPr>
            <p:spPr>
              <a:xfrm>
                <a:off x="4849093" y="1201358"/>
                <a:ext cx="4294800" cy="2696400"/>
              </a:xfrm>
              <a:prstGeom prst="rect">
                <a:avLst/>
              </a:prstGeom>
              <a:ln w="12700">
                <a:noFill/>
                <a:prstDash val="dash"/>
              </a:ln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>
                  <a:buClr>
                    <a:srgbClr val="FDBB63"/>
                  </a:buClr>
                </a:pPr>
                <a:r>
                  <a:rPr lang="it-IT" sz="1600" b="1" dirty="0">
                    <a:solidFill>
                      <a:srgbClr val="FDBB63"/>
                    </a:solidFill>
                  </a:rPr>
                  <a:t>Reactions </a:t>
                </a:r>
                <a:r>
                  <a:rPr lang="it-IT" sz="1600" b="1" dirty="0" err="1">
                    <a:solidFill>
                      <a:srgbClr val="FDBB63"/>
                    </a:solidFill>
                  </a:rPr>
                  <a:t>development</a:t>
                </a:r>
                <a:br>
                  <a:rPr lang="it-IT" sz="1600" b="1" dirty="0">
                    <a:solidFill>
                      <a:srgbClr val="FDBB63"/>
                    </a:solidFill>
                  </a:rPr>
                </a:br>
                <a:endParaRPr lang="it-IT" sz="1600" dirty="0"/>
              </a:p>
              <a:p>
                <a:pPr>
                  <a:buClr>
                    <a:srgbClr val="FDBB63"/>
                  </a:buClr>
                </a:pPr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Given a </a:t>
                </a:r>
                <a:r>
                  <a:rPr lang="it-IT" sz="16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simple</a:t>
                </a:r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reaction</a:t>
                </a:r>
                <a:r>
                  <a:rPr lang="it-IT" sz="1600" dirty="0">
                    <a:ea typeface="Cambria Math" panose="02040503050406030204" pitchFamily="18" charset="0"/>
                  </a:rPr>
                  <a:t> </a:t>
                </a:r>
              </a:p>
              <a:p>
                <a:pPr>
                  <a:buClr>
                    <a:srgbClr val="FDBB63"/>
                  </a:buClr>
                </a:pPr>
                <a:endParaRPr lang="it-IT" sz="16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buClr>
                    <a:srgbClr val="FDBB63"/>
                  </a:buClr>
                </a:pP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, rate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][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endParaRPr lang="it-IT" sz="16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algn="ctr">
                  <a:buClr>
                    <a:srgbClr val="FDBB63"/>
                  </a:buClr>
                </a:pPr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>
                  <a:buClr>
                    <a:srgbClr val="FDBB63"/>
                  </a:buClr>
                </a:pPr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for </a:t>
                </a:r>
                <a:r>
                  <a:rPr lang="it-IT" sz="16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species</a:t>
                </a:r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A </a:t>
                </a:r>
                <a:r>
                  <a:rPr lang="it-IT" sz="16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at</a:t>
                </a:r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time step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have</a:t>
                </a:r>
              </a:p>
              <a:p>
                <a:pPr>
                  <a:buClr>
                    <a:srgbClr val="FDBB63"/>
                  </a:buClr>
                </a:pPr>
                <a:endParaRPr lang="it-IT" sz="16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buClr>
                    <a:srgbClr val="FDBB63"/>
                  </a:buClr>
                </a:pP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br>
                  <a:rPr lang="it-IT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+∆</m:t>
                      </m:r>
                      <m:r>
                        <a:rPr lang="it-IT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it-IT" sz="16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84723A-1A83-4D30-96B4-2785B3770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093" y="1201358"/>
                <a:ext cx="4294800" cy="2696400"/>
              </a:xfrm>
              <a:prstGeom prst="rect">
                <a:avLst/>
              </a:prstGeom>
              <a:blipFill>
                <a:blip r:embed="rId4"/>
                <a:stretch>
                  <a:fillRect l="-709" t="-679"/>
                </a:stretch>
              </a:blipFill>
              <a:ln w="12700">
                <a:noFill/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144E983-B1D5-4500-964F-1637BCC41421}"/>
              </a:ext>
            </a:extLst>
          </p:cNvPr>
          <p:cNvSpPr txBox="1"/>
          <p:nvPr/>
        </p:nvSpPr>
        <p:spPr>
          <a:xfrm>
            <a:off x="0" y="6268012"/>
            <a:ext cx="3435927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600" dirty="0">
                <a:solidFill>
                  <a:srgbClr val="FDBB63"/>
                </a:solidFill>
              </a:rPr>
              <a:t>Figure: </a:t>
            </a:r>
            <a:r>
              <a:rPr lang="en-GB" sz="1400" i="1" dirty="0"/>
              <a:t>Courtesy of </a:t>
            </a:r>
            <a:r>
              <a:rPr lang="en-GB" sz="1400" i="1" dirty="0" err="1"/>
              <a:t>Dr.</a:t>
            </a:r>
            <a:r>
              <a:rPr lang="en-GB" sz="1400" i="1" dirty="0"/>
              <a:t> Daria </a:t>
            </a:r>
            <a:r>
              <a:rPr lang="en-GB" sz="1400" i="1" dirty="0" err="1"/>
              <a:t>Boscolo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7696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FC6D90-C9D3-4751-9C98-5EF7D077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87AAE4-7CAC-41FA-9400-7821B6BE1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pt-BR"/>
              <a:t>3. Results    G. Camazzola    g.camazzola@gsi.de</a:t>
            </a:r>
            <a:endParaRPr lang="de-DE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8BF9E2F-C51B-4013-B3F1-702B7C76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1335"/>
            <a:ext cx="6412344" cy="787557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3.b </a:t>
            </a:r>
            <a:r>
              <a:rPr lang="it-IT" dirty="0" err="1">
                <a:solidFill>
                  <a:schemeClr val="tx1"/>
                </a:solidFill>
              </a:rPr>
              <a:t>Validation</a:t>
            </a:r>
            <a:r>
              <a:rPr lang="it-IT" dirty="0">
                <a:solidFill>
                  <a:schemeClr val="tx1"/>
                </a:solidFill>
              </a:rPr>
              <a:t> in 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27EF1-FE24-43D2-8162-758D770577E0}"/>
              </a:ext>
            </a:extLst>
          </p:cNvPr>
          <p:cNvSpPr txBox="1"/>
          <p:nvPr/>
        </p:nvSpPr>
        <p:spPr>
          <a:xfrm>
            <a:off x="1240" y="1534448"/>
            <a:ext cx="8054869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2000" dirty="0"/>
              <a:t>Full reaction-</a:t>
            </a:r>
            <a:r>
              <a:rPr lang="it-IT" sz="2000" dirty="0" err="1"/>
              <a:t>diffusion</a:t>
            </a:r>
            <a:r>
              <a:rPr lang="it-IT" sz="2000" dirty="0"/>
              <a:t> </a:t>
            </a:r>
            <a:r>
              <a:rPr lang="it-IT" sz="2000" dirty="0" err="1"/>
              <a:t>approach</a:t>
            </a:r>
            <a:r>
              <a:rPr lang="it-IT" sz="2000" dirty="0"/>
              <a:t> vs. TRAX-CHEM</a:t>
            </a:r>
            <a:endParaRPr lang="it-IT" sz="2000" baseline="30000" dirty="0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BCD92A0C-24C9-42C1-A75B-085486D00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43" y="2365278"/>
            <a:ext cx="8686513" cy="42346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4BB875-756E-4C51-86D8-DE6495795CA4}"/>
              </a:ext>
            </a:extLst>
          </p:cNvPr>
          <p:cNvSpPr txBox="1"/>
          <p:nvPr/>
        </p:nvSpPr>
        <p:spPr>
          <a:xfrm>
            <a:off x="6132948" y="1205130"/>
            <a:ext cx="3011052" cy="58477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600" i="1" dirty="0" err="1"/>
              <a:t>Computational</a:t>
            </a:r>
            <a:r>
              <a:rPr lang="it-IT" sz="1600" i="1" dirty="0"/>
              <a:t> time </a:t>
            </a:r>
            <a:r>
              <a:rPr lang="it-IT" sz="1600" i="1" dirty="0" err="1"/>
              <a:t>required</a:t>
            </a:r>
            <a:endParaRPr lang="it-IT" sz="1600" i="1" dirty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TRAX-CHEM (5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r>
              <a:rPr lang="it-IT" sz="1600" dirty="0">
                <a:cs typeface="Times New Roman" panose="02020603050405020304" pitchFamily="18" charset="0"/>
              </a:rPr>
              <a:t>≈ 19hrs</a:t>
            </a:r>
            <a:endParaRPr lang="en-GB" sz="1600" dirty="0"/>
          </a:p>
        </p:txBody>
      </p:sp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88B430B8-89EB-4E8F-BAA8-C5E48F2BE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00" y="2365200"/>
            <a:ext cx="8686513" cy="423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C1E6FD4-2557-4E43-A7A9-90D8BBF15520}"/>
              </a:ext>
            </a:extLst>
          </p:cNvPr>
          <p:cNvSpPr txBox="1"/>
          <p:nvPr/>
        </p:nvSpPr>
        <p:spPr>
          <a:xfrm>
            <a:off x="6132946" y="1206000"/>
            <a:ext cx="3011052" cy="83099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600" i="1" dirty="0" err="1"/>
              <a:t>Computational</a:t>
            </a:r>
            <a:r>
              <a:rPr lang="it-IT" sz="1600" i="1" dirty="0"/>
              <a:t> time </a:t>
            </a:r>
            <a:r>
              <a:rPr lang="it-IT" sz="1600" i="1" dirty="0" err="1"/>
              <a:t>required</a:t>
            </a:r>
            <a:endParaRPr lang="it-IT" sz="1600" i="1" dirty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TRAX-CHEM (5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r>
              <a:rPr lang="it-IT" sz="1600" dirty="0">
                <a:cs typeface="Times New Roman" panose="02020603050405020304" pitchFamily="18" charset="0"/>
              </a:rPr>
              <a:t>≈ 19hrs</a:t>
            </a: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Extension (5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r>
              <a:rPr lang="it-IT" sz="1600" dirty="0">
                <a:cs typeface="Times New Roman" panose="02020603050405020304" pitchFamily="18" charset="0"/>
              </a:rPr>
              <a:t>≈</a:t>
            </a:r>
            <a:r>
              <a:rPr lang="it-IT" sz="1600" dirty="0"/>
              <a:t> 28s</a:t>
            </a:r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4D4645-D193-4875-AD7B-98C10A2B4B57}"/>
              </a:ext>
            </a:extLst>
          </p:cNvPr>
          <p:cNvSpPr txBox="1"/>
          <p:nvPr/>
        </p:nvSpPr>
        <p:spPr>
          <a:xfrm>
            <a:off x="6134400" y="1206000"/>
            <a:ext cx="3011052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600" i="1" dirty="0" err="1"/>
              <a:t>Computational</a:t>
            </a:r>
            <a:r>
              <a:rPr lang="it-IT" sz="1600" i="1" dirty="0"/>
              <a:t> time </a:t>
            </a:r>
            <a:r>
              <a:rPr lang="it-IT" sz="1600" i="1" dirty="0" err="1"/>
              <a:t>required</a:t>
            </a:r>
            <a:endParaRPr lang="it-IT" sz="1600" i="1" dirty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TRAX-CHEM (5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r>
              <a:rPr lang="it-IT" sz="1600" dirty="0">
                <a:cs typeface="Times New Roman" panose="02020603050405020304" pitchFamily="18" charset="0"/>
              </a:rPr>
              <a:t>≈ 19hrs</a:t>
            </a: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Extension (5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r>
              <a:rPr lang="it-IT" sz="1600" dirty="0">
                <a:cs typeface="Times New Roman" panose="02020603050405020304" pitchFamily="18" charset="0"/>
              </a:rPr>
              <a:t>≈</a:t>
            </a:r>
            <a:r>
              <a:rPr lang="it-IT" sz="1600" dirty="0"/>
              <a:t> 28s</a:t>
            </a: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Extension (20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r>
              <a:rPr lang="it-IT" sz="1600" dirty="0">
                <a:cs typeface="Times New Roman" panose="02020603050405020304" pitchFamily="18" charset="0"/>
              </a:rPr>
              <a:t>&lt;</a:t>
            </a:r>
            <a:r>
              <a:rPr lang="it-IT" sz="1600" dirty="0"/>
              <a:t> 2mins</a:t>
            </a:r>
            <a:endParaRPr lang="en-GB" sz="1600" dirty="0"/>
          </a:p>
        </p:txBody>
      </p:sp>
      <p:pic>
        <p:nvPicPr>
          <p:cNvPr id="25" name="Picture 24" descr="Chart, line chart&#10;&#10;Description automatically generated">
            <a:extLst>
              <a:ext uri="{FF2B5EF4-FFF2-40B4-BE49-F238E27FC236}">
                <a16:creationId xmlns:a16="http://schemas.microsoft.com/office/drawing/2014/main" id="{E5873D6A-8985-4737-B6E0-F0EA4A849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00" y="2365200"/>
            <a:ext cx="8686514" cy="423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FC6D90-C9D3-4751-9C98-5EF7D077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87AAE4-7CAC-41FA-9400-7821B6BE1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pt-BR"/>
              <a:t>3. Results    G. Camazzola    g.camazzola@gsi.de</a:t>
            </a:r>
            <a:endParaRPr lang="de-DE" dirty="0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B8BF9E2F-C51B-4013-B3F1-702B7C76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1335"/>
            <a:ext cx="6412344" cy="787557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3.b </a:t>
            </a:r>
            <a:r>
              <a:rPr lang="it-IT" dirty="0" err="1">
                <a:solidFill>
                  <a:schemeClr val="tx1"/>
                </a:solidFill>
              </a:rPr>
              <a:t>Validation</a:t>
            </a:r>
            <a:r>
              <a:rPr lang="it-IT" dirty="0">
                <a:solidFill>
                  <a:schemeClr val="tx1"/>
                </a:solidFill>
              </a:rPr>
              <a:t> in Water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B27EF1-FE24-43D2-8162-758D770577E0}"/>
              </a:ext>
            </a:extLst>
          </p:cNvPr>
          <p:cNvSpPr txBox="1"/>
          <p:nvPr/>
        </p:nvSpPr>
        <p:spPr>
          <a:xfrm>
            <a:off x="1240" y="1534448"/>
            <a:ext cx="8054869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2000" dirty="0"/>
              <a:t>Full reaction-</a:t>
            </a:r>
            <a:r>
              <a:rPr lang="it-IT" sz="2000" dirty="0" err="1"/>
              <a:t>diffusion</a:t>
            </a:r>
            <a:r>
              <a:rPr lang="it-IT" sz="2000" dirty="0"/>
              <a:t> </a:t>
            </a:r>
            <a:r>
              <a:rPr lang="it-IT" sz="2000" dirty="0" err="1"/>
              <a:t>approach</a:t>
            </a:r>
            <a:r>
              <a:rPr lang="it-IT" sz="2000" dirty="0"/>
              <a:t> vs. TRAX-CHEM</a:t>
            </a:r>
            <a:endParaRPr lang="it-IT" sz="2000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4BB875-756E-4C51-86D8-DE6495795CA4}"/>
              </a:ext>
            </a:extLst>
          </p:cNvPr>
          <p:cNvSpPr txBox="1"/>
          <p:nvPr/>
        </p:nvSpPr>
        <p:spPr>
          <a:xfrm>
            <a:off x="6132948" y="1205130"/>
            <a:ext cx="3011052" cy="58477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600" i="1" dirty="0" err="1"/>
              <a:t>Computational</a:t>
            </a:r>
            <a:r>
              <a:rPr lang="it-IT" sz="1600" i="1" dirty="0"/>
              <a:t> time </a:t>
            </a:r>
            <a:r>
              <a:rPr lang="it-IT" sz="1600" i="1" dirty="0" err="1"/>
              <a:t>required</a:t>
            </a:r>
            <a:endParaRPr lang="it-IT" sz="1600" i="1" dirty="0"/>
          </a:p>
          <a:p>
            <a:pPr marL="285750" indent="-285750" algn="l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TRAX-CHEM (5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r>
              <a:rPr lang="it-IT" sz="1600" dirty="0">
                <a:cs typeface="Times New Roman" panose="02020603050405020304" pitchFamily="18" charset="0"/>
              </a:rPr>
              <a:t>&gt; 1d</a:t>
            </a:r>
            <a:endParaRPr lang="en-GB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E6FD4-2557-4E43-A7A9-90D8BBF15520}"/>
              </a:ext>
            </a:extLst>
          </p:cNvPr>
          <p:cNvSpPr txBox="1"/>
          <p:nvPr/>
        </p:nvSpPr>
        <p:spPr>
          <a:xfrm>
            <a:off x="6134400" y="1206000"/>
            <a:ext cx="3011052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600" i="1" dirty="0" err="1"/>
              <a:t>Computational</a:t>
            </a:r>
            <a:r>
              <a:rPr lang="it-IT" sz="1600" i="1" dirty="0"/>
              <a:t> time </a:t>
            </a:r>
            <a:r>
              <a:rPr lang="it-IT" sz="1600" i="1" dirty="0" err="1"/>
              <a:t>required</a:t>
            </a:r>
            <a:endParaRPr lang="it-IT" sz="1600" i="1" dirty="0"/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TRAX-CHEM (5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r>
              <a:rPr lang="it-IT" sz="1600" dirty="0">
                <a:cs typeface="Times New Roman" panose="02020603050405020304" pitchFamily="18" charset="0"/>
              </a:rPr>
              <a:t>&gt; 1d</a:t>
            </a: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Extension (5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r>
              <a:rPr lang="it-IT" sz="1600" dirty="0">
                <a:cs typeface="Times New Roman" panose="02020603050405020304" pitchFamily="18" charset="0"/>
              </a:rPr>
              <a:t>≈</a:t>
            </a:r>
            <a:r>
              <a:rPr lang="it-IT" sz="1600" dirty="0"/>
              <a:t> 1min</a:t>
            </a:r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4D4645-D193-4875-AD7B-98C10A2B4B57}"/>
              </a:ext>
            </a:extLst>
          </p:cNvPr>
          <p:cNvSpPr txBox="1"/>
          <p:nvPr/>
        </p:nvSpPr>
        <p:spPr>
          <a:xfrm>
            <a:off x="6134400" y="1206000"/>
            <a:ext cx="3011052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600" i="1" dirty="0" err="1"/>
              <a:t>Computational</a:t>
            </a:r>
            <a:r>
              <a:rPr lang="it-IT" sz="1600" i="1" dirty="0"/>
              <a:t> time </a:t>
            </a:r>
            <a:r>
              <a:rPr lang="it-IT" sz="1600" i="1" dirty="0" err="1"/>
              <a:t>required</a:t>
            </a:r>
            <a:endParaRPr lang="it-IT" sz="1600" i="1" dirty="0"/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TRAX-CHEM (5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r>
              <a:rPr lang="it-IT" sz="1600" dirty="0">
                <a:cs typeface="Times New Roman" panose="02020603050405020304" pitchFamily="18" charset="0"/>
              </a:rPr>
              <a:t>&gt; 1d</a:t>
            </a: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Extension (5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r>
              <a:rPr lang="it-IT" sz="1600" dirty="0">
                <a:cs typeface="Times New Roman" panose="02020603050405020304" pitchFamily="18" charset="0"/>
              </a:rPr>
              <a:t>≈</a:t>
            </a:r>
            <a:r>
              <a:rPr lang="it-IT" sz="1600" dirty="0"/>
              <a:t> 1min</a:t>
            </a: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1600" dirty="0"/>
              <a:t>Extension (20</a:t>
            </a:r>
            <a:r>
              <a:rPr lang="el-GR" sz="1600" dirty="0"/>
              <a:t>μ</a:t>
            </a:r>
            <a:r>
              <a:rPr lang="it-IT" sz="1600" dirty="0"/>
              <a:t>s): </a:t>
            </a:r>
            <a:r>
              <a:rPr lang="it-IT" sz="1600" dirty="0">
                <a:cs typeface="Times New Roman" panose="02020603050405020304" pitchFamily="18" charset="0"/>
              </a:rPr>
              <a:t>≈</a:t>
            </a:r>
            <a:r>
              <a:rPr lang="it-IT" sz="1600" dirty="0"/>
              <a:t> 5mins</a:t>
            </a:r>
            <a:endParaRPr lang="en-GB" sz="1600" dirty="0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160C724-0959-4947-B666-D66F70861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00" y="2365200"/>
            <a:ext cx="8686513" cy="4234675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9C15F93-FF6E-4C23-A306-22F2A27B6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00" y="2365200"/>
            <a:ext cx="8686514" cy="4234676"/>
          </a:xfrm>
          <a:prstGeom prst="rect">
            <a:avLst/>
          </a:prstGeo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F928D97B-1EA2-417A-AE19-08A302C8E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00" y="2365200"/>
            <a:ext cx="8686515" cy="423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4A80A9-F98B-4A6D-94C0-A94DD0E6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1335"/>
            <a:ext cx="6067687" cy="787557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3.c The </a:t>
            </a:r>
            <a:r>
              <a:rPr lang="it-IT" dirty="0" err="1">
                <a:solidFill>
                  <a:schemeClr val="tx1"/>
                </a:solidFill>
              </a:rPr>
              <a:t>Biological</a:t>
            </a:r>
            <a:r>
              <a:rPr lang="it-IT" dirty="0">
                <a:solidFill>
                  <a:schemeClr val="tx1"/>
                </a:solidFill>
              </a:rPr>
              <a:t> Environment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FC6D90-C9D3-4751-9C98-5EF7D077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87AAE4-7CAC-41FA-9400-7821B6BE1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pt-BR"/>
              <a:t>3. Results    G. Camazzola    g.camazzola@gsi.de</a:t>
            </a:r>
            <a:endParaRPr lang="de-DE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3B38C91-1BC9-45F1-9F8C-7A3692F75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00" y="1677600"/>
            <a:ext cx="6567051" cy="3992036"/>
          </a:xfrm>
          <a:ln w="25400" cap="rnd">
            <a:noFill/>
            <a:prstDash val="dash"/>
          </a:ln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Classes of background species to include (examples)</a:t>
            </a:r>
            <a:br>
              <a:rPr lang="en-GB" sz="2000" dirty="0">
                <a:solidFill>
                  <a:schemeClr val="tx1"/>
                </a:solidFill>
              </a:rPr>
            </a:br>
            <a:endParaRPr lang="en-GB" sz="1600" i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→"/>
            </a:pPr>
            <a:r>
              <a:rPr lang="en-GB" sz="1600" i="1" dirty="0">
                <a:solidFill>
                  <a:schemeClr val="tx1"/>
                </a:solidFill>
              </a:rPr>
              <a:t>Nucleotides </a:t>
            </a:r>
            <a:r>
              <a:rPr lang="en-GB" sz="1600" dirty="0">
                <a:solidFill>
                  <a:schemeClr val="tx1"/>
                </a:solidFill>
              </a:rPr>
              <a:t>([RH] = 0.032 M)</a:t>
            </a:r>
            <a:r>
              <a:rPr lang="en-GB" sz="1600" baseline="30000" dirty="0">
                <a:solidFill>
                  <a:srgbClr val="FDBB63"/>
                </a:solidFill>
              </a:rPr>
              <a:t>1</a:t>
            </a:r>
            <a:r>
              <a:rPr lang="en-GB" sz="1600" dirty="0">
                <a:solidFill>
                  <a:schemeClr val="tx1"/>
                </a:solidFill>
              </a:rPr>
              <a:t>: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RH + OH</a:t>
            </a:r>
            <a:r>
              <a:rPr lang="en-GB" sz="1600" baseline="30000" dirty="0">
                <a:solidFill>
                  <a:schemeClr val="tx1"/>
                </a:solidFill>
              </a:rPr>
              <a:t>•</a:t>
            </a:r>
            <a:r>
              <a:rPr lang="en-GB" sz="1600" dirty="0">
                <a:solidFill>
                  <a:schemeClr val="tx1"/>
                </a:solidFill>
              </a:rPr>
              <a:t> → R</a:t>
            </a:r>
            <a:r>
              <a:rPr lang="en-GB" sz="1600" baseline="30000" dirty="0">
                <a:solidFill>
                  <a:schemeClr val="tx1"/>
                </a:solidFill>
              </a:rPr>
              <a:t>• </a:t>
            </a:r>
            <a:r>
              <a:rPr lang="en-GB" sz="1600" dirty="0">
                <a:solidFill>
                  <a:schemeClr val="tx1"/>
                </a:solidFill>
              </a:rPr>
              <a:t>+ H</a:t>
            </a:r>
            <a:r>
              <a:rPr lang="en-GB" sz="1600" baseline="-25000" dirty="0">
                <a:solidFill>
                  <a:schemeClr val="tx1"/>
                </a:solidFill>
              </a:rPr>
              <a:t>2</a:t>
            </a:r>
            <a:r>
              <a:rPr lang="en-GB" sz="1600" dirty="0">
                <a:solidFill>
                  <a:schemeClr val="tx1"/>
                </a:solidFill>
              </a:rPr>
              <a:t>O, k = 5E9 M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r>
              <a:rPr lang="en-GB" sz="1600" dirty="0">
                <a:solidFill>
                  <a:schemeClr val="tx1"/>
                </a:solidFill>
              </a:rPr>
              <a:t>s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br>
              <a:rPr lang="en-GB" sz="1600" baseline="300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RH + H</a:t>
            </a:r>
            <a:r>
              <a:rPr lang="en-GB" sz="1600" baseline="30000" dirty="0">
                <a:solidFill>
                  <a:schemeClr val="tx1"/>
                </a:solidFill>
              </a:rPr>
              <a:t>•</a:t>
            </a:r>
            <a:r>
              <a:rPr lang="en-GB" sz="1600" dirty="0">
                <a:solidFill>
                  <a:schemeClr val="tx1"/>
                </a:solidFill>
              </a:rPr>
              <a:t> → R</a:t>
            </a:r>
            <a:r>
              <a:rPr lang="en-GB" sz="1600" baseline="30000" dirty="0">
                <a:solidFill>
                  <a:schemeClr val="tx1"/>
                </a:solidFill>
              </a:rPr>
              <a:t>• </a:t>
            </a:r>
            <a:r>
              <a:rPr lang="en-GB" sz="1600" dirty="0">
                <a:solidFill>
                  <a:schemeClr val="tx1"/>
                </a:solidFill>
              </a:rPr>
              <a:t>+ H</a:t>
            </a:r>
            <a:r>
              <a:rPr lang="en-GB" sz="1600" baseline="-25000" dirty="0">
                <a:solidFill>
                  <a:schemeClr val="tx1"/>
                </a:solidFill>
              </a:rPr>
              <a:t>2</a:t>
            </a:r>
            <a:r>
              <a:rPr lang="en-GB" sz="1600" dirty="0">
                <a:solidFill>
                  <a:schemeClr val="tx1"/>
                </a:solidFill>
              </a:rPr>
              <a:t>, k = 2E8 M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r>
              <a:rPr lang="en-GB" sz="1600" dirty="0">
                <a:solidFill>
                  <a:schemeClr val="tx1"/>
                </a:solidFill>
              </a:rPr>
              <a:t>s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br>
              <a:rPr lang="en-GB" sz="1600" baseline="300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RH + </a:t>
            </a:r>
            <a:r>
              <a:rPr lang="en-GB" sz="1600" dirty="0" err="1">
                <a:solidFill>
                  <a:schemeClr val="tx1"/>
                </a:solidFill>
              </a:rPr>
              <a:t>e</a:t>
            </a:r>
            <a:r>
              <a:rPr lang="en-GB" sz="1600" baseline="-25000" dirty="0" err="1">
                <a:solidFill>
                  <a:schemeClr val="tx1"/>
                </a:solidFill>
              </a:rPr>
              <a:t>aq</a:t>
            </a:r>
            <a:r>
              <a:rPr lang="en-GB" sz="1600" baseline="30000" dirty="0">
                <a:solidFill>
                  <a:schemeClr val="tx1"/>
                </a:solidFill>
              </a:rPr>
              <a:t>-</a:t>
            </a:r>
            <a:r>
              <a:rPr lang="en-GB" sz="1600" dirty="0">
                <a:solidFill>
                  <a:schemeClr val="tx1"/>
                </a:solidFill>
              </a:rPr>
              <a:t> + H</a:t>
            </a:r>
            <a:r>
              <a:rPr lang="en-GB" sz="1600" baseline="-25000" dirty="0">
                <a:solidFill>
                  <a:schemeClr val="tx1"/>
                </a:solidFill>
              </a:rPr>
              <a:t>2</a:t>
            </a:r>
            <a:r>
              <a:rPr lang="en-GB" sz="1600" dirty="0">
                <a:solidFill>
                  <a:schemeClr val="tx1"/>
                </a:solidFill>
              </a:rPr>
              <a:t>O → R</a:t>
            </a:r>
            <a:r>
              <a:rPr lang="en-GB" sz="1600" baseline="30000" dirty="0">
                <a:solidFill>
                  <a:schemeClr val="tx1"/>
                </a:solidFill>
              </a:rPr>
              <a:t>•</a:t>
            </a:r>
            <a:r>
              <a:rPr lang="en-GB" sz="1600" dirty="0">
                <a:solidFill>
                  <a:schemeClr val="tx1"/>
                </a:solidFill>
              </a:rPr>
              <a:t> + H</a:t>
            </a:r>
            <a:r>
              <a:rPr lang="en-GB" sz="1600" baseline="-25000" dirty="0">
                <a:solidFill>
                  <a:schemeClr val="tx1"/>
                </a:solidFill>
              </a:rPr>
              <a:t>2</a:t>
            </a:r>
            <a:r>
              <a:rPr lang="en-GB" sz="1600" dirty="0">
                <a:solidFill>
                  <a:schemeClr val="tx1"/>
                </a:solidFill>
              </a:rPr>
              <a:t> + OH</a:t>
            </a:r>
            <a:r>
              <a:rPr lang="en-GB" sz="1600" baseline="30000" dirty="0">
                <a:solidFill>
                  <a:schemeClr val="tx1"/>
                </a:solidFill>
              </a:rPr>
              <a:t>-</a:t>
            </a:r>
            <a:r>
              <a:rPr lang="en-GB" sz="1600" dirty="0">
                <a:solidFill>
                  <a:schemeClr val="tx1"/>
                </a:solidFill>
              </a:rPr>
              <a:t>, k = 7E9 M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r>
              <a:rPr lang="en-GB" sz="1600" dirty="0">
                <a:solidFill>
                  <a:schemeClr val="tx1"/>
                </a:solidFill>
              </a:rPr>
              <a:t>s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br>
              <a:rPr lang="en-GB" sz="1600" i="1" dirty="0">
                <a:solidFill>
                  <a:schemeClr val="tx1"/>
                </a:solidFill>
              </a:rPr>
            </a:br>
            <a:endParaRPr lang="en-GB" sz="1600" i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→"/>
            </a:pPr>
            <a:r>
              <a:rPr lang="en-GB" sz="1600" i="1" dirty="0">
                <a:solidFill>
                  <a:schemeClr val="tx1"/>
                </a:solidFill>
              </a:rPr>
              <a:t>Lipids </a:t>
            </a:r>
            <a:r>
              <a:rPr lang="en-GB" sz="1600" dirty="0">
                <a:solidFill>
                  <a:schemeClr val="tx1"/>
                </a:solidFill>
              </a:rPr>
              <a:t>([RH] = 0.042 M)</a:t>
            </a:r>
            <a:r>
              <a:rPr lang="en-GB" sz="1600" baseline="30000" dirty="0">
                <a:solidFill>
                  <a:srgbClr val="FDBB63"/>
                </a:solidFill>
              </a:rPr>
              <a:t>2</a:t>
            </a:r>
            <a:r>
              <a:rPr lang="en-GB" sz="1600" dirty="0">
                <a:solidFill>
                  <a:schemeClr val="tx1"/>
                </a:solidFill>
              </a:rPr>
              <a:t>: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RH + OH</a:t>
            </a:r>
            <a:r>
              <a:rPr lang="en-GB" sz="1600" baseline="30000" dirty="0">
                <a:solidFill>
                  <a:schemeClr val="tx1"/>
                </a:solidFill>
              </a:rPr>
              <a:t>•</a:t>
            </a:r>
            <a:r>
              <a:rPr lang="en-GB" sz="1600" dirty="0">
                <a:solidFill>
                  <a:schemeClr val="tx1"/>
                </a:solidFill>
              </a:rPr>
              <a:t> → R</a:t>
            </a:r>
            <a:r>
              <a:rPr lang="en-GB" sz="1600" baseline="30000" dirty="0">
                <a:solidFill>
                  <a:schemeClr val="tx1"/>
                </a:solidFill>
              </a:rPr>
              <a:t>• </a:t>
            </a:r>
            <a:r>
              <a:rPr lang="en-GB" sz="1600" dirty="0">
                <a:solidFill>
                  <a:schemeClr val="tx1"/>
                </a:solidFill>
              </a:rPr>
              <a:t>+ H</a:t>
            </a:r>
            <a:r>
              <a:rPr lang="en-GB" sz="1600" baseline="-25000" dirty="0">
                <a:solidFill>
                  <a:schemeClr val="tx1"/>
                </a:solidFill>
              </a:rPr>
              <a:t>2</a:t>
            </a:r>
            <a:r>
              <a:rPr lang="en-GB" sz="1600" dirty="0">
                <a:solidFill>
                  <a:schemeClr val="tx1"/>
                </a:solidFill>
              </a:rPr>
              <a:t>O, k = 1E9 M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r>
              <a:rPr lang="en-GB" sz="1600" dirty="0">
                <a:solidFill>
                  <a:schemeClr val="tx1"/>
                </a:solidFill>
              </a:rPr>
              <a:t>s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br>
              <a:rPr lang="en-GB" sz="1600" baseline="300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(alkyl radical production)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R</a:t>
            </a:r>
            <a:r>
              <a:rPr lang="en-GB" sz="1600" baseline="30000" dirty="0">
                <a:solidFill>
                  <a:schemeClr val="tx1"/>
                </a:solidFill>
              </a:rPr>
              <a:t>•</a:t>
            </a:r>
            <a:r>
              <a:rPr lang="en-GB" sz="1600" dirty="0">
                <a:solidFill>
                  <a:schemeClr val="tx1"/>
                </a:solidFill>
              </a:rPr>
              <a:t> + O</a:t>
            </a:r>
            <a:r>
              <a:rPr lang="en-GB" sz="1600" baseline="-25000" dirty="0">
                <a:solidFill>
                  <a:schemeClr val="tx1"/>
                </a:solidFill>
              </a:rPr>
              <a:t>2</a:t>
            </a:r>
            <a:r>
              <a:rPr lang="en-GB" sz="1600" dirty="0">
                <a:solidFill>
                  <a:schemeClr val="tx1"/>
                </a:solidFill>
              </a:rPr>
              <a:t> → ROO</a:t>
            </a:r>
            <a:r>
              <a:rPr lang="en-GB" sz="1600" baseline="30000" dirty="0">
                <a:solidFill>
                  <a:schemeClr val="tx1"/>
                </a:solidFill>
              </a:rPr>
              <a:t>•</a:t>
            </a:r>
            <a:r>
              <a:rPr lang="en-GB" sz="1600" dirty="0">
                <a:solidFill>
                  <a:schemeClr val="tx1"/>
                </a:solidFill>
              </a:rPr>
              <a:t>, 1E8 M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r>
              <a:rPr lang="en-GB" sz="1600" dirty="0">
                <a:solidFill>
                  <a:schemeClr val="tx1"/>
                </a:solidFill>
              </a:rPr>
              <a:t>s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r>
              <a:rPr lang="en-GB" sz="1600" dirty="0">
                <a:solidFill>
                  <a:schemeClr val="tx1"/>
                </a:solidFill>
              </a:rPr>
              <a:t> &lt; k &lt; 1E10 M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r>
              <a:rPr lang="en-GB" sz="1600" dirty="0">
                <a:solidFill>
                  <a:schemeClr val="tx1"/>
                </a:solidFill>
              </a:rPr>
              <a:t>s</a:t>
            </a:r>
            <a:r>
              <a:rPr lang="en-GB" sz="1600" baseline="30000" dirty="0">
                <a:solidFill>
                  <a:schemeClr val="tx1"/>
                </a:solidFill>
              </a:rPr>
              <a:t>-1 </a:t>
            </a:r>
            <a:br>
              <a:rPr lang="en-GB" sz="1600" baseline="300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(organic peroxyl radical production)</a:t>
            </a:r>
            <a:br>
              <a:rPr lang="en-GB" sz="1600" dirty="0">
                <a:solidFill>
                  <a:schemeClr val="tx1"/>
                </a:solidFill>
              </a:rPr>
            </a:br>
            <a:endParaRPr lang="en-GB" sz="1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→"/>
            </a:pPr>
            <a:r>
              <a:rPr lang="en-GB" sz="1600" i="1" dirty="0">
                <a:solidFill>
                  <a:schemeClr val="tx1"/>
                </a:solidFill>
              </a:rPr>
              <a:t>Antioxidants </a:t>
            </a:r>
            <a:r>
              <a:rPr lang="en-GB" sz="1600" dirty="0">
                <a:solidFill>
                  <a:schemeClr val="tx1"/>
                </a:solidFill>
              </a:rPr>
              <a:t>(e.g. glutathione, [GSH] = 6.5E-3 M)</a:t>
            </a:r>
            <a:r>
              <a:rPr lang="en-GB" sz="1600" baseline="30000" dirty="0">
                <a:solidFill>
                  <a:srgbClr val="FDBB63"/>
                </a:solidFill>
              </a:rPr>
              <a:t>2</a:t>
            </a:r>
            <a:r>
              <a:rPr lang="en-GB" sz="1600" dirty="0">
                <a:solidFill>
                  <a:schemeClr val="tx1"/>
                </a:solidFill>
              </a:rPr>
              <a:t>: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GSH + OH</a:t>
            </a:r>
            <a:r>
              <a:rPr lang="en-GB" sz="1600" baseline="30000" dirty="0">
                <a:solidFill>
                  <a:schemeClr val="tx1"/>
                </a:solidFill>
              </a:rPr>
              <a:t>•</a:t>
            </a:r>
            <a:r>
              <a:rPr lang="en-GB" sz="1600" dirty="0">
                <a:solidFill>
                  <a:schemeClr val="tx1"/>
                </a:solidFill>
              </a:rPr>
              <a:t> → GS</a:t>
            </a:r>
            <a:r>
              <a:rPr lang="en-GB" sz="1600" baseline="30000" dirty="0">
                <a:solidFill>
                  <a:schemeClr val="tx1"/>
                </a:solidFill>
              </a:rPr>
              <a:t>•</a:t>
            </a:r>
            <a:r>
              <a:rPr lang="en-GB" sz="1600" dirty="0">
                <a:solidFill>
                  <a:schemeClr val="tx1"/>
                </a:solidFill>
              </a:rPr>
              <a:t> + H</a:t>
            </a:r>
            <a:r>
              <a:rPr lang="en-GB" sz="1600" baseline="-25000" dirty="0">
                <a:solidFill>
                  <a:schemeClr val="tx1"/>
                </a:solidFill>
              </a:rPr>
              <a:t>2</a:t>
            </a:r>
            <a:r>
              <a:rPr lang="en-GB" sz="1600" dirty="0">
                <a:solidFill>
                  <a:schemeClr val="tx1"/>
                </a:solidFill>
              </a:rPr>
              <a:t>O, k = 1E10 M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r>
              <a:rPr lang="en-GB" sz="1600" dirty="0">
                <a:solidFill>
                  <a:schemeClr val="tx1"/>
                </a:solidFill>
              </a:rPr>
              <a:t>s</a:t>
            </a:r>
            <a:r>
              <a:rPr lang="en-GB" sz="1600" baseline="30000" dirty="0">
                <a:solidFill>
                  <a:schemeClr val="tx1"/>
                </a:solidFill>
              </a:rPr>
              <a:t>-1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endParaRPr lang="en-GB" sz="1600" i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1E9B0-9257-485C-83C5-DE2A924F0302}"/>
              </a:ext>
            </a:extLst>
          </p:cNvPr>
          <p:cNvSpPr txBox="1"/>
          <p:nvPr/>
        </p:nvSpPr>
        <p:spPr>
          <a:xfrm>
            <a:off x="4793672" y="6089735"/>
            <a:ext cx="4345883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baseline="30000" dirty="0">
                <a:solidFill>
                  <a:srgbClr val="FDBB63"/>
                </a:solidFill>
              </a:rPr>
              <a:t>1</a:t>
            </a:r>
            <a:r>
              <a:rPr lang="en-GB" sz="1400" baseline="30000" dirty="0"/>
              <a:t> </a:t>
            </a:r>
            <a:r>
              <a:rPr lang="en-GB" sz="1400" dirty="0"/>
              <a:t>Data from </a:t>
            </a:r>
            <a:r>
              <a:rPr lang="en-GB" sz="1400" i="1" dirty="0"/>
              <a:t>Michaels and Hunt, </a:t>
            </a:r>
            <a:r>
              <a:rPr lang="en-GB" sz="1400" i="1" dirty="0" err="1"/>
              <a:t>Radiat</a:t>
            </a:r>
            <a:r>
              <a:rPr lang="en-GB" sz="1400" i="1" dirty="0"/>
              <a:t>. Res. (1978)</a:t>
            </a:r>
            <a:endParaRPr lang="en-GB" sz="1400" dirty="0"/>
          </a:p>
          <a:p>
            <a:pPr algn="l"/>
            <a:r>
              <a:rPr lang="en-GB" sz="1400" baseline="30000" dirty="0">
                <a:solidFill>
                  <a:srgbClr val="FDBB63"/>
                </a:solidFill>
              </a:rPr>
              <a:t>2</a:t>
            </a:r>
            <a:r>
              <a:rPr lang="en-GB" sz="1400" baseline="30000" dirty="0"/>
              <a:t> </a:t>
            </a:r>
            <a:r>
              <a:rPr lang="en-GB" sz="1400" dirty="0"/>
              <a:t>Data from </a:t>
            </a:r>
            <a:r>
              <a:rPr lang="en-GB" sz="1400" i="1" dirty="0" err="1"/>
              <a:t>Labarbe</a:t>
            </a:r>
            <a:r>
              <a:rPr lang="en-GB" sz="1400" i="1" dirty="0"/>
              <a:t> et al., </a:t>
            </a:r>
            <a:r>
              <a:rPr lang="en-GB" sz="1400" i="1" dirty="0" err="1"/>
              <a:t>Radiother</a:t>
            </a:r>
            <a:r>
              <a:rPr lang="en-GB" sz="1400" i="1" dirty="0"/>
              <a:t>. Oncol. (2020)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10078F9-599F-418A-A101-5A2B85458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128" y="2188191"/>
            <a:ext cx="1707011" cy="1107279"/>
          </a:xfrm>
          <a:prstGeom prst="rect">
            <a:avLst/>
          </a:prstGeom>
        </p:spPr>
      </p:pic>
      <p:pic>
        <p:nvPicPr>
          <p:cNvPr id="11" name="Picture 10" descr="A close-up of a chain link fence&#10;&#10;Description automatically generated with low confidence">
            <a:extLst>
              <a:ext uri="{FF2B5EF4-FFF2-40B4-BE49-F238E27FC236}">
                <a16:creationId xmlns:a16="http://schemas.microsoft.com/office/drawing/2014/main" id="{6FEF1B7E-31AB-483C-96A4-0049D0039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739" y="3753071"/>
            <a:ext cx="1706400" cy="574488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E2EBB2EC-570F-4FCB-ABD1-C02990C2C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128" y="4683541"/>
            <a:ext cx="1706400" cy="105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00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FC5C5AA-4D1C-4A5A-88B2-A1EF41503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65" y="3194334"/>
            <a:ext cx="3505480" cy="3013220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E103FC9D-6E55-46BB-AA26-DCAF3CB6E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5957" y="3046686"/>
            <a:ext cx="3505480" cy="31922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70508F5-CB0F-492A-87CC-9E3B9882C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4. Work in Progress &amp; Outlook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EA9CF9-2DD7-4E25-BA9C-5056A4BF6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AF8F68-6F6A-44A3-BF48-62F4B615F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4. Outlook    G. Camazzola    g.camazzola@gsi.de</a:t>
            </a:r>
            <a:endParaRPr lang="de-DE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BC78FE-BA28-4EB8-B6D5-763D73342FCB}"/>
              </a:ext>
            </a:extLst>
          </p:cNvPr>
          <p:cNvSpPr txBox="1">
            <a:spLocks/>
          </p:cNvSpPr>
          <p:nvPr/>
        </p:nvSpPr>
        <p:spPr>
          <a:xfrm>
            <a:off x="316" y="1253430"/>
            <a:ext cx="9143685" cy="2188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tx1"/>
                </a:solidFill>
              </a:rPr>
              <a:t>Benchmarks with experimental data &amp; inclusion of biological environment</a:t>
            </a:r>
            <a:endParaRPr lang="en-GB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16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Study of (possible) intertrack effects (cf. </a:t>
            </a:r>
            <a:r>
              <a:rPr lang="en-GB" sz="1800" i="1" dirty="0">
                <a:solidFill>
                  <a:schemeClr val="tx1"/>
                </a:solidFill>
              </a:rPr>
              <a:t>Ramos et al., </a:t>
            </a:r>
            <a:r>
              <a:rPr lang="en-GB" sz="1800" i="1" dirty="0" err="1">
                <a:solidFill>
                  <a:schemeClr val="tx1"/>
                </a:solidFill>
              </a:rPr>
              <a:t>Radiat</a:t>
            </a:r>
            <a:r>
              <a:rPr lang="en-GB" sz="1800" i="1" dirty="0">
                <a:solidFill>
                  <a:schemeClr val="tx1"/>
                </a:solidFill>
              </a:rPr>
              <a:t>. Res. 2020</a:t>
            </a:r>
            <a:r>
              <a:rPr lang="en-GB" sz="2000" dirty="0">
                <a:solidFill>
                  <a:schemeClr val="tx1"/>
                </a:solidFill>
              </a:rPr>
              <a:t>)</a:t>
            </a:r>
            <a:br>
              <a:rPr lang="en-GB" sz="1600" dirty="0">
                <a:solidFill>
                  <a:schemeClr val="tx1"/>
                </a:solidFill>
              </a:rPr>
            </a:br>
            <a:endParaRPr lang="en-GB" sz="16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Analysis of relevant chemical changes under different irradiation conditions (e.g. LET, oxygenation &amp; ultra-high dose rates)</a:t>
            </a:r>
            <a:endParaRPr lang="it-IT" sz="2000" dirty="0">
              <a:solidFill>
                <a:schemeClr val="tx1"/>
              </a:solidFill>
            </a:endParaRPr>
          </a:p>
          <a:p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C477C2-1645-48D1-889A-9BE2ADE6E65F}"/>
              </a:ext>
            </a:extLst>
          </p:cNvPr>
          <p:cNvSpPr txBox="1"/>
          <p:nvPr/>
        </p:nvSpPr>
        <p:spPr>
          <a:xfrm>
            <a:off x="2764332" y="6214805"/>
            <a:ext cx="4767664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600" dirty="0">
                <a:solidFill>
                  <a:srgbClr val="FDBB63"/>
                </a:solidFill>
              </a:rPr>
              <a:t>Figures: </a:t>
            </a:r>
            <a:r>
              <a:rPr lang="en-GB" sz="1400" i="1" dirty="0"/>
              <a:t>Courtesy of Lorenzo Castelli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2766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D19EC-533F-41BF-9E5E-A9D3F6354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72D7B-6EE3-4662-97ED-A0BD5126D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083" y="1457296"/>
            <a:ext cx="8211834" cy="3299243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err="1">
                <a:solidFill>
                  <a:schemeClr val="tx1"/>
                </a:solidFill>
              </a:rPr>
              <a:t>Dr.</a:t>
            </a:r>
            <a:r>
              <a:rPr lang="en-GB" sz="2000" dirty="0">
                <a:solidFill>
                  <a:schemeClr val="tx1"/>
                </a:solidFill>
              </a:rPr>
              <a:t> Martina </a:t>
            </a:r>
            <a:r>
              <a:rPr lang="en-GB" sz="2000" dirty="0" err="1">
                <a:solidFill>
                  <a:schemeClr val="tx1"/>
                </a:solidFill>
              </a:rPr>
              <a:t>Fuß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 err="1">
                <a:solidFill>
                  <a:schemeClr val="tx1"/>
                </a:solidFill>
              </a:rPr>
              <a:t>Dr.</a:t>
            </a:r>
            <a:r>
              <a:rPr lang="en-GB" sz="2000" dirty="0">
                <a:solidFill>
                  <a:schemeClr val="tx1"/>
                </a:solidFill>
              </a:rPr>
              <a:t> Daria </a:t>
            </a:r>
            <a:r>
              <a:rPr lang="en-GB" sz="2000" dirty="0" err="1">
                <a:solidFill>
                  <a:schemeClr val="tx1"/>
                </a:solidFill>
              </a:rPr>
              <a:t>Boscolo</a:t>
            </a:r>
            <a:r>
              <a:rPr lang="en-GB" sz="2000" dirty="0">
                <a:solidFill>
                  <a:schemeClr val="tx1"/>
                </a:solidFill>
              </a:rPr>
              <a:t>, PD </a:t>
            </a:r>
            <a:r>
              <a:rPr lang="en-GB" sz="2000" dirty="0" err="1">
                <a:solidFill>
                  <a:schemeClr val="tx1"/>
                </a:solidFill>
              </a:rPr>
              <a:t>Dr.</a:t>
            </a:r>
            <a:r>
              <a:rPr lang="en-GB" sz="2000" dirty="0">
                <a:solidFill>
                  <a:schemeClr val="tx1"/>
                </a:solidFill>
              </a:rPr>
              <a:t> Michael </a:t>
            </a:r>
            <a:r>
              <a:rPr lang="en-GB" sz="2000" dirty="0" err="1">
                <a:solidFill>
                  <a:schemeClr val="tx1"/>
                </a:solidFill>
              </a:rPr>
              <a:t>Krämer</a:t>
            </a:r>
            <a:r>
              <a:rPr lang="en-GB" sz="2000" dirty="0">
                <a:solidFill>
                  <a:schemeClr val="tx1"/>
                </a:solidFill>
              </a:rPr>
              <a:t>, Prof. </a:t>
            </a:r>
            <a:r>
              <a:rPr lang="en-GB" sz="2000" dirty="0" err="1">
                <a:solidFill>
                  <a:schemeClr val="tx1"/>
                </a:solidFill>
              </a:rPr>
              <a:t>Dr.</a:t>
            </a:r>
            <a:r>
              <a:rPr lang="en-GB" sz="2000" dirty="0">
                <a:solidFill>
                  <a:schemeClr val="tx1"/>
                </a:solidFill>
              </a:rPr>
              <a:t> Marco Durante</a:t>
            </a:r>
            <a:br>
              <a:rPr lang="en-GB" sz="2000" dirty="0">
                <a:solidFill>
                  <a:schemeClr val="tx1"/>
                </a:solidFill>
              </a:rPr>
            </a:br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PD </a:t>
            </a:r>
            <a:r>
              <a:rPr lang="en-GB" sz="2000" dirty="0" err="1">
                <a:solidFill>
                  <a:schemeClr val="tx1"/>
                </a:solidFill>
              </a:rPr>
              <a:t>Dr.</a:t>
            </a:r>
            <a:r>
              <a:rPr lang="en-GB" sz="2000" dirty="0">
                <a:solidFill>
                  <a:schemeClr val="tx1"/>
                </a:solidFill>
              </a:rPr>
              <a:t> Alexander Dorn</a:t>
            </a:r>
            <a:br>
              <a:rPr lang="en-GB" sz="2000" dirty="0">
                <a:solidFill>
                  <a:schemeClr val="tx1"/>
                </a:solidFill>
              </a:rPr>
            </a:br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M.Sc. Valentino Abram</a:t>
            </a:r>
            <a:br>
              <a:rPr lang="en-GB" sz="2000" dirty="0">
                <a:solidFill>
                  <a:schemeClr val="tx1"/>
                </a:solidFill>
              </a:rPr>
            </a:br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 err="1">
                <a:solidFill>
                  <a:schemeClr val="tx1"/>
                </a:solidFill>
              </a:rPr>
              <a:t>Dr.</a:t>
            </a:r>
            <a:r>
              <a:rPr lang="en-GB" sz="2000" dirty="0">
                <a:solidFill>
                  <a:schemeClr val="tx1"/>
                </a:solidFill>
              </a:rPr>
              <a:t> Emanuele </a:t>
            </a:r>
            <a:r>
              <a:rPr lang="en-GB" sz="2000" dirty="0" err="1">
                <a:solidFill>
                  <a:schemeClr val="tx1"/>
                </a:solidFill>
              </a:rPr>
              <a:t>Scifoni</a:t>
            </a:r>
            <a:r>
              <a:rPr lang="en-GB" sz="2000" dirty="0">
                <a:solidFill>
                  <a:schemeClr val="tx1"/>
                </a:solidFill>
              </a:rPr>
              <a:t>, </a:t>
            </a:r>
            <a:r>
              <a:rPr lang="en-GB" sz="2000" dirty="0" err="1">
                <a:solidFill>
                  <a:schemeClr val="tx1"/>
                </a:solidFill>
              </a:rPr>
              <a:t>Dr.</a:t>
            </a:r>
            <a:r>
              <a:rPr lang="en-GB" sz="2000" dirty="0">
                <a:solidFill>
                  <a:schemeClr val="tx1"/>
                </a:solidFill>
              </a:rPr>
              <a:t> Francesco Giuseppe </a:t>
            </a:r>
            <a:r>
              <a:rPr lang="en-GB" sz="2000" dirty="0" err="1">
                <a:solidFill>
                  <a:schemeClr val="tx1"/>
                </a:solidFill>
              </a:rPr>
              <a:t>Cordoni</a:t>
            </a:r>
            <a:r>
              <a:rPr lang="en-GB" sz="2000" dirty="0">
                <a:solidFill>
                  <a:schemeClr val="tx1"/>
                </a:solidFill>
              </a:rPr>
              <a:t>, B.Sc. Lorenzo Castelli</a:t>
            </a:r>
            <a:br>
              <a:rPr lang="en-GB" sz="2000" dirty="0">
                <a:solidFill>
                  <a:schemeClr val="tx1"/>
                </a:solidFill>
              </a:rPr>
            </a:br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GSI Biophysics Department and MPI for Nuclear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DA83A-839F-44C9-A4CA-3313D7556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93610-F98B-4F4D-AD8E-434404FB4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Acknowledgements    G. Camazzola    g.camazzola@gsi.de</a:t>
            </a:r>
            <a:endParaRPr lang="de-DE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7225CE73-3B18-44CA-9AE7-E36E800F2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317" y="4906834"/>
            <a:ext cx="1391515" cy="1494244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AF0E4A2-0D62-494E-8EE2-8CE32C60E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149" y="4946839"/>
            <a:ext cx="3908254" cy="145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21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Backup – Ratios analysis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64D050F-79F2-43AE-92C4-ABA1F87E8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Backup    G. Camazzola    g.camazzola@gsi.de</a:t>
            </a:r>
            <a:endParaRPr lang="de-DE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D73B27-3C2D-492A-B79B-19961703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77CEF-6237-4500-AB1B-626B2052C9D6}"/>
              </a:ext>
            </a:extLst>
          </p:cNvPr>
          <p:cNvSpPr txBox="1"/>
          <p:nvPr/>
        </p:nvSpPr>
        <p:spPr>
          <a:xfrm>
            <a:off x="0" y="1328163"/>
            <a:ext cx="9144000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2000" dirty="0"/>
              <a:t>Reliability of </a:t>
            </a:r>
            <a:r>
              <a:rPr lang="it-IT" sz="2000" dirty="0" err="1"/>
              <a:t>optimal</a:t>
            </a:r>
            <a:r>
              <a:rPr lang="it-IT" sz="2000" dirty="0"/>
              <a:t> time point for </a:t>
            </a:r>
            <a:r>
              <a:rPr lang="it-IT" sz="2000" dirty="0" err="1"/>
              <a:t>smooth</a:t>
            </a:r>
            <a:r>
              <a:rPr lang="it-IT" sz="2000" dirty="0"/>
              <a:t> </a:t>
            </a:r>
            <a:r>
              <a:rPr lang="it-IT" sz="2000" dirty="0" err="1"/>
              <a:t>transition</a:t>
            </a:r>
            <a:r>
              <a:rPr lang="it-IT" sz="2000" dirty="0"/>
              <a:t> – 500 </a:t>
            </a:r>
            <a:r>
              <a:rPr lang="it-IT" sz="2000" dirty="0" err="1"/>
              <a:t>keV</a:t>
            </a:r>
            <a:r>
              <a:rPr lang="it-IT" sz="2000" dirty="0"/>
              <a:t> e, 1% pO2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27BB770-E8AD-4061-80C1-E6A100D06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8444"/>
            <a:ext cx="9144000" cy="46537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9C3A7E-A234-4750-B949-68D6332656DA}"/>
              </a:ext>
            </a:extLst>
          </p:cNvPr>
          <p:cNvSpPr txBox="1"/>
          <p:nvPr/>
        </p:nvSpPr>
        <p:spPr>
          <a:xfrm>
            <a:off x="0" y="1328400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2000" dirty="0"/>
              <a:t>Reliability of </a:t>
            </a:r>
            <a:r>
              <a:rPr lang="it-IT" sz="2000" dirty="0" err="1"/>
              <a:t>optimal</a:t>
            </a:r>
            <a:r>
              <a:rPr lang="it-IT" sz="2000" dirty="0"/>
              <a:t> time point for </a:t>
            </a:r>
            <a:r>
              <a:rPr lang="it-IT" sz="2000" dirty="0" err="1"/>
              <a:t>smooth</a:t>
            </a:r>
            <a:r>
              <a:rPr lang="it-IT" sz="2000" dirty="0"/>
              <a:t> </a:t>
            </a:r>
            <a:r>
              <a:rPr lang="it-IT" sz="2000" dirty="0" err="1"/>
              <a:t>transition</a:t>
            </a:r>
            <a:r>
              <a:rPr lang="it-IT" sz="2000" dirty="0"/>
              <a:t> – 90 MeV H, 4% pO2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743D1C-4147-46CE-89D0-834521C6C961}"/>
              </a:ext>
            </a:extLst>
          </p:cNvPr>
          <p:cNvSpPr txBox="1"/>
          <p:nvPr/>
        </p:nvSpPr>
        <p:spPr>
          <a:xfrm>
            <a:off x="0" y="1328400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it-IT" sz="2000" dirty="0"/>
              <a:t>Reliability of </a:t>
            </a:r>
            <a:r>
              <a:rPr lang="it-IT" sz="2000" dirty="0" err="1"/>
              <a:t>optimal</a:t>
            </a:r>
            <a:r>
              <a:rPr lang="it-IT" sz="2000" dirty="0"/>
              <a:t> time point for </a:t>
            </a:r>
            <a:r>
              <a:rPr lang="it-IT" sz="2000" dirty="0" err="1"/>
              <a:t>smooth</a:t>
            </a:r>
            <a:r>
              <a:rPr lang="it-IT" sz="2000" dirty="0"/>
              <a:t> </a:t>
            </a:r>
            <a:r>
              <a:rPr lang="it-IT" sz="2000" dirty="0" err="1"/>
              <a:t>transition</a:t>
            </a:r>
            <a:r>
              <a:rPr lang="it-IT" sz="2000" dirty="0"/>
              <a:t> – 90 MeV/u C, 2% pO2</a:t>
            </a: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358AB0BD-D66F-4F6D-8347-4BD788FBA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7600"/>
            <a:ext cx="9144000" cy="4653729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81581F6E-D430-4FFD-A5E1-338AC2AA2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7600"/>
            <a:ext cx="9144000" cy="465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5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2168EA-5270-4E49-B743-0DC00E1BB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Outline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ED68A5-760D-46CD-9546-A83902681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083" y="1660477"/>
            <a:ext cx="8211834" cy="4767376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tx1"/>
                </a:solidFill>
              </a:rPr>
              <a:t>Introduction</a:t>
            </a:r>
          </a:p>
          <a:p>
            <a:pPr marL="857250" lvl="1" indent="-400050">
              <a:buFont typeface="+mj-lt"/>
              <a:buAutoNum type="alphaLcPeriod"/>
            </a:pPr>
            <a:r>
              <a:rPr lang="en-GB" sz="1600" dirty="0">
                <a:solidFill>
                  <a:schemeClr val="tx1"/>
                </a:solidFill>
              </a:rPr>
              <a:t>Direct &amp; Indirect Radiation Damage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sz="1600" dirty="0">
                <a:solidFill>
                  <a:schemeClr val="tx1"/>
                </a:solidFill>
              </a:rPr>
              <a:t> Implementation of Radiation Damage on a Track Structure Level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 sz="1600" dirty="0">
                <a:solidFill>
                  <a:schemeClr val="tx1"/>
                </a:solidFill>
              </a:rPr>
              <a:t> Necessity of the Homogeneous Chemical Stage</a:t>
            </a:r>
          </a:p>
          <a:p>
            <a:pPr marL="800100" lvl="1" indent="-342900">
              <a:buFont typeface="+mj-lt"/>
              <a:buAutoNum type="alphaLcPeriod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tx1"/>
                </a:solidFill>
              </a:rPr>
              <a:t>Towards the Homogeneous Chemical Stage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GB" sz="1600" dirty="0">
                <a:solidFill>
                  <a:schemeClr val="tx1"/>
                </a:solidFill>
              </a:rPr>
              <a:t>Phases of the Extension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GB" sz="1600" dirty="0">
                <a:solidFill>
                  <a:schemeClr val="tx1"/>
                </a:solidFill>
              </a:rPr>
              <a:t>Code Implementation</a:t>
            </a:r>
          </a:p>
          <a:p>
            <a:pPr marL="857250" lvl="1" indent="-457200">
              <a:buFont typeface="+mj-lt"/>
              <a:buAutoNum type="alphaLcPeriod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tx1"/>
                </a:solidFill>
              </a:rPr>
              <a:t>Results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GB" sz="1600" dirty="0">
                <a:solidFill>
                  <a:schemeClr val="tx1"/>
                </a:solidFill>
              </a:rPr>
              <a:t>New Reaction-Diffusion Model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GB" sz="1600" dirty="0">
                <a:solidFill>
                  <a:schemeClr val="tx1"/>
                </a:solidFill>
              </a:rPr>
              <a:t>Validation in Water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GB" sz="1600" dirty="0">
                <a:solidFill>
                  <a:schemeClr val="tx1"/>
                </a:solidFill>
              </a:rPr>
              <a:t>The Biological Environment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chemeClr val="tx1"/>
                </a:solidFill>
              </a:rPr>
              <a:t>Work in Progress &amp; Outlook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3E166F-18C7-4BEF-8F73-DDFFD2B0F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Outline    G. Camazzola    g.camazzola@gsi.de</a:t>
            </a:r>
            <a:endParaRPr lang="de-DE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07B237-27C1-44F0-987C-F3858BDA3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46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808A536-7F68-41B0-950D-DC25DA1F8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" y="2076087"/>
            <a:ext cx="6544895" cy="45260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D03B124-A847-478A-A0A9-3B8908D8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1335"/>
            <a:ext cx="6079835" cy="787557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1.a Direct &amp; </a:t>
            </a:r>
            <a:r>
              <a:rPr lang="it-IT" dirty="0" err="1">
                <a:solidFill>
                  <a:schemeClr val="tx1"/>
                </a:solidFill>
              </a:rPr>
              <a:t>Indirect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Radiation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Damage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13C32D-2C4C-4166-9B0E-6D5912EF8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F5645E-A2B0-4F91-9E48-5C403E53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1. Introduction    G. Camazzola    g.camazzola@gsi.de</a:t>
            </a:r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7C26B0-DE68-4661-B580-10B6D4593F2D}"/>
              </a:ext>
            </a:extLst>
          </p:cNvPr>
          <p:cNvSpPr txBox="1"/>
          <p:nvPr/>
        </p:nvSpPr>
        <p:spPr>
          <a:xfrm>
            <a:off x="6579389" y="5277032"/>
            <a:ext cx="2564610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GB" sz="1600" dirty="0">
                <a:solidFill>
                  <a:srgbClr val="FDBB63"/>
                </a:solidFill>
              </a:rPr>
              <a:t>Figure:</a:t>
            </a:r>
            <a:r>
              <a:rPr lang="en-GB" sz="1600" dirty="0"/>
              <a:t> Direct and indirect radiation damage to the DNA double strand (RH). Adapted from </a:t>
            </a:r>
            <a:r>
              <a:rPr lang="en-GB" sz="1400" i="1" dirty="0" err="1"/>
              <a:t>Boscolo</a:t>
            </a:r>
            <a:r>
              <a:rPr lang="en-GB" sz="1400" i="1" dirty="0"/>
              <a:t>, PhD thesis, TU Darmstadt (2018)</a:t>
            </a:r>
            <a:r>
              <a:rPr lang="en-GB" sz="1600" i="1" dirty="0"/>
              <a:t>.</a:t>
            </a:r>
            <a:endParaRPr lang="en-GB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BB3BBE-5431-4B09-8E82-C979EB0AF1B3}"/>
              </a:ext>
            </a:extLst>
          </p:cNvPr>
          <p:cNvSpPr txBox="1"/>
          <p:nvPr/>
        </p:nvSpPr>
        <p:spPr>
          <a:xfrm>
            <a:off x="4952381" y="1196558"/>
            <a:ext cx="4191621" cy="2462213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it-IT" sz="1600" b="1" dirty="0" err="1"/>
              <a:t>Why</a:t>
            </a:r>
            <a:r>
              <a:rPr lang="it-IT" sz="1600" dirty="0"/>
              <a:t> </a:t>
            </a:r>
            <a:r>
              <a:rPr lang="it-IT" sz="1600" dirty="0" err="1"/>
              <a:t>indirect</a:t>
            </a:r>
            <a:r>
              <a:rPr lang="it-IT" sz="1600" dirty="0"/>
              <a:t> </a:t>
            </a:r>
            <a:r>
              <a:rPr lang="it-IT" sz="1600" dirty="0" err="1"/>
              <a:t>damage</a:t>
            </a:r>
            <a:r>
              <a:rPr lang="en-GB" sz="1600" dirty="0"/>
              <a:t>:</a:t>
            </a: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150MeV protons </a:t>
            </a:r>
            <a:br>
              <a:rPr lang="en-GB" sz="1600" dirty="0"/>
            </a:br>
            <a:r>
              <a:rPr lang="en-GB" sz="1600" dirty="0"/>
              <a:t>→ indirect action to plasmid DNA</a:t>
            </a:r>
            <a:r>
              <a:rPr lang="en-GB" sz="1600" baseline="30000" dirty="0">
                <a:solidFill>
                  <a:srgbClr val="FDBB63"/>
                </a:solidFill>
              </a:rPr>
              <a:t>1</a:t>
            </a:r>
            <a:r>
              <a:rPr lang="en-GB" sz="1600" dirty="0">
                <a:solidFill>
                  <a:srgbClr val="FDBB63"/>
                </a:solidFill>
              </a:rPr>
              <a:t> </a:t>
            </a:r>
            <a:r>
              <a:rPr lang="en-GB" sz="1600" dirty="0"/>
              <a:t>&gt; </a:t>
            </a:r>
            <a:r>
              <a:rPr lang="en-GB" sz="1600" b="1" dirty="0"/>
              <a:t>90%</a:t>
            </a:r>
            <a:br>
              <a:rPr lang="en-GB" sz="1600" b="1" dirty="0"/>
            </a:br>
            <a:endParaRPr lang="en-GB" sz="1600" dirty="0">
              <a:solidFill>
                <a:srgbClr val="FDBB63"/>
              </a:solidFill>
            </a:endParaRPr>
          </a:p>
          <a:p>
            <a:pPr marL="285750" indent="-285750"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600" dirty="0"/>
              <a:t>150MeV/u He ions </a:t>
            </a:r>
            <a:br>
              <a:rPr lang="en-GB" sz="1600" dirty="0"/>
            </a:br>
            <a:r>
              <a:rPr lang="en-GB" sz="1600" dirty="0"/>
              <a:t>→ indirect action to cell killing under hypoxic conditions</a:t>
            </a:r>
            <a:r>
              <a:rPr lang="en-GB" sz="1600" baseline="30000" dirty="0">
                <a:solidFill>
                  <a:srgbClr val="FDBB63"/>
                </a:solidFill>
              </a:rPr>
              <a:t>2</a:t>
            </a:r>
            <a:r>
              <a:rPr lang="en-GB" sz="1600" dirty="0">
                <a:solidFill>
                  <a:srgbClr val="FDBB63"/>
                </a:solidFill>
              </a:rPr>
              <a:t> </a:t>
            </a:r>
            <a:r>
              <a:rPr lang="en-GB" sz="1600" dirty="0"/>
              <a:t>≈ </a:t>
            </a:r>
            <a:r>
              <a:rPr lang="en-GB" sz="1600" b="1" dirty="0"/>
              <a:t>52%</a:t>
            </a:r>
            <a:br>
              <a:rPr lang="en-GB" sz="1400" dirty="0">
                <a:solidFill>
                  <a:srgbClr val="FDBB63"/>
                </a:solidFill>
              </a:rPr>
            </a:br>
            <a:endParaRPr lang="en-GB" sz="1400" dirty="0">
              <a:solidFill>
                <a:srgbClr val="FDBB63"/>
              </a:solidFill>
            </a:endParaRPr>
          </a:p>
          <a:p>
            <a:r>
              <a:rPr lang="en-GB" sz="1400" baseline="30000" dirty="0">
                <a:solidFill>
                  <a:srgbClr val="FDBB63"/>
                </a:solidFill>
              </a:rPr>
              <a:t>1</a:t>
            </a:r>
            <a:r>
              <a:rPr lang="en-GB" sz="1400" dirty="0"/>
              <a:t> </a:t>
            </a:r>
            <a:r>
              <a:rPr lang="en-GB" sz="1400" i="1" dirty="0" err="1"/>
              <a:t>Schlathölter</a:t>
            </a:r>
            <a:r>
              <a:rPr lang="en-GB" sz="1400" i="1" dirty="0"/>
              <a:t> et al., Int. J. </a:t>
            </a:r>
            <a:r>
              <a:rPr lang="en-GB" sz="1400" i="1" dirty="0" err="1"/>
              <a:t>Nanomed</a:t>
            </a:r>
            <a:r>
              <a:rPr lang="en-GB" sz="1400" i="1" dirty="0"/>
              <a:t>. (2016)</a:t>
            </a:r>
          </a:p>
          <a:p>
            <a:r>
              <a:rPr lang="en-GB" sz="1400" baseline="30000" dirty="0">
                <a:solidFill>
                  <a:srgbClr val="FDBB63"/>
                </a:solidFill>
              </a:rPr>
              <a:t>2 </a:t>
            </a:r>
            <a:r>
              <a:rPr lang="en-GB" sz="1400" i="1" dirty="0"/>
              <a:t>Hirayama et al., </a:t>
            </a:r>
            <a:r>
              <a:rPr lang="en-GB" sz="1400" i="1" dirty="0" err="1"/>
              <a:t>Radiat</a:t>
            </a:r>
            <a:r>
              <a:rPr lang="en-GB" sz="1400" i="1" dirty="0"/>
              <a:t>. Phys. Chem. (2009)</a:t>
            </a:r>
          </a:p>
        </p:txBody>
      </p:sp>
    </p:spTree>
    <p:extLst>
      <p:ext uri="{BB962C8B-B14F-4D97-AF65-F5344CB8AC3E}">
        <p14:creationId xmlns:p14="http://schemas.microsoft.com/office/powerpoint/2010/main" val="393222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3B124-A847-478A-A0A9-3B8908D8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1335"/>
            <a:ext cx="6116400" cy="787557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tx1"/>
                </a:solidFill>
              </a:rPr>
              <a:t>1.b </a:t>
            </a:r>
            <a:r>
              <a:rPr lang="it-IT" dirty="0" err="1">
                <a:solidFill>
                  <a:schemeClr val="tx1"/>
                </a:solidFill>
              </a:rPr>
              <a:t>Implementation</a:t>
            </a:r>
            <a:r>
              <a:rPr lang="it-IT" dirty="0">
                <a:solidFill>
                  <a:schemeClr val="tx1"/>
                </a:solidFill>
              </a:rPr>
              <a:t> of </a:t>
            </a:r>
            <a:r>
              <a:rPr lang="it-IT" dirty="0" err="1">
                <a:solidFill>
                  <a:schemeClr val="tx1"/>
                </a:solidFill>
              </a:rPr>
              <a:t>Radiation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Damage</a:t>
            </a:r>
            <a:r>
              <a:rPr lang="it-IT" dirty="0">
                <a:solidFill>
                  <a:schemeClr val="tx1"/>
                </a:solidFill>
              </a:rPr>
              <a:t> on a Track </a:t>
            </a:r>
            <a:r>
              <a:rPr lang="it-IT" dirty="0" err="1">
                <a:solidFill>
                  <a:schemeClr val="tx1"/>
                </a:solidFill>
              </a:rPr>
              <a:t>Structure</a:t>
            </a:r>
            <a:r>
              <a:rPr lang="it-IT" dirty="0">
                <a:solidFill>
                  <a:schemeClr val="tx1"/>
                </a:solidFill>
              </a:rPr>
              <a:t> Level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13C32D-2C4C-4166-9B0E-6D5912EF8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F5645E-A2B0-4F91-9E48-5C403E53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1. Introduction    G. Camazzola    g.camazzola@gsi.de</a:t>
            </a:r>
            <a:endParaRPr lang="de-DE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6A7DFC22-CDA9-4570-B5A8-5C7F18887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9"/>
          <a:stretch/>
        </p:blipFill>
        <p:spPr>
          <a:xfrm>
            <a:off x="624790" y="1252188"/>
            <a:ext cx="7894419" cy="5347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35A303-53A0-4626-80D9-EC0853706993}"/>
              </a:ext>
            </a:extLst>
          </p:cNvPr>
          <p:cNvSpPr txBox="1"/>
          <p:nvPr/>
        </p:nvSpPr>
        <p:spPr>
          <a:xfrm>
            <a:off x="7174529" y="5657954"/>
            <a:ext cx="1971109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400" baseline="30000" dirty="0">
                <a:solidFill>
                  <a:srgbClr val="FDBB63"/>
                </a:solidFill>
              </a:rPr>
              <a:t>1</a:t>
            </a:r>
            <a:r>
              <a:rPr lang="en-GB" sz="1400" baseline="30000" dirty="0"/>
              <a:t> </a:t>
            </a:r>
            <a:r>
              <a:rPr lang="en-GB" sz="1400" i="1" dirty="0" err="1"/>
              <a:t>Boscolo</a:t>
            </a:r>
            <a:r>
              <a:rPr lang="en-GB" sz="1400" i="1" dirty="0"/>
              <a:t> et al., Chem. Phys. Lett. (2018)</a:t>
            </a:r>
          </a:p>
          <a:p>
            <a:r>
              <a:rPr lang="en-GB" sz="1400" baseline="30000" dirty="0">
                <a:solidFill>
                  <a:srgbClr val="FDBB63"/>
                </a:solidFill>
              </a:rPr>
              <a:t>2</a:t>
            </a:r>
            <a:r>
              <a:rPr lang="en-GB" sz="1400" baseline="30000" dirty="0"/>
              <a:t> </a:t>
            </a:r>
            <a:r>
              <a:rPr lang="en-GB" sz="1400" i="1" dirty="0" err="1"/>
              <a:t>Boscolo</a:t>
            </a:r>
            <a:r>
              <a:rPr lang="en-GB" sz="1400" i="1" dirty="0"/>
              <a:t> et al., Int. J. Mol. Sci. (2020)</a:t>
            </a:r>
            <a:endParaRPr lang="en-GB" sz="16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3C64CD-9E0A-4BEE-8304-E41FD55381B0}"/>
              </a:ext>
            </a:extLst>
          </p:cNvPr>
          <p:cNvSpPr txBox="1"/>
          <p:nvPr/>
        </p:nvSpPr>
        <p:spPr>
          <a:xfrm>
            <a:off x="1052762" y="2338732"/>
            <a:ext cx="1279234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it-IT" sz="1200" i="1" dirty="0"/>
              <a:t>Event-by-event</a:t>
            </a:r>
          </a:p>
          <a:p>
            <a:pPr algn="l"/>
            <a:r>
              <a:rPr lang="it-IT" sz="1200" dirty="0"/>
              <a:t>TRAX-CHEM</a:t>
            </a:r>
            <a:r>
              <a:rPr lang="it-IT" sz="1200" baseline="30000" dirty="0">
                <a:solidFill>
                  <a:srgbClr val="FDBB63"/>
                </a:solidFill>
              </a:rPr>
              <a:t>1,2</a:t>
            </a:r>
            <a:endParaRPr lang="en-GB" sz="1200" baseline="30000" dirty="0">
              <a:solidFill>
                <a:srgbClr val="FDBB63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1EB0BA3-27CD-4A23-996A-801B747C1DDD}"/>
              </a:ext>
            </a:extLst>
          </p:cNvPr>
          <p:cNvSpPr/>
          <p:nvPr/>
        </p:nvSpPr>
        <p:spPr>
          <a:xfrm>
            <a:off x="849745" y="4036450"/>
            <a:ext cx="5760000" cy="461665"/>
          </a:xfrm>
          <a:prstGeom prst="rightArrow">
            <a:avLst/>
          </a:prstGeom>
          <a:solidFill>
            <a:srgbClr val="FDBB63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Typical</a:t>
            </a:r>
            <a:r>
              <a:rPr lang="it-IT" dirty="0">
                <a:solidFill>
                  <a:schemeClr val="tx1"/>
                </a:solidFill>
              </a:rPr>
              <a:t> FLASH </a:t>
            </a:r>
            <a:r>
              <a:rPr lang="it-IT" dirty="0" err="1">
                <a:solidFill>
                  <a:schemeClr val="tx1"/>
                </a:solidFill>
              </a:rPr>
              <a:t>pulse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02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03B124-A847-478A-A0A9-3B8908D8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271335"/>
            <a:ext cx="6116400" cy="787557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tx1"/>
                </a:solidFill>
              </a:rPr>
              <a:t>1.c </a:t>
            </a:r>
            <a:r>
              <a:rPr lang="it-IT" dirty="0" err="1">
                <a:solidFill>
                  <a:schemeClr val="tx1"/>
                </a:solidFill>
              </a:rPr>
              <a:t>Necessity</a:t>
            </a:r>
            <a:r>
              <a:rPr lang="it-IT" dirty="0">
                <a:solidFill>
                  <a:schemeClr val="tx1"/>
                </a:solidFill>
              </a:rPr>
              <a:t> of the </a:t>
            </a:r>
            <a:r>
              <a:rPr lang="it-IT" dirty="0" err="1">
                <a:solidFill>
                  <a:schemeClr val="tx1"/>
                </a:solidFill>
              </a:rPr>
              <a:t>Homogeneous</a:t>
            </a:r>
            <a:r>
              <a:rPr lang="it-IT" dirty="0">
                <a:solidFill>
                  <a:schemeClr val="tx1"/>
                </a:solidFill>
              </a:rPr>
              <a:t> Chemical Stage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13C32D-2C4C-4166-9B0E-6D5912EF8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F5645E-A2B0-4F91-9E48-5C403E53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1. Introduction    G. Camazzola    g.camazzola@gsi.de</a:t>
            </a:r>
            <a:endParaRPr lang="de-D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B47131-AB6C-4240-A333-1EE99B45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80656"/>
            <a:ext cx="9144000" cy="4458190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Simulation of chemical damage induced by radiation in a biological target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rgbClr val="FDBB63"/>
                </a:solidFill>
              </a:rPr>
              <a:t>→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b="1" dirty="0">
                <a:solidFill>
                  <a:schemeClr val="tx1"/>
                </a:solidFill>
              </a:rPr>
              <a:t>introduce biological environment</a:t>
            </a:r>
            <a:r>
              <a:rPr lang="en-GB" sz="1600" dirty="0">
                <a:solidFill>
                  <a:schemeClr val="tx1"/>
                </a:solidFill>
              </a:rPr>
              <a:t>: pH &amp; biomolecular solutes (concentration values, rate constants, diffusion coefficients)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1600" dirty="0"/>
            </a:br>
            <a:r>
              <a:rPr lang="en-GB" sz="1600" dirty="0">
                <a:solidFill>
                  <a:srgbClr val="FDBB63"/>
                </a:solidFill>
              </a:rPr>
              <a:t>→</a:t>
            </a:r>
            <a:r>
              <a:rPr lang="en-GB" sz="1600" dirty="0">
                <a:solidFill>
                  <a:schemeClr val="tx1"/>
                </a:solidFill>
              </a:rPr>
              <a:t> simulate up to </a:t>
            </a:r>
            <a:r>
              <a:rPr lang="en-GB" sz="1600" b="1" dirty="0">
                <a:solidFill>
                  <a:schemeClr val="tx1"/>
                </a:solidFill>
              </a:rPr>
              <a:t>longer time scales</a:t>
            </a:r>
            <a:r>
              <a:rPr lang="en-GB" sz="1600" dirty="0">
                <a:solidFill>
                  <a:schemeClr val="tx1"/>
                </a:solidFill>
              </a:rPr>
              <a:t> (</a:t>
            </a:r>
            <a:r>
              <a:rPr lang="el-GR" sz="1600" dirty="0">
                <a:solidFill>
                  <a:schemeClr val="tx1"/>
                </a:solidFill>
              </a:rPr>
              <a:t>μ</a:t>
            </a:r>
            <a:r>
              <a:rPr lang="it-IT" sz="1600" dirty="0">
                <a:solidFill>
                  <a:schemeClr val="tx1"/>
                </a:solidFill>
              </a:rPr>
              <a:t>s-s</a:t>
            </a:r>
            <a:r>
              <a:rPr lang="en-GB" sz="1600" dirty="0">
                <a:solidFill>
                  <a:schemeClr val="tx1"/>
                </a:solidFill>
              </a:rPr>
              <a:t>) the fate of </a:t>
            </a:r>
            <a:r>
              <a:rPr lang="en-GB" sz="1600" b="1" dirty="0">
                <a:solidFill>
                  <a:schemeClr val="tx1"/>
                </a:solidFill>
              </a:rPr>
              <a:t>toxic</a:t>
            </a:r>
            <a:r>
              <a:rPr lang="en-GB" sz="1600" dirty="0">
                <a:solidFill>
                  <a:schemeClr val="tx1"/>
                </a:solidFill>
              </a:rPr>
              <a:t> radiolytic yields (</a:t>
            </a:r>
            <a:r>
              <a:rPr lang="en-GB" sz="1600" b="1" dirty="0">
                <a:solidFill>
                  <a:schemeClr val="tx1"/>
                </a:solidFill>
              </a:rPr>
              <a:t>indirect radiation damage</a:t>
            </a:r>
            <a:r>
              <a:rPr lang="en-GB" sz="1600" dirty="0">
                <a:solidFill>
                  <a:schemeClr val="tx1"/>
                </a:solidFill>
              </a:rPr>
              <a:t>)</a:t>
            </a:r>
            <a:br>
              <a:rPr lang="en-GB" sz="1600" b="1" dirty="0">
                <a:solidFill>
                  <a:schemeClr val="tx1"/>
                </a:solidFill>
              </a:rPr>
            </a:br>
            <a:br>
              <a:rPr lang="en-GB" sz="1600" b="1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rgbClr val="FDBB63"/>
                </a:solidFill>
              </a:rPr>
              <a:t>→</a:t>
            </a:r>
            <a:r>
              <a:rPr lang="en-GB" sz="1600" dirty="0">
                <a:solidFill>
                  <a:schemeClr val="tx1"/>
                </a:solidFill>
              </a:rPr>
              <a:t> provide more detailed information on the </a:t>
            </a:r>
            <a:r>
              <a:rPr lang="en-GB" sz="1600" b="1" dirty="0">
                <a:solidFill>
                  <a:schemeClr val="tx1"/>
                </a:solidFill>
              </a:rPr>
              <a:t>variation</a:t>
            </a:r>
            <a:r>
              <a:rPr lang="en-GB" sz="1600" dirty="0">
                <a:solidFill>
                  <a:schemeClr val="tx1"/>
                </a:solidFill>
              </a:rPr>
              <a:t> of </a:t>
            </a:r>
            <a:r>
              <a:rPr lang="en-GB" sz="1600" b="1" dirty="0">
                <a:solidFill>
                  <a:schemeClr val="tx1"/>
                </a:solidFill>
              </a:rPr>
              <a:t>chemical endpoints</a:t>
            </a:r>
            <a:r>
              <a:rPr lang="en-GB" sz="1600" dirty="0">
                <a:solidFill>
                  <a:schemeClr val="tx1"/>
                </a:solidFill>
              </a:rPr>
              <a:t> with radiation (e.g. LET) and environment (e.g. oxygenation) properties</a:t>
            </a:r>
            <a:br>
              <a:rPr lang="en-GB" sz="1600" dirty="0">
                <a:solidFill>
                  <a:schemeClr val="tx1"/>
                </a:solidFill>
              </a:rPr>
            </a:br>
            <a:endParaRPr lang="en-GB" sz="1600" dirty="0">
              <a:solidFill>
                <a:schemeClr val="tx1"/>
              </a:solidFill>
            </a:endParaRPr>
          </a:p>
          <a:p>
            <a:r>
              <a:rPr lang="en-GB" sz="2000" dirty="0">
                <a:solidFill>
                  <a:schemeClr val="tx1"/>
                </a:solidFill>
              </a:rPr>
              <a:t>Extension of Monte Carlo track structure code TRAX-CHEM into the </a:t>
            </a:r>
            <a:r>
              <a:rPr lang="en-GB" sz="2000" u="sng" dirty="0">
                <a:solidFill>
                  <a:schemeClr val="tx1"/>
                </a:solidFill>
              </a:rPr>
              <a:t>homogeneous</a:t>
            </a:r>
            <a:r>
              <a:rPr lang="en-GB" sz="2000" dirty="0">
                <a:solidFill>
                  <a:schemeClr val="tx1"/>
                </a:solidFill>
              </a:rPr>
              <a:t> biochemical stage of radiation damage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rgbClr val="FDBB63"/>
                </a:solidFill>
              </a:rPr>
              <a:t>→</a:t>
            </a:r>
            <a:r>
              <a:rPr lang="en-GB" sz="1600" dirty="0">
                <a:solidFill>
                  <a:schemeClr val="tx1"/>
                </a:solidFill>
              </a:rPr>
              <a:t> species sparsely distributed &amp; reactions with biological environment prevail</a:t>
            </a:r>
            <a:br>
              <a:rPr lang="en-GB" sz="1600" dirty="0">
                <a:solidFill>
                  <a:schemeClr val="tx1"/>
                </a:solidFill>
              </a:rPr>
            </a:b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rgbClr val="FDBB63"/>
                </a:solidFill>
              </a:rPr>
              <a:t>→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u="sng" dirty="0">
                <a:solidFill>
                  <a:schemeClr val="tx1"/>
                </a:solidFill>
              </a:rPr>
              <a:t>not</a:t>
            </a:r>
            <a:r>
              <a:rPr lang="en-GB" sz="1600" dirty="0">
                <a:solidFill>
                  <a:schemeClr val="tx1"/>
                </a:solidFill>
              </a:rPr>
              <a:t> covered by modelling codes presently available 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371562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0A8C1-BA23-4B67-937D-FBC69F18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1335"/>
            <a:ext cx="6116780" cy="787557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2.a </a:t>
            </a:r>
            <a:r>
              <a:rPr lang="it-IT" dirty="0" err="1">
                <a:solidFill>
                  <a:schemeClr val="tx1"/>
                </a:solidFill>
              </a:rPr>
              <a:t>Phases</a:t>
            </a:r>
            <a:r>
              <a:rPr lang="it-IT" dirty="0">
                <a:solidFill>
                  <a:schemeClr val="tx1"/>
                </a:solidFill>
              </a:rPr>
              <a:t> of the Extension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EC3093-84AF-4D1B-9C24-83136267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0CFC4E-665C-4BA1-97AB-835C21A2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2. Homogeneous Chemical Stage    G. Camazzola    g.camazzola@gsi.de</a:t>
            </a:r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F96169-9816-4502-A875-C1B285AF5983}"/>
              </a:ext>
            </a:extLst>
          </p:cNvPr>
          <p:cNvSpPr txBox="1"/>
          <p:nvPr/>
        </p:nvSpPr>
        <p:spPr>
          <a:xfrm>
            <a:off x="257489" y="1808209"/>
            <a:ext cx="4314510" cy="1015663"/>
          </a:xfrm>
          <a:prstGeom prst="rect">
            <a:avLst/>
          </a:prstGeom>
          <a:ln w="25400">
            <a:solidFill>
              <a:srgbClr val="92D050"/>
            </a:solidFill>
            <a:prstDash val="dash"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it-IT" sz="2000" dirty="0">
                <a:solidFill>
                  <a:srgbClr val="92D050"/>
                </a:solidFill>
              </a:rPr>
              <a:t>«PHASE I» – </a:t>
            </a:r>
            <a:r>
              <a:rPr lang="it-IT" sz="2000" dirty="0" err="1">
                <a:solidFill>
                  <a:srgbClr val="92D050"/>
                </a:solidFill>
              </a:rPr>
              <a:t>heterogeneous</a:t>
            </a:r>
            <a:r>
              <a:rPr lang="it-IT" sz="2000" dirty="0">
                <a:solidFill>
                  <a:srgbClr val="92D050"/>
                </a:solidFill>
              </a:rPr>
              <a:t>, discrete reaction-</a:t>
            </a:r>
            <a:r>
              <a:rPr lang="it-IT" sz="2000" dirty="0" err="1">
                <a:solidFill>
                  <a:srgbClr val="92D050"/>
                </a:solidFill>
              </a:rPr>
              <a:t>diffusion</a:t>
            </a:r>
            <a:r>
              <a:rPr lang="it-IT" sz="2000" dirty="0">
                <a:solidFill>
                  <a:srgbClr val="92D050"/>
                </a:solidFill>
              </a:rPr>
              <a:t> model (TRAX-CHEM)</a:t>
            </a:r>
            <a:endParaRPr lang="en-GB" sz="2000" dirty="0">
              <a:solidFill>
                <a:srgbClr val="92D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5ECE25-8120-4B4E-8866-0120CBA10511}"/>
              </a:ext>
            </a:extLst>
          </p:cNvPr>
          <p:cNvSpPr txBox="1"/>
          <p:nvPr/>
        </p:nvSpPr>
        <p:spPr>
          <a:xfrm>
            <a:off x="1873658" y="3728380"/>
            <a:ext cx="5396682" cy="707886"/>
          </a:xfrm>
          <a:prstGeom prst="rect">
            <a:avLst/>
          </a:prstGeom>
          <a:ln w="25400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it-IT" sz="2000" dirty="0">
                <a:solidFill>
                  <a:srgbClr val="FF0000"/>
                </a:solidFill>
              </a:rPr>
              <a:t>«PHASE II» – </a:t>
            </a:r>
            <a:r>
              <a:rPr lang="it-IT" sz="2000" dirty="0" err="1">
                <a:solidFill>
                  <a:srgbClr val="FF0000"/>
                </a:solidFill>
              </a:rPr>
              <a:t>transition</a:t>
            </a:r>
            <a:r>
              <a:rPr lang="it-IT" sz="2000" dirty="0">
                <a:solidFill>
                  <a:srgbClr val="FF0000"/>
                </a:solidFill>
              </a:rPr>
              <a:t>, reaction-</a:t>
            </a:r>
            <a:r>
              <a:rPr lang="it-IT" sz="2000" dirty="0" err="1">
                <a:solidFill>
                  <a:srgbClr val="FF0000"/>
                </a:solidFill>
              </a:rPr>
              <a:t>diffusion</a:t>
            </a:r>
            <a:br>
              <a:rPr lang="it-IT" sz="2000" dirty="0">
                <a:solidFill>
                  <a:srgbClr val="FF0000"/>
                </a:solidFill>
              </a:rPr>
            </a:br>
            <a:r>
              <a:rPr lang="it-IT" sz="2000" dirty="0">
                <a:solidFill>
                  <a:srgbClr val="FF0000"/>
                </a:solidFill>
              </a:rPr>
              <a:t>model with </a:t>
            </a:r>
            <a:r>
              <a:rPr lang="it-IT" sz="2000" dirty="0" err="1">
                <a:solidFill>
                  <a:srgbClr val="FF0000"/>
                </a:solidFill>
              </a:rPr>
              <a:t>concentration</a:t>
            </a:r>
            <a:r>
              <a:rPr lang="it-IT" sz="2000" dirty="0">
                <a:solidFill>
                  <a:srgbClr val="FF0000"/>
                </a:solidFill>
              </a:rPr>
              <a:t> </a:t>
            </a:r>
            <a:r>
              <a:rPr lang="it-IT" sz="2000" dirty="0" err="1">
                <a:solidFill>
                  <a:srgbClr val="FF0000"/>
                </a:solidFill>
              </a:rPr>
              <a:t>distributions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DE947C-968A-4D8A-92EA-11EFE7524642}"/>
              </a:ext>
            </a:extLst>
          </p:cNvPr>
          <p:cNvSpPr txBox="1"/>
          <p:nvPr/>
        </p:nvSpPr>
        <p:spPr>
          <a:xfrm>
            <a:off x="4571999" y="5313310"/>
            <a:ext cx="4406373" cy="707886"/>
          </a:xfrm>
          <a:prstGeom prst="rect">
            <a:avLst/>
          </a:prstGeom>
          <a:ln w="25400">
            <a:solidFill>
              <a:srgbClr val="C00000"/>
            </a:solidFill>
            <a:prstDash val="dash"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it-IT" sz="2000" dirty="0">
                <a:solidFill>
                  <a:srgbClr val="C00000"/>
                </a:solidFill>
              </a:rPr>
              <a:t>«PHASE III» – </a:t>
            </a:r>
            <a:r>
              <a:rPr lang="it-IT" sz="2000" dirty="0" err="1">
                <a:solidFill>
                  <a:srgbClr val="C00000"/>
                </a:solidFill>
              </a:rPr>
              <a:t>homogeneous</a:t>
            </a:r>
            <a:r>
              <a:rPr lang="it-IT" sz="2000" dirty="0">
                <a:solidFill>
                  <a:srgbClr val="C00000"/>
                </a:solidFill>
              </a:rPr>
              <a:t>, </a:t>
            </a:r>
            <a:r>
              <a:rPr lang="it-IT" sz="2000" dirty="0" err="1">
                <a:solidFill>
                  <a:srgbClr val="C00000"/>
                </a:solidFill>
              </a:rPr>
              <a:t>classical</a:t>
            </a:r>
            <a:r>
              <a:rPr lang="it-IT" sz="2000" dirty="0">
                <a:solidFill>
                  <a:srgbClr val="C00000"/>
                </a:solidFill>
              </a:rPr>
              <a:t> reaction model</a:t>
            </a:r>
            <a:endParaRPr lang="en-GB" sz="2000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F8332BB-FFD1-4F61-84E9-B3A7FF126CB2}"/>
              </a:ext>
            </a:extLst>
          </p:cNvPr>
          <p:cNvCxnSpPr>
            <a:cxnSpLocks/>
          </p:cNvCxnSpPr>
          <p:nvPr/>
        </p:nvCxnSpPr>
        <p:spPr>
          <a:xfrm>
            <a:off x="1940792" y="2910647"/>
            <a:ext cx="1698336" cy="730957"/>
          </a:xfrm>
          <a:prstGeom prst="straightConnector1">
            <a:avLst/>
          </a:prstGeom>
          <a:ln w="25400">
            <a:solidFill>
              <a:srgbClr val="92D050"/>
            </a:soli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168B6F-811C-43FB-A720-1426E6747D25}"/>
              </a:ext>
            </a:extLst>
          </p:cNvPr>
          <p:cNvCxnSpPr>
            <a:cxnSpLocks/>
          </p:cNvCxnSpPr>
          <p:nvPr/>
        </p:nvCxnSpPr>
        <p:spPr>
          <a:xfrm>
            <a:off x="5150418" y="4509309"/>
            <a:ext cx="1698336" cy="730957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393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E71F85A6-E1DB-4F68-8BC1-73769CC81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357" y="3903769"/>
            <a:ext cx="6417643" cy="270355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B30A8C1-BA23-4B67-937D-FBC69F18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1335"/>
            <a:ext cx="6116780" cy="787557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2.a </a:t>
            </a:r>
            <a:r>
              <a:rPr lang="it-IT" dirty="0" err="1">
                <a:solidFill>
                  <a:schemeClr val="tx1"/>
                </a:solidFill>
              </a:rPr>
              <a:t>Phases</a:t>
            </a:r>
            <a:r>
              <a:rPr lang="it-IT" dirty="0">
                <a:solidFill>
                  <a:schemeClr val="tx1"/>
                </a:solidFill>
              </a:rPr>
              <a:t> of the Extension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EC3093-84AF-4D1B-9C24-83136267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0CFC4E-665C-4BA1-97AB-835C21A2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2. Homogeneous Chemical Stage    G. Camazzola    g.camazzola@gsi.de</a:t>
            </a:r>
            <a:endParaRPr lang="de-DE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C8E369-618F-4265-9AE3-719A9AF09D41}"/>
              </a:ext>
            </a:extLst>
          </p:cNvPr>
          <p:cNvGrpSpPr/>
          <p:nvPr/>
        </p:nvGrpSpPr>
        <p:grpSpPr>
          <a:xfrm>
            <a:off x="72325" y="1179578"/>
            <a:ext cx="6064665" cy="2813334"/>
            <a:chOff x="72325" y="1271935"/>
            <a:chExt cx="6064665" cy="28133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FE50967-A0D3-4C6B-B39A-AB86F91EE1B2}"/>
                    </a:ext>
                  </a:extLst>
                </p:cNvPr>
                <p:cNvSpPr txBox="1"/>
                <p:nvPr/>
              </p:nvSpPr>
              <p:spPr>
                <a:xfrm>
                  <a:off x="72325" y="1979822"/>
                  <a:ext cx="6064665" cy="2105451"/>
                </a:xfrm>
                <a:prstGeom prst="rect">
                  <a:avLst/>
                </a:prstGeom>
                <a:ln w="25400" cap="rnd">
                  <a:solidFill>
                    <a:srgbClr val="92D050"/>
                  </a:solidFill>
                  <a:prstDash val="dash"/>
                </a:ln>
              </p:spPr>
              <p:txBody>
                <a:bodyPr vert="horz" wrap="square" lIns="91440" tIns="45720" rIns="91440" bIns="45720" rtlCol="0" anchor="t">
                  <a:spAutoFit/>
                </a:bodyPr>
                <a:lstStyle/>
                <a:p>
                  <a:pPr marL="285750" indent="-285750" algn="l">
                    <a:buClr>
                      <a:srgbClr val="92D050"/>
                    </a:buClr>
                    <a:buFont typeface="Wingdings" panose="05000000000000000000" pitchFamily="2" charset="2"/>
                    <a:buChar char="§"/>
                  </a:pPr>
                  <a:r>
                    <a:rPr lang="it-IT" sz="1600" dirty="0">
                      <a:solidFill>
                        <a:schemeClr val="tx1"/>
                      </a:solidFill>
                    </a:rPr>
                    <a:t>Highly </a:t>
                  </a:r>
                  <a:r>
                    <a:rPr lang="it-IT" sz="1600" dirty="0" err="1">
                      <a:solidFill>
                        <a:schemeClr val="tx1"/>
                      </a:solidFill>
                    </a:rPr>
                    <a:t>stochastic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 events with </a:t>
                  </a:r>
                  <a:r>
                    <a:rPr lang="it-IT" sz="1600" dirty="0" err="1">
                      <a:solidFill>
                        <a:schemeClr val="tx1"/>
                      </a:solidFill>
                    </a:rPr>
                    <a:t>heterogeneous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it-IT" sz="1600" dirty="0" err="1">
                      <a:solidFill>
                        <a:schemeClr val="tx1"/>
                      </a:solidFill>
                    </a:rPr>
                    <a:t>concentrations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 →</a:t>
                  </a:r>
                  <a:r>
                    <a:rPr lang="it-IT" sz="1600" dirty="0"/>
                    <a:t> 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Monte Carlo </a:t>
                  </a:r>
                  <a:r>
                    <a:rPr lang="it-IT" sz="1600" b="1" dirty="0" err="1">
                      <a:solidFill>
                        <a:schemeClr val="tx1"/>
                      </a:solidFill>
                    </a:rPr>
                    <a:t>irreplaceable</a:t>
                  </a:r>
                  <a:endParaRPr lang="it-IT" sz="1600" b="1" dirty="0">
                    <a:solidFill>
                      <a:schemeClr val="tx1"/>
                    </a:solidFill>
                  </a:endParaRPr>
                </a:p>
                <a:p>
                  <a:pPr marL="285750" indent="-285750" algn="l">
                    <a:buClr>
                      <a:srgbClr val="FDBB63"/>
                    </a:buClr>
                    <a:buFont typeface="Wingdings" panose="05000000000000000000" pitchFamily="2" charset="2"/>
                    <a:buChar char="§"/>
                  </a:pPr>
                  <a:endParaRPr lang="it-IT" sz="1600" dirty="0">
                    <a:solidFill>
                      <a:schemeClr val="tx1"/>
                    </a:solidFill>
                  </a:endParaRPr>
                </a:p>
                <a:p>
                  <a:pPr marL="285750" indent="-285750" algn="l">
                    <a:buClr>
                      <a:srgbClr val="92D050"/>
                    </a:buClr>
                    <a:buFont typeface="Wingdings" panose="05000000000000000000" pitchFamily="2" charset="2"/>
                    <a:buChar char="§"/>
                  </a:pPr>
                  <a:r>
                    <a:rPr lang="it-IT" sz="1600" b="1" dirty="0">
                      <a:solidFill>
                        <a:schemeClr val="tx1"/>
                      </a:solidFill>
                    </a:rPr>
                    <a:t>Score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it-IT" sz="1600" dirty="0" err="1">
                      <a:solidFill>
                        <a:schemeClr val="tx1"/>
                      </a:solidFill>
                    </a:rPr>
                    <a:t>all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it-IT" sz="1600" b="1" dirty="0">
                      <a:solidFill>
                        <a:schemeClr val="tx1"/>
                      </a:solidFill>
                    </a:rPr>
                    <a:t>single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it-IT" sz="1600" dirty="0" err="1">
                      <a:solidFill>
                        <a:schemeClr val="tx1"/>
                      </a:solidFill>
                    </a:rPr>
                    <a:t>radicals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 and </a:t>
                  </a:r>
                  <a:r>
                    <a:rPr lang="it-IT" sz="1600" dirty="0" err="1">
                      <a:solidFill>
                        <a:schemeClr val="tx1"/>
                      </a:solidFill>
                    </a:rPr>
                    <a:t>molecules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it-IT" sz="1600" b="1" dirty="0">
                      <a:solidFill>
                        <a:schemeClr val="tx1"/>
                      </a:solidFill>
                    </a:rPr>
                    <a:t>positions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, </a:t>
                  </a:r>
                  <a:r>
                    <a:rPr lang="it-IT" sz="1600" dirty="0" err="1">
                      <a:solidFill>
                        <a:schemeClr val="tx1"/>
                      </a:solidFill>
                    </a:rPr>
                    <a:t>within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 an </a:t>
                  </a:r>
                  <a:r>
                    <a:rPr lang="it-IT" sz="1600" b="1" dirty="0">
                      <a:solidFill>
                        <a:schemeClr val="tx1"/>
                      </a:solidFill>
                    </a:rPr>
                    <a:t>area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it-IT" sz="1600" dirty="0" err="1">
                      <a:solidFill>
                        <a:schemeClr val="tx1"/>
                      </a:solidFill>
                    </a:rPr>
                    <a:t>determined</a:t>
                  </a:r>
                  <a:r>
                    <a:rPr lang="it-IT" sz="1600" dirty="0">
                      <a:solidFill>
                        <a:schemeClr val="tx1"/>
                      </a:solidFill>
                    </a:rPr>
                    <a:t> by Dose-LET relation</a:t>
                  </a:r>
                </a:p>
                <a:p>
                  <a:pPr>
                    <a:buClr>
                      <a:srgbClr val="92D050"/>
                    </a:buClr>
                  </a:pPr>
                  <a:endParaRPr lang="it-IT" sz="1600" i="1" dirty="0">
                    <a:latin typeface="Cambria Math" panose="02040503050406030204" pitchFamily="18" charset="0"/>
                  </a:endParaRPr>
                </a:p>
                <a:p>
                  <a:pPr>
                    <a:buClr>
                      <a:srgbClr val="92D050"/>
                    </a:buClr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1600" i="1">
                                <a:latin typeface="Cambria Math" panose="02040503050406030204" pitchFamily="18" charset="0"/>
                              </a:rPr>
                              <m:t>ϕ</m:t>
                            </m:r>
                          </m:den>
                        </m:f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1.6⋅</m:t>
                            </m:r>
                            <m:sSup>
                              <m:sSupPr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−9</m:t>
                                </m:r>
                              </m:sup>
                            </m:sSup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𝐿𝐸𝑇</m:t>
                            </m:r>
                          </m:num>
                          <m:den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</m:oMath>
                    </m:oMathPara>
                  </a14:m>
                  <a:endParaRPr lang="en-GB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FE50967-A0D3-4C6B-B39A-AB86F91EE1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25" y="1979822"/>
                  <a:ext cx="6064665" cy="2105451"/>
                </a:xfrm>
                <a:prstGeom prst="rect">
                  <a:avLst/>
                </a:prstGeom>
                <a:blipFill>
                  <a:blip r:embed="rId3"/>
                  <a:stretch>
                    <a:fillRect l="-200" t="-287"/>
                  </a:stretch>
                </a:blipFill>
                <a:ln w="25400" cap="rnd">
                  <a:solidFill>
                    <a:srgbClr val="92D050"/>
                  </a:solidFill>
                  <a:prstDash val="dash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F96169-9816-4502-A875-C1B285AF5983}"/>
                </a:ext>
              </a:extLst>
            </p:cNvPr>
            <p:cNvSpPr txBox="1"/>
            <p:nvPr/>
          </p:nvSpPr>
          <p:spPr>
            <a:xfrm>
              <a:off x="710071" y="1271935"/>
              <a:ext cx="4789171" cy="70788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it-IT" sz="2000" dirty="0">
                  <a:solidFill>
                    <a:srgbClr val="92D050"/>
                  </a:solidFill>
                </a:rPr>
                <a:t>«PHASE I» – </a:t>
              </a:r>
              <a:r>
                <a:rPr lang="it-IT" sz="2000" dirty="0" err="1">
                  <a:solidFill>
                    <a:srgbClr val="92D050"/>
                  </a:solidFill>
                </a:rPr>
                <a:t>heterogeneous</a:t>
              </a:r>
              <a:r>
                <a:rPr lang="it-IT" sz="2000" dirty="0">
                  <a:solidFill>
                    <a:srgbClr val="92D050"/>
                  </a:solidFill>
                </a:rPr>
                <a:t>, discrete reaction-</a:t>
              </a:r>
              <a:r>
                <a:rPr lang="it-IT" sz="2000" dirty="0" err="1">
                  <a:solidFill>
                    <a:srgbClr val="92D050"/>
                  </a:solidFill>
                </a:rPr>
                <a:t>diffusion</a:t>
              </a:r>
              <a:r>
                <a:rPr lang="it-IT" sz="2000" dirty="0">
                  <a:solidFill>
                    <a:srgbClr val="92D050"/>
                  </a:solidFill>
                </a:rPr>
                <a:t> model (TRAX-CHEM)</a:t>
              </a:r>
              <a:endParaRPr lang="en-GB" sz="2000" dirty="0">
                <a:solidFill>
                  <a:srgbClr val="92D05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C5B2728-B6CB-4801-9E44-F96644D44083}"/>
              </a:ext>
            </a:extLst>
          </p:cNvPr>
          <p:cNvGrpSpPr/>
          <p:nvPr/>
        </p:nvGrpSpPr>
        <p:grpSpPr>
          <a:xfrm>
            <a:off x="6501095" y="1426560"/>
            <a:ext cx="2359378" cy="2386620"/>
            <a:chOff x="3391322" y="3885296"/>
            <a:chExt cx="2667908" cy="269871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A522B5A-EFD1-4AD9-A026-A78A09EFEDEB}"/>
                </a:ext>
              </a:extLst>
            </p:cNvPr>
            <p:cNvGrpSpPr/>
            <p:nvPr/>
          </p:nvGrpSpPr>
          <p:grpSpPr>
            <a:xfrm>
              <a:off x="3391322" y="3994356"/>
              <a:ext cx="2589653" cy="2589653"/>
              <a:chOff x="3889420" y="1892413"/>
              <a:chExt cx="1429555" cy="1429555"/>
            </a:xfrm>
          </p:grpSpPr>
          <p:pic>
            <p:nvPicPr>
              <p:cNvPr id="15" name="Picture 14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9734B45B-9A55-49BA-9F41-804CFF0A6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04783" y="2094237"/>
                <a:ext cx="1134433" cy="1047682"/>
              </a:xfrm>
              <a:prstGeom prst="rect">
                <a:avLst/>
              </a:prstGeom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251BBF00-6689-4FC8-A535-C0256A92D49D}"/>
                  </a:ext>
                </a:extLst>
              </p:cNvPr>
              <p:cNvCxnSpPr/>
              <p:nvPr/>
            </p:nvCxnSpPr>
            <p:spPr>
              <a:xfrm>
                <a:off x="3889420" y="2639387"/>
                <a:ext cx="14295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39B019D-B5B8-4192-975E-A5B01A9E6E8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835759" y="2607191"/>
                <a:ext cx="1429555" cy="0"/>
              </a:xfrm>
              <a:prstGeom prst="straightConnector1">
                <a:avLst/>
              </a:prstGeom>
              <a:ln w="19050">
                <a:solidFill>
                  <a:schemeClr val="tx1">
                    <a:alpha val="25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4EBF71-19DB-4CA7-9829-E9637AF2D67D}"/>
                </a:ext>
              </a:extLst>
            </p:cNvPr>
            <p:cNvSpPr txBox="1"/>
            <p:nvPr/>
          </p:nvSpPr>
          <p:spPr>
            <a:xfrm>
              <a:off x="4569256" y="3885296"/>
              <a:ext cx="258618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it-IT" sz="1200" dirty="0">
                  <a:solidFill>
                    <a:schemeClr val="tx1">
                      <a:alpha val="25000"/>
                    </a:schemeClr>
                  </a:solidFill>
                </a:rPr>
                <a:t>y</a:t>
              </a:r>
              <a:endParaRPr lang="en-GB" sz="1200" dirty="0">
                <a:solidFill>
                  <a:schemeClr val="tx1">
                    <a:alpha val="25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9919D9-3152-4B5E-B9DD-34499EB74CB2}"/>
                </a:ext>
              </a:extLst>
            </p:cNvPr>
            <p:cNvSpPr txBox="1"/>
            <p:nvPr/>
          </p:nvSpPr>
          <p:spPr>
            <a:xfrm>
              <a:off x="5800612" y="5070508"/>
              <a:ext cx="258618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it-IT" sz="1200" dirty="0">
                  <a:solidFill>
                    <a:schemeClr val="tx1">
                      <a:alpha val="25000"/>
                    </a:schemeClr>
                  </a:solidFill>
                </a:rPr>
                <a:t>x</a:t>
              </a:r>
              <a:endParaRPr lang="en-GB" sz="1200" dirty="0">
                <a:solidFill>
                  <a:schemeClr val="tx1">
                    <a:alpha val="25000"/>
                  </a:schemeClr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39DC883-298F-41B8-8E44-705BF6DE6A8A}"/>
              </a:ext>
            </a:extLst>
          </p:cNvPr>
          <p:cNvSpPr txBox="1"/>
          <p:nvPr/>
        </p:nvSpPr>
        <p:spPr>
          <a:xfrm>
            <a:off x="-1562" y="5539486"/>
            <a:ext cx="3354361" cy="107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solidFill>
                  <a:srgbClr val="FDBB63"/>
                </a:solidFill>
              </a:rPr>
              <a:t>Figure: </a:t>
            </a:r>
            <a:r>
              <a:rPr lang="en-GB" sz="1600" dirty="0"/>
              <a:t>Production channels of radicals and molecules featuring water radiolysis. Adapted from </a:t>
            </a:r>
            <a:r>
              <a:rPr lang="en-GB" sz="1400" i="1" dirty="0" err="1"/>
              <a:t>Boscolo</a:t>
            </a:r>
            <a:r>
              <a:rPr lang="en-GB" sz="1400" i="1" dirty="0"/>
              <a:t> et al., </a:t>
            </a:r>
            <a:r>
              <a:rPr lang="en-GB" sz="1400" i="1" dirty="0" err="1"/>
              <a:t>Radiother</a:t>
            </a:r>
            <a:r>
              <a:rPr lang="en-GB" sz="1400" i="1" dirty="0"/>
              <a:t>. Oncol. (2021)</a:t>
            </a:r>
            <a:r>
              <a:rPr lang="en-GB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5610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0A8C1-BA23-4B67-937D-FBC69F18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1335"/>
            <a:ext cx="6116780" cy="787557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2.a </a:t>
            </a:r>
            <a:r>
              <a:rPr lang="it-IT" dirty="0" err="1">
                <a:solidFill>
                  <a:schemeClr val="tx1"/>
                </a:solidFill>
              </a:rPr>
              <a:t>Phases</a:t>
            </a:r>
            <a:r>
              <a:rPr lang="it-IT" dirty="0">
                <a:solidFill>
                  <a:schemeClr val="tx1"/>
                </a:solidFill>
              </a:rPr>
              <a:t> of the Extension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EC3093-84AF-4D1B-9C24-83136267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0CFC4E-665C-4BA1-97AB-835C21A2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2. Homogeneous Chemical Stage    G. Camazzola    g.camazzola@gsi.de</a:t>
            </a:r>
            <a:endParaRPr lang="de-DE" dirty="0"/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0FDBB184-8A0A-4FE6-B4EC-DC07AFE94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364" y="2358000"/>
            <a:ext cx="3343220" cy="3298971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4B008049-0E5A-441E-A2B7-6AAC044D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363" y="2358000"/>
            <a:ext cx="3343221" cy="3298973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5AE8FF20-A866-48C4-BD33-86CCABE2C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362" y="2358609"/>
            <a:ext cx="3343220" cy="329897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2D3263-FD44-4D4F-A9C8-6B4B7564B7BC}"/>
              </a:ext>
            </a:extLst>
          </p:cNvPr>
          <p:cNvGrpSpPr/>
          <p:nvPr/>
        </p:nvGrpSpPr>
        <p:grpSpPr>
          <a:xfrm>
            <a:off x="72004" y="1439872"/>
            <a:ext cx="5673360" cy="4739759"/>
            <a:chOff x="72000" y="1926000"/>
            <a:chExt cx="5784264" cy="47397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662212B-D6C5-4B75-A77B-AAA23E31806F}"/>
                </a:ext>
              </a:extLst>
            </p:cNvPr>
            <p:cNvSpPr txBox="1"/>
            <p:nvPr/>
          </p:nvSpPr>
          <p:spPr>
            <a:xfrm>
              <a:off x="265791" y="1926000"/>
              <a:ext cx="5396682" cy="70788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it-IT" sz="2000" dirty="0">
                  <a:solidFill>
                    <a:srgbClr val="FF0000"/>
                  </a:solidFill>
                </a:rPr>
                <a:t>«PHASE II» – </a:t>
              </a:r>
              <a:r>
                <a:rPr lang="it-IT" sz="2000" dirty="0" err="1">
                  <a:solidFill>
                    <a:srgbClr val="FF0000"/>
                  </a:solidFill>
                </a:rPr>
                <a:t>transition</a:t>
              </a:r>
              <a:r>
                <a:rPr lang="it-IT" sz="2000" dirty="0">
                  <a:solidFill>
                    <a:srgbClr val="FF0000"/>
                  </a:solidFill>
                </a:rPr>
                <a:t>, reaction-</a:t>
              </a:r>
              <a:r>
                <a:rPr lang="it-IT" sz="2000" dirty="0" err="1">
                  <a:solidFill>
                    <a:srgbClr val="FF0000"/>
                  </a:solidFill>
                </a:rPr>
                <a:t>diffusion</a:t>
              </a:r>
              <a:br>
                <a:rPr lang="it-IT" sz="2000" dirty="0">
                  <a:solidFill>
                    <a:srgbClr val="FF0000"/>
                  </a:solidFill>
                </a:rPr>
              </a:br>
              <a:r>
                <a:rPr lang="it-IT" sz="2000" dirty="0">
                  <a:solidFill>
                    <a:srgbClr val="FF0000"/>
                  </a:solidFill>
                </a:rPr>
                <a:t>model with </a:t>
              </a:r>
              <a:r>
                <a:rPr lang="it-IT" sz="2000" dirty="0" err="1">
                  <a:solidFill>
                    <a:srgbClr val="FF0000"/>
                  </a:solidFill>
                </a:rPr>
                <a:t>concentration</a:t>
              </a:r>
              <a:r>
                <a:rPr lang="it-IT" sz="2000" dirty="0">
                  <a:solidFill>
                    <a:srgbClr val="FF0000"/>
                  </a:solidFill>
                </a:rPr>
                <a:t> </a:t>
              </a:r>
              <a:r>
                <a:rPr lang="it-IT" sz="2000" dirty="0" err="1">
                  <a:solidFill>
                    <a:srgbClr val="FF0000"/>
                  </a:solidFill>
                </a:rPr>
                <a:t>distributions</a:t>
              </a:r>
              <a:endParaRPr lang="en-GB" sz="2000" dirty="0">
                <a:solidFill>
                  <a:srgbClr val="FF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968B7C-FA0A-468A-B2BB-9CF7D909DE4F}"/>
                </a:ext>
              </a:extLst>
            </p:cNvPr>
            <p:cNvSpPr txBox="1"/>
            <p:nvPr/>
          </p:nvSpPr>
          <p:spPr>
            <a:xfrm>
              <a:off x="72000" y="2633886"/>
              <a:ext cx="5784264" cy="4031873"/>
            </a:xfrm>
            <a:prstGeom prst="rect">
              <a:avLst/>
            </a:prstGeom>
            <a:ln w="25400" cap="rnd">
              <a:solidFill>
                <a:srgbClr val="FF0000"/>
              </a:solidFill>
              <a:prstDash val="dash"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285750" indent="-285750" algn="l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it-IT" sz="1600" dirty="0"/>
                <a:t>From a cloud of </a:t>
              </a:r>
              <a:r>
                <a:rPr lang="it-IT" sz="1600" b="1" dirty="0"/>
                <a:t>single positions</a:t>
              </a:r>
              <a:r>
                <a:rPr lang="it-IT" sz="1600" dirty="0"/>
                <a:t> to </a:t>
              </a:r>
              <a:r>
                <a:rPr lang="it-IT" sz="1600" b="1" dirty="0" err="1"/>
                <a:t>species</a:t>
              </a:r>
              <a:r>
                <a:rPr lang="it-IT" sz="1600" b="1" dirty="0"/>
                <a:t> </a:t>
              </a:r>
              <a:r>
                <a:rPr lang="it-IT" sz="1600" b="1" dirty="0" err="1"/>
                <a:t>concentration</a:t>
              </a:r>
              <a:r>
                <a:rPr lang="it-IT" sz="1600" b="1" dirty="0"/>
                <a:t> </a:t>
              </a:r>
              <a:r>
                <a:rPr lang="it-IT" sz="1600" b="1" dirty="0" err="1"/>
                <a:t>distributions</a:t>
              </a:r>
              <a:r>
                <a:rPr lang="it-IT" sz="1600" dirty="0"/>
                <a:t> (</a:t>
              </a:r>
              <a:r>
                <a:rPr lang="it-IT" sz="1600" dirty="0" err="1"/>
                <a:t>analogy</a:t>
              </a:r>
              <a:r>
                <a:rPr lang="it-IT" sz="1600" dirty="0"/>
                <a:t> with </a:t>
              </a:r>
              <a:r>
                <a:rPr lang="it-IT" sz="1600" dirty="0" err="1"/>
                <a:t>radial</a:t>
              </a:r>
              <a:r>
                <a:rPr lang="it-IT" sz="1600" dirty="0"/>
                <a:t> dose </a:t>
              </a:r>
              <a:r>
                <a:rPr lang="it-IT" sz="1600" dirty="0" err="1"/>
                <a:t>around</a:t>
              </a:r>
              <a:r>
                <a:rPr lang="it-IT" sz="1600" dirty="0"/>
                <a:t> </a:t>
              </a:r>
              <a:r>
                <a:rPr lang="it-IT" sz="1600" dirty="0" err="1"/>
                <a:t>physical</a:t>
              </a:r>
              <a:r>
                <a:rPr lang="it-IT" sz="1600" dirty="0"/>
                <a:t> track)</a:t>
              </a:r>
              <a:br>
                <a:rPr lang="it-IT" sz="1600" b="1" dirty="0"/>
              </a:br>
              <a:br>
                <a:rPr lang="it-IT" sz="1600" b="1" dirty="0"/>
              </a:br>
              <a:br>
                <a:rPr lang="it-IT" sz="1600" b="1" dirty="0"/>
              </a:br>
              <a:br>
                <a:rPr lang="it-IT" sz="1600" b="1" dirty="0"/>
              </a:br>
              <a:br>
                <a:rPr lang="it-IT" sz="1600" b="1" dirty="0"/>
              </a:br>
              <a:br>
                <a:rPr lang="it-IT" sz="1600" b="1" dirty="0"/>
              </a:br>
              <a:br>
                <a:rPr lang="it-IT" sz="1600" b="1" dirty="0"/>
              </a:br>
              <a:endParaRPr lang="it-IT" sz="1600" dirty="0"/>
            </a:p>
            <a:p>
              <a:pPr marL="285750" indent="-285750" algn="l">
                <a:buClr>
                  <a:srgbClr val="FDBB63"/>
                </a:buClr>
                <a:buFont typeface="Wingdings" panose="05000000000000000000" pitchFamily="2" charset="2"/>
                <a:buChar char="§"/>
              </a:pPr>
              <a:endParaRPr lang="it-IT" sz="1600" dirty="0"/>
            </a:p>
            <a:p>
              <a:pPr marL="285750" indent="-285750" algn="l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it-IT" sz="1600" dirty="0" err="1"/>
                <a:t>Especially</a:t>
              </a:r>
              <a:r>
                <a:rPr lang="it-IT" sz="1600" dirty="0"/>
                <a:t> </a:t>
              </a:r>
              <a:r>
                <a:rPr lang="it-IT" sz="1600" b="1" dirty="0" err="1"/>
                <a:t>relevant</a:t>
              </a:r>
              <a:r>
                <a:rPr lang="it-IT" sz="1600" dirty="0"/>
                <a:t> for </a:t>
              </a:r>
              <a:r>
                <a:rPr lang="it-IT" sz="1600" b="1" dirty="0" err="1"/>
                <a:t>ions</a:t>
              </a:r>
              <a:r>
                <a:rPr lang="it-IT" sz="1600" dirty="0"/>
                <a:t>, </a:t>
              </a:r>
              <a:r>
                <a:rPr lang="it-IT" sz="1600" b="1" dirty="0" err="1"/>
                <a:t>not</a:t>
              </a:r>
              <a:r>
                <a:rPr lang="it-IT" sz="1600" dirty="0"/>
                <a:t> </a:t>
              </a:r>
              <a:r>
                <a:rPr lang="it-IT" sz="1600" dirty="0" err="1"/>
                <a:t>homogeneous</a:t>
              </a:r>
              <a:r>
                <a:rPr lang="it-IT" sz="1600" dirty="0"/>
                <a:t> </a:t>
              </a:r>
              <a:r>
                <a:rPr lang="it-IT" sz="1600" dirty="0" err="1"/>
                <a:t>at</a:t>
              </a:r>
              <a:r>
                <a:rPr lang="it-IT" sz="1600" dirty="0"/>
                <a:t> 1</a:t>
              </a:r>
              <a:r>
                <a:rPr lang="el-GR" sz="1600" dirty="0"/>
                <a:t>μ</a:t>
              </a:r>
              <a:r>
                <a:rPr lang="it-IT" sz="1600" dirty="0"/>
                <a:t>s</a:t>
              </a:r>
              <a:br>
                <a:rPr lang="it-IT" sz="1600" dirty="0"/>
              </a:br>
              <a:endParaRPr lang="it-IT" sz="1600" dirty="0"/>
            </a:p>
            <a:p>
              <a:pPr marL="285750" indent="-285750" algn="l">
                <a:buClr>
                  <a:srgbClr val="FF0000"/>
                </a:buClr>
                <a:buFont typeface="Wingdings" panose="05000000000000000000" pitchFamily="2" charset="2"/>
                <a:buChar char="§"/>
              </a:pPr>
              <a:r>
                <a:rPr lang="it-IT" sz="1600" dirty="0"/>
                <a:t>Still </a:t>
              </a:r>
              <a:r>
                <a:rPr lang="it-IT" sz="1600" b="1" dirty="0"/>
                <a:t>focus</a:t>
              </a:r>
              <a:r>
                <a:rPr lang="it-IT" sz="1600" dirty="0"/>
                <a:t> on </a:t>
              </a:r>
              <a:r>
                <a:rPr lang="it-IT" sz="1600" b="1" dirty="0"/>
                <a:t>one single track</a:t>
              </a:r>
              <a:r>
                <a:rPr lang="it-IT" sz="1600" dirty="0"/>
                <a:t> (</a:t>
              </a:r>
              <a:r>
                <a:rPr lang="it-IT" sz="1600" dirty="0" err="1"/>
                <a:t>average</a:t>
              </a:r>
              <a:r>
                <a:rPr lang="it-IT" sz="1600" dirty="0"/>
                <a:t> </a:t>
              </a:r>
              <a:r>
                <a:rPr lang="it-IT" sz="1600" dirty="0" err="1"/>
                <a:t>behaviour</a:t>
              </a:r>
              <a:r>
                <a:rPr lang="it-IT" sz="1600" dirty="0"/>
                <a:t> in one </a:t>
              </a:r>
              <a:r>
                <a:rPr lang="it-IT" sz="1600" dirty="0" err="1"/>
                <a:t>pulse</a:t>
              </a:r>
              <a:r>
                <a:rPr lang="it-IT" sz="1600" dirty="0"/>
                <a:t>), accounting (</a:t>
              </a:r>
              <a:r>
                <a:rPr lang="it-IT" sz="1600" dirty="0" err="1"/>
                <a:t>implicitly</a:t>
              </a:r>
              <a:r>
                <a:rPr lang="it-IT" sz="1600" dirty="0"/>
                <a:t>) for «</a:t>
              </a:r>
              <a:r>
                <a:rPr lang="it-IT" sz="1600" dirty="0" err="1"/>
                <a:t>neighbouring</a:t>
              </a:r>
              <a:r>
                <a:rPr lang="it-IT" sz="1600" dirty="0"/>
                <a:t>» tracks </a:t>
              </a:r>
              <a:r>
                <a:rPr lang="it-IT" sz="1600" dirty="0" err="1"/>
                <a:t>through</a:t>
              </a:r>
              <a:r>
                <a:rPr lang="it-IT" sz="1600" dirty="0"/>
                <a:t> </a:t>
              </a:r>
              <a:r>
                <a:rPr lang="it-IT" sz="1600" b="1" dirty="0" err="1"/>
                <a:t>boundary</a:t>
              </a:r>
              <a:r>
                <a:rPr lang="it-IT" sz="1600" b="1" dirty="0"/>
                <a:t> </a:t>
              </a:r>
              <a:r>
                <a:rPr lang="it-IT" sz="1600" b="1" dirty="0" err="1"/>
                <a:t>conditions</a:t>
              </a:r>
              <a:endParaRPr lang="en-GB" sz="1600" dirty="0"/>
            </a:p>
          </p:txBody>
        </p:sp>
      </p:grpSp>
      <p:pic>
        <p:nvPicPr>
          <p:cNvPr id="41" name="Picture 40" descr="A picture containing sky, vector graphics&#10;&#10;Description automatically generated">
            <a:extLst>
              <a:ext uri="{FF2B5EF4-FFF2-40B4-BE49-F238E27FC236}">
                <a16:creationId xmlns:a16="http://schemas.microsoft.com/office/drawing/2014/main" id="{CA823C95-77F8-4B52-8BB3-0B82D808F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062" y="3022689"/>
            <a:ext cx="1819242" cy="18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9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0A8C1-BA23-4B67-937D-FBC69F18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5" y="271335"/>
            <a:ext cx="6116780" cy="787557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2.a </a:t>
            </a:r>
            <a:r>
              <a:rPr lang="it-IT" dirty="0" err="1">
                <a:solidFill>
                  <a:schemeClr val="tx1"/>
                </a:solidFill>
              </a:rPr>
              <a:t>Phases</a:t>
            </a:r>
            <a:r>
              <a:rPr lang="it-IT" dirty="0">
                <a:solidFill>
                  <a:schemeClr val="tx1"/>
                </a:solidFill>
              </a:rPr>
              <a:t> of the Extension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EC3093-84AF-4D1B-9C24-831362678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0CFC4E-665C-4BA1-97AB-835C21A28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GB"/>
              <a:t>2. Homogeneous Chemical Stage    G. Camazzola    g.camazzola@gsi.de</a:t>
            </a:r>
            <a:endParaRPr lang="de-DE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6AC7D1-AAB5-4ECA-B50A-9BFD5A32B621}"/>
              </a:ext>
            </a:extLst>
          </p:cNvPr>
          <p:cNvGrpSpPr/>
          <p:nvPr/>
        </p:nvGrpSpPr>
        <p:grpSpPr>
          <a:xfrm>
            <a:off x="1312793" y="1301943"/>
            <a:ext cx="6518413" cy="1231107"/>
            <a:chOff x="2273300" y="5244855"/>
            <a:chExt cx="6518413" cy="12311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000384-F11A-416E-A436-C77389BDA624}"/>
                </a:ext>
              </a:extLst>
            </p:cNvPr>
            <p:cNvSpPr txBox="1"/>
            <p:nvPr/>
          </p:nvSpPr>
          <p:spPr>
            <a:xfrm>
              <a:off x="2273300" y="5644965"/>
              <a:ext cx="6518413" cy="830997"/>
            </a:xfrm>
            <a:prstGeom prst="rect">
              <a:avLst/>
            </a:prstGeom>
            <a:ln w="25400" cap="rnd">
              <a:solidFill>
                <a:srgbClr val="C00000"/>
              </a:solidFill>
              <a:prstDash val="dash"/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285750" indent="-285750" algn="l">
                <a:buClr>
                  <a:srgbClr val="C00000"/>
                </a:buClr>
                <a:buFont typeface="Wingdings" panose="05000000000000000000" pitchFamily="2" charset="2"/>
                <a:buChar char="§"/>
              </a:pPr>
              <a:r>
                <a:rPr lang="it-IT" sz="1600" dirty="0"/>
                <a:t>Once </a:t>
              </a:r>
              <a:r>
                <a:rPr lang="it-IT" sz="1600" dirty="0" err="1"/>
                <a:t>concentration</a:t>
              </a:r>
              <a:r>
                <a:rPr lang="it-IT" sz="1600" dirty="0"/>
                <a:t> </a:t>
              </a:r>
              <a:r>
                <a:rPr lang="it-IT" sz="1600" dirty="0" err="1"/>
                <a:t>is</a:t>
              </a:r>
              <a:r>
                <a:rPr lang="it-IT" sz="1600" dirty="0"/>
                <a:t> </a:t>
              </a:r>
              <a:r>
                <a:rPr lang="it-IT" sz="1600" dirty="0" err="1"/>
                <a:t>flat</a:t>
              </a:r>
              <a:r>
                <a:rPr lang="it-IT" sz="1600" dirty="0"/>
                <a:t>, </a:t>
              </a:r>
              <a:r>
                <a:rPr lang="it-IT" sz="1600" dirty="0" err="1"/>
                <a:t>define</a:t>
              </a:r>
              <a:r>
                <a:rPr lang="it-IT" sz="1600" dirty="0"/>
                <a:t> </a:t>
              </a:r>
              <a:r>
                <a:rPr lang="it-IT" sz="1600" b="1" dirty="0"/>
                <a:t>one</a:t>
              </a:r>
              <a:r>
                <a:rPr lang="it-IT" sz="1600" dirty="0"/>
                <a:t> global </a:t>
              </a:r>
              <a:r>
                <a:rPr lang="it-IT" sz="1600" dirty="0" err="1"/>
                <a:t>value</a:t>
              </a:r>
              <a:r>
                <a:rPr lang="it-IT" sz="1600" dirty="0"/>
                <a:t> </a:t>
              </a:r>
              <a:br>
                <a:rPr lang="it-IT" sz="1600" dirty="0"/>
              </a:br>
              <a:br>
                <a:rPr lang="it-IT" sz="1600" dirty="0"/>
              </a:br>
              <a:r>
                <a:rPr lang="it-IT" sz="1600" dirty="0"/>
                <a:t>→ </a:t>
              </a:r>
              <a:r>
                <a:rPr lang="it-IT" sz="1600" dirty="0" err="1"/>
                <a:t>diffusion</a:t>
              </a:r>
              <a:r>
                <a:rPr lang="it-IT" sz="1600" dirty="0"/>
                <a:t> step </a:t>
              </a:r>
              <a:r>
                <a:rPr lang="it-IT" sz="1600" dirty="0" err="1"/>
                <a:t>unnecessary</a:t>
              </a:r>
              <a:r>
                <a:rPr lang="it-IT" sz="1600" dirty="0"/>
                <a:t>, reactions </a:t>
              </a:r>
              <a:r>
                <a:rPr lang="it-IT" sz="1600" dirty="0" err="1"/>
                <a:t>simplified</a:t>
              </a:r>
              <a:r>
                <a:rPr lang="it-IT" sz="1600" dirty="0"/>
                <a:t> and </a:t>
              </a:r>
              <a:r>
                <a:rPr lang="it-IT" sz="1600" dirty="0" err="1"/>
                <a:t>sped</a:t>
              </a:r>
              <a:r>
                <a:rPr lang="it-IT" sz="1600" dirty="0"/>
                <a:t> up</a:t>
              </a:r>
              <a:endParaRPr lang="en-GB" sz="1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730149-3103-4068-9F57-5801F2A2ABA8}"/>
                </a:ext>
              </a:extLst>
            </p:cNvPr>
            <p:cNvSpPr txBox="1"/>
            <p:nvPr/>
          </p:nvSpPr>
          <p:spPr>
            <a:xfrm>
              <a:off x="2346798" y="5244855"/>
              <a:ext cx="6371416" cy="400110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it-IT" sz="2000" dirty="0">
                  <a:solidFill>
                    <a:srgbClr val="C00000"/>
                  </a:solidFill>
                </a:rPr>
                <a:t>«PHASE III» – </a:t>
              </a:r>
              <a:r>
                <a:rPr lang="it-IT" sz="2000" dirty="0" err="1">
                  <a:solidFill>
                    <a:srgbClr val="C00000"/>
                  </a:solidFill>
                </a:rPr>
                <a:t>homogeneous</a:t>
              </a:r>
              <a:r>
                <a:rPr lang="it-IT" sz="2000" dirty="0">
                  <a:solidFill>
                    <a:srgbClr val="C00000"/>
                  </a:solidFill>
                </a:rPr>
                <a:t>, </a:t>
              </a:r>
              <a:r>
                <a:rPr lang="it-IT" sz="2000" dirty="0" err="1">
                  <a:solidFill>
                    <a:srgbClr val="C00000"/>
                  </a:solidFill>
                </a:rPr>
                <a:t>classical</a:t>
              </a:r>
              <a:r>
                <a:rPr lang="it-IT" sz="2000" dirty="0">
                  <a:solidFill>
                    <a:srgbClr val="C00000"/>
                  </a:solidFill>
                </a:rPr>
                <a:t> reaction model</a:t>
              </a:r>
              <a:endParaRPr lang="en-GB" sz="20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DEDC098-5B92-44FC-A3DC-991D1D087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74" y="2776102"/>
            <a:ext cx="4228452" cy="3639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6623A6-46CE-429F-941C-06EE537320A5}"/>
              </a:ext>
            </a:extLst>
          </p:cNvPr>
          <p:cNvSpPr txBox="1"/>
          <p:nvPr/>
        </p:nvSpPr>
        <p:spPr>
          <a:xfrm>
            <a:off x="4380499" y="5429171"/>
            <a:ext cx="4604427" cy="107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solidFill>
                  <a:srgbClr val="FDBB63"/>
                </a:solidFill>
              </a:rPr>
              <a:t>Figure: </a:t>
            </a:r>
            <a:r>
              <a:rPr lang="en-GB" sz="1600" dirty="0"/>
              <a:t>Simulation obtained from the scientific software tool “</a:t>
            </a:r>
            <a:r>
              <a:rPr lang="en-GB" sz="1600" dirty="0" err="1"/>
              <a:t>Kinetiscope</a:t>
            </a:r>
            <a:r>
              <a:rPr lang="en-GB" sz="1600" dirty="0"/>
              <a:t>”. </a:t>
            </a:r>
          </a:p>
          <a:p>
            <a:pPr algn="l"/>
            <a:r>
              <a:rPr lang="en-GB" sz="1600" dirty="0"/>
              <a:t>Results at 10</a:t>
            </a:r>
            <a:r>
              <a:rPr lang="el-GR" sz="1600" dirty="0"/>
              <a:t>μ</a:t>
            </a:r>
            <a:r>
              <a:rPr lang="it-IT" sz="1600" dirty="0"/>
              <a:t>s (</a:t>
            </a:r>
            <a:r>
              <a:rPr lang="it-IT" sz="1600" dirty="0" err="1"/>
              <a:t>t</a:t>
            </a:r>
            <a:r>
              <a:rPr lang="it-IT" sz="1600" baseline="-25000" dirty="0" err="1"/>
              <a:t>in</a:t>
            </a:r>
            <a:r>
              <a:rPr lang="it-IT" sz="1600" dirty="0"/>
              <a:t> = 1</a:t>
            </a:r>
            <a:r>
              <a:rPr lang="el-GR" sz="1600" dirty="0"/>
              <a:t>μ</a:t>
            </a:r>
            <a:r>
              <a:rPr lang="it-IT" sz="1600" dirty="0"/>
              <a:t>s) for a 90MeV/u Carbon </a:t>
            </a:r>
            <a:r>
              <a:rPr lang="it-IT" sz="1600" dirty="0" err="1"/>
              <a:t>ion</a:t>
            </a:r>
            <a:r>
              <a:rPr lang="it-IT" sz="1600" dirty="0"/>
              <a:t> in 2% pO2 water target.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439216375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air-gsi-folienmaster_2018.potx" id="{355B6204-6578-4CF7-9AE1-D7553AD9942C}" vid="{A1823722-48EF-4D8E-BC07-2E8C5EE3479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fair-gsi-folienmaster_2018 (5)</Template>
  <TotalTime>4717</TotalTime>
  <Words>1625</Words>
  <Application>Microsoft Office PowerPoint</Application>
  <PresentationFormat>On-screen Show (4:3)</PresentationFormat>
  <Paragraphs>172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 Math</vt:lpstr>
      <vt:lpstr>Wingdings</vt:lpstr>
      <vt:lpstr>fair-gsi-folienmaster_2016_onering</vt:lpstr>
      <vt:lpstr>Towards the homogeneous chemical stage of radiation damage: new extension of the TRAX-CHEM code</vt:lpstr>
      <vt:lpstr>Outline</vt:lpstr>
      <vt:lpstr>1.a Direct &amp; Indirect Radiation Damage</vt:lpstr>
      <vt:lpstr>1.b Implementation of Radiation Damage on a Track Structure Level</vt:lpstr>
      <vt:lpstr>1.c Necessity of the Homogeneous Chemical Stage</vt:lpstr>
      <vt:lpstr>2.a Phases of the Extension</vt:lpstr>
      <vt:lpstr>2.a Phases of the Extension</vt:lpstr>
      <vt:lpstr>2.a Phases of the Extension</vt:lpstr>
      <vt:lpstr>2.a Phases of the Extension</vt:lpstr>
      <vt:lpstr>2.b Code Implementation</vt:lpstr>
      <vt:lpstr>3.a New Reaction-Diffusion Model</vt:lpstr>
      <vt:lpstr>3.a New Reaction-Diffusion Model</vt:lpstr>
      <vt:lpstr>3.b Validation in Water</vt:lpstr>
      <vt:lpstr>3.b Validation in Water</vt:lpstr>
      <vt:lpstr>3.c The Biological Environment</vt:lpstr>
      <vt:lpstr>4. Work in Progress &amp; Outlook</vt:lpstr>
      <vt:lpstr>Acknowledgements</vt:lpstr>
      <vt:lpstr>Backup – Ratios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Abram, Valentino</dc:creator>
  <cp:lastModifiedBy>Gianmarco Camazzola</cp:lastModifiedBy>
  <cp:revision>352</cp:revision>
  <dcterms:created xsi:type="dcterms:W3CDTF">2022-02-18T11:18:18Z</dcterms:created>
  <dcterms:modified xsi:type="dcterms:W3CDTF">2022-09-27T11:16:31Z</dcterms:modified>
</cp:coreProperties>
</file>