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93" r:id="rId3"/>
    <p:sldId id="305" r:id="rId4"/>
    <p:sldId id="286" r:id="rId5"/>
    <p:sldId id="299" r:id="rId6"/>
    <p:sldId id="296" r:id="rId7"/>
    <p:sldId id="306" r:id="rId8"/>
    <p:sldId id="257" r:id="rId9"/>
    <p:sldId id="283" r:id="rId10"/>
    <p:sldId id="269" r:id="rId11"/>
    <p:sldId id="272" r:id="rId12"/>
    <p:sldId id="307" r:id="rId13"/>
    <p:sldId id="289" r:id="rId14"/>
    <p:sldId id="295" r:id="rId15"/>
    <p:sldId id="298" r:id="rId16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1B"/>
    <a:srgbClr val="B2BF03"/>
    <a:srgbClr val="FF2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2877" autoAdjust="0"/>
  </p:normalViewPr>
  <p:slideViewPr>
    <p:cSldViewPr>
      <p:cViewPr varScale="1">
        <p:scale>
          <a:sx n="81" d="100"/>
          <a:sy n="81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4DF17A-BAF6-47BA-B66D-C603476EFD7B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59203B-B969-464F-84FA-9565833362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981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921F5E-E833-4695-90A4-9CC28D07AFDA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59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it-IT" sz="12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7410" name="Google Shape;160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altLang="it-IT">
                <a:latin typeface="Arial" pitchFamily="34" charset="0"/>
              </a:rPr>
              <a:t>So we examined the source of cytokines in the retina: microglia.</a:t>
            </a:r>
          </a:p>
          <a:p>
            <a:r>
              <a:rPr lang="it-IT" altLang="it-IT">
                <a:latin typeface="Arial" pitchFamily="34" charset="0"/>
              </a:rPr>
              <a:t>In retina there are three main types of glial cells: mulller astrocytes and microglia. In retina microglial cells are found in GCL and in both plexiform layers. We performed immuno with antibody for a microglial marker Iba1 (Aif1).</a:t>
            </a:r>
          </a:p>
          <a:p>
            <a:r>
              <a:rPr lang="it-IT" altLang="it-IT">
                <a:latin typeface="Arial" pitchFamily="34" charset="0"/>
              </a:rPr>
              <a:t>Microglia is know to be activated following tissue damage and to produce proinflammatory species, changing from ramified/quiescent state to amoeboid/active state. (indicare schema)</a:t>
            </a:r>
          </a:p>
          <a:p>
            <a:r>
              <a:rPr lang="it-IT" altLang="it-IT">
                <a:latin typeface="Arial" pitchFamily="34" charset="0"/>
              </a:rPr>
              <a:t>And this morphological change happens in rd10, outer retina where PRs are dying at the peak of cone death.</a:t>
            </a:r>
          </a:p>
          <a:p>
            <a:r>
              <a:rPr lang="it-IT" altLang="it-IT">
                <a:latin typeface="Arial" pitchFamily="34" charset="0"/>
              </a:rPr>
              <a:t>We analyzed retinas from WT,rd10 ST and rd10 EE  with WM ICCH for Iba1 and noted a difference in morphology of cells between the three groups, level of microglial activation is lower in EE respect to ST retinas, </a:t>
            </a:r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A4E2A11-E749-4817-8D23-A9AEF38180A7}" type="slidenum">
              <a:rPr lang="it-IT" altLang="it-IT" smtClean="0">
                <a:cs typeface="Arial" pitchFamily="34" charset="0"/>
              </a:rPr>
              <a:pPr/>
              <a:t>10</a:t>
            </a:fld>
            <a:endParaRPr lang="it-IT" altLang="it-IT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D1DD-480E-49E6-BBB9-464B6B8B0519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A54B6-B97F-429E-BF25-46AAA16D3E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D43BC-DEF8-462A-8BC0-B7225DF9B45E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D69C-70A2-4CC3-B4CA-A55B32BBBD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C30A-708F-4979-8761-3A24CEA4F746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E69C-4B15-458F-89F0-D8D2515902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9C61-62E6-4729-85CC-EC17CC89DF58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4C859-D6DE-44E5-A6DD-08C89E3FFC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4A74-2208-45B0-9B58-E3D7307E57D6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3AFB2-18FC-473E-A34E-EDFEF15895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88BE-EFA8-4958-B73B-EDB0F85DDCF2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3351C-4935-4C34-AE54-0EFEFD30DC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8833-AB89-45FC-9FFD-763A47170ED7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F1AC-FAE8-4951-8A88-D4A59F23BF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B760-041F-415D-BD29-A799C9CE3656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503F6-D04F-43E1-9172-D728D0FB89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D096A-CF61-497D-8F68-5DFD06EAC6A1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14ADF-38B7-4A9A-970E-5BD462E9C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36E0-2219-4430-964F-17AC79A054AE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5B44-10B8-4425-A94B-08E3D2D41A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5782-2BE2-4244-AD5E-308C33DC3F7C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33BD-2FE4-456A-AD76-ADF78276D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253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1C43BD-9668-4B2C-B58B-3CABDAD86716}" type="datetimeFigureOut">
              <a:rPr lang="it-IT"/>
              <a:pPr>
                <a:defRPr/>
              </a:pPr>
              <a:t>27/09/2022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3B66F-200C-48FC-BF1A-631EE43A1B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6"/>
          <p:cNvSpPr txBox="1">
            <a:spLocks noChangeArrowheads="1"/>
          </p:cNvSpPr>
          <p:nvPr/>
        </p:nvSpPr>
        <p:spPr bwMode="auto">
          <a:xfrm>
            <a:off x="4340876" y="925513"/>
            <a:ext cx="3391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 b="1" dirty="0"/>
              <a:t>FRIDA</a:t>
            </a:r>
            <a:r>
              <a:rPr lang="it-IT" sz="3200" b="1" dirty="0"/>
              <a:t> meeting</a:t>
            </a:r>
          </a:p>
        </p:txBody>
      </p:sp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9120188" y="5940703"/>
            <a:ext cx="307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altLang="ja-JP" dirty="0">
                <a:latin typeface="Century Gothic" panose="020B0502020202020204" pitchFamily="34" charset="0"/>
                <a:ea typeface="MS Mincho"/>
                <a:cs typeface="Times New Roman" pitchFamily="18" charset="0"/>
              </a:rPr>
              <a:t>Pisa 27-28 Settembre 2022</a:t>
            </a:r>
          </a:p>
        </p:txBody>
      </p:sp>
      <p:sp>
        <p:nvSpPr>
          <p:cNvPr id="14339" name="CasellaDiTesto 2"/>
          <p:cNvSpPr txBox="1">
            <a:spLocks noChangeArrowheads="1"/>
          </p:cNvSpPr>
          <p:nvPr/>
        </p:nvSpPr>
        <p:spPr bwMode="auto">
          <a:xfrm>
            <a:off x="479425" y="4365625"/>
            <a:ext cx="51117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entury Gothic" pitchFamily="34" charset="0"/>
              </a:rPr>
              <a:t>Institute of Neuroscience Pisa (CNR)</a:t>
            </a:r>
          </a:p>
          <a:p>
            <a:endParaRPr lang="en-US" i="1" dirty="0">
              <a:latin typeface="Century Gothic" pitchFamily="34" charset="0"/>
            </a:endParaRPr>
          </a:p>
          <a:p>
            <a:r>
              <a:rPr lang="en-US" sz="2400" b="1" dirty="0">
                <a:latin typeface="Century Gothic" pitchFamily="34" charset="0"/>
              </a:rPr>
              <a:t>Dr. Mario Costa Dr. Enrica Strettoi</a:t>
            </a:r>
          </a:p>
        </p:txBody>
      </p:sp>
      <p:sp>
        <p:nvSpPr>
          <p:cNvPr id="14340" name="CasellaDiTesto 5"/>
          <p:cNvSpPr txBox="1">
            <a:spLocks noChangeArrowheads="1"/>
          </p:cNvSpPr>
          <p:nvPr/>
        </p:nvSpPr>
        <p:spPr bwMode="auto">
          <a:xfrm>
            <a:off x="1200150" y="1773238"/>
            <a:ext cx="9791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u="sng" dirty="0">
                <a:solidFill>
                  <a:schemeClr val="hlink"/>
                </a:solidFill>
                <a:latin typeface="Century Gothic" pitchFamily="34" charset="0"/>
              </a:rPr>
              <a:t> </a:t>
            </a:r>
            <a:r>
              <a:rPr lang="it-IT" sz="4000" b="1" u="sng" dirty="0" err="1">
                <a:solidFill>
                  <a:schemeClr val="hlink"/>
                </a:solidFill>
                <a:latin typeface="Century Gothic" pitchFamily="34" charset="0"/>
              </a:rPr>
              <a:t>Experimental</a:t>
            </a:r>
            <a:r>
              <a:rPr lang="it-IT" sz="4000" b="1" u="sng" dirty="0">
                <a:solidFill>
                  <a:schemeClr val="hlink"/>
                </a:solidFill>
                <a:latin typeface="Century Gothic" pitchFamily="34" charset="0"/>
              </a:rPr>
              <a:t> Plan: </a:t>
            </a:r>
          </a:p>
          <a:p>
            <a:pPr algn="ctr"/>
            <a:r>
              <a:rPr lang="it-IT" sz="4000" b="1" u="sng" dirty="0" err="1">
                <a:solidFill>
                  <a:schemeClr val="hlink"/>
                </a:solidFill>
                <a:latin typeface="Century Gothic" pitchFamily="34" charset="0"/>
              </a:rPr>
              <a:t>cell</a:t>
            </a:r>
            <a:r>
              <a:rPr lang="it-IT" sz="4000" b="1" u="sng" dirty="0">
                <a:solidFill>
                  <a:schemeClr val="hlink"/>
                </a:solidFill>
                <a:latin typeface="Century Gothic" pitchFamily="34" charset="0"/>
              </a:rPr>
              <a:t> </a:t>
            </a:r>
            <a:r>
              <a:rPr lang="it-IT" sz="4000" b="1" u="sng" dirty="0" err="1">
                <a:solidFill>
                  <a:schemeClr val="hlink"/>
                </a:solidFill>
                <a:latin typeface="Century Gothic" pitchFamily="34" charset="0"/>
              </a:rPr>
              <a:t>cultures</a:t>
            </a:r>
            <a:r>
              <a:rPr lang="it-IT" sz="4000" b="1" u="sng" dirty="0">
                <a:solidFill>
                  <a:schemeClr val="hlink"/>
                </a:solidFill>
                <a:latin typeface="Century Gothic" pitchFamily="34" charset="0"/>
              </a:rPr>
              <a:t>  and  in vivo treatments </a:t>
            </a:r>
          </a:p>
        </p:txBody>
      </p:sp>
      <p:pic>
        <p:nvPicPr>
          <p:cNvPr id="14341" name="Picture 8" descr="cnr_transp_bl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5734050"/>
            <a:ext cx="792163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1314450" y="5800725"/>
            <a:ext cx="1873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i="1"/>
              <a:t>Consiglio </a:t>
            </a:r>
          </a:p>
          <a:p>
            <a:r>
              <a:rPr lang="it-IT" sz="1400" b="1" i="1"/>
              <a:t>Nazionale delle</a:t>
            </a:r>
          </a:p>
          <a:p>
            <a:r>
              <a:rPr lang="it-IT" sz="1400" b="1" i="1"/>
              <a:t>Ricerche </a:t>
            </a:r>
          </a:p>
        </p:txBody>
      </p:sp>
      <p:pic>
        <p:nvPicPr>
          <p:cNvPr id="14343" name="Picture 9" descr="logo-fin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5757863"/>
            <a:ext cx="79216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726113"/>
            <a:ext cx="10509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343025" y="1"/>
            <a:ext cx="9505950" cy="11445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Calibri" panose="020F0502020204030204" pitchFamily="34" charset="0"/>
                <a:ea typeface="+mj-ea"/>
                <a:cs typeface="+mj-cs"/>
              </a:rPr>
              <a:t>Retinal inflammation on the spot: recruitment and activation of microglia</a:t>
            </a:r>
          </a:p>
        </p:txBody>
      </p:sp>
      <p:grpSp>
        <p:nvGrpSpPr>
          <p:cNvPr id="11" name="Gruppo 7"/>
          <p:cNvGrpSpPr>
            <a:grpSpLocks/>
          </p:cNvGrpSpPr>
          <p:nvPr/>
        </p:nvGrpSpPr>
        <p:grpSpPr bwMode="auto">
          <a:xfrm>
            <a:off x="6310313" y="3460752"/>
            <a:ext cx="3816350" cy="2860199"/>
            <a:chOff x="611560" y="1700808"/>
            <a:chExt cx="3219450" cy="2223558"/>
          </a:xfrm>
        </p:grpSpPr>
        <p:pic>
          <p:nvPicPr>
            <p:cNvPr id="13321" name="Immagine 4" descr="glia retina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700808"/>
              <a:ext cx="3219450" cy="222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CasellaDiTesto 5"/>
            <p:cNvSpPr txBox="1">
              <a:spLocks noChangeArrowheads="1"/>
            </p:cNvSpPr>
            <p:nvPr/>
          </p:nvSpPr>
          <p:spPr bwMode="auto">
            <a:xfrm>
              <a:off x="611560" y="3693326"/>
              <a:ext cx="930642" cy="19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i="1">
                  <a:cs typeface="Arial" pitchFamily="34" charset="0"/>
                </a:rPr>
                <a:t>Langmann 2007</a:t>
              </a:r>
            </a:p>
          </p:txBody>
        </p:sp>
      </p:grpSp>
      <p:grpSp>
        <p:nvGrpSpPr>
          <p:cNvPr id="13317" name="Gruppo 6"/>
          <p:cNvGrpSpPr>
            <a:grpSpLocks/>
          </p:cNvGrpSpPr>
          <p:nvPr/>
        </p:nvGrpSpPr>
        <p:grpSpPr bwMode="auto">
          <a:xfrm>
            <a:off x="1898650" y="1039814"/>
            <a:ext cx="4197350" cy="4286251"/>
            <a:chOff x="374863" y="1039293"/>
            <a:chExt cx="4197137" cy="4287297"/>
          </a:xfrm>
        </p:grpSpPr>
        <p:pic>
          <p:nvPicPr>
            <p:cNvPr id="13319" name="Immagin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63" y="1409865"/>
              <a:ext cx="4197137" cy="391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CasellaDiTesto 5"/>
            <p:cNvSpPr txBox="1">
              <a:spLocks noChangeArrowheads="1"/>
            </p:cNvSpPr>
            <p:nvPr/>
          </p:nvSpPr>
          <p:spPr bwMode="auto">
            <a:xfrm>
              <a:off x="2175913" y="1039293"/>
              <a:ext cx="595005" cy="36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P45</a:t>
              </a:r>
            </a:p>
          </p:txBody>
        </p:sp>
      </p:grpSp>
      <p:pic>
        <p:nvPicPr>
          <p:cNvPr id="13318" name="Immagin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6" y="1371601"/>
            <a:ext cx="3756025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300894"/>
      </p:ext>
    </p:extLst>
  </p:cSld>
  <p:clrMapOvr>
    <a:masterClrMapping/>
  </p:clrMapOvr>
  <p:transition spd="slow" advTm="140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o 2"/>
          <p:cNvGrpSpPr>
            <a:grpSpLocks/>
          </p:cNvGrpSpPr>
          <p:nvPr/>
        </p:nvGrpSpPr>
        <p:grpSpPr bwMode="auto">
          <a:xfrm>
            <a:off x="1559496" y="414335"/>
            <a:ext cx="6093258" cy="5689567"/>
            <a:chOff x="1595881" y="711998"/>
            <a:chExt cx="7395616" cy="5957090"/>
          </a:xfrm>
        </p:grpSpPr>
        <p:grpSp>
          <p:nvGrpSpPr>
            <p:cNvPr id="16391" name="Gruppo 16"/>
            <p:cNvGrpSpPr>
              <a:grpSpLocks/>
            </p:cNvGrpSpPr>
            <p:nvPr/>
          </p:nvGrpSpPr>
          <p:grpSpPr bwMode="auto">
            <a:xfrm>
              <a:off x="1595881" y="711998"/>
              <a:ext cx="4206870" cy="5957090"/>
              <a:chOff x="1628973" y="711956"/>
              <a:chExt cx="4206815" cy="5957404"/>
            </a:xfrm>
          </p:grpSpPr>
          <p:pic>
            <p:nvPicPr>
              <p:cNvPr id="16397" name="Immagin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r="50818"/>
              <a:stretch>
                <a:fillRect/>
              </a:stretch>
            </p:blipFill>
            <p:spPr bwMode="auto">
              <a:xfrm>
                <a:off x="1803768" y="1639612"/>
                <a:ext cx="2644124" cy="5029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98" name="Gruppo 15"/>
              <p:cNvGrpSpPr>
                <a:grpSpLocks/>
              </p:cNvGrpSpPr>
              <p:nvPr/>
            </p:nvGrpSpPr>
            <p:grpSpPr bwMode="auto">
              <a:xfrm>
                <a:off x="1628973" y="711956"/>
                <a:ext cx="4206815" cy="862181"/>
                <a:chOff x="1628973" y="711956"/>
                <a:chExt cx="4206815" cy="862181"/>
              </a:xfrm>
            </p:grpSpPr>
            <p:sp>
              <p:nvSpPr>
                <p:cNvPr id="16399" name="CasellaDiTesto 4"/>
                <p:cNvSpPr txBox="1">
                  <a:spLocks noChangeArrowheads="1"/>
                </p:cNvSpPr>
                <p:nvPr/>
              </p:nvSpPr>
              <p:spPr bwMode="auto">
                <a:xfrm>
                  <a:off x="2017510" y="865154"/>
                  <a:ext cx="3818278" cy="708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000" b="1">
                      <a:latin typeface="Calibri" pitchFamily="34" charset="0"/>
                    </a:rPr>
                    <a:t> retinal microglial activation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1800"/>
                </a:p>
              </p:txBody>
            </p:sp>
            <p:sp>
              <p:nvSpPr>
                <p:cNvPr id="2" name="Freccia in giù 1"/>
                <p:cNvSpPr/>
                <p:nvPr/>
              </p:nvSpPr>
              <p:spPr>
                <a:xfrm>
                  <a:off x="1628973" y="711956"/>
                  <a:ext cx="539499" cy="829940"/>
                </a:xfrm>
                <a:prstGeom prst="downArrow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</p:grpSp>
        <p:grpSp>
          <p:nvGrpSpPr>
            <p:cNvPr id="16392" name="Gruppo 17"/>
            <p:cNvGrpSpPr>
              <a:grpSpLocks/>
            </p:cNvGrpSpPr>
            <p:nvPr/>
          </p:nvGrpSpPr>
          <p:grpSpPr bwMode="auto">
            <a:xfrm>
              <a:off x="4500566" y="711998"/>
              <a:ext cx="4490931" cy="5957089"/>
              <a:chOff x="4566132" y="688340"/>
              <a:chExt cx="4490564" cy="5957538"/>
            </a:xfrm>
          </p:grpSpPr>
          <p:pic>
            <p:nvPicPr>
              <p:cNvPr id="16393" name="Immagin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4566132" y="1616130"/>
                <a:ext cx="2675211" cy="5029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94" name="Gruppo 2"/>
              <p:cNvGrpSpPr>
                <a:grpSpLocks/>
              </p:cNvGrpSpPr>
              <p:nvPr/>
            </p:nvGrpSpPr>
            <p:grpSpPr bwMode="auto">
              <a:xfrm>
                <a:off x="6037114" y="688340"/>
                <a:ext cx="3019582" cy="849171"/>
                <a:chOff x="5380205" y="449078"/>
                <a:chExt cx="3019582" cy="849171"/>
              </a:xfrm>
            </p:grpSpPr>
            <p:sp>
              <p:nvSpPr>
                <p:cNvPr id="16395" name="CasellaDiTesto 5"/>
                <p:cNvSpPr txBox="1">
                  <a:spLocks noChangeArrowheads="1"/>
                </p:cNvSpPr>
                <p:nvPr/>
              </p:nvSpPr>
              <p:spPr bwMode="auto">
                <a:xfrm>
                  <a:off x="5903209" y="879294"/>
                  <a:ext cx="2496578" cy="418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000" b="1" dirty="0" err="1">
                      <a:latin typeface="Calibri" pitchFamily="34" charset="0"/>
                    </a:rPr>
                    <a:t>Neuronal</a:t>
                  </a:r>
                  <a:r>
                    <a:rPr lang="it-IT" altLang="it-IT" sz="2000" b="1" dirty="0">
                      <a:latin typeface="Calibri" pitchFamily="34" charset="0"/>
                    </a:rPr>
                    <a:t> survival</a:t>
                  </a:r>
                </a:p>
              </p:txBody>
            </p:sp>
            <p:sp>
              <p:nvSpPr>
                <p:cNvPr id="8" name="Freccia in giù 7"/>
                <p:cNvSpPr/>
                <p:nvPr/>
              </p:nvSpPr>
              <p:spPr>
                <a:xfrm rot="10800000">
                  <a:off x="5380205" y="449078"/>
                  <a:ext cx="539463" cy="829959"/>
                </a:xfrm>
                <a:prstGeom prst="downArrow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</p:grpSp>
      </p:grpSp>
      <p:grpSp>
        <p:nvGrpSpPr>
          <p:cNvPr id="16388" name="Gruppo 13"/>
          <p:cNvGrpSpPr>
            <a:grpSpLocks/>
          </p:cNvGrpSpPr>
          <p:nvPr/>
        </p:nvGrpSpPr>
        <p:grpSpPr bwMode="auto">
          <a:xfrm>
            <a:off x="6597970" y="2132856"/>
            <a:ext cx="5417751" cy="3270251"/>
            <a:chOff x="5033415" y="3173675"/>
            <a:chExt cx="5418704" cy="3270264"/>
          </a:xfrm>
        </p:grpSpPr>
        <p:pic>
          <p:nvPicPr>
            <p:cNvPr id="16389" name="Immagin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09"/>
            <a:stretch>
              <a:fillRect/>
            </a:stretch>
          </p:blipFill>
          <p:spPr bwMode="auto">
            <a:xfrm>
              <a:off x="5033415" y="3631708"/>
              <a:ext cx="3786853" cy="281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CasellaDiTesto 2"/>
            <p:cNvSpPr txBox="1">
              <a:spLocks noChangeArrowheads="1"/>
            </p:cNvSpPr>
            <p:nvPr/>
          </p:nvSpPr>
          <p:spPr bwMode="auto">
            <a:xfrm>
              <a:off x="5978376" y="3173675"/>
              <a:ext cx="4473743" cy="4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 dirty="0" err="1"/>
                <a:t>qRT</a:t>
              </a:r>
              <a:r>
                <a:rPr lang="it-IT" altLang="it-IT" sz="2000" b="1" dirty="0"/>
                <a:t>-PCR data: </a:t>
              </a:r>
              <a:r>
                <a:rPr lang="it-IT" altLang="it-IT" sz="2000" b="1" dirty="0" err="1"/>
                <a:t>inflammatory</a:t>
              </a:r>
              <a:r>
                <a:rPr lang="it-IT" altLang="it-IT" sz="2000" b="1" dirty="0"/>
                <a:t> </a:t>
              </a:r>
              <a:r>
                <a:rPr lang="it-IT" altLang="it-IT" sz="2000" b="1" dirty="0" err="1"/>
                <a:t>genes</a:t>
              </a:r>
              <a:endParaRPr lang="it-IT" altLang="it-IT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7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0" y="2636912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treatments on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cell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culture of ARPE19</a:t>
            </a: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-156460" y="867341"/>
            <a:ext cx="1169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91B"/>
                </a:solidFill>
                <a:latin typeface="Century Gothic" pitchFamily="34" charset="0"/>
              </a:rPr>
              <a:t>Paving the way for the in vivo experiments </a:t>
            </a:r>
            <a:endParaRPr lang="en-GB" sz="36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-240704" y="225770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1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-265758" y="333782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-132879" y="3866780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treatments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on retina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in vivo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-265758" y="441794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3 (Perspective)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463222" y="4952632"/>
            <a:ext cx="82323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of FLASH treatments on retina melanoma animal model</a:t>
            </a:r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en-GB" sz="2400" b="1" dirty="0" smtClean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43472" y="4941168"/>
            <a:ext cx="8856984" cy="844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veal melanoma | Nature Reviews Disease Prim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4086" y="272411"/>
            <a:ext cx="2926079" cy="26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F2937AB-9E9C-5C46-9E99-3A3562F35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2982980"/>
            <a:ext cx="8568951" cy="36660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C751D71-BAAB-723E-3614-56D4C7FF9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155754"/>
            <a:ext cx="2857500" cy="20859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76733E-5C6C-53D1-1A07-FC4D3794F6F2}"/>
              </a:ext>
            </a:extLst>
          </p:cNvPr>
          <p:cNvSpPr txBox="1"/>
          <p:nvPr/>
        </p:nvSpPr>
        <p:spPr>
          <a:xfrm>
            <a:off x="333453" y="460077"/>
            <a:ext cx="23781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latin typeface="Century Gothic" panose="020B0502020202020204" pitchFamily="34" charset="0"/>
              </a:rPr>
              <a:t>Perspectives</a:t>
            </a:r>
            <a:r>
              <a:rPr lang="it-IT" sz="2400" b="1" dirty="0" smtClean="0">
                <a:latin typeface="Century Gothic" panose="020B0502020202020204" pitchFamily="34" charset="0"/>
              </a:rPr>
              <a:t>:</a:t>
            </a:r>
          </a:p>
          <a:p>
            <a:r>
              <a:rPr lang="it-IT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Objective</a:t>
            </a:r>
            <a:r>
              <a:rPr lang="it-IT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3</a:t>
            </a:r>
            <a:r>
              <a:rPr lang="it-IT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2400" b="1" dirty="0" err="1" smtClean="0">
                <a:latin typeface="Century Gothic" panose="020B0502020202020204" pitchFamily="34" charset="0"/>
              </a:rPr>
              <a:t>Induction</a:t>
            </a:r>
            <a:r>
              <a:rPr lang="it-IT" sz="2400" b="1" dirty="0" smtClean="0">
                <a:latin typeface="Century Gothic" panose="020B0502020202020204" pitchFamily="34" charset="0"/>
              </a:rPr>
              <a:t> </a:t>
            </a:r>
            <a:r>
              <a:rPr lang="it-IT" sz="2400" b="1" dirty="0">
                <a:latin typeface="Century Gothic" panose="020B0502020202020204" pitchFamily="34" charset="0"/>
              </a:rPr>
              <a:t>of </a:t>
            </a:r>
            <a:r>
              <a:rPr lang="it-IT" sz="2400" b="1" dirty="0" err="1">
                <a:latin typeface="Century Gothic" panose="020B0502020202020204" pitchFamily="34" charset="0"/>
              </a:rPr>
              <a:t>ocular</a:t>
            </a:r>
            <a:r>
              <a:rPr lang="it-IT" sz="2400" b="1" dirty="0">
                <a:latin typeface="Century Gothic" panose="020B0502020202020204" pitchFamily="34" charset="0"/>
              </a:rPr>
              <a:t> melanoma by </a:t>
            </a:r>
            <a:r>
              <a:rPr lang="it-IT" sz="2400" b="1" dirty="0" err="1">
                <a:latin typeface="Century Gothic" panose="020B0502020202020204" pitchFamily="34" charset="0"/>
              </a:rPr>
              <a:t>intravitreal</a:t>
            </a:r>
            <a:r>
              <a:rPr lang="it-IT" sz="2400" b="1" dirty="0">
                <a:latin typeface="Century Gothic" panose="020B0502020202020204" pitchFamily="34" charset="0"/>
              </a:rPr>
              <a:t> injection of </a:t>
            </a:r>
            <a:r>
              <a:rPr lang="it-IT" sz="2400" b="1" dirty="0" err="1">
                <a:latin typeface="Century Gothic" panose="020B0502020202020204" pitchFamily="34" charset="0"/>
              </a:rPr>
              <a:t>tumor</a:t>
            </a:r>
            <a:r>
              <a:rPr lang="it-IT" sz="2400" b="1" dirty="0">
                <a:latin typeface="Century Gothic" panose="020B0502020202020204" pitchFamily="34" charset="0"/>
              </a:rPr>
              <a:t> </a:t>
            </a:r>
            <a:r>
              <a:rPr lang="it-IT" sz="2400" b="1" dirty="0" err="1">
                <a:latin typeface="Century Gothic" panose="020B0502020202020204" pitchFamily="34" charset="0"/>
              </a:rPr>
              <a:t>cells</a:t>
            </a:r>
            <a:endParaRPr lang="it-IT" sz="24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8100EA4-62D1-A523-D232-0FC5925EC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49"/>
          <a:stretch/>
        </p:blipFill>
        <p:spPr>
          <a:xfrm>
            <a:off x="95671" y="260648"/>
            <a:ext cx="12000657" cy="666420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4EC9E61-D848-1E41-371E-E5BF6AA7E956}"/>
              </a:ext>
            </a:extLst>
          </p:cNvPr>
          <p:cNvGrpSpPr/>
          <p:nvPr/>
        </p:nvGrpSpPr>
        <p:grpSpPr>
          <a:xfrm>
            <a:off x="150049" y="125205"/>
            <a:ext cx="11568112" cy="6472147"/>
            <a:chOff x="-12124679" y="-140986"/>
            <a:chExt cx="11568112" cy="647214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8E848EA-71D6-8D86-8053-01D14A3819C0}"/>
                </a:ext>
              </a:extLst>
            </p:cNvPr>
            <p:cNvSpPr txBox="1"/>
            <p:nvPr/>
          </p:nvSpPr>
          <p:spPr>
            <a:xfrm>
              <a:off x="-6538768" y="728467"/>
              <a:ext cx="312737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Mario Costa</a:t>
              </a:r>
            </a:p>
            <a:p>
              <a:r>
                <a:rPr lang="it-IT" sz="2400" b="1" i="1" dirty="0"/>
                <a:t>Beatrice Di Marco</a:t>
              </a:r>
            </a:p>
            <a:p>
              <a:r>
                <a:rPr lang="it-IT" sz="2400" b="1" i="1" dirty="0"/>
                <a:t>Elisabetta Mori</a:t>
              </a:r>
            </a:p>
            <a:p>
              <a:r>
                <a:rPr lang="it-IT" sz="2400" b="1" dirty="0"/>
                <a:t>Enrica Strettoi</a:t>
              </a:r>
            </a:p>
            <a:p>
              <a:r>
                <a:rPr lang="it-IT" sz="2400" b="1" dirty="0"/>
                <a:t>Eleonora Vannini</a:t>
              </a:r>
            </a:p>
            <a:p>
              <a:endParaRPr lang="it-IT" dirty="0"/>
            </a:p>
          </p:txBody>
        </p:sp>
        <p:pic>
          <p:nvPicPr>
            <p:cNvPr id="7" name="Immagine 21">
              <a:extLst>
                <a:ext uri="{FF2B5EF4-FFF2-40B4-BE49-F238E27FC236}">
                  <a16:creationId xmlns:a16="http://schemas.microsoft.com/office/drawing/2014/main" id="{4E6E1852-FE58-75DF-B277-01BB5B42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24679" y="-140986"/>
              <a:ext cx="1403649" cy="1168180"/>
            </a:xfrm>
            <a:prstGeom prst="rect">
              <a:avLst/>
            </a:prstGeom>
          </p:spPr>
        </p:pic>
        <p:grpSp>
          <p:nvGrpSpPr>
            <p:cNvPr id="27653" name="Gruppo 21"/>
            <p:cNvGrpSpPr>
              <a:grpSpLocks/>
            </p:cNvGrpSpPr>
            <p:nvPr/>
          </p:nvGrpSpPr>
          <p:grpSpPr bwMode="auto">
            <a:xfrm>
              <a:off x="-11617968" y="2059930"/>
              <a:ext cx="3384550" cy="2089150"/>
              <a:chOff x="7176120" y="1413559"/>
              <a:chExt cx="4440332" cy="3023553"/>
            </a:xfrm>
          </p:grpSpPr>
          <p:pic>
            <p:nvPicPr>
              <p:cNvPr id="27655" name="Immagine 2"/>
              <p:cNvPicPr>
                <a:picLocks noChangeAspect="1"/>
              </p:cNvPicPr>
              <p:nvPr/>
            </p:nvPicPr>
            <p:blipFill>
              <a:blip r:embed="rId4"/>
              <a:srcRect l="2750" t="2872"/>
              <a:stretch>
                <a:fillRect/>
              </a:stretch>
            </p:blipFill>
            <p:spPr bwMode="auto">
              <a:xfrm>
                <a:off x="7176120" y="1413559"/>
                <a:ext cx="4440332" cy="3023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Rettangolo 7"/>
              <p:cNvSpPr/>
              <p:nvPr/>
            </p:nvSpPr>
            <p:spPr>
              <a:xfrm>
                <a:off x="8065437" y="1459510"/>
                <a:ext cx="287414" cy="268811"/>
              </a:xfrm>
              <a:prstGeom prst="rect">
                <a:avLst/>
              </a:prstGeom>
              <a:solidFill>
                <a:srgbClr val="0009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pic>
          <p:nvPicPr>
            <p:cNvPr id="6" name="Immagine 28">
              <a:extLst>
                <a:ext uri="{FF2B5EF4-FFF2-40B4-BE49-F238E27FC236}">
                  <a16:creationId xmlns:a16="http://schemas.microsoft.com/office/drawing/2014/main" id="{0345E9F5-F414-57A3-8ABB-1272399BD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867" t="47423" r="50000"/>
            <a:stretch>
              <a:fillRect/>
            </a:stretch>
          </p:blipFill>
          <p:spPr>
            <a:xfrm>
              <a:off x="-4342821" y="2654315"/>
              <a:ext cx="3786254" cy="3676846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 l="37500" t="32919" r="27853" b="19930"/>
          <a:stretch>
            <a:fillRect/>
          </a:stretch>
        </p:blipFill>
        <p:spPr bwMode="auto">
          <a:xfrm>
            <a:off x="1558925" y="1403350"/>
            <a:ext cx="43815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 l="39174" t="31609" r="34152" b="19452"/>
          <a:stretch>
            <a:fillRect/>
          </a:stretch>
        </p:blipFill>
        <p:spPr bwMode="auto">
          <a:xfrm>
            <a:off x="8112125" y="1916113"/>
            <a:ext cx="24828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/>
          <a:srcRect l="36771" t="32661" r="33496" b="19080"/>
          <a:stretch>
            <a:fillRect/>
          </a:stretch>
        </p:blipFill>
        <p:spPr bwMode="auto">
          <a:xfrm>
            <a:off x="5448300" y="1962150"/>
            <a:ext cx="27686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CasellaDiTesto 4"/>
          <p:cNvSpPr txBox="1">
            <a:spLocks noChangeArrowheads="1"/>
          </p:cNvSpPr>
          <p:nvPr/>
        </p:nvSpPr>
        <p:spPr bwMode="auto">
          <a:xfrm>
            <a:off x="2208213" y="188913"/>
            <a:ext cx="75596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ARPE 19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 48 hours post </a:t>
            </a:r>
            <a:r>
              <a:rPr lang="it-IT" sz="2800" b="1" dirty="0" err="1">
                <a:solidFill>
                  <a:srgbClr val="FF0000"/>
                </a:solidFill>
              </a:rPr>
              <a:t>radiation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680" y="1051289"/>
            <a:ext cx="87122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0" y="5205413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097533" y="5801911"/>
            <a:ext cx="424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dirty="0"/>
              <a:t>dimension of the irradiated area measured by radio chromic films EBT. 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623888" y="215900"/>
            <a:ext cx="11304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/>
              <a:t>experimental device, irradiation dimension and cellular  sample</a:t>
            </a:r>
            <a:endParaRPr lang="en-GB" sz="2400"/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623392" y="1052513"/>
            <a:ext cx="4176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 dirty="0"/>
              <a:t> </a:t>
            </a:r>
            <a:r>
              <a:rPr lang="en-GB" dirty="0"/>
              <a:t>modified IORT apparatus (Novac7)</a:t>
            </a:r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4727153" y="1746250"/>
            <a:ext cx="4321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dirty="0"/>
              <a:t>The cells were growth in 1cm dish fitting in the homogenous area of irradiation 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3068960"/>
            <a:ext cx="3312296" cy="21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0" y="2780928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treatments on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cell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culture of ARPE19</a:t>
            </a: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-156460" y="867341"/>
            <a:ext cx="1169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91B"/>
                </a:solidFill>
                <a:latin typeface="Century Gothic" pitchFamily="34" charset="0"/>
              </a:rPr>
              <a:t>Paving the way for the in vivo experiments </a:t>
            </a:r>
            <a:endParaRPr lang="en-GB" sz="36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-240704" y="225770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1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-265758" y="333782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-132879" y="3866780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treatments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on retina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in vivo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-265758" y="441794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3 (Perspective) 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463222" y="4952632"/>
            <a:ext cx="82323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of FLASH treatments on retina melanoma animal model</a:t>
            </a:r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en-GB" sz="2400" b="1" dirty="0" smtClean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43472" y="2708920"/>
            <a:ext cx="8856984" cy="628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8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95E23BF-A3A7-664C-A58D-509DE6C304B1}"/>
              </a:ext>
            </a:extLst>
          </p:cNvPr>
          <p:cNvGrpSpPr/>
          <p:nvPr/>
        </p:nvGrpSpPr>
        <p:grpSpPr>
          <a:xfrm>
            <a:off x="187325" y="7720"/>
            <a:ext cx="11817350" cy="6578233"/>
            <a:chOff x="187325" y="7720"/>
            <a:chExt cx="11817350" cy="6578233"/>
          </a:xfrm>
        </p:grpSpPr>
        <p:pic>
          <p:nvPicPr>
            <p:cNvPr id="19457" name="Immagin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10844" y="3041066"/>
              <a:ext cx="3544888" cy="354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58" name="Immagine 5"/>
            <p:cNvPicPr>
              <a:picLocks noChangeAspect="1"/>
            </p:cNvPicPr>
            <p:nvPr/>
          </p:nvPicPr>
          <p:blipFill rotWithShape="1">
            <a:blip r:embed="rId4"/>
            <a:srcRect r="20957"/>
            <a:stretch/>
          </p:blipFill>
          <p:spPr bwMode="auto">
            <a:xfrm>
              <a:off x="8462349" y="3198018"/>
              <a:ext cx="3344069" cy="317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59" name="CasellaDiTesto 6"/>
            <p:cNvSpPr txBox="1">
              <a:spLocks noChangeArrowheads="1"/>
            </p:cNvSpPr>
            <p:nvPr/>
          </p:nvSpPr>
          <p:spPr bwMode="auto">
            <a:xfrm>
              <a:off x="4852088" y="6075868"/>
              <a:ext cx="334168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RPE </a:t>
              </a:r>
              <a:r>
                <a:rPr lang="it-IT" sz="1600" dirty="0" err="1">
                  <a:solidFill>
                    <a:schemeClr val="bg1"/>
                  </a:solidFill>
                </a:rPr>
                <a:t>stained</a:t>
              </a:r>
              <a:r>
                <a:rPr lang="it-IT" sz="1600" dirty="0">
                  <a:solidFill>
                    <a:schemeClr val="bg1"/>
                  </a:solidFill>
                </a:rPr>
                <a:t> with Ab, </a:t>
              </a:r>
              <a:r>
                <a:rPr lang="it-IT" sz="1600" dirty="0" err="1">
                  <a:solidFill>
                    <a:schemeClr val="bg1"/>
                  </a:solidFill>
                </a:rPr>
                <a:t>against</a:t>
              </a:r>
              <a:r>
                <a:rPr lang="it-IT" sz="1600" dirty="0">
                  <a:solidFill>
                    <a:schemeClr val="bg1"/>
                  </a:solidFill>
                </a:rPr>
                <a:t> ZO-1</a:t>
              </a:r>
            </a:p>
          </p:txBody>
        </p:sp>
        <p:pic>
          <p:nvPicPr>
            <p:cNvPr id="19460" name="Immagine 8"/>
            <p:cNvPicPr>
              <a:picLocks noChangeAspect="1"/>
            </p:cNvPicPr>
            <p:nvPr/>
          </p:nvPicPr>
          <p:blipFill>
            <a:blip r:embed="rId5"/>
            <a:srcRect t="14301" b="30051"/>
            <a:stretch>
              <a:fillRect/>
            </a:stretch>
          </p:blipFill>
          <p:spPr bwMode="auto">
            <a:xfrm>
              <a:off x="10687050" y="7720"/>
              <a:ext cx="131762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4" name="CasellaDiTesto 7"/>
            <p:cNvSpPr txBox="1">
              <a:spLocks noChangeArrowheads="1"/>
            </p:cNvSpPr>
            <p:nvPr/>
          </p:nvSpPr>
          <p:spPr bwMode="auto">
            <a:xfrm>
              <a:off x="187325" y="44450"/>
              <a:ext cx="116903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00091B"/>
                  </a:solidFill>
                  <a:latin typeface="Century Gothic" pitchFamily="34" charset="0"/>
                </a:rPr>
                <a:t>Evaluation </a:t>
              </a:r>
              <a:r>
                <a:rPr lang="it-IT" sz="2400" b="1" dirty="0">
                  <a:solidFill>
                    <a:srgbClr val="00091B"/>
                  </a:solidFill>
                  <a:latin typeface="Century Gothic" pitchFamily="34" charset="0"/>
                </a:rPr>
                <a:t>of FLASH treatments on </a:t>
              </a:r>
              <a:r>
                <a:rPr lang="it-IT" sz="2400" b="1" dirty="0" err="1">
                  <a:solidFill>
                    <a:srgbClr val="00091B"/>
                  </a:solidFill>
                  <a:latin typeface="Century Gothic" pitchFamily="34" charset="0"/>
                </a:rPr>
                <a:t>cell</a:t>
              </a:r>
              <a:r>
                <a:rPr lang="it-IT" sz="2400" b="1" dirty="0">
                  <a:solidFill>
                    <a:srgbClr val="00091B"/>
                  </a:solidFill>
                  <a:latin typeface="Century Gothic" pitchFamily="34" charset="0"/>
                </a:rPr>
                <a:t> culture of ARPE19</a:t>
              </a:r>
            </a:p>
            <a:p>
              <a:pPr algn="ctr"/>
              <a:r>
                <a:rPr lang="it-IT" sz="2400" b="1" dirty="0">
                  <a:solidFill>
                    <a:srgbClr val="00091B"/>
                  </a:solidFill>
                  <a:latin typeface="Century Gothic" pitchFamily="34" charset="0"/>
                </a:rPr>
                <a:t> </a:t>
              </a:r>
            </a:p>
          </p:txBody>
        </p:sp>
        <p:sp>
          <p:nvSpPr>
            <p:cNvPr id="19465" name="CasellaDiTesto 12"/>
            <p:cNvSpPr txBox="1">
              <a:spLocks noChangeArrowheads="1"/>
            </p:cNvSpPr>
            <p:nvPr/>
          </p:nvSpPr>
          <p:spPr bwMode="auto">
            <a:xfrm>
              <a:off x="323850" y="836613"/>
              <a:ext cx="11604625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Monolayer of polygonal cells located between the neural retina and the choroidal vessels. </a:t>
              </a:r>
            </a:p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RPE cells phagocyte and digest POS allowing the re-isomerization of all-trans-retinal into 11-cis-retinal (visual cycle).</a:t>
              </a:r>
            </a:p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RPE cells contain melanin granules which absorb the excess light focused on the retina avoiding photo-oxidative stress and dispersion of light, improving the quality of optical system. </a:t>
              </a:r>
            </a:p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Transports ions, water, and metabolic end products from the subretinal space to the blood and takes up nutrients from the blood delivering them to photoreceptors. </a:t>
              </a:r>
            </a:p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Produce and secrete growth factors, pro and anti-inflammatory species and express several membrane-associated adhesion molecules. </a:t>
              </a:r>
            </a:p>
            <a:p>
              <a:pPr marL="171450" indent="-171450" algn="just">
                <a:buFont typeface="Arial" charset="0"/>
                <a:buChar char="•"/>
              </a:pPr>
              <a:r>
                <a:rPr lang="en-US" sz="1400"/>
                <a:t>Constitutes the outer retinal blood barrier. The OBRB is formed by tight junctions between the RPE cells and is crucial for the maintenance of retinal homeostasis, immune response, and privilege.</a:t>
              </a:r>
              <a:endParaRPr lang="it-IT" sz="1400"/>
            </a:p>
          </p:txBody>
        </p:sp>
        <p:sp>
          <p:nvSpPr>
            <p:cNvPr id="19467" name="CasellaDiTesto 15"/>
            <p:cNvSpPr txBox="1">
              <a:spLocks noChangeArrowheads="1"/>
            </p:cNvSpPr>
            <p:nvPr/>
          </p:nvSpPr>
          <p:spPr bwMode="auto">
            <a:xfrm>
              <a:off x="8515949" y="5783481"/>
              <a:ext cx="334407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it-IT" sz="1600" dirty="0">
                  <a:solidFill>
                    <a:schemeClr val="bg1"/>
                  </a:solidFill>
                </a:rPr>
                <a:t>ARPE19 </a:t>
              </a:r>
              <a:r>
                <a:rPr lang="it-IT" sz="1600" dirty="0" err="1">
                  <a:solidFill>
                    <a:schemeClr val="bg1"/>
                  </a:solidFill>
                </a:rPr>
                <a:t>stained</a:t>
              </a:r>
              <a:r>
                <a:rPr lang="it-IT" sz="1600" dirty="0">
                  <a:solidFill>
                    <a:schemeClr val="bg1"/>
                  </a:solidFill>
                </a:rPr>
                <a:t> with Ab </a:t>
              </a:r>
              <a:r>
                <a:rPr lang="it-IT" sz="1600" dirty="0" err="1">
                  <a:solidFill>
                    <a:schemeClr val="bg1"/>
                  </a:solidFill>
                </a:rPr>
                <a:t>against</a:t>
              </a:r>
              <a:r>
                <a:rPr lang="it-IT" sz="1600" dirty="0">
                  <a:solidFill>
                    <a:schemeClr val="bg1"/>
                  </a:solidFill>
                </a:rPr>
                <a:t> ZO1 and </a:t>
              </a:r>
              <a:r>
                <a:rPr lang="el-GR" sz="1600" dirty="0">
                  <a:solidFill>
                    <a:schemeClr val="bg1"/>
                  </a:solidFill>
                </a:rPr>
                <a:t>α</a:t>
              </a:r>
              <a:r>
                <a:rPr lang="it-IT" sz="1600" dirty="0">
                  <a:solidFill>
                    <a:schemeClr val="bg1"/>
                  </a:solidFill>
                </a:rPr>
                <a:t> </a:t>
              </a:r>
              <a:r>
                <a:rPr lang="it-IT" sz="1600" dirty="0" err="1">
                  <a:solidFill>
                    <a:schemeClr val="bg1"/>
                  </a:solidFill>
                </a:rPr>
                <a:t>tubulin</a:t>
              </a:r>
              <a:r>
                <a:rPr lang="it-IT" sz="1600" dirty="0">
                  <a:solidFill>
                    <a:schemeClr val="bg1"/>
                  </a:solidFill>
                </a:rPr>
                <a:t> </a:t>
              </a:r>
              <a:r>
                <a:rPr lang="it-IT" sz="1600" dirty="0" err="1">
                  <a:solidFill>
                    <a:schemeClr val="bg1"/>
                  </a:solidFill>
                </a:rPr>
                <a:t>proteins</a:t>
              </a:r>
              <a:r>
                <a:rPr lang="it-IT" sz="1600" dirty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2050" name="Picture 2" descr="Regenerating Retinal Pigment Epithelial Cells to Cure Blindness: A Road  Towards Personalized Artificial Tissue | SpringerLink">
              <a:extLst>
                <a:ext uri="{FF2B5EF4-FFF2-40B4-BE49-F238E27FC236}">
                  <a16:creationId xmlns:a16="http://schemas.microsoft.com/office/drawing/2014/main" id="{F9215F74-E232-03FE-5EE5-B25A4C8E3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99" y="2963863"/>
              <a:ext cx="4224728" cy="354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BFB0CB48-0930-FB9E-C7E7-4939ADF706AD}"/>
              </a:ext>
            </a:extLst>
          </p:cNvPr>
          <p:cNvGrpSpPr/>
          <p:nvPr/>
        </p:nvGrpSpPr>
        <p:grpSpPr>
          <a:xfrm>
            <a:off x="528599" y="6003747"/>
            <a:ext cx="7518400" cy="309563"/>
            <a:chOff x="1876425" y="6348412"/>
            <a:chExt cx="7518400" cy="309563"/>
          </a:xfrm>
        </p:grpSpPr>
        <p:sp>
          <p:nvSpPr>
            <p:cNvPr id="24584" name="CasellaDiTesto 23"/>
            <p:cNvSpPr txBox="1">
              <a:spLocks noChangeArrowheads="1"/>
            </p:cNvSpPr>
            <p:nvPr/>
          </p:nvSpPr>
          <p:spPr bwMode="auto">
            <a:xfrm>
              <a:off x="1876425" y="6381750"/>
              <a:ext cx="19161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/>
                <a:t>CTRL CONFLUENTI</a:t>
              </a:r>
            </a:p>
          </p:txBody>
        </p:sp>
        <p:sp>
          <p:nvSpPr>
            <p:cNvPr id="24585" name="CasellaDiTesto 24"/>
            <p:cNvSpPr txBox="1">
              <a:spLocks noChangeArrowheads="1"/>
            </p:cNvSpPr>
            <p:nvPr/>
          </p:nvSpPr>
          <p:spPr bwMode="auto">
            <a:xfrm>
              <a:off x="4727575" y="6351587"/>
              <a:ext cx="18002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/>
                <a:t>FLASH CONFLUENTI</a:t>
              </a:r>
            </a:p>
          </p:txBody>
        </p:sp>
        <p:sp>
          <p:nvSpPr>
            <p:cNvPr id="24586" name="CasellaDiTesto 25"/>
            <p:cNvSpPr txBox="1">
              <a:spLocks noChangeArrowheads="1"/>
            </p:cNvSpPr>
            <p:nvPr/>
          </p:nvSpPr>
          <p:spPr bwMode="auto">
            <a:xfrm>
              <a:off x="7594600" y="6348412"/>
              <a:ext cx="18002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/>
                <a:t>RADIO CONFLUENTI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E977D59C-9B2B-92DD-1244-ED86FD9A7F81}"/>
              </a:ext>
            </a:extLst>
          </p:cNvPr>
          <p:cNvGrpSpPr/>
          <p:nvPr/>
        </p:nvGrpSpPr>
        <p:grpSpPr>
          <a:xfrm>
            <a:off x="541125" y="188640"/>
            <a:ext cx="7567939" cy="5668417"/>
            <a:chOff x="1871663" y="93663"/>
            <a:chExt cx="8367712" cy="6267450"/>
          </a:xfrm>
        </p:grpSpPr>
        <p:sp>
          <p:nvSpPr>
            <p:cNvPr id="24577" name="CasellaDiTesto 10"/>
            <p:cNvSpPr txBox="1">
              <a:spLocks noChangeArrowheads="1"/>
            </p:cNvSpPr>
            <p:nvPr/>
          </p:nvSpPr>
          <p:spPr bwMode="auto">
            <a:xfrm>
              <a:off x="1876425" y="3313113"/>
              <a:ext cx="178435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/>
                <a:t>CTRL CONFLUENTI</a:t>
              </a:r>
            </a:p>
          </p:txBody>
        </p:sp>
        <p:pic>
          <p:nvPicPr>
            <p:cNvPr id="24578" name="Immagin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6425" y="714375"/>
              <a:ext cx="2593975" cy="25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79" name="Immagin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7575" y="714375"/>
              <a:ext cx="2592388" cy="25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0" name="CasellaDiTesto 15"/>
            <p:cNvSpPr txBox="1">
              <a:spLocks noChangeArrowheads="1"/>
            </p:cNvSpPr>
            <p:nvPr/>
          </p:nvSpPr>
          <p:spPr bwMode="auto">
            <a:xfrm>
              <a:off x="4727575" y="3313113"/>
              <a:ext cx="180022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 dirty="0"/>
                <a:t>FLASH CONFLUENTI</a:t>
              </a:r>
            </a:p>
          </p:txBody>
        </p:sp>
        <p:pic>
          <p:nvPicPr>
            <p:cNvPr id="24581" name="Immagin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94600" y="714375"/>
              <a:ext cx="2592388" cy="25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CasellaDiTesto 21"/>
            <p:cNvSpPr txBox="1">
              <a:spLocks noChangeArrowheads="1"/>
            </p:cNvSpPr>
            <p:nvPr/>
          </p:nvSpPr>
          <p:spPr bwMode="auto">
            <a:xfrm>
              <a:off x="7594600" y="3313113"/>
              <a:ext cx="180022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/>
                <a:t>RADIO CONFLUENTI</a:t>
              </a:r>
            </a:p>
          </p:txBody>
        </p:sp>
        <p:sp>
          <p:nvSpPr>
            <p:cNvPr id="24583" name="CasellaDiTesto 22"/>
            <p:cNvSpPr txBox="1">
              <a:spLocks noChangeArrowheads="1"/>
            </p:cNvSpPr>
            <p:nvPr/>
          </p:nvSpPr>
          <p:spPr bwMode="auto">
            <a:xfrm>
              <a:off x="2208213" y="93663"/>
              <a:ext cx="7559675" cy="57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FF0000"/>
                  </a:solidFill>
                </a:rPr>
                <a:t>ARPE-19 </a:t>
              </a:r>
              <a:r>
                <a:rPr lang="it-IT" sz="2800" b="1" dirty="0" err="1">
                  <a:solidFill>
                    <a:srgbClr val="FF0000"/>
                  </a:solidFill>
                </a:rPr>
                <a:t>radiation</a:t>
              </a:r>
              <a:r>
                <a:rPr lang="it-IT" sz="2800" b="1" dirty="0">
                  <a:solidFill>
                    <a:srgbClr val="FF0000"/>
                  </a:solidFill>
                </a:rPr>
                <a:t> </a:t>
              </a:r>
              <a:r>
                <a:rPr lang="it-IT" sz="2800" b="1" dirty="0" err="1">
                  <a:solidFill>
                    <a:srgbClr val="FF0000"/>
                  </a:solidFill>
                </a:rPr>
                <a:t>effects</a:t>
              </a:r>
              <a:endParaRPr lang="it-IT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24587" name="Immagine 2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94600" y="3716338"/>
              <a:ext cx="2644775" cy="264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8" name="Immagine 2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21225" y="3732213"/>
              <a:ext cx="2630488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9" name="Immagine 2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71663" y="3748088"/>
              <a:ext cx="2614612" cy="261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ABF030-EECE-58C6-D008-036F1DF080D4}"/>
              </a:ext>
            </a:extLst>
          </p:cNvPr>
          <p:cNvSpPr txBox="1"/>
          <p:nvPr/>
        </p:nvSpPr>
        <p:spPr>
          <a:xfrm>
            <a:off x="8322994" y="2348846"/>
            <a:ext cx="346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plan to repeat the experiments on ARPE19 cells to assess membrane integrity </a:t>
            </a:r>
            <a:endParaRPr lang="en-US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ABF030-EECE-58C6-D008-036F1DF080D4}"/>
              </a:ext>
            </a:extLst>
          </p:cNvPr>
          <p:cNvSpPr txBox="1"/>
          <p:nvPr/>
        </p:nvSpPr>
        <p:spPr>
          <a:xfrm>
            <a:off x="8472264" y="3757517"/>
            <a:ext cx="346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identified the around of 6 </a:t>
            </a:r>
            <a:r>
              <a:rPr lang="en-US" b="1" dirty="0" err="1" smtClean="0"/>
              <a:t>Gy</a:t>
            </a:r>
            <a:r>
              <a:rPr lang="en-US" b="1" dirty="0" smtClean="0"/>
              <a:t> as a good starting point for in vivo experiments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CasellaDiTesto 3"/>
          <p:cNvSpPr txBox="1">
            <a:spLocks noChangeArrowheads="1"/>
          </p:cNvSpPr>
          <p:nvPr/>
        </p:nvSpPr>
        <p:spPr bwMode="auto">
          <a:xfrm rot="-5400000">
            <a:off x="155575" y="3170238"/>
            <a:ext cx="9350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 b="1"/>
              <a:t>Cellule/mm</a:t>
            </a:r>
            <a:r>
              <a:rPr lang="it-IT" sz="1100" b="1">
                <a:latin typeface="Calibri" pitchFamily="34" charset="0"/>
                <a:cs typeface="Calibri" pitchFamily="34" charset="0"/>
              </a:rPr>
              <a:t>²</a:t>
            </a:r>
            <a:endParaRPr lang="it-IT" sz="1100" b="1"/>
          </a:p>
        </p:txBody>
      </p:sp>
      <p:sp>
        <p:nvSpPr>
          <p:cNvPr id="1257" name="CasellaDiTesto 4"/>
          <p:cNvSpPr txBox="1">
            <a:spLocks noChangeArrowheads="1"/>
          </p:cNvSpPr>
          <p:nvPr/>
        </p:nvSpPr>
        <p:spPr bwMode="auto">
          <a:xfrm>
            <a:off x="1552574" y="703263"/>
            <a:ext cx="3463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/>
              <a:t>ARPE 19 </a:t>
            </a:r>
            <a:r>
              <a:rPr lang="it-IT" b="1" dirty="0" err="1"/>
              <a:t>at</a:t>
            </a:r>
            <a:r>
              <a:rPr lang="it-IT" b="1" dirty="0"/>
              <a:t> </a:t>
            </a:r>
            <a:r>
              <a:rPr lang="it-IT" b="1" dirty="0" err="1"/>
              <a:t>confluence</a:t>
            </a:r>
            <a:r>
              <a:rPr lang="it-IT" b="1" dirty="0"/>
              <a:t> (6 </a:t>
            </a:r>
            <a:r>
              <a:rPr lang="it-IT" b="1" dirty="0" err="1"/>
              <a:t>Gy</a:t>
            </a:r>
            <a:r>
              <a:rPr lang="it-IT" b="1" dirty="0"/>
              <a:t>)</a:t>
            </a:r>
          </a:p>
        </p:txBody>
      </p:sp>
      <p:sp>
        <p:nvSpPr>
          <p:cNvPr id="1258" name="CasellaDiTesto 10"/>
          <p:cNvSpPr txBox="1">
            <a:spLocks noChangeArrowheads="1"/>
          </p:cNvSpPr>
          <p:nvPr/>
        </p:nvSpPr>
        <p:spPr bwMode="auto">
          <a:xfrm rot="-5400000">
            <a:off x="5946775" y="3294063"/>
            <a:ext cx="9366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 b="1"/>
              <a:t>Cellule/mm</a:t>
            </a:r>
            <a:r>
              <a:rPr lang="it-IT" sz="1100" b="1">
                <a:latin typeface="Calibri" pitchFamily="34" charset="0"/>
                <a:cs typeface="Calibri" pitchFamily="34" charset="0"/>
              </a:rPr>
              <a:t>²</a:t>
            </a:r>
            <a:endParaRPr lang="it-IT" sz="1100" b="1"/>
          </a:p>
        </p:txBody>
      </p:sp>
      <p:sp>
        <p:nvSpPr>
          <p:cNvPr id="1259" name="CasellaDiTesto 11"/>
          <p:cNvSpPr txBox="1">
            <a:spLocks noChangeArrowheads="1"/>
          </p:cNvSpPr>
          <p:nvPr/>
        </p:nvSpPr>
        <p:spPr bwMode="auto">
          <a:xfrm>
            <a:off x="7113588" y="682625"/>
            <a:ext cx="416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ARPE 19 NON-</a:t>
            </a:r>
            <a:r>
              <a:rPr lang="it-IT" b="1" dirty="0" err="1"/>
              <a:t>confluence</a:t>
            </a:r>
            <a:r>
              <a:rPr lang="it-IT" b="1" dirty="0"/>
              <a:t> 6 (</a:t>
            </a:r>
            <a:r>
              <a:rPr lang="it-IT" b="1" dirty="0" err="1"/>
              <a:t>Gy</a:t>
            </a:r>
            <a:r>
              <a:rPr lang="it-IT" b="1" dirty="0"/>
              <a:t>)</a:t>
            </a:r>
          </a:p>
        </p:txBody>
      </p:sp>
      <p:graphicFrame>
        <p:nvGraphicFramePr>
          <p:cNvPr id="1252" name="Object 228"/>
          <p:cNvGraphicFramePr>
            <a:graphicFrameLocks noChangeAspect="1"/>
          </p:cNvGraphicFramePr>
          <p:nvPr/>
        </p:nvGraphicFramePr>
        <p:xfrm>
          <a:off x="420688" y="2233613"/>
          <a:ext cx="2263775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Prism 8" r:id="rId3" imgW="2263033" imgH="3282490" progId="">
                  <p:embed/>
                </p:oleObj>
              </mc:Choice>
              <mc:Fallback>
                <p:oleObj name="Prism 8" r:id="rId3" imgW="2263033" imgH="3282490" progId="">
                  <p:embed/>
                  <p:pic>
                    <p:nvPicPr>
                      <p:cNvPr id="0" name="Picture 2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233613"/>
                        <a:ext cx="2263775" cy="328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" name="Object 229"/>
          <p:cNvGraphicFramePr>
            <a:graphicFrameLocks noChangeAspect="1"/>
          </p:cNvGraphicFramePr>
          <p:nvPr/>
        </p:nvGraphicFramePr>
        <p:xfrm>
          <a:off x="6119813" y="2246313"/>
          <a:ext cx="2568575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Prism 8" r:id="rId5" imgW="2568994" imgH="3486588" progId="">
                  <p:embed/>
                </p:oleObj>
              </mc:Choice>
              <mc:Fallback>
                <p:oleObj name="Prism 8" r:id="rId5" imgW="2568994" imgH="3486588" progId="">
                  <p:embed/>
                  <p:pic>
                    <p:nvPicPr>
                      <p:cNvPr id="0" name="Picture 2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13" y="2246313"/>
                        <a:ext cx="2568575" cy="348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0" name="CasellaDiTesto 8"/>
          <p:cNvSpPr txBox="1">
            <a:spLocks noChangeArrowheads="1"/>
          </p:cNvSpPr>
          <p:nvPr/>
        </p:nvSpPr>
        <p:spPr bwMode="auto">
          <a:xfrm rot="-5400000">
            <a:off x="2486819" y="3163094"/>
            <a:ext cx="9366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 b="1"/>
              <a:t>Cellule/mm</a:t>
            </a:r>
            <a:r>
              <a:rPr lang="it-IT" sz="1100" b="1">
                <a:latin typeface="Calibri" pitchFamily="34" charset="0"/>
                <a:cs typeface="Calibri" pitchFamily="34" charset="0"/>
              </a:rPr>
              <a:t>²</a:t>
            </a:r>
            <a:endParaRPr lang="it-IT" sz="1100" b="1"/>
          </a:p>
        </p:txBody>
      </p:sp>
      <p:graphicFrame>
        <p:nvGraphicFramePr>
          <p:cNvPr id="1254" name="Object 230"/>
          <p:cNvGraphicFramePr>
            <a:graphicFrameLocks noChangeAspect="1"/>
          </p:cNvGraphicFramePr>
          <p:nvPr/>
        </p:nvGraphicFramePr>
        <p:xfrm>
          <a:off x="2752725" y="2233613"/>
          <a:ext cx="2263775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Prism 8" r:id="rId7" imgW="2263033" imgH="3282490" progId="">
                  <p:embed/>
                </p:oleObj>
              </mc:Choice>
              <mc:Fallback>
                <p:oleObj name="Prism 8" r:id="rId7" imgW="2263033" imgH="3282490" progId="">
                  <p:embed/>
                  <p:pic>
                    <p:nvPicPr>
                      <p:cNvPr id="0" name="Picture 2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2233613"/>
                        <a:ext cx="2263775" cy="328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1 9"/>
          <p:cNvCxnSpPr/>
          <p:nvPr/>
        </p:nvCxnSpPr>
        <p:spPr>
          <a:xfrm>
            <a:off x="3687763" y="2909888"/>
            <a:ext cx="792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2" name="CasellaDiTesto 16"/>
          <p:cNvSpPr txBox="1">
            <a:spLocks noChangeArrowheads="1"/>
          </p:cNvSpPr>
          <p:nvPr/>
        </p:nvSpPr>
        <p:spPr bwMode="auto">
          <a:xfrm>
            <a:off x="3797300" y="2693988"/>
            <a:ext cx="5762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/>
              <a:t>****</a:t>
            </a:r>
          </a:p>
        </p:txBody>
      </p:sp>
      <p:graphicFrame>
        <p:nvGraphicFramePr>
          <p:cNvPr id="1255" name="Object 231"/>
          <p:cNvGraphicFramePr>
            <a:graphicFrameLocks noChangeAspect="1"/>
          </p:cNvGraphicFramePr>
          <p:nvPr/>
        </p:nvGraphicFramePr>
        <p:xfrm>
          <a:off x="8832850" y="2246313"/>
          <a:ext cx="2568575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Prism 8" r:id="rId9" imgW="2568994" imgH="3486588" progId="">
                  <p:embed/>
                </p:oleObj>
              </mc:Choice>
              <mc:Fallback>
                <p:oleObj name="Prism 8" r:id="rId9" imgW="2568994" imgH="3486588" progId="">
                  <p:embed/>
                  <p:pic>
                    <p:nvPicPr>
                      <p:cNvPr id="0" name="Picture 2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850" y="2246313"/>
                        <a:ext cx="2568575" cy="348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3" name="CasellaDiTesto 18"/>
          <p:cNvSpPr txBox="1">
            <a:spLocks noChangeArrowheads="1"/>
          </p:cNvSpPr>
          <p:nvPr/>
        </p:nvSpPr>
        <p:spPr bwMode="auto">
          <a:xfrm rot="-5400000">
            <a:off x="8724106" y="3220245"/>
            <a:ext cx="936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 b="1"/>
              <a:t>Cellule/mm</a:t>
            </a:r>
            <a:r>
              <a:rPr lang="it-IT" sz="1100" b="1">
                <a:latin typeface="Calibri" pitchFamily="34" charset="0"/>
                <a:cs typeface="Calibri" pitchFamily="34" charset="0"/>
              </a:rPr>
              <a:t>²</a:t>
            </a:r>
            <a:endParaRPr lang="it-IT" sz="1100" b="1"/>
          </a:p>
        </p:txBody>
      </p:sp>
      <p:cxnSp>
        <p:nvCxnSpPr>
          <p:cNvPr id="21" name="Connettore 1 15"/>
          <p:cNvCxnSpPr/>
          <p:nvPr/>
        </p:nvCxnSpPr>
        <p:spPr>
          <a:xfrm>
            <a:off x="9988550" y="2828925"/>
            <a:ext cx="7921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5" name="CasellaDiTesto 21"/>
          <p:cNvSpPr txBox="1">
            <a:spLocks noChangeArrowheads="1"/>
          </p:cNvSpPr>
          <p:nvPr/>
        </p:nvSpPr>
        <p:spPr bwMode="auto">
          <a:xfrm>
            <a:off x="10096500" y="2613025"/>
            <a:ext cx="576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/>
              <a:t>****</a:t>
            </a:r>
          </a:p>
        </p:txBody>
      </p:sp>
      <p:graphicFrame>
        <p:nvGraphicFramePr>
          <p:cNvPr id="23" name="Tabella 22"/>
          <p:cNvGraphicFramePr>
            <a:graphicFrameLocks noGrp="1"/>
          </p:cNvGraphicFramePr>
          <p:nvPr/>
        </p:nvGraphicFramePr>
        <p:xfrm>
          <a:off x="4460875" y="7907338"/>
          <a:ext cx="1866900" cy="376044"/>
        </p:xfrm>
        <a:graphic>
          <a:graphicData uri="http://schemas.openxmlformats.org/drawingml/2006/table">
            <a:tbl>
              <a:tblPr/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60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effectLst/>
                          <a:latin typeface="Arial"/>
                        </a:rPr>
                        <a:t>P </a:t>
                      </a:r>
                      <a:r>
                        <a:rPr lang="it-IT" sz="1000" b="0" i="0" u="none" strike="noStrike" dirty="0" err="1">
                          <a:effectLst/>
                          <a:latin typeface="Arial"/>
                        </a:rPr>
                        <a:t>value</a:t>
                      </a:r>
                      <a:r>
                        <a:rPr lang="it-IT" sz="1000" b="0" i="0" u="none" strike="noStrike" dirty="0">
                          <a:effectLst/>
                          <a:latin typeface="Arial"/>
                        </a:rPr>
                        <a:t> &lt;0,0001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68" name="CasellaDiTesto 19"/>
          <p:cNvSpPr txBox="1">
            <a:spLocks noChangeArrowheads="1"/>
          </p:cNvSpPr>
          <p:nvPr/>
        </p:nvSpPr>
        <p:spPr bwMode="auto">
          <a:xfrm>
            <a:off x="2927350" y="1819275"/>
            <a:ext cx="191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48 </a:t>
            </a:r>
            <a:r>
              <a:rPr lang="it-IT" b="1" dirty="0" smtClean="0">
                <a:solidFill>
                  <a:srgbClr val="FF0000"/>
                </a:solidFill>
              </a:rPr>
              <a:t>Hours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69" name="CasellaDiTesto 23"/>
          <p:cNvSpPr txBox="1">
            <a:spLocks noChangeArrowheads="1"/>
          </p:cNvSpPr>
          <p:nvPr/>
        </p:nvSpPr>
        <p:spPr bwMode="auto">
          <a:xfrm>
            <a:off x="-889000" y="1290638"/>
            <a:ext cx="756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post </a:t>
            </a:r>
            <a:r>
              <a:rPr lang="it-IT" b="1" dirty="0" err="1" smtClean="0">
                <a:solidFill>
                  <a:srgbClr val="FF0000"/>
                </a:solidFill>
              </a:rPr>
              <a:t>radiation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70" name="CasellaDiTesto 24"/>
          <p:cNvSpPr txBox="1">
            <a:spLocks noChangeArrowheads="1"/>
          </p:cNvSpPr>
          <p:nvPr/>
        </p:nvSpPr>
        <p:spPr bwMode="auto">
          <a:xfrm>
            <a:off x="774700" y="1844675"/>
            <a:ext cx="191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</a:rPr>
              <a:t>15’</a:t>
            </a:r>
          </a:p>
        </p:txBody>
      </p:sp>
      <p:sp>
        <p:nvSpPr>
          <p:cNvPr id="1271" name="CasellaDiTesto 25"/>
          <p:cNvSpPr txBox="1">
            <a:spLocks noChangeArrowheads="1"/>
          </p:cNvSpPr>
          <p:nvPr/>
        </p:nvSpPr>
        <p:spPr bwMode="auto">
          <a:xfrm>
            <a:off x="9139238" y="1797050"/>
            <a:ext cx="191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48 </a:t>
            </a:r>
            <a:r>
              <a:rPr lang="it-IT" b="1" dirty="0" smtClean="0">
                <a:solidFill>
                  <a:srgbClr val="FF0000"/>
                </a:solidFill>
              </a:rPr>
              <a:t>Hours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72" name="CasellaDiTesto 26"/>
          <p:cNvSpPr txBox="1">
            <a:spLocks noChangeArrowheads="1"/>
          </p:cNvSpPr>
          <p:nvPr/>
        </p:nvSpPr>
        <p:spPr bwMode="auto">
          <a:xfrm>
            <a:off x="6777038" y="1844675"/>
            <a:ext cx="191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</a:rPr>
              <a:t>15’</a:t>
            </a:r>
          </a:p>
        </p:txBody>
      </p:sp>
      <p:sp>
        <p:nvSpPr>
          <p:cNvPr id="1273" name="CasellaDiTesto 27"/>
          <p:cNvSpPr txBox="1">
            <a:spLocks noChangeArrowheads="1"/>
          </p:cNvSpPr>
          <p:nvPr/>
        </p:nvSpPr>
        <p:spPr bwMode="auto">
          <a:xfrm>
            <a:off x="4964652" y="1290638"/>
            <a:ext cx="756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post </a:t>
            </a:r>
            <a:r>
              <a:rPr lang="it-IT" b="1" dirty="0" err="1" smtClean="0">
                <a:solidFill>
                  <a:srgbClr val="FF0000"/>
                </a:solidFill>
              </a:rPr>
              <a:t>radiation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29" name="Tabella 28"/>
          <p:cNvGraphicFramePr>
            <a:graphicFrameLocks noGrp="1"/>
          </p:cNvGraphicFramePr>
          <p:nvPr/>
        </p:nvGraphicFramePr>
        <p:xfrm>
          <a:off x="4479925" y="4324350"/>
          <a:ext cx="1866900" cy="376044"/>
        </p:xfrm>
        <a:graphic>
          <a:graphicData uri="http://schemas.openxmlformats.org/drawingml/2006/table">
            <a:tbl>
              <a:tblPr/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60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effectLst/>
                          <a:latin typeface="Arial"/>
                        </a:rPr>
                        <a:t>P </a:t>
                      </a:r>
                      <a:r>
                        <a:rPr lang="it-IT" sz="1000" b="0" i="0" u="none" strike="noStrike" dirty="0" err="1">
                          <a:effectLst/>
                          <a:latin typeface="Arial"/>
                        </a:rPr>
                        <a:t>value</a:t>
                      </a:r>
                      <a:r>
                        <a:rPr lang="it-IT" sz="1000" b="0" i="0" u="none" strike="noStrike" dirty="0">
                          <a:effectLst/>
                          <a:latin typeface="Arial"/>
                        </a:rPr>
                        <a:t> &lt;0,0001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0" y="2780928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treatments on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cell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culture of ARPE19</a:t>
            </a: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-156460" y="867341"/>
            <a:ext cx="1169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91B"/>
                </a:solidFill>
                <a:latin typeface="Century Gothic" pitchFamily="34" charset="0"/>
              </a:rPr>
              <a:t>Paving the way for the in vivo experiments </a:t>
            </a:r>
            <a:endParaRPr lang="en-GB" sz="36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-240704" y="225770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1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-265758" y="333782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-132879" y="3866780"/>
            <a:ext cx="11690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of FLASH </a:t>
            </a:r>
            <a:r>
              <a:rPr lang="it-IT" sz="2400" b="1" dirty="0" err="1">
                <a:solidFill>
                  <a:srgbClr val="00091B"/>
                </a:solidFill>
                <a:latin typeface="Century Gothic" pitchFamily="34" charset="0"/>
              </a:rPr>
              <a:t>treatments</a:t>
            </a:r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on retina </a:t>
            </a:r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in vivo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>
                <a:solidFill>
                  <a:srgbClr val="00091B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-265758" y="4417948"/>
            <a:ext cx="1169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Objective </a:t>
            </a:r>
            <a:r>
              <a:rPr lang="en-GB" sz="2800" b="1" dirty="0" smtClean="0">
                <a:solidFill>
                  <a:srgbClr val="FF0000"/>
                </a:solidFill>
                <a:latin typeface="Century Gothic" pitchFamily="34" charset="0"/>
              </a:rPr>
              <a:t>3</a:t>
            </a:r>
            <a:endParaRPr lang="en-GB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463222" y="4952632"/>
            <a:ext cx="82323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Evaluation of FLASH treatments on retina melanoma animal model</a:t>
            </a:r>
            <a:r>
              <a:rPr lang="en-GB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en-GB" sz="2400" b="1" dirty="0" smtClean="0">
              <a:solidFill>
                <a:srgbClr val="00091B"/>
              </a:solidFill>
              <a:latin typeface="Century Gothic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00091B"/>
                </a:solidFill>
                <a:latin typeface="Century Gothic" pitchFamily="34" charset="0"/>
              </a:rPr>
              <a:t> </a:t>
            </a:r>
            <a:endParaRPr lang="it-IT" sz="2400" b="1" dirty="0">
              <a:solidFill>
                <a:srgbClr val="00091B"/>
              </a:solidFill>
              <a:latin typeface="Century Gothic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43472" y="3861048"/>
            <a:ext cx="8856984" cy="628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3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7" name="Google Shape;214;p2"/>
          <p:cNvSpPr txBox="1">
            <a:spLocks noChangeArrowheads="1"/>
          </p:cNvSpPr>
          <p:nvPr/>
        </p:nvSpPr>
        <p:spPr bwMode="auto">
          <a:xfrm>
            <a:off x="10267800" y="1158875"/>
            <a:ext cx="1228800" cy="36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it-IT" b="1" dirty="0">
                <a:latin typeface="Calibri" pitchFamily="34" charset="0"/>
                <a:cs typeface="Calibri" pitchFamily="34" charset="0"/>
                <a:sym typeface="Calibri" pitchFamily="34" charset="0"/>
              </a:rPr>
              <a:t>sacrificio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9C08F0A-0113-224E-D1F2-96465F04E4FD}"/>
              </a:ext>
            </a:extLst>
          </p:cNvPr>
          <p:cNvGrpSpPr/>
          <p:nvPr/>
        </p:nvGrpSpPr>
        <p:grpSpPr>
          <a:xfrm>
            <a:off x="0" y="261938"/>
            <a:ext cx="11136559" cy="6282688"/>
            <a:chOff x="0" y="261938"/>
            <a:chExt cx="11136559" cy="6282688"/>
          </a:xfrm>
        </p:grpSpPr>
        <p:sp>
          <p:nvSpPr>
            <p:cNvPr id="16385" name="Google Shape;162;p2"/>
            <p:cNvSpPr>
              <a:spLocks noChangeArrowheads="1"/>
            </p:cNvSpPr>
            <p:nvPr/>
          </p:nvSpPr>
          <p:spPr bwMode="auto">
            <a:xfrm>
              <a:off x="4383088" y="1847850"/>
              <a:ext cx="6491287" cy="323850"/>
            </a:xfrm>
            <a:prstGeom prst="rect">
              <a:avLst/>
            </a:prstGeom>
            <a:solidFill>
              <a:srgbClr val="1C4587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sz="18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386" name="Google Shape;163;p2"/>
            <p:cNvSpPr>
              <a:spLocks noChangeArrowheads="1"/>
            </p:cNvSpPr>
            <p:nvPr/>
          </p:nvSpPr>
          <p:spPr bwMode="auto">
            <a:xfrm rot="10800000">
              <a:off x="5359400" y="798513"/>
              <a:ext cx="271463" cy="66198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rot="10800000"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sz="16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cxnSp>
          <p:nvCxnSpPr>
            <p:cNvPr id="16388" name="Google Shape;165;p2"/>
            <p:cNvCxnSpPr>
              <a:cxnSpLocks noChangeShapeType="1"/>
            </p:cNvCxnSpPr>
            <p:nvPr/>
          </p:nvCxnSpPr>
          <p:spPr bwMode="auto">
            <a:xfrm>
              <a:off x="7629525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6389" name="Google Shape;166;p2"/>
            <p:cNvSpPr txBox="1">
              <a:spLocks noChangeArrowheads="1"/>
            </p:cNvSpPr>
            <p:nvPr/>
          </p:nvSpPr>
          <p:spPr bwMode="auto">
            <a:xfrm>
              <a:off x="4810125" y="261938"/>
              <a:ext cx="3300413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rPr>
                <a:t>CONV/FLASH-RT</a:t>
              </a:r>
            </a:p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rPr>
                <a:t>(1 dose, 10Gy)</a:t>
              </a:r>
            </a:p>
          </p:txBody>
        </p:sp>
        <p:cxnSp>
          <p:nvCxnSpPr>
            <p:cNvPr id="16390" name="Google Shape;167;p2"/>
            <p:cNvCxnSpPr>
              <a:cxnSpLocks noChangeShapeType="1"/>
            </p:cNvCxnSpPr>
            <p:nvPr/>
          </p:nvCxnSpPr>
          <p:spPr bwMode="auto">
            <a:xfrm>
              <a:off x="8699500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391" name="Google Shape;168;p2"/>
            <p:cNvCxnSpPr>
              <a:cxnSpLocks noChangeShapeType="1"/>
            </p:cNvCxnSpPr>
            <p:nvPr/>
          </p:nvCxnSpPr>
          <p:spPr bwMode="auto">
            <a:xfrm>
              <a:off x="6578600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6392" name="Google Shape;169;p2"/>
            <p:cNvSpPr txBox="1">
              <a:spLocks noChangeArrowheads="1"/>
            </p:cNvSpPr>
            <p:nvPr/>
          </p:nvSpPr>
          <p:spPr bwMode="auto">
            <a:xfrm>
              <a:off x="5567362" y="4129088"/>
              <a:ext cx="5569197" cy="646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 i="1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Istologia (Attivazione microglia; integrità barriere; </a:t>
              </a:r>
              <a:r>
                <a:rPr lang="it-IT" sz="1800" i="1" dirty="0">
                  <a:latin typeface="Calibri" pitchFamily="34" charset="0"/>
                  <a:cs typeface="Calibri" pitchFamily="34" charset="0"/>
                  <a:sym typeface="Calibri" pitchFamily="34" charset="0"/>
                </a:rPr>
                <a:t>morfologia fotorecettori ed altre cellule)</a:t>
              </a:r>
            </a:p>
          </p:txBody>
        </p:sp>
        <p:sp>
          <p:nvSpPr>
            <p:cNvPr id="16393" name="Google Shape;170;p2"/>
            <p:cNvSpPr txBox="1">
              <a:spLocks noChangeArrowheads="1"/>
            </p:cNvSpPr>
            <p:nvPr/>
          </p:nvSpPr>
          <p:spPr bwMode="auto">
            <a:xfrm>
              <a:off x="5329238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1</a:t>
              </a:r>
            </a:p>
          </p:txBody>
        </p:sp>
        <p:sp>
          <p:nvSpPr>
            <p:cNvPr id="16394" name="Google Shape;171;p2"/>
            <p:cNvSpPr txBox="1">
              <a:spLocks noChangeArrowheads="1"/>
            </p:cNvSpPr>
            <p:nvPr/>
          </p:nvSpPr>
          <p:spPr bwMode="auto">
            <a:xfrm>
              <a:off x="6423025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2</a:t>
              </a:r>
            </a:p>
          </p:txBody>
        </p:sp>
        <p:sp>
          <p:nvSpPr>
            <p:cNvPr id="16395" name="Google Shape;172;p2"/>
            <p:cNvSpPr txBox="1">
              <a:spLocks noChangeArrowheads="1"/>
            </p:cNvSpPr>
            <p:nvPr/>
          </p:nvSpPr>
          <p:spPr bwMode="auto">
            <a:xfrm>
              <a:off x="7513638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3</a:t>
              </a:r>
            </a:p>
          </p:txBody>
        </p:sp>
        <p:sp>
          <p:nvSpPr>
            <p:cNvPr id="16396" name="Google Shape;173;p2"/>
            <p:cNvSpPr txBox="1">
              <a:spLocks noChangeArrowheads="1"/>
            </p:cNvSpPr>
            <p:nvPr/>
          </p:nvSpPr>
          <p:spPr bwMode="auto">
            <a:xfrm>
              <a:off x="8569325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4</a:t>
              </a:r>
            </a:p>
          </p:txBody>
        </p:sp>
        <p:sp>
          <p:nvSpPr>
            <p:cNvPr id="16397" name="Google Shape;174;p2"/>
            <p:cNvSpPr txBox="1">
              <a:spLocks noChangeArrowheads="1"/>
            </p:cNvSpPr>
            <p:nvPr/>
          </p:nvSpPr>
          <p:spPr bwMode="auto">
            <a:xfrm>
              <a:off x="9671050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5</a:t>
              </a:r>
            </a:p>
          </p:txBody>
        </p:sp>
        <p:sp>
          <p:nvSpPr>
            <p:cNvPr id="16398" name="Google Shape;175;p2"/>
            <p:cNvSpPr txBox="1">
              <a:spLocks noChangeArrowheads="1"/>
            </p:cNvSpPr>
            <p:nvPr/>
          </p:nvSpPr>
          <p:spPr bwMode="auto">
            <a:xfrm>
              <a:off x="10748963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6</a:t>
              </a:r>
            </a:p>
          </p:txBody>
        </p:sp>
        <p:cxnSp>
          <p:nvCxnSpPr>
            <p:cNvPr id="16399" name="Google Shape;176;p2"/>
            <p:cNvCxnSpPr>
              <a:cxnSpLocks noChangeShapeType="1"/>
            </p:cNvCxnSpPr>
            <p:nvPr/>
          </p:nvCxnSpPr>
          <p:spPr bwMode="auto">
            <a:xfrm>
              <a:off x="10868025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400" name="Google Shape;177;p2"/>
            <p:cNvCxnSpPr>
              <a:cxnSpLocks noChangeShapeType="1"/>
            </p:cNvCxnSpPr>
            <p:nvPr/>
          </p:nvCxnSpPr>
          <p:spPr bwMode="auto">
            <a:xfrm>
              <a:off x="9817100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401" name="Google Shape;178;p2"/>
            <p:cNvCxnSpPr>
              <a:cxnSpLocks noChangeShapeType="1"/>
            </p:cNvCxnSpPr>
            <p:nvPr/>
          </p:nvCxnSpPr>
          <p:spPr bwMode="auto">
            <a:xfrm>
              <a:off x="5472113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402" name="Google Shape;179;p2"/>
            <p:cNvCxnSpPr>
              <a:cxnSpLocks noChangeShapeType="1"/>
            </p:cNvCxnSpPr>
            <p:nvPr/>
          </p:nvCxnSpPr>
          <p:spPr bwMode="auto">
            <a:xfrm>
              <a:off x="4314825" y="1503363"/>
              <a:ext cx="6673850" cy="63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404" name="Google Shape;181;p2"/>
            <p:cNvCxnSpPr>
              <a:cxnSpLocks noChangeShapeType="1"/>
            </p:cNvCxnSpPr>
            <p:nvPr/>
          </p:nvCxnSpPr>
          <p:spPr bwMode="auto">
            <a:xfrm>
              <a:off x="4386263" y="1858963"/>
              <a:ext cx="0" cy="5413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6406" name="Google Shape;183;p2"/>
            <p:cNvSpPr>
              <a:spLocks noChangeArrowheads="1"/>
            </p:cNvSpPr>
            <p:nvPr/>
          </p:nvSpPr>
          <p:spPr bwMode="auto">
            <a:xfrm>
              <a:off x="7443788" y="2770188"/>
              <a:ext cx="360362" cy="360362"/>
            </a:xfrm>
            <a:prstGeom prst="ellipse">
              <a:avLst/>
            </a:prstGeom>
            <a:solidFill>
              <a:srgbClr val="FF91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I</a:t>
              </a:r>
            </a:p>
          </p:txBody>
        </p:sp>
        <p:sp>
          <p:nvSpPr>
            <p:cNvPr id="16412" name="Google Shape;204;p2"/>
            <p:cNvSpPr>
              <a:spLocks/>
            </p:cNvSpPr>
            <p:nvPr/>
          </p:nvSpPr>
          <p:spPr bwMode="auto">
            <a:xfrm rot="-5400000">
              <a:off x="8162926" y="136525"/>
              <a:ext cx="68262" cy="4973637"/>
            </a:xfrm>
            <a:prstGeom prst="leftBracket">
              <a:avLst>
                <a:gd name="adj" fmla="val 8433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grpSp>
          <p:nvGrpSpPr>
            <p:cNvPr id="16413" name="Google Shape;205;p2"/>
            <p:cNvGrpSpPr>
              <a:grpSpLocks/>
            </p:cNvGrpSpPr>
            <p:nvPr/>
          </p:nvGrpSpPr>
          <p:grpSpPr bwMode="auto">
            <a:xfrm>
              <a:off x="5329238" y="3176588"/>
              <a:ext cx="4643437" cy="360362"/>
              <a:chOff x="5328631" y="3667551"/>
              <a:chExt cx="4643316" cy="360000"/>
            </a:xfrm>
          </p:grpSpPr>
          <p:sp>
            <p:nvSpPr>
              <p:cNvPr id="16423" name="Google Shape;206;p2"/>
              <p:cNvSpPr>
                <a:spLocks noChangeArrowheads="1"/>
              </p:cNvSpPr>
              <p:nvPr/>
            </p:nvSpPr>
            <p:spPr bwMode="auto">
              <a:xfrm>
                <a:off x="5328631" y="3667551"/>
                <a:ext cx="360000" cy="360000"/>
              </a:xfrm>
              <a:prstGeom prst="ellipse">
                <a:avLst/>
              </a:prstGeom>
              <a:solidFill>
                <a:srgbClr val="DFED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  <a:buFont typeface="Arial" charset="0"/>
                  <a:buNone/>
                </a:pPr>
                <a:endParaRPr lang="it-IT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6424" name="Google Shape;207;p2"/>
              <p:cNvSpPr>
                <a:spLocks noChangeArrowheads="1"/>
              </p:cNvSpPr>
              <p:nvPr/>
            </p:nvSpPr>
            <p:spPr bwMode="auto">
              <a:xfrm>
                <a:off x="6393912" y="3667551"/>
                <a:ext cx="360000" cy="360000"/>
              </a:xfrm>
              <a:prstGeom prst="ellipse">
                <a:avLst/>
              </a:prstGeom>
              <a:solidFill>
                <a:srgbClr val="DFED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  <a:buFont typeface="Arial" charset="0"/>
                  <a:buNone/>
                </a:pPr>
                <a:endParaRPr lang="it-IT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6425" name="Google Shape;208;p2"/>
              <p:cNvSpPr>
                <a:spLocks noChangeArrowheads="1"/>
              </p:cNvSpPr>
              <p:nvPr/>
            </p:nvSpPr>
            <p:spPr bwMode="auto">
              <a:xfrm>
                <a:off x="7454759" y="3667551"/>
                <a:ext cx="360000" cy="360000"/>
              </a:xfrm>
              <a:prstGeom prst="ellipse">
                <a:avLst/>
              </a:prstGeom>
              <a:solidFill>
                <a:srgbClr val="DFED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  <a:buFont typeface="Arial" charset="0"/>
                  <a:buNone/>
                </a:pPr>
                <a:endParaRPr lang="it-IT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6426" name="Google Shape;209;p2"/>
              <p:cNvSpPr>
                <a:spLocks noChangeArrowheads="1"/>
              </p:cNvSpPr>
              <p:nvPr/>
            </p:nvSpPr>
            <p:spPr bwMode="auto">
              <a:xfrm>
                <a:off x="8511276" y="3667551"/>
                <a:ext cx="360000" cy="360000"/>
              </a:xfrm>
              <a:prstGeom prst="ellipse">
                <a:avLst/>
              </a:prstGeom>
              <a:solidFill>
                <a:srgbClr val="DFED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  <a:buFont typeface="Arial" charset="0"/>
                  <a:buNone/>
                </a:pPr>
                <a:endParaRPr lang="it-IT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6427" name="Google Shape;210;p2"/>
              <p:cNvSpPr>
                <a:spLocks noChangeArrowheads="1"/>
              </p:cNvSpPr>
              <p:nvPr/>
            </p:nvSpPr>
            <p:spPr bwMode="auto">
              <a:xfrm>
                <a:off x="9611947" y="3667551"/>
                <a:ext cx="360000" cy="360000"/>
              </a:xfrm>
              <a:prstGeom prst="ellipse">
                <a:avLst/>
              </a:prstGeom>
              <a:solidFill>
                <a:srgbClr val="DFED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  <a:buFont typeface="Arial" charset="0"/>
                  <a:buNone/>
                </a:pPr>
                <a:endParaRPr lang="it-IT" sz="1800"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16414" name="Google Shape;211;p2"/>
            <p:cNvSpPr txBox="1">
              <a:spLocks noChangeArrowheads="1"/>
            </p:cNvSpPr>
            <p:nvPr/>
          </p:nvSpPr>
          <p:spPr bwMode="auto">
            <a:xfrm>
              <a:off x="927101" y="1348434"/>
              <a:ext cx="24558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rPr>
                <a:t>OBIETTIVO 2</a:t>
              </a:r>
              <a:endParaRPr lang="it-IT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 b="1" dirty="0">
                  <a:latin typeface="Calibri" pitchFamily="34" charset="0"/>
                  <a:cs typeface="Calibri" pitchFamily="34" charset="0"/>
                  <a:sym typeface="Calibri" pitchFamily="34" charset="0"/>
                </a:rPr>
                <a:t>Esperimento pilota </a:t>
              </a:r>
            </a:p>
          </p:txBody>
        </p:sp>
        <p:cxnSp>
          <p:nvCxnSpPr>
            <p:cNvPr id="16415" name="Google Shape;212;p2"/>
            <p:cNvCxnSpPr>
              <a:cxnSpLocks noChangeShapeType="1"/>
            </p:cNvCxnSpPr>
            <p:nvPr/>
          </p:nvCxnSpPr>
          <p:spPr bwMode="auto">
            <a:xfrm>
              <a:off x="4911725" y="1847850"/>
              <a:ext cx="0" cy="5397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6418" name="Google Shape;215;p2"/>
            <p:cNvSpPr txBox="1">
              <a:spLocks noChangeArrowheads="1"/>
            </p:cNvSpPr>
            <p:nvPr/>
          </p:nvSpPr>
          <p:spPr bwMode="auto">
            <a:xfrm>
              <a:off x="4262438" y="1509713"/>
              <a:ext cx="3016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0</a:t>
              </a:r>
            </a:p>
          </p:txBody>
        </p:sp>
        <p:sp>
          <p:nvSpPr>
            <p:cNvPr id="16502" name="Google Shape;180;p2"/>
            <p:cNvSpPr txBox="1">
              <a:spLocks noChangeArrowheads="1"/>
            </p:cNvSpPr>
            <p:nvPr/>
          </p:nvSpPr>
          <p:spPr bwMode="auto">
            <a:xfrm>
              <a:off x="3779838" y="2609850"/>
              <a:ext cx="21939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>
                  <a:latin typeface="Calibri" pitchFamily="34" charset="0"/>
                  <a:cs typeface="Calibri" pitchFamily="34" charset="0"/>
                  <a:sym typeface="Calibri" pitchFamily="34" charset="0"/>
                </a:rPr>
                <a:t>Arrivo animali e stabulazione armadio ventilato</a:t>
              </a:r>
            </a:p>
          </p:txBody>
        </p:sp>
        <p:sp>
          <p:nvSpPr>
            <p:cNvPr id="16503" name="Google Shape;204;p2"/>
            <p:cNvSpPr>
              <a:spLocks/>
            </p:cNvSpPr>
            <p:nvPr/>
          </p:nvSpPr>
          <p:spPr bwMode="auto">
            <a:xfrm rot="-5400000">
              <a:off x="4809332" y="2164556"/>
              <a:ext cx="127000" cy="865187"/>
            </a:xfrm>
            <a:prstGeom prst="leftBracket">
              <a:avLst>
                <a:gd name="adj" fmla="val 788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504" name="Google Shape;214;p2"/>
            <p:cNvSpPr txBox="1">
              <a:spLocks noChangeArrowheads="1"/>
            </p:cNvSpPr>
            <p:nvPr/>
          </p:nvSpPr>
          <p:spPr bwMode="auto">
            <a:xfrm>
              <a:off x="7027440" y="1124744"/>
              <a:ext cx="1228800" cy="369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b="1" dirty="0">
                  <a:latin typeface="Calibri" pitchFamily="34" charset="0"/>
                  <a:cs typeface="Calibri" pitchFamily="34" charset="0"/>
                  <a:sym typeface="Calibri" pitchFamily="34" charset="0"/>
                </a:rPr>
                <a:t>sacrificio</a:t>
              </a:r>
              <a:endParaRPr lang="it-IT" dirty="0"/>
            </a:p>
          </p:txBody>
        </p:sp>
        <p:sp>
          <p:nvSpPr>
            <p:cNvPr id="16505" name="Google Shape;183;p2"/>
            <p:cNvSpPr>
              <a:spLocks noChangeArrowheads="1"/>
            </p:cNvSpPr>
            <p:nvPr/>
          </p:nvSpPr>
          <p:spPr bwMode="auto">
            <a:xfrm>
              <a:off x="10702925" y="2757488"/>
              <a:ext cx="360363" cy="360362"/>
            </a:xfrm>
            <a:prstGeom prst="ellipse">
              <a:avLst/>
            </a:prstGeom>
            <a:solidFill>
              <a:srgbClr val="FF91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I</a:t>
              </a:r>
            </a:p>
          </p:txBody>
        </p:sp>
        <p:sp>
          <p:nvSpPr>
            <p:cNvPr id="16506" name="Google Shape;183;p2"/>
            <p:cNvSpPr>
              <a:spLocks noChangeArrowheads="1"/>
            </p:cNvSpPr>
            <p:nvPr/>
          </p:nvSpPr>
          <p:spPr bwMode="auto">
            <a:xfrm>
              <a:off x="5275263" y="4173538"/>
              <a:ext cx="360362" cy="360362"/>
            </a:xfrm>
            <a:prstGeom prst="ellipse">
              <a:avLst/>
            </a:prstGeom>
            <a:solidFill>
              <a:srgbClr val="FF91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>
                  <a:latin typeface="Calibri" pitchFamily="34" charset="0"/>
                  <a:cs typeface="Calibri" pitchFamily="34" charset="0"/>
                  <a:sym typeface="Calibri" pitchFamily="34" charset="0"/>
                </a:rPr>
                <a:t>I</a:t>
              </a:r>
            </a:p>
          </p:txBody>
        </p:sp>
        <p:sp>
          <p:nvSpPr>
            <p:cNvPr id="16508" name="Google Shape;206;p2"/>
            <p:cNvSpPr>
              <a:spLocks noChangeArrowheads="1"/>
            </p:cNvSpPr>
            <p:nvPr/>
          </p:nvSpPr>
          <p:spPr bwMode="auto">
            <a:xfrm>
              <a:off x="5273675" y="4692650"/>
              <a:ext cx="360363" cy="360363"/>
            </a:xfrm>
            <a:prstGeom prst="ellipse">
              <a:avLst/>
            </a:prstGeom>
            <a:solidFill>
              <a:srgbClr val="DFED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514" name="Google Shape;169;p2"/>
            <p:cNvSpPr txBox="1">
              <a:spLocks noChangeArrowheads="1"/>
            </p:cNvSpPr>
            <p:nvPr/>
          </p:nvSpPr>
          <p:spPr bwMode="auto">
            <a:xfrm>
              <a:off x="5597525" y="4673600"/>
              <a:ext cx="3378795" cy="646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sz="1800" i="1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Osservazione (danno cutaneo e stato dell’occhio</a:t>
              </a:r>
              <a:r>
                <a:rPr lang="it-IT" sz="1800" i="1" dirty="0">
                  <a:latin typeface="Calibri" pitchFamily="34" charset="0"/>
                  <a:cs typeface="Calibri" pitchFamily="34" charset="0"/>
                  <a:sym typeface="Calibri" pitchFamily="34" charset="0"/>
                </a:rPr>
                <a:t>)</a:t>
              </a:r>
            </a:p>
          </p:txBody>
        </p:sp>
        <p:sp>
          <p:nvSpPr>
            <p:cNvPr id="16515" name="Google Shape;93;p1"/>
            <p:cNvSpPr txBox="1">
              <a:spLocks noChangeArrowheads="1"/>
            </p:cNvSpPr>
            <p:nvPr/>
          </p:nvSpPr>
          <p:spPr bwMode="auto">
            <a:xfrm>
              <a:off x="0" y="4359275"/>
              <a:ext cx="3013075" cy="646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T0/T6 = gruppo di controllo (N3)</a:t>
              </a:r>
            </a:p>
          </p:txBody>
        </p:sp>
        <p:sp>
          <p:nvSpPr>
            <p:cNvPr id="16516" name="Google Shape;94;p1"/>
            <p:cNvSpPr txBox="1">
              <a:spLocks noChangeArrowheads="1"/>
            </p:cNvSpPr>
            <p:nvPr/>
          </p:nvSpPr>
          <p:spPr bwMode="auto">
            <a:xfrm>
              <a:off x="212726" y="5043034"/>
              <a:ext cx="4049712" cy="92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T3 = in acuto (48 ore dopo RT) </a:t>
              </a:r>
              <a:r>
                <a:rPr lang="it-IT" dirty="0">
                  <a:latin typeface="Century Gothic" panose="020B0502020202020204" pitchFamily="34" charset="0"/>
                  <a:sym typeface="Calibri" pitchFamily="34" charset="0"/>
                </a:rPr>
                <a:t>(N3 </a:t>
              </a:r>
              <a:r>
                <a:rPr lang="it-IT" dirty="0" err="1">
                  <a:latin typeface="Century Gothic" panose="020B0502020202020204" pitchFamily="34" charset="0"/>
                  <a:sym typeface="Calibri" pitchFamily="34" charset="0"/>
                </a:rPr>
                <a:t>conv</a:t>
              </a:r>
              <a:r>
                <a:rPr lang="it-IT" dirty="0">
                  <a:latin typeface="Century Gothic" panose="020B0502020202020204" pitchFamily="34" charset="0"/>
                  <a:sym typeface="Calibri" pitchFamily="34" charset="0"/>
                </a:rPr>
                <a:t> +N3 Flash)</a:t>
              </a:r>
            </a:p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dirty="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518" name="Google Shape;96;p1"/>
            <p:cNvSpPr txBox="1">
              <a:spLocks noChangeArrowheads="1"/>
            </p:cNvSpPr>
            <p:nvPr/>
          </p:nvSpPr>
          <p:spPr bwMode="auto">
            <a:xfrm>
              <a:off x="110647" y="5621337"/>
              <a:ext cx="4184650" cy="92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T6 = a medio termine  </a:t>
              </a:r>
              <a:r>
                <a:rPr lang="it-IT" dirty="0">
                  <a:latin typeface="Century Gothic" panose="020B0502020202020204" pitchFamily="34" charset="0"/>
                  <a:sym typeface="Calibri" pitchFamily="34" charset="0"/>
                </a:rPr>
                <a:t>(N3 </a:t>
              </a:r>
              <a:r>
                <a:rPr lang="it-IT" dirty="0" err="1">
                  <a:latin typeface="Century Gothic" panose="020B0502020202020204" pitchFamily="34" charset="0"/>
                  <a:sym typeface="Calibri" pitchFamily="34" charset="0"/>
                </a:rPr>
                <a:t>conv</a:t>
              </a:r>
              <a:r>
                <a:rPr lang="it-IT" dirty="0">
                  <a:latin typeface="Century Gothic" panose="020B0502020202020204" pitchFamily="34" charset="0"/>
                  <a:sym typeface="Calibri" pitchFamily="34" charset="0"/>
                </a:rPr>
                <a:t> +N3 Flash)</a:t>
              </a:r>
            </a:p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it-IT" dirty="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520" name="Google Shape;96;p1"/>
            <p:cNvSpPr txBox="1">
              <a:spLocks noChangeArrowheads="1"/>
            </p:cNvSpPr>
            <p:nvPr/>
          </p:nvSpPr>
          <p:spPr bwMode="auto">
            <a:xfrm>
              <a:off x="228600" y="3652838"/>
              <a:ext cx="3400425" cy="646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r>
                <a:rPr lang="it-IT" dirty="0">
                  <a:latin typeface="Century Gothic" panose="020B0502020202020204" pitchFamily="34" charset="0"/>
                  <a:cs typeface="Calibri" pitchFamily="34" charset="0"/>
                  <a:sym typeface="Calibri" pitchFamily="34" charset="0"/>
                </a:rPr>
                <a:t>N 3 animali per gruppo  (età 4 settimane ceppo C57Bl6</a:t>
              </a:r>
            </a:p>
          </p:txBody>
        </p:sp>
      </p:grpSp>
      <p:sp>
        <p:nvSpPr>
          <p:cNvPr id="44" name="Google Shape;211;p2"/>
          <p:cNvSpPr txBox="1">
            <a:spLocks noChangeArrowheads="1"/>
          </p:cNvSpPr>
          <p:nvPr/>
        </p:nvSpPr>
        <p:spPr bwMode="auto">
          <a:xfrm>
            <a:off x="955380" y="410411"/>
            <a:ext cx="2455862" cy="70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it-IT" sz="4000" b="1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IN VIVO</a:t>
            </a:r>
            <a:endParaRPr lang="it-IT" sz="4000" b="1" dirty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A49FDE51-8C1C-D7AD-9F31-A9E96FC96FC7}"/>
              </a:ext>
            </a:extLst>
          </p:cNvPr>
          <p:cNvGrpSpPr/>
          <p:nvPr/>
        </p:nvGrpSpPr>
        <p:grpSpPr>
          <a:xfrm>
            <a:off x="192088" y="0"/>
            <a:ext cx="11983211" cy="5755467"/>
            <a:chOff x="192088" y="0"/>
            <a:chExt cx="11983211" cy="5755467"/>
          </a:xfrm>
        </p:grpSpPr>
        <p:sp>
          <p:nvSpPr>
            <p:cNvPr id="16385" name="CasellaDiTesto 3"/>
            <p:cNvSpPr txBox="1">
              <a:spLocks noChangeArrowheads="1"/>
            </p:cNvSpPr>
            <p:nvPr/>
          </p:nvSpPr>
          <p:spPr bwMode="auto">
            <a:xfrm>
              <a:off x="942149" y="4555138"/>
              <a:ext cx="1123315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it-IT" b="1" dirty="0"/>
            </a:p>
            <a:p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an </a:t>
              </a:r>
              <a:r>
                <a:rPr lang="it-IT" dirty="0" err="1"/>
                <a:t>outpost</a:t>
              </a:r>
              <a:r>
                <a:rPr lang="it-IT" dirty="0"/>
                <a:t> of the brain </a:t>
              </a:r>
              <a:r>
                <a:rPr lang="it-IT" dirty="0" err="1"/>
                <a:t>that</a:t>
              </a:r>
              <a:r>
                <a:rPr lang="it-IT" dirty="0"/>
                <a:t> can be </a:t>
              </a:r>
              <a:r>
                <a:rPr lang="it-IT" dirty="0" err="1"/>
                <a:t>studied</a:t>
              </a:r>
              <a:r>
                <a:rPr lang="it-IT" dirty="0"/>
                <a:t> non </a:t>
              </a:r>
              <a:r>
                <a:rPr lang="it-IT" dirty="0" err="1"/>
                <a:t>invasively</a:t>
              </a:r>
              <a:r>
                <a:rPr lang="it-IT" dirty="0"/>
                <a:t> with </a:t>
              </a:r>
              <a:r>
                <a:rPr lang="it-IT" dirty="0" err="1"/>
                <a:t>external</a:t>
              </a:r>
              <a:r>
                <a:rPr lang="it-IT" dirty="0"/>
                <a:t> </a:t>
              </a:r>
              <a:r>
                <a:rPr lang="it-IT" dirty="0" err="1"/>
                <a:t>examination</a:t>
              </a:r>
              <a:endParaRPr lang="it-IT" dirty="0"/>
            </a:p>
            <a:p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possible</a:t>
              </a:r>
              <a:r>
                <a:rPr lang="it-IT" dirty="0"/>
                <a:t> to exploit the retina to test acute events, </a:t>
              </a:r>
              <a:r>
                <a:rPr lang="it-IT" dirty="0" err="1"/>
                <a:t>such</a:t>
              </a:r>
              <a:r>
                <a:rPr lang="it-IT" dirty="0"/>
                <a:t> </a:t>
              </a:r>
              <a:r>
                <a:rPr lang="it-IT" dirty="0" err="1"/>
                <a:t>as</a:t>
              </a:r>
              <a:r>
                <a:rPr lang="it-IT" dirty="0"/>
                <a:t> </a:t>
              </a:r>
              <a:r>
                <a:rPr lang="it-IT" dirty="0" err="1"/>
                <a:t>apoptosis</a:t>
              </a:r>
              <a:r>
                <a:rPr lang="it-IT" dirty="0"/>
                <a:t> and </a:t>
              </a:r>
              <a:r>
                <a:rPr lang="it-IT" dirty="0" err="1"/>
                <a:t>microglial</a:t>
              </a:r>
              <a:r>
                <a:rPr lang="it-IT" dirty="0"/>
                <a:t> activation</a:t>
              </a:r>
            </a:p>
            <a:p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irradiated</a:t>
              </a:r>
              <a:r>
                <a:rPr lang="it-IT" dirty="0"/>
                <a:t> </a:t>
              </a:r>
              <a:r>
                <a:rPr lang="it-IT" dirty="0" err="1"/>
                <a:t>during</a:t>
              </a:r>
              <a:r>
                <a:rPr lang="it-IT" dirty="0"/>
                <a:t> </a:t>
              </a:r>
              <a:r>
                <a:rPr lang="it-IT" dirty="0" err="1"/>
                <a:t>ocular</a:t>
              </a:r>
              <a:r>
                <a:rPr lang="it-IT" dirty="0"/>
                <a:t> </a:t>
              </a:r>
              <a:r>
                <a:rPr lang="it-IT" dirty="0" err="1"/>
                <a:t>cancer</a:t>
              </a:r>
              <a:r>
                <a:rPr lang="it-IT" dirty="0"/>
                <a:t> radio therapy</a:t>
              </a:r>
            </a:p>
          </p:txBody>
        </p:sp>
        <p:pic>
          <p:nvPicPr>
            <p:cNvPr id="16386" name="Picture 4" descr="▷ What is the Pigment Epithelium of the Retina? - Área Oftalmológic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19536" y="889372"/>
              <a:ext cx="4249737" cy="318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2" descr="https://webvision.med.utah.edu/imageswv/WongFig1.jpg"/>
            <p:cNvPicPr>
              <a:picLocks noChangeAspect="1" noChangeArrowheads="1"/>
            </p:cNvPicPr>
            <p:nvPr/>
          </p:nvPicPr>
          <p:blipFill>
            <a:blip r:embed="rId3"/>
            <a:srcRect l="29440" r="3780" b="44557"/>
            <a:stretch>
              <a:fillRect/>
            </a:stretch>
          </p:blipFill>
          <p:spPr bwMode="auto">
            <a:xfrm rot="16200000">
              <a:off x="6976543" y="716471"/>
              <a:ext cx="3590925" cy="347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Rettangolo 1"/>
            <p:cNvSpPr>
              <a:spLocks noChangeArrowheads="1"/>
            </p:cNvSpPr>
            <p:nvPr/>
          </p:nvSpPr>
          <p:spPr bwMode="auto">
            <a:xfrm>
              <a:off x="192088" y="0"/>
              <a:ext cx="82525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 dirty="0"/>
                <a:t>2) The retina </a:t>
              </a:r>
              <a:r>
                <a:rPr lang="it-IT" sz="2400" b="1" dirty="0" err="1"/>
                <a:t>as</a:t>
              </a:r>
              <a:r>
                <a:rPr lang="it-IT" sz="2400" b="1" dirty="0"/>
                <a:t> a CNS model for </a:t>
              </a:r>
              <a:r>
                <a:rPr lang="it-IT" sz="2400" b="1" dirty="0" err="1"/>
                <a:t>studying</a:t>
              </a:r>
              <a:r>
                <a:rPr lang="it-IT" sz="2400" b="1" dirty="0"/>
                <a:t> Flash </a:t>
              </a:r>
              <a:r>
                <a:rPr lang="it-IT" sz="2400" b="1" dirty="0" err="1"/>
                <a:t>effects</a:t>
              </a:r>
              <a:endParaRPr lang="it-IT" sz="2400" b="1" dirty="0"/>
            </a:p>
          </p:txBody>
        </p:sp>
        <p:cxnSp>
          <p:nvCxnSpPr>
            <p:cNvPr id="4" name="Connettore diritto 3"/>
            <p:cNvCxnSpPr/>
            <p:nvPr/>
          </p:nvCxnSpPr>
          <p:spPr>
            <a:xfrm>
              <a:off x="3647728" y="1628800"/>
              <a:ext cx="936104" cy="2068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diritto 5"/>
            <p:cNvCxnSpPr/>
            <p:nvPr/>
          </p:nvCxnSpPr>
          <p:spPr>
            <a:xfrm>
              <a:off x="3719736" y="1754052"/>
              <a:ext cx="1152128" cy="70231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|41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821</Words>
  <Application>Microsoft Office PowerPoint</Application>
  <PresentationFormat>Widescreen</PresentationFormat>
  <Paragraphs>130</Paragraphs>
  <Slides>15</Slides>
  <Notes>3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MS Mincho</vt:lpstr>
      <vt:lpstr>Times New Roman</vt:lpstr>
      <vt:lpstr>Tema di Office</vt:lpstr>
      <vt:lpstr>Prism 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Mario</cp:lastModifiedBy>
  <cp:revision>359</cp:revision>
  <dcterms:created xsi:type="dcterms:W3CDTF">2019-09-16T08:59:37Z</dcterms:created>
  <dcterms:modified xsi:type="dcterms:W3CDTF">2022-09-27T09:29:54Z</dcterms:modified>
</cp:coreProperties>
</file>