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handoutMasterIdLst>
    <p:handoutMasterId r:id="rId28"/>
  </p:handoutMasterIdLst>
  <p:sldIdLst>
    <p:sldId id="461" r:id="rId2"/>
    <p:sldId id="465" r:id="rId3"/>
    <p:sldId id="456" r:id="rId4"/>
    <p:sldId id="434" r:id="rId5"/>
    <p:sldId id="438" r:id="rId6"/>
    <p:sldId id="437" r:id="rId7"/>
    <p:sldId id="440" r:id="rId8"/>
    <p:sldId id="441" r:id="rId9"/>
    <p:sldId id="442" r:id="rId10"/>
    <p:sldId id="481" r:id="rId11"/>
    <p:sldId id="485" r:id="rId12"/>
    <p:sldId id="484" r:id="rId13"/>
    <p:sldId id="486" r:id="rId14"/>
    <p:sldId id="487" r:id="rId15"/>
    <p:sldId id="494" r:id="rId16"/>
    <p:sldId id="425" r:id="rId17"/>
    <p:sldId id="426" r:id="rId18"/>
    <p:sldId id="488" r:id="rId19"/>
    <p:sldId id="489" r:id="rId20"/>
    <p:sldId id="490" r:id="rId21"/>
    <p:sldId id="491" r:id="rId22"/>
    <p:sldId id="492" r:id="rId23"/>
    <p:sldId id="493" r:id="rId24"/>
    <p:sldId id="495" r:id="rId25"/>
    <p:sldId id="4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DD2EC4-1099-4F4C-A80E-DC7D2F99AD7B}">
          <p14:sldIdLst>
            <p14:sldId id="461"/>
            <p14:sldId id="465"/>
            <p14:sldId id="456"/>
            <p14:sldId id="434"/>
            <p14:sldId id="438"/>
            <p14:sldId id="437"/>
            <p14:sldId id="440"/>
            <p14:sldId id="441"/>
            <p14:sldId id="442"/>
            <p14:sldId id="481"/>
            <p14:sldId id="485"/>
            <p14:sldId id="484"/>
            <p14:sldId id="486"/>
            <p14:sldId id="487"/>
            <p14:sldId id="494"/>
            <p14:sldId id="425"/>
            <p14:sldId id="426"/>
            <p14:sldId id="488"/>
            <p14:sldId id="489"/>
            <p14:sldId id="490"/>
            <p14:sldId id="491"/>
            <p14:sldId id="492"/>
            <p14:sldId id="493"/>
            <p14:sldId id="495"/>
            <p14:sldId id="47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Godinho" initials="AG"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40FF"/>
    <a:srgbClr val="FF9300"/>
    <a:srgbClr val="941100"/>
    <a:srgbClr val="0432FF"/>
    <a:srgbClr val="212121"/>
    <a:srgbClr val="303030"/>
    <a:srgbClr val="D883FF"/>
    <a:srgbClr val="011893"/>
    <a:srgbClr val="2F2F2F"/>
    <a:srgbClr val="9416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66"/>
    <p:restoredTop sz="94686"/>
  </p:normalViewPr>
  <p:slideViewPr>
    <p:cSldViewPr snapToObjects="1">
      <p:cViewPr varScale="1">
        <p:scale>
          <a:sx n="124" d="100"/>
          <a:sy n="124" d="100"/>
        </p:scale>
        <p:origin x="552"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Objects="1" showGuides="1">
      <p:cViewPr varScale="1">
        <p:scale>
          <a:sx n="145" d="100"/>
          <a:sy n="145" d="100"/>
        </p:scale>
        <p:origin x="325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E0DA8C-C9A3-E047-90D2-B20C3BD16AD4}" type="doc">
      <dgm:prSet loTypeId="urn:microsoft.com/office/officeart/2005/8/layout/hProcess11" loCatId="" qsTypeId="urn:microsoft.com/office/officeart/2005/8/quickstyle/simple1" qsCatId="simple" csTypeId="urn:microsoft.com/office/officeart/2005/8/colors/accent1_2" csCatId="accent1" phldr="1"/>
      <dgm:spPr/>
    </dgm:pt>
    <dgm:pt modelId="{20A093D7-05FE-AE40-B145-13F17E5743D1}">
      <dgm:prSet phldrT="[Text]" custT="1"/>
      <dgm:spPr/>
      <dgm:t>
        <a:bodyPr/>
        <a:lstStyle/>
        <a:p>
          <a:pPr>
            <a:buNone/>
          </a:pPr>
          <a:r>
            <a:rPr lang="en-GB" sz="1400" b="1" dirty="0"/>
            <a:t>Jan 18, 2022</a:t>
          </a:r>
        </a:p>
      </dgm:t>
    </dgm:pt>
    <dgm:pt modelId="{D3502750-5C11-2F4A-96C3-F18BC63D876A}" type="parTrans" cxnId="{3FC2FC6C-391E-F24F-ABF0-0766C27F053B}">
      <dgm:prSet/>
      <dgm:spPr/>
      <dgm:t>
        <a:bodyPr/>
        <a:lstStyle/>
        <a:p>
          <a:endParaRPr lang="en-GB"/>
        </a:p>
      </dgm:t>
    </dgm:pt>
    <dgm:pt modelId="{44158D0A-AF39-5F49-B066-FD5CA2D62DB2}" type="sibTrans" cxnId="{3FC2FC6C-391E-F24F-ABF0-0766C27F053B}">
      <dgm:prSet/>
      <dgm:spPr/>
      <dgm:t>
        <a:bodyPr/>
        <a:lstStyle/>
        <a:p>
          <a:endParaRPr lang="en-GB"/>
        </a:p>
      </dgm:t>
    </dgm:pt>
    <dgm:pt modelId="{B1F7A75D-3AB8-4346-97BA-A233B9E62F12}">
      <dgm:prSet phldrT="[Text]" custT="1"/>
      <dgm:spPr/>
      <dgm:t>
        <a:bodyPr/>
        <a:lstStyle/>
        <a:p>
          <a:pPr>
            <a:buNone/>
          </a:pPr>
          <a:r>
            <a:rPr lang="en-GB" sz="2000" dirty="0"/>
            <a:t>Preparation of </a:t>
          </a:r>
        </a:p>
        <a:p>
          <a:pPr>
            <a:buNone/>
          </a:pPr>
          <a:r>
            <a:rPr lang="en-GB" sz="2000" dirty="0"/>
            <a:t>GA, CA, signatures</a:t>
          </a:r>
        </a:p>
      </dgm:t>
    </dgm:pt>
    <dgm:pt modelId="{9D72E1F1-C362-C041-B6D4-91772FF73054}" type="parTrans" cxnId="{0BB15B73-2BFF-BB47-AE7E-2E43AE1A8041}">
      <dgm:prSet/>
      <dgm:spPr/>
      <dgm:t>
        <a:bodyPr/>
        <a:lstStyle/>
        <a:p>
          <a:endParaRPr lang="en-GB"/>
        </a:p>
      </dgm:t>
    </dgm:pt>
    <dgm:pt modelId="{1ECDF2F1-3385-854F-AB7A-ABE91C0D6592}" type="sibTrans" cxnId="{0BB15B73-2BFF-BB47-AE7E-2E43AE1A8041}">
      <dgm:prSet/>
      <dgm:spPr/>
      <dgm:t>
        <a:bodyPr/>
        <a:lstStyle/>
        <a:p>
          <a:endParaRPr lang="en-GB"/>
        </a:p>
      </dgm:t>
    </dgm:pt>
    <dgm:pt modelId="{ED5DAF52-87F7-AB49-93A9-D968D4E26EFD}">
      <dgm:prSet phldrT="[Text]" custT="1"/>
      <dgm:spPr/>
      <dgm:t>
        <a:bodyPr/>
        <a:lstStyle/>
        <a:p>
          <a:pPr>
            <a:buNone/>
          </a:pPr>
          <a:r>
            <a:rPr lang="en-GB" sz="1400" dirty="0"/>
            <a:t>Feb-May, 2022</a:t>
          </a:r>
        </a:p>
      </dgm:t>
    </dgm:pt>
    <dgm:pt modelId="{838AF1BA-ED03-AB4D-941F-DF7FBDAA272F}" type="parTrans" cxnId="{58D6EA97-0B06-B946-98EE-07F0956989AD}">
      <dgm:prSet/>
      <dgm:spPr/>
      <dgm:t>
        <a:bodyPr/>
        <a:lstStyle/>
        <a:p>
          <a:endParaRPr lang="en-GB"/>
        </a:p>
      </dgm:t>
    </dgm:pt>
    <dgm:pt modelId="{BAD180FB-1E59-3145-8541-60144ABC663A}" type="sibTrans" cxnId="{58D6EA97-0B06-B946-98EE-07F0956989AD}">
      <dgm:prSet/>
      <dgm:spPr/>
      <dgm:t>
        <a:bodyPr/>
        <a:lstStyle/>
        <a:p>
          <a:endParaRPr lang="en-GB"/>
        </a:p>
      </dgm:t>
    </dgm:pt>
    <dgm:pt modelId="{6E320D00-D5E8-6C40-BF8B-898A07DBFBB4}">
      <dgm:prSet custT="1"/>
      <dgm:spPr/>
      <dgm:t>
        <a:bodyPr/>
        <a:lstStyle/>
        <a:p>
          <a:pPr>
            <a:buNone/>
          </a:pPr>
          <a:r>
            <a:rPr lang="en-GB" sz="2000" b="1" dirty="0">
              <a:solidFill>
                <a:srgbClr val="00B050"/>
              </a:solidFill>
            </a:rPr>
            <a:t>Project start-up</a:t>
          </a:r>
        </a:p>
      </dgm:t>
    </dgm:pt>
    <dgm:pt modelId="{59675508-3615-2146-A0F3-225855618758}" type="parTrans" cxnId="{CAAB3069-E5CA-0442-8476-94E45D564C90}">
      <dgm:prSet/>
      <dgm:spPr/>
      <dgm:t>
        <a:bodyPr/>
        <a:lstStyle/>
        <a:p>
          <a:endParaRPr lang="en-GB"/>
        </a:p>
      </dgm:t>
    </dgm:pt>
    <dgm:pt modelId="{E308702F-1EE6-9445-83C9-7560818625E0}" type="sibTrans" cxnId="{CAAB3069-E5CA-0442-8476-94E45D564C90}">
      <dgm:prSet/>
      <dgm:spPr/>
      <dgm:t>
        <a:bodyPr/>
        <a:lstStyle/>
        <a:p>
          <a:endParaRPr lang="en-GB"/>
        </a:p>
      </dgm:t>
    </dgm:pt>
    <dgm:pt modelId="{0873CCCF-4E9F-454D-8EEB-487D9A816916}">
      <dgm:prSet custT="1"/>
      <dgm:spPr/>
      <dgm:t>
        <a:bodyPr/>
        <a:lstStyle/>
        <a:p>
          <a:pPr>
            <a:buFontTx/>
            <a:buNone/>
          </a:pPr>
          <a:r>
            <a:rPr lang="en-GB" sz="1400" b="1" dirty="0"/>
            <a:t>September 1, 2022</a:t>
          </a:r>
        </a:p>
      </dgm:t>
    </dgm:pt>
    <dgm:pt modelId="{831595E4-6456-224A-85BD-26511F5F07A9}" type="parTrans" cxnId="{B0AB4885-3668-FF4D-9846-A9D3A3A21683}">
      <dgm:prSet/>
      <dgm:spPr/>
      <dgm:t>
        <a:bodyPr/>
        <a:lstStyle/>
        <a:p>
          <a:endParaRPr lang="en-GB"/>
        </a:p>
      </dgm:t>
    </dgm:pt>
    <dgm:pt modelId="{E49744F8-6C43-5C4D-955C-2DB5827C204A}" type="sibTrans" cxnId="{B0AB4885-3668-FF4D-9846-A9D3A3A21683}">
      <dgm:prSet/>
      <dgm:spPr/>
      <dgm:t>
        <a:bodyPr/>
        <a:lstStyle/>
        <a:p>
          <a:endParaRPr lang="en-GB"/>
        </a:p>
      </dgm:t>
    </dgm:pt>
    <dgm:pt modelId="{DE2419D6-CC59-E841-86D6-A72B79D82D9B}">
      <dgm:prSet custT="1"/>
      <dgm:spPr>
        <a:noFill/>
      </dgm:spPr>
      <dgm:t>
        <a:bodyPr/>
        <a:lstStyle/>
        <a:p>
          <a:pPr>
            <a:buNone/>
          </a:pPr>
          <a:r>
            <a:rPr lang="en-GB" sz="2000" b="1" dirty="0">
              <a:solidFill>
                <a:srgbClr val="941100"/>
              </a:solidFill>
            </a:rPr>
            <a:t>Kick-off Meeting</a:t>
          </a:r>
        </a:p>
      </dgm:t>
    </dgm:pt>
    <dgm:pt modelId="{EF8AC935-2FF3-8542-8D4D-BD0473D9AFA5}" type="parTrans" cxnId="{82273A63-17A7-DB45-81B8-F1898E45DFBB}">
      <dgm:prSet/>
      <dgm:spPr/>
      <dgm:t>
        <a:bodyPr/>
        <a:lstStyle/>
        <a:p>
          <a:endParaRPr lang="en-GB"/>
        </a:p>
      </dgm:t>
    </dgm:pt>
    <dgm:pt modelId="{88831417-4605-2348-B20E-07673D02E89E}" type="sibTrans" cxnId="{82273A63-17A7-DB45-81B8-F1898E45DFBB}">
      <dgm:prSet/>
      <dgm:spPr/>
      <dgm:t>
        <a:bodyPr/>
        <a:lstStyle/>
        <a:p>
          <a:endParaRPr lang="en-GB"/>
        </a:p>
      </dgm:t>
    </dgm:pt>
    <dgm:pt modelId="{A76C6107-A1CA-084C-B5CB-CC3BA9F66839}">
      <dgm:prSet custT="1"/>
      <dgm:spPr>
        <a:noFill/>
      </dgm:spPr>
      <dgm:t>
        <a:bodyPr/>
        <a:lstStyle/>
        <a:p>
          <a:pPr>
            <a:buNone/>
          </a:pPr>
          <a:r>
            <a:rPr lang="en-GB" sz="1400" b="1" dirty="0">
              <a:solidFill>
                <a:srgbClr val="941100"/>
              </a:solidFill>
            </a:rPr>
            <a:t>October 3-5, 2022</a:t>
          </a:r>
        </a:p>
      </dgm:t>
    </dgm:pt>
    <dgm:pt modelId="{68AA815D-D8A0-E641-B4D3-CB5AC9262513}" type="parTrans" cxnId="{AAC951B9-393A-0E41-A450-4160AC7F8F30}">
      <dgm:prSet/>
      <dgm:spPr/>
      <dgm:t>
        <a:bodyPr/>
        <a:lstStyle/>
        <a:p>
          <a:endParaRPr lang="en-GB"/>
        </a:p>
      </dgm:t>
    </dgm:pt>
    <dgm:pt modelId="{94A8B7EE-2976-BD4A-8F2B-89122BDC6AD6}" type="sibTrans" cxnId="{AAC951B9-393A-0E41-A450-4160AC7F8F30}">
      <dgm:prSet/>
      <dgm:spPr/>
      <dgm:t>
        <a:bodyPr/>
        <a:lstStyle/>
        <a:p>
          <a:endParaRPr lang="en-GB"/>
        </a:p>
      </dgm:t>
    </dgm:pt>
    <dgm:pt modelId="{B2195698-AB16-834E-8F99-774E41382AE1}">
      <dgm:prSet phldrT="[Text]" custT="1"/>
      <dgm:spPr/>
      <dgm:t>
        <a:bodyPr/>
        <a:lstStyle/>
        <a:p>
          <a:pPr>
            <a:buNone/>
          </a:pPr>
          <a:r>
            <a:rPr lang="en-GB" sz="2000" b="1" dirty="0">
              <a:solidFill>
                <a:srgbClr val="FF0000"/>
              </a:solidFill>
            </a:rPr>
            <a:t>Project accepted by EC</a:t>
          </a:r>
        </a:p>
      </dgm:t>
    </dgm:pt>
    <dgm:pt modelId="{07B78F87-35C5-6B49-9AAF-C42C083D6AD8}" type="parTrans" cxnId="{1FC835B8-8359-664F-8B69-C7070CF37326}">
      <dgm:prSet/>
      <dgm:spPr/>
      <dgm:t>
        <a:bodyPr/>
        <a:lstStyle/>
        <a:p>
          <a:endParaRPr lang="en-GB"/>
        </a:p>
      </dgm:t>
    </dgm:pt>
    <dgm:pt modelId="{FBC9AA8A-3BE0-0948-BD6A-9EB5A0699D3A}" type="sibTrans" cxnId="{1FC835B8-8359-664F-8B69-C7070CF37326}">
      <dgm:prSet/>
      <dgm:spPr/>
      <dgm:t>
        <a:bodyPr/>
        <a:lstStyle/>
        <a:p>
          <a:endParaRPr lang="en-GB"/>
        </a:p>
      </dgm:t>
    </dgm:pt>
    <dgm:pt modelId="{AEA7EBEE-4F0F-6A4D-9986-123C113830BC}" type="pres">
      <dgm:prSet presAssocID="{2EE0DA8C-C9A3-E047-90D2-B20C3BD16AD4}" presName="Name0" presStyleCnt="0">
        <dgm:presLayoutVars>
          <dgm:dir/>
          <dgm:resizeHandles val="exact"/>
        </dgm:presLayoutVars>
      </dgm:prSet>
      <dgm:spPr/>
    </dgm:pt>
    <dgm:pt modelId="{EF7AD6BE-4E27-DB41-8EC8-F38A4CCBF1F4}" type="pres">
      <dgm:prSet presAssocID="{2EE0DA8C-C9A3-E047-90D2-B20C3BD16AD4}" presName="arrow" presStyleLbl="bgShp" presStyleIdx="0" presStyleCnt="1"/>
      <dgm:spPr>
        <a:gradFill flip="none" rotWithShape="1">
          <a:gsLst>
            <a:gs pos="0">
              <a:schemeClr val="bg1"/>
            </a:gs>
            <a:gs pos="50000">
              <a:schemeClr val="accent1">
                <a:tint val="40000"/>
                <a:hueOff val="0"/>
                <a:satOff val="0"/>
                <a:lumOff val="0"/>
                <a:shade val="67500"/>
                <a:satMod val="115000"/>
              </a:schemeClr>
            </a:gs>
            <a:gs pos="100000">
              <a:srgbClr val="00B050"/>
            </a:gs>
          </a:gsLst>
          <a:lin ang="0" scaled="1"/>
          <a:tileRect/>
        </a:gradFill>
      </dgm:spPr>
    </dgm:pt>
    <dgm:pt modelId="{6E456D94-32F7-0245-89DA-615814A8DAA6}" type="pres">
      <dgm:prSet presAssocID="{2EE0DA8C-C9A3-E047-90D2-B20C3BD16AD4}" presName="points" presStyleCnt="0"/>
      <dgm:spPr/>
    </dgm:pt>
    <dgm:pt modelId="{77C6F654-D203-3346-B4F9-6D0367BE5CDC}" type="pres">
      <dgm:prSet presAssocID="{B2195698-AB16-834E-8F99-774E41382AE1}" presName="compositeA" presStyleCnt="0"/>
      <dgm:spPr/>
    </dgm:pt>
    <dgm:pt modelId="{633EE375-A66A-0145-8049-79DE5AEAFB4D}" type="pres">
      <dgm:prSet presAssocID="{B2195698-AB16-834E-8F99-774E41382AE1}" presName="textA" presStyleLbl="revTx" presStyleIdx="0" presStyleCnt="4">
        <dgm:presLayoutVars>
          <dgm:bulletEnabled val="1"/>
        </dgm:presLayoutVars>
      </dgm:prSet>
      <dgm:spPr/>
    </dgm:pt>
    <dgm:pt modelId="{20108BF2-43F5-C141-85FD-E7C33B6D2B09}" type="pres">
      <dgm:prSet presAssocID="{B2195698-AB16-834E-8F99-774E41382AE1}" presName="circleA" presStyleLbl="node1" presStyleIdx="0" presStyleCnt="4"/>
      <dgm:spPr>
        <a:solidFill>
          <a:srgbClr val="FF0000"/>
        </a:solidFill>
      </dgm:spPr>
    </dgm:pt>
    <dgm:pt modelId="{74FB576F-2222-B140-AB7B-2699102A783B}" type="pres">
      <dgm:prSet presAssocID="{B2195698-AB16-834E-8F99-774E41382AE1}" presName="spaceA" presStyleCnt="0"/>
      <dgm:spPr/>
    </dgm:pt>
    <dgm:pt modelId="{F7650605-6885-EF4D-920E-674B97E04E5B}" type="pres">
      <dgm:prSet presAssocID="{FBC9AA8A-3BE0-0948-BD6A-9EB5A0699D3A}" presName="space" presStyleCnt="0"/>
      <dgm:spPr/>
    </dgm:pt>
    <dgm:pt modelId="{5265C11D-CA7A-B543-A151-550B5004BF9E}" type="pres">
      <dgm:prSet presAssocID="{B1F7A75D-3AB8-4346-97BA-A233B9E62F12}" presName="compositeB" presStyleCnt="0"/>
      <dgm:spPr/>
    </dgm:pt>
    <dgm:pt modelId="{03454F50-35F6-F04C-A2E0-FEF00403DA23}" type="pres">
      <dgm:prSet presAssocID="{B1F7A75D-3AB8-4346-97BA-A233B9E62F12}" presName="textB" presStyleLbl="revTx" presStyleIdx="1" presStyleCnt="4" custScaleX="112388">
        <dgm:presLayoutVars>
          <dgm:bulletEnabled val="1"/>
        </dgm:presLayoutVars>
      </dgm:prSet>
      <dgm:spPr/>
    </dgm:pt>
    <dgm:pt modelId="{EEB76947-583F-4A48-ACE0-25D3CEB95F1D}" type="pres">
      <dgm:prSet presAssocID="{B1F7A75D-3AB8-4346-97BA-A233B9E62F12}" presName="circleB" presStyleLbl="node1" presStyleIdx="1" presStyleCnt="4"/>
      <dgm:spPr>
        <a:solidFill>
          <a:srgbClr val="FFC000"/>
        </a:solidFill>
      </dgm:spPr>
    </dgm:pt>
    <dgm:pt modelId="{3EB97920-BCCE-2849-A75E-708EDA86DA4C}" type="pres">
      <dgm:prSet presAssocID="{B1F7A75D-3AB8-4346-97BA-A233B9E62F12}" presName="spaceB" presStyleCnt="0"/>
      <dgm:spPr/>
    </dgm:pt>
    <dgm:pt modelId="{8D820AF9-C4B7-D947-AC10-8693A5F268EE}" type="pres">
      <dgm:prSet presAssocID="{1ECDF2F1-3385-854F-AB7A-ABE91C0D6592}" presName="space" presStyleCnt="0"/>
      <dgm:spPr/>
    </dgm:pt>
    <dgm:pt modelId="{B2E7218E-4414-3543-8C6B-857C835F6BE4}" type="pres">
      <dgm:prSet presAssocID="{6E320D00-D5E8-6C40-BF8B-898A07DBFBB4}" presName="compositeA" presStyleCnt="0"/>
      <dgm:spPr/>
    </dgm:pt>
    <dgm:pt modelId="{94397F89-4E42-1E47-9B02-91A6D1FB1CFD}" type="pres">
      <dgm:prSet presAssocID="{6E320D00-D5E8-6C40-BF8B-898A07DBFBB4}" presName="textA" presStyleLbl="revTx" presStyleIdx="2" presStyleCnt="4">
        <dgm:presLayoutVars>
          <dgm:bulletEnabled val="1"/>
        </dgm:presLayoutVars>
      </dgm:prSet>
      <dgm:spPr/>
    </dgm:pt>
    <dgm:pt modelId="{4AFA4EBA-E9EC-5A4C-BC5D-661F97ACAA25}" type="pres">
      <dgm:prSet presAssocID="{6E320D00-D5E8-6C40-BF8B-898A07DBFBB4}" presName="circleA" presStyleLbl="node1" presStyleIdx="2" presStyleCnt="4"/>
      <dgm:spPr>
        <a:solidFill>
          <a:srgbClr val="00B050"/>
        </a:solidFill>
      </dgm:spPr>
    </dgm:pt>
    <dgm:pt modelId="{AC881CA2-2C97-7B4F-9F85-DFE3814ABFAF}" type="pres">
      <dgm:prSet presAssocID="{6E320D00-D5E8-6C40-BF8B-898A07DBFBB4}" presName="spaceA" presStyleCnt="0"/>
      <dgm:spPr/>
    </dgm:pt>
    <dgm:pt modelId="{1339554D-BD2C-EE4C-B2B2-26EBFAE2E938}" type="pres">
      <dgm:prSet presAssocID="{E308702F-1EE6-9445-83C9-7560818625E0}" presName="space" presStyleCnt="0"/>
      <dgm:spPr/>
    </dgm:pt>
    <dgm:pt modelId="{EE18F70C-3BDB-0244-9BD2-0E657AFF7FDE}" type="pres">
      <dgm:prSet presAssocID="{DE2419D6-CC59-E841-86D6-A72B79D82D9B}" presName="compositeB" presStyleCnt="0"/>
      <dgm:spPr/>
    </dgm:pt>
    <dgm:pt modelId="{037A4F7A-45EE-DC48-8114-0E15579519A0}" type="pres">
      <dgm:prSet presAssocID="{DE2419D6-CC59-E841-86D6-A72B79D82D9B}" presName="textB" presStyleLbl="revTx" presStyleIdx="3" presStyleCnt="4">
        <dgm:presLayoutVars>
          <dgm:bulletEnabled val="1"/>
        </dgm:presLayoutVars>
      </dgm:prSet>
      <dgm:spPr/>
    </dgm:pt>
    <dgm:pt modelId="{E88E3EF2-DFA9-AB43-BD5F-53ECB46D9D7E}" type="pres">
      <dgm:prSet presAssocID="{DE2419D6-CC59-E841-86D6-A72B79D82D9B}" presName="circleB" presStyleLbl="node1" presStyleIdx="3" presStyleCnt="4"/>
      <dgm:spPr>
        <a:solidFill>
          <a:srgbClr val="941100"/>
        </a:solidFill>
      </dgm:spPr>
    </dgm:pt>
    <dgm:pt modelId="{7C8EC237-DDED-7D48-909A-90B43B77D3C5}" type="pres">
      <dgm:prSet presAssocID="{DE2419D6-CC59-E841-86D6-A72B79D82D9B}" presName="spaceB" presStyleCnt="0"/>
      <dgm:spPr/>
    </dgm:pt>
  </dgm:ptLst>
  <dgm:cxnLst>
    <dgm:cxn modelId="{1785B703-F1FE-8541-B4A6-74D2D8F7CA07}" type="presOf" srcId="{A76C6107-A1CA-084C-B5CB-CC3BA9F66839}" destId="{037A4F7A-45EE-DC48-8114-0E15579519A0}" srcOrd="0" destOrd="1" presId="urn:microsoft.com/office/officeart/2005/8/layout/hProcess11"/>
    <dgm:cxn modelId="{27121510-AEF7-5743-96FB-E9E3CDC8F78F}" type="presOf" srcId="{B1F7A75D-3AB8-4346-97BA-A233B9E62F12}" destId="{03454F50-35F6-F04C-A2E0-FEF00403DA23}" srcOrd="0" destOrd="0" presId="urn:microsoft.com/office/officeart/2005/8/layout/hProcess11"/>
    <dgm:cxn modelId="{8EEE5113-D41E-A946-86BC-979CFFCA1B81}" type="presOf" srcId="{0873CCCF-4E9F-454D-8EEB-487D9A816916}" destId="{94397F89-4E42-1E47-9B02-91A6D1FB1CFD}" srcOrd="0" destOrd="1" presId="urn:microsoft.com/office/officeart/2005/8/layout/hProcess11"/>
    <dgm:cxn modelId="{DB35B21F-754D-6448-A90A-4DCC155FA42E}" type="presOf" srcId="{DE2419D6-CC59-E841-86D6-A72B79D82D9B}" destId="{037A4F7A-45EE-DC48-8114-0E15579519A0}" srcOrd="0" destOrd="0" presId="urn:microsoft.com/office/officeart/2005/8/layout/hProcess11"/>
    <dgm:cxn modelId="{83DF432E-6D7C-564E-9F54-552F1694E9FA}" type="presOf" srcId="{20A093D7-05FE-AE40-B145-13F17E5743D1}" destId="{633EE375-A66A-0145-8049-79DE5AEAFB4D}" srcOrd="0" destOrd="1" presId="urn:microsoft.com/office/officeart/2005/8/layout/hProcess11"/>
    <dgm:cxn modelId="{79BC7E32-A457-434A-901A-97867318A55C}" type="presOf" srcId="{ED5DAF52-87F7-AB49-93A9-D968D4E26EFD}" destId="{03454F50-35F6-F04C-A2E0-FEF00403DA23}" srcOrd="0" destOrd="1" presId="urn:microsoft.com/office/officeart/2005/8/layout/hProcess11"/>
    <dgm:cxn modelId="{82273A63-17A7-DB45-81B8-F1898E45DFBB}" srcId="{2EE0DA8C-C9A3-E047-90D2-B20C3BD16AD4}" destId="{DE2419D6-CC59-E841-86D6-A72B79D82D9B}" srcOrd="3" destOrd="0" parTransId="{EF8AC935-2FF3-8542-8D4D-BD0473D9AFA5}" sibTransId="{88831417-4605-2348-B20E-07673D02E89E}"/>
    <dgm:cxn modelId="{A9E92569-DF51-2C46-9B60-3CC1D1C384D7}" type="presOf" srcId="{6E320D00-D5E8-6C40-BF8B-898A07DBFBB4}" destId="{94397F89-4E42-1E47-9B02-91A6D1FB1CFD}" srcOrd="0" destOrd="0" presId="urn:microsoft.com/office/officeart/2005/8/layout/hProcess11"/>
    <dgm:cxn modelId="{CAAB3069-E5CA-0442-8476-94E45D564C90}" srcId="{2EE0DA8C-C9A3-E047-90D2-B20C3BD16AD4}" destId="{6E320D00-D5E8-6C40-BF8B-898A07DBFBB4}" srcOrd="2" destOrd="0" parTransId="{59675508-3615-2146-A0F3-225855618758}" sibTransId="{E308702F-1EE6-9445-83C9-7560818625E0}"/>
    <dgm:cxn modelId="{3FC2FC6C-391E-F24F-ABF0-0766C27F053B}" srcId="{B2195698-AB16-834E-8F99-774E41382AE1}" destId="{20A093D7-05FE-AE40-B145-13F17E5743D1}" srcOrd="0" destOrd="0" parTransId="{D3502750-5C11-2F4A-96C3-F18BC63D876A}" sibTransId="{44158D0A-AF39-5F49-B066-FD5CA2D62DB2}"/>
    <dgm:cxn modelId="{0BB15B73-2BFF-BB47-AE7E-2E43AE1A8041}" srcId="{2EE0DA8C-C9A3-E047-90D2-B20C3BD16AD4}" destId="{B1F7A75D-3AB8-4346-97BA-A233B9E62F12}" srcOrd="1" destOrd="0" parTransId="{9D72E1F1-C362-C041-B6D4-91772FF73054}" sibTransId="{1ECDF2F1-3385-854F-AB7A-ABE91C0D6592}"/>
    <dgm:cxn modelId="{3236A374-A55D-214A-BB2B-A338C39A6EC9}" type="presOf" srcId="{2EE0DA8C-C9A3-E047-90D2-B20C3BD16AD4}" destId="{AEA7EBEE-4F0F-6A4D-9986-123C113830BC}" srcOrd="0" destOrd="0" presId="urn:microsoft.com/office/officeart/2005/8/layout/hProcess11"/>
    <dgm:cxn modelId="{56C49778-41AD-FF42-96F8-4B61AE695D9B}" type="presOf" srcId="{B2195698-AB16-834E-8F99-774E41382AE1}" destId="{633EE375-A66A-0145-8049-79DE5AEAFB4D}" srcOrd="0" destOrd="0" presId="urn:microsoft.com/office/officeart/2005/8/layout/hProcess11"/>
    <dgm:cxn modelId="{B0AB4885-3668-FF4D-9846-A9D3A3A21683}" srcId="{6E320D00-D5E8-6C40-BF8B-898A07DBFBB4}" destId="{0873CCCF-4E9F-454D-8EEB-487D9A816916}" srcOrd="0" destOrd="0" parTransId="{831595E4-6456-224A-85BD-26511F5F07A9}" sibTransId="{E49744F8-6C43-5C4D-955C-2DB5827C204A}"/>
    <dgm:cxn modelId="{58D6EA97-0B06-B946-98EE-07F0956989AD}" srcId="{B1F7A75D-3AB8-4346-97BA-A233B9E62F12}" destId="{ED5DAF52-87F7-AB49-93A9-D968D4E26EFD}" srcOrd="0" destOrd="0" parTransId="{838AF1BA-ED03-AB4D-941F-DF7FBDAA272F}" sibTransId="{BAD180FB-1E59-3145-8541-60144ABC663A}"/>
    <dgm:cxn modelId="{1FC835B8-8359-664F-8B69-C7070CF37326}" srcId="{2EE0DA8C-C9A3-E047-90D2-B20C3BD16AD4}" destId="{B2195698-AB16-834E-8F99-774E41382AE1}" srcOrd="0" destOrd="0" parTransId="{07B78F87-35C5-6B49-9AAF-C42C083D6AD8}" sibTransId="{FBC9AA8A-3BE0-0948-BD6A-9EB5A0699D3A}"/>
    <dgm:cxn modelId="{AAC951B9-393A-0E41-A450-4160AC7F8F30}" srcId="{DE2419D6-CC59-E841-86D6-A72B79D82D9B}" destId="{A76C6107-A1CA-084C-B5CB-CC3BA9F66839}" srcOrd="0" destOrd="0" parTransId="{68AA815D-D8A0-E641-B4D3-CB5AC9262513}" sibTransId="{94A8B7EE-2976-BD4A-8F2B-89122BDC6AD6}"/>
    <dgm:cxn modelId="{17470901-0584-744B-887F-EA30895FA6CD}" type="presParOf" srcId="{AEA7EBEE-4F0F-6A4D-9986-123C113830BC}" destId="{EF7AD6BE-4E27-DB41-8EC8-F38A4CCBF1F4}" srcOrd="0" destOrd="0" presId="urn:microsoft.com/office/officeart/2005/8/layout/hProcess11"/>
    <dgm:cxn modelId="{95736BC5-5838-AA47-967E-523E1ECD4735}" type="presParOf" srcId="{AEA7EBEE-4F0F-6A4D-9986-123C113830BC}" destId="{6E456D94-32F7-0245-89DA-615814A8DAA6}" srcOrd="1" destOrd="0" presId="urn:microsoft.com/office/officeart/2005/8/layout/hProcess11"/>
    <dgm:cxn modelId="{DA5F5833-3123-9F4A-81F6-1E5077BF2DCB}" type="presParOf" srcId="{6E456D94-32F7-0245-89DA-615814A8DAA6}" destId="{77C6F654-D203-3346-B4F9-6D0367BE5CDC}" srcOrd="0" destOrd="0" presId="urn:microsoft.com/office/officeart/2005/8/layout/hProcess11"/>
    <dgm:cxn modelId="{EDB483D9-C05F-F643-A6FB-D59EBDC88DAD}" type="presParOf" srcId="{77C6F654-D203-3346-B4F9-6D0367BE5CDC}" destId="{633EE375-A66A-0145-8049-79DE5AEAFB4D}" srcOrd="0" destOrd="0" presId="urn:microsoft.com/office/officeart/2005/8/layout/hProcess11"/>
    <dgm:cxn modelId="{CBD82C88-AB8C-324D-801F-3E2E5AF51AC4}" type="presParOf" srcId="{77C6F654-D203-3346-B4F9-6D0367BE5CDC}" destId="{20108BF2-43F5-C141-85FD-E7C33B6D2B09}" srcOrd="1" destOrd="0" presId="urn:microsoft.com/office/officeart/2005/8/layout/hProcess11"/>
    <dgm:cxn modelId="{F31534F8-6C44-0344-8D29-FDFF7BB15929}" type="presParOf" srcId="{77C6F654-D203-3346-B4F9-6D0367BE5CDC}" destId="{74FB576F-2222-B140-AB7B-2699102A783B}" srcOrd="2" destOrd="0" presId="urn:microsoft.com/office/officeart/2005/8/layout/hProcess11"/>
    <dgm:cxn modelId="{3E6B4110-EFD8-9C4E-A175-394AD0756714}" type="presParOf" srcId="{6E456D94-32F7-0245-89DA-615814A8DAA6}" destId="{F7650605-6885-EF4D-920E-674B97E04E5B}" srcOrd="1" destOrd="0" presId="urn:microsoft.com/office/officeart/2005/8/layout/hProcess11"/>
    <dgm:cxn modelId="{3F0EE5FE-1D83-4542-AC25-48F43AAEF098}" type="presParOf" srcId="{6E456D94-32F7-0245-89DA-615814A8DAA6}" destId="{5265C11D-CA7A-B543-A151-550B5004BF9E}" srcOrd="2" destOrd="0" presId="urn:microsoft.com/office/officeart/2005/8/layout/hProcess11"/>
    <dgm:cxn modelId="{D5A178C4-380C-FB4D-8370-2CB0322A77EA}" type="presParOf" srcId="{5265C11D-CA7A-B543-A151-550B5004BF9E}" destId="{03454F50-35F6-F04C-A2E0-FEF00403DA23}" srcOrd="0" destOrd="0" presId="urn:microsoft.com/office/officeart/2005/8/layout/hProcess11"/>
    <dgm:cxn modelId="{8C501659-E5C6-1040-A348-F08587C1E25A}" type="presParOf" srcId="{5265C11D-CA7A-B543-A151-550B5004BF9E}" destId="{EEB76947-583F-4A48-ACE0-25D3CEB95F1D}" srcOrd="1" destOrd="0" presId="urn:microsoft.com/office/officeart/2005/8/layout/hProcess11"/>
    <dgm:cxn modelId="{1C28B567-DBD4-8C40-BF51-0D453E207241}" type="presParOf" srcId="{5265C11D-CA7A-B543-A151-550B5004BF9E}" destId="{3EB97920-BCCE-2849-A75E-708EDA86DA4C}" srcOrd="2" destOrd="0" presId="urn:microsoft.com/office/officeart/2005/8/layout/hProcess11"/>
    <dgm:cxn modelId="{6D560334-3387-0048-AECF-74049CA03E69}" type="presParOf" srcId="{6E456D94-32F7-0245-89DA-615814A8DAA6}" destId="{8D820AF9-C4B7-D947-AC10-8693A5F268EE}" srcOrd="3" destOrd="0" presId="urn:microsoft.com/office/officeart/2005/8/layout/hProcess11"/>
    <dgm:cxn modelId="{5D7B2BDF-7B5D-464A-9891-F4CF2D8D0C29}" type="presParOf" srcId="{6E456D94-32F7-0245-89DA-615814A8DAA6}" destId="{B2E7218E-4414-3543-8C6B-857C835F6BE4}" srcOrd="4" destOrd="0" presId="urn:microsoft.com/office/officeart/2005/8/layout/hProcess11"/>
    <dgm:cxn modelId="{BD12E4C6-32DE-444D-A758-102FA30246BB}" type="presParOf" srcId="{B2E7218E-4414-3543-8C6B-857C835F6BE4}" destId="{94397F89-4E42-1E47-9B02-91A6D1FB1CFD}" srcOrd="0" destOrd="0" presId="urn:microsoft.com/office/officeart/2005/8/layout/hProcess11"/>
    <dgm:cxn modelId="{576EAE34-2542-AE43-998F-B78A516D071C}" type="presParOf" srcId="{B2E7218E-4414-3543-8C6B-857C835F6BE4}" destId="{4AFA4EBA-E9EC-5A4C-BC5D-661F97ACAA25}" srcOrd="1" destOrd="0" presId="urn:microsoft.com/office/officeart/2005/8/layout/hProcess11"/>
    <dgm:cxn modelId="{EAEEFD80-0DB3-FC44-A79A-68216E59FD62}" type="presParOf" srcId="{B2E7218E-4414-3543-8C6B-857C835F6BE4}" destId="{AC881CA2-2C97-7B4F-9F85-DFE3814ABFAF}" srcOrd="2" destOrd="0" presId="urn:microsoft.com/office/officeart/2005/8/layout/hProcess11"/>
    <dgm:cxn modelId="{0AC26E40-8488-9B41-8CA3-EC15B6BF4AD3}" type="presParOf" srcId="{6E456D94-32F7-0245-89DA-615814A8DAA6}" destId="{1339554D-BD2C-EE4C-B2B2-26EBFAE2E938}" srcOrd="5" destOrd="0" presId="urn:microsoft.com/office/officeart/2005/8/layout/hProcess11"/>
    <dgm:cxn modelId="{DE64B070-7536-8146-A53E-76ECA685F590}" type="presParOf" srcId="{6E456D94-32F7-0245-89DA-615814A8DAA6}" destId="{EE18F70C-3BDB-0244-9BD2-0E657AFF7FDE}" srcOrd="6" destOrd="0" presId="urn:microsoft.com/office/officeart/2005/8/layout/hProcess11"/>
    <dgm:cxn modelId="{5163F981-2CF7-8149-946F-1D0FB9201BA5}" type="presParOf" srcId="{EE18F70C-3BDB-0244-9BD2-0E657AFF7FDE}" destId="{037A4F7A-45EE-DC48-8114-0E15579519A0}" srcOrd="0" destOrd="0" presId="urn:microsoft.com/office/officeart/2005/8/layout/hProcess11"/>
    <dgm:cxn modelId="{A09CABE6-1743-0046-91F8-E18658D92C05}" type="presParOf" srcId="{EE18F70C-3BDB-0244-9BD2-0E657AFF7FDE}" destId="{E88E3EF2-DFA9-AB43-BD5F-53ECB46D9D7E}" srcOrd="1" destOrd="0" presId="urn:microsoft.com/office/officeart/2005/8/layout/hProcess11"/>
    <dgm:cxn modelId="{7ED3E864-7562-F940-8E0D-91AE88F19F6A}" type="presParOf" srcId="{EE18F70C-3BDB-0244-9BD2-0E657AFF7FDE}" destId="{7C8EC237-DDED-7D48-909A-90B43B77D3C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BDCD3B-D393-6E4E-A2FC-492624FDB42F}" type="doc">
      <dgm:prSet loTypeId="urn:microsoft.com/office/officeart/2005/8/layout/StepDownProcess" loCatId="" qsTypeId="urn:microsoft.com/office/officeart/2005/8/quickstyle/simple1" qsCatId="simple" csTypeId="urn:microsoft.com/office/officeart/2005/8/colors/accent1_2" csCatId="accent1" phldr="1"/>
      <dgm:spPr/>
      <dgm:t>
        <a:bodyPr/>
        <a:lstStyle/>
        <a:p>
          <a:endParaRPr lang="en-GB"/>
        </a:p>
      </dgm:t>
    </dgm:pt>
    <dgm:pt modelId="{27CB9063-79F4-9445-BE06-BB2F330BDCB7}">
      <dgm:prSet phldrT="[Text]"/>
      <dgm:spPr/>
      <dgm:t>
        <a:bodyPr/>
        <a:lstStyle/>
        <a:p>
          <a:r>
            <a:rPr lang="en-GB" dirty="0"/>
            <a:t>WP/Project</a:t>
          </a:r>
        </a:p>
      </dgm:t>
    </dgm:pt>
    <dgm:pt modelId="{9D9B4B07-B1A1-BA47-B73C-4C28ADD3C62F}" type="parTrans" cxnId="{488F91F9-679F-CC41-9808-0D479E9B7517}">
      <dgm:prSet/>
      <dgm:spPr/>
      <dgm:t>
        <a:bodyPr/>
        <a:lstStyle/>
        <a:p>
          <a:endParaRPr lang="en-GB"/>
        </a:p>
      </dgm:t>
    </dgm:pt>
    <dgm:pt modelId="{E8DC261C-76BA-8E4A-9565-EF0983160F46}" type="sibTrans" cxnId="{488F91F9-679F-CC41-9808-0D479E9B7517}">
      <dgm:prSet/>
      <dgm:spPr/>
      <dgm:t>
        <a:bodyPr/>
        <a:lstStyle/>
        <a:p>
          <a:endParaRPr lang="en-GB"/>
        </a:p>
      </dgm:t>
    </dgm:pt>
    <dgm:pt modelId="{6E5896FE-95F9-1B49-A4EB-6C19B30A0416}">
      <dgm:prSet phldrT="[Text]"/>
      <dgm:spPr/>
      <dgm:t>
        <a:bodyPr/>
        <a:lstStyle/>
        <a:p>
          <a:r>
            <a:rPr lang="en-GB" dirty="0">
              <a:solidFill>
                <a:srgbClr val="FF0000"/>
              </a:solidFill>
            </a:rPr>
            <a:t>Entry Application Form(EAF)</a:t>
          </a:r>
          <a:r>
            <a:rPr lang="en-GB" dirty="0"/>
            <a:t> in the Web page (per WP or project?)</a:t>
          </a:r>
        </a:p>
      </dgm:t>
    </dgm:pt>
    <dgm:pt modelId="{0E845BEC-61AA-8F48-A7D6-C77135B34A24}" type="parTrans" cxnId="{18430835-84F7-164E-94F3-BF1A834CCEB9}">
      <dgm:prSet/>
      <dgm:spPr/>
      <dgm:t>
        <a:bodyPr/>
        <a:lstStyle/>
        <a:p>
          <a:endParaRPr lang="en-GB"/>
        </a:p>
      </dgm:t>
    </dgm:pt>
    <dgm:pt modelId="{14D37491-0D89-0447-87B6-43D77F5AED02}" type="sibTrans" cxnId="{18430835-84F7-164E-94F3-BF1A834CCEB9}">
      <dgm:prSet/>
      <dgm:spPr/>
      <dgm:t>
        <a:bodyPr/>
        <a:lstStyle/>
        <a:p>
          <a:endParaRPr lang="en-GB"/>
        </a:p>
      </dgm:t>
    </dgm:pt>
    <dgm:pt modelId="{0B1956C5-394C-FA47-B1E4-A15F82D4CB8E}">
      <dgm:prSet phldrT="[Text]"/>
      <dgm:spPr/>
      <dgm:t>
        <a:bodyPr/>
        <a:lstStyle/>
        <a:p>
          <a:r>
            <a:rPr lang="en-GB" dirty="0"/>
            <a:t>Task</a:t>
          </a:r>
        </a:p>
      </dgm:t>
    </dgm:pt>
    <dgm:pt modelId="{E3FCFEF8-AFC2-9541-B73B-E858203712AB}" type="parTrans" cxnId="{9FD010D9-0343-594F-ADBA-502AD02ED38E}">
      <dgm:prSet/>
      <dgm:spPr/>
      <dgm:t>
        <a:bodyPr/>
        <a:lstStyle/>
        <a:p>
          <a:endParaRPr lang="en-GB"/>
        </a:p>
      </dgm:t>
    </dgm:pt>
    <dgm:pt modelId="{159020F1-B709-0643-BF24-AD061E87E7D1}" type="sibTrans" cxnId="{9FD010D9-0343-594F-ADBA-502AD02ED38E}">
      <dgm:prSet/>
      <dgm:spPr/>
      <dgm:t>
        <a:bodyPr/>
        <a:lstStyle/>
        <a:p>
          <a:endParaRPr lang="en-GB"/>
        </a:p>
      </dgm:t>
    </dgm:pt>
    <dgm:pt modelId="{1D09089B-5433-4541-90C8-2B2A28349F9B}">
      <dgm:prSet phldrT="[Text]"/>
      <dgm:spPr/>
      <dgm:t>
        <a:bodyPr/>
        <a:lstStyle/>
        <a:p>
          <a:r>
            <a:rPr lang="en-GB" dirty="0"/>
            <a:t>Review, verify validity of the proposed Facility</a:t>
          </a:r>
        </a:p>
      </dgm:t>
    </dgm:pt>
    <dgm:pt modelId="{56AAC8B3-D36A-1548-9FCE-0B81F85A063A}" type="parTrans" cxnId="{69C159BE-E21B-FB4A-839F-302A99CC02C1}">
      <dgm:prSet/>
      <dgm:spPr/>
      <dgm:t>
        <a:bodyPr/>
        <a:lstStyle/>
        <a:p>
          <a:endParaRPr lang="en-GB"/>
        </a:p>
      </dgm:t>
    </dgm:pt>
    <dgm:pt modelId="{05EBFB22-8192-8344-A542-0A90263D8978}" type="sibTrans" cxnId="{69C159BE-E21B-FB4A-839F-302A99CC02C1}">
      <dgm:prSet/>
      <dgm:spPr/>
      <dgm:t>
        <a:bodyPr/>
        <a:lstStyle/>
        <a:p>
          <a:endParaRPr lang="en-GB"/>
        </a:p>
      </dgm:t>
    </dgm:pt>
    <dgm:pt modelId="{381FCA95-9390-6D4F-B3A6-21819FC266CD}">
      <dgm:prSet phldrT="[Text]"/>
      <dgm:spPr/>
      <dgm:t>
        <a:bodyPr/>
        <a:lstStyle/>
        <a:p>
          <a:r>
            <a:rPr lang="en-GB" dirty="0"/>
            <a:t>Facility</a:t>
          </a:r>
        </a:p>
      </dgm:t>
    </dgm:pt>
    <dgm:pt modelId="{6856BF32-52EC-124D-990F-C7323D5A74B1}" type="parTrans" cxnId="{5C04A390-6B6C-7841-8515-428FA0E18BC7}">
      <dgm:prSet/>
      <dgm:spPr/>
      <dgm:t>
        <a:bodyPr/>
        <a:lstStyle/>
        <a:p>
          <a:endParaRPr lang="en-GB"/>
        </a:p>
      </dgm:t>
    </dgm:pt>
    <dgm:pt modelId="{78EDBF37-6D44-8941-9309-FB37050C9DD5}" type="sibTrans" cxnId="{5C04A390-6B6C-7841-8515-428FA0E18BC7}">
      <dgm:prSet/>
      <dgm:spPr/>
      <dgm:t>
        <a:bodyPr/>
        <a:lstStyle/>
        <a:p>
          <a:endParaRPr lang="en-GB"/>
        </a:p>
      </dgm:t>
    </dgm:pt>
    <dgm:pt modelId="{93D9492F-3650-8A4F-B74F-109BE16DEB2C}">
      <dgm:prSet phldrT="[Text]" custT="1"/>
      <dgm:spPr/>
      <dgm:t>
        <a:bodyPr/>
        <a:lstStyle/>
        <a:p>
          <a:r>
            <a:rPr lang="en-GB" sz="1500" dirty="0"/>
            <a:t>Complete EAF with other documents (safety, </a:t>
          </a:r>
          <a:r>
            <a:rPr lang="en-GB" sz="1500" dirty="0" err="1"/>
            <a:t>acess</a:t>
          </a:r>
          <a:r>
            <a:rPr lang="en-GB" sz="1500" dirty="0"/>
            <a:t>, ...) needed by the Facility </a:t>
          </a:r>
          <a:r>
            <a:rPr lang="en-GB" sz="1500" dirty="0">
              <a:sym typeface="Wingdings" pitchFamily="2" charset="2"/>
            </a:rPr>
            <a:t> </a:t>
          </a:r>
          <a:r>
            <a:rPr lang="en-GB" sz="1500" b="1" dirty="0">
              <a:solidFill>
                <a:srgbClr val="FF0000"/>
              </a:solidFill>
              <a:sym typeface="Wingdings" pitchFamily="2" charset="2"/>
            </a:rPr>
            <a:t>Final Application Form (FAF)</a:t>
          </a:r>
          <a:endParaRPr lang="en-GB" sz="1500" b="1" dirty="0">
            <a:solidFill>
              <a:srgbClr val="FF0000"/>
            </a:solidFill>
          </a:endParaRPr>
        </a:p>
      </dgm:t>
    </dgm:pt>
    <dgm:pt modelId="{0711A879-E6E5-9A43-A0B4-34F8AFAA6B79}" type="parTrans" cxnId="{F0ADE633-D336-8249-BF84-882B3A19EB59}">
      <dgm:prSet/>
      <dgm:spPr/>
      <dgm:t>
        <a:bodyPr/>
        <a:lstStyle/>
        <a:p>
          <a:endParaRPr lang="en-GB"/>
        </a:p>
      </dgm:t>
    </dgm:pt>
    <dgm:pt modelId="{63B28361-5963-B54E-B87E-CD9F2578037A}" type="sibTrans" cxnId="{F0ADE633-D336-8249-BF84-882B3A19EB59}">
      <dgm:prSet/>
      <dgm:spPr/>
      <dgm:t>
        <a:bodyPr/>
        <a:lstStyle/>
        <a:p>
          <a:endParaRPr lang="en-GB"/>
        </a:p>
      </dgm:t>
    </dgm:pt>
    <dgm:pt modelId="{C038F3A5-1CD3-D64D-8258-B6A58FBF9DD9}">
      <dgm:prSet phldrT="[Text]"/>
      <dgm:spPr/>
      <dgm:t>
        <a:bodyPr/>
        <a:lstStyle/>
        <a:p>
          <a:r>
            <a:rPr lang="en-GB" dirty="0"/>
            <a:t>General description of the project: scientific interest, wished WP/Task/Facility, user team, dates </a:t>
          </a:r>
        </a:p>
      </dgm:t>
    </dgm:pt>
    <dgm:pt modelId="{94E24772-16AD-9542-9765-196BD36E29EA}" type="parTrans" cxnId="{767595DE-074C-9F45-AB6D-2E6AE51EE130}">
      <dgm:prSet/>
      <dgm:spPr/>
      <dgm:t>
        <a:bodyPr/>
        <a:lstStyle/>
        <a:p>
          <a:endParaRPr lang="en-GB"/>
        </a:p>
      </dgm:t>
    </dgm:pt>
    <dgm:pt modelId="{FDFA9FF7-5FD2-524F-AA20-BA406B5A0722}" type="sibTrans" cxnId="{767595DE-074C-9F45-AB6D-2E6AE51EE130}">
      <dgm:prSet/>
      <dgm:spPr/>
      <dgm:t>
        <a:bodyPr/>
        <a:lstStyle/>
        <a:p>
          <a:endParaRPr lang="en-GB"/>
        </a:p>
      </dgm:t>
    </dgm:pt>
    <dgm:pt modelId="{A7B07959-77EC-EE4B-9629-470CE2C3B76A}">
      <dgm:prSet phldrT="[Text]"/>
      <dgm:spPr/>
      <dgm:t>
        <a:bodyPr/>
        <a:lstStyle/>
        <a:p>
          <a:r>
            <a:rPr lang="en-GB" dirty="0"/>
            <a:t>Assign to FC</a:t>
          </a:r>
        </a:p>
      </dgm:t>
    </dgm:pt>
    <dgm:pt modelId="{FB9089AB-440A-964F-8D02-3372DA08AA34}" type="parTrans" cxnId="{CAE9A1E4-4B89-9A49-9139-34C10B4E3747}">
      <dgm:prSet/>
      <dgm:spPr/>
      <dgm:t>
        <a:bodyPr/>
        <a:lstStyle/>
        <a:p>
          <a:endParaRPr lang="en-GB"/>
        </a:p>
      </dgm:t>
    </dgm:pt>
    <dgm:pt modelId="{622BB525-21A9-AE4F-8EC2-3EE0B649B3C4}" type="sibTrans" cxnId="{CAE9A1E4-4B89-9A49-9139-34C10B4E3747}">
      <dgm:prSet/>
      <dgm:spPr/>
      <dgm:t>
        <a:bodyPr/>
        <a:lstStyle/>
        <a:p>
          <a:endParaRPr lang="en-GB"/>
        </a:p>
      </dgm:t>
    </dgm:pt>
    <dgm:pt modelId="{04AF0A66-8705-074C-B482-FEFDD0C353DC}">
      <dgm:prSet phldrT="[Text]" custT="1"/>
      <dgm:spPr/>
      <dgm:t>
        <a:bodyPr/>
        <a:lstStyle/>
        <a:p>
          <a:r>
            <a:rPr lang="en-GB" sz="1500" dirty="0"/>
            <a:t>Accept request, schedule/funds</a:t>
          </a:r>
        </a:p>
      </dgm:t>
    </dgm:pt>
    <dgm:pt modelId="{945B995F-460E-9542-A53F-8CB2D88BF35D}" type="parTrans" cxnId="{8EE3A2FF-E123-BE46-8C02-60BCF478C6A9}">
      <dgm:prSet/>
      <dgm:spPr/>
      <dgm:t>
        <a:bodyPr/>
        <a:lstStyle/>
        <a:p>
          <a:endParaRPr lang="en-GB"/>
        </a:p>
      </dgm:t>
    </dgm:pt>
    <dgm:pt modelId="{AC8A81AE-BC15-8240-8AC9-E58F22421D71}" type="sibTrans" cxnId="{8EE3A2FF-E123-BE46-8C02-60BCF478C6A9}">
      <dgm:prSet/>
      <dgm:spPr/>
      <dgm:t>
        <a:bodyPr/>
        <a:lstStyle/>
        <a:p>
          <a:endParaRPr lang="en-GB"/>
        </a:p>
      </dgm:t>
    </dgm:pt>
    <dgm:pt modelId="{6D07CD59-DBEF-EB47-A640-DF30F2275522}">
      <dgm:prSet phldrT="[Text]"/>
      <dgm:spPr/>
      <dgm:t>
        <a:bodyPr/>
        <a:lstStyle/>
        <a:p>
          <a:r>
            <a:rPr lang="en-GB" dirty="0"/>
            <a:t>The form is received by the WP/Task via e-mail</a:t>
          </a:r>
        </a:p>
      </dgm:t>
    </dgm:pt>
    <dgm:pt modelId="{58106696-83C1-274C-874F-059B2FB040C2}" type="parTrans" cxnId="{E40C5BE6-D7B1-014E-BF6F-6C7E8470AD48}">
      <dgm:prSet/>
      <dgm:spPr/>
      <dgm:t>
        <a:bodyPr/>
        <a:lstStyle/>
        <a:p>
          <a:endParaRPr lang="en-GB"/>
        </a:p>
      </dgm:t>
    </dgm:pt>
    <dgm:pt modelId="{41BC0032-7552-FF45-AD05-3033F4DBB4F1}" type="sibTrans" cxnId="{E40C5BE6-D7B1-014E-BF6F-6C7E8470AD48}">
      <dgm:prSet/>
      <dgm:spPr/>
      <dgm:t>
        <a:bodyPr/>
        <a:lstStyle/>
        <a:p>
          <a:endParaRPr lang="en-GB"/>
        </a:p>
      </dgm:t>
    </dgm:pt>
    <dgm:pt modelId="{E9AA11D1-CBB4-B842-9F6A-171016AC3704}">
      <dgm:prSet phldrT="[Text]"/>
      <dgm:spPr/>
      <dgm:t>
        <a:bodyPr/>
        <a:lstStyle/>
        <a:p>
          <a:r>
            <a:rPr lang="en-GB" dirty="0"/>
            <a:t>Discuss at the task level – USP</a:t>
          </a:r>
        </a:p>
      </dgm:t>
    </dgm:pt>
    <dgm:pt modelId="{163C3611-5F21-AE44-A3A2-982A62FD4FB9}" type="parTrans" cxnId="{15DCEAE6-119F-BC4D-B1EF-4828EC19C24E}">
      <dgm:prSet/>
      <dgm:spPr/>
      <dgm:t>
        <a:bodyPr/>
        <a:lstStyle/>
        <a:p>
          <a:endParaRPr lang="en-GB"/>
        </a:p>
      </dgm:t>
    </dgm:pt>
    <dgm:pt modelId="{FE2F0014-20AD-8D4A-B808-F6E7CACD90A3}" type="sibTrans" cxnId="{15DCEAE6-119F-BC4D-B1EF-4828EC19C24E}">
      <dgm:prSet/>
      <dgm:spPr/>
      <dgm:t>
        <a:bodyPr/>
        <a:lstStyle/>
        <a:p>
          <a:endParaRPr lang="en-GB"/>
        </a:p>
      </dgm:t>
    </dgm:pt>
    <dgm:pt modelId="{8451BCA5-9B03-7D41-A5BB-FC4D8949C905}" type="pres">
      <dgm:prSet presAssocID="{15BDCD3B-D393-6E4E-A2FC-492624FDB42F}" presName="rootnode" presStyleCnt="0">
        <dgm:presLayoutVars>
          <dgm:chMax/>
          <dgm:chPref/>
          <dgm:dir/>
          <dgm:animLvl val="lvl"/>
        </dgm:presLayoutVars>
      </dgm:prSet>
      <dgm:spPr/>
    </dgm:pt>
    <dgm:pt modelId="{212E6CD6-5F8D-9A4C-AEE9-11971237842E}" type="pres">
      <dgm:prSet presAssocID="{27CB9063-79F4-9445-BE06-BB2F330BDCB7}" presName="composite" presStyleCnt="0"/>
      <dgm:spPr/>
    </dgm:pt>
    <dgm:pt modelId="{95374EDC-9910-D546-9AF0-15CD8F16182F}" type="pres">
      <dgm:prSet presAssocID="{27CB9063-79F4-9445-BE06-BB2F330BDCB7}" presName="bentUpArrow1" presStyleLbl="alignImgPlace1" presStyleIdx="0" presStyleCnt="2" custLinFactNeighborX="-15099"/>
      <dgm:spPr/>
    </dgm:pt>
    <dgm:pt modelId="{730A194C-B8D0-3F44-B9FB-52DF48E68411}" type="pres">
      <dgm:prSet presAssocID="{27CB9063-79F4-9445-BE06-BB2F330BDCB7}" presName="ParentText" presStyleLbl="node1" presStyleIdx="0" presStyleCnt="3" custLinFactNeighborX="-27717">
        <dgm:presLayoutVars>
          <dgm:chMax val="1"/>
          <dgm:chPref val="1"/>
          <dgm:bulletEnabled val="1"/>
        </dgm:presLayoutVars>
      </dgm:prSet>
      <dgm:spPr/>
    </dgm:pt>
    <dgm:pt modelId="{5CC6D2A4-822B-DB4A-B359-126822B1B510}" type="pres">
      <dgm:prSet presAssocID="{27CB9063-79F4-9445-BE06-BB2F330BDCB7}" presName="ChildText" presStyleLbl="revTx" presStyleIdx="0" presStyleCnt="3" custScaleX="465364" custLinFactX="50005" custLinFactNeighborX="100000" custLinFactNeighborY="224">
        <dgm:presLayoutVars>
          <dgm:chMax val="0"/>
          <dgm:chPref val="0"/>
          <dgm:bulletEnabled val="1"/>
        </dgm:presLayoutVars>
      </dgm:prSet>
      <dgm:spPr/>
    </dgm:pt>
    <dgm:pt modelId="{7A561F1C-CBAF-DE41-BAA7-246D01149825}" type="pres">
      <dgm:prSet presAssocID="{E8DC261C-76BA-8E4A-9565-EF0983160F46}" presName="sibTrans" presStyleCnt="0"/>
      <dgm:spPr/>
    </dgm:pt>
    <dgm:pt modelId="{34BC3D60-0D8C-1647-96AB-CF93BFC22BA6}" type="pres">
      <dgm:prSet presAssocID="{0B1956C5-394C-FA47-B1E4-A15F82D4CB8E}" presName="composite" presStyleCnt="0"/>
      <dgm:spPr/>
    </dgm:pt>
    <dgm:pt modelId="{DE17E055-85FC-F247-96A6-7EF06531D571}" type="pres">
      <dgm:prSet presAssocID="{0B1956C5-394C-FA47-B1E4-A15F82D4CB8E}" presName="bentUpArrow1" presStyleLbl="alignImgPlace1" presStyleIdx="1" presStyleCnt="2" custLinFactNeighborX="-51169"/>
      <dgm:spPr/>
    </dgm:pt>
    <dgm:pt modelId="{C0BB8E6C-EAF2-B248-A4C1-D2D93ABD7B56}" type="pres">
      <dgm:prSet presAssocID="{0B1956C5-394C-FA47-B1E4-A15F82D4CB8E}" presName="ParentText" presStyleLbl="node1" presStyleIdx="1" presStyleCnt="3" custLinFactNeighborX="-55751" custLinFactNeighborY="-2963">
        <dgm:presLayoutVars>
          <dgm:chMax val="1"/>
          <dgm:chPref val="1"/>
          <dgm:bulletEnabled val="1"/>
        </dgm:presLayoutVars>
      </dgm:prSet>
      <dgm:spPr/>
    </dgm:pt>
    <dgm:pt modelId="{8DD08FCB-EA98-F942-A386-6A3BDF9655B3}" type="pres">
      <dgm:prSet presAssocID="{0B1956C5-394C-FA47-B1E4-A15F82D4CB8E}" presName="ChildText" presStyleLbl="revTx" presStyleIdx="1" presStyleCnt="3" custScaleX="340333" custLinFactNeighborX="78748" custLinFactNeighborY="-3603">
        <dgm:presLayoutVars>
          <dgm:chMax val="0"/>
          <dgm:chPref val="0"/>
          <dgm:bulletEnabled val="1"/>
        </dgm:presLayoutVars>
      </dgm:prSet>
      <dgm:spPr/>
    </dgm:pt>
    <dgm:pt modelId="{63710C82-5BF8-974C-BD9A-613B2DDE0A04}" type="pres">
      <dgm:prSet presAssocID="{159020F1-B709-0643-BF24-AD061E87E7D1}" presName="sibTrans" presStyleCnt="0"/>
      <dgm:spPr/>
    </dgm:pt>
    <dgm:pt modelId="{5191596A-EE8C-5343-803B-45364035954F}" type="pres">
      <dgm:prSet presAssocID="{381FCA95-9390-6D4F-B3A6-21819FC266CD}" presName="composite" presStyleCnt="0"/>
      <dgm:spPr/>
    </dgm:pt>
    <dgm:pt modelId="{FFA0C936-442F-EF42-AD4C-57970ABE7D5C}" type="pres">
      <dgm:prSet presAssocID="{381FCA95-9390-6D4F-B3A6-21819FC266CD}" presName="ParentText" presStyleLbl="node1" presStyleIdx="2" presStyleCnt="3" custLinFactNeighborX="-78186" custLinFactNeighborY="-214">
        <dgm:presLayoutVars>
          <dgm:chMax val="1"/>
          <dgm:chPref val="1"/>
          <dgm:bulletEnabled val="1"/>
        </dgm:presLayoutVars>
      </dgm:prSet>
      <dgm:spPr/>
    </dgm:pt>
    <dgm:pt modelId="{A8490EFD-A15F-4840-A195-F3CA6E27CAB8}" type="pres">
      <dgm:prSet presAssocID="{381FCA95-9390-6D4F-B3A6-21819FC266CD}" presName="FinalChildText" presStyleLbl="revTx" presStyleIdx="2" presStyleCnt="3" custScaleX="369792" custLinFactNeighborX="47422" custLinFactNeighborY="808">
        <dgm:presLayoutVars>
          <dgm:chMax val="0"/>
          <dgm:chPref val="0"/>
          <dgm:bulletEnabled val="1"/>
        </dgm:presLayoutVars>
      </dgm:prSet>
      <dgm:spPr/>
    </dgm:pt>
  </dgm:ptLst>
  <dgm:cxnLst>
    <dgm:cxn modelId="{5768DB04-3F88-D349-BA3C-72B933F1DCC3}" type="presOf" srcId="{93D9492F-3650-8A4F-B74F-109BE16DEB2C}" destId="{A8490EFD-A15F-4840-A195-F3CA6E27CAB8}" srcOrd="0" destOrd="0" presId="urn:microsoft.com/office/officeart/2005/8/layout/StepDownProcess"/>
    <dgm:cxn modelId="{DD88E818-1999-AF44-A35A-28DF0AE617E1}" type="presOf" srcId="{6D07CD59-DBEF-EB47-A640-DF30F2275522}" destId="{5CC6D2A4-822B-DB4A-B359-126822B1B510}" srcOrd="0" destOrd="2" presId="urn:microsoft.com/office/officeart/2005/8/layout/StepDownProcess"/>
    <dgm:cxn modelId="{BCABBE2B-35C7-784F-81B9-72480DBDC6CC}" type="presOf" srcId="{381FCA95-9390-6D4F-B3A6-21819FC266CD}" destId="{FFA0C936-442F-EF42-AD4C-57970ABE7D5C}" srcOrd="0" destOrd="0" presId="urn:microsoft.com/office/officeart/2005/8/layout/StepDownProcess"/>
    <dgm:cxn modelId="{F0ADE633-D336-8249-BF84-882B3A19EB59}" srcId="{381FCA95-9390-6D4F-B3A6-21819FC266CD}" destId="{93D9492F-3650-8A4F-B74F-109BE16DEB2C}" srcOrd="0" destOrd="0" parTransId="{0711A879-E6E5-9A43-A0B4-34F8AFAA6B79}" sibTransId="{63B28361-5963-B54E-B87E-CD9F2578037A}"/>
    <dgm:cxn modelId="{18430835-84F7-164E-94F3-BF1A834CCEB9}" srcId="{27CB9063-79F4-9445-BE06-BB2F330BDCB7}" destId="{6E5896FE-95F9-1B49-A4EB-6C19B30A0416}" srcOrd="0" destOrd="0" parTransId="{0E845BEC-61AA-8F48-A7D6-C77135B34A24}" sibTransId="{14D37491-0D89-0447-87B6-43D77F5AED02}"/>
    <dgm:cxn modelId="{48B96035-16A6-7D49-B0CC-E5214513F2C4}" type="presOf" srcId="{C038F3A5-1CD3-D64D-8258-B6A58FBF9DD9}" destId="{5CC6D2A4-822B-DB4A-B359-126822B1B510}" srcOrd="0" destOrd="1" presId="urn:microsoft.com/office/officeart/2005/8/layout/StepDownProcess"/>
    <dgm:cxn modelId="{B14C0641-4AB5-9C42-8EBF-0C539CDE85D7}" type="presOf" srcId="{15BDCD3B-D393-6E4E-A2FC-492624FDB42F}" destId="{8451BCA5-9B03-7D41-A5BB-FC4D8949C905}" srcOrd="0" destOrd="0" presId="urn:microsoft.com/office/officeart/2005/8/layout/StepDownProcess"/>
    <dgm:cxn modelId="{A75F1D49-847D-4E4C-A582-0B1AEE0F716A}" type="presOf" srcId="{E9AA11D1-CBB4-B842-9F6A-171016AC3704}" destId="{8DD08FCB-EA98-F942-A386-6A3BDF9655B3}" srcOrd="0" destOrd="1" presId="urn:microsoft.com/office/officeart/2005/8/layout/StepDownProcess"/>
    <dgm:cxn modelId="{8B3BCE5B-5131-EE45-B86C-EF127DFE889A}" type="presOf" srcId="{1D09089B-5433-4541-90C8-2B2A28349F9B}" destId="{8DD08FCB-EA98-F942-A386-6A3BDF9655B3}" srcOrd="0" destOrd="0" presId="urn:microsoft.com/office/officeart/2005/8/layout/StepDownProcess"/>
    <dgm:cxn modelId="{B4DB9069-4F6F-5D45-857C-B0CEE3E3172C}" type="presOf" srcId="{0B1956C5-394C-FA47-B1E4-A15F82D4CB8E}" destId="{C0BB8E6C-EAF2-B248-A4C1-D2D93ABD7B56}" srcOrd="0" destOrd="0" presId="urn:microsoft.com/office/officeart/2005/8/layout/StepDownProcess"/>
    <dgm:cxn modelId="{727EA46E-9647-AE4D-9ABF-8563F8A4A53C}" type="presOf" srcId="{27CB9063-79F4-9445-BE06-BB2F330BDCB7}" destId="{730A194C-B8D0-3F44-B9FB-52DF48E68411}" srcOrd="0" destOrd="0" presId="urn:microsoft.com/office/officeart/2005/8/layout/StepDownProcess"/>
    <dgm:cxn modelId="{C69C6D7F-9980-DC48-9EBC-05E539EF4E96}" type="presOf" srcId="{A7B07959-77EC-EE4B-9629-470CE2C3B76A}" destId="{8DD08FCB-EA98-F942-A386-6A3BDF9655B3}" srcOrd="0" destOrd="2" presId="urn:microsoft.com/office/officeart/2005/8/layout/StepDownProcess"/>
    <dgm:cxn modelId="{5C04A390-6B6C-7841-8515-428FA0E18BC7}" srcId="{15BDCD3B-D393-6E4E-A2FC-492624FDB42F}" destId="{381FCA95-9390-6D4F-B3A6-21819FC266CD}" srcOrd="2" destOrd="0" parTransId="{6856BF32-52EC-124D-990F-C7323D5A74B1}" sibTransId="{78EDBF37-6D44-8941-9309-FB37050C9DD5}"/>
    <dgm:cxn modelId="{E9AB7CA2-462C-F242-8515-8B299A0DDB0A}" type="presOf" srcId="{6E5896FE-95F9-1B49-A4EB-6C19B30A0416}" destId="{5CC6D2A4-822B-DB4A-B359-126822B1B510}" srcOrd="0" destOrd="0" presId="urn:microsoft.com/office/officeart/2005/8/layout/StepDownProcess"/>
    <dgm:cxn modelId="{69C159BE-E21B-FB4A-839F-302A99CC02C1}" srcId="{0B1956C5-394C-FA47-B1E4-A15F82D4CB8E}" destId="{1D09089B-5433-4541-90C8-2B2A28349F9B}" srcOrd="0" destOrd="0" parTransId="{56AAC8B3-D36A-1548-9FCE-0B81F85A063A}" sibTransId="{05EBFB22-8192-8344-A542-0A90263D8978}"/>
    <dgm:cxn modelId="{FC1BC8C7-F7D3-564A-8FCC-66D1FFAEBFB6}" type="presOf" srcId="{04AF0A66-8705-074C-B482-FEFDD0C353DC}" destId="{A8490EFD-A15F-4840-A195-F3CA6E27CAB8}" srcOrd="0" destOrd="1" presId="urn:microsoft.com/office/officeart/2005/8/layout/StepDownProcess"/>
    <dgm:cxn modelId="{9FD010D9-0343-594F-ADBA-502AD02ED38E}" srcId="{15BDCD3B-D393-6E4E-A2FC-492624FDB42F}" destId="{0B1956C5-394C-FA47-B1E4-A15F82D4CB8E}" srcOrd="1" destOrd="0" parTransId="{E3FCFEF8-AFC2-9541-B73B-E858203712AB}" sibTransId="{159020F1-B709-0643-BF24-AD061E87E7D1}"/>
    <dgm:cxn modelId="{767595DE-074C-9F45-AB6D-2E6AE51EE130}" srcId="{27CB9063-79F4-9445-BE06-BB2F330BDCB7}" destId="{C038F3A5-1CD3-D64D-8258-B6A58FBF9DD9}" srcOrd="1" destOrd="0" parTransId="{94E24772-16AD-9542-9765-196BD36E29EA}" sibTransId="{FDFA9FF7-5FD2-524F-AA20-BA406B5A0722}"/>
    <dgm:cxn modelId="{CAE9A1E4-4B89-9A49-9139-34C10B4E3747}" srcId="{0B1956C5-394C-FA47-B1E4-A15F82D4CB8E}" destId="{A7B07959-77EC-EE4B-9629-470CE2C3B76A}" srcOrd="2" destOrd="0" parTransId="{FB9089AB-440A-964F-8D02-3372DA08AA34}" sibTransId="{622BB525-21A9-AE4F-8EC2-3EE0B649B3C4}"/>
    <dgm:cxn modelId="{E40C5BE6-D7B1-014E-BF6F-6C7E8470AD48}" srcId="{27CB9063-79F4-9445-BE06-BB2F330BDCB7}" destId="{6D07CD59-DBEF-EB47-A640-DF30F2275522}" srcOrd="2" destOrd="0" parTransId="{58106696-83C1-274C-874F-059B2FB040C2}" sibTransId="{41BC0032-7552-FF45-AD05-3033F4DBB4F1}"/>
    <dgm:cxn modelId="{15DCEAE6-119F-BC4D-B1EF-4828EC19C24E}" srcId="{0B1956C5-394C-FA47-B1E4-A15F82D4CB8E}" destId="{E9AA11D1-CBB4-B842-9F6A-171016AC3704}" srcOrd="1" destOrd="0" parTransId="{163C3611-5F21-AE44-A3A2-982A62FD4FB9}" sibTransId="{FE2F0014-20AD-8D4A-B808-F6E7CACD90A3}"/>
    <dgm:cxn modelId="{488F91F9-679F-CC41-9808-0D479E9B7517}" srcId="{15BDCD3B-D393-6E4E-A2FC-492624FDB42F}" destId="{27CB9063-79F4-9445-BE06-BB2F330BDCB7}" srcOrd="0" destOrd="0" parTransId="{9D9B4B07-B1A1-BA47-B73C-4C28ADD3C62F}" sibTransId="{E8DC261C-76BA-8E4A-9565-EF0983160F46}"/>
    <dgm:cxn modelId="{8EE3A2FF-E123-BE46-8C02-60BCF478C6A9}" srcId="{381FCA95-9390-6D4F-B3A6-21819FC266CD}" destId="{04AF0A66-8705-074C-B482-FEFDD0C353DC}" srcOrd="1" destOrd="0" parTransId="{945B995F-460E-9542-A53F-8CB2D88BF35D}" sibTransId="{AC8A81AE-BC15-8240-8AC9-E58F22421D71}"/>
    <dgm:cxn modelId="{96CA3903-59F4-C04A-B2D9-B7526E1BEE3A}" type="presParOf" srcId="{8451BCA5-9B03-7D41-A5BB-FC4D8949C905}" destId="{212E6CD6-5F8D-9A4C-AEE9-11971237842E}" srcOrd="0" destOrd="0" presId="urn:microsoft.com/office/officeart/2005/8/layout/StepDownProcess"/>
    <dgm:cxn modelId="{10F4DE43-9B2A-AF46-BB32-70B67D31981F}" type="presParOf" srcId="{212E6CD6-5F8D-9A4C-AEE9-11971237842E}" destId="{95374EDC-9910-D546-9AF0-15CD8F16182F}" srcOrd="0" destOrd="0" presId="urn:microsoft.com/office/officeart/2005/8/layout/StepDownProcess"/>
    <dgm:cxn modelId="{B528C163-4D6A-4E4B-BAEF-BE247DB06B7E}" type="presParOf" srcId="{212E6CD6-5F8D-9A4C-AEE9-11971237842E}" destId="{730A194C-B8D0-3F44-B9FB-52DF48E68411}" srcOrd="1" destOrd="0" presId="urn:microsoft.com/office/officeart/2005/8/layout/StepDownProcess"/>
    <dgm:cxn modelId="{5335B387-E895-F746-82BB-15AA55D8A6CF}" type="presParOf" srcId="{212E6CD6-5F8D-9A4C-AEE9-11971237842E}" destId="{5CC6D2A4-822B-DB4A-B359-126822B1B510}" srcOrd="2" destOrd="0" presId="urn:microsoft.com/office/officeart/2005/8/layout/StepDownProcess"/>
    <dgm:cxn modelId="{F7B1B407-CA88-1F42-832C-AD677E01F3F6}" type="presParOf" srcId="{8451BCA5-9B03-7D41-A5BB-FC4D8949C905}" destId="{7A561F1C-CBAF-DE41-BAA7-246D01149825}" srcOrd="1" destOrd="0" presId="urn:microsoft.com/office/officeart/2005/8/layout/StepDownProcess"/>
    <dgm:cxn modelId="{42573BA4-325C-D645-9C8E-6F7B77DDA407}" type="presParOf" srcId="{8451BCA5-9B03-7D41-A5BB-FC4D8949C905}" destId="{34BC3D60-0D8C-1647-96AB-CF93BFC22BA6}" srcOrd="2" destOrd="0" presId="urn:microsoft.com/office/officeart/2005/8/layout/StepDownProcess"/>
    <dgm:cxn modelId="{7F6F95FF-73C5-E74B-9392-DD0B0AFFEDDB}" type="presParOf" srcId="{34BC3D60-0D8C-1647-96AB-CF93BFC22BA6}" destId="{DE17E055-85FC-F247-96A6-7EF06531D571}" srcOrd="0" destOrd="0" presId="urn:microsoft.com/office/officeart/2005/8/layout/StepDownProcess"/>
    <dgm:cxn modelId="{5C80F65A-6C25-0A45-A5F8-548451B5D17D}" type="presParOf" srcId="{34BC3D60-0D8C-1647-96AB-CF93BFC22BA6}" destId="{C0BB8E6C-EAF2-B248-A4C1-D2D93ABD7B56}" srcOrd="1" destOrd="0" presId="urn:microsoft.com/office/officeart/2005/8/layout/StepDownProcess"/>
    <dgm:cxn modelId="{0598B731-5963-3A45-876E-780458534E3C}" type="presParOf" srcId="{34BC3D60-0D8C-1647-96AB-CF93BFC22BA6}" destId="{8DD08FCB-EA98-F942-A386-6A3BDF9655B3}" srcOrd="2" destOrd="0" presId="urn:microsoft.com/office/officeart/2005/8/layout/StepDownProcess"/>
    <dgm:cxn modelId="{6A8DCB86-96C6-F543-9B34-40F5CE3B29E1}" type="presParOf" srcId="{8451BCA5-9B03-7D41-A5BB-FC4D8949C905}" destId="{63710C82-5BF8-974C-BD9A-613B2DDE0A04}" srcOrd="3" destOrd="0" presId="urn:microsoft.com/office/officeart/2005/8/layout/StepDownProcess"/>
    <dgm:cxn modelId="{6D10197B-8578-0243-BA6A-2B128C33FF1B}" type="presParOf" srcId="{8451BCA5-9B03-7D41-A5BB-FC4D8949C905}" destId="{5191596A-EE8C-5343-803B-45364035954F}" srcOrd="4" destOrd="0" presId="urn:microsoft.com/office/officeart/2005/8/layout/StepDownProcess"/>
    <dgm:cxn modelId="{B377335C-BA83-AC4B-98DC-8685B3206865}" type="presParOf" srcId="{5191596A-EE8C-5343-803B-45364035954F}" destId="{FFA0C936-442F-EF42-AD4C-57970ABE7D5C}" srcOrd="0" destOrd="0" presId="urn:microsoft.com/office/officeart/2005/8/layout/StepDownProcess"/>
    <dgm:cxn modelId="{C1623487-893B-C14C-80B8-C193CD16FFA4}" type="presParOf" srcId="{5191596A-EE8C-5343-803B-45364035954F}" destId="{A8490EFD-A15F-4840-A195-F3CA6E27CAB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DAC862-2C60-4F4E-96D3-1FD3A6A5067C}"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GB"/>
        </a:p>
      </dgm:t>
    </dgm:pt>
    <dgm:pt modelId="{4C472A8C-CF54-4E42-97C7-26A105E805EB}">
      <dgm:prSet phldrT="[Text]"/>
      <dgm:spPr/>
      <dgm:t>
        <a:bodyPr/>
        <a:lstStyle/>
        <a:p>
          <a:r>
            <a:rPr lang="en-GB" dirty="0"/>
            <a:t>Facility</a:t>
          </a:r>
        </a:p>
      </dgm:t>
    </dgm:pt>
    <dgm:pt modelId="{B4874414-CE9C-4840-9302-34682FAC095B}" type="parTrans" cxnId="{56366152-1CCB-C547-8F7E-E720A2C277C0}">
      <dgm:prSet/>
      <dgm:spPr/>
      <dgm:t>
        <a:bodyPr/>
        <a:lstStyle/>
        <a:p>
          <a:endParaRPr lang="en-GB"/>
        </a:p>
      </dgm:t>
    </dgm:pt>
    <dgm:pt modelId="{89D3920B-9300-2E45-85C1-09037394B835}" type="sibTrans" cxnId="{56366152-1CCB-C547-8F7E-E720A2C277C0}">
      <dgm:prSet/>
      <dgm:spPr/>
      <dgm:t>
        <a:bodyPr/>
        <a:lstStyle/>
        <a:p>
          <a:endParaRPr lang="en-GB"/>
        </a:p>
      </dgm:t>
    </dgm:pt>
    <dgm:pt modelId="{58674108-E606-CB46-BCD2-8A25B34FF894}">
      <dgm:prSet phldrT="[Text]"/>
      <dgm:spPr/>
      <dgm:t>
        <a:bodyPr/>
        <a:lstStyle/>
        <a:p>
          <a:r>
            <a:rPr lang="en-GB" dirty="0"/>
            <a:t>Implementation of TNA</a:t>
          </a:r>
        </a:p>
      </dgm:t>
    </dgm:pt>
    <dgm:pt modelId="{2CEE4472-D0CC-1B42-B04E-BEA0973CD237}" type="parTrans" cxnId="{4D0E8C5E-E902-3F41-8993-3F4A9E83CE35}">
      <dgm:prSet/>
      <dgm:spPr/>
      <dgm:t>
        <a:bodyPr/>
        <a:lstStyle/>
        <a:p>
          <a:endParaRPr lang="en-GB"/>
        </a:p>
      </dgm:t>
    </dgm:pt>
    <dgm:pt modelId="{39AFCB23-BD77-994D-8452-27188A98FA07}" type="sibTrans" cxnId="{4D0E8C5E-E902-3F41-8993-3F4A9E83CE35}">
      <dgm:prSet/>
      <dgm:spPr/>
      <dgm:t>
        <a:bodyPr/>
        <a:lstStyle/>
        <a:p>
          <a:endParaRPr lang="en-GB"/>
        </a:p>
      </dgm:t>
    </dgm:pt>
    <dgm:pt modelId="{E95D1073-F5A7-9640-A46D-68B33BA4EA74}">
      <dgm:prSet phldrT="[Text]"/>
      <dgm:spPr/>
      <dgm:t>
        <a:bodyPr/>
        <a:lstStyle/>
        <a:p>
          <a:r>
            <a:rPr lang="en-GB" dirty="0"/>
            <a:t>Task</a:t>
          </a:r>
        </a:p>
      </dgm:t>
    </dgm:pt>
    <dgm:pt modelId="{DCB63B25-F169-4048-9B6B-4AA018D6F5CA}" type="parTrans" cxnId="{25494BC5-96BB-C84A-9CD2-0F9A6981B6A8}">
      <dgm:prSet/>
      <dgm:spPr/>
      <dgm:t>
        <a:bodyPr/>
        <a:lstStyle/>
        <a:p>
          <a:endParaRPr lang="en-GB"/>
        </a:p>
      </dgm:t>
    </dgm:pt>
    <dgm:pt modelId="{E55D40CB-E753-8440-B907-2C2601570FDB}" type="sibTrans" cxnId="{25494BC5-96BB-C84A-9CD2-0F9A6981B6A8}">
      <dgm:prSet/>
      <dgm:spPr/>
      <dgm:t>
        <a:bodyPr/>
        <a:lstStyle/>
        <a:p>
          <a:endParaRPr lang="en-GB"/>
        </a:p>
      </dgm:t>
    </dgm:pt>
    <dgm:pt modelId="{7D71AC22-CDB4-0B40-B38E-5CAB537596E2}">
      <dgm:prSet phldrT="[Text]"/>
      <dgm:spPr/>
      <dgm:t>
        <a:bodyPr/>
        <a:lstStyle/>
        <a:p>
          <a:r>
            <a:rPr lang="en-GB" dirty="0"/>
            <a:t>Task activities</a:t>
          </a:r>
        </a:p>
      </dgm:t>
    </dgm:pt>
    <dgm:pt modelId="{5D30AA8B-5634-0849-B465-5010D15D7837}" type="parTrans" cxnId="{894103AD-D393-CA48-A1E1-40F16BE4A98F}">
      <dgm:prSet/>
      <dgm:spPr/>
      <dgm:t>
        <a:bodyPr/>
        <a:lstStyle/>
        <a:p>
          <a:endParaRPr lang="en-GB"/>
        </a:p>
      </dgm:t>
    </dgm:pt>
    <dgm:pt modelId="{8333DA9A-08A5-7A43-AB54-527459864552}" type="sibTrans" cxnId="{894103AD-D393-CA48-A1E1-40F16BE4A98F}">
      <dgm:prSet/>
      <dgm:spPr/>
      <dgm:t>
        <a:bodyPr/>
        <a:lstStyle/>
        <a:p>
          <a:endParaRPr lang="en-GB"/>
        </a:p>
      </dgm:t>
    </dgm:pt>
    <dgm:pt modelId="{B1D6D159-34DF-6C46-B343-E409EE866A73}">
      <dgm:prSet phldrT="[Text]"/>
      <dgm:spPr/>
      <dgm:t>
        <a:bodyPr/>
        <a:lstStyle/>
        <a:p>
          <a:r>
            <a:rPr lang="en-GB" dirty="0"/>
            <a:t>WP</a:t>
          </a:r>
        </a:p>
      </dgm:t>
    </dgm:pt>
    <dgm:pt modelId="{44CC57CC-2987-2D42-B60A-13AA9DECD7B6}" type="parTrans" cxnId="{BF286FD4-3606-9A40-9932-B0059A3A289E}">
      <dgm:prSet/>
      <dgm:spPr/>
      <dgm:t>
        <a:bodyPr/>
        <a:lstStyle/>
        <a:p>
          <a:endParaRPr lang="en-GB"/>
        </a:p>
      </dgm:t>
    </dgm:pt>
    <dgm:pt modelId="{FB9971AC-73D9-7340-9879-6C8CDCAC436E}" type="sibTrans" cxnId="{BF286FD4-3606-9A40-9932-B0059A3A289E}">
      <dgm:prSet/>
      <dgm:spPr/>
      <dgm:t>
        <a:bodyPr/>
        <a:lstStyle/>
        <a:p>
          <a:endParaRPr lang="en-GB"/>
        </a:p>
      </dgm:t>
    </dgm:pt>
    <dgm:pt modelId="{C91948E4-DD6B-D54D-83C3-50E271D64279}">
      <dgm:prSet phldrT="[Text]"/>
      <dgm:spPr/>
      <dgm:t>
        <a:bodyPr/>
        <a:lstStyle/>
        <a:p>
          <a:r>
            <a:rPr lang="en-GB" dirty="0"/>
            <a:t>Follow-up of all tasks</a:t>
          </a:r>
        </a:p>
      </dgm:t>
    </dgm:pt>
    <dgm:pt modelId="{374C473F-3B30-2D4E-B1E0-D8803BD9B631}" type="parTrans" cxnId="{C04B6459-6BE5-EB4D-AEC2-A61A42A87241}">
      <dgm:prSet/>
      <dgm:spPr/>
      <dgm:t>
        <a:bodyPr/>
        <a:lstStyle/>
        <a:p>
          <a:endParaRPr lang="en-GB"/>
        </a:p>
      </dgm:t>
    </dgm:pt>
    <dgm:pt modelId="{B7494BBD-4F94-0D48-8364-A68D2A0F14F9}" type="sibTrans" cxnId="{C04B6459-6BE5-EB4D-AEC2-A61A42A87241}">
      <dgm:prSet/>
      <dgm:spPr/>
      <dgm:t>
        <a:bodyPr/>
        <a:lstStyle/>
        <a:p>
          <a:endParaRPr lang="en-GB"/>
        </a:p>
      </dgm:t>
    </dgm:pt>
    <dgm:pt modelId="{8211E621-F701-F548-A611-E3597393AC9D}">
      <dgm:prSet phldrT="[Text]"/>
      <dgm:spPr/>
      <dgm:t>
        <a:bodyPr/>
        <a:lstStyle/>
        <a:p>
          <a:endParaRPr lang="en-GB" dirty="0"/>
        </a:p>
      </dgm:t>
    </dgm:pt>
    <dgm:pt modelId="{161DBF04-8D72-CA48-8A00-643DB652E535}" type="parTrans" cxnId="{7AA033A0-CA8B-144A-9DA9-EFA6D3533769}">
      <dgm:prSet/>
      <dgm:spPr/>
      <dgm:t>
        <a:bodyPr/>
        <a:lstStyle/>
        <a:p>
          <a:endParaRPr lang="en-GB"/>
        </a:p>
      </dgm:t>
    </dgm:pt>
    <dgm:pt modelId="{AC1516E8-D56C-3E4A-A096-1D3B449F0DAB}" type="sibTrans" cxnId="{7AA033A0-CA8B-144A-9DA9-EFA6D3533769}">
      <dgm:prSet/>
      <dgm:spPr/>
      <dgm:t>
        <a:bodyPr/>
        <a:lstStyle/>
        <a:p>
          <a:endParaRPr lang="en-GB"/>
        </a:p>
      </dgm:t>
    </dgm:pt>
    <dgm:pt modelId="{72356B43-2404-524D-A566-8721754E783F}">
      <dgm:prSet/>
      <dgm:spPr/>
      <dgm:t>
        <a:bodyPr/>
        <a:lstStyle/>
        <a:p>
          <a:endParaRPr lang="en-GB" dirty="0"/>
        </a:p>
      </dgm:t>
    </dgm:pt>
    <dgm:pt modelId="{C3626350-0AD0-1A41-86A8-A335C23CB89D}" type="parTrans" cxnId="{B2602973-6D3F-2B4D-A929-53495D3119FC}">
      <dgm:prSet/>
      <dgm:spPr/>
      <dgm:t>
        <a:bodyPr/>
        <a:lstStyle/>
        <a:p>
          <a:endParaRPr lang="en-GB"/>
        </a:p>
      </dgm:t>
    </dgm:pt>
    <dgm:pt modelId="{513F4788-D972-7E40-B448-BBD341545C2E}" type="sibTrans" cxnId="{B2602973-6D3F-2B4D-A929-53495D3119FC}">
      <dgm:prSet/>
      <dgm:spPr/>
      <dgm:t>
        <a:bodyPr/>
        <a:lstStyle/>
        <a:p>
          <a:endParaRPr lang="en-GB"/>
        </a:p>
      </dgm:t>
    </dgm:pt>
    <dgm:pt modelId="{3F69FBB0-A1EB-AD4E-9ABC-08DE6DD69F3A}">
      <dgm:prSet/>
      <dgm:spPr/>
      <dgm:t>
        <a:bodyPr/>
        <a:lstStyle/>
        <a:p>
          <a:r>
            <a:rPr lang="en-GB" dirty="0"/>
            <a:t>TL Meetings (/6w)</a:t>
          </a:r>
        </a:p>
      </dgm:t>
    </dgm:pt>
    <dgm:pt modelId="{3067F018-8449-BE47-96EF-13FFBB6A8BF7}" type="parTrans" cxnId="{2ED768C0-033F-1C4A-806C-EEACF24B75E6}">
      <dgm:prSet/>
      <dgm:spPr/>
      <dgm:t>
        <a:bodyPr/>
        <a:lstStyle/>
        <a:p>
          <a:endParaRPr lang="en-GB"/>
        </a:p>
      </dgm:t>
    </dgm:pt>
    <dgm:pt modelId="{12756D89-3FAC-DF46-A523-BACFE2C2752D}" type="sibTrans" cxnId="{2ED768C0-033F-1C4A-806C-EEACF24B75E6}">
      <dgm:prSet/>
      <dgm:spPr/>
      <dgm:t>
        <a:bodyPr/>
        <a:lstStyle/>
        <a:p>
          <a:endParaRPr lang="en-GB"/>
        </a:p>
      </dgm:t>
    </dgm:pt>
    <dgm:pt modelId="{851F40D5-2339-094A-9A63-93118671959C}">
      <dgm:prSet/>
      <dgm:spPr/>
      <dgm:t>
        <a:bodyPr/>
        <a:lstStyle/>
        <a:p>
          <a:endParaRPr lang="en-GB" dirty="0"/>
        </a:p>
      </dgm:t>
    </dgm:pt>
    <dgm:pt modelId="{D8FB54CD-A329-2F46-AC0F-BEAEBF7594F2}" type="parTrans" cxnId="{62A46E01-25A5-F244-8EBB-8C0B6271397B}">
      <dgm:prSet/>
      <dgm:spPr/>
      <dgm:t>
        <a:bodyPr/>
        <a:lstStyle/>
        <a:p>
          <a:endParaRPr lang="en-GB"/>
        </a:p>
      </dgm:t>
    </dgm:pt>
    <dgm:pt modelId="{59D6FB5B-59FD-1F42-8AB0-F3E33A291882}" type="sibTrans" cxnId="{62A46E01-25A5-F244-8EBB-8C0B6271397B}">
      <dgm:prSet/>
      <dgm:spPr/>
      <dgm:t>
        <a:bodyPr/>
        <a:lstStyle/>
        <a:p>
          <a:endParaRPr lang="en-GB"/>
        </a:p>
      </dgm:t>
    </dgm:pt>
    <dgm:pt modelId="{67760AED-9044-4842-A3AE-61CEA8AB5DED}">
      <dgm:prSet/>
      <dgm:spPr/>
      <dgm:t>
        <a:bodyPr/>
        <a:lstStyle/>
        <a:p>
          <a:r>
            <a:rPr lang="en-GB" dirty="0"/>
            <a:t>WP Meetings (/6m)</a:t>
          </a:r>
        </a:p>
      </dgm:t>
    </dgm:pt>
    <dgm:pt modelId="{7D8FA08F-CDFE-A44A-9A51-D8A5D1A99415}" type="parTrans" cxnId="{D96D4045-90EC-114F-83B2-AB1F5547B58C}">
      <dgm:prSet/>
      <dgm:spPr/>
      <dgm:t>
        <a:bodyPr/>
        <a:lstStyle/>
        <a:p>
          <a:endParaRPr lang="en-GB"/>
        </a:p>
      </dgm:t>
    </dgm:pt>
    <dgm:pt modelId="{4940AF79-582F-6749-AF51-D63652A78614}" type="sibTrans" cxnId="{D96D4045-90EC-114F-83B2-AB1F5547B58C}">
      <dgm:prSet/>
      <dgm:spPr/>
      <dgm:t>
        <a:bodyPr/>
        <a:lstStyle/>
        <a:p>
          <a:endParaRPr lang="en-GB"/>
        </a:p>
      </dgm:t>
    </dgm:pt>
    <dgm:pt modelId="{6649A33C-8CA9-6F43-A2DD-3F993AA5E0A0}">
      <dgm:prSet/>
      <dgm:spPr/>
      <dgm:t>
        <a:bodyPr/>
        <a:lstStyle/>
        <a:p>
          <a:endParaRPr lang="en-GB" dirty="0"/>
        </a:p>
      </dgm:t>
    </dgm:pt>
    <dgm:pt modelId="{EF1C196A-3144-DA48-9AAE-0107CD28EBBE}" type="parTrans" cxnId="{0996D75B-2BB4-A941-9F55-173079B6CA50}">
      <dgm:prSet/>
      <dgm:spPr/>
      <dgm:t>
        <a:bodyPr/>
        <a:lstStyle/>
        <a:p>
          <a:endParaRPr lang="en-GB"/>
        </a:p>
      </dgm:t>
    </dgm:pt>
    <dgm:pt modelId="{A4BD3702-C5DA-4242-9DB5-BF0053FD3498}" type="sibTrans" cxnId="{0996D75B-2BB4-A941-9F55-173079B6CA50}">
      <dgm:prSet/>
      <dgm:spPr/>
      <dgm:t>
        <a:bodyPr/>
        <a:lstStyle/>
        <a:p>
          <a:endParaRPr lang="en-GB"/>
        </a:p>
      </dgm:t>
    </dgm:pt>
    <dgm:pt modelId="{78000AB9-1CBB-254D-80B1-8F0DE02F57DB}">
      <dgm:prSet/>
      <dgm:spPr/>
      <dgm:t>
        <a:bodyPr/>
        <a:lstStyle/>
        <a:p>
          <a:r>
            <a:rPr lang="en-GB" dirty="0"/>
            <a:t>Report/communication with the other WPs and  Project Management</a:t>
          </a:r>
        </a:p>
      </dgm:t>
    </dgm:pt>
    <dgm:pt modelId="{9AA6062E-E44D-2940-9E95-ED1787CF2D3F}" type="parTrans" cxnId="{560EF112-5FAC-A749-8014-F7603CC2FAD6}">
      <dgm:prSet/>
      <dgm:spPr/>
      <dgm:t>
        <a:bodyPr/>
        <a:lstStyle/>
        <a:p>
          <a:endParaRPr lang="en-GB"/>
        </a:p>
      </dgm:t>
    </dgm:pt>
    <dgm:pt modelId="{4E6034C7-9007-1946-B536-BC02DB80A0E1}" type="sibTrans" cxnId="{560EF112-5FAC-A749-8014-F7603CC2FAD6}">
      <dgm:prSet/>
      <dgm:spPr/>
      <dgm:t>
        <a:bodyPr/>
        <a:lstStyle/>
        <a:p>
          <a:endParaRPr lang="en-GB"/>
        </a:p>
      </dgm:t>
    </dgm:pt>
    <dgm:pt modelId="{C175063E-49A6-5A4D-AEF7-88DF3B2E7AF0}">
      <dgm:prSet/>
      <dgm:spPr/>
      <dgm:t>
        <a:bodyPr/>
        <a:lstStyle/>
        <a:p>
          <a:r>
            <a:rPr lang="en-GB"/>
            <a:t>Follow-up of TNA &amp; Service Improvements</a:t>
          </a:r>
          <a:endParaRPr lang="en-GB" dirty="0"/>
        </a:p>
      </dgm:t>
    </dgm:pt>
    <dgm:pt modelId="{15C285FE-534F-6146-90DC-AF29712410D8}" type="parTrans" cxnId="{D5DB4AAD-B2E6-9E4A-B96F-6D4F01516474}">
      <dgm:prSet/>
      <dgm:spPr/>
      <dgm:t>
        <a:bodyPr/>
        <a:lstStyle/>
        <a:p>
          <a:endParaRPr lang="en-GB"/>
        </a:p>
      </dgm:t>
    </dgm:pt>
    <dgm:pt modelId="{5BD7DD31-9CE6-4E4F-BCD3-84B4880AA4F5}" type="sibTrans" cxnId="{D5DB4AAD-B2E6-9E4A-B96F-6D4F01516474}">
      <dgm:prSet/>
      <dgm:spPr/>
      <dgm:t>
        <a:bodyPr/>
        <a:lstStyle/>
        <a:p>
          <a:endParaRPr lang="en-GB"/>
        </a:p>
      </dgm:t>
    </dgm:pt>
    <dgm:pt modelId="{3164B1C8-C6EF-2A41-8129-CD515F660392}">
      <dgm:prSet/>
      <dgm:spPr/>
      <dgm:t>
        <a:bodyPr/>
        <a:lstStyle/>
        <a:p>
          <a:r>
            <a:rPr lang="en-GB"/>
            <a:t>User Selection Panel</a:t>
          </a:r>
          <a:endParaRPr lang="en-GB" dirty="0"/>
        </a:p>
      </dgm:t>
    </dgm:pt>
    <dgm:pt modelId="{A1A29274-1093-1E40-B78F-9DAE42FFDB5D}" type="parTrans" cxnId="{2A79F9CB-E85A-F54E-B11B-7B0B3DCDB2D3}">
      <dgm:prSet/>
      <dgm:spPr/>
      <dgm:t>
        <a:bodyPr/>
        <a:lstStyle/>
        <a:p>
          <a:endParaRPr lang="en-GB"/>
        </a:p>
      </dgm:t>
    </dgm:pt>
    <dgm:pt modelId="{96401F4C-E329-0649-B0AA-5A12065E5BBC}" type="sibTrans" cxnId="{2A79F9CB-E85A-F54E-B11B-7B0B3DCDB2D3}">
      <dgm:prSet/>
      <dgm:spPr/>
      <dgm:t>
        <a:bodyPr/>
        <a:lstStyle/>
        <a:p>
          <a:endParaRPr lang="en-GB"/>
        </a:p>
      </dgm:t>
    </dgm:pt>
    <dgm:pt modelId="{5E2BC881-14AF-214F-9154-C1EEDA2C9B5E}">
      <dgm:prSet/>
      <dgm:spPr/>
      <dgm:t>
        <a:bodyPr/>
        <a:lstStyle/>
        <a:p>
          <a:r>
            <a:rPr lang="en-GB"/>
            <a:t>Deliverables</a:t>
          </a:r>
          <a:endParaRPr lang="en-GB" dirty="0"/>
        </a:p>
      </dgm:t>
    </dgm:pt>
    <dgm:pt modelId="{D6E2D14F-D597-6142-A467-8504D4078E7F}" type="parTrans" cxnId="{526DFD53-BA3D-9849-B92A-D9C7116D909C}">
      <dgm:prSet/>
      <dgm:spPr/>
      <dgm:t>
        <a:bodyPr/>
        <a:lstStyle/>
        <a:p>
          <a:endParaRPr lang="en-GB"/>
        </a:p>
      </dgm:t>
    </dgm:pt>
    <dgm:pt modelId="{73C3BD6B-44BB-F146-BE7C-335AB27EEDB6}" type="sibTrans" cxnId="{526DFD53-BA3D-9849-B92A-D9C7116D909C}">
      <dgm:prSet/>
      <dgm:spPr/>
      <dgm:t>
        <a:bodyPr/>
        <a:lstStyle/>
        <a:p>
          <a:endParaRPr lang="en-GB"/>
        </a:p>
      </dgm:t>
    </dgm:pt>
    <dgm:pt modelId="{E33497CD-692A-E543-A11D-DA0E9E7AA8AA}">
      <dgm:prSet/>
      <dgm:spPr/>
      <dgm:t>
        <a:bodyPr/>
        <a:lstStyle/>
        <a:p>
          <a:endParaRPr lang="en-GB" dirty="0"/>
        </a:p>
      </dgm:t>
    </dgm:pt>
    <dgm:pt modelId="{B0D85494-701B-344F-82E3-8AC55959E76F}" type="parTrans" cxnId="{088F3E06-6597-3544-B885-C5593AA2D26F}">
      <dgm:prSet/>
      <dgm:spPr/>
      <dgm:t>
        <a:bodyPr/>
        <a:lstStyle/>
        <a:p>
          <a:endParaRPr lang="en-GB"/>
        </a:p>
      </dgm:t>
    </dgm:pt>
    <dgm:pt modelId="{C742D881-5E47-6F4F-9AD1-8E907DDF6979}" type="sibTrans" cxnId="{088F3E06-6597-3544-B885-C5593AA2D26F}">
      <dgm:prSet/>
      <dgm:spPr/>
      <dgm:t>
        <a:bodyPr/>
        <a:lstStyle/>
        <a:p>
          <a:endParaRPr lang="en-GB"/>
        </a:p>
      </dgm:t>
    </dgm:pt>
    <dgm:pt modelId="{ECC43107-B6A9-5D48-ACCC-411E709E7F18}">
      <dgm:prSet/>
      <dgm:spPr/>
      <dgm:t>
        <a:bodyPr/>
        <a:lstStyle/>
        <a:p>
          <a:r>
            <a:rPr lang="en-GB" dirty="0"/>
            <a:t>Meetings with FC</a:t>
          </a:r>
        </a:p>
      </dgm:t>
    </dgm:pt>
    <dgm:pt modelId="{7D0B64CD-568D-9045-8B06-6D3BEE6CCA14}" type="parTrans" cxnId="{DD4E3C5A-A807-6349-8639-66F79ADBB7C4}">
      <dgm:prSet/>
      <dgm:spPr/>
      <dgm:t>
        <a:bodyPr/>
        <a:lstStyle/>
        <a:p>
          <a:endParaRPr lang="en-GB"/>
        </a:p>
      </dgm:t>
    </dgm:pt>
    <dgm:pt modelId="{C0CFE7DE-34B9-DA47-BF3B-889032D61AA8}" type="sibTrans" cxnId="{DD4E3C5A-A807-6349-8639-66F79ADBB7C4}">
      <dgm:prSet/>
      <dgm:spPr/>
      <dgm:t>
        <a:bodyPr/>
        <a:lstStyle/>
        <a:p>
          <a:endParaRPr lang="en-GB"/>
        </a:p>
      </dgm:t>
    </dgm:pt>
    <dgm:pt modelId="{B527D354-B96F-774B-98E8-0994C016E8F1}">
      <dgm:prSet/>
      <dgm:spPr/>
      <dgm:t>
        <a:bodyPr/>
        <a:lstStyle/>
        <a:p>
          <a:r>
            <a:rPr lang="en-GB" dirty="0"/>
            <a:t>Report to WP</a:t>
          </a:r>
        </a:p>
      </dgm:t>
    </dgm:pt>
    <dgm:pt modelId="{30F94D13-39D3-CF48-B02E-7DED5A0CEF19}" type="parTrans" cxnId="{1A378A3A-359E-E24F-81CE-C44D3B2387F8}">
      <dgm:prSet/>
      <dgm:spPr/>
      <dgm:t>
        <a:bodyPr/>
        <a:lstStyle/>
        <a:p>
          <a:endParaRPr lang="en-GB"/>
        </a:p>
      </dgm:t>
    </dgm:pt>
    <dgm:pt modelId="{6ABD7A43-C4C3-F64A-A51E-38A706EE560A}" type="sibTrans" cxnId="{1A378A3A-359E-E24F-81CE-C44D3B2387F8}">
      <dgm:prSet/>
      <dgm:spPr/>
      <dgm:t>
        <a:bodyPr/>
        <a:lstStyle/>
        <a:p>
          <a:endParaRPr lang="en-GB"/>
        </a:p>
      </dgm:t>
    </dgm:pt>
    <dgm:pt modelId="{152F2C58-538D-FA48-8707-2C5834FE877E}">
      <dgm:prSet phldrT="[Text]"/>
      <dgm:spPr/>
      <dgm:t>
        <a:bodyPr/>
        <a:lstStyle/>
        <a:p>
          <a:r>
            <a:rPr lang="en-GB" dirty="0"/>
            <a:t>Budget follow-up</a:t>
          </a:r>
        </a:p>
      </dgm:t>
    </dgm:pt>
    <dgm:pt modelId="{F2ED93D4-812A-4442-9046-B27B21BFD3D4}" type="parTrans" cxnId="{6AE33318-D950-C645-A823-69CBCDE4DE70}">
      <dgm:prSet/>
      <dgm:spPr/>
      <dgm:t>
        <a:bodyPr/>
        <a:lstStyle/>
        <a:p>
          <a:endParaRPr lang="en-GB"/>
        </a:p>
      </dgm:t>
    </dgm:pt>
    <dgm:pt modelId="{12B110DE-59E2-9E48-8FB1-A01E0688ECCB}" type="sibTrans" cxnId="{6AE33318-D950-C645-A823-69CBCDE4DE70}">
      <dgm:prSet/>
      <dgm:spPr/>
      <dgm:t>
        <a:bodyPr/>
        <a:lstStyle/>
        <a:p>
          <a:endParaRPr lang="en-GB"/>
        </a:p>
      </dgm:t>
    </dgm:pt>
    <dgm:pt modelId="{20C12116-8EB5-484C-835C-135FE00ACA52}">
      <dgm:prSet phldrT="[Text]"/>
      <dgm:spPr/>
      <dgm:t>
        <a:bodyPr/>
        <a:lstStyle/>
        <a:p>
          <a:r>
            <a:rPr lang="en-GB" dirty="0"/>
            <a:t>Report on TNA status/usage</a:t>
          </a:r>
        </a:p>
      </dgm:t>
    </dgm:pt>
    <dgm:pt modelId="{0EBE04E6-11A6-3845-8071-53B51FB7C616}" type="parTrans" cxnId="{7DCB1AE3-8993-9342-B756-1A2A8B6D4C31}">
      <dgm:prSet/>
      <dgm:spPr/>
      <dgm:t>
        <a:bodyPr/>
        <a:lstStyle/>
        <a:p>
          <a:endParaRPr lang="en-GB"/>
        </a:p>
      </dgm:t>
    </dgm:pt>
    <dgm:pt modelId="{EDA8FEC3-0ACA-B74E-A198-D9EB811BE2B4}" type="sibTrans" cxnId="{7DCB1AE3-8993-9342-B756-1A2A8B6D4C31}">
      <dgm:prSet/>
      <dgm:spPr/>
      <dgm:t>
        <a:bodyPr/>
        <a:lstStyle/>
        <a:p>
          <a:endParaRPr lang="en-GB"/>
        </a:p>
      </dgm:t>
    </dgm:pt>
    <dgm:pt modelId="{13B9F56B-54A2-B14F-AD0A-052EDDF9318B}">
      <dgm:prSet phldrT="[Text]"/>
      <dgm:spPr/>
      <dgm:t>
        <a:bodyPr/>
        <a:lstStyle/>
        <a:p>
          <a:endParaRPr lang="en-GB" dirty="0"/>
        </a:p>
      </dgm:t>
    </dgm:pt>
    <dgm:pt modelId="{9A6C7F5E-1329-1242-BD66-455716B8103B}" type="parTrans" cxnId="{2595718E-6203-B644-9722-86AE491B3E36}">
      <dgm:prSet/>
      <dgm:spPr/>
      <dgm:t>
        <a:bodyPr/>
        <a:lstStyle/>
        <a:p>
          <a:endParaRPr lang="en-GB"/>
        </a:p>
      </dgm:t>
    </dgm:pt>
    <dgm:pt modelId="{F5460109-B3A4-154F-8650-1CB1894D67E2}" type="sibTrans" cxnId="{2595718E-6203-B644-9722-86AE491B3E36}">
      <dgm:prSet/>
      <dgm:spPr/>
      <dgm:t>
        <a:bodyPr/>
        <a:lstStyle/>
        <a:p>
          <a:endParaRPr lang="en-GB"/>
        </a:p>
      </dgm:t>
    </dgm:pt>
    <dgm:pt modelId="{2FD75964-C6A1-7C44-A4E1-788F685E8AC9}">
      <dgm:prSet phldrT="[Text]"/>
      <dgm:spPr/>
      <dgm:t>
        <a:bodyPr/>
        <a:lstStyle/>
        <a:p>
          <a:endParaRPr lang="en-GB" dirty="0"/>
        </a:p>
      </dgm:t>
    </dgm:pt>
    <dgm:pt modelId="{57F8D432-5821-0546-9D59-69B19DD1A727}" type="parTrans" cxnId="{ABB9E4DD-2CA9-4C49-A7FE-8AD6A2F3765F}">
      <dgm:prSet/>
      <dgm:spPr/>
      <dgm:t>
        <a:bodyPr/>
        <a:lstStyle/>
        <a:p>
          <a:endParaRPr lang="en-GB"/>
        </a:p>
      </dgm:t>
    </dgm:pt>
    <dgm:pt modelId="{272B18F9-5442-0947-A054-98D0E843E081}" type="sibTrans" cxnId="{ABB9E4DD-2CA9-4C49-A7FE-8AD6A2F3765F}">
      <dgm:prSet/>
      <dgm:spPr/>
      <dgm:t>
        <a:bodyPr/>
        <a:lstStyle/>
        <a:p>
          <a:endParaRPr lang="en-GB"/>
        </a:p>
      </dgm:t>
    </dgm:pt>
    <dgm:pt modelId="{0A4D657E-7C1E-174E-A505-9D52442C06C9}">
      <dgm:prSet phldrT="[Text]"/>
      <dgm:spPr/>
      <dgm:t>
        <a:bodyPr/>
        <a:lstStyle/>
        <a:p>
          <a:r>
            <a:rPr lang="en-GB" dirty="0"/>
            <a:t>Implementation of Service Improvements</a:t>
          </a:r>
        </a:p>
      </dgm:t>
    </dgm:pt>
    <dgm:pt modelId="{664D49ED-6556-954D-9B66-C98030FAE2A7}" type="parTrans" cxnId="{01ABD68C-B5DD-1E43-A2A0-85ADDE3A0660}">
      <dgm:prSet/>
      <dgm:spPr/>
      <dgm:t>
        <a:bodyPr/>
        <a:lstStyle/>
        <a:p>
          <a:endParaRPr lang="en-GB"/>
        </a:p>
      </dgm:t>
    </dgm:pt>
    <dgm:pt modelId="{1F35FFC7-669B-2A47-873E-D2CC9F9C0DDC}" type="sibTrans" cxnId="{01ABD68C-B5DD-1E43-A2A0-85ADDE3A0660}">
      <dgm:prSet/>
      <dgm:spPr/>
      <dgm:t>
        <a:bodyPr/>
        <a:lstStyle/>
        <a:p>
          <a:endParaRPr lang="en-GB"/>
        </a:p>
      </dgm:t>
    </dgm:pt>
    <dgm:pt modelId="{F59D0DE5-19EB-C54F-A8B1-676C12A47A63}">
      <dgm:prSet phldrT="[Text]"/>
      <dgm:spPr/>
      <dgm:t>
        <a:bodyPr/>
        <a:lstStyle/>
        <a:p>
          <a:endParaRPr lang="en-GB" dirty="0"/>
        </a:p>
      </dgm:t>
    </dgm:pt>
    <dgm:pt modelId="{6D13D323-948E-EF4A-A9DB-287DBAD1CB6E}" type="parTrans" cxnId="{735E6E47-87A4-464B-B681-3E614F1AE1CB}">
      <dgm:prSet/>
      <dgm:spPr/>
      <dgm:t>
        <a:bodyPr/>
        <a:lstStyle/>
        <a:p>
          <a:endParaRPr lang="en-GB"/>
        </a:p>
      </dgm:t>
    </dgm:pt>
    <dgm:pt modelId="{C718705F-63A3-1D42-9FE9-294A8073DF8F}" type="sibTrans" cxnId="{735E6E47-87A4-464B-B681-3E614F1AE1CB}">
      <dgm:prSet/>
      <dgm:spPr/>
      <dgm:t>
        <a:bodyPr/>
        <a:lstStyle/>
        <a:p>
          <a:endParaRPr lang="en-GB"/>
        </a:p>
      </dgm:t>
    </dgm:pt>
    <dgm:pt modelId="{9F57097D-CD57-3543-9746-B4E02272DC89}">
      <dgm:prSet phldrT="[Text]"/>
      <dgm:spPr/>
      <dgm:t>
        <a:bodyPr/>
        <a:lstStyle/>
        <a:p>
          <a:r>
            <a:rPr lang="en-GB" dirty="0"/>
            <a:t>Local USP</a:t>
          </a:r>
        </a:p>
      </dgm:t>
    </dgm:pt>
    <dgm:pt modelId="{E0D09680-FE0B-DA45-8899-B0DDE5CB9143}" type="parTrans" cxnId="{EC88E157-077D-C94B-B2C2-7B14F6FC79BA}">
      <dgm:prSet/>
      <dgm:spPr/>
      <dgm:t>
        <a:bodyPr/>
        <a:lstStyle/>
        <a:p>
          <a:endParaRPr lang="en-GB"/>
        </a:p>
      </dgm:t>
    </dgm:pt>
    <dgm:pt modelId="{AD16D5AB-58DD-FA43-B69B-24B5AE39198A}" type="sibTrans" cxnId="{EC88E157-077D-C94B-B2C2-7B14F6FC79BA}">
      <dgm:prSet/>
      <dgm:spPr/>
      <dgm:t>
        <a:bodyPr/>
        <a:lstStyle/>
        <a:p>
          <a:endParaRPr lang="en-GB"/>
        </a:p>
      </dgm:t>
    </dgm:pt>
    <dgm:pt modelId="{EA6A55D9-FBDB-1F4F-81E5-3C7C9FC7E8EB}">
      <dgm:prSet phldrT="[Text]"/>
      <dgm:spPr/>
      <dgm:t>
        <a:bodyPr/>
        <a:lstStyle/>
        <a:p>
          <a:r>
            <a:rPr lang="en-GB" dirty="0"/>
            <a:t>User support</a:t>
          </a:r>
        </a:p>
      </dgm:t>
    </dgm:pt>
    <dgm:pt modelId="{52604B98-9462-D045-B2FC-B4060E1051E3}" type="parTrans" cxnId="{31A564B6-1D23-2C47-A8A9-640960DEF17B}">
      <dgm:prSet/>
      <dgm:spPr/>
      <dgm:t>
        <a:bodyPr/>
        <a:lstStyle/>
        <a:p>
          <a:endParaRPr lang="en-GB"/>
        </a:p>
      </dgm:t>
    </dgm:pt>
    <dgm:pt modelId="{19D619E2-8B94-8849-BCF5-F459263FAA41}" type="sibTrans" cxnId="{31A564B6-1D23-2C47-A8A9-640960DEF17B}">
      <dgm:prSet/>
      <dgm:spPr/>
      <dgm:t>
        <a:bodyPr/>
        <a:lstStyle/>
        <a:p>
          <a:endParaRPr lang="en-GB"/>
        </a:p>
      </dgm:t>
    </dgm:pt>
    <dgm:pt modelId="{9B62C9BA-7356-3849-83D9-C77AA38B4084}">
      <dgm:prSet/>
      <dgm:spPr/>
      <dgm:t>
        <a:bodyPr/>
        <a:lstStyle/>
        <a:p>
          <a:endParaRPr lang="en-GB" dirty="0"/>
        </a:p>
      </dgm:t>
    </dgm:pt>
    <dgm:pt modelId="{3FE90C5D-8332-604D-B814-19243A593FDD}" type="parTrans" cxnId="{48AA00BD-6BCB-2C4A-82EC-2DF3C9D91C78}">
      <dgm:prSet/>
      <dgm:spPr/>
      <dgm:t>
        <a:bodyPr/>
        <a:lstStyle/>
        <a:p>
          <a:endParaRPr lang="en-GB"/>
        </a:p>
      </dgm:t>
    </dgm:pt>
    <dgm:pt modelId="{5C15BFE3-A1EC-CC47-8450-780BE10A813F}" type="sibTrans" cxnId="{48AA00BD-6BCB-2C4A-82EC-2DF3C9D91C78}">
      <dgm:prSet/>
      <dgm:spPr/>
      <dgm:t>
        <a:bodyPr/>
        <a:lstStyle/>
        <a:p>
          <a:endParaRPr lang="en-GB"/>
        </a:p>
      </dgm:t>
    </dgm:pt>
    <dgm:pt modelId="{E6F48516-4F46-7745-AFD3-7E49CD880BCB}" type="pres">
      <dgm:prSet presAssocID="{5FDAC862-2C60-4F4E-96D3-1FD3A6A5067C}" presName="linearFlow" presStyleCnt="0">
        <dgm:presLayoutVars>
          <dgm:dir/>
          <dgm:animLvl val="lvl"/>
          <dgm:resizeHandles val="exact"/>
        </dgm:presLayoutVars>
      </dgm:prSet>
      <dgm:spPr/>
    </dgm:pt>
    <dgm:pt modelId="{14113CD5-238D-F449-8A66-6ED5D97137F9}" type="pres">
      <dgm:prSet presAssocID="{4C472A8C-CF54-4E42-97C7-26A105E805EB}" presName="composite" presStyleCnt="0"/>
      <dgm:spPr/>
    </dgm:pt>
    <dgm:pt modelId="{D31F421C-C53A-8547-8C24-0E7F53485BD0}" type="pres">
      <dgm:prSet presAssocID="{4C472A8C-CF54-4E42-97C7-26A105E805EB}" presName="parTx" presStyleLbl="node1" presStyleIdx="0" presStyleCnt="3">
        <dgm:presLayoutVars>
          <dgm:chMax val="0"/>
          <dgm:chPref val="0"/>
          <dgm:bulletEnabled val="1"/>
        </dgm:presLayoutVars>
      </dgm:prSet>
      <dgm:spPr/>
    </dgm:pt>
    <dgm:pt modelId="{10856C21-6CA8-1A48-B5BB-D255BF7988CC}" type="pres">
      <dgm:prSet presAssocID="{4C472A8C-CF54-4E42-97C7-26A105E805EB}" presName="parSh" presStyleLbl="node1" presStyleIdx="0" presStyleCnt="3"/>
      <dgm:spPr/>
    </dgm:pt>
    <dgm:pt modelId="{5009D160-36C7-2642-B9C3-6B2E2E0FE420}" type="pres">
      <dgm:prSet presAssocID="{4C472A8C-CF54-4E42-97C7-26A105E805EB}" presName="desTx" presStyleLbl="fgAcc1" presStyleIdx="0" presStyleCnt="3">
        <dgm:presLayoutVars>
          <dgm:bulletEnabled val="1"/>
        </dgm:presLayoutVars>
      </dgm:prSet>
      <dgm:spPr/>
    </dgm:pt>
    <dgm:pt modelId="{8041DF4B-D6C9-B945-BD2F-5716134ACD0E}" type="pres">
      <dgm:prSet presAssocID="{89D3920B-9300-2E45-85C1-09037394B835}" presName="sibTrans" presStyleLbl="sibTrans2D1" presStyleIdx="0" presStyleCnt="2"/>
      <dgm:spPr/>
    </dgm:pt>
    <dgm:pt modelId="{D9C4BD65-1BFA-6748-BE41-662F7EC33D0A}" type="pres">
      <dgm:prSet presAssocID="{89D3920B-9300-2E45-85C1-09037394B835}" presName="connTx" presStyleLbl="sibTrans2D1" presStyleIdx="0" presStyleCnt="2"/>
      <dgm:spPr/>
    </dgm:pt>
    <dgm:pt modelId="{C77A737A-0C5B-BF4B-B5BA-D5E17B8ECC5B}" type="pres">
      <dgm:prSet presAssocID="{E95D1073-F5A7-9640-A46D-68B33BA4EA74}" presName="composite" presStyleCnt="0"/>
      <dgm:spPr/>
    </dgm:pt>
    <dgm:pt modelId="{71D86F67-9A74-FB4F-8C3B-3E2029C272B7}" type="pres">
      <dgm:prSet presAssocID="{E95D1073-F5A7-9640-A46D-68B33BA4EA74}" presName="parTx" presStyleLbl="node1" presStyleIdx="0" presStyleCnt="3">
        <dgm:presLayoutVars>
          <dgm:chMax val="0"/>
          <dgm:chPref val="0"/>
          <dgm:bulletEnabled val="1"/>
        </dgm:presLayoutVars>
      </dgm:prSet>
      <dgm:spPr/>
    </dgm:pt>
    <dgm:pt modelId="{B6298300-BD6E-AF46-A75E-B5D6D7EBC83C}" type="pres">
      <dgm:prSet presAssocID="{E95D1073-F5A7-9640-A46D-68B33BA4EA74}" presName="parSh" presStyleLbl="node1" presStyleIdx="1" presStyleCnt="3"/>
      <dgm:spPr/>
    </dgm:pt>
    <dgm:pt modelId="{20D240AE-716F-C144-B622-DC4072D9CE2C}" type="pres">
      <dgm:prSet presAssocID="{E95D1073-F5A7-9640-A46D-68B33BA4EA74}" presName="desTx" presStyleLbl="fgAcc1" presStyleIdx="1" presStyleCnt="3">
        <dgm:presLayoutVars>
          <dgm:bulletEnabled val="1"/>
        </dgm:presLayoutVars>
      </dgm:prSet>
      <dgm:spPr/>
    </dgm:pt>
    <dgm:pt modelId="{8B685E03-E303-404D-A361-814B3BD90993}" type="pres">
      <dgm:prSet presAssocID="{E55D40CB-E753-8440-B907-2C2601570FDB}" presName="sibTrans" presStyleLbl="sibTrans2D1" presStyleIdx="1" presStyleCnt="2"/>
      <dgm:spPr/>
    </dgm:pt>
    <dgm:pt modelId="{68D61A83-C69F-7E46-BEEB-1E73BEC73DB1}" type="pres">
      <dgm:prSet presAssocID="{E55D40CB-E753-8440-B907-2C2601570FDB}" presName="connTx" presStyleLbl="sibTrans2D1" presStyleIdx="1" presStyleCnt="2"/>
      <dgm:spPr/>
    </dgm:pt>
    <dgm:pt modelId="{E003DBAF-0538-0943-A95E-15B379C9A61B}" type="pres">
      <dgm:prSet presAssocID="{B1D6D159-34DF-6C46-B343-E409EE866A73}" presName="composite" presStyleCnt="0"/>
      <dgm:spPr/>
    </dgm:pt>
    <dgm:pt modelId="{0198A377-8017-4F4A-B80C-2CD6DDA58276}" type="pres">
      <dgm:prSet presAssocID="{B1D6D159-34DF-6C46-B343-E409EE866A73}" presName="parTx" presStyleLbl="node1" presStyleIdx="1" presStyleCnt="3">
        <dgm:presLayoutVars>
          <dgm:chMax val="0"/>
          <dgm:chPref val="0"/>
          <dgm:bulletEnabled val="1"/>
        </dgm:presLayoutVars>
      </dgm:prSet>
      <dgm:spPr/>
    </dgm:pt>
    <dgm:pt modelId="{6D27D4A8-1BDD-4E4D-AA67-BB878A81EEBB}" type="pres">
      <dgm:prSet presAssocID="{B1D6D159-34DF-6C46-B343-E409EE866A73}" presName="parSh" presStyleLbl="node1" presStyleIdx="2" presStyleCnt="3"/>
      <dgm:spPr/>
    </dgm:pt>
    <dgm:pt modelId="{71AC4F40-45CE-6246-89DE-1B4A9D64C4A9}" type="pres">
      <dgm:prSet presAssocID="{B1D6D159-34DF-6C46-B343-E409EE866A73}" presName="desTx" presStyleLbl="fgAcc1" presStyleIdx="2" presStyleCnt="3">
        <dgm:presLayoutVars>
          <dgm:bulletEnabled val="1"/>
        </dgm:presLayoutVars>
      </dgm:prSet>
      <dgm:spPr/>
    </dgm:pt>
  </dgm:ptLst>
  <dgm:cxnLst>
    <dgm:cxn modelId="{520E8700-5BD4-7E47-931E-5EF0F72A9730}" type="presOf" srcId="{8211E621-F701-F548-A611-E3597393AC9D}" destId="{20D240AE-716F-C144-B622-DC4072D9CE2C}" srcOrd="0" destOrd="8" presId="urn:microsoft.com/office/officeart/2005/8/layout/process3"/>
    <dgm:cxn modelId="{62A46E01-25A5-F244-8EBB-8C0B6271397B}" srcId="{B1D6D159-34DF-6C46-B343-E409EE866A73}" destId="{851F40D5-2339-094A-9A63-93118671959C}" srcOrd="3" destOrd="0" parTransId="{D8FB54CD-A329-2F46-AC0F-BEAEBF7594F2}" sibTransId="{59D6FB5B-59FD-1F42-8AB0-F3E33A291882}"/>
    <dgm:cxn modelId="{088F3E06-6597-3544-B885-C5593AA2D26F}" srcId="{E95D1073-F5A7-9640-A46D-68B33BA4EA74}" destId="{E33497CD-692A-E543-A11D-DA0E9E7AA8AA}" srcOrd="4" destOrd="0" parTransId="{B0D85494-701B-344F-82E3-8AC55959E76F}" sibTransId="{C742D881-5E47-6F4F-9AD1-8E907DDF6979}"/>
    <dgm:cxn modelId="{64E39511-2DDE-7A46-9CBB-81A0F9B26CF1}" type="presOf" srcId="{2FD75964-C6A1-7C44-A4E1-788F685E8AC9}" destId="{5009D160-36C7-2642-B9C3-6B2E2E0FE420}" srcOrd="0" destOrd="7" presId="urn:microsoft.com/office/officeart/2005/8/layout/process3"/>
    <dgm:cxn modelId="{560EF112-5FAC-A749-8014-F7603CC2FAD6}" srcId="{B1D6D159-34DF-6C46-B343-E409EE866A73}" destId="{78000AB9-1CBB-254D-80B1-8F0DE02F57DB}" srcOrd="6" destOrd="0" parTransId="{9AA6062E-E44D-2940-9E95-ED1787CF2D3F}" sibTransId="{4E6034C7-9007-1946-B536-BC02DB80A0E1}"/>
    <dgm:cxn modelId="{6AE33318-D950-C645-A823-69CBCDE4DE70}" srcId="{4C472A8C-CF54-4E42-97C7-26A105E805EB}" destId="{152F2C58-538D-FA48-8707-2C5834FE877E}" srcOrd="4" destOrd="0" parTransId="{F2ED93D4-812A-4442-9046-B27B21BFD3D4}" sibTransId="{12B110DE-59E2-9E48-8FB1-A01E0688ECCB}"/>
    <dgm:cxn modelId="{4293CE29-A3FF-9D41-AC37-68F0CFB4FA1E}" type="presOf" srcId="{4C472A8C-CF54-4E42-97C7-26A105E805EB}" destId="{10856C21-6CA8-1A48-B5BB-D255BF7988CC}" srcOrd="1" destOrd="0" presId="urn:microsoft.com/office/officeart/2005/8/layout/process3"/>
    <dgm:cxn modelId="{4A0BD82B-A1F7-EC4B-894C-ADDC395A3AD7}" type="presOf" srcId="{89D3920B-9300-2E45-85C1-09037394B835}" destId="{D9C4BD65-1BFA-6748-BE41-662F7EC33D0A}" srcOrd="1" destOrd="0" presId="urn:microsoft.com/office/officeart/2005/8/layout/process3"/>
    <dgm:cxn modelId="{5724F42E-01E2-3746-9BE0-FC8AA9CE6A80}" type="presOf" srcId="{3F69FBB0-A1EB-AD4E-9ABC-08DE6DD69F3A}" destId="{71AC4F40-45CE-6246-89DE-1B4A9D64C4A9}" srcOrd="0" destOrd="2" presId="urn:microsoft.com/office/officeart/2005/8/layout/process3"/>
    <dgm:cxn modelId="{311BC938-1616-0249-A7B3-9618AD92392D}" type="presOf" srcId="{78000AB9-1CBB-254D-80B1-8F0DE02F57DB}" destId="{71AC4F40-45CE-6246-89DE-1B4A9D64C4A9}" srcOrd="0" destOrd="6" presId="urn:microsoft.com/office/officeart/2005/8/layout/process3"/>
    <dgm:cxn modelId="{1A378A3A-359E-E24F-81CE-C44D3B2387F8}" srcId="{E95D1073-F5A7-9640-A46D-68B33BA4EA74}" destId="{B527D354-B96F-774B-98E8-0994C016E8F1}" srcOrd="7" destOrd="0" parTransId="{30F94D13-39D3-CF48-B02E-7DED5A0CEF19}" sibTransId="{6ABD7A43-C4C3-F64A-A51E-38A706EE560A}"/>
    <dgm:cxn modelId="{5DFC9E40-9F5E-5E40-9E11-2EE2BCA7B4B9}" type="presOf" srcId="{5E2BC881-14AF-214F-9154-C1EEDA2C9B5E}" destId="{20D240AE-716F-C144-B622-DC4072D9CE2C}" srcOrd="0" destOrd="3" presId="urn:microsoft.com/office/officeart/2005/8/layout/process3"/>
    <dgm:cxn modelId="{D96D4045-90EC-114F-83B2-AB1F5547B58C}" srcId="{B1D6D159-34DF-6C46-B343-E409EE866A73}" destId="{67760AED-9044-4842-A3AE-61CEA8AB5DED}" srcOrd="4" destOrd="0" parTransId="{7D8FA08F-CDFE-A44A-9A51-D8A5D1A99415}" sibTransId="{4940AF79-582F-6749-AF51-D63652A78614}"/>
    <dgm:cxn modelId="{735E6E47-87A4-464B-B681-3E614F1AE1CB}" srcId="{4C472A8C-CF54-4E42-97C7-26A105E805EB}" destId="{F59D0DE5-19EB-C54F-A8B1-676C12A47A63}" srcOrd="1" destOrd="0" parTransId="{6D13D323-948E-EF4A-A9DB-287DBAD1CB6E}" sibTransId="{C718705F-63A3-1D42-9FE9-294A8073DF8F}"/>
    <dgm:cxn modelId="{D970C249-2B7B-FE40-9F8A-585F97FD6004}" type="presOf" srcId="{E95D1073-F5A7-9640-A46D-68B33BA4EA74}" destId="{71D86F67-9A74-FB4F-8C3B-3E2029C272B7}" srcOrd="0" destOrd="0" presId="urn:microsoft.com/office/officeart/2005/8/layout/process3"/>
    <dgm:cxn modelId="{56366152-1CCB-C547-8F7E-E720A2C277C0}" srcId="{5FDAC862-2C60-4F4E-96D3-1FD3A6A5067C}" destId="{4C472A8C-CF54-4E42-97C7-26A105E805EB}" srcOrd="0" destOrd="0" parTransId="{B4874414-CE9C-4840-9302-34682FAC095B}" sibTransId="{89D3920B-9300-2E45-85C1-09037394B835}"/>
    <dgm:cxn modelId="{526DFD53-BA3D-9849-B92A-D9C7116D909C}" srcId="{E95D1073-F5A7-9640-A46D-68B33BA4EA74}" destId="{5E2BC881-14AF-214F-9154-C1EEDA2C9B5E}" srcOrd="3" destOrd="0" parTransId="{D6E2D14F-D597-6142-A467-8504D4078E7F}" sibTransId="{73C3BD6B-44BB-F146-BE7C-335AB27EEDB6}"/>
    <dgm:cxn modelId="{EC88E157-077D-C94B-B2C2-7B14F6FC79BA}" srcId="{58674108-E606-CB46-BCD2-8A25B34FF894}" destId="{9F57097D-CD57-3543-9746-B4E02272DC89}" srcOrd="0" destOrd="0" parTransId="{E0D09680-FE0B-DA45-8899-B0DDE5CB9143}" sibTransId="{AD16D5AB-58DD-FA43-B69B-24B5AE39198A}"/>
    <dgm:cxn modelId="{C04B6459-6BE5-EB4D-AEC2-A61A42A87241}" srcId="{B1D6D159-34DF-6C46-B343-E409EE866A73}" destId="{C91948E4-DD6B-D54D-83C3-50E271D64279}" srcOrd="0" destOrd="0" parTransId="{374C473F-3B30-2D4E-B1E0-D8803BD9B631}" sibTransId="{B7494BBD-4F94-0D48-8364-A68D2A0F14F9}"/>
    <dgm:cxn modelId="{2F34075A-0423-7940-BDA8-F44696EEC4BC}" type="presOf" srcId="{E55D40CB-E753-8440-B907-2C2601570FDB}" destId="{68D61A83-C69F-7E46-BEEB-1E73BEC73DB1}" srcOrd="1" destOrd="0" presId="urn:microsoft.com/office/officeart/2005/8/layout/process3"/>
    <dgm:cxn modelId="{DD4E3C5A-A807-6349-8639-66F79ADBB7C4}" srcId="{E95D1073-F5A7-9640-A46D-68B33BA4EA74}" destId="{ECC43107-B6A9-5D48-ACCC-411E709E7F18}" srcOrd="5" destOrd="0" parTransId="{7D0B64CD-568D-9045-8B06-6D3BEE6CCA14}" sibTransId="{C0CFE7DE-34B9-DA47-BF3B-889032D61AA8}"/>
    <dgm:cxn modelId="{0996D75B-2BB4-A941-9F55-173079B6CA50}" srcId="{B1D6D159-34DF-6C46-B343-E409EE866A73}" destId="{6649A33C-8CA9-6F43-A2DD-3F993AA5E0A0}" srcOrd="5" destOrd="0" parTransId="{EF1C196A-3144-DA48-9AAE-0107CD28EBBE}" sibTransId="{A4BD3702-C5DA-4242-9DB5-BF0053FD3498}"/>
    <dgm:cxn modelId="{4D0E8C5E-E902-3F41-8993-3F4A9E83CE35}" srcId="{4C472A8C-CF54-4E42-97C7-26A105E805EB}" destId="{58674108-E606-CB46-BCD2-8A25B34FF894}" srcOrd="0" destOrd="0" parTransId="{2CEE4472-D0CC-1B42-B04E-BEA0973CD237}" sibTransId="{39AFCB23-BD77-994D-8452-27188A98FA07}"/>
    <dgm:cxn modelId="{8870B96C-A169-B74C-9342-34691D484E52}" type="presOf" srcId="{E33497CD-692A-E543-A11D-DA0E9E7AA8AA}" destId="{20D240AE-716F-C144-B622-DC4072D9CE2C}" srcOrd="0" destOrd="4" presId="urn:microsoft.com/office/officeart/2005/8/layout/process3"/>
    <dgm:cxn modelId="{F444F96D-98CD-1E47-A924-BA86D8AA61D4}" type="presOf" srcId="{58674108-E606-CB46-BCD2-8A25B34FF894}" destId="{5009D160-36C7-2642-B9C3-6B2E2E0FE420}" srcOrd="0" destOrd="0" presId="urn:microsoft.com/office/officeart/2005/8/layout/process3"/>
    <dgm:cxn modelId="{85707E6F-A237-1144-AE24-AF214BF6D43F}" type="presOf" srcId="{C91948E4-DD6B-D54D-83C3-50E271D64279}" destId="{71AC4F40-45CE-6246-89DE-1B4A9D64C4A9}" srcOrd="0" destOrd="0" presId="urn:microsoft.com/office/officeart/2005/8/layout/process3"/>
    <dgm:cxn modelId="{B2602973-6D3F-2B4D-A929-53495D3119FC}" srcId="{B1D6D159-34DF-6C46-B343-E409EE866A73}" destId="{72356B43-2404-524D-A566-8721754E783F}" srcOrd="1" destOrd="0" parTransId="{C3626350-0AD0-1A41-86A8-A335C23CB89D}" sibTransId="{513F4788-D972-7E40-B448-BBD341545C2E}"/>
    <dgm:cxn modelId="{562D9075-3EB5-AE4D-BA70-38A838B26FE9}" type="presOf" srcId="{9F57097D-CD57-3543-9746-B4E02272DC89}" destId="{5009D160-36C7-2642-B9C3-6B2E2E0FE420}" srcOrd="0" destOrd="1" presId="urn:microsoft.com/office/officeart/2005/8/layout/process3"/>
    <dgm:cxn modelId="{D1330A81-7E80-9C45-B3F1-C6A69E5FC2AF}" type="presOf" srcId="{E55D40CB-E753-8440-B907-2C2601570FDB}" destId="{8B685E03-E303-404D-A361-814B3BD90993}" srcOrd="0" destOrd="0" presId="urn:microsoft.com/office/officeart/2005/8/layout/process3"/>
    <dgm:cxn modelId="{553A0986-B771-A643-8B69-E463A308BA46}" type="presOf" srcId="{B1D6D159-34DF-6C46-B343-E409EE866A73}" destId="{6D27D4A8-1BDD-4E4D-AA67-BB878A81EEBB}" srcOrd="1" destOrd="0" presId="urn:microsoft.com/office/officeart/2005/8/layout/process3"/>
    <dgm:cxn modelId="{01ABD68C-B5DD-1E43-A2A0-85ADDE3A0660}" srcId="{4C472A8C-CF54-4E42-97C7-26A105E805EB}" destId="{0A4D657E-7C1E-174E-A505-9D52442C06C9}" srcOrd="2" destOrd="0" parTransId="{664D49ED-6556-954D-9B66-C98030FAE2A7}" sibTransId="{1F35FFC7-669B-2A47-873E-D2CC9F9C0DDC}"/>
    <dgm:cxn modelId="{2595718E-6203-B644-9722-86AE491B3E36}" srcId="{4C472A8C-CF54-4E42-97C7-26A105E805EB}" destId="{13B9F56B-54A2-B14F-AD0A-052EDDF9318B}" srcOrd="3" destOrd="0" parTransId="{9A6C7F5E-1329-1242-BD66-455716B8103B}" sibTransId="{F5460109-B3A4-154F-8650-1CB1894D67E2}"/>
    <dgm:cxn modelId="{D1D02690-6608-0C4F-9701-817B61BD7E42}" type="presOf" srcId="{B1D6D159-34DF-6C46-B343-E409EE866A73}" destId="{0198A377-8017-4F4A-B80C-2CD6DDA58276}" srcOrd="0" destOrd="0" presId="urn:microsoft.com/office/officeart/2005/8/layout/process3"/>
    <dgm:cxn modelId="{00045C90-BC4B-3A48-AEF4-048384A8F0BC}" type="presOf" srcId="{20C12116-8EB5-484C-835C-135FE00ACA52}" destId="{5009D160-36C7-2642-B9C3-6B2E2E0FE420}" srcOrd="0" destOrd="8" presId="urn:microsoft.com/office/officeart/2005/8/layout/process3"/>
    <dgm:cxn modelId="{A032CB91-3A7F-FC41-A342-D662708D32FE}" type="presOf" srcId="{7D71AC22-CDB4-0B40-B38E-5CAB537596E2}" destId="{20D240AE-716F-C144-B622-DC4072D9CE2C}" srcOrd="0" destOrd="0" presId="urn:microsoft.com/office/officeart/2005/8/layout/process3"/>
    <dgm:cxn modelId="{F564B19C-862A-F542-8AE4-5CF991E0A125}" type="presOf" srcId="{5FDAC862-2C60-4F4E-96D3-1FD3A6A5067C}" destId="{E6F48516-4F46-7745-AFD3-7E49CD880BCB}" srcOrd="0" destOrd="0" presId="urn:microsoft.com/office/officeart/2005/8/layout/process3"/>
    <dgm:cxn modelId="{7AA033A0-CA8B-144A-9DA9-EFA6D3533769}" srcId="{E95D1073-F5A7-9640-A46D-68B33BA4EA74}" destId="{8211E621-F701-F548-A611-E3597393AC9D}" srcOrd="8" destOrd="0" parTransId="{161DBF04-8D72-CA48-8A00-643DB652E535}" sibTransId="{AC1516E8-D56C-3E4A-A096-1D3B449F0DAB}"/>
    <dgm:cxn modelId="{4BF8A0A0-416A-D94A-8DB0-7DBB186EF151}" type="presOf" srcId="{9B62C9BA-7356-3849-83D9-C77AA38B4084}" destId="{20D240AE-716F-C144-B622-DC4072D9CE2C}" srcOrd="0" destOrd="6" presId="urn:microsoft.com/office/officeart/2005/8/layout/process3"/>
    <dgm:cxn modelId="{0B2A5CA1-AA60-DA44-B5B2-3B45E01AA3CC}" type="presOf" srcId="{E95D1073-F5A7-9640-A46D-68B33BA4EA74}" destId="{B6298300-BD6E-AF46-A75E-B5D6D7EBC83C}" srcOrd="1" destOrd="0" presId="urn:microsoft.com/office/officeart/2005/8/layout/process3"/>
    <dgm:cxn modelId="{5DF1A1A2-A8CC-F948-88EF-9D1AAFBCC497}" type="presOf" srcId="{0A4D657E-7C1E-174E-A505-9D52442C06C9}" destId="{5009D160-36C7-2642-B9C3-6B2E2E0FE420}" srcOrd="0" destOrd="4" presId="urn:microsoft.com/office/officeart/2005/8/layout/process3"/>
    <dgm:cxn modelId="{A8C0C0A2-F1AB-3D4B-8CF6-E023DE5AEF8F}" type="presOf" srcId="{72356B43-2404-524D-A566-8721754E783F}" destId="{71AC4F40-45CE-6246-89DE-1B4A9D64C4A9}" srcOrd="0" destOrd="1" presId="urn:microsoft.com/office/officeart/2005/8/layout/process3"/>
    <dgm:cxn modelId="{894103AD-D393-CA48-A1E1-40F16BE4A98F}" srcId="{E95D1073-F5A7-9640-A46D-68B33BA4EA74}" destId="{7D71AC22-CDB4-0B40-B38E-5CAB537596E2}" srcOrd="0" destOrd="0" parTransId="{5D30AA8B-5634-0849-B465-5010D15D7837}" sibTransId="{8333DA9A-08A5-7A43-AB54-527459864552}"/>
    <dgm:cxn modelId="{D5DB4AAD-B2E6-9E4A-B96F-6D4F01516474}" srcId="{E95D1073-F5A7-9640-A46D-68B33BA4EA74}" destId="{C175063E-49A6-5A4D-AEF7-88DF3B2E7AF0}" srcOrd="1" destOrd="0" parTransId="{15C285FE-534F-6146-90DC-AF29712410D8}" sibTransId="{5BD7DD31-9CE6-4E4F-BCD3-84B4880AA4F5}"/>
    <dgm:cxn modelId="{DB0DBEAD-5F82-C947-B746-D68449A5C84C}" type="presOf" srcId="{B527D354-B96F-774B-98E8-0994C016E8F1}" destId="{20D240AE-716F-C144-B622-DC4072D9CE2C}" srcOrd="0" destOrd="7" presId="urn:microsoft.com/office/officeart/2005/8/layout/process3"/>
    <dgm:cxn modelId="{03E8FFB0-CF9E-B142-BDD7-FA73FB06CA10}" type="presOf" srcId="{13B9F56B-54A2-B14F-AD0A-052EDDF9318B}" destId="{5009D160-36C7-2642-B9C3-6B2E2E0FE420}" srcOrd="0" destOrd="5" presId="urn:microsoft.com/office/officeart/2005/8/layout/process3"/>
    <dgm:cxn modelId="{31A564B6-1D23-2C47-A8A9-640960DEF17B}" srcId="{58674108-E606-CB46-BCD2-8A25B34FF894}" destId="{EA6A55D9-FBDB-1F4F-81E5-3C7C9FC7E8EB}" srcOrd="1" destOrd="0" parTransId="{52604B98-9462-D045-B2FC-B4060E1051E3}" sibTransId="{19D619E2-8B94-8849-BCF5-F459263FAA41}"/>
    <dgm:cxn modelId="{9FB7D9BB-9FE5-5E43-9BD5-925DFC416CA9}" type="presOf" srcId="{3164B1C8-C6EF-2A41-8129-CD515F660392}" destId="{20D240AE-716F-C144-B622-DC4072D9CE2C}" srcOrd="0" destOrd="2" presId="urn:microsoft.com/office/officeart/2005/8/layout/process3"/>
    <dgm:cxn modelId="{48AA00BD-6BCB-2C4A-82EC-2DF3C9D91C78}" srcId="{E95D1073-F5A7-9640-A46D-68B33BA4EA74}" destId="{9B62C9BA-7356-3849-83D9-C77AA38B4084}" srcOrd="6" destOrd="0" parTransId="{3FE90C5D-8332-604D-B814-19243A593FDD}" sibTransId="{5C15BFE3-A1EC-CC47-8450-780BE10A813F}"/>
    <dgm:cxn modelId="{2ED768C0-033F-1C4A-806C-EEACF24B75E6}" srcId="{B1D6D159-34DF-6C46-B343-E409EE866A73}" destId="{3F69FBB0-A1EB-AD4E-9ABC-08DE6DD69F3A}" srcOrd="2" destOrd="0" parTransId="{3067F018-8449-BE47-96EF-13FFBB6A8BF7}" sibTransId="{12756D89-3FAC-DF46-A523-BACFE2C2752D}"/>
    <dgm:cxn modelId="{A71657C3-8C17-5B44-B71C-A466D2B525CF}" type="presOf" srcId="{6649A33C-8CA9-6F43-A2DD-3F993AA5E0A0}" destId="{71AC4F40-45CE-6246-89DE-1B4A9D64C4A9}" srcOrd="0" destOrd="5" presId="urn:microsoft.com/office/officeart/2005/8/layout/process3"/>
    <dgm:cxn modelId="{25494BC5-96BB-C84A-9CD2-0F9A6981B6A8}" srcId="{5FDAC862-2C60-4F4E-96D3-1FD3A6A5067C}" destId="{E95D1073-F5A7-9640-A46D-68B33BA4EA74}" srcOrd="1" destOrd="0" parTransId="{DCB63B25-F169-4048-9B6B-4AA018D6F5CA}" sibTransId="{E55D40CB-E753-8440-B907-2C2601570FDB}"/>
    <dgm:cxn modelId="{2A79F9CB-E85A-F54E-B11B-7B0B3DCDB2D3}" srcId="{E95D1073-F5A7-9640-A46D-68B33BA4EA74}" destId="{3164B1C8-C6EF-2A41-8129-CD515F660392}" srcOrd="2" destOrd="0" parTransId="{A1A29274-1093-1E40-B78F-9DAE42FFDB5D}" sibTransId="{96401F4C-E329-0649-B0AA-5A12065E5BBC}"/>
    <dgm:cxn modelId="{6F8EC1CD-5524-CE4A-8E2F-69607AD86116}" type="presOf" srcId="{89D3920B-9300-2E45-85C1-09037394B835}" destId="{8041DF4B-D6C9-B945-BD2F-5716134ACD0E}" srcOrd="0" destOrd="0" presId="urn:microsoft.com/office/officeart/2005/8/layout/process3"/>
    <dgm:cxn modelId="{8D293DD2-7CA5-F04E-BCB0-86AB84F19D50}" type="presOf" srcId="{152F2C58-538D-FA48-8707-2C5834FE877E}" destId="{5009D160-36C7-2642-B9C3-6B2E2E0FE420}" srcOrd="0" destOrd="6" presId="urn:microsoft.com/office/officeart/2005/8/layout/process3"/>
    <dgm:cxn modelId="{BF286FD4-3606-9A40-9932-B0059A3A289E}" srcId="{5FDAC862-2C60-4F4E-96D3-1FD3A6A5067C}" destId="{B1D6D159-34DF-6C46-B343-E409EE866A73}" srcOrd="2" destOrd="0" parTransId="{44CC57CC-2987-2D42-B60A-13AA9DECD7B6}" sibTransId="{FB9971AC-73D9-7340-9879-6C8CDCAC436E}"/>
    <dgm:cxn modelId="{ABB9E4DD-2CA9-4C49-A7FE-8AD6A2F3765F}" srcId="{4C472A8C-CF54-4E42-97C7-26A105E805EB}" destId="{2FD75964-C6A1-7C44-A4E1-788F685E8AC9}" srcOrd="5" destOrd="0" parTransId="{57F8D432-5821-0546-9D59-69B19DD1A727}" sibTransId="{272B18F9-5442-0947-A054-98D0E843E081}"/>
    <dgm:cxn modelId="{786737E0-491A-D64C-8919-8E5C1D2BD498}" type="presOf" srcId="{C175063E-49A6-5A4D-AEF7-88DF3B2E7AF0}" destId="{20D240AE-716F-C144-B622-DC4072D9CE2C}" srcOrd="0" destOrd="1" presId="urn:microsoft.com/office/officeart/2005/8/layout/process3"/>
    <dgm:cxn modelId="{7DCB1AE3-8993-9342-B756-1A2A8B6D4C31}" srcId="{4C472A8C-CF54-4E42-97C7-26A105E805EB}" destId="{20C12116-8EB5-484C-835C-135FE00ACA52}" srcOrd="6" destOrd="0" parTransId="{0EBE04E6-11A6-3845-8071-53B51FB7C616}" sibTransId="{EDA8FEC3-0ACA-B74E-A198-D9EB811BE2B4}"/>
    <dgm:cxn modelId="{9F9BD4EE-6D9A-B543-A234-2392FD9683C0}" type="presOf" srcId="{ECC43107-B6A9-5D48-ACCC-411E709E7F18}" destId="{20D240AE-716F-C144-B622-DC4072D9CE2C}" srcOrd="0" destOrd="5" presId="urn:microsoft.com/office/officeart/2005/8/layout/process3"/>
    <dgm:cxn modelId="{9C6240EF-85E0-234B-9A45-4F2606B4B8FD}" type="presOf" srcId="{67760AED-9044-4842-A3AE-61CEA8AB5DED}" destId="{71AC4F40-45CE-6246-89DE-1B4A9D64C4A9}" srcOrd="0" destOrd="4" presId="urn:microsoft.com/office/officeart/2005/8/layout/process3"/>
    <dgm:cxn modelId="{9F8919F2-7EAE-464C-97CC-1AC8E5B0B0DE}" type="presOf" srcId="{851F40D5-2339-094A-9A63-93118671959C}" destId="{71AC4F40-45CE-6246-89DE-1B4A9D64C4A9}" srcOrd="0" destOrd="3" presId="urn:microsoft.com/office/officeart/2005/8/layout/process3"/>
    <dgm:cxn modelId="{DB551CF4-C65B-304F-BCB4-77A08B4595DA}" type="presOf" srcId="{F59D0DE5-19EB-C54F-A8B1-676C12A47A63}" destId="{5009D160-36C7-2642-B9C3-6B2E2E0FE420}" srcOrd="0" destOrd="3" presId="urn:microsoft.com/office/officeart/2005/8/layout/process3"/>
    <dgm:cxn modelId="{C0A81EF4-63F4-DB48-B486-7E245B63F599}" type="presOf" srcId="{4C472A8C-CF54-4E42-97C7-26A105E805EB}" destId="{D31F421C-C53A-8547-8C24-0E7F53485BD0}" srcOrd="0" destOrd="0" presId="urn:microsoft.com/office/officeart/2005/8/layout/process3"/>
    <dgm:cxn modelId="{767637F7-A797-FB4D-B936-41920498710F}" type="presOf" srcId="{EA6A55D9-FBDB-1F4F-81E5-3C7C9FC7E8EB}" destId="{5009D160-36C7-2642-B9C3-6B2E2E0FE420}" srcOrd="0" destOrd="2" presId="urn:microsoft.com/office/officeart/2005/8/layout/process3"/>
    <dgm:cxn modelId="{D45C5813-99BD-0045-8812-559BA69D683D}" type="presParOf" srcId="{E6F48516-4F46-7745-AFD3-7E49CD880BCB}" destId="{14113CD5-238D-F449-8A66-6ED5D97137F9}" srcOrd="0" destOrd="0" presId="urn:microsoft.com/office/officeart/2005/8/layout/process3"/>
    <dgm:cxn modelId="{52AE4982-3677-5342-872C-7DDD9DC99854}" type="presParOf" srcId="{14113CD5-238D-F449-8A66-6ED5D97137F9}" destId="{D31F421C-C53A-8547-8C24-0E7F53485BD0}" srcOrd="0" destOrd="0" presId="urn:microsoft.com/office/officeart/2005/8/layout/process3"/>
    <dgm:cxn modelId="{589EE127-3ABE-4444-A065-1D95F3C64C44}" type="presParOf" srcId="{14113CD5-238D-F449-8A66-6ED5D97137F9}" destId="{10856C21-6CA8-1A48-B5BB-D255BF7988CC}" srcOrd="1" destOrd="0" presId="urn:microsoft.com/office/officeart/2005/8/layout/process3"/>
    <dgm:cxn modelId="{4EAB0D29-6A68-BB49-B966-9280A3333F40}" type="presParOf" srcId="{14113CD5-238D-F449-8A66-6ED5D97137F9}" destId="{5009D160-36C7-2642-B9C3-6B2E2E0FE420}" srcOrd="2" destOrd="0" presId="urn:microsoft.com/office/officeart/2005/8/layout/process3"/>
    <dgm:cxn modelId="{1E448F74-8064-2C44-A6E4-F85EAAD2CB05}" type="presParOf" srcId="{E6F48516-4F46-7745-AFD3-7E49CD880BCB}" destId="{8041DF4B-D6C9-B945-BD2F-5716134ACD0E}" srcOrd="1" destOrd="0" presId="urn:microsoft.com/office/officeart/2005/8/layout/process3"/>
    <dgm:cxn modelId="{26F10D2B-53B6-3C4E-8CA6-4F83FF7655D4}" type="presParOf" srcId="{8041DF4B-D6C9-B945-BD2F-5716134ACD0E}" destId="{D9C4BD65-1BFA-6748-BE41-662F7EC33D0A}" srcOrd="0" destOrd="0" presId="urn:microsoft.com/office/officeart/2005/8/layout/process3"/>
    <dgm:cxn modelId="{1D323FC2-CDB6-3544-9BBA-4BD4E979EA14}" type="presParOf" srcId="{E6F48516-4F46-7745-AFD3-7E49CD880BCB}" destId="{C77A737A-0C5B-BF4B-B5BA-D5E17B8ECC5B}" srcOrd="2" destOrd="0" presId="urn:microsoft.com/office/officeart/2005/8/layout/process3"/>
    <dgm:cxn modelId="{AE05BDC5-C9DC-9541-BCA3-33BBC9E341C0}" type="presParOf" srcId="{C77A737A-0C5B-BF4B-B5BA-D5E17B8ECC5B}" destId="{71D86F67-9A74-FB4F-8C3B-3E2029C272B7}" srcOrd="0" destOrd="0" presId="urn:microsoft.com/office/officeart/2005/8/layout/process3"/>
    <dgm:cxn modelId="{1FF02131-4500-2C42-8B4D-34B3E5E00CD7}" type="presParOf" srcId="{C77A737A-0C5B-BF4B-B5BA-D5E17B8ECC5B}" destId="{B6298300-BD6E-AF46-A75E-B5D6D7EBC83C}" srcOrd="1" destOrd="0" presId="urn:microsoft.com/office/officeart/2005/8/layout/process3"/>
    <dgm:cxn modelId="{20AECE8C-DCBC-3146-88FE-F2FC0E851705}" type="presParOf" srcId="{C77A737A-0C5B-BF4B-B5BA-D5E17B8ECC5B}" destId="{20D240AE-716F-C144-B622-DC4072D9CE2C}" srcOrd="2" destOrd="0" presId="urn:microsoft.com/office/officeart/2005/8/layout/process3"/>
    <dgm:cxn modelId="{FCD9EDE2-77C7-6A48-B215-ED5E48BA02E1}" type="presParOf" srcId="{E6F48516-4F46-7745-AFD3-7E49CD880BCB}" destId="{8B685E03-E303-404D-A361-814B3BD90993}" srcOrd="3" destOrd="0" presId="urn:microsoft.com/office/officeart/2005/8/layout/process3"/>
    <dgm:cxn modelId="{011FA786-4E45-ED46-8069-C970B9CFDC78}" type="presParOf" srcId="{8B685E03-E303-404D-A361-814B3BD90993}" destId="{68D61A83-C69F-7E46-BEEB-1E73BEC73DB1}" srcOrd="0" destOrd="0" presId="urn:microsoft.com/office/officeart/2005/8/layout/process3"/>
    <dgm:cxn modelId="{C8D9F717-1E10-F146-9844-18CB31C968D6}" type="presParOf" srcId="{E6F48516-4F46-7745-AFD3-7E49CD880BCB}" destId="{E003DBAF-0538-0943-A95E-15B379C9A61B}" srcOrd="4" destOrd="0" presId="urn:microsoft.com/office/officeart/2005/8/layout/process3"/>
    <dgm:cxn modelId="{C99D50E7-5D1D-7040-B243-AD6CC3FD6858}" type="presParOf" srcId="{E003DBAF-0538-0943-A95E-15B379C9A61B}" destId="{0198A377-8017-4F4A-B80C-2CD6DDA58276}" srcOrd="0" destOrd="0" presId="urn:microsoft.com/office/officeart/2005/8/layout/process3"/>
    <dgm:cxn modelId="{5143E0B0-736F-B94A-A334-2C0C0E2EAB78}" type="presParOf" srcId="{E003DBAF-0538-0943-A95E-15B379C9A61B}" destId="{6D27D4A8-1BDD-4E4D-AA67-BB878A81EEBB}" srcOrd="1" destOrd="0" presId="urn:microsoft.com/office/officeart/2005/8/layout/process3"/>
    <dgm:cxn modelId="{DBE57721-A95C-0848-9C97-8B9737839D77}" type="presParOf" srcId="{E003DBAF-0538-0943-A95E-15B379C9A61B}" destId="{71AC4F40-45CE-6246-89DE-1B4A9D64C4A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AD6BE-4E27-DB41-8EC8-F38A4CCBF1F4}">
      <dsp:nvSpPr>
        <dsp:cNvPr id="0" name=""/>
        <dsp:cNvSpPr/>
      </dsp:nvSpPr>
      <dsp:spPr>
        <a:xfrm>
          <a:off x="0" y="928903"/>
          <a:ext cx="11089232" cy="1238537"/>
        </a:xfrm>
        <a:prstGeom prst="notchedRightArrow">
          <a:avLst/>
        </a:prstGeom>
        <a:gradFill flip="none" rotWithShape="1">
          <a:gsLst>
            <a:gs pos="0">
              <a:schemeClr val="bg1"/>
            </a:gs>
            <a:gs pos="50000">
              <a:schemeClr val="accent1">
                <a:tint val="40000"/>
                <a:hueOff val="0"/>
                <a:satOff val="0"/>
                <a:lumOff val="0"/>
                <a:shade val="67500"/>
                <a:satMod val="115000"/>
              </a:schemeClr>
            </a:gs>
            <a:gs pos="100000">
              <a:srgbClr val="00B050"/>
            </a:gs>
          </a:gsLst>
          <a:lin ang="0" scaled="1"/>
          <a:tileRect/>
        </a:gradFill>
        <a:ln>
          <a:noFill/>
        </a:ln>
        <a:effectLst/>
      </dsp:spPr>
      <dsp:style>
        <a:lnRef idx="0">
          <a:scrgbClr r="0" g="0" b="0"/>
        </a:lnRef>
        <a:fillRef idx="1">
          <a:scrgbClr r="0" g="0" b="0"/>
        </a:fillRef>
        <a:effectRef idx="0">
          <a:scrgbClr r="0" g="0" b="0"/>
        </a:effectRef>
        <a:fontRef idx="minor"/>
      </dsp:style>
    </dsp:sp>
    <dsp:sp modelId="{633EE375-A66A-0145-8049-79DE5AEAFB4D}">
      <dsp:nvSpPr>
        <dsp:cNvPr id="0" name=""/>
        <dsp:cNvSpPr/>
      </dsp:nvSpPr>
      <dsp:spPr>
        <a:xfrm>
          <a:off x="1977" y="0"/>
          <a:ext cx="2334261"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marL="0" lvl="0" indent="0" algn="l" defTabSz="889000">
            <a:lnSpc>
              <a:spcPct val="90000"/>
            </a:lnSpc>
            <a:spcBef>
              <a:spcPct val="0"/>
            </a:spcBef>
            <a:spcAft>
              <a:spcPct val="35000"/>
            </a:spcAft>
            <a:buNone/>
          </a:pPr>
          <a:r>
            <a:rPr lang="en-GB" sz="2000" b="1" kern="1200" dirty="0">
              <a:solidFill>
                <a:srgbClr val="FF0000"/>
              </a:solidFill>
            </a:rPr>
            <a:t>Project accepted by EC</a:t>
          </a:r>
        </a:p>
        <a:p>
          <a:pPr marL="114300" lvl="1" indent="-114300" algn="l" defTabSz="622300">
            <a:lnSpc>
              <a:spcPct val="90000"/>
            </a:lnSpc>
            <a:spcBef>
              <a:spcPct val="0"/>
            </a:spcBef>
            <a:spcAft>
              <a:spcPct val="15000"/>
            </a:spcAft>
            <a:buNone/>
          </a:pPr>
          <a:r>
            <a:rPr lang="en-GB" sz="1400" b="1" kern="1200" dirty="0"/>
            <a:t>Jan 18, 2022</a:t>
          </a:r>
        </a:p>
      </dsp:txBody>
      <dsp:txXfrm>
        <a:off x="1977" y="0"/>
        <a:ext cx="2334261" cy="1238537"/>
      </dsp:txXfrm>
    </dsp:sp>
    <dsp:sp modelId="{20108BF2-43F5-C141-85FD-E7C33B6D2B09}">
      <dsp:nvSpPr>
        <dsp:cNvPr id="0" name=""/>
        <dsp:cNvSpPr/>
      </dsp:nvSpPr>
      <dsp:spPr>
        <a:xfrm>
          <a:off x="1014290" y="1393354"/>
          <a:ext cx="309634" cy="309634"/>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454F50-35F6-F04C-A2E0-FEF00403DA23}">
      <dsp:nvSpPr>
        <dsp:cNvPr id="0" name=""/>
        <dsp:cNvSpPr/>
      </dsp:nvSpPr>
      <dsp:spPr>
        <a:xfrm>
          <a:off x="2452952" y="1857806"/>
          <a:ext cx="2623430"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GB" sz="2000" kern="1200" dirty="0"/>
            <a:t>Preparation of </a:t>
          </a:r>
        </a:p>
        <a:p>
          <a:pPr marL="0" lvl="0" indent="0" algn="l" defTabSz="889000">
            <a:lnSpc>
              <a:spcPct val="90000"/>
            </a:lnSpc>
            <a:spcBef>
              <a:spcPct val="0"/>
            </a:spcBef>
            <a:spcAft>
              <a:spcPct val="35000"/>
            </a:spcAft>
            <a:buNone/>
          </a:pPr>
          <a:r>
            <a:rPr lang="en-GB" sz="2000" kern="1200" dirty="0"/>
            <a:t>GA, CA, signatures</a:t>
          </a:r>
        </a:p>
        <a:p>
          <a:pPr marL="114300" lvl="1" indent="-114300" algn="l" defTabSz="622300">
            <a:lnSpc>
              <a:spcPct val="90000"/>
            </a:lnSpc>
            <a:spcBef>
              <a:spcPct val="0"/>
            </a:spcBef>
            <a:spcAft>
              <a:spcPct val="15000"/>
            </a:spcAft>
            <a:buNone/>
          </a:pPr>
          <a:r>
            <a:rPr lang="en-GB" sz="1400" kern="1200" dirty="0"/>
            <a:t>Feb-May, 2022</a:t>
          </a:r>
        </a:p>
      </dsp:txBody>
      <dsp:txXfrm>
        <a:off x="2452952" y="1857806"/>
        <a:ext cx="2623430" cy="1238537"/>
      </dsp:txXfrm>
    </dsp:sp>
    <dsp:sp modelId="{EEB76947-583F-4A48-ACE0-25D3CEB95F1D}">
      <dsp:nvSpPr>
        <dsp:cNvPr id="0" name=""/>
        <dsp:cNvSpPr/>
      </dsp:nvSpPr>
      <dsp:spPr>
        <a:xfrm>
          <a:off x="3609849" y="1393354"/>
          <a:ext cx="309634" cy="309634"/>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397F89-4E42-1E47-9B02-91A6D1FB1CFD}">
      <dsp:nvSpPr>
        <dsp:cNvPr id="0" name=""/>
        <dsp:cNvSpPr/>
      </dsp:nvSpPr>
      <dsp:spPr>
        <a:xfrm>
          <a:off x="5193095" y="0"/>
          <a:ext cx="2334261"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1">
          <a:noAutofit/>
        </a:bodyPr>
        <a:lstStyle/>
        <a:p>
          <a:pPr marL="0" lvl="0" indent="0" algn="l" defTabSz="889000">
            <a:lnSpc>
              <a:spcPct val="90000"/>
            </a:lnSpc>
            <a:spcBef>
              <a:spcPct val="0"/>
            </a:spcBef>
            <a:spcAft>
              <a:spcPct val="35000"/>
            </a:spcAft>
            <a:buNone/>
          </a:pPr>
          <a:r>
            <a:rPr lang="en-GB" sz="2000" b="1" kern="1200" dirty="0">
              <a:solidFill>
                <a:srgbClr val="00B050"/>
              </a:solidFill>
            </a:rPr>
            <a:t>Project start-up</a:t>
          </a:r>
        </a:p>
        <a:p>
          <a:pPr marL="114300" lvl="1" indent="-114300" algn="l" defTabSz="622300">
            <a:lnSpc>
              <a:spcPct val="90000"/>
            </a:lnSpc>
            <a:spcBef>
              <a:spcPct val="0"/>
            </a:spcBef>
            <a:spcAft>
              <a:spcPct val="15000"/>
            </a:spcAft>
            <a:buFontTx/>
            <a:buNone/>
          </a:pPr>
          <a:r>
            <a:rPr lang="en-GB" sz="1400" b="1" kern="1200" dirty="0"/>
            <a:t>September 1, 2022</a:t>
          </a:r>
        </a:p>
      </dsp:txBody>
      <dsp:txXfrm>
        <a:off x="5193095" y="0"/>
        <a:ext cx="2334261" cy="1238537"/>
      </dsp:txXfrm>
    </dsp:sp>
    <dsp:sp modelId="{4AFA4EBA-E9EC-5A4C-BC5D-661F97ACAA25}">
      <dsp:nvSpPr>
        <dsp:cNvPr id="0" name=""/>
        <dsp:cNvSpPr/>
      </dsp:nvSpPr>
      <dsp:spPr>
        <a:xfrm>
          <a:off x="6205408" y="1393354"/>
          <a:ext cx="309634" cy="309634"/>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7A4F7A-45EE-DC48-8114-0E15579519A0}">
      <dsp:nvSpPr>
        <dsp:cNvPr id="0" name=""/>
        <dsp:cNvSpPr/>
      </dsp:nvSpPr>
      <dsp:spPr>
        <a:xfrm>
          <a:off x="7644069" y="1857806"/>
          <a:ext cx="2334261" cy="1238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1">
          <a:noAutofit/>
        </a:bodyPr>
        <a:lstStyle/>
        <a:p>
          <a:pPr marL="0" lvl="0" indent="0" algn="l" defTabSz="889000">
            <a:lnSpc>
              <a:spcPct val="90000"/>
            </a:lnSpc>
            <a:spcBef>
              <a:spcPct val="0"/>
            </a:spcBef>
            <a:spcAft>
              <a:spcPct val="35000"/>
            </a:spcAft>
            <a:buNone/>
          </a:pPr>
          <a:r>
            <a:rPr lang="en-GB" sz="2000" b="1" kern="1200" dirty="0">
              <a:solidFill>
                <a:srgbClr val="941100"/>
              </a:solidFill>
            </a:rPr>
            <a:t>Kick-off Meeting</a:t>
          </a:r>
        </a:p>
        <a:p>
          <a:pPr marL="114300" lvl="1" indent="-114300" algn="l" defTabSz="622300">
            <a:lnSpc>
              <a:spcPct val="90000"/>
            </a:lnSpc>
            <a:spcBef>
              <a:spcPct val="0"/>
            </a:spcBef>
            <a:spcAft>
              <a:spcPct val="15000"/>
            </a:spcAft>
            <a:buNone/>
          </a:pPr>
          <a:r>
            <a:rPr lang="en-GB" sz="1400" b="1" kern="1200" dirty="0">
              <a:solidFill>
                <a:srgbClr val="941100"/>
              </a:solidFill>
            </a:rPr>
            <a:t>October 3-5, 2022</a:t>
          </a:r>
        </a:p>
      </dsp:txBody>
      <dsp:txXfrm>
        <a:off x="7644069" y="1857806"/>
        <a:ext cx="2334261" cy="1238537"/>
      </dsp:txXfrm>
    </dsp:sp>
    <dsp:sp modelId="{E88E3EF2-DFA9-AB43-BD5F-53ECB46D9D7E}">
      <dsp:nvSpPr>
        <dsp:cNvPr id="0" name=""/>
        <dsp:cNvSpPr/>
      </dsp:nvSpPr>
      <dsp:spPr>
        <a:xfrm>
          <a:off x="8656383" y="1393354"/>
          <a:ext cx="309634" cy="309634"/>
        </a:xfrm>
        <a:prstGeom prst="ellipse">
          <a:avLst/>
        </a:prstGeom>
        <a:solidFill>
          <a:srgbClr val="9411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374EDC-9910-D546-9AF0-15CD8F16182F}">
      <dsp:nvSpPr>
        <dsp:cNvPr id="0" name=""/>
        <dsp:cNvSpPr/>
      </dsp:nvSpPr>
      <dsp:spPr>
        <a:xfrm rot="5400000">
          <a:off x="906129" y="1191315"/>
          <a:ext cx="1053615" cy="1199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0A194C-B8D0-3F44-B9FB-52DF48E68411}">
      <dsp:nvSpPr>
        <dsp:cNvPr id="0" name=""/>
        <dsp:cNvSpPr/>
      </dsp:nvSpPr>
      <dsp:spPr>
        <a:xfrm>
          <a:off x="316490" y="23361"/>
          <a:ext cx="1773668" cy="12415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WP/Project</a:t>
          </a:r>
        </a:p>
      </dsp:txBody>
      <dsp:txXfrm>
        <a:off x="377106" y="83977"/>
        <a:ext cx="1652436" cy="1120278"/>
      </dsp:txXfrm>
    </dsp:sp>
    <dsp:sp modelId="{5CC6D2A4-822B-DB4A-B359-126822B1B510}">
      <dsp:nvSpPr>
        <dsp:cNvPr id="0" name=""/>
        <dsp:cNvSpPr/>
      </dsp:nvSpPr>
      <dsp:spPr>
        <a:xfrm>
          <a:off x="2160234" y="144015"/>
          <a:ext cx="6003182" cy="1003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solidFill>
                <a:srgbClr val="FF0000"/>
              </a:solidFill>
            </a:rPr>
            <a:t>Entry Application Form(EAF)</a:t>
          </a:r>
          <a:r>
            <a:rPr lang="en-GB" sz="1500" kern="1200" dirty="0"/>
            <a:t> in the Web page (per WP or project?)</a:t>
          </a:r>
        </a:p>
        <a:p>
          <a:pPr marL="114300" lvl="1" indent="-114300" algn="l" defTabSz="666750">
            <a:lnSpc>
              <a:spcPct val="90000"/>
            </a:lnSpc>
            <a:spcBef>
              <a:spcPct val="0"/>
            </a:spcBef>
            <a:spcAft>
              <a:spcPct val="15000"/>
            </a:spcAft>
            <a:buChar char="•"/>
          </a:pPr>
          <a:r>
            <a:rPr lang="en-GB" sz="1500" kern="1200" dirty="0"/>
            <a:t>General description of the project: scientific interest, wished WP/Task/Facility, user team, dates </a:t>
          </a:r>
        </a:p>
        <a:p>
          <a:pPr marL="114300" lvl="1" indent="-114300" algn="l" defTabSz="666750">
            <a:lnSpc>
              <a:spcPct val="90000"/>
            </a:lnSpc>
            <a:spcBef>
              <a:spcPct val="0"/>
            </a:spcBef>
            <a:spcAft>
              <a:spcPct val="15000"/>
            </a:spcAft>
            <a:buChar char="•"/>
          </a:pPr>
          <a:r>
            <a:rPr lang="en-GB" sz="1500" kern="1200" dirty="0"/>
            <a:t>The form is received by the WP/Task via e-mail</a:t>
          </a:r>
        </a:p>
      </dsp:txBody>
      <dsp:txXfrm>
        <a:off x="2160234" y="144015"/>
        <a:ext cx="6003182" cy="1003443"/>
      </dsp:txXfrm>
    </dsp:sp>
    <dsp:sp modelId="{DE17E055-85FC-F247-96A6-7EF06531D571}">
      <dsp:nvSpPr>
        <dsp:cNvPr id="0" name=""/>
        <dsp:cNvSpPr/>
      </dsp:nvSpPr>
      <dsp:spPr>
        <a:xfrm rot="5400000">
          <a:off x="2772071" y="2585940"/>
          <a:ext cx="1053615" cy="1199504"/>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BB8E6C-EAF2-B248-A4C1-D2D93ABD7B56}">
      <dsp:nvSpPr>
        <dsp:cNvPr id="0" name=""/>
        <dsp:cNvSpPr/>
      </dsp:nvSpPr>
      <dsp:spPr>
        <a:xfrm>
          <a:off x="2117864" y="1381200"/>
          <a:ext cx="1773668" cy="12415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Task</a:t>
          </a:r>
        </a:p>
      </dsp:txBody>
      <dsp:txXfrm>
        <a:off x="2178480" y="1441816"/>
        <a:ext cx="1652436" cy="1120278"/>
      </dsp:txXfrm>
    </dsp:sp>
    <dsp:sp modelId="{8DD08FCB-EA98-F942-A386-6A3BDF9655B3}">
      <dsp:nvSpPr>
        <dsp:cNvPr id="0" name=""/>
        <dsp:cNvSpPr/>
      </dsp:nvSpPr>
      <dsp:spPr>
        <a:xfrm>
          <a:off x="4346072" y="1500239"/>
          <a:ext cx="4390286" cy="1003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Review, verify validity of the proposed Facility</a:t>
          </a:r>
        </a:p>
        <a:p>
          <a:pPr marL="114300" lvl="1" indent="-114300" algn="l" defTabSz="666750">
            <a:lnSpc>
              <a:spcPct val="90000"/>
            </a:lnSpc>
            <a:spcBef>
              <a:spcPct val="0"/>
            </a:spcBef>
            <a:spcAft>
              <a:spcPct val="15000"/>
            </a:spcAft>
            <a:buChar char="•"/>
          </a:pPr>
          <a:r>
            <a:rPr lang="en-GB" sz="1500" kern="1200" dirty="0"/>
            <a:t>Discuss at the task level – USP</a:t>
          </a:r>
        </a:p>
        <a:p>
          <a:pPr marL="114300" lvl="1" indent="-114300" algn="l" defTabSz="666750">
            <a:lnSpc>
              <a:spcPct val="90000"/>
            </a:lnSpc>
            <a:spcBef>
              <a:spcPct val="0"/>
            </a:spcBef>
            <a:spcAft>
              <a:spcPct val="15000"/>
            </a:spcAft>
            <a:buChar char="•"/>
          </a:pPr>
          <a:r>
            <a:rPr lang="en-GB" sz="1500" kern="1200" dirty="0"/>
            <a:t>Assign to FC</a:t>
          </a:r>
        </a:p>
      </dsp:txBody>
      <dsp:txXfrm>
        <a:off x="4346072" y="1500239"/>
        <a:ext cx="4390286" cy="1003443"/>
      </dsp:txXfrm>
    </dsp:sp>
    <dsp:sp modelId="{FFA0C936-442F-EF42-AD4C-57970ABE7D5C}">
      <dsp:nvSpPr>
        <dsp:cNvPr id="0" name=""/>
        <dsp:cNvSpPr/>
      </dsp:nvSpPr>
      <dsp:spPr>
        <a:xfrm>
          <a:off x="4601469" y="2809955"/>
          <a:ext cx="1773668" cy="1241510"/>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Facility</a:t>
          </a:r>
        </a:p>
      </dsp:txBody>
      <dsp:txXfrm>
        <a:off x="4662085" y="2870571"/>
        <a:ext cx="1652436" cy="1120278"/>
      </dsp:txXfrm>
    </dsp:sp>
    <dsp:sp modelId="{A8490EFD-A15F-4840-A195-F3CA6E27CAB8}">
      <dsp:nvSpPr>
        <dsp:cNvPr id="0" name=""/>
        <dsp:cNvSpPr/>
      </dsp:nvSpPr>
      <dsp:spPr>
        <a:xfrm>
          <a:off x="6246917" y="2939126"/>
          <a:ext cx="4770306" cy="1003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Complete EAF with other documents (safety, </a:t>
          </a:r>
          <a:r>
            <a:rPr lang="en-GB" sz="1500" kern="1200" dirty="0" err="1"/>
            <a:t>acess</a:t>
          </a:r>
          <a:r>
            <a:rPr lang="en-GB" sz="1500" kern="1200" dirty="0"/>
            <a:t>, ...) needed by the Facility </a:t>
          </a:r>
          <a:r>
            <a:rPr lang="en-GB" sz="1500" kern="1200" dirty="0">
              <a:sym typeface="Wingdings" pitchFamily="2" charset="2"/>
            </a:rPr>
            <a:t> </a:t>
          </a:r>
          <a:r>
            <a:rPr lang="en-GB" sz="1500" b="1" kern="1200" dirty="0">
              <a:solidFill>
                <a:srgbClr val="FF0000"/>
              </a:solidFill>
              <a:sym typeface="Wingdings" pitchFamily="2" charset="2"/>
            </a:rPr>
            <a:t>Final Application Form (FAF)</a:t>
          </a:r>
          <a:endParaRPr lang="en-GB" sz="1500" b="1" kern="1200" dirty="0">
            <a:solidFill>
              <a:srgbClr val="FF0000"/>
            </a:solidFill>
          </a:endParaRPr>
        </a:p>
        <a:p>
          <a:pPr marL="114300" lvl="1" indent="-114300" algn="l" defTabSz="666750">
            <a:lnSpc>
              <a:spcPct val="90000"/>
            </a:lnSpc>
            <a:spcBef>
              <a:spcPct val="0"/>
            </a:spcBef>
            <a:spcAft>
              <a:spcPct val="15000"/>
            </a:spcAft>
            <a:buChar char="•"/>
          </a:pPr>
          <a:r>
            <a:rPr lang="en-GB" sz="1500" kern="1200" dirty="0"/>
            <a:t>Accept request, schedule/funds</a:t>
          </a:r>
        </a:p>
      </dsp:txBody>
      <dsp:txXfrm>
        <a:off x="6246917" y="2939126"/>
        <a:ext cx="4770306" cy="1003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56C21-6CA8-1A48-B5BB-D255BF7988CC}">
      <dsp:nvSpPr>
        <dsp:cNvPr id="0" name=""/>
        <dsp:cNvSpPr/>
      </dsp:nvSpPr>
      <dsp:spPr>
        <a:xfrm>
          <a:off x="5658" y="684256"/>
          <a:ext cx="2572603"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Facility</a:t>
          </a:r>
        </a:p>
      </dsp:txBody>
      <dsp:txXfrm>
        <a:off x="5658" y="684256"/>
        <a:ext cx="2572603" cy="432000"/>
      </dsp:txXfrm>
    </dsp:sp>
    <dsp:sp modelId="{5009D160-36C7-2642-B9C3-6B2E2E0FE420}">
      <dsp:nvSpPr>
        <dsp:cNvPr id="0" name=""/>
        <dsp:cNvSpPr/>
      </dsp:nvSpPr>
      <dsp:spPr>
        <a:xfrm>
          <a:off x="532576" y="1116256"/>
          <a:ext cx="2572603" cy="280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Implementation of TNA</a:t>
          </a:r>
        </a:p>
        <a:p>
          <a:pPr marL="228600" lvl="2" indent="-114300" algn="l" defTabSz="666750">
            <a:lnSpc>
              <a:spcPct val="90000"/>
            </a:lnSpc>
            <a:spcBef>
              <a:spcPct val="0"/>
            </a:spcBef>
            <a:spcAft>
              <a:spcPct val="15000"/>
            </a:spcAft>
            <a:buChar char="•"/>
          </a:pPr>
          <a:r>
            <a:rPr lang="en-GB" sz="1500" kern="1200" dirty="0"/>
            <a:t>Local USP</a:t>
          </a:r>
        </a:p>
        <a:p>
          <a:pPr marL="228600" lvl="2" indent="-114300" algn="l" defTabSz="666750">
            <a:lnSpc>
              <a:spcPct val="90000"/>
            </a:lnSpc>
            <a:spcBef>
              <a:spcPct val="0"/>
            </a:spcBef>
            <a:spcAft>
              <a:spcPct val="15000"/>
            </a:spcAft>
            <a:buChar char="•"/>
          </a:pPr>
          <a:r>
            <a:rPr lang="en-GB" sz="1500" kern="1200" dirty="0"/>
            <a:t>User support</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a:t>Implementation of Service Improvements</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a:t>Budget follow-up</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a:t>Report on TNA status/usage</a:t>
          </a:r>
        </a:p>
      </dsp:txBody>
      <dsp:txXfrm>
        <a:off x="607925" y="1191605"/>
        <a:ext cx="2421905" cy="2657302"/>
      </dsp:txXfrm>
    </dsp:sp>
    <dsp:sp modelId="{8041DF4B-D6C9-B945-BD2F-5716134ACD0E}">
      <dsp:nvSpPr>
        <dsp:cNvPr id="0" name=""/>
        <dsp:cNvSpPr/>
      </dsp:nvSpPr>
      <dsp:spPr>
        <a:xfrm>
          <a:off x="2968259" y="580004"/>
          <a:ext cx="826794" cy="640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968259" y="708105"/>
        <a:ext cx="634643" cy="384301"/>
      </dsp:txXfrm>
    </dsp:sp>
    <dsp:sp modelId="{B6298300-BD6E-AF46-A75E-B5D6D7EBC83C}">
      <dsp:nvSpPr>
        <dsp:cNvPr id="0" name=""/>
        <dsp:cNvSpPr/>
      </dsp:nvSpPr>
      <dsp:spPr>
        <a:xfrm>
          <a:off x="4138251" y="684256"/>
          <a:ext cx="2572603"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Task</a:t>
          </a:r>
        </a:p>
      </dsp:txBody>
      <dsp:txXfrm>
        <a:off x="4138251" y="684256"/>
        <a:ext cx="2572603" cy="432000"/>
      </dsp:txXfrm>
    </dsp:sp>
    <dsp:sp modelId="{20D240AE-716F-C144-B622-DC4072D9CE2C}">
      <dsp:nvSpPr>
        <dsp:cNvPr id="0" name=""/>
        <dsp:cNvSpPr/>
      </dsp:nvSpPr>
      <dsp:spPr>
        <a:xfrm>
          <a:off x="4665170" y="1116256"/>
          <a:ext cx="2572603" cy="280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Task activities</a:t>
          </a:r>
        </a:p>
        <a:p>
          <a:pPr marL="114300" lvl="1" indent="-114300" algn="l" defTabSz="666750">
            <a:lnSpc>
              <a:spcPct val="90000"/>
            </a:lnSpc>
            <a:spcBef>
              <a:spcPct val="0"/>
            </a:spcBef>
            <a:spcAft>
              <a:spcPct val="15000"/>
            </a:spcAft>
            <a:buChar char="•"/>
          </a:pPr>
          <a:r>
            <a:rPr lang="en-GB" sz="1500" kern="1200"/>
            <a:t>Follow-up of TNA &amp; Service Improvements</a:t>
          </a:r>
          <a:endParaRPr lang="en-GB" sz="1500" kern="1200" dirty="0"/>
        </a:p>
        <a:p>
          <a:pPr marL="114300" lvl="1" indent="-114300" algn="l" defTabSz="666750">
            <a:lnSpc>
              <a:spcPct val="90000"/>
            </a:lnSpc>
            <a:spcBef>
              <a:spcPct val="0"/>
            </a:spcBef>
            <a:spcAft>
              <a:spcPct val="15000"/>
            </a:spcAft>
            <a:buChar char="•"/>
          </a:pPr>
          <a:r>
            <a:rPr lang="en-GB" sz="1500" kern="1200"/>
            <a:t>User Selection Panel</a:t>
          </a:r>
          <a:endParaRPr lang="en-GB" sz="1500" kern="1200" dirty="0"/>
        </a:p>
        <a:p>
          <a:pPr marL="114300" lvl="1" indent="-114300" algn="l" defTabSz="666750">
            <a:lnSpc>
              <a:spcPct val="90000"/>
            </a:lnSpc>
            <a:spcBef>
              <a:spcPct val="0"/>
            </a:spcBef>
            <a:spcAft>
              <a:spcPct val="15000"/>
            </a:spcAft>
            <a:buChar char="•"/>
          </a:pPr>
          <a:r>
            <a:rPr lang="en-GB" sz="1500" kern="1200"/>
            <a:t>Deliverables</a:t>
          </a:r>
          <a:endParaRPr lang="en-GB" sz="1500" kern="1200" dirty="0"/>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a:t>Meetings with FC</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a:t>Report to WP</a:t>
          </a:r>
        </a:p>
        <a:p>
          <a:pPr marL="114300" lvl="1" indent="-114300" algn="l" defTabSz="666750">
            <a:lnSpc>
              <a:spcPct val="90000"/>
            </a:lnSpc>
            <a:spcBef>
              <a:spcPct val="0"/>
            </a:spcBef>
            <a:spcAft>
              <a:spcPct val="15000"/>
            </a:spcAft>
            <a:buChar char="•"/>
          </a:pPr>
          <a:endParaRPr lang="en-GB" sz="1500" kern="1200" dirty="0"/>
        </a:p>
      </dsp:txBody>
      <dsp:txXfrm>
        <a:off x="4740519" y="1191605"/>
        <a:ext cx="2421905" cy="2657302"/>
      </dsp:txXfrm>
    </dsp:sp>
    <dsp:sp modelId="{8B685E03-E303-404D-A361-814B3BD90993}">
      <dsp:nvSpPr>
        <dsp:cNvPr id="0" name=""/>
        <dsp:cNvSpPr/>
      </dsp:nvSpPr>
      <dsp:spPr>
        <a:xfrm>
          <a:off x="7100852" y="580004"/>
          <a:ext cx="826794" cy="6405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7100852" y="708105"/>
        <a:ext cx="634643" cy="384301"/>
      </dsp:txXfrm>
    </dsp:sp>
    <dsp:sp modelId="{6D27D4A8-1BDD-4E4D-AA67-BB878A81EEBB}">
      <dsp:nvSpPr>
        <dsp:cNvPr id="0" name=""/>
        <dsp:cNvSpPr/>
      </dsp:nvSpPr>
      <dsp:spPr>
        <a:xfrm>
          <a:off x="8270844" y="684256"/>
          <a:ext cx="2572603" cy="64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GB" sz="1500" kern="1200" dirty="0"/>
            <a:t>WP</a:t>
          </a:r>
        </a:p>
      </dsp:txBody>
      <dsp:txXfrm>
        <a:off x="8270844" y="684256"/>
        <a:ext cx="2572603" cy="432000"/>
      </dsp:txXfrm>
    </dsp:sp>
    <dsp:sp modelId="{71AC4F40-45CE-6246-89DE-1B4A9D64C4A9}">
      <dsp:nvSpPr>
        <dsp:cNvPr id="0" name=""/>
        <dsp:cNvSpPr/>
      </dsp:nvSpPr>
      <dsp:spPr>
        <a:xfrm>
          <a:off x="8797763" y="1116256"/>
          <a:ext cx="2572603" cy="2808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GB" sz="1500" kern="1200" dirty="0"/>
            <a:t>Follow-up of all tasks</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a:t>TL Meetings (/6w)</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a:t>WP Meetings (/6m)</a:t>
          </a:r>
        </a:p>
        <a:p>
          <a:pPr marL="114300" lvl="1" indent="-114300" algn="l" defTabSz="666750">
            <a:lnSpc>
              <a:spcPct val="90000"/>
            </a:lnSpc>
            <a:spcBef>
              <a:spcPct val="0"/>
            </a:spcBef>
            <a:spcAft>
              <a:spcPct val="15000"/>
            </a:spcAft>
            <a:buChar char="•"/>
          </a:pPr>
          <a:endParaRPr lang="en-GB" sz="1500" kern="1200" dirty="0"/>
        </a:p>
        <a:p>
          <a:pPr marL="114300" lvl="1" indent="-114300" algn="l" defTabSz="666750">
            <a:lnSpc>
              <a:spcPct val="90000"/>
            </a:lnSpc>
            <a:spcBef>
              <a:spcPct val="0"/>
            </a:spcBef>
            <a:spcAft>
              <a:spcPct val="15000"/>
            </a:spcAft>
            <a:buChar char="•"/>
          </a:pPr>
          <a:r>
            <a:rPr lang="en-GB" sz="1500" kern="1200" dirty="0"/>
            <a:t>Report/communication with the other WPs and  Project Management</a:t>
          </a:r>
        </a:p>
      </dsp:txBody>
      <dsp:txXfrm>
        <a:off x="8873112" y="1191605"/>
        <a:ext cx="2421905" cy="26573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CB0CAB-A528-CD45-8F12-922B94DEC18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7AD8C8-453F-104C-B81F-526301CF40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B72EAA-2733-D14F-950A-8F4240385864}" type="datetimeFigureOut">
              <a:rPr lang="en-US" smtClean="0"/>
              <a:t>9/5/22</a:t>
            </a:fld>
            <a:endParaRPr lang="en-US"/>
          </a:p>
        </p:txBody>
      </p:sp>
      <p:sp>
        <p:nvSpPr>
          <p:cNvPr id="4" name="Footer Placeholder 3">
            <a:extLst>
              <a:ext uri="{FF2B5EF4-FFF2-40B4-BE49-F238E27FC236}">
                <a16:creationId xmlns:a16="http://schemas.microsoft.com/office/drawing/2014/main" id="{24EBBD38-63DF-604F-9396-6BB8561251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5D48731-E0D0-B242-9967-4E9E135D8D3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59750F-00B8-E148-9878-D197EE9CB895}" type="slidenum">
              <a:rPr lang="en-US" smtClean="0"/>
              <a:t>‹#›</a:t>
            </a:fld>
            <a:endParaRPr lang="en-US"/>
          </a:p>
        </p:txBody>
      </p:sp>
    </p:spTree>
    <p:extLst>
      <p:ext uri="{BB962C8B-B14F-4D97-AF65-F5344CB8AC3E}">
        <p14:creationId xmlns:p14="http://schemas.microsoft.com/office/powerpoint/2010/main" val="2451300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D062E-52F7-A14D-A443-1F3854784447}" type="datetimeFigureOut">
              <a:rPr lang="en-US" smtClean="0"/>
              <a:t>9/5/22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B0EE9E-52B8-AA4F-8DD5-ED0FB4E5CBCC}" type="slidenum">
              <a:rPr lang="en-US" smtClean="0"/>
              <a:t>‹#›</a:t>
            </a:fld>
            <a:endParaRPr lang="en-US"/>
          </a:p>
        </p:txBody>
      </p:sp>
    </p:spTree>
    <p:extLst>
      <p:ext uri="{BB962C8B-B14F-4D97-AF65-F5344CB8AC3E}">
        <p14:creationId xmlns:p14="http://schemas.microsoft.com/office/powerpoint/2010/main" val="186429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p:bg>
      <p:bgPr>
        <a:gradFill flip="none" rotWithShape="1">
          <a:gsLst>
            <a:gs pos="68000">
              <a:schemeClr val="accent4">
                <a:lumMod val="40000"/>
                <a:lumOff val="60000"/>
              </a:schemeClr>
            </a:gs>
            <a:gs pos="0">
              <a:schemeClr val="accent4">
                <a:lumMod val="60000"/>
                <a:lumOff val="40000"/>
              </a:schemeClr>
            </a:gs>
            <a:gs pos="100000">
              <a:schemeClr val="accent4">
                <a:lumMod val="20000"/>
                <a:lumOff val="80000"/>
              </a:schemeClr>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6163"/>
            <a:ext cx="9144000" cy="2387600"/>
          </a:xfrm>
        </p:spPr>
        <p:txBody>
          <a:bodyPr anchor="b"/>
          <a:lstStyle>
            <a:lvl1pPr algn="ctr">
              <a:defRPr sz="6000">
                <a:latin typeface="Arial Rounded MT Bold" panose="020F0704030504030204" pitchFamily="34" charset="77"/>
              </a:defRPr>
            </a:lvl1pPr>
          </a:lstStyle>
          <a:p>
            <a:r>
              <a:rPr lang="en-GB"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Autofit/>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74442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5616574" cy="106574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07987" y="1598658"/>
            <a:ext cx="5616575" cy="4602117"/>
          </a:xfrm>
        </p:spPr>
        <p:txBody>
          <a:bodyPr/>
          <a:lstStyle>
            <a:lvl1pPr>
              <a:defRPr>
                <a:solidFill>
                  <a:schemeClr val="tx2">
                    <a:lumMod val="50000"/>
                  </a:schemeClr>
                </a:solidFill>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Picture Placeholder 8">
            <a:extLst>
              <a:ext uri="{FF2B5EF4-FFF2-40B4-BE49-F238E27FC236}">
                <a16:creationId xmlns:a16="http://schemas.microsoft.com/office/drawing/2014/main" id="{94588863-2E7B-784C-BD2D-8C3D0E7E1D84}"/>
              </a:ext>
            </a:extLst>
          </p:cNvPr>
          <p:cNvSpPr>
            <a:spLocks noGrp="1"/>
          </p:cNvSpPr>
          <p:nvPr>
            <p:ph type="pic" sz="quarter" idx="13" hasCustomPrompt="1"/>
          </p:nvPr>
        </p:nvSpPr>
        <p:spPr>
          <a:xfrm>
            <a:off x="6167438" y="0"/>
            <a:ext cx="6024562" cy="62071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de-CH"/>
              <a:t>EURO-LABS-WP3 Meeting, 05.09.2022</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i.efthymiopoulos, CERN </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cxnSp>
        <p:nvCxnSpPr>
          <p:cNvPr id="11" name="Straight Connector 10">
            <a:extLst>
              <a:ext uri="{FF2B5EF4-FFF2-40B4-BE49-F238E27FC236}">
                <a16:creationId xmlns:a16="http://schemas.microsoft.com/office/drawing/2014/main" id="{B1EF813F-2BAC-2D49-91E9-075447D0D7AE}"/>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71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2 Pictures horizontal">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07987" y="1598658"/>
            <a:ext cx="5616575" cy="4608512"/>
          </a:xfrm>
        </p:spPr>
        <p:txBody>
          <a:bodyPr/>
          <a:lstStyle>
            <a:lvl1pPr>
              <a:defRPr>
                <a:solidFill>
                  <a:schemeClr val="tx2">
                    <a:lumMod val="50000"/>
                  </a:schemeClr>
                </a:solidFill>
              </a:defRPr>
            </a:lvl1pPr>
            <a:lvl2pPr>
              <a:lnSpc>
                <a:spcPct val="100000"/>
              </a:lnSpc>
              <a:defRPr/>
            </a:lvl2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de-CH"/>
              <a:t>EURO-LABS-WP3 Meeting, 05.09.2022</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i.efthymiopoulos, CERN </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11" name="Picture Placeholder 5">
            <a:extLst>
              <a:ext uri="{FF2B5EF4-FFF2-40B4-BE49-F238E27FC236}">
                <a16:creationId xmlns:a16="http://schemas.microsoft.com/office/drawing/2014/main" id="{47B07ADD-2F17-5640-985B-72FA646913F0}"/>
              </a:ext>
            </a:extLst>
          </p:cNvPr>
          <p:cNvSpPr>
            <a:spLocks noGrp="1"/>
          </p:cNvSpPr>
          <p:nvPr>
            <p:ph type="pic" sz="quarter" idx="13" hasCustomPrompt="1"/>
          </p:nvPr>
        </p:nvSpPr>
        <p:spPr>
          <a:xfrm>
            <a:off x="6167438" y="159226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2" name="Picture Placeholder 5">
            <a:extLst>
              <a:ext uri="{FF2B5EF4-FFF2-40B4-BE49-F238E27FC236}">
                <a16:creationId xmlns:a16="http://schemas.microsoft.com/office/drawing/2014/main" id="{AB41C95B-0CD0-B44F-9130-66CCD53B86BB}"/>
              </a:ext>
            </a:extLst>
          </p:cNvPr>
          <p:cNvSpPr>
            <a:spLocks noGrp="1"/>
          </p:cNvSpPr>
          <p:nvPr>
            <p:ph type="pic" sz="quarter" idx="17" hasCustomPrompt="1"/>
          </p:nvPr>
        </p:nvSpPr>
        <p:spPr>
          <a:xfrm>
            <a:off x="6167438" y="3969703"/>
            <a:ext cx="5616575" cy="2232025"/>
          </a:xfrm>
          <a:pattFill prst="lgCheck">
            <a:fgClr>
              <a:schemeClr val="accent4"/>
            </a:fgClr>
            <a:bgClr>
              <a:schemeClr val="bg1"/>
            </a:bgClr>
          </a:pattFill>
        </p:spPr>
        <p:txBody>
          <a:bodyPr anchor="ctr"/>
          <a:lstStyle>
            <a:lvl1pPr algn="ctr">
              <a:defRPr/>
            </a:lvl1pPr>
          </a:lstStyle>
          <a:p>
            <a:r>
              <a:rPr lang="en-US" dirty="0"/>
              <a:t>Drag and drop picture</a:t>
            </a:r>
          </a:p>
        </p:txBody>
      </p:sp>
      <p:cxnSp>
        <p:nvCxnSpPr>
          <p:cNvPr id="9" name="Straight Connector 8">
            <a:extLst>
              <a:ext uri="{FF2B5EF4-FFF2-40B4-BE49-F238E27FC236}">
                <a16:creationId xmlns:a16="http://schemas.microsoft.com/office/drawing/2014/main" id="{F1148200-FBDC-D04B-9237-E2510721BEC3}"/>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724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4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9" y="373593"/>
            <a:ext cx="11376024" cy="1065742"/>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07987" y="1598658"/>
            <a:ext cx="3708401" cy="4608512"/>
          </a:xfrm>
        </p:spPr>
        <p:txBody>
          <a:bodyPr/>
          <a:lstStyle>
            <a:lvl1pPr>
              <a:defRPr>
                <a:solidFill>
                  <a:schemeClr val="tx2">
                    <a:lumMod val="50000"/>
                  </a:schemeClr>
                </a:solidFill>
              </a:defRPr>
            </a:lvl1pPr>
            <a:lvl2pPr>
              <a:lnSpc>
                <a:spcPct val="120000"/>
              </a:lnSpc>
              <a:defRPr/>
            </a:lvl2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Date Placeholder 3">
            <a:extLst>
              <a:ext uri="{FF2B5EF4-FFF2-40B4-BE49-F238E27FC236}">
                <a16:creationId xmlns:a16="http://schemas.microsoft.com/office/drawing/2014/main" id="{0B2981A2-06D5-5F4B-9504-4CD77560E607}"/>
              </a:ext>
            </a:extLst>
          </p:cNvPr>
          <p:cNvSpPr>
            <a:spLocks noGrp="1"/>
          </p:cNvSpPr>
          <p:nvPr>
            <p:ph type="dt" sz="half" idx="14"/>
          </p:nvPr>
        </p:nvSpPr>
        <p:spPr/>
        <p:txBody>
          <a:bodyPr/>
          <a:lstStyle/>
          <a:p>
            <a:r>
              <a:rPr lang="de-CH"/>
              <a:t>EURO-LABS-WP3 Meeting, 05.09.2022</a:t>
            </a:r>
            <a:endParaRPr lang="en-US" dirty="0"/>
          </a:p>
        </p:txBody>
      </p:sp>
      <p:sp>
        <p:nvSpPr>
          <p:cNvPr id="8" name="Footer Placeholder 7">
            <a:extLst>
              <a:ext uri="{FF2B5EF4-FFF2-40B4-BE49-F238E27FC236}">
                <a16:creationId xmlns:a16="http://schemas.microsoft.com/office/drawing/2014/main" id="{70F37B2A-B53F-3C4D-BD2B-2DAF3F47C071}"/>
              </a:ext>
            </a:extLst>
          </p:cNvPr>
          <p:cNvSpPr>
            <a:spLocks noGrp="1"/>
          </p:cNvSpPr>
          <p:nvPr>
            <p:ph type="ftr" sz="quarter" idx="15"/>
          </p:nvPr>
        </p:nvSpPr>
        <p:spPr/>
        <p:txBody>
          <a:bodyPr/>
          <a:lstStyle/>
          <a:p>
            <a:r>
              <a:rPr lang="en-US"/>
              <a:t>i.efthymiopoulos, CERN </a:t>
            </a:r>
            <a:endParaRPr lang="en-US" dirty="0"/>
          </a:p>
        </p:txBody>
      </p:sp>
      <p:sp>
        <p:nvSpPr>
          <p:cNvPr id="10" name="Slide Number Placeholder 9">
            <a:extLst>
              <a:ext uri="{FF2B5EF4-FFF2-40B4-BE49-F238E27FC236}">
                <a16:creationId xmlns:a16="http://schemas.microsoft.com/office/drawing/2014/main" id="{8DD1311B-199C-CA4B-81C4-F7ADC1D9977D}"/>
              </a:ext>
            </a:extLst>
          </p:cNvPr>
          <p:cNvSpPr>
            <a:spLocks noGrp="1"/>
          </p:cNvSpPr>
          <p:nvPr>
            <p:ph type="sldNum" sz="quarter" idx="16"/>
          </p:nvPr>
        </p:nvSpPr>
        <p:spPr/>
        <p:txBody>
          <a:bodyPr/>
          <a:lstStyle/>
          <a:p>
            <a:fld id="{36B5EA5A-BC32-A742-B11B-8E7414D5B535}" type="slidenum">
              <a:rPr lang="en-US" smtClean="0"/>
              <a:pPr/>
              <a:t>‹#›</a:t>
            </a:fld>
            <a:endParaRPr lang="en-US" dirty="0"/>
          </a:p>
        </p:txBody>
      </p:sp>
      <p:sp>
        <p:nvSpPr>
          <p:cNvPr id="9" name="Picture Placeholder 5">
            <a:extLst>
              <a:ext uri="{FF2B5EF4-FFF2-40B4-BE49-F238E27FC236}">
                <a16:creationId xmlns:a16="http://schemas.microsoft.com/office/drawing/2014/main" id="{255B7D9F-7313-2F46-8079-FEA6DAA0CF20}"/>
              </a:ext>
            </a:extLst>
          </p:cNvPr>
          <p:cNvSpPr>
            <a:spLocks noGrp="1"/>
          </p:cNvSpPr>
          <p:nvPr>
            <p:ph type="pic" sz="quarter" idx="13" hasCustomPrompt="1"/>
          </p:nvPr>
        </p:nvSpPr>
        <p:spPr>
          <a:xfrm>
            <a:off x="8075613" y="1592263"/>
            <a:ext cx="3708400"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5">
            <a:extLst>
              <a:ext uri="{FF2B5EF4-FFF2-40B4-BE49-F238E27FC236}">
                <a16:creationId xmlns:a16="http://schemas.microsoft.com/office/drawing/2014/main" id="{AECDCA30-A5C6-3549-9DAD-01819664F157}"/>
              </a:ext>
            </a:extLst>
          </p:cNvPr>
          <p:cNvSpPr>
            <a:spLocks noGrp="1"/>
          </p:cNvSpPr>
          <p:nvPr>
            <p:ph type="pic" sz="quarter" idx="17" hasCustomPrompt="1"/>
          </p:nvPr>
        </p:nvSpPr>
        <p:spPr>
          <a:xfrm>
            <a:off x="8124681" y="396970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4" name="Picture Placeholder 5">
            <a:extLst>
              <a:ext uri="{FF2B5EF4-FFF2-40B4-BE49-F238E27FC236}">
                <a16:creationId xmlns:a16="http://schemas.microsoft.com/office/drawing/2014/main" id="{0332EED6-F049-354D-90C1-2CDBDFEB153D}"/>
              </a:ext>
            </a:extLst>
          </p:cNvPr>
          <p:cNvSpPr>
            <a:spLocks noGrp="1"/>
          </p:cNvSpPr>
          <p:nvPr>
            <p:ph type="pic" sz="quarter" idx="18" hasCustomPrompt="1"/>
          </p:nvPr>
        </p:nvSpPr>
        <p:spPr>
          <a:xfrm>
            <a:off x="4259263" y="1592263"/>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5" name="Picture Placeholder 5">
            <a:extLst>
              <a:ext uri="{FF2B5EF4-FFF2-40B4-BE49-F238E27FC236}">
                <a16:creationId xmlns:a16="http://schemas.microsoft.com/office/drawing/2014/main" id="{A46E76A3-B525-534D-9396-8E4D08F06F6A}"/>
              </a:ext>
            </a:extLst>
          </p:cNvPr>
          <p:cNvSpPr>
            <a:spLocks noGrp="1"/>
          </p:cNvSpPr>
          <p:nvPr>
            <p:ph type="pic" sz="quarter" idx="19" hasCustomPrompt="1"/>
          </p:nvPr>
        </p:nvSpPr>
        <p:spPr>
          <a:xfrm>
            <a:off x="4259263" y="3978015"/>
            <a:ext cx="3659332" cy="2232025"/>
          </a:xfrm>
          <a:pattFill prst="lgCheck">
            <a:fgClr>
              <a:schemeClr val="accent4"/>
            </a:fgClr>
            <a:bgClr>
              <a:schemeClr val="bg1"/>
            </a:bgClr>
          </a:pattFill>
        </p:spPr>
        <p:txBody>
          <a:bodyPr anchor="ctr"/>
          <a:lstStyle>
            <a:lvl1pPr algn="ctr">
              <a:defRPr/>
            </a:lvl1pPr>
          </a:lstStyle>
          <a:p>
            <a:r>
              <a:rPr lang="en-US" dirty="0"/>
              <a:t>Drag and drop picture</a:t>
            </a:r>
          </a:p>
        </p:txBody>
      </p:sp>
      <p:cxnSp>
        <p:nvCxnSpPr>
          <p:cNvPr id="11" name="Straight Connector 10">
            <a:extLst>
              <a:ext uri="{FF2B5EF4-FFF2-40B4-BE49-F238E27FC236}">
                <a16:creationId xmlns:a16="http://schemas.microsoft.com/office/drawing/2014/main" id="{480AF648-FB18-C345-BFA4-7B1138017DDB}"/>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050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titles and 2 Pictures ">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8" y="2420938"/>
            <a:ext cx="5616575"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D4B0609-1753-094D-A27B-B1604B6E44F9}"/>
              </a:ext>
            </a:extLst>
          </p:cNvPr>
          <p:cNvSpPr>
            <a:spLocks noGrp="1"/>
          </p:cNvSpPr>
          <p:nvPr>
            <p:ph type="dt" sz="half" idx="15"/>
          </p:nvPr>
        </p:nvSpPr>
        <p:spPr/>
        <p:txBody>
          <a:bodyPr/>
          <a:lstStyle/>
          <a:p>
            <a:r>
              <a:rPr lang="de-CH"/>
              <a:t>EURO-LABS-WP3 Meeting, 05.09.2022</a:t>
            </a:r>
            <a:endParaRPr lang="en-US" dirty="0"/>
          </a:p>
        </p:txBody>
      </p:sp>
      <p:sp>
        <p:nvSpPr>
          <p:cNvPr id="6" name="Footer Placeholder 5">
            <a:extLst>
              <a:ext uri="{FF2B5EF4-FFF2-40B4-BE49-F238E27FC236}">
                <a16:creationId xmlns:a16="http://schemas.microsoft.com/office/drawing/2014/main" id="{D3380C24-4584-494A-B2E2-7C02911E02E7}"/>
              </a:ext>
            </a:extLst>
          </p:cNvPr>
          <p:cNvSpPr>
            <a:spLocks noGrp="1"/>
          </p:cNvSpPr>
          <p:nvPr>
            <p:ph type="ftr" sz="quarter" idx="16"/>
          </p:nvPr>
        </p:nvSpPr>
        <p:spPr/>
        <p:txBody>
          <a:bodyPr/>
          <a:lstStyle/>
          <a:p>
            <a:r>
              <a:rPr lang="en-US"/>
              <a:t>i.efthymiopoulos, CERN </a:t>
            </a:r>
            <a:endParaRPr lang="en-US" dirty="0"/>
          </a:p>
        </p:txBody>
      </p:sp>
      <p:sp>
        <p:nvSpPr>
          <p:cNvPr id="10" name="Slide Number Placeholder 9">
            <a:extLst>
              <a:ext uri="{FF2B5EF4-FFF2-40B4-BE49-F238E27FC236}">
                <a16:creationId xmlns:a16="http://schemas.microsoft.com/office/drawing/2014/main" id="{89BEDBAA-E014-4E48-AA09-5D0DC18C0C76}"/>
              </a:ext>
            </a:extLst>
          </p:cNvPr>
          <p:cNvSpPr>
            <a:spLocks noGrp="1"/>
          </p:cNvSpPr>
          <p:nvPr>
            <p:ph type="sldNum" sz="quarter" idx="17"/>
          </p:nvPr>
        </p:nvSpPr>
        <p:spPr/>
        <p:txBody>
          <a:bodyPr/>
          <a:lstStyle/>
          <a:p>
            <a:fld id="{36B5EA5A-BC32-A742-B11B-8E7414D5B535}" type="slidenum">
              <a:rPr lang="en-US" smtClean="0"/>
              <a:pPr/>
              <a:t>‹#›</a:t>
            </a:fld>
            <a:endParaRPr lang="en-US" dirty="0"/>
          </a:p>
        </p:txBody>
      </p:sp>
      <p:sp>
        <p:nvSpPr>
          <p:cNvPr id="8" name="Picture Placeholder 7">
            <a:extLst>
              <a:ext uri="{FF2B5EF4-FFF2-40B4-BE49-F238E27FC236}">
                <a16:creationId xmlns:a16="http://schemas.microsoft.com/office/drawing/2014/main" id="{EC9037A8-3728-274F-ADAC-4D3957FCBA46}"/>
              </a:ext>
            </a:extLst>
          </p:cNvPr>
          <p:cNvSpPr>
            <a:spLocks noGrp="1"/>
          </p:cNvSpPr>
          <p:nvPr>
            <p:ph type="pic" sz="quarter" idx="18" hasCustomPrompt="1"/>
          </p:nvPr>
        </p:nvSpPr>
        <p:spPr>
          <a:xfrm>
            <a:off x="6172200" y="2420938"/>
            <a:ext cx="5616575" cy="3779837"/>
          </a:xfrm>
          <a:pattFill prst="lgCheck">
            <a:fgClr>
              <a:schemeClr val="accent4"/>
            </a:fgClr>
            <a:bgClr>
              <a:schemeClr val="bg1"/>
            </a:bgClr>
          </a:pattFill>
        </p:spPr>
        <p:txBody>
          <a:bodyPr anchor="ctr" anchorCtr="0"/>
          <a:lstStyle>
            <a:lvl1pPr algn="ctr">
              <a:defRPr/>
            </a:lvl1pPr>
          </a:lstStyle>
          <a:p>
            <a:r>
              <a:rPr lang="en-GB" dirty="0"/>
              <a:t>Drag and Drop picture</a:t>
            </a:r>
          </a:p>
        </p:txBody>
      </p:sp>
      <p:cxnSp>
        <p:nvCxnSpPr>
          <p:cNvPr id="12" name="Straight Connector 11">
            <a:extLst>
              <a:ext uri="{FF2B5EF4-FFF2-40B4-BE49-F238E27FC236}">
                <a16:creationId xmlns:a16="http://schemas.microsoft.com/office/drawing/2014/main" id="{5C71F432-EEDA-8840-A467-4D47EA9E1647}"/>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831817"/>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and 3 Pictur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407987" y="1592263"/>
            <a:ext cx="3708401" cy="668337"/>
          </a:xfrm>
        </p:spPr>
        <p:txBody>
          <a:bodyPr anchor="t" anchorCtr="0"/>
          <a:lstStyle>
            <a:lvl1pPr marL="0" indent="0">
              <a:lnSpc>
                <a:spcPct val="100000"/>
              </a:lnSpc>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5" name="Text Placeholder 4"/>
          <p:cNvSpPr>
            <a:spLocks noGrp="1"/>
          </p:cNvSpPr>
          <p:nvPr>
            <p:ph type="body" sz="quarter" idx="3"/>
          </p:nvPr>
        </p:nvSpPr>
        <p:spPr>
          <a:xfrm>
            <a:off x="8075612" y="1604966"/>
            <a:ext cx="3713187" cy="655634"/>
          </a:xfrm>
        </p:spPr>
        <p:txBody>
          <a:bodyPr anchor="t" anchorCtr="0"/>
          <a:lstStyle>
            <a:lvl1pPr marL="0" indent="0">
              <a:spcBef>
                <a:spcPts val="400"/>
              </a:spcBef>
              <a:spcAft>
                <a:spcPts val="0"/>
              </a:spcAft>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07989" y="2420938"/>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3" name="Picture Placeholder 12">
            <a:extLst>
              <a:ext uri="{FF2B5EF4-FFF2-40B4-BE49-F238E27FC236}">
                <a16:creationId xmlns:a16="http://schemas.microsoft.com/office/drawing/2014/main" id="{EC779F7E-9707-2542-A19F-DD09A53038A7}"/>
              </a:ext>
            </a:extLst>
          </p:cNvPr>
          <p:cNvSpPr>
            <a:spLocks noGrp="1"/>
          </p:cNvSpPr>
          <p:nvPr>
            <p:ph type="pic" sz="quarter" idx="14" hasCustomPrompt="1"/>
          </p:nvPr>
        </p:nvSpPr>
        <p:spPr>
          <a:xfrm>
            <a:off x="8075613" y="2416175"/>
            <a:ext cx="3713187" cy="3779837"/>
          </a:xfrm>
          <a:pattFill prst="lgCheck">
            <a:fgClr>
              <a:schemeClr val="accent4"/>
            </a:fgClr>
            <a:bgClr>
              <a:schemeClr val="bg1"/>
            </a:bgClr>
          </a:patt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a:buNone/>
              <a:tabLst/>
              <a:defRPr b="1"/>
            </a:lvl1pPr>
          </a:lstStyle>
          <a:p>
            <a:r>
              <a:rPr lang="en-US"/>
              <a:t>Drag and Drop picture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253846" y="1601227"/>
            <a:ext cx="3708401" cy="668337"/>
          </a:xfrm>
        </p:spPr>
        <p:txBody>
          <a:bodyPr anchor="t" anchorCtr="0"/>
          <a:lstStyle>
            <a:lvl1pPr marL="0" indent="0">
              <a:spcBef>
                <a:spcPts val="400"/>
              </a:spcBef>
              <a:spcAft>
                <a:spcPts val="0"/>
              </a:spcAft>
              <a:buNone/>
              <a:defRPr sz="21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253848" y="2429902"/>
            <a:ext cx="3708400" cy="377983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r>
              <a:rPr lang="de-CH"/>
              <a:t>EURO-LABS-WP3 Meeting, 05.09.2022</a:t>
            </a:r>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i.efthymiopoulos, CERN </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cxnSp>
        <p:nvCxnSpPr>
          <p:cNvPr id="15" name="Straight Connector 14">
            <a:extLst>
              <a:ext uri="{FF2B5EF4-FFF2-40B4-BE49-F238E27FC236}">
                <a16:creationId xmlns:a16="http://schemas.microsoft.com/office/drawing/2014/main" id="{EEA1FBB4-CD26-9B42-877C-661A06DB97B1}"/>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835388"/>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3 Pictures with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10" name="Text Placeholder 2">
            <a:extLst>
              <a:ext uri="{FF2B5EF4-FFF2-40B4-BE49-F238E27FC236}">
                <a16:creationId xmlns:a16="http://schemas.microsoft.com/office/drawing/2014/main" id="{86494478-3D3E-894B-9652-AD035750548C}"/>
              </a:ext>
            </a:extLst>
          </p:cNvPr>
          <p:cNvSpPr>
            <a:spLocks noGrp="1"/>
          </p:cNvSpPr>
          <p:nvPr>
            <p:ph type="body" idx="15"/>
          </p:nvPr>
        </p:nvSpPr>
        <p:spPr>
          <a:xfrm>
            <a:off x="4116386" y="1601376"/>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Picture Placeholder 10">
            <a:extLst>
              <a:ext uri="{FF2B5EF4-FFF2-40B4-BE49-F238E27FC236}">
                <a16:creationId xmlns:a16="http://schemas.microsoft.com/office/drawing/2014/main" id="{CF540559-B2D9-2E46-A3D6-32F0B01F69A5}"/>
              </a:ext>
            </a:extLst>
          </p:cNvPr>
          <p:cNvSpPr>
            <a:spLocks noGrp="1"/>
          </p:cNvSpPr>
          <p:nvPr>
            <p:ph type="pic" sz="quarter" idx="16" hasCustomPrompt="1"/>
          </p:nvPr>
        </p:nvSpPr>
        <p:spPr>
          <a:xfrm>
            <a:off x="4116386" y="2732442"/>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4" name="Date Placeholder 3">
            <a:extLst>
              <a:ext uri="{FF2B5EF4-FFF2-40B4-BE49-F238E27FC236}">
                <a16:creationId xmlns:a16="http://schemas.microsoft.com/office/drawing/2014/main" id="{E485D2BF-D955-984C-BC88-5F6A8BCB9E71}"/>
              </a:ext>
            </a:extLst>
          </p:cNvPr>
          <p:cNvSpPr>
            <a:spLocks noGrp="1"/>
          </p:cNvSpPr>
          <p:nvPr>
            <p:ph type="dt" sz="half" idx="17"/>
          </p:nvPr>
        </p:nvSpPr>
        <p:spPr/>
        <p:txBody>
          <a:bodyPr/>
          <a:lstStyle/>
          <a:p>
            <a:r>
              <a:rPr lang="de-CH"/>
              <a:t>EURO-LABS-WP3 Meeting, 05.09.2022</a:t>
            </a:r>
            <a:endParaRPr lang="en-US" dirty="0"/>
          </a:p>
        </p:txBody>
      </p:sp>
      <p:sp>
        <p:nvSpPr>
          <p:cNvPr id="6" name="Footer Placeholder 5">
            <a:extLst>
              <a:ext uri="{FF2B5EF4-FFF2-40B4-BE49-F238E27FC236}">
                <a16:creationId xmlns:a16="http://schemas.microsoft.com/office/drawing/2014/main" id="{26EC0286-4FA5-DB4D-961C-C9035150A22E}"/>
              </a:ext>
            </a:extLst>
          </p:cNvPr>
          <p:cNvSpPr>
            <a:spLocks noGrp="1"/>
          </p:cNvSpPr>
          <p:nvPr>
            <p:ph type="ftr" sz="quarter" idx="18"/>
          </p:nvPr>
        </p:nvSpPr>
        <p:spPr/>
        <p:txBody>
          <a:bodyPr/>
          <a:lstStyle/>
          <a:p>
            <a:r>
              <a:rPr lang="en-US"/>
              <a:t>i.efthymiopoulos, CERN </a:t>
            </a:r>
            <a:endParaRPr lang="en-US" dirty="0"/>
          </a:p>
        </p:txBody>
      </p:sp>
      <p:sp>
        <p:nvSpPr>
          <p:cNvPr id="14" name="Slide Number Placeholder 13">
            <a:extLst>
              <a:ext uri="{FF2B5EF4-FFF2-40B4-BE49-F238E27FC236}">
                <a16:creationId xmlns:a16="http://schemas.microsoft.com/office/drawing/2014/main" id="{D3A103EE-A109-9549-821B-7193CDF3E17F}"/>
              </a:ext>
            </a:extLst>
          </p:cNvPr>
          <p:cNvSpPr>
            <a:spLocks noGrp="1"/>
          </p:cNvSpPr>
          <p:nvPr>
            <p:ph type="sldNum" sz="quarter" idx="19"/>
          </p:nvPr>
        </p:nvSpPr>
        <p:spPr/>
        <p:txBody>
          <a:bodyPr/>
          <a:lstStyle/>
          <a:p>
            <a:fld id="{36B5EA5A-BC32-A742-B11B-8E7414D5B535}" type="slidenum">
              <a:rPr lang="en-US" smtClean="0"/>
              <a:pPr/>
              <a:t>‹#›</a:t>
            </a:fld>
            <a:endParaRPr lang="en-US" dirty="0"/>
          </a:p>
        </p:txBody>
      </p:sp>
      <p:sp>
        <p:nvSpPr>
          <p:cNvPr id="15" name="Text Placeholder 2">
            <a:extLst>
              <a:ext uri="{FF2B5EF4-FFF2-40B4-BE49-F238E27FC236}">
                <a16:creationId xmlns:a16="http://schemas.microsoft.com/office/drawing/2014/main" id="{F0E95B09-A858-4A4A-B159-8C5B917D41E5}"/>
              </a:ext>
            </a:extLst>
          </p:cNvPr>
          <p:cNvSpPr>
            <a:spLocks noGrp="1"/>
          </p:cNvSpPr>
          <p:nvPr>
            <p:ph type="body" idx="20"/>
          </p:nvPr>
        </p:nvSpPr>
        <p:spPr>
          <a:xfrm>
            <a:off x="3275"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Picture Placeholder 10">
            <a:extLst>
              <a:ext uri="{FF2B5EF4-FFF2-40B4-BE49-F238E27FC236}">
                <a16:creationId xmlns:a16="http://schemas.microsoft.com/office/drawing/2014/main" id="{2FF76D54-8841-EA4B-B514-DFCE90D05C81}"/>
              </a:ext>
            </a:extLst>
          </p:cNvPr>
          <p:cNvSpPr>
            <a:spLocks noGrp="1"/>
          </p:cNvSpPr>
          <p:nvPr>
            <p:ph type="pic" sz="quarter" idx="21" hasCustomPrompt="1"/>
          </p:nvPr>
        </p:nvSpPr>
        <p:spPr>
          <a:xfrm>
            <a:off x="4050"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17" name="Text Placeholder 2">
            <a:extLst>
              <a:ext uri="{FF2B5EF4-FFF2-40B4-BE49-F238E27FC236}">
                <a16:creationId xmlns:a16="http://schemas.microsoft.com/office/drawing/2014/main" id="{DED6363A-4107-5A4F-9E1E-0E88F802ABE9}"/>
              </a:ext>
            </a:extLst>
          </p:cNvPr>
          <p:cNvSpPr>
            <a:spLocks noGrp="1"/>
          </p:cNvSpPr>
          <p:nvPr>
            <p:ph type="body" idx="22"/>
          </p:nvPr>
        </p:nvSpPr>
        <p:spPr>
          <a:xfrm>
            <a:off x="8232388" y="5078524"/>
            <a:ext cx="3960000" cy="1131215"/>
          </a:xfrm>
          <a:solidFill>
            <a:schemeClr val="tx1"/>
          </a:solidFill>
          <a:ln>
            <a:noFill/>
          </a:ln>
        </p:spPr>
        <p:txBody>
          <a:bodyPr lIns="36000" tIns="36000" rIns="36000" bIns="36000" anchor="ctr" anchorCtr="0"/>
          <a:lstStyle>
            <a:lvl1pPr marL="0" indent="0" algn="ctr">
              <a:spcBef>
                <a:spcPts val="0"/>
              </a:spcBef>
              <a:spcAft>
                <a:spcPts val="0"/>
              </a:spcAft>
              <a:buNone/>
              <a:defRPr sz="21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8" name="Picture Placeholder 10">
            <a:extLst>
              <a:ext uri="{FF2B5EF4-FFF2-40B4-BE49-F238E27FC236}">
                <a16:creationId xmlns:a16="http://schemas.microsoft.com/office/drawing/2014/main" id="{91039F33-9CD5-004A-9F94-52D16B2EB081}"/>
              </a:ext>
            </a:extLst>
          </p:cNvPr>
          <p:cNvSpPr>
            <a:spLocks noGrp="1"/>
          </p:cNvSpPr>
          <p:nvPr>
            <p:ph type="pic" sz="quarter" idx="23" hasCustomPrompt="1"/>
          </p:nvPr>
        </p:nvSpPr>
        <p:spPr>
          <a:xfrm>
            <a:off x="8232388" y="1601376"/>
            <a:ext cx="3959225" cy="3477297"/>
          </a:xfrm>
          <a:pattFill prst="lgCheck">
            <a:fgClr>
              <a:schemeClr val="accent4"/>
            </a:fgClr>
            <a:bgClr>
              <a:schemeClr val="bg1"/>
            </a:bgClr>
          </a:pattFill>
        </p:spPr>
        <p:txBody>
          <a:bodyPr anchor="ctr"/>
          <a:lstStyle>
            <a:lvl1pPr algn="ctr">
              <a:defRPr/>
            </a:lvl1pPr>
          </a:lstStyle>
          <a:p>
            <a:r>
              <a:rPr lang="en-US" dirty="0"/>
              <a:t>Drag and Drop picture</a:t>
            </a:r>
          </a:p>
        </p:txBody>
      </p:sp>
      <p:cxnSp>
        <p:nvCxnSpPr>
          <p:cNvPr id="13" name="Straight Connector 12">
            <a:extLst>
              <a:ext uri="{FF2B5EF4-FFF2-40B4-BE49-F238E27FC236}">
                <a16:creationId xmlns:a16="http://schemas.microsoft.com/office/drawing/2014/main" id="{8E5D2444-39E2-5846-AD4C-24B4582FC4B7}"/>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0207374"/>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Horizontal and text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412776" y="1592263"/>
            <a:ext cx="11376024" cy="2563906"/>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p:spPr>
        <p:txBody>
          <a:bodyPr/>
          <a:lstStyle/>
          <a:p>
            <a:pPr lvl="0"/>
            <a:r>
              <a:rPr lang="en-GB"/>
              <a:t>Click to edit Master text styles</a:t>
            </a:r>
          </a:p>
          <a:p>
            <a:pPr lvl="1"/>
            <a:r>
              <a:rPr lang="en-GB"/>
              <a:t>Second level</a:t>
            </a:r>
          </a:p>
          <a:p>
            <a:pPr lvl="2"/>
            <a:r>
              <a:rPr lang="en-GB"/>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p:spPr>
        <p:txBody>
          <a:bodyPr/>
          <a:lstStyle/>
          <a:p>
            <a:pPr lvl="0"/>
            <a:r>
              <a:rPr lang="en-GB"/>
              <a:t>Click to edit Master text styles</a:t>
            </a:r>
          </a:p>
          <a:p>
            <a:pPr lvl="1"/>
            <a:r>
              <a:rPr lang="en-GB"/>
              <a:t>Second level</a:t>
            </a:r>
          </a:p>
          <a:p>
            <a:pPr lvl="2"/>
            <a:r>
              <a:rPr lang="en-GB"/>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r>
              <a:rPr lang="de-CH"/>
              <a:t>EURO-LABS-WP3 Meeting, 05.09.2022</a:t>
            </a:r>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i.efthymiopoulos, CERN </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p:spPr>
        <p:txBody>
          <a:bodyPr/>
          <a:lstStyle/>
          <a:p>
            <a:pPr lvl="0"/>
            <a:r>
              <a:rPr lang="en-GB"/>
              <a:t>Click to edit Master text styles</a:t>
            </a:r>
          </a:p>
          <a:p>
            <a:pPr lvl="1"/>
            <a:r>
              <a:rPr lang="en-GB"/>
              <a:t>Second level</a:t>
            </a:r>
          </a:p>
          <a:p>
            <a:pPr lvl="2"/>
            <a:r>
              <a:rPr lang="en-GB"/>
              <a:t>Third level</a:t>
            </a:r>
          </a:p>
        </p:txBody>
      </p:sp>
      <p:cxnSp>
        <p:nvCxnSpPr>
          <p:cNvPr id="10" name="Straight Connector 9">
            <a:extLst>
              <a:ext uri="{FF2B5EF4-FFF2-40B4-BE49-F238E27FC236}">
                <a16:creationId xmlns:a16="http://schemas.microsoft.com/office/drawing/2014/main" id="{E1D56BCE-A970-F14B-BA25-AEBB7DFDF6DD}"/>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685515"/>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Horizontal and text in boxes">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80812" cy="1084263"/>
          </a:xfrm>
        </p:spPr>
        <p:txBody>
          <a:bodyPr/>
          <a:lstStyle/>
          <a:p>
            <a:r>
              <a:rPr lang="en-GB"/>
              <a:t>Click to edit Master title style</a:t>
            </a:r>
            <a:endParaRPr lang="en-US" dirty="0"/>
          </a:p>
        </p:txBody>
      </p:sp>
      <p:sp>
        <p:nvSpPr>
          <p:cNvPr id="11" name="Picture Placeholder 10">
            <a:extLst>
              <a:ext uri="{FF2B5EF4-FFF2-40B4-BE49-F238E27FC236}">
                <a16:creationId xmlns:a16="http://schemas.microsoft.com/office/drawing/2014/main" id="{8C125C7E-94FD-9B43-A74A-5A12DA74F2D5}"/>
              </a:ext>
            </a:extLst>
          </p:cNvPr>
          <p:cNvSpPr>
            <a:spLocks noGrp="1"/>
          </p:cNvSpPr>
          <p:nvPr>
            <p:ph type="pic" sz="quarter" idx="13" hasCustomPrompt="1"/>
          </p:nvPr>
        </p:nvSpPr>
        <p:spPr>
          <a:xfrm>
            <a:off x="0" y="1592263"/>
            <a:ext cx="12192000" cy="2945870"/>
          </a:xfrm>
          <a:pattFill prst="lgCheck">
            <a:fgClr>
              <a:schemeClr val="accent4"/>
            </a:fgClr>
            <a:bgClr>
              <a:schemeClr val="bg1"/>
            </a:bgClr>
          </a:pattFill>
        </p:spPr>
        <p:txBody>
          <a:bodyPr anchor="ctr"/>
          <a:lstStyle>
            <a:lvl1pPr algn="ctr">
              <a:defRPr/>
            </a:lvl1pPr>
          </a:lstStyle>
          <a:p>
            <a:r>
              <a:rPr lang="en-US" dirty="0"/>
              <a:t>Drag and Drop picture</a:t>
            </a:r>
          </a:p>
        </p:txBody>
      </p:sp>
      <p:sp>
        <p:nvSpPr>
          <p:cNvPr id="6" name="Text Placeholder 5">
            <a:extLst>
              <a:ext uri="{FF2B5EF4-FFF2-40B4-BE49-F238E27FC236}">
                <a16:creationId xmlns:a16="http://schemas.microsoft.com/office/drawing/2014/main" id="{FB7AFC8C-E604-7447-B130-D845972B5A81}"/>
              </a:ext>
            </a:extLst>
          </p:cNvPr>
          <p:cNvSpPr>
            <a:spLocks noGrp="1"/>
          </p:cNvSpPr>
          <p:nvPr>
            <p:ph type="body" sz="quarter" idx="14"/>
          </p:nvPr>
        </p:nvSpPr>
        <p:spPr>
          <a:xfrm>
            <a:off x="407989" y="4294188"/>
            <a:ext cx="3708400"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GB"/>
              <a:t>Click to edit Master text styles</a:t>
            </a:r>
          </a:p>
          <a:p>
            <a:pPr lvl="1"/>
            <a:r>
              <a:rPr lang="en-GB"/>
              <a:t>Second level</a:t>
            </a:r>
          </a:p>
          <a:p>
            <a:pPr lvl="2"/>
            <a:r>
              <a:rPr lang="en-GB"/>
              <a:t>Third level</a:t>
            </a:r>
          </a:p>
        </p:txBody>
      </p:sp>
      <p:sp>
        <p:nvSpPr>
          <p:cNvPr id="14" name="Text Placeholder 5">
            <a:extLst>
              <a:ext uri="{FF2B5EF4-FFF2-40B4-BE49-F238E27FC236}">
                <a16:creationId xmlns:a16="http://schemas.microsoft.com/office/drawing/2014/main" id="{3933DD4F-F84F-4A45-A378-099F8963A574}"/>
              </a:ext>
            </a:extLst>
          </p:cNvPr>
          <p:cNvSpPr>
            <a:spLocks noGrp="1"/>
          </p:cNvSpPr>
          <p:nvPr>
            <p:ph type="body" sz="quarter" idx="15"/>
          </p:nvPr>
        </p:nvSpPr>
        <p:spPr>
          <a:xfrm>
            <a:off x="4267201" y="4294188"/>
            <a:ext cx="3665537"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GB"/>
              <a:t>Click to edit Master text styles</a:t>
            </a:r>
          </a:p>
          <a:p>
            <a:pPr lvl="1"/>
            <a:r>
              <a:rPr lang="en-GB"/>
              <a:t>Second level</a:t>
            </a:r>
          </a:p>
          <a:p>
            <a:pPr lvl="2"/>
            <a:r>
              <a:rPr lang="en-GB"/>
              <a:t>Third level</a:t>
            </a:r>
          </a:p>
        </p:txBody>
      </p:sp>
      <p:sp>
        <p:nvSpPr>
          <p:cNvPr id="3" name="Date Placeholder 2">
            <a:extLst>
              <a:ext uri="{FF2B5EF4-FFF2-40B4-BE49-F238E27FC236}">
                <a16:creationId xmlns:a16="http://schemas.microsoft.com/office/drawing/2014/main" id="{E423D880-B3D6-7548-AFF1-D644AAD7B366}"/>
              </a:ext>
            </a:extLst>
          </p:cNvPr>
          <p:cNvSpPr>
            <a:spLocks noGrp="1"/>
          </p:cNvSpPr>
          <p:nvPr>
            <p:ph type="dt" sz="half" idx="16"/>
          </p:nvPr>
        </p:nvSpPr>
        <p:spPr/>
        <p:txBody>
          <a:bodyPr/>
          <a:lstStyle/>
          <a:p>
            <a:r>
              <a:rPr lang="de-CH"/>
              <a:t>EURO-LABS-WP3 Meeting, 05.09.2022</a:t>
            </a:r>
            <a:endParaRPr lang="en-US" dirty="0"/>
          </a:p>
        </p:txBody>
      </p:sp>
      <p:sp>
        <p:nvSpPr>
          <p:cNvPr id="4" name="Footer Placeholder 3">
            <a:extLst>
              <a:ext uri="{FF2B5EF4-FFF2-40B4-BE49-F238E27FC236}">
                <a16:creationId xmlns:a16="http://schemas.microsoft.com/office/drawing/2014/main" id="{62487D45-A6BD-6040-8ECE-F9608F53134E}"/>
              </a:ext>
            </a:extLst>
          </p:cNvPr>
          <p:cNvSpPr>
            <a:spLocks noGrp="1"/>
          </p:cNvSpPr>
          <p:nvPr>
            <p:ph type="ftr" sz="quarter" idx="17"/>
          </p:nvPr>
        </p:nvSpPr>
        <p:spPr/>
        <p:txBody>
          <a:bodyPr/>
          <a:lstStyle/>
          <a:p>
            <a:r>
              <a:rPr lang="en-US"/>
              <a:t>i.efthymiopoulos, CERN </a:t>
            </a:r>
            <a:endParaRPr lang="en-US" dirty="0"/>
          </a:p>
        </p:txBody>
      </p:sp>
      <p:sp>
        <p:nvSpPr>
          <p:cNvPr id="5" name="Slide Number Placeholder 4">
            <a:extLst>
              <a:ext uri="{FF2B5EF4-FFF2-40B4-BE49-F238E27FC236}">
                <a16:creationId xmlns:a16="http://schemas.microsoft.com/office/drawing/2014/main" id="{381D3D89-638E-6949-858F-F83F83B33D28}"/>
              </a:ext>
            </a:extLst>
          </p:cNvPr>
          <p:cNvSpPr>
            <a:spLocks noGrp="1"/>
          </p:cNvSpPr>
          <p:nvPr>
            <p:ph type="sldNum" sz="quarter" idx="18"/>
          </p:nvPr>
        </p:nvSpPr>
        <p:spPr/>
        <p:txBody>
          <a:bodyPr/>
          <a:lstStyle/>
          <a:p>
            <a:fld id="{36B5EA5A-BC32-A742-B11B-8E7414D5B535}" type="slidenum">
              <a:rPr lang="en-US" smtClean="0"/>
              <a:pPr/>
              <a:t>‹#›</a:t>
            </a:fld>
            <a:endParaRPr lang="en-US" dirty="0"/>
          </a:p>
        </p:txBody>
      </p:sp>
      <p:sp>
        <p:nvSpPr>
          <p:cNvPr id="9" name="Text Placeholder 5">
            <a:extLst>
              <a:ext uri="{FF2B5EF4-FFF2-40B4-BE49-F238E27FC236}">
                <a16:creationId xmlns:a16="http://schemas.microsoft.com/office/drawing/2014/main" id="{6A3085A2-8BF3-9742-B023-7524E7B1C8EB}"/>
              </a:ext>
            </a:extLst>
          </p:cNvPr>
          <p:cNvSpPr>
            <a:spLocks noGrp="1"/>
          </p:cNvSpPr>
          <p:nvPr>
            <p:ph type="body" sz="quarter" idx="19"/>
          </p:nvPr>
        </p:nvSpPr>
        <p:spPr>
          <a:xfrm>
            <a:off x="8085668" y="4294188"/>
            <a:ext cx="3703132" cy="1906587"/>
          </a:xfrm>
          <a:solidFill>
            <a:schemeClr val="tx1"/>
          </a:solidFill>
        </p:spPr>
        <p:txBody>
          <a:bodyPr tIns="72000"/>
          <a:lstStyle>
            <a:lvl1pPr algn="ctr">
              <a:defRPr>
                <a:solidFill>
                  <a:schemeClr val="bg2"/>
                </a:solidFill>
              </a:defRPr>
            </a:lvl1pPr>
            <a:lvl2pPr algn="ctr">
              <a:defRPr>
                <a:solidFill>
                  <a:schemeClr val="bg2"/>
                </a:solidFill>
              </a:defRPr>
            </a:lvl2pPr>
            <a:lvl3pPr algn="ctr">
              <a:defRPr>
                <a:solidFill>
                  <a:schemeClr val="bg2"/>
                </a:solidFill>
              </a:defRPr>
            </a:lvl3pPr>
          </a:lstStyle>
          <a:p>
            <a:pPr lvl="0"/>
            <a:r>
              <a:rPr lang="en-GB"/>
              <a:t>Click to edit Master text styles</a:t>
            </a:r>
          </a:p>
          <a:p>
            <a:pPr lvl="1"/>
            <a:r>
              <a:rPr lang="en-GB"/>
              <a:t>Second level</a:t>
            </a:r>
          </a:p>
          <a:p>
            <a:pPr lvl="2"/>
            <a:r>
              <a:rPr lang="en-GB"/>
              <a:t>Third level</a:t>
            </a:r>
          </a:p>
        </p:txBody>
      </p:sp>
      <p:cxnSp>
        <p:nvCxnSpPr>
          <p:cNvPr id="10" name="Straight Connector 9">
            <a:extLst>
              <a:ext uri="{FF2B5EF4-FFF2-40B4-BE49-F238E27FC236}">
                <a16:creationId xmlns:a16="http://schemas.microsoft.com/office/drawing/2014/main" id="{70814552-E3BA-4742-9B20-1A3D27F5DEA9}"/>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3906186"/>
      </p:ext>
    </p:extLst>
  </p:cSld>
  <p:clrMapOvr>
    <a:masterClrMapping/>
  </p:clrMapOvr>
  <p:extLst>
    <p:ext uri="{DCECCB84-F9BA-43D5-87BE-67443E8EF086}">
      <p15:sldGuideLst xmlns:p15="http://schemas.microsoft.com/office/powerpoint/2012/main">
        <p15:guide id="1" orient="horz" pos="1434">
          <p15:clr>
            <a:srgbClr val="FBAE40"/>
          </p15:clr>
        </p15:guide>
        <p15:guide id="2" orient="horz" pos="152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Chapter Header">
    <p:spTree>
      <p:nvGrpSpPr>
        <p:cNvPr id="1" name=""/>
        <p:cNvGrpSpPr/>
        <p:nvPr/>
      </p:nvGrpSpPr>
      <p:grpSpPr>
        <a:xfrm>
          <a:off x="0" y="0"/>
          <a:ext cx="0" cy="0"/>
          <a:chOff x="0" y="0"/>
          <a:chExt cx="0" cy="0"/>
        </a:xfrm>
      </p:grpSpPr>
      <p:sp>
        <p:nvSpPr>
          <p:cNvPr id="2" name="Title 1"/>
          <p:cNvSpPr>
            <a:spLocks noGrp="1"/>
          </p:cNvSpPr>
          <p:nvPr>
            <p:ph type="title"/>
          </p:nvPr>
        </p:nvSpPr>
        <p:spPr>
          <a:xfrm>
            <a:off x="407987" y="1709738"/>
            <a:ext cx="11376025" cy="2852737"/>
          </a:xfrm>
        </p:spPr>
        <p:txBody>
          <a:bodyPr anchor="b"/>
          <a:lstStyle>
            <a:lvl1pPr>
              <a:defRPr sz="5000"/>
            </a:lvl1pPr>
          </a:lstStyle>
          <a:p>
            <a:r>
              <a:rPr lang="en-GB"/>
              <a:t>Click to edit Master title style</a:t>
            </a:r>
            <a:endParaRPr lang="en-US" dirty="0"/>
          </a:p>
        </p:txBody>
      </p:sp>
      <p:sp>
        <p:nvSpPr>
          <p:cNvPr id="3" name="Text Placeholder 2"/>
          <p:cNvSpPr>
            <a:spLocks noGrp="1"/>
          </p:cNvSpPr>
          <p:nvPr>
            <p:ph type="body" idx="1"/>
          </p:nvPr>
        </p:nvSpPr>
        <p:spPr>
          <a:xfrm>
            <a:off x="407987" y="4589463"/>
            <a:ext cx="11376026" cy="1500187"/>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33FFEBF6-CE90-CC4E-8695-4D9E4AF1C9F7}"/>
              </a:ext>
            </a:extLst>
          </p:cNvPr>
          <p:cNvSpPr>
            <a:spLocks noGrp="1"/>
          </p:cNvSpPr>
          <p:nvPr>
            <p:ph type="dt" sz="half" idx="10"/>
          </p:nvPr>
        </p:nvSpPr>
        <p:spPr/>
        <p:txBody>
          <a:bodyPr/>
          <a:lstStyle/>
          <a:p>
            <a:r>
              <a:rPr lang="de-CH"/>
              <a:t>EURO-LABS-WP3 Meeting, 05.09.2022</a:t>
            </a:r>
            <a:endParaRPr lang="en-US" dirty="0"/>
          </a:p>
        </p:txBody>
      </p:sp>
      <p:sp>
        <p:nvSpPr>
          <p:cNvPr id="8" name="Footer Placeholder 7">
            <a:extLst>
              <a:ext uri="{FF2B5EF4-FFF2-40B4-BE49-F238E27FC236}">
                <a16:creationId xmlns:a16="http://schemas.microsoft.com/office/drawing/2014/main" id="{106BCDCA-F2B2-9249-AB85-06169E64A567}"/>
              </a:ext>
            </a:extLst>
          </p:cNvPr>
          <p:cNvSpPr>
            <a:spLocks noGrp="1"/>
          </p:cNvSpPr>
          <p:nvPr>
            <p:ph type="ftr" sz="quarter" idx="11"/>
          </p:nvPr>
        </p:nvSpPr>
        <p:spPr/>
        <p:txBody>
          <a:bodyPr/>
          <a:lstStyle/>
          <a:p>
            <a:r>
              <a:rPr lang="en-US"/>
              <a:t>i.efthymiopoulos, CERN </a:t>
            </a:r>
            <a:endParaRPr lang="en-US" dirty="0"/>
          </a:p>
        </p:txBody>
      </p:sp>
      <p:sp>
        <p:nvSpPr>
          <p:cNvPr id="9" name="Slide Number Placeholder 8">
            <a:extLst>
              <a:ext uri="{FF2B5EF4-FFF2-40B4-BE49-F238E27FC236}">
                <a16:creationId xmlns:a16="http://schemas.microsoft.com/office/drawing/2014/main" id="{46B4A1B0-EF49-4F43-ACA9-496419739709}"/>
              </a:ext>
            </a:extLst>
          </p:cNvPr>
          <p:cNvSpPr>
            <a:spLocks noGrp="1"/>
          </p:cNvSpPr>
          <p:nvPr>
            <p:ph type="sldNum" sz="quarter" idx="12"/>
          </p:nvPr>
        </p:nvSpPr>
        <p:spPr/>
        <p:txBody>
          <a:bodyPr/>
          <a:lstStyle/>
          <a:p>
            <a:fld id="{36B5EA5A-BC32-A742-B11B-8E7414D5B535}" type="slidenum">
              <a:rPr lang="en-US" smtClean="0"/>
              <a:pPr/>
              <a:t>‹#›</a:t>
            </a:fld>
            <a:endParaRPr lang="en-US" dirty="0"/>
          </a:p>
        </p:txBody>
      </p:sp>
      <p:cxnSp>
        <p:nvCxnSpPr>
          <p:cNvPr id="10" name="Straight Connector 9">
            <a:extLst>
              <a:ext uri="{FF2B5EF4-FFF2-40B4-BE49-F238E27FC236}">
                <a16:creationId xmlns:a16="http://schemas.microsoft.com/office/drawing/2014/main" id="{8BA26ADF-8E6F-7C4B-8B32-F4063C6ECB96}"/>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323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6" name="Date Placeholder 5">
            <a:extLst>
              <a:ext uri="{FF2B5EF4-FFF2-40B4-BE49-F238E27FC236}">
                <a16:creationId xmlns:a16="http://schemas.microsoft.com/office/drawing/2014/main" id="{2F8F7083-D188-D543-8008-F25F138E955C}"/>
              </a:ext>
            </a:extLst>
          </p:cNvPr>
          <p:cNvSpPr>
            <a:spLocks noGrp="1"/>
          </p:cNvSpPr>
          <p:nvPr>
            <p:ph type="dt" sz="half" idx="10"/>
          </p:nvPr>
        </p:nvSpPr>
        <p:spPr>
          <a:xfrm>
            <a:off x="7968208" y="6381328"/>
            <a:ext cx="3096344" cy="365125"/>
          </a:xfrm>
        </p:spPr>
        <p:txBody>
          <a:bodyPr/>
          <a:lstStyle/>
          <a:p>
            <a:r>
              <a:rPr lang="de-CH"/>
              <a:t>EURO-LABS-WP3 Meeting, 05.09.2022</a:t>
            </a:r>
            <a:endParaRPr lang="en-US" dirty="0"/>
          </a:p>
        </p:txBody>
      </p:sp>
      <p:sp>
        <p:nvSpPr>
          <p:cNvPr id="7" name="Footer Placeholder 6">
            <a:extLst>
              <a:ext uri="{FF2B5EF4-FFF2-40B4-BE49-F238E27FC236}">
                <a16:creationId xmlns:a16="http://schemas.microsoft.com/office/drawing/2014/main" id="{DA980EB7-C2CB-9D4D-8C5E-3EB093178EB7}"/>
              </a:ext>
            </a:extLst>
          </p:cNvPr>
          <p:cNvSpPr>
            <a:spLocks noGrp="1"/>
          </p:cNvSpPr>
          <p:nvPr>
            <p:ph type="ftr" sz="quarter" idx="11"/>
          </p:nvPr>
        </p:nvSpPr>
        <p:spPr>
          <a:xfrm>
            <a:off x="1055440" y="6381328"/>
            <a:ext cx="6840760" cy="365125"/>
          </a:xfrm>
        </p:spPr>
        <p:txBody>
          <a:bodyPr/>
          <a:lstStyle/>
          <a:p>
            <a:r>
              <a:rPr lang="en-US"/>
              <a:t>i.efthymiopoulos, CERN </a:t>
            </a:r>
            <a:endParaRPr lang="en-US" dirty="0"/>
          </a:p>
        </p:txBody>
      </p:sp>
      <p:sp>
        <p:nvSpPr>
          <p:cNvPr id="8" name="Slide Number Placeholder 7">
            <a:extLst>
              <a:ext uri="{FF2B5EF4-FFF2-40B4-BE49-F238E27FC236}">
                <a16:creationId xmlns:a16="http://schemas.microsoft.com/office/drawing/2014/main" id="{2F74050C-1801-2345-9DC3-F06B163A28D3}"/>
              </a:ext>
            </a:extLst>
          </p:cNvPr>
          <p:cNvSpPr>
            <a:spLocks noGrp="1"/>
          </p:cNvSpPr>
          <p:nvPr>
            <p:ph type="sldNum" sz="quarter" idx="12"/>
          </p:nvPr>
        </p:nvSpPr>
        <p:spPr/>
        <p:txBody>
          <a:bodyPr/>
          <a:lstStyle/>
          <a:p>
            <a:fld id="{36B5EA5A-BC32-A742-B11B-8E7414D5B535}" type="slidenum">
              <a:rPr lang="en-US" smtClean="0"/>
              <a:pPr/>
              <a:t>‹#›</a:t>
            </a:fld>
            <a:endParaRPr lang="en-US" dirty="0"/>
          </a:p>
        </p:txBody>
      </p:sp>
      <p:cxnSp>
        <p:nvCxnSpPr>
          <p:cNvPr id="9" name="Straight Connector 8">
            <a:extLst>
              <a:ext uri="{FF2B5EF4-FFF2-40B4-BE49-F238E27FC236}">
                <a16:creationId xmlns:a16="http://schemas.microsoft.com/office/drawing/2014/main" id="{F64315F9-8AD5-CD47-8804-11E0BBFE840B}"/>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708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2"/>
                </a:solidFill>
              </a:defRPr>
            </a:lvl1pPr>
            <a:lvl2pPr marL="324000" indent="-324000">
              <a:buFont typeface="Arial" charset="0"/>
              <a:buChar char="•"/>
              <a:tabLst/>
              <a:defRPr sz="1800">
                <a:solidFill>
                  <a:schemeClr val="tx2"/>
                </a:solidFill>
              </a:defRPr>
            </a:lvl2pPr>
            <a:lvl3pPr marL="648000" indent="-324000">
              <a:buSzPct val="100000"/>
              <a:buFont typeface="Arial" panose="020B0604020202020204" pitchFamily="34" charset="0"/>
              <a:buChar char="•"/>
              <a:tabLst/>
              <a:defRPr>
                <a:solidFill>
                  <a:schemeClr val="tx2"/>
                </a:solidFill>
              </a:defRPr>
            </a:lvl3pPr>
            <a:lvl4pPr marL="972000" indent="-324000">
              <a:buSzPct val="100000"/>
              <a:buFont typeface="Arial" charset="0"/>
              <a:buChar char="•"/>
              <a:tabLst/>
              <a:defRPr>
                <a:solidFill>
                  <a:schemeClr val="tx2"/>
                </a:solidFill>
              </a:defRPr>
            </a:lvl4pPr>
            <a:lvl5pPr marL="2057400" indent="-228600">
              <a:buSzPct val="100000"/>
              <a:buFont typeface="Arial" charset="0"/>
              <a:buChar char="•"/>
              <a:defRPr>
                <a:solidFill>
                  <a:schemeClr val="tx2">
                    <a:lumMod val="50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a:xfrm>
            <a:off x="407988" y="353124"/>
            <a:ext cx="11376643" cy="1065742"/>
          </a:xfrm>
        </p:spPr>
        <p:txBody>
          <a:bodyPr/>
          <a:lstStyle/>
          <a:p>
            <a:r>
              <a:rPr lang="en-GB" dirty="0"/>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de-CH"/>
              <a:t>EURO-LABS-WP3 Meeting, 05.09.2022</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i.efthymiopoulos, CERN </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cxnSp>
        <p:nvCxnSpPr>
          <p:cNvPr id="8" name="Straight Connector 7">
            <a:extLst>
              <a:ext uri="{FF2B5EF4-FFF2-40B4-BE49-F238E27FC236}">
                <a16:creationId xmlns:a16="http://schemas.microsoft.com/office/drawing/2014/main" id="{606BB320-7BD2-4948-87B7-5C5A63E018FF}"/>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367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1F763763-5414-8544-AF6D-F8D5C9B1117C}"/>
              </a:ext>
            </a:extLst>
          </p:cNvPr>
          <p:cNvSpPr>
            <a:spLocks noGrp="1"/>
          </p:cNvSpPr>
          <p:nvPr>
            <p:ph type="dt" sz="half" idx="10"/>
          </p:nvPr>
        </p:nvSpPr>
        <p:spPr/>
        <p:txBody>
          <a:bodyPr/>
          <a:lstStyle/>
          <a:p>
            <a:r>
              <a:rPr lang="de-CH"/>
              <a:t>EURO-LABS-WP3 Meeting, 05.09.2022</a:t>
            </a:r>
            <a:endParaRPr lang="en-US" dirty="0"/>
          </a:p>
        </p:txBody>
      </p:sp>
      <p:sp>
        <p:nvSpPr>
          <p:cNvPr id="6" name="Footer Placeholder 5">
            <a:extLst>
              <a:ext uri="{FF2B5EF4-FFF2-40B4-BE49-F238E27FC236}">
                <a16:creationId xmlns:a16="http://schemas.microsoft.com/office/drawing/2014/main" id="{7618A5D0-906E-0046-B0F3-96283308CD40}"/>
              </a:ext>
            </a:extLst>
          </p:cNvPr>
          <p:cNvSpPr>
            <a:spLocks noGrp="1"/>
          </p:cNvSpPr>
          <p:nvPr>
            <p:ph type="ftr" sz="quarter" idx="11"/>
          </p:nvPr>
        </p:nvSpPr>
        <p:spPr/>
        <p:txBody>
          <a:bodyPr/>
          <a:lstStyle/>
          <a:p>
            <a:r>
              <a:rPr lang="en-US"/>
              <a:t>i.efthymiopoulos, CERN </a:t>
            </a:r>
            <a:endParaRPr lang="en-US" dirty="0"/>
          </a:p>
        </p:txBody>
      </p:sp>
      <p:sp>
        <p:nvSpPr>
          <p:cNvPr id="7" name="Slide Number Placeholder 6">
            <a:extLst>
              <a:ext uri="{FF2B5EF4-FFF2-40B4-BE49-F238E27FC236}">
                <a16:creationId xmlns:a16="http://schemas.microsoft.com/office/drawing/2014/main" id="{414B140E-F283-BD43-9D8C-905BDA421CF5}"/>
              </a:ext>
            </a:extLst>
          </p:cNvPr>
          <p:cNvSpPr>
            <a:spLocks noGrp="1"/>
          </p:cNvSpPr>
          <p:nvPr>
            <p:ph type="sldNum" sz="quarter" idx="12"/>
          </p:nvPr>
        </p:nvSpPr>
        <p:spPr/>
        <p:txBody>
          <a:bodyPr/>
          <a:lstStyle/>
          <a:p>
            <a:fld id="{36B5EA5A-BC32-A742-B11B-8E7414D5B535}" type="slidenum">
              <a:rPr lang="en-US" smtClean="0"/>
              <a:pPr/>
              <a:t>‹#›</a:t>
            </a:fld>
            <a:endParaRPr lang="en-US" dirty="0"/>
          </a:p>
        </p:txBody>
      </p:sp>
      <p:cxnSp>
        <p:nvCxnSpPr>
          <p:cNvPr id="8" name="Straight Connector 7">
            <a:extLst>
              <a:ext uri="{FF2B5EF4-FFF2-40B4-BE49-F238E27FC236}">
                <a16:creationId xmlns:a16="http://schemas.microsoft.com/office/drawing/2014/main" id="{52DFB765-BC5A-6949-B937-9CDA0CEDAB49}"/>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43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Last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059AC4-96B9-704B-82C7-32D5BEFF3254}"/>
              </a:ext>
            </a:extLst>
          </p:cNvPr>
          <p:cNvSpPr txBox="1"/>
          <p:nvPr userDrawn="1"/>
        </p:nvSpPr>
        <p:spPr>
          <a:xfrm>
            <a:off x="407988" y="6196406"/>
            <a:ext cx="11376025" cy="369332"/>
          </a:xfrm>
          <a:prstGeom prst="rect">
            <a:avLst/>
          </a:prstGeom>
          <a:noFill/>
        </p:spPr>
        <p:txBody>
          <a:bodyPr wrap="square" rtlCol="0">
            <a:spAutoFit/>
          </a:bodyPr>
          <a:lstStyle/>
          <a:p>
            <a:pPr algn="ctr"/>
            <a:r>
              <a:rPr kumimoji="0" lang="fr-CH" dirty="0"/>
              <a:t>euro-</a:t>
            </a:r>
            <a:r>
              <a:rPr kumimoji="0" lang="fr-CH" dirty="0" err="1"/>
              <a:t>labs.web</a:t>
            </a:r>
            <a:endParaRPr lang="en-US" dirty="0"/>
          </a:p>
        </p:txBody>
      </p:sp>
      <p:pic>
        <p:nvPicPr>
          <p:cNvPr id="3" name="Picture 2" descr="Text, logo&#10;&#10;Description automatically generated">
            <a:extLst>
              <a:ext uri="{FF2B5EF4-FFF2-40B4-BE49-F238E27FC236}">
                <a16:creationId xmlns:a16="http://schemas.microsoft.com/office/drawing/2014/main" id="{81025927-88F6-6246-8294-D5F4A5FF1C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6300" y="2114550"/>
            <a:ext cx="5359400" cy="2628900"/>
          </a:xfrm>
          <a:prstGeom prst="rect">
            <a:avLst/>
          </a:prstGeom>
        </p:spPr>
      </p:pic>
    </p:spTree>
    <p:extLst>
      <p:ext uri="{BB962C8B-B14F-4D97-AF65-F5344CB8AC3E}">
        <p14:creationId xmlns:p14="http://schemas.microsoft.com/office/powerpoint/2010/main" val="1015873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ogo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105382"/>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Slide with logo">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6F8ADC9-30DB-1243-8F69-09A7AAEA849D}"/>
              </a:ext>
            </a:extLst>
          </p:cNvPr>
          <p:cNvSpPr>
            <a:spLocks noGrp="1"/>
          </p:cNvSpPr>
          <p:nvPr>
            <p:ph type="ctrTitle" hasCustomPrompt="1"/>
          </p:nvPr>
        </p:nvSpPr>
        <p:spPr>
          <a:xfrm>
            <a:off x="407987" y="3429000"/>
            <a:ext cx="11376025" cy="2153265"/>
          </a:xfrm>
        </p:spPr>
        <p:txBody>
          <a:bodyPr anchor="t" anchorCtr="0"/>
          <a:lstStyle>
            <a:lvl1pPr algn="l">
              <a:defRPr sz="5000">
                <a:solidFill>
                  <a:schemeClr val="bg1"/>
                </a:solidFill>
              </a:defRPr>
            </a:lvl1pPr>
          </a:lstStyle>
          <a:p>
            <a:r>
              <a:rPr lang="en-US" dirty="0"/>
              <a:t>Click to edit Master title style</a:t>
            </a:r>
            <a:br>
              <a:rPr lang="en-US" dirty="0"/>
            </a:br>
            <a:endParaRPr lang="en-US" dirty="0"/>
          </a:p>
        </p:txBody>
      </p:sp>
      <p:sp>
        <p:nvSpPr>
          <p:cNvPr id="5" name="Subtitle 2">
            <a:extLst>
              <a:ext uri="{FF2B5EF4-FFF2-40B4-BE49-F238E27FC236}">
                <a16:creationId xmlns:a16="http://schemas.microsoft.com/office/drawing/2014/main" id="{D56D6D28-7860-E045-9091-E722B9476DB3}"/>
              </a:ext>
            </a:extLst>
          </p:cNvPr>
          <p:cNvSpPr>
            <a:spLocks noGrp="1"/>
          </p:cNvSpPr>
          <p:nvPr>
            <p:ph type="subTitle" idx="1"/>
          </p:nvPr>
        </p:nvSpPr>
        <p:spPr>
          <a:xfrm>
            <a:off x="407988" y="5700252"/>
            <a:ext cx="11376026" cy="803787"/>
          </a:xfrm>
        </p:spPr>
        <p:txBody>
          <a:bodyPr>
            <a:no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7" name="Picture 6" descr="Text, logo&#10;&#10;Description automatically generated">
            <a:extLst>
              <a:ext uri="{FF2B5EF4-FFF2-40B4-BE49-F238E27FC236}">
                <a16:creationId xmlns:a16="http://schemas.microsoft.com/office/drawing/2014/main" id="{75917550-672C-214B-AA2A-A3F16BDF83E3}"/>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a:ext>
            </a:extLst>
          </a:blip>
          <a:stretch>
            <a:fillRect/>
          </a:stretch>
        </p:blipFill>
        <p:spPr>
          <a:xfrm>
            <a:off x="4088748" y="1124744"/>
            <a:ext cx="4014504" cy="1969200"/>
          </a:xfrm>
          <a:prstGeom prst="rect">
            <a:avLst/>
          </a:prstGeom>
        </p:spPr>
      </p:pic>
    </p:spTree>
    <p:extLst>
      <p:ext uri="{BB962C8B-B14F-4D97-AF65-F5344CB8AC3E}">
        <p14:creationId xmlns:p14="http://schemas.microsoft.com/office/powerpoint/2010/main" val="335189429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de-CH"/>
              <a:t>EURO-LABS-WP3 Meeting, 05.09.2022</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i.efthymiopoulos, CERN </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2616506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342900" indent="-342900">
              <a:buFont typeface="Arial" panose="020B0604020202020204" pitchFamily="34" charset="0"/>
              <a:buChar char="•"/>
              <a:defRPr>
                <a:solidFill>
                  <a:schemeClr val="tx2">
                    <a:lumMod val="50000"/>
                  </a:schemeClr>
                </a:solidFill>
              </a:defRPr>
            </a:lvl1pPr>
            <a:lvl2pPr marL="628650" indent="-261938">
              <a:buFont typeface="Arial" panose="020B0604020202020204" pitchFamily="34" charset="0"/>
              <a:buChar char="•"/>
              <a:tabLst/>
              <a:defRPr sz="1800">
                <a:solidFill>
                  <a:schemeClr val="tx2">
                    <a:lumMod val="50000"/>
                  </a:schemeClr>
                </a:solidFill>
              </a:defRPr>
            </a:lvl2pPr>
            <a:lvl3pPr marL="889000" indent="-260350">
              <a:buSzPct val="100000"/>
              <a:buFont typeface="Arial" panose="020B0604020202020204" pitchFamily="34" charset="0"/>
              <a:buChar char="•"/>
              <a:tabLst/>
              <a:defRPr sz="1800">
                <a:solidFill>
                  <a:schemeClr val="tx2">
                    <a:lumMod val="50000"/>
                  </a:schemeClr>
                </a:solidFill>
              </a:defRPr>
            </a:lvl3pPr>
            <a:lvl4pPr marL="1209675" indent="-269875">
              <a:buSzPct val="100000"/>
              <a:buFont typeface="Arial" panose="020B0604020202020204" pitchFamily="34" charset="0"/>
              <a:buChar char="•"/>
              <a:tabLst/>
              <a:defRPr sz="1600">
                <a:solidFill>
                  <a:schemeClr val="tx2">
                    <a:lumMod val="50000"/>
                  </a:schemeClr>
                </a:solidFill>
              </a:defRPr>
            </a:lvl4pPr>
            <a:lvl5pPr marL="2057400" indent="-228600">
              <a:buSzPct val="100000"/>
              <a:buFont typeface="Arial" charset="0"/>
              <a:buChar cha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a:xfrm>
            <a:off x="407988" y="373593"/>
            <a:ext cx="11376644" cy="1065742"/>
          </a:xfrm>
        </p:spPr>
        <p:txBody>
          <a:bodyPr/>
          <a:lstStyle/>
          <a:p>
            <a:r>
              <a:rPr lang="en-GB"/>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de-CH"/>
              <a:t>EURO-LABS-WP3 Meeting, 05.09.2022</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i.efthymiopoulos, CERN </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cxnSp>
        <p:nvCxnSpPr>
          <p:cNvPr id="8" name="Straight Connector 7">
            <a:extLst>
              <a:ext uri="{FF2B5EF4-FFF2-40B4-BE49-F238E27FC236}">
                <a16:creationId xmlns:a16="http://schemas.microsoft.com/office/drawing/2014/main" id="{4252CF2E-6FB9-514E-A780-4E16ED1189BA}"/>
              </a:ext>
            </a:extLst>
          </p:cNvPr>
          <p:cNvCxnSpPr>
            <a:cxnSpLocks/>
          </p:cNvCxnSpPr>
          <p:nvPr userDrawn="1"/>
        </p:nvCxnSpPr>
        <p:spPr>
          <a:xfrm>
            <a:off x="407368" y="6266608"/>
            <a:ext cx="11376644"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512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D6D585-D452-F44C-919B-4BD50B663172}"/>
              </a:ext>
            </a:extLst>
          </p:cNvPr>
          <p:cNvSpPr>
            <a:spLocks noGrp="1"/>
          </p:cNvSpPr>
          <p:nvPr>
            <p:ph type="title"/>
          </p:nvPr>
        </p:nvSpPr>
        <p:spPr/>
        <p:txBody>
          <a:bodyPr/>
          <a:lstStyle/>
          <a:p>
            <a:r>
              <a:rPr lang="en-GB"/>
              <a:t>Click to edit Master title style</a:t>
            </a:r>
            <a:endParaRPr lang="en-US" dirty="0"/>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de-CH"/>
              <a:t>EURO-LABS-WP3 Meeting, 05.09.2022</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i.efthymiopoulos, CERN </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
        <p:nvSpPr>
          <p:cNvPr id="4" name="Picture Placeholder 3">
            <a:extLst>
              <a:ext uri="{FF2B5EF4-FFF2-40B4-BE49-F238E27FC236}">
                <a16:creationId xmlns:a16="http://schemas.microsoft.com/office/drawing/2014/main" id="{1CBAAC3B-64E8-6A4D-B184-3057E6D0D079}"/>
              </a:ext>
            </a:extLst>
          </p:cNvPr>
          <p:cNvSpPr>
            <a:spLocks noGrp="1"/>
          </p:cNvSpPr>
          <p:nvPr>
            <p:ph type="pic" sz="quarter" idx="13" hasCustomPrompt="1"/>
          </p:nvPr>
        </p:nvSpPr>
        <p:spPr>
          <a:xfrm>
            <a:off x="407988" y="1439863"/>
            <a:ext cx="11376025" cy="4760912"/>
          </a:xfrm>
          <a:pattFill prst="lgCheck">
            <a:fgClr>
              <a:schemeClr val="accent4"/>
            </a:fgClr>
            <a:bgClr>
              <a:schemeClr val="bg1"/>
            </a:bgClr>
          </a:pattFill>
        </p:spPr>
        <p:txBody>
          <a:bodyPr anchor="ctr"/>
          <a:lstStyle>
            <a:lvl1pPr algn="ctr">
              <a:defRPr/>
            </a:lvl1pPr>
          </a:lstStyle>
          <a:p>
            <a:r>
              <a:rPr lang="en-US" dirty="0"/>
              <a:t>Drag and drop picture</a:t>
            </a:r>
          </a:p>
        </p:txBody>
      </p:sp>
      <p:cxnSp>
        <p:nvCxnSpPr>
          <p:cNvPr id="8" name="Straight Connector 7">
            <a:extLst>
              <a:ext uri="{FF2B5EF4-FFF2-40B4-BE49-F238E27FC236}">
                <a16:creationId xmlns:a16="http://schemas.microsoft.com/office/drawing/2014/main" id="{E5A97894-4118-384E-900A-EEC743FCE6B3}"/>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320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ull page colour or pictur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B6E0-915E-6A4B-BE3D-83464DDCC020}"/>
              </a:ext>
            </a:extLst>
          </p:cNvPr>
          <p:cNvSpPr>
            <a:spLocks noGrp="1"/>
          </p:cNvSpPr>
          <p:nvPr>
            <p:ph type="title"/>
          </p:nvPr>
        </p:nvSpPr>
        <p:spPr/>
        <p:txBody>
          <a:bodyPr/>
          <a:lstStyle>
            <a:lvl1pPr>
              <a:defRPr>
                <a:solidFill>
                  <a:schemeClr val="bg1"/>
                </a:solidFill>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id="{73F185B5-CF74-D44D-A9E3-83166F096FD5}"/>
              </a:ext>
            </a:extLst>
          </p:cNvPr>
          <p:cNvSpPr>
            <a:spLocks noGrp="1"/>
          </p:cNvSpPr>
          <p:nvPr>
            <p:ph type="dt" sz="half" idx="10"/>
          </p:nvPr>
        </p:nvSpPr>
        <p:spPr/>
        <p:txBody>
          <a:bodyPr/>
          <a:lstStyle>
            <a:lvl1pPr>
              <a:defRPr>
                <a:solidFill>
                  <a:schemeClr val="bg1"/>
                </a:solidFill>
              </a:defRPr>
            </a:lvl1pPr>
          </a:lstStyle>
          <a:p>
            <a:r>
              <a:rPr lang="de-CH"/>
              <a:t>EURO-LABS-WP3 Meeting, 05.09.2022</a:t>
            </a:r>
            <a:endParaRPr lang="en-US" dirty="0"/>
          </a:p>
        </p:txBody>
      </p:sp>
      <p:sp>
        <p:nvSpPr>
          <p:cNvPr id="4" name="Slide Number Placeholder 3">
            <a:extLst>
              <a:ext uri="{FF2B5EF4-FFF2-40B4-BE49-F238E27FC236}">
                <a16:creationId xmlns:a16="http://schemas.microsoft.com/office/drawing/2014/main" id="{5AD60124-268E-2640-B552-632FCB92FCF3}"/>
              </a:ext>
            </a:extLst>
          </p:cNvPr>
          <p:cNvSpPr>
            <a:spLocks noGrp="1"/>
          </p:cNvSpPr>
          <p:nvPr>
            <p:ph type="sldNum" sz="quarter" idx="11"/>
          </p:nvPr>
        </p:nvSpPr>
        <p:spPr/>
        <p:txBody>
          <a:bodyPr/>
          <a:lstStyle>
            <a:lvl1pPr>
              <a:defRPr>
                <a:solidFill>
                  <a:schemeClr val="bg1"/>
                </a:solidFill>
              </a:defRPr>
            </a:lvl1pPr>
          </a:lstStyle>
          <a:p>
            <a:fld id="{36B5EA5A-BC32-A742-B11B-8E7414D5B535}" type="slidenum">
              <a:rPr lang="en-US" smtClean="0"/>
              <a:pPr/>
              <a:t>‹#›</a:t>
            </a:fld>
            <a:endParaRPr lang="en-US" dirty="0"/>
          </a:p>
        </p:txBody>
      </p:sp>
      <p:sp>
        <p:nvSpPr>
          <p:cNvPr id="5" name="Footer Placeholder 4">
            <a:extLst>
              <a:ext uri="{FF2B5EF4-FFF2-40B4-BE49-F238E27FC236}">
                <a16:creationId xmlns:a16="http://schemas.microsoft.com/office/drawing/2014/main" id="{3E7D4B92-ED84-1D4C-81AB-7D7F79EF892F}"/>
              </a:ext>
            </a:extLst>
          </p:cNvPr>
          <p:cNvSpPr>
            <a:spLocks noGrp="1"/>
          </p:cNvSpPr>
          <p:nvPr>
            <p:ph type="ftr" sz="quarter" idx="12"/>
          </p:nvPr>
        </p:nvSpPr>
        <p:spPr/>
        <p:txBody>
          <a:bodyPr/>
          <a:lstStyle>
            <a:lvl1pPr>
              <a:defRPr>
                <a:solidFill>
                  <a:schemeClr val="bg1"/>
                </a:solidFill>
              </a:defRPr>
            </a:lvl1pPr>
          </a:lstStyle>
          <a:p>
            <a:r>
              <a:rPr lang="en-US"/>
              <a:t>i.efthymiopoulos, CERN </a:t>
            </a:r>
            <a:endParaRPr lang="en-US" dirty="0"/>
          </a:p>
        </p:txBody>
      </p:sp>
      <p:cxnSp>
        <p:nvCxnSpPr>
          <p:cNvPr id="19" name="Straight Connector 18">
            <a:extLst>
              <a:ext uri="{FF2B5EF4-FFF2-40B4-BE49-F238E27FC236}">
                <a16:creationId xmlns:a16="http://schemas.microsoft.com/office/drawing/2014/main" id="{F1E223B3-FDCC-6949-9C0B-F052B97037C1}"/>
              </a:ext>
            </a:extLst>
          </p:cNvPr>
          <p:cNvCxnSpPr/>
          <p:nvPr userDrawn="1"/>
        </p:nvCxnSpPr>
        <p:spPr>
          <a:xfrm>
            <a:off x="407987" y="6266608"/>
            <a:ext cx="113760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5082788-0C78-F842-A18F-84667EAC7E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07988" y="6364800"/>
            <a:ext cx="495300" cy="393700"/>
          </a:xfrm>
          <a:prstGeom prst="rect">
            <a:avLst/>
          </a:prstGeom>
        </p:spPr>
      </p:pic>
    </p:spTree>
    <p:extLst>
      <p:ext uri="{BB962C8B-B14F-4D97-AF65-F5344CB8AC3E}">
        <p14:creationId xmlns:p14="http://schemas.microsoft.com/office/powerpoint/2010/main" val="191935580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01A8103C-80BA-7941-AEF5-FB81302B57A9}"/>
              </a:ext>
            </a:extLst>
          </p:cNvPr>
          <p:cNvSpPr>
            <a:spLocks noGrp="1"/>
          </p:cNvSpPr>
          <p:nvPr>
            <p:ph type="pic" sz="quarter" idx="13" hasCustomPrompt="1"/>
          </p:nvPr>
        </p:nvSpPr>
        <p:spPr>
          <a:xfrm>
            <a:off x="0" y="-29980"/>
            <a:ext cx="12192000" cy="6230755"/>
          </a:xfrm>
          <a:pattFill prst="lgCheck">
            <a:fgClr>
              <a:schemeClr val="accent4"/>
            </a:fgClr>
            <a:bgClr>
              <a:schemeClr val="bg1"/>
            </a:bgClr>
          </a:pattFill>
        </p:spPr>
        <p:txBody>
          <a:bodyPr anchor="ctr" anchorCtr="0"/>
          <a:lstStyle>
            <a:lvl1pPr algn="ctr">
              <a:defRPr/>
            </a:lvl1pPr>
          </a:lstStyle>
          <a:p>
            <a:r>
              <a:rPr lang="en-US" dirty="0"/>
              <a:t>Drag and drop picture</a:t>
            </a:r>
          </a:p>
        </p:txBody>
      </p:sp>
      <p:sp>
        <p:nvSpPr>
          <p:cNvPr id="3" name="Content Placeholder 2"/>
          <p:cNvSpPr>
            <a:spLocks noGrp="1"/>
          </p:cNvSpPr>
          <p:nvPr>
            <p:ph idx="1"/>
          </p:nvPr>
        </p:nvSpPr>
        <p:spPr>
          <a:xfrm>
            <a:off x="8075612" y="-48846"/>
            <a:ext cx="4116387" cy="6249621"/>
          </a:xfrm>
          <a:solidFill>
            <a:schemeClr val="tx1">
              <a:alpha val="80000"/>
            </a:schemeClr>
          </a:solidFill>
        </p:spPr>
        <p:txBody>
          <a:bodyPr lIns="180000" tIns="180000" rIns="180000" bIns="180000"/>
          <a:lstStyle>
            <a:lvl1pPr>
              <a:defRPr sz="2800">
                <a:solidFill>
                  <a:schemeClr val="bg1"/>
                </a:solidFill>
              </a:defRPr>
            </a:lvl1pPr>
            <a:lvl2pPr marL="324000" indent="-324000">
              <a:buFont typeface="Arial" charset="0"/>
              <a:buChar char="•"/>
              <a:tabLst/>
              <a:defRPr sz="2100">
                <a:solidFill>
                  <a:schemeClr val="bg1"/>
                </a:solidFill>
              </a:defRPr>
            </a:lvl2pPr>
            <a:lvl3pPr marL="648000" indent="-324000">
              <a:buSzPct val="100000"/>
              <a:buFont typeface="Arial" panose="020B0604020202020204" pitchFamily="34" charset="0"/>
              <a:buChar char="•"/>
              <a:tabLst/>
              <a:defRPr sz="1800">
                <a:solidFill>
                  <a:schemeClr val="bg1"/>
                </a:solidFill>
              </a:defRPr>
            </a:lvl3pPr>
            <a:lvl4pPr marL="972000" indent="-324000">
              <a:buSzPct val="100000"/>
              <a:buFont typeface="Arial" charset="0"/>
              <a:buChar char="•"/>
              <a:tabLst/>
              <a:defRPr>
                <a:solidFill>
                  <a:schemeClr val="bg1"/>
                </a:solidFill>
              </a:defRPr>
            </a:lvl4pPr>
            <a:lvl5pPr marL="2057400" indent="-228600">
              <a:buSzPct val="100000"/>
              <a:buFont typeface="Arial" charset="0"/>
              <a:buChar char="•"/>
              <a:defRPr>
                <a:solidFill>
                  <a:schemeClr val="tx2">
                    <a:lumMod val="50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Date Placeholder 10">
            <a:extLst>
              <a:ext uri="{FF2B5EF4-FFF2-40B4-BE49-F238E27FC236}">
                <a16:creationId xmlns:a16="http://schemas.microsoft.com/office/drawing/2014/main" id="{1B478EFE-6141-4244-92ED-79EEE9222B1A}"/>
              </a:ext>
            </a:extLst>
          </p:cNvPr>
          <p:cNvSpPr>
            <a:spLocks noGrp="1"/>
          </p:cNvSpPr>
          <p:nvPr>
            <p:ph type="dt" sz="half" idx="10"/>
          </p:nvPr>
        </p:nvSpPr>
        <p:spPr/>
        <p:txBody>
          <a:bodyPr/>
          <a:lstStyle/>
          <a:p>
            <a:r>
              <a:rPr lang="de-CH"/>
              <a:t>EURO-LABS-WP3 Meeting, 05.09.2022</a:t>
            </a:r>
            <a:endParaRPr lang="en-US" dirty="0"/>
          </a:p>
        </p:txBody>
      </p:sp>
      <p:sp>
        <p:nvSpPr>
          <p:cNvPr id="12" name="Footer Placeholder 11">
            <a:extLst>
              <a:ext uri="{FF2B5EF4-FFF2-40B4-BE49-F238E27FC236}">
                <a16:creationId xmlns:a16="http://schemas.microsoft.com/office/drawing/2014/main" id="{8FF044A7-6055-B744-AD25-E9D675BBE602}"/>
              </a:ext>
            </a:extLst>
          </p:cNvPr>
          <p:cNvSpPr>
            <a:spLocks noGrp="1"/>
          </p:cNvSpPr>
          <p:nvPr>
            <p:ph type="ftr" sz="quarter" idx="11"/>
          </p:nvPr>
        </p:nvSpPr>
        <p:spPr/>
        <p:txBody>
          <a:bodyPr/>
          <a:lstStyle/>
          <a:p>
            <a:r>
              <a:rPr lang="en-US"/>
              <a:t>i.efthymiopoulos, CERN </a:t>
            </a:r>
            <a:endParaRPr lang="en-US" dirty="0"/>
          </a:p>
        </p:txBody>
      </p:sp>
      <p:sp>
        <p:nvSpPr>
          <p:cNvPr id="13" name="Slide Number Placeholder 12">
            <a:extLst>
              <a:ext uri="{FF2B5EF4-FFF2-40B4-BE49-F238E27FC236}">
                <a16:creationId xmlns:a16="http://schemas.microsoft.com/office/drawing/2014/main" id="{372E3875-F7E3-A247-8E75-A4EC4E79429B}"/>
              </a:ext>
            </a:extLst>
          </p:cNvPr>
          <p:cNvSpPr>
            <a:spLocks noGrp="1"/>
          </p:cNvSpPr>
          <p:nvPr>
            <p:ph type="sldNum" sz="quarter" idx="12"/>
          </p:nvPr>
        </p:nvSpPr>
        <p:spPr/>
        <p:txBody>
          <a:bodyPr/>
          <a:lstStyle/>
          <a:p>
            <a:fld id="{36B5EA5A-BC32-A742-B11B-8E7414D5B535}" type="slidenum">
              <a:rPr lang="en-US" smtClean="0"/>
              <a:pPr/>
              <a:t>‹#›</a:t>
            </a:fld>
            <a:endParaRPr lang="en-US" dirty="0"/>
          </a:p>
        </p:txBody>
      </p:sp>
    </p:spTree>
    <p:extLst>
      <p:ext uri="{BB962C8B-B14F-4D97-AF65-F5344CB8AC3E}">
        <p14:creationId xmlns:p14="http://schemas.microsoft.com/office/powerpoint/2010/main" val="1758805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ntents">
    <p:spTree>
      <p:nvGrpSpPr>
        <p:cNvPr id="1" name=""/>
        <p:cNvGrpSpPr/>
        <p:nvPr/>
      </p:nvGrpSpPr>
      <p:grpSpPr>
        <a:xfrm>
          <a:off x="0" y="0"/>
          <a:ext cx="0" cy="0"/>
          <a:chOff x="0" y="0"/>
          <a:chExt cx="0" cy="0"/>
        </a:xfrm>
      </p:grpSpPr>
      <p:sp>
        <p:nvSpPr>
          <p:cNvPr id="2" name="Title 1"/>
          <p:cNvSpPr>
            <a:spLocks noGrp="1"/>
          </p:cNvSpPr>
          <p:nvPr>
            <p:ph type="title"/>
          </p:nvPr>
        </p:nvSpPr>
        <p:spPr>
          <a:xfrm>
            <a:off x="407988" y="373593"/>
            <a:ext cx="11376643" cy="1065742"/>
          </a:xfrm>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407987" y="1592264"/>
            <a:ext cx="5616575" cy="460851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4" name="Content Placeholder 3"/>
          <p:cNvSpPr>
            <a:spLocks noGrp="1"/>
          </p:cNvSpPr>
          <p:nvPr>
            <p:ph sz="half" idx="2"/>
          </p:nvPr>
        </p:nvSpPr>
        <p:spPr>
          <a:xfrm>
            <a:off x="6172199" y="1592264"/>
            <a:ext cx="5611813" cy="4608511"/>
          </a:xfrm>
        </p:spPr>
        <p:txBody>
          <a:body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Date Placeholder 7">
            <a:extLst>
              <a:ext uri="{FF2B5EF4-FFF2-40B4-BE49-F238E27FC236}">
                <a16:creationId xmlns:a16="http://schemas.microsoft.com/office/drawing/2014/main" id="{E3A8A69A-7619-C44B-A930-6AC38A3F8BC7}"/>
              </a:ext>
            </a:extLst>
          </p:cNvPr>
          <p:cNvSpPr>
            <a:spLocks noGrp="1"/>
          </p:cNvSpPr>
          <p:nvPr>
            <p:ph type="dt" sz="half" idx="10"/>
          </p:nvPr>
        </p:nvSpPr>
        <p:spPr/>
        <p:txBody>
          <a:bodyPr/>
          <a:lstStyle/>
          <a:p>
            <a:r>
              <a:rPr lang="de-CH"/>
              <a:t>EURO-LABS-WP3 Meeting, 05.09.2022</a:t>
            </a:r>
            <a:endParaRPr lang="en-US" dirty="0"/>
          </a:p>
        </p:txBody>
      </p:sp>
      <p:sp>
        <p:nvSpPr>
          <p:cNvPr id="9" name="Footer Placeholder 8">
            <a:extLst>
              <a:ext uri="{FF2B5EF4-FFF2-40B4-BE49-F238E27FC236}">
                <a16:creationId xmlns:a16="http://schemas.microsoft.com/office/drawing/2014/main" id="{9B55D6E3-4871-704B-B795-99BD30EABFEE}"/>
              </a:ext>
            </a:extLst>
          </p:cNvPr>
          <p:cNvSpPr>
            <a:spLocks noGrp="1"/>
          </p:cNvSpPr>
          <p:nvPr>
            <p:ph type="ftr" sz="quarter" idx="11"/>
          </p:nvPr>
        </p:nvSpPr>
        <p:spPr/>
        <p:txBody>
          <a:bodyPr/>
          <a:lstStyle/>
          <a:p>
            <a:r>
              <a:rPr lang="en-US"/>
              <a:t>i.efthymiopoulos, CERN </a:t>
            </a:r>
            <a:endParaRPr lang="en-US" dirty="0"/>
          </a:p>
        </p:txBody>
      </p:sp>
      <p:sp>
        <p:nvSpPr>
          <p:cNvPr id="10" name="Slide Number Placeholder 9">
            <a:extLst>
              <a:ext uri="{FF2B5EF4-FFF2-40B4-BE49-F238E27FC236}">
                <a16:creationId xmlns:a16="http://schemas.microsoft.com/office/drawing/2014/main" id="{BEE4B464-E744-A34F-B223-6B554979B8EC}"/>
              </a:ext>
            </a:extLst>
          </p:cNvPr>
          <p:cNvSpPr>
            <a:spLocks noGrp="1"/>
          </p:cNvSpPr>
          <p:nvPr>
            <p:ph type="sldNum" sz="quarter" idx="12"/>
          </p:nvPr>
        </p:nvSpPr>
        <p:spPr/>
        <p:txBody>
          <a:bodyPr/>
          <a:lstStyle/>
          <a:p>
            <a:fld id="{36B5EA5A-BC32-A742-B11B-8E7414D5B535}" type="slidenum">
              <a:rPr lang="en-US" smtClean="0"/>
              <a:pPr/>
              <a:t>‹#›</a:t>
            </a:fld>
            <a:endParaRPr lang="en-US" dirty="0"/>
          </a:p>
        </p:txBody>
      </p:sp>
      <p:cxnSp>
        <p:nvCxnSpPr>
          <p:cNvPr id="11" name="Straight Connector 10">
            <a:extLst>
              <a:ext uri="{FF2B5EF4-FFF2-40B4-BE49-F238E27FC236}">
                <a16:creationId xmlns:a16="http://schemas.microsoft.com/office/drawing/2014/main" id="{7B03BCE1-9BFA-2E49-BBDD-83CB0AB65FB4}"/>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222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title and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07988" y="365125"/>
            <a:ext cx="11376644" cy="1084263"/>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407987" y="1592263"/>
            <a:ext cx="5616575" cy="668337"/>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07987" y="2427287"/>
            <a:ext cx="5616575" cy="3773488"/>
          </a:xfrm>
        </p:spPr>
        <p:txBody>
          <a:bodyPr/>
          <a:lstStyle>
            <a:lvl1pPr marL="324000" indent="-324000">
              <a:buFont typeface="Arial" panose="020B0604020202020204" pitchFamily="34" charset="0"/>
              <a:buChar char="•"/>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p:cNvSpPr>
            <a:spLocks noGrp="1"/>
          </p:cNvSpPr>
          <p:nvPr>
            <p:ph type="body" sz="quarter" idx="3"/>
          </p:nvPr>
        </p:nvSpPr>
        <p:spPr>
          <a:xfrm>
            <a:off x="6172200" y="1604966"/>
            <a:ext cx="5616600" cy="655634"/>
          </a:xfrm>
        </p:spPr>
        <p:txBody>
          <a:bodyPr anchor="t" anchorCtr="0"/>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427287"/>
            <a:ext cx="5611813" cy="3773488"/>
          </a:xfrm>
        </p:spPr>
        <p:txBody>
          <a:bodyPr/>
          <a:lstStyle>
            <a:lvl1pPr marL="324000" indent="-324000">
              <a:buFont typeface="Arial" panose="020B0604020202020204" pitchFamily="34" charset="0"/>
              <a:buChar char="•"/>
              <a:defRPr/>
            </a:lvl1pPr>
          </a:lstStyle>
          <a:p>
            <a:pPr lvl="0"/>
            <a:r>
              <a:rPr lang="en-GB"/>
              <a:t>Click to edit Master text styles</a:t>
            </a:r>
          </a:p>
          <a:p>
            <a:pPr lvl="1"/>
            <a:r>
              <a:rPr lang="en-GB"/>
              <a:t>Second level</a:t>
            </a:r>
          </a:p>
          <a:p>
            <a:pPr lvl="2"/>
            <a:r>
              <a:rPr lang="en-GB"/>
              <a:t>Third level</a:t>
            </a:r>
          </a:p>
          <a:p>
            <a:pPr lvl="3"/>
            <a:r>
              <a:rPr lang="en-GB"/>
              <a:t>Fourth level</a:t>
            </a:r>
          </a:p>
        </p:txBody>
      </p:sp>
      <p:sp>
        <p:nvSpPr>
          <p:cNvPr id="10" name="Date Placeholder 9">
            <a:extLst>
              <a:ext uri="{FF2B5EF4-FFF2-40B4-BE49-F238E27FC236}">
                <a16:creationId xmlns:a16="http://schemas.microsoft.com/office/drawing/2014/main" id="{0B511762-E0C9-6C4A-9015-D9D3D4FF97C2}"/>
              </a:ext>
            </a:extLst>
          </p:cNvPr>
          <p:cNvSpPr>
            <a:spLocks noGrp="1"/>
          </p:cNvSpPr>
          <p:nvPr>
            <p:ph type="dt" sz="half" idx="10"/>
          </p:nvPr>
        </p:nvSpPr>
        <p:spPr/>
        <p:txBody>
          <a:bodyPr/>
          <a:lstStyle/>
          <a:p>
            <a:r>
              <a:rPr lang="de-CH"/>
              <a:t>EURO-LABS-WP3 Meeting, 05.09.2022</a:t>
            </a:r>
            <a:endParaRPr lang="en-US" dirty="0"/>
          </a:p>
        </p:txBody>
      </p:sp>
      <p:sp>
        <p:nvSpPr>
          <p:cNvPr id="11" name="Footer Placeholder 10">
            <a:extLst>
              <a:ext uri="{FF2B5EF4-FFF2-40B4-BE49-F238E27FC236}">
                <a16:creationId xmlns:a16="http://schemas.microsoft.com/office/drawing/2014/main" id="{E2689900-D127-9840-8E06-B694B9FE1267}"/>
              </a:ext>
            </a:extLst>
          </p:cNvPr>
          <p:cNvSpPr>
            <a:spLocks noGrp="1"/>
          </p:cNvSpPr>
          <p:nvPr>
            <p:ph type="ftr" sz="quarter" idx="11"/>
          </p:nvPr>
        </p:nvSpPr>
        <p:spPr/>
        <p:txBody>
          <a:bodyPr/>
          <a:lstStyle/>
          <a:p>
            <a:r>
              <a:rPr lang="en-US"/>
              <a:t>i.efthymiopoulos, CERN </a:t>
            </a:r>
            <a:endParaRPr lang="en-US" dirty="0"/>
          </a:p>
        </p:txBody>
      </p:sp>
      <p:sp>
        <p:nvSpPr>
          <p:cNvPr id="12" name="Slide Number Placeholder 11">
            <a:extLst>
              <a:ext uri="{FF2B5EF4-FFF2-40B4-BE49-F238E27FC236}">
                <a16:creationId xmlns:a16="http://schemas.microsoft.com/office/drawing/2014/main" id="{7B398DFD-572D-D549-8BBF-A86A1DFF026F}"/>
              </a:ext>
            </a:extLst>
          </p:cNvPr>
          <p:cNvSpPr>
            <a:spLocks noGrp="1"/>
          </p:cNvSpPr>
          <p:nvPr>
            <p:ph type="sldNum" sz="quarter" idx="12"/>
          </p:nvPr>
        </p:nvSpPr>
        <p:spPr/>
        <p:txBody>
          <a:bodyPr/>
          <a:lstStyle/>
          <a:p>
            <a:fld id="{36B5EA5A-BC32-A742-B11B-8E7414D5B535}" type="slidenum">
              <a:rPr lang="en-US" smtClean="0"/>
              <a:pPr/>
              <a:t>‹#›</a:t>
            </a:fld>
            <a:endParaRPr lang="en-US" dirty="0"/>
          </a:p>
        </p:txBody>
      </p:sp>
      <p:cxnSp>
        <p:nvCxnSpPr>
          <p:cNvPr id="13" name="Straight Connector 12">
            <a:extLst>
              <a:ext uri="{FF2B5EF4-FFF2-40B4-BE49-F238E27FC236}">
                <a16:creationId xmlns:a16="http://schemas.microsoft.com/office/drawing/2014/main" id="{4FE55568-6864-9242-B15F-9CFBB37DBB0E}"/>
              </a:ext>
            </a:extLst>
          </p:cNvPr>
          <p:cNvCxnSpPr/>
          <p:nvPr userDrawn="1"/>
        </p:nvCxnSpPr>
        <p:spPr>
          <a:xfrm>
            <a:off x="407987" y="6266608"/>
            <a:ext cx="11376025"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086151"/>
      </p:ext>
    </p:extLst>
  </p:cSld>
  <p:clrMapOvr>
    <a:masterClrMapping/>
  </p:clrMapOvr>
  <p:extLst>
    <p:ext uri="{DCECCB84-F9BA-43D5-87BE-67443E8EF086}">
      <p15:sldGuideLst xmlns:p15="http://schemas.microsoft.com/office/powerpoint/2012/main">
        <p15:guide id="1" orient="horz" pos="1434" userDrawn="1">
          <p15:clr>
            <a:srgbClr val="FBAE40"/>
          </p15:clr>
        </p15:guide>
        <p15:guide id="2" orient="horz" pos="152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68000">
              <a:schemeClr val="accent4">
                <a:lumMod val="40000"/>
                <a:lumOff val="60000"/>
              </a:schemeClr>
            </a:gs>
            <a:gs pos="0">
              <a:schemeClr val="accent4">
                <a:lumMod val="60000"/>
                <a:lumOff val="40000"/>
              </a:schemeClr>
            </a:gs>
            <a:gs pos="100000">
              <a:schemeClr val="accent4">
                <a:lumMod val="20000"/>
                <a:lumOff val="80000"/>
              </a:schemeClr>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7988" y="373593"/>
            <a:ext cx="11376025" cy="1065742"/>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3" name="Text Placeholder 2"/>
          <p:cNvSpPr>
            <a:spLocks noGrp="1"/>
          </p:cNvSpPr>
          <p:nvPr>
            <p:ph type="body" idx="1"/>
          </p:nvPr>
        </p:nvSpPr>
        <p:spPr>
          <a:xfrm>
            <a:off x="407989" y="1592263"/>
            <a:ext cx="11376024" cy="460851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7968208" y="6381328"/>
            <a:ext cx="3096344" cy="365125"/>
          </a:xfrm>
          <a:prstGeom prst="rect">
            <a:avLst/>
          </a:prstGeom>
        </p:spPr>
        <p:txBody>
          <a:bodyPr vert="horz" lIns="0" tIns="0" rIns="0" bIns="0" rtlCol="0" anchor="ctr"/>
          <a:lstStyle>
            <a:lvl1pPr algn="r">
              <a:defRPr sz="1000" i="1">
                <a:solidFill>
                  <a:srgbClr val="941100"/>
                </a:solidFill>
              </a:defRPr>
            </a:lvl1pPr>
          </a:lstStyle>
          <a:p>
            <a:r>
              <a:rPr lang="de-CH"/>
              <a:t>EURO-LABS-WP3 Meeting, 05.09.2022</a:t>
            </a:r>
            <a:endParaRPr lang="en-US" dirty="0"/>
          </a:p>
        </p:txBody>
      </p:sp>
      <p:sp>
        <p:nvSpPr>
          <p:cNvPr id="6" name="Slide Number Placeholder 5"/>
          <p:cNvSpPr>
            <a:spLocks noGrp="1"/>
          </p:cNvSpPr>
          <p:nvPr>
            <p:ph type="sldNum" sz="quarter" idx="4"/>
          </p:nvPr>
        </p:nvSpPr>
        <p:spPr>
          <a:xfrm>
            <a:off x="11107546" y="6383848"/>
            <a:ext cx="681254" cy="365125"/>
          </a:xfrm>
          <a:prstGeom prst="rect">
            <a:avLst/>
          </a:prstGeom>
        </p:spPr>
        <p:txBody>
          <a:bodyPr vert="horz" lIns="0" tIns="0" rIns="0" bIns="0" rtlCol="0" anchor="ctr"/>
          <a:lstStyle>
            <a:lvl1pPr algn="r">
              <a:defRPr sz="1000" i="1">
                <a:solidFill>
                  <a:srgbClr val="941100"/>
                </a:solidFill>
              </a:defRPr>
            </a:lvl1pPr>
          </a:lstStyle>
          <a:p>
            <a:fld id="{36B5EA5A-BC32-A742-B11B-8E7414D5B535}" type="slidenum">
              <a:rPr lang="en-US" smtClean="0"/>
              <a:pPr/>
              <a:t>‹#›</a:t>
            </a:fld>
            <a:endParaRPr lang="en-US" dirty="0"/>
          </a:p>
        </p:txBody>
      </p:sp>
      <p:sp>
        <p:nvSpPr>
          <p:cNvPr id="7" name="Footer Placeholder 6">
            <a:extLst>
              <a:ext uri="{FF2B5EF4-FFF2-40B4-BE49-F238E27FC236}">
                <a16:creationId xmlns:a16="http://schemas.microsoft.com/office/drawing/2014/main" id="{7AB22024-69B4-1F4F-8860-CB954517F654}"/>
              </a:ext>
            </a:extLst>
          </p:cNvPr>
          <p:cNvSpPr>
            <a:spLocks noGrp="1"/>
          </p:cNvSpPr>
          <p:nvPr>
            <p:ph type="ftr" sz="quarter" idx="3"/>
          </p:nvPr>
        </p:nvSpPr>
        <p:spPr>
          <a:xfrm>
            <a:off x="1055440" y="6381328"/>
            <a:ext cx="6840760" cy="365125"/>
          </a:xfrm>
          <a:prstGeom prst="rect">
            <a:avLst/>
          </a:prstGeom>
        </p:spPr>
        <p:txBody>
          <a:bodyPr vert="horz" lIns="91440" tIns="45720" rIns="91440" bIns="45720" rtlCol="0" anchor="ctr"/>
          <a:lstStyle>
            <a:lvl1pPr algn="l">
              <a:defRPr sz="1000" i="1">
                <a:solidFill>
                  <a:srgbClr val="941100"/>
                </a:solidFill>
              </a:defRPr>
            </a:lvl1pPr>
          </a:lstStyle>
          <a:p>
            <a:r>
              <a:rPr lang="en-US"/>
              <a:t>i.efthymiopoulos, CERN </a:t>
            </a:r>
            <a:endParaRPr lang="en-US" dirty="0"/>
          </a:p>
        </p:txBody>
      </p:sp>
      <p:pic>
        <p:nvPicPr>
          <p:cNvPr id="8" name="Picture 7" descr="Text, logo&#10;&#10;Description automatically generated">
            <a:extLst>
              <a:ext uri="{FF2B5EF4-FFF2-40B4-BE49-F238E27FC236}">
                <a16:creationId xmlns:a16="http://schemas.microsoft.com/office/drawing/2014/main" id="{92165485-818A-0148-85C8-E3B3B5B34DA4}"/>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91344" y="6385373"/>
            <a:ext cx="741252" cy="363600"/>
          </a:xfrm>
          <a:prstGeom prst="rect">
            <a:avLst/>
          </a:prstGeom>
        </p:spPr>
      </p:pic>
    </p:spTree>
    <p:extLst>
      <p:ext uri="{BB962C8B-B14F-4D97-AF65-F5344CB8AC3E}">
        <p14:creationId xmlns:p14="http://schemas.microsoft.com/office/powerpoint/2010/main" val="1598869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9" r:id="rId3"/>
    <p:sldLayoutId id="2147483665" r:id="rId4"/>
    <p:sldLayoutId id="2147483668" r:id="rId5"/>
    <p:sldLayoutId id="2147483677" r:id="rId6"/>
    <p:sldLayoutId id="2147483674" r:id="rId7"/>
    <p:sldLayoutId id="2147483652" r:id="rId8"/>
    <p:sldLayoutId id="2147483653" r:id="rId9"/>
    <p:sldLayoutId id="2147483661" r:id="rId10"/>
    <p:sldLayoutId id="2147483666" r:id="rId11"/>
    <p:sldLayoutId id="2147483667" r:id="rId12"/>
    <p:sldLayoutId id="2147483658" r:id="rId13"/>
    <p:sldLayoutId id="2147483659" r:id="rId14"/>
    <p:sldLayoutId id="2147483673" r:id="rId15"/>
    <p:sldLayoutId id="2147483660" r:id="rId16"/>
    <p:sldLayoutId id="2147483671" r:id="rId17"/>
    <p:sldLayoutId id="2147483651" r:id="rId18"/>
    <p:sldLayoutId id="2147483654" r:id="rId19"/>
    <p:sldLayoutId id="2147483669" r:id="rId20"/>
    <p:sldLayoutId id="2147483655" r:id="rId21"/>
    <p:sldLayoutId id="2147483657" r:id="rId22"/>
    <p:sldLayoutId id="2147483662" r:id="rId23"/>
  </p:sldLayoutIdLst>
  <p:hf hdr="0"/>
  <p:txStyles>
    <p:titleStyle>
      <a:lvl1pPr algn="l" defTabSz="914400" rtl="0" eaLnBrk="1" latinLnBrk="0" hangingPunct="1">
        <a:lnSpc>
          <a:spcPct val="10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800"/>
        </a:spcBef>
        <a:spcAft>
          <a:spcPts val="400"/>
        </a:spcAft>
        <a:buFont typeface="Arial"/>
        <a:buNone/>
        <a:tabLst/>
        <a:defRPr sz="2100" b="1" kern="1200">
          <a:solidFill>
            <a:schemeClr val="tx2">
              <a:lumMod val="50000"/>
            </a:schemeClr>
          </a:solidFill>
          <a:latin typeface="Calibri" panose="020F0502020204030204" pitchFamily="34" charset="0"/>
          <a:ea typeface="+mn-ea"/>
          <a:cs typeface="Calibri" panose="020F0502020204030204" pitchFamily="34" charset="0"/>
        </a:defRPr>
      </a:lvl1pPr>
      <a:lvl2pPr marL="323850" indent="-324000" algn="l" defTabSz="914400" rtl="0" eaLnBrk="1" latinLnBrk="0" hangingPunct="1">
        <a:lnSpc>
          <a:spcPct val="150000"/>
        </a:lnSpc>
        <a:spcBef>
          <a:spcPts val="600"/>
        </a:spcBef>
        <a:spcAft>
          <a:spcPts val="300"/>
        </a:spcAft>
        <a:buFont typeface="Arial" charset="0"/>
        <a:buChar char="•"/>
        <a:tabLst/>
        <a:defRPr sz="1800" kern="1200">
          <a:solidFill>
            <a:schemeClr val="tx2">
              <a:lumMod val="50000"/>
            </a:schemeClr>
          </a:solidFill>
          <a:latin typeface="+mn-lt"/>
          <a:ea typeface="+mn-ea"/>
          <a:cs typeface="+mn-cs"/>
        </a:defRPr>
      </a:lvl2pPr>
      <a:lvl3pPr marL="648000" indent="-324000" algn="l" defTabSz="914400" rtl="0" eaLnBrk="1" latinLnBrk="0" hangingPunct="1">
        <a:lnSpc>
          <a:spcPct val="150000"/>
        </a:lnSpc>
        <a:spcBef>
          <a:spcPts val="600"/>
        </a:spcBef>
        <a:spcAft>
          <a:spcPts val="300"/>
        </a:spcAft>
        <a:buFont typeface="Arial" panose="020B0604020202020204" pitchFamily="34" charset="0"/>
        <a:buChar char="•"/>
        <a:tabLst/>
        <a:defRPr sz="1700" kern="1200">
          <a:solidFill>
            <a:schemeClr val="tx2">
              <a:lumMod val="50000"/>
            </a:schemeClr>
          </a:solidFill>
          <a:latin typeface="+mn-lt"/>
          <a:ea typeface="+mn-ea"/>
          <a:cs typeface="+mn-cs"/>
        </a:defRPr>
      </a:lvl3pPr>
      <a:lvl4pPr marL="972000" indent="-324000" algn="l" defTabSz="914400" rtl="0" eaLnBrk="1" latinLnBrk="0" hangingPunct="1">
        <a:lnSpc>
          <a:spcPct val="150000"/>
        </a:lnSpc>
        <a:spcBef>
          <a:spcPts val="600"/>
        </a:spcBef>
        <a:spcAft>
          <a:spcPts val="300"/>
        </a:spcAft>
        <a:buFont typeface="Arial" panose="020B0604020202020204" pitchFamily="34" charset="0"/>
        <a:buChar char="•"/>
        <a:tabLst/>
        <a:defRPr sz="16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3840" userDrawn="1">
          <p15:clr>
            <a:srgbClr val="F26B43"/>
          </p15:clr>
        </p15:guide>
        <p15:guide id="3" pos="7423" userDrawn="1">
          <p15:clr>
            <a:srgbClr val="F26B43"/>
          </p15:clr>
        </p15:guide>
        <p15:guide id="4" pos="257" userDrawn="1">
          <p15:clr>
            <a:srgbClr val="F26B43"/>
          </p15:clr>
        </p15:guide>
        <p15:guide id="6" pos="3795" userDrawn="1">
          <p15:clr>
            <a:srgbClr val="F26B43"/>
          </p15:clr>
        </p15:guide>
        <p15:guide id="7" pos="3885" userDrawn="1">
          <p15:clr>
            <a:srgbClr val="F26B43"/>
          </p15:clr>
        </p15:guide>
        <p15:guide id="8" pos="5087" userDrawn="1">
          <p15:clr>
            <a:srgbClr val="F26B43"/>
          </p15:clr>
        </p15:guide>
        <p15:guide id="9" pos="4997" userDrawn="1">
          <p15:clr>
            <a:srgbClr val="F26B43"/>
          </p15:clr>
        </p15:guide>
        <p15:guide id="10" pos="2683" userDrawn="1">
          <p15:clr>
            <a:srgbClr val="F26B43"/>
          </p15:clr>
        </p15:guide>
        <p15:guide id="11" pos="2593" userDrawn="1">
          <p15:clr>
            <a:srgbClr val="F26B43"/>
          </p15:clr>
        </p15:guide>
        <p15:guide id="12" orient="horz" pos="3906" userDrawn="1">
          <p15:clr>
            <a:srgbClr val="F26B43"/>
          </p15:clr>
        </p15:guide>
        <p15:guide id="13" orient="horz" pos="2409" userDrawn="1">
          <p15:clr>
            <a:srgbClr val="F26B43"/>
          </p15:clr>
        </p15:guide>
        <p15:guide id="14" orient="horz" pos="913" userDrawn="1">
          <p15:clr>
            <a:srgbClr val="F26B43"/>
          </p15:clr>
        </p15:guide>
        <p15:guide id="15" orient="horz" pos="1003" userDrawn="1">
          <p15:clr>
            <a:srgbClr val="F26B43"/>
          </p15:clr>
        </p15:guide>
        <p15:guide id="16" orient="horz" pos="2500" userDrawn="1">
          <p15:clr>
            <a:srgbClr val="F26B43"/>
          </p15:clr>
        </p15:guide>
        <p15:guide id="17" pos="6312" userDrawn="1">
          <p15:clr>
            <a:srgbClr val="F26B43"/>
          </p15:clr>
        </p15:guide>
        <p15:guide id="18" pos="622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enda.infn.it/event/32088/" TargetMode="External"/><Relationship Id="rId2" Type="http://schemas.openxmlformats.org/officeDocument/2006/relationships/hyperlink" Target="https://web.infn.it/EURO-LABS/"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euro-labs-wp3-tl@cern.ch" TargetMode="External"/><Relationship Id="rId2" Type="http://schemas.openxmlformats.org/officeDocument/2006/relationships/hyperlink" Target="mailto:euro-labs-wp3-fc@cern.ch" TargetMode="External"/><Relationship Id="rId1" Type="http://schemas.openxmlformats.org/officeDocument/2006/relationships/slideLayout" Target="../slideLayouts/slideLayout2.xml"/><Relationship Id="rId4" Type="http://schemas.openxmlformats.org/officeDocument/2006/relationships/hyperlink" Target="https://cernbox.cern.ch/index.php/s/DIcHuBooLr3Gncx"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tiff"/><Relationship Id="rId2" Type="http://schemas.openxmlformats.org/officeDocument/2006/relationships/image" Target="../media/image7.jpeg"/><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E51C5-3272-6249-822A-715EFFE0DFFD}"/>
              </a:ext>
            </a:extLst>
          </p:cNvPr>
          <p:cNvSpPr>
            <a:spLocks noGrp="1"/>
          </p:cNvSpPr>
          <p:nvPr>
            <p:ph type="ctrTitle"/>
          </p:nvPr>
        </p:nvSpPr>
        <p:spPr/>
        <p:txBody>
          <a:bodyPr/>
          <a:lstStyle/>
          <a:p>
            <a:br>
              <a:rPr lang="el-GR" dirty="0"/>
            </a:br>
            <a:endParaRPr lang="en-US" sz="3200" dirty="0"/>
          </a:p>
        </p:txBody>
      </p:sp>
      <p:sp>
        <p:nvSpPr>
          <p:cNvPr id="13" name="Subtitle 12">
            <a:extLst>
              <a:ext uri="{FF2B5EF4-FFF2-40B4-BE49-F238E27FC236}">
                <a16:creationId xmlns:a16="http://schemas.microsoft.com/office/drawing/2014/main" id="{8F27DBCA-CE78-6F4B-BE82-3D27CB4F1ED6}"/>
              </a:ext>
            </a:extLst>
          </p:cNvPr>
          <p:cNvSpPr>
            <a:spLocks noGrp="1"/>
          </p:cNvSpPr>
          <p:nvPr>
            <p:ph type="subTitle" idx="1"/>
          </p:nvPr>
        </p:nvSpPr>
        <p:spPr>
          <a:xfrm>
            <a:off x="983432" y="3824288"/>
            <a:ext cx="10225136" cy="1692944"/>
          </a:xfrm>
        </p:spPr>
        <p:txBody>
          <a:bodyPr>
            <a:normAutofit fontScale="40000" lnSpcReduction="20000"/>
          </a:bodyPr>
          <a:lstStyle/>
          <a:p>
            <a:pPr>
              <a:spcBef>
                <a:spcPts val="600"/>
              </a:spcBef>
            </a:pPr>
            <a:r>
              <a:rPr lang="en-US" sz="5100" dirty="0">
                <a:solidFill>
                  <a:schemeClr val="tx1"/>
                </a:solidFill>
                <a:latin typeface="Arial Rounded MT Bold" panose="020F0704030504030204" pitchFamily="34" charset="77"/>
              </a:rPr>
              <a:t>EC Funded program to promote </a:t>
            </a:r>
            <a:r>
              <a:rPr lang="en-US" sz="5100" dirty="0">
                <a:solidFill>
                  <a:srgbClr val="FF0000"/>
                </a:solidFill>
                <a:latin typeface="Arial Rounded MT Bold" panose="020F0704030504030204" pitchFamily="34" charset="77"/>
              </a:rPr>
              <a:t>Transnational Access</a:t>
            </a:r>
            <a:r>
              <a:rPr lang="en-US" sz="5100" dirty="0">
                <a:solidFill>
                  <a:schemeClr val="tx1"/>
                </a:solidFill>
                <a:latin typeface="Arial Rounded MT Bold" panose="020F0704030504030204" pitchFamily="34" charset="77"/>
              </a:rPr>
              <a:t> to </a:t>
            </a:r>
            <a:r>
              <a:rPr lang="en-US" sz="5100" dirty="0">
                <a:solidFill>
                  <a:srgbClr val="FF0000"/>
                </a:solidFill>
                <a:latin typeface="Arial Rounded MT Bold" panose="020F0704030504030204" pitchFamily="34" charset="77"/>
              </a:rPr>
              <a:t>Research Infrastructures</a:t>
            </a:r>
            <a:r>
              <a:rPr lang="en-US" sz="5100" dirty="0">
                <a:solidFill>
                  <a:schemeClr val="tx1"/>
                </a:solidFill>
                <a:latin typeface="Arial Rounded MT Bold" panose="020F0704030504030204" pitchFamily="34" charset="77"/>
              </a:rPr>
              <a:t> for </a:t>
            </a:r>
            <a:r>
              <a:rPr lang="en-US" sz="5000" dirty="0">
                <a:solidFill>
                  <a:srgbClr val="00B050"/>
                </a:solidFill>
                <a:latin typeface="Arial Rounded MT Bold" panose="020F0704030504030204" pitchFamily="34" charset="77"/>
              </a:rPr>
              <a:t>Nuclear</a:t>
            </a:r>
            <a:r>
              <a:rPr lang="en-US" sz="5000" dirty="0">
                <a:solidFill>
                  <a:schemeClr val="tx1"/>
                </a:solidFill>
                <a:latin typeface="Arial Rounded MT Bold" panose="020F0704030504030204" pitchFamily="34" charset="77"/>
              </a:rPr>
              <a:t> and </a:t>
            </a:r>
            <a:r>
              <a:rPr lang="en-US" sz="5000" dirty="0">
                <a:solidFill>
                  <a:srgbClr val="00B050"/>
                </a:solidFill>
                <a:latin typeface="Arial Rounded MT Bold" panose="020F0704030504030204" pitchFamily="34" charset="77"/>
              </a:rPr>
              <a:t>Particle Physics</a:t>
            </a:r>
            <a:r>
              <a:rPr lang="en-US" sz="5000" dirty="0">
                <a:solidFill>
                  <a:srgbClr val="FF0000"/>
                </a:solidFill>
                <a:latin typeface="Arial Rounded MT Bold" panose="020F0704030504030204" pitchFamily="34" charset="77"/>
              </a:rPr>
              <a:t> </a:t>
            </a:r>
            <a:r>
              <a:rPr lang="en-US" sz="5000" dirty="0">
                <a:solidFill>
                  <a:schemeClr val="tx1"/>
                </a:solidFill>
                <a:latin typeface="Arial Rounded MT Bold" panose="020F0704030504030204" pitchFamily="34" charset="77"/>
              </a:rPr>
              <a:t>(</a:t>
            </a:r>
            <a:r>
              <a:rPr lang="en-US" sz="5000" dirty="0">
                <a:solidFill>
                  <a:srgbClr val="941100"/>
                </a:solidFill>
                <a:latin typeface="Arial Rounded MT Bold" panose="020F0704030504030204" pitchFamily="34" charset="77"/>
              </a:rPr>
              <a:t>Accelerators</a:t>
            </a:r>
            <a:r>
              <a:rPr lang="en-US" sz="5000" dirty="0">
                <a:solidFill>
                  <a:schemeClr val="tx1"/>
                </a:solidFill>
                <a:latin typeface="Arial Rounded MT Bold" panose="020F0704030504030204" pitchFamily="34" charset="77"/>
              </a:rPr>
              <a:t> &amp; Detector) R&amp;D</a:t>
            </a:r>
            <a:endParaRPr lang="en-US" sz="3200" dirty="0"/>
          </a:p>
          <a:p>
            <a:pPr>
              <a:spcBef>
                <a:spcPts val="600"/>
              </a:spcBef>
            </a:pPr>
            <a:r>
              <a:rPr lang="en-US" sz="3200" dirty="0"/>
              <a:t>HORIZON-INFRA-2021-SERV-01-07 - Research Infrastructures Services Advancing Frontier Knowledge</a:t>
            </a:r>
          </a:p>
          <a:p>
            <a:pPr>
              <a:spcBef>
                <a:spcPts val="600"/>
              </a:spcBef>
            </a:pPr>
            <a:r>
              <a:rPr lang="en-US" sz="3200" dirty="0">
                <a:solidFill>
                  <a:srgbClr val="FF40FF"/>
                </a:solidFill>
              </a:rPr>
              <a:t>Grant Agreement 101057511 – EURO-LABS</a:t>
            </a:r>
          </a:p>
        </p:txBody>
      </p:sp>
      <p:pic>
        <p:nvPicPr>
          <p:cNvPr id="7" name="Picture 6" descr="Text, logo&#10;&#10;Description automatically generated">
            <a:extLst>
              <a:ext uri="{FF2B5EF4-FFF2-40B4-BE49-F238E27FC236}">
                <a16:creationId xmlns:a16="http://schemas.microsoft.com/office/drawing/2014/main" id="{91BE1BF1-D393-DA41-9553-CD99BB7955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03612" y="260648"/>
            <a:ext cx="6984776" cy="3426181"/>
          </a:xfrm>
          <a:prstGeom prst="rect">
            <a:avLst/>
          </a:prstGeom>
        </p:spPr>
      </p:pic>
      <p:sp>
        <p:nvSpPr>
          <p:cNvPr id="11" name="TextBox 10">
            <a:extLst>
              <a:ext uri="{FF2B5EF4-FFF2-40B4-BE49-F238E27FC236}">
                <a16:creationId xmlns:a16="http://schemas.microsoft.com/office/drawing/2014/main" id="{78B125D7-6890-1F4C-A7F1-17E08141037D}"/>
              </a:ext>
            </a:extLst>
          </p:cNvPr>
          <p:cNvSpPr txBox="1"/>
          <p:nvPr/>
        </p:nvSpPr>
        <p:spPr>
          <a:xfrm>
            <a:off x="4076858" y="5733256"/>
            <a:ext cx="4673074" cy="369332"/>
          </a:xfrm>
          <a:prstGeom prst="rect">
            <a:avLst/>
          </a:prstGeom>
          <a:solidFill>
            <a:schemeClr val="accent2">
              <a:lumMod val="20000"/>
              <a:lumOff val="80000"/>
            </a:schemeClr>
          </a:solidFill>
        </p:spPr>
        <p:txBody>
          <a:bodyPr wrap="none" rtlCol="0">
            <a:spAutoFit/>
          </a:bodyPr>
          <a:lstStyle/>
          <a:p>
            <a:r>
              <a:rPr lang="en-GB" b="1" i="1" dirty="0">
                <a:solidFill>
                  <a:schemeClr val="tx1">
                    <a:lumMod val="60000"/>
                    <a:lumOff val="40000"/>
                  </a:schemeClr>
                </a:solidFill>
              </a:rPr>
              <a:t>EURO-LABS  - WP3 Meeting – 05.09.2022</a:t>
            </a:r>
            <a:endParaRPr lang="en-GB" i="1" dirty="0">
              <a:solidFill>
                <a:schemeClr val="tx1">
                  <a:lumMod val="60000"/>
                  <a:lumOff val="40000"/>
                </a:schemeClr>
              </a:solidFill>
            </a:endParaRPr>
          </a:p>
        </p:txBody>
      </p:sp>
      <p:sp>
        <p:nvSpPr>
          <p:cNvPr id="12" name="Subtitle 9">
            <a:extLst>
              <a:ext uri="{FF2B5EF4-FFF2-40B4-BE49-F238E27FC236}">
                <a16:creationId xmlns:a16="http://schemas.microsoft.com/office/drawing/2014/main" id="{D6800CAB-8536-0A4C-AB79-711270A96DF3}"/>
              </a:ext>
            </a:extLst>
          </p:cNvPr>
          <p:cNvSpPr txBox="1">
            <a:spLocks/>
          </p:cNvSpPr>
          <p:nvPr/>
        </p:nvSpPr>
        <p:spPr>
          <a:xfrm>
            <a:off x="1487488" y="5157192"/>
            <a:ext cx="9144000" cy="720080"/>
          </a:xfrm>
          <a:prstGeom prst="rect">
            <a:avLst/>
          </a:prstGeom>
        </p:spPr>
        <p:txBody>
          <a:bodyPr vert="horz" lIns="0" tIns="0" rIns="0" bIns="0" rtlCol="0">
            <a:noAutofit/>
          </a:bodyPr>
          <a:lstStyle>
            <a:lvl1pPr marL="0" indent="0" algn="ctr" defTabSz="914400" rtl="0" eaLnBrk="1" latinLnBrk="0" hangingPunct="1">
              <a:lnSpc>
                <a:spcPct val="90000"/>
              </a:lnSpc>
              <a:spcBef>
                <a:spcPts val="1800"/>
              </a:spcBef>
              <a:spcAft>
                <a:spcPts val="400"/>
              </a:spcAft>
              <a:buFont typeface="Arial"/>
              <a:buNone/>
              <a:tabLst/>
              <a:defRPr sz="2400" b="1" kern="1200">
                <a:solidFill>
                  <a:schemeClr val="tx2">
                    <a:lumMod val="50000"/>
                  </a:schemeClr>
                </a:solidFill>
                <a:latin typeface="+mn-lt"/>
                <a:ea typeface="+mn-ea"/>
                <a:cs typeface="+mn-cs"/>
              </a:defRPr>
            </a:lvl1pPr>
            <a:lvl2pPr marL="457200" indent="0" algn="ctr" defTabSz="914400" rtl="0" eaLnBrk="1" latinLnBrk="0" hangingPunct="1">
              <a:lnSpc>
                <a:spcPct val="100000"/>
              </a:lnSpc>
              <a:spcBef>
                <a:spcPts val="500"/>
              </a:spcBef>
              <a:spcAft>
                <a:spcPts val="300"/>
              </a:spcAft>
              <a:buFont typeface="Arial" charset="0"/>
              <a:buNone/>
              <a:tabLst/>
              <a:defRPr sz="2000" kern="1200">
                <a:solidFill>
                  <a:schemeClr val="tx2">
                    <a:lumMod val="50000"/>
                  </a:schemeClr>
                </a:solidFill>
                <a:latin typeface="+mn-lt"/>
                <a:ea typeface="+mn-ea"/>
                <a:cs typeface="+mn-cs"/>
              </a:defRPr>
            </a:lvl2pPr>
            <a:lvl3pPr marL="914400" indent="0" algn="ctr" defTabSz="914400" rtl="0" eaLnBrk="1" latinLnBrk="0" hangingPunct="1">
              <a:lnSpc>
                <a:spcPct val="100000"/>
              </a:lnSpc>
              <a:spcBef>
                <a:spcPts val="500"/>
              </a:spcBef>
              <a:spcAft>
                <a:spcPts val="300"/>
              </a:spcAft>
              <a:buFont typeface="Arial" panose="020B0604020202020204" pitchFamily="34" charset="0"/>
              <a:buNone/>
              <a:tabLst/>
              <a:defRPr sz="1800" kern="1200">
                <a:solidFill>
                  <a:schemeClr val="tx2">
                    <a:lumMod val="50000"/>
                  </a:schemeClr>
                </a:solidFill>
                <a:latin typeface="+mn-lt"/>
                <a:ea typeface="+mn-ea"/>
                <a:cs typeface="+mn-cs"/>
              </a:defRPr>
            </a:lvl3pPr>
            <a:lvl4pPr marL="1371600" indent="0" algn="ctr" defTabSz="914400" rtl="0" eaLnBrk="1" latinLnBrk="0" hangingPunct="1">
              <a:lnSpc>
                <a:spcPct val="100000"/>
              </a:lnSpc>
              <a:spcBef>
                <a:spcPts val="500"/>
              </a:spcBef>
              <a:spcAft>
                <a:spcPts val="300"/>
              </a:spcAft>
              <a:buFont typeface="Arial" panose="020B0604020202020204" pitchFamily="34" charset="0"/>
              <a:buNone/>
              <a:tabLst/>
              <a:defRPr sz="1600" kern="1200">
                <a:solidFill>
                  <a:schemeClr val="tx2">
                    <a:lumMod val="50000"/>
                  </a:schemeClr>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6C73A7D1-D79A-E629-D3E6-033BCB1CF085}"/>
              </a:ext>
            </a:extLst>
          </p:cNvPr>
          <p:cNvSpPr txBox="1"/>
          <p:nvPr/>
        </p:nvSpPr>
        <p:spPr>
          <a:xfrm>
            <a:off x="8968155" y="6381328"/>
            <a:ext cx="2816477" cy="184666"/>
          </a:xfrm>
          <a:prstGeom prst="rect">
            <a:avLst/>
          </a:prstGeom>
          <a:noFill/>
        </p:spPr>
        <p:txBody>
          <a:bodyPr wrap="none" lIns="0" tIns="0" rIns="0" bIns="0" rtlCol="0">
            <a:spAutoFit/>
          </a:bodyPr>
          <a:lstStyle/>
          <a:p>
            <a:pPr algn="l"/>
            <a:r>
              <a:rPr lang="en-US" sz="1200" b="1" i="1" dirty="0">
                <a:solidFill>
                  <a:srgbClr val="0070C0"/>
                </a:solidFill>
              </a:rPr>
              <a:t>I. Efthymiopoulos, EURO-LABS, CERN</a:t>
            </a:r>
          </a:p>
        </p:txBody>
      </p:sp>
    </p:spTree>
    <p:extLst>
      <p:ext uri="{BB962C8B-B14F-4D97-AF65-F5344CB8AC3E}">
        <p14:creationId xmlns:p14="http://schemas.microsoft.com/office/powerpoint/2010/main" val="2228076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C2B896-22A7-0853-1819-0E236DF819FA}"/>
              </a:ext>
            </a:extLst>
          </p:cNvPr>
          <p:cNvSpPr>
            <a:spLocks noGrp="1"/>
          </p:cNvSpPr>
          <p:nvPr>
            <p:ph idx="1"/>
          </p:nvPr>
        </p:nvSpPr>
        <p:spPr>
          <a:xfrm>
            <a:off x="407988" y="1592263"/>
            <a:ext cx="5904035" cy="4608512"/>
          </a:xfrm>
        </p:spPr>
        <p:txBody>
          <a:bodyPr/>
          <a:lstStyle/>
          <a:p>
            <a:r>
              <a:rPr lang="en-US" dirty="0"/>
              <a:t>Web page : </a:t>
            </a:r>
            <a:r>
              <a:rPr lang="en-US" dirty="0">
                <a:hlinkClick r:id="rId2"/>
              </a:rPr>
              <a:t>https://web.infn.it/EURO-LABS/</a:t>
            </a:r>
            <a:endParaRPr lang="en-US" dirty="0"/>
          </a:p>
          <a:p>
            <a:pPr marL="342900" indent="-342900">
              <a:lnSpc>
                <a:spcPct val="100000"/>
              </a:lnSpc>
              <a:spcBef>
                <a:spcPts val="600"/>
              </a:spcBef>
              <a:buFont typeface="Arial" panose="020B0604020202020204" pitchFamily="34" charset="0"/>
              <a:buChar char="•"/>
            </a:pPr>
            <a:r>
              <a:rPr lang="en-US" dirty="0"/>
              <a:t>Work in progress</a:t>
            </a:r>
          </a:p>
          <a:p>
            <a:pPr marL="342900" indent="-342900">
              <a:lnSpc>
                <a:spcPct val="100000"/>
              </a:lnSpc>
              <a:spcBef>
                <a:spcPts val="600"/>
              </a:spcBef>
              <a:buFont typeface="Arial" panose="020B0604020202020204" pitchFamily="34" charset="0"/>
              <a:buChar char="•"/>
            </a:pPr>
            <a:r>
              <a:rPr lang="en-US" dirty="0"/>
              <a:t>Sub-pages per WP with the RIs</a:t>
            </a:r>
          </a:p>
          <a:p>
            <a:pPr marL="666900" lvl="1" indent="-342900">
              <a:lnSpc>
                <a:spcPct val="100000"/>
              </a:lnSpc>
              <a:buFont typeface="Arial" panose="020B0604020202020204" pitchFamily="34" charset="0"/>
              <a:buChar char="•"/>
            </a:pPr>
            <a:r>
              <a:rPr lang="en-US" dirty="0"/>
              <a:t>Need to provide material and make sure the information in each facility is complete and correct</a:t>
            </a:r>
          </a:p>
          <a:p>
            <a:pPr marL="342900" indent="-342900">
              <a:lnSpc>
                <a:spcPct val="100000"/>
              </a:lnSpc>
              <a:buFont typeface="Arial" panose="020B0604020202020204" pitchFamily="34" charset="0"/>
              <a:buChar char="•"/>
            </a:pPr>
            <a:r>
              <a:rPr lang="en-US" dirty="0"/>
              <a:t>Next event : KOM 3-5/10 @ Bologna</a:t>
            </a:r>
          </a:p>
          <a:p>
            <a:pPr marL="666900" lvl="1" indent="-342900">
              <a:lnSpc>
                <a:spcPct val="100000"/>
              </a:lnSpc>
              <a:buFont typeface="Arial" panose="020B0604020202020204" pitchFamily="34" charset="0"/>
              <a:buChar char="•"/>
            </a:pPr>
            <a:r>
              <a:rPr lang="en-US" dirty="0">
                <a:hlinkClick r:id="rId3"/>
              </a:rPr>
              <a:t>https://agenda.infn.it/event/32088/</a:t>
            </a:r>
            <a:endParaRPr lang="en-US" dirty="0"/>
          </a:p>
          <a:p>
            <a:pPr marL="666900" lvl="1" indent="-342900">
              <a:lnSpc>
                <a:spcPct val="100000"/>
              </a:lnSpc>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96D697DF-F7FD-B6DB-3EBC-BEE2B0B28A51}"/>
              </a:ext>
            </a:extLst>
          </p:cNvPr>
          <p:cNvSpPr>
            <a:spLocks noGrp="1"/>
          </p:cNvSpPr>
          <p:nvPr>
            <p:ph type="title"/>
          </p:nvPr>
        </p:nvSpPr>
        <p:spPr/>
        <p:txBody>
          <a:bodyPr/>
          <a:lstStyle/>
          <a:p>
            <a:r>
              <a:rPr lang="en-US" dirty="0"/>
              <a:t>EURO-LABS</a:t>
            </a:r>
            <a:br>
              <a:rPr lang="en-US" dirty="0"/>
            </a:br>
            <a:r>
              <a:rPr lang="en-US" sz="2400" i="1" dirty="0">
                <a:solidFill>
                  <a:srgbClr val="00B0F0"/>
                </a:solidFill>
              </a:rPr>
              <a:t>Project</a:t>
            </a:r>
            <a:endParaRPr lang="en-US" dirty="0"/>
          </a:p>
        </p:txBody>
      </p:sp>
      <p:sp>
        <p:nvSpPr>
          <p:cNvPr id="4" name="Date Placeholder 3">
            <a:extLst>
              <a:ext uri="{FF2B5EF4-FFF2-40B4-BE49-F238E27FC236}">
                <a16:creationId xmlns:a16="http://schemas.microsoft.com/office/drawing/2014/main" id="{561E9D4A-CCA3-FE56-A149-55AAD1B14CBC}"/>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A5EA3284-29F9-FFC8-8A0B-51B815AD5140}"/>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B70A8AE6-06A5-6F21-7EFE-21D65F6C3EA8}"/>
              </a:ext>
            </a:extLst>
          </p:cNvPr>
          <p:cNvSpPr>
            <a:spLocks noGrp="1"/>
          </p:cNvSpPr>
          <p:nvPr>
            <p:ph type="sldNum" sz="quarter" idx="12"/>
          </p:nvPr>
        </p:nvSpPr>
        <p:spPr/>
        <p:txBody>
          <a:bodyPr/>
          <a:lstStyle/>
          <a:p>
            <a:fld id="{36B5EA5A-BC32-A742-B11B-8E7414D5B535}" type="slidenum">
              <a:rPr lang="en-US" smtClean="0"/>
              <a:pPr/>
              <a:t>10</a:t>
            </a:fld>
            <a:endParaRPr lang="en-US" dirty="0"/>
          </a:p>
        </p:txBody>
      </p:sp>
      <p:pic>
        <p:nvPicPr>
          <p:cNvPr id="7" name="Picture 6">
            <a:extLst>
              <a:ext uri="{FF2B5EF4-FFF2-40B4-BE49-F238E27FC236}">
                <a16:creationId xmlns:a16="http://schemas.microsoft.com/office/drawing/2014/main" id="{41E9EF99-47DF-A3D1-808C-1194586F37D2}"/>
              </a:ext>
            </a:extLst>
          </p:cNvPr>
          <p:cNvPicPr>
            <a:picLocks noChangeAspect="1"/>
          </p:cNvPicPr>
          <p:nvPr/>
        </p:nvPicPr>
        <p:blipFill>
          <a:blip r:embed="rId4"/>
          <a:stretch>
            <a:fillRect/>
          </a:stretch>
        </p:blipFill>
        <p:spPr>
          <a:xfrm>
            <a:off x="6312024" y="793878"/>
            <a:ext cx="5274945" cy="4376188"/>
          </a:xfrm>
          <a:prstGeom prst="rect">
            <a:avLst/>
          </a:prstGeom>
        </p:spPr>
      </p:pic>
      <p:pic>
        <p:nvPicPr>
          <p:cNvPr id="8" name="Picture 7">
            <a:extLst>
              <a:ext uri="{FF2B5EF4-FFF2-40B4-BE49-F238E27FC236}">
                <a16:creationId xmlns:a16="http://schemas.microsoft.com/office/drawing/2014/main" id="{E2CBFF16-70C1-A542-D250-0EBF0E8111F3}"/>
              </a:ext>
            </a:extLst>
          </p:cNvPr>
          <p:cNvPicPr>
            <a:picLocks noChangeAspect="1"/>
          </p:cNvPicPr>
          <p:nvPr/>
        </p:nvPicPr>
        <p:blipFill>
          <a:blip r:embed="rId5"/>
          <a:stretch>
            <a:fillRect/>
          </a:stretch>
        </p:blipFill>
        <p:spPr>
          <a:xfrm>
            <a:off x="5148960" y="4262339"/>
            <a:ext cx="5494480" cy="1815453"/>
          </a:xfrm>
          <a:prstGeom prst="rect">
            <a:avLst/>
          </a:prstGeom>
        </p:spPr>
      </p:pic>
    </p:spTree>
    <p:extLst>
      <p:ext uri="{BB962C8B-B14F-4D97-AF65-F5344CB8AC3E}">
        <p14:creationId xmlns:p14="http://schemas.microsoft.com/office/powerpoint/2010/main" val="236681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C2B896-22A7-0853-1819-0E236DF819FA}"/>
              </a:ext>
            </a:extLst>
          </p:cNvPr>
          <p:cNvSpPr>
            <a:spLocks noGrp="1"/>
          </p:cNvSpPr>
          <p:nvPr>
            <p:ph idx="1"/>
          </p:nvPr>
        </p:nvSpPr>
        <p:spPr/>
        <p:txBody>
          <a:bodyPr/>
          <a:lstStyle/>
          <a:p>
            <a:pPr marL="342900" indent="-342900">
              <a:lnSpc>
                <a:spcPct val="100000"/>
              </a:lnSpc>
              <a:spcBef>
                <a:spcPts val="600"/>
              </a:spcBef>
              <a:buFont typeface="Arial" panose="020B0604020202020204" pitchFamily="34" charset="0"/>
              <a:buChar char="•"/>
            </a:pPr>
            <a:r>
              <a:rPr lang="en-US" dirty="0"/>
              <a:t>Monday PM : WP3 Access to RI for Accelerators </a:t>
            </a:r>
            <a:r>
              <a:rPr lang="en-US" i="1" dirty="0"/>
              <a:t>(I. Efthymiopoulos)</a:t>
            </a:r>
          </a:p>
          <a:p>
            <a:pPr marL="666900" lvl="1" indent="-342900">
              <a:lnSpc>
                <a:spcPct val="100000"/>
              </a:lnSpc>
              <a:buFont typeface="Arial" panose="020B0604020202020204" pitchFamily="34" charset="0"/>
              <a:buChar char="•"/>
            </a:pPr>
            <a:r>
              <a:rPr lang="en-US" dirty="0"/>
              <a:t>General description of the WP, goals within EURO-LABS – new facilities</a:t>
            </a:r>
          </a:p>
          <a:p>
            <a:pPr marL="666900" lvl="1" indent="-342900">
              <a:lnSpc>
                <a:spcPct val="100000"/>
              </a:lnSpc>
              <a:buFont typeface="Arial" panose="020B0604020202020204" pitchFamily="34" charset="0"/>
              <a:buChar char="•"/>
            </a:pPr>
            <a:r>
              <a:rPr lang="en-US" dirty="0"/>
              <a:t>Connection to ongoing Accelerator R%D projects</a:t>
            </a:r>
          </a:p>
          <a:p>
            <a:pPr marL="666900" lvl="1" indent="-342900">
              <a:lnSpc>
                <a:spcPct val="100000"/>
              </a:lnSpc>
              <a:buFont typeface="Arial" panose="020B0604020202020204" pitchFamily="34" charset="0"/>
              <a:buChar char="•"/>
            </a:pPr>
            <a:r>
              <a:rPr lang="en-US" dirty="0"/>
              <a:t>Review past experience, what can be improved now</a:t>
            </a:r>
          </a:p>
          <a:p>
            <a:pPr marL="666900" lvl="1" indent="-342900">
              <a:lnSpc>
                <a:spcPct val="100000"/>
              </a:lnSpc>
              <a:buFont typeface="Arial" panose="020B0604020202020204" pitchFamily="34" charset="0"/>
              <a:buChar char="•"/>
            </a:pPr>
            <a:r>
              <a:rPr lang="en-US" dirty="0"/>
              <a:t>Organization : USP, handling of requests </a:t>
            </a:r>
          </a:p>
          <a:p>
            <a:pPr marL="666900" lvl="1" indent="-342900">
              <a:lnSpc>
                <a:spcPct val="100000"/>
              </a:lnSpc>
              <a:buFont typeface="Arial" panose="020B0604020202020204" pitchFamily="34" charset="0"/>
              <a:buChar char="•"/>
            </a:pPr>
            <a:r>
              <a:rPr lang="en-US" dirty="0"/>
              <a:t>WP3 input to WP5</a:t>
            </a:r>
          </a:p>
          <a:p>
            <a:pPr marL="342900" indent="-342900">
              <a:lnSpc>
                <a:spcPct val="100000"/>
              </a:lnSpc>
              <a:spcBef>
                <a:spcPts val="600"/>
              </a:spcBef>
              <a:buFont typeface="Arial" panose="020B0604020202020204" pitchFamily="34" charset="0"/>
              <a:buChar char="•"/>
            </a:pPr>
            <a:r>
              <a:rPr lang="en-US" dirty="0"/>
              <a:t>Tuesday AM : WP3 Task Leaders </a:t>
            </a:r>
            <a:r>
              <a:rPr lang="en-US" i="1" dirty="0"/>
              <a:t>(</a:t>
            </a:r>
            <a:r>
              <a:rPr lang="en-US" i="1" dirty="0" err="1"/>
              <a:t>N.Charitonidis</a:t>
            </a:r>
            <a:r>
              <a:rPr lang="en-US" i="1" dirty="0"/>
              <a:t>, S. </a:t>
            </a:r>
            <a:r>
              <a:rPr lang="en-US" i="1" dirty="0" err="1"/>
              <a:t>Leray</a:t>
            </a:r>
            <a:r>
              <a:rPr lang="en-US" i="1" dirty="0"/>
              <a:t>, A. Gleeson, U. </a:t>
            </a:r>
            <a:r>
              <a:rPr lang="en-US" i="1" dirty="0" err="1"/>
              <a:t>Cryczka</a:t>
            </a:r>
            <a:r>
              <a:rPr lang="en-US" i="1" dirty="0"/>
              <a:t>)</a:t>
            </a:r>
          </a:p>
          <a:p>
            <a:pPr marL="666900" lvl="1" indent="-342900">
              <a:lnSpc>
                <a:spcPct val="100000"/>
              </a:lnSpc>
              <a:buFont typeface="Arial" panose="020B0604020202020204" pitchFamily="34" charset="0"/>
              <a:buChar char="•"/>
            </a:pPr>
            <a:r>
              <a:rPr lang="en-US" dirty="0"/>
              <a:t>Presentation of facilities in more detail – technical aspects, specialties</a:t>
            </a:r>
          </a:p>
          <a:p>
            <a:pPr marL="666900" lvl="1" indent="-342900">
              <a:lnSpc>
                <a:spcPct val="100000"/>
              </a:lnSpc>
              <a:buFont typeface="Arial" panose="020B0604020202020204" pitchFamily="34" charset="0"/>
              <a:buChar char="•"/>
            </a:pPr>
            <a:r>
              <a:rPr lang="en-US" dirty="0"/>
              <a:t>Targeted users, potential – possible collaboration/use by other WPs? </a:t>
            </a:r>
          </a:p>
          <a:p>
            <a:pPr marL="666900" lvl="1" indent="-342900">
              <a:lnSpc>
                <a:spcPct val="100000"/>
              </a:lnSpc>
              <a:buFont typeface="Arial" panose="020B0604020202020204" pitchFamily="34" charset="0"/>
              <a:buChar char="•"/>
            </a:pPr>
            <a:r>
              <a:rPr lang="en-US" dirty="0"/>
              <a:t>Handling or requests – organization of reporting to WPL/Project</a:t>
            </a:r>
          </a:p>
          <a:p>
            <a:pPr marL="342900" indent="-342900">
              <a:lnSpc>
                <a:spcPct val="100000"/>
              </a:lnSpc>
              <a:buFont typeface="Arial" panose="020B0604020202020204" pitchFamily="34" charset="0"/>
              <a:buChar char="•"/>
            </a:pPr>
            <a:r>
              <a:rPr lang="en-US" dirty="0">
                <a:solidFill>
                  <a:srgbClr val="FF0000"/>
                </a:solidFill>
              </a:rPr>
              <a:t>WP3 Meeting Tuesday 17h30 – 18h30 </a:t>
            </a:r>
          </a:p>
        </p:txBody>
      </p:sp>
      <p:sp>
        <p:nvSpPr>
          <p:cNvPr id="3" name="Title 2">
            <a:extLst>
              <a:ext uri="{FF2B5EF4-FFF2-40B4-BE49-F238E27FC236}">
                <a16:creationId xmlns:a16="http://schemas.microsoft.com/office/drawing/2014/main" id="{96D697DF-F7FD-B6DB-3EBC-BEE2B0B28A51}"/>
              </a:ext>
            </a:extLst>
          </p:cNvPr>
          <p:cNvSpPr>
            <a:spLocks noGrp="1"/>
          </p:cNvSpPr>
          <p:nvPr>
            <p:ph type="title"/>
          </p:nvPr>
        </p:nvSpPr>
        <p:spPr/>
        <p:txBody>
          <a:bodyPr/>
          <a:lstStyle/>
          <a:p>
            <a:r>
              <a:rPr lang="en-US" dirty="0"/>
              <a:t>EURO-LABS</a:t>
            </a:r>
            <a:br>
              <a:rPr lang="en-US" dirty="0"/>
            </a:br>
            <a:r>
              <a:rPr lang="en-US" sz="2400" i="1" dirty="0">
                <a:solidFill>
                  <a:srgbClr val="00B0F0"/>
                </a:solidFill>
              </a:rPr>
              <a:t>Kick-Off Meeting – WP3 Contributions</a:t>
            </a:r>
            <a:endParaRPr lang="en-US" dirty="0"/>
          </a:p>
        </p:txBody>
      </p:sp>
      <p:sp>
        <p:nvSpPr>
          <p:cNvPr id="4" name="Date Placeholder 3">
            <a:extLst>
              <a:ext uri="{FF2B5EF4-FFF2-40B4-BE49-F238E27FC236}">
                <a16:creationId xmlns:a16="http://schemas.microsoft.com/office/drawing/2014/main" id="{561E9D4A-CCA3-FE56-A149-55AAD1B14CBC}"/>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A5EA3284-29F9-FFC8-8A0B-51B815AD5140}"/>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B70A8AE6-06A5-6F21-7EFE-21D65F6C3EA8}"/>
              </a:ext>
            </a:extLst>
          </p:cNvPr>
          <p:cNvSpPr>
            <a:spLocks noGrp="1"/>
          </p:cNvSpPr>
          <p:nvPr>
            <p:ph type="sldNum" sz="quarter" idx="12"/>
          </p:nvPr>
        </p:nvSpPr>
        <p:spPr/>
        <p:txBody>
          <a:bodyPr/>
          <a:lstStyle/>
          <a:p>
            <a:fld id="{36B5EA5A-BC32-A742-B11B-8E7414D5B535}" type="slidenum">
              <a:rPr lang="en-US" smtClean="0"/>
              <a:pPr/>
              <a:t>11</a:t>
            </a:fld>
            <a:endParaRPr lang="en-US" dirty="0"/>
          </a:p>
        </p:txBody>
      </p:sp>
    </p:spTree>
    <p:extLst>
      <p:ext uri="{BB962C8B-B14F-4D97-AF65-F5344CB8AC3E}">
        <p14:creationId xmlns:p14="http://schemas.microsoft.com/office/powerpoint/2010/main" val="3493882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70DC550-4D9E-E6E2-D726-6C274E97C9C1}"/>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solidFill>
                  <a:schemeClr val="tx1">
                    <a:lumMod val="60000"/>
                    <a:lumOff val="40000"/>
                  </a:schemeClr>
                </a:solidFill>
              </a:rPr>
              <a:t>Mailing list : </a:t>
            </a:r>
            <a:r>
              <a:rPr lang="en-US" i="1" dirty="0">
                <a:solidFill>
                  <a:srgbClr val="FF0000"/>
                </a:solidFill>
                <a:hlinkClick r:id="rId2"/>
              </a:rPr>
              <a:t>euro-labs-wp3-fc@cern.ch</a:t>
            </a:r>
            <a:r>
              <a:rPr lang="en-US" i="1" dirty="0">
                <a:solidFill>
                  <a:srgbClr val="FF0000"/>
                </a:solidFill>
              </a:rPr>
              <a:t>, </a:t>
            </a:r>
            <a:r>
              <a:rPr lang="en-US" i="1" dirty="0">
                <a:solidFill>
                  <a:srgbClr val="FF0000"/>
                </a:solidFill>
                <a:hlinkClick r:id="rId3"/>
              </a:rPr>
              <a:t>euro-labs-wp3-tl@cern.ch</a:t>
            </a:r>
            <a:endParaRPr lang="en-US" i="1" dirty="0">
              <a:solidFill>
                <a:srgbClr val="FF0000"/>
              </a:solidFill>
            </a:endParaRPr>
          </a:p>
          <a:p>
            <a:pPr marL="342900" indent="-342900">
              <a:buFont typeface="Arial" panose="020B0604020202020204" pitchFamily="34" charset="0"/>
              <a:buChar char="•"/>
            </a:pPr>
            <a:r>
              <a:rPr lang="en-US" dirty="0" err="1">
                <a:solidFill>
                  <a:schemeClr val="tx1">
                    <a:lumMod val="60000"/>
                    <a:lumOff val="40000"/>
                  </a:schemeClr>
                </a:solidFill>
              </a:rPr>
              <a:t>CERNbox</a:t>
            </a:r>
            <a:r>
              <a:rPr lang="en-US" dirty="0">
                <a:solidFill>
                  <a:schemeClr val="tx1">
                    <a:lumMod val="60000"/>
                    <a:lumOff val="40000"/>
                  </a:schemeClr>
                </a:solidFill>
              </a:rPr>
              <a:t> space for document storage : </a:t>
            </a:r>
            <a:r>
              <a:rPr lang="en-US" i="1" dirty="0">
                <a:solidFill>
                  <a:srgbClr val="FF0000"/>
                </a:solidFill>
                <a:hlinkClick r:id="rId4"/>
              </a:rPr>
              <a:t>https://cernbox.cern.ch/index.php/s/DIcHuBooLr3Gncx</a:t>
            </a:r>
            <a:endParaRPr lang="en-US" i="1" dirty="0">
              <a:solidFill>
                <a:srgbClr val="FF0000"/>
              </a:solidFill>
            </a:endParaRPr>
          </a:p>
          <a:p>
            <a:pPr marL="666900" lvl="1" indent="-342900">
              <a:buFont typeface="Arial" panose="020B0604020202020204" pitchFamily="34" charset="0"/>
              <a:buChar char="•"/>
            </a:pPr>
            <a:r>
              <a:rPr lang="en-US" i="1" dirty="0">
                <a:solidFill>
                  <a:schemeClr val="accent6"/>
                </a:solidFill>
              </a:rPr>
              <a:t>A shared space for documents/reports at the project level will be provided by the PO</a:t>
            </a:r>
          </a:p>
          <a:p>
            <a:pPr lvl="1"/>
            <a:r>
              <a:rPr lang="en-US" sz="2100" b="1" dirty="0">
                <a:solidFill>
                  <a:schemeClr val="tx1">
                    <a:lumMod val="60000"/>
                    <a:lumOff val="40000"/>
                  </a:schemeClr>
                </a:solidFill>
                <a:latin typeface="Calibri" panose="020F0502020204030204" pitchFamily="34" charset="0"/>
                <a:cs typeface="Calibri" panose="020F0502020204030204" pitchFamily="34" charset="0"/>
              </a:rPr>
              <a:t>Issues to discuss – next slides:</a:t>
            </a:r>
          </a:p>
          <a:p>
            <a:pPr lvl="2"/>
            <a:r>
              <a:rPr lang="en-US" dirty="0">
                <a:solidFill>
                  <a:schemeClr val="accent6">
                    <a:lumMod val="50000"/>
                  </a:schemeClr>
                </a:solidFill>
              </a:rPr>
              <a:t>Flow of TNA requests:</a:t>
            </a:r>
          </a:p>
          <a:p>
            <a:pPr lvl="2"/>
            <a:r>
              <a:rPr lang="en-US" dirty="0">
                <a:solidFill>
                  <a:schemeClr val="accent6">
                    <a:lumMod val="50000"/>
                  </a:schemeClr>
                </a:solidFill>
              </a:rPr>
              <a:t>User Selection Panels (USP)</a:t>
            </a:r>
          </a:p>
          <a:p>
            <a:pPr lvl="2"/>
            <a:r>
              <a:rPr lang="en-US" dirty="0">
                <a:solidFill>
                  <a:schemeClr val="accent6">
                    <a:lumMod val="50000"/>
                  </a:schemeClr>
                </a:solidFill>
              </a:rPr>
              <a:t>TNA forms and applications</a:t>
            </a:r>
          </a:p>
          <a:p>
            <a:pPr lvl="2"/>
            <a:r>
              <a:rPr lang="en-US" dirty="0">
                <a:solidFill>
                  <a:schemeClr val="accent6">
                    <a:lumMod val="50000"/>
                  </a:schemeClr>
                </a:solidFill>
              </a:rPr>
              <a:t>WP3 organization</a:t>
            </a:r>
          </a:p>
        </p:txBody>
      </p:sp>
      <p:sp>
        <p:nvSpPr>
          <p:cNvPr id="3" name="Title 2">
            <a:extLst>
              <a:ext uri="{FF2B5EF4-FFF2-40B4-BE49-F238E27FC236}">
                <a16:creationId xmlns:a16="http://schemas.microsoft.com/office/drawing/2014/main" id="{1A4B3DAE-2C90-A98C-5C99-7D0EAFEC318F}"/>
              </a:ext>
            </a:extLst>
          </p:cNvPr>
          <p:cNvSpPr>
            <a:spLocks noGrp="1"/>
          </p:cNvSpPr>
          <p:nvPr>
            <p:ph type="title"/>
          </p:nvPr>
        </p:nvSpPr>
        <p:spPr/>
        <p:txBody>
          <a:bodyPr/>
          <a:lstStyle/>
          <a:p>
            <a:r>
              <a:rPr lang="en-US" dirty="0"/>
              <a:t>WP3 – Access to RI for Accelerator R&amp;D </a:t>
            </a:r>
            <a:br>
              <a:rPr lang="en-US" dirty="0"/>
            </a:br>
            <a:r>
              <a:rPr lang="en-US" sz="2400" i="1" dirty="0">
                <a:solidFill>
                  <a:srgbClr val="00B0F0"/>
                </a:solidFill>
              </a:rPr>
              <a:t>Organization</a:t>
            </a:r>
          </a:p>
        </p:txBody>
      </p:sp>
      <p:sp>
        <p:nvSpPr>
          <p:cNvPr id="4" name="Date Placeholder 3">
            <a:extLst>
              <a:ext uri="{FF2B5EF4-FFF2-40B4-BE49-F238E27FC236}">
                <a16:creationId xmlns:a16="http://schemas.microsoft.com/office/drawing/2014/main" id="{17FF252E-85FE-A443-7881-156C90B9A383}"/>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08540D1A-F03C-3963-D366-A23B2378A7A5}"/>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1FE8E34E-2EC2-048D-5650-D72E316FB485}"/>
              </a:ext>
            </a:extLst>
          </p:cNvPr>
          <p:cNvSpPr>
            <a:spLocks noGrp="1"/>
          </p:cNvSpPr>
          <p:nvPr>
            <p:ph type="sldNum" sz="quarter" idx="12"/>
          </p:nvPr>
        </p:nvSpPr>
        <p:spPr/>
        <p:txBody>
          <a:bodyPr/>
          <a:lstStyle/>
          <a:p>
            <a:fld id="{36B5EA5A-BC32-A742-B11B-8E7414D5B535}" type="slidenum">
              <a:rPr lang="en-US" smtClean="0"/>
              <a:pPr/>
              <a:t>12</a:t>
            </a:fld>
            <a:endParaRPr lang="en-US" dirty="0"/>
          </a:p>
        </p:txBody>
      </p:sp>
    </p:spTree>
    <p:extLst>
      <p:ext uri="{BB962C8B-B14F-4D97-AF65-F5344CB8AC3E}">
        <p14:creationId xmlns:p14="http://schemas.microsoft.com/office/powerpoint/2010/main" val="3622998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BE58AF3-8DE7-89F6-69A6-ECF2209796EA}"/>
              </a:ext>
            </a:extLst>
          </p:cNvPr>
          <p:cNvSpPr>
            <a:spLocks noGrp="1"/>
          </p:cNvSpPr>
          <p:nvPr>
            <p:ph idx="1"/>
          </p:nvPr>
        </p:nvSpPr>
        <p:spPr/>
        <p:txBody>
          <a:bodyPr/>
          <a:lstStyle/>
          <a:p>
            <a:r>
              <a:rPr lang="en-US" dirty="0">
                <a:solidFill>
                  <a:schemeClr val="tx1">
                    <a:lumMod val="60000"/>
                    <a:lumOff val="40000"/>
                  </a:schemeClr>
                </a:solidFill>
              </a:rPr>
              <a:t>Forms  &amp; Approval Path</a:t>
            </a:r>
          </a:p>
        </p:txBody>
      </p:sp>
      <p:sp>
        <p:nvSpPr>
          <p:cNvPr id="3" name="Title 2">
            <a:extLst>
              <a:ext uri="{FF2B5EF4-FFF2-40B4-BE49-F238E27FC236}">
                <a16:creationId xmlns:a16="http://schemas.microsoft.com/office/drawing/2014/main" id="{1A4B3DAE-2C90-A98C-5C99-7D0EAFEC318F}"/>
              </a:ext>
            </a:extLst>
          </p:cNvPr>
          <p:cNvSpPr>
            <a:spLocks noGrp="1"/>
          </p:cNvSpPr>
          <p:nvPr>
            <p:ph type="title"/>
          </p:nvPr>
        </p:nvSpPr>
        <p:spPr/>
        <p:txBody>
          <a:bodyPr/>
          <a:lstStyle/>
          <a:p>
            <a:r>
              <a:rPr lang="en-US" dirty="0"/>
              <a:t>Trans-national Access</a:t>
            </a:r>
            <a:br>
              <a:rPr lang="en-US" dirty="0"/>
            </a:br>
            <a:r>
              <a:rPr lang="en-US" sz="2400" i="1" dirty="0">
                <a:solidFill>
                  <a:srgbClr val="00B0F0"/>
                </a:solidFill>
              </a:rPr>
              <a:t>Access Applications </a:t>
            </a:r>
          </a:p>
        </p:txBody>
      </p:sp>
      <p:sp>
        <p:nvSpPr>
          <p:cNvPr id="4" name="Date Placeholder 3">
            <a:extLst>
              <a:ext uri="{FF2B5EF4-FFF2-40B4-BE49-F238E27FC236}">
                <a16:creationId xmlns:a16="http://schemas.microsoft.com/office/drawing/2014/main" id="{17FF252E-85FE-A443-7881-156C90B9A383}"/>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08540D1A-F03C-3963-D366-A23B2378A7A5}"/>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1FE8E34E-2EC2-048D-5650-D72E316FB485}"/>
              </a:ext>
            </a:extLst>
          </p:cNvPr>
          <p:cNvSpPr>
            <a:spLocks noGrp="1"/>
          </p:cNvSpPr>
          <p:nvPr>
            <p:ph type="sldNum" sz="quarter" idx="12"/>
          </p:nvPr>
        </p:nvSpPr>
        <p:spPr/>
        <p:txBody>
          <a:bodyPr/>
          <a:lstStyle/>
          <a:p>
            <a:fld id="{36B5EA5A-BC32-A742-B11B-8E7414D5B535}" type="slidenum">
              <a:rPr lang="en-US" smtClean="0"/>
              <a:pPr/>
              <a:t>13</a:t>
            </a:fld>
            <a:endParaRPr lang="en-US" dirty="0"/>
          </a:p>
        </p:txBody>
      </p:sp>
      <p:graphicFrame>
        <p:nvGraphicFramePr>
          <p:cNvPr id="2" name="Diagram 1">
            <a:extLst>
              <a:ext uri="{FF2B5EF4-FFF2-40B4-BE49-F238E27FC236}">
                <a16:creationId xmlns:a16="http://schemas.microsoft.com/office/drawing/2014/main" id="{33E8624D-4087-0452-B460-76298F042E76}"/>
              </a:ext>
            </a:extLst>
          </p:cNvPr>
          <p:cNvGraphicFramePr/>
          <p:nvPr>
            <p:extLst>
              <p:ext uri="{D42A27DB-BD31-4B8C-83A1-F6EECF244321}">
                <p14:modId xmlns:p14="http://schemas.microsoft.com/office/powerpoint/2010/main" val="1306637041"/>
              </p:ext>
            </p:extLst>
          </p:nvPr>
        </p:nvGraphicFramePr>
        <p:xfrm>
          <a:off x="479376" y="2060848"/>
          <a:ext cx="11017224" cy="4077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2655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70DC550-4D9E-E6E2-D726-6C274E97C9C1}"/>
              </a:ext>
            </a:extLst>
          </p:cNvPr>
          <p:cNvSpPr>
            <a:spLocks noGrp="1"/>
          </p:cNvSpPr>
          <p:nvPr>
            <p:ph idx="1"/>
          </p:nvPr>
        </p:nvSpPr>
        <p:spPr/>
        <p:txBody>
          <a:bodyPr>
            <a:normAutofit/>
          </a:bodyPr>
          <a:lstStyle/>
          <a:p>
            <a:pPr lvl="2"/>
            <a:r>
              <a:rPr lang="en-US" dirty="0">
                <a:solidFill>
                  <a:schemeClr val="accent6">
                    <a:lumMod val="50000"/>
                  </a:schemeClr>
                </a:solidFill>
              </a:rPr>
              <a:t>USP/Task?</a:t>
            </a:r>
          </a:p>
          <a:p>
            <a:pPr lvl="2"/>
            <a:r>
              <a:rPr lang="en-US" dirty="0">
                <a:solidFill>
                  <a:schemeClr val="accent6">
                    <a:lumMod val="50000"/>
                  </a:schemeClr>
                </a:solidFill>
              </a:rPr>
              <a:t>How was done in the past?</a:t>
            </a:r>
          </a:p>
          <a:p>
            <a:pPr lvl="2"/>
            <a:r>
              <a:rPr lang="en-US" dirty="0">
                <a:solidFill>
                  <a:schemeClr val="accent6">
                    <a:lumMod val="50000"/>
                  </a:schemeClr>
                </a:solidFill>
              </a:rPr>
              <a:t>Membership?</a:t>
            </a:r>
          </a:p>
          <a:p>
            <a:pPr marL="342900" indent="-342900">
              <a:buFont typeface="Arial" panose="020B0604020202020204" pitchFamily="34" charset="0"/>
              <a:buChar char="•"/>
            </a:pPr>
            <a:endParaRPr lang="en-US" i="1" dirty="0">
              <a:solidFill>
                <a:srgbClr val="FF0000"/>
              </a:solidFill>
            </a:endParaRPr>
          </a:p>
          <a:p>
            <a:endParaRPr lang="en-US" dirty="0">
              <a:solidFill>
                <a:schemeClr val="accent6">
                  <a:lumMod val="50000"/>
                </a:schemeClr>
              </a:solidFill>
            </a:endParaRPr>
          </a:p>
        </p:txBody>
      </p:sp>
      <p:sp>
        <p:nvSpPr>
          <p:cNvPr id="3" name="Title 2">
            <a:extLst>
              <a:ext uri="{FF2B5EF4-FFF2-40B4-BE49-F238E27FC236}">
                <a16:creationId xmlns:a16="http://schemas.microsoft.com/office/drawing/2014/main" id="{1A4B3DAE-2C90-A98C-5C99-7D0EAFEC318F}"/>
              </a:ext>
            </a:extLst>
          </p:cNvPr>
          <p:cNvSpPr>
            <a:spLocks noGrp="1"/>
          </p:cNvSpPr>
          <p:nvPr>
            <p:ph type="title"/>
          </p:nvPr>
        </p:nvSpPr>
        <p:spPr/>
        <p:txBody>
          <a:bodyPr/>
          <a:lstStyle/>
          <a:p>
            <a:r>
              <a:rPr lang="en-US" dirty="0"/>
              <a:t>Trans-national Access</a:t>
            </a:r>
            <a:br>
              <a:rPr lang="en-US" dirty="0"/>
            </a:br>
            <a:r>
              <a:rPr lang="en-US" sz="2400" i="1" dirty="0">
                <a:solidFill>
                  <a:srgbClr val="00B0F0"/>
                </a:solidFill>
              </a:rPr>
              <a:t>User Selection Panels</a:t>
            </a:r>
          </a:p>
        </p:txBody>
      </p:sp>
      <p:sp>
        <p:nvSpPr>
          <p:cNvPr id="4" name="Date Placeholder 3">
            <a:extLst>
              <a:ext uri="{FF2B5EF4-FFF2-40B4-BE49-F238E27FC236}">
                <a16:creationId xmlns:a16="http://schemas.microsoft.com/office/drawing/2014/main" id="{17FF252E-85FE-A443-7881-156C90B9A383}"/>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08540D1A-F03C-3963-D366-A23B2378A7A5}"/>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1FE8E34E-2EC2-048D-5650-D72E316FB485}"/>
              </a:ext>
            </a:extLst>
          </p:cNvPr>
          <p:cNvSpPr>
            <a:spLocks noGrp="1"/>
          </p:cNvSpPr>
          <p:nvPr>
            <p:ph type="sldNum" sz="quarter" idx="12"/>
          </p:nvPr>
        </p:nvSpPr>
        <p:spPr/>
        <p:txBody>
          <a:bodyPr/>
          <a:lstStyle/>
          <a:p>
            <a:fld id="{36B5EA5A-BC32-A742-B11B-8E7414D5B535}" type="slidenum">
              <a:rPr lang="en-US" smtClean="0"/>
              <a:pPr/>
              <a:t>14</a:t>
            </a:fld>
            <a:endParaRPr lang="en-US" dirty="0"/>
          </a:p>
        </p:txBody>
      </p:sp>
      <p:pic>
        <p:nvPicPr>
          <p:cNvPr id="2" name="Picture 1">
            <a:extLst>
              <a:ext uri="{FF2B5EF4-FFF2-40B4-BE49-F238E27FC236}">
                <a16:creationId xmlns:a16="http://schemas.microsoft.com/office/drawing/2014/main" id="{8F6AA9D5-1BCE-BCCC-63D0-C7B7F19ED72E}"/>
              </a:ext>
            </a:extLst>
          </p:cNvPr>
          <p:cNvPicPr>
            <a:picLocks noChangeAspect="1"/>
          </p:cNvPicPr>
          <p:nvPr/>
        </p:nvPicPr>
        <p:blipFill>
          <a:blip r:embed="rId2"/>
          <a:stretch>
            <a:fillRect/>
          </a:stretch>
        </p:blipFill>
        <p:spPr>
          <a:xfrm>
            <a:off x="4727848" y="947524"/>
            <a:ext cx="6908304" cy="5433804"/>
          </a:xfrm>
          <a:prstGeom prst="rect">
            <a:avLst/>
          </a:prstGeom>
        </p:spPr>
      </p:pic>
      <p:graphicFrame>
        <p:nvGraphicFramePr>
          <p:cNvPr id="8" name="Table 8">
            <a:extLst>
              <a:ext uri="{FF2B5EF4-FFF2-40B4-BE49-F238E27FC236}">
                <a16:creationId xmlns:a16="http://schemas.microsoft.com/office/drawing/2014/main" id="{84529C75-FB6B-F610-B32F-E68047CED418}"/>
              </a:ext>
            </a:extLst>
          </p:cNvPr>
          <p:cNvGraphicFramePr>
            <a:graphicFrameLocks noGrp="1"/>
          </p:cNvGraphicFramePr>
          <p:nvPr>
            <p:extLst>
              <p:ext uri="{D42A27DB-BD31-4B8C-83A1-F6EECF244321}">
                <p14:modId xmlns:p14="http://schemas.microsoft.com/office/powerpoint/2010/main" val="3192450201"/>
              </p:ext>
            </p:extLst>
          </p:nvPr>
        </p:nvGraphicFramePr>
        <p:xfrm>
          <a:off x="911424" y="3527732"/>
          <a:ext cx="2228502" cy="1854200"/>
        </p:xfrm>
        <a:graphic>
          <a:graphicData uri="http://schemas.openxmlformats.org/drawingml/2006/table">
            <a:tbl>
              <a:tblPr firstRow="1" bandRow="1">
                <a:tableStyleId>{8EC20E35-A176-4012-BC5E-935CFFF8708E}</a:tableStyleId>
              </a:tblPr>
              <a:tblGrid>
                <a:gridCol w="644326">
                  <a:extLst>
                    <a:ext uri="{9D8B030D-6E8A-4147-A177-3AD203B41FA5}">
                      <a16:colId xmlns:a16="http://schemas.microsoft.com/office/drawing/2014/main" val="1912155260"/>
                    </a:ext>
                  </a:extLst>
                </a:gridCol>
                <a:gridCol w="1584176">
                  <a:extLst>
                    <a:ext uri="{9D8B030D-6E8A-4147-A177-3AD203B41FA5}">
                      <a16:colId xmlns:a16="http://schemas.microsoft.com/office/drawing/2014/main" val="2003631414"/>
                    </a:ext>
                  </a:extLst>
                </a:gridCol>
              </a:tblGrid>
              <a:tr h="370840">
                <a:tc>
                  <a:txBody>
                    <a:bodyPr/>
                    <a:lstStyle/>
                    <a:p>
                      <a:pPr algn="ctr"/>
                      <a:r>
                        <a:rPr lang="en-US" sz="1200" dirty="0"/>
                        <a:t>Task</a:t>
                      </a:r>
                    </a:p>
                  </a:txBody>
                  <a:tcPr anchor="ctr"/>
                </a:tc>
                <a:tc>
                  <a:txBody>
                    <a:bodyPr/>
                    <a:lstStyle/>
                    <a:p>
                      <a:pPr algn="ctr"/>
                      <a:r>
                        <a:rPr lang="en-US" sz="1200" dirty="0"/>
                        <a:t>Task USP</a:t>
                      </a:r>
                    </a:p>
                  </a:txBody>
                  <a:tcPr anchor="ctr"/>
                </a:tc>
                <a:extLst>
                  <a:ext uri="{0D108BD9-81ED-4DB2-BD59-A6C34878D82A}">
                    <a16:rowId xmlns:a16="http://schemas.microsoft.com/office/drawing/2014/main" val="1413110144"/>
                  </a:ext>
                </a:extLst>
              </a:tr>
              <a:tr h="370840">
                <a:tc>
                  <a:txBody>
                    <a:bodyPr/>
                    <a:lstStyle/>
                    <a:p>
                      <a:pPr algn="ctr"/>
                      <a:r>
                        <a:rPr lang="en-US" sz="1200" dirty="0"/>
                        <a:t>3.1</a:t>
                      </a:r>
                    </a:p>
                  </a:txBody>
                  <a:tcPr anchor="ctr"/>
                </a:tc>
                <a:tc>
                  <a:txBody>
                    <a:bodyPr/>
                    <a:lstStyle/>
                    <a:p>
                      <a:pPr algn="ctr"/>
                      <a:r>
                        <a:rPr lang="en-US" sz="1200" dirty="0"/>
                        <a:t>Task</a:t>
                      </a:r>
                    </a:p>
                  </a:txBody>
                  <a:tcPr anchor="ctr"/>
                </a:tc>
                <a:extLst>
                  <a:ext uri="{0D108BD9-81ED-4DB2-BD59-A6C34878D82A}">
                    <a16:rowId xmlns:a16="http://schemas.microsoft.com/office/drawing/2014/main" val="3111122106"/>
                  </a:ext>
                </a:extLst>
              </a:tr>
              <a:tr h="370840">
                <a:tc>
                  <a:txBody>
                    <a:bodyPr/>
                    <a:lstStyle/>
                    <a:p>
                      <a:pPr algn="ctr"/>
                      <a:r>
                        <a:rPr lang="en-US" sz="1200" dirty="0"/>
                        <a:t>3.2</a:t>
                      </a:r>
                    </a:p>
                  </a:txBody>
                  <a:tcPr anchor="ctr"/>
                </a:tc>
                <a:tc>
                  <a:txBody>
                    <a:bodyPr/>
                    <a:lstStyle/>
                    <a:p>
                      <a:pPr algn="ctr"/>
                      <a:r>
                        <a:rPr lang="en-US" sz="1200" dirty="0"/>
                        <a:t>Task/Local</a:t>
                      </a:r>
                    </a:p>
                  </a:txBody>
                  <a:tcPr anchor="ctr"/>
                </a:tc>
                <a:extLst>
                  <a:ext uri="{0D108BD9-81ED-4DB2-BD59-A6C34878D82A}">
                    <a16:rowId xmlns:a16="http://schemas.microsoft.com/office/drawing/2014/main" val="2317367368"/>
                  </a:ext>
                </a:extLst>
              </a:tr>
              <a:tr h="370840">
                <a:tc>
                  <a:txBody>
                    <a:bodyPr/>
                    <a:lstStyle/>
                    <a:p>
                      <a:pPr algn="ctr"/>
                      <a:r>
                        <a:rPr lang="en-US" sz="1200" dirty="0"/>
                        <a:t>3.3</a:t>
                      </a:r>
                    </a:p>
                  </a:txBody>
                  <a:tcPr anchor="ctr"/>
                </a:tc>
                <a:tc>
                  <a:txBody>
                    <a:bodyPr/>
                    <a:lstStyle/>
                    <a:p>
                      <a:pPr algn="ctr"/>
                      <a:r>
                        <a:rPr lang="en-US" sz="1200" dirty="0"/>
                        <a:t>?</a:t>
                      </a:r>
                    </a:p>
                  </a:txBody>
                  <a:tcPr anchor="ctr"/>
                </a:tc>
                <a:extLst>
                  <a:ext uri="{0D108BD9-81ED-4DB2-BD59-A6C34878D82A}">
                    <a16:rowId xmlns:a16="http://schemas.microsoft.com/office/drawing/2014/main" val="1702526497"/>
                  </a:ext>
                </a:extLst>
              </a:tr>
              <a:tr h="370840">
                <a:tc>
                  <a:txBody>
                    <a:bodyPr/>
                    <a:lstStyle/>
                    <a:p>
                      <a:pPr algn="ctr"/>
                      <a:r>
                        <a:rPr lang="en-US" sz="1200" dirty="0"/>
                        <a:t>3.4</a:t>
                      </a:r>
                    </a:p>
                  </a:txBody>
                  <a:tcPr anchor="ctr"/>
                </a:tc>
                <a:tc>
                  <a:txBody>
                    <a:bodyPr/>
                    <a:lstStyle/>
                    <a:p>
                      <a:pPr algn="ctr"/>
                      <a:r>
                        <a:rPr lang="en-US" sz="1200" dirty="0"/>
                        <a:t>Local</a:t>
                      </a:r>
                    </a:p>
                  </a:txBody>
                  <a:tcPr anchor="ctr"/>
                </a:tc>
                <a:extLst>
                  <a:ext uri="{0D108BD9-81ED-4DB2-BD59-A6C34878D82A}">
                    <a16:rowId xmlns:a16="http://schemas.microsoft.com/office/drawing/2014/main" val="2344909416"/>
                  </a:ext>
                </a:extLst>
              </a:tr>
            </a:tbl>
          </a:graphicData>
        </a:graphic>
      </p:graphicFrame>
    </p:spTree>
    <p:extLst>
      <p:ext uri="{BB962C8B-B14F-4D97-AF65-F5344CB8AC3E}">
        <p14:creationId xmlns:p14="http://schemas.microsoft.com/office/powerpoint/2010/main" val="1143686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70DC550-4D9E-E6E2-D726-6C274E97C9C1}"/>
              </a:ext>
            </a:extLst>
          </p:cNvPr>
          <p:cNvSpPr>
            <a:spLocks noGrp="1"/>
          </p:cNvSpPr>
          <p:nvPr>
            <p:ph idx="1"/>
          </p:nvPr>
        </p:nvSpPr>
        <p:spPr/>
        <p:txBody>
          <a:bodyPr>
            <a:normAutofit fontScale="77500" lnSpcReduction="20000"/>
          </a:bodyPr>
          <a:lstStyle/>
          <a:p>
            <a:r>
              <a:rPr lang="en-US" dirty="0">
                <a:solidFill>
                  <a:schemeClr val="tx1">
                    <a:lumMod val="60000"/>
                    <a:lumOff val="40000"/>
                  </a:schemeClr>
                </a:solidFill>
              </a:rPr>
              <a:t>Obligations</a:t>
            </a:r>
          </a:p>
          <a:p>
            <a:pPr marL="409575" lvl="1" indent="-349250">
              <a:lnSpc>
                <a:spcPct val="100000"/>
              </a:lnSpc>
              <a:buFont typeface="Arial" panose="020B0604020202020204" pitchFamily="34" charset="0"/>
              <a:buChar char="•"/>
            </a:pPr>
            <a:r>
              <a:rPr lang="en-US" dirty="0">
                <a:solidFill>
                  <a:schemeClr val="accent6"/>
                </a:solidFill>
              </a:rPr>
              <a:t>The access must be </a:t>
            </a:r>
            <a:r>
              <a:rPr lang="en-US" dirty="0">
                <a:solidFill>
                  <a:srgbClr val="C00000"/>
                </a:solidFill>
              </a:rPr>
              <a:t>free of charge </a:t>
            </a:r>
            <a:r>
              <a:rPr lang="en-US" dirty="0">
                <a:solidFill>
                  <a:schemeClr val="accent6"/>
                </a:solidFill>
              </a:rPr>
              <a:t>trans-national access to research infrastructure or installations for selected user-groups. </a:t>
            </a:r>
          </a:p>
          <a:p>
            <a:pPr marL="409575" lvl="1" indent="-349250">
              <a:lnSpc>
                <a:spcPct val="100000"/>
              </a:lnSpc>
              <a:buFont typeface="Arial" panose="020B0604020202020204" pitchFamily="34" charset="0"/>
              <a:buChar char="•"/>
            </a:pPr>
            <a:r>
              <a:rPr lang="en-US" dirty="0">
                <a:solidFill>
                  <a:schemeClr val="accent6"/>
                </a:solidFill>
              </a:rPr>
              <a:t>This access must include the logistical, technological and scientific support and the specific training that is usually provided to external researchers using the infrastructure. </a:t>
            </a:r>
          </a:p>
          <a:p>
            <a:pPr marL="409575" lvl="1" indent="-349250">
              <a:lnSpc>
                <a:spcPct val="100000"/>
              </a:lnSpc>
              <a:buFont typeface="Arial" panose="020B0604020202020204" pitchFamily="34" charset="0"/>
              <a:buChar char="•"/>
            </a:pPr>
            <a:r>
              <a:rPr lang="en-GB" dirty="0">
                <a:solidFill>
                  <a:schemeClr val="accent6"/>
                </a:solidFill>
              </a:rPr>
              <a:t>The access provider must </a:t>
            </a:r>
            <a:r>
              <a:rPr lang="en-US" dirty="0">
                <a:solidFill>
                  <a:srgbClr val="C00000"/>
                </a:solidFill>
              </a:rPr>
              <a:t>advertise widely,</a:t>
            </a:r>
            <a:r>
              <a:rPr lang="en-US" dirty="0">
                <a:solidFill>
                  <a:schemeClr val="accent6"/>
                </a:solidFill>
              </a:rPr>
              <a:t> including on a dedicated website, the access offered. </a:t>
            </a:r>
          </a:p>
          <a:p>
            <a:pPr marL="409575" lvl="1" indent="-349250">
              <a:lnSpc>
                <a:spcPct val="100000"/>
              </a:lnSpc>
              <a:buFont typeface="Arial" panose="020B0604020202020204" pitchFamily="34" charset="0"/>
              <a:buChar char="•"/>
            </a:pPr>
            <a:r>
              <a:rPr lang="en-US" dirty="0">
                <a:solidFill>
                  <a:schemeClr val="accent6"/>
                </a:solidFill>
              </a:rPr>
              <a:t>The access provider must request written approval from the Commission for the selection of user groups requiring visits to the installation exceeding 3 months.</a:t>
            </a:r>
          </a:p>
          <a:p>
            <a:r>
              <a:rPr lang="en-US" dirty="0">
                <a:solidFill>
                  <a:schemeClr val="tx1">
                    <a:lumMod val="60000"/>
                    <a:lumOff val="40000"/>
                  </a:schemeClr>
                </a:solidFill>
              </a:rPr>
              <a:t>Selection Procedure</a:t>
            </a:r>
          </a:p>
          <a:p>
            <a:pPr marL="60325" lvl="1" indent="0">
              <a:lnSpc>
                <a:spcPct val="100000"/>
              </a:lnSpc>
              <a:buNone/>
            </a:pPr>
            <a:r>
              <a:rPr lang="en-US" b="1" dirty="0"/>
              <a:t>The user groups must be selected by a </a:t>
            </a:r>
            <a:r>
              <a:rPr lang="en-US" b="1" dirty="0">
                <a:solidFill>
                  <a:srgbClr val="FF0000"/>
                </a:solidFill>
              </a:rPr>
              <a:t>selection panel </a:t>
            </a:r>
            <a:r>
              <a:rPr lang="en-US" b="1" dirty="0"/>
              <a:t>set up by the access providers, which: </a:t>
            </a:r>
            <a:endParaRPr lang="en-US" b="1" dirty="0">
              <a:solidFill>
                <a:schemeClr val="accent6"/>
              </a:solidFill>
            </a:endParaRPr>
          </a:p>
          <a:p>
            <a:pPr marL="409575" lvl="1" indent="-317500">
              <a:buFont typeface="Arial" panose="020B0604020202020204" pitchFamily="34" charset="0"/>
              <a:buChar char="•"/>
            </a:pPr>
            <a:r>
              <a:rPr lang="en-US" dirty="0">
                <a:solidFill>
                  <a:schemeClr val="accent6"/>
                </a:solidFill>
              </a:rPr>
              <a:t>must be composed of </a:t>
            </a:r>
            <a:r>
              <a:rPr lang="en-US" dirty="0">
                <a:solidFill>
                  <a:srgbClr val="C00000"/>
                </a:solidFill>
              </a:rPr>
              <a:t>international experts </a:t>
            </a:r>
            <a:r>
              <a:rPr lang="en-US" dirty="0">
                <a:solidFill>
                  <a:schemeClr val="accent6"/>
                </a:solidFill>
              </a:rPr>
              <a:t>in the field, at least half of them independent from the beneficiaries. </a:t>
            </a:r>
          </a:p>
          <a:p>
            <a:pPr marL="409575" lvl="1" indent="-317500">
              <a:buFont typeface="Arial" panose="020B0604020202020204" pitchFamily="34" charset="0"/>
              <a:buChar char="•"/>
            </a:pPr>
            <a:r>
              <a:rPr lang="en-US" dirty="0">
                <a:solidFill>
                  <a:schemeClr val="accent6"/>
                </a:solidFill>
              </a:rPr>
              <a:t>must </a:t>
            </a:r>
            <a:r>
              <a:rPr lang="en-US" dirty="0">
                <a:solidFill>
                  <a:srgbClr val="C00000"/>
                </a:solidFill>
              </a:rPr>
              <a:t>assess all proposals </a:t>
            </a:r>
            <a:r>
              <a:rPr lang="en-US" dirty="0">
                <a:solidFill>
                  <a:schemeClr val="accent6"/>
                </a:solidFill>
              </a:rPr>
              <a:t>received and recommend a short-list of the user groups that should benefit from access. </a:t>
            </a:r>
          </a:p>
          <a:p>
            <a:pPr marL="409575" lvl="1" indent="-317500">
              <a:buFont typeface="Arial" panose="020B0604020202020204" pitchFamily="34" charset="0"/>
              <a:buChar char="•"/>
            </a:pPr>
            <a:r>
              <a:rPr lang="en-US" dirty="0">
                <a:solidFill>
                  <a:schemeClr val="accent6"/>
                </a:solidFill>
              </a:rPr>
              <a:t>must base its selection on </a:t>
            </a:r>
            <a:r>
              <a:rPr lang="en-US" dirty="0">
                <a:solidFill>
                  <a:srgbClr val="C00000"/>
                </a:solidFill>
              </a:rPr>
              <a:t>scientific merit</a:t>
            </a:r>
            <a:r>
              <a:rPr lang="en-US" dirty="0">
                <a:solidFill>
                  <a:schemeClr val="accent6"/>
                </a:solidFill>
              </a:rPr>
              <a:t>, taking into account that priority should be given to user groups composed of users who have not previously used the installation and are working in countries where no equivalent research infrastructure exist. </a:t>
            </a:r>
          </a:p>
          <a:p>
            <a:pPr marL="409575" lvl="1" indent="-317500">
              <a:buFont typeface="Arial" panose="020B0604020202020204" pitchFamily="34" charset="0"/>
              <a:buChar char="•"/>
            </a:pPr>
            <a:r>
              <a:rPr lang="en-US" dirty="0">
                <a:solidFill>
                  <a:schemeClr val="accent6"/>
                </a:solidFill>
              </a:rPr>
              <a:t>will apply the principles of </a:t>
            </a:r>
            <a:r>
              <a:rPr lang="en-US" dirty="0">
                <a:solidFill>
                  <a:srgbClr val="C00000"/>
                </a:solidFill>
              </a:rPr>
              <a:t>transparency, fairness and impartiality</a:t>
            </a:r>
            <a:r>
              <a:rPr lang="en-US" dirty="0">
                <a:solidFill>
                  <a:schemeClr val="accent6"/>
                </a:solidFill>
              </a:rPr>
              <a:t>. </a:t>
            </a:r>
          </a:p>
          <a:p>
            <a:pPr marL="409575" lvl="1" indent="-349250">
              <a:lnSpc>
                <a:spcPct val="100000"/>
              </a:lnSpc>
              <a:buFont typeface="Arial" panose="020B0604020202020204" pitchFamily="34" charset="0"/>
              <a:buChar char="•"/>
            </a:pPr>
            <a:endParaRPr lang="en-US" dirty="0">
              <a:solidFill>
                <a:schemeClr val="accent6"/>
              </a:solidFill>
            </a:endParaRPr>
          </a:p>
          <a:p>
            <a:pPr marL="60325" lvl="1" indent="0">
              <a:lnSpc>
                <a:spcPct val="100000"/>
              </a:lnSpc>
              <a:buNone/>
            </a:pPr>
            <a:endParaRPr lang="en-US" dirty="0">
              <a:solidFill>
                <a:schemeClr val="accent6"/>
              </a:solidFill>
            </a:endParaRPr>
          </a:p>
          <a:p>
            <a:pPr marL="342900" indent="-342900">
              <a:buFont typeface="Arial" panose="020B0604020202020204" pitchFamily="34" charset="0"/>
              <a:buChar char="•"/>
            </a:pPr>
            <a:endParaRPr lang="en-US" i="1" dirty="0">
              <a:solidFill>
                <a:srgbClr val="FF0000"/>
              </a:solidFill>
            </a:endParaRPr>
          </a:p>
          <a:p>
            <a:endParaRPr lang="en-US" dirty="0">
              <a:solidFill>
                <a:schemeClr val="accent6">
                  <a:lumMod val="50000"/>
                </a:schemeClr>
              </a:solidFill>
            </a:endParaRPr>
          </a:p>
        </p:txBody>
      </p:sp>
      <p:sp>
        <p:nvSpPr>
          <p:cNvPr id="3" name="Title 2">
            <a:extLst>
              <a:ext uri="{FF2B5EF4-FFF2-40B4-BE49-F238E27FC236}">
                <a16:creationId xmlns:a16="http://schemas.microsoft.com/office/drawing/2014/main" id="{1A4B3DAE-2C90-A98C-5C99-7D0EAFEC318F}"/>
              </a:ext>
            </a:extLst>
          </p:cNvPr>
          <p:cNvSpPr>
            <a:spLocks noGrp="1"/>
          </p:cNvSpPr>
          <p:nvPr>
            <p:ph type="title"/>
          </p:nvPr>
        </p:nvSpPr>
        <p:spPr/>
        <p:txBody>
          <a:bodyPr/>
          <a:lstStyle/>
          <a:p>
            <a:r>
              <a:rPr lang="en-US" dirty="0"/>
              <a:t>Trans-national Access</a:t>
            </a:r>
            <a:br>
              <a:rPr lang="en-US" dirty="0"/>
            </a:br>
            <a:r>
              <a:rPr lang="en-US" sz="2400" i="1" dirty="0">
                <a:solidFill>
                  <a:srgbClr val="00B0F0"/>
                </a:solidFill>
              </a:rPr>
              <a:t>Rules and conditions</a:t>
            </a:r>
          </a:p>
        </p:txBody>
      </p:sp>
      <p:sp>
        <p:nvSpPr>
          <p:cNvPr id="4" name="Date Placeholder 3">
            <a:extLst>
              <a:ext uri="{FF2B5EF4-FFF2-40B4-BE49-F238E27FC236}">
                <a16:creationId xmlns:a16="http://schemas.microsoft.com/office/drawing/2014/main" id="{17FF252E-85FE-A443-7881-156C90B9A383}"/>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08540D1A-F03C-3963-D366-A23B2378A7A5}"/>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1FE8E34E-2EC2-048D-5650-D72E316FB485}"/>
              </a:ext>
            </a:extLst>
          </p:cNvPr>
          <p:cNvSpPr>
            <a:spLocks noGrp="1"/>
          </p:cNvSpPr>
          <p:nvPr>
            <p:ph type="sldNum" sz="quarter" idx="12"/>
          </p:nvPr>
        </p:nvSpPr>
        <p:spPr/>
        <p:txBody>
          <a:bodyPr/>
          <a:lstStyle/>
          <a:p>
            <a:fld id="{36B5EA5A-BC32-A742-B11B-8E7414D5B535}" type="slidenum">
              <a:rPr lang="en-US" smtClean="0"/>
              <a:pPr/>
              <a:t>15</a:t>
            </a:fld>
            <a:endParaRPr lang="en-US" dirty="0"/>
          </a:p>
        </p:txBody>
      </p:sp>
      <p:sp>
        <p:nvSpPr>
          <p:cNvPr id="8" name="TextBox 7">
            <a:extLst>
              <a:ext uri="{FF2B5EF4-FFF2-40B4-BE49-F238E27FC236}">
                <a16:creationId xmlns:a16="http://schemas.microsoft.com/office/drawing/2014/main" id="{4620E7FF-89B3-886E-D016-6B98B46F92E7}"/>
              </a:ext>
            </a:extLst>
          </p:cNvPr>
          <p:cNvSpPr txBox="1"/>
          <p:nvPr/>
        </p:nvSpPr>
        <p:spPr>
          <a:xfrm>
            <a:off x="9696400" y="6012793"/>
            <a:ext cx="2005806" cy="184666"/>
          </a:xfrm>
          <a:prstGeom prst="rect">
            <a:avLst/>
          </a:prstGeom>
          <a:solidFill>
            <a:srgbClr val="FFC000"/>
          </a:solidFill>
        </p:spPr>
        <p:txBody>
          <a:bodyPr wrap="none" lIns="0" tIns="0" rIns="0" bIns="0" rtlCol="0">
            <a:spAutoFit/>
          </a:bodyPr>
          <a:lstStyle/>
          <a:p>
            <a:pPr algn="l"/>
            <a:r>
              <a:rPr lang="en-US" sz="1200" i="1" dirty="0">
                <a:solidFill>
                  <a:srgbClr val="C00000"/>
                </a:solidFill>
              </a:rPr>
              <a:t>Courtesy : M </a:t>
            </a:r>
            <a:r>
              <a:rPr lang="en-US" sz="1200" i="1" dirty="0" err="1">
                <a:solidFill>
                  <a:srgbClr val="C00000"/>
                </a:solidFill>
              </a:rPr>
              <a:t>Vretenar</a:t>
            </a:r>
            <a:r>
              <a:rPr lang="el-GR" sz="1200" i="1" dirty="0">
                <a:solidFill>
                  <a:srgbClr val="C00000"/>
                </a:solidFill>
              </a:rPr>
              <a:t>/</a:t>
            </a:r>
            <a:r>
              <a:rPr lang="en-US" sz="1200" i="1" dirty="0">
                <a:solidFill>
                  <a:srgbClr val="C00000"/>
                </a:solidFill>
              </a:rPr>
              <a:t>ARIES</a:t>
            </a:r>
            <a:endParaRPr lang="el-GR" sz="1200" i="1" dirty="0">
              <a:solidFill>
                <a:srgbClr val="C00000"/>
              </a:solidFill>
            </a:endParaRPr>
          </a:p>
        </p:txBody>
      </p:sp>
    </p:spTree>
    <p:extLst>
      <p:ext uri="{BB962C8B-B14F-4D97-AF65-F5344CB8AC3E}">
        <p14:creationId xmlns:p14="http://schemas.microsoft.com/office/powerpoint/2010/main" val="415389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B2D56C-275A-1646-B719-199B16D6FE74}"/>
              </a:ext>
            </a:extLst>
          </p:cNvPr>
          <p:cNvSpPr>
            <a:spLocks noGrp="1"/>
          </p:cNvSpPr>
          <p:nvPr>
            <p:ph idx="1"/>
          </p:nvPr>
        </p:nvSpPr>
        <p:spPr/>
        <p:txBody>
          <a:bodyPr>
            <a:normAutofit fontScale="92500"/>
          </a:bodyPr>
          <a:lstStyle/>
          <a:p>
            <a:pPr marL="0" indent="0">
              <a:buNone/>
            </a:pPr>
            <a:r>
              <a:rPr lang="en-GB" sz="1700" dirty="0">
                <a:solidFill>
                  <a:schemeClr val="tx1">
                    <a:lumMod val="60000"/>
                    <a:lumOff val="40000"/>
                  </a:schemeClr>
                </a:solidFill>
              </a:rPr>
              <a:t>Reimbursement of costs </a:t>
            </a:r>
          </a:p>
          <a:p>
            <a:pPr marL="0" indent="0">
              <a:spcBef>
                <a:spcPts val="600"/>
              </a:spcBef>
              <a:buNone/>
            </a:pPr>
            <a:r>
              <a:rPr lang="en-US" sz="1800" b="0" dirty="0"/>
              <a:t>Grants for this type of action may </a:t>
            </a:r>
            <a:r>
              <a:rPr lang="en-US" sz="1800" b="0" dirty="0">
                <a:solidFill>
                  <a:srgbClr val="C00000"/>
                </a:solidFill>
              </a:rPr>
              <a:t>reimburse</a:t>
            </a:r>
            <a:r>
              <a:rPr lang="en-US" sz="1800" b="0" dirty="0"/>
              <a:t> — for the provision of access activity — the following </a:t>
            </a:r>
            <a:r>
              <a:rPr lang="en-US" sz="1800" b="0" dirty="0">
                <a:solidFill>
                  <a:srgbClr val="C00000"/>
                </a:solidFill>
              </a:rPr>
              <a:t>types of costs</a:t>
            </a:r>
            <a:r>
              <a:rPr lang="en-US" sz="1800" b="0" dirty="0"/>
              <a:t>: </a:t>
            </a:r>
          </a:p>
          <a:p>
            <a:pPr>
              <a:lnSpc>
                <a:spcPct val="100000"/>
              </a:lnSpc>
              <a:spcBef>
                <a:spcPts val="600"/>
              </a:spcBef>
            </a:pPr>
            <a:r>
              <a:rPr lang="en-US" sz="1800" b="0" dirty="0"/>
              <a:t>‘</a:t>
            </a:r>
            <a:r>
              <a:rPr lang="en-US" sz="1800" b="0" dirty="0">
                <a:solidFill>
                  <a:srgbClr val="C00000"/>
                </a:solidFill>
              </a:rPr>
              <a:t>access costs</a:t>
            </a:r>
            <a:r>
              <a:rPr lang="en-US" sz="1800" b="0" dirty="0"/>
              <a:t>’ (the operating costs of the research installation and costs related to logistical, technological and scientific support for users, including ad-hoc user training and the preparatory and closing activities needed to use the installation). ‘Access costs’ may be declared as unit costs, actual costs or — under certain conditions — as a combination of the two.  </a:t>
            </a:r>
          </a:p>
          <a:p>
            <a:pPr>
              <a:lnSpc>
                <a:spcPct val="100000"/>
              </a:lnSpc>
              <a:spcBef>
                <a:spcPts val="600"/>
              </a:spcBef>
            </a:pPr>
            <a:r>
              <a:rPr lang="en-US" sz="1800" b="0" dirty="0"/>
              <a:t>users’ </a:t>
            </a:r>
            <a:r>
              <a:rPr lang="en-US" sz="1800" b="0" dirty="0">
                <a:solidFill>
                  <a:srgbClr val="C00000"/>
                </a:solidFill>
              </a:rPr>
              <a:t>travel and subsistence costs </a:t>
            </a:r>
          </a:p>
          <a:p>
            <a:pPr>
              <a:lnSpc>
                <a:spcPct val="100000"/>
              </a:lnSpc>
              <a:spcBef>
                <a:spcPts val="600"/>
              </a:spcBef>
            </a:pPr>
            <a:r>
              <a:rPr lang="en-US" sz="1800" b="0" dirty="0"/>
              <a:t>costs of </a:t>
            </a:r>
            <a:r>
              <a:rPr lang="en-US" sz="1800" b="0" dirty="0">
                <a:solidFill>
                  <a:srgbClr val="C00000"/>
                </a:solidFill>
              </a:rPr>
              <a:t>advertising</a:t>
            </a:r>
            <a:r>
              <a:rPr lang="en-US" sz="1800" b="0" dirty="0"/>
              <a:t> the trans-national access offered under the action </a:t>
            </a:r>
          </a:p>
          <a:p>
            <a:pPr>
              <a:lnSpc>
                <a:spcPct val="100000"/>
              </a:lnSpc>
              <a:spcBef>
                <a:spcPts val="600"/>
              </a:spcBef>
            </a:pPr>
            <a:r>
              <a:rPr lang="en-US" sz="1800" b="0" dirty="0"/>
              <a:t>costs related to the </a:t>
            </a:r>
            <a:r>
              <a:rPr lang="en-US" sz="1800" b="0" dirty="0">
                <a:solidFill>
                  <a:srgbClr val="C00000"/>
                </a:solidFill>
              </a:rPr>
              <a:t>selection procedure </a:t>
            </a:r>
            <a:r>
              <a:rPr lang="en-US" sz="1800" b="0" dirty="0"/>
              <a:t>(e.g. the selection panel members’ travel and subsistence costs, logistical costs of meetings, fees, etc.) </a:t>
            </a:r>
          </a:p>
          <a:p>
            <a:pPr>
              <a:lnSpc>
                <a:spcPct val="100000"/>
              </a:lnSpc>
              <a:spcBef>
                <a:spcPts val="600"/>
              </a:spcBef>
            </a:pPr>
            <a:r>
              <a:rPr lang="en-US" sz="1800" b="0" dirty="0"/>
              <a:t>costs of </a:t>
            </a:r>
            <a:r>
              <a:rPr lang="en-US" sz="1800" b="0" dirty="0">
                <a:solidFill>
                  <a:srgbClr val="C00000"/>
                </a:solidFill>
              </a:rPr>
              <a:t>preparing</a:t>
            </a:r>
            <a:r>
              <a:rPr lang="en-US" sz="1800" b="0" dirty="0"/>
              <a:t> the detailed access activity information that must be included in the periodic technical reports.</a:t>
            </a:r>
          </a:p>
          <a:p>
            <a:pPr marL="0" indent="0">
              <a:buNone/>
            </a:pPr>
            <a:r>
              <a:rPr lang="en-US" sz="1800" b="0" dirty="0">
                <a:solidFill>
                  <a:schemeClr val="accent5">
                    <a:lumMod val="60000"/>
                    <a:lumOff val="40000"/>
                  </a:schemeClr>
                </a:solidFill>
              </a:rPr>
              <a:t>Capital investments </a:t>
            </a:r>
            <a:r>
              <a:rPr lang="en-US" sz="1800" b="0" dirty="0"/>
              <a:t>(i.e. equipment costs for renting, leasing, purchasing depreciable equipment, infrastructure or other assets) will </a:t>
            </a:r>
            <a:r>
              <a:rPr lang="en-US" sz="1800" b="0" dirty="0">
                <a:solidFill>
                  <a:srgbClr val="FF0000"/>
                </a:solidFill>
              </a:rPr>
              <a:t>NOT</a:t>
            </a:r>
            <a:r>
              <a:rPr lang="en-US" sz="1800" b="0" dirty="0"/>
              <a:t> be reimbursed.</a:t>
            </a:r>
          </a:p>
        </p:txBody>
      </p:sp>
      <p:sp>
        <p:nvSpPr>
          <p:cNvPr id="3" name="Title 2">
            <a:extLst>
              <a:ext uri="{FF2B5EF4-FFF2-40B4-BE49-F238E27FC236}">
                <a16:creationId xmlns:a16="http://schemas.microsoft.com/office/drawing/2014/main" id="{32688616-866A-944D-A85B-79903C1AA54A}"/>
              </a:ext>
            </a:extLst>
          </p:cNvPr>
          <p:cNvSpPr>
            <a:spLocks noGrp="1"/>
          </p:cNvSpPr>
          <p:nvPr>
            <p:ph type="title"/>
          </p:nvPr>
        </p:nvSpPr>
        <p:spPr/>
        <p:txBody>
          <a:bodyPr/>
          <a:lstStyle/>
          <a:p>
            <a:r>
              <a:rPr lang="en-US" dirty="0"/>
              <a:t>Trans-national Access</a:t>
            </a:r>
            <a:br>
              <a:rPr lang="en-US" dirty="0"/>
            </a:br>
            <a:r>
              <a:rPr lang="en-US" sz="2400" i="1" dirty="0">
                <a:solidFill>
                  <a:srgbClr val="00B0F0"/>
                </a:solidFill>
              </a:rPr>
              <a:t>Financial conditions</a:t>
            </a:r>
            <a:endParaRPr lang="el-GR" sz="2400" i="1" dirty="0">
              <a:solidFill>
                <a:srgbClr val="00B0F0"/>
              </a:solidFill>
            </a:endParaRPr>
          </a:p>
        </p:txBody>
      </p:sp>
      <p:sp>
        <p:nvSpPr>
          <p:cNvPr id="4" name="Date Placeholder 3">
            <a:extLst>
              <a:ext uri="{FF2B5EF4-FFF2-40B4-BE49-F238E27FC236}">
                <a16:creationId xmlns:a16="http://schemas.microsoft.com/office/drawing/2014/main" id="{09A0310B-3F58-F746-8460-F17A160859CD}"/>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8E36384D-C7A2-454F-8F8B-3BB9B30412DE}"/>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4B33904A-9F85-4D4B-874E-A524D6D4267E}"/>
              </a:ext>
            </a:extLst>
          </p:cNvPr>
          <p:cNvSpPr>
            <a:spLocks noGrp="1"/>
          </p:cNvSpPr>
          <p:nvPr>
            <p:ph type="sldNum" sz="quarter" idx="12"/>
          </p:nvPr>
        </p:nvSpPr>
        <p:spPr/>
        <p:txBody>
          <a:bodyPr/>
          <a:lstStyle/>
          <a:p>
            <a:fld id="{36B5EA5A-BC32-A742-B11B-8E7414D5B535}" type="slidenum">
              <a:rPr lang="en-US" smtClean="0"/>
              <a:pPr/>
              <a:t>16</a:t>
            </a:fld>
            <a:endParaRPr lang="en-US" dirty="0"/>
          </a:p>
        </p:txBody>
      </p:sp>
      <p:sp>
        <p:nvSpPr>
          <p:cNvPr id="8" name="TextBox 7">
            <a:extLst>
              <a:ext uri="{FF2B5EF4-FFF2-40B4-BE49-F238E27FC236}">
                <a16:creationId xmlns:a16="http://schemas.microsoft.com/office/drawing/2014/main" id="{B957AF4C-8251-ED4C-984A-AF4C9462B7F5}"/>
              </a:ext>
            </a:extLst>
          </p:cNvPr>
          <p:cNvSpPr txBox="1"/>
          <p:nvPr/>
        </p:nvSpPr>
        <p:spPr>
          <a:xfrm>
            <a:off x="9696400" y="6012793"/>
            <a:ext cx="2005806" cy="184666"/>
          </a:xfrm>
          <a:prstGeom prst="rect">
            <a:avLst/>
          </a:prstGeom>
          <a:solidFill>
            <a:srgbClr val="FFC000"/>
          </a:solidFill>
        </p:spPr>
        <p:txBody>
          <a:bodyPr wrap="none" lIns="0" tIns="0" rIns="0" bIns="0" rtlCol="0">
            <a:spAutoFit/>
          </a:bodyPr>
          <a:lstStyle/>
          <a:p>
            <a:pPr algn="l"/>
            <a:r>
              <a:rPr lang="en-US" sz="1200" i="1" dirty="0">
                <a:solidFill>
                  <a:srgbClr val="C00000"/>
                </a:solidFill>
              </a:rPr>
              <a:t>Courtesy : M </a:t>
            </a:r>
            <a:r>
              <a:rPr lang="en-US" sz="1200" i="1" dirty="0" err="1">
                <a:solidFill>
                  <a:srgbClr val="C00000"/>
                </a:solidFill>
              </a:rPr>
              <a:t>Vretenar</a:t>
            </a:r>
            <a:r>
              <a:rPr lang="el-GR" sz="1200" i="1" dirty="0">
                <a:solidFill>
                  <a:srgbClr val="C00000"/>
                </a:solidFill>
              </a:rPr>
              <a:t>/</a:t>
            </a:r>
            <a:r>
              <a:rPr lang="en-US" sz="1200" i="1" dirty="0">
                <a:solidFill>
                  <a:srgbClr val="C00000"/>
                </a:solidFill>
              </a:rPr>
              <a:t>ARIES</a:t>
            </a:r>
            <a:endParaRPr lang="el-GR" sz="1200" i="1" dirty="0">
              <a:solidFill>
                <a:srgbClr val="C00000"/>
              </a:solidFill>
            </a:endParaRPr>
          </a:p>
        </p:txBody>
      </p:sp>
    </p:spTree>
    <p:extLst>
      <p:ext uri="{BB962C8B-B14F-4D97-AF65-F5344CB8AC3E}">
        <p14:creationId xmlns:p14="http://schemas.microsoft.com/office/powerpoint/2010/main" val="416425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B2D56C-275A-1646-B719-199B16D6FE74}"/>
              </a:ext>
            </a:extLst>
          </p:cNvPr>
          <p:cNvSpPr>
            <a:spLocks noGrp="1"/>
          </p:cNvSpPr>
          <p:nvPr>
            <p:ph idx="1"/>
          </p:nvPr>
        </p:nvSpPr>
        <p:spPr/>
        <p:txBody>
          <a:bodyPr>
            <a:normAutofit fontScale="85000" lnSpcReduction="10000"/>
          </a:bodyPr>
          <a:lstStyle/>
          <a:p>
            <a:pPr marL="0" indent="0">
              <a:buNone/>
            </a:pPr>
            <a:r>
              <a:rPr lang="en-US" sz="2000" b="0" i="1" dirty="0"/>
              <a:t>Trans-national access must be measured </a:t>
            </a:r>
            <a:r>
              <a:rPr lang="en-US" sz="2000" b="0" dirty="0"/>
              <a:t>(in </a:t>
            </a:r>
            <a:r>
              <a:rPr lang="en-US" sz="2000" b="0" dirty="0">
                <a:solidFill>
                  <a:schemeClr val="accent5">
                    <a:lumMod val="60000"/>
                    <a:lumOff val="40000"/>
                  </a:schemeClr>
                </a:solidFill>
              </a:rPr>
              <a:t>‘units of access’ </a:t>
            </a:r>
            <a:r>
              <a:rPr lang="en-US" sz="2000" b="0" dirty="0">
                <a:solidFill>
                  <a:schemeClr val="accent6"/>
                </a:solidFill>
              </a:rPr>
              <a:t>as defined in the proposal</a:t>
            </a:r>
            <a:r>
              <a:rPr lang="en-US" sz="2000" b="0" dirty="0">
                <a:solidFill>
                  <a:schemeClr val="tx1"/>
                </a:solidFill>
              </a:rPr>
              <a:t>).</a:t>
            </a:r>
            <a:r>
              <a:rPr lang="en-US" sz="2000" b="0" dirty="0">
                <a:solidFill>
                  <a:schemeClr val="accent5">
                    <a:lumMod val="60000"/>
                    <a:lumOff val="40000"/>
                  </a:schemeClr>
                </a:solidFill>
              </a:rPr>
              <a:t> </a:t>
            </a:r>
          </a:p>
          <a:p>
            <a:r>
              <a:rPr lang="en-US" sz="2000" b="0" dirty="0"/>
              <a:t>The unit of access can be set per facility, but we can adopt a common unit: </a:t>
            </a:r>
            <a:r>
              <a:rPr lang="en-US" sz="2000" dirty="0">
                <a:solidFill>
                  <a:srgbClr val="C00000"/>
                </a:solidFill>
              </a:rPr>
              <a:t>one hour of beam</a:t>
            </a:r>
            <a:r>
              <a:rPr lang="en-US" sz="2000" b="0" dirty="0"/>
              <a:t>. </a:t>
            </a:r>
          </a:p>
          <a:p>
            <a:r>
              <a:rPr lang="en-US" sz="2000" b="0" dirty="0"/>
              <a:t>The beneficiaries must </a:t>
            </a:r>
            <a:r>
              <a:rPr lang="en-US" sz="2000" dirty="0"/>
              <a:t>keep</a:t>
            </a:r>
            <a:r>
              <a:rPr lang="en-US" sz="2000" b="0" dirty="0"/>
              <a:t> appropriate </a:t>
            </a:r>
            <a:r>
              <a:rPr lang="en-US" sz="2000" dirty="0"/>
              <a:t>records</a:t>
            </a:r>
            <a:r>
              <a:rPr lang="en-US" sz="2000" b="0" dirty="0"/>
              <a:t> and supporting documentation to justify the number of units of trans-national access for which they declare costs, including: </a:t>
            </a:r>
          </a:p>
          <a:p>
            <a:pPr lvl="1"/>
            <a:r>
              <a:rPr lang="en-US" dirty="0"/>
              <a:t>users’ names, nationalities and home institutions </a:t>
            </a:r>
            <a:endParaRPr lang="en-GB" dirty="0"/>
          </a:p>
          <a:p>
            <a:pPr lvl="1"/>
            <a:r>
              <a:rPr lang="en-US" dirty="0"/>
              <a:t>the nature of access and </a:t>
            </a:r>
          </a:p>
          <a:p>
            <a:pPr lvl="1"/>
            <a:r>
              <a:rPr lang="en-US" dirty="0"/>
              <a:t>the number of units of access provided. </a:t>
            </a:r>
          </a:p>
          <a:p>
            <a:pPr lvl="1"/>
            <a:r>
              <a:rPr lang="en-US" dirty="0"/>
              <a:t>In addition, they must include detailed information on the provision of access activity in the periodic technical reports.</a:t>
            </a:r>
            <a:endParaRPr lang="en-US" sz="2000" b="0" i="1" dirty="0"/>
          </a:p>
          <a:p>
            <a:pPr marL="57150" indent="0">
              <a:buNone/>
            </a:pPr>
            <a:r>
              <a:rPr lang="en-US" sz="2000" b="0" i="1" dirty="0"/>
              <a:t>Users</a:t>
            </a:r>
            <a:r>
              <a:rPr lang="en-US" sz="2000" b="0" dirty="0"/>
              <a:t> must </a:t>
            </a:r>
            <a:r>
              <a:rPr lang="en-US" sz="2000" b="0" dirty="0">
                <a:solidFill>
                  <a:srgbClr val="C00000"/>
                </a:solidFill>
              </a:rPr>
              <a:t>acknowledge the EU support </a:t>
            </a:r>
            <a:r>
              <a:rPr lang="en-US" sz="2000" b="0" dirty="0"/>
              <a:t>in their publications, web sites, etc. (standard acknowledgement sentence).</a:t>
            </a:r>
          </a:p>
        </p:txBody>
      </p:sp>
      <p:sp>
        <p:nvSpPr>
          <p:cNvPr id="3" name="Title 2">
            <a:extLst>
              <a:ext uri="{FF2B5EF4-FFF2-40B4-BE49-F238E27FC236}">
                <a16:creationId xmlns:a16="http://schemas.microsoft.com/office/drawing/2014/main" id="{32688616-866A-944D-A85B-79903C1AA54A}"/>
              </a:ext>
            </a:extLst>
          </p:cNvPr>
          <p:cNvSpPr>
            <a:spLocks noGrp="1"/>
          </p:cNvSpPr>
          <p:nvPr>
            <p:ph type="title"/>
          </p:nvPr>
        </p:nvSpPr>
        <p:spPr/>
        <p:txBody>
          <a:bodyPr/>
          <a:lstStyle/>
          <a:p>
            <a:r>
              <a:rPr lang="en-US" dirty="0"/>
              <a:t>Trans-national Access</a:t>
            </a:r>
            <a:br>
              <a:rPr lang="en-US" dirty="0"/>
            </a:br>
            <a:r>
              <a:rPr lang="en-US" sz="2400" i="1" dirty="0">
                <a:solidFill>
                  <a:srgbClr val="00B0F0"/>
                </a:solidFill>
              </a:rPr>
              <a:t>Evaluation – Measure of success!</a:t>
            </a:r>
            <a:endParaRPr lang="el-GR" sz="2400" i="1" dirty="0">
              <a:solidFill>
                <a:srgbClr val="00B0F0"/>
              </a:solidFill>
            </a:endParaRPr>
          </a:p>
        </p:txBody>
      </p:sp>
      <p:sp>
        <p:nvSpPr>
          <p:cNvPr id="4" name="Date Placeholder 3">
            <a:extLst>
              <a:ext uri="{FF2B5EF4-FFF2-40B4-BE49-F238E27FC236}">
                <a16:creationId xmlns:a16="http://schemas.microsoft.com/office/drawing/2014/main" id="{09A0310B-3F58-F746-8460-F17A160859CD}"/>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8E36384D-C7A2-454F-8F8B-3BB9B30412DE}"/>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4B33904A-9F85-4D4B-874E-A524D6D4267E}"/>
              </a:ext>
            </a:extLst>
          </p:cNvPr>
          <p:cNvSpPr>
            <a:spLocks noGrp="1"/>
          </p:cNvSpPr>
          <p:nvPr>
            <p:ph type="sldNum" sz="quarter" idx="12"/>
          </p:nvPr>
        </p:nvSpPr>
        <p:spPr/>
        <p:txBody>
          <a:bodyPr/>
          <a:lstStyle/>
          <a:p>
            <a:fld id="{36B5EA5A-BC32-A742-B11B-8E7414D5B535}" type="slidenum">
              <a:rPr lang="en-US" smtClean="0"/>
              <a:pPr/>
              <a:t>17</a:t>
            </a:fld>
            <a:endParaRPr lang="en-US" dirty="0"/>
          </a:p>
        </p:txBody>
      </p:sp>
      <p:sp>
        <p:nvSpPr>
          <p:cNvPr id="7" name="TextBox 6">
            <a:extLst>
              <a:ext uri="{FF2B5EF4-FFF2-40B4-BE49-F238E27FC236}">
                <a16:creationId xmlns:a16="http://schemas.microsoft.com/office/drawing/2014/main" id="{56FA0C68-3A11-23D6-265D-F53EE7C85C0A}"/>
              </a:ext>
            </a:extLst>
          </p:cNvPr>
          <p:cNvSpPr txBox="1"/>
          <p:nvPr/>
        </p:nvSpPr>
        <p:spPr>
          <a:xfrm>
            <a:off x="9778826" y="6012793"/>
            <a:ext cx="2005806" cy="184666"/>
          </a:xfrm>
          <a:prstGeom prst="rect">
            <a:avLst/>
          </a:prstGeom>
          <a:solidFill>
            <a:srgbClr val="FFC000"/>
          </a:solidFill>
        </p:spPr>
        <p:txBody>
          <a:bodyPr wrap="none" lIns="0" tIns="0" rIns="0" bIns="0" rtlCol="0">
            <a:spAutoFit/>
          </a:bodyPr>
          <a:lstStyle/>
          <a:p>
            <a:pPr algn="l"/>
            <a:r>
              <a:rPr lang="en-US" sz="1200" i="1" dirty="0">
                <a:solidFill>
                  <a:srgbClr val="C00000"/>
                </a:solidFill>
              </a:rPr>
              <a:t>Courtesy : M </a:t>
            </a:r>
            <a:r>
              <a:rPr lang="en-US" sz="1200" i="1" dirty="0" err="1">
                <a:solidFill>
                  <a:srgbClr val="C00000"/>
                </a:solidFill>
              </a:rPr>
              <a:t>Vretenar</a:t>
            </a:r>
            <a:r>
              <a:rPr lang="el-GR" sz="1200" i="1" dirty="0">
                <a:solidFill>
                  <a:srgbClr val="C00000"/>
                </a:solidFill>
              </a:rPr>
              <a:t>/</a:t>
            </a:r>
            <a:r>
              <a:rPr lang="en-US" sz="1200" i="1" dirty="0">
                <a:solidFill>
                  <a:srgbClr val="C00000"/>
                </a:solidFill>
              </a:rPr>
              <a:t>ARIES</a:t>
            </a:r>
            <a:endParaRPr lang="el-GR" sz="1200" i="1" dirty="0">
              <a:solidFill>
                <a:srgbClr val="C00000"/>
              </a:solidFill>
            </a:endParaRPr>
          </a:p>
        </p:txBody>
      </p:sp>
    </p:spTree>
    <p:extLst>
      <p:ext uri="{BB962C8B-B14F-4D97-AF65-F5344CB8AC3E}">
        <p14:creationId xmlns:p14="http://schemas.microsoft.com/office/powerpoint/2010/main" val="3664079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BE58AF3-8DE7-89F6-69A6-ECF2209796EA}"/>
              </a:ext>
            </a:extLst>
          </p:cNvPr>
          <p:cNvSpPr>
            <a:spLocks noGrp="1"/>
          </p:cNvSpPr>
          <p:nvPr>
            <p:ph idx="1"/>
          </p:nvPr>
        </p:nvSpPr>
        <p:spPr/>
        <p:txBody>
          <a:bodyPr/>
          <a:lstStyle/>
          <a:p>
            <a:endParaRPr lang="en-US" dirty="0">
              <a:solidFill>
                <a:schemeClr val="tx1">
                  <a:lumMod val="60000"/>
                  <a:lumOff val="40000"/>
                </a:schemeClr>
              </a:solidFill>
            </a:endParaRPr>
          </a:p>
        </p:txBody>
      </p:sp>
      <p:sp>
        <p:nvSpPr>
          <p:cNvPr id="3" name="Title 2">
            <a:extLst>
              <a:ext uri="{FF2B5EF4-FFF2-40B4-BE49-F238E27FC236}">
                <a16:creationId xmlns:a16="http://schemas.microsoft.com/office/drawing/2014/main" id="{1A4B3DAE-2C90-A98C-5C99-7D0EAFEC318F}"/>
              </a:ext>
            </a:extLst>
          </p:cNvPr>
          <p:cNvSpPr>
            <a:spLocks noGrp="1"/>
          </p:cNvSpPr>
          <p:nvPr>
            <p:ph type="title"/>
          </p:nvPr>
        </p:nvSpPr>
        <p:spPr/>
        <p:txBody>
          <a:bodyPr/>
          <a:lstStyle/>
          <a:p>
            <a:r>
              <a:rPr lang="en-US" dirty="0"/>
              <a:t>EURO-LABS - Project</a:t>
            </a:r>
            <a:br>
              <a:rPr lang="en-US" dirty="0"/>
            </a:br>
            <a:r>
              <a:rPr lang="en-US" sz="2400" i="1" dirty="0">
                <a:solidFill>
                  <a:srgbClr val="00B0F0"/>
                </a:solidFill>
              </a:rPr>
              <a:t>Milestones - Deliverables </a:t>
            </a:r>
          </a:p>
        </p:txBody>
      </p:sp>
      <p:sp>
        <p:nvSpPr>
          <p:cNvPr id="4" name="Date Placeholder 3">
            <a:extLst>
              <a:ext uri="{FF2B5EF4-FFF2-40B4-BE49-F238E27FC236}">
                <a16:creationId xmlns:a16="http://schemas.microsoft.com/office/drawing/2014/main" id="{17FF252E-85FE-A443-7881-156C90B9A383}"/>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08540D1A-F03C-3963-D366-A23B2378A7A5}"/>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1FE8E34E-2EC2-048D-5650-D72E316FB485}"/>
              </a:ext>
            </a:extLst>
          </p:cNvPr>
          <p:cNvSpPr>
            <a:spLocks noGrp="1"/>
          </p:cNvSpPr>
          <p:nvPr>
            <p:ph type="sldNum" sz="quarter" idx="12"/>
          </p:nvPr>
        </p:nvSpPr>
        <p:spPr/>
        <p:txBody>
          <a:bodyPr/>
          <a:lstStyle/>
          <a:p>
            <a:fld id="{36B5EA5A-BC32-A742-B11B-8E7414D5B535}" type="slidenum">
              <a:rPr lang="en-US" smtClean="0"/>
              <a:pPr/>
              <a:t>18</a:t>
            </a:fld>
            <a:endParaRPr lang="en-US" dirty="0"/>
          </a:p>
        </p:txBody>
      </p:sp>
      <p:pic>
        <p:nvPicPr>
          <p:cNvPr id="17" name="Picture 16">
            <a:extLst>
              <a:ext uri="{FF2B5EF4-FFF2-40B4-BE49-F238E27FC236}">
                <a16:creationId xmlns:a16="http://schemas.microsoft.com/office/drawing/2014/main" id="{22EE71A2-B1E7-26EA-8364-C24164E53FFB}"/>
              </a:ext>
            </a:extLst>
          </p:cNvPr>
          <p:cNvPicPr>
            <a:picLocks noChangeAspect="1"/>
          </p:cNvPicPr>
          <p:nvPr/>
        </p:nvPicPr>
        <p:blipFill>
          <a:blip r:embed="rId2"/>
          <a:stretch>
            <a:fillRect/>
          </a:stretch>
        </p:blipFill>
        <p:spPr>
          <a:xfrm>
            <a:off x="907521" y="1448594"/>
            <a:ext cx="10540652" cy="4751387"/>
          </a:xfrm>
          <a:prstGeom prst="rect">
            <a:avLst/>
          </a:prstGeom>
        </p:spPr>
      </p:pic>
      <p:sp>
        <p:nvSpPr>
          <p:cNvPr id="19" name="Rounded Rectangle 18">
            <a:extLst>
              <a:ext uri="{FF2B5EF4-FFF2-40B4-BE49-F238E27FC236}">
                <a16:creationId xmlns:a16="http://schemas.microsoft.com/office/drawing/2014/main" id="{22A41F9C-247F-288A-C541-7EADE9698092}"/>
              </a:ext>
            </a:extLst>
          </p:cNvPr>
          <p:cNvSpPr/>
          <p:nvPr/>
        </p:nvSpPr>
        <p:spPr>
          <a:xfrm>
            <a:off x="839416" y="4293096"/>
            <a:ext cx="10729192" cy="1907679"/>
          </a:xfrm>
          <a:prstGeom prst="roundRect">
            <a:avLst>
              <a:gd name="adj" fmla="val 1020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366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BE58AF3-8DE7-89F6-69A6-ECF2209796EA}"/>
              </a:ext>
            </a:extLst>
          </p:cNvPr>
          <p:cNvSpPr>
            <a:spLocks noGrp="1"/>
          </p:cNvSpPr>
          <p:nvPr>
            <p:ph idx="1"/>
          </p:nvPr>
        </p:nvSpPr>
        <p:spPr/>
        <p:txBody>
          <a:bodyPr/>
          <a:lstStyle/>
          <a:p>
            <a:endParaRPr lang="en-US" dirty="0">
              <a:solidFill>
                <a:schemeClr val="tx1">
                  <a:lumMod val="60000"/>
                  <a:lumOff val="40000"/>
                </a:schemeClr>
              </a:solidFill>
            </a:endParaRPr>
          </a:p>
        </p:txBody>
      </p:sp>
      <p:sp>
        <p:nvSpPr>
          <p:cNvPr id="3" name="Title 2">
            <a:extLst>
              <a:ext uri="{FF2B5EF4-FFF2-40B4-BE49-F238E27FC236}">
                <a16:creationId xmlns:a16="http://schemas.microsoft.com/office/drawing/2014/main" id="{1A4B3DAE-2C90-A98C-5C99-7D0EAFEC318F}"/>
              </a:ext>
            </a:extLst>
          </p:cNvPr>
          <p:cNvSpPr>
            <a:spLocks noGrp="1"/>
          </p:cNvSpPr>
          <p:nvPr>
            <p:ph type="title"/>
          </p:nvPr>
        </p:nvSpPr>
        <p:spPr/>
        <p:txBody>
          <a:bodyPr/>
          <a:lstStyle/>
          <a:p>
            <a:r>
              <a:rPr lang="en-US" dirty="0"/>
              <a:t>EURO-LABS - Project</a:t>
            </a:r>
            <a:br>
              <a:rPr lang="en-US" dirty="0"/>
            </a:br>
            <a:r>
              <a:rPr lang="en-US" sz="2400" i="1" dirty="0">
                <a:solidFill>
                  <a:srgbClr val="00B0F0"/>
                </a:solidFill>
              </a:rPr>
              <a:t>Milestones - Deliverables </a:t>
            </a:r>
          </a:p>
        </p:txBody>
      </p:sp>
      <p:sp>
        <p:nvSpPr>
          <p:cNvPr id="4" name="Date Placeholder 3">
            <a:extLst>
              <a:ext uri="{FF2B5EF4-FFF2-40B4-BE49-F238E27FC236}">
                <a16:creationId xmlns:a16="http://schemas.microsoft.com/office/drawing/2014/main" id="{17FF252E-85FE-A443-7881-156C90B9A383}"/>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08540D1A-F03C-3963-D366-A23B2378A7A5}"/>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1FE8E34E-2EC2-048D-5650-D72E316FB485}"/>
              </a:ext>
            </a:extLst>
          </p:cNvPr>
          <p:cNvSpPr>
            <a:spLocks noGrp="1"/>
          </p:cNvSpPr>
          <p:nvPr>
            <p:ph type="sldNum" sz="quarter" idx="12"/>
          </p:nvPr>
        </p:nvSpPr>
        <p:spPr/>
        <p:txBody>
          <a:bodyPr/>
          <a:lstStyle/>
          <a:p>
            <a:fld id="{36B5EA5A-BC32-A742-B11B-8E7414D5B535}" type="slidenum">
              <a:rPr lang="en-US" smtClean="0"/>
              <a:pPr/>
              <a:t>19</a:t>
            </a:fld>
            <a:endParaRPr lang="en-US" dirty="0"/>
          </a:p>
        </p:txBody>
      </p:sp>
      <p:pic>
        <p:nvPicPr>
          <p:cNvPr id="2" name="Picture 1">
            <a:extLst>
              <a:ext uri="{FF2B5EF4-FFF2-40B4-BE49-F238E27FC236}">
                <a16:creationId xmlns:a16="http://schemas.microsoft.com/office/drawing/2014/main" id="{1723BB6A-921F-F303-A0AA-773C92ADD8C3}"/>
              </a:ext>
            </a:extLst>
          </p:cNvPr>
          <p:cNvPicPr>
            <a:picLocks noChangeAspect="1"/>
          </p:cNvPicPr>
          <p:nvPr/>
        </p:nvPicPr>
        <p:blipFill>
          <a:blip r:embed="rId2"/>
          <a:stretch>
            <a:fillRect/>
          </a:stretch>
        </p:blipFill>
        <p:spPr>
          <a:xfrm>
            <a:off x="1239969" y="1608290"/>
            <a:ext cx="9854937" cy="4576457"/>
          </a:xfrm>
          <a:prstGeom prst="rect">
            <a:avLst/>
          </a:prstGeom>
        </p:spPr>
      </p:pic>
      <p:sp>
        <p:nvSpPr>
          <p:cNvPr id="7" name="Right Arrow 6">
            <a:extLst>
              <a:ext uri="{FF2B5EF4-FFF2-40B4-BE49-F238E27FC236}">
                <a16:creationId xmlns:a16="http://schemas.microsoft.com/office/drawing/2014/main" id="{FBF5BCF0-2B9D-AE4F-4797-7743053D549C}"/>
              </a:ext>
            </a:extLst>
          </p:cNvPr>
          <p:cNvSpPr/>
          <p:nvPr/>
        </p:nvSpPr>
        <p:spPr>
          <a:xfrm>
            <a:off x="550862" y="5121721"/>
            <a:ext cx="432048" cy="28803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323F8E65-4D1F-4606-B554-0DA028858A22}"/>
              </a:ext>
            </a:extLst>
          </p:cNvPr>
          <p:cNvSpPr/>
          <p:nvPr/>
        </p:nvSpPr>
        <p:spPr>
          <a:xfrm>
            <a:off x="551384" y="5439134"/>
            <a:ext cx="432048" cy="28803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884D9B83-10F2-C2A9-4412-08F7781ACA77}"/>
              </a:ext>
            </a:extLst>
          </p:cNvPr>
          <p:cNvSpPr/>
          <p:nvPr/>
        </p:nvSpPr>
        <p:spPr>
          <a:xfrm>
            <a:off x="1127448" y="2241401"/>
            <a:ext cx="10010452" cy="1259607"/>
          </a:xfrm>
          <a:prstGeom prst="roundRect">
            <a:avLst>
              <a:gd name="adj" fmla="val 1020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7312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DC9025-C6DB-3BA4-1C21-029F185A8805}"/>
              </a:ext>
            </a:extLst>
          </p:cNvPr>
          <p:cNvSpPr>
            <a:spLocks noGrp="1"/>
          </p:cNvSpPr>
          <p:nvPr>
            <p:ph idx="1"/>
          </p:nvPr>
        </p:nvSpPr>
        <p:spPr>
          <a:xfrm>
            <a:off x="407368" y="5445224"/>
            <a:ext cx="8640960" cy="792088"/>
          </a:xfrm>
        </p:spPr>
        <p:txBody>
          <a:bodyPr/>
          <a:lstStyle/>
          <a:p>
            <a:pPr marL="342900" indent="-342900">
              <a:lnSpc>
                <a:spcPct val="100000"/>
              </a:lnSpc>
              <a:spcBef>
                <a:spcPts val="1000"/>
              </a:spcBef>
              <a:buFont typeface="Wingdings" pitchFamily="2" charset="2"/>
              <a:buChar char="§"/>
            </a:pPr>
            <a:r>
              <a:rPr lang="en-US" dirty="0"/>
              <a:t>Resolved issues with Associate Partner Laboratories : UK, CH, USA, PT, JPN, DE, IT</a:t>
            </a:r>
          </a:p>
        </p:txBody>
      </p:sp>
      <p:sp>
        <p:nvSpPr>
          <p:cNvPr id="3" name="Title 2">
            <a:extLst>
              <a:ext uri="{FF2B5EF4-FFF2-40B4-BE49-F238E27FC236}">
                <a16:creationId xmlns:a16="http://schemas.microsoft.com/office/drawing/2014/main" id="{F19E794D-8BDF-B462-1AAC-0469D3125851}"/>
              </a:ext>
            </a:extLst>
          </p:cNvPr>
          <p:cNvSpPr>
            <a:spLocks noGrp="1"/>
          </p:cNvSpPr>
          <p:nvPr>
            <p:ph type="title"/>
          </p:nvPr>
        </p:nvSpPr>
        <p:spPr/>
        <p:txBody>
          <a:bodyPr/>
          <a:lstStyle/>
          <a:p>
            <a:r>
              <a:rPr lang="en-US" dirty="0"/>
              <a:t>EURO-LABS Project</a:t>
            </a:r>
            <a:br>
              <a:rPr lang="en-US" dirty="0"/>
            </a:br>
            <a:r>
              <a:rPr lang="en-US" i="1" dirty="0">
                <a:solidFill>
                  <a:schemeClr val="accent6">
                    <a:lumMod val="60000"/>
                    <a:lumOff val="40000"/>
                  </a:schemeClr>
                </a:solidFill>
              </a:rPr>
              <a:t>Status – next steps</a:t>
            </a:r>
          </a:p>
        </p:txBody>
      </p:sp>
      <p:sp>
        <p:nvSpPr>
          <p:cNvPr id="4" name="Date Placeholder 3">
            <a:extLst>
              <a:ext uri="{FF2B5EF4-FFF2-40B4-BE49-F238E27FC236}">
                <a16:creationId xmlns:a16="http://schemas.microsoft.com/office/drawing/2014/main" id="{DEA26FB2-476A-FD3A-9EE3-187F5AB58185}"/>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F2EFCC5A-2779-57F3-8759-40BF7A8E3AF3}"/>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EF50EA58-EB0A-BE82-5242-A3F350FF7F38}"/>
              </a:ext>
            </a:extLst>
          </p:cNvPr>
          <p:cNvSpPr>
            <a:spLocks noGrp="1"/>
          </p:cNvSpPr>
          <p:nvPr>
            <p:ph type="sldNum" sz="quarter" idx="12"/>
          </p:nvPr>
        </p:nvSpPr>
        <p:spPr/>
        <p:txBody>
          <a:bodyPr/>
          <a:lstStyle/>
          <a:p>
            <a:fld id="{36B5EA5A-BC32-A742-B11B-8E7414D5B535}" type="slidenum">
              <a:rPr lang="en-US" smtClean="0"/>
              <a:pPr/>
              <a:t>2</a:t>
            </a:fld>
            <a:endParaRPr lang="en-US" dirty="0"/>
          </a:p>
        </p:txBody>
      </p:sp>
      <p:graphicFrame>
        <p:nvGraphicFramePr>
          <p:cNvPr id="7" name="Diagram 6">
            <a:extLst>
              <a:ext uri="{FF2B5EF4-FFF2-40B4-BE49-F238E27FC236}">
                <a16:creationId xmlns:a16="http://schemas.microsoft.com/office/drawing/2014/main" id="{448399AD-C120-73F1-7826-A252AECB88B5}"/>
              </a:ext>
            </a:extLst>
          </p:cNvPr>
          <p:cNvGraphicFramePr/>
          <p:nvPr>
            <p:extLst>
              <p:ext uri="{D42A27DB-BD31-4B8C-83A1-F6EECF244321}">
                <p14:modId xmlns:p14="http://schemas.microsoft.com/office/powerpoint/2010/main" val="2565567456"/>
              </p:ext>
            </p:extLst>
          </p:nvPr>
        </p:nvGraphicFramePr>
        <p:xfrm>
          <a:off x="335360" y="1628800"/>
          <a:ext cx="11089232" cy="3096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4241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BE58AF3-8DE7-89F6-69A6-ECF2209796EA}"/>
              </a:ext>
            </a:extLst>
          </p:cNvPr>
          <p:cNvSpPr>
            <a:spLocks noGrp="1"/>
          </p:cNvSpPr>
          <p:nvPr>
            <p:ph idx="1"/>
          </p:nvPr>
        </p:nvSpPr>
        <p:spPr/>
        <p:txBody>
          <a:bodyPr/>
          <a:lstStyle/>
          <a:p>
            <a:endParaRPr lang="en-US" dirty="0">
              <a:solidFill>
                <a:schemeClr val="tx1">
                  <a:lumMod val="60000"/>
                  <a:lumOff val="40000"/>
                </a:schemeClr>
              </a:solidFill>
            </a:endParaRPr>
          </a:p>
        </p:txBody>
      </p:sp>
      <p:sp>
        <p:nvSpPr>
          <p:cNvPr id="3" name="Title 2">
            <a:extLst>
              <a:ext uri="{FF2B5EF4-FFF2-40B4-BE49-F238E27FC236}">
                <a16:creationId xmlns:a16="http://schemas.microsoft.com/office/drawing/2014/main" id="{1A4B3DAE-2C90-A98C-5C99-7D0EAFEC318F}"/>
              </a:ext>
            </a:extLst>
          </p:cNvPr>
          <p:cNvSpPr>
            <a:spLocks noGrp="1"/>
          </p:cNvSpPr>
          <p:nvPr>
            <p:ph type="title"/>
          </p:nvPr>
        </p:nvSpPr>
        <p:spPr/>
        <p:txBody>
          <a:bodyPr/>
          <a:lstStyle/>
          <a:p>
            <a:r>
              <a:rPr lang="en-US" dirty="0"/>
              <a:t>EURO-LABS - Project</a:t>
            </a:r>
            <a:br>
              <a:rPr lang="en-US" dirty="0"/>
            </a:br>
            <a:r>
              <a:rPr lang="en-US" sz="2400" i="1" dirty="0">
                <a:solidFill>
                  <a:srgbClr val="00B0F0"/>
                </a:solidFill>
              </a:rPr>
              <a:t>Milestones - Deliverables </a:t>
            </a:r>
          </a:p>
        </p:txBody>
      </p:sp>
      <p:sp>
        <p:nvSpPr>
          <p:cNvPr id="4" name="Date Placeholder 3">
            <a:extLst>
              <a:ext uri="{FF2B5EF4-FFF2-40B4-BE49-F238E27FC236}">
                <a16:creationId xmlns:a16="http://schemas.microsoft.com/office/drawing/2014/main" id="{17FF252E-85FE-A443-7881-156C90B9A383}"/>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08540D1A-F03C-3963-D366-A23B2378A7A5}"/>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1FE8E34E-2EC2-048D-5650-D72E316FB485}"/>
              </a:ext>
            </a:extLst>
          </p:cNvPr>
          <p:cNvSpPr>
            <a:spLocks noGrp="1"/>
          </p:cNvSpPr>
          <p:nvPr>
            <p:ph type="sldNum" sz="quarter" idx="12"/>
          </p:nvPr>
        </p:nvSpPr>
        <p:spPr/>
        <p:txBody>
          <a:bodyPr/>
          <a:lstStyle/>
          <a:p>
            <a:fld id="{36B5EA5A-BC32-A742-B11B-8E7414D5B535}" type="slidenum">
              <a:rPr lang="en-US" smtClean="0"/>
              <a:pPr/>
              <a:t>20</a:t>
            </a:fld>
            <a:endParaRPr lang="en-US" dirty="0"/>
          </a:p>
        </p:txBody>
      </p:sp>
      <p:pic>
        <p:nvPicPr>
          <p:cNvPr id="7" name="Picture 6">
            <a:extLst>
              <a:ext uri="{FF2B5EF4-FFF2-40B4-BE49-F238E27FC236}">
                <a16:creationId xmlns:a16="http://schemas.microsoft.com/office/drawing/2014/main" id="{C79B36EF-BCA3-6CD8-5EDB-479C6F3040B8}"/>
              </a:ext>
            </a:extLst>
          </p:cNvPr>
          <p:cNvPicPr>
            <a:picLocks noChangeAspect="1"/>
          </p:cNvPicPr>
          <p:nvPr/>
        </p:nvPicPr>
        <p:blipFill>
          <a:blip r:embed="rId2"/>
          <a:stretch>
            <a:fillRect/>
          </a:stretch>
        </p:blipFill>
        <p:spPr>
          <a:xfrm>
            <a:off x="1329041" y="2276872"/>
            <a:ext cx="9797492" cy="2376488"/>
          </a:xfrm>
          <a:prstGeom prst="rect">
            <a:avLst/>
          </a:prstGeom>
        </p:spPr>
      </p:pic>
    </p:spTree>
    <p:extLst>
      <p:ext uri="{BB962C8B-B14F-4D97-AF65-F5344CB8AC3E}">
        <p14:creationId xmlns:p14="http://schemas.microsoft.com/office/powerpoint/2010/main" val="1695074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BE58AF3-8DE7-89F6-69A6-ECF2209796EA}"/>
              </a:ext>
            </a:extLst>
          </p:cNvPr>
          <p:cNvSpPr>
            <a:spLocks noGrp="1"/>
          </p:cNvSpPr>
          <p:nvPr>
            <p:ph idx="1"/>
          </p:nvPr>
        </p:nvSpPr>
        <p:spPr/>
        <p:txBody>
          <a:bodyPr/>
          <a:lstStyle/>
          <a:p>
            <a:endParaRPr lang="en-US" dirty="0">
              <a:solidFill>
                <a:schemeClr val="tx1">
                  <a:lumMod val="60000"/>
                  <a:lumOff val="40000"/>
                </a:schemeClr>
              </a:solidFill>
            </a:endParaRPr>
          </a:p>
        </p:txBody>
      </p:sp>
      <p:sp>
        <p:nvSpPr>
          <p:cNvPr id="3" name="Title 2">
            <a:extLst>
              <a:ext uri="{FF2B5EF4-FFF2-40B4-BE49-F238E27FC236}">
                <a16:creationId xmlns:a16="http://schemas.microsoft.com/office/drawing/2014/main" id="{1A4B3DAE-2C90-A98C-5C99-7D0EAFEC318F}"/>
              </a:ext>
            </a:extLst>
          </p:cNvPr>
          <p:cNvSpPr>
            <a:spLocks noGrp="1"/>
          </p:cNvSpPr>
          <p:nvPr>
            <p:ph type="title"/>
          </p:nvPr>
        </p:nvSpPr>
        <p:spPr/>
        <p:txBody>
          <a:bodyPr/>
          <a:lstStyle/>
          <a:p>
            <a:r>
              <a:rPr lang="en-US" dirty="0"/>
              <a:t>EURO-LABS - Project</a:t>
            </a:r>
            <a:br>
              <a:rPr lang="en-US" dirty="0"/>
            </a:br>
            <a:r>
              <a:rPr lang="en-US" sz="2400" i="1" dirty="0">
                <a:solidFill>
                  <a:srgbClr val="00B0F0"/>
                </a:solidFill>
              </a:rPr>
              <a:t>Milestones - Deliverables </a:t>
            </a:r>
          </a:p>
        </p:txBody>
      </p:sp>
      <p:sp>
        <p:nvSpPr>
          <p:cNvPr id="4" name="Date Placeholder 3">
            <a:extLst>
              <a:ext uri="{FF2B5EF4-FFF2-40B4-BE49-F238E27FC236}">
                <a16:creationId xmlns:a16="http://schemas.microsoft.com/office/drawing/2014/main" id="{17FF252E-85FE-A443-7881-156C90B9A383}"/>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08540D1A-F03C-3963-D366-A23B2378A7A5}"/>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1FE8E34E-2EC2-048D-5650-D72E316FB485}"/>
              </a:ext>
            </a:extLst>
          </p:cNvPr>
          <p:cNvSpPr>
            <a:spLocks noGrp="1"/>
          </p:cNvSpPr>
          <p:nvPr>
            <p:ph type="sldNum" sz="quarter" idx="12"/>
          </p:nvPr>
        </p:nvSpPr>
        <p:spPr/>
        <p:txBody>
          <a:bodyPr/>
          <a:lstStyle/>
          <a:p>
            <a:fld id="{36B5EA5A-BC32-A742-B11B-8E7414D5B535}" type="slidenum">
              <a:rPr lang="en-US" smtClean="0"/>
              <a:pPr/>
              <a:t>21</a:t>
            </a:fld>
            <a:endParaRPr lang="en-US" dirty="0"/>
          </a:p>
        </p:txBody>
      </p:sp>
      <p:pic>
        <p:nvPicPr>
          <p:cNvPr id="2" name="Picture 1">
            <a:extLst>
              <a:ext uri="{FF2B5EF4-FFF2-40B4-BE49-F238E27FC236}">
                <a16:creationId xmlns:a16="http://schemas.microsoft.com/office/drawing/2014/main" id="{C3D6AA32-ACEA-4323-DACB-FF853825D84F}"/>
              </a:ext>
            </a:extLst>
          </p:cNvPr>
          <p:cNvPicPr>
            <a:picLocks noChangeAspect="1"/>
          </p:cNvPicPr>
          <p:nvPr/>
        </p:nvPicPr>
        <p:blipFill>
          <a:blip r:embed="rId2"/>
          <a:stretch>
            <a:fillRect/>
          </a:stretch>
        </p:blipFill>
        <p:spPr>
          <a:xfrm>
            <a:off x="1811102" y="1409190"/>
            <a:ext cx="8238555" cy="4791585"/>
          </a:xfrm>
          <a:prstGeom prst="rect">
            <a:avLst/>
          </a:prstGeom>
        </p:spPr>
      </p:pic>
    </p:spTree>
    <p:extLst>
      <p:ext uri="{BB962C8B-B14F-4D97-AF65-F5344CB8AC3E}">
        <p14:creationId xmlns:p14="http://schemas.microsoft.com/office/powerpoint/2010/main" val="478685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BE58AF3-8DE7-89F6-69A6-ECF2209796EA}"/>
              </a:ext>
            </a:extLst>
          </p:cNvPr>
          <p:cNvSpPr>
            <a:spLocks noGrp="1"/>
          </p:cNvSpPr>
          <p:nvPr>
            <p:ph idx="1"/>
          </p:nvPr>
        </p:nvSpPr>
        <p:spPr/>
        <p:txBody>
          <a:bodyPr/>
          <a:lstStyle/>
          <a:p>
            <a:endParaRPr lang="en-US" dirty="0">
              <a:solidFill>
                <a:schemeClr val="tx1">
                  <a:lumMod val="60000"/>
                  <a:lumOff val="40000"/>
                </a:schemeClr>
              </a:solidFill>
            </a:endParaRPr>
          </a:p>
        </p:txBody>
      </p:sp>
      <p:sp>
        <p:nvSpPr>
          <p:cNvPr id="3" name="Title 2">
            <a:extLst>
              <a:ext uri="{FF2B5EF4-FFF2-40B4-BE49-F238E27FC236}">
                <a16:creationId xmlns:a16="http://schemas.microsoft.com/office/drawing/2014/main" id="{1A4B3DAE-2C90-A98C-5C99-7D0EAFEC318F}"/>
              </a:ext>
            </a:extLst>
          </p:cNvPr>
          <p:cNvSpPr>
            <a:spLocks noGrp="1"/>
          </p:cNvSpPr>
          <p:nvPr>
            <p:ph type="title"/>
          </p:nvPr>
        </p:nvSpPr>
        <p:spPr/>
        <p:txBody>
          <a:bodyPr/>
          <a:lstStyle/>
          <a:p>
            <a:r>
              <a:rPr lang="en-US" dirty="0"/>
              <a:t>EURO-LABS – Project</a:t>
            </a:r>
            <a:br>
              <a:rPr lang="en-US" dirty="0"/>
            </a:br>
            <a:r>
              <a:rPr lang="en-US" sz="2400" i="1" dirty="0">
                <a:solidFill>
                  <a:srgbClr val="00B0F0"/>
                </a:solidFill>
              </a:rPr>
              <a:t>Milestones - Deliverables </a:t>
            </a:r>
          </a:p>
        </p:txBody>
      </p:sp>
      <p:sp>
        <p:nvSpPr>
          <p:cNvPr id="4" name="Date Placeholder 3">
            <a:extLst>
              <a:ext uri="{FF2B5EF4-FFF2-40B4-BE49-F238E27FC236}">
                <a16:creationId xmlns:a16="http://schemas.microsoft.com/office/drawing/2014/main" id="{17FF252E-85FE-A443-7881-156C90B9A383}"/>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08540D1A-F03C-3963-D366-A23B2378A7A5}"/>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1FE8E34E-2EC2-048D-5650-D72E316FB485}"/>
              </a:ext>
            </a:extLst>
          </p:cNvPr>
          <p:cNvSpPr>
            <a:spLocks noGrp="1"/>
          </p:cNvSpPr>
          <p:nvPr>
            <p:ph type="sldNum" sz="quarter" idx="12"/>
          </p:nvPr>
        </p:nvSpPr>
        <p:spPr/>
        <p:txBody>
          <a:bodyPr/>
          <a:lstStyle/>
          <a:p>
            <a:fld id="{36B5EA5A-BC32-A742-B11B-8E7414D5B535}" type="slidenum">
              <a:rPr lang="en-US" smtClean="0"/>
              <a:pPr/>
              <a:t>22</a:t>
            </a:fld>
            <a:endParaRPr lang="en-US" dirty="0"/>
          </a:p>
        </p:txBody>
      </p:sp>
      <p:pic>
        <p:nvPicPr>
          <p:cNvPr id="7" name="Picture 6">
            <a:extLst>
              <a:ext uri="{FF2B5EF4-FFF2-40B4-BE49-F238E27FC236}">
                <a16:creationId xmlns:a16="http://schemas.microsoft.com/office/drawing/2014/main" id="{63C1BF7D-6834-91E8-B1A7-C03FB6636C40}"/>
              </a:ext>
            </a:extLst>
          </p:cNvPr>
          <p:cNvPicPr>
            <a:picLocks noChangeAspect="1"/>
          </p:cNvPicPr>
          <p:nvPr/>
        </p:nvPicPr>
        <p:blipFill>
          <a:blip r:embed="rId2"/>
          <a:stretch>
            <a:fillRect/>
          </a:stretch>
        </p:blipFill>
        <p:spPr>
          <a:xfrm>
            <a:off x="2061727" y="1449388"/>
            <a:ext cx="8211421" cy="4775804"/>
          </a:xfrm>
          <a:prstGeom prst="rect">
            <a:avLst/>
          </a:prstGeom>
        </p:spPr>
      </p:pic>
      <p:sp>
        <p:nvSpPr>
          <p:cNvPr id="8" name="Rounded Rectangle 7">
            <a:extLst>
              <a:ext uri="{FF2B5EF4-FFF2-40B4-BE49-F238E27FC236}">
                <a16:creationId xmlns:a16="http://schemas.microsoft.com/office/drawing/2014/main" id="{CD6981DF-2AC2-ECB3-215A-F75EEA913968}"/>
              </a:ext>
            </a:extLst>
          </p:cNvPr>
          <p:cNvSpPr/>
          <p:nvPr/>
        </p:nvSpPr>
        <p:spPr>
          <a:xfrm>
            <a:off x="1991544" y="3895018"/>
            <a:ext cx="8282745" cy="1370720"/>
          </a:xfrm>
          <a:prstGeom prst="roundRect">
            <a:avLst>
              <a:gd name="adj" fmla="val 10204"/>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751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BE58AF3-8DE7-89F6-69A6-ECF2209796EA}"/>
              </a:ext>
            </a:extLst>
          </p:cNvPr>
          <p:cNvSpPr>
            <a:spLocks noGrp="1"/>
          </p:cNvSpPr>
          <p:nvPr>
            <p:ph idx="1"/>
          </p:nvPr>
        </p:nvSpPr>
        <p:spPr/>
        <p:txBody>
          <a:bodyPr/>
          <a:lstStyle/>
          <a:p>
            <a:endParaRPr lang="en-US" dirty="0">
              <a:solidFill>
                <a:schemeClr val="tx1">
                  <a:lumMod val="60000"/>
                  <a:lumOff val="40000"/>
                </a:schemeClr>
              </a:solidFill>
            </a:endParaRPr>
          </a:p>
        </p:txBody>
      </p:sp>
      <p:sp>
        <p:nvSpPr>
          <p:cNvPr id="3" name="Title 2">
            <a:extLst>
              <a:ext uri="{FF2B5EF4-FFF2-40B4-BE49-F238E27FC236}">
                <a16:creationId xmlns:a16="http://schemas.microsoft.com/office/drawing/2014/main" id="{1A4B3DAE-2C90-A98C-5C99-7D0EAFEC318F}"/>
              </a:ext>
            </a:extLst>
          </p:cNvPr>
          <p:cNvSpPr>
            <a:spLocks noGrp="1"/>
          </p:cNvSpPr>
          <p:nvPr>
            <p:ph type="title"/>
          </p:nvPr>
        </p:nvSpPr>
        <p:spPr/>
        <p:txBody>
          <a:bodyPr/>
          <a:lstStyle/>
          <a:p>
            <a:r>
              <a:rPr lang="en-US" dirty="0"/>
              <a:t>EURO-LABS - Project</a:t>
            </a:r>
            <a:br>
              <a:rPr lang="en-US" dirty="0"/>
            </a:br>
            <a:r>
              <a:rPr lang="en-US" sz="2400" i="1" dirty="0">
                <a:solidFill>
                  <a:srgbClr val="00B0F0"/>
                </a:solidFill>
              </a:rPr>
              <a:t>Milestones - Deliverables </a:t>
            </a:r>
          </a:p>
        </p:txBody>
      </p:sp>
      <p:sp>
        <p:nvSpPr>
          <p:cNvPr id="4" name="Date Placeholder 3">
            <a:extLst>
              <a:ext uri="{FF2B5EF4-FFF2-40B4-BE49-F238E27FC236}">
                <a16:creationId xmlns:a16="http://schemas.microsoft.com/office/drawing/2014/main" id="{17FF252E-85FE-A443-7881-156C90B9A383}"/>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08540D1A-F03C-3963-D366-A23B2378A7A5}"/>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1FE8E34E-2EC2-048D-5650-D72E316FB485}"/>
              </a:ext>
            </a:extLst>
          </p:cNvPr>
          <p:cNvSpPr>
            <a:spLocks noGrp="1"/>
          </p:cNvSpPr>
          <p:nvPr>
            <p:ph type="sldNum" sz="quarter" idx="12"/>
          </p:nvPr>
        </p:nvSpPr>
        <p:spPr/>
        <p:txBody>
          <a:bodyPr/>
          <a:lstStyle/>
          <a:p>
            <a:fld id="{36B5EA5A-BC32-A742-B11B-8E7414D5B535}" type="slidenum">
              <a:rPr lang="en-US" smtClean="0"/>
              <a:pPr/>
              <a:t>23</a:t>
            </a:fld>
            <a:endParaRPr lang="en-US" dirty="0"/>
          </a:p>
        </p:txBody>
      </p:sp>
      <p:pic>
        <p:nvPicPr>
          <p:cNvPr id="2" name="Picture 1">
            <a:extLst>
              <a:ext uri="{FF2B5EF4-FFF2-40B4-BE49-F238E27FC236}">
                <a16:creationId xmlns:a16="http://schemas.microsoft.com/office/drawing/2014/main" id="{7FB145D9-FD7C-A7AF-3FDA-CC17CBC7D1C9}"/>
              </a:ext>
            </a:extLst>
          </p:cNvPr>
          <p:cNvPicPr>
            <a:picLocks noChangeAspect="1"/>
          </p:cNvPicPr>
          <p:nvPr/>
        </p:nvPicPr>
        <p:blipFill>
          <a:blip r:embed="rId2"/>
          <a:stretch>
            <a:fillRect/>
          </a:stretch>
        </p:blipFill>
        <p:spPr>
          <a:xfrm>
            <a:off x="3131650" y="714047"/>
            <a:ext cx="8652363" cy="4751387"/>
          </a:xfrm>
          <a:prstGeom prst="rect">
            <a:avLst/>
          </a:prstGeom>
        </p:spPr>
      </p:pic>
      <p:pic>
        <p:nvPicPr>
          <p:cNvPr id="8" name="Picture 7">
            <a:extLst>
              <a:ext uri="{FF2B5EF4-FFF2-40B4-BE49-F238E27FC236}">
                <a16:creationId xmlns:a16="http://schemas.microsoft.com/office/drawing/2014/main" id="{92B1A132-2DED-0CB3-762C-E4C26E73DC44}"/>
              </a:ext>
            </a:extLst>
          </p:cNvPr>
          <p:cNvPicPr>
            <a:picLocks noChangeAspect="1"/>
          </p:cNvPicPr>
          <p:nvPr/>
        </p:nvPicPr>
        <p:blipFill rotWithShape="1">
          <a:blip r:embed="rId3"/>
          <a:srcRect t="38551"/>
          <a:stretch/>
        </p:blipFill>
        <p:spPr>
          <a:xfrm>
            <a:off x="3187922" y="5505662"/>
            <a:ext cx="8596710" cy="638292"/>
          </a:xfrm>
          <a:prstGeom prst="rect">
            <a:avLst/>
          </a:prstGeom>
        </p:spPr>
      </p:pic>
      <p:sp>
        <p:nvSpPr>
          <p:cNvPr id="9" name="Right Arrow 8">
            <a:extLst>
              <a:ext uri="{FF2B5EF4-FFF2-40B4-BE49-F238E27FC236}">
                <a16:creationId xmlns:a16="http://schemas.microsoft.com/office/drawing/2014/main" id="{266BA28B-B46C-D766-B2A6-26D9AB193A8F}"/>
              </a:ext>
            </a:extLst>
          </p:cNvPr>
          <p:cNvSpPr/>
          <p:nvPr/>
        </p:nvSpPr>
        <p:spPr>
          <a:xfrm>
            <a:off x="2639616" y="4077072"/>
            <a:ext cx="432048" cy="28803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98119560-AE9D-8D25-1911-D1638AB39901}"/>
              </a:ext>
            </a:extLst>
          </p:cNvPr>
          <p:cNvSpPr/>
          <p:nvPr/>
        </p:nvSpPr>
        <p:spPr>
          <a:xfrm>
            <a:off x="2639616" y="5833057"/>
            <a:ext cx="432048" cy="28803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5FDD9F51-A4AD-985D-3EF1-B37E2F49C4D0}"/>
              </a:ext>
            </a:extLst>
          </p:cNvPr>
          <p:cNvSpPr/>
          <p:nvPr/>
        </p:nvSpPr>
        <p:spPr>
          <a:xfrm>
            <a:off x="2783632" y="5517232"/>
            <a:ext cx="432048" cy="288032"/>
          </a:xfrm>
          <a:prstGeom prst="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470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154BFB99-BF11-3ADF-E5AA-A2E25E6C251A}"/>
              </a:ext>
            </a:extLst>
          </p:cNvPr>
          <p:cNvGraphicFramePr>
            <a:graphicFrameLocks noGrp="1"/>
          </p:cNvGraphicFramePr>
          <p:nvPr>
            <p:ph idx="1"/>
            <p:extLst>
              <p:ext uri="{D42A27DB-BD31-4B8C-83A1-F6EECF244321}">
                <p14:modId xmlns:p14="http://schemas.microsoft.com/office/powerpoint/2010/main" val="2072142715"/>
              </p:ext>
            </p:extLst>
          </p:nvPr>
        </p:nvGraphicFramePr>
        <p:xfrm>
          <a:off x="407988" y="1592263"/>
          <a:ext cx="11376025"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0A26FE4-DB9D-5FDA-C8C5-7F911D2877FE}"/>
              </a:ext>
            </a:extLst>
          </p:cNvPr>
          <p:cNvSpPr>
            <a:spLocks noGrp="1"/>
          </p:cNvSpPr>
          <p:nvPr>
            <p:ph type="title"/>
          </p:nvPr>
        </p:nvSpPr>
        <p:spPr/>
        <p:txBody>
          <a:bodyPr/>
          <a:lstStyle/>
          <a:p>
            <a:r>
              <a:rPr lang="en-US" dirty="0"/>
              <a:t>WP3 – Access to RI for Accelerator R&amp;D </a:t>
            </a:r>
            <a:br>
              <a:rPr lang="en-US" dirty="0"/>
            </a:br>
            <a:r>
              <a:rPr lang="en-US" sz="2400" i="1" dirty="0">
                <a:solidFill>
                  <a:srgbClr val="00B0F0"/>
                </a:solidFill>
              </a:rPr>
              <a:t>Organization</a:t>
            </a:r>
            <a:endParaRPr lang="en-US" dirty="0"/>
          </a:p>
        </p:txBody>
      </p:sp>
      <p:sp>
        <p:nvSpPr>
          <p:cNvPr id="4" name="Date Placeholder 3">
            <a:extLst>
              <a:ext uri="{FF2B5EF4-FFF2-40B4-BE49-F238E27FC236}">
                <a16:creationId xmlns:a16="http://schemas.microsoft.com/office/drawing/2014/main" id="{B81CD2DA-9441-F1B6-4A81-9BF1958A7B95}"/>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9795221A-D986-A2A4-1130-13C30043A54D}"/>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EB503E83-C4C1-CAE0-CC3E-74F3FD8D2D45}"/>
              </a:ext>
            </a:extLst>
          </p:cNvPr>
          <p:cNvSpPr>
            <a:spLocks noGrp="1"/>
          </p:cNvSpPr>
          <p:nvPr>
            <p:ph type="sldNum" sz="quarter" idx="12"/>
          </p:nvPr>
        </p:nvSpPr>
        <p:spPr/>
        <p:txBody>
          <a:bodyPr/>
          <a:lstStyle/>
          <a:p>
            <a:fld id="{36B5EA5A-BC32-A742-B11B-8E7414D5B535}" type="slidenum">
              <a:rPr lang="en-US" smtClean="0"/>
              <a:pPr/>
              <a:t>24</a:t>
            </a:fld>
            <a:endParaRPr lang="en-US" dirty="0"/>
          </a:p>
        </p:txBody>
      </p:sp>
    </p:spTree>
    <p:extLst>
      <p:ext uri="{BB962C8B-B14F-4D97-AF65-F5344CB8AC3E}">
        <p14:creationId xmlns:p14="http://schemas.microsoft.com/office/powerpoint/2010/main" val="3006629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logo&#10;&#10;Description automatically generated">
            <a:extLst>
              <a:ext uri="{FF2B5EF4-FFF2-40B4-BE49-F238E27FC236}">
                <a16:creationId xmlns:a16="http://schemas.microsoft.com/office/drawing/2014/main" id="{E6079F30-224D-F1B3-DD28-5F7B6570FB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384" y="-99392"/>
            <a:ext cx="6984776" cy="3426181"/>
          </a:xfrm>
          <a:prstGeom prst="rect">
            <a:avLst/>
          </a:prstGeom>
        </p:spPr>
      </p:pic>
      <p:sp>
        <p:nvSpPr>
          <p:cNvPr id="2" name="Date Placeholder 1">
            <a:extLst>
              <a:ext uri="{FF2B5EF4-FFF2-40B4-BE49-F238E27FC236}">
                <a16:creationId xmlns:a16="http://schemas.microsoft.com/office/drawing/2014/main" id="{12F41781-6159-0BF4-9FEC-5938864E82C7}"/>
              </a:ext>
            </a:extLst>
          </p:cNvPr>
          <p:cNvSpPr>
            <a:spLocks noGrp="1"/>
          </p:cNvSpPr>
          <p:nvPr>
            <p:ph type="dt" sz="half" idx="10"/>
          </p:nvPr>
        </p:nvSpPr>
        <p:spPr/>
        <p:txBody>
          <a:bodyPr/>
          <a:lstStyle/>
          <a:p>
            <a:r>
              <a:rPr lang="de-CH"/>
              <a:t>EURO-LABS-WP3 Meeting, 05.09.2022</a:t>
            </a:r>
            <a:endParaRPr lang="en-US" dirty="0"/>
          </a:p>
        </p:txBody>
      </p:sp>
      <p:sp>
        <p:nvSpPr>
          <p:cNvPr id="3" name="Footer Placeholder 2">
            <a:extLst>
              <a:ext uri="{FF2B5EF4-FFF2-40B4-BE49-F238E27FC236}">
                <a16:creationId xmlns:a16="http://schemas.microsoft.com/office/drawing/2014/main" id="{5C70198B-8931-B89C-2D7D-402B8C94406E}"/>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D8CA28F7-49C6-78A1-1985-F27D5183EE03}"/>
              </a:ext>
            </a:extLst>
          </p:cNvPr>
          <p:cNvSpPr>
            <a:spLocks noGrp="1"/>
          </p:cNvSpPr>
          <p:nvPr>
            <p:ph type="sldNum" sz="quarter" idx="12"/>
          </p:nvPr>
        </p:nvSpPr>
        <p:spPr/>
        <p:txBody>
          <a:bodyPr/>
          <a:lstStyle/>
          <a:p>
            <a:fld id="{36B5EA5A-BC32-A742-B11B-8E7414D5B535}" type="slidenum">
              <a:rPr lang="en-US" smtClean="0"/>
              <a:pPr/>
              <a:t>25</a:t>
            </a:fld>
            <a:endParaRPr lang="en-US" dirty="0"/>
          </a:p>
        </p:txBody>
      </p:sp>
      <p:sp>
        <p:nvSpPr>
          <p:cNvPr id="8" name="Rectangle 7">
            <a:extLst>
              <a:ext uri="{FF2B5EF4-FFF2-40B4-BE49-F238E27FC236}">
                <a16:creationId xmlns:a16="http://schemas.microsoft.com/office/drawing/2014/main" id="{20A14F52-9BFD-5400-D942-1DA76B083AEF}"/>
              </a:ext>
            </a:extLst>
          </p:cNvPr>
          <p:cNvSpPr/>
          <p:nvPr/>
        </p:nvSpPr>
        <p:spPr>
          <a:xfrm>
            <a:off x="479376" y="3968750"/>
            <a:ext cx="4995278" cy="707886"/>
          </a:xfrm>
          <a:prstGeom prst="rect">
            <a:avLst/>
          </a:prstGeom>
          <a:noFill/>
        </p:spPr>
        <p:txBody>
          <a:bodyPr wrap="none" lIns="91440" tIns="45720" rIns="91440" bIns="45720">
            <a:spAutoFit/>
          </a:bodyPr>
          <a:lstStyle/>
          <a:p>
            <a:pPr algn="ctr"/>
            <a:r>
              <a:rPr lang="en-GB" sz="4000" b="1" dirty="0">
                <a:ln w="12700">
                  <a:noFill/>
                  <a:prstDash val="solid"/>
                </a:ln>
                <a:solidFill>
                  <a:srgbClr val="C00000"/>
                </a:solidFill>
                <a:effectLst>
                  <a:outerShdw blurRad="50800" dist="38100" dir="18900000" algn="bl" rotWithShape="0">
                    <a:prstClr val="black">
                      <a:alpha val="40000"/>
                    </a:prstClr>
                  </a:outerShdw>
                </a:effectLst>
              </a:rPr>
              <a:t>September 1</a:t>
            </a:r>
            <a:r>
              <a:rPr lang="en-GB" sz="4000" b="1" baseline="30000" dirty="0">
                <a:ln w="12700">
                  <a:noFill/>
                  <a:prstDash val="solid"/>
                </a:ln>
                <a:solidFill>
                  <a:srgbClr val="C00000"/>
                </a:solidFill>
                <a:effectLst>
                  <a:outerShdw blurRad="50800" dist="38100" dir="18900000" algn="bl" rotWithShape="0">
                    <a:prstClr val="black">
                      <a:alpha val="40000"/>
                    </a:prstClr>
                  </a:outerShdw>
                </a:effectLst>
              </a:rPr>
              <a:t>st</a:t>
            </a:r>
            <a:r>
              <a:rPr lang="en-GB" sz="4000" b="1" dirty="0">
                <a:ln w="12700">
                  <a:noFill/>
                  <a:prstDash val="solid"/>
                </a:ln>
                <a:solidFill>
                  <a:srgbClr val="C00000"/>
                </a:solidFill>
                <a:effectLst>
                  <a:outerShdw blurRad="50800" dist="38100" dir="18900000" algn="bl" rotWithShape="0">
                    <a:prstClr val="black">
                      <a:alpha val="40000"/>
                    </a:prstClr>
                  </a:outerShdw>
                </a:effectLst>
              </a:rPr>
              <a:t>, 2022</a:t>
            </a:r>
            <a:endParaRPr lang="en-GB" sz="4000" b="1" cap="none" spc="0" dirty="0">
              <a:ln w="12700">
                <a:noFill/>
                <a:prstDash val="solid"/>
              </a:ln>
              <a:solidFill>
                <a:srgbClr val="C00000"/>
              </a:solidFill>
              <a:effectLst>
                <a:outerShdw blurRad="50800" dist="38100" dir="18900000" algn="bl" rotWithShape="0">
                  <a:prstClr val="black">
                    <a:alpha val="40000"/>
                  </a:prstClr>
                </a:outerShdw>
              </a:effectLst>
            </a:endParaRPr>
          </a:p>
        </p:txBody>
      </p:sp>
      <p:pic>
        <p:nvPicPr>
          <p:cNvPr id="1028" name="Picture 4" descr="100 metres - Wikipedia">
            <a:extLst>
              <a:ext uri="{FF2B5EF4-FFF2-40B4-BE49-F238E27FC236}">
                <a16:creationId xmlns:a16="http://schemas.microsoft.com/office/drawing/2014/main" id="{F5ABDB9B-232C-28C8-E0E9-0F92CDDACAB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63384" y="1029920"/>
            <a:ext cx="3384376" cy="5135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551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19B112-F97B-7447-9532-A2014E6D8397}"/>
              </a:ext>
            </a:extLst>
          </p:cNvPr>
          <p:cNvSpPr>
            <a:spLocks noGrp="1"/>
          </p:cNvSpPr>
          <p:nvPr>
            <p:ph idx="1"/>
          </p:nvPr>
        </p:nvSpPr>
        <p:spPr>
          <a:xfrm>
            <a:off x="407989" y="1592263"/>
            <a:ext cx="4535883" cy="4608512"/>
          </a:xfrm>
        </p:spPr>
        <p:txBody>
          <a:bodyPr>
            <a:normAutofit/>
          </a:bodyPr>
          <a:lstStyle/>
          <a:p>
            <a:pPr marL="182563" indent="-182563">
              <a:lnSpc>
                <a:spcPct val="100000"/>
              </a:lnSpc>
              <a:spcBef>
                <a:spcPts val="600"/>
              </a:spcBef>
              <a:spcAft>
                <a:spcPts val="0"/>
              </a:spcAft>
              <a:buFont typeface="Wingdings" pitchFamily="2" charset="2"/>
              <a:buChar char="§"/>
            </a:pPr>
            <a:r>
              <a:rPr lang="en-US" dirty="0">
                <a:solidFill>
                  <a:srgbClr val="FF0000"/>
                </a:solidFill>
                <a:ea typeface="Times New Roman" panose="02020603050405020304" pitchFamily="18" charset="0"/>
              </a:rPr>
              <a:t>33</a:t>
            </a:r>
            <a:r>
              <a:rPr lang="en-US" dirty="0">
                <a:solidFill>
                  <a:srgbClr val="0432FF"/>
                </a:solidFill>
                <a:ea typeface="Times New Roman" panose="02020603050405020304" pitchFamily="18" charset="0"/>
              </a:rPr>
              <a:t> participating Laboratories</a:t>
            </a:r>
          </a:p>
          <a:p>
            <a:pPr marL="182563" indent="-182563">
              <a:lnSpc>
                <a:spcPct val="100000"/>
              </a:lnSpc>
              <a:spcBef>
                <a:spcPts val="600"/>
              </a:spcBef>
              <a:spcAft>
                <a:spcPts val="0"/>
              </a:spcAft>
              <a:buFont typeface="Wingdings" pitchFamily="2" charset="2"/>
              <a:buChar char="§"/>
            </a:pPr>
            <a:r>
              <a:rPr lang="en-US" dirty="0">
                <a:solidFill>
                  <a:srgbClr val="0432FF"/>
                </a:solidFill>
                <a:ea typeface="Times New Roman" panose="02020603050405020304" pitchFamily="18" charset="0"/>
              </a:rPr>
              <a:t>Access to </a:t>
            </a:r>
            <a:r>
              <a:rPr lang="en-US" dirty="0">
                <a:solidFill>
                  <a:srgbClr val="FF0000"/>
                </a:solidFill>
                <a:ea typeface="Times New Roman" panose="02020603050405020304" pitchFamily="18" charset="0"/>
              </a:rPr>
              <a:t>43</a:t>
            </a:r>
            <a:r>
              <a:rPr lang="en-US" dirty="0">
                <a:solidFill>
                  <a:srgbClr val="0432FF"/>
                </a:solidFill>
                <a:ea typeface="Times New Roman" panose="02020603050405020304" pitchFamily="18" charset="0"/>
              </a:rPr>
              <a:t> Research Infrastructures (RIs)</a:t>
            </a:r>
          </a:p>
          <a:p>
            <a:pPr marL="182563" indent="-182563">
              <a:lnSpc>
                <a:spcPct val="100000"/>
              </a:lnSpc>
              <a:spcBef>
                <a:spcPts val="600"/>
              </a:spcBef>
              <a:spcAft>
                <a:spcPts val="0"/>
              </a:spcAft>
              <a:buFont typeface="Wingdings" pitchFamily="2" charset="2"/>
              <a:buChar char="§"/>
            </a:pPr>
            <a:r>
              <a:rPr lang="en-US" dirty="0">
                <a:solidFill>
                  <a:srgbClr val="0432FF"/>
                </a:solidFill>
                <a:ea typeface="Times New Roman" panose="02020603050405020304" pitchFamily="18" charset="0"/>
              </a:rPr>
              <a:t>Spread in </a:t>
            </a:r>
            <a:r>
              <a:rPr lang="en-US" dirty="0">
                <a:solidFill>
                  <a:srgbClr val="FF0000"/>
                </a:solidFill>
                <a:ea typeface="Times New Roman" panose="02020603050405020304" pitchFamily="18" charset="0"/>
              </a:rPr>
              <a:t>12</a:t>
            </a:r>
            <a:r>
              <a:rPr lang="en-US" dirty="0">
                <a:solidFill>
                  <a:srgbClr val="0432FF"/>
                </a:solidFill>
                <a:ea typeface="Times New Roman" panose="02020603050405020304" pitchFamily="18" charset="0"/>
              </a:rPr>
              <a:t> countries across Europe </a:t>
            </a:r>
          </a:p>
          <a:p>
            <a:pPr>
              <a:lnSpc>
                <a:spcPct val="100000"/>
              </a:lnSpc>
            </a:pPr>
            <a:endParaRPr lang="el-GR" dirty="0"/>
          </a:p>
        </p:txBody>
      </p:sp>
      <p:sp>
        <p:nvSpPr>
          <p:cNvPr id="3" name="Title 2">
            <a:extLst>
              <a:ext uri="{FF2B5EF4-FFF2-40B4-BE49-F238E27FC236}">
                <a16:creationId xmlns:a16="http://schemas.microsoft.com/office/drawing/2014/main" id="{DC67D2F0-60B7-054F-B129-593A07DE2947}"/>
              </a:ext>
            </a:extLst>
          </p:cNvPr>
          <p:cNvSpPr>
            <a:spLocks noGrp="1"/>
          </p:cNvSpPr>
          <p:nvPr>
            <p:ph type="title"/>
          </p:nvPr>
        </p:nvSpPr>
        <p:spPr/>
        <p:txBody>
          <a:bodyPr/>
          <a:lstStyle/>
          <a:p>
            <a:r>
              <a:rPr lang="en-US" dirty="0"/>
              <a:t>EURO-LABS Consortium</a:t>
            </a:r>
            <a:br>
              <a:rPr lang="en-US" dirty="0"/>
            </a:br>
            <a:r>
              <a:rPr lang="en-US" sz="2400" i="1" dirty="0">
                <a:solidFill>
                  <a:srgbClr val="00B0F0"/>
                </a:solidFill>
              </a:rPr>
              <a:t>Close Look</a:t>
            </a:r>
            <a:endParaRPr lang="el-GR" sz="2400" i="1" dirty="0">
              <a:solidFill>
                <a:srgbClr val="00B0F0"/>
              </a:solidFill>
            </a:endParaRPr>
          </a:p>
        </p:txBody>
      </p:sp>
      <p:sp>
        <p:nvSpPr>
          <p:cNvPr id="4" name="Date Placeholder 3">
            <a:extLst>
              <a:ext uri="{FF2B5EF4-FFF2-40B4-BE49-F238E27FC236}">
                <a16:creationId xmlns:a16="http://schemas.microsoft.com/office/drawing/2014/main" id="{6D886541-62C7-5541-81FD-A89E16B5FF41}"/>
              </a:ext>
            </a:extLst>
          </p:cNvPr>
          <p:cNvSpPr>
            <a:spLocks noGrp="1"/>
          </p:cNvSpPr>
          <p:nvPr>
            <p:ph type="dt" sz="half" idx="10"/>
          </p:nvPr>
        </p:nvSpPr>
        <p:spPr/>
        <p:txBody>
          <a:bodyPr/>
          <a:lstStyle/>
          <a:p>
            <a:r>
              <a:rPr lang="de-CH"/>
              <a:t>EURO-LABS-WP3 Meeting, 05.09.2022</a:t>
            </a:r>
            <a:endParaRPr lang="en-US" dirty="0"/>
          </a:p>
        </p:txBody>
      </p:sp>
      <p:sp>
        <p:nvSpPr>
          <p:cNvPr id="5" name="Footer Placeholder 4">
            <a:extLst>
              <a:ext uri="{FF2B5EF4-FFF2-40B4-BE49-F238E27FC236}">
                <a16:creationId xmlns:a16="http://schemas.microsoft.com/office/drawing/2014/main" id="{5B228191-9C60-9142-8B19-25124540FFD0}"/>
              </a:ext>
            </a:extLst>
          </p:cNvPr>
          <p:cNvSpPr>
            <a:spLocks noGrp="1"/>
          </p:cNvSpPr>
          <p:nvPr>
            <p:ph type="ftr" sz="quarter" idx="11"/>
          </p:nvPr>
        </p:nvSpPr>
        <p:spPr/>
        <p:txBody>
          <a:bodyPr/>
          <a:lstStyle/>
          <a:p>
            <a:r>
              <a:rPr lang="en-US"/>
              <a:t>i.efthymiopoulos, CERN </a:t>
            </a:r>
            <a:endParaRPr lang="en-US" dirty="0"/>
          </a:p>
        </p:txBody>
      </p:sp>
      <p:sp>
        <p:nvSpPr>
          <p:cNvPr id="6" name="Slide Number Placeholder 5">
            <a:extLst>
              <a:ext uri="{FF2B5EF4-FFF2-40B4-BE49-F238E27FC236}">
                <a16:creationId xmlns:a16="http://schemas.microsoft.com/office/drawing/2014/main" id="{8A5F6CE3-48AD-3244-A785-5A48E42B904F}"/>
              </a:ext>
            </a:extLst>
          </p:cNvPr>
          <p:cNvSpPr>
            <a:spLocks noGrp="1"/>
          </p:cNvSpPr>
          <p:nvPr>
            <p:ph type="sldNum" sz="quarter" idx="12"/>
          </p:nvPr>
        </p:nvSpPr>
        <p:spPr/>
        <p:txBody>
          <a:bodyPr/>
          <a:lstStyle/>
          <a:p>
            <a:fld id="{36B5EA5A-BC32-A742-B11B-8E7414D5B535}" type="slidenum">
              <a:rPr lang="en-US" smtClean="0"/>
              <a:pPr/>
              <a:t>3</a:t>
            </a:fld>
            <a:endParaRPr lang="en-US" dirty="0"/>
          </a:p>
        </p:txBody>
      </p:sp>
      <p:pic>
        <p:nvPicPr>
          <p:cNvPr id="9" name="Picture 8">
            <a:extLst>
              <a:ext uri="{FF2B5EF4-FFF2-40B4-BE49-F238E27FC236}">
                <a16:creationId xmlns:a16="http://schemas.microsoft.com/office/drawing/2014/main" id="{E68F647F-B803-C64D-BC53-FD88CE8C2724}"/>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295339" y="3284984"/>
            <a:ext cx="4032448" cy="3168352"/>
          </a:xfrm>
          <a:prstGeom prst="rect">
            <a:avLst/>
          </a:prstGeom>
          <a:ln>
            <a:noFill/>
          </a:ln>
          <a:extLst>
            <a:ext uri="{53640926-AAD7-44D8-BBD7-CCE9431645EC}">
              <a14:shadowObscured xmlns:a14="http://schemas.microsoft.com/office/drawing/2010/main"/>
            </a:ext>
          </a:extLst>
        </p:spPr>
      </p:pic>
      <p:graphicFrame>
        <p:nvGraphicFramePr>
          <p:cNvPr id="7" name="Table 6">
            <a:extLst>
              <a:ext uri="{FF2B5EF4-FFF2-40B4-BE49-F238E27FC236}">
                <a16:creationId xmlns:a16="http://schemas.microsoft.com/office/drawing/2014/main" id="{9925FC5B-3284-81E9-0118-6F1513857597}"/>
              </a:ext>
            </a:extLst>
          </p:cNvPr>
          <p:cNvGraphicFramePr>
            <a:graphicFrameLocks noGrp="1"/>
          </p:cNvGraphicFramePr>
          <p:nvPr>
            <p:extLst>
              <p:ext uri="{D42A27DB-BD31-4B8C-83A1-F6EECF244321}">
                <p14:modId xmlns:p14="http://schemas.microsoft.com/office/powerpoint/2010/main" val="4065974993"/>
              </p:ext>
            </p:extLst>
          </p:nvPr>
        </p:nvGraphicFramePr>
        <p:xfrm>
          <a:off x="4943872" y="1196752"/>
          <a:ext cx="7055970" cy="4831488"/>
        </p:xfrm>
        <a:graphic>
          <a:graphicData uri="http://schemas.openxmlformats.org/drawingml/2006/table">
            <a:tbl>
              <a:tblPr>
                <a:tableStyleId>{8EC20E35-A176-4012-BC5E-935CFFF8708E}</a:tableStyleId>
              </a:tblPr>
              <a:tblGrid>
                <a:gridCol w="357676">
                  <a:extLst>
                    <a:ext uri="{9D8B030D-6E8A-4147-A177-3AD203B41FA5}">
                      <a16:colId xmlns:a16="http://schemas.microsoft.com/office/drawing/2014/main" val="1957491215"/>
                    </a:ext>
                  </a:extLst>
                </a:gridCol>
                <a:gridCol w="362404">
                  <a:extLst>
                    <a:ext uri="{9D8B030D-6E8A-4147-A177-3AD203B41FA5}">
                      <a16:colId xmlns:a16="http://schemas.microsoft.com/office/drawing/2014/main" val="3259318363"/>
                    </a:ext>
                  </a:extLst>
                </a:gridCol>
                <a:gridCol w="853694">
                  <a:extLst>
                    <a:ext uri="{9D8B030D-6E8A-4147-A177-3AD203B41FA5}">
                      <a16:colId xmlns:a16="http://schemas.microsoft.com/office/drawing/2014/main" val="340630681"/>
                    </a:ext>
                  </a:extLst>
                </a:gridCol>
                <a:gridCol w="5122970">
                  <a:extLst>
                    <a:ext uri="{9D8B030D-6E8A-4147-A177-3AD203B41FA5}">
                      <a16:colId xmlns:a16="http://schemas.microsoft.com/office/drawing/2014/main" val="3036708392"/>
                    </a:ext>
                  </a:extLst>
                </a:gridCol>
                <a:gridCol w="359226">
                  <a:extLst>
                    <a:ext uri="{9D8B030D-6E8A-4147-A177-3AD203B41FA5}">
                      <a16:colId xmlns:a16="http://schemas.microsoft.com/office/drawing/2014/main" val="4277581932"/>
                    </a:ext>
                  </a:extLst>
                </a:gridCol>
              </a:tblGrid>
              <a:tr h="138863">
                <a:tc>
                  <a:txBody>
                    <a:bodyPr/>
                    <a:lstStyle/>
                    <a:p>
                      <a:pPr algn="ctr" fontAlgn="b"/>
                      <a:r>
                        <a:rPr lang="en-GB" sz="800" b="1" u="none" strike="noStrike" dirty="0">
                          <a:solidFill>
                            <a:srgbClr val="FF0000"/>
                          </a:solidFill>
                          <a:effectLst/>
                        </a:rPr>
                        <a:t>Coord</a:t>
                      </a:r>
                      <a:endParaRPr lang="en-GB" sz="800" b="1" i="0" u="none" strike="noStrike" dirty="0">
                        <a:solidFill>
                          <a:srgbClr val="FF0000"/>
                        </a:solidFill>
                        <a:effectLst/>
                        <a:latin typeface="Arial" panose="020B0604020202020204" pitchFamily="34" charset="0"/>
                      </a:endParaRPr>
                    </a:p>
                  </a:txBody>
                  <a:tcPr marL="6509" marR="6509" marT="6509" marB="0" anchor="b"/>
                </a:tc>
                <a:tc>
                  <a:txBody>
                    <a:bodyPr/>
                    <a:lstStyle/>
                    <a:p>
                      <a:pPr algn="ctr" fontAlgn="b"/>
                      <a:r>
                        <a:rPr lang="en-CH" sz="800" b="1" u="none" strike="noStrike">
                          <a:effectLst/>
                        </a:rPr>
                        <a:t>1</a:t>
                      </a:r>
                      <a:endParaRPr lang="en-CH" sz="800" b="1" i="0" u="none" strike="noStrike">
                        <a:effectLst/>
                        <a:latin typeface="Calibri" panose="020F0502020204030204" pitchFamily="34" charset="0"/>
                      </a:endParaRPr>
                    </a:p>
                  </a:txBody>
                  <a:tcPr marL="6509" marR="6509" marT="6509" marB="0" anchor="b"/>
                </a:tc>
                <a:tc>
                  <a:txBody>
                    <a:bodyPr/>
                    <a:lstStyle/>
                    <a:p>
                      <a:pPr algn="ctr" fontAlgn="b"/>
                      <a:r>
                        <a:rPr lang="en-GB" sz="800" b="1" u="none" strike="noStrike" dirty="0">
                          <a:effectLst/>
                        </a:rPr>
                        <a:t>INFN</a:t>
                      </a:r>
                      <a:endParaRPr lang="en-GB" sz="800" b="1" i="0" u="none" strike="noStrike" dirty="0">
                        <a:effectLst/>
                        <a:latin typeface="Calibri" panose="020F0502020204030204" pitchFamily="34" charset="0"/>
                      </a:endParaRPr>
                    </a:p>
                  </a:txBody>
                  <a:tcPr marL="6509" marR="6509" marT="6509" marB="0" anchor="ctr"/>
                </a:tc>
                <a:tc>
                  <a:txBody>
                    <a:bodyPr/>
                    <a:lstStyle/>
                    <a:p>
                      <a:pPr algn="l" fontAlgn="b"/>
                      <a:r>
                        <a:rPr lang="en-GB" sz="800" b="1" u="none" strike="noStrike">
                          <a:effectLst/>
                        </a:rPr>
                        <a:t>ISTITUTO NAZIONALE DI FISICA NUCLEARE</a:t>
                      </a:r>
                      <a:endParaRPr lang="en-GB" sz="800" b="1" i="0" u="none" strike="noStrike">
                        <a:effectLst/>
                        <a:latin typeface="Calibri" panose="020F0502020204030204" pitchFamily="34" charset="0"/>
                      </a:endParaRPr>
                    </a:p>
                  </a:txBody>
                  <a:tcPr marL="6509" marR="6509" marT="6509" marB="0" anchor="b"/>
                </a:tc>
                <a:tc>
                  <a:txBody>
                    <a:bodyPr/>
                    <a:lstStyle/>
                    <a:p>
                      <a:pPr algn="ctr" fontAlgn="b"/>
                      <a:r>
                        <a:rPr lang="en-GB" sz="800" b="1" u="none" strike="noStrike" dirty="0">
                          <a:effectLst/>
                        </a:rPr>
                        <a:t>IT</a:t>
                      </a:r>
                      <a:endParaRPr lang="en-GB" sz="800" b="1" i="0" u="none" strike="noStrike" dirty="0">
                        <a:effectLst/>
                        <a:latin typeface="Calibri" panose="020F0502020204030204" pitchFamily="34" charset="0"/>
                      </a:endParaRPr>
                    </a:p>
                  </a:txBody>
                  <a:tcPr marL="6509" marR="6509" marT="6509" marB="0" anchor="b"/>
                </a:tc>
                <a:extLst>
                  <a:ext uri="{0D108BD9-81ED-4DB2-BD59-A6C34878D82A}">
                    <a16:rowId xmlns:a16="http://schemas.microsoft.com/office/drawing/2014/main" val="1527272507"/>
                  </a:ext>
                </a:extLst>
              </a:tr>
              <a:tr h="138863">
                <a:tc rowSpan="24">
                  <a:txBody>
                    <a:bodyPr/>
                    <a:lstStyle/>
                    <a:p>
                      <a:pPr algn="ctr" fontAlgn="ctr"/>
                      <a:r>
                        <a:rPr lang="en-GB" sz="1600" u="none" strike="noStrike" dirty="0">
                          <a:solidFill>
                            <a:srgbClr val="00B050"/>
                          </a:solidFill>
                          <a:effectLst/>
                        </a:rPr>
                        <a:t>Beneficiaries</a:t>
                      </a:r>
                      <a:endParaRPr lang="en-GB" sz="1600" b="0" i="0" u="none" strike="noStrike" dirty="0">
                        <a:solidFill>
                          <a:srgbClr val="00B050"/>
                        </a:solidFill>
                        <a:effectLst/>
                        <a:latin typeface="Arial" panose="020B0604020202020204" pitchFamily="34" charset="0"/>
                      </a:endParaRPr>
                    </a:p>
                  </a:txBody>
                  <a:tcPr marL="6509" marR="6509" marT="6509" marB="0" vert="vert270" anchor="ctr">
                    <a:solidFill>
                      <a:schemeClr val="accent3">
                        <a:lumMod val="20000"/>
                        <a:lumOff val="80000"/>
                      </a:schemeClr>
                    </a:solidFill>
                  </a:tcPr>
                </a:tc>
                <a:tc>
                  <a:txBody>
                    <a:bodyPr/>
                    <a:lstStyle/>
                    <a:p>
                      <a:pPr algn="ctr" fontAlgn="b"/>
                      <a:r>
                        <a:rPr lang="en-CH" sz="800" u="none" strike="noStrike" dirty="0">
                          <a:effectLst/>
                        </a:rPr>
                        <a:t>2</a:t>
                      </a:r>
                      <a:endParaRPr lang="en-CH"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GANIL</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GRAND ACCELERATEUR NATIONAL D'IONS LOURDS</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FR</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1586096763"/>
                  </a:ext>
                </a:extLst>
              </a:tr>
              <a:tr h="138863">
                <a:tc vMerge="1">
                  <a:txBody>
                    <a:bodyPr/>
                    <a:lstStyle/>
                    <a:p>
                      <a:endParaRPr lang="en-US"/>
                    </a:p>
                  </a:txBody>
                  <a:tcPr/>
                </a:tc>
                <a:tc>
                  <a:txBody>
                    <a:bodyPr/>
                    <a:lstStyle/>
                    <a:p>
                      <a:pPr algn="ctr" fontAlgn="b"/>
                      <a:r>
                        <a:rPr lang="en-CH" sz="800" u="none" strike="noStrike">
                          <a:effectLst/>
                        </a:rPr>
                        <a:t>3</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CERN</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a:effectLst/>
                        </a:rPr>
                        <a:t>ORGANISATION EUROPEENNE POUR LA RECHERCHE NUCLEAIRE</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CH</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676188785"/>
                  </a:ext>
                </a:extLst>
              </a:tr>
              <a:tr h="138863">
                <a:tc vMerge="1">
                  <a:txBody>
                    <a:bodyPr/>
                    <a:lstStyle/>
                    <a:p>
                      <a:endParaRPr lang="en-US"/>
                    </a:p>
                  </a:txBody>
                  <a:tcPr/>
                </a:tc>
                <a:tc>
                  <a:txBody>
                    <a:bodyPr/>
                    <a:lstStyle/>
                    <a:p>
                      <a:pPr algn="ctr" fontAlgn="b"/>
                      <a:r>
                        <a:rPr lang="en-CH" sz="800" u="none" strike="noStrike">
                          <a:effectLst/>
                        </a:rPr>
                        <a:t>4</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JSI</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a:effectLst/>
                        </a:rPr>
                        <a:t>INSTITUT JOZEF STEFAN</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SI</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1021944310"/>
                  </a:ext>
                </a:extLst>
              </a:tr>
              <a:tr h="138863">
                <a:tc vMerge="1">
                  <a:txBody>
                    <a:bodyPr/>
                    <a:lstStyle/>
                    <a:p>
                      <a:endParaRPr lang="en-US"/>
                    </a:p>
                  </a:txBody>
                  <a:tcPr/>
                </a:tc>
                <a:tc>
                  <a:txBody>
                    <a:bodyPr/>
                    <a:lstStyle/>
                    <a:p>
                      <a:pPr algn="ctr" fontAlgn="b"/>
                      <a:r>
                        <a:rPr lang="en-CH" sz="800" u="none" strike="noStrike">
                          <a:effectLst/>
                        </a:rPr>
                        <a:t>5</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IFJ PAN</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THE HENRYK NIEWODNICZANSKI INSTITUTE OF NUCLEAR PHYSICS, POLISH ACADEMY OF SCIENCES</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PL</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1852389393"/>
                  </a:ext>
                </a:extLst>
              </a:tr>
              <a:tr h="138863">
                <a:tc vMerge="1">
                  <a:txBody>
                    <a:bodyPr/>
                    <a:lstStyle/>
                    <a:p>
                      <a:endParaRPr lang="en-US"/>
                    </a:p>
                  </a:txBody>
                  <a:tcPr/>
                </a:tc>
                <a:tc>
                  <a:txBody>
                    <a:bodyPr/>
                    <a:lstStyle/>
                    <a:p>
                      <a:pPr algn="ctr" fontAlgn="b"/>
                      <a:r>
                        <a:rPr lang="en-CH" sz="800" u="none" strike="noStrike">
                          <a:effectLst/>
                        </a:rPr>
                        <a:t>6</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DESY</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a:effectLst/>
                        </a:rPr>
                        <a:t>DEUTSCHES ELEKTRONEN-SYNCHROTRON DESY</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DE</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2726714078"/>
                  </a:ext>
                </a:extLst>
              </a:tr>
              <a:tr h="138863">
                <a:tc vMerge="1">
                  <a:txBody>
                    <a:bodyPr/>
                    <a:lstStyle/>
                    <a:p>
                      <a:endParaRPr lang="en-US"/>
                    </a:p>
                  </a:txBody>
                  <a:tcPr/>
                </a:tc>
                <a:tc>
                  <a:txBody>
                    <a:bodyPr/>
                    <a:lstStyle/>
                    <a:p>
                      <a:pPr algn="ctr" fontAlgn="b"/>
                      <a:r>
                        <a:rPr lang="en-CH" sz="800" u="none" strike="noStrike">
                          <a:effectLst/>
                        </a:rPr>
                        <a:t>7</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UCL</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a:effectLst/>
                        </a:rPr>
                        <a:t>UNIVERSITE CATHOLIQUE DE LOUVAIN</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BE</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2353150933"/>
                  </a:ext>
                </a:extLst>
              </a:tr>
              <a:tr h="138863">
                <a:tc vMerge="1">
                  <a:txBody>
                    <a:bodyPr/>
                    <a:lstStyle/>
                    <a:p>
                      <a:endParaRPr lang="en-US"/>
                    </a:p>
                  </a:txBody>
                  <a:tcPr/>
                </a:tc>
                <a:tc>
                  <a:txBody>
                    <a:bodyPr/>
                    <a:lstStyle/>
                    <a:p>
                      <a:pPr algn="ctr" fontAlgn="b"/>
                      <a:r>
                        <a:rPr lang="en-CH" sz="800" u="none" strike="noStrike">
                          <a:effectLst/>
                        </a:rPr>
                        <a:t>8</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RBI</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RUDER BOSKOVIC INSTITUTE</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HR</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2560462925"/>
                  </a:ext>
                </a:extLst>
              </a:tr>
              <a:tr h="138863">
                <a:tc vMerge="1">
                  <a:txBody>
                    <a:bodyPr/>
                    <a:lstStyle/>
                    <a:p>
                      <a:endParaRPr lang="en-US"/>
                    </a:p>
                  </a:txBody>
                  <a:tcPr/>
                </a:tc>
                <a:tc>
                  <a:txBody>
                    <a:bodyPr/>
                    <a:lstStyle/>
                    <a:p>
                      <a:pPr algn="ctr" fontAlgn="b"/>
                      <a:r>
                        <a:rPr lang="en-CH" sz="800" u="none" strike="noStrike">
                          <a:effectLst/>
                        </a:rPr>
                        <a:t>9</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CNRS</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CENTRE NATIONAL DE LA RECHERCHE SCIENTIFIQUE CNRS</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FR</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4034918476"/>
                  </a:ext>
                </a:extLst>
              </a:tr>
              <a:tr h="138863">
                <a:tc vMerge="1">
                  <a:txBody>
                    <a:bodyPr/>
                    <a:lstStyle/>
                    <a:p>
                      <a:endParaRPr lang="en-US"/>
                    </a:p>
                  </a:txBody>
                  <a:tcPr/>
                </a:tc>
                <a:tc>
                  <a:txBody>
                    <a:bodyPr/>
                    <a:lstStyle/>
                    <a:p>
                      <a:pPr algn="ctr" fontAlgn="b"/>
                      <a:r>
                        <a:rPr lang="en-CH" sz="800" u="none" strike="noStrike">
                          <a:effectLst/>
                        </a:rPr>
                        <a:t>10</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FBK</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FONDAZIONE BRUNO KESSLER</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IT</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1031799076"/>
                  </a:ext>
                </a:extLst>
              </a:tr>
              <a:tr h="138863">
                <a:tc vMerge="1">
                  <a:txBody>
                    <a:bodyPr/>
                    <a:lstStyle/>
                    <a:p>
                      <a:endParaRPr lang="en-US"/>
                    </a:p>
                  </a:txBody>
                  <a:tcPr/>
                </a:tc>
                <a:tc>
                  <a:txBody>
                    <a:bodyPr/>
                    <a:lstStyle/>
                    <a:p>
                      <a:pPr algn="ctr" fontAlgn="b"/>
                      <a:r>
                        <a:rPr lang="en-CH" sz="800" u="none" strike="noStrike">
                          <a:effectLst/>
                        </a:rPr>
                        <a:t>11</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ITAINNOVA</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a:effectLst/>
                        </a:rPr>
                        <a:t>INSTITUTO TECNOLOGICO DE ARAGON</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ES</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3330201220"/>
                  </a:ext>
                </a:extLst>
              </a:tr>
              <a:tr h="138863">
                <a:tc vMerge="1">
                  <a:txBody>
                    <a:bodyPr/>
                    <a:lstStyle/>
                    <a:p>
                      <a:endParaRPr lang="en-US"/>
                    </a:p>
                  </a:txBody>
                  <a:tcPr/>
                </a:tc>
                <a:tc>
                  <a:txBody>
                    <a:bodyPr/>
                    <a:lstStyle/>
                    <a:p>
                      <a:pPr algn="ctr" fontAlgn="b"/>
                      <a:r>
                        <a:rPr lang="en-CH" sz="800" u="none" strike="noStrike">
                          <a:effectLst/>
                        </a:rPr>
                        <a:t>12</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UNIWARSAW</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UNIWERSYTET WARSZAWSKI</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PL</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3065518247"/>
                  </a:ext>
                </a:extLst>
              </a:tr>
              <a:tr h="138863">
                <a:tc vMerge="1">
                  <a:txBody>
                    <a:bodyPr/>
                    <a:lstStyle/>
                    <a:p>
                      <a:endParaRPr lang="en-US"/>
                    </a:p>
                  </a:txBody>
                  <a:tcPr/>
                </a:tc>
                <a:tc>
                  <a:txBody>
                    <a:bodyPr/>
                    <a:lstStyle/>
                    <a:p>
                      <a:pPr algn="ctr" fontAlgn="b"/>
                      <a:r>
                        <a:rPr lang="en-CH" sz="800" u="none" strike="noStrike">
                          <a:effectLst/>
                        </a:rPr>
                        <a:t>13</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GSI</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a:effectLst/>
                        </a:rPr>
                        <a:t>GSI HELMHOLTZZENTRUM FUR SCHWERIONENFORSCHUNG GMBH</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DE</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501722181"/>
                  </a:ext>
                </a:extLst>
              </a:tr>
              <a:tr h="138863">
                <a:tc vMerge="1">
                  <a:txBody>
                    <a:bodyPr/>
                    <a:lstStyle/>
                    <a:p>
                      <a:endParaRPr lang="en-US"/>
                    </a:p>
                  </a:txBody>
                  <a:tcPr/>
                </a:tc>
                <a:tc>
                  <a:txBody>
                    <a:bodyPr/>
                    <a:lstStyle/>
                    <a:p>
                      <a:pPr algn="ctr" fontAlgn="b"/>
                      <a:r>
                        <a:rPr lang="en-CH" sz="800" u="none" strike="noStrike">
                          <a:effectLst/>
                        </a:rPr>
                        <a:t>14</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IFIN-HH</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INSTITUTUL NATIONAL DE CERCETARE-DEZVOLTARE PENTRU FIZICA SI INGINERIE NUCLEARA-HORIA HULUBEI</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RO</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2339207913"/>
                  </a:ext>
                </a:extLst>
              </a:tr>
              <a:tr h="138863">
                <a:tc vMerge="1">
                  <a:txBody>
                    <a:bodyPr/>
                    <a:lstStyle/>
                    <a:p>
                      <a:endParaRPr lang="en-US"/>
                    </a:p>
                  </a:txBody>
                  <a:tcPr/>
                </a:tc>
                <a:tc>
                  <a:txBody>
                    <a:bodyPr/>
                    <a:lstStyle/>
                    <a:p>
                      <a:pPr algn="ctr" fontAlgn="b"/>
                      <a:r>
                        <a:rPr lang="en-CH" sz="800" u="none" strike="noStrike">
                          <a:effectLst/>
                        </a:rPr>
                        <a:t>15</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USE</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a:effectLst/>
                        </a:rPr>
                        <a:t>UNIVERSIDAD DE SEVILLA</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ES</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4288606225"/>
                  </a:ext>
                </a:extLst>
              </a:tr>
              <a:tr h="138863">
                <a:tc vMerge="1">
                  <a:txBody>
                    <a:bodyPr/>
                    <a:lstStyle/>
                    <a:p>
                      <a:endParaRPr lang="en-US"/>
                    </a:p>
                  </a:txBody>
                  <a:tcPr/>
                </a:tc>
                <a:tc>
                  <a:txBody>
                    <a:bodyPr/>
                    <a:lstStyle/>
                    <a:p>
                      <a:pPr algn="ctr" fontAlgn="b"/>
                      <a:r>
                        <a:rPr lang="en-CH" sz="800" u="none" strike="noStrike">
                          <a:effectLst/>
                        </a:rPr>
                        <a:t>16</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IST</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a:effectLst/>
                        </a:rPr>
                        <a:t>INSTITUTO SUPERIOR TECNICO</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PT</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4142642705"/>
                  </a:ext>
                </a:extLst>
              </a:tr>
              <a:tr h="138863">
                <a:tc vMerge="1">
                  <a:txBody>
                    <a:bodyPr/>
                    <a:lstStyle/>
                    <a:p>
                      <a:endParaRPr lang="en-US"/>
                    </a:p>
                  </a:txBody>
                  <a:tcPr/>
                </a:tc>
                <a:tc>
                  <a:txBody>
                    <a:bodyPr/>
                    <a:lstStyle/>
                    <a:p>
                      <a:pPr algn="ctr" fontAlgn="b"/>
                      <a:r>
                        <a:rPr lang="en-CH" sz="800" u="none" strike="noStrike">
                          <a:effectLst/>
                        </a:rPr>
                        <a:t>17</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err="1">
                          <a:effectLst/>
                        </a:rPr>
                        <a:t>Atomki</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a:effectLst/>
                        </a:rPr>
                        <a:t>ATOMMAGKUTATO INTEZET</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HU</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903206955"/>
                  </a:ext>
                </a:extLst>
              </a:tr>
              <a:tr h="138863">
                <a:tc vMerge="1">
                  <a:txBody>
                    <a:bodyPr/>
                    <a:lstStyle/>
                    <a:p>
                      <a:endParaRPr lang="en-US"/>
                    </a:p>
                  </a:txBody>
                  <a:tcPr/>
                </a:tc>
                <a:tc>
                  <a:txBody>
                    <a:bodyPr/>
                    <a:lstStyle/>
                    <a:p>
                      <a:pPr algn="ctr" fontAlgn="b"/>
                      <a:r>
                        <a:rPr lang="en-CH" sz="800" u="none" strike="noStrike">
                          <a:effectLst/>
                        </a:rPr>
                        <a:t>18</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JYU</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JYVASKYLAN YLIOPISTO</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FI</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2083863719"/>
                  </a:ext>
                </a:extLst>
              </a:tr>
              <a:tr h="138863">
                <a:tc vMerge="1">
                  <a:txBody>
                    <a:bodyPr/>
                    <a:lstStyle/>
                    <a:p>
                      <a:endParaRPr lang="en-US"/>
                    </a:p>
                  </a:txBody>
                  <a:tcPr/>
                </a:tc>
                <a:tc>
                  <a:txBody>
                    <a:bodyPr/>
                    <a:lstStyle/>
                    <a:p>
                      <a:pPr algn="ctr" fontAlgn="b"/>
                      <a:r>
                        <a:rPr lang="en-CH" sz="800" u="none" strike="noStrike">
                          <a:effectLst/>
                        </a:rPr>
                        <a:t>19</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UU</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UPPSALA UNIVERSITET</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SE</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1030955842"/>
                  </a:ext>
                </a:extLst>
              </a:tr>
              <a:tr h="138863">
                <a:tc vMerge="1">
                  <a:txBody>
                    <a:bodyPr/>
                    <a:lstStyle/>
                    <a:p>
                      <a:endParaRPr lang="en-US"/>
                    </a:p>
                  </a:txBody>
                  <a:tcPr/>
                </a:tc>
                <a:tc>
                  <a:txBody>
                    <a:bodyPr/>
                    <a:lstStyle/>
                    <a:p>
                      <a:pPr algn="ctr" fontAlgn="b"/>
                      <a:r>
                        <a:rPr lang="en-CH" sz="800" u="none" strike="noStrike">
                          <a:effectLst/>
                        </a:rPr>
                        <a:t>20</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CEA</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COMMISSARIAT A L ENERGIE ATOMIQUE ET AUX ENERGIES ALTERNATIVES</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FR</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3885227015"/>
                  </a:ext>
                </a:extLst>
              </a:tr>
              <a:tr h="138863">
                <a:tc vMerge="1">
                  <a:txBody>
                    <a:bodyPr/>
                    <a:lstStyle/>
                    <a:p>
                      <a:endParaRPr lang="en-US"/>
                    </a:p>
                  </a:txBody>
                  <a:tcPr/>
                </a:tc>
                <a:tc>
                  <a:txBody>
                    <a:bodyPr/>
                    <a:lstStyle/>
                    <a:p>
                      <a:pPr algn="ctr" fontAlgn="b"/>
                      <a:r>
                        <a:rPr lang="en-CH" sz="800" u="none" strike="noStrike">
                          <a:effectLst/>
                        </a:rPr>
                        <a:t>21</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KIT</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KARLSRUHER INSTITUT FUER TECHNOLOGIE</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DE</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1392651020"/>
                  </a:ext>
                </a:extLst>
              </a:tr>
              <a:tr h="138863">
                <a:tc vMerge="1">
                  <a:txBody>
                    <a:bodyPr/>
                    <a:lstStyle/>
                    <a:p>
                      <a:endParaRPr lang="en-US"/>
                    </a:p>
                  </a:txBody>
                  <a:tcPr/>
                </a:tc>
                <a:tc>
                  <a:txBody>
                    <a:bodyPr/>
                    <a:lstStyle/>
                    <a:p>
                      <a:pPr algn="ctr" fontAlgn="b"/>
                      <a:r>
                        <a:rPr lang="en-CH" sz="800" u="none" strike="noStrike">
                          <a:effectLst/>
                        </a:rPr>
                        <a:t>22</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UMCG</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ACADEMISCH ZIEKENHUIS GRONINGEN</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NL</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413143863"/>
                  </a:ext>
                </a:extLst>
              </a:tr>
              <a:tr h="138863">
                <a:tc vMerge="1">
                  <a:txBody>
                    <a:bodyPr/>
                    <a:lstStyle/>
                    <a:p>
                      <a:endParaRPr lang="en-US"/>
                    </a:p>
                  </a:txBody>
                  <a:tcPr/>
                </a:tc>
                <a:tc>
                  <a:txBody>
                    <a:bodyPr/>
                    <a:lstStyle/>
                    <a:p>
                      <a:pPr algn="ctr" fontAlgn="b"/>
                      <a:r>
                        <a:rPr lang="en-CH" sz="800" u="none" strike="noStrike">
                          <a:effectLst/>
                        </a:rPr>
                        <a:t>23</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INCT</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dirty="0">
                          <a:effectLst/>
                        </a:rPr>
                        <a:t>INSTYTUT CHEMII I TECHNIKI JADROWEJ</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PL</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1458683845"/>
                  </a:ext>
                </a:extLst>
              </a:tr>
              <a:tr h="138863">
                <a:tc vMerge="1">
                  <a:txBody>
                    <a:bodyPr/>
                    <a:lstStyle/>
                    <a:p>
                      <a:endParaRPr lang="en-US"/>
                    </a:p>
                  </a:txBody>
                  <a:tcPr/>
                </a:tc>
                <a:tc>
                  <a:txBody>
                    <a:bodyPr/>
                    <a:lstStyle/>
                    <a:p>
                      <a:pPr algn="ctr" fontAlgn="b"/>
                      <a:r>
                        <a:rPr lang="en-CH" sz="800" u="none" strike="noStrike">
                          <a:effectLst/>
                        </a:rPr>
                        <a:t>24</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CSIC</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a:effectLst/>
                        </a:rPr>
                        <a:t>AGENCIA ESTATAL CONSEJO SUPERIOR DE INVESTIGACIONES CIENTIFICAS</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a:effectLst/>
                        </a:rPr>
                        <a:t>ES</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2557386776"/>
                  </a:ext>
                </a:extLst>
              </a:tr>
              <a:tr h="147542">
                <a:tc vMerge="1">
                  <a:txBody>
                    <a:bodyPr/>
                    <a:lstStyle/>
                    <a:p>
                      <a:endParaRPr lang="en-US"/>
                    </a:p>
                  </a:txBody>
                  <a:tcPr/>
                </a:tc>
                <a:tc>
                  <a:txBody>
                    <a:bodyPr/>
                    <a:lstStyle/>
                    <a:p>
                      <a:pPr algn="ctr" fontAlgn="b"/>
                      <a:r>
                        <a:rPr lang="en-CH" sz="800" u="none" strike="noStrike">
                          <a:effectLst/>
                        </a:rPr>
                        <a:t>25</a:t>
                      </a:r>
                      <a:endParaRPr lang="en-CH"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UMIL</a:t>
                      </a:r>
                      <a:endParaRPr lang="en-GB" sz="800" b="1" i="0" u="none" strike="noStrike" dirty="0">
                        <a:effectLst/>
                        <a:latin typeface="Calibri" panose="020F0502020204030204" pitchFamily="34" charset="0"/>
                      </a:endParaRPr>
                    </a:p>
                  </a:txBody>
                  <a:tcPr marL="6509" marR="6509" marT="6509" marB="0" anchor="ctr">
                    <a:solidFill>
                      <a:schemeClr val="accent3">
                        <a:lumMod val="20000"/>
                        <a:lumOff val="80000"/>
                      </a:schemeClr>
                    </a:solidFill>
                  </a:tcPr>
                </a:tc>
                <a:tc>
                  <a:txBody>
                    <a:bodyPr/>
                    <a:lstStyle/>
                    <a:p>
                      <a:pPr algn="l" fontAlgn="b"/>
                      <a:r>
                        <a:rPr lang="en-GB" sz="800" u="none" strike="noStrike">
                          <a:effectLst/>
                        </a:rPr>
                        <a:t>UNIVERSITA DEGLI STUDI DI MILANO</a:t>
                      </a:r>
                      <a:endParaRPr lang="en-GB" sz="800" b="0" i="0" u="none" strike="noStrike">
                        <a:effectLst/>
                        <a:latin typeface="Calibri" panose="020F0502020204030204" pitchFamily="34" charset="0"/>
                      </a:endParaRPr>
                    </a:p>
                  </a:txBody>
                  <a:tcPr marL="6509" marR="6509" marT="6509" marB="0" anchor="b">
                    <a:solidFill>
                      <a:schemeClr val="accent3">
                        <a:lumMod val="20000"/>
                        <a:lumOff val="80000"/>
                      </a:schemeClr>
                    </a:solidFill>
                  </a:tcPr>
                </a:tc>
                <a:tc>
                  <a:txBody>
                    <a:bodyPr/>
                    <a:lstStyle/>
                    <a:p>
                      <a:pPr algn="ctr" fontAlgn="b"/>
                      <a:r>
                        <a:rPr lang="en-GB" sz="800" u="none" strike="noStrike" dirty="0">
                          <a:effectLst/>
                        </a:rPr>
                        <a:t>IT</a:t>
                      </a:r>
                      <a:endParaRPr lang="en-GB" sz="800" b="0" i="0" u="none" strike="noStrike" dirty="0">
                        <a:effectLst/>
                        <a:latin typeface="Calibri" panose="020F0502020204030204" pitchFamily="34" charset="0"/>
                      </a:endParaRPr>
                    </a:p>
                  </a:txBody>
                  <a:tcPr marL="6509" marR="6509" marT="6509" marB="0" anchor="b">
                    <a:solidFill>
                      <a:schemeClr val="accent3">
                        <a:lumMod val="20000"/>
                        <a:lumOff val="80000"/>
                      </a:schemeClr>
                    </a:solidFill>
                  </a:tcPr>
                </a:tc>
                <a:extLst>
                  <a:ext uri="{0D108BD9-81ED-4DB2-BD59-A6C34878D82A}">
                    <a16:rowId xmlns:a16="http://schemas.microsoft.com/office/drawing/2014/main" val="3313743893"/>
                  </a:ext>
                </a:extLst>
              </a:tr>
              <a:tr h="147542">
                <a:tc rowSpan="8">
                  <a:txBody>
                    <a:bodyPr/>
                    <a:lstStyle/>
                    <a:p>
                      <a:pPr algn="ctr" fontAlgn="ctr"/>
                      <a:r>
                        <a:rPr lang="en-GB" sz="1200" u="none" strike="noStrike" dirty="0">
                          <a:effectLst/>
                        </a:rPr>
                        <a:t>Associated Partners</a:t>
                      </a:r>
                      <a:endParaRPr lang="en-GB" sz="1200" b="0" i="0" u="none" strike="noStrike" dirty="0">
                        <a:solidFill>
                          <a:srgbClr val="0070C0"/>
                        </a:solidFill>
                        <a:effectLst/>
                        <a:latin typeface="Arial" panose="020B0604020202020204" pitchFamily="34" charset="0"/>
                      </a:endParaRPr>
                    </a:p>
                  </a:txBody>
                  <a:tcPr marL="6509" marR="6509" marT="6509" marB="0" vert="vert270" anchor="ctr">
                    <a:solidFill>
                      <a:schemeClr val="accent6">
                        <a:lumMod val="20000"/>
                        <a:lumOff val="80000"/>
                      </a:schemeClr>
                    </a:solidFill>
                  </a:tcPr>
                </a:tc>
                <a:tc>
                  <a:txBody>
                    <a:bodyPr/>
                    <a:lstStyle/>
                    <a:p>
                      <a:pPr algn="ctr" fontAlgn="b"/>
                      <a:r>
                        <a:rPr lang="en-CH" sz="800" u="none" strike="noStrike" dirty="0">
                          <a:effectLst/>
                        </a:rPr>
                        <a:t>26</a:t>
                      </a:r>
                      <a:endParaRPr lang="en-CH" sz="800" b="0" i="0" u="none" strike="noStrike" dirty="0">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effectLst/>
                        </a:rPr>
                        <a:t>PSI</a:t>
                      </a:r>
                      <a:endParaRPr lang="en-GB" sz="800" b="1" i="0" u="none" strike="noStrike" dirty="0">
                        <a:effectLst/>
                        <a:latin typeface="Calibri" panose="020F0502020204030204" pitchFamily="34" charset="0"/>
                      </a:endParaRPr>
                    </a:p>
                  </a:txBody>
                  <a:tcPr marL="6509" marR="6509" marT="6509" marB="0" anchor="ctr">
                    <a:solidFill>
                      <a:schemeClr val="accent6">
                        <a:lumMod val="20000"/>
                        <a:lumOff val="80000"/>
                      </a:schemeClr>
                    </a:solidFill>
                  </a:tcPr>
                </a:tc>
                <a:tc>
                  <a:txBody>
                    <a:bodyPr/>
                    <a:lstStyle/>
                    <a:p>
                      <a:pPr algn="l" fontAlgn="b"/>
                      <a:r>
                        <a:rPr lang="en-GB" sz="800" u="none" strike="noStrike">
                          <a:effectLst/>
                        </a:rPr>
                        <a:t>PAUL SHCERRER INSTITUT</a:t>
                      </a:r>
                      <a:endParaRPr lang="en-GB"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a:effectLst/>
                        </a:rPr>
                        <a:t>CH</a:t>
                      </a:r>
                      <a:endParaRPr lang="en-GB"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extLst>
                  <a:ext uri="{0D108BD9-81ED-4DB2-BD59-A6C34878D82A}">
                    <a16:rowId xmlns:a16="http://schemas.microsoft.com/office/drawing/2014/main" val="196874385"/>
                  </a:ext>
                </a:extLst>
              </a:tr>
              <a:tr h="138863">
                <a:tc vMerge="1">
                  <a:txBody>
                    <a:bodyPr/>
                    <a:lstStyle/>
                    <a:p>
                      <a:endParaRPr lang="en-US"/>
                    </a:p>
                  </a:txBody>
                  <a:tcPr/>
                </a:tc>
                <a:tc>
                  <a:txBody>
                    <a:bodyPr/>
                    <a:lstStyle/>
                    <a:p>
                      <a:pPr algn="ctr" fontAlgn="b"/>
                      <a:r>
                        <a:rPr lang="en-CH" sz="800" u="none" strike="noStrike">
                          <a:effectLst/>
                        </a:rPr>
                        <a:t>27</a:t>
                      </a:r>
                      <a:endParaRPr lang="en-CH"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effectLst/>
                        </a:rPr>
                        <a:t>RIKEN</a:t>
                      </a:r>
                      <a:endParaRPr lang="en-GB" sz="800" b="1" i="0" u="none" strike="noStrike" dirty="0">
                        <a:effectLst/>
                        <a:latin typeface="Calibri" panose="020F0502020204030204" pitchFamily="34" charset="0"/>
                      </a:endParaRPr>
                    </a:p>
                  </a:txBody>
                  <a:tcPr marL="6509" marR="6509" marT="6509" marB="0" anchor="ctr">
                    <a:solidFill>
                      <a:schemeClr val="accent6">
                        <a:lumMod val="20000"/>
                        <a:lumOff val="80000"/>
                      </a:schemeClr>
                    </a:solidFill>
                  </a:tcPr>
                </a:tc>
                <a:tc>
                  <a:txBody>
                    <a:bodyPr/>
                    <a:lstStyle/>
                    <a:p>
                      <a:pPr algn="l" fontAlgn="b"/>
                      <a:r>
                        <a:rPr lang="en-GB" sz="800" u="none" strike="noStrike">
                          <a:effectLst/>
                        </a:rPr>
                        <a:t>RIKEN THE INSTITUTE OF PHYSICAL AND CHEMICAL RESEARCH</a:t>
                      </a:r>
                      <a:endParaRPr lang="en-GB"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solidFill>
                            <a:srgbClr val="FF40FF"/>
                          </a:solidFill>
                          <a:effectLst/>
                        </a:rPr>
                        <a:t>JP</a:t>
                      </a:r>
                      <a:endParaRPr lang="en-GB" sz="800" b="0" i="0" u="none" strike="noStrike" dirty="0">
                        <a:solidFill>
                          <a:srgbClr val="FF40FF"/>
                        </a:solidFill>
                        <a:effectLst/>
                        <a:latin typeface="Calibri" panose="020F0502020204030204" pitchFamily="34" charset="0"/>
                      </a:endParaRPr>
                    </a:p>
                  </a:txBody>
                  <a:tcPr marL="6509" marR="6509" marT="6509" marB="0" anchor="b">
                    <a:solidFill>
                      <a:schemeClr val="accent6">
                        <a:lumMod val="20000"/>
                        <a:lumOff val="80000"/>
                      </a:schemeClr>
                    </a:solidFill>
                  </a:tcPr>
                </a:tc>
                <a:extLst>
                  <a:ext uri="{0D108BD9-81ED-4DB2-BD59-A6C34878D82A}">
                    <a16:rowId xmlns:a16="http://schemas.microsoft.com/office/drawing/2014/main" val="2577254284"/>
                  </a:ext>
                </a:extLst>
              </a:tr>
              <a:tr h="138863">
                <a:tc vMerge="1">
                  <a:txBody>
                    <a:bodyPr/>
                    <a:lstStyle/>
                    <a:p>
                      <a:endParaRPr lang="en-US"/>
                    </a:p>
                  </a:txBody>
                  <a:tcPr/>
                </a:tc>
                <a:tc>
                  <a:txBody>
                    <a:bodyPr/>
                    <a:lstStyle/>
                    <a:p>
                      <a:pPr algn="ctr" fontAlgn="b"/>
                      <a:r>
                        <a:rPr lang="en-CH" sz="800" u="none" strike="noStrike">
                          <a:effectLst/>
                        </a:rPr>
                        <a:t>28</a:t>
                      </a:r>
                      <a:endParaRPr lang="en-CH"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effectLst/>
                        </a:rPr>
                        <a:t>MSU</a:t>
                      </a:r>
                      <a:endParaRPr lang="en-GB" sz="800" b="1" i="0" u="none" strike="noStrike" dirty="0">
                        <a:effectLst/>
                        <a:latin typeface="Calibri" panose="020F0502020204030204" pitchFamily="34" charset="0"/>
                      </a:endParaRPr>
                    </a:p>
                  </a:txBody>
                  <a:tcPr marL="6509" marR="6509" marT="6509" marB="0" anchor="ctr">
                    <a:solidFill>
                      <a:schemeClr val="accent6">
                        <a:lumMod val="20000"/>
                        <a:lumOff val="80000"/>
                      </a:schemeClr>
                    </a:solidFill>
                  </a:tcPr>
                </a:tc>
                <a:tc>
                  <a:txBody>
                    <a:bodyPr/>
                    <a:lstStyle/>
                    <a:p>
                      <a:pPr algn="l" fontAlgn="b"/>
                      <a:r>
                        <a:rPr lang="en-GB" sz="800" u="none" strike="noStrike">
                          <a:effectLst/>
                        </a:rPr>
                        <a:t>MICHIGAN STATE UNIVERSITY</a:t>
                      </a:r>
                      <a:endParaRPr lang="en-GB"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solidFill>
                            <a:srgbClr val="FF40FF"/>
                          </a:solidFill>
                          <a:effectLst/>
                        </a:rPr>
                        <a:t>US</a:t>
                      </a:r>
                      <a:endParaRPr lang="en-GB" sz="800" b="0" i="0" u="none" strike="noStrike" dirty="0">
                        <a:solidFill>
                          <a:srgbClr val="FF40FF"/>
                        </a:solidFill>
                        <a:effectLst/>
                        <a:latin typeface="Calibri" panose="020F0502020204030204" pitchFamily="34" charset="0"/>
                      </a:endParaRPr>
                    </a:p>
                  </a:txBody>
                  <a:tcPr marL="6509" marR="6509" marT="6509" marB="0" anchor="b">
                    <a:solidFill>
                      <a:schemeClr val="accent6">
                        <a:lumMod val="20000"/>
                        <a:lumOff val="80000"/>
                      </a:schemeClr>
                    </a:solidFill>
                  </a:tcPr>
                </a:tc>
                <a:extLst>
                  <a:ext uri="{0D108BD9-81ED-4DB2-BD59-A6C34878D82A}">
                    <a16:rowId xmlns:a16="http://schemas.microsoft.com/office/drawing/2014/main" val="3180889084"/>
                  </a:ext>
                </a:extLst>
              </a:tr>
              <a:tr h="138863">
                <a:tc vMerge="1">
                  <a:txBody>
                    <a:bodyPr/>
                    <a:lstStyle/>
                    <a:p>
                      <a:endParaRPr lang="en-US"/>
                    </a:p>
                  </a:txBody>
                  <a:tcPr/>
                </a:tc>
                <a:tc>
                  <a:txBody>
                    <a:bodyPr/>
                    <a:lstStyle/>
                    <a:p>
                      <a:pPr algn="ctr" fontAlgn="b"/>
                      <a:r>
                        <a:rPr lang="en-CH" sz="800" u="none" strike="noStrike">
                          <a:effectLst/>
                        </a:rPr>
                        <a:t>29</a:t>
                      </a:r>
                      <a:endParaRPr lang="en-CH"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effectLst/>
                        </a:rPr>
                        <a:t>TUD</a:t>
                      </a:r>
                      <a:endParaRPr lang="en-GB" sz="800" b="1" i="0" u="none" strike="noStrike" dirty="0">
                        <a:effectLst/>
                        <a:latin typeface="Calibri" panose="020F0502020204030204" pitchFamily="34" charset="0"/>
                      </a:endParaRPr>
                    </a:p>
                  </a:txBody>
                  <a:tcPr marL="6509" marR="6509" marT="6509" marB="0" anchor="ctr">
                    <a:solidFill>
                      <a:schemeClr val="accent6">
                        <a:lumMod val="20000"/>
                        <a:lumOff val="80000"/>
                      </a:schemeClr>
                    </a:solidFill>
                  </a:tcPr>
                </a:tc>
                <a:tc>
                  <a:txBody>
                    <a:bodyPr/>
                    <a:lstStyle/>
                    <a:p>
                      <a:pPr algn="l" fontAlgn="b"/>
                      <a:r>
                        <a:rPr lang="en-GB" sz="800" u="none" strike="noStrike">
                          <a:effectLst/>
                        </a:rPr>
                        <a:t>TECHNISCHE UNIVERSITAET DRESDEN</a:t>
                      </a:r>
                      <a:endParaRPr lang="en-GB"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a:effectLst/>
                        </a:rPr>
                        <a:t>DE</a:t>
                      </a:r>
                      <a:endParaRPr lang="en-GB"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extLst>
                  <a:ext uri="{0D108BD9-81ED-4DB2-BD59-A6C34878D82A}">
                    <a16:rowId xmlns:a16="http://schemas.microsoft.com/office/drawing/2014/main" val="161344901"/>
                  </a:ext>
                </a:extLst>
              </a:tr>
              <a:tr h="138863">
                <a:tc vMerge="1">
                  <a:txBody>
                    <a:bodyPr/>
                    <a:lstStyle/>
                    <a:p>
                      <a:endParaRPr lang="en-US"/>
                    </a:p>
                  </a:txBody>
                  <a:tcPr/>
                </a:tc>
                <a:tc>
                  <a:txBody>
                    <a:bodyPr/>
                    <a:lstStyle/>
                    <a:p>
                      <a:pPr algn="ctr" fontAlgn="b"/>
                      <a:r>
                        <a:rPr lang="en-CH" sz="800" u="none" strike="noStrike">
                          <a:effectLst/>
                        </a:rPr>
                        <a:t>30</a:t>
                      </a:r>
                      <a:endParaRPr lang="en-CH"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effectLst/>
                        </a:rPr>
                        <a:t>LIP</a:t>
                      </a:r>
                      <a:endParaRPr lang="en-GB" sz="800" b="1" i="0" u="none" strike="noStrike" dirty="0">
                        <a:effectLst/>
                        <a:latin typeface="Calibri" panose="020F0502020204030204" pitchFamily="34" charset="0"/>
                      </a:endParaRPr>
                    </a:p>
                  </a:txBody>
                  <a:tcPr marL="6509" marR="6509" marT="6509" marB="0" anchor="ctr">
                    <a:solidFill>
                      <a:schemeClr val="accent6">
                        <a:lumMod val="20000"/>
                        <a:lumOff val="80000"/>
                      </a:schemeClr>
                    </a:solidFill>
                  </a:tcPr>
                </a:tc>
                <a:tc>
                  <a:txBody>
                    <a:bodyPr/>
                    <a:lstStyle/>
                    <a:p>
                      <a:pPr algn="l" fontAlgn="b"/>
                      <a:r>
                        <a:rPr lang="en-GB" sz="800" u="none" strike="noStrike">
                          <a:effectLst/>
                        </a:rPr>
                        <a:t>LABORATORIO DE INSTRUMENTACAO E FISICA EXPERIMENTAL DE PARTICULAS LIP</a:t>
                      </a:r>
                      <a:endParaRPr lang="en-GB"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a:effectLst/>
                        </a:rPr>
                        <a:t>PT</a:t>
                      </a:r>
                      <a:endParaRPr lang="en-GB"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extLst>
                  <a:ext uri="{0D108BD9-81ED-4DB2-BD59-A6C34878D82A}">
                    <a16:rowId xmlns:a16="http://schemas.microsoft.com/office/drawing/2014/main" val="201882465"/>
                  </a:ext>
                </a:extLst>
              </a:tr>
              <a:tr h="138863">
                <a:tc vMerge="1">
                  <a:txBody>
                    <a:bodyPr/>
                    <a:lstStyle/>
                    <a:p>
                      <a:endParaRPr lang="en-US"/>
                    </a:p>
                  </a:txBody>
                  <a:tcPr/>
                </a:tc>
                <a:tc>
                  <a:txBody>
                    <a:bodyPr/>
                    <a:lstStyle/>
                    <a:p>
                      <a:pPr algn="ctr" fontAlgn="b"/>
                      <a:r>
                        <a:rPr lang="en-CH" sz="800" u="none" strike="noStrike">
                          <a:effectLst/>
                        </a:rPr>
                        <a:t>31</a:t>
                      </a:r>
                      <a:endParaRPr lang="en-CH"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effectLst/>
                        </a:rPr>
                        <a:t>ENEA</a:t>
                      </a:r>
                      <a:endParaRPr lang="en-GB" sz="800" b="1" i="0" u="none" strike="noStrike" dirty="0">
                        <a:effectLst/>
                        <a:latin typeface="Calibri" panose="020F0502020204030204" pitchFamily="34" charset="0"/>
                      </a:endParaRPr>
                    </a:p>
                  </a:txBody>
                  <a:tcPr marL="6509" marR="6509" marT="6509" marB="0" anchor="ctr">
                    <a:solidFill>
                      <a:schemeClr val="accent6">
                        <a:lumMod val="20000"/>
                        <a:lumOff val="80000"/>
                      </a:schemeClr>
                    </a:solidFill>
                  </a:tcPr>
                </a:tc>
                <a:tc>
                  <a:txBody>
                    <a:bodyPr/>
                    <a:lstStyle/>
                    <a:p>
                      <a:pPr algn="l" fontAlgn="b"/>
                      <a:r>
                        <a:rPr lang="en-GB" sz="800" u="none" strike="noStrike">
                          <a:effectLst/>
                        </a:rPr>
                        <a:t>AGENZIA NATIONALE PER LE NUOVE TECNOLOGIE, L'ENERGIA E LO SVILLUPPO ECONOMICO SOSTENIBILE</a:t>
                      </a:r>
                      <a:endParaRPr lang="en-GB"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effectLst/>
                        </a:rPr>
                        <a:t>IT</a:t>
                      </a:r>
                      <a:endParaRPr lang="en-GB" sz="800" b="0" i="0" u="none" strike="noStrike" dirty="0">
                        <a:effectLst/>
                        <a:latin typeface="Calibri" panose="020F0502020204030204" pitchFamily="34" charset="0"/>
                      </a:endParaRPr>
                    </a:p>
                  </a:txBody>
                  <a:tcPr marL="6509" marR="6509" marT="6509" marB="0" anchor="b">
                    <a:solidFill>
                      <a:schemeClr val="accent6">
                        <a:lumMod val="20000"/>
                        <a:lumOff val="80000"/>
                      </a:schemeClr>
                    </a:solidFill>
                  </a:tcPr>
                </a:tc>
                <a:extLst>
                  <a:ext uri="{0D108BD9-81ED-4DB2-BD59-A6C34878D82A}">
                    <a16:rowId xmlns:a16="http://schemas.microsoft.com/office/drawing/2014/main" val="617322093"/>
                  </a:ext>
                </a:extLst>
              </a:tr>
              <a:tr h="138863">
                <a:tc vMerge="1">
                  <a:txBody>
                    <a:bodyPr/>
                    <a:lstStyle/>
                    <a:p>
                      <a:endParaRPr lang="en-US"/>
                    </a:p>
                  </a:txBody>
                  <a:tcPr/>
                </a:tc>
                <a:tc>
                  <a:txBody>
                    <a:bodyPr/>
                    <a:lstStyle/>
                    <a:p>
                      <a:pPr algn="ctr" fontAlgn="b"/>
                      <a:r>
                        <a:rPr lang="en-CH" sz="800" u="none" strike="noStrike">
                          <a:effectLst/>
                        </a:rPr>
                        <a:t>32</a:t>
                      </a:r>
                      <a:endParaRPr lang="en-CH"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err="1">
                          <a:effectLst/>
                        </a:rPr>
                        <a:t>UoB</a:t>
                      </a:r>
                      <a:endParaRPr lang="en-GB" sz="800" b="1" i="0" u="none" strike="noStrike" dirty="0">
                        <a:effectLst/>
                        <a:latin typeface="Calibri" panose="020F0502020204030204" pitchFamily="34" charset="0"/>
                      </a:endParaRPr>
                    </a:p>
                  </a:txBody>
                  <a:tcPr marL="6509" marR="6509" marT="6509" marB="0" anchor="ctr">
                    <a:solidFill>
                      <a:schemeClr val="accent6">
                        <a:lumMod val="20000"/>
                        <a:lumOff val="80000"/>
                      </a:schemeClr>
                    </a:solidFill>
                  </a:tcPr>
                </a:tc>
                <a:tc>
                  <a:txBody>
                    <a:bodyPr/>
                    <a:lstStyle/>
                    <a:p>
                      <a:pPr algn="l" fontAlgn="b"/>
                      <a:r>
                        <a:rPr lang="en-GB" sz="800" u="none" strike="noStrike">
                          <a:effectLst/>
                        </a:rPr>
                        <a:t>THE UNIVERSITY OF BIRMINGHAM</a:t>
                      </a:r>
                      <a:endParaRPr lang="en-GB"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effectLst/>
                        </a:rPr>
                        <a:t>UK</a:t>
                      </a:r>
                      <a:endParaRPr lang="en-GB" sz="800" b="0" i="0" u="none" strike="noStrike" dirty="0">
                        <a:effectLst/>
                        <a:latin typeface="Calibri" panose="020F0502020204030204" pitchFamily="34" charset="0"/>
                      </a:endParaRPr>
                    </a:p>
                  </a:txBody>
                  <a:tcPr marL="6509" marR="6509" marT="6509" marB="0" anchor="b">
                    <a:solidFill>
                      <a:schemeClr val="accent6">
                        <a:lumMod val="20000"/>
                        <a:lumOff val="80000"/>
                      </a:schemeClr>
                    </a:solidFill>
                  </a:tcPr>
                </a:tc>
                <a:extLst>
                  <a:ext uri="{0D108BD9-81ED-4DB2-BD59-A6C34878D82A}">
                    <a16:rowId xmlns:a16="http://schemas.microsoft.com/office/drawing/2014/main" val="3708074950"/>
                  </a:ext>
                </a:extLst>
              </a:tr>
              <a:tr h="147542">
                <a:tc vMerge="1">
                  <a:txBody>
                    <a:bodyPr/>
                    <a:lstStyle/>
                    <a:p>
                      <a:endParaRPr lang="en-US"/>
                    </a:p>
                  </a:txBody>
                  <a:tcPr/>
                </a:tc>
                <a:tc>
                  <a:txBody>
                    <a:bodyPr/>
                    <a:lstStyle/>
                    <a:p>
                      <a:pPr algn="ctr" fontAlgn="b"/>
                      <a:r>
                        <a:rPr lang="en-CH" sz="800" u="none" strike="noStrike">
                          <a:effectLst/>
                        </a:rPr>
                        <a:t>33</a:t>
                      </a:r>
                      <a:endParaRPr lang="en-CH"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effectLst/>
                        </a:rPr>
                        <a:t>UKRI</a:t>
                      </a:r>
                      <a:endParaRPr lang="en-GB" sz="800" b="1" i="0" u="none" strike="noStrike" dirty="0">
                        <a:effectLst/>
                        <a:latin typeface="Calibri" panose="020F0502020204030204" pitchFamily="34" charset="0"/>
                      </a:endParaRPr>
                    </a:p>
                  </a:txBody>
                  <a:tcPr marL="6509" marR="6509" marT="6509" marB="0" anchor="ctr">
                    <a:solidFill>
                      <a:schemeClr val="accent6">
                        <a:lumMod val="20000"/>
                        <a:lumOff val="80000"/>
                      </a:schemeClr>
                    </a:solidFill>
                  </a:tcPr>
                </a:tc>
                <a:tc>
                  <a:txBody>
                    <a:bodyPr/>
                    <a:lstStyle/>
                    <a:p>
                      <a:pPr algn="l" fontAlgn="b"/>
                      <a:r>
                        <a:rPr lang="en-GB" sz="800" u="none" strike="noStrike">
                          <a:effectLst/>
                        </a:rPr>
                        <a:t>UNITED KINGDOM RESEARCH AND INNOVATION</a:t>
                      </a:r>
                      <a:endParaRPr lang="en-GB" sz="800" b="0" i="0" u="none" strike="noStrike">
                        <a:effectLst/>
                        <a:latin typeface="Calibri" panose="020F0502020204030204" pitchFamily="34" charset="0"/>
                      </a:endParaRPr>
                    </a:p>
                  </a:txBody>
                  <a:tcPr marL="6509" marR="6509" marT="6509" marB="0" anchor="b">
                    <a:solidFill>
                      <a:schemeClr val="accent6">
                        <a:lumMod val="20000"/>
                        <a:lumOff val="80000"/>
                      </a:schemeClr>
                    </a:solidFill>
                  </a:tcPr>
                </a:tc>
                <a:tc>
                  <a:txBody>
                    <a:bodyPr/>
                    <a:lstStyle/>
                    <a:p>
                      <a:pPr algn="ctr" fontAlgn="b"/>
                      <a:r>
                        <a:rPr lang="en-GB" sz="800" u="none" strike="noStrike" dirty="0">
                          <a:effectLst/>
                        </a:rPr>
                        <a:t>UK</a:t>
                      </a:r>
                      <a:endParaRPr lang="en-GB" sz="800" b="0" i="0" u="none" strike="noStrike" dirty="0">
                        <a:effectLst/>
                        <a:latin typeface="Calibri" panose="020F0502020204030204" pitchFamily="34" charset="0"/>
                      </a:endParaRPr>
                    </a:p>
                  </a:txBody>
                  <a:tcPr marL="6509" marR="6509" marT="6509" marB="0" anchor="b">
                    <a:solidFill>
                      <a:schemeClr val="accent6">
                        <a:lumMod val="20000"/>
                        <a:lumOff val="80000"/>
                      </a:schemeClr>
                    </a:solidFill>
                  </a:tcPr>
                </a:tc>
                <a:extLst>
                  <a:ext uri="{0D108BD9-81ED-4DB2-BD59-A6C34878D82A}">
                    <a16:rowId xmlns:a16="http://schemas.microsoft.com/office/drawing/2014/main" val="1172493324"/>
                  </a:ext>
                </a:extLst>
              </a:tr>
            </a:tbl>
          </a:graphicData>
        </a:graphic>
      </p:graphicFrame>
    </p:spTree>
    <p:extLst>
      <p:ext uri="{BB962C8B-B14F-4D97-AF65-F5344CB8AC3E}">
        <p14:creationId xmlns:p14="http://schemas.microsoft.com/office/powerpoint/2010/main" val="820067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C57D41-6C13-3943-AB1A-EB5FB25CFCFC}"/>
              </a:ext>
            </a:extLst>
          </p:cNvPr>
          <p:cNvSpPr>
            <a:spLocks noGrp="1"/>
          </p:cNvSpPr>
          <p:nvPr>
            <p:ph type="dt" sz="half" idx="10"/>
          </p:nvPr>
        </p:nvSpPr>
        <p:spPr/>
        <p:txBody>
          <a:bodyPr/>
          <a:lstStyle/>
          <a:p>
            <a:r>
              <a:rPr lang="de-CH"/>
              <a:t>EURO-LABS-WP3 Meeting, 05.09.2022</a:t>
            </a:r>
            <a:endParaRPr lang="en-US" dirty="0"/>
          </a:p>
        </p:txBody>
      </p:sp>
      <p:sp>
        <p:nvSpPr>
          <p:cNvPr id="6" name="Slide Number Placeholder 5">
            <a:extLst>
              <a:ext uri="{FF2B5EF4-FFF2-40B4-BE49-F238E27FC236}">
                <a16:creationId xmlns:a16="http://schemas.microsoft.com/office/drawing/2014/main" id="{0171742E-C0C1-504A-8BF0-83EE2C619380}"/>
              </a:ext>
            </a:extLst>
          </p:cNvPr>
          <p:cNvSpPr>
            <a:spLocks noGrp="1"/>
          </p:cNvSpPr>
          <p:nvPr>
            <p:ph type="sldNum" sz="quarter" idx="12"/>
          </p:nvPr>
        </p:nvSpPr>
        <p:spPr/>
        <p:txBody>
          <a:bodyPr/>
          <a:lstStyle/>
          <a:p>
            <a:fld id="{36B5EA5A-BC32-A742-B11B-8E7414D5B535}" type="slidenum">
              <a:rPr lang="en-US" smtClean="0"/>
              <a:pPr/>
              <a:t>4</a:t>
            </a:fld>
            <a:endParaRPr lang="en-US" dirty="0"/>
          </a:p>
        </p:txBody>
      </p:sp>
      <p:sp>
        <p:nvSpPr>
          <p:cNvPr id="12" name="TextBox 11">
            <a:extLst>
              <a:ext uri="{FF2B5EF4-FFF2-40B4-BE49-F238E27FC236}">
                <a16:creationId xmlns:a16="http://schemas.microsoft.com/office/drawing/2014/main" id="{836A83D3-ABDE-A74D-83A0-D8D89E3F9BA6}"/>
              </a:ext>
            </a:extLst>
          </p:cNvPr>
          <p:cNvSpPr txBox="1"/>
          <p:nvPr/>
        </p:nvSpPr>
        <p:spPr>
          <a:xfrm>
            <a:off x="1179443" y="4426226"/>
            <a:ext cx="65" cy="276999"/>
          </a:xfrm>
          <a:prstGeom prst="rect">
            <a:avLst/>
          </a:prstGeom>
          <a:noFill/>
        </p:spPr>
        <p:txBody>
          <a:bodyPr wrap="none" lIns="0" tIns="0" rIns="0" bIns="0" rtlCol="0">
            <a:spAutoFit/>
          </a:bodyPr>
          <a:lstStyle/>
          <a:p>
            <a:pPr algn="l"/>
            <a:endParaRPr lang="el-GR" dirty="0"/>
          </a:p>
        </p:txBody>
      </p:sp>
      <p:grpSp>
        <p:nvGrpSpPr>
          <p:cNvPr id="6148" name="Group 6147">
            <a:extLst>
              <a:ext uri="{FF2B5EF4-FFF2-40B4-BE49-F238E27FC236}">
                <a16:creationId xmlns:a16="http://schemas.microsoft.com/office/drawing/2014/main" id="{CF30FDF5-EB07-C341-893B-7E7962557DFE}"/>
              </a:ext>
            </a:extLst>
          </p:cNvPr>
          <p:cNvGrpSpPr/>
          <p:nvPr/>
        </p:nvGrpSpPr>
        <p:grpSpPr>
          <a:xfrm>
            <a:off x="5231904" y="980728"/>
            <a:ext cx="1944216" cy="1800204"/>
            <a:chOff x="6528048" y="620688"/>
            <a:chExt cx="1944216" cy="1800204"/>
          </a:xfrm>
        </p:grpSpPr>
        <p:pic>
          <p:nvPicPr>
            <p:cNvPr id="39" name="Picture 38" descr="A person standing in a factory&#10;&#10;Description automatically generated with medium confidence">
              <a:extLst>
                <a:ext uri="{FF2B5EF4-FFF2-40B4-BE49-F238E27FC236}">
                  <a16:creationId xmlns:a16="http://schemas.microsoft.com/office/drawing/2014/main" id="{8502CBB2-B7DF-7A43-8BCC-42BD97C3CA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600156" y="620688"/>
              <a:ext cx="1800000" cy="1800000"/>
            </a:xfrm>
            <a:prstGeom prst="chord">
              <a:avLst>
                <a:gd name="adj1" fmla="val 8289536"/>
                <a:gd name="adj2" fmla="val 2538703"/>
              </a:avLst>
            </a:prstGeom>
            <a:ln w="63500">
              <a:solidFill>
                <a:schemeClr val="tx1">
                  <a:lumMod val="75000"/>
                </a:schemeClr>
              </a:solidFill>
            </a:ln>
          </p:spPr>
        </p:pic>
        <p:sp>
          <p:nvSpPr>
            <p:cNvPr id="7" name="Rounded Rectangle 6">
              <a:extLst>
                <a:ext uri="{FF2B5EF4-FFF2-40B4-BE49-F238E27FC236}">
                  <a16:creationId xmlns:a16="http://schemas.microsoft.com/office/drawing/2014/main" id="{4F0E1EE9-A6D2-7943-AE34-E018E378058A}"/>
                </a:ext>
              </a:extLst>
            </p:cNvPr>
            <p:cNvSpPr/>
            <p:nvPr/>
          </p:nvSpPr>
          <p:spPr>
            <a:xfrm>
              <a:off x="6528048" y="1988840"/>
              <a:ext cx="1944216" cy="4320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small" dirty="0"/>
                <a:t>N. </a:t>
              </a:r>
              <a:r>
                <a:rPr lang="en-US" sz="1400" b="1" cap="small" dirty="0" err="1"/>
                <a:t>Alahari</a:t>
              </a:r>
              <a:endParaRPr lang="en-US" sz="1400" b="1" cap="small" dirty="0"/>
            </a:p>
            <a:p>
              <a:pPr algn="ctr"/>
              <a:r>
                <a:rPr lang="en-US" sz="1400" dirty="0">
                  <a:solidFill>
                    <a:srgbClr val="FFC000"/>
                  </a:solidFill>
                </a:rPr>
                <a:t>GANIL</a:t>
              </a:r>
              <a:endParaRPr lang="el-GR" sz="1400" dirty="0">
                <a:solidFill>
                  <a:srgbClr val="FFC000"/>
                </a:solidFill>
              </a:endParaRPr>
            </a:p>
          </p:txBody>
        </p:sp>
      </p:grpSp>
      <p:pic>
        <p:nvPicPr>
          <p:cNvPr id="37" name="Picture 36" descr="Text, logo&#10;&#10;Description automatically generated">
            <a:extLst>
              <a:ext uri="{FF2B5EF4-FFF2-40B4-BE49-F238E27FC236}">
                <a16:creationId xmlns:a16="http://schemas.microsoft.com/office/drawing/2014/main" id="{BA8A8A83-EE4F-144D-B06C-D137DFD6BA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5480" y="1700808"/>
            <a:ext cx="2354000" cy="1154687"/>
          </a:xfrm>
          <a:prstGeom prst="rect">
            <a:avLst/>
          </a:prstGeom>
        </p:spPr>
      </p:pic>
      <p:cxnSp>
        <p:nvCxnSpPr>
          <p:cNvPr id="41" name="Elbow Connector 40">
            <a:extLst>
              <a:ext uri="{FF2B5EF4-FFF2-40B4-BE49-F238E27FC236}">
                <a16:creationId xmlns:a16="http://schemas.microsoft.com/office/drawing/2014/main" id="{D7073ADB-3F79-4B49-A0D5-4DB47F996851}"/>
              </a:ext>
            </a:extLst>
          </p:cNvPr>
          <p:cNvCxnSpPr>
            <a:cxnSpLocks/>
            <a:stCxn id="7" idx="2"/>
            <a:endCxn id="29" idx="0"/>
          </p:cNvCxnSpPr>
          <p:nvPr/>
        </p:nvCxnSpPr>
        <p:spPr>
          <a:xfrm rot="5400000">
            <a:off x="4511826" y="3537014"/>
            <a:ext cx="2448268" cy="936104"/>
          </a:xfrm>
          <a:prstGeom prst="bentConnector3">
            <a:avLst>
              <a:gd name="adj1" fmla="val 19781"/>
            </a:avLst>
          </a:prstGeom>
          <a:ln w="12700"/>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259EFB8E-0C0F-A541-9AD8-9A6D6C37A003}"/>
              </a:ext>
            </a:extLst>
          </p:cNvPr>
          <p:cNvCxnSpPr>
            <a:cxnSpLocks/>
            <a:stCxn id="7" idx="2"/>
            <a:endCxn id="70" idx="0"/>
          </p:cNvCxnSpPr>
          <p:nvPr/>
        </p:nvCxnSpPr>
        <p:spPr>
          <a:xfrm rot="5400000">
            <a:off x="2927596" y="2456840"/>
            <a:ext cx="2952324" cy="3600508"/>
          </a:xfrm>
          <a:prstGeom prst="bentConnector3">
            <a:avLst>
              <a:gd name="adj1" fmla="val 16516"/>
            </a:avLst>
          </a:prstGeom>
          <a:ln w="12700"/>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8BA7E0F9-7B19-3446-A032-4C707ED5FCD6}"/>
              </a:ext>
            </a:extLst>
          </p:cNvPr>
          <p:cNvSpPr>
            <a:spLocks noGrp="1"/>
          </p:cNvSpPr>
          <p:nvPr>
            <p:ph type="title"/>
          </p:nvPr>
        </p:nvSpPr>
        <p:spPr>
          <a:xfrm>
            <a:off x="479376" y="353124"/>
            <a:ext cx="11376643" cy="1065742"/>
          </a:xfrm>
        </p:spPr>
        <p:txBody>
          <a:bodyPr/>
          <a:lstStyle/>
          <a:p>
            <a:r>
              <a:rPr lang="en-US" dirty="0"/>
              <a:t>EURO-LABS Consortium</a:t>
            </a:r>
            <a:br>
              <a:rPr lang="en-US" dirty="0"/>
            </a:br>
            <a:r>
              <a:rPr lang="en-GB" i="1" dirty="0">
                <a:solidFill>
                  <a:schemeClr val="accent6">
                    <a:lumMod val="60000"/>
                    <a:lumOff val="40000"/>
                  </a:schemeClr>
                </a:solidFill>
              </a:rPr>
              <a:t>Management Team</a:t>
            </a:r>
            <a:endParaRPr lang="el-GR" dirty="0"/>
          </a:p>
        </p:txBody>
      </p:sp>
      <p:sp>
        <p:nvSpPr>
          <p:cNvPr id="14" name="Footer Placeholder 13">
            <a:extLst>
              <a:ext uri="{FF2B5EF4-FFF2-40B4-BE49-F238E27FC236}">
                <a16:creationId xmlns:a16="http://schemas.microsoft.com/office/drawing/2014/main" id="{FDF6C185-900D-074A-8821-F9EC832EBD36}"/>
              </a:ext>
            </a:extLst>
          </p:cNvPr>
          <p:cNvSpPr>
            <a:spLocks noGrp="1"/>
          </p:cNvSpPr>
          <p:nvPr>
            <p:ph type="ftr" sz="quarter" idx="11"/>
          </p:nvPr>
        </p:nvSpPr>
        <p:spPr/>
        <p:txBody>
          <a:bodyPr/>
          <a:lstStyle/>
          <a:p>
            <a:r>
              <a:rPr lang="en-US"/>
              <a:t>i.efthymiopoulos, CERN </a:t>
            </a:r>
            <a:endParaRPr lang="en-US" dirty="0"/>
          </a:p>
        </p:txBody>
      </p:sp>
      <p:grpSp>
        <p:nvGrpSpPr>
          <p:cNvPr id="6153" name="Group 6152">
            <a:extLst>
              <a:ext uri="{FF2B5EF4-FFF2-40B4-BE49-F238E27FC236}">
                <a16:creationId xmlns:a16="http://schemas.microsoft.com/office/drawing/2014/main" id="{4B8DDC72-A757-DC4C-A198-757E9A48C951}"/>
              </a:ext>
            </a:extLst>
          </p:cNvPr>
          <p:cNvGrpSpPr/>
          <p:nvPr/>
        </p:nvGrpSpPr>
        <p:grpSpPr>
          <a:xfrm>
            <a:off x="1631504" y="4293096"/>
            <a:ext cx="1944000" cy="1872160"/>
            <a:chOff x="4583832" y="3861048"/>
            <a:chExt cx="1944000" cy="1872160"/>
          </a:xfrm>
        </p:grpSpPr>
        <p:pic>
          <p:nvPicPr>
            <p:cNvPr id="61" name="Picture 2" descr="Adam Maj (@adammaj) | Twitter">
              <a:extLst>
                <a:ext uri="{FF2B5EF4-FFF2-40B4-BE49-F238E27FC236}">
                  <a16:creationId xmlns:a16="http://schemas.microsoft.com/office/drawing/2014/main" id="{133C69DF-7B43-A445-A109-38D9A2E2236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55832" y="3861048"/>
              <a:ext cx="1800000" cy="1800000"/>
            </a:xfrm>
            <a:prstGeom prst="chord">
              <a:avLst>
                <a:gd name="adj1" fmla="val 8146220"/>
                <a:gd name="adj2" fmla="val 2698908"/>
              </a:avLst>
            </a:prstGeom>
            <a:noFill/>
            <a:ln w="63500">
              <a:solidFill>
                <a:schemeClr val="tx1">
                  <a:lumMod val="75000"/>
                </a:schemeClr>
              </a:solidFill>
            </a:ln>
            <a:extLst>
              <a:ext uri="{909E8E84-426E-40DD-AFC4-6F175D3DCCD1}">
                <a14:hiddenFill xmlns:a14="http://schemas.microsoft.com/office/drawing/2010/main">
                  <a:solidFill>
                    <a:srgbClr val="FFFFFF"/>
                  </a:solidFill>
                </a14:hiddenFill>
              </a:ext>
            </a:extLst>
          </p:spPr>
        </p:pic>
        <p:sp>
          <p:nvSpPr>
            <p:cNvPr id="70" name="Rounded Rectangle 69">
              <a:extLst>
                <a:ext uri="{FF2B5EF4-FFF2-40B4-BE49-F238E27FC236}">
                  <a16:creationId xmlns:a16="http://schemas.microsoft.com/office/drawing/2014/main" id="{8616EADF-8279-8544-AEAD-E69D90BE1EED}"/>
                </a:ext>
              </a:extLst>
            </p:cNvPr>
            <p:cNvSpPr/>
            <p:nvPr/>
          </p:nvSpPr>
          <p:spPr>
            <a:xfrm>
              <a:off x="4583832" y="5301208"/>
              <a:ext cx="1944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small" dirty="0"/>
                <a:t>A. Maj</a:t>
              </a:r>
            </a:p>
            <a:p>
              <a:pPr algn="ctr"/>
              <a:r>
                <a:rPr lang="en-US" sz="1400" dirty="0">
                  <a:solidFill>
                    <a:srgbClr val="FFC000"/>
                  </a:solidFill>
                </a:rPr>
                <a:t>IFJ</a:t>
              </a:r>
              <a:endParaRPr lang="el-GR" sz="1400" dirty="0">
                <a:solidFill>
                  <a:srgbClr val="FFC000"/>
                </a:solidFill>
              </a:endParaRPr>
            </a:p>
          </p:txBody>
        </p:sp>
      </p:grpSp>
      <p:grpSp>
        <p:nvGrpSpPr>
          <p:cNvPr id="6157" name="Group 6156">
            <a:extLst>
              <a:ext uri="{FF2B5EF4-FFF2-40B4-BE49-F238E27FC236}">
                <a16:creationId xmlns:a16="http://schemas.microsoft.com/office/drawing/2014/main" id="{DEDAD4C2-23DF-1741-B72E-0C1A91024B01}"/>
              </a:ext>
            </a:extLst>
          </p:cNvPr>
          <p:cNvGrpSpPr/>
          <p:nvPr/>
        </p:nvGrpSpPr>
        <p:grpSpPr>
          <a:xfrm>
            <a:off x="8184232" y="1340768"/>
            <a:ext cx="1944000" cy="1872160"/>
            <a:chOff x="8544272" y="548680"/>
            <a:chExt cx="1944000" cy="1872160"/>
          </a:xfrm>
        </p:grpSpPr>
        <p:pic>
          <p:nvPicPr>
            <p:cNvPr id="59" name="Picture 2" descr="Paolo Giacomelli - Top Italian Scientist in Experimental HEP">
              <a:extLst>
                <a:ext uri="{FF2B5EF4-FFF2-40B4-BE49-F238E27FC236}">
                  <a16:creationId xmlns:a16="http://schemas.microsoft.com/office/drawing/2014/main" id="{68D43EC8-1F34-D944-BA62-11C1CCE6257C}"/>
                </a:ext>
              </a:extLst>
            </p:cNvPr>
            <p:cNvPicPr preferRelativeResize="0">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8616272" y="548680"/>
              <a:ext cx="1800000" cy="1800000"/>
            </a:xfrm>
            <a:prstGeom prst="chord">
              <a:avLst>
                <a:gd name="adj1" fmla="val 8115564"/>
                <a:gd name="adj2" fmla="val 2658988"/>
              </a:avLst>
            </a:prstGeom>
            <a:noFill/>
            <a:ln w="63500">
              <a:solidFill>
                <a:schemeClr val="tx1">
                  <a:lumMod val="75000"/>
                </a:schemeClr>
              </a:solidFill>
            </a:ln>
            <a:extLst>
              <a:ext uri="{909E8E84-426E-40DD-AFC4-6F175D3DCCD1}">
                <a14:hiddenFill xmlns:a14="http://schemas.microsoft.com/office/drawing/2010/main">
                  <a:solidFill>
                    <a:srgbClr val="FFFFFF"/>
                  </a:solidFill>
                </a14:hiddenFill>
              </a:ext>
            </a:extLst>
          </p:spPr>
        </p:pic>
        <p:sp>
          <p:nvSpPr>
            <p:cNvPr id="71" name="Rounded Rectangle 70">
              <a:extLst>
                <a:ext uri="{FF2B5EF4-FFF2-40B4-BE49-F238E27FC236}">
                  <a16:creationId xmlns:a16="http://schemas.microsoft.com/office/drawing/2014/main" id="{74C3FA11-5800-8A49-BDCC-87DB9D9B8A87}"/>
                </a:ext>
              </a:extLst>
            </p:cNvPr>
            <p:cNvSpPr/>
            <p:nvPr/>
          </p:nvSpPr>
          <p:spPr>
            <a:xfrm>
              <a:off x="8544272" y="1988840"/>
              <a:ext cx="1944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small" dirty="0"/>
                <a:t>P. </a:t>
              </a:r>
              <a:r>
                <a:rPr lang="en-US" sz="1400" b="1" cap="small" dirty="0" err="1"/>
                <a:t>Giacomelli</a:t>
              </a:r>
              <a:endParaRPr lang="en-US" sz="1400" b="1" cap="small" dirty="0"/>
            </a:p>
            <a:p>
              <a:pPr algn="ctr"/>
              <a:r>
                <a:rPr lang="en-US" sz="1400" dirty="0">
                  <a:solidFill>
                    <a:srgbClr val="FFC000"/>
                  </a:solidFill>
                </a:rPr>
                <a:t>INFN-BO</a:t>
              </a:r>
              <a:endParaRPr lang="el-GR" sz="1400" dirty="0">
                <a:solidFill>
                  <a:srgbClr val="FFC000"/>
                </a:solidFill>
              </a:endParaRPr>
            </a:p>
          </p:txBody>
        </p:sp>
      </p:grpSp>
      <p:cxnSp>
        <p:nvCxnSpPr>
          <p:cNvPr id="83" name="Elbow Connector 82">
            <a:extLst>
              <a:ext uri="{FF2B5EF4-FFF2-40B4-BE49-F238E27FC236}">
                <a16:creationId xmlns:a16="http://schemas.microsoft.com/office/drawing/2014/main" id="{D09838EA-1209-FC44-B779-585DB8553FA1}"/>
              </a:ext>
            </a:extLst>
          </p:cNvPr>
          <p:cNvCxnSpPr>
            <a:cxnSpLocks/>
            <a:stCxn id="7" idx="2"/>
            <a:endCxn id="22" idx="0"/>
          </p:cNvCxnSpPr>
          <p:nvPr/>
        </p:nvCxnSpPr>
        <p:spPr>
          <a:xfrm rot="5400000">
            <a:off x="2351532" y="1448728"/>
            <a:ext cx="2520276" cy="5184684"/>
          </a:xfrm>
          <a:prstGeom prst="bentConnector3">
            <a:avLst>
              <a:gd name="adj1" fmla="val 19275"/>
            </a:avLst>
          </a:prstGeom>
          <a:ln w="12700"/>
        </p:spPr>
        <p:style>
          <a:lnRef idx="1">
            <a:schemeClr val="accent1"/>
          </a:lnRef>
          <a:fillRef idx="0">
            <a:schemeClr val="accent1"/>
          </a:fillRef>
          <a:effectRef idx="0">
            <a:schemeClr val="accent1"/>
          </a:effectRef>
          <a:fontRef idx="minor">
            <a:schemeClr val="tx1"/>
          </a:fontRef>
        </p:style>
      </p:cxnSp>
      <p:grpSp>
        <p:nvGrpSpPr>
          <p:cNvPr id="6149" name="Group 6148">
            <a:extLst>
              <a:ext uri="{FF2B5EF4-FFF2-40B4-BE49-F238E27FC236}">
                <a16:creationId xmlns:a16="http://schemas.microsoft.com/office/drawing/2014/main" id="{5C699192-03C1-5046-92DE-C792DF67592E}"/>
              </a:ext>
            </a:extLst>
          </p:cNvPr>
          <p:cNvGrpSpPr/>
          <p:nvPr/>
        </p:nvGrpSpPr>
        <p:grpSpPr>
          <a:xfrm>
            <a:off x="47328" y="3933056"/>
            <a:ext cx="1944000" cy="1800152"/>
            <a:chOff x="6960096" y="2996952"/>
            <a:chExt cx="1944000" cy="1800152"/>
          </a:xfrm>
        </p:grpSpPr>
        <p:pic>
          <p:nvPicPr>
            <p:cNvPr id="6154" name="Picture 10">
              <a:extLst>
                <a:ext uri="{FF2B5EF4-FFF2-40B4-BE49-F238E27FC236}">
                  <a16:creationId xmlns:a16="http://schemas.microsoft.com/office/drawing/2014/main" id="{FDC1D46E-C6D6-2142-97EF-74062517CD41}"/>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7032096" y="2996952"/>
              <a:ext cx="1800000" cy="1800000"/>
            </a:xfrm>
            <a:prstGeom prst="chord">
              <a:avLst>
                <a:gd name="adj1" fmla="val 8291076"/>
                <a:gd name="adj2" fmla="val 2433701"/>
              </a:avLst>
            </a:prstGeom>
            <a:noFill/>
            <a:ln w="635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22" name="Rounded Rectangle 21">
              <a:extLst>
                <a:ext uri="{FF2B5EF4-FFF2-40B4-BE49-F238E27FC236}">
                  <a16:creationId xmlns:a16="http://schemas.microsoft.com/office/drawing/2014/main" id="{096D2419-653A-F04A-BE4F-C62394D870EF}"/>
                </a:ext>
              </a:extLst>
            </p:cNvPr>
            <p:cNvSpPr/>
            <p:nvPr/>
          </p:nvSpPr>
          <p:spPr>
            <a:xfrm>
              <a:off x="6960096" y="4365104"/>
              <a:ext cx="1944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small" dirty="0"/>
                <a:t>M. Colonna</a:t>
              </a:r>
            </a:p>
            <a:p>
              <a:pPr algn="ctr"/>
              <a:r>
                <a:rPr lang="en-US" sz="1400" dirty="0">
                  <a:solidFill>
                    <a:srgbClr val="FFC000"/>
                  </a:solidFill>
                </a:rPr>
                <a:t>INFN-LNS</a:t>
              </a:r>
              <a:endParaRPr lang="el-GR" sz="1400" dirty="0">
                <a:solidFill>
                  <a:srgbClr val="FFC000"/>
                </a:solidFill>
              </a:endParaRPr>
            </a:p>
          </p:txBody>
        </p:sp>
      </p:grpSp>
      <p:grpSp>
        <p:nvGrpSpPr>
          <p:cNvPr id="6155" name="Group 6154">
            <a:extLst>
              <a:ext uri="{FF2B5EF4-FFF2-40B4-BE49-F238E27FC236}">
                <a16:creationId xmlns:a16="http://schemas.microsoft.com/office/drawing/2014/main" id="{97DADC94-D974-054A-93A2-2070FE1E4ABE}"/>
              </a:ext>
            </a:extLst>
          </p:cNvPr>
          <p:cNvGrpSpPr/>
          <p:nvPr/>
        </p:nvGrpSpPr>
        <p:grpSpPr>
          <a:xfrm>
            <a:off x="4295800" y="3861048"/>
            <a:ext cx="1944216" cy="1800200"/>
            <a:chOff x="2351584" y="3861048"/>
            <a:chExt cx="1944216" cy="1800200"/>
          </a:xfrm>
        </p:grpSpPr>
        <p:pic>
          <p:nvPicPr>
            <p:cNvPr id="24" name="Picture 23" descr="A person taking a selfie&#10;&#10;Description automatically generated with medium confidence">
              <a:extLst>
                <a:ext uri="{FF2B5EF4-FFF2-40B4-BE49-F238E27FC236}">
                  <a16:creationId xmlns:a16="http://schemas.microsoft.com/office/drawing/2014/main" id="{F9E00697-45B6-304B-A65A-D78B2770C49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23692" y="3861048"/>
              <a:ext cx="1800000" cy="1800000"/>
            </a:xfrm>
            <a:prstGeom prst="chord">
              <a:avLst>
                <a:gd name="adj1" fmla="val 8129412"/>
                <a:gd name="adj2" fmla="val 2689380"/>
              </a:avLst>
            </a:prstGeom>
            <a:ln w="63500">
              <a:solidFill>
                <a:schemeClr val="accent1">
                  <a:shade val="50000"/>
                </a:schemeClr>
              </a:solidFill>
            </a:ln>
          </p:spPr>
        </p:pic>
        <p:sp>
          <p:nvSpPr>
            <p:cNvPr id="29" name="Rounded Rectangle 28">
              <a:extLst>
                <a:ext uri="{FF2B5EF4-FFF2-40B4-BE49-F238E27FC236}">
                  <a16:creationId xmlns:a16="http://schemas.microsoft.com/office/drawing/2014/main" id="{BBDCDB41-EDEE-BC4A-B806-7800CC5D8140}"/>
                </a:ext>
              </a:extLst>
            </p:cNvPr>
            <p:cNvSpPr/>
            <p:nvPr/>
          </p:nvSpPr>
          <p:spPr>
            <a:xfrm>
              <a:off x="2351584" y="5229200"/>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small" dirty="0"/>
                <a:t>I. Efthymiopoulos</a:t>
              </a:r>
            </a:p>
            <a:p>
              <a:pPr algn="ctr"/>
              <a:r>
                <a:rPr lang="en-US" sz="1400" dirty="0">
                  <a:solidFill>
                    <a:srgbClr val="FFC000"/>
                  </a:solidFill>
                </a:rPr>
                <a:t>CERN</a:t>
              </a:r>
              <a:endParaRPr lang="el-GR" sz="1400" dirty="0">
                <a:solidFill>
                  <a:srgbClr val="FFC000"/>
                </a:solidFill>
              </a:endParaRPr>
            </a:p>
          </p:txBody>
        </p:sp>
      </p:grpSp>
      <p:cxnSp>
        <p:nvCxnSpPr>
          <p:cNvPr id="90" name="Elbow Connector 89">
            <a:extLst>
              <a:ext uri="{FF2B5EF4-FFF2-40B4-BE49-F238E27FC236}">
                <a16:creationId xmlns:a16="http://schemas.microsoft.com/office/drawing/2014/main" id="{C5601415-0259-AC45-855C-9DF52E4BAB3E}"/>
              </a:ext>
            </a:extLst>
          </p:cNvPr>
          <p:cNvCxnSpPr>
            <a:cxnSpLocks/>
            <a:stCxn id="7" idx="2"/>
            <a:endCxn id="36" idx="0"/>
          </p:cNvCxnSpPr>
          <p:nvPr/>
        </p:nvCxnSpPr>
        <p:spPr>
          <a:xfrm rot="16200000" flipH="1">
            <a:off x="5771966" y="3212978"/>
            <a:ext cx="2448268" cy="1584176"/>
          </a:xfrm>
          <a:prstGeom prst="bentConnector3">
            <a:avLst>
              <a:gd name="adj1" fmla="val 19717"/>
            </a:avLst>
          </a:prstGeom>
          <a:ln w="12700"/>
        </p:spPr>
        <p:style>
          <a:lnRef idx="1">
            <a:schemeClr val="accent1"/>
          </a:lnRef>
          <a:fillRef idx="0">
            <a:schemeClr val="accent1"/>
          </a:fillRef>
          <a:effectRef idx="0">
            <a:schemeClr val="accent1"/>
          </a:effectRef>
          <a:fontRef idx="minor">
            <a:schemeClr val="tx1"/>
          </a:fontRef>
        </p:style>
      </p:cxnSp>
      <p:grpSp>
        <p:nvGrpSpPr>
          <p:cNvPr id="6152" name="Group 6151">
            <a:extLst>
              <a:ext uri="{FF2B5EF4-FFF2-40B4-BE49-F238E27FC236}">
                <a16:creationId xmlns:a16="http://schemas.microsoft.com/office/drawing/2014/main" id="{6D255C44-7E4E-4E4C-B3DC-D2A411BD4704}"/>
              </a:ext>
            </a:extLst>
          </p:cNvPr>
          <p:cNvGrpSpPr/>
          <p:nvPr/>
        </p:nvGrpSpPr>
        <p:grpSpPr>
          <a:xfrm>
            <a:off x="6816080" y="3861048"/>
            <a:ext cx="1944216" cy="1800200"/>
            <a:chOff x="6672064" y="3933056"/>
            <a:chExt cx="1944216" cy="1800200"/>
          </a:xfrm>
        </p:grpSpPr>
        <p:pic>
          <p:nvPicPr>
            <p:cNvPr id="6156" name="Picture 12" descr="Kandidat za Delovo osebnost leta: Marko Mikuž">
              <a:extLst>
                <a:ext uri="{FF2B5EF4-FFF2-40B4-BE49-F238E27FC236}">
                  <a16:creationId xmlns:a16="http://schemas.microsoft.com/office/drawing/2014/main" id="{BD3DEB3D-893C-564B-94DC-0DF680DDCB6A}"/>
                </a:ext>
              </a:extLst>
            </p:cNvPr>
            <p:cNvPicPr preferRelativeResize="0">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6744172" y="3933056"/>
              <a:ext cx="1800000" cy="1800000"/>
            </a:xfrm>
            <a:prstGeom prst="chord">
              <a:avLst>
                <a:gd name="adj1" fmla="val 8303038"/>
                <a:gd name="adj2" fmla="val 2530654"/>
              </a:avLst>
            </a:prstGeom>
            <a:noFill/>
            <a:ln w="635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36" name="Rounded Rectangle 35">
              <a:extLst>
                <a:ext uri="{FF2B5EF4-FFF2-40B4-BE49-F238E27FC236}">
                  <a16:creationId xmlns:a16="http://schemas.microsoft.com/office/drawing/2014/main" id="{5096A639-9D3D-8A40-9A39-A20EA04AAC5D}"/>
                </a:ext>
              </a:extLst>
            </p:cNvPr>
            <p:cNvSpPr/>
            <p:nvPr/>
          </p:nvSpPr>
          <p:spPr>
            <a:xfrm>
              <a:off x="6672064" y="5301208"/>
              <a:ext cx="1944216"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small" dirty="0"/>
                <a:t>M. </a:t>
              </a:r>
              <a:r>
                <a:rPr lang="en-US" sz="1400" b="1" cap="small" dirty="0" err="1"/>
                <a:t>Mikuz</a:t>
              </a:r>
              <a:endParaRPr lang="en-US" sz="1400" b="1" cap="small" dirty="0"/>
            </a:p>
            <a:p>
              <a:pPr algn="ctr"/>
              <a:r>
                <a:rPr lang="en-US" sz="1400" dirty="0">
                  <a:solidFill>
                    <a:srgbClr val="FFC000"/>
                  </a:solidFill>
                </a:rPr>
                <a:t>Univ. Ljubljana</a:t>
              </a:r>
              <a:endParaRPr lang="el-GR" sz="1400" dirty="0">
                <a:solidFill>
                  <a:srgbClr val="FFC000"/>
                </a:solidFill>
              </a:endParaRPr>
            </a:p>
          </p:txBody>
        </p:sp>
      </p:grpSp>
      <p:cxnSp>
        <p:nvCxnSpPr>
          <p:cNvPr id="100" name="Elbow Connector 99">
            <a:extLst>
              <a:ext uri="{FF2B5EF4-FFF2-40B4-BE49-F238E27FC236}">
                <a16:creationId xmlns:a16="http://schemas.microsoft.com/office/drawing/2014/main" id="{45E748A3-A116-C44D-9035-BA77686C7850}"/>
              </a:ext>
            </a:extLst>
          </p:cNvPr>
          <p:cNvCxnSpPr>
            <a:cxnSpLocks/>
            <a:stCxn id="7" idx="2"/>
            <a:endCxn id="72" idx="0"/>
          </p:cNvCxnSpPr>
          <p:nvPr/>
        </p:nvCxnSpPr>
        <p:spPr>
          <a:xfrm rot="16200000" flipH="1">
            <a:off x="7032052" y="1952892"/>
            <a:ext cx="2448268" cy="4104348"/>
          </a:xfrm>
          <a:prstGeom prst="bentConnector3">
            <a:avLst>
              <a:gd name="adj1" fmla="val 19717"/>
            </a:avLst>
          </a:prstGeom>
          <a:ln w="12700"/>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id="{8647C72A-D4ED-8844-A0B6-71F6E740CD95}"/>
              </a:ext>
            </a:extLst>
          </p:cNvPr>
          <p:cNvCxnSpPr>
            <a:cxnSpLocks/>
            <a:stCxn id="7" idx="2"/>
            <a:endCxn id="71" idx="1"/>
          </p:cNvCxnSpPr>
          <p:nvPr/>
        </p:nvCxnSpPr>
        <p:spPr>
          <a:xfrm rot="16200000" flipH="1">
            <a:off x="7086124" y="1898820"/>
            <a:ext cx="215996" cy="1980220"/>
          </a:xfrm>
          <a:prstGeom prst="bentConnector2">
            <a:avLst/>
          </a:prstGeom>
          <a:ln w="12700"/>
        </p:spPr>
        <p:style>
          <a:lnRef idx="1">
            <a:schemeClr val="accent1"/>
          </a:lnRef>
          <a:fillRef idx="0">
            <a:schemeClr val="accent1"/>
          </a:fillRef>
          <a:effectRef idx="0">
            <a:schemeClr val="accent1"/>
          </a:effectRef>
          <a:fontRef idx="minor">
            <a:schemeClr val="tx1"/>
          </a:fontRef>
        </p:style>
      </p:cxnSp>
      <p:grpSp>
        <p:nvGrpSpPr>
          <p:cNvPr id="6151" name="Group 6150">
            <a:extLst>
              <a:ext uri="{FF2B5EF4-FFF2-40B4-BE49-F238E27FC236}">
                <a16:creationId xmlns:a16="http://schemas.microsoft.com/office/drawing/2014/main" id="{5C67E570-290B-084E-8138-F965ED0B357D}"/>
              </a:ext>
            </a:extLst>
          </p:cNvPr>
          <p:cNvGrpSpPr/>
          <p:nvPr/>
        </p:nvGrpSpPr>
        <p:grpSpPr>
          <a:xfrm>
            <a:off x="9336360" y="3861048"/>
            <a:ext cx="1944000" cy="1800152"/>
            <a:chOff x="5519936" y="3429000"/>
            <a:chExt cx="1944000" cy="1800152"/>
          </a:xfrm>
        </p:grpSpPr>
        <p:pic>
          <p:nvPicPr>
            <p:cNvPr id="60" name="Picture 2" descr="Una investigadora del CSIC dirigirá una de las instalaciones del CERN">
              <a:extLst>
                <a:ext uri="{FF2B5EF4-FFF2-40B4-BE49-F238E27FC236}">
                  <a16:creationId xmlns:a16="http://schemas.microsoft.com/office/drawing/2014/main" id="{232AA6CD-146E-BD46-8D46-36BB71E5BADC}"/>
                </a:ext>
              </a:extLst>
            </p:cNvPr>
            <p:cNvPicPr preferRelativeResize="0">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591936" y="3429000"/>
              <a:ext cx="1800000" cy="1800000"/>
            </a:xfrm>
            <a:prstGeom prst="chord">
              <a:avLst>
                <a:gd name="adj1" fmla="val 8177724"/>
                <a:gd name="adj2" fmla="val 2627141"/>
              </a:avLst>
            </a:prstGeom>
            <a:noFill/>
            <a:ln w="63500">
              <a:solidFill>
                <a:schemeClr val="tx1">
                  <a:lumMod val="75000"/>
                </a:schemeClr>
              </a:solidFill>
            </a:ln>
            <a:extLst>
              <a:ext uri="{909E8E84-426E-40DD-AFC4-6F175D3DCCD1}">
                <a14:hiddenFill xmlns:a14="http://schemas.microsoft.com/office/drawing/2010/main">
                  <a:solidFill>
                    <a:srgbClr val="FFFFFF"/>
                  </a:solidFill>
                </a14:hiddenFill>
              </a:ext>
            </a:extLst>
          </p:spPr>
        </p:pic>
        <p:sp>
          <p:nvSpPr>
            <p:cNvPr id="72" name="Rounded Rectangle 71">
              <a:extLst>
                <a:ext uri="{FF2B5EF4-FFF2-40B4-BE49-F238E27FC236}">
                  <a16:creationId xmlns:a16="http://schemas.microsoft.com/office/drawing/2014/main" id="{99023417-7CBE-5C41-8CAF-D5B9D65FB5FA}"/>
                </a:ext>
              </a:extLst>
            </p:cNvPr>
            <p:cNvSpPr/>
            <p:nvPr/>
          </p:nvSpPr>
          <p:spPr>
            <a:xfrm>
              <a:off x="5519936" y="4797152"/>
              <a:ext cx="1944000" cy="43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cap="small" dirty="0"/>
                <a:t>M-J. Garcia </a:t>
              </a:r>
              <a:r>
                <a:rPr lang="en-US" sz="1400" b="1" cap="small" dirty="0" err="1"/>
                <a:t>Borge</a:t>
              </a:r>
              <a:endParaRPr lang="en-US" sz="1400" b="1" cap="small" dirty="0"/>
            </a:p>
            <a:p>
              <a:pPr algn="ctr"/>
              <a:r>
                <a:rPr lang="en-US" sz="1400" dirty="0">
                  <a:solidFill>
                    <a:srgbClr val="FFC000"/>
                  </a:solidFill>
                </a:rPr>
                <a:t>CSIC</a:t>
              </a:r>
              <a:endParaRPr lang="el-GR" sz="1400" dirty="0">
                <a:solidFill>
                  <a:srgbClr val="FFC000"/>
                </a:solidFill>
              </a:endParaRPr>
            </a:p>
          </p:txBody>
        </p:sp>
      </p:grpSp>
      <p:sp>
        <p:nvSpPr>
          <p:cNvPr id="110" name="TextBox 109">
            <a:extLst>
              <a:ext uri="{FF2B5EF4-FFF2-40B4-BE49-F238E27FC236}">
                <a16:creationId xmlns:a16="http://schemas.microsoft.com/office/drawing/2014/main" id="{EE027390-6366-F147-929D-35A7B84E6AD6}"/>
              </a:ext>
            </a:extLst>
          </p:cNvPr>
          <p:cNvSpPr txBox="1"/>
          <p:nvPr/>
        </p:nvSpPr>
        <p:spPr>
          <a:xfrm>
            <a:off x="839416" y="3429000"/>
            <a:ext cx="1599596" cy="257369"/>
          </a:xfrm>
          <a:prstGeom prst="rect">
            <a:avLst/>
          </a:prstGeom>
          <a:solidFill>
            <a:schemeClr val="bg1"/>
          </a:solidFill>
        </p:spPr>
        <p:txBody>
          <a:bodyPr wrap="none" lIns="36000" tIns="36000" rIns="36000" bIns="36000" rtlCol="0">
            <a:spAutoFit/>
          </a:bodyPr>
          <a:lstStyle/>
          <a:p>
            <a:pPr algn="l"/>
            <a:r>
              <a:rPr lang="en-US" sz="1200" b="1" i="1" dirty="0">
                <a:solidFill>
                  <a:srgbClr val="FF40FF"/>
                </a:solidFill>
                <a:latin typeface="Calibri Light" panose="020F0302020204030204" pitchFamily="34" charset="0"/>
                <a:cs typeface="Calibri Light" panose="020F0302020204030204" pitchFamily="34" charset="0"/>
              </a:rPr>
              <a:t>WP2 – Access for Physics</a:t>
            </a:r>
            <a:endParaRPr lang="el-GR" sz="1200" b="1" i="1" dirty="0">
              <a:solidFill>
                <a:srgbClr val="FF40FF"/>
              </a:solidFill>
              <a:latin typeface="Calibri Light" panose="020F0302020204030204" pitchFamily="34" charset="0"/>
              <a:cs typeface="Calibri Light" panose="020F0302020204030204" pitchFamily="34" charset="0"/>
            </a:endParaRPr>
          </a:p>
        </p:txBody>
      </p:sp>
      <p:sp>
        <p:nvSpPr>
          <p:cNvPr id="111" name="TextBox 110">
            <a:extLst>
              <a:ext uri="{FF2B5EF4-FFF2-40B4-BE49-F238E27FC236}">
                <a16:creationId xmlns:a16="http://schemas.microsoft.com/office/drawing/2014/main" id="{C65996B7-871F-7745-BC2F-AA4598114F2B}"/>
              </a:ext>
            </a:extLst>
          </p:cNvPr>
          <p:cNvSpPr txBox="1"/>
          <p:nvPr/>
        </p:nvSpPr>
        <p:spPr>
          <a:xfrm>
            <a:off x="4295800" y="3429000"/>
            <a:ext cx="1921030" cy="257369"/>
          </a:xfrm>
          <a:prstGeom prst="rect">
            <a:avLst/>
          </a:prstGeom>
          <a:solidFill>
            <a:schemeClr val="bg1"/>
          </a:solidFill>
        </p:spPr>
        <p:txBody>
          <a:bodyPr wrap="none" lIns="36000" tIns="36000" rIns="36000" bIns="36000" rtlCol="0">
            <a:spAutoFit/>
          </a:bodyPr>
          <a:lstStyle/>
          <a:p>
            <a:r>
              <a:rPr lang="en-US" sz="1200" b="1" i="1" dirty="0">
                <a:solidFill>
                  <a:srgbClr val="FF40FF"/>
                </a:solidFill>
                <a:latin typeface="Calibri Light" panose="020F0302020204030204" pitchFamily="34" charset="0"/>
                <a:cs typeface="Calibri Light" panose="020F0302020204030204" pitchFamily="34" charset="0"/>
              </a:rPr>
              <a:t>WP3 – Access for Accelerators</a:t>
            </a:r>
            <a:endParaRPr lang="el-GR" sz="1200" b="1" i="1" dirty="0">
              <a:solidFill>
                <a:srgbClr val="FF40FF"/>
              </a:solidFill>
              <a:latin typeface="Calibri Light" panose="020F0302020204030204" pitchFamily="34" charset="0"/>
              <a:cs typeface="Calibri Light" panose="020F0302020204030204" pitchFamily="34" charset="0"/>
            </a:endParaRPr>
          </a:p>
        </p:txBody>
      </p:sp>
      <p:sp>
        <p:nvSpPr>
          <p:cNvPr id="112" name="TextBox 111">
            <a:extLst>
              <a:ext uri="{FF2B5EF4-FFF2-40B4-BE49-F238E27FC236}">
                <a16:creationId xmlns:a16="http://schemas.microsoft.com/office/drawing/2014/main" id="{16DA6C9C-77A2-4141-90A2-E3EEABC62877}"/>
              </a:ext>
            </a:extLst>
          </p:cNvPr>
          <p:cNvSpPr txBox="1"/>
          <p:nvPr/>
        </p:nvSpPr>
        <p:spPr>
          <a:xfrm>
            <a:off x="6816080" y="3429000"/>
            <a:ext cx="1750406" cy="257369"/>
          </a:xfrm>
          <a:prstGeom prst="rect">
            <a:avLst/>
          </a:prstGeom>
          <a:solidFill>
            <a:schemeClr val="bg1"/>
          </a:solidFill>
        </p:spPr>
        <p:txBody>
          <a:bodyPr wrap="none" lIns="36000" tIns="36000" rIns="36000" bIns="36000" rtlCol="0">
            <a:spAutoFit/>
          </a:bodyPr>
          <a:lstStyle/>
          <a:p>
            <a:r>
              <a:rPr lang="en-US" sz="1200" b="1" i="1" dirty="0">
                <a:solidFill>
                  <a:srgbClr val="FF40FF"/>
                </a:solidFill>
                <a:latin typeface="Calibri Light" panose="020F0302020204030204" pitchFamily="34" charset="0"/>
                <a:cs typeface="Calibri Light" panose="020F0302020204030204" pitchFamily="34" charset="0"/>
              </a:rPr>
              <a:t>WP4 – Access for Detectors</a:t>
            </a:r>
            <a:endParaRPr lang="el-GR" sz="1200" b="1" i="1" dirty="0">
              <a:solidFill>
                <a:srgbClr val="FF40FF"/>
              </a:solidFill>
              <a:latin typeface="Calibri Light" panose="020F0302020204030204" pitchFamily="34" charset="0"/>
              <a:cs typeface="Calibri Light" panose="020F0302020204030204" pitchFamily="34" charset="0"/>
            </a:endParaRPr>
          </a:p>
        </p:txBody>
      </p:sp>
      <p:sp>
        <p:nvSpPr>
          <p:cNvPr id="113" name="TextBox 112">
            <a:extLst>
              <a:ext uri="{FF2B5EF4-FFF2-40B4-BE49-F238E27FC236}">
                <a16:creationId xmlns:a16="http://schemas.microsoft.com/office/drawing/2014/main" id="{1D353C00-3877-7748-B185-44F837AC7C69}"/>
              </a:ext>
            </a:extLst>
          </p:cNvPr>
          <p:cNvSpPr txBox="1"/>
          <p:nvPr/>
        </p:nvSpPr>
        <p:spPr>
          <a:xfrm>
            <a:off x="8976320" y="3429000"/>
            <a:ext cx="2644754" cy="257369"/>
          </a:xfrm>
          <a:prstGeom prst="rect">
            <a:avLst/>
          </a:prstGeom>
          <a:solidFill>
            <a:schemeClr val="bg1"/>
          </a:solidFill>
        </p:spPr>
        <p:txBody>
          <a:bodyPr wrap="none" lIns="36000" tIns="36000" rIns="36000" bIns="36000" rtlCol="0">
            <a:spAutoFit/>
          </a:bodyPr>
          <a:lstStyle/>
          <a:p>
            <a:r>
              <a:rPr lang="en-US" sz="1200" b="1" i="1" dirty="0">
                <a:solidFill>
                  <a:srgbClr val="FF40FF"/>
                </a:solidFill>
                <a:latin typeface="Calibri Light" panose="020F0302020204030204" pitchFamily="34" charset="0"/>
                <a:cs typeface="Calibri Light" panose="020F0302020204030204" pitchFamily="34" charset="0"/>
              </a:rPr>
              <a:t>WP5 – Open Diverse and Inclusive Science</a:t>
            </a:r>
            <a:endParaRPr lang="el-GR" sz="1200" b="1" i="1" dirty="0">
              <a:solidFill>
                <a:srgbClr val="FF40FF"/>
              </a:solidFill>
              <a:latin typeface="Calibri Light" panose="020F0302020204030204" pitchFamily="34" charset="0"/>
              <a:cs typeface="Calibri Light" panose="020F0302020204030204" pitchFamily="34" charset="0"/>
            </a:endParaRPr>
          </a:p>
        </p:txBody>
      </p:sp>
      <p:sp>
        <p:nvSpPr>
          <p:cNvPr id="114" name="TextBox 113">
            <a:extLst>
              <a:ext uri="{FF2B5EF4-FFF2-40B4-BE49-F238E27FC236}">
                <a16:creationId xmlns:a16="http://schemas.microsoft.com/office/drawing/2014/main" id="{29520282-A692-F04E-95A6-A76FC99F1E3A}"/>
              </a:ext>
            </a:extLst>
          </p:cNvPr>
          <p:cNvSpPr txBox="1"/>
          <p:nvPr/>
        </p:nvSpPr>
        <p:spPr>
          <a:xfrm>
            <a:off x="4727848" y="2780928"/>
            <a:ext cx="1390243" cy="257369"/>
          </a:xfrm>
          <a:prstGeom prst="rect">
            <a:avLst/>
          </a:prstGeom>
          <a:solidFill>
            <a:schemeClr val="bg1"/>
          </a:solidFill>
        </p:spPr>
        <p:txBody>
          <a:bodyPr wrap="none" lIns="36000" tIns="36000" rIns="36000" bIns="36000" rtlCol="0">
            <a:spAutoFit/>
          </a:bodyPr>
          <a:lstStyle/>
          <a:p>
            <a:pPr algn="l"/>
            <a:r>
              <a:rPr lang="en-US" sz="1200" b="1" i="1" dirty="0">
                <a:solidFill>
                  <a:srgbClr val="941100"/>
                </a:solidFill>
                <a:latin typeface="Calibri Light" panose="020F0302020204030204" pitchFamily="34" charset="0"/>
                <a:cs typeface="Calibri Light" panose="020F0302020204030204" pitchFamily="34" charset="0"/>
              </a:rPr>
              <a:t>Scientific Coordinator</a:t>
            </a:r>
            <a:endParaRPr lang="el-GR" sz="1200" b="1" i="1" dirty="0">
              <a:solidFill>
                <a:srgbClr val="941100"/>
              </a:solidFill>
              <a:latin typeface="Calibri Light" panose="020F0302020204030204" pitchFamily="34" charset="0"/>
              <a:cs typeface="Calibri Light" panose="020F0302020204030204" pitchFamily="34" charset="0"/>
            </a:endParaRPr>
          </a:p>
        </p:txBody>
      </p:sp>
      <p:sp>
        <p:nvSpPr>
          <p:cNvPr id="115" name="TextBox 114">
            <a:extLst>
              <a:ext uri="{FF2B5EF4-FFF2-40B4-BE49-F238E27FC236}">
                <a16:creationId xmlns:a16="http://schemas.microsoft.com/office/drawing/2014/main" id="{04A14105-8E72-F94E-9BE7-CFA51E17FAF8}"/>
              </a:ext>
            </a:extLst>
          </p:cNvPr>
          <p:cNvSpPr txBox="1"/>
          <p:nvPr/>
        </p:nvSpPr>
        <p:spPr>
          <a:xfrm>
            <a:off x="10272464" y="1916832"/>
            <a:ext cx="1501941" cy="257369"/>
          </a:xfrm>
          <a:prstGeom prst="rect">
            <a:avLst/>
          </a:prstGeom>
          <a:solidFill>
            <a:schemeClr val="bg1"/>
          </a:solidFill>
        </p:spPr>
        <p:txBody>
          <a:bodyPr wrap="none" lIns="36000" tIns="36000" rIns="36000" bIns="36000" rtlCol="0">
            <a:spAutoFit/>
          </a:bodyPr>
          <a:lstStyle/>
          <a:p>
            <a:pPr algn="l"/>
            <a:r>
              <a:rPr lang="en-US" sz="1200" b="1" i="1" dirty="0">
                <a:solidFill>
                  <a:srgbClr val="941100"/>
                </a:solidFill>
                <a:latin typeface="Calibri Light" panose="020F0302020204030204" pitchFamily="34" charset="0"/>
                <a:cs typeface="Calibri Light" panose="020F0302020204030204" pitchFamily="34" charset="0"/>
              </a:rPr>
              <a:t>Project Office Manager</a:t>
            </a:r>
            <a:endParaRPr lang="el-GR" sz="1200" b="1" i="1" dirty="0">
              <a:solidFill>
                <a:srgbClr val="941100"/>
              </a:solidFill>
              <a:latin typeface="Calibri Light" panose="020F0302020204030204" pitchFamily="34" charset="0"/>
              <a:cs typeface="Calibri Light" panose="020F0302020204030204" pitchFamily="34" charset="0"/>
            </a:endParaRPr>
          </a:p>
        </p:txBody>
      </p:sp>
      <p:sp>
        <p:nvSpPr>
          <p:cNvPr id="118" name="TextBox 117">
            <a:extLst>
              <a:ext uri="{FF2B5EF4-FFF2-40B4-BE49-F238E27FC236}">
                <a16:creationId xmlns:a16="http://schemas.microsoft.com/office/drawing/2014/main" id="{5FDC69D9-D9E7-DF40-AC78-C6D61433FC9B}"/>
              </a:ext>
            </a:extLst>
          </p:cNvPr>
          <p:cNvSpPr txBox="1"/>
          <p:nvPr/>
        </p:nvSpPr>
        <p:spPr>
          <a:xfrm>
            <a:off x="4295800" y="5661248"/>
            <a:ext cx="1866336" cy="257369"/>
          </a:xfrm>
          <a:prstGeom prst="rect">
            <a:avLst/>
          </a:prstGeom>
          <a:solidFill>
            <a:schemeClr val="bg1"/>
          </a:solidFill>
        </p:spPr>
        <p:txBody>
          <a:bodyPr wrap="none" lIns="36000" tIns="36000" rIns="36000" bIns="36000" rtlCol="0">
            <a:spAutoFit/>
          </a:bodyPr>
          <a:lstStyle/>
          <a:p>
            <a:pPr algn="l"/>
            <a:r>
              <a:rPr lang="en-US" sz="1200" b="1" i="1" dirty="0">
                <a:solidFill>
                  <a:srgbClr val="941100"/>
                </a:solidFill>
                <a:latin typeface="Calibri Light" panose="020F0302020204030204" pitchFamily="34" charset="0"/>
                <a:cs typeface="Calibri Light" panose="020F0302020204030204" pitchFamily="34" charset="0"/>
              </a:rPr>
              <a:t>Deputy Scientific Coordinator</a:t>
            </a:r>
            <a:endParaRPr lang="el-GR" sz="1200" b="1" i="1" dirty="0">
              <a:solidFill>
                <a:srgbClr val="941100"/>
              </a:solidFill>
              <a:latin typeface="Calibri Light" panose="020F0302020204030204" pitchFamily="34" charset="0"/>
              <a:cs typeface="Calibri Light" panose="020F0302020204030204" pitchFamily="34" charset="0"/>
            </a:endParaRPr>
          </a:p>
        </p:txBody>
      </p:sp>
      <p:sp>
        <p:nvSpPr>
          <p:cNvPr id="119" name="TextBox 118">
            <a:extLst>
              <a:ext uri="{FF2B5EF4-FFF2-40B4-BE49-F238E27FC236}">
                <a16:creationId xmlns:a16="http://schemas.microsoft.com/office/drawing/2014/main" id="{1728BEAF-EE9A-B64B-AED8-AF8969B36E15}"/>
              </a:ext>
            </a:extLst>
          </p:cNvPr>
          <p:cNvSpPr txBox="1"/>
          <p:nvPr/>
        </p:nvSpPr>
        <p:spPr>
          <a:xfrm>
            <a:off x="6816080" y="5661248"/>
            <a:ext cx="1866336" cy="257369"/>
          </a:xfrm>
          <a:prstGeom prst="rect">
            <a:avLst/>
          </a:prstGeom>
          <a:solidFill>
            <a:schemeClr val="bg1"/>
          </a:solidFill>
        </p:spPr>
        <p:txBody>
          <a:bodyPr wrap="none" lIns="36000" tIns="36000" rIns="36000" bIns="36000" rtlCol="0">
            <a:spAutoFit/>
          </a:bodyPr>
          <a:lstStyle/>
          <a:p>
            <a:pPr algn="l"/>
            <a:r>
              <a:rPr lang="en-US" sz="1200" b="1" i="1" dirty="0">
                <a:solidFill>
                  <a:srgbClr val="941100"/>
                </a:solidFill>
                <a:latin typeface="Calibri Light" panose="020F0302020204030204" pitchFamily="34" charset="0"/>
                <a:cs typeface="Calibri Light" panose="020F0302020204030204" pitchFamily="34" charset="0"/>
              </a:rPr>
              <a:t>Deputy Scientific Coordinator</a:t>
            </a:r>
            <a:endParaRPr lang="el-GR" sz="1200" b="1" i="1" dirty="0">
              <a:solidFill>
                <a:srgbClr val="941100"/>
              </a:solidFill>
              <a:latin typeface="Calibri Light" panose="020F0302020204030204" pitchFamily="34" charset="0"/>
              <a:cs typeface="Calibri Light" panose="020F0302020204030204" pitchFamily="34" charset="0"/>
            </a:endParaRPr>
          </a:p>
        </p:txBody>
      </p:sp>
      <p:sp>
        <p:nvSpPr>
          <p:cNvPr id="120" name="TextBox 119">
            <a:extLst>
              <a:ext uri="{FF2B5EF4-FFF2-40B4-BE49-F238E27FC236}">
                <a16:creationId xmlns:a16="http://schemas.microsoft.com/office/drawing/2014/main" id="{A483DEDE-1C33-A746-9980-89A9FE065E7E}"/>
              </a:ext>
            </a:extLst>
          </p:cNvPr>
          <p:cNvSpPr txBox="1"/>
          <p:nvPr/>
        </p:nvSpPr>
        <p:spPr>
          <a:xfrm>
            <a:off x="119336" y="5733256"/>
            <a:ext cx="1152128" cy="442035"/>
          </a:xfrm>
          <a:prstGeom prst="rect">
            <a:avLst/>
          </a:prstGeom>
          <a:solidFill>
            <a:schemeClr val="bg1"/>
          </a:solidFill>
        </p:spPr>
        <p:txBody>
          <a:bodyPr wrap="square" lIns="36000" tIns="36000" rIns="36000" bIns="36000" rtlCol="0">
            <a:spAutoFit/>
          </a:bodyPr>
          <a:lstStyle/>
          <a:p>
            <a:pPr algn="l"/>
            <a:r>
              <a:rPr lang="en-US" sz="1200" b="1" i="1" dirty="0">
                <a:solidFill>
                  <a:srgbClr val="941100"/>
                </a:solidFill>
                <a:latin typeface="Calibri Light" panose="020F0302020204030204" pitchFamily="34" charset="0"/>
                <a:cs typeface="Calibri Light" panose="020F0302020204030204" pitchFamily="34" charset="0"/>
              </a:rPr>
              <a:t>Deputy Scientific Coordinator</a:t>
            </a:r>
            <a:endParaRPr lang="el-GR" sz="1200" b="1" i="1" dirty="0">
              <a:solidFill>
                <a:srgbClr val="941100"/>
              </a:solidFill>
              <a:latin typeface="Calibri Light" panose="020F0302020204030204" pitchFamily="34" charset="0"/>
              <a:cs typeface="Calibri Light" panose="020F0302020204030204" pitchFamily="34" charset="0"/>
            </a:endParaRPr>
          </a:p>
        </p:txBody>
      </p:sp>
      <p:pic>
        <p:nvPicPr>
          <p:cNvPr id="44" name="Picture 4" descr="Istituto nazionale di fisica nucleare — Wikipédia">
            <a:extLst>
              <a:ext uri="{FF2B5EF4-FFF2-40B4-BE49-F238E27FC236}">
                <a16:creationId xmlns:a16="http://schemas.microsoft.com/office/drawing/2014/main" id="{E0BFDB08-E550-AA4C-AFF5-C28A3445BC72}"/>
              </a:ext>
            </a:extLst>
          </p:cNvPr>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0272464" y="1268760"/>
            <a:ext cx="1219913" cy="61767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France - Wikipedia">
            <a:extLst>
              <a:ext uri="{FF2B5EF4-FFF2-40B4-BE49-F238E27FC236}">
                <a16:creationId xmlns:a16="http://schemas.microsoft.com/office/drawing/2014/main" id="{F636DD23-0E3D-4849-8CFB-A4E431F6B673}"/>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744072" y="2492896"/>
            <a:ext cx="360040" cy="24089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9DF2F9C6-185B-B745-88C7-C7D9AC5ADE6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768408" y="2996952"/>
            <a:ext cx="288032" cy="185704"/>
          </a:xfrm>
          <a:prstGeom prst="rect">
            <a:avLst/>
          </a:prstGeom>
          <a:ln>
            <a:solidFill>
              <a:schemeClr val="bg1"/>
            </a:solidFill>
          </a:ln>
        </p:spPr>
      </p:pic>
      <p:pic>
        <p:nvPicPr>
          <p:cNvPr id="47" name="Picture 8" descr="Flag of Slovenia">
            <a:extLst>
              <a:ext uri="{FF2B5EF4-FFF2-40B4-BE49-F238E27FC236}">
                <a16:creationId xmlns:a16="http://schemas.microsoft.com/office/drawing/2014/main" id="{5DDBA7F1-6BC3-734E-A55D-A9B1F58E166D}"/>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400256" y="5301208"/>
            <a:ext cx="267337" cy="27174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0" name="Picture 8" descr="cern">
            <a:extLst>
              <a:ext uri="{FF2B5EF4-FFF2-40B4-BE49-F238E27FC236}">
                <a16:creationId xmlns:a16="http://schemas.microsoft.com/office/drawing/2014/main" id="{21A46AAB-8FBB-A349-A09A-D0F967A2D7FA}"/>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5951984" y="5445224"/>
            <a:ext cx="194160" cy="18989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flag patch Spain">
            <a:extLst>
              <a:ext uri="{FF2B5EF4-FFF2-40B4-BE49-F238E27FC236}">
                <a16:creationId xmlns:a16="http://schemas.microsoft.com/office/drawing/2014/main" id="{CC81AF1F-A73E-FE4B-8D53-626DD4D5C7A9}"/>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10848528" y="5445224"/>
            <a:ext cx="288032" cy="19802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52" name="Picture 6" descr="Poland Flag Wallpapers - Top Free Poland Flag Backgrounds - WallpaperAccess">
            <a:extLst>
              <a:ext uri="{FF2B5EF4-FFF2-40B4-BE49-F238E27FC236}">
                <a16:creationId xmlns:a16="http://schemas.microsoft.com/office/drawing/2014/main" id="{64A788D2-2951-D244-A583-F21E97E50DF9}"/>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3071664" y="5949280"/>
            <a:ext cx="348086" cy="17404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C8FD5A-9625-DD66-1FC9-C3BFA7CFE3FF}"/>
              </a:ext>
            </a:extLst>
          </p:cNvPr>
          <p:cNvSpPr txBox="1"/>
          <p:nvPr/>
        </p:nvSpPr>
        <p:spPr>
          <a:xfrm>
            <a:off x="10272464" y="2204864"/>
            <a:ext cx="1728192" cy="461665"/>
          </a:xfrm>
          <a:prstGeom prst="rect">
            <a:avLst/>
          </a:prstGeom>
          <a:noFill/>
        </p:spPr>
        <p:txBody>
          <a:bodyPr wrap="square" lIns="0" tIns="0" rIns="0" bIns="0" rtlCol="0">
            <a:spAutoFit/>
          </a:bodyPr>
          <a:lstStyle/>
          <a:p>
            <a:pPr algn="ctr"/>
            <a:r>
              <a:rPr lang="en-US" sz="1000" i="1" dirty="0"/>
              <a:t>The Project Office will be organized by </a:t>
            </a:r>
            <a:r>
              <a:rPr lang="en-US" sz="1000" b="1" i="1" dirty="0"/>
              <a:t>INFN Bologna </a:t>
            </a:r>
            <a:r>
              <a:rPr lang="en-US" sz="1000" i="1" dirty="0"/>
              <a:t>with the collaboration of </a:t>
            </a:r>
            <a:r>
              <a:rPr lang="en-US" sz="1000" b="1" i="1" dirty="0"/>
              <a:t>CERN</a:t>
            </a:r>
          </a:p>
        </p:txBody>
      </p:sp>
    </p:spTree>
    <p:extLst>
      <p:ext uri="{BB962C8B-B14F-4D97-AF65-F5344CB8AC3E}">
        <p14:creationId xmlns:p14="http://schemas.microsoft.com/office/powerpoint/2010/main" val="1076785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logo&#10;&#10;Description automatically generated">
            <a:extLst>
              <a:ext uri="{FF2B5EF4-FFF2-40B4-BE49-F238E27FC236}">
                <a16:creationId xmlns:a16="http://schemas.microsoft.com/office/drawing/2014/main" id="{ADEE7E74-667C-7044-A375-1B94EF7480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7887" y="332656"/>
            <a:ext cx="2160240" cy="1059644"/>
          </a:xfrm>
          <a:prstGeom prst="rect">
            <a:avLst/>
          </a:prstGeom>
          <a:effectLst/>
        </p:spPr>
      </p:pic>
      <p:sp>
        <p:nvSpPr>
          <p:cNvPr id="10" name="Snip Diagonal Corner of Rectangle 9">
            <a:extLst>
              <a:ext uri="{FF2B5EF4-FFF2-40B4-BE49-F238E27FC236}">
                <a16:creationId xmlns:a16="http://schemas.microsoft.com/office/drawing/2014/main" id="{86F1BD27-4C22-AB41-A513-40504AE5B526}"/>
              </a:ext>
            </a:extLst>
          </p:cNvPr>
          <p:cNvSpPr/>
          <p:nvPr/>
        </p:nvSpPr>
        <p:spPr>
          <a:xfrm>
            <a:off x="2981962" y="2204864"/>
            <a:ext cx="1835999" cy="720000"/>
          </a:xfrm>
          <a:prstGeom prst="snip2DiagRect">
            <a:avLst>
              <a:gd name="adj1" fmla="val 25818"/>
              <a:gd name="adj2" fmla="val 24067"/>
            </a:avLst>
          </a:prstGeom>
          <a:solidFill>
            <a:srgbClr val="94165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600" b="1" dirty="0"/>
              <a:t>WP2</a:t>
            </a:r>
          </a:p>
          <a:p>
            <a:pPr algn="ctr"/>
            <a:r>
              <a:rPr lang="en-US" sz="1400" dirty="0"/>
              <a:t>Access to RI for Physics</a:t>
            </a:r>
            <a:endParaRPr lang="el-GR" sz="1400" dirty="0"/>
          </a:p>
        </p:txBody>
      </p:sp>
      <p:sp>
        <p:nvSpPr>
          <p:cNvPr id="11" name="Snip Diagonal Corner of Rectangle 10">
            <a:extLst>
              <a:ext uri="{FF2B5EF4-FFF2-40B4-BE49-F238E27FC236}">
                <a16:creationId xmlns:a16="http://schemas.microsoft.com/office/drawing/2014/main" id="{69F446AA-10E6-384C-8CC1-CDA8D08F5E71}"/>
              </a:ext>
            </a:extLst>
          </p:cNvPr>
          <p:cNvSpPr/>
          <p:nvPr/>
        </p:nvSpPr>
        <p:spPr>
          <a:xfrm>
            <a:off x="713917" y="2204864"/>
            <a:ext cx="1835999" cy="720000"/>
          </a:xfrm>
          <a:prstGeom prst="snip2DiagRect">
            <a:avLst>
              <a:gd name="adj1" fmla="val 25818"/>
              <a:gd name="adj2" fmla="val 24067"/>
            </a:avLst>
          </a:prstGeom>
          <a:solidFill>
            <a:srgbClr val="941651"/>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b="1" dirty="0"/>
              <a:t>WP1</a:t>
            </a:r>
          </a:p>
          <a:p>
            <a:pPr algn="ctr"/>
            <a:r>
              <a:rPr lang="en-US" sz="1400" dirty="0"/>
              <a:t>Management</a:t>
            </a:r>
            <a:endParaRPr lang="el-GR" sz="1400" dirty="0"/>
          </a:p>
        </p:txBody>
      </p:sp>
      <p:sp>
        <p:nvSpPr>
          <p:cNvPr id="12" name="Snip Diagonal Corner of Rectangle 11">
            <a:extLst>
              <a:ext uri="{FF2B5EF4-FFF2-40B4-BE49-F238E27FC236}">
                <a16:creationId xmlns:a16="http://schemas.microsoft.com/office/drawing/2014/main" id="{61E81C65-9BFF-D34A-AAA6-0C6AD817BF9F}"/>
              </a:ext>
            </a:extLst>
          </p:cNvPr>
          <p:cNvSpPr/>
          <p:nvPr/>
        </p:nvSpPr>
        <p:spPr>
          <a:xfrm>
            <a:off x="5250008" y="2204864"/>
            <a:ext cx="1835999" cy="720000"/>
          </a:xfrm>
          <a:prstGeom prst="snip2DiagRect">
            <a:avLst>
              <a:gd name="adj1" fmla="val 25818"/>
              <a:gd name="adj2" fmla="val 24067"/>
            </a:avLst>
          </a:prstGeom>
          <a:solidFill>
            <a:srgbClr val="94165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600" b="1" dirty="0"/>
              <a:t>WP3</a:t>
            </a:r>
            <a:r>
              <a:rPr lang="en-US" sz="1600" dirty="0"/>
              <a:t> </a:t>
            </a:r>
          </a:p>
          <a:p>
            <a:pPr algn="ctr"/>
            <a:r>
              <a:rPr lang="en-US" sz="1400" dirty="0"/>
              <a:t>Access to RI for Accelerators</a:t>
            </a:r>
            <a:endParaRPr lang="el-GR" sz="1400" dirty="0"/>
          </a:p>
        </p:txBody>
      </p:sp>
      <p:sp>
        <p:nvSpPr>
          <p:cNvPr id="13" name="Snip Diagonal Corner of Rectangle 12">
            <a:extLst>
              <a:ext uri="{FF2B5EF4-FFF2-40B4-BE49-F238E27FC236}">
                <a16:creationId xmlns:a16="http://schemas.microsoft.com/office/drawing/2014/main" id="{612E0629-816F-5F49-A6A8-CA8448FCF53F}"/>
              </a:ext>
            </a:extLst>
          </p:cNvPr>
          <p:cNvSpPr/>
          <p:nvPr/>
        </p:nvSpPr>
        <p:spPr>
          <a:xfrm>
            <a:off x="7518052" y="2204864"/>
            <a:ext cx="1835999" cy="720000"/>
          </a:xfrm>
          <a:prstGeom prst="snip2DiagRect">
            <a:avLst>
              <a:gd name="adj1" fmla="val 25818"/>
              <a:gd name="adj2" fmla="val 24067"/>
            </a:avLst>
          </a:prstGeom>
          <a:solidFill>
            <a:srgbClr val="94165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600" b="1" dirty="0"/>
              <a:t>WP4</a:t>
            </a:r>
          </a:p>
          <a:p>
            <a:pPr algn="ctr"/>
            <a:r>
              <a:rPr lang="en-US" sz="1400" dirty="0"/>
              <a:t>Access to RI for Detectors</a:t>
            </a:r>
            <a:endParaRPr lang="el-GR" sz="1400" dirty="0"/>
          </a:p>
        </p:txBody>
      </p:sp>
      <p:sp>
        <p:nvSpPr>
          <p:cNvPr id="14" name="Snip Diagonal Corner of Rectangle 13">
            <a:extLst>
              <a:ext uri="{FF2B5EF4-FFF2-40B4-BE49-F238E27FC236}">
                <a16:creationId xmlns:a16="http://schemas.microsoft.com/office/drawing/2014/main" id="{C032A6C3-1668-AE44-8458-FE4675B52D3E}"/>
              </a:ext>
            </a:extLst>
          </p:cNvPr>
          <p:cNvSpPr/>
          <p:nvPr/>
        </p:nvSpPr>
        <p:spPr>
          <a:xfrm>
            <a:off x="9786098" y="2204864"/>
            <a:ext cx="1835999" cy="720000"/>
          </a:xfrm>
          <a:prstGeom prst="snip2DiagRect">
            <a:avLst>
              <a:gd name="adj1" fmla="val 25818"/>
              <a:gd name="adj2" fmla="val 24067"/>
            </a:avLst>
          </a:prstGeom>
          <a:solidFill>
            <a:srgbClr val="94165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600" b="1" dirty="0"/>
              <a:t>WP5</a:t>
            </a:r>
            <a:r>
              <a:rPr lang="en-US" sz="1600" dirty="0"/>
              <a:t> </a:t>
            </a:r>
          </a:p>
          <a:p>
            <a:pPr algn="ctr"/>
            <a:r>
              <a:rPr lang="en-US" sz="1400" dirty="0"/>
              <a:t>Open Diverse and Inclusive Science</a:t>
            </a:r>
            <a:endParaRPr lang="el-GR" sz="1400" dirty="0"/>
          </a:p>
        </p:txBody>
      </p:sp>
      <p:cxnSp>
        <p:nvCxnSpPr>
          <p:cNvPr id="17" name="Elbow Connector 16">
            <a:extLst>
              <a:ext uri="{FF2B5EF4-FFF2-40B4-BE49-F238E27FC236}">
                <a16:creationId xmlns:a16="http://schemas.microsoft.com/office/drawing/2014/main" id="{039DC18F-F7B1-1C42-89EC-A822B8E32F35}"/>
              </a:ext>
            </a:extLst>
          </p:cNvPr>
          <p:cNvCxnSpPr>
            <a:cxnSpLocks/>
            <a:stCxn id="9" idx="2"/>
            <a:endCxn id="11" idx="3"/>
          </p:cNvCxnSpPr>
          <p:nvPr/>
        </p:nvCxnSpPr>
        <p:spPr>
          <a:xfrm rot="5400000">
            <a:off x="3493680" y="-469463"/>
            <a:ext cx="812564" cy="4536090"/>
          </a:xfrm>
          <a:prstGeom prst="bentConnector3">
            <a:avLst>
              <a:gd name="adj1" fmla="val 66309"/>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53F15140-4018-F542-83AC-C364F9BC9396}"/>
              </a:ext>
            </a:extLst>
          </p:cNvPr>
          <p:cNvCxnSpPr>
            <a:cxnSpLocks/>
            <a:stCxn id="9" idx="2"/>
            <a:endCxn id="10" idx="3"/>
          </p:cNvCxnSpPr>
          <p:nvPr/>
        </p:nvCxnSpPr>
        <p:spPr>
          <a:xfrm rot="5400000">
            <a:off x="4627703" y="664560"/>
            <a:ext cx="812564" cy="2268045"/>
          </a:xfrm>
          <a:prstGeom prst="bentConnector3">
            <a:avLst>
              <a:gd name="adj1" fmla="val 66309"/>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450C0C26-9F44-654F-A5A3-B4B85585007F}"/>
              </a:ext>
            </a:extLst>
          </p:cNvPr>
          <p:cNvCxnSpPr>
            <a:cxnSpLocks/>
            <a:stCxn id="9" idx="2"/>
            <a:endCxn id="12" idx="3"/>
          </p:cNvCxnSpPr>
          <p:nvPr/>
        </p:nvCxnSpPr>
        <p:spPr>
          <a:xfrm rot="16200000" flipH="1">
            <a:off x="5761725" y="1798581"/>
            <a:ext cx="812564" cy="1"/>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D2FF4CA-B7D5-864C-B611-291D3CCC5746}"/>
              </a:ext>
            </a:extLst>
          </p:cNvPr>
          <p:cNvCxnSpPr>
            <a:cxnSpLocks/>
            <a:stCxn id="9" idx="2"/>
            <a:endCxn id="13" idx="3"/>
          </p:cNvCxnSpPr>
          <p:nvPr/>
        </p:nvCxnSpPr>
        <p:spPr>
          <a:xfrm rot="16200000" flipH="1">
            <a:off x="6895747" y="664559"/>
            <a:ext cx="812564" cy="2268045"/>
          </a:xfrm>
          <a:prstGeom prst="bentConnector3">
            <a:avLst>
              <a:gd name="adj1" fmla="val 66309"/>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FFD37CE0-5CED-B34D-B07E-FD26A9AB4823}"/>
              </a:ext>
            </a:extLst>
          </p:cNvPr>
          <p:cNvCxnSpPr>
            <a:cxnSpLocks/>
            <a:stCxn id="9" idx="2"/>
            <a:endCxn id="14" idx="3"/>
          </p:cNvCxnSpPr>
          <p:nvPr/>
        </p:nvCxnSpPr>
        <p:spPr>
          <a:xfrm rot="16200000" flipH="1">
            <a:off x="8029770" y="-469464"/>
            <a:ext cx="812564" cy="4536091"/>
          </a:xfrm>
          <a:prstGeom prst="bentConnector3">
            <a:avLst>
              <a:gd name="adj1" fmla="val 66309"/>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7D8D3525-BF15-AF42-9570-776DC5DBD908}"/>
              </a:ext>
            </a:extLst>
          </p:cNvPr>
          <p:cNvSpPr/>
          <p:nvPr/>
        </p:nvSpPr>
        <p:spPr>
          <a:xfrm>
            <a:off x="7824191" y="1412776"/>
            <a:ext cx="2520280" cy="387093"/>
          </a:xfrm>
          <a:prstGeom prst="rect">
            <a:avLst/>
          </a:prstGeom>
          <a:solidFill>
            <a:schemeClr val="accent4">
              <a:lumMod val="20000"/>
              <a:lumOff val="80000"/>
            </a:schemeClr>
          </a:solidFill>
          <a:ln>
            <a:solidFill>
              <a:srgbClr val="FFC000"/>
            </a:solidFill>
          </a:ln>
        </p:spPr>
        <p:style>
          <a:lnRef idx="2">
            <a:schemeClr val="accent5"/>
          </a:lnRef>
          <a:fillRef idx="1">
            <a:schemeClr val="lt1"/>
          </a:fillRef>
          <a:effectRef idx="0">
            <a:schemeClr val="accent5"/>
          </a:effectRef>
          <a:fontRef idx="minor">
            <a:schemeClr val="dk1"/>
          </a:fontRef>
        </p:style>
        <p:txBody>
          <a:bodyPr/>
          <a:lstStyle/>
          <a:p>
            <a:pPr algn="ctr"/>
            <a:r>
              <a:rPr lang="en-US" sz="1600" dirty="0"/>
              <a:t>Management Team (</a:t>
            </a:r>
            <a:r>
              <a:rPr lang="en-US" sz="1600" b="1" dirty="0"/>
              <a:t>MT</a:t>
            </a:r>
            <a:r>
              <a:rPr lang="en-US" sz="1600" dirty="0"/>
              <a:t>)</a:t>
            </a:r>
            <a:endParaRPr lang="el-GR" sz="1600" dirty="0"/>
          </a:p>
        </p:txBody>
      </p:sp>
      <p:cxnSp>
        <p:nvCxnSpPr>
          <p:cNvPr id="42" name="Elbow Connector 41">
            <a:extLst>
              <a:ext uri="{FF2B5EF4-FFF2-40B4-BE49-F238E27FC236}">
                <a16:creationId xmlns:a16="http://schemas.microsoft.com/office/drawing/2014/main" id="{AA179B67-4B22-074D-93BB-334FD3473C26}"/>
              </a:ext>
            </a:extLst>
          </p:cNvPr>
          <p:cNvCxnSpPr>
            <a:cxnSpLocks/>
            <a:stCxn id="9" idx="2"/>
            <a:endCxn id="40" idx="1"/>
          </p:cNvCxnSpPr>
          <p:nvPr/>
        </p:nvCxnSpPr>
        <p:spPr>
          <a:xfrm rot="16200000" flipH="1">
            <a:off x="6889088" y="671219"/>
            <a:ext cx="214023" cy="1656184"/>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7354752D-9F5B-D947-933E-8F3C96480796}"/>
              </a:ext>
            </a:extLst>
          </p:cNvPr>
          <p:cNvSpPr/>
          <p:nvPr/>
        </p:nvSpPr>
        <p:spPr>
          <a:xfrm>
            <a:off x="2783631" y="1340769"/>
            <a:ext cx="2232249" cy="387093"/>
          </a:xfrm>
          <a:prstGeom prst="rect">
            <a:avLst/>
          </a:prstGeom>
          <a:solidFill>
            <a:schemeClr val="accent4">
              <a:lumMod val="20000"/>
              <a:lumOff val="80000"/>
            </a:schemeClr>
          </a:solidFill>
          <a:ln>
            <a:solidFill>
              <a:srgbClr val="FFC000"/>
            </a:solidFill>
          </a:ln>
        </p:spPr>
        <p:style>
          <a:lnRef idx="2">
            <a:schemeClr val="accent5"/>
          </a:lnRef>
          <a:fillRef idx="1">
            <a:schemeClr val="lt1"/>
          </a:fillRef>
          <a:effectRef idx="0">
            <a:schemeClr val="accent5"/>
          </a:effectRef>
          <a:fontRef idx="minor">
            <a:schemeClr val="dk1"/>
          </a:fontRef>
        </p:style>
        <p:txBody>
          <a:bodyPr/>
          <a:lstStyle/>
          <a:p>
            <a:pPr algn="ctr"/>
            <a:r>
              <a:rPr lang="en-US" sz="1600" dirty="0"/>
              <a:t>Governing Board (</a:t>
            </a:r>
            <a:r>
              <a:rPr lang="en-US" sz="1600" b="1" dirty="0"/>
              <a:t>GB</a:t>
            </a:r>
            <a:r>
              <a:rPr lang="en-US" sz="1600" dirty="0"/>
              <a:t>)</a:t>
            </a:r>
            <a:endParaRPr lang="el-GR" sz="1600" dirty="0"/>
          </a:p>
        </p:txBody>
      </p:sp>
      <p:cxnSp>
        <p:nvCxnSpPr>
          <p:cNvPr id="46" name="Elbow Connector 45">
            <a:extLst>
              <a:ext uri="{FF2B5EF4-FFF2-40B4-BE49-F238E27FC236}">
                <a16:creationId xmlns:a16="http://schemas.microsoft.com/office/drawing/2014/main" id="{5F71CC1B-7C3E-474E-849E-947F803B391E}"/>
              </a:ext>
            </a:extLst>
          </p:cNvPr>
          <p:cNvCxnSpPr>
            <a:cxnSpLocks/>
            <a:stCxn id="9" idx="2"/>
            <a:endCxn id="45" idx="3"/>
          </p:cNvCxnSpPr>
          <p:nvPr/>
        </p:nvCxnSpPr>
        <p:spPr>
          <a:xfrm rot="5400000">
            <a:off x="5520936" y="887245"/>
            <a:ext cx="142016" cy="1152127"/>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FCB4B6B4-BBE4-4440-963B-A6A6352D2835}"/>
              </a:ext>
            </a:extLst>
          </p:cNvPr>
          <p:cNvCxnSpPr>
            <a:cxnSpLocks/>
            <a:stCxn id="183" idx="4"/>
            <a:endCxn id="115" idx="1"/>
          </p:cNvCxnSpPr>
          <p:nvPr/>
        </p:nvCxnSpPr>
        <p:spPr>
          <a:xfrm rot="16200000" flipH="1">
            <a:off x="857417" y="3050958"/>
            <a:ext cx="396044" cy="144016"/>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120" name="Elbow Connector 119">
            <a:extLst>
              <a:ext uri="{FF2B5EF4-FFF2-40B4-BE49-F238E27FC236}">
                <a16:creationId xmlns:a16="http://schemas.microsoft.com/office/drawing/2014/main" id="{B3E77490-A4F9-8141-B54E-54561FDE1F3A}"/>
              </a:ext>
            </a:extLst>
          </p:cNvPr>
          <p:cNvCxnSpPr>
            <a:cxnSpLocks/>
            <a:stCxn id="138" idx="4"/>
            <a:endCxn id="124" idx="1"/>
          </p:cNvCxnSpPr>
          <p:nvPr/>
        </p:nvCxnSpPr>
        <p:spPr>
          <a:xfrm rot="16200000" flipH="1">
            <a:off x="3197677" y="3086962"/>
            <a:ext cx="396044"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123" name="Elbow Connector 122">
            <a:extLst>
              <a:ext uri="{FF2B5EF4-FFF2-40B4-BE49-F238E27FC236}">
                <a16:creationId xmlns:a16="http://schemas.microsoft.com/office/drawing/2014/main" id="{A03AD643-44FA-3D4F-B469-CB463120D679}"/>
              </a:ext>
            </a:extLst>
          </p:cNvPr>
          <p:cNvCxnSpPr>
            <a:cxnSpLocks/>
            <a:stCxn id="138" idx="4"/>
            <a:endCxn id="125" idx="1"/>
          </p:cNvCxnSpPr>
          <p:nvPr/>
        </p:nvCxnSpPr>
        <p:spPr>
          <a:xfrm rot="16200000" flipH="1">
            <a:off x="2899645" y="3384994"/>
            <a:ext cx="992108"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126" name="Elbow Connector 125">
            <a:extLst>
              <a:ext uri="{FF2B5EF4-FFF2-40B4-BE49-F238E27FC236}">
                <a16:creationId xmlns:a16="http://schemas.microsoft.com/office/drawing/2014/main" id="{2C44C779-9479-2840-AFB1-C76619231F24}"/>
              </a:ext>
            </a:extLst>
          </p:cNvPr>
          <p:cNvCxnSpPr>
            <a:cxnSpLocks/>
            <a:stCxn id="138" idx="4"/>
            <a:endCxn id="127" idx="1"/>
          </p:cNvCxnSpPr>
          <p:nvPr/>
        </p:nvCxnSpPr>
        <p:spPr>
          <a:xfrm rot="16200000" flipH="1">
            <a:off x="2601613" y="3683026"/>
            <a:ext cx="1588172"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129" name="Elbow Connector 128">
            <a:extLst>
              <a:ext uri="{FF2B5EF4-FFF2-40B4-BE49-F238E27FC236}">
                <a16:creationId xmlns:a16="http://schemas.microsoft.com/office/drawing/2014/main" id="{3726B885-14DD-CF48-A251-41309436FCB8}"/>
              </a:ext>
            </a:extLst>
          </p:cNvPr>
          <p:cNvCxnSpPr>
            <a:cxnSpLocks/>
            <a:stCxn id="138" idx="4"/>
            <a:endCxn id="128" idx="1"/>
          </p:cNvCxnSpPr>
          <p:nvPr/>
        </p:nvCxnSpPr>
        <p:spPr>
          <a:xfrm rot="16200000" flipH="1">
            <a:off x="2269575" y="4015064"/>
            <a:ext cx="2252248"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132" name="Elbow Connector 131">
            <a:extLst>
              <a:ext uri="{FF2B5EF4-FFF2-40B4-BE49-F238E27FC236}">
                <a16:creationId xmlns:a16="http://schemas.microsoft.com/office/drawing/2014/main" id="{C66C695E-3D5F-144A-95DA-5F9D6BAE54F8}"/>
              </a:ext>
            </a:extLst>
          </p:cNvPr>
          <p:cNvCxnSpPr>
            <a:cxnSpLocks/>
            <a:stCxn id="138" idx="4"/>
            <a:endCxn id="130" idx="1"/>
          </p:cNvCxnSpPr>
          <p:nvPr/>
        </p:nvCxnSpPr>
        <p:spPr>
          <a:xfrm rot="16200000" flipH="1">
            <a:off x="1937537" y="4347102"/>
            <a:ext cx="2916324"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sp>
        <p:nvSpPr>
          <p:cNvPr id="138" name="Oval 137">
            <a:extLst>
              <a:ext uri="{FF2B5EF4-FFF2-40B4-BE49-F238E27FC236}">
                <a16:creationId xmlns:a16="http://schemas.microsoft.com/office/drawing/2014/main" id="{762900FA-A6FF-6841-8450-868A74B8EF08}"/>
              </a:ext>
            </a:extLst>
          </p:cNvPr>
          <p:cNvSpPr/>
          <p:nvPr/>
        </p:nvSpPr>
        <p:spPr>
          <a:xfrm>
            <a:off x="3287687" y="2780928"/>
            <a:ext cx="144016" cy="144016"/>
          </a:xfrm>
          <a:prstGeom prst="ellipse">
            <a:avLst/>
          </a:prstGeom>
          <a:solidFill>
            <a:srgbClr val="941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2" name="Oval 141">
            <a:extLst>
              <a:ext uri="{FF2B5EF4-FFF2-40B4-BE49-F238E27FC236}">
                <a16:creationId xmlns:a16="http://schemas.microsoft.com/office/drawing/2014/main" id="{73E7422D-7300-964A-8151-0157B0A0492F}"/>
              </a:ext>
            </a:extLst>
          </p:cNvPr>
          <p:cNvSpPr/>
          <p:nvPr/>
        </p:nvSpPr>
        <p:spPr>
          <a:xfrm>
            <a:off x="5447927" y="2780928"/>
            <a:ext cx="144016" cy="144016"/>
          </a:xfrm>
          <a:prstGeom prst="ellipse">
            <a:avLst/>
          </a:prstGeom>
          <a:solidFill>
            <a:srgbClr val="941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3" name="Oval 142">
            <a:extLst>
              <a:ext uri="{FF2B5EF4-FFF2-40B4-BE49-F238E27FC236}">
                <a16:creationId xmlns:a16="http://schemas.microsoft.com/office/drawing/2014/main" id="{B8035383-8D2E-194B-A70B-54F56E8E8298}"/>
              </a:ext>
            </a:extLst>
          </p:cNvPr>
          <p:cNvSpPr/>
          <p:nvPr/>
        </p:nvSpPr>
        <p:spPr>
          <a:xfrm>
            <a:off x="7752183" y="2780928"/>
            <a:ext cx="144016" cy="144016"/>
          </a:xfrm>
          <a:prstGeom prst="ellipse">
            <a:avLst/>
          </a:prstGeom>
          <a:solidFill>
            <a:srgbClr val="941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4" name="Oval 143">
            <a:extLst>
              <a:ext uri="{FF2B5EF4-FFF2-40B4-BE49-F238E27FC236}">
                <a16:creationId xmlns:a16="http://schemas.microsoft.com/office/drawing/2014/main" id="{4E3D16F9-B4BB-7E42-AA32-D1FC226138EB}"/>
              </a:ext>
            </a:extLst>
          </p:cNvPr>
          <p:cNvSpPr/>
          <p:nvPr/>
        </p:nvSpPr>
        <p:spPr>
          <a:xfrm>
            <a:off x="9984431" y="2852936"/>
            <a:ext cx="72009" cy="72008"/>
          </a:xfrm>
          <a:prstGeom prst="ellipse">
            <a:avLst/>
          </a:prstGeom>
          <a:solidFill>
            <a:srgbClr val="941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3" name="Oval 182">
            <a:extLst>
              <a:ext uri="{FF2B5EF4-FFF2-40B4-BE49-F238E27FC236}">
                <a16:creationId xmlns:a16="http://schemas.microsoft.com/office/drawing/2014/main" id="{F9827570-C5EC-8E47-A1CD-C39FEB9B3BF9}"/>
              </a:ext>
            </a:extLst>
          </p:cNvPr>
          <p:cNvSpPr/>
          <p:nvPr/>
        </p:nvSpPr>
        <p:spPr>
          <a:xfrm>
            <a:off x="911423" y="2780928"/>
            <a:ext cx="144016" cy="144016"/>
          </a:xfrm>
          <a:prstGeom prst="ellipse">
            <a:avLst/>
          </a:prstGeom>
          <a:solidFill>
            <a:srgbClr val="9416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06" name="Elbow Connector 205">
            <a:extLst>
              <a:ext uri="{FF2B5EF4-FFF2-40B4-BE49-F238E27FC236}">
                <a16:creationId xmlns:a16="http://schemas.microsoft.com/office/drawing/2014/main" id="{6D54D211-F93F-DA4F-AAB9-16D8373319FA}"/>
              </a:ext>
            </a:extLst>
          </p:cNvPr>
          <p:cNvCxnSpPr>
            <a:cxnSpLocks/>
            <a:stCxn id="142" idx="4"/>
            <a:endCxn id="136" idx="1"/>
          </p:cNvCxnSpPr>
          <p:nvPr/>
        </p:nvCxnSpPr>
        <p:spPr>
          <a:xfrm rot="16200000" flipH="1">
            <a:off x="5357917" y="3086962"/>
            <a:ext cx="396044"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09" name="Elbow Connector 208">
            <a:extLst>
              <a:ext uri="{FF2B5EF4-FFF2-40B4-BE49-F238E27FC236}">
                <a16:creationId xmlns:a16="http://schemas.microsoft.com/office/drawing/2014/main" id="{52C78421-1C0B-6841-8F0D-48EBC801390C}"/>
              </a:ext>
            </a:extLst>
          </p:cNvPr>
          <p:cNvCxnSpPr>
            <a:cxnSpLocks/>
            <a:stCxn id="142" idx="4"/>
            <a:endCxn id="137" idx="1"/>
          </p:cNvCxnSpPr>
          <p:nvPr/>
        </p:nvCxnSpPr>
        <p:spPr>
          <a:xfrm rot="16200000" flipH="1">
            <a:off x="5044551" y="3400328"/>
            <a:ext cx="1022777"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12" name="Elbow Connector 211">
            <a:extLst>
              <a:ext uri="{FF2B5EF4-FFF2-40B4-BE49-F238E27FC236}">
                <a16:creationId xmlns:a16="http://schemas.microsoft.com/office/drawing/2014/main" id="{B0895F18-F311-B847-9D1A-DA79415E2C06}"/>
              </a:ext>
            </a:extLst>
          </p:cNvPr>
          <p:cNvCxnSpPr>
            <a:cxnSpLocks/>
            <a:stCxn id="142" idx="4"/>
            <a:endCxn id="139" idx="1"/>
          </p:cNvCxnSpPr>
          <p:nvPr/>
        </p:nvCxnSpPr>
        <p:spPr>
          <a:xfrm rot="16200000" flipH="1">
            <a:off x="4731184" y="3713695"/>
            <a:ext cx="1649510"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15" name="Elbow Connector 214">
            <a:extLst>
              <a:ext uri="{FF2B5EF4-FFF2-40B4-BE49-F238E27FC236}">
                <a16:creationId xmlns:a16="http://schemas.microsoft.com/office/drawing/2014/main" id="{50F18D4D-9745-3642-8DAF-041FFEF18F98}"/>
              </a:ext>
            </a:extLst>
          </p:cNvPr>
          <p:cNvCxnSpPr>
            <a:cxnSpLocks/>
            <a:stCxn id="142" idx="4"/>
            <a:endCxn id="140" idx="1"/>
          </p:cNvCxnSpPr>
          <p:nvPr/>
        </p:nvCxnSpPr>
        <p:spPr>
          <a:xfrm rot="16200000" flipH="1">
            <a:off x="4421813" y="4023066"/>
            <a:ext cx="2268252"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36" name="Elbow Connector 235">
            <a:extLst>
              <a:ext uri="{FF2B5EF4-FFF2-40B4-BE49-F238E27FC236}">
                <a16:creationId xmlns:a16="http://schemas.microsoft.com/office/drawing/2014/main" id="{4F3D90A5-6212-FB4C-9915-47D6F90B190E}"/>
              </a:ext>
            </a:extLst>
          </p:cNvPr>
          <p:cNvCxnSpPr>
            <a:cxnSpLocks/>
            <a:stCxn id="143" idx="4"/>
            <a:endCxn id="147" idx="1"/>
          </p:cNvCxnSpPr>
          <p:nvPr/>
        </p:nvCxnSpPr>
        <p:spPr>
          <a:xfrm rot="16200000" flipH="1">
            <a:off x="7662173" y="3086962"/>
            <a:ext cx="396044"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39" name="Elbow Connector 238">
            <a:extLst>
              <a:ext uri="{FF2B5EF4-FFF2-40B4-BE49-F238E27FC236}">
                <a16:creationId xmlns:a16="http://schemas.microsoft.com/office/drawing/2014/main" id="{53AF0A9B-2ADC-A848-A165-3DA67D59AB0F}"/>
              </a:ext>
            </a:extLst>
          </p:cNvPr>
          <p:cNvCxnSpPr>
            <a:cxnSpLocks/>
            <a:stCxn id="143" idx="4"/>
            <a:endCxn id="148" idx="1"/>
          </p:cNvCxnSpPr>
          <p:nvPr/>
        </p:nvCxnSpPr>
        <p:spPr>
          <a:xfrm rot="16200000" flipH="1">
            <a:off x="7359740" y="3389395"/>
            <a:ext cx="1000911"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42" name="Elbow Connector 241">
            <a:extLst>
              <a:ext uri="{FF2B5EF4-FFF2-40B4-BE49-F238E27FC236}">
                <a16:creationId xmlns:a16="http://schemas.microsoft.com/office/drawing/2014/main" id="{9E6B5C5C-9E5D-4D41-B111-30EA0988380D}"/>
              </a:ext>
            </a:extLst>
          </p:cNvPr>
          <p:cNvCxnSpPr>
            <a:cxnSpLocks/>
            <a:stCxn id="143" idx="4"/>
            <a:endCxn id="149" idx="1"/>
          </p:cNvCxnSpPr>
          <p:nvPr/>
        </p:nvCxnSpPr>
        <p:spPr>
          <a:xfrm rot="16200000" flipH="1">
            <a:off x="7057306" y="3691829"/>
            <a:ext cx="1605778"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45" name="Elbow Connector 244">
            <a:extLst>
              <a:ext uri="{FF2B5EF4-FFF2-40B4-BE49-F238E27FC236}">
                <a16:creationId xmlns:a16="http://schemas.microsoft.com/office/drawing/2014/main" id="{767630F0-9BC0-9E47-8544-94C915D8D9F5}"/>
              </a:ext>
            </a:extLst>
          </p:cNvPr>
          <p:cNvCxnSpPr>
            <a:cxnSpLocks/>
            <a:stCxn id="143" idx="4"/>
            <a:endCxn id="150" idx="1"/>
          </p:cNvCxnSpPr>
          <p:nvPr/>
        </p:nvCxnSpPr>
        <p:spPr>
          <a:xfrm rot="16200000" flipH="1">
            <a:off x="6754873" y="3994262"/>
            <a:ext cx="2210645" cy="720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60" name="Elbow Connector 259">
            <a:extLst>
              <a:ext uri="{FF2B5EF4-FFF2-40B4-BE49-F238E27FC236}">
                <a16:creationId xmlns:a16="http://schemas.microsoft.com/office/drawing/2014/main" id="{D4707987-560F-DC40-8C11-04E179A0C7D0}"/>
              </a:ext>
            </a:extLst>
          </p:cNvPr>
          <p:cNvCxnSpPr>
            <a:cxnSpLocks/>
            <a:stCxn id="144" idx="4"/>
            <a:endCxn id="161" idx="1"/>
          </p:cNvCxnSpPr>
          <p:nvPr/>
        </p:nvCxnSpPr>
        <p:spPr>
          <a:xfrm rot="16200000" flipH="1">
            <a:off x="9876419" y="3068960"/>
            <a:ext cx="396044" cy="108011"/>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63" name="Elbow Connector 262">
            <a:extLst>
              <a:ext uri="{FF2B5EF4-FFF2-40B4-BE49-F238E27FC236}">
                <a16:creationId xmlns:a16="http://schemas.microsoft.com/office/drawing/2014/main" id="{EB167E49-A437-C848-810B-ACD58F4D39AC}"/>
              </a:ext>
            </a:extLst>
          </p:cNvPr>
          <p:cNvCxnSpPr>
            <a:cxnSpLocks/>
            <a:stCxn id="144" idx="4"/>
            <a:endCxn id="168" idx="1"/>
          </p:cNvCxnSpPr>
          <p:nvPr/>
        </p:nvCxnSpPr>
        <p:spPr>
          <a:xfrm rot="16200000" flipH="1">
            <a:off x="9564385" y="3380994"/>
            <a:ext cx="1020113" cy="108011"/>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66" name="Elbow Connector 265">
            <a:extLst>
              <a:ext uri="{FF2B5EF4-FFF2-40B4-BE49-F238E27FC236}">
                <a16:creationId xmlns:a16="http://schemas.microsoft.com/office/drawing/2014/main" id="{3EA43E1E-22ED-F940-ACB4-187269CA03EF}"/>
              </a:ext>
            </a:extLst>
          </p:cNvPr>
          <p:cNvCxnSpPr>
            <a:cxnSpLocks/>
            <a:stCxn id="144" idx="4"/>
            <a:endCxn id="169" idx="1"/>
          </p:cNvCxnSpPr>
          <p:nvPr/>
        </p:nvCxnSpPr>
        <p:spPr>
          <a:xfrm rot="16200000" flipH="1">
            <a:off x="9252350" y="3693029"/>
            <a:ext cx="1644182" cy="108011"/>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graphicFrame>
        <p:nvGraphicFramePr>
          <p:cNvPr id="115" name="Table 9">
            <a:extLst>
              <a:ext uri="{FF2B5EF4-FFF2-40B4-BE49-F238E27FC236}">
                <a16:creationId xmlns:a16="http://schemas.microsoft.com/office/drawing/2014/main" id="{46520672-DE55-B44B-BC36-5FBD6A757650}"/>
              </a:ext>
            </a:extLst>
          </p:cNvPr>
          <p:cNvGraphicFramePr>
            <a:graphicFrameLocks noGrp="1"/>
          </p:cNvGraphicFramePr>
          <p:nvPr>
            <p:extLst>
              <p:ext uri="{D42A27DB-BD31-4B8C-83A1-F6EECF244321}">
                <p14:modId xmlns:p14="http://schemas.microsoft.com/office/powerpoint/2010/main" val="3182941571"/>
              </p:ext>
            </p:extLst>
          </p:nvPr>
        </p:nvGraphicFramePr>
        <p:xfrm>
          <a:off x="1127447" y="3068960"/>
          <a:ext cx="1440160" cy="504056"/>
        </p:xfrm>
        <a:graphic>
          <a:graphicData uri="http://schemas.openxmlformats.org/drawingml/2006/table">
            <a:tbl>
              <a:tblPr firstRow="1" bandRow="1">
                <a:tableStyleId>{8EC20E35-A176-4012-BC5E-935CFFF8708E}</a:tableStyleId>
              </a:tblPr>
              <a:tblGrid>
                <a:gridCol w="322350">
                  <a:extLst>
                    <a:ext uri="{9D8B030D-6E8A-4147-A177-3AD203B41FA5}">
                      <a16:colId xmlns:a16="http://schemas.microsoft.com/office/drawing/2014/main" val="2771217601"/>
                    </a:ext>
                  </a:extLst>
                </a:gridCol>
                <a:gridCol w="1117810">
                  <a:extLst>
                    <a:ext uri="{9D8B030D-6E8A-4147-A177-3AD203B41FA5}">
                      <a16:colId xmlns:a16="http://schemas.microsoft.com/office/drawing/2014/main" val="3601995513"/>
                    </a:ext>
                  </a:extLst>
                </a:gridCol>
              </a:tblGrid>
              <a:tr h="504056">
                <a:tc>
                  <a:txBody>
                    <a:bodyPr/>
                    <a:lstStyle/>
                    <a:p>
                      <a:pPr algn="ctr"/>
                      <a:r>
                        <a:rPr lang="en-US" sz="1100" dirty="0"/>
                        <a:t>Task 1</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Project Management</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24" name="Table 9">
            <a:extLst>
              <a:ext uri="{FF2B5EF4-FFF2-40B4-BE49-F238E27FC236}">
                <a16:creationId xmlns:a16="http://schemas.microsoft.com/office/drawing/2014/main" id="{461EF8AB-235E-6248-8CDF-8735EDC47AB4}"/>
              </a:ext>
            </a:extLst>
          </p:cNvPr>
          <p:cNvGraphicFramePr>
            <a:graphicFrameLocks noGrp="1"/>
          </p:cNvGraphicFramePr>
          <p:nvPr>
            <p:extLst>
              <p:ext uri="{D42A27DB-BD31-4B8C-83A1-F6EECF244321}">
                <p14:modId xmlns:p14="http://schemas.microsoft.com/office/powerpoint/2010/main" val="3919385462"/>
              </p:ext>
            </p:extLst>
          </p:nvPr>
        </p:nvGraphicFramePr>
        <p:xfrm>
          <a:off x="3431703" y="3068960"/>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a:t>
                      </a:r>
                    </a:p>
                    <a:p>
                      <a:pPr algn="ctr"/>
                      <a:r>
                        <a:rPr lang="en-US" sz="1100" dirty="0"/>
                        <a:t> 1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Stable Beam Facilities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25" name="Table 9">
            <a:extLst>
              <a:ext uri="{FF2B5EF4-FFF2-40B4-BE49-F238E27FC236}">
                <a16:creationId xmlns:a16="http://schemas.microsoft.com/office/drawing/2014/main" id="{E30B3D3F-FBC5-9248-A1E3-E7C0DFFE037D}"/>
              </a:ext>
            </a:extLst>
          </p:cNvPr>
          <p:cNvGraphicFramePr>
            <a:graphicFrameLocks noGrp="1"/>
          </p:cNvGraphicFramePr>
          <p:nvPr>
            <p:extLst>
              <p:ext uri="{D42A27DB-BD31-4B8C-83A1-F6EECF244321}">
                <p14:modId xmlns:p14="http://schemas.microsoft.com/office/powerpoint/2010/main" val="3975328201"/>
              </p:ext>
            </p:extLst>
          </p:nvPr>
        </p:nvGraphicFramePr>
        <p:xfrm>
          <a:off x="3431703" y="3665024"/>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2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Radioactive Ion Beams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27" name="Table 9">
            <a:extLst>
              <a:ext uri="{FF2B5EF4-FFF2-40B4-BE49-F238E27FC236}">
                <a16:creationId xmlns:a16="http://schemas.microsoft.com/office/drawing/2014/main" id="{147D9D0E-94B6-EA42-A9F2-1DABC9C5092D}"/>
              </a:ext>
            </a:extLst>
          </p:cNvPr>
          <p:cNvGraphicFramePr>
            <a:graphicFrameLocks noGrp="1"/>
          </p:cNvGraphicFramePr>
          <p:nvPr>
            <p:extLst>
              <p:ext uri="{D42A27DB-BD31-4B8C-83A1-F6EECF244321}">
                <p14:modId xmlns:p14="http://schemas.microsoft.com/office/powerpoint/2010/main" val="302866335"/>
              </p:ext>
            </p:extLst>
          </p:nvPr>
        </p:nvGraphicFramePr>
        <p:xfrm>
          <a:off x="3431703" y="4261088"/>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a:t>
                      </a:r>
                    </a:p>
                    <a:p>
                      <a:pPr algn="ctr"/>
                      <a:r>
                        <a:rPr lang="en-US" sz="1100" dirty="0"/>
                        <a:t>3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Neutron Beam Facilities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28" name="Table 9">
            <a:extLst>
              <a:ext uri="{FF2B5EF4-FFF2-40B4-BE49-F238E27FC236}">
                <a16:creationId xmlns:a16="http://schemas.microsoft.com/office/drawing/2014/main" id="{A76B32E6-18A5-7749-B3F4-6CD30EEFFAF5}"/>
              </a:ext>
            </a:extLst>
          </p:cNvPr>
          <p:cNvGraphicFramePr>
            <a:graphicFrameLocks noGrp="1"/>
          </p:cNvGraphicFramePr>
          <p:nvPr>
            <p:extLst>
              <p:ext uri="{D42A27DB-BD31-4B8C-83A1-F6EECF244321}">
                <p14:modId xmlns:p14="http://schemas.microsoft.com/office/powerpoint/2010/main" val="996092415"/>
              </p:ext>
            </p:extLst>
          </p:nvPr>
        </p:nvGraphicFramePr>
        <p:xfrm>
          <a:off x="3431703" y="4857152"/>
          <a:ext cx="1800201" cy="640080"/>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4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Theoretical support for Experiments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30" name="Table 9">
            <a:extLst>
              <a:ext uri="{FF2B5EF4-FFF2-40B4-BE49-F238E27FC236}">
                <a16:creationId xmlns:a16="http://schemas.microsoft.com/office/drawing/2014/main" id="{1C548FF5-E474-5043-A2A7-006CB6F1C910}"/>
              </a:ext>
            </a:extLst>
          </p:cNvPr>
          <p:cNvGraphicFramePr>
            <a:graphicFrameLocks noGrp="1"/>
          </p:cNvGraphicFramePr>
          <p:nvPr>
            <p:extLst>
              <p:ext uri="{D42A27DB-BD31-4B8C-83A1-F6EECF244321}">
                <p14:modId xmlns:p14="http://schemas.microsoft.com/office/powerpoint/2010/main" val="2053711240"/>
              </p:ext>
            </p:extLst>
          </p:nvPr>
        </p:nvGraphicFramePr>
        <p:xfrm>
          <a:off x="3431703" y="5589240"/>
          <a:ext cx="1800200"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0">
                  <a:extLst>
                    <a:ext uri="{9D8B030D-6E8A-4147-A177-3AD203B41FA5}">
                      <a16:colId xmlns:a16="http://schemas.microsoft.com/office/drawing/2014/main" val="3601995513"/>
                    </a:ext>
                  </a:extLst>
                </a:gridCol>
              </a:tblGrid>
              <a:tr h="504056">
                <a:tc>
                  <a:txBody>
                    <a:bodyPr/>
                    <a:lstStyle/>
                    <a:p>
                      <a:pPr algn="ctr"/>
                      <a:r>
                        <a:rPr lang="en-US" sz="1100" dirty="0"/>
                        <a:t>Task </a:t>
                      </a:r>
                    </a:p>
                    <a:p>
                      <a:pPr algn="ctr"/>
                      <a:r>
                        <a:rPr lang="en-US" sz="1100" dirty="0"/>
                        <a:t>5</a:t>
                      </a:r>
                      <a:endParaRPr lang="el-GR" sz="1100" dirty="0"/>
                    </a:p>
                  </a:txBody>
                  <a:tcPr marL="0" marR="0" marT="0" marB="0"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Service Improvements</a:t>
                      </a:r>
                      <a:endParaRPr lang="el-GR" sz="1200" b="0" kern="1200" dirty="0">
                        <a:solidFill>
                          <a:srgbClr val="0432FF"/>
                        </a:solidFill>
                        <a:latin typeface="+mn-lt"/>
                        <a:ea typeface="+mn-ea"/>
                        <a:cs typeface="+mn-cs"/>
                      </a:endParaRPr>
                    </a:p>
                  </a:txBody>
                  <a:tcPr marL="0" marR="0" marT="0" marB="0"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36" name="Table 9">
            <a:extLst>
              <a:ext uri="{FF2B5EF4-FFF2-40B4-BE49-F238E27FC236}">
                <a16:creationId xmlns:a16="http://schemas.microsoft.com/office/drawing/2014/main" id="{D52D1D07-6BF1-7D41-8B0F-68F58666EFE8}"/>
              </a:ext>
            </a:extLst>
          </p:cNvPr>
          <p:cNvGraphicFramePr>
            <a:graphicFrameLocks noGrp="1"/>
          </p:cNvGraphicFramePr>
          <p:nvPr>
            <p:extLst>
              <p:ext uri="{D42A27DB-BD31-4B8C-83A1-F6EECF244321}">
                <p14:modId xmlns:p14="http://schemas.microsoft.com/office/powerpoint/2010/main" val="1747442267"/>
              </p:ext>
            </p:extLst>
          </p:nvPr>
        </p:nvGraphicFramePr>
        <p:xfrm>
          <a:off x="5591943" y="3068960"/>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1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Material Testing Facilities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37" name="Table 9">
            <a:extLst>
              <a:ext uri="{FF2B5EF4-FFF2-40B4-BE49-F238E27FC236}">
                <a16:creationId xmlns:a16="http://schemas.microsoft.com/office/drawing/2014/main" id="{A840E84A-9509-504D-BEA7-1A568829DB19}"/>
              </a:ext>
            </a:extLst>
          </p:cNvPr>
          <p:cNvGraphicFramePr>
            <a:graphicFrameLocks noGrp="1"/>
          </p:cNvGraphicFramePr>
          <p:nvPr>
            <p:extLst>
              <p:ext uri="{D42A27DB-BD31-4B8C-83A1-F6EECF244321}">
                <p14:modId xmlns:p14="http://schemas.microsoft.com/office/powerpoint/2010/main" val="3701127647"/>
              </p:ext>
            </p:extLst>
          </p:nvPr>
        </p:nvGraphicFramePr>
        <p:xfrm>
          <a:off x="5591943" y="3695693"/>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2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Technology Infrastructures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39" name="Table 9">
            <a:extLst>
              <a:ext uri="{FF2B5EF4-FFF2-40B4-BE49-F238E27FC236}">
                <a16:creationId xmlns:a16="http://schemas.microsoft.com/office/drawing/2014/main" id="{F774275F-ADBD-FD49-B639-43E35A2AC889}"/>
              </a:ext>
            </a:extLst>
          </p:cNvPr>
          <p:cNvGraphicFramePr>
            <a:graphicFrameLocks noGrp="1"/>
          </p:cNvGraphicFramePr>
          <p:nvPr>
            <p:extLst>
              <p:ext uri="{D42A27DB-BD31-4B8C-83A1-F6EECF244321}">
                <p14:modId xmlns:p14="http://schemas.microsoft.com/office/powerpoint/2010/main" val="1719709483"/>
              </p:ext>
            </p:extLst>
          </p:nvPr>
        </p:nvGraphicFramePr>
        <p:xfrm>
          <a:off x="5591943" y="4322426"/>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a:t>
                      </a:r>
                    </a:p>
                    <a:p>
                      <a:pPr algn="ctr"/>
                      <a:r>
                        <a:rPr lang="en-US" sz="1100" dirty="0"/>
                        <a:t> 3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Electron &amp; Plasma Beam Facilities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40" name="Table 9">
            <a:extLst>
              <a:ext uri="{FF2B5EF4-FFF2-40B4-BE49-F238E27FC236}">
                <a16:creationId xmlns:a16="http://schemas.microsoft.com/office/drawing/2014/main" id="{E30BCC92-E76F-FB47-819F-7EB5150E2AB6}"/>
              </a:ext>
            </a:extLst>
          </p:cNvPr>
          <p:cNvGraphicFramePr>
            <a:graphicFrameLocks noGrp="1"/>
          </p:cNvGraphicFramePr>
          <p:nvPr>
            <p:extLst>
              <p:ext uri="{D42A27DB-BD31-4B8C-83A1-F6EECF244321}">
                <p14:modId xmlns:p14="http://schemas.microsoft.com/office/powerpoint/2010/main" val="2614706754"/>
              </p:ext>
            </p:extLst>
          </p:nvPr>
        </p:nvGraphicFramePr>
        <p:xfrm>
          <a:off x="5591943" y="4941168"/>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4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Applications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47" name="Table 9">
            <a:extLst>
              <a:ext uri="{FF2B5EF4-FFF2-40B4-BE49-F238E27FC236}">
                <a16:creationId xmlns:a16="http://schemas.microsoft.com/office/drawing/2014/main" id="{59D3E398-5836-2C46-82CF-76750734A071}"/>
              </a:ext>
            </a:extLst>
          </p:cNvPr>
          <p:cNvGraphicFramePr>
            <a:graphicFrameLocks noGrp="1"/>
          </p:cNvGraphicFramePr>
          <p:nvPr>
            <p:extLst>
              <p:ext uri="{D42A27DB-BD31-4B8C-83A1-F6EECF244321}">
                <p14:modId xmlns:p14="http://schemas.microsoft.com/office/powerpoint/2010/main" val="3381845938"/>
              </p:ext>
            </p:extLst>
          </p:nvPr>
        </p:nvGraphicFramePr>
        <p:xfrm>
          <a:off x="7896199" y="3068960"/>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1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Test Beams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48" name="Table 9">
            <a:extLst>
              <a:ext uri="{FF2B5EF4-FFF2-40B4-BE49-F238E27FC236}">
                <a16:creationId xmlns:a16="http://schemas.microsoft.com/office/drawing/2014/main" id="{03FC2C75-8B1A-7144-A4A6-55313D4A5868}"/>
              </a:ext>
            </a:extLst>
          </p:cNvPr>
          <p:cNvGraphicFramePr>
            <a:graphicFrameLocks noGrp="1"/>
          </p:cNvGraphicFramePr>
          <p:nvPr>
            <p:extLst>
              <p:ext uri="{D42A27DB-BD31-4B8C-83A1-F6EECF244321}">
                <p14:modId xmlns:p14="http://schemas.microsoft.com/office/powerpoint/2010/main" val="2714216106"/>
              </p:ext>
            </p:extLst>
          </p:nvPr>
        </p:nvGraphicFramePr>
        <p:xfrm>
          <a:off x="7896199" y="3673827"/>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2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Detector characterization</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49" name="Table 9">
            <a:extLst>
              <a:ext uri="{FF2B5EF4-FFF2-40B4-BE49-F238E27FC236}">
                <a16:creationId xmlns:a16="http://schemas.microsoft.com/office/drawing/2014/main" id="{D644CAE9-A754-6244-AAF8-1F6ACE178D10}"/>
              </a:ext>
            </a:extLst>
          </p:cNvPr>
          <p:cNvGraphicFramePr>
            <a:graphicFrameLocks noGrp="1"/>
          </p:cNvGraphicFramePr>
          <p:nvPr>
            <p:extLst>
              <p:ext uri="{D42A27DB-BD31-4B8C-83A1-F6EECF244321}">
                <p14:modId xmlns:p14="http://schemas.microsoft.com/office/powerpoint/2010/main" val="2645265349"/>
              </p:ext>
            </p:extLst>
          </p:nvPr>
        </p:nvGraphicFramePr>
        <p:xfrm>
          <a:off x="7896199" y="4278694"/>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3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Irradiation Facilities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50" name="Table 9">
            <a:extLst>
              <a:ext uri="{FF2B5EF4-FFF2-40B4-BE49-F238E27FC236}">
                <a16:creationId xmlns:a16="http://schemas.microsoft.com/office/drawing/2014/main" id="{248C4182-0250-F241-BC97-29E6E0C26E31}"/>
              </a:ext>
            </a:extLst>
          </p:cNvPr>
          <p:cNvGraphicFramePr>
            <a:graphicFrameLocks noGrp="1"/>
          </p:cNvGraphicFramePr>
          <p:nvPr>
            <p:extLst>
              <p:ext uri="{D42A27DB-BD31-4B8C-83A1-F6EECF244321}">
                <p14:modId xmlns:p14="http://schemas.microsoft.com/office/powerpoint/2010/main" val="3281138574"/>
              </p:ext>
            </p:extLst>
          </p:nvPr>
        </p:nvGraphicFramePr>
        <p:xfrm>
          <a:off x="7896199" y="4883561"/>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4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rgbClr val="0432FF"/>
                          </a:solidFill>
                          <a:latin typeface="+mn-lt"/>
                          <a:ea typeface="+mn-ea"/>
                          <a:cs typeface="+mn-cs"/>
                        </a:rPr>
                        <a:t>Service Improvements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61" name="Table 9">
            <a:extLst>
              <a:ext uri="{FF2B5EF4-FFF2-40B4-BE49-F238E27FC236}">
                <a16:creationId xmlns:a16="http://schemas.microsoft.com/office/drawing/2014/main" id="{1DD2C428-1A9F-6140-B7F7-2D338307C80B}"/>
              </a:ext>
            </a:extLst>
          </p:cNvPr>
          <p:cNvGraphicFramePr>
            <a:graphicFrameLocks noGrp="1"/>
          </p:cNvGraphicFramePr>
          <p:nvPr>
            <p:extLst>
              <p:ext uri="{D42A27DB-BD31-4B8C-83A1-F6EECF244321}">
                <p14:modId xmlns:p14="http://schemas.microsoft.com/office/powerpoint/2010/main" val="1837568552"/>
              </p:ext>
            </p:extLst>
          </p:nvPr>
        </p:nvGraphicFramePr>
        <p:xfrm>
          <a:off x="10128447" y="3068960"/>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1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Diversity Dissemination</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68" name="Table 9">
            <a:extLst>
              <a:ext uri="{FF2B5EF4-FFF2-40B4-BE49-F238E27FC236}">
                <a16:creationId xmlns:a16="http://schemas.microsoft.com/office/drawing/2014/main" id="{270ACDBA-777D-9840-B469-8FEA851A7CED}"/>
              </a:ext>
            </a:extLst>
          </p:cNvPr>
          <p:cNvGraphicFramePr>
            <a:graphicFrameLocks noGrp="1"/>
          </p:cNvGraphicFramePr>
          <p:nvPr>
            <p:extLst>
              <p:ext uri="{D42A27DB-BD31-4B8C-83A1-F6EECF244321}">
                <p14:modId xmlns:p14="http://schemas.microsoft.com/office/powerpoint/2010/main" val="175690123"/>
              </p:ext>
            </p:extLst>
          </p:nvPr>
        </p:nvGraphicFramePr>
        <p:xfrm>
          <a:off x="10128447" y="3693029"/>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2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Open Science and Data Management</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169" name="Table 9">
            <a:extLst>
              <a:ext uri="{FF2B5EF4-FFF2-40B4-BE49-F238E27FC236}">
                <a16:creationId xmlns:a16="http://schemas.microsoft.com/office/drawing/2014/main" id="{4B85BA3B-0BA2-C643-863C-CAAF722F2839}"/>
              </a:ext>
            </a:extLst>
          </p:cNvPr>
          <p:cNvGraphicFramePr>
            <a:graphicFrameLocks noGrp="1"/>
          </p:cNvGraphicFramePr>
          <p:nvPr>
            <p:extLst>
              <p:ext uri="{D42A27DB-BD31-4B8C-83A1-F6EECF244321}">
                <p14:modId xmlns:p14="http://schemas.microsoft.com/office/powerpoint/2010/main" val="3253052843"/>
              </p:ext>
            </p:extLst>
          </p:nvPr>
        </p:nvGraphicFramePr>
        <p:xfrm>
          <a:off x="10128447" y="4317098"/>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3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Machine Learning</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sp>
        <p:nvSpPr>
          <p:cNvPr id="5" name="Title 4">
            <a:extLst>
              <a:ext uri="{FF2B5EF4-FFF2-40B4-BE49-F238E27FC236}">
                <a16:creationId xmlns:a16="http://schemas.microsoft.com/office/drawing/2014/main" id="{11826841-2951-BA95-0EF4-9D0AD9829449}"/>
              </a:ext>
            </a:extLst>
          </p:cNvPr>
          <p:cNvSpPr>
            <a:spLocks noGrp="1"/>
          </p:cNvSpPr>
          <p:nvPr>
            <p:ph type="title"/>
          </p:nvPr>
        </p:nvSpPr>
        <p:spPr/>
        <p:txBody>
          <a:bodyPr/>
          <a:lstStyle/>
          <a:p>
            <a:endParaRPr lang="en-US" dirty="0"/>
          </a:p>
        </p:txBody>
      </p:sp>
      <p:sp>
        <p:nvSpPr>
          <p:cNvPr id="2" name="Date Placeholder 1">
            <a:extLst>
              <a:ext uri="{FF2B5EF4-FFF2-40B4-BE49-F238E27FC236}">
                <a16:creationId xmlns:a16="http://schemas.microsoft.com/office/drawing/2014/main" id="{09090E79-E73A-0243-8AC2-79E121960C36}"/>
              </a:ext>
            </a:extLst>
          </p:cNvPr>
          <p:cNvSpPr>
            <a:spLocks noGrp="1"/>
          </p:cNvSpPr>
          <p:nvPr>
            <p:ph type="dt" sz="half" idx="10"/>
          </p:nvPr>
        </p:nvSpPr>
        <p:spPr/>
        <p:txBody>
          <a:bodyPr/>
          <a:lstStyle/>
          <a:p>
            <a:r>
              <a:rPr lang="de-CH"/>
              <a:t>EURO-LABS-WP3 Meeting, 05.09.2022</a:t>
            </a:r>
            <a:endParaRPr lang="en-US" dirty="0"/>
          </a:p>
        </p:txBody>
      </p:sp>
      <p:sp>
        <p:nvSpPr>
          <p:cNvPr id="4" name="Footer Placeholder 3">
            <a:extLst>
              <a:ext uri="{FF2B5EF4-FFF2-40B4-BE49-F238E27FC236}">
                <a16:creationId xmlns:a16="http://schemas.microsoft.com/office/drawing/2014/main" id="{7D375E3E-5D1D-144A-8993-BE20D36BC8AF}"/>
              </a:ext>
            </a:extLst>
          </p:cNvPr>
          <p:cNvSpPr>
            <a:spLocks noGrp="1"/>
          </p:cNvSpPr>
          <p:nvPr>
            <p:ph type="ftr" sz="quarter" idx="11"/>
          </p:nvPr>
        </p:nvSpPr>
        <p:spPr/>
        <p:txBody>
          <a:bodyPr/>
          <a:lstStyle/>
          <a:p>
            <a:r>
              <a:rPr lang="en-US"/>
              <a:t>i.efthymiopoulos, CERN </a:t>
            </a:r>
            <a:endParaRPr lang="en-US" dirty="0"/>
          </a:p>
        </p:txBody>
      </p:sp>
      <p:sp>
        <p:nvSpPr>
          <p:cNvPr id="3" name="Slide Number Placeholder 2">
            <a:extLst>
              <a:ext uri="{FF2B5EF4-FFF2-40B4-BE49-F238E27FC236}">
                <a16:creationId xmlns:a16="http://schemas.microsoft.com/office/drawing/2014/main" id="{03A4C148-675A-4D4D-9ACD-D3D2ABED43D6}"/>
              </a:ext>
            </a:extLst>
          </p:cNvPr>
          <p:cNvSpPr>
            <a:spLocks noGrp="1"/>
          </p:cNvSpPr>
          <p:nvPr>
            <p:ph type="sldNum" sz="quarter" idx="12"/>
          </p:nvPr>
        </p:nvSpPr>
        <p:spPr/>
        <p:txBody>
          <a:bodyPr/>
          <a:lstStyle/>
          <a:p>
            <a:fld id="{36B5EA5A-BC32-A742-B11B-8E7414D5B535}" type="slidenum">
              <a:rPr lang="en-US" smtClean="0"/>
              <a:pPr/>
              <a:t>5</a:t>
            </a:fld>
            <a:endParaRPr lang="en-US" dirty="0"/>
          </a:p>
        </p:txBody>
      </p:sp>
      <p:graphicFrame>
        <p:nvGraphicFramePr>
          <p:cNvPr id="72" name="Table 9">
            <a:extLst>
              <a:ext uri="{FF2B5EF4-FFF2-40B4-BE49-F238E27FC236}">
                <a16:creationId xmlns:a16="http://schemas.microsoft.com/office/drawing/2014/main" id="{1ED7D609-BBDE-034A-BC2F-822482652ACE}"/>
              </a:ext>
            </a:extLst>
          </p:cNvPr>
          <p:cNvGraphicFramePr>
            <a:graphicFrameLocks noGrp="1"/>
          </p:cNvGraphicFramePr>
          <p:nvPr>
            <p:extLst>
              <p:ext uri="{D42A27DB-BD31-4B8C-83A1-F6EECF244321}">
                <p14:modId xmlns:p14="http://schemas.microsoft.com/office/powerpoint/2010/main" val="4147490672"/>
              </p:ext>
            </p:extLst>
          </p:nvPr>
        </p:nvGraphicFramePr>
        <p:xfrm>
          <a:off x="10128447" y="4941168"/>
          <a:ext cx="1800201" cy="504056"/>
        </p:xfrm>
        <a:graphic>
          <a:graphicData uri="http://schemas.openxmlformats.org/drawingml/2006/table">
            <a:tbl>
              <a:tblPr firstRow="1" bandRow="1">
                <a:tableStyleId>{8EC20E35-A176-4012-BC5E-935CFFF8708E}</a:tableStyleId>
              </a:tblPr>
              <a:tblGrid>
                <a:gridCol w="360040">
                  <a:extLst>
                    <a:ext uri="{9D8B030D-6E8A-4147-A177-3AD203B41FA5}">
                      <a16:colId xmlns:a16="http://schemas.microsoft.com/office/drawing/2014/main" val="2771217601"/>
                    </a:ext>
                  </a:extLst>
                </a:gridCol>
                <a:gridCol w="1440161">
                  <a:extLst>
                    <a:ext uri="{9D8B030D-6E8A-4147-A177-3AD203B41FA5}">
                      <a16:colId xmlns:a16="http://schemas.microsoft.com/office/drawing/2014/main" val="3601995513"/>
                    </a:ext>
                  </a:extLst>
                </a:gridCol>
              </a:tblGrid>
              <a:tr h="504056">
                <a:tc>
                  <a:txBody>
                    <a:bodyPr/>
                    <a:lstStyle/>
                    <a:p>
                      <a:pPr algn="ctr"/>
                      <a:r>
                        <a:rPr lang="en-US" sz="1100" dirty="0"/>
                        <a:t>Task 4 </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Training</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cxnSp>
        <p:nvCxnSpPr>
          <p:cNvPr id="73" name="Elbow Connector 72">
            <a:extLst>
              <a:ext uri="{FF2B5EF4-FFF2-40B4-BE49-F238E27FC236}">
                <a16:creationId xmlns:a16="http://schemas.microsoft.com/office/drawing/2014/main" id="{ED868A0C-DE0B-CA47-BACA-64E67CE2A2A8}"/>
              </a:ext>
            </a:extLst>
          </p:cNvPr>
          <p:cNvCxnSpPr>
            <a:cxnSpLocks/>
            <a:stCxn id="144" idx="4"/>
            <a:endCxn id="72" idx="1"/>
          </p:cNvCxnSpPr>
          <p:nvPr/>
        </p:nvCxnSpPr>
        <p:spPr>
          <a:xfrm rot="16200000" flipH="1">
            <a:off x="8940315" y="4005064"/>
            <a:ext cx="2268252" cy="108011"/>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960162DB-5FC1-FF40-99A0-0B13D2732254}"/>
              </a:ext>
            </a:extLst>
          </p:cNvPr>
          <p:cNvSpPr/>
          <p:nvPr/>
        </p:nvSpPr>
        <p:spPr>
          <a:xfrm>
            <a:off x="7824191" y="980728"/>
            <a:ext cx="2520280" cy="387093"/>
          </a:xfrm>
          <a:prstGeom prst="rect">
            <a:avLst/>
          </a:prstGeom>
          <a:solidFill>
            <a:schemeClr val="accent4">
              <a:lumMod val="20000"/>
              <a:lumOff val="80000"/>
            </a:schemeClr>
          </a:solidFill>
          <a:ln>
            <a:solidFill>
              <a:srgbClr val="FFC000"/>
            </a:solidFill>
          </a:ln>
        </p:spPr>
        <p:style>
          <a:lnRef idx="2">
            <a:schemeClr val="accent5"/>
          </a:lnRef>
          <a:fillRef idx="1">
            <a:schemeClr val="lt1"/>
          </a:fillRef>
          <a:effectRef idx="0">
            <a:schemeClr val="accent5"/>
          </a:effectRef>
          <a:fontRef idx="minor">
            <a:schemeClr val="dk1"/>
          </a:fontRef>
        </p:style>
        <p:txBody>
          <a:bodyPr/>
          <a:lstStyle/>
          <a:p>
            <a:pPr algn="ctr"/>
            <a:r>
              <a:rPr lang="en-US" sz="1600" dirty="0"/>
              <a:t>Steering Committee (</a:t>
            </a:r>
            <a:r>
              <a:rPr lang="en-US" sz="1600" b="1" dirty="0"/>
              <a:t>SC</a:t>
            </a:r>
            <a:r>
              <a:rPr lang="en-US" sz="1600" dirty="0"/>
              <a:t>)</a:t>
            </a:r>
            <a:endParaRPr lang="el-GR" sz="1600" dirty="0"/>
          </a:p>
        </p:txBody>
      </p:sp>
      <p:cxnSp>
        <p:nvCxnSpPr>
          <p:cNvPr id="80" name="Elbow Connector 79">
            <a:extLst>
              <a:ext uri="{FF2B5EF4-FFF2-40B4-BE49-F238E27FC236}">
                <a16:creationId xmlns:a16="http://schemas.microsoft.com/office/drawing/2014/main" id="{65B38D43-C5BD-EF4A-840A-1447D186C63F}"/>
              </a:ext>
            </a:extLst>
          </p:cNvPr>
          <p:cNvCxnSpPr>
            <a:cxnSpLocks/>
            <a:stCxn id="9" idx="2"/>
            <a:endCxn id="76" idx="1"/>
          </p:cNvCxnSpPr>
          <p:nvPr/>
        </p:nvCxnSpPr>
        <p:spPr>
          <a:xfrm rot="5400000" flipH="1" flipV="1">
            <a:off x="6887086" y="455196"/>
            <a:ext cx="218025" cy="1656184"/>
          </a:xfrm>
          <a:prstGeom prst="bentConnector4">
            <a:avLst>
              <a:gd name="adj1" fmla="val -97293"/>
              <a:gd name="adj2" fmla="val 82609"/>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graphicFrame>
        <p:nvGraphicFramePr>
          <p:cNvPr id="64" name="Table 9">
            <a:extLst>
              <a:ext uri="{FF2B5EF4-FFF2-40B4-BE49-F238E27FC236}">
                <a16:creationId xmlns:a16="http://schemas.microsoft.com/office/drawing/2014/main" id="{7D029112-D2E7-0D6B-7F4F-E431769A99DB}"/>
              </a:ext>
            </a:extLst>
          </p:cNvPr>
          <p:cNvGraphicFramePr>
            <a:graphicFrameLocks noGrp="1"/>
          </p:cNvGraphicFramePr>
          <p:nvPr>
            <p:extLst>
              <p:ext uri="{D42A27DB-BD31-4B8C-83A1-F6EECF244321}">
                <p14:modId xmlns:p14="http://schemas.microsoft.com/office/powerpoint/2010/main" val="4161795655"/>
              </p:ext>
            </p:extLst>
          </p:nvPr>
        </p:nvGraphicFramePr>
        <p:xfrm>
          <a:off x="1127447" y="3645024"/>
          <a:ext cx="1440160" cy="504056"/>
        </p:xfrm>
        <a:graphic>
          <a:graphicData uri="http://schemas.openxmlformats.org/drawingml/2006/table">
            <a:tbl>
              <a:tblPr firstRow="1" bandRow="1">
                <a:tableStyleId>{8EC20E35-A176-4012-BC5E-935CFFF8708E}</a:tableStyleId>
              </a:tblPr>
              <a:tblGrid>
                <a:gridCol w="322350">
                  <a:extLst>
                    <a:ext uri="{9D8B030D-6E8A-4147-A177-3AD203B41FA5}">
                      <a16:colId xmlns:a16="http://schemas.microsoft.com/office/drawing/2014/main" val="2771217601"/>
                    </a:ext>
                  </a:extLst>
                </a:gridCol>
                <a:gridCol w="1117810">
                  <a:extLst>
                    <a:ext uri="{9D8B030D-6E8A-4147-A177-3AD203B41FA5}">
                      <a16:colId xmlns:a16="http://schemas.microsoft.com/office/drawing/2014/main" val="3601995513"/>
                    </a:ext>
                  </a:extLst>
                </a:gridCol>
              </a:tblGrid>
              <a:tr h="504056">
                <a:tc>
                  <a:txBody>
                    <a:bodyPr/>
                    <a:lstStyle/>
                    <a:p>
                      <a:pPr algn="ctr"/>
                      <a:r>
                        <a:rPr lang="en-US" sz="1100" dirty="0"/>
                        <a:t>Task 2</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Information Flow</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graphicFrame>
        <p:nvGraphicFramePr>
          <p:cNvPr id="65" name="Table 9">
            <a:extLst>
              <a:ext uri="{FF2B5EF4-FFF2-40B4-BE49-F238E27FC236}">
                <a16:creationId xmlns:a16="http://schemas.microsoft.com/office/drawing/2014/main" id="{48884F8A-1F22-4929-A570-B0947F5F71FE}"/>
              </a:ext>
            </a:extLst>
          </p:cNvPr>
          <p:cNvGraphicFramePr>
            <a:graphicFrameLocks noGrp="1"/>
          </p:cNvGraphicFramePr>
          <p:nvPr>
            <p:extLst>
              <p:ext uri="{D42A27DB-BD31-4B8C-83A1-F6EECF244321}">
                <p14:modId xmlns:p14="http://schemas.microsoft.com/office/powerpoint/2010/main" val="4175022334"/>
              </p:ext>
            </p:extLst>
          </p:nvPr>
        </p:nvGraphicFramePr>
        <p:xfrm>
          <a:off x="1127447" y="4221088"/>
          <a:ext cx="1440160" cy="504056"/>
        </p:xfrm>
        <a:graphic>
          <a:graphicData uri="http://schemas.openxmlformats.org/drawingml/2006/table">
            <a:tbl>
              <a:tblPr firstRow="1" bandRow="1">
                <a:tableStyleId>{8EC20E35-A176-4012-BC5E-935CFFF8708E}</a:tableStyleId>
              </a:tblPr>
              <a:tblGrid>
                <a:gridCol w="322350">
                  <a:extLst>
                    <a:ext uri="{9D8B030D-6E8A-4147-A177-3AD203B41FA5}">
                      <a16:colId xmlns:a16="http://schemas.microsoft.com/office/drawing/2014/main" val="2771217601"/>
                    </a:ext>
                  </a:extLst>
                </a:gridCol>
                <a:gridCol w="1117810">
                  <a:extLst>
                    <a:ext uri="{9D8B030D-6E8A-4147-A177-3AD203B41FA5}">
                      <a16:colId xmlns:a16="http://schemas.microsoft.com/office/drawing/2014/main" val="3601995513"/>
                    </a:ext>
                  </a:extLst>
                </a:gridCol>
              </a:tblGrid>
              <a:tr h="504056">
                <a:tc>
                  <a:txBody>
                    <a:bodyPr/>
                    <a:lstStyle/>
                    <a:p>
                      <a:pPr algn="ctr"/>
                      <a:r>
                        <a:rPr lang="en-US" sz="1100" dirty="0"/>
                        <a:t>Task 3</a:t>
                      </a:r>
                      <a:endParaRPr lang="el-GR" sz="1100" dirty="0"/>
                    </a:p>
                  </a:txBody>
                  <a:tcPr vert="vert270" anchor="ctr">
                    <a:lnL w="6350" cap="flat" cmpd="sng" algn="ctr">
                      <a:solidFill>
                        <a:schemeClr val="tx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0" kern="1200" dirty="0">
                          <a:solidFill>
                            <a:srgbClr val="0432FF"/>
                          </a:solidFill>
                          <a:latin typeface="+mn-lt"/>
                          <a:ea typeface="+mn-ea"/>
                          <a:cs typeface="+mn-cs"/>
                        </a:rPr>
                        <a:t>Contacts</a:t>
                      </a:r>
                      <a:endParaRPr lang="el-GR" sz="1200" b="0" kern="1200" dirty="0">
                        <a:solidFill>
                          <a:srgbClr val="0432FF"/>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3494133"/>
                  </a:ext>
                </a:extLst>
              </a:tr>
            </a:tbl>
          </a:graphicData>
        </a:graphic>
      </p:graphicFrame>
      <p:cxnSp>
        <p:nvCxnSpPr>
          <p:cNvPr id="66" name="Elbow Connector 65">
            <a:extLst>
              <a:ext uri="{FF2B5EF4-FFF2-40B4-BE49-F238E27FC236}">
                <a16:creationId xmlns:a16="http://schemas.microsoft.com/office/drawing/2014/main" id="{1966E4B6-9355-17FF-E412-A14EE7DC49DF}"/>
              </a:ext>
            </a:extLst>
          </p:cNvPr>
          <p:cNvCxnSpPr>
            <a:cxnSpLocks/>
            <a:stCxn id="183" idx="4"/>
            <a:endCxn id="64" idx="1"/>
          </p:cNvCxnSpPr>
          <p:nvPr/>
        </p:nvCxnSpPr>
        <p:spPr>
          <a:xfrm rot="16200000" flipH="1">
            <a:off x="569385" y="3338990"/>
            <a:ext cx="972108" cy="144016"/>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69" name="Elbow Connector 68">
            <a:extLst>
              <a:ext uri="{FF2B5EF4-FFF2-40B4-BE49-F238E27FC236}">
                <a16:creationId xmlns:a16="http://schemas.microsoft.com/office/drawing/2014/main" id="{981BD263-9F46-8CE1-7E73-6921B15D5653}"/>
              </a:ext>
            </a:extLst>
          </p:cNvPr>
          <p:cNvCxnSpPr>
            <a:cxnSpLocks/>
            <a:stCxn id="183" idx="4"/>
            <a:endCxn id="65" idx="1"/>
          </p:cNvCxnSpPr>
          <p:nvPr/>
        </p:nvCxnSpPr>
        <p:spPr>
          <a:xfrm rot="16200000" flipH="1">
            <a:off x="281353" y="3627022"/>
            <a:ext cx="1548172" cy="144016"/>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357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0D13-ACA1-C3D0-AC46-17D30CFD65B5}"/>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3A25AE5F-40D4-2A48-BFF0-811EC9839EF2}"/>
              </a:ext>
            </a:extLst>
          </p:cNvPr>
          <p:cNvSpPr>
            <a:spLocks noGrp="1"/>
          </p:cNvSpPr>
          <p:nvPr>
            <p:ph type="dt" sz="half" idx="10"/>
          </p:nvPr>
        </p:nvSpPr>
        <p:spPr/>
        <p:txBody>
          <a:bodyPr/>
          <a:lstStyle/>
          <a:p>
            <a:r>
              <a:rPr lang="de-CH"/>
              <a:t>EURO-LABS-WP3 Meeting, 05.09.2022</a:t>
            </a:r>
            <a:endParaRPr lang="en-US" dirty="0"/>
          </a:p>
        </p:txBody>
      </p:sp>
      <p:sp>
        <p:nvSpPr>
          <p:cNvPr id="59" name="Footer Placeholder 58">
            <a:extLst>
              <a:ext uri="{FF2B5EF4-FFF2-40B4-BE49-F238E27FC236}">
                <a16:creationId xmlns:a16="http://schemas.microsoft.com/office/drawing/2014/main" id="{2E611802-5BF4-D44A-B1EB-0C4EE9F8BDE1}"/>
              </a:ext>
            </a:extLst>
          </p:cNvPr>
          <p:cNvSpPr>
            <a:spLocks noGrp="1"/>
          </p:cNvSpPr>
          <p:nvPr>
            <p:ph type="ftr" sz="quarter" idx="11"/>
          </p:nvPr>
        </p:nvSpPr>
        <p:spPr/>
        <p:txBody>
          <a:bodyPr/>
          <a:lstStyle/>
          <a:p>
            <a:r>
              <a:rPr lang="en-US"/>
              <a:t>i.efthymiopoulos, CERN </a:t>
            </a:r>
            <a:endParaRPr lang="en-US" dirty="0"/>
          </a:p>
        </p:txBody>
      </p:sp>
      <p:sp>
        <p:nvSpPr>
          <p:cNvPr id="4" name="Slide Number Placeholder 3">
            <a:extLst>
              <a:ext uri="{FF2B5EF4-FFF2-40B4-BE49-F238E27FC236}">
                <a16:creationId xmlns:a16="http://schemas.microsoft.com/office/drawing/2014/main" id="{9CEDDDCC-E009-A147-A932-181B0D3128DD}"/>
              </a:ext>
            </a:extLst>
          </p:cNvPr>
          <p:cNvSpPr>
            <a:spLocks noGrp="1"/>
          </p:cNvSpPr>
          <p:nvPr>
            <p:ph type="sldNum" sz="quarter" idx="12"/>
          </p:nvPr>
        </p:nvSpPr>
        <p:spPr/>
        <p:txBody>
          <a:bodyPr/>
          <a:lstStyle/>
          <a:p>
            <a:fld id="{36B5EA5A-BC32-A742-B11B-8E7414D5B535}" type="slidenum">
              <a:rPr lang="en-US" smtClean="0"/>
              <a:pPr/>
              <a:t>6</a:t>
            </a:fld>
            <a:endParaRPr lang="en-US" dirty="0"/>
          </a:p>
        </p:txBody>
      </p:sp>
      <p:graphicFrame>
        <p:nvGraphicFramePr>
          <p:cNvPr id="11" name="Table 11">
            <a:extLst>
              <a:ext uri="{FF2B5EF4-FFF2-40B4-BE49-F238E27FC236}">
                <a16:creationId xmlns:a16="http://schemas.microsoft.com/office/drawing/2014/main" id="{8244D365-CFC9-7A43-8E02-23708CE9A827}"/>
              </a:ext>
            </a:extLst>
          </p:cNvPr>
          <p:cNvGraphicFramePr>
            <a:graphicFrameLocks noGrp="1"/>
          </p:cNvGraphicFramePr>
          <p:nvPr>
            <p:extLst>
              <p:ext uri="{D42A27DB-BD31-4B8C-83A1-F6EECF244321}">
                <p14:modId xmlns:p14="http://schemas.microsoft.com/office/powerpoint/2010/main" val="383633516"/>
              </p:ext>
            </p:extLst>
          </p:nvPr>
        </p:nvGraphicFramePr>
        <p:xfrm>
          <a:off x="191345" y="2027233"/>
          <a:ext cx="2088231" cy="4138071"/>
        </p:xfrm>
        <a:graphic>
          <a:graphicData uri="http://schemas.openxmlformats.org/drawingml/2006/table">
            <a:tbl>
              <a:tblPr firstRow="1" bandRow="1">
                <a:tableStyleId>{8EC20E35-A176-4012-BC5E-935CFFF8708E}</a:tableStyleId>
              </a:tblPr>
              <a:tblGrid>
                <a:gridCol w="2088231">
                  <a:extLst>
                    <a:ext uri="{9D8B030D-6E8A-4147-A177-3AD203B41FA5}">
                      <a16:colId xmlns:a16="http://schemas.microsoft.com/office/drawing/2014/main" val="3013623921"/>
                    </a:ext>
                  </a:extLst>
                </a:gridCol>
              </a:tblGrid>
              <a:tr h="360591">
                <a:tc>
                  <a:txBody>
                    <a:bodyPr/>
                    <a:lstStyle/>
                    <a:p>
                      <a:pPr algn="ctr"/>
                      <a:r>
                        <a:rPr lang="en-US" sz="1200" dirty="0"/>
                        <a:t>Task 1</a:t>
                      </a:r>
                    </a:p>
                    <a:p>
                      <a:pPr algn="ctr"/>
                      <a:r>
                        <a:rPr lang="en-US" sz="1200" dirty="0"/>
                        <a:t>Paul </a:t>
                      </a:r>
                      <a:r>
                        <a:rPr lang="en-US" sz="1200" dirty="0" err="1"/>
                        <a:t>Greenless</a:t>
                      </a:r>
                      <a:r>
                        <a:rPr lang="en-US" sz="1200" dirty="0"/>
                        <a:t> - JYFL</a:t>
                      </a:r>
                      <a:endParaRPr lang="el-GR" sz="1200" dirty="0"/>
                    </a:p>
                  </a:txBody>
                  <a:tcPr/>
                </a:tc>
                <a:extLst>
                  <a:ext uri="{0D108BD9-81ED-4DB2-BD59-A6C34878D82A}">
                    <a16:rowId xmlns:a16="http://schemas.microsoft.com/office/drawing/2014/main" val="400555069"/>
                  </a:ext>
                </a:extLst>
              </a:tr>
              <a:tr h="360591">
                <a:tc>
                  <a:txBody>
                    <a:bodyPr/>
                    <a:lstStyle/>
                    <a:p>
                      <a:pPr algn="ctr"/>
                      <a:r>
                        <a:rPr lang="en-US" sz="1200" dirty="0">
                          <a:solidFill>
                            <a:srgbClr val="FF0000"/>
                          </a:solidFill>
                        </a:rPr>
                        <a:t>Stable Beam Facilities</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60000">
                <a:tc>
                  <a:txBody>
                    <a:bodyPr/>
                    <a:lstStyle/>
                    <a:p>
                      <a:pPr algn="ctr"/>
                      <a:r>
                        <a:rPr lang="en-US" sz="1200" dirty="0"/>
                        <a:t>ALTO-CNRS</a:t>
                      </a:r>
                    </a:p>
                    <a:p>
                      <a:pPr algn="ctr"/>
                      <a:r>
                        <a:rPr lang="en-US" sz="1200" dirty="0"/>
                        <a:t> </a:t>
                      </a:r>
                      <a:r>
                        <a:rPr lang="en-US" sz="1200" i="1" dirty="0"/>
                        <a:t>(Orsay)</a:t>
                      </a:r>
                      <a:endParaRPr lang="el-GR" sz="1200" i="1" dirty="0"/>
                    </a:p>
                  </a:txBody>
                  <a:tcPr marL="45720" marR="45720"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360000">
                <a:tc>
                  <a:txBody>
                    <a:bodyPr/>
                    <a:lstStyle/>
                    <a:p>
                      <a:pPr algn="ctr"/>
                      <a:r>
                        <a:rPr lang="en-US" sz="1200" dirty="0"/>
                        <a:t>CLEAR </a:t>
                      </a:r>
                    </a:p>
                    <a:p>
                      <a:pPr algn="ctr"/>
                      <a:r>
                        <a:rPr lang="en-US" sz="1100" i="1" dirty="0"/>
                        <a:t>(Debrecen, Lisbon, Seville)</a:t>
                      </a:r>
                      <a:endParaRPr lang="el-GR" sz="1100" i="1" dirty="0"/>
                    </a:p>
                  </a:txBody>
                  <a:tcPr marL="45720" marR="45720"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674837934"/>
                  </a:ext>
                </a:extLst>
              </a:tr>
              <a:tr h="360000">
                <a:tc>
                  <a:txBody>
                    <a:bodyPr/>
                    <a:lstStyle/>
                    <a:p>
                      <a:pPr algn="ctr"/>
                      <a:r>
                        <a:rPr lang="en-US" sz="1200" dirty="0"/>
                        <a:t>INFN-LNL,LNS</a:t>
                      </a:r>
                      <a:endParaRPr lang="el-GR" sz="1200" dirty="0"/>
                    </a:p>
                  </a:txBody>
                  <a:tcPr marL="45720" marR="45720"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946536984"/>
                  </a:ext>
                </a:extLst>
              </a:tr>
              <a:tr h="360000">
                <a:tc>
                  <a:txBody>
                    <a:bodyPr/>
                    <a:lstStyle/>
                    <a:p>
                      <a:pPr algn="ctr"/>
                      <a:r>
                        <a:rPr lang="en-US" sz="1200" dirty="0"/>
                        <a:t>GANIL</a:t>
                      </a:r>
                      <a:endParaRPr lang="el-GR" sz="1200" dirty="0"/>
                    </a:p>
                  </a:txBody>
                  <a:tcPr marL="45720" marR="45720"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100452469"/>
                  </a:ext>
                </a:extLst>
              </a:tr>
              <a:tr h="360000">
                <a:tc>
                  <a:txBody>
                    <a:bodyPr/>
                    <a:lstStyle/>
                    <a:p>
                      <a:pPr algn="ctr"/>
                      <a:r>
                        <a:rPr lang="en-US" sz="1200" dirty="0"/>
                        <a:t>GSI</a:t>
                      </a:r>
                      <a:endParaRPr lang="el-GR" sz="1200" dirty="0"/>
                    </a:p>
                  </a:txBody>
                  <a:tcPr marL="45720" marR="45720"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71215832"/>
                  </a:ext>
                </a:extLst>
              </a:tr>
              <a:tr h="360000">
                <a:tc>
                  <a:txBody>
                    <a:bodyPr/>
                    <a:lstStyle/>
                    <a:p>
                      <a:pPr algn="ctr"/>
                      <a:r>
                        <a:rPr lang="en-US" sz="1200" dirty="0"/>
                        <a:t>JYFL </a:t>
                      </a:r>
                    </a:p>
                    <a:p>
                      <a:pPr algn="ctr"/>
                      <a:r>
                        <a:rPr lang="en-US" sz="1200" i="1" dirty="0"/>
                        <a:t>(Jyvaskyla)</a:t>
                      </a:r>
                      <a:endParaRPr lang="el-GR" sz="1200" i="1" dirty="0"/>
                    </a:p>
                  </a:txBody>
                  <a:tcPr marL="45720" marR="45720"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980569846"/>
                  </a:ext>
                </a:extLst>
              </a:tr>
              <a:tr h="360000">
                <a:tc>
                  <a:txBody>
                    <a:bodyPr/>
                    <a:lstStyle/>
                    <a:p>
                      <a:pPr algn="ctr"/>
                      <a:r>
                        <a:rPr lang="en-US" sz="1200" dirty="0"/>
                        <a:t>NCL</a:t>
                      </a:r>
                    </a:p>
                    <a:p>
                      <a:pPr algn="ctr"/>
                      <a:r>
                        <a:rPr lang="en-US" sz="1100" i="1" dirty="0"/>
                        <a:t>(SLCJ Warsaw, CCB Krakow)</a:t>
                      </a:r>
                      <a:endParaRPr lang="el-GR" sz="1100" i="1" dirty="0"/>
                    </a:p>
                  </a:txBody>
                  <a:tcPr marL="45720" marR="45720"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1924094834"/>
                  </a:ext>
                </a:extLst>
              </a:tr>
              <a:tr h="360000">
                <a:tc>
                  <a:txBody>
                    <a:bodyPr/>
                    <a:lstStyle/>
                    <a:p>
                      <a:pPr algn="ctr"/>
                      <a:r>
                        <a:rPr lang="en-US" sz="1200" dirty="0"/>
                        <a:t>IFIN-HH </a:t>
                      </a:r>
                    </a:p>
                    <a:p>
                      <a:pPr algn="ctr"/>
                      <a:r>
                        <a:rPr lang="en-US" sz="1100" i="1" dirty="0"/>
                        <a:t>(Bucharest Romania)</a:t>
                      </a:r>
                      <a:endParaRPr lang="el-GR" sz="1100" i="1" dirty="0"/>
                    </a:p>
                  </a:txBody>
                  <a:tcPr marL="45720" marR="45720"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1302560156"/>
                  </a:ext>
                </a:extLst>
              </a:tr>
            </a:tbl>
          </a:graphicData>
        </a:graphic>
      </p:graphicFrame>
      <p:graphicFrame>
        <p:nvGraphicFramePr>
          <p:cNvPr id="12" name="Table 11">
            <a:extLst>
              <a:ext uri="{FF2B5EF4-FFF2-40B4-BE49-F238E27FC236}">
                <a16:creationId xmlns:a16="http://schemas.microsoft.com/office/drawing/2014/main" id="{F78A6A67-6A6C-EC40-AB74-4F739D8A885F}"/>
              </a:ext>
            </a:extLst>
          </p:cNvPr>
          <p:cNvGraphicFramePr>
            <a:graphicFrameLocks noGrp="1"/>
          </p:cNvGraphicFramePr>
          <p:nvPr>
            <p:extLst>
              <p:ext uri="{D42A27DB-BD31-4B8C-83A1-F6EECF244321}">
                <p14:modId xmlns:p14="http://schemas.microsoft.com/office/powerpoint/2010/main" val="1896954418"/>
              </p:ext>
            </p:extLst>
          </p:nvPr>
        </p:nvGraphicFramePr>
        <p:xfrm>
          <a:off x="2488400" y="2027232"/>
          <a:ext cx="1857806" cy="3053080"/>
        </p:xfrm>
        <a:graphic>
          <a:graphicData uri="http://schemas.openxmlformats.org/drawingml/2006/table">
            <a:tbl>
              <a:tblPr firstRow="1" bandRow="1">
                <a:tableStyleId>{8EC20E35-A176-4012-BC5E-935CFFF8708E}</a:tableStyleId>
              </a:tblPr>
              <a:tblGrid>
                <a:gridCol w="1857806">
                  <a:extLst>
                    <a:ext uri="{9D8B030D-6E8A-4147-A177-3AD203B41FA5}">
                      <a16:colId xmlns:a16="http://schemas.microsoft.com/office/drawing/2014/main" val="3013623921"/>
                    </a:ext>
                  </a:extLst>
                </a:gridCol>
              </a:tblGrid>
              <a:tr h="370840">
                <a:tc>
                  <a:txBody>
                    <a:bodyPr/>
                    <a:lstStyle/>
                    <a:p>
                      <a:pPr algn="ctr"/>
                      <a:r>
                        <a:rPr lang="en-US" sz="1200" dirty="0"/>
                        <a:t>Task 2</a:t>
                      </a:r>
                    </a:p>
                    <a:p>
                      <a:pPr algn="ctr"/>
                      <a:r>
                        <a:rPr lang="en-US" sz="1200" dirty="0"/>
                        <a:t>Julian Stefan - IJC</a:t>
                      </a:r>
                      <a:endParaRPr lang="el-GR" sz="1200" dirty="0"/>
                    </a:p>
                  </a:txBody>
                  <a:tcPr/>
                </a:tc>
                <a:extLst>
                  <a:ext uri="{0D108BD9-81ED-4DB2-BD59-A6C34878D82A}">
                    <a16:rowId xmlns:a16="http://schemas.microsoft.com/office/drawing/2014/main" val="400555069"/>
                  </a:ext>
                </a:extLst>
              </a:tr>
              <a:tr h="370840">
                <a:tc>
                  <a:txBody>
                    <a:bodyPr/>
                    <a:lstStyle/>
                    <a:p>
                      <a:pPr algn="ctr"/>
                      <a:r>
                        <a:rPr lang="en-US" sz="1200" kern="1200" dirty="0">
                          <a:solidFill>
                            <a:srgbClr val="FF0000"/>
                          </a:solidFill>
                          <a:latin typeface="+mn-lt"/>
                          <a:ea typeface="+mn-ea"/>
                          <a:cs typeface="+mn-cs"/>
                        </a:rPr>
                        <a:t>Radioactive</a:t>
                      </a:r>
                      <a:r>
                        <a:rPr lang="en-US" sz="1200" dirty="0">
                          <a:solidFill>
                            <a:srgbClr val="FF0000"/>
                          </a:solidFill>
                        </a:rPr>
                        <a:t> Ion Beams</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70840">
                <a:tc>
                  <a:txBody>
                    <a:bodyPr/>
                    <a:lstStyle/>
                    <a:p>
                      <a:pPr algn="ctr"/>
                      <a:r>
                        <a:rPr lang="en-US" sz="1200" dirty="0"/>
                        <a:t>GANIL</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370840">
                <a:tc>
                  <a:txBody>
                    <a:bodyPr/>
                    <a:lstStyle/>
                    <a:p>
                      <a:pPr algn="ctr"/>
                      <a:r>
                        <a:rPr lang="en-US" sz="1200" dirty="0"/>
                        <a:t>GSI</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674837934"/>
                  </a:ext>
                </a:extLst>
              </a:tr>
              <a:tr h="370840">
                <a:tc>
                  <a:txBody>
                    <a:bodyPr/>
                    <a:lstStyle/>
                    <a:p>
                      <a:pPr algn="ctr"/>
                      <a:r>
                        <a:rPr lang="en-US" sz="1200" dirty="0"/>
                        <a:t>ISOLDE@CERN</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946536984"/>
                  </a:ext>
                </a:extLst>
              </a:tr>
              <a:tr h="370840">
                <a:tc>
                  <a:txBody>
                    <a:bodyPr/>
                    <a:lstStyle/>
                    <a:p>
                      <a:pPr algn="ctr"/>
                      <a:r>
                        <a:rPr lang="en-US" sz="1200" dirty="0"/>
                        <a:t>JYFL</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100452469"/>
                  </a:ext>
                </a:extLst>
              </a:tr>
              <a:tr h="370840">
                <a:tc>
                  <a:txBody>
                    <a:bodyPr/>
                    <a:lstStyle/>
                    <a:p>
                      <a:pPr algn="ctr"/>
                      <a:r>
                        <a:rPr lang="en-US" sz="1200" dirty="0"/>
                        <a:t>INFN-LNL,LNS</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964771878"/>
                  </a:ext>
                </a:extLst>
              </a:tr>
              <a:tr h="370840">
                <a:tc>
                  <a:txBody>
                    <a:bodyPr/>
                    <a:lstStyle/>
                    <a:p>
                      <a:pPr algn="ctr"/>
                      <a:r>
                        <a:rPr lang="en-US" sz="1200" dirty="0"/>
                        <a:t>ALTO-CNRS</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1857523739"/>
                  </a:ext>
                </a:extLst>
              </a:tr>
            </a:tbl>
          </a:graphicData>
        </a:graphic>
      </p:graphicFrame>
      <p:graphicFrame>
        <p:nvGraphicFramePr>
          <p:cNvPr id="13" name="Table 12">
            <a:extLst>
              <a:ext uri="{FF2B5EF4-FFF2-40B4-BE49-F238E27FC236}">
                <a16:creationId xmlns:a16="http://schemas.microsoft.com/office/drawing/2014/main" id="{A24DB8EB-3F24-7547-8AA1-C4C3F46962FF}"/>
              </a:ext>
            </a:extLst>
          </p:cNvPr>
          <p:cNvGraphicFramePr>
            <a:graphicFrameLocks noGrp="1"/>
          </p:cNvGraphicFramePr>
          <p:nvPr>
            <p:extLst>
              <p:ext uri="{D42A27DB-BD31-4B8C-83A1-F6EECF244321}">
                <p14:modId xmlns:p14="http://schemas.microsoft.com/office/powerpoint/2010/main" val="747057213"/>
              </p:ext>
            </p:extLst>
          </p:nvPr>
        </p:nvGraphicFramePr>
        <p:xfrm>
          <a:off x="4555030" y="2027232"/>
          <a:ext cx="1915412" cy="2382520"/>
        </p:xfrm>
        <a:graphic>
          <a:graphicData uri="http://schemas.openxmlformats.org/drawingml/2006/table">
            <a:tbl>
              <a:tblPr firstRow="1" bandRow="1">
                <a:tableStyleId>{8EC20E35-A176-4012-BC5E-935CFFF8708E}</a:tableStyleId>
              </a:tblPr>
              <a:tblGrid>
                <a:gridCol w="1915412">
                  <a:extLst>
                    <a:ext uri="{9D8B030D-6E8A-4147-A177-3AD203B41FA5}">
                      <a16:colId xmlns:a16="http://schemas.microsoft.com/office/drawing/2014/main" val="3013623921"/>
                    </a:ext>
                  </a:extLst>
                </a:gridCol>
              </a:tblGrid>
              <a:tr h="370840">
                <a:tc>
                  <a:txBody>
                    <a:bodyPr/>
                    <a:lstStyle/>
                    <a:p>
                      <a:pPr algn="ctr"/>
                      <a:r>
                        <a:rPr lang="en-US" sz="1200" dirty="0"/>
                        <a:t>Task 3</a:t>
                      </a:r>
                    </a:p>
                    <a:p>
                      <a:pPr algn="ctr"/>
                      <a:r>
                        <a:rPr lang="en-US" sz="1200" dirty="0" err="1"/>
                        <a:t>Albero</a:t>
                      </a:r>
                      <a:r>
                        <a:rPr lang="en-US" sz="1200" dirty="0"/>
                        <a:t> </a:t>
                      </a:r>
                      <a:r>
                        <a:rPr lang="en-US" sz="1200" dirty="0" err="1"/>
                        <a:t>Mengoni</a:t>
                      </a:r>
                      <a:r>
                        <a:rPr lang="en-US" sz="1200" dirty="0"/>
                        <a:t> ENEA</a:t>
                      </a:r>
                      <a:endParaRPr lang="el-GR" sz="1200" dirty="0"/>
                    </a:p>
                  </a:txBody>
                  <a:tcPr/>
                </a:tc>
                <a:extLst>
                  <a:ext uri="{0D108BD9-81ED-4DB2-BD59-A6C34878D82A}">
                    <a16:rowId xmlns:a16="http://schemas.microsoft.com/office/drawing/2014/main" val="400555069"/>
                  </a:ext>
                </a:extLst>
              </a:tr>
              <a:tr h="370840">
                <a:tc>
                  <a:txBody>
                    <a:bodyPr/>
                    <a:lstStyle/>
                    <a:p>
                      <a:pPr algn="ctr"/>
                      <a:r>
                        <a:rPr lang="en-US" sz="1200" dirty="0">
                          <a:solidFill>
                            <a:srgbClr val="FF0000"/>
                          </a:solidFill>
                        </a:rPr>
                        <a:t>Neutron Beam Facilities</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70840">
                <a:tc>
                  <a:txBody>
                    <a:bodyPr/>
                    <a:lstStyle/>
                    <a:p>
                      <a:pPr algn="ctr"/>
                      <a:r>
                        <a:rPr lang="en-US" sz="1200" dirty="0" err="1"/>
                        <a:t>nTOF</a:t>
                      </a:r>
                      <a:r>
                        <a:rPr lang="en-US" sz="1200" dirty="0"/>
                        <a:t>-CERN</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370840">
                <a:tc>
                  <a:txBody>
                    <a:bodyPr/>
                    <a:lstStyle/>
                    <a:p>
                      <a:pPr algn="ctr"/>
                      <a:r>
                        <a:rPr lang="en-US" sz="1200" dirty="0"/>
                        <a:t>GANIL</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674837934"/>
                  </a:ext>
                </a:extLst>
              </a:tr>
              <a:tr h="370840">
                <a:tc>
                  <a:txBody>
                    <a:bodyPr/>
                    <a:lstStyle/>
                    <a:p>
                      <a:pPr algn="ctr"/>
                      <a:r>
                        <a:rPr lang="en-US" sz="1200" dirty="0"/>
                        <a:t>CLEAR</a:t>
                      </a:r>
                    </a:p>
                    <a:p>
                      <a:pPr algn="ctr"/>
                      <a:r>
                        <a:rPr lang="en-US" sz="1100" i="1" kern="1200" dirty="0">
                          <a:solidFill>
                            <a:schemeClr val="dk1"/>
                          </a:solidFill>
                          <a:latin typeface="+mn-lt"/>
                          <a:ea typeface="+mn-ea"/>
                          <a:cs typeface="+mn-cs"/>
                        </a:rPr>
                        <a:t>(Seville, Debrecen)</a:t>
                      </a:r>
                      <a:endParaRPr lang="el-GR" sz="1100" i="1" kern="1200" dirty="0">
                        <a:solidFill>
                          <a:schemeClr val="dk1"/>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100452469"/>
                  </a:ext>
                </a:extLst>
              </a:tr>
              <a:tr h="370840">
                <a:tc>
                  <a:txBody>
                    <a:bodyPr/>
                    <a:lstStyle/>
                    <a:p>
                      <a:pPr algn="ctr"/>
                      <a:r>
                        <a:rPr lang="en-US" sz="1200" dirty="0"/>
                        <a:t>ALTO CNRS</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1170581589"/>
                  </a:ext>
                </a:extLst>
              </a:tr>
            </a:tbl>
          </a:graphicData>
        </a:graphic>
      </p:graphicFrame>
      <p:graphicFrame>
        <p:nvGraphicFramePr>
          <p:cNvPr id="15" name="Table 14">
            <a:extLst>
              <a:ext uri="{FF2B5EF4-FFF2-40B4-BE49-F238E27FC236}">
                <a16:creationId xmlns:a16="http://schemas.microsoft.com/office/drawing/2014/main" id="{0D8F60BA-6EE6-914C-9EC5-1BFA2D884BA6}"/>
              </a:ext>
            </a:extLst>
          </p:cNvPr>
          <p:cNvGraphicFramePr>
            <a:graphicFrameLocks noGrp="1"/>
          </p:cNvGraphicFramePr>
          <p:nvPr>
            <p:extLst>
              <p:ext uri="{D42A27DB-BD31-4B8C-83A1-F6EECF244321}">
                <p14:modId xmlns:p14="http://schemas.microsoft.com/office/powerpoint/2010/main" val="1376776476"/>
              </p:ext>
            </p:extLst>
          </p:nvPr>
        </p:nvGraphicFramePr>
        <p:xfrm>
          <a:off x="6679266" y="2027231"/>
          <a:ext cx="2232248" cy="1981200"/>
        </p:xfrm>
        <a:graphic>
          <a:graphicData uri="http://schemas.openxmlformats.org/drawingml/2006/table">
            <a:tbl>
              <a:tblPr firstRow="1" bandRow="1">
                <a:tableStyleId>{8EC20E35-A176-4012-BC5E-935CFFF8708E}</a:tableStyleId>
              </a:tblPr>
              <a:tblGrid>
                <a:gridCol w="2232248">
                  <a:extLst>
                    <a:ext uri="{9D8B030D-6E8A-4147-A177-3AD203B41FA5}">
                      <a16:colId xmlns:a16="http://schemas.microsoft.com/office/drawing/2014/main" val="3013623921"/>
                    </a:ext>
                  </a:extLst>
                </a:gridCol>
              </a:tblGrid>
              <a:tr h="370840">
                <a:tc>
                  <a:txBody>
                    <a:bodyPr/>
                    <a:lstStyle/>
                    <a:p>
                      <a:pPr algn="ctr"/>
                      <a:r>
                        <a:rPr lang="en-US" sz="1200" dirty="0"/>
                        <a:t>Task 4</a:t>
                      </a:r>
                    </a:p>
                    <a:p>
                      <a:pPr algn="ctr"/>
                      <a:r>
                        <a:rPr lang="en-US" sz="1200" dirty="0"/>
                        <a:t>Gert </a:t>
                      </a:r>
                      <a:r>
                        <a:rPr lang="en-US" sz="1200" dirty="0" err="1"/>
                        <a:t>Aarts</a:t>
                      </a:r>
                      <a:r>
                        <a:rPr lang="en-US" sz="1200" dirty="0"/>
                        <a:t> - ECT</a:t>
                      </a:r>
                      <a:endParaRPr lang="el-GR" sz="1200" dirty="0"/>
                    </a:p>
                  </a:txBody>
                  <a:tcPr/>
                </a:tc>
                <a:extLst>
                  <a:ext uri="{0D108BD9-81ED-4DB2-BD59-A6C34878D82A}">
                    <a16:rowId xmlns:a16="http://schemas.microsoft.com/office/drawing/2014/main" val="400555069"/>
                  </a:ext>
                </a:extLst>
              </a:tr>
              <a:tr h="370840">
                <a:tc>
                  <a:txBody>
                    <a:bodyPr/>
                    <a:lstStyle/>
                    <a:p>
                      <a:pPr algn="ctr"/>
                      <a:r>
                        <a:rPr lang="en-US" sz="1200" dirty="0">
                          <a:solidFill>
                            <a:srgbClr val="FF0000"/>
                          </a:solidFill>
                        </a:rPr>
                        <a:t>Theoretical Support for Experiments </a:t>
                      </a:r>
                    </a:p>
                    <a:p>
                      <a:pPr algn="ctr"/>
                      <a:r>
                        <a:rPr lang="en-US" sz="1200" b="1" dirty="0">
                          <a:solidFill>
                            <a:srgbClr val="FF0000"/>
                          </a:solidFill>
                        </a:rPr>
                        <a:t>(TA &amp; VA)</a:t>
                      </a:r>
                      <a:endParaRPr lang="el-GR" sz="1200" b="1"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70840">
                <a:tc>
                  <a:txBody>
                    <a:bodyPr/>
                    <a:lstStyle/>
                    <a:p>
                      <a:pPr algn="ctr"/>
                      <a:r>
                        <a:rPr lang="en-US" sz="1200" dirty="0"/>
                        <a:t>ETC* FBK</a:t>
                      </a:r>
                    </a:p>
                    <a:p>
                      <a:pPr algn="ctr"/>
                      <a:r>
                        <a:rPr lang="en-US" sz="1100" i="1" kern="1200" dirty="0">
                          <a:solidFill>
                            <a:schemeClr val="dk1"/>
                          </a:solidFill>
                          <a:latin typeface="+mn-lt"/>
                          <a:ea typeface="+mn-ea"/>
                          <a:cs typeface="+mn-cs"/>
                        </a:rPr>
                        <a:t>(Trento)</a:t>
                      </a:r>
                      <a:endParaRPr lang="el-GR" sz="1100" i="1" kern="1200" dirty="0">
                        <a:solidFill>
                          <a:schemeClr val="dk1"/>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370840">
                <a:tc>
                  <a:txBody>
                    <a:bodyPr/>
                    <a:lstStyle/>
                    <a:p>
                      <a:pPr algn="ctr"/>
                      <a:r>
                        <a:rPr lang="en-US" sz="1200" dirty="0"/>
                        <a:t>Theo4Exp VA</a:t>
                      </a:r>
                    </a:p>
                    <a:p>
                      <a:pPr algn="ctr"/>
                      <a:r>
                        <a:rPr lang="en-US" sz="1100" i="1" kern="1200" dirty="0">
                          <a:solidFill>
                            <a:schemeClr val="dk1"/>
                          </a:solidFill>
                          <a:latin typeface="+mn-lt"/>
                          <a:ea typeface="+mn-ea"/>
                          <a:cs typeface="+mn-cs"/>
                        </a:rPr>
                        <a:t>(Krakow, Seville, INFN-Milano)</a:t>
                      </a:r>
                      <a:endParaRPr lang="el-GR" sz="1100" i="1" kern="1200" dirty="0">
                        <a:solidFill>
                          <a:schemeClr val="dk1"/>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996668010"/>
                  </a:ext>
                </a:extLst>
              </a:tr>
            </a:tbl>
          </a:graphicData>
        </a:graphic>
      </p:graphicFrame>
      <p:graphicFrame>
        <p:nvGraphicFramePr>
          <p:cNvPr id="16" name="Table 15">
            <a:extLst>
              <a:ext uri="{FF2B5EF4-FFF2-40B4-BE49-F238E27FC236}">
                <a16:creationId xmlns:a16="http://schemas.microsoft.com/office/drawing/2014/main" id="{D24721A5-8F94-8C44-ACA8-16C8DD25DE70}"/>
              </a:ext>
            </a:extLst>
          </p:cNvPr>
          <p:cNvGraphicFramePr>
            <a:graphicFrameLocks noGrp="1"/>
          </p:cNvGraphicFramePr>
          <p:nvPr>
            <p:extLst>
              <p:ext uri="{D42A27DB-BD31-4B8C-83A1-F6EECF244321}">
                <p14:modId xmlns:p14="http://schemas.microsoft.com/office/powerpoint/2010/main" val="2821881879"/>
              </p:ext>
            </p:extLst>
          </p:nvPr>
        </p:nvGraphicFramePr>
        <p:xfrm>
          <a:off x="9120336" y="2014569"/>
          <a:ext cx="1800200" cy="2811600"/>
        </p:xfrm>
        <a:graphic>
          <a:graphicData uri="http://schemas.openxmlformats.org/drawingml/2006/table">
            <a:tbl>
              <a:tblPr firstRow="1" bandRow="1">
                <a:tableStyleId>{8EC20E35-A176-4012-BC5E-935CFFF8708E}</a:tableStyleId>
              </a:tblPr>
              <a:tblGrid>
                <a:gridCol w="1800200">
                  <a:extLst>
                    <a:ext uri="{9D8B030D-6E8A-4147-A177-3AD203B41FA5}">
                      <a16:colId xmlns:a16="http://schemas.microsoft.com/office/drawing/2014/main" val="3013623921"/>
                    </a:ext>
                  </a:extLst>
                </a:gridCol>
              </a:tblGrid>
              <a:tr h="423680">
                <a:tc>
                  <a:txBody>
                    <a:bodyPr/>
                    <a:lstStyle/>
                    <a:p>
                      <a:pPr algn="ctr"/>
                      <a:r>
                        <a:rPr lang="en-US" sz="1200" dirty="0"/>
                        <a:t>Task 5</a:t>
                      </a:r>
                    </a:p>
                    <a:p>
                      <a:pPr algn="ctr"/>
                      <a:r>
                        <a:rPr lang="en-US" sz="1200" dirty="0"/>
                        <a:t>Marko Durante - GSI</a:t>
                      </a:r>
                      <a:endParaRPr lang="el-GR" sz="1200" dirty="0"/>
                    </a:p>
                  </a:txBody>
                  <a:tcPr/>
                </a:tc>
                <a:extLst>
                  <a:ext uri="{0D108BD9-81ED-4DB2-BD59-A6C34878D82A}">
                    <a16:rowId xmlns:a16="http://schemas.microsoft.com/office/drawing/2014/main" val="400555069"/>
                  </a:ext>
                </a:extLst>
              </a:tr>
              <a:tr h="360000">
                <a:tc>
                  <a:txBody>
                    <a:bodyPr/>
                    <a:lstStyle/>
                    <a:p>
                      <a:pPr algn="ctr"/>
                      <a:r>
                        <a:rPr lang="en-US" sz="1200" dirty="0">
                          <a:solidFill>
                            <a:srgbClr val="FF0000"/>
                          </a:solidFill>
                        </a:rPr>
                        <a:t>Service Improvements</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60000">
                <a:tc>
                  <a:txBody>
                    <a:bodyPr/>
                    <a:lstStyle/>
                    <a:p>
                      <a:pPr algn="ctr"/>
                      <a:r>
                        <a:rPr lang="en-US" sz="1200" i="1" dirty="0"/>
                        <a:t>Streamlined procedures &amp; Remote Access</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360000">
                <a:tc>
                  <a:txBody>
                    <a:bodyPr/>
                    <a:lstStyle/>
                    <a:p>
                      <a:pPr algn="ctr"/>
                      <a:r>
                        <a:rPr lang="en-US" sz="1200" i="1" dirty="0"/>
                        <a:t>Bio medical</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1981634906"/>
                  </a:ext>
                </a:extLst>
              </a:tr>
              <a:tr h="360000">
                <a:tc>
                  <a:txBody>
                    <a:bodyPr/>
                    <a:lstStyle/>
                    <a:p>
                      <a:pPr algn="ctr"/>
                      <a:r>
                        <a:rPr lang="en-US" sz="1200" i="1" dirty="0"/>
                        <a:t>Ion source improvements</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375628707"/>
                  </a:ext>
                </a:extLst>
              </a:tr>
              <a:tr h="360000">
                <a:tc>
                  <a:txBody>
                    <a:bodyPr/>
                    <a:lstStyle/>
                    <a:p>
                      <a:pPr algn="ctr"/>
                      <a:r>
                        <a:rPr lang="en-US" sz="1200" i="1" dirty="0"/>
                        <a:t>Target developments</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379497003"/>
                  </a:ext>
                </a:extLst>
              </a:tr>
              <a:tr h="360000">
                <a:tc>
                  <a:txBody>
                    <a:bodyPr/>
                    <a:lstStyle/>
                    <a:p>
                      <a:pPr algn="ctr"/>
                      <a:r>
                        <a:rPr lang="en-US" sz="1200" i="1" dirty="0"/>
                        <a:t>Travelling detectors (</a:t>
                      </a:r>
                      <a:r>
                        <a:rPr lang="el-GR" sz="1200" i="1" dirty="0"/>
                        <a:t>γ)</a:t>
                      </a: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066853836"/>
                  </a:ext>
                </a:extLst>
              </a:tr>
            </a:tbl>
          </a:graphicData>
        </a:graphic>
      </p:graphicFrame>
      <p:sp>
        <p:nvSpPr>
          <p:cNvPr id="17" name="Snip Diagonal Corner of Rectangle 16">
            <a:extLst>
              <a:ext uri="{FF2B5EF4-FFF2-40B4-BE49-F238E27FC236}">
                <a16:creationId xmlns:a16="http://schemas.microsoft.com/office/drawing/2014/main" id="{D7C43A81-749A-A347-90B2-7C15EBA77CED}"/>
              </a:ext>
            </a:extLst>
          </p:cNvPr>
          <p:cNvSpPr/>
          <p:nvPr/>
        </p:nvSpPr>
        <p:spPr>
          <a:xfrm>
            <a:off x="5188887" y="332656"/>
            <a:ext cx="1835999" cy="720000"/>
          </a:xfrm>
          <a:prstGeom prst="snip2DiagRect">
            <a:avLst>
              <a:gd name="adj1" fmla="val 25818"/>
              <a:gd name="adj2" fmla="val 24067"/>
            </a:avLst>
          </a:prstGeom>
          <a:solidFill>
            <a:srgbClr val="94165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600" b="1" dirty="0"/>
              <a:t>WP2</a:t>
            </a:r>
          </a:p>
          <a:p>
            <a:pPr algn="ctr"/>
            <a:r>
              <a:rPr lang="en-US" sz="1400" dirty="0"/>
              <a:t>Access to RI for Physics</a:t>
            </a:r>
            <a:endParaRPr lang="el-GR" sz="1400" dirty="0"/>
          </a:p>
        </p:txBody>
      </p:sp>
      <p:cxnSp>
        <p:nvCxnSpPr>
          <p:cNvPr id="18" name="Elbow Connector 17">
            <a:extLst>
              <a:ext uri="{FF2B5EF4-FFF2-40B4-BE49-F238E27FC236}">
                <a16:creationId xmlns:a16="http://schemas.microsoft.com/office/drawing/2014/main" id="{84C2042F-C4CD-494D-804E-C5039A37E656}"/>
              </a:ext>
            </a:extLst>
          </p:cNvPr>
          <p:cNvCxnSpPr>
            <a:cxnSpLocks/>
            <a:stCxn id="17" idx="1"/>
            <a:endCxn id="11" idx="0"/>
          </p:cNvCxnSpPr>
          <p:nvPr/>
        </p:nvCxnSpPr>
        <p:spPr>
          <a:xfrm rot="5400000">
            <a:off x="3183886" y="-895769"/>
            <a:ext cx="974577" cy="4871427"/>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651B7811-A968-EA48-8AE4-B4AD80A86DDE}"/>
              </a:ext>
            </a:extLst>
          </p:cNvPr>
          <p:cNvCxnSpPr>
            <a:cxnSpLocks/>
            <a:stCxn id="17" idx="1"/>
            <a:endCxn id="12" idx="0"/>
          </p:cNvCxnSpPr>
          <p:nvPr/>
        </p:nvCxnSpPr>
        <p:spPr>
          <a:xfrm rot="5400000">
            <a:off x="4274807" y="195152"/>
            <a:ext cx="974576" cy="2689584"/>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347B61B7-7AC3-4C40-84B2-95C929FB85EE}"/>
              </a:ext>
            </a:extLst>
          </p:cNvPr>
          <p:cNvCxnSpPr>
            <a:cxnSpLocks/>
            <a:stCxn id="17" idx="1"/>
            <a:endCxn id="13" idx="0"/>
          </p:cNvCxnSpPr>
          <p:nvPr/>
        </p:nvCxnSpPr>
        <p:spPr>
          <a:xfrm rot="5400000">
            <a:off x="5322524" y="1242869"/>
            <a:ext cx="974576" cy="594151"/>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D963B210-8F6F-7842-855B-A99294744A77}"/>
              </a:ext>
            </a:extLst>
          </p:cNvPr>
          <p:cNvCxnSpPr>
            <a:cxnSpLocks/>
            <a:stCxn id="17" idx="1"/>
            <a:endCxn id="15" idx="0"/>
          </p:cNvCxnSpPr>
          <p:nvPr/>
        </p:nvCxnSpPr>
        <p:spPr>
          <a:xfrm rot="16200000" flipH="1">
            <a:off x="6463851" y="695691"/>
            <a:ext cx="974575" cy="1688503"/>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6955FDD0-6A7B-5C4C-A79F-C1727906046C}"/>
              </a:ext>
            </a:extLst>
          </p:cNvPr>
          <p:cNvCxnSpPr>
            <a:cxnSpLocks/>
            <a:stCxn id="17" idx="1"/>
            <a:endCxn id="16" idx="0"/>
          </p:cNvCxnSpPr>
          <p:nvPr/>
        </p:nvCxnSpPr>
        <p:spPr>
          <a:xfrm rot="16200000" flipH="1">
            <a:off x="7582705" y="-423163"/>
            <a:ext cx="961913" cy="3913549"/>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4A6414F3-9117-FB44-AF07-01F936B63BCF}"/>
              </a:ext>
            </a:extLst>
          </p:cNvPr>
          <p:cNvSpPr/>
          <p:nvPr/>
        </p:nvSpPr>
        <p:spPr>
          <a:xfrm>
            <a:off x="7320136" y="1024232"/>
            <a:ext cx="3816424" cy="387093"/>
          </a:xfrm>
          <a:prstGeom prst="rect">
            <a:avLst/>
          </a:prstGeom>
          <a:solidFill>
            <a:schemeClr val="accent4">
              <a:lumMod val="20000"/>
              <a:lumOff val="80000"/>
            </a:schemeClr>
          </a:solidFill>
          <a:ln>
            <a:solidFill>
              <a:srgbClr val="FFC000"/>
            </a:solidFill>
          </a:ln>
        </p:spPr>
        <p:style>
          <a:lnRef idx="2">
            <a:schemeClr val="accent5"/>
          </a:lnRef>
          <a:fillRef idx="1">
            <a:schemeClr val="lt1"/>
          </a:fillRef>
          <a:effectRef idx="0">
            <a:schemeClr val="accent5"/>
          </a:effectRef>
          <a:fontRef idx="minor">
            <a:schemeClr val="dk1"/>
          </a:fontRef>
        </p:style>
        <p:txBody>
          <a:bodyPr/>
          <a:lstStyle/>
          <a:p>
            <a:pPr algn="ctr"/>
            <a:r>
              <a:rPr lang="en-US" sz="1600" dirty="0"/>
              <a:t>WP Coordinators:  </a:t>
            </a:r>
            <a:r>
              <a:rPr lang="en-US" sz="1600" b="1" dirty="0"/>
              <a:t>M. Colonna, A. Maj</a:t>
            </a:r>
            <a:endParaRPr lang="el-GR" sz="1600" b="1" dirty="0"/>
          </a:p>
        </p:txBody>
      </p:sp>
      <p:cxnSp>
        <p:nvCxnSpPr>
          <p:cNvPr id="32" name="Elbow Connector 31">
            <a:extLst>
              <a:ext uri="{FF2B5EF4-FFF2-40B4-BE49-F238E27FC236}">
                <a16:creationId xmlns:a16="http://schemas.microsoft.com/office/drawing/2014/main" id="{7FC50CD9-2E03-E24D-938B-B4CE2AB0D456}"/>
              </a:ext>
            </a:extLst>
          </p:cNvPr>
          <p:cNvCxnSpPr>
            <a:cxnSpLocks/>
            <a:stCxn id="17" idx="1"/>
            <a:endCxn id="31" idx="1"/>
          </p:cNvCxnSpPr>
          <p:nvPr/>
        </p:nvCxnSpPr>
        <p:spPr>
          <a:xfrm rot="16200000" flipH="1">
            <a:off x="6630950" y="528592"/>
            <a:ext cx="165123" cy="1213249"/>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pic>
        <p:nvPicPr>
          <p:cNvPr id="34" name="Picture 33" descr="Text, logo&#10;&#10;Description automatically generated">
            <a:extLst>
              <a:ext uri="{FF2B5EF4-FFF2-40B4-BE49-F238E27FC236}">
                <a16:creationId xmlns:a16="http://schemas.microsoft.com/office/drawing/2014/main" id="{6E6A96C0-6E66-E744-B03D-91F6FC2D011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12224" y="116632"/>
            <a:ext cx="1656184" cy="812393"/>
          </a:xfrm>
          <a:prstGeom prst="rect">
            <a:avLst/>
          </a:prstGeom>
        </p:spPr>
      </p:pic>
    </p:spTree>
    <p:extLst>
      <p:ext uri="{BB962C8B-B14F-4D97-AF65-F5344CB8AC3E}">
        <p14:creationId xmlns:p14="http://schemas.microsoft.com/office/powerpoint/2010/main" val="1694389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3BA1-3CC9-F637-9715-FAC3B03A33CB}"/>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3A25AE5F-40D4-2A48-BFF0-811EC9839EF2}"/>
              </a:ext>
            </a:extLst>
          </p:cNvPr>
          <p:cNvSpPr>
            <a:spLocks noGrp="1"/>
          </p:cNvSpPr>
          <p:nvPr>
            <p:ph type="dt" sz="half" idx="10"/>
          </p:nvPr>
        </p:nvSpPr>
        <p:spPr/>
        <p:txBody>
          <a:bodyPr/>
          <a:lstStyle/>
          <a:p>
            <a:r>
              <a:rPr lang="de-CH"/>
              <a:t>EURO-LABS-WP3 Meeting, 05.09.2022</a:t>
            </a:r>
            <a:endParaRPr lang="en-US" dirty="0"/>
          </a:p>
        </p:txBody>
      </p:sp>
      <p:sp>
        <p:nvSpPr>
          <p:cNvPr id="34" name="Footer Placeholder 33">
            <a:extLst>
              <a:ext uri="{FF2B5EF4-FFF2-40B4-BE49-F238E27FC236}">
                <a16:creationId xmlns:a16="http://schemas.microsoft.com/office/drawing/2014/main" id="{8988E8C3-D10F-884E-BD90-D806EC11E7C6}"/>
              </a:ext>
            </a:extLst>
          </p:cNvPr>
          <p:cNvSpPr>
            <a:spLocks noGrp="1"/>
          </p:cNvSpPr>
          <p:nvPr>
            <p:ph type="ftr" sz="quarter" idx="11"/>
          </p:nvPr>
        </p:nvSpPr>
        <p:spPr/>
        <p:txBody>
          <a:bodyPr/>
          <a:lstStyle/>
          <a:p>
            <a:r>
              <a:rPr lang="en-US"/>
              <a:t>i.efthymiopoulos, CERN </a:t>
            </a:r>
            <a:endParaRPr lang="en-US" dirty="0"/>
          </a:p>
        </p:txBody>
      </p:sp>
      <p:sp>
        <p:nvSpPr>
          <p:cNvPr id="4" name="Slide Number Placeholder 3">
            <a:extLst>
              <a:ext uri="{FF2B5EF4-FFF2-40B4-BE49-F238E27FC236}">
                <a16:creationId xmlns:a16="http://schemas.microsoft.com/office/drawing/2014/main" id="{9CEDDDCC-E009-A147-A932-181B0D3128DD}"/>
              </a:ext>
            </a:extLst>
          </p:cNvPr>
          <p:cNvSpPr>
            <a:spLocks noGrp="1"/>
          </p:cNvSpPr>
          <p:nvPr>
            <p:ph type="sldNum" sz="quarter" idx="12"/>
          </p:nvPr>
        </p:nvSpPr>
        <p:spPr/>
        <p:txBody>
          <a:bodyPr/>
          <a:lstStyle/>
          <a:p>
            <a:fld id="{36B5EA5A-BC32-A742-B11B-8E7414D5B535}" type="slidenum">
              <a:rPr lang="en-US" smtClean="0"/>
              <a:pPr/>
              <a:t>7</a:t>
            </a:fld>
            <a:endParaRPr lang="en-US" dirty="0"/>
          </a:p>
        </p:txBody>
      </p:sp>
      <p:graphicFrame>
        <p:nvGraphicFramePr>
          <p:cNvPr id="11" name="Table 11">
            <a:extLst>
              <a:ext uri="{FF2B5EF4-FFF2-40B4-BE49-F238E27FC236}">
                <a16:creationId xmlns:a16="http://schemas.microsoft.com/office/drawing/2014/main" id="{8244D365-CFC9-7A43-8E02-23708CE9A827}"/>
              </a:ext>
            </a:extLst>
          </p:cNvPr>
          <p:cNvGraphicFramePr>
            <a:graphicFrameLocks noGrp="1"/>
          </p:cNvGraphicFramePr>
          <p:nvPr>
            <p:extLst>
              <p:ext uri="{D42A27DB-BD31-4B8C-83A1-F6EECF244321}">
                <p14:modId xmlns:p14="http://schemas.microsoft.com/office/powerpoint/2010/main" val="2097489210"/>
              </p:ext>
            </p:extLst>
          </p:nvPr>
        </p:nvGraphicFramePr>
        <p:xfrm>
          <a:off x="263352" y="2636912"/>
          <a:ext cx="1944216" cy="1198880"/>
        </p:xfrm>
        <a:graphic>
          <a:graphicData uri="http://schemas.openxmlformats.org/drawingml/2006/table">
            <a:tbl>
              <a:tblPr firstRow="1" bandRow="1">
                <a:tableStyleId>{8EC20E35-A176-4012-BC5E-935CFFF8708E}</a:tableStyleId>
              </a:tblPr>
              <a:tblGrid>
                <a:gridCol w="1944216">
                  <a:extLst>
                    <a:ext uri="{9D8B030D-6E8A-4147-A177-3AD203B41FA5}">
                      <a16:colId xmlns:a16="http://schemas.microsoft.com/office/drawing/2014/main" val="3013623921"/>
                    </a:ext>
                  </a:extLst>
                </a:gridCol>
              </a:tblGrid>
              <a:tr h="370840">
                <a:tc>
                  <a:txBody>
                    <a:bodyPr/>
                    <a:lstStyle/>
                    <a:p>
                      <a:pPr algn="ctr"/>
                      <a:r>
                        <a:rPr lang="en-US" sz="1200" dirty="0"/>
                        <a:t>Task 1</a:t>
                      </a:r>
                    </a:p>
                    <a:p>
                      <a:pPr algn="ctr"/>
                      <a:r>
                        <a:rPr lang="en-US" sz="1200" dirty="0"/>
                        <a:t>N. </a:t>
                      </a:r>
                      <a:r>
                        <a:rPr lang="en-US" sz="1200" dirty="0" err="1"/>
                        <a:t>Charitonidis</a:t>
                      </a:r>
                      <a:r>
                        <a:rPr lang="en-US" sz="1200" dirty="0"/>
                        <a:t> - CERN</a:t>
                      </a:r>
                      <a:endParaRPr lang="el-GR" sz="1200" dirty="0"/>
                    </a:p>
                  </a:txBody>
                  <a:tcPr/>
                </a:tc>
                <a:extLst>
                  <a:ext uri="{0D108BD9-81ED-4DB2-BD59-A6C34878D82A}">
                    <a16:rowId xmlns:a16="http://schemas.microsoft.com/office/drawing/2014/main" val="400555069"/>
                  </a:ext>
                </a:extLst>
              </a:tr>
              <a:tr h="370840">
                <a:tc>
                  <a:txBody>
                    <a:bodyPr/>
                    <a:lstStyle/>
                    <a:p>
                      <a:pPr algn="ctr"/>
                      <a:r>
                        <a:rPr lang="en-US" sz="1200" dirty="0">
                          <a:solidFill>
                            <a:srgbClr val="FF0000"/>
                          </a:solidFill>
                        </a:rPr>
                        <a:t>Material Testing Facilities</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70840">
                <a:tc>
                  <a:txBody>
                    <a:bodyPr/>
                    <a:lstStyle/>
                    <a:p>
                      <a:pPr algn="ctr"/>
                      <a:r>
                        <a:rPr lang="en-US" sz="1200" dirty="0" err="1"/>
                        <a:t>HiRadMat@SPS</a:t>
                      </a:r>
                      <a:r>
                        <a:rPr lang="en-US" sz="1200" baseline="30000" dirty="0">
                          <a:solidFill>
                            <a:srgbClr val="00B050"/>
                          </a:solidFill>
                        </a:rPr>
                        <a:t>(*)</a:t>
                      </a:r>
                      <a:endParaRPr lang="el-GR" sz="1200" baseline="30000" dirty="0">
                        <a:solidFill>
                          <a:srgbClr val="00B050"/>
                        </a:solidFill>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bl>
          </a:graphicData>
        </a:graphic>
      </p:graphicFrame>
      <p:graphicFrame>
        <p:nvGraphicFramePr>
          <p:cNvPr id="12" name="Table 11">
            <a:extLst>
              <a:ext uri="{FF2B5EF4-FFF2-40B4-BE49-F238E27FC236}">
                <a16:creationId xmlns:a16="http://schemas.microsoft.com/office/drawing/2014/main" id="{F78A6A67-6A6C-EC40-AB74-4F739D8A885F}"/>
              </a:ext>
            </a:extLst>
          </p:cNvPr>
          <p:cNvGraphicFramePr>
            <a:graphicFrameLocks noGrp="1"/>
          </p:cNvGraphicFramePr>
          <p:nvPr>
            <p:extLst>
              <p:ext uri="{D42A27DB-BD31-4B8C-83A1-F6EECF244321}">
                <p14:modId xmlns:p14="http://schemas.microsoft.com/office/powerpoint/2010/main" val="1147658960"/>
              </p:ext>
            </p:extLst>
          </p:nvPr>
        </p:nvGraphicFramePr>
        <p:xfrm>
          <a:off x="3143672" y="2636912"/>
          <a:ext cx="1800200" cy="3398520"/>
        </p:xfrm>
        <a:graphic>
          <a:graphicData uri="http://schemas.openxmlformats.org/drawingml/2006/table">
            <a:tbl>
              <a:tblPr firstRow="1" bandRow="1">
                <a:tableStyleId>{8EC20E35-A176-4012-BC5E-935CFFF8708E}</a:tableStyleId>
              </a:tblPr>
              <a:tblGrid>
                <a:gridCol w="1800200">
                  <a:extLst>
                    <a:ext uri="{9D8B030D-6E8A-4147-A177-3AD203B41FA5}">
                      <a16:colId xmlns:a16="http://schemas.microsoft.com/office/drawing/2014/main" val="3013623921"/>
                    </a:ext>
                  </a:extLst>
                </a:gridCol>
              </a:tblGrid>
              <a:tr h="370840">
                <a:tc>
                  <a:txBody>
                    <a:bodyPr/>
                    <a:lstStyle/>
                    <a:p>
                      <a:pPr algn="ctr"/>
                      <a:r>
                        <a:rPr lang="en-US" sz="1200" dirty="0"/>
                        <a:t>Task 2</a:t>
                      </a:r>
                    </a:p>
                    <a:p>
                      <a:pPr algn="ctr"/>
                      <a:r>
                        <a:rPr lang="en-US" sz="1200" dirty="0"/>
                        <a:t>Sylvie </a:t>
                      </a:r>
                      <a:r>
                        <a:rPr lang="en-US" sz="1200" dirty="0" err="1"/>
                        <a:t>Leray</a:t>
                      </a:r>
                      <a:r>
                        <a:rPr lang="en-US" sz="1200" dirty="0"/>
                        <a:t> - CEA</a:t>
                      </a:r>
                      <a:endParaRPr lang="el-GR" sz="1200" dirty="0"/>
                    </a:p>
                  </a:txBody>
                  <a:tcPr/>
                </a:tc>
                <a:extLst>
                  <a:ext uri="{0D108BD9-81ED-4DB2-BD59-A6C34878D82A}">
                    <a16:rowId xmlns:a16="http://schemas.microsoft.com/office/drawing/2014/main" val="400555069"/>
                  </a:ext>
                </a:extLst>
              </a:tr>
              <a:tr h="370840">
                <a:tc>
                  <a:txBody>
                    <a:bodyPr/>
                    <a:lstStyle/>
                    <a:p>
                      <a:pPr algn="ctr"/>
                      <a:r>
                        <a:rPr lang="en-US" sz="1200" dirty="0">
                          <a:solidFill>
                            <a:srgbClr val="FF0000"/>
                          </a:solidFill>
                        </a:rPr>
                        <a:t>Technology Infrastructures</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70840">
                <a:tc>
                  <a:txBody>
                    <a:bodyPr/>
                    <a:lstStyle/>
                    <a:p>
                      <a:pPr algn="ctr"/>
                      <a:r>
                        <a:rPr lang="en-US" sz="1200" dirty="0"/>
                        <a:t>FREIA</a:t>
                      </a:r>
                      <a:r>
                        <a:rPr lang="en-US" sz="1200" baseline="30000" dirty="0">
                          <a:solidFill>
                            <a:srgbClr val="00B050"/>
                          </a:solidFill>
                        </a:rPr>
                        <a:t>(*)</a:t>
                      </a:r>
                      <a:r>
                        <a:rPr lang="en-US" sz="1200" dirty="0"/>
                        <a:t> </a:t>
                      </a:r>
                    </a:p>
                    <a:p>
                      <a:pPr algn="ctr"/>
                      <a:r>
                        <a:rPr lang="en-US" sz="1200" i="1" dirty="0"/>
                        <a:t>(Univ. Uppsala)</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370840">
                <a:tc>
                  <a:txBody>
                    <a:bodyPr/>
                    <a:lstStyle/>
                    <a:p>
                      <a:pPr algn="ctr"/>
                      <a:r>
                        <a:rPr lang="en-US" sz="1200" dirty="0"/>
                        <a:t>INFN –LASA </a:t>
                      </a:r>
                      <a:r>
                        <a:rPr lang="en-US" sz="1200" baseline="30000" dirty="0">
                          <a:solidFill>
                            <a:srgbClr val="00B050"/>
                          </a:solidFill>
                        </a:rPr>
                        <a:t>(*)</a:t>
                      </a:r>
                      <a:r>
                        <a:rPr lang="en-US" sz="1200" dirty="0"/>
                        <a:t> </a:t>
                      </a:r>
                    </a:p>
                    <a:p>
                      <a:pPr marL="0" algn="ctr" defTabSz="914400" rtl="0" eaLnBrk="1" latinLnBrk="0" hangingPunct="1"/>
                      <a:r>
                        <a:rPr lang="en-US" sz="1200" i="1" kern="1200" dirty="0">
                          <a:solidFill>
                            <a:schemeClr val="dk1"/>
                          </a:solidFill>
                          <a:latin typeface="+mn-lt"/>
                          <a:ea typeface="+mn-ea"/>
                          <a:cs typeface="+mn-cs"/>
                        </a:rPr>
                        <a:t>(Milano)</a:t>
                      </a:r>
                      <a:endParaRPr lang="el-GR" sz="1200" i="1" kern="1200" dirty="0">
                        <a:solidFill>
                          <a:schemeClr val="dk1"/>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674837934"/>
                  </a:ext>
                </a:extLst>
              </a:tr>
              <a:tr h="370840">
                <a:tc>
                  <a:txBody>
                    <a:bodyPr/>
                    <a:lstStyle/>
                    <a:p>
                      <a:pPr algn="ctr"/>
                      <a:r>
                        <a:rPr lang="en-US" sz="1200" dirty="0"/>
                        <a:t>INFN-THOR</a:t>
                      </a:r>
                      <a:r>
                        <a:rPr lang="en-US" sz="1200" baseline="30000" dirty="0">
                          <a:solidFill>
                            <a:srgbClr val="00B050"/>
                          </a:solidFill>
                        </a:rPr>
                        <a:t>(*)</a:t>
                      </a:r>
                      <a:endParaRPr lang="en-US" sz="1200" dirty="0"/>
                    </a:p>
                    <a:p>
                      <a:pPr algn="ctr"/>
                      <a:r>
                        <a:rPr lang="en-US" sz="1200" dirty="0"/>
                        <a:t> </a:t>
                      </a:r>
                      <a:r>
                        <a:rPr lang="en-US" sz="1100" i="1" dirty="0"/>
                        <a:t>(Univ Salerno)</a:t>
                      </a:r>
                      <a:endParaRPr lang="el-GR" sz="11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946536984"/>
                  </a:ext>
                </a:extLst>
              </a:tr>
              <a:tr h="370840">
                <a:tc>
                  <a:txBody>
                    <a:bodyPr/>
                    <a:lstStyle/>
                    <a:p>
                      <a:pPr algn="ctr"/>
                      <a:r>
                        <a:rPr lang="en-US" sz="1200" dirty="0"/>
                        <a:t>IJCLAB SUPRATECH</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100452469"/>
                  </a:ext>
                </a:extLst>
              </a:tr>
              <a:tr h="370840">
                <a:tc>
                  <a:txBody>
                    <a:bodyPr/>
                    <a:lstStyle/>
                    <a:p>
                      <a:pPr algn="ctr"/>
                      <a:r>
                        <a:rPr lang="en-US" sz="1200" dirty="0"/>
                        <a:t>CEA </a:t>
                      </a:r>
                      <a:r>
                        <a:rPr lang="en-US" sz="1200" dirty="0" err="1"/>
                        <a:t>Irfu-Synergium</a:t>
                      </a:r>
                      <a:r>
                        <a:rPr lang="en-US" sz="1200" baseline="30000" dirty="0">
                          <a:solidFill>
                            <a:srgbClr val="00B050"/>
                          </a:solidFill>
                        </a:rPr>
                        <a:t>(*)</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1827621009"/>
                  </a:ext>
                </a:extLst>
              </a:tr>
              <a:tr h="370840">
                <a:tc>
                  <a:txBody>
                    <a:bodyPr/>
                    <a:lstStyle/>
                    <a:p>
                      <a:pPr algn="ctr"/>
                      <a:r>
                        <a:rPr lang="en-US" sz="1200" dirty="0"/>
                        <a:t>XBOX CERN</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1237964964"/>
                  </a:ext>
                </a:extLst>
              </a:tr>
            </a:tbl>
          </a:graphicData>
        </a:graphic>
      </p:graphicFrame>
      <p:graphicFrame>
        <p:nvGraphicFramePr>
          <p:cNvPr id="13" name="Table 12">
            <a:extLst>
              <a:ext uri="{FF2B5EF4-FFF2-40B4-BE49-F238E27FC236}">
                <a16:creationId xmlns:a16="http://schemas.microsoft.com/office/drawing/2014/main" id="{A24DB8EB-3F24-7547-8AA1-C4C3F46962FF}"/>
              </a:ext>
            </a:extLst>
          </p:cNvPr>
          <p:cNvGraphicFramePr>
            <a:graphicFrameLocks noGrp="1"/>
          </p:cNvGraphicFramePr>
          <p:nvPr>
            <p:extLst>
              <p:ext uri="{D42A27DB-BD31-4B8C-83A1-F6EECF244321}">
                <p14:modId xmlns:p14="http://schemas.microsoft.com/office/powerpoint/2010/main" val="3685577236"/>
              </p:ext>
            </p:extLst>
          </p:nvPr>
        </p:nvGraphicFramePr>
        <p:xfrm>
          <a:off x="5879976" y="2636912"/>
          <a:ext cx="2232248" cy="2753360"/>
        </p:xfrm>
        <a:graphic>
          <a:graphicData uri="http://schemas.openxmlformats.org/drawingml/2006/table">
            <a:tbl>
              <a:tblPr firstRow="1" bandRow="1">
                <a:tableStyleId>{8EC20E35-A176-4012-BC5E-935CFFF8708E}</a:tableStyleId>
              </a:tblPr>
              <a:tblGrid>
                <a:gridCol w="2232248">
                  <a:extLst>
                    <a:ext uri="{9D8B030D-6E8A-4147-A177-3AD203B41FA5}">
                      <a16:colId xmlns:a16="http://schemas.microsoft.com/office/drawing/2014/main" val="3013623921"/>
                    </a:ext>
                  </a:extLst>
                </a:gridCol>
              </a:tblGrid>
              <a:tr h="370840">
                <a:tc>
                  <a:txBody>
                    <a:bodyPr/>
                    <a:lstStyle/>
                    <a:p>
                      <a:pPr algn="ctr"/>
                      <a:r>
                        <a:rPr lang="en-US" sz="1200" dirty="0"/>
                        <a:t>Task 3</a:t>
                      </a:r>
                    </a:p>
                    <a:p>
                      <a:pPr algn="ctr"/>
                      <a:r>
                        <a:rPr lang="en-US" sz="1200" dirty="0"/>
                        <a:t>Anthony </a:t>
                      </a:r>
                      <a:r>
                        <a:rPr lang="en-US" sz="1200" dirty="0" err="1"/>
                        <a:t>Gleesson</a:t>
                      </a:r>
                      <a:r>
                        <a:rPr lang="en-US" sz="1200" dirty="0"/>
                        <a:t> - STFC</a:t>
                      </a:r>
                      <a:endParaRPr lang="el-GR" sz="1200" dirty="0"/>
                    </a:p>
                  </a:txBody>
                  <a:tcPr/>
                </a:tc>
                <a:extLst>
                  <a:ext uri="{0D108BD9-81ED-4DB2-BD59-A6C34878D82A}">
                    <a16:rowId xmlns:a16="http://schemas.microsoft.com/office/drawing/2014/main" val="400555069"/>
                  </a:ext>
                </a:extLst>
              </a:tr>
              <a:tr h="370840">
                <a:tc>
                  <a:txBody>
                    <a:bodyPr/>
                    <a:lstStyle/>
                    <a:p>
                      <a:pPr algn="ctr"/>
                      <a:r>
                        <a:rPr lang="en-US" sz="1200" dirty="0">
                          <a:solidFill>
                            <a:srgbClr val="FF0000"/>
                          </a:solidFill>
                        </a:rPr>
                        <a:t>Electron Beam Facilities</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70840">
                <a:tc>
                  <a:txBody>
                    <a:bodyPr/>
                    <a:lstStyle/>
                    <a:p>
                      <a:pPr algn="ctr"/>
                      <a:r>
                        <a:rPr lang="en-US" sz="1200" dirty="0"/>
                        <a:t>KIT-ALFA (ANKA+FLUTE)</a:t>
                      </a:r>
                      <a:r>
                        <a:rPr lang="en-US" sz="1200" baseline="30000" dirty="0">
                          <a:solidFill>
                            <a:srgbClr val="00B050"/>
                          </a:solidFill>
                        </a:rPr>
                        <a:t>(*)</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370840">
                <a:tc>
                  <a:txBody>
                    <a:bodyPr/>
                    <a:lstStyle/>
                    <a:p>
                      <a:pPr algn="ctr"/>
                      <a:r>
                        <a:rPr lang="en-US" sz="1200" dirty="0"/>
                        <a:t>VELA/CLARA </a:t>
                      </a:r>
                    </a:p>
                    <a:p>
                      <a:pPr algn="ctr"/>
                      <a:r>
                        <a:rPr lang="en-US" sz="1100" i="1" dirty="0"/>
                        <a:t>(Univ. Daresbury)</a:t>
                      </a:r>
                      <a:endParaRPr lang="el-GR" sz="11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100452469"/>
                  </a:ext>
                </a:extLst>
              </a:tr>
              <a:tr h="370840">
                <a:tc>
                  <a:txBody>
                    <a:bodyPr/>
                    <a:lstStyle/>
                    <a:p>
                      <a:pPr algn="ctr"/>
                      <a:r>
                        <a:rPr lang="en-US" sz="1200" dirty="0"/>
                        <a:t>INFN – BTF Frascati</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706190393"/>
                  </a:ext>
                </a:extLst>
              </a:tr>
              <a:tr h="370840">
                <a:tc>
                  <a:txBody>
                    <a:bodyPr/>
                    <a:lstStyle/>
                    <a:p>
                      <a:pPr algn="ctr"/>
                      <a:r>
                        <a:rPr lang="en-US" sz="1200" dirty="0"/>
                        <a:t>INFN – SPARC Frascati</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645045850"/>
                  </a:ext>
                </a:extLst>
              </a:tr>
              <a:tr h="370840">
                <a:tc>
                  <a:txBody>
                    <a:bodyPr/>
                    <a:lstStyle/>
                    <a:p>
                      <a:pPr algn="ctr"/>
                      <a:r>
                        <a:rPr lang="en-US" sz="1200" dirty="0"/>
                        <a:t>CEA </a:t>
                      </a:r>
                      <a:r>
                        <a:rPr lang="en-US" sz="1200" dirty="0" err="1"/>
                        <a:t>LiDyl</a:t>
                      </a:r>
                      <a:r>
                        <a:rPr lang="en-US" sz="1200" dirty="0"/>
                        <a:t> LPA-UH100</a:t>
                      </a:r>
                      <a:r>
                        <a:rPr lang="en-US" sz="1200" baseline="30000" dirty="0">
                          <a:solidFill>
                            <a:srgbClr val="00B050"/>
                          </a:solidFill>
                        </a:rPr>
                        <a:t>(*)</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35037585"/>
                  </a:ext>
                </a:extLst>
              </a:tr>
            </a:tbl>
          </a:graphicData>
        </a:graphic>
      </p:graphicFrame>
      <p:graphicFrame>
        <p:nvGraphicFramePr>
          <p:cNvPr id="15" name="Table 14">
            <a:extLst>
              <a:ext uri="{FF2B5EF4-FFF2-40B4-BE49-F238E27FC236}">
                <a16:creationId xmlns:a16="http://schemas.microsoft.com/office/drawing/2014/main" id="{0D8F60BA-6EE6-914C-9EC5-1BFA2D884BA6}"/>
              </a:ext>
            </a:extLst>
          </p:cNvPr>
          <p:cNvGraphicFramePr>
            <a:graphicFrameLocks noGrp="1"/>
          </p:cNvGraphicFramePr>
          <p:nvPr>
            <p:extLst>
              <p:ext uri="{D42A27DB-BD31-4B8C-83A1-F6EECF244321}">
                <p14:modId xmlns:p14="http://schemas.microsoft.com/office/powerpoint/2010/main" val="132619190"/>
              </p:ext>
            </p:extLst>
          </p:nvPr>
        </p:nvGraphicFramePr>
        <p:xfrm>
          <a:off x="9048328" y="2636912"/>
          <a:ext cx="2052228" cy="1640840"/>
        </p:xfrm>
        <a:graphic>
          <a:graphicData uri="http://schemas.openxmlformats.org/drawingml/2006/table">
            <a:tbl>
              <a:tblPr firstRow="1" bandRow="1">
                <a:tableStyleId>{8EC20E35-A176-4012-BC5E-935CFFF8708E}</a:tableStyleId>
              </a:tblPr>
              <a:tblGrid>
                <a:gridCol w="2052228">
                  <a:extLst>
                    <a:ext uri="{9D8B030D-6E8A-4147-A177-3AD203B41FA5}">
                      <a16:colId xmlns:a16="http://schemas.microsoft.com/office/drawing/2014/main" val="3013623921"/>
                    </a:ext>
                  </a:extLst>
                </a:gridCol>
              </a:tblGrid>
              <a:tr h="370840">
                <a:tc>
                  <a:txBody>
                    <a:bodyPr/>
                    <a:lstStyle/>
                    <a:p>
                      <a:pPr algn="ctr"/>
                      <a:r>
                        <a:rPr lang="en-US" sz="1200" dirty="0"/>
                        <a:t>Task 4</a:t>
                      </a:r>
                    </a:p>
                    <a:p>
                      <a:pPr algn="ctr"/>
                      <a:r>
                        <a:rPr lang="en-US" sz="1200" dirty="0" err="1"/>
                        <a:t>Urszula</a:t>
                      </a:r>
                      <a:r>
                        <a:rPr lang="en-US" sz="1200" dirty="0"/>
                        <a:t> </a:t>
                      </a:r>
                      <a:r>
                        <a:rPr lang="en-US" sz="1200" dirty="0" err="1"/>
                        <a:t>Gryczka</a:t>
                      </a:r>
                      <a:r>
                        <a:rPr lang="en-US" sz="1200" dirty="0"/>
                        <a:t> - INTC</a:t>
                      </a:r>
                      <a:endParaRPr lang="el-GR" sz="1200" dirty="0"/>
                    </a:p>
                  </a:txBody>
                  <a:tcPr/>
                </a:tc>
                <a:extLst>
                  <a:ext uri="{0D108BD9-81ED-4DB2-BD59-A6C34878D82A}">
                    <a16:rowId xmlns:a16="http://schemas.microsoft.com/office/drawing/2014/main" val="400555069"/>
                  </a:ext>
                </a:extLst>
              </a:tr>
              <a:tr h="370840">
                <a:tc>
                  <a:txBody>
                    <a:bodyPr/>
                    <a:lstStyle/>
                    <a:p>
                      <a:pPr algn="ctr"/>
                      <a:r>
                        <a:rPr lang="en-US" sz="1200" dirty="0">
                          <a:solidFill>
                            <a:srgbClr val="FF0000"/>
                          </a:solidFill>
                        </a:rPr>
                        <a:t>Applications</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70840">
                <a:tc>
                  <a:txBody>
                    <a:bodyPr/>
                    <a:lstStyle/>
                    <a:p>
                      <a:pPr algn="ctr"/>
                      <a:r>
                        <a:rPr lang="en-US" sz="1200" dirty="0"/>
                        <a:t>INTC –RAPID</a:t>
                      </a:r>
                    </a:p>
                    <a:p>
                      <a:pPr algn="ctr"/>
                      <a:r>
                        <a:rPr lang="en-US" sz="1100" i="1" dirty="0"/>
                        <a:t>(Warsaw)</a:t>
                      </a:r>
                      <a:endParaRPr lang="el-GR" sz="11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370840">
                <a:tc>
                  <a:txBody>
                    <a:bodyPr/>
                    <a:lstStyle/>
                    <a:p>
                      <a:pPr algn="ctr"/>
                      <a:r>
                        <a:rPr lang="en-US" sz="1200" dirty="0"/>
                        <a:t>CLEAR CERN</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674837934"/>
                  </a:ext>
                </a:extLst>
              </a:tr>
            </a:tbl>
          </a:graphicData>
        </a:graphic>
      </p:graphicFrame>
      <p:sp>
        <p:nvSpPr>
          <p:cNvPr id="17" name="Snip Diagonal Corner of Rectangle 16">
            <a:extLst>
              <a:ext uri="{FF2B5EF4-FFF2-40B4-BE49-F238E27FC236}">
                <a16:creationId xmlns:a16="http://schemas.microsoft.com/office/drawing/2014/main" id="{D7C43A81-749A-A347-90B2-7C15EBA77CED}"/>
              </a:ext>
            </a:extLst>
          </p:cNvPr>
          <p:cNvSpPr/>
          <p:nvPr/>
        </p:nvSpPr>
        <p:spPr>
          <a:xfrm>
            <a:off x="4925972" y="908720"/>
            <a:ext cx="1835999" cy="720000"/>
          </a:xfrm>
          <a:prstGeom prst="snip2DiagRect">
            <a:avLst>
              <a:gd name="adj1" fmla="val 25818"/>
              <a:gd name="adj2" fmla="val 24067"/>
            </a:avLst>
          </a:prstGeom>
          <a:solidFill>
            <a:srgbClr val="94165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600" b="1" dirty="0"/>
              <a:t>WP3</a:t>
            </a:r>
          </a:p>
          <a:p>
            <a:pPr algn="ctr"/>
            <a:r>
              <a:rPr lang="en-US" sz="1400" dirty="0"/>
              <a:t>Access to RI for Accelerators</a:t>
            </a:r>
            <a:endParaRPr lang="el-GR" sz="1400" dirty="0"/>
          </a:p>
        </p:txBody>
      </p:sp>
      <p:cxnSp>
        <p:nvCxnSpPr>
          <p:cNvPr id="18" name="Elbow Connector 17">
            <a:extLst>
              <a:ext uri="{FF2B5EF4-FFF2-40B4-BE49-F238E27FC236}">
                <a16:creationId xmlns:a16="http://schemas.microsoft.com/office/drawing/2014/main" id="{84C2042F-C4CD-494D-804E-C5039A37E656}"/>
              </a:ext>
            </a:extLst>
          </p:cNvPr>
          <p:cNvCxnSpPr>
            <a:cxnSpLocks/>
            <a:stCxn id="17" idx="1"/>
            <a:endCxn id="11" idx="0"/>
          </p:cNvCxnSpPr>
          <p:nvPr/>
        </p:nvCxnSpPr>
        <p:spPr>
          <a:xfrm rot="5400000">
            <a:off x="3035620" y="-171440"/>
            <a:ext cx="1008192" cy="4608512"/>
          </a:xfrm>
          <a:prstGeom prst="bentConnector3">
            <a:avLst>
              <a:gd name="adj1" fmla="val 8023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651B7811-A968-EA48-8AE4-B4AD80A86DDE}"/>
              </a:ext>
            </a:extLst>
          </p:cNvPr>
          <p:cNvCxnSpPr>
            <a:cxnSpLocks/>
            <a:stCxn id="17" idx="1"/>
            <a:endCxn id="12" idx="0"/>
          </p:cNvCxnSpPr>
          <p:nvPr/>
        </p:nvCxnSpPr>
        <p:spPr>
          <a:xfrm rot="5400000">
            <a:off x="4439776" y="1232716"/>
            <a:ext cx="1008192" cy="1800200"/>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347B61B7-7AC3-4C40-84B2-95C929FB85EE}"/>
              </a:ext>
            </a:extLst>
          </p:cNvPr>
          <p:cNvCxnSpPr>
            <a:cxnSpLocks/>
            <a:stCxn id="17" idx="1"/>
            <a:endCxn id="13" idx="0"/>
          </p:cNvCxnSpPr>
          <p:nvPr/>
        </p:nvCxnSpPr>
        <p:spPr>
          <a:xfrm rot="16200000" flipH="1">
            <a:off x="5915940" y="1556752"/>
            <a:ext cx="1008192" cy="1152128"/>
          </a:xfrm>
          <a:prstGeom prst="bentConnector3">
            <a:avLst>
              <a:gd name="adj1" fmla="val 78598"/>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846A86-5796-5649-B533-5B689DF94677}"/>
              </a:ext>
            </a:extLst>
          </p:cNvPr>
          <p:cNvCxnSpPr>
            <a:cxnSpLocks/>
            <a:stCxn id="17" idx="1"/>
            <a:endCxn id="15" idx="0"/>
          </p:cNvCxnSpPr>
          <p:nvPr/>
        </p:nvCxnSpPr>
        <p:spPr>
          <a:xfrm rot="16200000" flipH="1">
            <a:off x="7455111" y="17581"/>
            <a:ext cx="1008192" cy="4230470"/>
          </a:xfrm>
          <a:prstGeom prst="bentConnector3">
            <a:avLst>
              <a:gd name="adj1" fmla="val 79415"/>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DD856C5-2B25-5A4B-A25B-3159BAE55119}"/>
              </a:ext>
            </a:extLst>
          </p:cNvPr>
          <p:cNvSpPr/>
          <p:nvPr/>
        </p:nvSpPr>
        <p:spPr>
          <a:xfrm>
            <a:off x="6816080" y="1745763"/>
            <a:ext cx="3816424" cy="387093"/>
          </a:xfrm>
          <a:prstGeom prst="rect">
            <a:avLst/>
          </a:prstGeom>
          <a:solidFill>
            <a:schemeClr val="accent4">
              <a:lumMod val="20000"/>
              <a:lumOff val="80000"/>
            </a:schemeClr>
          </a:solidFill>
          <a:ln>
            <a:solidFill>
              <a:srgbClr val="FFC000"/>
            </a:solidFill>
          </a:ln>
        </p:spPr>
        <p:style>
          <a:lnRef idx="2">
            <a:schemeClr val="accent5"/>
          </a:lnRef>
          <a:fillRef idx="1">
            <a:schemeClr val="lt1"/>
          </a:fillRef>
          <a:effectRef idx="0">
            <a:schemeClr val="accent5"/>
          </a:effectRef>
          <a:fontRef idx="minor">
            <a:schemeClr val="dk1"/>
          </a:fontRef>
        </p:style>
        <p:txBody>
          <a:bodyPr/>
          <a:lstStyle/>
          <a:p>
            <a:pPr algn="ctr"/>
            <a:r>
              <a:rPr lang="en-US" sz="1600" dirty="0"/>
              <a:t>WP Coordinator</a:t>
            </a:r>
            <a:r>
              <a:rPr lang="en-US" sz="1600" b="1" dirty="0"/>
              <a:t>:   I. Efthymiopoulos</a:t>
            </a:r>
            <a:endParaRPr lang="el-GR" sz="1600" b="1" dirty="0"/>
          </a:p>
        </p:txBody>
      </p:sp>
      <p:cxnSp>
        <p:nvCxnSpPr>
          <p:cNvPr id="19" name="Elbow Connector 18">
            <a:extLst>
              <a:ext uri="{FF2B5EF4-FFF2-40B4-BE49-F238E27FC236}">
                <a16:creationId xmlns:a16="http://schemas.microsoft.com/office/drawing/2014/main" id="{DD9FE517-8D56-784D-A22F-08E4E7CE8010}"/>
              </a:ext>
            </a:extLst>
          </p:cNvPr>
          <p:cNvCxnSpPr>
            <a:cxnSpLocks/>
            <a:stCxn id="17" idx="1"/>
            <a:endCxn id="16" idx="1"/>
          </p:cNvCxnSpPr>
          <p:nvPr/>
        </p:nvCxnSpPr>
        <p:spPr>
          <a:xfrm rot="16200000" flipH="1">
            <a:off x="6174731" y="1297961"/>
            <a:ext cx="310590" cy="9721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pic>
        <p:nvPicPr>
          <p:cNvPr id="25" name="Picture 24" descr="Text, logo&#10;&#10;Description automatically generated">
            <a:extLst>
              <a:ext uri="{FF2B5EF4-FFF2-40B4-BE49-F238E27FC236}">
                <a16:creationId xmlns:a16="http://schemas.microsoft.com/office/drawing/2014/main" id="{E906F716-F0E6-864D-BF85-8167FB30E1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23592" y="980728"/>
            <a:ext cx="1656184" cy="812393"/>
          </a:xfrm>
          <a:prstGeom prst="rect">
            <a:avLst/>
          </a:prstGeom>
        </p:spPr>
      </p:pic>
      <p:sp>
        <p:nvSpPr>
          <p:cNvPr id="28" name="TextBox 27">
            <a:extLst>
              <a:ext uri="{FF2B5EF4-FFF2-40B4-BE49-F238E27FC236}">
                <a16:creationId xmlns:a16="http://schemas.microsoft.com/office/drawing/2014/main" id="{95ED0195-0B2D-2E46-A54C-1C7CD52EB4DE}"/>
              </a:ext>
            </a:extLst>
          </p:cNvPr>
          <p:cNvSpPr txBox="1"/>
          <p:nvPr/>
        </p:nvSpPr>
        <p:spPr>
          <a:xfrm>
            <a:off x="8688288" y="5445224"/>
            <a:ext cx="2088232" cy="369332"/>
          </a:xfrm>
          <a:prstGeom prst="rect">
            <a:avLst/>
          </a:prstGeom>
          <a:noFill/>
        </p:spPr>
        <p:txBody>
          <a:bodyPr wrap="square" lIns="0" tIns="0" rIns="0" bIns="0" rtlCol="0">
            <a:spAutoFit/>
          </a:bodyPr>
          <a:lstStyle/>
          <a:p>
            <a:pPr marL="171450" indent="-171450" algn="l">
              <a:buFont typeface="Wingdings" pitchFamily="2" charset="2"/>
              <a:buChar char="§"/>
            </a:pPr>
            <a:r>
              <a:rPr lang="en-US" sz="1200" dirty="0">
                <a:solidFill>
                  <a:srgbClr val="00B050"/>
                </a:solidFill>
              </a:rPr>
              <a:t>(*) </a:t>
            </a:r>
            <a:r>
              <a:rPr lang="en-US" sz="1200" dirty="0">
                <a:solidFill>
                  <a:srgbClr val="011893"/>
                </a:solidFill>
              </a:rPr>
              <a:t>budget for service improvements assigned</a:t>
            </a:r>
          </a:p>
        </p:txBody>
      </p:sp>
    </p:spTree>
    <p:extLst>
      <p:ext uri="{BB962C8B-B14F-4D97-AF65-F5344CB8AC3E}">
        <p14:creationId xmlns:p14="http://schemas.microsoft.com/office/powerpoint/2010/main" val="246294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C518-2827-7855-E614-12C1CB576600}"/>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3A25AE5F-40D4-2A48-BFF0-811EC9839EF2}"/>
              </a:ext>
            </a:extLst>
          </p:cNvPr>
          <p:cNvSpPr>
            <a:spLocks noGrp="1"/>
          </p:cNvSpPr>
          <p:nvPr>
            <p:ph type="dt" sz="half" idx="10"/>
          </p:nvPr>
        </p:nvSpPr>
        <p:spPr/>
        <p:txBody>
          <a:bodyPr/>
          <a:lstStyle/>
          <a:p>
            <a:r>
              <a:rPr lang="de-CH"/>
              <a:t>EURO-LABS-WP3 Meeting, 05.09.2022</a:t>
            </a:r>
            <a:endParaRPr lang="en-US" dirty="0"/>
          </a:p>
        </p:txBody>
      </p:sp>
      <p:sp>
        <p:nvSpPr>
          <p:cNvPr id="39" name="Footer Placeholder 38">
            <a:extLst>
              <a:ext uri="{FF2B5EF4-FFF2-40B4-BE49-F238E27FC236}">
                <a16:creationId xmlns:a16="http://schemas.microsoft.com/office/drawing/2014/main" id="{356CD4EF-4F44-404D-A7D5-79ADD0A89123}"/>
              </a:ext>
            </a:extLst>
          </p:cNvPr>
          <p:cNvSpPr>
            <a:spLocks noGrp="1"/>
          </p:cNvSpPr>
          <p:nvPr>
            <p:ph type="ftr" sz="quarter" idx="11"/>
          </p:nvPr>
        </p:nvSpPr>
        <p:spPr/>
        <p:txBody>
          <a:bodyPr/>
          <a:lstStyle/>
          <a:p>
            <a:r>
              <a:rPr lang="en-US"/>
              <a:t>i.efthymiopoulos, CERN </a:t>
            </a:r>
            <a:endParaRPr lang="en-US" dirty="0"/>
          </a:p>
        </p:txBody>
      </p:sp>
      <p:sp>
        <p:nvSpPr>
          <p:cNvPr id="4" name="Slide Number Placeholder 3">
            <a:extLst>
              <a:ext uri="{FF2B5EF4-FFF2-40B4-BE49-F238E27FC236}">
                <a16:creationId xmlns:a16="http://schemas.microsoft.com/office/drawing/2014/main" id="{9CEDDDCC-E009-A147-A932-181B0D3128DD}"/>
              </a:ext>
            </a:extLst>
          </p:cNvPr>
          <p:cNvSpPr>
            <a:spLocks noGrp="1"/>
          </p:cNvSpPr>
          <p:nvPr>
            <p:ph type="sldNum" sz="quarter" idx="12"/>
          </p:nvPr>
        </p:nvSpPr>
        <p:spPr/>
        <p:txBody>
          <a:bodyPr/>
          <a:lstStyle/>
          <a:p>
            <a:fld id="{36B5EA5A-BC32-A742-B11B-8E7414D5B535}" type="slidenum">
              <a:rPr lang="en-US" smtClean="0"/>
              <a:pPr/>
              <a:t>8</a:t>
            </a:fld>
            <a:endParaRPr lang="en-US" dirty="0"/>
          </a:p>
        </p:txBody>
      </p:sp>
      <p:graphicFrame>
        <p:nvGraphicFramePr>
          <p:cNvPr id="11" name="Table 11">
            <a:extLst>
              <a:ext uri="{FF2B5EF4-FFF2-40B4-BE49-F238E27FC236}">
                <a16:creationId xmlns:a16="http://schemas.microsoft.com/office/drawing/2014/main" id="{8244D365-CFC9-7A43-8E02-23708CE9A827}"/>
              </a:ext>
            </a:extLst>
          </p:cNvPr>
          <p:cNvGraphicFramePr>
            <a:graphicFrameLocks noGrp="1"/>
          </p:cNvGraphicFramePr>
          <p:nvPr/>
        </p:nvGraphicFramePr>
        <p:xfrm>
          <a:off x="2879642" y="2564904"/>
          <a:ext cx="1800200" cy="1711960"/>
        </p:xfrm>
        <a:graphic>
          <a:graphicData uri="http://schemas.openxmlformats.org/drawingml/2006/table">
            <a:tbl>
              <a:tblPr firstRow="1" bandRow="1">
                <a:tableStyleId>{8EC20E35-A176-4012-BC5E-935CFFF8708E}</a:tableStyleId>
              </a:tblPr>
              <a:tblGrid>
                <a:gridCol w="1800200">
                  <a:extLst>
                    <a:ext uri="{9D8B030D-6E8A-4147-A177-3AD203B41FA5}">
                      <a16:colId xmlns:a16="http://schemas.microsoft.com/office/drawing/2014/main" val="3013623921"/>
                    </a:ext>
                  </a:extLst>
                </a:gridCol>
              </a:tblGrid>
              <a:tr h="370840">
                <a:tc>
                  <a:txBody>
                    <a:bodyPr/>
                    <a:lstStyle/>
                    <a:p>
                      <a:pPr algn="ctr"/>
                      <a:r>
                        <a:rPr lang="en-US" sz="1200" dirty="0"/>
                        <a:t>Task 2</a:t>
                      </a:r>
                      <a:endParaRPr lang="el-GR" sz="1200" dirty="0"/>
                    </a:p>
                  </a:txBody>
                  <a:tcPr/>
                </a:tc>
                <a:extLst>
                  <a:ext uri="{0D108BD9-81ED-4DB2-BD59-A6C34878D82A}">
                    <a16:rowId xmlns:a16="http://schemas.microsoft.com/office/drawing/2014/main" val="400555069"/>
                  </a:ext>
                </a:extLst>
              </a:tr>
              <a:tr h="370840">
                <a:tc>
                  <a:txBody>
                    <a:bodyPr/>
                    <a:lstStyle/>
                    <a:p>
                      <a:pPr algn="ctr"/>
                      <a:r>
                        <a:rPr lang="en-US" sz="1200" dirty="0">
                          <a:solidFill>
                            <a:srgbClr val="FF0000"/>
                          </a:solidFill>
                        </a:rPr>
                        <a:t>Detector R&amp;D and Characterization</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70840">
                <a:tc>
                  <a:txBody>
                    <a:bodyPr/>
                    <a:lstStyle/>
                    <a:p>
                      <a:pPr algn="ctr"/>
                      <a:r>
                        <a:rPr lang="en-US" sz="1200" dirty="0"/>
                        <a:t>RBI – AC</a:t>
                      </a:r>
                    </a:p>
                    <a:p>
                      <a:pPr algn="ctr"/>
                      <a:r>
                        <a:rPr lang="en-US" sz="1100" i="1" dirty="0"/>
                        <a:t>(Croatia)</a:t>
                      </a:r>
                      <a:endParaRPr lang="el-GR" sz="11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370840">
                <a:tc>
                  <a:txBody>
                    <a:bodyPr/>
                    <a:lstStyle/>
                    <a:p>
                      <a:pPr algn="ctr"/>
                      <a:r>
                        <a:rPr lang="en-US" sz="1200" dirty="0"/>
                        <a:t>ITAINNOVA </a:t>
                      </a:r>
                      <a:r>
                        <a:rPr lang="en-US" sz="1200" dirty="0" err="1"/>
                        <a:t>EMCLab</a:t>
                      </a:r>
                      <a:endParaRPr lang="en-US" sz="1200" dirty="0"/>
                    </a:p>
                    <a:p>
                      <a:pPr algn="ctr"/>
                      <a:r>
                        <a:rPr lang="en-US" sz="1100" i="1" kern="1200" dirty="0">
                          <a:solidFill>
                            <a:schemeClr val="dk1"/>
                          </a:solidFill>
                          <a:latin typeface="+mn-lt"/>
                          <a:ea typeface="+mn-ea"/>
                          <a:cs typeface="+mn-cs"/>
                        </a:rPr>
                        <a:t>(Spain)</a:t>
                      </a:r>
                      <a:endParaRPr lang="el-GR" sz="1100" i="1" kern="1200" dirty="0">
                        <a:solidFill>
                          <a:schemeClr val="dk1"/>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674837934"/>
                  </a:ext>
                </a:extLst>
              </a:tr>
            </a:tbl>
          </a:graphicData>
        </a:graphic>
      </p:graphicFrame>
      <p:graphicFrame>
        <p:nvGraphicFramePr>
          <p:cNvPr id="12" name="Table 11">
            <a:extLst>
              <a:ext uri="{FF2B5EF4-FFF2-40B4-BE49-F238E27FC236}">
                <a16:creationId xmlns:a16="http://schemas.microsoft.com/office/drawing/2014/main" id="{F78A6A67-6A6C-EC40-AB74-4F739D8A885F}"/>
              </a:ext>
            </a:extLst>
          </p:cNvPr>
          <p:cNvGraphicFramePr>
            <a:graphicFrameLocks noGrp="1"/>
          </p:cNvGraphicFramePr>
          <p:nvPr>
            <p:extLst>
              <p:ext uri="{D42A27DB-BD31-4B8C-83A1-F6EECF244321}">
                <p14:modId xmlns:p14="http://schemas.microsoft.com/office/powerpoint/2010/main" val="943592635"/>
              </p:ext>
            </p:extLst>
          </p:nvPr>
        </p:nvGraphicFramePr>
        <p:xfrm>
          <a:off x="623392" y="2564904"/>
          <a:ext cx="1800200" cy="2225040"/>
        </p:xfrm>
        <a:graphic>
          <a:graphicData uri="http://schemas.openxmlformats.org/drawingml/2006/table">
            <a:tbl>
              <a:tblPr firstRow="1" bandRow="1">
                <a:tableStyleId>{8EC20E35-A176-4012-BC5E-935CFFF8708E}</a:tableStyleId>
              </a:tblPr>
              <a:tblGrid>
                <a:gridCol w="1800200">
                  <a:extLst>
                    <a:ext uri="{9D8B030D-6E8A-4147-A177-3AD203B41FA5}">
                      <a16:colId xmlns:a16="http://schemas.microsoft.com/office/drawing/2014/main" val="3013623921"/>
                    </a:ext>
                  </a:extLst>
                </a:gridCol>
              </a:tblGrid>
              <a:tr h="370840">
                <a:tc>
                  <a:txBody>
                    <a:bodyPr/>
                    <a:lstStyle/>
                    <a:p>
                      <a:pPr algn="ctr"/>
                      <a:r>
                        <a:rPr lang="en-US" sz="1200" dirty="0"/>
                        <a:t>Task 1</a:t>
                      </a:r>
                      <a:endParaRPr lang="el-GR" sz="1200" dirty="0"/>
                    </a:p>
                  </a:txBody>
                  <a:tcPr/>
                </a:tc>
                <a:extLst>
                  <a:ext uri="{0D108BD9-81ED-4DB2-BD59-A6C34878D82A}">
                    <a16:rowId xmlns:a16="http://schemas.microsoft.com/office/drawing/2014/main" val="400555069"/>
                  </a:ext>
                </a:extLst>
              </a:tr>
              <a:tr h="370840">
                <a:tc>
                  <a:txBody>
                    <a:bodyPr/>
                    <a:lstStyle/>
                    <a:p>
                      <a:pPr algn="ctr"/>
                      <a:r>
                        <a:rPr lang="en-US" sz="1200" dirty="0">
                          <a:solidFill>
                            <a:srgbClr val="FF0000"/>
                          </a:solidFill>
                        </a:rPr>
                        <a:t>Test Beams</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70840">
                <a:tc>
                  <a:txBody>
                    <a:bodyPr/>
                    <a:lstStyle/>
                    <a:p>
                      <a:pPr algn="ctr"/>
                      <a:r>
                        <a:rPr lang="en-US" sz="1200" dirty="0"/>
                        <a:t>CERN PS</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370840">
                <a:tc>
                  <a:txBody>
                    <a:bodyPr/>
                    <a:lstStyle/>
                    <a:p>
                      <a:pPr algn="ctr"/>
                      <a:r>
                        <a:rPr lang="en-US" sz="1200" dirty="0"/>
                        <a:t>CERN SPS</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674837934"/>
                  </a:ext>
                </a:extLst>
              </a:tr>
              <a:tr h="370840">
                <a:tc>
                  <a:txBody>
                    <a:bodyPr/>
                    <a:lstStyle/>
                    <a:p>
                      <a:pPr algn="ctr"/>
                      <a:r>
                        <a:rPr lang="en-US" sz="1200" dirty="0"/>
                        <a:t>DESY DESY-II</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654946967"/>
                  </a:ext>
                </a:extLst>
              </a:tr>
              <a:tr h="370840">
                <a:tc>
                  <a:txBody>
                    <a:bodyPr/>
                    <a:lstStyle/>
                    <a:p>
                      <a:pPr algn="ctr"/>
                      <a:r>
                        <a:rPr lang="en-US" sz="1200" dirty="0"/>
                        <a:t>PSI PiM1 &amp; UCN </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791675680"/>
                  </a:ext>
                </a:extLst>
              </a:tr>
            </a:tbl>
          </a:graphicData>
        </a:graphic>
      </p:graphicFrame>
      <p:graphicFrame>
        <p:nvGraphicFramePr>
          <p:cNvPr id="13" name="Table 12">
            <a:extLst>
              <a:ext uri="{FF2B5EF4-FFF2-40B4-BE49-F238E27FC236}">
                <a16:creationId xmlns:a16="http://schemas.microsoft.com/office/drawing/2014/main" id="{A24DB8EB-3F24-7547-8AA1-C4C3F46962FF}"/>
              </a:ext>
            </a:extLst>
          </p:cNvPr>
          <p:cNvGraphicFramePr>
            <a:graphicFrameLocks noGrp="1"/>
          </p:cNvGraphicFramePr>
          <p:nvPr>
            <p:extLst>
              <p:ext uri="{D42A27DB-BD31-4B8C-83A1-F6EECF244321}">
                <p14:modId xmlns:p14="http://schemas.microsoft.com/office/powerpoint/2010/main" val="3149289141"/>
              </p:ext>
            </p:extLst>
          </p:nvPr>
        </p:nvGraphicFramePr>
        <p:xfrm>
          <a:off x="5135892" y="2564904"/>
          <a:ext cx="2088233" cy="3251200"/>
        </p:xfrm>
        <a:graphic>
          <a:graphicData uri="http://schemas.openxmlformats.org/drawingml/2006/table">
            <a:tbl>
              <a:tblPr firstRow="1" bandRow="1">
                <a:tableStyleId>{8EC20E35-A176-4012-BC5E-935CFFF8708E}</a:tableStyleId>
              </a:tblPr>
              <a:tblGrid>
                <a:gridCol w="2088233">
                  <a:extLst>
                    <a:ext uri="{9D8B030D-6E8A-4147-A177-3AD203B41FA5}">
                      <a16:colId xmlns:a16="http://schemas.microsoft.com/office/drawing/2014/main" val="3013623921"/>
                    </a:ext>
                  </a:extLst>
                </a:gridCol>
              </a:tblGrid>
              <a:tr h="370840">
                <a:tc>
                  <a:txBody>
                    <a:bodyPr/>
                    <a:lstStyle/>
                    <a:p>
                      <a:pPr algn="ctr"/>
                      <a:r>
                        <a:rPr lang="en-US" sz="1200" dirty="0"/>
                        <a:t>Task 3</a:t>
                      </a:r>
                      <a:endParaRPr lang="el-GR" sz="1200" dirty="0"/>
                    </a:p>
                  </a:txBody>
                  <a:tcPr/>
                </a:tc>
                <a:extLst>
                  <a:ext uri="{0D108BD9-81ED-4DB2-BD59-A6C34878D82A}">
                    <a16:rowId xmlns:a16="http://schemas.microsoft.com/office/drawing/2014/main" val="400555069"/>
                  </a:ext>
                </a:extLst>
              </a:tr>
              <a:tr h="370840">
                <a:tc>
                  <a:txBody>
                    <a:bodyPr/>
                    <a:lstStyle/>
                    <a:p>
                      <a:pPr algn="ctr"/>
                      <a:r>
                        <a:rPr lang="en-US" sz="1200" dirty="0">
                          <a:solidFill>
                            <a:srgbClr val="FF0000"/>
                          </a:solidFill>
                        </a:rPr>
                        <a:t>Irradiation Facilities</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370840">
                <a:tc>
                  <a:txBody>
                    <a:bodyPr/>
                    <a:lstStyle/>
                    <a:p>
                      <a:pPr algn="ctr"/>
                      <a:r>
                        <a:rPr lang="en-US" sz="1200" dirty="0"/>
                        <a:t>CERN IRRAD</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370840">
                <a:tc>
                  <a:txBody>
                    <a:bodyPr/>
                    <a:lstStyle/>
                    <a:p>
                      <a:pPr algn="ctr"/>
                      <a:r>
                        <a:rPr lang="en-US" sz="1200" dirty="0"/>
                        <a:t>CERN GIF++</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674837934"/>
                  </a:ext>
                </a:extLst>
              </a:tr>
              <a:tr h="370840">
                <a:tc>
                  <a:txBody>
                    <a:bodyPr/>
                    <a:lstStyle/>
                    <a:p>
                      <a:pPr algn="ctr"/>
                      <a:r>
                        <a:rPr lang="en-US" sz="1200" dirty="0"/>
                        <a:t>JSI TRIGA</a:t>
                      </a:r>
                    </a:p>
                    <a:p>
                      <a:pPr algn="ctr"/>
                      <a:r>
                        <a:rPr lang="en-US" sz="1100" i="1" kern="1200" dirty="0">
                          <a:solidFill>
                            <a:schemeClr val="dk1"/>
                          </a:solidFill>
                          <a:latin typeface="+mn-lt"/>
                          <a:ea typeface="+mn-ea"/>
                          <a:cs typeface="+mn-cs"/>
                        </a:rPr>
                        <a:t>(Slovenia)</a:t>
                      </a:r>
                      <a:endParaRPr lang="el-GR" sz="1100" i="1" kern="1200" dirty="0">
                        <a:solidFill>
                          <a:schemeClr val="dk1"/>
                        </a:solidFill>
                        <a:latin typeface="+mn-lt"/>
                        <a:ea typeface="+mn-ea"/>
                        <a:cs typeface="+mn-cs"/>
                      </a:endParaRP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946536984"/>
                  </a:ext>
                </a:extLst>
              </a:tr>
              <a:tr h="370840">
                <a:tc>
                  <a:txBody>
                    <a:bodyPr/>
                    <a:lstStyle/>
                    <a:p>
                      <a:pPr algn="ctr"/>
                      <a:r>
                        <a:rPr lang="en-US" sz="1200" dirty="0"/>
                        <a:t>IFJ PAN AIC-144 cyclotron</a:t>
                      </a:r>
                    </a:p>
                    <a:p>
                      <a:pPr algn="ctr"/>
                      <a:r>
                        <a:rPr lang="en-US" sz="1100" i="1" kern="1200" dirty="0">
                          <a:solidFill>
                            <a:schemeClr val="dk1"/>
                          </a:solidFill>
                          <a:latin typeface="+mn-lt"/>
                          <a:ea typeface="+mn-ea"/>
                          <a:cs typeface="+mn-cs"/>
                        </a:rPr>
                        <a:t>(Poland)</a:t>
                      </a: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100452469"/>
                  </a:ext>
                </a:extLst>
              </a:tr>
              <a:tr h="370840">
                <a:tc>
                  <a:txBody>
                    <a:bodyPr/>
                    <a:lstStyle/>
                    <a:p>
                      <a:pPr algn="ctr"/>
                      <a:r>
                        <a:rPr lang="en-US" sz="1200" dirty="0"/>
                        <a:t>CRC Univ Louvain</a:t>
                      </a:r>
                    </a:p>
                    <a:p>
                      <a:pPr algn="ctr"/>
                      <a:r>
                        <a:rPr lang="en-US" sz="1100" i="1" kern="1200" dirty="0">
                          <a:solidFill>
                            <a:schemeClr val="dk1"/>
                          </a:solidFill>
                          <a:latin typeface="+mn-lt"/>
                          <a:ea typeface="+mn-ea"/>
                          <a:cs typeface="+mn-cs"/>
                        </a:rPr>
                        <a:t>(Belgium)</a:t>
                      </a: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1316444753"/>
                  </a:ext>
                </a:extLst>
              </a:tr>
              <a:tr h="370840">
                <a:tc>
                  <a:txBody>
                    <a:bodyPr/>
                    <a:lstStyle/>
                    <a:p>
                      <a:pPr algn="ctr"/>
                      <a:r>
                        <a:rPr lang="en-US" sz="1200" dirty="0"/>
                        <a:t>MC40 Cyclotron </a:t>
                      </a:r>
                    </a:p>
                    <a:p>
                      <a:pPr algn="ctr"/>
                      <a:r>
                        <a:rPr lang="en-US" sz="1100" i="1" kern="1200" dirty="0">
                          <a:solidFill>
                            <a:schemeClr val="dk1"/>
                          </a:solidFill>
                          <a:latin typeface="+mn-lt"/>
                          <a:ea typeface="+mn-ea"/>
                          <a:cs typeface="+mn-cs"/>
                        </a:rPr>
                        <a:t>(Univ Birmingham – UK)</a:t>
                      </a: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98478464"/>
                  </a:ext>
                </a:extLst>
              </a:tr>
            </a:tbl>
          </a:graphicData>
        </a:graphic>
      </p:graphicFrame>
      <p:graphicFrame>
        <p:nvGraphicFramePr>
          <p:cNvPr id="14" name="Table 13">
            <a:extLst>
              <a:ext uri="{FF2B5EF4-FFF2-40B4-BE49-F238E27FC236}">
                <a16:creationId xmlns:a16="http://schemas.microsoft.com/office/drawing/2014/main" id="{CFA7B2D6-C9BD-F344-AC6F-F217ECE9F50A}"/>
              </a:ext>
            </a:extLst>
          </p:cNvPr>
          <p:cNvGraphicFramePr>
            <a:graphicFrameLocks noGrp="1"/>
          </p:cNvGraphicFramePr>
          <p:nvPr/>
        </p:nvGraphicFramePr>
        <p:xfrm>
          <a:off x="7680176" y="2564904"/>
          <a:ext cx="3600400" cy="3474720"/>
        </p:xfrm>
        <a:graphic>
          <a:graphicData uri="http://schemas.openxmlformats.org/drawingml/2006/table">
            <a:tbl>
              <a:tblPr firstRow="1" bandRow="1">
                <a:tableStyleId>{8EC20E35-A176-4012-BC5E-935CFFF8708E}</a:tableStyleId>
              </a:tblPr>
              <a:tblGrid>
                <a:gridCol w="3600400">
                  <a:extLst>
                    <a:ext uri="{9D8B030D-6E8A-4147-A177-3AD203B41FA5}">
                      <a16:colId xmlns:a16="http://schemas.microsoft.com/office/drawing/2014/main" val="3013623921"/>
                    </a:ext>
                  </a:extLst>
                </a:gridCol>
              </a:tblGrid>
              <a:tr h="241583">
                <a:tc>
                  <a:txBody>
                    <a:bodyPr/>
                    <a:lstStyle/>
                    <a:p>
                      <a:pPr algn="ctr"/>
                      <a:r>
                        <a:rPr lang="en-US" sz="1200" dirty="0"/>
                        <a:t>Task 4</a:t>
                      </a:r>
                      <a:endParaRPr lang="el-GR" sz="1200" dirty="0"/>
                    </a:p>
                  </a:txBody>
                  <a:tcPr/>
                </a:tc>
                <a:extLst>
                  <a:ext uri="{0D108BD9-81ED-4DB2-BD59-A6C34878D82A}">
                    <a16:rowId xmlns:a16="http://schemas.microsoft.com/office/drawing/2014/main" val="400555069"/>
                  </a:ext>
                </a:extLst>
              </a:tr>
              <a:tr h="241583">
                <a:tc>
                  <a:txBody>
                    <a:bodyPr/>
                    <a:lstStyle/>
                    <a:p>
                      <a:pPr algn="ctr"/>
                      <a:r>
                        <a:rPr lang="en-US" sz="1200" dirty="0">
                          <a:solidFill>
                            <a:srgbClr val="FF0000"/>
                          </a:solidFill>
                        </a:rPr>
                        <a:t>Service Improvements</a:t>
                      </a:r>
                      <a:endParaRPr lang="el-GR" sz="1200" dirty="0">
                        <a:solidFill>
                          <a:srgbClr val="FF0000"/>
                        </a:solidFill>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4026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Database handling of beam time and irradiation requests</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r h="241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Precision motion stages for large detector setups</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783612038"/>
                  </a:ext>
                </a:extLst>
              </a:tr>
              <a:tr h="241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Beam monitor</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175899468"/>
                  </a:ext>
                </a:extLst>
              </a:tr>
              <a:tr h="241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Ion beam focusing lens</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1853161326"/>
                  </a:ext>
                </a:extLst>
              </a:tr>
              <a:tr h="241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Cooling system and GUI for EMC test station</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47388316"/>
                  </a:ext>
                </a:extLst>
              </a:tr>
              <a:tr h="241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Beam profile monitors</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1760632136"/>
                  </a:ext>
                </a:extLst>
              </a:tr>
              <a:tr h="241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Cadmium shielding in the tangential channel </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1705589822"/>
                  </a:ext>
                </a:extLst>
              </a:tr>
              <a:tr h="241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2-D scanning table for irradiation</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576580315"/>
                  </a:ext>
                </a:extLst>
              </a:tr>
              <a:tr h="241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Test chamber for the heavy-ion irradiation facility</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3136406413"/>
                  </a:ext>
                </a:extLst>
              </a:tr>
              <a:tr h="2415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dirty="0"/>
                        <a:t>Scanning system upgrade for high-fluence delivery</a:t>
                      </a:r>
                      <a:endParaRPr lang="el-GR" sz="1200" i="1"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71131711"/>
                  </a:ext>
                </a:extLst>
              </a:tr>
            </a:tbl>
          </a:graphicData>
        </a:graphic>
      </p:graphicFrame>
      <p:sp>
        <p:nvSpPr>
          <p:cNvPr id="17" name="Snip Diagonal Corner of Rectangle 16">
            <a:extLst>
              <a:ext uri="{FF2B5EF4-FFF2-40B4-BE49-F238E27FC236}">
                <a16:creationId xmlns:a16="http://schemas.microsoft.com/office/drawing/2014/main" id="{D7C43A81-749A-A347-90B2-7C15EBA77CED}"/>
              </a:ext>
            </a:extLst>
          </p:cNvPr>
          <p:cNvSpPr/>
          <p:nvPr/>
        </p:nvSpPr>
        <p:spPr>
          <a:xfrm>
            <a:off x="4925972" y="980728"/>
            <a:ext cx="1835999" cy="720000"/>
          </a:xfrm>
          <a:prstGeom prst="snip2DiagRect">
            <a:avLst>
              <a:gd name="adj1" fmla="val 25818"/>
              <a:gd name="adj2" fmla="val 24067"/>
            </a:avLst>
          </a:prstGeom>
          <a:solidFill>
            <a:srgbClr val="94165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600" b="1" dirty="0"/>
              <a:t>WP4</a:t>
            </a:r>
          </a:p>
          <a:p>
            <a:pPr algn="ctr"/>
            <a:r>
              <a:rPr lang="en-US" sz="1400" dirty="0"/>
              <a:t>Access to RI for Detectors</a:t>
            </a:r>
            <a:endParaRPr lang="el-GR" sz="1400" dirty="0"/>
          </a:p>
        </p:txBody>
      </p:sp>
      <p:cxnSp>
        <p:nvCxnSpPr>
          <p:cNvPr id="18" name="Elbow Connector 17">
            <a:extLst>
              <a:ext uri="{FF2B5EF4-FFF2-40B4-BE49-F238E27FC236}">
                <a16:creationId xmlns:a16="http://schemas.microsoft.com/office/drawing/2014/main" id="{84C2042F-C4CD-494D-804E-C5039A37E656}"/>
              </a:ext>
            </a:extLst>
          </p:cNvPr>
          <p:cNvCxnSpPr>
            <a:cxnSpLocks/>
            <a:stCxn id="17" idx="1"/>
            <a:endCxn id="11" idx="0"/>
          </p:cNvCxnSpPr>
          <p:nvPr/>
        </p:nvCxnSpPr>
        <p:spPr>
          <a:xfrm rot="5400000">
            <a:off x="4379769" y="1100701"/>
            <a:ext cx="864176" cy="2064230"/>
          </a:xfrm>
          <a:prstGeom prst="bentConnector3">
            <a:avLst>
              <a:gd name="adj1" fmla="val 6239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651B7811-A968-EA48-8AE4-B4AD80A86DDE}"/>
              </a:ext>
            </a:extLst>
          </p:cNvPr>
          <p:cNvCxnSpPr>
            <a:cxnSpLocks/>
            <a:stCxn id="17" idx="1"/>
            <a:endCxn id="12" idx="0"/>
          </p:cNvCxnSpPr>
          <p:nvPr/>
        </p:nvCxnSpPr>
        <p:spPr>
          <a:xfrm rot="5400000">
            <a:off x="3251644" y="-27424"/>
            <a:ext cx="864176" cy="4320480"/>
          </a:xfrm>
          <a:prstGeom prst="bentConnector3">
            <a:avLst>
              <a:gd name="adj1" fmla="val 6239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347B61B7-7AC3-4C40-84B2-95C929FB85EE}"/>
              </a:ext>
            </a:extLst>
          </p:cNvPr>
          <p:cNvCxnSpPr>
            <a:cxnSpLocks/>
            <a:stCxn id="17" idx="1"/>
            <a:endCxn id="13" idx="0"/>
          </p:cNvCxnSpPr>
          <p:nvPr/>
        </p:nvCxnSpPr>
        <p:spPr>
          <a:xfrm rot="16200000" flipH="1">
            <a:off x="5579902" y="1964798"/>
            <a:ext cx="864176" cy="336036"/>
          </a:xfrm>
          <a:prstGeom prst="bentConnector3">
            <a:avLst>
              <a:gd name="adj1" fmla="val 61439"/>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D963B210-8F6F-7842-855B-A99294744A77}"/>
              </a:ext>
            </a:extLst>
          </p:cNvPr>
          <p:cNvCxnSpPr>
            <a:cxnSpLocks/>
            <a:stCxn id="17" idx="1"/>
          </p:cNvCxnSpPr>
          <p:nvPr/>
        </p:nvCxnSpPr>
        <p:spPr>
          <a:xfrm rot="16200000" flipH="1">
            <a:off x="6474002" y="1070698"/>
            <a:ext cx="1080200" cy="2340260"/>
          </a:xfrm>
          <a:prstGeom prst="bentConnector3">
            <a:avLst>
              <a:gd name="adj1" fmla="val 49345"/>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8E846A86-5796-5649-B533-5B689DF94677}"/>
              </a:ext>
            </a:extLst>
          </p:cNvPr>
          <p:cNvCxnSpPr>
            <a:cxnSpLocks/>
            <a:stCxn id="17" idx="1"/>
            <a:endCxn id="14" idx="0"/>
          </p:cNvCxnSpPr>
          <p:nvPr/>
        </p:nvCxnSpPr>
        <p:spPr>
          <a:xfrm rot="16200000" flipH="1">
            <a:off x="7230086" y="314614"/>
            <a:ext cx="864176" cy="3636404"/>
          </a:xfrm>
          <a:prstGeom prst="bentConnector3">
            <a:avLst>
              <a:gd name="adj1" fmla="val 60486"/>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BE861DE-7913-5643-9031-56B46ADFC845}"/>
              </a:ext>
            </a:extLst>
          </p:cNvPr>
          <p:cNvSpPr/>
          <p:nvPr/>
        </p:nvSpPr>
        <p:spPr>
          <a:xfrm>
            <a:off x="6816080" y="1745763"/>
            <a:ext cx="3456384" cy="387093"/>
          </a:xfrm>
          <a:prstGeom prst="rect">
            <a:avLst/>
          </a:prstGeom>
          <a:solidFill>
            <a:schemeClr val="accent4">
              <a:lumMod val="20000"/>
              <a:lumOff val="80000"/>
            </a:schemeClr>
          </a:solidFill>
          <a:ln>
            <a:solidFill>
              <a:srgbClr val="FFC000"/>
            </a:solidFill>
          </a:ln>
        </p:spPr>
        <p:style>
          <a:lnRef idx="2">
            <a:schemeClr val="accent5"/>
          </a:lnRef>
          <a:fillRef idx="1">
            <a:schemeClr val="lt1"/>
          </a:fillRef>
          <a:effectRef idx="0">
            <a:schemeClr val="accent5"/>
          </a:effectRef>
          <a:fontRef idx="minor">
            <a:schemeClr val="dk1"/>
          </a:fontRef>
        </p:style>
        <p:txBody>
          <a:bodyPr/>
          <a:lstStyle/>
          <a:p>
            <a:pPr algn="ctr"/>
            <a:r>
              <a:rPr lang="en-US" sz="1600" dirty="0"/>
              <a:t>WP Coordinator:  </a:t>
            </a:r>
            <a:r>
              <a:rPr lang="en-US" sz="1600" b="1" dirty="0"/>
              <a:t>M. </a:t>
            </a:r>
            <a:r>
              <a:rPr lang="en-US" sz="1600" b="1" dirty="0" err="1"/>
              <a:t>Mikuz</a:t>
            </a:r>
            <a:endParaRPr lang="el-GR" sz="1600" b="1" dirty="0"/>
          </a:p>
        </p:txBody>
      </p:sp>
      <p:cxnSp>
        <p:nvCxnSpPr>
          <p:cNvPr id="26" name="Elbow Connector 25">
            <a:extLst>
              <a:ext uri="{FF2B5EF4-FFF2-40B4-BE49-F238E27FC236}">
                <a16:creationId xmlns:a16="http://schemas.microsoft.com/office/drawing/2014/main" id="{D321CD8B-93DD-AB4E-9EC0-2ADC096AF3A4}"/>
              </a:ext>
            </a:extLst>
          </p:cNvPr>
          <p:cNvCxnSpPr>
            <a:cxnSpLocks/>
            <a:stCxn id="17" idx="1"/>
            <a:endCxn id="25" idx="1"/>
          </p:cNvCxnSpPr>
          <p:nvPr/>
        </p:nvCxnSpPr>
        <p:spPr>
          <a:xfrm rot="16200000" flipH="1">
            <a:off x="6210735" y="1333965"/>
            <a:ext cx="238582" cy="972108"/>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pic>
        <p:nvPicPr>
          <p:cNvPr id="38" name="Picture 37" descr="Text, logo&#10;&#10;Description automatically generated">
            <a:extLst>
              <a:ext uri="{FF2B5EF4-FFF2-40B4-BE49-F238E27FC236}">
                <a16:creationId xmlns:a16="http://schemas.microsoft.com/office/drawing/2014/main" id="{76F200D9-EDE5-7F49-AF6B-91125AE304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23592" y="1052736"/>
            <a:ext cx="1656184" cy="812393"/>
          </a:xfrm>
          <a:prstGeom prst="rect">
            <a:avLst/>
          </a:prstGeom>
        </p:spPr>
      </p:pic>
    </p:spTree>
    <p:extLst>
      <p:ext uri="{BB962C8B-B14F-4D97-AF65-F5344CB8AC3E}">
        <p14:creationId xmlns:p14="http://schemas.microsoft.com/office/powerpoint/2010/main" val="328251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E1FD-2DC6-D7A8-08B8-B6547A79547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3A25AE5F-40D4-2A48-BFF0-811EC9839EF2}"/>
              </a:ext>
            </a:extLst>
          </p:cNvPr>
          <p:cNvSpPr>
            <a:spLocks noGrp="1"/>
          </p:cNvSpPr>
          <p:nvPr>
            <p:ph type="dt" sz="half" idx="10"/>
          </p:nvPr>
        </p:nvSpPr>
        <p:spPr/>
        <p:txBody>
          <a:bodyPr/>
          <a:lstStyle/>
          <a:p>
            <a:r>
              <a:rPr lang="de-CH"/>
              <a:t>EURO-LABS-WP3 Meeting, 05.09.2022</a:t>
            </a:r>
            <a:endParaRPr lang="en-US" dirty="0"/>
          </a:p>
        </p:txBody>
      </p:sp>
      <p:sp>
        <p:nvSpPr>
          <p:cNvPr id="16" name="Footer Placeholder 15">
            <a:extLst>
              <a:ext uri="{FF2B5EF4-FFF2-40B4-BE49-F238E27FC236}">
                <a16:creationId xmlns:a16="http://schemas.microsoft.com/office/drawing/2014/main" id="{4B3EEC51-FB40-BF41-94BB-DFABC12DEC58}"/>
              </a:ext>
            </a:extLst>
          </p:cNvPr>
          <p:cNvSpPr>
            <a:spLocks noGrp="1"/>
          </p:cNvSpPr>
          <p:nvPr>
            <p:ph type="ftr" sz="quarter" idx="11"/>
          </p:nvPr>
        </p:nvSpPr>
        <p:spPr/>
        <p:txBody>
          <a:bodyPr/>
          <a:lstStyle/>
          <a:p>
            <a:r>
              <a:rPr lang="en-US"/>
              <a:t>i.efthymiopoulos, CERN </a:t>
            </a:r>
            <a:endParaRPr lang="en-US" dirty="0"/>
          </a:p>
        </p:txBody>
      </p:sp>
      <p:sp>
        <p:nvSpPr>
          <p:cNvPr id="4" name="Slide Number Placeholder 3">
            <a:extLst>
              <a:ext uri="{FF2B5EF4-FFF2-40B4-BE49-F238E27FC236}">
                <a16:creationId xmlns:a16="http://schemas.microsoft.com/office/drawing/2014/main" id="{9CEDDDCC-E009-A147-A932-181B0D3128DD}"/>
              </a:ext>
            </a:extLst>
          </p:cNvPr>
          <p:cNvSpPr>
            <a:spLocks noGrp="1"/>
          </p:cNvSpPr>
          <p:nvPr>
            <p:ph type="sldNum" sz="quarter" idx="12"/>
          </p:nvPr>
        </p:nvSpPr>
        <p:spPr/>
        <p:txBody>
          <a:bodyPr/>
          <a:lstStyle/>
          <a:p>
            <a:fld id="{36B5EA5A-BC32-A742-B11B-8E7414D5B535}" type="slidenum">
              <a:rPr lang="en-US" smtClean="0"/>
              <a:pPr/>
              <a:t>9</a:t>
            </a:fld>
            <a:endParaRPr lang="en-US" dirty="0"/>
          </a:p>
        </p:txBody>
      </p:sp>
      <p:graphicFrame>
        <p:nvGraphicFramePr>
          <p:cNvPr id="11" name="Table 11">
            <a:extLst>
              <a:ext uri="{FF2B5EF4-FFF2-40B4-BE49-F238E27FC236}">
                <a16:creationId xmlns:a16="http://schemas.microsoft.com/office/drawing/2014/main" id="{8244D365-CFC9-7A43-8E02-23708CE9A827}"/>
              </a:ext>
            </a:extLst>
          </p:cNvPr>
          <p:cNvGraphicFramePr>
            <a:graphicFrameLocks noGrp="1"/>
          </p:cNvGraphicFramePr>
          <p:nvPr>
            <p:extLst>
              <p:ext uri="{D42A27DB-BD31-4B8C-83A1-F6EECF244321}">
                <p14:modId xmlns:p14="http://schemas.microsoft.com/office/powerpoint/2010/main" val="1212081412"/>
              </p:ext>
            </p:extLst>
          </p:nvPr>
        </p:nvGraphicFramePr>
        <p:xfrm>
          <a:off x="1703512" y="2779569"/>
          <a:ext cx="2016224" cy="2468880"/>
        </p:xfrm>
        <a:graphic>
          <a:graphicData uri="http://schemas.openxmlformats.org/drawingml/2006/table">
            <a:tbl>
              <a:tblPr firstRow="1" bandRow="1">
                <a:tableStyleId>{8EC20E35-A176-4012-BC5E-935CFFF8708E}</a:tableStyleId>
              </a:tblPr>
              <a:tblGrid>
                <a:gridCol w="2016224">
                  <a:extLst>
                    <a:ext uri="{9D8B030D-6E8A-4147-A177-3AD203B41FA5}">
                      <a16:colId xmlns:a16="http://schemas.microsoft.com/office/drawing/2014/main" val="3013623921"/>
                    </a:ext>
                  </a:extLst>
                </a:gridCol>
              </a:tblGrid>
              <a:tr h="370840">
                <a:tc>
                  <a:txBody>
                    <a:bodyPr/>
                    <a:lstStyle/>
                    <a:p>
                      <a:pPr algn="ctr"/>
                      <a:r>
                        <a:rPr lang="en-US" sz="1200" dirty="0"/>
                        <a:t>Task 1</a:t>
                      </a:r>
                    </a:p>
                    <a:p>
                      <a:pPr algn="ctr"/>
                      <a:r>
                        <a:rPr lang="en-US" sz="1200" dirty="0"/>
                        <a:t>P. </a:t>
                      </a:r>
                      <a:r>
                        <a:rPr lang="en-US" sz="1200" dirty="0" err="1"/>
                        <a:t>Giacomelli</a:t>
                      </a:r>
                      <a:r>
                        <a:rPr lang="en-US" sz="1200" dirty="0"/>
                        <a:t> – INFN-BO</a:t>
                      </a:r>
                      <a:endParaRPr lang="el-GR" sz="1200" dirty="0"/>
                    </a:p>
                  </a:txBody>
                  <a:tcPr/>
                </a:tc>
                <a:extLst>
                  <a:ext uri="{0D108BD9-81ED-4DB2-BD59-A6C34878D82A}">
                    <a16:rowId xmlns:a16="http://schemas.microsoft.com/office/drawing/2014/main" val="400555069"/>
                  </a:ext>
                </a:extLst>
              </a:tr>
              <a:tr h="370840">
                <a:tc>
                  <a:txBody>
                    <a:bodyPr/>
                    <a:lstStyle/>
                    <a:p>
                      <a:pPr algn="ctr"/>
                      <a:r>
                        <a:rPr lang="en-US" sz="1200" dirty="0">
                          <a:highlight>
                            <a:srgbClr val="FFFF00"/>
                          </a:highlight>
                        </a:rPr>
                        <a:t>Diversity and Dissemination</a:t>
                      </a:r>
                      <a:endParaRPr lang="el-GR" sz="1200" dirty="0">
                        <a:highlight>
                          <a:srgbClr val="FFFF00"/>
                        </a:highlight>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1483360">
                <a:tc>
                  <a:txBody>
                    <a:bodyPr/>
                    <a:lstStyle/>
                    <a:p>
                      <a:pPr algn="ctr"/>
                      <a:r>
                        <a:rPr lang="en-US" sz="1200" dirty="0"/>
                        <a:t>Across fields participation </a:t>
                      </a:r>
                    </a:p>
                    <a:p>
                      <a:pPr algn="ctr"/>
                      <a:r>
                        <a:rPr lang="en-US" sz="1200" dirty="0"/>
                        <a:t>Tech and Info exchange in the use and potential of the Nuclear and HE facilities</a:t>
                      </a:r>
                    </a:p>
                    <a:p>
                      <a:pPr algn="ctr"/>
                      <a:r>
                        <a:rPr lang="en-US" sz="1200" dirty="0"/>
                        <a:t>Applications outside the field</a:t>
                      </a:r>
                    </a:p>
                    <a:p>
                      <a:pPr algn="ct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bl>
          </a:graphicData>
        </a:graphic>
      </p:graphicFrame>
      <p:graphicFrame>
        <p:nvGraphicFramePr>
          <p:cNvPr id="12" name="Table 11">
            <a:extLst>
              <a:ext uri="{FF2B5EF4-FFF2-40B4-BE49-F238E27FC236}">
                <a16:creationId xmlns:a16="http://schemas.microsoft.com/office/drawing/2014/main" id="{F78A6A67-6A6C-EC40-AB74-4F739D8A885F}"/>
              </a:ext>
            </a:extLst>
          </p:cNvPr>
          <p:cNvGraphicFramePr>
            <a:graphicFrameLocks noGrp="1"/>
          </p:cNvGraphicFramePr>
          <p:nvPr>
            <p:extLst>
              <p:ext uri="{D42A27DB-BD31-4B8C-83A1-F6EECF244321}">
                <p14:modId xmlns:p14="http://schemas.microsoft.com/office/powerpoint/2010/main" val="2220512828"/>
              </p:ext>
            </p:extLst>
          </p:nvPr>
        </p:nvGraphicFramePr>
        <p:xfrm>
          <a:off x="4095778" y="2779568"/>
          <a:ext cx="2184243" cy="2449631"/>
        </p:xfrm>
        <a:graphic>
          <a:graphicData uri="http://schemas.openxmlformats.org/drawingml/2006/table">
            <a:tbl>
              <a:tblPr firstRow="1" bandRow="1">
                <a:tableStyleId>{8EC20E35-A176-4012-BC5E-935CFFF8708E}</a:tableStyleId>
              </a:tblPr>
              <a:tblGrid>
                <a:gridCol w="2184243">
                  <a:extLst>
                    <a:ext uri="{9D8B030D-6E8A-4147-A177-3AD203B41FA5}">
                      <a16:colId xmlns:a16="http://schemas.microsoft.com/office/drawing/2014/main" val="3013623921"/>
                    </a:ext>
                  </a:extLst>
                </a:gridCol>
              </a:tblGrid>
              <a:tr h="484542">
                <a:tc>
                  <a:txBody>
                    <a:bodyPr/>
                    <a:lstStyle/>
                    <a:p>
                      <a:pPr algn="ctr"/>
                      <a:r>
                        <a:rPr lang="en-US" sz="1200" dirty="0"/>
                        <a:t>Task 2</a:t>
                      </a:r>
                    </a:p>
                    <a:p>
                      <a:pPr algn="ctr"/>
                      <a:r>
                        <a:rPr lang="en-US" sz="1200" dirty="0"/>
                        <a:t>Antoine </a:t>
                      </a:r>
                      <a:r>
                        <a:rPr lang="en-US" sz="1200" dirty="0" err="1"/>
                        <a:t>Lemasson</a:t>
                      </a:r>
                      <a:r>
                        <a:rPr lang="en-US" sz="1200" dirty="0"/>
                        <a:t> - GANIL</a:t>
                      </a:r>
                      <a:endParaRPr lang="el-GR" sz="1200" dirty="0"/>
                    </a:p>
                  </a:txBody>
                  <a:tcPr/>
                </a:tc>
                <a:extLst>
                  <a:ext uri="{0D108BD9-81ED-4DB2-BD59-A6C34878D82A}">
                    <a16:rowId xmlns:a16="http://schemas.microsoft.com/office/drawing/2014/main" val="400555069"/>
                  </a:ext>
                </a:extLst>
              </a:tr>
              <a:tr h="393018">
                <a:tc>
                  <a:txBody>
                    <a:bodyPr/>
                    <a:lstStyle/>
                    <a:p>
                      <a:pPr algn="ctr"/>
                      <a:r>
                        <a:rPr lang="en-US" sz="1200" dirty="0">
                          <a:highlight>
                            <a:srgbClr val="FF9300"/>
                          </a:highlight>
                        </a:rPr>
                        <a:t>Open Data</a:t>
                      </a:r>
                      <a:endParaRPr lang="el-GR" sz="1200" dirty="0">
                        <a:highlight>
                          <a:srgbClr val="FF9300"/>
                        </a:highlight>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1572071">
                <a:tc>
                  <a:txBody>
                    <a:bodyPr/>
                    <a:lstStyle/>
                    <a:p>
                      <a:pPr algn="ctr"/>
                      <a:r>
                        <a:rPr lang="en-US" sz="1200" dirty="0"/>
                        <a:t>Data availability from the facilities</a:t>
                      </a: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bl>
          </a:graphicData>
        </a:graphic>
      </p:graphicFrame>
      <p:graphicFrame>
        <p:nvGraphicFramePr>
          <p:cNvPr id="13" name="Table 12">
            <a:extLst>
              <a:ext uri="{FF2B5EF4-FFF2-40B4-BE49-F238E27FC236}">
                <a16:creationId xmlns:a16="http://schemas.microsoft.com/office/drawing/2014/main" id="{A24DB8EB-3F24-7547-8AA1-C4C3F46962FF}"/>
              </a:ext>
            </a:extLst>
          </p:cNvPr>
          <p:cNvGraphicFramePr>
            <a:graphicFrameLocks noGrp="1"/>
          </p:cNvGraphicFramePr>
          <p:nvPr>
            <p:extLst>
              <p:ext uri="{D42A27DB-BD31-4B8C-83A1-F6EECF244321}">
                <p14:modId xmlns:p14="http://schemas.microsoft.com/office/powerpoint/2010/main" val="1354791355"/>
              </p:ext>
            </p:extLst>
          </p:nvPr>
        </p:nvGraphicFramePr>
        <p:xfrm>
          <a:off x="8832304" y="2784344"/>
          <a:ext cx="1800200" cy="2449631"/>
        </p:xfrm>
        <a:graphic>
          <a:graphicData uri="http://schemas.openxmlformats.org/drawingml/2006/table">
            <a:tbl>
              <a:tblPr firstRow="1" bandRow="1">
                <a:tableStyleId>{8EC20E35-A176-4012-BC5E-935CFFF8708E}</a:tableStyleId>
              </a:tblPr>
              <a:tblGrid>
                <a:gridCol w="1800200">
                  <a:extLst>
                    <a:ext uri="{9D8B030D-6E8A-4147-A177-3AD203B41FA5}">
                      <a16:colId xmlns:a16="http://schemas.microsoft.com/office/drawing/2014/main" val="3013623921"/>
                    </a:ext>
                  </a:extLst>
                </a:gridCol>
              </a:tblGrid>
              <a:tr h="484542">
                <a:tc>
                  <a:txBody>
                    <a:bodyPr/>
                    <a:lstStyle/>
                    <a:p>
                      <a:pPr algn="ctr"/>
                      <a:r>
                        <a:rPr lang="en-US" sz="1200" dirty="0"/>
                        <a:t>Task 4</a:t>
                      </a:r>
                    </a:p>
                    <a:p>
                      <a:pPr algn="ctr"/>
                      <a:r>
                        <a:rPr lang="en-US" sz="1200" dirty="0" err="1"/>
                        <a:t>Livius</a:t>
                      </a:r>
                      <a:r>
                        <a:rPr lang="en-US" sz="1200" dirty="0"/>
                        <a:t> </a:t>
                      </a:r>
                      <a:r>
                        <a:rPr lang="en-US" sz="1200" dirty="0" err="1"/>
                        <a:t>Trache</a:t>
                      </a:r>
                      <a:r>
                        <a:rPr lang="en-US" sz="1200" dirty="0"/>
                        <a:t> - NIPNE</a:t>
                      </a:r>
                      <a:endParaRPr lang="el-GR" sz="1200" dirty="0"/>
                    </a:p>
                  </a:txBody>
                  <a:tcPr/>
                </a:tc>
                <a:extLst>
                  <a:ext uri="{0D108BD9-81ED-4DB2-BD59-A6C34878D82A}">
                    <a16:rowId xmlns:a16="http://schemas.microsoft.com/office/drawing/2014/main" val="400555069"/>
                  </a:ext>
                </a:extLst>
              </a:tr>
              <a:tr h="393018">
                <a:tc>
                  <a:txBody>
                    <a:bodyPr/>
                    <a:lstStyle/>
                    <a:p>
                      <a:pPr algn="ctr"/>
                      <a:r>
                        <a:rPr lang="en-US" sz="1200" dirty="0">
                          <a:highlight>
                            <a:srgbClr val="FFFF00"/>
                          </a:highlight>
                        </a:rPr>
                        <a:t>Training</a:t>
                      </a:r>
                      <a:endParaRPr lang="el-GR" sz="1200" dirty="0">
                        <a:highlight>
                          <a:srgbClr val="FFFF00"/>
                        </a:highlight>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1572071">
                <a:tc>
                  <a:txBody>
                    <a:bodyPr/>
                    <a:lstStyle/>
                    <a:p>
                      <a:pPr algn="ctr"/>
                      <a:r>
                        <a:rPr lang="en-US" sz="1200" dirty="0"/>
                        <a:t>Hands-on training of University and Graduate students as well as Researchers to the facilities</a:t>
                      </a:r>
                    </a:p>
                    <a:p>
                      <a:pPr algn="ctr"/>
                      <a:r>
                        <a:rPr lang="en-US" sz="1200" dirty="0"/>
                        <a:t>Learn how to optimally exploit their potential</a:t>
                      </a:r>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bl>
          </a:graphicData>
        </a:graphic>
      </p:graphicFrame>
      <p:sp>
        <p:nvSpPr>
          <p:cNvPr id="17" name="Snip Diagonal Corner of Rectangle 16">
            <a:extLst>
              <a:ext uri="{FF2B5EF4-FFF2-40B4-BE49-F238E27FC236}">
                <a16:creationId xmlns:a16="http://schemas.microsoft.com/office/drawing/2014/main" id="{D7C43A81-749A-A347-90B2-7C15EBA77CED}"/>
              </a:ext>
            </a:extLst>
          </p:cNvPr>
          <p:cNvSpPr/>
          <p:nvPr/>
        </p:nvSpPr>
        <p:spPr>
          <a:xfrm>
            <a:off x="4745953" y="980728"/>
            <a:ext cx="1835999" cy="720000"/>
          </a:xfrm>
          <a:prstGeom prst="snip2DiagRect">
            <a:avLst>
              <a:gd name="adj1" fmla="val 25818"/>
              <a:gd name="adj2" fmla="val 24067"/>
            </a:avLst>
          </a:prstGeom>
          <a:solidFill>
            <a:srgbClr val="94165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r>
              <a:rPr lang="en-US" sz="1600" b="1" dirty="0"/>
              <a:t>WP5</a:t>
            </a:r>
          </a:p>
          <a:p>
            <a:pPr algn="ctr"/>
            <a:r>
              <a:rPr lang="en-US" sz="1400" dirty="0"/>
              <a:t>Open Diverse and Inclusive Science</a:t>
            </a:r>
            <a:endParaRPr lang="el-GR" sz="1400" dirty="0"/>
          </a:p>
        </p:txBody>
      </p:sp>
      <p:cxnSp>
        <p:nvCxnSpPr>
          <p:cNvPr id="18" name="Elbow Connector 17">
            <a:extLst>
              <a:ext uri="{FF2B5EF4-FFF2-40B4-BE49-F238E27FC236}">
                <a16:creationId xmlns:a16="http://schemas.microsoft.com/office/drawing/2014/main" id="{84C2042F-C4CD-494D-804E-C5039A37E656}"/>
              </a:ext>
            </a:extLst>
          </p:cNvPr>
          <p:cNvCxnSpPr>
            <a:cxnSpLocks/>
            <a:stCxn id="17" idx="1"/>
            <a:endCxn id="11" idx="0"/>
          </p:cNvCxnSpPr>
          <p:nvPr/>
        </p:nvCxnSpPr>
        <p:spPr>
          <a:xfrm rot="5400000">
            <a:off x="3648369" y="763984"/>
            <a:ext cx="1078841" cy="2952329"/>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1" name="Elbow Connector 20">
            <a:extLst>
              <a:ext uri="{FF2B5EF4-FFF2-40B4-BE49-F238E27FC236}">
                <a16:creationId xmlns:a16="http://schemas.microsoft.com/office/drawing/2014/main" id="{651B7811-A968-EA48-8AE4-B4AD80A86DDE}"/>
              </a:ext>
            </a:extLst>
          </p:cNvPr>
          <p:cNvCxnSpPr>
            <a:cxnSpLocks/>
            <a:stCxn id="17" idx="1"/>
            <a:endCxn id="12" idx="0"/>
          </p:cNvCxnSpPr>
          <p:nvPr/>
        </p:nvCxnSpPr>
        <p:spPr>
          <a:xfrm rot="5400000">
            <a:off x="4886506" y="2002121"/>
            <a:ext cx="1078840" cy="476054"/>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347B61B7-7AC3-4C40-84B2-95C929FB85EE}"/>
              </a:ext>
            </a:extLst>
          </p:cNvPr>
          <p:cNvCxnSpPr>
            <a:cxnSpLocks/>
            <a:stCxn id="17" idx="1"/>
            <a:endCxn id="13" idx="0"/>
          </p:cNvCxnSpPr>
          <p:nvPr/>
        </p:nvCxnSpPr>
        <p:spPr>
          <a:xfrm rot="16200000" flipH="1">
            <a:off x="7156370" y="208310"/>
            <a:ext cx="1083616" cy="4068451"/>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BE861DE-7913-5643-9031-56B46ADFC845}"/>
              </a:ext>
            </a:extLst>
          </p:cNvPr>
          <p:cNvSpPr/>
          <p:nvPr/>
        </p:nvSpPr>
        <p:spPr>
          <a:xfrm>
            <a:off x="6816080" y="1745763"/>
            <a:ext cx="4032448" cy="387093"/>
          </a:xfrm>
          <a:prstGeom prst="rect">
            <a:avLst/>
          </a:prstGeom>
          <a:solidFill>
            <a:schemeClr val="accent4">
              <a:lumMod val="20000"/>
              <a:lumOff val="80000"/>
            </a:schemeClr>
          </a:solidFill>
          <a:ln>
            <a:solidFill>
              <a:srgbClr val="FFC000"/>
            </a:solidFill>
          </a:ln>
        </p:spPr>
        <p:style>
          <a:lnRef idx="2">
            <a:schemeClr val="accent5"/>
          </a:lnRef>
          <a:fillRef idx="1">
            <a:schemeClr val="lt1"/>
          </a:fillRef>
          <a:effectRef idx="0">
            <a:schemeClr val="accent5"/>
          </a:effectRef>
          <a:fontRef idx="minor">
            <a:schemeClr val="dk1"/>
          </a:fontRef>
        </p:style>
        <p:txBody>
          <a:bodyPr/>
          <a:lstStyle/>
          <a:p>
            <a:pPr algn="ctr"/>
            <a:r>
              <a:rPr lang="en-US" sz="1600" dirty="0"/>
              <a:t>WP Coordinator:  </a:t>
            </a:r>
            <a:r>
              <a:rPr lang="en-US" sz="1600" b="1" dirty="0"/>
              <a:t>M-J. Garcia </a:t>
            </a:r>
            <a:r>
              <a:rPr lang="en-US" sz="1600" b="1" dirty="0" err="1"/>
              <a:t>Borge</a:t>
            </a:r>
            <a:endParaRPr lang="el-GR" sz="1600" b="1" dirty="0"/>
          </a:p>
        </p:txBody>
      </p:sp>
      <p:cxnSp>
        <p:nvCxnSpPr>
          <p:cNvPr id="26" name="Elbow Connector 25">
            <a:extLst>
              <a:ext uri="{FF2B5EF4-FFF2-40B4-BE49-F238E27FC236}">
                <a16:creationId xmlns:a16="http://schemas.microsoft.com/office/drawing/2014/main" id="{D321CD8B-93DD-AB4E-9EC0-2ADC096AF3A4}"/>
              </a:ext>
            </a:extLst>
          </p:cNvPr>
          <p:cNvCxnSpPr>
            <a:cxnSpLocks/>
            <a:stCxn id="17" idx="1"/>
            <a:endCxn id="25" idx="1"/>
          </p:cNvCxnSpPr>
          <p:nvPr/>
        </p:nvCxnSpPr>
        <p:spPr>
          <a:xfrm rot="16200000" flipH="1">
            <a:off x="6120725" y="1243955"/>
            <a:ext cx="238582" cy="1152127"/>
          </a:xfrm>
          <a:prstGeom prst="bentConnector2">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pic>
        <p:nvPicPr>
          <p:cNvPr id="22" name="Picture 21" descr="Text, logo&#10;&#10;Description automatically generated">
            <a:extLst>
              <a:ext uri="{FF2B5EF4-FFF2-40B4-BE49-F238E27FC236}">
                <a16:creationId xmlns:a16="http://schemas.microsoft.com/office/drawing/2014/main" id="{0DCAB54E-1AA9-014C-A741-DD9C7F927D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51584" y="1124744"/>
            <a:ext cx="1656184" cy="812393"/>
          </a:xfrm>
          <a:prstGeom prst="rect">
            <a:avLst/>
          </a:prstGeom>
        </p:spPr>
      </p:pic>
      <p:graphicFrame>
        <p:nvGraphicFramePr>
          <p:cNvPr id="20" name="Table 19">
            <a:extLst>
              <a:ext uri="{FF2B5EF4-FFF2-40B4-BE49-F238E27FC236}">
                <a16:creationId xmlns:a16="http://schemas.microsoft.com/office/drawing/2014/main" id="{C57F63A1-2DC5-CD48-8310-3A0CAD956C40}"/>
              </a:ext>
            </a:extLst>
          </p:cNvPr>
          <p:cNvGraphicFramePr>
            <a:graphicFrameLocks noGrp="1"/>
          </p:cNvGraphicFramePr>
          <p:nvPr>
            <p:extLst>
              <p:ext uri="{D42A27DB-BD31-4B8C-83A1-F6EECF244321}">
                <p14:modId xmlns:p14="http://schemas.microsoft.com/office/powerpoint/2010/main" val="629161131"/>
              </p:ext>
            </p:extLst>
          </p:nvPr>
        </p:nvGraphicFramePr>
        <p:xfrm>
          <a:off x="6656063" y="2780928"/>
          <a:ext cx="1800200" cy="2449631"/>
        </p:xfrm>
        <a:graphic>
          <a:graphicData uri="http://schemas.openxmlformats.org/drawingml/2006/table">
            <a:tbl>
              <a:tblPr firstRow="1" bandRow="1">
                <a:tableStyleId>{8EC20E35-A176-4012-BC5E-935CFFF8708E}</a:tableStyleId>
              </a:tblPr>
              <a:tblGrid>
                <a:gridCol w="1800200">
                  <a:extLst>
                    <a:ext uri="{9D8B030D-6E8A-4147-A177-3AD203B41FA5}">
                      <a16:colId xmlns:a16="http://schemas.microsoft.com/office/drawing/2014/main" val="3013623921"/>
                    </a:ext>
                  </a:extLst>
                </a:gridCol>
              </a:tblGrid>
              <a:tr h="484542">
                <a:tc>
                  <a:txBody>
                    <a:bodyPr/>
                    <a:lstStyle/>
                    <a:p>
                      <a:pPr algn="ctr"/>
                      <a:r>
                        <a:rPr lang="en-US" sz="1200" dirty="0"/>
                        <a:t>Task 3</a:t>
                      </a:r>
                    </a:p>
                    <a:p>
                      <a:pPr algn="ctr"/>
                      <a:r>
                        <a:rPr lang="en-US" sz="1200" dirty="0"/>
                        <a:t>Sabrina Appel - GSI</a:t>
                      </a:r>
                      <a:endParaRPr lang="el-GR" sz="1200" dirty="0"/>
                    </a:p>
                  </a:txBody>
                  <a:tcPr/>
                </a:tc>
                <a:extLst>
                  <a:ext uri="{0D108BD9-81ED-4DB2-BD59-A6C34878D82A}">
                    <a16:rowId xmlns:a16="http://schemas.microsoft.com/office/drawing/2014/main" val="400555069"/>
                  </a:ext>
                </a:extLst>
              </a:tr>
              <a:tr h="393018">
                <a:tc>
                  <a:txBody>
                    <a:bodyPr/>
                    <a:lstStyle/>
                    <a:p>
                      <a:pPr algn="ctr"/>
                      <a:r>
                        <a:rPr lang="en-US" sz="1200" dirty="0">
                          <a:highlight>
                            <a:srgbClr val="FFFF00"/>
                          </a:highlight>
                        </a:rPr>
                        <a:t>Machine Learning</a:t>
                      </a:r>
                      <a:endParaRPr lang="el-GR" sz="1200" dirty="0">
                        <a:highlight>
                          <a:srgbClr val="FFFF00"/>
                        </a:highlight>
                      </a:endParaRPr>
                    </a:p>
                  </a:txBody>
                  <a:tcPr anchor="ctr">
                    <a:lnB w="6350" cap="flat" cmpd="sng" algn="ctr">
                      <a:solidFill>
                        <a:srgbClr val="941651"/>
                      </a:solidFill>
                      <a:prstDash val="solid"/>
                      <a:round/>
                      <a:headEnd type="none" w="med" len="med"/>
                      <a:tailEnd type="none" w="med" len="med"/>
                    </a:lnB>
                  </a:tcPr>
                </a:tc>
                <a:extLst>
                  <a:ext uri="{0D108BD9-81ED-4DB2-BD59-A6C34878D82A}">
                    <a16:rowId xmlns:a16="http://schemas.microsoft.com/office/drawing/2014/main" val="642135086"/>
                  </a:ext>
                </a:extLst>
              </a:tr>
              <a:tr h="1572071">
                <a:tc>
                  <a:txBody>
                    <a:bodyPr/>
                    <a:lstStyle/>
                    <a:p>
                      <a:pPr algn="ctr"/>
                      <a:r>
                        <a:rPr lang="en-US" sz="1200" dirty="0"/>
                        <a:t>Innovative applications of ML techniques to beam control </a:t>
                      </a:r>
                      <a:endParaRPr lang="el-GR" sz="1200" dirty="0"/>
                    </a:p>
                  </a:txBody>
                  <a:tcPr anchor="ctr">
                    <a:lnL w="6350" cap="flat" cmpd="sng" algn="ctr">
                      <a:solidFill>
                        <a:srgbClr val="941651"/>
                      </a:solidFill>
                      <a:prstDash val="solid"/>
                      <a:round/>
                      <a:headEnd type="none" w="med" len="med"/>
                      <a:tailEnd type="none" w="med" len="med"/>
                    </a:lnL>
                    <a:lnR w="6350" cap="flat" cmpd="sng" algn="ctr">
                      <a:solidFill>
                        <a:srgbClr val="941651"/>
                      </a:solidFill>
                      <a:prstDash val="solid"/>
                      <a:round/>
                      <a:headEnd type="none" w="med" len="med"/>
                      <a:tailEnd type="none" w="med" len="med"/>
                    </a:lnR>
                    <a:lnT w="6350" cap="flat" cmpd="sng" algn="ctr">
                      <a:solidFill>
                        <a:srgbClr val="941651"/>
                      </a:solidFill>
                      <a:prstDash val="solid"/>
                      <a:round/>
                      <a:headEnd type="none" w="med" len="med"/>
                      <a:tailEnd type="none" w="med" len="med"/>
                    </a:lnT>
                    <a:lnB w="6350" cap="flat" cmpd="sng" algn="ctr">
                      <a:solidFill>
                        <a:srgbClr val="941651"/>
                      </a:solidFill>
                      <a:prstDash val="solid"/>
                      <a:round/>
                      <a:headEnd type="none" w="med" len="med"/>
                      <a:tailEnd type="none" w="med" len="med"/>
                    </a:lnB>
                    <a:noFill/>
                  </a:tcPr>
                </a:tc>
                <a:extLst>
                  <a:ext uri="{0D108BD9-81ED-4DB2-BD59-A6C34878D82A}">
                    <a16:rowId xmlns:a16="http://schemas.microsoft.com/office/drawing/2014/main" val="2028251708"/>
                  </a:ext>
                </a:extLst>
              </a:tr>
            </a:tbl>
          </a:graphicData>
        </a:graphic>
      </p:graphicFrame>
      <p:cxnSp>
        <p:nvCxnSpPr>
          <p:cNvPr id="29" name="Elbow Connector 28">
            <a:extLst>
              <a:ext uri="{FF2B5EF4-FFF2-40B4-BE49-F238E27FC236}">
                <a16:creationId xmlns:a16="http://schemas.microsoft.com/office/drawing/2014/main" id="{5C49B3C0-8145-4344-B818-00D41AA47773}"/>
              </a:ext>
            </a:extLst>
          </p:cNvPr>
          <p:cNvCxnSpPr>
            <a:cxnSpLocks/>
            <a:stCxn id="17" idx="1"/>
            <a:endCxn id="20" idx="0"/>
          </p:cNvCxnSpPr>
          <p:nvPr/>
        </p:nvCxnSpPr>
        <p:spPr>
          <a:xfrm rot="16200000" flipH="1">
            <a:off x="6069958" y="1294723"/>
            <a:ext cx="1080200" cy="1892210"/>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AA584130-740F-0D4B-8C43-ED4D9E2D28CA}"/>
              </a:ext>
            </a:extLst>
          </p:cNvPr>
          <p:cNvCxnSpPr>
            <a:cxnSpLocks/>
            <a:stCxn id="17" idx="1"/>
            <a:endCxn id="13" idx="0"/>
          </p:cNvCxnSpPr>
          <p:nvPr/>
        </p:nvCxnSpPr>
        <p:spPr>
          <a:xfrm rot="16200000" flipH="1">
            <a:off x="7156370" y="208310"/>
            <a:ext cx="1083616" cy="4068451"/>
          </a:xfrm>
          <a:prstGeom prst="bentConnector3">
            <a:avLst>
              <a:gd name="adj1" fmla="val 50000"/>
            </a:avLst>
          </a:prstGeom>
          <a:ln w="12700">
            <a:solidFill>
              <a:srgbClr val="01189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972868"/>
      </p:ext>
    </p:extLst>
  </p:cSld>
  <p:clrMapOvr>
    <a:masterClrMapping/>
  </p:clrMapOvr>
</p:sld>
</file>

<file path=ppt/theme/theme1.xml><?xml version="1.0" encoding="utf-8"?>
<a:theme xmlns:a="http://schemas.openxmlformats.org/drawingml/2006/main" name="Office Theme">
  <a:themeElements>
    <a:clrScheme name="CERN">
      <a:dk1>
        <a:srgbClr val="0033A0"/>
      </a:dk1>
      <a:lt1>
        <a:srgbClr val="FFFFFF"/>
      </a:lt1>
      <a:dk2>
        <a:srgbClr val="2F2F2F"/>
      </a:dk2>
      <a:lt2>
        <a:srgbClr val="F8F8F8"/>
      </a:lt2>
      <a:accent1>
        <a:srgbClr val="0033A0"/>
      </a:accent1>
      <a:accent2>
        <a:srgbClr val="61C4D3"/>
      </a:accent2>
      <a:accent3>
        <a:srgbClr val="E15E32"/>
      </a:accent3>
      <a:accent4>
        <a:srgbClr val="BEBECB"/>
      </a:accent4>
      <a:accent5>
        <a:srgbClr val="6E2466"/>
      </a:accent5>
      <a:accent6>
        <a:srgbClr val="1C446A"/>
      </a:accent6>
      <a:hlink>
        <a:srgbClr val="6D2466"/>
      </a:hlink>
      <a:folHlink>
        <a:srgbClr val="61C4D3"/>
      </a:folHlink>
    </a:clrScheme>
    <a:fontScheme name="C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dirty="0" smtClean="0"/>
        </a:defPPr>
      </a:lstStyle>
    </a:txDef>
  </a:objectDefaults>
  <a:extraClrSchemeLst/>
  <a:extLst>
    <a:ext uri="{05A4C25C-085E-4340-85A3-A5531E510DB2}">
      <thm15:themeFamily xmlns:thm15="http://schemas.microsoft.com/office/thememl/2012/main" name="ieEUROLABS_ProjectStructure_v2" id="{732D7D72-91E0-4B43-B6AD-B89772C40D25}" vid="{65B1EF0A-C1CD-3749-84D9-D1EEA68E76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12009</TotalTime>
  <Words>2451</Words>
  <Application>Microsoft Macintosh PowerPoint</Application>
  <PresentationFormat>Widescreen</PresentationFormat>
  <Paragraphs>575</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Rounded MT Bold</vt:lpstr>
      <vt:lpstr>Calibri</vt:lpstr>
      <vt:lpstr>Calibri Light</vt:lpstr>
      <vt:lpstr>Wingdings</vt:lpstr>
      <vt:lpstr>Office Theme</vt:lpstr>
      <vt:lpstr> </vt:lpstr>
      <vt:lpstr>EURO-LABS Project Status – next steps</vt:lpstr>
      <vt:lpstr>EURO-LABS Consortium Close Look</vt:lpstr>
      <vt:lpstr>EURO-LABS Consortium Management Team</vt:lpstr>
      <vt:lpstr>PowerPoint Presentation</vt:lpstr>
      <vt:lpstr>PowerPoint Presentation</vt:lpstr>
      <vt:lpstr>PowerPoint Presentation</vt:lpstr>
      <vt:lpstr>PowerPoint Presentation</vt:lpstr>
      <vt:lpstr>PowerPoint Presentation</vt:lpstr>
      <vt:lpstr>EURO-LABS Project</vt:lpstr>
      <vt:lpstr>EURO-LABS Kick-Off Meeting – WP3 Contributions</vt:lpstr>
      <vt:lpstr>WP3 – Access to RI for Accelerator R&amp;D  Organization</vt:lpstr>
      <vt:lpstr>Trans-national Access Access Applications </vt:lpstr>
      <vt:lpstr>Trans-national Access User Selection Panels</vt:lpstr>
      <vt:lpstr>Trans-national Access Rules and conditions</vt:lpstr>
      <vt:lpstr>Trans-national Access Financial conditions</vt:lpstr>
      <vt:lpstr>Trans-national Access Evaluation – Measure of success!</vt:lpstr>
      <vt:lpstr>EURO-LABS - Project Milestones - Deliverables </vt:lpstr>
      <vt:lpstr>EURO-LABS - Project Milestones - Deliverables </vt:lpstr>
      <vt:lpstr>EURO-LABS - Project Milestones - Deliverables </vt:lpstr>
      <vt:lpstr>EURO-LABS - Project Milestones - Deliverables </vt:lpstr>
      <vt:lpstr>EURO-LABS – Project Milestones - Deliverables </vt:lpstr>
      <vt:lpstr>EURO-LABS - Project Milestones - Deliverables </vt:lpstr>
      <vt:lpstr>WP3 – Access to RI for Accelerator R&amp;D  Organization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EUROLABS Project Structure</dc:title>
  <dc:subject/>
  <dc:creator>Ilias Efthymiopoulos</dc:creator>
  <cp:keywords/>
  <dc:description/>
  <cp:lastModifiedBy>Ilias Efthymiopoulos</cp:lastModifiedBy>
  <cp:revision>264</cp:revision>
  <cp:lastPrinted>2020-01-30T13:49:18Z</cp:lastPrinted>
  <dcterms:created xsi:type="dcterms:W3CDTF">2020-06-04T20:04:16Z</dcterms:created>
  <dcterms:modified xsi:type="dcterms:W3CDTF">2022-09-05T07:23:12Z</dcterms:modified>
  <cp:category/>
</cp:coreProperties>
</file>