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720" r:id="rId3"/>
    <p:sldId id="279" r:id="rId4"/>
    <p:sldId id="935" r:id="rId5"/>
    <p:sldId id="863" r:id="rId6"/>
    <p:sldId id="936" r:id="rId7"/>
    <p:sldId id="928" r:id="rId8"/>
    <p:sldId id="937" r:id="rId9"/>
    <p:sldId id="938" r:id="rId10"/>
    <p:sldId id="939" r:id="rId11"/>
    <p:sldId id="940" r:id="rId12"/>
    <p:sldId id="934" r:id="rId13"/>
    <p:sldId id="815" r:id="rId14"/>
    <p:sldId id="304" r:id="rId15"/>
    <p:sldId id="9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C0"/>
    <a:srgbClr val="A1ACFF"/>
    <a:srgbClr val="51C5FF"/>
    <a:srgbClr val="C000C0"/>
    <a:srgbClr val="970000"/>
    <a:srgbClr val="DB3600"/>
    <a:srgbClr val="A20000"/>
    <a:srgbClr val="000051"/>
    <a:srgbClr val="00BC00"/>
    <a:srgbClr val="C1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8" autoAdjust="0"/>
    <p:restoredTop sz="50000" autoAdjust="0"/>
  </p:normalViewPr>
  <p:slideViewPr>
    <p:cSldViewPr snapToGrid="0" snapToObjects="1">
      <p:cViewPr>
        <p:scale>
          <a:sx n="119" d="100"/>
          <a:sy n="119" d="100"/>
        </p:scale>
        <p:origin x="168" y="4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6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0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 , INFN Torino,  31/08 MuCol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27595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01221" y="3415202"/>
            <a:ext cx="6513817" cy="34381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 , INFN Torino,  31/08 MuCol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77578" y="76200"/>
            <a:ext cx="11814423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8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Detector R&amp;D: tracking study plan</a:t>
            </a:r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7CE12-C61B-EF4F-9CA2-7A52CCAE6B5B}"/>
              </a:ext>
            </a:extLst>
          </p:cNvPr>
          <p:cNvSpPr txBox="1"/>
          <p:nvPr/>
        </p:nvSpPr>
        <p:spPr>
          <a:xfrm>
            <a:off x="3622246" y="1715911"/>
            <a:ext cx="5024132" cy="148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State-of-the-art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RSD path forward, RSD tracker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MuColl impact</a:t>
            </a:r>
          </a:p>
        </p:txBody>
      </p:sp>
    </p:spTree>
    <p:extLst>
      <p:ext uri="{BB962C8B-B14F-4D97-AF65-F5344CB8AC3E}">
        <p14:creationId xmlns:p14="http://schemas.microsoft.com/office/powerpoint/2010/main" val="17939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DB222-5425-9EFF-28A1-8801CFB1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26E5C-0DB6-8905-37B0-7433092C31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1EA92-5926-CFAC-1950-F4B524FAC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Way forward and synergies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0C387-8CB4-8326-FF60-02721DB5C782}"/>
              </a:ext>
            </a:extLst>
          </p:cNvPr>
          <p:cNvSpPr txBox="1"/>
          <p:nvPr/>
        </p:nvSpPr>
        <p:spPr>
          <a:xfrm>
            <a:off x="1333948" y="854834"/>
            <a:ext cx="8423237" cy="401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We are in the infancy of RSD</a:t>
            </a:r>
            <a:r>
              <a:rPr lang="en-GB" dirty="0"/>
              <a:t>, it is a very new sensors, and almost everything needs to be studied/optimized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IT" dirty="0"/>
              <a:t>resently, </a:t>
            </a:r>
            <a:r>
              <a:rPr lang="en-IT" b="1" dirty="0"/>
              <a:t>there are no additional “paid” productions for RSD</a:t>
            </a:r>
            <a:r>
              <a:rPr lang="en-IT" dirty="0"/>
              <a:t>.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initial Gruppo V grant is concluded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AIDAInnova has choosen to produce TI-LGAD, not RSD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There is a new Gruppo V proposal (</a:t>
            </a:r>
            <a:r>
              <a:rPr lang="en-IT" b="1" dirty="0"/>
              <a:t>4DShare, PI R. Arcidiacono</a:t>
            </a:r>
            <a:r>
              <a:rPr lang="en-IT" dirty="0"/>
              <a:t>) under evaluation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2 productions in “convenzione”, very little extra costs</a:t>
            </a:r>
          </a:p>
          <a:p>
            <a:pPr>
              <a:lnSpc>
                <a:spcPct val="130000"/>
              </a:lnSpc>
            </a:pPr>
            <a:r>
              <a:rPr lang="en-IT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496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ED0EA-107A-5354-F643-64B93392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BF6D1-86C7-42F1-6B88-FEB523FE25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4DE69-9740-A782-063F-990C55931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MuColl Impact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04DBB-36BE-76BB-FB8A-744A04830BA5}"/>
              </a:ext>
            </a:extLst>
          </p:cNvPr>
          <p:cNvSpPr txBox="1"/>
          <p:nvPr/>
        </p:nvSpPr>
        <p:spPr>
          <a:xfrm>
            <a:off x="1495312" y="717962"/>
            <a:ext cx="9681553" cy="5814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b="1" dirty="0"/>
              <a:t>2022:</a:t>
            </a:r>
            <a:r>
              <a:rPr lang="en-IT" dirty="0"/>
              <a:t>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Contribution to the first 4DShare production (4DShare_I), allowing for expanded test of the RSD design (more wafers, larger numbers of variations, more technological solutions, more rad-hard investigation)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Testing: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we have a series of 3 test-beams booked at DESY in Q4/2022 and Q1/2023.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Lab test, material, man power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b="1" dirty="0"/>
              <a:t>2023 - 2024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IT" dirty="0"/>
              <a:t>ew RSD production, aiming at muColl geometry. </a:t>
            </a:r>
            <a:r>
              <a:rPr lang="en-GB" dirty="0"/>
              <a:t>E</a:t>
            </a:r>
            <a:r>
              <a:rPr lang="en-IT" dirty="0"/>
              <a:t>ither a dedicated production, or a collaboration with 4DShare_II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Synergy in testing RSD with various front-ends (contribution to electronic boards, partecipation of beam-test, etc)</a:t>
            </a:r>
          </a:p>
          <a:p>
            <a:pPr>
              <a:lnSpc>
                <a:spcPct val="130000"/>
              </a:lnSpc>
            </a:pPr>
            <a:endParaRPr lang="en-IT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4545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1B118-B9E0-E87E-1768-C54DEFA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B9FB1-DD8F-17FC-D46C-02D74E5264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DC60C-DED5-2616-8C5C-E2536A108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04677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42C6174-6A7B-3843-A042-08E33FFC9A20}"/>
              </a:ext>
            </a:extLst>
          </p:cNvPr>
          <p:cNvGrpSpPr/>
          <p:nvPr/>
        </p:nvGrpSpPr>
        <p:grpSpPr>
          <a:xfrm>
            <a:off x="591613" y="818594"/>
            <a:ext cx="6810123" cy="2248706"/>
            <a:chOff x="596899" y="1703618"/>
            <a:chExt cx="8513445" cy="39484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72ABE2-AC20-8B44-8D79-6C10ED3D178E}"/>
                </a:ext>
              </a:extLst>
            </p:cNvPr>
            <p:cNvGrpSpPr/>
            <p:nvPr/>
          </p:nvGrpSpPr>
          <p:grpSpPr>
            <a:xfrm>
              <a:off x="596899" y="2988970"/>
              <a:ext cx="8509618" cy="2120600"/>
              <a:chOff x="2378009" y="2268747"/>
              <a:chExt cx="5184617" cy="166855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EE6741-8BA3-4C4A-89F9-FC4FD3FB8A9B}"/>
                  </a:ext>
                </a:extLst>
              </p:cNvPr>
              <p:cNvSpPr/>
              <p:nvPr/>
            </p:nvSpPr>
            <p:spPr>
              <a:xfrm>
                <a:off x="2378009" y="2268747"/>
                <a:ext cx="5184617" cy="166855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F5FBF7-F57F-BD4E-9F9A-D76658E56A87}"/>
                  </a:ext>
                </a:extLst>
              </p:cNvPr>
              <p:cNvSpPr/>
              <p:nvPr/>
            </p:nvSpPr>
            <p:spPr>
              <a:xfrm>
                <a:off x="2448909" y="2268747"/>
                <a:ext cx="5113716" cy="15702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943883-697F-B849-B8DA-A39389F7B4E0}"/>
                </a:ext>
              </a:extLst>
            </p:cNvPr>
            <p:cNvSpPr/>
            <p:nvPr/>
          </p:nvSpPr>
          <p:spPr>
            <a:xfrm>
              <a:off x="5757301" y="2988971"/>
              <a:ext cx="187561" cy="164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096BE1-A83F-844F-B0EC-01E3D4EBC40D}"/>
                </a:ext>
              </a:extLst>
            </p:cNvPr>
            <p:cNvSpPr txBox="1"/>
            <p:nvPr/>
          </p:nvSpPr>
          <p:spPr>
            <a:xfrm>
              <a:off x="5544726" y="3225208"/>
              <a:ext cx="717219" cy="38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p-stop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2289D4-4C83-EA4A-9DC4-3CF0A7122C71}"/>
                </a:ext>
              </a:extLst>
            </p:cNvPr>
            <p:cNvSpPr txBox="1"/>
            <p:nvPr/>
          </p:nvSpPr>
          <p:spPr>
            <a:xfrm>
              <a:off x="5809290" y="5021987"/>
              <a:ext cx="793807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err="1">
                  <a:solidFill>
                    <a:schemeClr val="tx2"/>
                  </a:solidFill>
                </a:rPr>
                <a:t>V</a:t>
              </a:r>
              <a:r>
                <a:rPr lang="en-US" sz="2400" b="1" baseline="-25000" err="1">
                  <a:solidFill>
                    <a:schemeClr val="tx2"/>
                  </a:solidFill>
                </a:rPr>
                <a:t>Bias</a:t>
              </a:r>
              <a:endParaRPr lang="en-US" sz="2400" b="1">
                <a:solidFill>
                  <a:schemeClr val="tx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F1CAD5-D06C-F44E-B4E5-F9C032A51B3B}"/>
                </a:ext>
              </a:extLst>
            </p:cNvPr>
            <p:cNvSpPr/>
            <p:nvPr/>
          </p:nvSpPr>
          <p:spPr>
            <a:xfrm>
              <a:off x="2219653" y="2986797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1D6398-227F-E042-B035-4810FF1A46D4}"/>
                </a:ext>
              </a:extLst>
            </p:cNvPr>
            <p:cNvSpPr/>
            <p:nvPr/>
          </p:nvSpPr>
          <p:spPr>
            <a:xfrm>
              <a:off x="1693912" y="2978844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D0321-553D-5743-89BE-ECC7658CD520}"/>
                </a:ext>
              </a:extLst>
            </p:cNvPr>
            <p:cNvSpPr/>
            <p:nvPr/>
          </p:nvSpPr>
          <p:spPr>
            <a:xfrm>
              <a:off x="1017558" y="2981649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C349AF-1C30-CD43-A76C-53A2A4F9C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164" y="2344629"/>
              <a:ext cx="5876" cy="626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6CB4E3-1A4B-6249-9DFB-097A5CFF2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5120" y="2344629"/>
              <a:ext cx="304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6A9FEB-008A-F449-A8D9-17B427877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076" y="2344629"/>
              <a:ext cx="304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46D714-7D57-844D-935A-C40D0A87A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9032" y="2344629"/>
              <a:ext cx="304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2B914C-D517-FF4E-9EE2-05FC65179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9224" y="2355386"/>
              <a:ext cx="1" cy="220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670519F-5EA2-084C-A269-443323050577}"/>
                </a:ext>
              </a:extLst>
            </p:cNvPr>
            <p:cNvSpPr/>
            <p:nvPr/>
          </p:nvSpPr>
          <p:spPr>
            <a:xfrm rot="10800000">
              <a:off x="2521842" y="2560384"/>
              <a:ext cx="243219" cy="279698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5FA146-59B0-9245-B035-4C7E80614F79}"/>
                </a:ext>
              </a:extLst>
            </p:cNvPr>
            <p:cNvGrpSpPr/>
            <p:nvPr/>
          </p:nvGrpSpPr>
          <p:grpSpPr>
            <a:xfrm>
              <a:off x="3234878" y="2163144"/>
              <a:ext cx="5266225" cy="3488934"/>
              <a:chOff x="3069162" y="1442920"/>
              <a:chExt cx="5266225" cy="34889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842248-8148-364E-9491-62BDC78B84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0430" y="1621177"/>
                <a:ext cx="8739" cy="629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FC65E6B-70E0-1447-B04A-95DCBB2137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6827" y="1621177"/>
                <a:ext cx="3041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360A21F5-F152-7143-A8E2-7468D954412D}"/>
                  </a:ext>
                </a:extLst>
              </p:cNvPr>
              <p:cNvSpPr/>
              <p:nvPr/>
            </p:nvSpPr>
            <p:spPr>
              <a:xfrm rot="5400000">
                <a:off x="3951467" y="1424023"/>
                <a:ext cx="364968" cy="402761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A0F818F-46BF-DC42-AC45-0D51C3C5EC55}"/>
                  </a:ext>
                </a:extLst>
              </p:cNvPr>
              <p:cNvSpPr/>
              <p:nvPr/>
            </p:nvSpPr>
            <p:spPr>
              <a:xfrm>
                <a:off x="3069162" y="2264366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C915C52-BBDE-AD49-A69A-9B6B1D8186BB}"/>
                  </a:ext>
                </a:extLst>
              </p:cNvPr>
              <p:cNvSpPr/>
              <p:nvPr/>
            </p:nvSpPr>
            <p:spPr>
              <a:xfrm>
                <a:off x="5145367" y="2258619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3A1B29B-013E-444E-B4B8-AAE901781F3E}"/>
                  </a:ext>
                </a:extLst>
              </p:cNvPr>
              <p:cNvSpPr/>
              <p:nvPr/>
            </p:nvSpPr>
            <p:spPr>
              <a:xfrm>
                <a:off x="6095186" y="2269910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246DD1-6937-3746-BC23-8AD97334CB76}"/>
                  </a:ext>
                </a:extLst>
              </p:cNvPr>
              <p:cNvSpPr/>
              <p:nvPr/>
            </p:nvSpPr>
            <p:spPr>
              <a:xfrm>
                <a:off x="8227387" y="2246770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BCFFCB2-1F48-1540-BC63-7E8106106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0012" y="4389347"/>
                <a:ext cx="0" cy="2334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E2D858A-870F-A745-89A7-5CD6DEDC0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5992" y="4608851"/>
                <a:ext cx="408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81B9EA6-FDE5-E444-A581-4015D4F58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38400" y="4705834"/>
                <a:ext cx="27448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C291565-F813-D14E-B8BA-BDBF39AE2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5642" y="4698435"/>
                <a:ext cx="0" cy="2334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C3BB20-5FC4-BD4C-9716-C132161344D4}"/>
                </a:ext>
              </a:extLst>
            </p:cNvPr>
            <p:cNvSpPr/>
            <p:nvPr/>
          </p:nvSpPr>
          <p:spPr>
            <a:xfrm>
              <a:off x="1351543" y="2979795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F6E219-9200-3147-819D-219133B6ADB0}"/>
                </a:ext>
              </a:extLst>
            </p:cNvPr>
            <p:cNvGrpSpPr/>
            <p:nvPr/>
          </p:nvGrpSpPr>
          <p:grpSpPr>
            <a:xfrm>
              <a:off x="3338682" y="2146163"/>
              <a:ext cx="5052706" cy="931131"/>
              <a:chOff x="-972448" y="1436105"/>
              <a:chExt cx="5052706" cy="93113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E51CA2-0B13-624B-8EE6-52E3DA225BB0}"/>
                  </a:ext>
                </a:extLst>
              </p:cNvPr>
              <p:cNvSpPr/>
              <p:nvPr/>
            </p:nvSpPr>
            <p:spPr>
              <a:xfrm>
                <a:off x="2057719" y="2274526"/>
                <a:ext cx="2022539" cy="67951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73BC54-DA95-7B48-AF8B-A7A6A47D1E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9395" y="1633405"/>
                <a:ext cx="8739" cy="629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B2393D1-72FF-7B4B-A0C3-450A8AE97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9395" y="1625403"/>
                <a:ext cx="3041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0E3D9C63-85D9-654B-89AF-57858808C5B4}"/>
                  </a:ext>
                </a:extLst>
              </p:cNvPr>
              <p:cNvSpPr/>
              <p:nvPr/>
            </p:nvSpPr>
            <p:spPr>
              <a:xfrm rot="5400000">
                <a:off x="3451693" y="1417208"/>
                <a:ext cx="364968" cy="402761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D0C7B0F-8E7B-674F-8A1C-5B73F3408EA9}"/>
                  </a:ext>
                </a:extLst>
              </p:cNvPr>
              <p:cNvSpPr/>
              <p:nvPr/>
            </p:nvSpPr>
            <p:spPr>
              <a:xfrm>
                <a:off x="-972448" y="2275913"/>
                <a:ext cx="1968575" cy="91323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7FDBC0-D26E-A246-A11E-448DFA9C10EC}"/>
                </a:ext>
              </a:extLst>
            </p:cNvPr>
            <p:cNvSpPr txBox="1"/>
            <p:nvPr/>
          </p:nvSpPr>
          <p:spPr>
            <a:xfrm>
              <a:off x="7504969" y="4155557"/>
              <a:ext cx="881973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/>
                <a:t>p bulk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CAE7A6-2F92-BB44-AFD2-206477E21C68}"/>
                </a:ext>
              </a:extLst>
            </p:cNvPr>
            <p:cNvSpPr/>
            <p:nvPr/>
          </p:nvSpPr>
          <p:spPr>
            <a:xfrm>
              <a:off x="724027" y="2915389"/>
              <a:ext cx="1506384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40EA73-EB71-E648-BB05-BC8DDC958A21}"/>
                </a:ext>
              </a:extLst>
            </p:cNvPr>
            <p:cNvSpPr/>
            <p:nvPr/>
          </p:nvSpPr>
          <p:spPr>
            <a:xfrm>
              <a:off x="2430020" y="2920951"/>
              <a:ext cx="9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3CAAEC-C83F-AB48-88D2-EB743C97D138}"/>
                </a:ext>
              </a:extLst>
            </p:cNvPr>
            <p:cNvSpPr/>
            <p:nvPr/>
          </p:nvSpPr>
          <p:spPr>
            <a:xfrm>
              <a:off x="5399288" y="2921837"/>
              <a:ext cx="914852" cy="56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29C17CA-36FB-FF40-B9A8-AB50F4FC4ECF}"/>
                </a:ext>
              </a:extLst>
            </p:cNvPr>
            <p:cNvSpPr/>
            <p:nvPr/>
          </p:nvSpPr>
          <p:spPr>
            <a:xfrm>
              <a:off x="8390344" y="2912517"/>
              <a:ext cx="720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0996CC-4969-794D-B415-CD73499F98C7}"/>
                </a:ext>
              </a:extLst>
            </p:cNvPr>
            <p:cNvSpPr txBox="1"/>
            <p:nvPr/>
          </p:nvSpPr>
          <p:spPr>
            <a:xfrm>
              <a:off x="2456675" y="3340695"/>
              <a:ext cx="604653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oxide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2BAF36A-D3E8-994A-8591-85B04538E422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2759002" y="2992951"/>
              <a:ext cx="102773" cy="347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AFB458-8CD8-EB47-BE8E-65ABF6F6393B}"/>
                </a:ext>
              </a:extLst>
            </p:cNvPr>
            <p:cNvSpPr/>
            <p:nvPr/>
          </p:nvSpPr>
          <p:spPr>
            <a:xfrm>
              <a:off x="3438525" y="3175680"/>
              <a:ext cx="1826356" cy="629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7F5DD32-B448-D941-B889-F89C77A512E7}"/>
                </a:ext>
              </a:extLst>
            </p:cNvPr>
            <p:cNvSpPr/>
            <p:nvPr/>
          </p:nvSpPr>
          <p:spPr>
            <a:xfrm>
              <a:off x="6423612" y="3160587"/>
              <a:ext cx="1881291" cy="71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2F1628-73F0-D648-93C7-E0FEF17C40DD}"/>
                </a:ext>
              </a:extLst>
            </p:cNvPr>
            <p:cNvSpPr txBox="1"/>
            <p:nvPr/>
          </p:nvSpPr>
          <p:spPr>
            <a:xfrm>
              <a:off x="3231100" y="3260669"/>
              <a:ext cx="963726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Gain layer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9842551-9249-7E44-B621-973A4A009F8F}"/>
                </a:ext>
              </a:extLst>
            </p:cNvPr>
            <p:cNvSpPr txBox="1"/>
            <p:nvPr/>
          </p:nvSpPr>
          <p:spPr>
            <a:xfrm>
              <a:off x="2912093" y="3705184"/>
              <a:ext cx="402674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JTE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E7801D1-54A8-0E4A-BE0E-D25B6877C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7698" y="3288325"/>
              <a:ext cx="57180" cy="422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35D11DA-D548-CA42-A66A-E6A012E7FE31}"/>
                </a:ext>
              </a:extLst>
            </p:cNvPr>
            <p:cNvSpPr/>
            <p:nvPr/>
          </p:nvSpPr>
          <p:spPr>
            <a:xfrm>
              <a:off x="8904966" y="2988236"/>
              <a:ext cx="187561" cy="164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B165E5D-FD6B-F847-BBED-0FE9375467A8}"/>
                </a:ext>
              </a:extLst>
            </p:cNvPr>
            <p:cNvSpPr txBox="1"/>
            <p:nvPr/>
          </p:nvSpPr>
          <p:spPr>
            <a:xfrm>
              <a:off x="5347833" y="1703618"/>
              <a:ext cx="1088540" cy="958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No gain</a:t>
              </a:r>
            </a:p>
            <a:p>
              <a:pPr algn="ctr">
                <a:lnSpc>
                  <a:spcPct val="130000"/>
                </a:lnSpc>
              </a:pPr>
              <a:r>
                <a:rPr lang="en-US" sz="1200" b="1"/>
                <a:t>50-80 </a:t>
              </a:r>
              <a:r>
                <a:rPr lang="en-US" sz="1200" b="1">
                  <a:latin typeface="Symbol" pitchFamily="2" charset="2"/>
                </a:rPr>
                <a:t>m</a:t>
              </a:r>
              <a:r>
                <a:rPr lang="en-US" sz="1200" b="1"/>
                <a:t>m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E2CBEE7-E0D2-6D4C-8A33-BC518C8E8E4F}"/>
                </a:ext>
              </a:extLst>
            </p:cNvPr>
            <p:cNvSpPr txBox="1"/>
            <p:nvPr/>
          </p:nvSpPr>
          <p:spPr>
            <a:xfrm>
              <a:off x="4997385" y="3571983"/>
              <a:ext cx="402674" cy="30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JTE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1A9E41B-94FE-AA44-973D-EFA1E23FF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3784" y="3266607"/>
              <a:ext cx="57180" cy="422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EF5434E-3F7F-7E42-B5E4-8F94E3322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Towards 100% fill factor: Trench Isolated LGAD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FE3AE5-B167-9646-B774-779231703925}"/>
              </a:ext>
            </a:extLst>
          </p:cNvPr>
          <p:cNvSpPr/>
          <p:nvPr/>
        </p:nvSpPr>
        <p:spPr>
          <a:xfrm>
            <a:off x="10464800" y="2658253"/>
            <a:ext cx="203200" cy="248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8A02D2-5DC1-5943-AE1B-6697F10D20D8}"/>
              </a:ext>
            </a:extLst>
          </p:cNvPr>
          <p:cNvCxnSpPr/>
          <p:nvPr/>
        </p:nvCxnSpPr>
        <p:spPr>
          <a:xfrm>
            <a:off x="4362074" y="1436055"/>
            <a:ext cx="9268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0D92CE9-C99C-074F-80D2-746FF9CA7FE1}"/>
              </a:ext>
            </a:extLst>
          </p:cNvPr>
          <p:cNvSpPr txBox="1"/>
          <p:nvPr/>
        </p:nvSpPr>
        <p:spPr>
          <a:xfrm>
            <a:off x="7795258" y="1519193"/>
            <a:ext cx="4196445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No-gain region ~ 50-80 </a:t>
            </a:r>
            <a:r>
              <a:rPr lang="en-US" b="1">
                <a:latin typeface="Symbol" pitchFamily="2" charset="2"/>
              </a:rPr>
              <a:t>m</a:t>
            </a:r>
            <a:r>
              <a:rPr lang="en-US" b="1"/>
              <a:t>m</a:t>
            </a:r>
          </a:p>
          <a:p>
            <a:pPr>
              <a:lnSpc>
                <a:spcPct val="130000"/>
              </a:lnSpc>
            </a:pPr>
            <a:r>
              <a:rPr lang="en-US" b="1">
                <a:sym typeface="Wingdings" pitchFamily="2" charset="2"/>
              </a:rPr>
              <a:t></a:t>
            </a:r>
            <a:r>
              <a:rPr lang="en-US" b="1"/>
              <a:t> cannot use UFSDs for small pixels</a:t>
            </a:r>
          </a:p>
          <a:p>
            <a:pPr>
              <a:lnSpc>
                <a:spcPct val="130000"/>
              </a:lnSpc>
            </a:pPr>
            <a:endParaRPr lang="en-US" b="1"/>
          </a:p>
          <a:p>
            <a:pPr>
              <a:lnSpc>
                <a:spcPct val="130000"/>
              </a:lnSpc>
            </a:pPr>
            <a:endParaRPr lang="en-US" b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876EFF-E260-444E-A1CA-3844A87C658B}"/>
              </a:ext>
            </a:extLst>
          </p:cNvPr>
          <p:cNvGrpSpPr/>
          <p:nvPr/>
        </p:nvGrpSpPr>
        <p:grpSpPr>
          <a:xfrm>
            <a:off x="519098" y="3059662"/>
            <a:ext cx="13224813" cy="3864962"/>
            <a:chOff x="519098" y="3059662"/>
            <a:chExt cx="13224813" cy="3864962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6B8DD48-EF5B-1E4A-B1C5-08284EA00997}"/>
                </a:ext>
              </a:extLst>
            </p:cNvPr>
            <p:cNvCxnSpPr>
              <a:cxnSpLocks/>
            </p:cNvCxnSpPr>
            <p:nvPr/>
          </p:nvCxnSpPr>
          <p:spPr>
            <a:xfrm>
              <a:off x="4617162" y="4212343"/>
              <a:ext cx="26829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310040-FC9E-0748-BEA7-354CEDAA0858}"/>
                </a:ext>
              </a:extLst>
            </p:cNvPr>
            <p:cNvGrpSpPr/>
            <p:nvPr/>
          </p:nvGrpSpPr>
          <p:grpSpPr>
            <a:xfrm>
              <a:off x="519098" y="3059662"/>
              <a:ext cx="13224813" cy="3864962"/>
              <a:chOff x="519098" y="3059662"/>
              <a:chExt cx="13224813" cy="386496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2B25ECF-1BA9-1F4C-B14A-99CE271C2ACE}"/>
                  </a:ext>
                </a:extLst>
              </p:cNvPr>
              <p:cNvGrpSpPr/>
              <p:nvPr/>
            </p:nvGrpSpPr>
            <p:grpSpPr>
              <a:xfrm>
                <a:off x="519098" y="3059662"/>
                <a:ext cx="13224813" cy="3864962"/>
                <a:chOff x="550270" y="2808208"/>
                <a:chExt cx="13224813" cy="3864962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E0BF949-4F98-1741-98C2-3ACD4F9FC334}"/>
                    </a:ext>
                  </a:extLst>
                </p:cNvPr>
                <p:cNvGrpSpPr/>
                <p:nvPr/>
              </p:nvGrpSpPr>
              <p:grpSpPr>
                <a:xfrm>
                  <a:off x="550270" y="3472596"/>
                  <a:ext cx="6843201" cy="2368863"/>
                  <a:chOff x="596899" y="2146163"/>
                  <a:chExt cx="8509618" cy="3505915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A33EC57E-41F0-1A45-9F6C-556B6C1BC7BA}"/>
                      </a:ext>
                    </a:extLst>
                  </p:cNvPr>
                  <p:cNvGrpSpPr/>
                  <p:nvPr/>
                </p:nvGrpSpPr>
                <p:grpSpPr>
                  <a:xfrm>
                    <a:off x="596899" y="2988970"/>
                    <a:ext cx="8509618" cy="2120600"/>
                    <a:chOff x="2378009" y="2268747"/>
                    <a:chExt cx="5184617" cy="1668552"/>
                  </a:xfrm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84FC214C-066E-D640-9C4F-A7F4BFEAC6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8009" y="2268747"/>
                      <a:ext cx="5184617" cy="166855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5CEEE17F-2100-EB4E-B949-2089FF6E9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8909" y="2268747"/>
                      <a:ext cx="5113716" cy="1570233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570DA29-CC78-B447-B0FA-6D928D64071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897" y="3318554"/>
                    <a:ext cx="717220" cy="3809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trench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57B0061-A979-F945-8486-3120C80ADD73}"/>
                      </a:ext>
                    </a:extLst>
                  </p:cNvPr>
                  <p:cNvSpPr txBox="1"/>
                  <p:nvPr/>
                </p:nvSpPr>
                <p:spPr>
                  <a:xfrm>
                    <a:off x="5809290" y="5021987"/>
                    <a:ext cx="793807" cy="5195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sz="2400" b="1" err="1">
                        <a:solidFill>
                          <a:schemeClr val="tx2"/>
                        </a:solidFill>
                      </a:rPr>
                      <a:t>V</a:t>
                    </a:r>
                    <a:r>
                      <a:rPr lang="en-US" sz="2400" b="1" baseline="-25000" err="1">
                        <a:solidFill>
                          <a:schemeClr val="tx2"/>
                        </a:solidFill>
                      </a:rPr>
                      <a:t>Bias</a:t>
                    </a:r>
                    <a:endParaRPr lang="en-US" sz="2400" b="1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31E8F57-78BE-0149-B9EF-E6A1BB6585E5}"/>
                      </a:ext>
                    </a:extLst>
                  </p:cNvPr>
                  <p:cNvSpPr/>
                  <p:nvPr/>
                </p:nvSpPr>
                <p:spPr>
                  <a:xfrm>
                    <a:off x="2219653" y="2986797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6BDCF4AC-56F0-FC4F-9087-7DD1CC6C524A}"/>
                      </a:ext>
                    </a:extLst>
                  </p:cNvPr>
                  <p:cNvSpPr/>
                  <p:nvPr/>
                </p:nvSpPr>
                <p:spPr>
                  <a:xfrm>
                    <a:off x="1693912" y="2978844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7466678-7B61-7745-B516-6D0F82D6E51B}"/>
                      </a:ext>
                    </a:extLst>
                  </p:cNvPr>
                  <p:cNvSpPr/>
                  <p:nvPr/>
                </p:nvSpPr>
                <p:spPr>
                  <a:xfrm>
                    <a:off x="1017558" y="2981649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A8D379F8-3E31-2143-AF69-CB13B95BB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38164" y="2344629"/>
                    <a:ext cx="5876" cy="6262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D9EBD60D-7CE0-2A42-B737-AC9E1C0BB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45120" y="2344629"/>
                    <a:ext cx="30410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38A1AFDF-AC73-DB4F-AC5C-24EF9FDC36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52076" y="2344629"/>
                    <a:ext cx="30410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A51F5480-FDB0-CF48-BA76-CEBFAE1609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59032" y="2344629"/>
                    <a:ext cx="30410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2BCAA43C-C8A3-0545-8A0C-23106D331A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49224" y="2355386"/>
                    <a:ext cx="1" cy="2208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89A84D29-F5AD-DE41-BCD3-F2B2130D07F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21842" y="2560384"/>
                    <a:ext cx="243219" cy="279698"/>
                  </a:xfrm>
                  <a:prstGeom prst="triangle">
                    <a:avLst/>
                  </a:pr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13100B54-0D0B-8548-8B39-D534F78FBC7C}"/>
                      </a:ext>
                    </a:extLst>
                  </p:cNvPr>
                  <p:cNvGrpSpPr/>
                  <p:nvPr/>
                </p:nvGrpSpPr>
                <p:grpSpPr>
                  <a:xfrm>
                    <a:off x="3234878" y="2163144"/>
                    <a:ext cx="2605503" cy="3488934"/>
                    <a:chOff x="3069162" y="1442920"/>
                    <a:chExt cx="2605503" cy="3488934"/>
                  </a:xfrm>
                </p:grpSpPr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9BD99193-11FE-F949-8712-DAF3A06939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620430" y="1621177"/>
                      <a:ext cx="8739" cy="6294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3EF1F239-0564-984A-B916-DCAA5AB359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6827" y="1621177"/>
                      <a:ext cx="3041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2" name="Triangle 121">
                      <a:extLst>
                        <a:ext uri="{FF2B5EF4-FFF2-40B4-BE49-F238E27FC236}">
                          <a16:creationId xmlns:a16="http://schemas.microsoft.com/office/drawing/2014/main" id="{C5645752-D9EA-0546-8B78-7773D225849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51467" y="1424023"/>
                      <a:ext cx="364968" cy="402761"/>
                    </a:xfrm>
                    <a:prstGeom prst="triangl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832E92F8-0654-594A-8DF5-489D6B56CC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9162" y="2264366"/>
                      <a:ext cx="108000" cy="288000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E566B171-019A-8B4E-A8D8-92857DF91E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80012" y="4389347"/>
                      <a:ext cx="0" cy="2334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CBEA07C9-2D86-C449-9905-43EA0AE12B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265992" y="4608851"/>
                      <a:ext cx="4086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C0446FF6-B188-0742-A516-D73B06696B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338400" y="4705834"/>
                      <a:ext cx="27448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32D44A87-9B67-204E-B588-2C79FFE1C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75642" y="4698435"/>
                      <a:ext cx="0" cy="2334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A515FF7-EA1E-7B4E-B288-F07D14E8B29C}"/>
                      </a:ext>
                    </a:extLst>
                  </p:cNvPr>
                  <p:cNvSpPr/>
                  <p:nvPr/>
                </p:nvSpPr>
                <p:spPr>
                  <a:xfrm>
                    <a:off x="1351543" y="2979795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1428B766-B0AB-A54D-9B14-0748AA5D3A3E}"/>
                      </a:ext>
                    </a:extLst>
                  </p:cNvPr>
                  <p:cNvGrpSpPr/>
                  <p:nvPr/>
                </p:nvGrpSpPr>
                <p:grpSpPr>
                  <a:xfrm>
                    <a:off x="3338681" y="2146163"/>
                    <a:ext cx="5764007" cy="925024"/>
                    <a:chOff x="-972449" y="1436105"/>
                    <a:chExt cx="5764007" cy="925024"/>
                  </a:xfrm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45E153C5-640F-4E4A-8E0E-63A23186A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910" y="2274523"/>
                      <a:ext cx="3234648" cy="86606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0C1C2A65-8D9F-C14F-912B-049A84CF0D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129395" y="1633405"/>
                      <a:ext cx="8739" cy="6294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5B2BC74A-2B2E-0B4D-95F7-F613EE431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129395" y="1625403"/>
                      <a:ext cx="3041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8" name="Triangle 117">
                      <a:extLst>
                        <a:ext uri="{FF2B5EF4-FFF2-40B4-BE49-F238E27FC236}">
                          <a16:creationId xmlns:a16="http://schemas.microsoft.com/office/drawing/2014/main" id="{4DB0CA55-994B-1647-964E-A4E42D36DF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451693" y="1417208"/>
                      <a:ext cx="364968" cy="402761"/>
                    </a:xfrm>
                    <a:prstGeom prst="triangl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36243339-45F7-2D43-AEA2-C2C3E03482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72449" y="2275914"/>
                      <a:ext cx="2466390" cy="81901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</p:grp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0976E4FD-7CCA-2D47-83BE-4D88C293E3C3}"/>
                      </a:ext>
                    </a:extLst>
                  </p:cNvPr>
                  <p:cNvSpPr txBox="1"/>
                  <p:nvPr/>
                </p:nvSpPr>
                <p:spPr>
                  <a:xfrm>
                    <a:off x="7504969" y="4155557"/>
                    <a:ext cx="881973" cy="412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b="1"/>
                      <a:t>p bulk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31865D4-EA3D-B44D-B1C7-49C1CC92937D}"/>
                      </a:ext>
                    </a:extLst>
                  </p:cNvPr>
                  <p:cNvSpPr/>
                  <p:nvPr/>
                </p:nvSpPr>
                <p:spPr>
                  <a:xfrm>
                    <a:off x="724027" y="2915389"/>
                    <a:ext cx="1506384" cy="720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D5D2467-F97A-5941-8571-B30E9854EF17}"/>
                      </a:ext>
                    </a:extLst>
                  </p:cNvPr>
                  <p:cNvSpPr/>
                  <p:nvPr/>
                </p:nvSpPr>
                <p:spPr>
                  <a:xfrm>
                    <a:off x="2430020" y="2920951"/>
                    <a:ext cx="972000" cy="720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4E104DC-4D10-8149-83E8-CC3E25DE1C33}"/>
                      </a:ext>
                    </a:extLst>
                  </p:cNvPr>
                  <p:cNvSpPr/>
                  <p:nvPr/>
                </p:nvSpPr>
                <p:spPr>
                  <a:xfrm>
                    <a:off x="5808898" y="2978738"/>
                    <a:ext cx="77207" cy="374036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9140931-EEAD-D944-8661-E9055F40C719}"/>
                      </a:ext>
                    </a:extLst>
                  </p:cNvPr>
                  <p:cNvSpPr txBox="1"/>
                  <p:nvPr/>
                </p:nvSpPr>
                <p:spPr>
                  <a:xfrm>
                    <a:off x="2456675" y="3340695"/>
                    <a:ext cx="604653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oxide</a:t>
                    </a:r>
                  </a:p>
                </p:txBody>
              </p:sp>
              <p:cxnSp>
                <p:nvCxnSpPr>
                  <p:cNvPr id="108" name="Straight Arrow Connector 107">
                    <a:extLst>
                      <a:ext uri="{FF2B5EF4-FFF2-40B4-BE49-F238E27FC236}">
                        <a16:creationId xmlns:a16="http://schemas.microsoft.com/office/drawing/2014/main" id="{DE7730AC-1B3F-8D4A-87CA-7AEACF86F8D2}"/>
                      </a:ext>
                    </a:extLst>
                  </p:cNvPr>
                  <p:cNvCxnSpPr>
                    <a:cxnSpLocks/>
                    <a:stCxn id="107" idx="0"/>
                  </p:cNvCxnSpPr>
                  <p:nvPr/>
                </p:nvCxnSpPr>
                <p:spPr>
                  <a:xfrm flipV="1">
                    <a:off x="2759002" y="2992951"/>
                    <a:ext cx="102773" cy="34774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B55AF2F8-A347-6B41-9DC2-10F60342694E}"/>
                      </a:ext>
                    </a:extLst>
                  </p:cNvPr>
                  <p:cNvSpPr/>
                  <p:nvPr/>
                </p:nvSpPr>
                <p:spPr>
                  <a:xfrm>
                    <a:off x="3438525" y="3175680"/>
                    <a:ext cx="2366546" cy="569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C7BD0AA-5ECA-9348-81ED-DDDC162A4D47}"/>
                      </a:ext>
                    </a:extLst>
                  </p:cNvPr>
                  <p:cNvSpPr/>
                  <p:nvPr/>
                </p:nvSpPr>
                <p:spPr>
                  <a:xfrm>
                    <a:off x="5886105" y="3160587"/>
                    <a:ext cx="3216583" cy="7201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1" name="Straight Arrow Connector 110">
                    <a:extLst>
                      <a:ext uri="{FF2B5EF4-FFF2-40B4-BE49-F238E27FC236}">
                        <a16:creationId xmlns:a16="http://schemas.microsoft.com/office/drawing/2014/main" id="{7261AAE1-C2DA-B744-8159-678CDF8CE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14768" y="2349077"/>
                    <a:ext cx="333473" cy="58734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9491E017-4F01-D54E-82A4-4F3BBE971E2F}"/>
                      </a:ext>
                    </a:extLst>
                  </p:cNvPr>
                  <p:cNvSpPr txBox="1"/>
                  <p:nvPr/>
                </p:nvSpPr>
                <p:spPr>
                  <a:xfrm>
                    <a:off x="3231100" y="3260669"/>
                    <a:ext cx="963726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Gain layer</a:t>
                    </a: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7E7BAE3C-04B9-5446-A355-ABF1C97CBB99}"/>
                      </a:ext>
                    </a:extLst>
                  </p:cNvPr>
                  <p:cNvSpPr txBox="1"/>
                  <p:nvPr/>
                </p:nvSpPr>
                <p:spPr>
                  <a:xfrm>
                    <a:off x="2912093" y="3705184"/>
                    <a:ext cx="402674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JTE</a:t>
                    </a:r>
                  </a:p>
                </p:txBody>
              </p: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66762127-A217-0A42-8EA1-77905959B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77698" y="3288325"/>
                    <a:ext cx="57180" cy="42266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55ED00A4-D300-5342-80DB-50118C153B54}"/>
                      </a:ext>
                    </a:extLst>
                  </p:cNvPr>
                  <p:cNvSpPr/>
                  <p:nvPr/>
                </p:nvSpPr>
                <p:spPr>
                  <a:xfrm>
                    <a:off x="8306664" y="2951389"/>
                    <a:ext cx="77207" cy="374036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0EF494F-E56C-094E-B74D-5959B84FA178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96" y="3300622"/>
                    <a:ext cx="717220" cy="3809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trench</a:t>
                    </a:r>
                  </a:p>
                </p:txBody>
              </p:sp>
            </p:grpSp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24BCE001-0E39-3148-A62B-4A4A249FB6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8165" t="1" b="-6287"/>
                <a:stretch/>
              </p:blipFill>
              <p:spPr>
                <a:xfrm>
                  <a:off x="8728242" y="4605042"/>
                  <a:ext cx="2487693" cy="2068128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B103190-9056-7F4E-A911-A1F71DFFB7B9}"/>
                    </a:ext>
                  </a:extLst>
                </p:cNvPr>
                <p:cNvSpPr/>
                <p:nvPr/>
              </p:nvSpPr>
              <p:spPr>
                <a:xfrm>
                  <a:off x="7679083" y="2808208"/>
                  <a:ext cx="6096000" cy="113467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b="1"/>
                    <a:t>Solution: use trenches for pad isolation</a:t>
                  </a:r>
                </a:p>
                <a:p>
                  <a:pPr>
                    <a:lnSpc>
                      <a:spcPct val="130000"/>
                    </a:lnSpc>
                  </a:pPr>
                  <a:endParaRPr lang="en-US" b="1"/>
                </a:p>
                <a:p>
                  <a:pPr>
                    <a:lnSpc>
                      <a:spcPct val="130000"/>
                    </a:lnSpc>
                  </a:pPr>
                  <a:r>
                    <a:rPr lang="en-US" b="1">
                      <a:sym typeface="Wingdings" pitchFamily="2" charset="2"/>
                    </a:rPr>
                    <a:t> No-gain region ~ 5 – 10 </a:t>
                  </a:r>
                  <a:r>
                    <a:rPr lang="en-US" b="1">
                      <a:latin typeface="Symbol" pitchFamily="2" charset="2"/>
                    </a:rPr>
                    <a:t>m</a:t>
                  </a:r>
                  <a:r>
                    <a:rPr lang="en-US" b="1"/>
                    <a:t>m</a:t>
                  </a: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B0947DA-8E72-2F47-A7BB-48EA61F32911}"/>
                  </a:ext>
                </a:extLst>
              </p:cNvPr>
              <p:cNvSpPr txBox="1"/>
              <p:nvPr/>
            </p:nvSpPr>
            <p:spPr>
              <a:xfrm>
                <a:off x="4395284" y="3495058"/>
                <a:ext cx="784189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b="1"/>
                  <a:t>No gain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1200" b="1"/>
                  <a:t>5-10 </a:t>
                </a:r>
                <a:r>
                  <a:rPr lang="en-US" sz="1200" b="1">
                    <a:latin typeface="Symbol" pitchFamily="2" charset="2"/>
                  </a:rPr>
                  <a:t>m</a:t>
                </a:r>
                <a:r>
                  <a:rPr lang="en-US" sz="1200" b="1"/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2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Irradiation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418" y="717962"/>
            <a:ext cx="8530000" cy="18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</a:rPr>
              <a:t>Irradiation causes 3 main effects: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Decrease of  charge collection efficiency due to trapping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sym typeface="Wingdings"/>
              </a:rPr>
              <a:t>Doping creation/removal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Increased leakage current, shot noise</a:t>
            </a:r>
            <a:endParaRPr lang="en-US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130000"/>
              </a:lnSpc>
            </a:pPr>
            <a:endParaRPr lang="en-US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757F4-FF29-3D48-83E4-B9013303217C}"/>
              </a:ext>
            </a:extLst>
          </p:cNvPr>
          <p:cNvSpPr txBox="1"/>
          <p:nvPr/>
        </p:nvSpPr>
        <p:spPr>
          <a:xfrm>
            <a:off x="869643" y="2301996"/>
            <a:ext cx="10477548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The main effect in LGAD is “acceptor removal”, i.e., the reduction of the gain implant doping</a:t>
            </a:r>
          </a:p>
          <a:p>
            <a:pPr>
              <a:lnSpc>
                <a:spcPct val="130000"/>
              </a:lnSpc>
            </a:pPr>
            <a:endParaRPr lang="en-US" b="1" baseline="30000"/>
          </a:p>
          <a:p>
            <a:pPr>
              <a:lnSpc>
                <a:spcPct val="130000"/>
              </a:lnSpc>
            </a:pPr>
            <a:r>
              <a:rPr lang="en-US" b="1"/>
              <a:t>The electric field due to the gain implant decreases </a:t>
            </a:r>
            <a:r>
              <a:rPr lang="en-US">
                <a:sym typeface="Wingdings" pitchFamily="2" charset="2"/>
              </a:rPr>
              <a:t> Compensated with higher bias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692B0-36F0-3747-BB21-4339013A1605}"/>
              </a:ext>
            </a:extLst>
          </p:cNvPr>
          <p:cNvSpPr txBox="1"/>
          <p:nvPr/>
        </p:nvSpPr>
        <p:spPr>
          <a:xfrm>
            <a:off x="869643" y="3694796"/>
            <a:ext cx="6365388" cy="269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/>
              <a:t>Main technique to decrease acceptor removal: </a:t>
            </a:r>
            <a:r>
              <a:rPr lang="en-US"/>
              <a:t>carbon implantation in the gain layer</a:t>
            </a:r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>
              <a:lnSpc>
                <a:spcPct val="130000"/>
              </a:lnSpc>
            </a:pPr>
            <a:r>
              <a:rPr lang="en-US"/>
              <a:t>Carbon spoils the properties of silicon sensors.</a:t>
            </a:r>
          </a:p>
          <a:p>
            <a:pPr>
              <a:lnSpc>
                <a:spcPct val="130000"/>
              </a:lnSpc>
            </a:pPr>
            <a:r>
              <a:rPr lang="en-US"/>
              <a:t>However, </a:t>
            </a:r>
            <a:r>
              <a:rPr lang="en-US" b="1"/>
              <a:t>in the right amount and only on the gain implant, it increases the sensor rad. resistance by a factor of 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8A1F83-1BDC-B544-BB16-2EA6A4DEEF99}"/>
              </a:ext>
            </a:extLst>
          </p:cNvPr>
          <p:cNvGrpSpPr/>
          <p:nvPr/>
        </p:nvGrpSpPr>
        <p:grpSpPr>
          <a:xfrm>
            <a:off x="8439055" y="4920447"/>
            <a:ext cx="2272083" cy="1621111"/>
            <a:chOff x="7457679" y="4041934"/>
            <a:chExt cx="2108760" cy="24996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DC4652-FBDC-A34E-9252-C9FAE69A45A1}"/>
                </a:ext>
              </a:extLst>
            </p:cNvPr>
            <p:cNvSpPr/>
            <p:nvPr/>
          </p:nvSpPr>
          <p:spPr>
            <a:xfrm>
              <a:off x="7457679" y="4041934"/>
              <a:ext cx="2108760" cy="24996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B8D8CB-F079-414F-B2EE-BC168E5BF02E}"/>
                </a:ext>
              </a:extLst>
            </p:cNvPr>
            <p:cNvSpPr/>
            <p:nvPr/>
          </p:nvSpPr>
          <p:spPr>
            <a:xfrm>
              <a:off x="7457679" y="6402712"/>
              <a:ext cx="2108760" cy="1388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9CE2A3-DDD6-1640-A9BC-D30D4085E2B5}"/>
                </a:ext>
              </a:extLst>
            </p:cNvPr>
            <p:cNvSpPr/>
            <p:nvPr/>
          </p:nvSpPr>
          <p:spPr>
            <a:xfrm>
              <a:off x="7738278" y="4043195"/>
              <a:ext cx="1528591" cy="116646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60F7F-7919-364C-B283-175F166F4F9C}"/>
                </a:ext>
              </a:extLst>
            </p:cNvPr>
            <p:cNvSpPr/>
            <p:nvPr/>
          </p:nvSpPr>
          <p:spPr>
            <a:xfrm rot="5400000">
              <a:off x="7420166" y="4254541"/>
              <a:ext cx="538816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A9AE5C-141A-3E4F-94A9-F32C8F03451E}"/>
                </a:ext>
              </a:extLst>
            </p:cNvPr>
            <p:cNvSpPr/>
            <p:nvPr/>
          </p:nvSpPr>
          <p:spPr>
            <a:xfrm rot="5400000">
              <a:off x="9056172" y="4254540"/>
              <a:ext cx="538814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1A851-D8DA-2D45-9D42-5485C5F44863}"/>
                </a:ext>
              </a:extLst>
            </p:cNvPr>
            <p:cNvSpPr/>
            <p:nvPr/>
          </p:nvSpPr>
          <p:spPr>
            <a:xfrm flipV="1">
              <a:off x="7845926" y="4328613"/>
              <a:ext cx="1332265" cy="1708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2A04D8-2FF3-4C4B-974E-DF03D322F06B}"/>
              </a:ext>
            </a:extLst>
          </p:cNvPr>
          <p:cNvCxnSpPr>
            <a:cxnSpLocks/>
          </p:cNvCxnSpPr>
          <p:nvPr/>
        </p:nvCxnSpPr>
        <p:spPr>
          <a:xfrm>
            <a:off x="8933976" y="4471296"/>
            <a:ext cx="0" cy="365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C1DB10-1D3C-1E4C-AFF8-874095B783AA}"/>
              </a:ext>
            </a:extLst>
          </p:cNvPr>
          <p:cNvCxnSpPr>
            <a:cxnSpLocks/>
          </p:cNvCxnSpPr>
          <p:nvPr/>
        </p:nvCxnSpPr>
        <p:spPr>
          <a:xfrm>
            <a:off x="918774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BCD244-5FF7-4B4A-81D4-949D746F67AF}"/>
              </a:ext>
            </a:extLst>
          </p:cNvPr>
          <p:cNvCxnSpPr>
            <a:cxnSpLocks/>
          </p:cNvCxnSpPr>
          <p:nvPr/>
        </p:nvCxnSpPr>
        <p:spPr>
          <a:xfrm>
            <a:off x="9419124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79DEFF-E9B8-8D47-8839-6CB152C39DAE}"/>
              </a:ext>
            </a:extLst>
          </p:cNvPr>
          <p:cNvCxnSpPr>
            <a:cxnSpLocks/>
          </p:cNvCxnSpPr>
          <p:nvPr/>
        </p:nvCxnSpPr>
        <p:spPr>
          <a:xfrm>
            <a:off x="969528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10C8EA-914A-2944-AE7A-DE8F30CF068C}"/>
              </a:ext>
            </a:extLst>
          </p:cNvPr>
          <p:cNvCxnSpPr>
            <a:cxnSpLocks/>
          </p:cNvCxnSpPr>
          <p:nvPr/>
        </p:nvCxnSpPr>
        <p:spPr>
          <a:xfrm>
            <a:off x="9859488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B9F92F-8B8A-C644-9F1E-541C149EBA1C}"/>
              </a:ext>
            </a:extLst>
          </p:cNvPr>
          <p:cNvCxnSpPr>
            <a:cxnSpLocks/>
          </p:cNvCxnSpPr>
          <p:nvPr/>
        </p:nvCxnSpPr>
        <p:spPr>
          <a:xfrm>
            <a:off x="10023691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C3EE27-A8CA-F442-B6C9-B77CE0EBBB85}"/>
              </a:ext>
            </a:extLst>
          </p:cNvPr>
          <p:cNvCxnSpPr>
            <a:cxnSpLocks/>
          </p:cNvCxnSpPr>
          <p:nvPr/>
        </p:nvCxnSpPr>
        <p:spPr>
          <a:xfrm>
            <a:off x="1018789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786C7CE-16D5-2E47-A6DC-43B0C1B3E4CE}"/>
              </a:ext>
            </a:extLst>
          </p:cNvPr>
          <p:cNvSpPr/>
          <p:nvPr/>
        </p:nvSpPr>
        <p:spPr>
          <a:xfrm>
            <a:off x="8745764" y="5041896"/>
            <a:ext cx="1642035" cy="281294"/>
          </a:xfrm>
          <a:prstGeom prst="ellipse">
            <a:avLst/>
          </a:prstGeom>
          <a:solidFill>
            <a:schemeClr val="bg2">
              <a:alpha val="31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F70311-57D6-3245-B5FF-9EBA6532E464}"/>
              </a:ext>
            </a:extLst>
          </p:cNvPr>
          <p:cNvSpPr/>
          <p:nvPr/>
        </p:nvSpPr>
        <p:spPr>
          <a:xfrm>
            <a:off x="8057952" y="3982547"/>
            <a:ext cx="272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carbon implantation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25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Irradiation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F27E1-C1EA-1442-A8E5-4F1D88E73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178" r="2370"/>
          <a:stretch/>
        </p:blipFill>
        <p:spPr>
          <a:xfrm>
            <a:off x="2072157" y="1166160"/>
            <a:ext cx="6955568" cy="3667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FCF88-8D4C-6F40-96E2-83408E113EE4}"/>
              </a:ext>
            </a:extLst>
          </p:cNvPr>
          <p:cNvSpPr txBox="1"/>
          <p:nvPr/>
        </p:nvSpPr>
        <p:spPr>
          <a:xfrm>
            <a:off x="3283621" y="928764"/>
            <a:ext cx="5628464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One example: Hamamatsu 1.3 mm</a:t>
            </a:r>
            <a:r>
              <a:rPr lang="en-US" b="1" baseline="30000"/>
              <a:t>2 </a:t>
            </a:r>
            <a:r>
              <a:rPr lang="en-US" b="1"/>
              <a:t> (no carbon)</a:t>
            </a:r>
            <a:endParaRPr lang="en-US" b="1" baseline="30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E3DD1-A5CC-9747-8779-1AE38AC88529}"/>
              </a:ext>
            </a:extLst>
          </p:cNvPr>
          <p:cNvSpPr txBox="1"/>
          <p:nvPr/>
        </p:nvSpPr>
        <p:spPr>
          <a:xfrm>
            <a:off x="3314691" y="2228071"/>
            <a:ext cx="551754" cy="34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/>
              <a:t>new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C2368-CDFE-E64D-904E-27F61AE7693F}"/>
              </a:ext>
            </a:extLst>
          </p:cNvPr>
          <p:cNvSpPr txBox="1"/>
          <p:nvPr/>
        </p:nvSpPr>
        <p:spPr>
          <a:xfrm>
            <a:off x="8349494" y="2524771"/>
            <a:ext cx="1356462" cy="34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/>
              <a:t>1.5E15 n/cm</a:t>
            </a:r>
            <a:r>
              <a:rPr lang="en-US" sz="1400" b="1" baseline="3000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2F7F8-5A0C-8548-A07E-C9A4F98F5122}"/>
              </a:ext>
            </a:extLst>
          </p:cNvPr>
          <p:cNvSpPr txBox="1"/>
          <p:nvPr/>
        </p:nvSpPr>
        <p:spPr>
          <a:xfrm>
            <a:off x="8109507" y="1341506"/>
            <a:ext cx="1322798" cy="34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/>
              <a:t>2.5E15 n/cm</a:t>
            </a:r>
            <a:r>
              <a:rPr lang="en-US" sz="1400" b="1" baseline="3000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757F4-FF29-3D48-83E4-B9013303217C}"/>
              </a:ext>
            </a:extLst>
          </p:cNvPr>
          <p:cNvSpPr txBox="1"/>
          <p:nvPr/>
        </p:nvSpPr>
        <p:spPr>
          <a:xfrm>
            <a:off x="1297325" y="4834034"/>
            <a:ext cx="8909811" cy="1516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/>
              <a:t>Executive summary</a:t>
            </a:r>
            <a:r>
              <a:rPr lang="en-US" sz="2000"/>
              <a:t>: </a:t>
            </a:r>
          </a:p>
          <a:p>
            <a:pPr>
              <a:lnSpc>
                <a:spcPct val="130000"/>
              </a:lnSpc>
            </a:pPr>
            <a:r>
              <a:rPr lang="en-US" sz="2000"/>
              <a:t> without carbon, unchanged temporal resolution up to 1-2E15 </a:t>
            </a:r>
            <a:r>
              <a:rPr lang="en-US" sz="2000" err="1"/>
              <a:t>n</a:t>
            </a:r>
            <a:r>
              <a:rPr lang="en-US" sz="2000" baseline="-25000" err="1"/>
              <a:t>eq</a:t>
            </a:r>
            <a:r>
              <a:rPr lang="en-US" sz="2000"/>
              <a:t>/cm</a:t>
            </a:r>
            <a:r>
              <a:rPr lang="en-US" sz="2000" baseline="30000"/>
              <a:t>2</a:t>
            </a:r>
          </a:p>
          <a:p>
            <a:pPr>
              <a:lnSpc>
                <a:spcPct val="130000"/>
              </a:lnSpc>
            </a:pPr>
            <a:endParaRPr lang="en-US" sz="2000" baseline="30000"/>
          </a:p>
          <a:p>
            <a:pPr>
              <a:lnSpc>
                <a:spcPct val="130000"/>
              </a:lnSpc>
            </a:pPr>
            <a:r>
              <a:rPr lang="en-US" sz="2000" b="1"/>
              <a:t>Exploiting carbon implant</a:t>
            </a:r>
            <a:r>
              <a:rPr lang="en-US" sz="2000"/>
              <a:t>: possible to reach  4-5E15 </a:t>
            </a:r>
            <a:r>
              <a:rPr lang="en-US" sz="2000" err="1"/>
              <a:t>n</a:t>
            </a:r>
            <a:r>
              <a:rPr lang="en-US" sz="2000" baseline="-25000" err="1"/>
              <a:t>eq</a:t>
            </a:r>
            <a:r>
              <a:rPr lang="en-US" sz="2000"/>
              <a:t>/cm</a:t>
            </a:r>
            <a:r>
              <a:rPr lang="en-US" sz="2000" baseline="3000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692B0-36F0-3747-BB21-4339013A1605}"/>
              </a:ext>
            </a:extLst>
          </p:cNvPr>
          <p:cNvSpPr txBox="1"/>
          <p:nvPr/>
        </p:nvSpPr>
        <p:spPr>
          <a:xfrm>
            <a:off x="5201008" y="3708036"/>
            <a:ext cx="3340320" cy="34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/>
              <a:t>Higher fluence ==&gt; higher bias</a:t>
            </a:r>
            <a:endParaRPr lang="en-US" sz="1400" b="1" baseline="30000"/>
          </a:p>
        </p:txBody>
      </p:sp>
    </p:spTree>
    <p:extLst>
      <p:ext uri="{BB962C8B-B14F-4D97-AF65-F5344CB8AC3E}">
        <p14:creationId xmlns:p14="http://schemas.microsoft.com/office/powerpoint/2010/main" val="3452575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66025-8BB9-2B4C-8874-4D97EDE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A50FA-B2A0-B24E-9ED7-1903E6A2F5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637EB-1752-1842-8810-32CD70FA2F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29706"/>
            <a:ext cx="11814423" cy="64176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First design innovation: </a:t>
            </a:r>
            <a:r>
              <a:rPr lang="en-US" sz="2800" dirty="0">
                <a:solidFill>
                  <a:schemeClr val="tx1"/>
                </a:solidFill>
              </a:rPr>
              <a:t>low gain avalanche diode (LGAD)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CE66A-F885-5844-ACD2-B2B16221E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041" y="880089"/>
            <a:ext cx="6851312" cy="2558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925F0-FE5C-FC47-AAAC-160B8E8D5B16}"/>
              </a:ext>
            </a:extLst>
          </p:cNvPr>
          <p:cNvSpPr/>
          <p:nvPr/>
        </p:nvSpPr>
        <p:spPr>
          <a:xfrm>
            <a:off x="1821411" y="4003516"/>
            <a:ext cx="9460090" cy="41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LGAD Sensors optimized for timing are often called Ultra-Fast Silicon Detectors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658C9-4C02-D948-9723-91A595726ECE}"/>
              </a:ext>
            </a:extLst>
          </p:cNvPr>
          <p:cNvSpPr/>
          <p:nvPr/>
        </p:nvSpPr>
        <p:spPr>
          <a:xfrm>
            <a:off x="9513294" y="2936511"/>
            <a:ext cx="240777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The gain layer: </a:t>
            </a:r>
          </a:p>
          <a:p>
            <a:r>
              <a:rPr lang="en-US" sz="1400" dirty="0"/>
              <a:t>a parallel plate capacitor with high 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751D4-0B8C-0F40-AF93-6E9EC4B62614}"/>
              </a:ext>
            </a:extLst>
          </p:cNvPr>
          <p:cNvSpPr/>
          <p:nvPr/>
        </p:nvSpPr>
        <p:spPr>
          <a:xfrm>
            <a:off x="9339777" y="1566519"/>
            <a:ext cx="2098714" cy="109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21C59-3624-8A42-9824-33EC9E553F40}"/>
              </a:ext>
            </a:extLst>
          </p:cNvPr>
          <p:cNvSpPr/>
          <p:nvPr/>
        </p:nvSpPr>
        <p:spPr>
          <a:xfrm>
            <a:off x="9628970" y="1566519"/>
            <a:ext cx="1528591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FE13F-198E-3A43-9396-0D5B6FAC0A22}"/>
              </a:ext>
            </a:extLst>
          </p:cNvPr>
          <p:cNvSpPr/>
          <p:nvPr/>
        </p:nvSpPr>
        <p:spPr>
          <a:xfrm rot="5400000">
            <a:off x="9116686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44F46-1830-8C47-8A87-037A3333A5F5}"/>
              </a:ext>
            </a:extLst>
          </p:cNvPr>
          <p:cNvSpPr/>
          <p:nvPr/>
        </p:nvSpPr>
        <p:spPr>
          <a:xfrm rot="5400000">
            <a:off x="10752691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75D22-6415-9A49-B8AA-40A011691278}"/>
              </a:ext>
            </a:extLst>
          </p:cNvPr>
          <p:cNvSpPr/>
          <p:nvPr/>
        </p:nvSpPr>
        <p:spPr>
          <a:xfrm>
            <a:off x="9728122" y="2250943"/>
            <a:ext cx="1342834" cy="840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91BC1-FB30-F347-B808-F012955E9DF2}"/>
              </a:ext>
            </a:extLst>
          </p:cNvPr>
          <p:cNvSpPr txBox="1"/>
          <p:nvPr/>
        </p:nvSpPr>
        <p:spPr>
          <a:xfrm>
            <a:off x="8628396" y="1770625"/>
            <a:ext cx="647934" cy="333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0"/>
              <a:t>zoom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ABFAD-5A47-9945-B729-24BCF3B88376}"/>
              </a:ext>
            </a:extLst>
          </p:cNvPr>
          <p:cNvCxnSpPr>
            <a:cxnSpLocks/>
          </p:cNvCxnSpPr>
          <p:nvPr/>
        </p:nvCxnSpPr>
        <p:spPr>
          <a:xfrm>
            <a:off x="8322496" y="2103858"/>
            <a:ext cx="1017280" cy="559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61CD65-E76C-9A40-83BE-ACC41C8BB780}"/>
              </a:ext>
            </a:extLst>
          </p:cNvPr>
          <p:cNvCxnSpPr>
            <a:cxnSpLocks/>
          </p:cNvCxnSpPr>
          <p:nvPr/>
        </p:nvCxnSpPr>
        <p:spPr>
          <a:xfrm flipV="1">
            <a:off x="8348745" y="1566519"/>
            <a:ext cx="991031" cy="139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A9EA83-6E7C-BA4D-B594-02411C47BDE7}"/>
              </a:ext>
            </a:extLst>
          </p:cNvPr>
          <p:cNvSpPr txBox="1"/>
          <p:nvPr/>
        </p:nvSpPr>
        <p:spPr>
          <a:xfrm>
            <a:off x="9616821" y="1712438"/>
            <a:ext cx="1418978" cy="4898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/>
              <a:t>Drift area with gain</a:t>
            </a:r>
          </a:p>
          <a:p>
            <a:pPr>
              <a:lnSpc>
                <a:spcPct val="130000"/>
              </a:lnSpc>
            </a:pPr>
            <a:r>
              <a:rPr lang="en-US" sz="1050" b="1"/>
              <a:t>0.5 – 2 </a:t>
            </a:r>
            <a:r>
              <a:rPr lang="en-US" sz="1050" b="1">
                <a:latin typeface="Symbol" pitchFamily="2" charset="2"/>
              </a:rPr>
              <a:t>m</a:t>
            </a:r>
            <a:r>
              <a:rPr lang="en-US" sz="1050" b="1"/>
              <a:t>m long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43F879-4BD8-3D48-B77B-4B1A9D01A929}"/>
              </a:ext>
            </a:extLst>
          </p:cNvPr>
          <p:cNvCxnSpPr>
            <a:cxnSpLocks/>
          </p:cNvCxnSpPr>
          <p:nvPr/>
        </p:nvCxnSpPr>
        <p:spPr>
          <a:xfrm flipV="1">
            <a:off x="10043517" y="2373922"/>
            <a:ext cx="282793" cy="586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D81154-66B3-BC44-92EA-356F7349F05C}"/>
              </a:ext>
            </a:extLst>
          </p:cNvPr>
          <p:cNvCxnSpPr/>
          <p:nvPr/>
        </p:nvCxnSpPr>
        <p:spPr>
          <a:xfrm>
            <a:off x="10988410" y="1781121"/>
            <a:ext cx="0" cy="431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CA836B-D4D9-344D-7CB4-A828D01EBEDC}"/>
              </a:ext>
            </a:extLst>
          </p:cNvPr>
          <p:cNvSpPr txBox="1"/>
          <p:nvPr/>
        </p:nvSpPr>
        <p:spPr>
          <a:xfrm>
            <a:off x="933141" y="5111648"/>
            <a:ext cx="7335663" cy="1248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>
                <a:solidFill>
                  <a:srgbClr val="800000"/>
                </a:solidFill>
              </a:rPr>
              <a:t>Very important italian contribution to this novel approach: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b="1" dirty="0"/>
              <a:t>INFN is in charge of this type of sensors for CMS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b="1" dirty="0"/>
              <a:t>FBK is one the leading producers</a:t>
            </a:r>
          </a:p>
        </p:txBody>
      </p:sp>
    </p:spTree>
    <p:extLst>
      <p:ext uri="{BB962C8B-B14F-4D97-AF65-F5344CB8AC3E}">
        <p14:creationId xmlns:p14="http://schemas.microsoft.com/office/powerpoint/2010/main" val="314784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Summary of UFSD temporal resolution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50" y="1081164"/>
            <a:ext cx="7419610" cy="4136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1047" y="1854234"/>
            <a:ext cx="2191626" cy="34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/>
              <a:t>Resolution without gain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67585" y="2196444"/>
            <a:ext cx="694915" cy="207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5C5AB5-5C1F-B749-85DC-25FF970986AB}"/>
              </a:ext>
            </a:extLst>
          </p:cNvPr>
          <p:cNvSpPr txBox="1"/>
          <p:nvPr/>
        </p:nvSpPr>
        <p:spPr>
          <a:xfrm>
            <a:off x="1714649" y="5529908"/>
            <a:ext cx="9140280" cy="5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/>
              <a:t>It is  “easy” for UFSD to achieve 30 ps temporal resolution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7E63A7-3A70-EF45-8225-15B111682714}"/>
              </a:ext>
            </a:extLst>
          </p:cNvPr>
          <p:cNvSpPr/>
          <p:nvPr/>
        </p:nvSpPr>
        <p:spPr>
          <a:xfrm>
            <a:off x="3605645" y="3813464"/>
            <a:ext cx="363682" cy="5715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608907-376C-8B44-BFBE-7822F4CE4DC9}"/>
              </a:ext>
            </a:extLst>
          </p:cNvPr>
          <p:cNvCxnSpPr/>
          <p:nvPr/>
        </p:nvCxnSpPr>
        <p:spPr>
          <a:xfrm flipV="1">
            <a:off x="3138055" y="4384964"/>
            <a:ext cx="467590" cy="968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22A8FB17-3766-DB41-87D0-C9A2D0E5FFD8}"/>
              </a:ext>
            </a:extLst>
          </p:cNvPr>
          <p:cNvSpPr/>
          <p:nvPr/>
        </p:nvSpPr>
        <p:spPr>
          <a:xfrm>
            <a:off x="3574517" y="3105244"/>
            <a:ext cx="5718648" cy="143554"/>
          </a:xfrm>
          <a:prstGeom prst="rect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D80364F-ECBF-B643-9EF8-AC74061A088F}"/>
              </a:ext>
            </a:extLst>
          </p:cNvPr>
          <p:cNvSpPr/>
          <p:nvPr/>
        </p:nvSpPr>
        <p:spPr>
          <a:xfrm>
            <a:off x="7917340" y="2727978"/>
            <a:ext cx="763695" cy="16372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A620DE4-5C88-064E-8A95-A238F615ADA0}"/>
              </a:ext>
            </a:extLst>
          </p:cNvPr>
          <p:cNvSpPr/>
          <p:nvPr/>
        </p:nvSpPr>
        <p:spPr>
          <a:xfrm>
            <a:off x="6018279" y="2730192"/>
            <a:ext cx="763695" cy="14087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4F46C6-7BB2-164F-803D-6FA29B6DFE8D}"/>
              </a:ext>
            </a:extLst>
          </p:cNvPr>
          <p:cNvSpPr/>
          <p:nvPr/>
        </p:nvSpPr>
        <p:spPr>
          <a:xfrm>
            <a:off x="4025435" y="2732405"/>
            <a:ext cx="763695" cy="1386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54EFB-6C6D-4045-87C9-318B5539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3A7E4-3D4D-3142-830E-00F9AD7722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-14942"/>
            <a:ext cx="11049001" cy="667871"/>
          </a:xfrm>
          <a:prstGeom prst="rect">
            <a:avLst/>
          </a:prstGeom>
        </p:spPr>
        <p:txBody>
          <a:bodyPr tIns="35203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Second design innovation: resistive read-out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C0C3C8A-9DEE-F842-B380-9B4FCD2EA575}"/>
              </a:ext>
            </a:extLst>
          </p:cNvPr>
          <p:cNvCxnSpPr/>
          <p:nvPr/>
        </p:nvCxnSpPr>
        <p:spPr>
          <a:xfrm flipH="1">
            <a:off x="7882299" y="1955879"/>
            <a:ext cx="616414" cy="3206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5696F7F-828C-114E-A4C1-C14126327C52}"/>
              </a:ext>
            </a:extLst>
          </p:cNvPr>
          <p:cNvCxnSpPr>
            <a:cxnSpLocks/>
          </p:cNvCxnSpPr>
          <p:nvPr/>
        </p:nvCxnSpPr>
        <p:spPr>
          <a:xfrm>
            <a:off x="5815039" y="1943196"/>
            <a:ext cx="463331" cy="3333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55DE490-27DB-764A-AB26-7C0F7B6A8B2E}"/>
              </a:ext>
            </a:extLst>
          </p:cNvPr>
          <p:cNvSpPr/>
          <p:nvPr/>
        </p:nvSpPr>
        <p:spPr>
          <a:xfrm>
            <a:off x="3399639" y="2759250"/>
            <a:ext cx="6046049" cy="177390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2FB084-E25F-8E45-8C74-9EBF9D770703}"/>
              </a:ext>
            </a:extLst>
          </p:cNvPr>
          <p:cNvSpPr/>
          <p:nvPr/>
        </p:nvSpPr>
        <p:spPr>
          <a:xfrm>
            <a:off x="4041160" y="2701878"/>
            <a:ext cx="746871" cy="51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B69B95-3FC2-814E-B575-5E3F3914341D}"/>
              </a:ext>
            </a:extLst>
          </p:cNvPr>
          <p:cNvSpPr/>
          <p:nvPr/>
        </p:nvSpPr>
        <p:spPr>
          <a:xfrm>
            <a:off x="6036486" y="2685409"/>
            <a:ext cx="746871" cy="51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9FAFD6-D456-B843-9890-6CFEFC0280CA}"/>
              </a:ext>
            </a:extLst>
          </p:cNvPr>
          <p:cNvSpPr/>
          <p:nvPr/>
        </p:nvSpPr>
        <p:spPr>
          <a:xfrm>
            <a:off x="7922698" y="2682201"/>
            <a:ext cx="746871" cy="51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F909A4E-39B4-1A4A-8C68-5C93226CD6F0}"/>
              </a:ext>
            </a:extLst>
          </p:cNvPr>
          <p:cNvSpPr/>
          <p:nvPr/>
        </p:nvSpPr>
        <p:spPr>
          <a:xfrm>
            <a:off x="3386898" y="4349447"/>
            <a:ext cx="6046049" cy="191191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5F13F-8300-7A42-96CA-D556779E518F}"/>
              </a:ext>
            </a:extLst>
          </p:cNvPr>
          <p:cNvGrpSpPr/>
          <p:nvPr/>
        </p:nvGrpSpPr>
        <p:grpSpPr>
          <a:xfrm>
            <a:off x="6393177" y="1532807"/>
            <a:ext cx="1280966" cy="1151679"/>
            <a:chOff x="5886669" y="3185530"/>
            <a:chExt cx="1280966" cy="1151679"/>
          </a:xfrm>
        </p:grpSpPr>
        <p:sp>
          <p:nvSpPr>
            <p:cNvPr id="122" name="Line 55">
              <a:extLst>
                <a:ext uri="{FF2B5EF4-FFF2-40B4-BE49-F238E27FC236}">
                  <a16:creationId xmlns:a16="http://schemas.microsoft.com/office/drawing/2014/main" id="{391C174C-629E-E04D-9AF3-0F5B5203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669" y="3595919"/>
              <a:ext cx="12809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23" name="AutoShape 56">
              <a:extLst>
                <a:ext uri="{FF2B5EF4-FFF2-40B4-BE49-F238E27FC236}">
                  <a16:creationId xmlns:a16="http://schemas.microsoft.com/office/drawing/2014/main" id="{AEF1F491-8467-A941-BDCC-9E67C092E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86345" y="3327483"/>
              <a:ext cx="823789" cy="5398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24" name="Line 55">
              <a:extLst>
                <a:ext uri="{FF2B5EF4-FFF2-40B4-BE49-F238E27FC236}">
                  <a16:creationId xmlns:a16="http://schemas.microsoft.com/office/drawing/2014/main" id="{5D0AB877-FB0E-534C-8377-418BB0B23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3413" y="3597407"/>
              <a:ext cx="0" cy="7398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121" name="Freeform 863">
            <a:extLst>
              <a:ext uri="{FF2B5EF4-FFF2-40B4-BE49-F238E27FC236}">
                <a16:creationId xmlns:a16="http://schemas.microsoft.com/office/drawing/2014/main" id="{5835A18F-07AB-C84D-AB26-A20057B8FBDF}"/>
              </a:ext>
            </a:extLst>
          </p:cNvPr>
          <p:cNvSpPr>
            <a:spLocks/>
          </p:cNvSpPr>
          <p:nvPr/>
        </p:nvSpPr>
        <p:spPr bwMode="auto">
          <a:xfrm>
            <a:off x="6183796" y="1369983"/>
            <a:ext cx="965754" cy="823789"/>
          </a:xfrm>
          <a:custGeom>
            <a:avLst/>
            <a:gdLst>
              <a:gd name="T0" fmla="*/ 0 w 576"/>
              <a:gd name="T1" fmla="*/ 231 h 461"/>
              <a:gd name="T2" fmla="*/ 115 w 576"/>
              <a:gd name="T3" fmla="*/ 461 h 461"/>
              <a:gd name="T4" fmla="*/ 576 w 576"/>
              <a:gd name="T5" fmla="*/ 231 h 461"/>
              <a:gd name="T6" fmla="*/ 115 w 576"/>
              <a:gd name="T7" fmla="*/ 0 h 461"/>
              <a:gd name="T8" fmla="*/ 0 w 576"/>
              <a:gd name="T9" fmla="*/ 23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61">
                <a:moveTo>
                  <a:pt x="0" y="231"/>
                </a:moveTo>
                <a:lnTo>
                  <a:pt x="115" y="461"/>
                </a:lnTo>
                <a:lnTo>
                  <a:pt x="576" y="231"/>
                </a:lnTo>
                <a:lnTo>
                  <a:pt x="115" y="0"/>
                </a:lnTo>
                <a:lnTo>
                  <a:pt x="0" y="23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F527DB-9617-9B43-959A-3C345AB7F1D8}"/>
              </a:ext>
            </a:extLst>
          </p:cNvPr>
          <p:cNvGrpSpPr/>
          <p:nvPr/>
        </p:nvGrpSpPr>
        <p:grpSpPr>
          <a:xfrm>
            <a:off x="3564157" y="2452933"/>
            <a:ext cx="5739368" cy="290460"/>
            <a:chOff x="3085597" y="4755635"/>
            <a:chExt cx="5739368" cy="29046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0D8F7EA-4B56-294E-81B9-DD628897584D}"/>
                </a:ext>
              </a:extLst>
            </p:cNvPr>
            <p:cNvSpPr/>
            <p:nvPr/>
          </p:nvSpPr>
          <p:spPr>
            <a:xfrm>
              <a:off x="3085597" y="4825066"/>
              <a:ext cx="5739368" cy="221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02A5AE-F7B4-6C4E-A55F-1968EAE6AC4E}"/>
                </a:ext>
              </a:extLst>
            </p:cNvPr>
            <p:cNvSpPr/>
            <p:nvPr/>
          </p:nvSpPr>
          <p:spPr>
            <a:xfrm>
              <a:off x="3546121" y="4775312"/>
              <a:ext cx="746871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3BB66FF-6C23-2140-9C2C-4790A888F902}"/>
                </a:ext>
              </a:extLst>
            </p:cNvPr>
            <p:cNvSpPr/>
            <p:nvPr/>
          </p:nvSpPr>
          <p:spPr>
            <a:xfrm>
              <a:off x="5541447" y="4758843"/>
              <a:ext cx="746871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7E92EEC-179F-0F4A-A7DE-44670F9ED832}"/>
                </a:ext>
              </a:extLst>
            </p:cNvPr>
            <p:cNvSpPr/>
            <p:nvPr/>
          </p:nvSpPr>
          <p:spPr>
            <a:xfrm>
              <a:off x="7474551" y="4755635"/>
              <a:ext cx="746871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87BA3-4889-B741-8FA8-9F9C7E1EBAC4}"/>
              </a:ext>
            </a:extLst>
          </p:cNvPr>
          <p:cNvGrpSpPr/>
          <p:nvPr/>
        </p:nvGrpSpPr>
        <p:grpSpPr>
          <a:xfrm>
            <a:off x="2340157" y="2759614"/>
            <a:ext cx="6949763" cy="894763"/>
            <a:chOff x="1770795" y="2598180"/>
            <a:chExt cx="6949763" cy="89476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FB99262-D3D9-3248-90FC-05E49C1E4AAC}"/>
                </a:ext>
              </a:extLst>
            </p:cNvPr>
            <p:cNvSpPr/>
            <p:nvPr/>
          </p:nvSpPr>
          <p:spPr>
            <a:xfrm>
              <a:off x="2981189" y="2598180"/>
              <a:ext cx="5739369" cy="23710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5" name="Line 55">
              <a:extLst>
                <a:ext uri="{FF2B5EF4-FFF2-40B4-BE49-F238E27FC236}">
                  <a16:creationId xmlns:a16="http://schemas.microsoft.com/office/drawing/2014/main" id="{895CCEC3-D36E-C842-B3D8-C125F1EB2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0597" y="2689013"/>
              <a:ext cx="9841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26" name="Line 55">
              <a:extLst>
                <a:ext uri="{FF2B5EF4-FFF2-40B4-BE49-F238E27FC236}">
                  <a16:creationId xmlns:a16="http://schemas.microsoft.com/office/drawing/2014/main" id="{AB841E2C-40D2-C746-9C37-34DC5E876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5687" y="2689013"/>
              <a:ext cx="0" cy="5861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grpSp>
          <p:nvGrpSpPr>
            <p:cNvPr id="91" name="Group 324">
              <a:extLst>
                <a:ext uri="{FF2B5EF4-FFF2-40B4-BE49-F238E27FC236}">
                  <a16:creationId xmlns:a16="http://schemas.microsoft.com/office/drawing/2014/main" id="{6B3575C9-F1BD-324F-A3C5-D8780CD88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795" y="2978299"/>
              <a:ext cx="518087" cy="514644"/>
              <a:chOff x="2110" y="1699"/>
              <a:chExt cx="309" cy="288"/>
            </a:xfrm>
          </p:grpSpPr>
          <p:grpSp>
            <p:nvGrpSpPr>
              <p:cNvPr id="115" name="Group 126">
                <a:extLst>
                  <a:ext uri="{FF2B5EF4-FFF2-40B4-BE49-F238E27FC236}">
                    <a16:creationId xmlns:a16="http://schemas.microsoft.com/office/drawing/2014/main" id="{AFBDB3E1-57F8-3F47-BB68-1DF9A1551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" y="1872"/>
                <a:ext cx="288" cy="115"/>
                <a:chOff x="1152" y="2160"/>
                <a:chExt cx="288" cy="115"/>
              </a:xfrm>
            </p:grpSpPr>
            <p:sp>
              <p:nvSpPr>
                <p:cNvPr id="117" name="Line 127">
                  <a:extLst>
                    <a:ext uri="{FF2B5EF4-FFF2-40B4-BE49-F238E27FC236}">
                      <a16:creationId xmlns:a16="http://schemas.microsoft.com/office/drawing/2014/main" id="{54F9CFA2-CAF5-BE4A-8C0F-479DA6D38C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18" name="Line 128">
                  <a:extLst>
                    <a:ext uri="{FF2B5EF4-FFF2-40B4-BE49-F238E27FC236}">
                      <a16:creationId xmlns:a16="http://schemas.microsoft.com/office/drawing/2014/main" id="{A16CBDAE-50C5-C74B-9E1B-A5C07E79A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19" name="Line 129">
                  <a:extLst>
                    <a:ext uri="{FF2B5EF4-FFF2-40B4-BE49-F238E27FC236}">
                      <a16:creationId xmlns:a16="http://schemas.microsoft.com/office/drawing/2014/main" id="{9A46AC4D-EC2C-D747-9AAC-31E5BCA35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sp>
            <p:nvSpPr>
              <p:cNvPr id="116" name="Freeform 323">
                <a:extLst>
                  <a:ext uri="{FF2B5EF4-FFF2-40B4-BE49-F238E27FC236}">
                    <a16:creationId xmlns:a16="http://schemas.microsoft.com/office/drawing/2014/main" id="{EDFBC473-EFB7-FD4F-8A96-CBFF9EF30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699"/>
                <a:ext cx="288" cy="173"/>
              </a:xfrm>
              <a:custGeom>
                <a:avLst/>
                <a:gdLst>
                  <a:gd name="T0" fmla="*/ 115 w 288"/>
                  <a:gd name="T1" fmla="*/ 0 h 173"/>
                  <a:gd name="T2" fmla="*/ 0 w 288"/>
                  <a:gd name="T3" fmla="*/ 173 h 173"/>
                  <a:gd name="T4" fmla="*/ 288 w 288"/>
                  <a:gd name="T5" fmla="*/ 173 h 173"/>
                  <a:gd name="T6" fmla="*/ 115 w 288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73">
                    <a:moveTo>
                      <a:pt x="115" y="0"/>
                    </a:moveTo>
                    <a:lnTo>
                      <a:pt x="0" y="173"/>
                    </a:lnTo>
                    <a:lnTo>
                      <a:pt x="288" y="173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309E99D-B065-994A-85FE-9A5B3884E666}"/>
              </a:ext>
            </a:extLst>
          </p:cNvPr>
          <p:cNvGrpSpPr/>
          <p:nvPr/>
        </p:nvGrpSpPr>
        <p:grpSpPr>
          <a:xfrm>
            <a:off x="3566755" y="2844418"/>
            <a:ext cx="6031507" cy="101277"/>
            <a:chOff x="1735494" y="2138844"/>
            <a:chExt cx="5372458" cy="218809"/>
          </a:xfrm>
        </p:grpSpPr>
        <p:grpSp>
          <p:nvGrpSpPr>
            <p:cNvPr id="93" name="Group 367">
              <a:extLst>
                <a:ext uri="{FF2B5EF4-FFF2-40B4-BE49-F238E27FC236}">
                  <a16:creationId xmlns:a16="http://schemas.microsoft.com/office/drawing/2014/main" id="{7F03C374-5DF1-6141-A8F2-969D1D8D362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100619" y="1773719"/>
              <a:ext cx="184150" cy="914400"/>
              <a:chOff x="691" y="3197"/>
              <a:chExt cx="116" cy="576"/>
            </a:xfrm>
          </p:grpSpPr>
          <p:sp>
            <p:nvSpPr>
              <p:cNvPr id="113" name="Freeform 244">
                <a:extLst>
                  <a:ext uri="{FF2B5EF4-FFF2-40B4-BE49-F238E27FC236}">
                    <a16:creationId xmlns:a16="http://schemas.microsoft.com/office/drawing/2014/main" id="{208C7700-3F4A-4046-A377-64F211975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4" name="Freeform 366">
                <a:extLst>
                  <a:ext uri="{FF2B5EF4-FFF2-40B4-BE49-F238E27FC236}">
                    <a16:creationId xmlns:a16="http://schemas.microsoft.com/office/drawing/2014/main" id="{D18D4EE1-9E42-3543-A92B-017864610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94" name="Group 367">
              <a:extLst>
                <a:ext uri="{FF2B5EF4-FFF2-40B4-BE49-F238E27FC236}">
                  <a16:creationId xmlns:a16="http://schemas.microsoft.com/office/drawing/2014/main" id="{C618CAA7-9D4D-5F4C-8488-7C0402D9DBD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007197" y="1775306"/>
              <a:ext cx="184150" cy="914400"/>
              <a:chOff x="691" y="3197"/>
              <a:chExt cx="116" cy="576"/>
            </a:xfrm>
          </p:grpSpPr>
          <p:sp>
            <p:nvSpPr>
              <p:cNvPr id="111" name="Freeform 244">
                <a:extLst>
                  <a:ext uri="{FF2B5EF4-FFF2-40B4-BE49-F238E27FC236}">
                    <a16:creationId xmlns:a16="http://schemas.microsoft.com/office/drawing/2014/main" id="{69D9A5F7-2436-B14F-9B11-F7D45B5F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2" name="Freeform 366">
                <a:extLst>
                  <a:ext uri="{FF2B5EF4-FFF2-40B4-BE49-F238E27FC236}">
                    <a16:creationId xmlns:a16="http://schemas.microsoft.com/office/drawing/2014/main" id="{55F6A108-1767-1A48-AFF4-8F58DD6E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95" name="Group 367">
              <a:extLst>
                <a:ext uri="{FF2B5EF4-FFF2-40B4-BE49-F238E27FC236}">
                  <a16:creationId xmlns:a16="http://schemas.microsoft.com/office/drawing/2014/main" id="{7949E720-BF94-0041-A02A-38BF2C1CC8B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13775" y="1776893"/>
              <a:ext cx="184150" cy="914400"/>
              <a:chOff x="691" y="3197"/>
              <a:chExt cx="116" cy="576"/>
            </a:xfrm>
          </p:grpSpPr>
          <p:sp>
            <p:nvSpPr>
              <p:cNvPr id="109" name="Freeform 244">
                <a:extLst>
                  <a:ext uri="{FF2B5EF4-FFF2-40B4-BE49-F238E27FC236}">
                    <a16:creationId xmlns:a16="http://schemas.microsoft.com/office/drawing/2014/main" id="{1D076723-27C4-7241-8243-E6FAF8CC9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0" name="Freeform 366">
                <a:extLst>
                  <a:ext uri="{FF2B5EF4-FFF2-40B4-BE49-F238E27FC236}">
                    <a16:creationId xmlns:a16="http://schemas.microsoft.com/office/drawing/2014/main" id="{4AFFFC81-DF51-7949-9386-2F3D121F6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96" name="Group 367">
              <a:extLst>
                <a:ext uri="{FF2B5EF4-FFF2-40B4-BE49-F238E27FC236}">
                  <a16:creationId xmlns:a16="http://schemas.microsoft.com/office/drawing/2014/main" id="{40ED0B35-407A-6D4D-8E1E-8716E5C82CC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795409" y="1778393"/>
              <a:ext cx="184150" cy="914400"/>
              <a:chOff x="691" y="3197"/>
              <a:chExt cx="116" cy="576"/>
            </a:xfrm>
          </p:grpSpPr>
          <p:sp>
            <p:nvSpPr>
              <p:cNvPr id="106" name="Freeform 244">
                <a:extLst>
                  <a:ext uri="{FF2B5EF4-FFF2-40B4-BE49-F238E27FC236}">
                    <a16:creationId xmlns:a16="http://schemas.microsoft.com/office/drawing/2014/main" id="{6AF907ED-8A4F-6D46-B2F4-00FC8B066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8" name="Freeform 366">
                <a:extLst>
                  <a:ext uri="{FF2B5EF4-FFF2-40B4-BE49-F238E27FC236}">
                    <a16:creationId xmlns:a16="http://schemas.microsoft.com/office/drawing/2014/main" id="{C02498BD-2349-134F-BCEA-4500D3510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97" name="Group 367">
              <a:extLst>
                <a:ext uri="{FF2B5EF4-FFF2-40B4-BE49-F238E27FC236}">
                  <a16:creationId xmlns:a16="http://schemas.microsoft.com/office/drawing/2014/main" id="{E35E4BC4-CADB-C040-8DBD-AF605670660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677043" y="1779893"/>
              <a:ext cx="184150" cy="914400"/>
              <a:chOff x="691" y="3197"/>
              <a:chExt cx="116" cy="576"/>
            </a:xfrm>
          </p:grpSpPr>
          <p:sp>
            <p:nvSpPr>
              <p:cNvPr id="104" name="Freeform 244">
                <a:extLst>
                  <a:ext uri="{FF2B5EF4-FFF2-40B4-BE49-F238E27FC236}">
                    <a16:creationId xmlns:a16="http://schemas.microsoft.com/office/drawing/2014/main" id="{12CC00FC-2684-1743-B23A-38FD63367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5" name="Freeform 366">
                <a:extLst>
                  <a:ext uri="{FF2B5EF4-FFF2-40B4-BE49-F238E27FC236}">
                    <a16:creationId xmlns:a16="http://schemas.microsoft.com/office/drawing/2014/main" id="{AFA9C0D8-C486-9640-92EA-2FA27682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98" name="Group 367">
              <a:extLst>
                <a:ext uri="{FF2B5EF4-FFF2-40B4-BE49-F238E27FC236}">
                  <a16:creationId xmlns:a16="http://schemas.microsoft.com/office/drawing/2014/main" id="{D0856056-563B-D947-B25B-79C5D2B4A87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545183" y="1794884"/>
              <a:ext cx="211138" cy="914400"/>
              <a:chOff x="674" y="3197"/>
              <a:chExt cx="133" cy="576"/>
            </a:xfrm>
          </p:grpSpPr>
          <p:sp>
            <p:nvSpPr>
              <p:cNvPr id="102" name="Freeform 244">
                <a:extLst>
                  <a:ext uri="{FF2B5EF4-FFF2-40B4-BE49-F238E27FC236}">
                    <a16:creationId xmlns:a16="http://schemas.microsoft.com/office/drawing/2014/main" id="{C76F2A48-3A65-2344-8E97-9BF3725C5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" y="3197"/>
                <a:ext cx="133" cy="399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3" name="Freeform 366">
                <a:extLst>
                  <a:ext uri="{FF2B5EF4-FFF2-40B4-BE49-F238E27FC236}">
                    <a16:creationId xmlns:a16="http://schemas.microsoft.com/office/drawing/2014/main" id="{D8B5B948-9E02-2A45-8EB7-F923A219C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01F236-2711-7F41-8B53-60C5B6D30A68}"/>
              </a:ext>
            </a:extLst>
          </p:cNvPr>
          <p:cNvGrpSpPr/>
          <p:nvPr/>
        </p:nvGrpSpPr>
        <p:grpSpPr>
          <a:xfrm>
            <a:off x="5118352" y="2427149"/>
            <a:ext cx="1171216" cy="2250741"/>
            <a:chOff x="4630958" y="4078947"/>
            <a:chExt cx="1171216" cy="2250741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B906B521-92AE-F14B-A941-ABA582577A63}"/>
                </a:ext>
              </a:extLst>
            </p:cNvPr>
            <p:cNvCxnSpPr>
              <a:cxnSpLocks/>
            </p:cNvCxnSpPr>
            <p:nvPr/>
          </p:nvCxnSpPr>
          <p:spPr>
            <a:xfrm>
              <a:off x="5309714" y="4307483"/>
              <a:ext cx="165122" cy="2022205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EC9D26D-5177-0E4B-86E6-3C34F3528486}"/>
                </a:ext>
              </a:extLst>
            </p:cNvPr>
            <p:cNvSpPr txBox="1"/>
            <p:nvPr/>
          </p:nvSpPr>
          <p:spPr>
            <a:xfrm rot="21400427">
              <a:off x="5213810" y="4520174"/>
              <a:ext cx="588364" cy="17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-+</a:t>
              </a: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2724067E-98F7-CF4D-89CA-5EF21D7F5F6D}"/>
                </a:ext>
              </a:extLst>
            </p:cNvPr>
            <p:cNvSpPr/>
            <p:nvPr/>
          </p:nvSpPr>
          <p:spPr>
            <a:xfrm flipV="1">
              <a:off x="4630958" y="4078947"/>
              <a:ext cx="1045586" cy="425375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F3EA59-674C-1946-AB94-4256322C9EAF}"/>
              </a:ext>
            </a:extLst>
          </p:cNvPr>
          <p:cNvGrpSpPr/>
          <p:nvPr/>
        </p:nvGrpSpPr>
        <p:grpSpPr>
          <a:xfrm>
            <a:off x="8286765" y="1530209"/>
            <a:ext cx="1280966" cy="940079"/>
            <a:chOff x="5886669" y="3185530"/>
            <a:chExt cx="1280966" cy="940079"/>
          </a:xfrm>
        </p:grpSpPr>
        <p:sp>
          <p:nvSpPr>
            <p:cNvPr id="76" name="Line 55">
              <a:extLst>
                <a:ext uri="{FF2B5EF4-FFF2-40B4-BE49-F238E27FC236}">
                  <a16:creationId xmlns:a16="http://schemas.microsoft.com/office/drawing/2014/main" id="{F50B3815-6D02-7E4B-B3A1-98A23CB36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669" y="3595919"/>
              <a:ext cx="12809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79" name="AutoShape 56">
              <a:extLst>
                <a:ext uri="{FF2B5EF4-FFF2-40B4-BE49-F238E27FC236}">
                  <a16:creationId xmlns:a16="http://schemas.microsoft.com/office/drawing/2014/main" id="{46A248AA-EFBF-894C-8B7F-80BF41215C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86345" y="3327483"/>
              <a:ext cx="823789" cy="5398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83" name="Line 55">
              <a:extLst>
                <a:ext uri="{FF2B5EF4-FFF2-40B4-BE49-F238E27FC236}">
                  <a16:creationId xmlns:a16="http://schemas.microsoft.com/office/drawing/2014/main" id="{640631BD-4CE7-BE4D-9F67-8F7D2533F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6669" y="3595919"/>
              <a:ext cx="0" cy="529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81D1F8-BA81-5A45-8328-4637D39AC5AF}"/>
              </a:ext>
            </a:extLst>
          </p:cNvPr>
          <p:cNvGrpSpPr/>
          <p:nvPr/>
        </p:nvGrpSpPr>
        <p:grpSpPr>
          <a:xfrm>
            <a:off x="4411082" y="1520698"/>
            <a:ext cx="1280966" cy="949590"/>
            <a:chOff x="5886669" y="3185530"/>
            <a:chExt cx="1280966" cy="949590"/>
          </a:xfrm>
        </p:grpSpPr>
        <p:sp>
          <p:nvSpPr>
            <p:cNvPr id="85" name="Line 55">
              <a:extLst>
                <a:ext uri="{FF2B5EF4-FFF2-40B4-BE49-F238E27FC236}">
                  <a16:creationId xmlns:a16="http://schemas.microsoft.com/office/drawing/2014/main" id="{D7EC3990-6253-4B46-AD3F-BF302BADC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669" y="3595919"/>
              <a:ext cx="12809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86" name="AutoShape 56">
              <a:extLst>
                <a:ext uri="{FF2B5EF4-FFF2-40B4-BE49-F238E27FC236}">
                  <a16:creationId xmlns:a16="http://schemas.microsoft.com/office/drawing/2014/main" id="{BA6AA630-3B49-794C-AA9D-84C9EBD41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86345" y="3327483"/>
              <a:ext cx="823789" cy="5398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87" name="Line 55">
              <a:extLst>
                <a:ext uri="{FF2B5EF4-FFF2-40B4-BE49-F238E27FC236}">
                  <a16:creationId xmlns:a16="http://schemas.microsoft.com/office/drawing/2014/main" id="{EA33DDEB-BAF4-7B4B-9B21-B990E190C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6669" y="3596654"/>
              <a:ext cx="0" cy="538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2EAB39-9337-2644-A7D0-F115C37A78FE}"/>
              </a:ext>
            </a:extLst>
          </p:cNvPr>
          <p:cNvGrpSpPr/>
          <p:nvPr/>
        </p:nvGrpSpPr>
        <p:grpSpPr>
          <a:xfrm>
            <a:off x="3485201" y="1369983"/>
            <a:ext cx="3548459" cy="1773055"/>
            <a:chOff x="2978693" y="3022706"/>
            <a:chExt cx="3548459" cy="1773055"/>
          </a:xfrm>
        </p:grpSpPr>
        <p:sp>
          <p:nvSpPr>
            <p:cNvPr id="99" name="Right Arrow 98">
              <a:extLst>
                <a:ext uri="{FF2B5EF4-FFF2-40B4-BE49-F238E27FC236}">
                  <a16:creationId xmlns:a16="http://schemas.microsoft.com/office/drawing/2014/main" id="{C6F9B8CE-0BE4-6640-8779-38D5E6E45A68}"/>
                </a:ext>
              </a:extLst>
            </p:cNvPr>
            <p:cNvSpPr/>
            <p:nvPr/>
          </p:nvSpPr>
          <p:spPr>
            <a:xfrm flipV="1">
              <a:off x="5437644" y="4495350"/>
              <a:ext cx="611033" cy="2900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52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Right Arrow 99">
              <a:extLst>
                <a:ext uri="{FF2B5EF4-FFF2-40B4-BE49-F238E27FC236}">
                  <a16:creationId xmlns:a16="http://schemas.microsoft.com/office/drawing/2014/main" id="{D6816A6D-38DA-6545-8C76-57A0E04544AC}"/>
                </a:ext>
              </a:extLst>
            </p:cNvPr>
            <p:cNvSpPr/>
            <p:nvPr/>
          </p:nvSpPr>
          <p:spPr>
            <a:xfrm rot="10800000" flipV="1">
              <a:off x="3791352" y="4513284"/>
              <a:ext cx="1412597" cy="2824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6EA7DA2-708B-0E47-8163-8318CF3254AD}"/>
                </a:ext>
              </a:extLst>
            </p:cNvPr>
            <p:cNvSpPr/>
            <p:nvPr/>
          </p:nvSpPr>
          <p:spPr>
            <a:xfrm flipV="1">
              <a:off x="2978693" y="3105310"/>
              <a:ext cx="1045586" cy="27074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19FD6F1-2024-2B4E-A3E9-AB3FCD1C0C98}"/>
                </a:ext>
              </a:extLst>
            </p:cNvPr>
            <p:cNvSpPr/>
            <p:nvPr/>
          </p:nvSpPr>
          <p:spPr>
            <a:xfrm flipV="1">
              <a:off x="5481566" y="3022706"/>
              <a:ext cx="1045586" cy="27074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4986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16EA418-D993-F440-9CA4-05EAFFAD641C}"/>
              </a:ext>
            </a:extLst>
          </p:cNvPr>
          <p:cNvSpPr/>
          <p:nvPr/>
        </p:nvSpPr>
        <p:spPr>
          <a:xfrm flipH="1">
            <a:off x="8699937" y="4680101"/>
            <a:ext cx="258536" cy="169486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C464B1-72FF-014A-AA2A-DCF4EAFA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B7B7-17E9-5B41-8298-8EA7E7705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5203">
            <a:no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>
                <a:solidFill>
                  <a:schemeClr val="tx1"/>
                </a:solidFill>
              </a:rPr>
              <a:t> Second design innovation: resistive read-out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293A7B-E06E-0148-8CA4-4478B0C015D7}"/>
              </a:ext>
            </a:extLst>
          </p:cNvPr>
          <p:cNvSpPr/>
          <p:nvPr/>
        </p:nvSpPr>
        <p:spPr>
          <a:xfrm rot="3110930" flipV="1">
            <a:off x="7209447" y="4013172"/>
            <a:ext cx="165063" cy="270520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39D2-B67E-8642-A6A8-3BEA6C3597A5}"/>
              </a:ext>
            </a:extLst>
          </p:cNvPr>
          <p:cNvGrpSpPr/>
          <p:nvPr/>
        </p:nvGrpSpPr>
        <p:grpSpPr>
          <a:xfrm>
            <a:off x="2008415" y="2818643"/>
            <a:ext cx="9667286" cy="3722915"/>
            <a:chOff x="2008415" y="2818643"/>
            <a:chExt cx="9667286" cy="372291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A0D3A48-AB61-8C44-AFD6-5DDCD9FA9EAB}"/>
                </a:ext>
              </a:extLst>
            </p:cNvPr>
            <p:cNvSpPr/>
            <p:nvPr/>
          </p:nvSpPr>
          <p:spPr>
            <a:xfrm>
              <a:off x="2008415" y="2818643"/>
              <a:ext cx="9667286" cy="3722915"/>
            </a:xfrm>
            <a:prstGeom prst="cube">
              <a:avLst>
                <a:gd name="adj" fmla="val 933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752B8E70-F4F9-964D-9F62-C2EFE0F148A4}"/>
                </a:ext>
              </a:extLst>
            </p:cNvPr>
            <p:cNvSpPr/>
            <p:nvPr/>
          </p:nvSpPr>
          <p:spPr>
            <a:xfrm>
              <a:off x="6417129" y="4970763"/>
              <a:ext cx="2541344" cy="1199847"/>
            </a:xfrm>
            <a:prstGeom prst="parallelogram">
              <a:avLst>
                <a:gd name="adj" fmla="val 101984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5284F63B-A9A2-9842-B0F8-32A40263B593}"/>
                </a:ext>
              </a:extLst>
            </p:cNvPr>
            <p:cNvSpPr/>
            <p:nvPr/>
          </p:nvSpPr>
          <p:spPr>
            <a:xfrm>
              <a:off x="2942100" y="4970762"/>
              <a:ext cx="2541344" cy="1199847"/>
            </a:xfrm>
            <a:prstGeom prst="parallelogram">
              <a:avLst>
                <a:gd name="adj" fmla="val 101984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05F36A2E-3241-4A48-A596-5FFC4F3124B0}"/>
                </a:ext>
              </a:extLst>
            </p:cNvPr>
            <p:cNvSpPr/>
            <p:nvPr/>
          </p:nvSpPr>
          <p:spPr>
            <a:xfrm>
              <a:off x="8120744" y="3097042"/>
              <a:ext cx="2541344" cy="1199847"/>
            </a:xfrm>
            <a:prstGeom prst="parallelogram">
              <a:avLst>
                <a:gd name="adj" fmla="val 101984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10EE24D-764B-194A-A5F2-F4EA390161EA}"/>
                </a:ext>
              </a:extLst>
            </p:cNvPr>
            <p:cNvSpPr/>
            <p:nvPr/>
          </p:nvSpPr>
          <p:spPr>
            <a:xfrm>
              <a:off x="4645715" y="3097041"/>
              <a:ext cx="2541344" cy="1199847"/>
            </a:xfrm>
            <a:prstGeom prst="parallelogram">
              <a:avLst>
                <a:gd name="adj" fmla="val 101984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85CC3FE-18C2-AA4A-8AEB-304AC177495A}"/>
              </a:ext>
            </a:extLst>
          </p:cNvPr>
          <p:cNvSpPr/>
          <p:nvPr/>
        </p:nvSpPr>
        <p:spPr>
          <a:xfrm>
            <a:off x="3241141" y="2447694"/>
            <a:ext cx="138873" cy="1064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032B0517-9A4B-1043-A666-6A4B0C895B1C}"/>
              </a:ext>
            </a:extLst>
          </p:cNvPr>
          <p:cNvSpPr/>
          <p:nvPr/>
        </p:nvSpPr>
        <p:spPr>
          <a:xfrm rot="2794649">
            <a:off x="7027507" y="3914699"/>
            <a:ext cx="408041" cy="543326"/>
          </a:xfrm>
          <a:prstGeom prst="donut">
            <a:avLst>
              <a:gd name="adj" fmla="val 15658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6A8F9-17DC-F30A-631F-6455111DEC78}"/>
              </a:ext>
            </a:extLst>
          </p:cNvPr>
          <p:cNvSpPr txBox="1"/>
          <p:nvPr/>
        </p:nvSpPr>
        <p:spPr>
          <a:xfrm>
            <a:off x="4759725" y="898522"/>
            <a:ext cx="6417141" cy="1648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>
                <a:solidFill>
                  <a:srgbClr val="800000"/>
                </a:solidFill>
              </a:rPr>
              <a:t>INFN has invented and developed RSD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b="1" dirty="0"/>
              <a:t>Up to now, on the the AC-coupled version exists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b="1" dirty="0"/>
              <a:t>FBK is one the leading producers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b="1" dirty="0"/>
              <a:t>Lot’s of activities abroud  to duplicate our results</a:t>
            </a:r>
          </a:p>
        </p:txBody>
      </p:sp>
    </p:spTree>
    <p:extLst>
      <p:ext uri="{BB962C8B-B14F-4D97-AF65-F5344CB8AC3E}">
        <p14:creationId xmlns:p14="http://schemas.microsoft.com/office/powerpoint/2010/main" val="1534042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787 L 0.32227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03009 L 0.33932 0.25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 animBg="1"/>
      <p:bldP spid="14" grpId="0" animBg="1"/>
      <p:bldP spid="14" grpId="1" animBg="1"/>
      <p:bldP spid="31" grpId="0" animBg="1"/>
      <p:bldP spid="31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0687-C935-7B05-56A1-CD4B5B82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803B9-0B00-0A92-6C92-56345307F6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CD982-5353-8F97-EEB5-C808F47563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Latest FBK RSD production 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DBC02C22-4FAC-EAB3-2660-CE67C5E80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04" y="717962"/>
            <a:ext cx="4615017" cy="2711038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B38DB70-A40B-F0A4-C397-2B8C4B606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630" b="54235"/>
          <a:stretch/>
        </p:blipFill>
        <p:spPr>
          <a:xfrm>
            <a:off x="1802681" y="3879087"/>
            <a:ext cx="7899099" cy="2820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2F342-F408-B9D8-FBEE-007880A946A7}"/>
              </a:ext>
            </a:extLst>
          </p:cNvPr>
          <p:cNvSpPr txBox="1"/>
          <p:nvPr/>
        </p:nvSpPr>
        <p:spPr>
          <a:xfrm>
            <a:off x="566483" y="1390396"/>
            <a:ext cx="4436533" cy="14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RSD achieves a spatial precision of about 2-3% the pitch size: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30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m  for 1300 x 1300 mm</a:t>
            </a:r>
            <a:r>
              <a:rPr lang="en-IT" baseline="30000" dirty="0"/>
              <a:t>2</a:t>
            </a:r>
            <a:r>
              <a:rPr lang="en-IT" dirty="0"/>
              <a:t>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5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m for  450 x 450 mm</a:t>
            </a:r>
            <a:r>
              <a:rPr lang="en-IT" baseline="30000" dirty="0"/>
              <a:t>2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776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934CA-6B3B-EF4A-A228-6EDCCF15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96E96-2F31-4B4F-9583-DB95D62040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334FBD-008B-254B-9BDB-1889BA6F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</p:spPr>
        <p:txBody>
          <a:bodyPr/>
          <a:lstStyle/>
          <a:p>
            <a:r>
              <a:rPr lang="en-US" dirty="0"/>
              <a:t>State-of-the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FB6C8-329E-744A-B929-F7C97B15AD8C}"/>
              </a:ext>
            </a:extLst>
          </p:cNvPr>
          <p:cNvSpPr txBox="1"/>
          <p:nvPr/>
        </p:nvSpPr>
        <p:spPr>
          <a:xfrm>
            <a:off x="9216100" y="613204"/>
            <a:ext cx="630015" cy="305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bg1"/>
                </a:solidFill>
              </a:rPr>
              <a:t>Physicist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0DF01C-DC47-3B40-AA12-664246BB2D71}"/>
              </a:ext>
            </a:extLst>
          </p:cNvPr>
          <p:cNvCxnSpPr/>
          <p:nvPr/>
        </p:nvCxnSpPr>
        <p:spPr>
          <a:xfrm flipH="1">
            <a:off x="10645136" y="875539"/>
            <a:ext cx="301436" cy="1762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F5546-FF4D-CE4A-A270-B84139B7FA7D}"/>
              </a:ext>
            </a:extLst>
          </p:cNvPr>
          <p:cNvCxnSpPr>
            <a:cxnSpLocks/>
          </p:cNvCxnSpPr>
          <p:nvPr/>
        </p:nvCxnSpPr>
        <p:spPr>
          <a:xfrm>
            <a:off x="9634215" y="868567"/>
            <a:ext cx="226576" cy="1832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0E2732A-7D32-4B4D-9A03-C53EB91A16E4}"/>
              </a:ext>
            </a:extLst>
          </p:cNvPr>
          <p:cNvSpPr/>
          <p:nvPr/>
        </p:nvSpPr>
        <p:spPr>
          <a:xfrm>
            <a:off x="8459854" y="1384655"/>
            <a:ext cx="2956608" cy="90496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6434E-B70C-BC4C-A43B-A75AD8444EB1}"/>
              </a:ext>
            </a:extLst>
          </p:cNvPr>
          <p:cNvSpPr/>
          <p:nvPr/>
        </p:nvSpPr>
        <p:spPr>
          <a:xfrm>
            <a:off x="8543189" y="1524551"/>
            <a:ext cx="2804813" cy="60754"/>
          </a:xfrm>
          <a:prstGeom prst="rect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F34B8-BE8E-6D4F-99C7-22B59212972E}"/>
              </a:ext>
            </a:extLst>
          </p:cNvPr>
          <p:cNvSpPr/>
          <p:nvPr/>
        </p:nvSpPr>
        <p:spPr>
          <a:xfrm>
            <a:off x="8541365" y="1297340"/>
            <a:ext cx="2806637" cy="1215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367882-D82A-F94A-8044-0FDEA4D9782D}"/>
              </a:ext>
            </a:extLst>
          </p:cNvPr>
          <p:cNvSpPr/>
          <p:nvPr/>
        </p:nvSpPr>
        <p:spPr>
          <a:xfrm>
            <a:off x="8791223" y="1269049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0AE69-02C0-424A-9CCE-08BFFED19F89}"/>
              </a:ext>
            </a:extLst>
          </p:cNvPr>
          <p:cNvSpPr/>
          <p:nvPr/>
        </p:nvSpPr>
        <p:spPr>
          <a:xfrm>
            <a:off x="9749064" y="1260160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0C47D-7C65-BE44-9B25-35400CAA1927}"/>
              </a:ext>
            </a:extLst>
          </p:cNvPr>
          <p:cNvSpPr/>
          <p:nvPr/>
        </p:nvSpPr>
        <p:spPr>
          <a:xfrm>
            <a:off x="10797817" y="1259210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20F33-4928-594E-91B7-6A45F8FF3DDF}"/>
              </a:ext>
            </a:extLst>
          </p:cNvPr>
          <p:cNvSpPr/>
          <p:nvPr/>
        </p:nvSpPr>
        <p:spPr>
          <a:xfrm>
            <a:off x="8541365" y="1392886"/>
            <a:ext cx="2806637" cy="11244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2" name="Group 864">
            <a:extLst>
              <a:ext uri="{FF2B5EF4-FFF2-40B4-BE49-F238E27FC236}">
                <a16:creationId xmlns:a16="http://schemas.microsoft.com/office/drawing/2014/main" id="{20A68A76-D58E-434F-A5AF-CA665BD0F549}"/>
              </a:ext>
            </a:extLst>
          </p:cNvPr>
          <p:cNvGrpSpPr>
            <a:grpSpLocks/>
          </p:cNvGrpSpPr>
          <p:nvPr/>
        </p:nvGrpSpPr>
        <p:grpSpPr bwMode="auto">
          <a:xfrm>
            <a:off x="8053507" y="711377"/>
            <a:ext cx="2513025" cy="1042265"/>
            <a:chOff x="-646" y="1697"/>
            <a:chExt cx="3065" cy="1061"/>
          </a:xfrm>
        </p:grpSpPr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AABA7BDF-3A61-E748-9DCA-30E4048D5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46" y="1697"/>
              <a:ext cx="3065" cy="1061"/>
              <a:chOff x="967" y="3426"/>
              <a:chExt cx="3065" cy="1061"/>
            </a:xfrm>
          </p:grpSpPr>
          <p:sp>
            <p:nvSpPr>
              <p:cNvPr id="53" name="Line 55">
                <a:extLst>
                  <a:ext uri="{FF2B5EF4-FFF2-40B4-BE49-F238E27FC236}">
                    <a16:creationId xmlns:a16="http://schemas.microsoft.com/office/drawing/2014/main" id="{976C49D1-2D2B-304F-81B0-0CC6DCC11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8" y="3658"/>
                <a:ext cx="7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4" name="AutoShape 56">
                <a:extLst>
                  <a:ext uri="{FF2B5EF4-FFF2-40B4-BE49-F238E27FC236}">
                    <a16:creationId xmlns:a16="http://schemas.microsoft.com/office/drawing/2014/main" id="{875C945F-B7F4-344B-BC0A-84E2195FD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26" y="3496"/>
                <a:ext cx="461" cy="32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E03A7A7D-466F-4A49-BCDC-CA1CC1E5A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8" y="3658"/>
                <a:ext cx="0" cy="3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6" name="Line 55">
                <a:extLst>
                  <a:ext uri="{FF2B5EF4-FFF2-40B4-BE49-F238E27FC236}">
                    <a16:creationId xmlns:a16="http://schemas.microsoft.com/office/drawing/2014/main" id="{869CB39C-45E0-B94C-807E-3DE7526D0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7" y="4159"/>
                <a:ext cx="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7" name="Line 55">
                <a:extLst>
                  <a:ext uri="{FF2B5EF4-FFF2-40B4-BE49-F238E27FC236}">
                    <a16:creationId xmlns:a16="http://schemas.microsoft.com/office/drawing/2014/main" id="{EB0BFACD-83FB-8D4A-AB38-4A83768CD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6" y="4159"/>
                <a:ext cx="0" cy="3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52" name="Freeform 863">
              <a:extLst>
                <a:ext uri="{FF2B5EF4-FFF2-40B4-BE49-F238E27FC236}">
                  <a16:creationId xmlns:a16="http://schemas.microsoft.com/office/drawing/2014/main" id="{677391A6-49B5-0646-A325-483FD409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699"/>
              <a:ext cx="576" cy="461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C7A2B-B0D8-0040-9CE1-1B7398966DB3}"/>
              </a:ext>
            </a:extLst>
          </p:cNvPr>
          <p:cNvSpPr/>
          <p:nvPr/>
        </p:nvSpPr>
        <p:spPr>
          <a:xfrm>
            <a:off x="8453623" y="2188630"/>
            <a:ext cx="2956608" cy="105103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" name="Group 324">
            <a:extLst>
              <a:ext uri="{FF2B5EF4-FFF2-40B4-BE49-F238E27FC236}">
                <a16:creationId xmlns:a16="http://schemas.microsoft.com/office/drawing/2014/main" id="{CFD912E7-3BFC-5442-9145-249C6836967B}"/>
              </a:ext>
            </a:extLst>
          </p:cNvPr>
          <p:cNvGrpSpPr>
            <a:grpSpLocks/>
          </p:cNvGrpSpPr>
          <p:nvPr/>
        </p:nvGrpSpPr>
        <p:grpSpPr bwMode="auto">
          <a:xfrm>
            <a:off x="7949464" y="1595957"/>
            <a:ext cx="253352" cy="282914"/>
            <a:chOff x="2110" y="1699"/>
            <a:chExt cx="309" cy="288"/>
          </a:xfrm>
        </p:grpSpPr>
        <p:grpSp>
          <p:nvGrpSpPr>
            <p:cNvPr id="46" name="Group 126">
              <a:extLst>
                <a:ext uri="{FF2B5EF4-FFF2-40B4-BE49-F238E27FC236}">
                  <a16:creationId xmlns:a16="http://schemas.microsoft.com/office/drawing/2014/main" id="{FDDBDEE4-683C-C844-9A33-0856B599D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872"/>
              <a:ext cx="288" cy="115"/>
              <a:chOff x="1152" y="2160"/>
              <a:chExt cx="288" cy="115"/>
            </a:xfrm>
          </p:grpSpPr>
          <p:sp>
            <p:nvSpPr>
              <p:cNvPr id="48" name="Line 127">
                <a:extLst>
                  <a:ext uri="{FF2B5EF4-FFF2-40B4-BE49-F238E27FC236}">
                    <a16:creationId xmlns:a16="http://schemas.microsoft.com/office/drawing/2014/main" id="{AE4F0D07-0164-3843-BCED-256D14A8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9" name="Line 128">
                <a:extLst>
                  <a:ext uri="{FF2B5EF4-FFF2-40B4-BE49-F238E27FC236}">
                    <a16:creationId xmlns:a16="http://schemas.microsoft.com/office/drawing/2014/main" id="{D4C6D76E-1B30-434B-BE30-8575A3654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218"/>
                <a:ext cx="1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0" name="Line 129">
                <a:extLst>
                  <a:ext uri="{FF2B5EF4-FFF2-40B4-BE49-F238E27FC236}">
                    <a16:creationId xmlns:a16="http://schemas.microsoft.com/office/drawing/2014/main" id="{6CC13854-C597-C344-8CE6-036866D35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7" y="2275"/>
                <a:ext cx="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47" name="Freeform 323">
              <a:extLst>
                <a:ext uri="{FF2B5EF4-FFF2-40B4-BE49-F238E27FC236}">
                  <a16:creationId xmlns:a16="http://schemas.microsoft.com/office/drawing/2014/main" id="{23D57ED4-A206-E24A-8A3B-7884EB61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AABDE-32D6-E24E-931F-7B8E367628FA}"/>
              </a:ext>
            </a:extLst>
          </p:cNvPr>
          <p:cNvGrpSpPr/>
          <p:nvPr/>
        </p:nvGrpSpPr>
        <p:grpSpPr>
          <a:xfrm>
            <a:off x="8460641" y="1410422"/>
            <a:ext cx="2949497" cy="48809"/>
            <a:chOff x="1735494" y="2138844"/>
            <a:chExt cx="5372458" cy="191824"/>
          </a:xfrm>
        </p:grpSpPr>
        <p:grpSp>
          <p:nvGrpSpPr>
            <p:cNvPr id="28" name="Group 367">
              <a:extLst>
                <a:ext uri="{FF2B5EF4-FFF2-40B4-BE49-F238E27FC236}">
                  <a16:creationId xmlns:a16="http://schemas.microsoft.com/office/drawing/2014/main" id="{83ADDF37-3FFC-BA47-BB06-A4C14050C8C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100619" y="1773719"/>
              <a:ext cx="184150" cy="914400"/>
              <a:chOff x="691" y="3197"/>
              <a:chExt cx="116" cy="576"/>
            </a:xfrm>
          </p:grpSpPr>
          <p:sp>
            <p:nvSpPr>
              <p:cNvPr id="44" name="Freeform 244">
                <a:extLst>
                  <a:ext uri="{FF2B5EF4-FFF2-40B4-BE49-F238E27FC236}">
                    <a16:creationId xmlns:a16="http://schemas.microsoft.com/office/drawing/2014/main" id="{B870BA92-C9F3-4342-93D9-E62F3E2CC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5" name="Freeform 366">
                <a:extLst>
                  <a:ext uri="{FF2B5EF4-FFF2-40B4-BE49-F238E27FC236}">
                    <a16:creationId xmlns:a16="http://schemas.microsoft.com/office/drawing/2014/main" id="{4990C942-F186-E34E-9F57-DAB9B88B6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9" name="Group 367">
              <a:extLst>
                <a:ext uri="{FF2B5EF4-FFF2-40B4-BE49-F238E27FC236}">
                  <a16:creationId xmlns:a16="http://schemas.microsoft.com/office/drawing/2014/main" id="{C55BEE06-804E-0D4F-9C26-3CB22C2AF75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007197" y="1775306"/>
              <a:ext cx="184150" cy="914400"/>
              <a:chOff x="691" y="3197"/>
              <a:chExt cx="116" cy="576"/>
            </a:xfrm>
          </p:grpSpPr>
          <p:sp>
            <p:nvSpPr>
              <p:cNvPr id="42" name="Freeform 244">
                <a:extLst>
                  <a:ext uri="{FF2B5EF4-FFF2-40B4-BE49-F238E27FC236}">
                    <a16:creationId xmlns:a16="http://schemas.microsoft.com/office/drawing/2014/main" id="{457B5F3E-FE8D-A54C-84D9-7F3CBAB27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6481C4F1-81D2-DF4B-A529-C6C097AE3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0" name="Group 367">
              <a:extLst>
                <a:ext uri="{FF2B5EF4-FFF2-40B4-BE49-F238E27FC236}">
                  <a16:creationId xmlns:a16="http://schemas.microsoft.com/office/drawing/2014/main" id="{BB4CC768-FE8B-0140-9F95-C1095F305A6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13775" y="1776893"/>
              <a:ext cx="184150" cy="914400"/>
              <a:chOff x="691" y="3197"/>
              <a:chExt cx="116" cy="576"/>
            </a:xfrm>
          </p:grpSpPr>
          <p:sp>
            <p:nvSpPr>
              <p:cNvPr id="40" name="Freeform 244">
                <a:extLst>
                  <a:ext uri="{FF2B5EF4-FFF2-40B4-BE49-F238E27FC236}">
                    <a16:creationId xmlns:a16="http://schemas.microsoft.com/office/drawing/2014/main" id="{5CA8161C-13CC-EB47-AAD3-CEFD7014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1" name="Freeform 366">
                <a:extLst>
                  <a:ext uri="{FF2B5EF4-FFF2-40B4-BE49-F238E27FC236}">
                    <a16:creationId xmlns:a16="http://schemas.microsoft.com/office/drawing/2014/main" id="{257DAF17-538F-9546-BA18-DD260D0D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1" name="Group 367">
              <a:extLst>
                <a:ext uri="{FF2B5EF4-FFF2-40B4-BE49-F238E27FC236}">
                  <a16:creationId xmlns:a16="http://schemas.microsoft.com/office/drawing/2014/main" id="{0FE00860-BA7C-F343-B61D-C9BDB07F76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795409" y="1778393"/>
              <a:ext cx="184150" cy="914400"/>
              <a:chOff x="691" y="3197"/>
              <a:chExt cx="116" cy="576"/>
            </a:xfrm>
          </p:grpSpPr>
          <p:sp>
            <p:nvSpPr>
              <p:cNvPr id="38" name="Freeform 244">
                <a:extLst>
                  <a:ext uri="{FF2B5EF4-FFF2-40B4-BE49-F238E27FC236}">
                    <a16:creationId xmlns:a16="http://schemas.microsoft.com/office/drawing/2014/main" id="{12D115C7-684A-DC48-B750-9EF167B48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9" name="Freeform 366">
                <a:extLst>
                  <a:ext uri="{FF2B5EF4-FFF2-40B4-BE49-F238E27FC236}">
                    <a16:creationId xmlns:a16="http://schemas.microsoft.com/office/drawing/2014/main" id="{53B48622-60D2-8249-82B8-2C4F32284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2" name="Group 367">
              <a:extLst>
                <a:ext uri="{FF2B5EF4-FFF2-40B4-BE49-F238E27FC236}">
                  <a16:creationId xmlns:a16="http://schemas.microsoft.com/office/drawing/2014/main" id="{FC4BA140-AE05-034A-A597-5994B674697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677043" y="1779893"/>
              <a:ext cx="184150" cy="914400"/>
              <a:chOff x="691" y="3197"/>
              <a:chExt cx="116" cy="576"/>
            </a:xfrm>
          </p:grpSpPr>
          <p:sp>
            <p:nvSpPr>
              <p:cNvPr id="36" name="Freeform 244">
                <a:extLst>
                  <a:ext uri="{FF2B5EF4-FFF2-40B4-BE49-F238E27FC236}">
                    <a16:creationId xmlns:a16="http://schemas.microsoft.com/office/drawing/2014/main" id="{5E7B71E1-5E58-9649-8246-F152B4609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7" name="Freeform 366">
                <a:extLst>
                  <a:ext uri="{FF2B5EF4-FFF2-40B4-BE49-F238E27FC236}">
                    <a16:creationId xmlns:a16="http://schemas.microsoft.com/office/drawing/2014/main" id="{920AF590-B96A-2348-83B4-93A1F0492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3" name="Group 367">
              <a:extLst>
                <a:ext uri="{FF2B5EF4-FFF2-40B4-BE49-F238E27FC236}">
                  <a16:creationId xmlns:a16="http://schemas.microsoft.com/office/drawing/2014/main" id="{B1F0C784-7587-4543-B84E-E89421F47A5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558677" y="1781393"/>
              <a:ext cx="184150" cy="914400"/>
              <a:chOff x="691" y="3197"/>
              <a:chExt cx="116" cy="576"/>
            </a:xfrm>
          </p:grpSpPr>
          <p:sp>
            <p:nvSpPr>
              <p:cNvPr id="34" name="Freeform 244">
                <a:extLst>
                  <a:ext uri="{FF2B5EF4-FFF2-40B4-BE49-F238E27FC236}">
                    <a16:creationId xmlns:a16="http://schemas.microsoft.com/office/drawing/2014/main" id="{96641791-C99E-124B-B27E-2BC03249A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5" name="Freeform 366">
                <a:extLst>
                  <a:ext uri="{FF2B5EF4-FFF2-40B4-BE49-F238E27FC236}">
                    <a16:creationId xmlns:a16="http://schemas.microsoft.com/office/drawing/2014/main" id="{96468F82-8F8F-F148-A66D-63171FEA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5A893C-5666-9443-8EAA-98564ED7FFCF}"/>
              </a:ext>
            </a:extLst>
          </p:cNvPr>
          <p:cNvGrpSpPr/>
          <p:nvPr/>
        </p:nvGrpSpPr>
        <p:grpSpPr>
          <a:xfrm>
            <a:off x="1091301" y="820565"/>
            <a:ext cx="2387482" cy="1396002"/>
            <a:chOff x="530481" y="480377"/>
            <a:chExt cx="4727319" cy="245177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AB40EC-8CCF-B247-8589-E78F97DCA443}"/>
                </a:ext>
              </a:extLst>
            </p:cNvPr>
            <p:cNvGrpSpPr/>
            <p:nvPr/>
          </p:nvGrpSpPr>
          <p:grpSpPr>
            <a:xfrm>
              <a:off x="530481" y="1478161"/>
              <a:ext cx="4727319" cy="1453994"/>
              <a:chOff x="720981" y="1878211"/>
              <a:chExt cx="2386941" cy="1453994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E375BBC-35B9-874B-96A9-529F86A7CBED}"/>
                  </a:ext>
                </a:extLst>
              </p:cNvPr>
              <p:cNvSpPr/>
              <p:nvPr/>
            </p:nvSpPr>
            <p:spPr>
              <a:xfrm>
                <a:off x="720981" y="1878211"/>
                <a:ext cx="2386941" cy="1365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FC214C-0B75-FE4C-B22F-22B7AE26EC70}"/>
                  </a:ext>
                </a:extLst>
              </p:cNvPr>
              <p:cNvSpPr/>
              <p:nvPr/>
            </p:nvSpPr>
            <p:spPr>
              <a:xfrm>
                <a:off x="720981" y="3224205"/>
                <a:ext cx="2386941" cy="108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5CF921F-7537-4D41-A8B3-808586AC6FC2}"/>
                </a:ext>
              </a:extLst>
            </p:cNvPr>
            <p:cNvGrpSpPr/>
            <p:nvPr/>
          </p:nvGrpSpPr>
          <p:grpSpPr>
            <a:xfrm>
              <a:off x="991320" y="1478161"/>
              <a:ext cx="1470102" cy="201817"/>
              <a:chOff x="1181820" y="1878211"/>
              <a:chExt cx="1470102" cy="201817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9DFF368-5D4B-F746-8E28-49BD97298779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9DA0D7-6C1C-7144-937A-9B485CD534DD}"/>
                  </a:ext>
                </a:extLst>
              </p:cNvPr>
              <p:cNvSpPr/>
              <p:nvPr/>
            </p:nvSpPr>
            <p:spPr>
              <a:xfrm>
                <a:off x="1313526" y="2006861"/>
                <a:ext cx="1201850" cy="5825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4E47B5C-D8E7-3E4D-95E2-3111F4BBBC7B}"/>
                  </a:ext>
                </a:extLst>
              </p:cNvPr>
              <p:cNvSpPr/>
              <p:nvPr/>
            </p:nvSpPr>
            <p:spPr>
              <a:xfrm>
                <a:off x="1181820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0CE473E-401E-1A4E-B68D-130F455FB05D}"/>
                  </a:ext>
                </a:extLst>
              </p:cNvPr>
              <p:cNvSpPr/>
              <p:nvPr/>
            </p:nvSpPr>
            <p:spPr>
              <a:xfrm>
                <a:off x="2566669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84CC89F-74A4-A843-85D1-126432B3A38D}"/>
                </a:ext>
              </a:extLst>
            </p:cNvPr>
            <p:cNvSpPr txBox="1"/>
            <p:nvPr/>
          </p:nvSpPr>
          <p:spPr>
            <a:xfrm>
              <a:off x="1272637" y="480377"/>
              <a:ext cx="3558707" cy="537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>
                  <a:ln w="0"/>
                  <a:solidFill>
                    <a:srgbClr val="FF0000"/>
                  </a:solidFill>
                </a:rPr>
                <a:t>No gain area ~ 50 um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48E149C-C695-044D-B396-BF73F9DACFDC}"/>
                </a:ext>
              </a:extLst>
            </p:cNvPr>
            <p:cNvGrpSpPr/>
            <p:nvPr/>
          </p:nvGrpSpPr>
          <p:grpSpPr>
            <a:xfrm>
              <a:off x="3359011" y="1479268"/>
              <a:ext cx="1470102" cy="201817"/>
              <a:chOff x="1181820" y="1878211"/>
              <a:chExt cx="1470102" cy="20181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7A5A710-5114-CB4E-A707-A0AB8E8CC947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7CB55C3-49BC-0741-AF2A-22BE3CFC16D6}"/>
                  </a:ext>
                </a:extLst>
              </p:cNvPr>
              <p:cNvSpPr/>
              <p:nvPr/>
            </p:nvSpPr>
            <p:spPr>
              <a:xfrm>
                <a:off x="1319813" y="2006861"/>
                <a:ext cx="1201850" cy="5825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C217BC9-BCB1-E349-8465-12038FF15977}"/>
                  </a:ext>
                </a:extLst>
              </p:cNvPr>
              <p:cNvSpPr/>
              <p:nvPr/>
            </p:nvSpPr>
            <p:spPr>
              <a:xfrm>
                <a:off x="1181820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E6C841E-D0F8-264B-B8EB-D23598FE73F2}"/>
                  </a:ext>
                </a:extLst>
              </p:cNvPr>
              <p:cNvSpPr/>
              <p:nvPr/>
            </p:nvSpPr>
            <p:spPr>
              <a:xfrm>
                <a:off x="2566669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3C6B12C-77B8-4B4A-8CE6-572F042CAB87}"/>
                </a:ext>
              </a:extLst>
            </p:cNvPr>
            <p:cNvSpPr/>
            <p:nvPr/>
          </p:nvSpPr>
          <p:spPr>
            <a:xfrm>
              <a:off x="2839404" y="1478161"/>
              <a:ext cx="106127" cy="642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E99D4C2-7E91-6347-9C18-42D73D5B8F9C}"/>
                </a:ext>
              </a:extLst>
            </p:cNvPr>
            <p:cNvCxnSpPr>
              <a:cxnSpLocks/>
            </p:cNvCxnSpPr>
            <p:nvPr/>
          </p:nvCxnSpPr>
          <p:spPr>
            <a:xfrm>
              <a:off x="2126711" y="1423072"/>
              <a:ext cx="151478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7D9E08-878A-8946-84C1-96253B2BFEF0}"/>
              </a:ext>
            </a:extLst>
          </p:cNvPr>
          <p:cNvGrpSpPr/>
          <p:nvPr/>
        </p:nvGrpSpPr>
        <p:grpSpPr>
          <a:xfrm>
            <a:off x="4725537" y="1384655"/>
            <a:ext cx="2389149" cy="829192"/>
            <a:chOff x="311505" y="1475858"/>
            <a:chExt cx="4730619" cy="145629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8671D9B-3A52-5848-A7D1-8B9B63451670}"/>
                </a:ext>
              </a:extLst>
            </p:cNvPr>
            <p:cNvGrpSpPr/>
            <p:nvPr/>
          </p:nvGrpSpPr>
          <p:grpSpPr>
            <a:xfrm>
              <a:off x="311505" y="1478161"/>
              <a:ext cx="4730619" cy="1453994"/>
              <a:chOff x="610415" y="1878211"/>
              <a:chExt cx="2388607" cy="14539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F7D2263-95D8-1545-BC15-848BC3DB5AFD}"/>
                  </a:ext>
                </a:extLst>
              </p:cNvPr>
              <p:cNvSpPr/>
              <p:nvPr/>
            </p:nvSpPr>
            <p:spPr>
              <a:xfrm>
                <a:off x="612081" y="1878211"/>
                <a:ext cx="2386941" cy="1365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B9ECDDC-F0E7-AB44-87D8-92B19E43283D}"/>
                  </a:ext>
                </a:extLst>
              </p:cNvPr>
              <p:cNvSpPr/>
              <p:nvPr/>
            </p:nvSpPr>
            <p:spPr>
              <a:xfrm>
                <a:off x="610415" y="3224205"/>
                <a:ext cx="2386941" cy="108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5B88478-61F6-0E4E-9282-7CA32E76D601}"/>
                </a:ext>
              </a:extLst>
            </p:cNvPr>
            <p:cNvGrpSpPr/>
            <p:nvPr/>
          </p:nvGrpSpPr>
          <p:grpSpPr>
            <a:xfrm>
              <a:off x="991308" y="1478161"/>
              <a:ext cx="1496525" cy="163161"/>
              <a:chOff x="1181808" y="1878211"/>
              <a:chExt cx="1496525" cy="16316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0973838-E514-EA4C-A8B3-14B590CFA3AB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3DA7B0C-C105-104E-81D4-9F9C2BAEDA2F}"/>
                  </a:ext>
                </a:extLst>
              </p:cNvPr>
              <p:cNvSpPr/>
              <p:nvPr/>
            </p:nvSpPr>
            <p:spPr>
              <a:xfrm>
                <a:off x="1181808" y="1995652"/>
                <a:ext cx="1496525" cy="4572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96D2C6E-4999-BC45-9179-4C4A05616090}"/>
                </a:ext>
              </a:extLst>
            </p:cNvPr>
            <p:cNvGrpSpPr/>
            <p:nvPr/>
          </p:nvGrpSpPr>
          <p:grpSpPr>
            <a:xfrm>
              <a:off x="2738374" y="1475858"/>
              <a:ext cx="1479141" cy="165464"/>
              <a:chOff x="561183" y="1874801"/>
              <a:chExt cx="1479141" cy="16546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565C063-D62C-F648-9E2A-35FA380F9857}"/>
                  </a:ext>
                </a:extLst>
              </p:cNvPr>
              <p:cNvSpPr/>
              <p:nvPr/>
            </p:nvSpPr>
            <p:spPr>
              <a:xfrm>
                <a:off x="586730" y="187480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4315524-AA6C-0649-A37C-3C55F8F1CF6F}"/>
                  </a:ext>
                </a:extLst>
              </p:cNvPr>
              <p:cNvSpPr/>
              <p:nvPr/>
            </p:nvSpPr>
            <p:spPr>
              <a:xfrm>
                <a:off x="561183" y="1994545"/>
                <a:ext cx="1479138" cy="4572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A12D127-9805-6F4B-B04D-E939170D29CD}"/>
                </a:ext>
              </a:extLst>
            </p:cNvPr>
            <p:cNvCxnSpPr/>
            <p:nvPr/>
          </p:nvCxnSpPr>
          <p:spPr>
            <a:xfrm>
              <a:off x="2420766" y="1685874"/>
              <a:ext cx="3622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rapezoid 71">
            <a:extLst>
              <a:ext uri="{FF2B5EF4-FFF2-40B4-BE49-F238E27FC236}">
                <a16:creationId xmlns:a16="http://schemas.microsoft.com/office/drawing/2014/main" id="{5828E6D0-AF0C-7443-AF47-F06AFDDE0C9C}"/>
              </a:ext>
            </a:extLst>
          </p:cNvPr>
          <p:cNvSpPr/>
          <p:nvPr/>
        </p:nvSpPr>
        <p:spPr>
          <a:xfrm rot="10800000">
            <a:off x="5818836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95831E74-670E-5A47-B9A3-C2645EBCA92A}"/>
              </a:ext>
            </a:extLst>
          </p:cNvPr>
          <p:cNvSpPr/>
          <p:nvPr/>
        </p:nvSpPr>
        <p:spPr>
          <a:xfrm rot="10800000">
            <a:off x="6696551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7E47CCCE-C894-CA4B-B3D7-CCA744B9998E}"/>
              </a:ext>
            </a:extLst>
          </p:cNvPr>
          <p:cNvSpPr/>
          <p:nvPr/>
        </p:nvSpPr>
        <p:spPr>
          <a:xfrm rot="10800000">
            <a:off x="4936499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8F3E5-DCAD-9545-8203-E41FF2E55D3D}"/>
              </a:ext>
            </a:extLst>
          </p:cNvPr>
          <p:cNvSpPr txBox="1"/>
          <p:nvPr/>
        </p:nvSpPr>
        <p:spPr>
          <a:xfrm>
            <a:off x="1472924" y="2379817"/>
            <a:ext cx="9341019" cy="305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/>
              <a:t>JTE + p-stop design                                                   Trench-isolated  design                                                            RSD  -- AC-LGAD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066F83A-D75A-7F47-BED9-DC4A0C39AFD9}"/>
              </a:ext>
            </a:extLst>
          </p:cNvPr>
          <p:cNvCxnSpPr>
            <a:cxnSpLocks/>
          </p:cNvCxnSpPr>
          <p:nvPr/>
        </p:nvCxnSpPr>
        <p:spPr>
          <a:xfrm>
            <a:off x="5860375" y="1125728"/>
            <a:ext cx="15868" cy="178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6EA7A996-AC00-0B4A-9697-E2E73571BA36}"/>
              </a:ext>
            </a:extLst>
          </p:cNvPr>
          <p:cNvSpPr/>
          <p:nvPr/>
        </p:nvSpPr>
        <p:spPr>
          <a:xfrm>
            <a:off x="1866084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6EA4A195-3388-B04B-8FF5-742A63E3F5F3}"/>
              </a:ext>
            </a:extLst>
          </p:cNvPr>
          <p:cNvSpPr/>
          <p:nvPr/>
        </p:nvSpPr>
        <p:spPr>
          <a:xfrm>
            <a:off x="2359253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0A854B0-655F-AF47-9C29-1FD005D1DA34}"/>
              </a:ext>
            </a:extLst>
          </p:cNvPr>
          <p:cNvSpPr/>
          <p:nvPr/>
        </p:nvSpPr>
        <p:spPr>
          <a:xfrm flipH="1">
            <a:off x="2351571" y="1497854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F5E90F86-1285-E842-9E81-275B807CE827}"/>
              </a:ext>
            </a:extLst>
          </p:cNvPr>
          <p:cNvSpPr/>
          <p:nvPr/>
        </p:nvSpPr>
        <p:spPr>
          <a:xfrm flipH="1">
            <a:off x="1862879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7A442505-EA17-0F42-AD60-E7FC7DF3C4DB}"/>
              </a:ext>
            </a:extLst>
          </p:cNvPr>
          <p:cNvSpPr/>
          <p:nvPr/>
        </p:nvSpPr>
        <p:spPr>
          <a:xfrm>
            <a:off x="2411295" y="1509122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F163844D-2DEA-4045-992B-E6A462F575A1}"/>
              </a:ext>
            </a:extLst>
          </p:cNvPr>
          <p:cNvSpPr/>
          <p:nvPr/>
        </p:nvSpPr>
        <p:spPr>
          <a:xfrm>
            <a:off x="1914436" y="1519067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0683ED0B-BAB2-B54C-8D18-3C5CBEFED353}"/>
              </a:ext>
            </a:extLst>
          </p:cNvPr>
          <p:cNvSpPr/>
          <p:nvPr/>
        </p:nvSpPr>
        <p:spPr>
          <a:xfrm flipH="1">
            <a:off x="1925153" y="1509122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EAB74C7-B94A-B249-8166-3797555E56B8}"/>
              </a:ext>
            </a:extLst>
          </p:cNvPr>
          <p:cNvSpPr/>
          <p:nvPr/>
        </p:nvSpPr>
        <p:spPr>
          <a:xfrm flipH="1">
            <a:off x="2411295" y="1509469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0DE9531-C098-3140-AD58-F83D44811CE4}"/>
              </a:ext>
            </a:extLst>
          </p:cNvPr>
          <p:cNvSpPr/>
          <p:nvPr/>
        </p:nvSpPr>
        <p:spPr>
          <a:xfrm>
            <a:off x="5680680" y="1460638"/>
            <a:ext cx="217772" cy="1453779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3C1B2695-B6D3-AA4F-9329-2A2860E1C329}"/>
              </a:ext>
            </a:extLst>
          </p:cNvPr>
          <p:cNvSpPr/>
          <p:nvPr/>
        </p:nvSpPr>
        <p:spPr>
          <a:xfrm flipH="1">
            <a:off x="5887781" y="1453499"/>
            <a:ext cx="171022" cy="1453779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40B1C44-5D64-7040-B38D-34416B1E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08" b="7953"/>
          <a:stretch/>
        </p:blipFill>
        <p:spPr>
          <a:xfrm>
            <a:off x="4850542" y="5156839"/>
            <a:ext cx="1988667" cy="144735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2D91E21-D816-0843-88A3-563607B2EE88}"/>
              </a:ext>
            </a:extLst>
          </p:cNvPr>
          <p:cNvSpPr txBox="1"/>
          <p:nvPr/>
        </p:nvSpPr>
        <p:spPr>
          <a:xfrm>
            <a:off x="741154" y="2725409"/>
            <a:ext cx="3093844" cy="258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JTE/p-stop UFSD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CMS &amp;&amp; ATLAS choice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a single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Not 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Very well tested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High Occupancy OK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50-100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 ~ 2-3E15 n/cm2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7F294-598E-8B46-81D4-F38B6E075C45}"/>
              </a:ext>
            </a:extLst>
          </p:cNvPr>
          <p:cNvSpPr txBox="1"/>
          <p:nvPr/>
        </p:nvSpPr>
        <p:spPr>
          <a:xfrm>
            <a:off x="4320093" y="2745417"/>
            <a:ext cx="3833610" cy="286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UFSD evolution: use trenches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a single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Almost 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Temporal resolution (50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m) : 35-40 </a:t>
            </a:r>
            <a:r>
              <a:rPr lang="en-US" sz="1400" b="1" err="1"/>
              <a:t>ps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High Occupancy OK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50-100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hardness: to be studied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DFFBDA-96F1-1A47-9AD8-ED0B75413156}"/>
              </a:ext>
            </a:extLst>
          </p:cNvPr>
          <p:cNvSpPr txBox="1"/>
          <p:nvPr/>
        </p:nvSpPr>
        <p:spPr>
          <a:xfrm>
            <a:off x="4864934" y="850884"/>
            <a:ext cx="1710725" cy="30598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ln w="0"/>
                <a:solidFill>
                  <a:srgbClr val="FF0000"/>
                </a:solidFill>
              </a:rPr>
              <a:t>No gain area ~ 5 um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3D7C041-016F-FD45-AAF2-52AA5F4E399D}"/>
              </a:ext>
            </a:extLst>
          </p:cNvPr>
          <p:cNvCxnSpPr>
            <a:cxnSpLocks/>
          </p:cNvCxnSpPr>
          <p:nvPr/>
        </p:nvCxnSpPr>
        <p:spPr>
          <a:xfrm>
            <a:off x="2264203" y="1101760"/>
            <a:ext cx="15868" cy="178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5CCCEEC-FB9F-7548-8C93-EF737B8C25B6}"/>
              </a:ext>
            </a:extLst>
          </p:cNvPr>
          <p:cNvSpPr txBox="1"/>
          <p:nvPr/>
        </p:nvSpPr>
        <p:spPr>
          <a:xfrm>
            <a:off x="8216816" y="2775934"/>
            <a:ext cx="4104598" cy="342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RSD evolution: resistive readout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many pixels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Excellent position resolution:</a:t>
            </a:r>
          </a:p>
          <a:p>
            <a:pPr lvl="1">
              <a:lnSpc>
                <a:spcPct val="130000"/>
              </a:lnSpc>
            </a:pPr>
            <a:r>
              <a:rPr lang="en-US" sz="1400" b="1"/>
              <a:t> ~ 5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 with large pixels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Temporal resolution (50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m) : 35-40 </a:t>
            </a:r>
            <a:r>
              <a:rPr lang="en-US" sz="1400" b="1" err="1"/>
              <a:t>ps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10-50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hardness: to be studied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969803D-9C52-8C4D-851A-F35169A2BD16}"/>
              </a:ext>
            </a:extLst>
          </p:cNvPr>
          <p:cNvGrpSpPr/>
          <p:nvPr/>
        </p:nvGrpSpPr>
        <p:grpSpPr>
          <a:xfrm>
            <a:off x="1127583" y="5307526"/>
            <a:ext cx="1930865" cy="1479629"/>
            <a:chOff x="7643047" y="2658024"/>
            <a:chExt cx="4646829" cy="4100573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C071990-8142-E247-822B-0CD49B0C2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3" t="9895" r="21935"/>
            <a:stretch/>
          </p:blipFill>
          <p:spPr>
            <a:xfrm rot="10800000">
              <a:off x="7643047" y="2658024"/>
              <a:ext cx="4548953" cy="4100573"/>
            </a:xfrm>
            <a:prstGeom prst="rect">
              <a:avLst/>
            </a:prstGeom>
          </p:spPr>
        </p:pic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6A7C8D4-ED3D-2D47-9ED1-3DC2721DD543}"/>
                </a:ext>
              </a:extLst>
            </p:cNvPr>
            <p:cNvSpPr/>
            <p:nvPr/>
          </p:nvSpPr>
          <p:spPr>
            <a:xfrm>
              <a:off x="10009091" y="5811039"/>
              <a:ext cx="2226016" cy="881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HPK2  </a:t>
              </a:r>
            </a:p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16x16 array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DCECA528-B641-EE47-9734-A5B5A946F167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2884146"/>
              <a:ext cx="2139043" cy="186746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BD363AA-30FE-4840-BD55-A060A5945EB4}"/>
                </a:ext>
              </a:extLst>
            </p:cNvPr>
            <p:cNvSpPr/>
            <p:nvPr/>
          </p:nvSpPr>
          <p:spPr>
            <a:xfrm rot="2520888">
              <a:off x="10063860" y="3441306"/>
              <a:ext cx="2226016" cy="503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2.1 cm</a:t>
              </a:r>
            </a:p>
          </p:txBody>
        </p:sp>
      </p:grpSp>
      <p:pic>
        <p:nvPicPr>
          <p:cNvPr id="120" name="Immagine 10" descr="Immagine che contiene sedendo, nero, monitor, computer&#10;&#10;Descrizione generata automaticamente">
            <a:extLst>
              <a:ext uri="{FF2B5EF4-FFF2-40B4-BE49-F238E27FC236}">
                <a16:creationId xmlns:a16="http://schemas.microsoft.com/office/drawing/2014/main" id="{2E5063AF-8BF9-8543-8DAA-24A4A34220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0758" y="5168173"/>
            <a:ext cx="2311204" cy="15857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10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250-1509-4C98-8343-16FC5E02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8CCA4-F16E-4A79-662D-A9AB129F6F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56E69-0C07-9429-E753-F4F72316A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Final goal of RSD R&amp;D: a completely new tracker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7426B99-FDC4-F4E8-B595-D13BEB71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46" y="1086927"/>
            <a:ext cx="9460706" cy="2667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8B798-A402-44EF-7BEC-180148033B26}"/>
              </a:ext>
            </a:extLst>
          </p:cNvPr>
          <p:cNvSpPr txBox="1"/>
          <p:nvPr/>
        </p:nvSpPr>
        <p:spPr>
          <a:xfrm>
            <a:off x="906649" y="4421394"/>
            <a:ext cx="9919703" cy="2214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The design of a tracker based on RSD is truly innovative</a:t>
            </a:r>
            <a:r>
              <a:rPr lang="en-IT" dirty="0"/>
              <a:t>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It delivers ~ 20 -30 ps temporal resolution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IT" dirty="0"/>
              <a:t>or the same spatial resolution, the number of pixel is reduced by 50-100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electronic circuitry can be easily accomodated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he power consumption is much lower, it might even be air cooled (~ 0.1-0.2 W/cm</a:t>
            </a:r>
            <a:r>
              <a:rPr lang="en-IT" baseline="30000" dirty="0"/>
              <a:t>2</a:t>
            </a:r>
            <a:r>
              <a:rPr lang="en-IT" dirty="0"/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sensors can be really thin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8113B-7283-6143-3D9E-F6C36DD8846B}"/>
              </a:ext>
            </a:extLst>
          </p:cNvPr>
          <p:cNvSpPr txBox="1"/>
          <p:nvPr/>
        </p:nvSpPr>
        <p:spPr>
          <a:xfrm>
            <a:off x="2666771" y="3754419"/>
            <a:ext cx="2056973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Standard tracker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C35FE-B638-277B-67F6-7E3D4D4A5081}"/>
              </a:ext>
            </a:extLst>
          </p:cNvPr>
          <p:cNvSpPr txBox="1"/>
          <p:nvPr/>
        </p:nvSpPr>
        <p:spPr>
          <a:xfrm>
            <a:off x="7154502" y="3754419"/>
            <a:ext cx="2265364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RSD-based tracker</a:t>
            </a:r>
          </a:p>
        </p:txBody>
      </p:sp>
    </p:spTree>
    <p:extLst>
      <p:ext uri="{BB962C8B-B14F-4D97-AF65-F5344CB8AC3E}">
        <p14:creationId xmlns:p14="http://schemas.microsoft.com/office/powerpoint/2010/main" val="337207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60B7B-87E0-01D0-5B3C-2638610B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14221-0336-6B00-5A35-FAF6882034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 , INFN Torino,  31/08 MuCol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BAB45-49A0-F06A-4AEF-44599A8B3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RSD R&amp;D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A0EFC-4ED8-7F84-0FED-FABA8162C175}"/>
              </a:ext>
            </a:extLst>
          </p:cNvPr>
          <p:cNvSpPr txBox="1"/>
          <p:nvPr/>
        </p:nvSpPr>
        <p:spPr>
          <a:xfrm>
            <a:off x="2355923" y="717962"/>
            <a:ext cx="6495689" cy="185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MuCol requests: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30 – 60  ps temporal resolution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5x5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(VTX) and 7x90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(IT + OT) spatial resolution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These </a:t>
            </a:r>
            <a:r>
              <a:rPr lang="en-GB" b="1"/>
              <a:t>requests match </a:t>
            </a:r>
            <a:r>
              <a:rPr lang="en-GB" b="1" dirty="0"/>
              <a:t>very well RSD capabilities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82154-236A-5DC2-EA2B-0E20AC09EA3F}"/>
              </a:ext>
            </a:extLst>
          </p:cNvPr>
          <p:cNvSpPr txBox="1"/>
          <p:nvPr/>
        </p:nvSpPr>
        <p:spPr>
          <a:xfrm>
            <a:off x="570155" y="2203262"/>
            <a:ext cx="7458433" cy="473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800000"/>
                </a:solidFill>
              </a:rPr>
              <a:t>P</a:t>
            </a:r>
            <a:r>
              <a:rPr lang="en-IT" b="1" dirty="0">
                <a:solidFill>
                  <a:srgbClr val="800000"/>
                </a:solidFill>
              </a:rPr>
              <a:t>resent situation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Single RSD pixels have been tested, </a:t>
            </a:r>
            <a:r>
              <a:rPr lang="en-US" u="sng" dirty="0"/>
              <a:t>no experience with large sensors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present RSD, the signal leaks to neighboring pixels. </a:t>
            </a:r>
            <a:r>
              <a:rPr lang="en-US" u="sng" dirty="0"/>
              <a:t>We need to find a design that limits this effect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DC-RSD is a theoretical possibility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to carry on an </a:t>
            </a:r>
            <a:r>
              <a:rPr lang="en-US" u="sng" dirty="0"/>
              <a:t>intense optimization for radiation resistance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to </a:t>
            </a:r>
            <a:r>
              <a:rPr lang="en-US" u="sng" dirty="0"/>
              <a:t>gain experience with beam-test, data analysis </a:t>
            </a:r>
            <a:r>
              <a:rPr lang="en-US" dirty="0"/>
              <a:t>(effort in using ML techniques is promising)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Couple RSD with front-end.  </a:t>
            </a:r>
            <a:r>
              <a:rPr lang="en-US" dirty="0"/>
              <a:t>In Torino we have a few options, no group has taken the lead yet </a:t>
            </a:r>
            <a:endParaRPr lang="en-GB" dirty="0"/>
          </a:p>
          <a:p>
            <a:pPr>
              <a:lnSpc>
                <a:spcPct val="130000"/>
              </a:lnSpc>
            </a:pPr>
            <a:endParaRPr lang="en-IT" dirty="0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38304DD-E65F-2C9A-EFBD-05F18DEC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0" t="1481" r="33006" b="55151"/>
          <a:stretch/>
        </p:blipFill>
        <p:spPr>
          <a:xfrm>
            <a:off x="7889249" y="2864749"/>
            <a:ext cx="2205318" cy="19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0935"/>
      </p:ext>
    </p:extLst>
  </p:cSld>
  <p:clrMapOvr>
    <a:masterClrMapping/>
  </p:clrMapOvr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292</TotalTime>
  <Words>1118</Words>
  <Application>Microsoft Macintosh PowerPoint</Application>
  <PresentationFormat>Widescreen</PresentationFormat>
  <Paragraphs>193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Wingdings 2</vt:lpstr>
      <vt:lpstr>Clean</vt:lpstr>
      <vt:lpstr>Detector R&amp;D: tracking study plan</vt:lpstr>
      <vt:lpstr>PowerPoint Presentation</vt:lpstr>
      <vt:lpstr>PowerPoint Presentation</vt:lpstr>
      <vt:lpstr> Second design innovation: resistive read-out</vt:lpstr>
      <vt:lpstr> Second design innovation: resistive read-out</vt:lpstr>
      <vt:lpstr>PowerPoint Presentation</vt:lpstr>
      <vt:lpstr>State-of-the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R&amp;D: tracking study plan</dc:title>
  <dc:subject/>
  <dc:creator>Nicolo' Cartiglia</dc:creator>
  <cp:keywords/>
  <dc:description/>
  <cp:lastModifiedBy>Nicolo' Cartiglia</cp:lastModifiedBy>
  <cp:revision>3</cp:revision>
  <cp:lastPrinted>2020-10-30T09:46:12Z</cp:lastPrinted>
  <dcterms:created xsi:type="dcterms:W3CDTF">2022-08-31T07:58:40Z</dcterms:created>
  <dcterms:modified xsi:type="dcterms:W3CDTF">2022-08-31T12:50:41Z</dcterms:modified>
  <cp:category/>
</cp:coreProperties>
</file>