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883" r:id="rId3"/>
    <p:sldId id="903" r:id="rId4"/>
    <p:sldId id="916" r:id="rId5"/>
    <p:sldId id="917" r:id="rId6"/>
    <p:sldId id="918" r:id="rId7"/>
    <p:sldId id="919" r:id="rId8"/>
    <p:sldId id="920" r:id="rId9"/>
    <p:sldId id="921" r:id="rId10"/>
  </p:sldIdLst>
  <p:sldSz cx="10048875" cy="7543800"/>
  <p:notesSz cx="6858000" cy="9144000"/>
  <p:defaultTextStyle>
    <a:defPPr>
      <a:defRPr lang="en-US"/>
    </a:defPPr>
    <a:lvl1pPr marL="0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1915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3828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5744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7654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9567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1485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3397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5309" algn="l" defTabSz="5019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A4A3A4"/>
          </p15:clr>
        </p15:guide>
        <p15:guide id="2" pos="31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17"/>
    <p:restoredTop sz="99632" autoAdjust="0"/>
  </p:normalViewPr>
  <p:slideViewPr>
    <p:cSldViewPr snapToGrid="0" snapToObjects="1">
      <p:cViewPr varScale="1">
        <p:scale>
          <a:sx n="115" d="100"/>
          <a:sy n="115" d="100"/>
        </p:scale>
        <p:origin x="224" y="272"/>
      </p:cViewPr>
      <p:guideLst>
        <p:guide orient="horz" pos="2376"/>
        <p:guide pos="3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9ACA-DEC3-AA45-9F3D-711E8305F27A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A23EF-28B7-D145-AC45-281AC1EA935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65F0-A2DE-4E4A-9848-BF0CECDED098}" type="datetimeFigureOut">
              <a:rPr lang="en-US" smtClean="0"/>
              <a:pPr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09AB-2363-E749-A904-2C531265188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7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1915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3828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5744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7654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9567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1485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3397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5309" algn="l" defTabSz="5019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666" y="2343471"/>
            <a:ext cx="8541544" cy="1617028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331" y="4274820"/>
            <a:ext cx="7034213" cy="19278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3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7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Image 7" descr="MUON-SlideGraph-LogoBkgnd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7569"/>
            <a:ext cx="10048875" cy="5655056"/>
          </a:xfrm>
          <a:prstGeom prst="rect">
            <a:avLst/>
          </a:prstGeom>
        </p:spPr>
      </p:pic>
      <p:pic>
        <p:nvPicPr>
          <p:cNvPr id="9" name="Image 85" descr="MCC-inernational-finalV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722" y="0"/>
            <a:ext cx="1242153" cy="1243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434" y="302102"/>
            <a:ext cx="2260997" cy="6436678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445" y="302102"/>
            <a:ext cx="6615509" cy="6436678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07332" y="7058346"/>
            <a:ext cx="6950472" cy="401638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latin typeface="Arial Narrow"/>
                <a:cs typeface="Arial Narrow"/>
              </a:defRPr>
            </a:lvl1pPr>
          </a:lstStyle>
          <a:p>
            <a:r>
              <a:rPr lang="fr-FR"/>
              <a:t>Muon Beams Panel, September 30, 2021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5300" y="7192810"/>
            <a:ext cx="502443" cy="401638"/>
          </a:xfrm>
          <a:prstGeom prst="rect">
            <a:avLst/>
          </a:prstGeom>
        </p:spPr>
        <p:txBody>
          <a:bodyPr vert="horz" lIns="100381" tIns="50191" rIns="100381" bIns="50191" rtlCol="0" anchor="ctr"/>
          <a:lstStyle>
            <a:lvl1pPr algn="r">
              <a:defRPr sz="13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423590" y="302684"/>
            <a:ext cx="7452916" cy="12573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15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02443" y="1871997"/>
            <a:ext cx="9127728" cy="5186363"/>
          </a:xfrm>
          <a:prstGeom prst="rect">
            <a:avLst/>
          </a:prstGeom>
        </p:spPr>
        <p:txBody>
          <a:bodyPr lIns="100381" tIns="50191" rIns="100381" bIns="5019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07332" y="7058346"/>
            <a:ext cx="6950472" cy="401638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latin typeface="Arial Narrow"/>
                <a:cs typeface="Arial Narrow"/>
              </a:defRPr>
            </a:lvl1pPr>
          </a:lstStyle>
          <a:p>
            <a:r>
              <a:rPr lang="fr-FR"/>
              <a:t>Muon Beams Panel, September 30, 2021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5300" y="7192810"/>
            <a:ext cx="502443" cy="401638"/>
          </a:xfrm>
          <a:prstGeom prst="rect">
            <a:avLst/>
          </a:prstGeom>
        </p:spPr>
        <p:txBody>
          <a:bodyPr vert="horz" lIns="100381" tIns="50191" rIns="100381" bIns="50191" rtlCol="0" anchor="ctr"/>
          <a:lstStyle>
            <a:lvl1pPr algn="r">
              <a:defRPr sz="13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23590" y="302684"/>
            <a:ext cx="7452916" cy="12573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2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502445" y="1871980"/>
            <a:ext cx="9043988" cy="5140960"/>
          </a:xfrm>
          <a:prstGeom prst="rect">
            <a:avLst/>
          </a:prstGeom>
        </p:spPr>
        <p:txBody>
          <a:bodyPr vert="horz" lIns="100381" tIns="50191" rIns="100381" bIns="50191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07332" y="7058346"/>
            <a:ext cx="6950472" cy="401638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latin typeface="Arial Narrow"/>
                <a:cs typeface="Arial Narrow"/>
              </a:defRPr>
            </a:lvl1pPr>
          </a:lstStyle>
          <a:p>
            <a:r>
              <a:rPr lang="fr-FR"/>
              <a:t>Muon Beams Panel, September 30, 2021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5300" y="7192810"/>
            <a:ext cx="502443" cy="401638"/>
          </a:xfrm>
          <a:prstGeom prst="rect">
            <a:avLst/>
          </a:prstGeom>
        </p:spPr>
        <p:txBody>
          <a:bodyPr vert="horz" lIns="100381" tIns="50191" rIns="100381" bIns="50191" rtlCol="0" anchor="ctr"/>
          <a:lstStyle>
            <a:lvl1pPr algn="r">
              <a:defRPr sz="13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23590" y="302684"/>
            <a:ext cx="7452916" cy="12573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71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423590" y="302684"/>
            <a:ext cx="7452916" cy="125730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502448" y="1871997"/>
            <a:ext cx="4103291" cy="4805681"/>
          </a:xfrm>
          <a:prstGeom prst="rect">
            <a:avLst/>
          </a:prstGeom>
        </p:spPr>
        <p:txBody>
          <a:bodyPr vert="horz" lIns="100381" tIns="50191" rIns="100381" bIns="50191"/>
          <a:lstStyle/>
          <a:p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773215" y="1871980"/>
            <a:ext cx="4856956" cy="4805680"/>
          </a:xfrm>
          <a:prstGeom prst="rect">
            <a:avLst/>
          </a:prstGeom>
        </p:spPr>
        <p:txBody>
          <a:bodyPr vert="horz" lIns="100381" tIns="50191" rIns="100381" bIns="5019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07332" y="7058346"/>
            <a:ext cx="6950472" cy="401638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latin typeface="Arial Narrow"/>
                <a:cs typeface="Arial Narrow"/>
              </a:defRPr>
            </a:lvl1pPr>
          </a:lstStyle>
          <a:p>
            <a:r>
              <a:rPr lang="fr-FR"/>
              <a:t>Muon Beams Panel, September 30, 2021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25300" y="7192810"/>
            <a:ext cx="502443" cy="401638"/>
          </a:xfrm>
          <a:prstGeom prst="rect">
            <a:avLst/>
          </a:prstGeom>
        </p:spPr>
        <p:txBody>
          <a:bodyPr vert="horz" lIns="100381" tIns="50191" rIns="100381" bIns="50191" rtlCol="0" anchor="ctr"/>
          <a:lstStyle>
            <a:lvl1pPr algn="r">
              <a:defRPr sz="13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16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MUON-Slide-graphBase-pagebotto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01181"/>
            <a:ext cx="10034919" cy="642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00" y="0"/>
            <a:ext cx="9043988" cy="985421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45" y="1127464"/>
            <a:ext cx="9043988" cy="5611331"/>
          </a:xfrm>
        </p:spPr>
        <p:txBody>
          <a:bodyPr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4859" y="7219015"/>
            <a:ext cx="446616" cy="282893"/>
          </a:xfrm>
        </p:spPr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92" y="4847606"/>
            <a:ext cx="8541544" cy="14982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92" y="3197389"/>
            <a:ext cx="8541544" cy="165020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38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5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7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95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14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3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5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446" y="1760236"/>
            <a:ext cx="4438253" cy="497855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178" y="1760236"/>
            <a:ext cx="4438253" cy="497855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444" y="1688626"/>
            <a:ext cx="4439998" cy="70373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915" indent="0">
              <a:buNone/>
              <a:defRPr sz="2200" b="1"/>
            </a:lvl2pPr>
            <a:lvl3pPr marL="1003828" indent="0">
              <a:buNone/>
              <a:defRPr sz="2000" b="1"/>
            </a:lvl3pPr>
            <a:lvl4pPr marL="1505744" indent="0">
              <a:buNone/>
              <a:defRPr sz="1800" b="1"/>
            </a:lvl4pPr>
            <a:lvl5pPr marL="2007654" indent="0">
              <a:buNone/>
              <a:defRPr sz="1800" b="1"/>
            </a:lvl5pPr>
            <a:lvl6pPr marL="2509567" indent="0">
              <a:buNone/>
              <a:defRPr sz="1800" b="1"/>
            </a:lvl6pPr>
            <a:lvl7pPr marL="3011485" indent="0">
              <a:buNone/>
              <a:defRPr sz="1800" b="1"/>
            </a:lvl7pPr>
            <a:lvl8pPr marL="3513397" indent="0">
              <a:buNone/>
              <a:defRPr sz="1800" b="1"/>
            </a:lvl8pPr>
            <a:lvl9pPr marL="4015309" indent="0">
              <a:buNone/>
              <a:defRPr sz="18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44" y="2392369"/>
            <a:ext cx="4439998" cy="43464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4689" y="1688626"/>
            <a:ext cx="4441743" cy="70373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1915" indent="0">
              <a:buNone/>
              <a:defRPr sz="2200" b="1"/>
            </a:lvl2pPr>
            <a:lvl3pPr marL="1003828" indent="0">
              <a:buNone/>
              <a:defRPr sz="2000" b="1"/>
            </a:lvl3pPr>
            <a:lvl4pPr marL="1505744" indent="0">
              <a:buNone/>
              <a:defRPr sz="1800" b="1"/>
            </a:lvl4pPr>
            <a:lvl5pPr marL="2007654" indent="0">
              <a:buNone/>
              <a:defRPr sz="1800" b="1"/>
            </a:lvl5pPr>
            <a:lvl6pPr marL="2509567" indent="0">
              <a:buNone/>
              <a:defRPr sz="1800" b="1"/>
            </a:lvl6pPr>
            <a:lvl7pPr marL="3011485" indent="0">
              <a:buNone/>
              <a:defRPr sz="1800" b="1"/>
            </a:lvl7pPr>
            <a:lvl8pPr marL="3513397" indent="0">
              <a:buNone/>
              <a:defRPr sz="1800" b="1"/>
            </a:lvl8pPr>
            <a:lvl9pPr marL="4015309" indent="0">
              <a:buNone/>
              <a:defRPr sz="18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4689" y="2392369"/>
            <a:ext cx="4441743" cy="434641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5" y="300355"/>
            <a:ext cx="3306010" cy="12782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832" y="300360"/>
            <a:ext cx="5617600" cy="643842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445" y="1578626"/>
            <a:ext cx="3306010" cy="5160169"/>
          </a:xfrm>
        </p:spPr>
        <p:txBody>
          <a:bodyPr/>
          <a:lstStyle>
            <a:lvl1pPr marL="0" indent="0">
              <a:buNone/>
              <a:defRPr sz="1500"/>
            </a:lvl1pPr>
            <a:lvl2pPr marL="501915" indent="0">
              <a:buNone/>
              <a:defRPr sz="1300"/>
            </a:lvl2pPr>
            <a:lvl3pPr marL="1003828" indent="0">
              <a:buNone/>
              <a:defRPr sz="1100"/>
            </a:lvl3pPr>
            <a:lvl4pPr marL="1505744" indent="0">
              <a:buNone/>
              <a:defRPr sz="1000"/>
            </a:lvl4pPr>
            <a:lvl5pPr marL="2007654" indent="0">
              <a:buNone/>
              <a:defRPr sz="1000"/>
            </a:lvl5pPr>
            <a:lvl6pPr marL="2509567" indent="0">
              <a:buNone/>
              <a:defRPr sz="1000"/>
            </a:lvl6pPr>
            <a:lvl7pPr marL="3011485" indent="0">
              <a:buNone/>
              <a:defRPr sz="1000"/>
            </a:lvl7pPr>
            <a:lvl8pPr marL="3513397" indent="0">
              <a:buNone/>
              <a:defRPr sz="1000"/>
            </a:lvl8pPr>
            <a:lvl9pPr marL="4015309" indent="0">
              <a:buNone/>
              <a:defRPr sz="10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652" y="5280660"/>
            <a:ext cx="6029325" cy="62341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9652" y="674053"/>
            <a:ext cx="6029325" cy="4526280"/>
          </a:xfrm>
        </p:spPr>
        <p:txBody>
          <a:bodyPr/>
          <a:lstStyle>
            <a:lvl1pPr marL="0" indent="0">
              <a:buNone/>
              <a:defRPr sz="3500"/>
            </a:lvl1pPr>
            <a:lvl2pPr marL="501915" indent="0">
              <a:buNone/>
              <a:defRPr sz="3100"/>
            </a:lvl2pPr>
            <a:lvl3pPr marL="1003828" indent="0">
              <a:buNone/>
              <a:defRPr sz="2600"/>
            </a:lvl3pPr>
            <a:lvl4pPr marL="1505744" indent="0">
              <a:buNone/>
              <a:defRPr sz="2200"/>
            </a:lvl4pPr>
            <a:lvl5pPr marL="2007654" indent="0">
              <a:buNone/>
              <a:defRPr sz="2200"/>
            </a:lvl5pPr>
            <a:lvl6pPr marL="2509567" indent="0">
              <a:buNone/>
              <a:defRPr sz="2200"/>
            </a:lvl6pPr>
            <a:lvl7pPr marL="3011485" indent="0">
              <a:buNone/>
              <a:defRPr sz="2200"/>
            </a:lvl7pPr>
            <a:lvl8pPr marL="3513397" indent="0">
              <a:buNone/>
              <a:defRPr sz="2200"/>
            </a:lvl8pPr>
            <a:lvl9pPr marL="401530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9652" y="5904072"/>
            <a:ext cx="6029325" cy="885348"/>
          </a:xfrm>
        </p:spPr>
        <p:txBody>
          <a:bodyPr/>
          <a:lstStyle>
            <a:lvl1pPr marL="0" indent="0">
              <a:buNone/>
              <a:defRPr sz="1500"/>
            </a:lvl1pPr>
            <a:lvl2pPr marL="501915" indent="0">
              <a:buNone/>
              <a:defRPr sz="1300"/>
            </a:lvl2pPr>
            <a:lvl3pPr marL="1003828" indent="0">
              <a:buNone/>
              <a:defRPr sz="1100"/>
            </a:lvl3pPr>
            <a:lvl4pPr marL="1505744" indent="0">
              <a:buNone/>
              <a:defRPr sz="1000"/>
            </a:lvl4pPr>
            <a:lvl5pPr marL="2007654" indent="0">
              <a:buNone/>
              <a:defRPr sz="1000"/>
            </a:lvl5pPr>
            <a:lvl6pPr marL="2509567" indent="0">
              <a:buNone/>
              <a:defRPr sz="1000"/>
            </a:lvl6pPr>
            <a:lvl7pPr marL="3011485" indent="0">
              <a:buNone/>
              <a:defRPr sz="1000"/>
            </a:lvl7pPr>
            <a:lvl8pPr marL="3513397" indent="0">
              <a:buNone/>
              <a:defRPr sz="1000"/>
            </a:lvl8pPr>
            <a:lvl9pPr marL="4015309" indent="0">
              <a:buNone/>
              <a:defRPr sz="10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7306311"/>
            <a:ext cx="1549202" cy="293370"/>
          </a:xfrm>
          <a:prstGeom prst="rect">
            <a:avLst/>
          </a:prstGeom>
        </p:spPr>
        <p:txBody>
          <a:bodyPr/>
          <a:lstStyle/>
          <a:p>
            <a:r>
              <a:rPr lang="de-CH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116" y="7316804"/>
            <a:ext cx="5108178" cy="2828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Muon Beams Panel, September 30,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445" y="302103"/>
            <a:ext cx="9043988" cy="1257300"/>
          </a:xfrm>
          <a:prstGeom prst="rect">
            <a:avLst/>
          </a:prstGeom>
        </p:spPr>
        <p:txBody>
          <a:bodyPr vert="horz" lIns="100381" tIns="50191" rIns="100381" bIns="50191" rtlCol="0" anchor="ctr">
            <a:norm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445" y="1760236"/>
            <a:ext cx="9043988" cy="4978559"/>
          </a:xfrm>
          <a:prstGeom prst="rect">
            <a:avLst/>
          </a:prstGeom>
        </p:spPr>
        <p:txBody>
          <a:bodyPr vert="horz" lIns="100381" tIns="50191" rIns="100381" bIns="50191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9816" y="7306327"/>
            <a:ext cx="446616" cy="282893"/>
          </a:xfrm>
          <a:prstGeom prst="rect">
            <a:avLst/>
          </a:prstGeom>
        </p:spPr>
        <p:txBody>
          <a:bodyPr vert="horz" lIns="100381" tIns="50191" rIns="100381" bIns="50191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3478A56A-6164-B14D-A8F7-980D09C4DD92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Image 85" descr="MCC-inernational-finalV0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817" y="1"/>
            <a:ext cx="949062" cy="949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50191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435" indent="-376435" algn="l" defTabSz="501915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610" indent="-313697" algn="l" defTabSz="501915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782" indent="-250955" algn="l" defTabSz="50191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699" indent="-250955" algn="l" defTabSz="50191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8613" indent="-250955" algn="l" defTabSz="50191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518" indent="-250955" algn="l" defTabSz="5019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441" indent="-250955" algn="l" defTabSz="5019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4352" indent="-250955" algn="l" defTabSz="5019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6261" indent="-250955" algn="l" defTabSz="5019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915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828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744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654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567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485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3397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5309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901181"/>
            <a:ext cx="10048875" cy="745067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03" y="195581"/>
            <a:ext cx="1114123" cy="14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defTabSz="501915" rtl="0" eaLnBrk="1" latinLnBrk="0" hangingPunct="1">
        <a:spcBef>
          <a:spcPct val="0"/>
        </a:spcBef>
        <a:buNone/>
        <a:defRPr sz="31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76435" indent="-376435" algn="l" defTabSz="50191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1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815610" indent="-313697" algn="l" defTabSz="50191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254782" indent="-250955" algn="l" defTabSz="50191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2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756699" indent="-250955" algn="l" defTabSz="50191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2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258613" indent="-250955" algn="l" defTabSz="501915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2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760518" indent="-250955" algn="l" defTabSz="5019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441" indent="-250955" algn="l" defTabSz="5019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4352" indent="-250955" algn="l" defTabSz="5019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6261" indent="-250955" algn="l" defTabSz="50191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915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828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744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654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567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485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3397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5309" algn="l" defTabSz="501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3" y="0"/>
            <a:ext cx="9043988" cy="571483"/>
          </a:xfrm>
        </p:spPr>
        <p:txBody>
          <a:bodyPr>
            <a:noAutofit/>
          </a:bodyPr>
          <a:lstStyle/>
          <a:p>
            <a:r>
              <a:rPr lang="en-US" sz="3500" dirty="0"/>
              <a:t>Magnet Demands</a:t>
            </a:r>
          </a:p>
        </p:txBody>
      </p:sp>
      <p:pic>
        <p:nvPicPr>
          <p:cNvPr id="4" name="Picture 3" descr="p4.tiff"/>
          <p:cNvPicPr>
            <a:picLocks noChangeAspect="1"/>
          </p:cNvPicPr>
          <p:nvPr/>
        </p:nvPicPr>
        <p:blipFill>
          <a:blip r:embed="rId2"/>
          <a:srcRect b="50107"/>
          <a:stretch>
            <a:fillRect/>
          </a:stretch>
        </p:blipFill>
        <p:spPr>
          <a:xfrm>
            <a:off x="-5614" y="2871125"/>
            <a:ext cx="10048875" cy="248568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1" name="Picture 20" descr="Screen Shot 2013-06-23 at 12.56.39 PM.png">
            <a:extLst>
              <a:ext uri="{FF2B5EF4-FFF2-40B4-BE49-F238E27FC236}">
                <a16:creationId xmlns:a16="http://schemas.microsoft.com/office/drawing/2014/main" id="{9D98311E-CB4A-5A4C-8EC1-3D06DBB47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" y="520621"/>
            <a:ext cx="3486252" cy="2350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915EDD-2AF8-1143-B6A9-83AA571C50B1}"/>
              </a:ext>
            </a:extLst>
          </p:cNvPr>
          <p:cNvSpPr txBox="1"/>
          <p:nvPr/>
        </p:nvSpPr>
        <p:spPr>
          <a:xfrm>
            <a:off x="252071" y="578638"/>
            <a:ext cx="1718676" cy="430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98" dirty="0">
                <a:solidFill>
                  <a:schemeClr val="bg1"/>
                </a:solidFill>
              </a:rPr>
              <a:t>20 T, 150 mm</a:t>
            </a:r>
          </a:p>
        </p:txBody>
      </p:sp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9B1AC109-801C-A34A-8C0B-1550B42CC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881" y="651385"/>
            <a:ext cx="2560463" cy="1573771"/>
          </a:xfrm>
          <a:prstGeom prst="rect">
            <a:avLst/>
          </a:prstGeom>
        </p:spPr>
      </p:pic>
      <p:pic>
        <p:nvPicPr>
          <p:cNvPr id="11" name="Picture 10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44A636D-0BC7-8648-9A60-AE63E922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566" y="2177001"/>
            <a:ext cx="2679250" cy="694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EAC2C8-452E-2040-AA97-483AAC5E060E}"/>
              </a:ext>
            </a:extLst>
          </p:cNvPr>
          <p:cNvSpPr txBox="1"/>
          <p:nvPr/>
        </p:nvSpPr>
        <p:spPr>
          <a:xfrm>
            <a:off x="5761409" y="1435924"/>
            <a:ext cx="2037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</a:rPr>
              <a:t>±2 T, 400 Hz</a:t>
            </a:r>
          </a:p>
          <a:p>
            <a:r>
              <a:rPr lang="en-US" sz="2200" dirty="0">
                <a:solidFill>
                  <a:srgbClr val="002060"/>
                </a:solidFill>
              </a:rPr>
              <a:t>80 mm x 40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FFF4B9-3F12-924E-8655-CD9FE4116826}"/>
              </a:ext>
            </a:extLst>
          </p:cNvPr>
          <p:cNvSpPr txBox="1"/>
          <p:nvPr/>
        </p:nvSpPr>
        <p:spPr>
          <a:xfrm>
            <a:off x="3462543" y="1009205"/>
            <a:ext cx="2037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High-field and large aperture target solenoid with heavy shielding to withstand heat (100 kW/m) and radiation loads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54FC52-D1C9-424B-A547-412EE794B109}"/>
              </a:ext>
            </a:extLst>
          </p:cNvPr>
          <p:cNvSpPr txBox="1"/>
          <p:nvPr/>
        </p:nvSpPr>
        <p:spPr>
          <a:xfrm>
            <a:off x="8482288" y="1132316"/>
            <a:ext cx="147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Combination of DC SC magnets (10 T) and AC resistive magnets (± 2T)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99B539-8B3D-D142-AC99-2B10E68CF2C9}"/>
              </a:ext>
            </a:extLst>
          </p:cNvPr>
          <p:cNvSpPr txBox="1"/>
          <p:nvPr/>
        </p:nvSpPr>
        <p:spPr>
          <a:xfrm>
            <a:off x="5614" y="5472837"/>
            <a:ext cx="1867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Ultra-high-field solenoids (40…60 T) to achieve desired muon beam cooling</a:t>
            </a:r>
          </a:p>
        </p:txBody>
      </p:sp>
      <p:pic>
        <p:nvPicPr>
          <p:cNvPr id="26" name="Picture 25" descr="Screen Shot 2013-06-23 at 5.49.27 PM.png">
            <a:extLst>
              <a:ext uri="{FF2B5EF4-FFF2-40B4-BE49-F238E27FC236}">
                <a16:creationId xmlns:a16="http://schemas.microsoft.com/office/drawing/2014/main" id="{AB42B702-B6E3-E34D-997D-9C70198BAD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8"/>
          <a:stretch/>
        </p:blipFill>
        <p:spPr>
          <a:xfrm>
            <a:off x="8455860" y="5369366"/>
            <a:ext cx="1430651" cy="814416"/>
          </a:xfrm>
          <a:prstGeom prst="rect">
            <a:avLst/>
          </a:prstGeom>
        </p:spPr>
      </p:pic>
      <p:pic>
        <p:nvPicPr>
          <p:cNvPr id="27" name="Picture 26" descr="Screen Shot 2013-06-27 at 10.28.12 PM.png">
            <a:extLst>
              <a:ext uri="{FF2B5EF4-FFF2-40B4-BE49-F238E27FC236}">
                <a16:creationId xmlns:a16="http://schemas.microsoft.com/office/drawing/2014/main" id="{BCAEE7FC-80A9-504E-9C2A-B4848689C5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3"/>
          <a:stretch/>
        </p:blipFill>
        <p:spPr>
          <a:xfrm>
            <a:off x="8189910" y="6214740"/>
            <a:ext cx="1768391" cy="10039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811EFE1-1E16-C742-842D-FBA5CCC17408}"/>
              </a:ext>
            </a:extLst>
          </p:cNvPr>
          <p:cNvSpPr txBox="1"/>
          <p:nvPr/>
        </p:nvSpPr>
        <p:spPr>
          <a:xfrm>
            <a:off x="5368970" y="5472837"/>
            <a:ext cx="3113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Open midplane or large dipoles and quadrupoles in the range of 10…16 T, bore in excess of 150 mm to allow for shielding against heat (500 W/m) and radiation loads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524FE0-EDB4-5B49-8394-D9BE08FCE901}"/>
              </a:ext>
            </a:extLst>
          </p:cNvPr>
          <p:cNvSpPr txBox="1"/>
          <p:nvPr/>
        </p:nvSpPr>
        <p:spPr>
          <a:xfrm>
            <a:off x="8835195" y="5289183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10 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7649B2-B738-8944-90C2-205C7BB179F0}"/>
              </a:ext>
            </a:extLst>
          </p:cNvPr>
          <p:cNvSpPr txBox="1"/>
          <p:nvPr/>
        </p:nvSpPr>
        <p:spPr>
          <a:xfrm>
            <a:off x="9210441" y="6140401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16 T</a:t>
            </a:r>
          </a:p>
        </p:txBody>
      </p:sp>
      <p:pic>
        <p:nvPicPr>
          <p:cNvPr id="32" name="Picture 31" descr="Screen Shot 2013-06-23 at 6.22.12 PM.png">
            <a:extLst>
              <a:ext uri="{FF2B5EF4-FFF2-40B4-BE49-F238E27FC236}">
                <a16:creationId xmlns:a16="http://schemas.microsoft.com/office/drawing/2014/main" id="{36217BD9-A394-5043-AD85-82EF85CE8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14" y="5582961"/>
            <a:ext cx="3417686" cy="14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4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3" y="72149"/>
            <a:ext cx="9043988" cy="759997"/>
          </a:xfrm>
        </p:spPr>
        <p:txBody>
          <a:bodyPr>
            <a:normAutofit fontScale="90000"/>
          </a:bodyPr>
          <a:lstStyle/>
          <a:p>
            <a:r>
              <a:rPr lang="en-US" sz="4396" dirty="0"/>
              <a:t>Cooling solenoids</a:t>
            </a:r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28C14BB5-C3AA-6B4C-BDD7-9AE210D3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4859" y="7219015"/>
            <a:ext cx="446616" cy="282893"/>
          </a:xfrm>
        </p:spPr>
        <p:txBody>
          <a:bodyPr/>
          <a:lstStyle/>
          <a:p>
            <a:fld id="{3478A56A-6164-B14D-A8F7-980D09C4DD9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A version of Figure 3 with the results of the MAP design studies... |  Download Scientific Diagram">
            <a:extLst>
              <a:ext uri="{FF2B5EF4-FFF2-40B4-BE49-F238E27FC236}">
                <a16:creationId xmlns:a16="http://schemas.microsoft.com/office/drawing/2014/main" id="{45E4F4BC-1666-9C48-AEFD-74A64C3F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3" y="2705099"/>
            <a:ext cx="4493805" cy="27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6EDCE3-2939-0048-B25D-383C57B845C6}"/>
              </a:ext>
            </a:extLst>
          </p:cNvPr>
          <p:cNvSpPr txBox="1"/>
          <p:nvPr/>
        </p:nvSpPr>
        <p:spPr>
          <a:xfrm>
            <a:off x="1712835" y="995173"/>
            <a:ext cx="3158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field of 40 T (minimum), up to 60 T (target) is needed </a:t>
            </a:r>
            <a:r>
              <a:rPr lang="en-US" dirty="0"/>
              <a:t>to meet emittance specification at the end of the cooling stage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76130-9A42-EC4C-A53A-D8C349FECC02}"/>
              </a:ext>
            </a:extLst>
          </p:cNvPr>
          <p:cNvSpPr txBox="1"/>
          <p:nvPr/>
        </p:nvSpPr>
        <p:spPr>
          <a:xfrm rot="16200000">
            <a:off x="101659" y="1182758"/>
            <a:ext cx="252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30 T assumed in MAP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ACF13-55F4-A440-930D-BA47457CCAAF}"/>
              </a:ext>
            </a:extLst>
          </p:cNvPr>
          <p:cNvSpPr txBox="1"/>
          <p:nvPr/>
        </p:nvSpPr>
        <p:spPr>
          <a:xfrm rot="16200000">
            <a:off x="-58513" y="1498653"/>
            <a:ext cx="2012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40…60 T required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DA3FDA-DDA2-374D-8CE9-63E04061570C}"/>
              </a:ext>
            </a:extLst>
          </p:cNvPr>
          <p:cNvCxnSpPr>
            <a:cxnSpLocks/>
          </p:cNvCxnSpPr>
          <p:nvPr/>
        </p:nvCxnSpPr>
        <p:spPr>
          <a:xfrm>
            <a:off x="1131603" y="746245"/>
            <a:ext cx="10887" cy="2780450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98395D-B5D5-FA44-8C0D-224EBBFF5CEA}"/>
              </a:ext>
            </a:extLst>
          </p:cNvPr>
          <p:cNvCxnSpPr>
            <a:cxnSpLocks/>
          </p:cNvCxnSpPr>
          <p:nvPr/>
        </p:nvCxnSpPr>
        <p:spPr>
          <a:xfrm>
            <a:off x="1513378" y="183435"/>
            <a:ext cx="0" cy="3310065"/>
          </a:xfrm>
          <a:prstGeom prst="straightConnector1">
            <a:avLst/>
          </a:prstGeom>
          <a:ln>
            <a:solidFill>
              <a:srgbClr val="00B050"/>
            </a:solidFill>
            <a:tailEnd type="triangle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84BA94-52E7-DA42-8897-9799961169DC}"/>
              </a:ext>
            </a:extLst>
          </p:cNvPr>
          <p:cNvSpPr txBox="1"/>
          <p:nvPr/>
        </p:nvSpPr>
        <p:spPr>
          <a:xfrm>
            <a:off x="4974793" y="3283656"/>
            <a:ext cx="4908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Present </a:t>
            </a:r>
            <a:r>
              <a:rPr lang="en-US" dirty="0">
                <a:solidFill>
                  <a:srgbClr val="FF0000"/>
                </a:solidFill>
              </a:rPr>
              <a:t>state of the art is the 32T </a:t>
            </a:r>
            <a:r>
              <a:rPr lang="en-US" dirty="0"/>
              <a:t>all-SC solenoid in operation at NHMFL. </a:t>
            </a:r>
          </a:p>
          <a:p>
            <a:pPr algn="r"/>
            <a:endParaRPr lang="en-US" b="1" dirty="0">
              <a:solidFill>
                <a:srgbClr val="FF0000"/>
              </a:solidFill>
            </a:endParaRP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Novel technology is required </a:t>
            </a:r>
            <a:r>
              <a:rPr lang="en-US" sz="1400" dirty="0">
                <a:solidFill>
                  <a:srgbClr val="FF0000"/>
                </a:solidFill>
              </a:rPr>
              <a:t>(NI/PI)</a:t>
            </a:r>
            <a:r>
              <a:rPr lang="en-US" dirty="0">
                <a:solidFill>
                  <a:srgbClr val="FF0000"/>
                </a:solidFill>
              </a:rPr>
              <a:t> for compact, UHF solenoids operating without (or minimal) helium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26D500-A21B-3842-9D83-75C36D960C80}"/>
              </a:ext>
            </a:extLst>
          </p:cNvPr>
          <p:cNvSpPr txBox="1"/>
          <p:nvPr/>
        </p:nvSpPr>
        <p:spPr>
          <a:xfrm>
            <a:off x="33036" y="5278905"/>
            <a:ext cx="1363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D. </a:t>
            </a:r>
            <a:r>
              <a:rPr lang="en-US" sz="1400" dirty="0" err="1"/>
              <a:t>Neuffer</a:t>
            </a:r>
            <a:r>
              <a:rPr lang="en-US" sz="1400" dirty="0"/>
              <a:t>, et 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65052-6599-9DD3-5EF3-1CD920E2681F}"/>
              </a:ext>
            </a:extLst>
          </p:cNvPr>
          <p:cNvSpPr txBox="1"/>
          <p:nvPr/>
        </p:nvSpPr>
        <p:spPr>
          <a:xfrm>
            <a:off x="218826" y="5746558"/>
            <a:ext cx="9664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Solenoids for a muon collider need to be compact </a:t>
            </a:r>
            <a:r>
              <a:rPr lang="en-CH" sz="1600" dirty="0"/>
              <a:t>(reduce cost)</a:t>
            </a:r>
            <a:r>
              <a:rPr lang="en-CH" dirty="0"/>
              <a:t>, mechanically strong </a:t>
            </a:r>
            <a:r>
              <a:rPr lang="en-CH" sz="1600" dirty="0"/>
              <a:t>(withstand extraordinary e.m. forces) </a:t>
            </a:r>
            <a:r>
              <a:rPr lang="en-CH" dirty="0"/>
              <a:t>and well protected against quench </a:t>
            </a:r>
            <a:r>
              <a:rPr lang="en-CH" sz="1600" dirty="0"/>
              <a:t>(large stored energy)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Targeted R&amp;D is required to address these challenges</a:t>
            </a:r>
            <a:endParaRPr lang="en-CH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BFAA4F-FEA0-E996-1CA7-C13715BBBBA2}"/>
              </a:ext>
            </a:extLst>
          </p:cNvPr>
          <p:cNvGrpSpPr/>
          <p:nvPr/>
        </p:nvGrpSpPr>
        <p:grpSpPr>
          <a:xfrm>
            <a:off x="5366654" y="995173"/>
            <a:ext cx="4413439" cy="2188028"/>
            <a:chOff x="5366654" y="995173"/>
            <a:chExt cx="4413439" cy="2188028"/>
          </a:xfrm>
        </p:grpSpPr>
        <p:pic>
          <p:nvPicPr>
            <p:cNvPr id="7" name="Picture 4" descr="This Superconducting Magnet Has Shattered The Record For World&amp;#39;s Strongest">
              <a:extLst>
                <a:ext uri="{FF2B5EF4-FFF2-40B4-BE49-F238E27FC236}">
                  <a16:creationId xmlns:a16="http://schemas.microsoft.com/office/drawing/2014/main" id="{A5792EE3-D0F5-8937-7E6E-F499ED974E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11802"/>
            <a:stretch/>
          </p:blipFill>
          <p:spPr bwMode="auto">
            <a:xfrm>
              <a:off x="5366654" y="995173"/>
              <a:ext cx="4413439" cy="218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E230E8-7134-CB9C-130D-552A616F6D38}"/>
                </a:ext>
              </a:extLst>
            </p:cNvPr>
            <p:cNvSpPr txBox="1"/>
            <p:nvPr/>
          </p:nvSpPr>
          <p:spPr>
            <a:xfrm>
              <a:off x="5707311" y="2531893"/>
              <a:ext cx="4044317" cy="633379"/>
            </a:xfrm>
            <a:prstGeom prst="rect">
              <a:avLst/>
            </a:prstGeom>
            <a:solidFill>
              <a:schemeClr val="bg1">
                <a:lumMod val="50000"/>
                <a:alpha val="34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58" dirty="0">
                  <a:solidFill>
                    <a:schemeClr val="bg1"/>
                  </a:solidFill>
                </a:rPr>
                <a:t>HTS insert of NHMFL all SC 32 T </a:t>
              </a:r>
            </a:p>
            <a:p>
              <a:pPr algn="r"/>
              <a:r>
                <a:rPr lang="en-US" sz="1758" dirty="0">
                  <a:solidFill>
                    <a:schemeClr val="bg1"/>
                  </a:solidFill>
                </a:rPr>
                <a:t>32 T in 40 mm </a:t>
              </a:r>
              <a:r>
                <a:rPr lang="en-US" sz="1400" dirty="0">
                  <a:solidFill>
                    <a:schemeClr val="bg1"/>
                  </a:solidFill>
                </a:rPr>
                <a:t>(15 T LTS + 17 T HTS) </a:t>
              </a:r>
              <a:endParaRPr lang="en-US" sz="1758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9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00" y="0"/>
            <a:ext cx="9043988" cy="805005"/>
          </a:xfrm>
        </p:spPr>
        <p:txBody>
          <a:bodyPr>
            <a:normAutofit/>
          </a:bodyPr>
          <a:lstStyle/>
          <a:p>
            <a:r>
              <a:rPr lang="en-US" sz="4396" dirty="0"/>
              <a:t>Cooling solenoids R&amp;D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68E7-BAF5-245C-704B-C341FC29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conceptual design of UHF solenoids has started, exploring limits of performance (field and stress), operating efficiency (temperature), lean and compact designs (mass and cost)</a:t>
            </a:r>
          </a:p>
          <a:p>
            <a:r>
              <a:rPr lang="en-US" b="1" dirty="0"/>
              <a:t>We are defining a </a:t>
            </a:r>
            <a:r>
              <a:rPr lang="en-US" b="1" i="1" dirty="0">
                <a:solidFill>
                  <a:srgbClr val="C00000"/>
                </a:solidFill>
              </a:rPr>
              <a:t>Solenoid Coil Demonstrator </a:t>
            </a:r>
            <a:r>
              <a:rPr lang="en-US" b="1" dirty="0">
                <a:solidFill>
                  <a:srgbClr val="C00000"/>
                </a:solidFill>
              </a:rPr>
              <a:t>(SCD),</a:t>
            </a:r>
            <a:r>
              <a:rPr lang="en-US" b="1" dirty="0"/>
              <a:t> a representative test configuration (20 T, 50 mm, 500 MPa) to support the conceptual design with a strong experimental basis. This configuration could be a basis for collaborative work across laboratories</a:t>
            </a:r>
          </a:p>
          <a:p>
            <a:r>
              <a:rPr lang="en-US" dirty="0"/>
              <a:t>Some 10 SCD’s per year will be needed (manufacturing and testing). Each SCD requires approximately 150 m of 12 mm HTS tape</a:t>
            </a:r>
          </a:p>
          <a:p>
            <a:r>
              <a:rPr lang="en-US" b="1" dirty="0"/>
              <a:t>HTS tape, initially in the range of 1 to 1.5 km (12 mm) is the single most critical item to start manufacturing and experimental work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Define initial experimental needs by performing material characterization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Provide material for the manufacturing of the first SCD’s</a:t>
            </a:r>
            <a:endParaRPr lang="en-CH" b="1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28C14BB5-C3AA-6B4C-BDD7-9AE210D3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9F0EEA-CD8D-7C72-1E72-E906E8CF049E}"/>
              </a:ext>
            </a:extLst>
          </p:cNvPr>
          <p:cNvSpPr/>
          <p:nvPr/>
        </p:nvSpPr>
        <p:spPr>
          <a:xfrm rot="20288380">
            <a:off x="7763229" y="5112098"/>
            <a:ext cx="2200229" cy="1367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INFN-LASA engagement</a:t>
            </a:r>
          </a:p>
          <a:p>
            <a:pPr algn="ctr"/>
            <a:r>
              <a:rPr lang="en-US" b="1" dirty="0"/>
              <a:t>1-1.2 km of HTS tape for SCD</a:t>
            </a:r>
          </a:p>
        </p:txBody>
      </p:sp>
    </p:spTree>
    <p:extLst>
      <p:ext uri="{BB962C8B-B14F-4D97-AF65-F5344CB8AC3E}">
        <p14:creationId xmlns:p14="http://schemas.microsoft.com/office/powerpoint/2010/main" val="64414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7F580-D35F-A827-4A1C-1B895136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Programma</a:t>
            </a:r>
            <a:r>
              <a:rPr lang="en-US" dirty="0"/>
              <a:t>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7F68A-D449-415B-18CD-4483B13E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Partecipare</a:t>
            </a:r>
            <a:r>
              <a:rPr lang="en-US" dirty="0"/>
              <a:t> al design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bobine</a:t>
            </a:r>
            <a:r>
              <a:rPr lang="en-US" dirty="0"/>
              <a:t> </a:t>
            </a:r>
            <a:r>
              <a:rPr lang="en-US" dirty="0" err="1"/>
              <a:t>dimostratori</a:t>
            </a:r>
            <a:r>
              <a:rPr lang="en-US" dirty="0"/>
              <a:t> (SCD).</a:t>
            </a:r>
          </a:p>
          <a:p>
            <a:r>
              <a:rPr lang="en-US" dirty="0" err="1"/>
              <a:t>Prendere</a:t>
            </a:r>
            <a:r>
              <a:rPr lang="en-US" dirty="0"/>
              <a:t> la leadership </a:t>
            </a:r>
            <a:r>
              <a:rPr lang="en-US" dirty="0" err="1"/>
              <a:t>nel</a:t>
            </a:r>
            <a:r>
              <a:rPr lang="en-US" dirty="0"/>
              <a:t> procurement e </a:t>
            </a:r>
            <a:r>
              <a:rPr lang="en-US" dirty="0" err="1"/>
              <a:t>qualifica</a:t>
            </a:r>
            <a:r>
              <a:rPr lang="en-US" dirty="0"/>
              <a:t> dell’ HTS tape.</a:t>
            </a:r>
          </a:p>
          <a:p>
            <a:r>
              <a:rPr lang="en-US" dirty="0" err="1"/>
              <a:t>Contribuire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costruzione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prima </a:t>
            </a:r>
            <a:r>
              <a:rPr lang="en-US" dirty="0" err="1"/>
              <a:t>bobina</a:t>
            </a:r>
            <a:r>
              <a:rPr lang="en-US" dirty="0"/>
              <a:t> (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svolta</a:t>
            </a:r>
            <a:r>
              <a:rPr lang="en-US" dirty="0"/>
              <a:t> al </a:t>
            </a:r>
            <a:r>
              <a:rPr lang="en-US" dirty="0" err="1"/>
              <a:t>cern</a:t>
            </a:r>
            <a:r>
              <a:rPr lang="en-US" dirty="0"/>
              <a:t>)</a:t>
            </a:r>
          </a:p>
          <a:p>
            <a:r>
              <a:rPr lang="en-US" dirty="0" err="1"/>
              <a:t>Collaborazione</a:t>
            </a:r>
            <a:r>
              <a:rPr lang="en-US" dirty="0"/>
              <a:t>: CERN, INFN, Univ di Twente (NL), Univ. di Ginevra, KIT, CE </a:t>
            </a:r>
            <a:r>
              <a:rPr lang="en-US" dirty="0" err="1"/>
              <a:t>ecc</a:t>
            </a:r>
            <a:r>
              <a:rPr lang="en-US" dirty="0"/>
              <a:t>…</a:t>
            </a:r>
          </a:p>
          <a:p>
            <a:r>
              <a:rPr lang="en-US" dirty="0"/>
              <a:t>Il </a:t>
            </a:r>
            <a:r>
              <a:rPr lang="en-US" dirty="0" err="1"/>
              <a:t>costo</a:t>
            </a:r>
            <a:r>
              <a:rPr lang="en-US" dirty="0"/>
              <a:t> è </a:t>
            </a:r>
            <a:r>
              <a:rPr lang="en-US" dirty="0" err="1"/>
              <a:t>valutato</a:t>
            </a:r>
            <a:r>
              <a:rPr lang="en-US" dirty="0"/>
              <a:t> in ca 120 k€ per 1 km di tape (+ IVA) </a:t>
            </a:r>
            <a:r>
              <a:rPr lang="en-US" dirty="0">
                <a:sym typeface="Wingdings" panose="05000000000000000000" pitchFamily="2" charset="2"/>
              </a:rPr>
              <a:t> ca. 150 k€ </a:t>
            </a:r>
            <a:r>
              <a:rPr lang="en-US" dirty="0" err="1">
                <a:sym typeface="Wingdings" panose="05000000000000000000" pitchFamily="2" charset="2"/>
              </a:rPr>
              <a:t>vedasi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lettera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allegata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48521-393E-AA62-1BC9-AD80261B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1DF22-4182-7B42-98E0-29350F9E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RF </a:t>
            </a:r>
            <a:r>
              <a:rPr lang="it-IT" sz="4400" dirty="0" err="1"/>
              <a:t>cavities</a:t>
            </a:r>
            <a:r>
              <a:rPr lang="it-IT" sz="4400" dirty="0"/>
              <a:t> in the </a:t>
            </a:r>
            <a:r>
              <a:rPr lang="it-IT" sz="4400" dirty="0" err="1"/>
              <a:t>Cooling</a:t>
            </a:r>
            <a:r>
              <a:rPr lang="it-IT" sz="4400" dirty="0"/>
              <a:t> Channel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B81C3-D492-9240-A323-B16357CF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800" dirty="0" err="1"/>
              <a:t>Operational</a:t>
            </a:r>
            <a:r>
              <a:rPr lang="it-IT" sz="2800" dirty="0"/>
              <a:t> </a:t>
            </a:r>
            <a:r>
              <a:rPr lang="it-IT" sz="2800" dirty="0" err="1"/>
              <a:t>experience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well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numerical</a:t>
            </a:r>
            <a:r>
              <a:rPr lang="it-IT" sz="2800" dirty="0"/>
              <a:t> </a:t>
            </a:r>
            <a:r>
              <a:rPr lang="it-IT" sz="2800" dirty="0" err="1"/>
              <a:t>studies</a:t>
            </a:r>
            <a:r>
              <a:rPr lang="it-IT" sz="2800" dirty="0"/>
              <a:t> </a:t>
            </a:r>
            <a:r>
              <a:rPr lang="it-IT" sz="2800" dirty="0" err="1"/>
              <a:t>suggest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the performance of a </a:t>
            </a:r>
            <a:r>
              <a:rPr lang="it-IT" sz="2800" dirty="0" err="1"/>
              <a:t>normal</a:t>
            </a:r>
            <a:r>
              <a:rPr lang="it-IT" sz="2800" dirty="0"/>
              <a:t> </a:t>
            </a:r>
            <a:r>
              <a:rPr lang="it-IT" sz="2800" dirty="0" err="1"/>
              <a:t>conducting</a:t>
            </a:r>
            <a:r>
              <a:rPr lang="it-IT" sz="2800" dirty="0"/>
              <a:t> </a:t>
            </a:r>
            <a:r>
              <a:rPr lang="it-IT" sz="2800" dirty="0" err="1"/>
              <a:t>cavity</a:t>
            </a:r>
            <a:r>
              <a:rPr lang="it-IT" sz="2800" dirty="0"/>
              <a:t> </a:t>
            </a:r>
            <a:r>
              <a:rPr lang="it-IT" sz="2800" dirty="0" err="1"/>
              <a:t>may</a:t>
            </a:r>
            <a:r>
              <a:rPr lang="it-IT" sz="2800" dirty="0"/>
              <a:t> </a:t>
            </a:r>
            <a:r>
              <a:rPr lang="it-IT" sz="2800" dirty="0" err="1"/>
              <a:t>degrade</a:t>
            </a:r>
            <a:r>
              <a:rPr lang="it-IT" sz="2800" dirty="0"/>
              <a:t> </a:t>
            </a:r>
            <a:r>
              <a:rPr lang="it-IT" sz="2800" dirty="0" err="1"/>
              <a:t>when</a:t>
            </a:r>
            <a:r>
              <a:rPr lang="it-IT" sz="2800" dirty="0"/>
              <a:t> the </a:t>
            </a:r>
            <a:r>
              <a:rPr lang="it-IT" sz="2800" dirty="0" err="1"/>
              <a:t>cavity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operated</a:t>
            </a:r>
            <a:r>
              <a:rPr lang="it-IT" sz="2800" dirty="0"/>
              <a:t> in strong </a:t>
            </a:r>
            <a:r>
              <a:rPr lang="it-IT" sz="2800" dirty="0" err="1"/>
              <a:t>magnetic</a:t>
            </a:r>
            <a:r>
              <a:rPr lang="it-IT" sz="2800" dirty="0"/>
              <a:t> </a:t>
            </a:r>
            <a:r>
              <a:rPr lang="it-IT" sz="2800" dirty="0" err="1"/>
              <a:t>fields</a:t>
            </a:r>
            <a:r>
              <a:rPr lang="it-IT" sz="2800" dirty="0"/>
              <a:t>. </a:t>
            </a:r>
          </a:p>
          <a:p>
            <a:pPr marL="0" indent="0">
              <a:buNone/>
            </a:pPr>
            <a:r>
              <a:rPr lang="it-IT" sz="2800" dirty="0"/>
              <a:t>The </a:t>
            </a:r>
            <a:r>
              <a:rPr lang="it-IT" sz="2800" dirty="0" err="1"/>
              <a:t>magnetic</a:t>
            </a:r>
            <a:r>
              <a:rPr lang="it-IT" sz="2800" dirty="0"/>
              <a:t> </a:t>
            </a:r>
            <a:r>
              <a:rPr lang="it-IT" sz="2800" dirty="0" err="1"/>
              <a:t>fields</a:t>
            </a:r>
            <a:r>
              <a:rPr lang="it-IT" sz="2800" dirty="0"/>
              <a:t> cause </a:t>
            </a:r>
            <a:r>
              <a:rPr lang="it-IT" sz="2800" dirty="0" err="1"/>
              <a:t>rf</a:t>
            </a:r>
            <a:r>
              <a:rPr lang="it-IT" sz="2800" dirty="0"/>
              <a:t> </a:t>
            </a:r>
            <a:r>
              <a:rPr lang="it-IT" sz="2800" dirty="0" err="1"/>
              <a:t>cavity</a:t>
            </a:r>
            <a:r>
              <a:rPr lang="it-IT" sz="2800" dirty="0"/>
              <a:t> breakdown </a:t>
            </a:r>
            <a:r>
              <a:rPr lang="it-IT" sz="2800" dirty="0" err="1"/>
              <a:t>at</a:t>
            </a:r>
            <a:r>
              <a:rPr lang="it-IT" sz="2800" dirty="0"/>
              <a:t> high </a:t>
            </a:r>
            <a:r>
              <a:rPr lang="it-IT" sz="2800" dirty="0" err="1"/>
              <a:t>gradients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aspect</a:t>
            </a:r>
            <a:r>
              <a:rPr lang="it-IT" sz="2800" dirty="0"/>
              <a:t> </a:t>
            </a:r>
            <a:r>
              <a:rPr lang="it-IT" sz="2800" dirty="0" err="1"/>
              <a:t>represents</a:t>
            </a:r>
            <a:r>
              <a:rPr lang="it-IT" sz="2800" dirty="0"/>
              <a:t> </a:t>
            </a:r>
            <a:r>
              <a:rPr lang="it-IT" sz="2800" dirty="0" err="1"/>
              <a:t>one</a:t>
            </a:r>
            <a:r>
              <a:rPr lang="it-IT" sz="2800" dirty="0"/>
              <a:t> of the more </a:t>
            </a:r>
            <a:r>
              <a:rPr lang="it-IT" sz="2800" dirty="0" err="1"/>
              <a:t>relevant</a:t>
            </a:r>
            <a:r>
              <a:rPr lang="it-IT" sz="2800" dirty="0"/>
              <a:t> </a:t>
            </a:r>
            <a:r>
              <a:rPr lang="it-IT" sz="2800" dirty="0" err="1"/>
              <a:t>technical</a:t>
            </a:r>
            <a:r>
              <a:rPr lang="it-IT" sz="2800" dirty="0"/>
              <a:t> </a:t>
            </a:r>
            <a:r>
              <a:rPr lang="it-IT" sz="2800" dirty="0" err="1"/>
              <a:t>challenge</a:t>
            </a:r>
            <a:r>
              <a:rPr lang="it-IT" sz="2800" dirty="0"/>
              <a:t> for the design of a high-</a:t>
            </a:r>
            <a:r>
              <a:rPr lang="it-IT" sz="2800" dirty="0" err="1"/>
              <a:t>efficient</a:t>
            </a:r>
            <a:r>
              <a:rPr lang="it-IT" sz="2800" dirty="0"/>
              <a:t> </a:t>
            </a:r>
            <a:r>
              <a:rPr lang="it-IT" sz="2800" dirty="0" err="1"/>
              <a:t>ionization</a:t>
            </a:r>
            <a:r>
              <a:rPr lang="it-IT" sz="2800" dirty="0"/>
              <a:t> </a:t>
            </a:r>
            <a:r>
              <a:rPr lang="it-IT" sz="2800" dirty="0" err="1"/>
              <a:t>cooling</a:t>
            </a:r>
            <a:r>
              <a:rPr lang="it-IT" sz="2800" dirty="0"/>
              <a:t> </a:t>
            </a:r>
            <a:r>
              <a:rPr lang="it-IT" sz="2800" dirty="0" err="1"/>
              <a:t>channel</a:t>
            </a:r>
            <a:r>
              <a:rPr lang="it-IT" sz="2800" dirty="0"/>
              <a:t>.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For the </a:t>
            </a:r>
            <a:r>
              <a:rPr lang="it-IT" sz="2800" dirty="0" err="1"/>
              <a:t>past</a:t>
            </a:r>
            <a:r>
              <a:rPr lang="it-IT" sz="2800" dirty="0"/>
              <a:t> </a:t>
            </a:r>
            <a:r>
              <a:rPr lang="it-IT" sz="2800" dirty="0" err="1"/>
              <a:t>decades</a:t>
            </a:r>
            <a:r>
              <a:rPr lang="it-IT" sz="2800" dirty="0"/>
              <a:t>, R&amp;D </a:t>
            </a:r>
            <a:r>
              <a:rPr lang="it-IT" sz="2800" dirty="0" err="1"/>
              <a:t>efforts</a:t>
            </a:r>
            <a:r>
              <a:rPr lang="it-IT" sz="2800" dirty="0"/>
              <a:t> </a:t>
            </a:r>
            <a:r>
              <a:rPr lang="it-IT" sz="2800" dirty="0" err="1"/>
              <a:t>have</a:t>
            </a:r>
            <a:r>
              <a:rPr lang="it-IT" sz="2800" dirty="0"/>
              <a:t> </a:t>
            </a:r>
            <a:r>
              <a:rPr lang="it-IT" sz="2800" dirty="0" err="1"/>
              <a:t>been</a:t>
            </a:r>
            <a:r>
              <a:rPr lang="it-IT" sz="2800" dirty="0"/>
              <a:t> </a:t>
            </a:r>
            <a:r>
              <a:rPr lang="it-IT" sz="2800" dirty="0" err="1"/>
              <a:t>carried</a:t>
            </a:r>
            <a:r>
              <a:rPr lang="it-IT" sz="2800" dirty="0"/>
              <a:t> out to </a:t>
            </a:r>
            <a:r>
              <a:rPr lang="it-IT" sz="2800" dirty="0" err="1"/>
              <a:t>understand</a:t>
            </a:r>
            <a:r>
              <a:rPr lang="it-IT" sz="2800" dirty="0"/>
              <a:t> the breakdown </a:t>
            </a:r>
            <a:r>
              <a:rPr lang="it-IT" sz="2800" dirty="0" err="1"/>
              <a:t>mechanism</a:t>
            </a:r>
            <a:r>
              <a:rPr lang="it-IT" sz="2800" dirty="0"/>
              <a:t> in the </a:t>
            </a:r>
            <a:r>
              <a:rPr lang="it-IT" sz="2800" dirty="0" err="1"/>
              <a:t>presence</a:t>
            </a:r>
            <a:r>
              <a:rPr lang="it-IT" sz="2800" dirty="0"/>
              <a:t> of a</a:t>
            </a:r>
          </a:p>
          <a:p>
            <a:pPr marL="0" indent="0">
              <a:buNone/>
            </a:pPr>
            <a:r>
              <a:rPr lang="it-IT" sz="2800" dirty="0"/>
              <a:t>strong </a:t>
            </a:r>
            <a:r>
              <a:rPr lang="it-IT" sz="2800" dirty="0" err="1"/>
              <a:t>magnetic</a:t>
            </a:r>
            <a:r>
              <a:rPr lang="it-IT" sz="2800" dirty="0"/>
              <a:t> </a:t>
            </a:r>
            <a:r>
              <a:rPr lang="it-IT" sz="2800" dirty="0" err="1"/>
              <a:t>field</a:t>
            </a:r>
            <a:r>
              <a:rPr lang="it-IT" sz="2800" dirty="0"/>
              <a:t>. In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framework</a:t>
            </a:r>
            <a:r>
              <a:rPr lang="it-IT" sz="2800" dirty="0"/>
              <a:t> RF </a:t>
            </a:r>
            <a:r>
              <a:rPr lang="it-IT" sz="2800" dirty="0" err="1"/>
              <a:t>cavities</a:t>
            </a:r>
            <a:r>
              <a:rPr lang="it-IT" sz="2800" dirty="0"/>
              <a:t> </a:t>
            </a:r>
            <a:r>
              <a:rPr lang="it-IT" sz="2800" dirty="0" err="1"/>
              <a:t>has</a:t>
            </a:r>
            <a:r>
              <a:rPr lang="it-IT" sz="2800" dirty="0"/>
              <a:t> </a:t>
            </a:r>
            <a:r>
              <a:rPr lang="it-IT" sz="2800" dirty="0" err="1"/>
              <a:t>been</a:t>
            </a:r>
            <a:r>
              <a:rPr lang="it-IT" sz="2800" dirty="0"/>
              <a:t> </a:t>
            </a:r>
            <a:r>
              <a:rPr lang="it-IT" sz="2800" dirty="0" err="1"/>
              <a:t>designed</a:t>
            </a:r>
            <a:r>
              <a:rPr lang="it-IT" sz="2800" dirty="0"/>
              <a:t>, </a:t>
            </a:r>
            <a:r>
              <a:rPr lang="it-IT" sz="2800" dirty="0" err="1"/>
              <a:t>built</a:t>
            </a:r>
            <a:r>
              <a:rPr lang="it-IT" sz="2800" dirty="0"/>
              <a:t> and </a:t>
            </a:r>
            <a:r>
              <a:rPr lang="it-IT" sz="2800" dirty="0" err="1"/>
              <a:t>demonstrated</a:t>
            </a:r>
            <a:r>
              <a:rPr lang="it-IT" sz="2800" dirty="0"/>
              <a:t> </a:t>
            </a:r>
            <a:r>
              <a:rPr lang="it-IT" sz="2800" dirty="0" err="1"/>
              <a:t>stable</a:t>
            </a:r>
            <a:r>
              <a:rPr lang="it-IT" sz="2800" dirty="0"/>
              <a:t> </a:t>
            </a:r>
            <a:r>
              <a:rPr lang="it-IT" sz="2800" dirty="0" err="1"/>
              <a:t>operation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~10 MV/m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86E0FB-1AE0-8349-A1D4-1CC3C2D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1DF22-4182-7B42-98E0-29350F9E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RF </a:t>
            </a:r>
            <a:r>
              <a:rPr lang="it-IT" sz="4400" dirty="0" err="1"/>
              <a:t>cavities</a:t>
            </a:r>
            <a:r>
              <a:rPr lang="it-IT" sz="4400" dirty="0"/>
              <a:t> in the </a:t>
            </a:r>
            <a:r>
              <a:rPr lang="it-IT" sz="4400" dirty="0" err="1"/>
              <a:t>Cooling</a:t>
            </a:r>
            <a:r>
              <a:rPr lang="it-IT" sz="4400" dirty="0"/>
              <a:t> Channel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B81C3-D492-9240-A323-B16357CF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The </a:t>
            </a:r>
            <a:r>
              <a:rPr lang="it-IT" sz="2800" dirty="0" err="1"/>
              <a:t>experimental</a:t>
            </a:r>
            <a:r>
              <a:rPr lang="it-IT" sz="2800" dirty="0"/>
              <a:t> data </a:t>
            </a:r>
            <a:r>
              <a:rPr lang="it-IT" sz="2800" dirty="0" err="1"/>
              <a:t>available</a:t>
            </a:r>
            <a:r>
              <a:rPr lang="it-IT" sz="2800" dirty="0"/>
              <a:t> on the </a:t>
            </a:r>
            <a:r>
              <a:rPr lang="it-IT" sz="2800" dirty="0" err="1"/>
              <a:t>subject</a:t>
            </a:r>
            <a:r>
              <a:rPr lang="it-IT" sz="2800" dirty="0"/>
              <a:t> are </a:t>
            </a:r>
            <a:r>
              <a:rPr lang="it-IT" sz="2800" dirty="0" err="1"/>
              <a:t>related</a:t>
            </a:r>
            <a:r>
              <a:rPr lang="it-IT" sz="2800" dirty="0"/>
              <a:t> </a:t>
            </a:r>
            <a:r>
              <a:rPr lang="it-IT" sz="2800" dirty="0" err="1"/>
              <a:t>mainly</a:t>
            </a:r>
            <a:r>
              <a:rPr lang="it-IT" sz="2800" dirty="0"/>
              <a:t> to 201 MHz and 805 MHz </a:t>
            </a:r>
            <a:r>
              <a:rPr lang="it-IT" sz="2800" dirty="0" err="1"/>
              <a:t>cavities</a:t>
            </a:r>
            <a:r>
              <a:rPr lang="it-IT" sz="2800" dirty="0"/>
              <a:t> with </a:t>
            </a:r>
            <a:r>
              <a:rPr lang="it-IT" sz="2800" dirty="0" err="1"/>
              <a:t>different</a:t>
            </a:r>
            <a:r>
              <a:rPr lang="it-IT" sz="2800" dirty="0"/>
              <a:t> </a:t>
            </a:r>
            <a:r>
              <a:rPr lang="it-IT" sz="2800" dirty="0" err="1"/>
              <a:t>approaches</a:t>
            </a:r>
            <a:r>
              <a:rPr lang="it-IT" sz="2800" dirty="0"/>
              <a:t> </a:t>
            </a:r>
            <a:r>
              <a:rPr lang="it-IT" sz="2800" dirty="0" err="1"/>
              <a:t>involving</a:t>
            </a:r>
            <a:r>
              <a:rPr lang="it-IT" sz="2800" dirty="0"/>
              <a:t> the </a:t>
            </a:r>
            <a:r>
              <a:rPr lang="it-IT" sz="2800" dirty="0" err="1"/>
              <a:t>application</a:t>
            </a:r>
            <a:r>
              <a:rPr lang="it-IT" sz="2800" dirty="0"/>
              <a:t> of </a:t>
            </a:r>
            <a:r>
              <a:rPr lang="it-IT" sz="2800" dirty="0" err="1"/>
              <a:t>surface</a:t>
            </a:r>
            <a:r>
              <a:rPr lang="it-IT" sz="2800" dirty="0"/>
              <a:t> </a:t>
            </a:r>
            <a:r>
              <a:rPr lang="it-IT" sz="2800" dirty="0" err="1"/>
              <a:t>quality</a:t>
            </a:r>
            <a:r>
              <a:rPr lang="it-IT" sz="2800" dirty="0"/>
              <a:t> </a:t>
            </a:r>
            <a:r>
              <a:rPr lang="it-IT" sz="2800" dirty="0" err="1"/>
              <a:t>enhancements</a:t>
            </a:r>
            <a:r>
              <a:rPr lang="it-IT" sz="2800" dirty="0"/>
              <a:t> and </a:t>
            </a:r>
            <a:r>
              <a:rPr lang="it-IT" sz="2800" dirty="0" err="1"/>
              <a:t>low</a:t>
            </a:r>
            <a:r>
              <a:rPr lang="it-IT" sz="2800" dirty="0"/>
              <a:t> </a:t>
            </a:r>
            <a:r>
              <a:rPr lang="it-IT" sz="2800" dirty="0" err="1"/>
              <a:t>Z</a:t>
            </a:r>
            <a:r>
              <a:rPr lang="it-IT" sz="2800" dirty="0"/>
              <a:t> </a:t>
            </a:r>
            <a:r>
              <a:rPr lang="it-IT" sz="2800" dirty="0" err="1"/>
              <a:t>materials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The </a:t>
            </a:r>
            <a:r>
              <a:rPr lang="it-IT" sz="2800" dirty="0" err="1"/>
              <a:t>contribution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we</a:t>
            </a:r>
            <a:r>
              <a:rPr lang="it-IT" sz="2800" dirty="0"/>
              <a:t> </a:t>
            </a:r>
            <a:r>
              <a:rPr lang="it-IT" sz="2800" dirty="0" err="1"/>
              <a:t>will</a:t>
            </a:r>
            <a:r>
              <a:rPr lang="it-IT" sz="2800" dirty="0"/>
              <a:t> </a:t>
            </a:r>
            <a:r>
              <a:rPr lang="it-IT" sz="2800" dirty="0" err="1"/>
              <a:t>provide</a:t>
            </a:r>
            <a:r>
              <a:rPr lang="it-IT" sz="2800" dirty="0"/>
              <a:t> in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scheme</a:t>
            </a:r>
            <a:r>
              <a:rPr lang="it-IT" sz="2800" dirty="0"/>
              <a:t> </a:t>
            </a:r>
            <a:r>
              <a:rPr lang="it-IT" sz="2800" dirty="0" err="1"/>
              <a:t>may</a:t>
            </a:r>
            <a:r>
              <a:rPr lang="it-IT" sz="2800" dirty="0"/>
              <a:t> be </a:t>
            </a:r>
            <a:r>
              <a:rPr lang="it-IT" sz="2800" dirty="0" err="1"/>
              <a:t>summarized</a:t>
            </a:r>
            <a:r>
              <a:rPr lang="it-IT" sz="2800" dirty="0"/>
              <a:t> in the </a:t>
            </a:r>
            <a:r>
              <a:rPr lang="it-IT" sz="2800" dirty="0" err="1"/>
              <a:t>following</a:t>
            </a:r>
            <a:r>
              <a:rPr lang="it-IT" sz="2800" dirty="0"/>
              <a:t> </a:t>
            </a:r>
            <a:r>
              <a:rPr lang="it-IT" sz="2800" dirty="0" err="1"/>
              <a:t>issues</a:t>
            </a:r>
            <a:r>
              <a:rPr lang="it-IT" sz="2800" dirty="0"/>
              <a:t>: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Design the compact multiple-</a:t>
            </a:r>
            <a:r>
              <a:rPr lang="it-IT" sz="2800" dirty="0" err="1"/>
              <a:t>cavity</a:t>
            </a:r>
            <a:r>
              <a:rPr lang="it-IT" sz="2800" dirty="0"/>
              <a:t> </a:t>
            </a:r>
            <a:r>
              <a:rPr lang="it-IT" sz="2800" dirty="0" err="1"/>
              <a:t>module</a:t>
            </a:r>
            <a:r>
              <a:rPr lang="it-IT" sz="2800" dirty="0"/>
              <a:t>, with </a:t>
            </a:r>
            <a:r>
              <a:rPr lang="it-IT" sz="2800" dirty="0" err="1"/>
              <a:t>efficient</a:t>
            </a:r>
            <a:r>
              <a:rPr lang="it-IT" sz="2800" dirty="0"/>
              <a:t> </a:t>
            </a:r>
            <a:r>
              <a:rPr lang="it-IT" sz="2800" dirty="0" err="1"/>
              <a:t>frequency</a:t>
            </a:r>
            <a:r>
              <a:rPr lang="it-IT" sz="2800" dirty="0"/>
              <a:t> </a:t>
            </a:r>
            <a:r>
              <a:rPr lang="it-IT" sz="2800" dirty="0" err="1"/>
              <a:t>tuning</a:t>
            </a:r>
            <a:r>
              <a:rPr lang="it-IT" sz="2800" dirty="0"/>
              <a:t> and RF </a:t>
            </a:r>
            <a:r>
              <a:rPr lang="it-IT" sz="2800" dirty="0" err="1"/>
              <a:t>power</a:t>
            </a:r>
            <a:r>
              <a:rPr lang="it-IT" sz="2800" dirty="0"/>
              <a:t> </a:t>
            </a:r>
            <a:r>
              <a:rPr lang="it-IT" sz="2800" dirty="0" err="1"/>
              <a:t>feeding</a:t>
            </a:r>
            <a:r>
              <a:rPr lang="it-IT" sz="2800" dirty="0"/>
              <a:t> </a:t>
            </a:r>
            <a:r>
              <a:rPr lang="it-IT" sz="2800" dirty="0" err="1"/>
              <a:t>systems</a:t>
            </a:r>
            <a:r>
              <a:rPr lang="it-IT" sz="2800" dirty="0"/>
              <a:t>. In the </a:t>
            </a:r>
            <a:r>
              <a:rPr lang="it-IT" sz="2800" dirty="0" err="1"/>
              <a:t>cooling</a:t>
            </a:r>
            <a:r>
              <a:rPr lang="it-IT" sz="2800" dirty="0"/>
              <a:t> </a:t>
            </a:r>
            <a:r>
              <a:rPr lang="it-IT" sz="2800" dirty="0" err="1"/>
              <a:t>channel</a:t>
            </a:r>
            <a:r>
              <a:rPr lang="it-IT" sz="2800" dirty="0"/>
              <a:t>, the </a:t>
            </a:r>
            <a:r>
              <a:rPr lang="it-IT" sz="2800" dirty="0" err="1"/>
              <a:t>voltage</a:t>
            </a:r>
            <a:r>
              <a:rPr lang="it-IT" sz="2800" dirty="0"/>
              <a:t> in </a:t>
            </a:r>
            <a:r>
              <a:rPr lang="it-IT" sz="2800" dirty="0" err="1"/>
              <a:t>each</a:t>
            </a:r>
            <a:r>
              <a:rPr lang="it-IT" sz="2800" dirty="0"/>
              <a:t> </a:t>
            </a:r>
            <a:r>
              <a:rPr lang="it-IT" sz="2800" dirty="0" err="1"/>
              <a:t>segment</a:t>
            </a:r>
            <a:r>
              <a:rPr lang="it-IT" sz="2800" dirty="0"/>
              <a:t> </a:t>
            </a:r>
            <a:r>
              <a:rPr lang="it-IT" sz="2800" dirty="0" err="1"/>
              <a:t>requires</a:t>
            </a:r>
            <a:r>
              <a:rPr lang="it-IT" sz="2800" dirty="0"/>
              <a:t> multiple </a:t>
            </a:r>
            <a:r>
              <a:rPr lang="it-IT" sz="2800" dirty="0" err="1"/>
              <a:t>cavities</a:t>
            </a:r>
            <a:r>
              <a:rPr lang="it-IT" sz="2800" dirty="0"/>
              <a:t> or </a:t>
            </a:r>
            <a:r>
              <a:rPr lang="it-IT" sz="2800" dirty="0" err="1"/>
              <a:t>one</a:t>
            </a:r>
            <a:r>
              <a:rPr lang="it-IT" sz="2800" dirty="0"/>
              <a:t> LINAC with multiple </a:t>
            </a:r>
            <a:r>
              <a:rPr lang="it-IT" sz="2800" dirty="0" err="1"/>
              <a:t>cells</a:t>
            </a:r>
            <a:r>
              <a:rPr lang="it-IT" sz="2800" dirty="0"/>
              <a:t>. In </a:t>
            </a:r>
            <a:r>
              <a:rPr lang="it-IT" sz="2800" dirty="0" err="1"/>
              <a:t>order</a:t>
            </a:r>
            <a:r>
              <a:rPr lang="it-IT" sz="2800" dirty="0"/>
              <a:t> to </a:t>
            </a:r>
            <a:r>
              <a:rPr lang="it-IT" sz="2800" dirty="0" err="1"/>
              <a:t>have</a:t>
            </a:r>
            <a:r>
              <a:rPr lang="it-IT" sz="2800" dirty="0"/>
              <a:t> strong </a:t>
            </a:r>
            <a:r>
              <a:rPr lang="it-IT" sz="2800" dirty="0" err="1"/>
              <a:t>solenoid</a:t>
            </a:r>
            <a:r>
              <a:rPr lang="it-IT" sz="2800" dirty="0"/>
              <a:t> </a:t>
            </a:r>
            <a:r>
              <a:rPr lang="it-IT" sz="2800" dirty="0" err="1"/>
              <a:t>fields</a:t>
            </a:r>
            <a:r>
              <a:rPr lang="it-IT" sz="2800" dirty="0"/>
              <a:t>, the </a:t>
            </a:r>
            <a:r>
              <a:rPr lang="it-IT" sz="2800" dirty="0" err="1"/>
              <a:t>cavity</a:t>
            </a:r>
            <a:r>
              <a:rPr lang="it-IT" sz="2800" dirty="0"/>
              <a:t> design </a:t>
            </a:r>
            <a:r>
              <a:rPr lang="it-IT" sz="2800" dirty="0" err="1"/>
              <a:t>should</a:t>
            </a:r>
            <a:r>
              <a:rPr lang="it-IT" sz="2800" dirty="0"/>
              <a:t> be </a:t>
            </a:r>
            <a:r>
              <a:rPr lang="it-IT" sz="2800" dirty="0" err="1"/>
              <a:t>as</a:t>
            </a:r>
            <a:r>
              <a:rPr lang="it-IT" sz="2800" dirty="0"/>
              <a:t> compact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possible</a:t>
            </a:r>
            <a:r>
              <a:rPr lang="it-IT" sz="2800" dirty="0"/>
              <a:t> in the </a:t>
            </a:r>
            <a:r>
              <a:rPr lang="it-IT" sz="2800" dirty="0" err="1"/>
              <a:t>transverse</a:t>
            </a:r>
            <a:r>
              <a:rPr lang="it-IT" sz="2800" dirty="0"/>
              <a:t> </a:t>
            </a:r>
            <a:r>
              <a:rPr lang="it-IT" sz="2800" dirty="0" err="1"/>
              <a:t>direction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86E0FB-1AE0-8349-A1D4-1CC3C2D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1DF22-4182-7B42-98E0-29350F9E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RF </a:t>
            </a:r>
            <a:r>
              <a:rPr lang="it-IT" sz="4400" dirty="0" err="1"/>
              <a:t>cavities</a:t>
            </a:r>
            <a:r>
              <a:rPr lang="it-IT" sz="4400" dirty="0"/>
              <a:t> in the </a:t>
            </a:r>
            <a:r>
              <a:rPr lang="it-IT" sz="4400" dirty="0" err="1"/>
              <a:t>Cooling</a:t>
            </a:r>
            <a:r>
              <a:rPr lang="it-IT" sz="4400" dirty="0"/>
              <a:t> Channel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B81C3-D492-9240-A323-B16357CF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Study</a:t>
            </a:r>
            <a:r>
              <a:rPr lang="it-IT" sz="2800" dirty="0"/>
              <a:t> the </a:t>
            </a:r>
            <a:r>
              <a:rPr lang="it-IT" sz="2800" dirty="0" err="1"/>
              <a:t>possibilities</a:t>
            </a:r>
            <a:r>
              <a:rPr lang="it-IT" sz="2800" dirty="0"/>
              <a:t> </a:t>
            </a:r>
            <a:r>
              <a:rPr lang="it-IT" sz="2800" dirty="0" err="1"/>
              <a:t>offered</a:t>
            </a:r>
            <a:r>
              <a:rPr lang="it-IT" sz="2800" dirty="0"/>
              <a:t> by </a:t>
            </a:r>
            <a:r>
              <a:rPr lang="it-IT" sz="2800" dirty="0" err="1"/>
              <a:t>improved</a:t>
            </a:r>
            <a:r>
              <a:rPr lang="it-IT" sz="2800" dirty="0"/>
              <a:t> </a:t>
            </a:r>
            <a:r>
              <a:rPr lang="it-IT" sz="2800" dirty="0" err="1"/>
              <a:t>copper</a:t>
            </a:r>
            <a:r>
              <a:rPr lang="it-IT" sz="2800" dirty="0"/>
              <a:t> </a:t>
            </a:r>
            <a:r>
              <a:rPr lang="it-IT" sz="2800" dirty="0" err="1"/>
              <a:t>surface</a:t>
            </a:r>
            <a:r>
              <a:rPr lang="it-IT" sz="2800" dirty="0"/>
              <a:t> </a:t>
            </a:r>
            <a:r>
              <a:rPr lang="it-IT" sz="2800" dirty="0" err="1"/>
              <a:t>qualities</a:t>
            </a:r>
            <a:r>
              <a:rPr lang="it-IT" sz="2800" dirty="0"/>
              <a:t>, new </a:t>
            </a:r>
            <a:r>
              <a:rPr lang="it-IT" sz="2800" dirty="0" err="1"/>
              <a:t>copper</a:t>
            </a:r>
            <a:r>
              <a:rPr lang="it-IT" sz="2800" dirty="0"/>
              <a:t> </a:t>
            </a:r>
            <a:r>
              <a:rPr lang="it-IT" sz="2800" dirty="0" err="1"/>
              <a:t>based</a:t>
            </a:r>
            <a:r>
              <a:rPr lang="it-IT" sz="2800" dirty="0"/>
              <a:t> </a:t>
            </a:r>
            <a:r>
              <a:rPr lang="it-IT" sz="2800" dirty="0" err="1"/>
              <a:t>alloys</a:t>
            </a:r>
            <a:r>
              <a:rPr lang="it-IT" sz="2800" dirty="0"/>
              <a:t> or </a:t>
            </a:r>
            <a:r>
              <a:rPr lang="it-IT" sz="2800" dirty="0" err="1"/>
              <a:t>low</a:t>
            </a:r>
            <a:r>
              <a:rPr lang="it-IT" sz="2800" dirty="0"/>
              <a:t> </a:t>
            </a:r>
            <a:r>
              <a:rPr lang="it-IT" sz="2800" dirty="0" err="1"/>
              <a:t>Z</a:t>
            </a:r>
            <a:r>
              <a:rPr lang="it-IT" sz="2800" dirty="0"/>
              <a:t> </a:t>
            </a:r>
            <a:r>
              <a:rPr lang="it-IT" sz="2800" dirty="0" err="1"/>
              <a:t>materials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Berillium</a:t>
            </a:r>
            <a:r>
              <a:rPr lang="it-IT" sz="2800" dirty="0"/>
              <a:t> to </a:t>
            </a:r>
            <a:r>
              <a:rPr lang="it-IT" sz="2800" dirty="0" err="1"/>
              <a:t>improve</a:t>
            </a:r>
            <a:r>
              <a:rPr lang="it-IT" sz="2800" dirty="0"/>
              <a:t> the </a:t>
            </a:r>
            <a:r>
              <a:rPr lang="it-IT" sz="2800" dirty="0" err="1"/>
              <a:t>braeakdown</a:t>
            </a:r>
            <a:r>
              <a:rPr lang="it-IT" sz="2800" dirty="0"/>
              <a:t> </a:t>
            </a:r>
            <a:r>
              <a:rPr lang="it-IT" sz="2800" dirty="0" err="1"/>
              <a:t>properties</a:t>
            </a:r>
            <a:r>
              <a:rPr lang="it-IT" sz="2800" dirty="0"/>
              <a:t> of a NC </a:t>
            </a:r>
            <a:r>
              <a:rPr lang="it-IT" sz="2800" dirty="0" err="1"/>
              <a:t>cavity</a:t>
            </a:r>
            <a:r>
              <a:rPr lang="it-IT" sz="2800" dirty="0"/>
              <a:t>.</a:t>
            </a:r>
          </a:p>
          <a:p>
            <a:endParaRPr lang="it-IT" sz="2800" dirty="0"/>
          </a:p>
          <a:p>
            <a:r>
              <a:rPr lang="it-IT" sz="2800" dirty="0"/>
              <a:t>Look </a:t>
            </a:r>
            <a:r>
              <a:rPr lang="it-IT" sz="2800" dirty="0" err="1"/>
              <a:t>into</a:t>
            </a:r>
            <a:r>
              <a:rPr lang="it-IT" sz="2800" dirty="0"/>
              <a:t> a </a:t>
            </a:r>
            <a:r>
              <a:rPr lang="it-IT" sz="2800" dirty="0" err="1"/>
              <a:t>suitable</a:t>
            </a:r>
            <a:r>
              <a:rPr lang="it-IT" sz="2800" dirty="0"/>
              <a:t> RF </a:t>
            </a:r>
            <a:r>
              <a:rPr lang="it-IT" sz="2800" dirty="0" err="1"/>
              <a:t>frequency</a:t>
            </a:r>
            <a:r>
              <a:rPr lang="it-IT" sz="2800" dirty="0"/>
              <a:t> </a:t>
            </a:r>
            <a:r>
              <a:rPr lang="it-IT" sz="2800" dirty="0" err="1"/>
              <a:t>choice</a:t>
            </a:r>
            <a:r>
              <a:rPr lang="it-IT" sz="2800" dirty="0"/>
              <a:t> (in the </a:t>
            </a:r>
            <a:r>
              <a:rPr lang="it-IT" sz="2800" dirty="0" err="1"/>
              <a:t>range</a:t>
            </a:r>
            <a:r>
              <a:rPr lang="it-IT" sz="2800" dirty="0"/>
              <a:t> 805 to 325 MHz) to </a:t>
            </a:r>
            <a:r>
              <a:rPr lang="it-IT" sz="2800" dirty="0" err="1"/>
              <a:t>define</a:t>
            </a:r>
            <a:r>
              <a:rPr lang="it-IT" sz="2800" dirty="0"/>
              <a:t> a </a:t>
            </a:r>
            <a:r>
              <a:rPr lang="it-IT" sz="2800" dirty="0" err="1"/>
              <a:t>trade</a:t>
            </a:r>
            <a:r>
              <a:rPr lang="it-IT" sz="2800" dirty="0"/>
              <a:t> off </a:t>
            </a:r>
            <a:r>
              <a:rPr lang="it-IT" sz="2800" dirty="0" err="1"/>
              <a:t>between</a:t>
            </a:r>
            <a:r>
              <a:rPr lang="it-IT" sz="2800" dirty="0"/>
              <a:t> the </a:t>
            </a:r>
            <a:r>
              <a:rPr lang="it-IT" sz="2800" dirty="0" err="1"/>
              <a:t>above</a:t>
            </a:r>
            <a:r>
              <a:rPr lang="it-IT" sz="2800" dirty="0"/>
              <a:t> </a:t>
            </a:r>
            <a:r>
              <a:rPr lang="it-IT" sz="2800" dirty="0" err="1"/>
              <a:t>discussed</a:t>
            </a:r>
            <a:r>
              <a:rPr lang="it-IT" sz="2800" dirty="0"/>
              <a:t> </a:t>
            </a:r>
            <a:r>
              <a:rPr lang="it-IT" sz="2800" dirty="0" err="1"/>
              <a:t>phenomena</a:t>
            </a:r>
            <a:r>
              <a:rPr lang="it-IT" sz="2800" dirty="0"/>
              <a:t> and the </a:t>
            </a:r>
            <a:r>
              <a:rPr lang="it-IT" sz="2800" dirty="0" err="1"/>
              <a:t>magnet</a:t>
            </a:r>
            <a:r>
              <a:rPr lang="it-IT" sz="2800" dirty="0"/>
              <a:t> design. </a:t>
            </a:r>
            <a:r>
              <a:rPr lang="it-IT" sz="2800" dirty="0" err="1"/>
              <a:t>This</a:t>
            </a:r>
            <a:r>
              <a:rPr lang="it-IT" sz="2800" dirty="0"/>
              <a:t> </a:t>
            </a:r>
            <a:r>
              <a:rPr lang="it-IT" sz="2800" dirty="0" err="1"/>
              <a:t>will</a:t>
            </a:r>
            <a:r>
              <a:rPr lang="it-IT" sz="2800" dirty="0"/>
              <a:t> </a:t>
            </a:r>
            <a:r>
              <a:rPr lang="it-IT" sz="2800" dirty="0" err="1"/>
              <a:t>contribute</a:t>
            </a:r>
            <a:r>
              <a:rPr lang="it-IT" sz="2800" dirty="0"/>
              <a:t> to the </a:t>
            </a:r>
            <a:r>
              <a:rPr lang="it-IT" sz="2800" dirty="0" err="1"/>
              <a:t>proposal</a:t>
            </a:r>
            <a:r>
              <a:rPr lang="it-IT" sz="2800" dirty="0"/>
              <a:t> of a </a:t>
            </a:r>
            <a:r>
              <a:rPr lang="it-IT" sz="2800" dirty="0" err="1"/>
              <a:t>demonstrator</a:t>
            </a:r>
            <a:r>
              <a:rPr lang="it-IT" sz="2800" dirty="0"/>
              <a:t> of a </a:t>
            </a:r>
            <a:r>
              <a:rPr lang="it-IT" sz="2800" dirty="0" err="1"/>
              <a:t>cooling</a:t>
            </a:r>
            <a:r>
              <a:rPr lang="it-IT" sz="2800" dirty="0"/>
              <a:t> </a:t>
            </a:r>
            <a:r>
              <a:rPr lang="it-IT" sz="2800" dirty="0" err="1"/>
              <a:t>channel</a:t>
            </a:r>
            <a:r>
              <a:rPr lang="it-IT" sz="2800" dirty="0"/>
              <a:t> </a:t>
            </a:r>
            <a:r>
              <a:rPr lang="it-IT" sz="2800" dirty="0" err="1"/>
              <a:t>section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86E0FB-1AE0-8349-A1D4-1CC3C2D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1DF22-4182-7B42-98E0-29350F9E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RF </a:t>
            </a:r>
            <a:r>
              <a:rPr lang="it-IT" sz="4400" dirty="0" err="1"/>
              <a:t>cavities</a:t>
            </a:r>
            <a:r>
              <a:rPr lang="it-IT" sz="4400" dirty="0"/>
              <a:t> in the </a:t>
            </a:r>
            <a:r>
              <a:rPr lang="it-IT" sz="4400" dirty="0" err="1"/>
              <a:t>Cooling</a:t>
            </a:r>
            <a:r>
              <a:rPr lang="it-IT" sz="4400" dirty="0"/>
              <a:t> Channel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B81C3-D492-9240-A323-B16357CF2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 funds requested for the first year will address the following issues: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000" dirty="0"/>
              <a:t>10 </a:t>
            </a:r>
            <a:r>
              <a:rPr lang="en-US" sz="2000" dirty="0" err="1"/>
              <a:t>Keuro</a:t>
            </a:r>
            <a:r>
              <a:rPr lang="en-US" sz="2000" dirty="0"/>
              <a:t> as a contribution for 1 year rent of a CST simulation package for RF cavity design (the full cost is of the order of 30 </a:t>
            </a:r>
            <a:r>
              <a:rPr lang="en-US" sz="2000" dirty="0" err="1"/>
              <a:t>Keuro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40 </a:t>
            </a:r>
            <a:r>
              <a:rPr lang="en-US" sz="2000" dirty="0" err="1"/>
              <a:t>Keuro</a:t>
            </a:r>
            <a:r>
              <a:rPr lang="en-US" sz="2000" dirty="0"/>
              <a:t> for the acquisition of materials, the machining of suitable test samples for surface treatments analysis, HV breakdown tests (possibility to work in a 1 T static magnetic field) and related laboratory </a:t>
            </a:r>
            <a:r>
              <a:rPr lang="en-US" sz="2000" dirty="0" err="1"/>
              <a:t>elelemnts</a:t>
            </a:r>
            <a:r>
              <a:rPr lang="en-US" sz="2000" dirty="0"/>
              <a:t> required for these activities.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20 </a:t>
            </a:r>
            <a:r>
              <a:rPr lang="en-US" sz="2000" dirty="0" err="1"/>
              <a:t>Keuro</a:t>
            </a:r>
            <a:r>
              <a:rPr lang="en-US" sz="2000" dirty="0"/>
              <a:t> for the machining of small size RF cavities details to verify the possibility to design a cavity without brazing joints and the possibility to substitute single parts damaged by a discharge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RF group contribution is related to the operating units at: Milan, Naples, LNL and LNS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86E0FB-1AE0-8349-A1D4-1CC3C2D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958</Words>
  <Application>Microsoft Macintosh PowerPoint</Application>
  <PresentationFormat>Personalizzato</PresentationFormat>
  <Paragraphs>73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Office Theme</vt:lpstr>
      <vt:lpstr>IMCC - 1</vt:lpstr>
      <vt:lpstr>Magnet Demands</vt:lpstr>
      <vt:lpstr>Cooling solenoids</vt:lpstr>
      <vt:lpstr>Cooling solenoids R&amp;D plan</vt:lpstr>
      <vt:lpstr>Programma 2023</vt:lpstr>
      <vt:lpstr>RF cavities in the Cooling Channel</vt:lpstr>
      <vt:lpstr>RF cavities in the Cooling Channel</vt:lpstr>
      <vt:lpstr>RF cavities in the Cooling Channel</vt:lpstr>
      <vt:lpstr>RF cavities in the Cooling Channel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Schulte</dc:creator>
  <cp:lastModifiedBy>Dario Augusto Giove</cp:lastModifiedBy>
  <cp:revision>849</cp:revision>
  <cp:lastPrinted>2021-09-29T09:15:00Z</cp:lastPrinted>
  <dcterms:created xsi:type="dcterms:W3CDTF">2019-06-07T07:36:38Z</dcterms:created>
  <dcterms:modified xsi:type="dcterms:W3CDTF">2022-08-31T09:21:40Z</dcterms:modified>
</cp:coreProperties>
</file>