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265" r:id="rId2"/>
    <p:sldId id="927" r:id="rId3"/>
    <p:sldId id="984" r:id="rId4"/>
    <p:sldId id="986" r:id="rId5"/>
    <p:sldId id="988" r:id="rId6"/>
    <p:sldId id="989" r:id="rId7"/>
    <p:sldId id="990" r:id="rId8"/>
    <p:sldId id="993" r:id="rId9"/>
    <p:sldId id="994" r:id="rId10"/>
    <p:sldId id="995" r:id="rId11"/>
    <p:sldId id="996" r:id="rId12"/>
    <p:sldId id="997" r:id="rId13"/>
    <p:sldId id="981" r:id="rId14"/>
    <p:sldId id="998" r:id="rId15"/>
    <p:sldId id="999" r:id="rId16"/>
    <p:sldId id="1002" r:id="rId17"/>
    <p:sldId id="1003" r:id="rId18"/>
    <p:sldId id="1004" r:id="rId19"/>
    <p:sldId id="976" r:id="rId20"/>
    <p:sldId id="1005" r:id="rId21"/>
  </p:sldIdLst>
  <p:sldSz cx="9144000" cy="5143500" type="screen16x9"/>
  <p:notesSz cx="7772400" cy="100584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DC2820-BD1A-4170-821D-DE4E6C2D2CD4}" v="1" dt="2022-08-30T14:52:31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/>
    <p:restoredTop sz="90340"/>
  </p:normalViewPr>
  <p:slideViewPr>
    <p:cSldViewPr snapToGrid="0">
      <p:cViewPr varScale="1">
        <p:scale>
          <a:sx n="81" d="100"/>
          <a:sy n="81" d="100"/>
        </p:scale>
        <p:origin x="103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168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o" userId="137354bc-8369-486a-a5fa-294e1d70ad2d" providerId="ADAL" clId="{1C3525B2-594C-4070-8CAB-BF9BF97DCB6F}"/>
    <pc:docChg chg="modSld">
      <pc:chgData name="Mauro" userId="137354bc-8369-486a-a5fa-294e1d70ad2d" providerId="ADAL" clId="{1C3525B2-594C-4070-8CAB-BF9BF97DCB6F}" dt="2022-08-31T10:38:54.253" v="114" actId="20577"/>
      <pc:docMkLst>
        <pc:docMk/>
      </pc:docMkLst>
      <pc:sldChg chg="modSp mod">
        <pc:chgData name="Mauro" userId="137354bc-8369-486a-a5fa-294e1d70ad2d" providerId="ADAL" clId="{1C3525B2-594C-4070-8CAB-BF9BF97DCB6F}" dt="2022-08-31T10:38:54.253" v="114" actId="20577"/>
        <pc:sldMkLst>
          <pc:docMk/>
          <pc:sldMk cId="1796838790" sldId="988"/>
        </pc:sldMkLst>
        <pc:spChg chg="mod">
          <ac:chgData name="Mauro" userId="137354bc-8369-486a-a5fa-294e1d70ad2d" providerId="ADAL" clId="{1C3525B2-594C-4070-8CAB-BF9BF97DCB6F}" dt="2022-08-31T10:38:54.253" v="114" actId="20577"/>
          <ac:spMkLst>
            <pc:docMk/>
            <pc:sldMk cId="1796838790" sldId="988"/>
            <ac:spMk id="10" creationId="{B219B137-9305-E9D5-2E74-1EAFA4676C6F}"/>
          </ac:spMkLst>
        </pc:spChg>
      </pc:sldChg>
    </pc:docChg>
  </pc:docChgLst>
  <pc:docChgLst>
    <pc:chgData name="Mauro" userId="137354bc-8369-486a-a5fa-294e1d70ad2d" providerId="ADAL" clId="{5BDC2820-BD1A-4170-821D-DE4E6C2D2CD4}"/>
    <pc:docChg chg="custSel modSld">
      <pc:chgData name="Mauro" userId="137354bc-8369-486a-a5fa-294e1d70ad2d" providerId="ADAL" clId="{5BDC2820-BD1A-4170-821D-DE4E6C2D2CD4}" dt="2022-08-31T09:02:10.378" v="992" actId="6549"/>
      <pc:docMkLst>
        <pc:docMk/>
      </pc:docMkLst>
      <pc:sldChg chg="modSp mod">
        <pc:chgData name="Mauro" userId="137354bc-8369-486a-a5fa-294e1d70ad2d" providerId="ADAL" clId="{5BDC2820-BD1A-4170-821D-DE4E6C2D2CD4}" dt="2022-08-30T16:00:40.901" v="204" actId="5793"/>
        <pc:sldMkLst>
          <pc:docMk/>
          <pc:sldMk cId="491792228" sldId="927"/>
        </pc:sldMkLst>
        <pc:spChg chg="mod">
          <ac:chgData name="Mauro" userId="137354bc-8369-486a-a5fa-294e1d70ad2d" providerId="ADAL" clId="{5BDC2820-BD1A-4170-821D-DE4E6C2D2CD4}" dt="2022-08-30T16:00:40.901" v="204" actId="5793"/>
          <ac:spMkLst>
            <pc:docMk/>
            <pc:sldMk cId="491792228" sldId="927"/>
            <ac:spMk id="4" creationId="{4B3DC875-55E6-4DA3-8428-D8CF1EBD5CF7}"/>
          </ac:spMkLst>
        </pc:spChg>
      </pc:sldChg>
      <pc:sldChg chg="modSp mod">
        <pc:chgData name="Mauro" userId="137354bc-8369-486a-a5fa-294e1d70ad2d" providerId="ADAL" clId="{5BDC2820-BD1A-4170-821D-DE4E6C2D2CD4}" dt="2022-08-31T08:56:35.234" v="943" actId="20577"/>
        <pc:sldMkLst>
          <pc:docMk/>
          <pc:sldMk cId="3808719430" sldId="981"/>
        </pc:sldMkLst>
        <pc:graphicFrameChg chg="modGraphic">
          <ac:chgData name="Mauro" userId="137354bc-8369-486a-a5fa-294e1d70ad2d" providerId="ADAL" clId="{5BDC2820-BD1A-4170-821D-DE4E6C2D2CD4}" dt="2022-08-31T08:56:35.234" v="943" actId="20577"/>
          <ac:graphicFrameMkLst>
            <pc:docMk/>
            <pc:sldMk cId="3808719430" sldId="981"/>
            <ac:graphicFrameMk id="8" creationId="{2A12226A-96EB-4C61-8E71-80BF40634FBD}"/>
          </ac:graphicFrameMkLst>
        </pc:graphicFrameChg>
      </pc:sldChg>
      <pc:sldChg chg="modSp mod">
        <pc:chgData name="Mauro" userId="137354bc-8369-486a-a5fa-294e1d70ad2d" providerId="ADAL" clId="{5BDC2820-BD1A-4170-821D-DE4E6C2D2CD4}" dt="2022-08-30T16:04:12.277" v="460" actId="20577"/>
        <pc:sldMkLst>
          <pc:docMk/>
          <pc:sldMk cId="1113957910" sldId="984"/>
        </pc:sldMkLst>
        <pc:spChg chg="mod">
          <ac:chgData name="Mauro" userId="137354bc-8369-486a-a5fa-294e1d70ad2d" providerId="ADAL" clId="{5BDC2820-BD1A-4170-821D-DE4E6C2D2CD4}" dt="2022-08-30T16:04:12.277" v="460" actId="20577"/>
          <ac:spMkLst>
            <pc:docMk/>
            <pc:sldMk cId="1113957910" sldId="984"/>
            <ac:spMk id="6" creationId="{4B8EDE8E-DCF3-6ECB-C9EF-38A4610A2AB1}"/>
          </ac:spMkLst>
        </pc:spChg>
      </pc:sldChg>
      <pc:sldChg chg="modSp mod">
        <pc:chgData name="Mauro" userId="137354bc-8369-486a-a5fa-294e1d70ad2d" providerId="ADAL" clId="{5BDC2820-BD1A-4170-821D-DE4E6C2D2CD4}" dt="2022-08-31T08:28:57.457" v="884" actId="20577"/>
        <pc:sldMkLst>
          <pc:docMk/>
          <pc:sldMk cId="1366099134" sldId="986"/>
        </pc:sldMkLst>
        <pc:spChg chg="mod">
          <ac:chgData name="Mauro" userId="137354bc-8369-486a-a5fa-294e1d70ad2d" providerId="ADAL" clId="{5BDC2820-BD1A-4170-821D-DE4E6C2D2CD4}" dt="2022-08-31T08:28:57.457" v="884" actId="20577"/>
          <ac:spMkLst>
            <pc:docMk/>
            <pc:sldMk cId="1366099134" sldId="986"/>
            <ac:spMk id="6" creationId="{4B8EDE8E-DCF3-6ECB-C9EF-38A4610A2AB1}"/>
          </ac:spMkLst>
        </pc:spChg>
      </pc:sldChg>
      <pc:sldChg chg="modSp mod">
        <pc:chgData name="Mauro" userId="137354bc-8369-486a-a5fa-294e1d70ad2d" providerId="ADAL" clId="{5BDC2820-BD1A-4170-821D-DE4E6C2D2CD4}" dt="2022-08-30T16:06:22.777" v="633" actId="6549"/>
        <pc:sldMkLst>
          <pc:docMk/>
          <pc:sldMk cId="1796838790" sldId="988"/>
        </pc:sldMkLst>
        <pc:spChg chg="mod">
          <ac:chgData name="Mauro" userId="137354bc-8369-486a-a5fa-294e1d70ad2d" providerId="ADAL" clId="{5BDC2820-BD1A-4170-821D-DE4E6C2D2CD4}" dt="2022-08-30T16:05:13.554" v="501" actId="20577"/>
          <ac:spMkLst>
            <pc:docMk/>
            <pc:sldMk cId="1796838790" sldId="988"/>
            <ac:spMk id="5" creationId="{3A805EF1-CB15-4EB2-9827-08538E4953F7}"/>
          </ac:spMkLst>
        </pc:spChg>
        <pc:spChg chg="mod">
          <ac:chgData name="Mauro" userId="137354bc-8369-486a-a5fa-294e1d70ad2d" providerId="ADAL" clId="{5BDC2820-BD1A-4170-821D-DE4E6C2D2CD4}" dt="2022-08-30T16:06:22.777" v="633" actId="6549"/>
          <ac:spMkLst>
            <pc:docMk/>
            <pc:sldMk cId="1796838790" sldId="988"/>
            <ac:spMk id="6" creationId="{4B8EDE8E-DCF3-6ECB-C9EF-38A4610A2AB1}"/>
          </ac:spMkLst>
        </pc:spChg>
      </pc:sldChg>
      <pc:sldChg chg="modSp mod">
        <pc:chgData name="Mauro" userId="137354bc-8369-486a-a5fa-294e1d70ad2d" providerId="ADAL" clId="{5BDC2820-BD1A-4170-821D-DE4E6C2D2CD4}" dt="2022-08-30T16:07:31.722" v="749" actId="1076"/>
        <pc:sldMkLst>
          <pc:docMk/>
          <pc:sldMk cId="1816530033" sldId="989"/>
        </pc:sldMkLst>
        <pc:spChg chg="mod">
          <ac:chgData name="Mauro" userId="137354bc-8369-486a-a5fa-294e1d70ad2d" providerId="ADAL" clId="{5BDC2820-BD1A-4170-821D-DE4E6C2D2CD4}" dt="2022-08-30T16:07:31.722" v="749" actId="1076"/>
          <ac:spMkLst>
            <pc:docMk/>
            <pc:sldMk cId="1816530033" sldId="989"/>
            <ac:spMk id="14" creationId="{D4F3BA64-65F2-F9A9-F1D5-19F4CCE28C7D}"/>
          </ac:spMkLst>
        </pc:spChg>
      </pc:sldChg>
      <pc:sldChg chg="modSp mod">
        <pc:chgData name="Mauro" userId="137354bc-8369-486a-a5fa-294e1d70ad2d" providerId="ADAL" clId="{5BDC2820-BD1A-4170-821D-DE4E6C2D2CD4}" dt="2022-08-31T08:40:38.889" v="892" actId="20577"/>
        <pc:sldMkLst>
          <pc:docMk/>
          <pc:sldMk cId="3180733204" sldId="994"/>
        </pc:sldMkLst>
        <pc:spChg chg="mod">
          <ac:chgData name="Mauro" userId="137354bc-8369-486a-a5fa-294e1d70ad2d" providerId="ADAL" clId="{5BDC2820-BD1A-4170-821D-DE4E6C2D2CD4}" dt="2022-08-31T08:40:38.889" v="892" actId="20577"/>
          <ac:spMkLst>
            <pc:docMk/>
            <pc:sldMk cId="3180733204" sldId="994"/>
            <ac:spMk id="26" creationId="{D2691D8A-44F9-849E-6253-2622D10AB9C3}"/>
          </ac:spMkLst>
        </pc:spChg>
      </pc:sldChg>
      <pc:sldChg chg="modSp mod">
        <pc:chgData name="Mauro" userId="137354bc-8369-486a-a5fa-294e1d70ad2d" providerId="ADAL" clId="{5BDC2820-BD1A-4170-821D-DE4E6C2D2CD4}" dt="2022-08-30T16:10:06.416" v="850" actId="20577"/>
        <pc:sldMkLst>
          <pc:docMk/>
          <pc:sldMk cId="4109737752" sldId="996"/>
        </pc:sldMkLst>
        <pc:spChg chg="mod">
          <ac:chgData name="Mauro" userId="137354bc-8369-486a-a5fa-294e1d70ad2d" providerId="ADAL" clId="{5BDC2820-BD1A-4170-821D-DE4E6C2D2CD4}" dt="2022-08-30T16:10:06.416" v="850" actId="20577"/>
          <ac:spMkLst>
            <pc:docMk/>
            <pc:sldMk cId="4109737752" sldId="996"/>
            <ac:spMk id="4" creationId="{F95DF6D0-9B31-D26A-62BE-8350CB38A014}"/>
          </ac:spMkLst>
        </pc:spChg>
      </pc:sldChg>
      <pc:sldChg chg="modSp mod">
        <pc:chgData name="Mauro" userId="137354bc-8369-486a-a5fa-294e1d70ad2d" providerId="ADAL" clId="{5BDC2820-BD1A-4170-821D-DE4E6C2D2CD4}" dt="2022-08-31T08:55:34.381" v="913" actId="207"/>
        <pc:sldMkLst>
          <pc:docMk/>
          <pc:sldMk cId="4046562660" sldId="997"/>
        </pc:sldMkLst>
        <pc:spChg chg="mod">
          <ac:chgData name="Mauro" userId="137354bc-8369-486a-a5fa-294e1d70ad2d" providerId="ADAL" clId="{5BDC2820-BD1A-4170-821D-DE4E6C2D2CD4}" dt="2022-08-31T08:55:34.381" v="913" actId="207"/>
          <ac:spMkLst>
            <pc:docMk/>
            <pc:sldMk cId="4046562660" sldId="997"/>
            <ac:spMk id="4" creationId="{F95DF6D0-9B31-D26A-62BE-8350CB38A014}"/>
          </ac:spMkLst>
        </pc:spChg>
      </pc:sldChg>
      <pc:sldChg chg="addSp modSp mod">
        <pc:chgData name="Mauro" userId="137354bc-8369-486a-a5fa-294e1d70ad2d" providerId="ADAL" clId="{5BDC2820-BD1A-4170-821D-DE4E6C2D2CD4}" dt="2022-08-31T08:57:48.367" v="957" actId="5793"/>
        <pc:sldMkLst>
          <pc:docMk/>
          <pc:sldMk cId="4163444836" sldId="998"/>
        </pc:sldMkLst>
        <pc:spChg chg="add mod">
          <ac:chgData name="Mauro" userId="137354bc-8369-486a-a5fa-294e1d70ad2d" providerId="ADAL" clId="{5BDC2820-BD1A-4170-821D-DE4E6C2D2CD4}" dt="2022-08-31T08:57:48.367" v="957" actId="5793"/>
          <ac:spMkLst>
            <pc:docMk/>
            <pc:sldMk cId="4163444836" sldId="998"/>
            <ac:spMk id="6" creationId="{1B02A413-65F1-9C6F-B118-86C8577242E4}"/>
          </ac:spMkLst>
        </pc:spChg>
      </pc:sldChg>
      <pc:sldChg chg="modSp mod">
        <pc:chgData name="Mauro" userId="137354bc-8369-486a-a5fa-294e1d70ad2d" providerId="ADAL" clId="{5BDC2820-BD1A-4170-821D-DE4E6C2D2CD4}" dt="2022-08-30T15:07:06.980" v="91" actId="14100"/>
        <pc:sldMkLst>
          <pc:docMk/>
          <pc:sldMk cId="1911177460" sldId="999"/>
        </pc:sldMkLst>
        <pc:spChg chg="mod">
          <ac:chgData name="Mauro" userId="137354bc-8369-486a-a5fa-294e1d70ad2d" providerId="ADAL" clId="{5BDC2820-BD1A-4170-821D-DE4E6C2D2CD4}" dt="2022-08-30T15:07:06.980" v="91" actId="14100"/>
          <ac:spMkLst>
            <pc:docMk/>
            <pc:sldMk cId="1911177460" sldId="999"/>
            <ac:spMk id="7" creationId="{3D5124C4-C837-1925-3B20-F4A5DC353A42}"/>
          </ac:spMkLst>
        </pc:spChg>
      </pc:sldChg>
      <pc:sldChg chg="addSp modSp mod">
        <pc:chgData name="Mauro" userId="137354bc-8369-486a-a5fa-294e1d70ad2d" providerId="ADAL" clId="{5BDC2820-BD1A-4170-821D-DE4E6C2D2CD4}" dt="2022-08-31T09:02:10.378" v="992" actId="6549"/>
        <pc:sldMkLst>
          <pc:docMk/>
          <pc:sldMk cId="3807951919" sldId="1004"/>
        </pc:sldMkLst>
        <pc:spChg chg="mod">
          <ac:chgData name="Mauro" userId="137354bc-8369-486a-a5fa-294e1d70ad2d" providerId="ADAL" clId="{5BDC2820-BD1A-4170-821D-DE4E6C2D2CD4}" dt="2022-08-30T14:54:09.540" v="15" actId="6549"/>
          <ac:spMkLst>
            <pc:docMk/>
            <pc:sldMk cId="3807951919" sldId="1004"/>
            <ac:spMk id="9" creationId="{4E26FEC0-5B33-44AC-A959-7D584CDCAF73}"/>
          </ac:spMkLst>
        </pc:spChg>
        <pc:spChg chg="mod ord">
          <ac:chgData name="Mauro" userId="137354bc-8369-486a-a5fa-294e1d70ad2d" providerId="ADAL" clId="{5BDC2820-BD1A-4170-821D-DE4E6C2D2CD4}" dt="2022-08-30T14:55:27.950" v="62" actId="1076"/>
          <ac:spMkLst>
            <pc:docMk/>
            <pc:sldMk cId="3807951919" sldId="1004"/>
            <ac:spMk id="12" creationId="{7A3A8CFA-4A92-3B67-04CF-CB746BA9DE53}"/>
          </ac:spMkLst>
        </pc:spChg>
        <pc:spChg chg="mod">
          <ac:chgData name="Mauro" userId="137354bc-8369-486a-a5fa-294e1d70ad2d" providerId="ADAL" clId="{5BDC2820-BD1A-4170-821D-DE4E6C2D2CD4}" dt="2022-08-30T14:53:16.149" v="9" actId="1076"/>
          <ac:spMkLst>
            <pc:docMk/>
            <pc:sldMk cId="3807951919" sldId="1004"/>
            <ac:spMk id="13" creationId="{C3A51D72-421D-30BE-A701-DE14618198C2}"/>
          </ac:spMkLst>
        </pc:spChg>
        <pc:spChg chg="mod">
          <ac:chgData name="Mauro" userId="137354bc-8369-486a-a5fa-294e1d70ad2d" providerId="ADAL" clId="{5BDC2820-BD1A-4170-821D-DE4E6C2D2CD4}" dt="2022-08-31T09:02:10.378" v="992" actId="6549"/>
          <ac:spMkLst>
            <pc:docMk/>
            <pc:sldMk cId="3807951919" sldId="1004"/>
            <ac:spMk id="14" creationId="{0D8D3C22-2585-0644-661C-40EE19CD2EAD}"/>
          </ac:spMkLst>
        </pc:spChg>
        <pc:spChg chg="mod">
          <ac:chgData name="Mauro" userId="137354bc-8369-486a-a5fa-294e1d70ad2d" providerId="ADAL" clId="{5BDC2820-BD1A-4170-821D-DE4E6C2D2CD4}" dt="2022-08-30T14:56:55.692" v="82" actId="20577"/>
          <ac:spMkLst>
            <pc:docMk/>
            <pc:sldMk cId="3807951919" sldId="1004"/>
            <ac:spMk id="15" creationId="{EC46619B-853B-7D53-254C-EB13F110EAF2}"/>
          </ac:spMkLst>
        </pc:spChg>
        <pc:picChg chg="mod modCrop">
          <ac:chgData name="Mauro" userId="137354bc-8369-486a-a5fa-294e1d70ad2d" providerId="ADAL" clId="{5BDC2820-BD1A-4170-821D-DE4E6C2D2CD4}" dt="2022-08-30T14:53:05.996" v="7" actId="1076"/>
          <ac:picMkLst>
            <pc:docMk/>
            <pc:sldMk cId="3807951919" sldId="1004"/>
            <ac:picMk id="11" creationId="{BD5DF90C-368B-0EAA-F60C-B4E7B5E2430D}"/>
          </ac:picMkLst>
        </pc:picChg>
        <pc:picChg chg="add mod modCrop">
          <ac:chgData name="Mauro" userId="137354bc-8369-486a-a5fa-294e1d70ad2d" providerId="ADAL" clId="{5BDC2820-BD1A-4170-821D-DE4E6C2D2CD4}" dt="2022-08-30T14:53:20.612" v="10" actId="1076"/>
          <ac:picMkLst>
            <pc:docMk/>
            <pc:sldMk cId="3807951919" sldId="1004"/>
            <ac:picMk id="16" creationId="{B832A610-BE32-9F7E-0C08-A7518248449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D65C2B-4EA4-9E47-A255-D9153F616F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D52E1-E005-644A-8139-DA1CBCF84B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54617-A359-6041-A081-B7194CE668DD}" type="datetimeFigureOut">
              <a:rPr lang="it-IT" smtClean="0"/>
              <a:t>31/08/2022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F636A-D487-ED42-B437-716B231086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82881-AE89-D240-BBC1-E17AF7D8D4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1E840-1DF0-FF4C-9C6D-01F899730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048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6A8CA-757C-DD46-AA18-46E465E95CE0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54063"/>
            <a:ext cx="67056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BAFDE-94A2-9546-9FED-5A580344389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7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AFDE-94A2-9546-9FED-5A58034438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5">
            <a:extLst>
              <a:ext uri="{FF2B5EF4-FFF2-40B4-BE49-F238E27FC236}">
                <a16:creationId xmlns:a16="http://schemas.microsoft.com/office/drawing/2014/main" id="{84727B5D-8857-9B48-B80E-B69DACD4F0DF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1677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172" y="813816"/>
            <a:ext cx="8229090" cy="1812176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172" y="2761444"/>
            <a:ext cx="8229090" cy="2130596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" name="PlaceHolder 5">
            <a:extLst>
              <a:ext uri="{FF2B5EF4-FFF2-40B4-BE49-F238E27FC236}">
                <a16:creationId xmlns:a16="http://schemas.microsoft.com/office/drawing/2014/main" id="{D1E3D9EC-D7CE-EC44-B5E7-E7B5E45E605D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36191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172" y="758952"/>
            <a:ext cx="4015600" cy="2024133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927" y="758952"/>
            <a:ext cx="4015600" cy="2024133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3927" y="2918536"/>
            <a:ext cx="4015600" cy="194607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172" y="2918537"/>
            <a:ext cx="4015600" cy="194607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" name="PlaceHolder 5">
            <a:extLst>
              <a:ext uri="{FF2B5EF4-FFF2-40B4-BE49-F238E27FC236}">
                <a16:creationId xmlns:a16="http://schemas.microsoft.com/office/drawing/2014/main" id="{7B1F94AC-2F6F-4C41-B299-C4152CA6A989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5851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64557" y="965021"/>
            <a:ext cx="8826111" cy="3714204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172" y="1203386"/>
            <a:ext cx="8229090" cy="2982869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pic>
        <p:nvPicPr>
          <p:cNvPr id="73" name="Immagine 72"/>
          <p:cNvPicPr/>
          <p:nvPr/>
        </p:nvPicPr>
        <p:blipFill>
          <a:blip r:embed="rId2"/>
          <a:stretch/>
        </p:blipFill>
        <p:spPr>
          <a:xfrm>
            <a:off x="2079481" y="1203386"/>
            <a:ext cx="4984151" cy="2982869"/>
          </a:xfrm>
          <a:prstGeom prst="rect">
            <a:avLst/>
          </a:prstGeom>
          <a:ln>
            <a:noFill/>
          </a:ln>
        </p:spPr>
      </p:pic>
      <p:pic>
        <p:nvPicPr>
          <p:cNvPr id="74" name="Immagine 73"/>
          <p:cNvPicPr/>
          <p:nvPr/>
        </p:nvPicPr>
        <p:blipFill>
          <a:blip r:embed="rId2"/>
          <a:stretch/>
        </p:blipFill>
        <p:spPr>
          <a:xfrm>
            <a:off x="2079481" y="1203386"/>
            <a:ext cx="4984151" cy="2982869"/>
          </a:xfrm>
          <a:prstGeom prst="rect">
            <a:avLst/>
          </a:prstGeom>
          <a:ln>
            <a:noFill/>
          </a:ln>
        </p:spPr>
      </p:pic>
      <p:sp>
        <p:nvSpPr>
          <p:cNvPr id="7" name="PlaceHolder 5">
            <a:extLst>
              <a:ext uri="{FF2B5EF4-FFF2-40B4-BE49-F238E27FC236}">
                <a16:creationId xmlns:a16="http://schemas.microsoft.com/office/drawing/2014/main" id="{C0D268A3-E2C4-334E-911E-18FD5D93A10D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‹N›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 dirty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dirty="0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11" name="PlaceHolder 5">
            <a:extLst>
              <a:ext uri="{FF2B5EF4-FFF2-40B4-BE49-F238E27FC236}">
                <a16:creationId xmlns:a16="http://schemas.microsoft.com/office/drawing/2014/main" id="{425F67AF-67CE-944B-941D-9D4306743E62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83071929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‹N›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 dirty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dirty="0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49130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‹N›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 dirty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dirty="0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913228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64414" y="4858941"/>
            <a:ext cx="17351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6" y="4906566"/>
            <a:ext cx="879475" cy="1857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de-DE" sz="750">
                <a:latin typeface="Arial" pitchFamily="34" charset="0"/>
              </a:rPr>
              <a:t>Page </a:t>
            </a:r>
            <a:r>
              <a:rPr lang="de-DE" sz="750">
                <a:latin typeface="Arial" pitchFamily="34" charset="0"/>
                <a:sym typeface="Wingdings" pitchFamily="2" charset="2"/>
              </a:rPr>
              <a:t></a:t>
            </a:r>
            <a:r>
              <a:rPr lang="de-DE" sz="750">
                <a:latin typeface="Arial" pitchFamily="34" charset="0"/>
              </a:rPr>
              <a:t> </a:t>
            </a:r>
            <a:fld id="{2B6A64B9-7C0C-4EEB-89A1-B0AADA81D86A}" type="slidenum">
              <a:rPr lang="de-DE" sz="750">
                <a:latin typeface="Arial" pitchFamily="34" charset="0"/>
              </a:rPr>
              <a:pPr>
                <a:defRPr/>
              </a:pPr>
              <a:t>‹N›</a:t>
            </a:fld>
            <a:endParaRPr lang="de-DE" sz="750">
              <a:latin typeface="Arial" pitchFamily="34" charset="0"/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4902994"/>
            <a:ext cx="522128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it-IT" sz="675" baseline="0" noProof="0" dirty="0">
                <a:solidFill>
                  <a:schemeClr val="tx1"/>
                </a:solidFill>
              </a:rPr>
              <a:t>XPR meeting 06-12-2017</a:t>
            </a: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4751785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4970860"/>
            <a:ext cx="0" cy="80963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5339" y="4941094"/>
            <a:ext cx="1285875" cy="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28575"/>
            <a:ext cx="1011238" cy="18931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50" b="1" dirty="0" err="1">
                <a:solidFill>
                  <a:schemeClr val="bg1"/>
                </a:solidFill>
                <a:cs typeface="Calibri"/>
              </a:rPr>
              <a:t>www.cnao.it</a:t>
            </a:r>
            <a:endParaRPr lang="de-DE" sz="75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6" y="371558"/>
            <a:ext cx="6873875" cy="450056"/>
          </a:xfrm>
        </p:spPr>
        <p:txBody>
          <a:bodyPr/>
          <a:lstStyle/>
          <a:p>
            <a:r>
              <a:rPr lang="it-IT" dirty="0"/>
              <a:t>Fare clic </a:t>
            </a:r>
            <a:r>
              <a:rPr lang="en-US" noProof="0" dirty="0"/>
              <a:t>per</a:t>
            </a:r>
            <a:r>
              <a:rPr lang="it-IT" dirty="0"/>
              <a:t> modificare stile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271588"/>
            <a:ext cx="8439150" cy="3228975"/>
          </a:xfrm>
        </p:spPr>
        <p:txBody>
          <a:bodyPr/>
          <a:lstStyle>
            <a:lvl1pPr>
              <a:defRPr sz="2100" b="0"/>
            </a:lvl1pPr>
            <a:lvl2pPr>
              <a:defRPr sz="1800"/>
            </a:lvl2pPr>
            <a:lvl3pPr>
              <a:defRPr sz="1350"/>
            </a:lvl3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284473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456989"/>
            <a:ext cx="6826566" cy="646938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1455306"/>
            <a:ext cx="6807242" cy="283075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3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09436" y="1"/>
            <a:ext cx="8736353" cy="60350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000"/>
            </a:lvl1pPr>
          </a:lstStyle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" y="731520"/>
            <a:ext cx="9143999" cy="407113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ctr"/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0ACD4057-C5DE-5341-A318-644001AFAC21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64558" y="1"/>
            <a:ext cx="8856029" cy="53035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49598" y="649224"/>
            <a:ext cx="4323177" cy="4130993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3926" y="649224"/>
            <a:ext cx="4346657" cy="411977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" name="PlaceHolder 5">
            <a:extLst>
              <a:ext uri="{FF2B5EF4-FFF2-40B4-BE49-F238E27FC236}">
                <a16:creationId xmlns:a16="http://schemas.microsoft.com/office/drawing/2014/main" id="{BBB86B40-7CF6-BF4C-8E81-7143D4794054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4558" y="1"/>
            <a:ext cx="8811151" cy="548639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/>
            </a:lvl1pPr>
          </a:lstStyle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" name="PlaceHolder 5">
            <a:extLst>
              <a:ext uri="{FF2B5EF4-FFF2-40B4-BE49-F238E27FC236}">
                <a16:creationId xmlns:a16="http://schemas.microsoft.com/office/drawing/2014/main" id="{5065E092-F6C4-474C-B573-559E532D60A8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79515" y="1"/>
            <a:ext cx="8781232" cy="457199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79515" y="658368"/>
            <a:ext cx="8781232" cy="425650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045FA8E8-F517-0941-8F8E-A3CA663B93CB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0" y="205015"/>
            <a:ext cx="9144000" cy="463130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000"/>
            </a:lvl1pPr>
          </a:lstStyle>
          <a:p>
            <a:pPr algn="ctr"/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5">
            <a:extLst>
              <a:ext uri="{FF2B5EF4-FFF2-40B4-BE49-F238E27FC236}">
                <a16:creationId xmlns:a16="http://schemas.microsoft.com/office/drawing/2014/main" id="{3A35D901-6FBD-DF47-8B96-176287A7EAA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71641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172" y="850392"/>
            <a:ext cx="4015600" cy="1775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172" y="2761444"/>
            <a:ext cx="4015600" cy="206658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3927" y="850392"/>
            <a:ext cx="4015600" cy="3977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52260C22-040F-A34A-9A76-EFB275DE9087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62497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172" y="850392"/>
            <a:ext cx="4015600" cy="3941064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3927" y="850392"/>
            <a:ext cx="4015600" cy="1775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3927" y="2761444"/>
            <a:ext cx="4015600" cy="2030012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A0101758-141C-414E-96ED-45DEC7F14F90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174" y="205015"/>
            <a:ext cx="8228437" cy="407633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172" y="748100"/>
            <a:ext cx="4015600" cy="1877892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3927" y="748100"/>
            <a:ext cx="4015600" cy="1877892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172" y="2761444"/>
            <a:ext cx="8229090" cy="2158028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D20C5B11-F3FD-AF4E-AFFF-7DCDC36B5AB9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94474" y="1"/>
            <a:ext cx="8826110" cy="993963"/>
          </a:xfrm>
          <a:prstGeom prst="rect">
            <a:avLst/>
          </a:prstGeom>
        </p:spPr>
        <p:txBody>
          <a:bodyPr lIns="82945" tIns="41473" rIns="82945" bIns="41473" anchor="ctr"/>
          <a:lstStyle/>
          <a:p>
            <a:pPr>
              <a:lnSpc>
                <a:spcPct val="90000"/>
              </a:lnSpc>
            </a:pPr>
            <a:r>
              <a:rPr lang="en-US" sz="3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Fare </a:t>
            </a:r>
            <a:r>
              <a:rPr lang="en-US" sz="3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</a:t>
            </a:r>
            <a:r>
              <a:rPr lang="en-US" sz="3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per </a:t>
            </a:r>
            <a:r>
              <a:rPr lang="en-US" sz="3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modificare</a:t>
            </a:r>
            <a:r>
              <a:rPr lang="en-US" sz="33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lo stile del </a:t>
            </a:r>
            <a:r>
              <a:rPr lang="en-US" sz="33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titolo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0" y="1167002"/>
            <a:ext cx="9144000" cy="362443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Click to edit the outline text format</a:t>
            </a:r>
          </a:p>
          <a:p>
            <a:pPr marL="783734" lvl="1" indent="-2939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 Outline Level</a:t>
            </a:r>
          </a:p>
          <a:p>
            <a:pPr marL="1175602" lvl="2" indent="-26124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Third Outline Level</a:t>
            </a:r>
          </a:p>
          <a:p>
            <a:pPr marL="1567469" lvl="3" indent="-195934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Fourth Outline Level</a:t>
            </a:r>
          </a:p>
          <a:p>
            <a:pPr marL="1959336" lvl="4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Fifth Outline Level</a:t>
            </a:r>
          </a:p>
          <a:p>
            <a:pPr marL="2351203" lvl="5" indent="-19593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Sixth Outline Level</a:t>
            </a:r>
          </a:p>
          <a:p>
            <a:pPr marL="189000" indent="-188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Seventh Outline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LevelFare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clic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per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modificare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stili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del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testo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2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dello</a:t>
            </a:r>
            <a:r>
              <a:rPr lang="en-US" sz="2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schema</a:t>
            </a:r>
          </a:p>
          <a:p>
            <a:pPr marL="514326" lvl="1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Secondo </a:t>
            </a:r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857210" lvl="2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Terzo</a:t>
            </a:r>
            <a:r>
              <a:rPr lang="en-US" sz="15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15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1200093" lvl="3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Quarto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  <a:p>
            <a:pPr marL="1542977" lvl="4" indent="-171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Quinto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livello</a:t>
            </a:r>
            <a:endParaRPr lang="en-US" sz="2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0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/>
          <a:p>
            <a:pPr>
              <a:lnSpc>
                <a:spcPct val="100000"/>
              </a:lnSpc>
            </a:pPr>
            <a:fld id="{CE257E86-C5E0-7347-A3B6-997DD9925E4B}" type="datetime1">
              <a:rPr lang="it-IT" sz="13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31/08/2022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3044050" y="4869904"/>
            <a:ext cx="3085909" cy="273597"/>
          </a:xfrm>
          <a:prstGeom prst="rect">
            <a:avLst/>
          </a:prstGeom>
        </p:spPr>
        <p:txBody>
          <a:bodyPr lIns="82945" tIns="41473" rIns="82945" bIns="41473" anchor="ctr"/>
          <a:lstStyle/>
          <a:p>
            <a:pPr algn="ctr">
              <a:lnSpc>
                <a:spcPct val="100000"/>
              </a:lnSpc>
            </a:pPr>
            <a:endParaRPr lang="en-US" sz="1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7087054" y="4869904"/>
            <a:ext cx="2056946" cy="273597"/>
          </a:xfrm>
          <a:prstGeom prst="rect">
            <a:avLst/>
          </a:prstGeom>
        </p:spPr>
        <p:txBody>
          <a:bodyPr lIns="82945" tIns="41473" rIns="82945" bIns="41473"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32A5884B-C5E9-4BB7-A8A2-46CF1EC8C039}" type="slidenum">
              <a:rPr lang="en-US" sz="1300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‹N›</a:t>
            </a:fld>
            <a:endParaRPr lang="en-US" sz="13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4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6" r:id="rId13"/>
    <p:sldLayoutId id="2147483677" r:id="rId14"/>
    <p:sldLayoutId id="2147483678" r:id="rId15"/>
    <p:sldLayoutId id="2147483679" r:id="rId16"/>
    <p:sldLayoutId id="2147483682" r:id="rId17"/>
  </p:sldLayoutIdLst>
  <p:hf hdr="0" ftr="0"/>
  <p:txStyles>
    <p:titleStyle>
      <a:lvl1pPr algn="l" defTabSz="829452" rtl="0" eaLnBrk="1" latinLnBrk="0" hangingPunct="1">
        <a:lnSpc>
          <a:spcPct val="90000"/>
        </a:lnSpc>
        <a:spcBef>
          <a:spcPct val="0"/>
        </a:spcBef>
        <a:buNone/>
        <a:defRPr sz="1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115" algn="l" defTabSz="829452" rtl="0" eaLnBrk="1" latinLnBrk="0" hangingPunct="1">
        <a:lnSpc>
          <a:spcPct val="100000"/>
        </a:lnSpc>
        <a:spcBef>
          <a:spcPts val="907"/>
        </a:spcBef>
        <a:buClr>
          <a:srgbClr val="000000"/>
        </a:buClr>
        <a:buSzPct val="45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1037" y="1512082"/>
            <a:ext cx="6800581" cy="1979234"/>
          </a:xfrm>
        </p:spPr>
        <p:txBody>
          <a:bodyPr/>
          <a:lstStyle/>
          <a:p>
            <a:pPr algn="ctr"/>
            <a:r>
              <a:rPr lang="it-IT" sz="3200" b="1" dirty="0">
                <a:solidFill>
                  <a:srgbClr val="C00000"/>
                </a:solidFill>
              </a:rPr>
              <a:t>Richieste finanziarie</a:t>
            </a:r>
            <a:br>
              <a:rPr lang="it-IT" sz="3200" b="1" dirty="0">
                <a:solidFill>
                  <a:srgbClr val="C00000"/>
                </a:solidFill>
              </a:rPr>
            </a:br>
            <a:r>
              <a:rPr lang="it-IT" sz="3200" b="1" dirty="0">
                <a:solidFill>
                  <a:srgbClr val="C00000"/>
                </a:solidFill>
              </a:rPr>
              <a:t>anno 2023 (e 2022)</a:t>
            </a:r>
            <a:endParaRPr lang="en-US" sz="3200" b="1" i="1" dirty="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42382" y="3246667"/>
            <a:ext cx="6110841" cy="845543"/>
          </a:xfrm>
          <a:prstGeom prst="rect">
            <a:avLst/>
          </a:prstGeom>
        </p:spPr>
        <p:txBody>
          <a:bodyPr lIns="91430" tIns="45715" rIns="91430" bIns="45715"/>
          <a:lstStyle/>
          <a:p>
            <a:pPr marL="0" indent="0" algn="ctr">
              <a:buNone/>
            </a:pPr>
            <a:r>
              <a:rPr lang="en-US" i="1" dirty="0"/>
              <a:t>M. Villa (INFN Bologna)</a:t>
            </a:r>
          </a:p>
          <a:p>
            <a:pPr marL="0" indent="0" algn="ctr">
              <a:buNone/>
            </a:pPr>
            <a:r>
              <a:rPr lang="en-US" i="1" dirty="0"/>
              <a:t>31 Agosto 2022 – CNS3 - Bologna</a:t>
            </a:r>
            <a:endParaRPr lang="en-CH" i="1" dirty="0"/>
          </a:p>
        </p:txBody>
      </p:sp>
      <p:pic>
        <p:nvPicPr>
          <p:cNvPr id="6" name="Picture 5" descr="FOOT_log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3" y="2"/>
            <a:ext cx="1026369" cy="10264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LOGO INFN NEWS sito">
            <a:extLst>
              <a:ext uri="{FF2B5EF4-FFF2-40B4-BE49-F238E27FC236}">
                <a16:creationId xmlns:a16="http://schemas.microsoft.com/office/drawing/2014/main" id="{E8C8BD2E-95F0-654E-B406-A50A98E0C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4" y="152116"/>
            <a:ext cx="1674186" cy="92878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1942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93DB00-7FC2-49F5-ADDD-F19B8881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11647" y="4719039"/>
            <a:ext cx="1700876" cy="88430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10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A805EF1-CB15-4EB2-9827-08538E4953F7}"/>
              </a:ext>
            </a:extLst>
          </p:cNvPr>
          <p:cNvSpPr txBox="1">
            <a:spLocks/>
          </p:cNvSpPr>
          <p:nvPr/>
        </p:nvSpPr>
        <p:spPr>
          <a:xfrm>
            <a:off x="371863" y="63702"/>
            <a:ext cx="8249854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rgbClr val="990000"/>
                </a:solidFill>
              </a:rPr>
              <a:t>Bologna  -  «</a:t>
            </a:r>
            <a:r>
              <a:rPr lang="it-IT" sz="2400" b="1" dirty="0">
                <a:solidFill>
                  <a:srgbClr val="990000"/>
                </a:solidFill>
              </a:rPr>
              <a:t>2 RIPTIDE</a:t>
            </a:r>
            <a:r>
              <a:rPr lang="it-IT" sz="3200" b="1" dirty="0">
                <a:solidFill>
                  <a:srgbClr val="990000"/>
                </a:solidFill>
              </a:rPr>
              <a:t>»</a:t>
            </a:r>
            <a:endParaRPr lang="it-IT" sz="2700" dirty="0">
              <a:solidFill>
                <a:srgbClr val="990000"/>
              </a:solidFill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EF70CA5-7F9A-87DA-FFFC-9E1023B92F65}"/>
              </a:ext>
            </a:extLst>
          </p:cNvPr>
          <p:cNvCxnSpPr/>
          <p:nvPr/>
        </p:nvCxnSpPr>
        <p:spPr>
          <a:xfrm>
            <a:off x="123878" y="704471"/>
            <a:ext cx="84978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4CB3B0-C92D-8E1D-B7AC-C3ABB19C66CA}"/>
              </a:ext>
            </a:extLst>
          </p:cNvPr>
          <p:cNvSpPr txBox="1"/>
          <p:nvPr/>
        </p:nvSpPr>
        <p:spPr>
          <a:xfrm>
            <a:off x="371863" y="828646"/>
            <a:ext cx="8249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Nuovo rivelatore di nuova concezione per neutroni basato sul rinculo del protone;</a:t>
            </a:r>
          </a:p>
          <a:p>
            <a:r>
              <a:rPr lang="it-IT" dirty="0"/>
              <a:t>Idoneo per misurare </a:t>
            </a:r>
            <a:r>
              <a:rPr lang="it-IT" b="1" dirty="0"/>
              <a:t>simultaneamente energia e direzione </a:t>
            </a:r>
            <a:r>
              <a:rPr lang="it-IT" dirty="0"/>
              <a:t>del neutrone incidente</a:t>
            </a:r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021BA80-AB5F-7CC1-B30F-E8ADF8C46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78" y="1537596"/>
            <a:ext cx="3817807" cy="2018102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54BB395-F5A2-2183-D668-975E11536F79}"/>
              </a:ext>
            </a:extLst>
          </p:cNvPr>
          <p:cNvSpPr txBox="1"/>
          <p:nvPr/>
        </p:nvSpPr>
        <p:spPr>
          <a:xfrm>
            <a:off x="5050402" y="5871925"/>
            <a:ext cx="2655663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Assembly to be </a:t>
            </a:r>
            <a:r>
              <a:rPr lang="it-IT" dirty="0" err="1"/>
              <a:t>developed</a:t>
            </a:r>
            <a:endParaRPr lang="it-IT" dirty="0"/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3674AF14-8B8D-50D6-030A-5EB03706EAE7}"/>
              </a:ext>
            </a:extLst>
          </p:cNvPr>
          <p:cNvCxnSpPr>
            <a:cxnSpLocks/>
          </p:cNvCxnSpPr>
          <p:nvPr/>
        </p:nvCxnSpPr>
        <p:spPr>
          <a:xfrm>
            <a:off x="2683803" y="1689995"/>
            <a:ext cx="2200274" cy="526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41">
            <a:extLst>
              <a:ext uri="{FF2B5EF4-FFF2-40B4-BE49-F238E27FC236}">
                <a16:creationId xmlns:a16="http://schemas.microsoft.com/office/drawing/2014/main" id="{B73EA29A-4D33-445C-C6D9-91F80253A777}"/>
              </a:ext>
            </a:extLst>
          </p:cNvPr>
          <p:cNvSpPr/>
          <p:nvPr/>
        </p:nvSpPr>
        <p:spPr>
          <a:xfrm>
            <a:off x="5491118" y="1537595"/>
            <a:ext cx="21052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82D74DF3-FC2B-DC09-13D6-C8A002394D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02" r="21999" b="18224"/>
          <a:stretch/>
        </p:blipFill>
        <p:spPr>
          <a:xfrm>
            <a:off x="5491118" y="1629292"/>
            <a:ext cx="2105217" cy="1106908"/>
          </a:xfrm>
          <a:prstGeom prst="rect">
            <a:avLst/>
          </a:prstGeom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1744491F-B46F-A9FE-CF04-219039938DEE}"/>
              </a:ext>
            </a:extLst>
          </p:cNvPr>
          <p:cNvSpPr txBox="1"/>
          <p:nvPr/>
        </p:nvSpPr>
        <p:spPr>
          <a:xfrm>
            <a:off x="7735810" y="2075377"/>
            <a:ext cx="683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MCP</a:t>
            </a:r>
            <a:endParaRPr lang="en-GB" dirty="0"/>
          </a:p>
        </p:txBody>
      </p: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A2BB2F3E-DE65-1A60-0E97-E10CA8D46214}"/>
              </a:ext>
            </a:extLst>
          </p:cNvPr>
          <p:cNvCxnSpPr>
            <a:cxnSpLocks/>
          </p:cNvCxnSpPr>
          <p:nvPr/>
        </p:nvCxnSpPr>
        <p:spPr>
          <a:xfrm flipH="1">
            <a:off x="7014507" y="1569096"/>
            <a:ext cx="365416" cy="490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64FB8F55-3EC4-713E-D5E1-F0A686481468}"/>
              </a:ext>
            </a:extLst>
          </p:cNvPr>
          <p:cNvSpPr txBox="1"/>
          <p:nvPr/>
        </p:nvSpPr>
        <p:spPr>
          <a:xfrm>
            <a:off x="6971875" y="1674407"/>
            <a:ext cx="231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e</a:t>
            </a:r>
            <a:r>
              <a:rPr lang="it-IT" i="1" baseline="30000" dirty="0"/>
              <a:t>-</a:t>
            </a:r>
            <a:endParaRPr lang="en-GB" i="1" dirty="0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0DB70446-E19C-1668-704A-CA645C0B4425}"/>
              </a:ext>
            </a:extLst>
          </p:cNvPr>
          <p:cNvSpPr/>
          <p:nvPr/>
        </p:nvSpPr>
        <p:spPr>
          <a:xfrm>
            <a:off x="5495278" y="2855391"/>
            <a:ext cx="212508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678653A3-B33E-0A78-E528-9D7D64F3B8C2}"/>
              </a:ext>
            </a:extLst>
          </p:cNvPr>
          <p:cNvSpPr txBox="1"/>
          <p:nvPr/>
        </p:nvSpPr>
        <p:spPr>
          <a:xfrm>
            <a:off x="7725031" y="2583202"/>
            <a:ext cx="1046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ASIC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2D65CB0-E9E8-9E1B-AEB4-5F6DA600E31F}"/>
              </a:ext>
            </a:extLst>
          </p:cNvPr>
          <p:cNvSpPr txBox="1"/>
          <p:nvPr/>
        </p:nvSpPr>
        <p:spPr>
          <a:xfrm>
            <a:off x="7725031" y="1382836"/>
            <a:ext cx="1457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Photocathode</a:t>
            </a:r>
            <a:endParaRPr lang="it-IT" dirty="0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56C6DBFB-4EB4-9F8C-DC31-755D89D386C1}"/>
              </a:ext>
            </a:extLst>
          </p:cNvPr>
          <p:cNvSpPr txBox="1"/>
          <p:nvPr/>
        </p:nvSpPr>
        <p:spPr>
          <a:xfrm>
            <a:off x="5050402" y="5871925"/>
            <a:ext cx="2655663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Assembly to be </a:t>
            </a:r>
            <a:r>
              <a:rPr lang="it-IT" dirty="0" err="1"/>
              <a:t>developed</a:t>
            </a:r>
            <a:endParaRPr lang="it-IT" dirty="0"/>
          </a:p>
        </p:txBody>
      </p:sp>
      <p:sp>
        <p:nvSpPr>
          <p:cNvPr id="59" name="Parentesi graffa aperta 58">
            <a:extLst>
              <a:ext uri="{FF2B5EF4-FFF2-40B4-BE49-F238E27FC236}">
                <a16:creationId xmlns:a16="http://schemas.microsoft.com/office/drawing/2014/main" id="{B34C4D37-3B26-C189-94A2-D587304FB8B5}"/>
              </a:ext>
            </a:extLst>
          </p:cNvPr>
          <p:cNvSpPr/>
          <p:nvPr/>
        </p:nvSpPr>
        <p:spPr>
          <a:xfrm>
            <a:off x="4997006" y="1422635"/>
            <a:ext cx="365416" cy="15868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E83DC11F-783B-ADDA-AB6C-D01A6482E305}"/>
              </a:ext>
            </a:extLst>
          </p:cNvPr>
          <p:cNvSpPr txBox="1"/>
          <p:nvPr/>
        </p:nvSpPr>
        <p:spPr>
          <a:xfrm>
            <a:off x="5362422" y="3380597"/>
            <a:ext cx="3652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Progetto oggetto di PRIN 2022, in collaborazione con colleghi di </a:t>
            </a:r>
            <a:r>
              <a:rPr lang="it-IT" dirty="0" err="1"/>
              <a:t>nTOF</a:t>
            </a:r>
            <a:endParaRPr lang="it-IT" dirty="0"/>
          </a:p>
          <a:p>
            <a:r>
              <a:rPr lang="it-IT" dirty="0"/>
              <a:t>Bologna per il 2023 richiede solo gli MCP: 3k€</a:t>
            </a:r>
            <a:endParaRPr lang="en-US" dirty="0"/>
          </a:p>
        </p:txBody>
      </p:sp>
      <p:pic>
        <p:nvPicPr>
          <p:cNvPr id="61" name="Immagine 60">
            <a:extLst>
              <a:ext uri="{FF2B5EF4-FFF2-40B4-BE49-F238E27FC236}">
                <a16:creationId xmlns:a16="http://schemas.microsoft.com/office/drawing/2014/main" id="{998D88D7-D5A6-B2B5-6AAA-355AC64EB8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63" y="3555697"/>
            <a:ext cx="1904428" cy="1428321"/>
          </a:xfrm>
          <a:prstGeom prst="rect">
            <a:avLst/>
          </a:prstGeom>
        </p:spPr>
      </p:pic>
      <p:pic>
        <p:nvPicPr>
          <p:cNvPr id="62" name="Immagine 61">
            <a:extLst>
              <a:ext uri="{FF2B5EF4-FFF2-40B4-BE49-F238E27FC236}">
                <a16:creationId xmlns:a16="http://schemas.microsoft.com/office/drawing/2014/main" id="{BB562B4D-A181-AAD8-411E-6138BDC84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" b="25097"/>
          <a:stretch/>
        </p:blipFill>
        <p:spPr>
          <a:xfrm>
            <a:off x="2401764" y="3571551"/>
            <a:ext cx="2777950" cy="147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8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93DB00-7FC2-49F5-ADDD-F19B8881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11647" y="4719039"/>
            <a:ext cx="1700876" cy="88430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A805EF1-CB15-4EB2-9827-08538E4953F7}"/>
              </a:ext>
            </a:extLst>
          </p:cNvPr>
          <p:cNvSpPr txBox="1">
            <a:spLocks/>
          </p:cNvSpPr>
          <p:nvPr/>
        </p:nvSpPr>
        <p:spPr>
          <a:xfrm>
            <a:off x="371863" y="63702"/>
            <a:ext cx="8249854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rgbClr val="990000"/>
                </a:solidFill>
              </a:rPr>
              <a:t>Programma di misure 2023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EF70CA5-7F9A-87DA-FFFC-9E1023B92F65}"/>
              </a:ext>
            </a:extLst>
          </p:cNvPr>
          <p:cNvCxnSpPr/>
          <p:nvPr/>
        </p:nvCxnSpPr>
        <p:spPr>
          <a:xfrm>
            <a:off x="123878" y="704471"/>
            <a:ext cx="84978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54BB395-F5A2-2183-D668-975E11536F79}"/>
              </a:ext>
            </a:extLst>
          </p:cNvPr>
          <p:cNvSpPr txBox="1"/>
          <p:nvPr/>
        </p:nvSpPr>
        <p:spPr>
          <a:xfrm>
            <a:off x="5050402" y="5871925"/>
            <a:ext cx="2655663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Assembly to be </a:t>
            </a:r>
            <a:r>
              <a:rPr lang="it-IT" dirty="0" err="1"/>
              <a:t>developed</a:t>
            </a:r>
            <a:endParaRPr lang="it-IT" dirty="0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56C6DBFB-4EB4-9F8C-DC31-755D89D386C1}"/>
              </a:ext>
            </a:extLst>
          </p:cNvPr>
          <p:cNvSpPr txBox="1"/>
          <p:nvPr/>
        </p:nvSpPr>
        <p:spPr>
          <a:xfrm>
            <a:off x="5050402" y="5871925"/>
            <a:ext cx="2655663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Assembly to be </a:t>
            </a:r>
            <a:r>
              <a:rPr lang="it-IT" dirty="0" err="1"/>
              <a:t>developed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887D1B7-E781-5876-B57C-DDB88D709D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44249" r="11166" b="25285"/>
          <a:stretch/>
        </p:blipFill>
        <p:spPr>
          <a:xfrm>
            <a:off x="319668" y="725998"/>
            <a:ext cx="1975206" cy="430037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5DF6D0-9B31-D26A-62BE-8350CB38A0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1477" y="828646"/>
            <a:ext cx="8891238" cy="4112533"/>
          </a:xfrm>
        </p:spPr>
        <p:txBody>
          <a:bodyPr>
            <a:normAutofit fontScale="32500" lnSpcReduction="20000"/>
          </a:bodyPr>
          <a:lstStyle/>
          <a:p>
            <a:pPr marL="327" indent="0">
              <a:buNone/>
            </a:pPr>
            <a:r>
              <a:rPr lang="it-IT" sz="6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r>
              <a:rPr lang="it-IT" sz="6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</a:t>
            </a:r>
            <a:r>
              <a:rPr lang="it-IT" sz="6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it-IT" sz="6200" b="1" dirty="0">
                <a:solidFill>
                  <a:schemeClr val="accent1">
                    <a:lumMod val="75000"/>
                  </a:schemeClr>
                </a:solidFill>
              </a:rPr>
              <a:t>FOOT </a:t>
            </a:r>
            <a:r>
              <a:rPr lang="it-IT" sz="6200" b="1" dirty="0" err="1">
                <a:solidFill>
                  <a:schemeClr val="accent1">
                    <a:lumMod val="75000"/>
                  </a:schemeClr>
                </a:solidFill>
              </a:rPr>
              <a:t>continuosly</a:t>
            </a:r>
            <a:r>
              <a:rPr lang="it-IT" sz="6200" b="1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sz="6200" b="1" dirty="0" err="1">
                <a:solidFill>
                  <a:schemeClr val="accent1">
                    <a:lumMod val="75000"/>
                  </a:schemeClr>
                </a:solidFill>
              </a:rPr>
              <a:t>experimental</a:t>
            </a:r>
            <a:r>
              <a:rPr lang="it-IT" sz="6200" b="1" dirty="0">
                <a:solidFill>
                  <a:schemeClr val="accent1">
                    <a:lumMod val="75000"/>
                  </a:schemeClr>
                </a:solidFill>
              </a:rPr>
              <a:t> room</a:t>
            </a:r>
          </a:p>
          <a:p>
            <a:pPr algn="just"/>
            <a:r>
              <a:rPr lang="it-IT" sz="5500" dirty="0" err="1"/>
              <a:t>Final</a:t>
            </a:r>
            <a:r>
              <a:rPr lang="it-IT" sz="5500" dirty="0"/>
              <a:t> </a:t>
            </a:r>
            <a:r>
              <a:rPr lang="it-IT" sz="5500" dirty="0" err="1"/>
              <a:t>apparatus</a:t>
            </a:r>
            <a:r>
              <a:rPr lang="it-IT" sz="5500" dirty="0"/>
              <a:t>; high </a:t>
            </a:r>
            <a:r>
              <a:rPr lang="it-IT" sz="5500" dirty="0" err="1"/>
              <a:t>statistics</a:t>
            </a:r>
            <a:r>
              <a:rPr lang="it-IT" sz="5500" dirty="0"/>
              <a:t>, max </a:t>
            </a:r>
            <a:r>
              <a:rPr lang="it-IT" sz="5500" dirty="0" err="1"/>
              <a:t>accuracy</a:t>
            </a:r>
            <a:r>
              <a:rPr lang="it-IT" sz="5500" dirty="0"/>
              <a:t> </a:t>
            </a:r>
            <a:r>
              <a:rPr lang="it-IT" sz="5500" dirty="0" err="1"/>
              <a:t>measurements</a:t>
            </a:r>
            <a:r>
              <a:rPr lang="it-IT" sz="5500" dirty="0"/>
              <a:t>: </a:t>
            </a:r>
          </a:p>
          <a:p>
            <a:pPr lvl="2">
              <a:buFontTx/>
              <a:buChar char="-"/>
            </a:pPr>
            <a:r>
              <a:rPr lang="it-IT" sz="5500" dirty="0" err="1"/>
              <a:t>Measurements</a:t>
            </a:r>
            <a:r>
              <a:rPr lang="it-IT" sz="5500" dirty="0"/>
              <a:t> of </a:t>
            </a:r>
            <a:r>
              <a:rPr lang="it-IT" sz="5500" b="1" dirty="0">
                <a:solidFill>
                  <a:srgbClr val="C00000"/>
                </a:solidFill>
              </a:rPr>
              <a:t>p-C </a:t>
            </a:r>
            <a:r>
              <a:rPr lang="it-IT" sz="5500" b="1" dirty="0" err="1">
                <a:solidFill>
                  <a:srgbClr val="C00000"/>
                </a:solidFill>
              </a:rPr>
              <a:t>Fragmentation</a:t>
            </a:r>
            <a:r>
              <a:rPr lang="it-IT" sz="5500" b="1" dirty="0">
                <a:solidFill>
                  <a:srgbClr val="C00000"/>
                </a:solidFill>
              </a:rPr>
              <a:t> </a:t>
            </a:r>
            <a:r>
              <a:rPr lang="it-IT" sz="5500" b="1" dirty="0" err="1">
                <a:solidFill>
                  <a:srgbClr val="C00000"/>
                </a:solidFill>
              </a:rPr>
              <a:t>using</a:t>
            </a:r>
            <a:r>
              <a:rPr lang="it-IT" sz="5500" b="1" dirty="0">
                <a:solidFill>
                  <a:srgbClr val="C00000"/>
                </a:solidFill>
              </a:rPr>
              <a:t> full calo and </a:t>
            </a:r>
            <a:r>
              <a:rPr lang="it-IT" sz="5500" b="1" dirty="0" err="1">
                <a:solidFill>
                  <a:srgbClr val="C00000"/>
                </a:solidFill>
              </a:rPr>
              <a:t>magnet</a:t>
            </a:r>
            <a:r>
              <a:rPr lang="it-IT" sz="5500" b="1" dirty="0">
                <a:solidFill>
                  <a:srgbClr val="C00000"/>
                </a:solidFill>
              </a:rPr>
              <a:t> (2 weeks of </a:t>
            </a:r>
            <a:r>
              <a:rPr lang="it-IT" sz="5500" b="1" dirty="0" err="1">
                <a:solidFill>
                  <a:srgbClr val="C00000"/>
                </a:solidFill>
              </a:rPr>
              <a:t>beam</a:t>
            </a:r>
            <a:r>
              <a:rPr lang="it-IT" sz="5500" b="1" dirty="0">
                <a:solidFill>
                  <a:srgbClr val="C00000"/>
                </a:solidFill>
              </a:rPr>
              <a:t>)</a:t>
            </a:r>
          </a:p>
          <a:p>
            <a:pPr lvl="2">
              <a:buFontTx/>
              <a:buChar char="-"/>
            </a:pPr>
            <a:r>
              <a:rPr lang="it-IT" sz="5500" b="1" dirty="0">
                <a:solidFill>
                  <a:srgbClr val="C00000"/>
                </a:solidFill>
              </a:rPr>
              <a:t>Test and </a:t>
            </a:r>
            <a:r>
              <a:rPr lang="it-IT" sz="5500" b="1" dirty="0" err="1">
                <a:solidFill>
                  <a:srgbClr val="C00000"/>
                </a:solidFill>
              </a:rPr>
              <a:t>calibration</a:t>
            </a:r>
            <a:r>
              <a:rPr lang="it-IT" sz="5500" b="1" dirty="0">
                <a:solidFill>
                  <a:srgbClr val="C00000"/>
                </a:solidFill>
              </a:rPr>
              <a:t> facility (60 h of </a:t>
            </a:r>
            <a:r>
              <a:rPr lang="it-IT" sz="5500" b="1" dirty="0" err="1">
                <a:solidFill>
                  <a:srgbClr val="C00000"/>
                </a:solidFill>
              </a:rPr>
              <a:t>beam</a:t>
            </a:r>
            <a:r>
              <a:rPr lang="it-IT" sz="5500" b="1" dirty="0">
                <a:solidFill>
                  <a:srgbClr val="C00000"/>
                </a:solidFill>
              </a:rPr>
              <a:t>)</a:t>
            </a:r>
          </a:p>
          <a:p>
            <a:pPr lvl="2">
              <a:buFontTx/>
              <a:buChar char="-"/>
            </a:pPr>
            <a:r>
              <a:rPr lang="it-IT" sz="5500" b="1" dirty="0" err="1">
                <a:solidFill>
                  <a:srgbClr val="C00000"/>
                </a:solidFill>
              </a:rPr>
              <a:t>Measurements</a:t>
            </a:r>
            <a:r>
              <a:rPr lang="it-IT" sz="5500" b="1" dirty="0">
                <a:solidFill>
                  <a:srgbClr val="C00000"/>
                </a:solidFill>
              </a:rPr>
              <a:t> with NIT </a:t>
            </a:r>
            <a:r>
              <a:rPr lang="it-IT" sz="5500" b="1" dirty="0" err="1">
                <a:solidFill>
                  <a:srgbClr val="C00000"/>
                </a:solidFill>
              </a:rPr>
              <a:t>emulsions</a:t>
            </a:r>
            <a:endParaRPr lang="it-IT" sz="300" b="1" dirty="0">
              <a:solidFill>
                <a:srgbClr val="C00000"/>
              </a:solidFill>
            </a:endParaRPr>
          </a:p>
          <a:p>
            <a:pPr marL="457200" lvl="2" indent="0">
              <a:buNone/>
            </a:pPr>
            <a:endParaRPr lang="it-IT" sz="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27" indent="0">
              <a:buNone/>
            </a:pPr>
            <a:r>
              <a:rPr lang="it-IT" sz="7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6200" b="1" dirty="0">
                <a:solidFill>
                  <a:schemeClr val="accent1">
                    <a:lumMod val="75000"/>
                  </a:schemeClr>
                </a:solidFill>
              </a:rPr>
              <a:t>GSI  - Darmstadt</a:t>
            </a:r>
            <a:r>
              <a:rPr lang="it-IT" sz="62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it-IT" sz="6200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it-IT" sz="6200" b="1" dirty="0" err="1">
                <a:solidFill>
                  <a:schemeClr val="accent1">
                    <a:lumMod val="75000"/>
                  </a:schemeClr>
                </a:solidFill>
              </a:rPr>
              <a:t>summer</a:t>
            </a:r>
            <a:r>
              <a:rPr lang="it-IT" sz="6200" b="1" dirty="0">
                <a:solidFill>
                  <a:schemeClr val="accent1">
                    <a:lumMod val="75000"/>
                  </a:schemeClr>
                </a:solidFill>
              </a:rPr>
              <a:t> 23/24 (CANDLER &amp; ELFH projects </a:t>
            </a:r>
            <a:r>
              <a:rPr lang="it-IT" sz="6200" b="1" dirty="0" err="1">
                <a:solidFill>
                  <a:schemeClr val="accent1">
                    <a:lumMod val="75000"/>
                  </a:schemeClr>
                </a:solidFill>
              </a:rPr>
              <a:t>submitted</a:t>
            </a:r>
            <a:r>
              <a:rPr lang="it-IT" sz="6200" b="1" dirty="0">
                <a:solidFill>
                  <a:schemeClr val="accent1">
                    <a:lumMod val="75000"/>
                  </a:schemeClr>
                </a:solidFill>
              </a:rPr>
              <a:t>; )</a:t>
            </a:r>
          </a:p>
          <a:p>
            <a:r>
              <a:rPr lang="it-IT" sz="5500" dirty="0" err="1"/>
              <a:t>Final</a:t>
            </a:r>
            <a:r>
              <a:rPr lang="it-IT" sz="5500" dirty="0"/>
              <a:t> </a:t>
            </a:r>
            <a:r>
              <a:rPr lang="it-IT" sz="5500" dirty="0" err="1"/>
              <a:t>apparatus</a:t>
            </a:r>
            <a:r>
              <a:rPr lang="it-IT" sz="5500" dirty="0"/>
              <a:t>:</a:t>
            </a:r>
          </a:p>
          <a:p>
            <a:pPr marL="960120" lvl="1" indent="-685800">
              <a:buFontTx/>
              <a:buChar char="-"/>
            </a:pPr>
            <a:r>
              <a:rPr lang="it-IT" sz="5500" dirty="0" err="1"/>
              <a:t>Measurements</a:t>
            </a:r>
            <a:r>
              <a:rPr lang="it-IT" sz="5500" dirty="0"/>
              <a:t> of </a:t>
            </a:r>
            <a:r>
              <a:rPr lang="it-IT" sz="5500" dirty="0">
                <a:solidFill>
                  <a:srgbClr val="C00000"/>
                </a:solidFill>
              </a:rPr>
              <a:t>p-O and O-O </a:t>
            </a:r>
            <a:r>
              <a:rPr lang="it-IT" sz="5500" dirty="0" err="1">
                <a:solidFill>
                  <a:srgbClr val="C00000"/>
                </a:solidFill>
              </a:rPr>
              <a:t>Fragmentation</a:t>
            </a:r>
            <a:r>
              <a:rPr lang="it-IT" sz="5500" dirty="0">
                <a:solidFill>
                  <a:srgbClr val="C00000"/>
                </a:solidFill>
              </a:rPr>
              <a:t> </a:t>
            </a:r>
            <a:r>
              <a:rPr lang="it-IT" sz="5500" dirty="0" err="1">
                <a:solidFill>
                  <a:srgbClr val="C00000"/>
                </a:solidFill>
              </a:rPr>
              <a:t>using</a:t>
            </a:r>
            <a:r>
              <a:rPr lang="it-IT" sz="5500" dirty="0">
                <a:solidFill>
                  <a:srgbClr val="C00000"/>
                </a:solidFill>
              </a:rPr>
              <a:t> full calo and </a:t>
            </a:r>
            <a:r>
              <a:rPr lang="it-IT" sz="5500" dirty="0" err="1">
                <a:solidFill>
                  <a:srgbClr val="C00000"/>
                </a:solidFill>
              </a:rPr>
              <a:t>magnet</a:t>
            </a:r>
            <a:r>
              <a:rPr lang="it-IT" sz="5500" dirty="0">
                <a:solidFill>
                  <a:srgbClr val="C00000"/>
                </a:solidFill>
              </a:rPr>
              <a:t> 	                                                        (2 weeks of </a:t>
            </a:r>
            <a:r>
              <a:rPr lang="it-IT" sz="5500" dirty="0" err="1">
                <a:solidFill>
                  <a:srgbClr val="C00000"/>
                </a:solidFill>
              </a:rPr>
              <a:t>beam</a:t>
            </a:r>
            <a:r>
              <a:rPr lang="it-IT" sz="5500" dirty="0">
                <a:solidFill>
                  <a:srgbClr val="C00000"/>
                </a:solidFill>
              </a:rPr>
              <a:t>)</a:t>
            </a:r>
          </a:p>
          <a:p>
            <a:pPr marL="960120" lvl="1" indent="-685800">
              <a:buFontTx/>
              <a:buChar char="-"/>
            </a:pPr>
            <a:r>
              <a:rPr lang="it-IT" sz="5500" dirty="0" err="1">
                <a:solidFill>
                  <a:srgbClr val="C00000"/>
                </a:solidFill>
              </a:rPr>
              <a:t>Measurements</a:t>
            </a:r>
            <a:r>
              <a:rPr lang="it-IT" sz="5500" dirty="0">
                <a:solidFill>
                  <a:srgbClr val="C00000"/>
                </a:solidFill>
              </a:rPr>
              <a:t> with NIT </a:t>
            </a:r>
            <a:r>
              <a:rPr lang="it-IT" sz="5500" dirty="0" err="1">
                <a:solidFill>
                  <a:srgbClr val="C00000"/>
                </a:solidFill>
              </a:rPr>
              <a:t>emulsions</a:t>
            </a:r>
            <a:endParaRPr lang="it-IT" sz="5500" dirty="0">
              <a:solidFill>
                <a:srgbClr val="C00000"/>
              </a:solidFill>
            </a:endParaRPr>
          </a:p>
          <a:p>
            <a:pPr marL="274320" lvl="1" indent="0">
              <a:buNone/>
            </a:pPr>
            <a:r>
              <a:rPr lang="it-IT" sz="5500" dirty="0"/>
              <a:t>Status: CANDLER (ESA, </a:t>
            </a:r>
            <a:r>
              <a:rPr lang="it-IT" sz="5500" dirty="0" err="1"/>
              <a:t>higher</a:t>
            </a:r>
            <a:r>
              <a:rPr lang="it-IT" sz="5500" dirty="0"/>
              <a:t> energies), first </a:t>
            </a:r>
            <a:r>
              <a:rPr lang="it-IT" sz="5500" dirty="0" err="1"/>
              <a:t>selection</a:t>
            </a:r>
            <a:r>
              <a:rPr lang="it-IT" sz="5500" dirty="0"/>
              <a:t> </a:t>
            </a:r>
            <a:r>
              <a:rPr lang="it-IT" sz="5500" dirty="0" err="1"/>
              <a:t>passed</a:t>
            </a:r>
            <a:r>
              <a:rPr lang="it-IT" sz="5500" dirty="0"/>
              <a:t>;</a:t>
            </a:r>
          </a:p>
          <a:p>
            <a:pPr marL="274320" lvl="1" indent="0">
              <a:buNone/>
            </a:pPr>
            <a:r>
              <a:rPr lang="it-IT" sz="5500" dirty="0"/>
              <a:t>	    ELFH (GSI-</a:t>
            </a:r>
            <a:r>
              <a:rPr lang="it-IT" sz="5500" dirty="0" err="1"/>
              <a:t>Bio</a:t>
            </a:r>
            <a:r>
              <a:rPr lang="it-IT" sz="5500" dirty="0"/>
              <a:t>-Pack): </a:t>
            </a:r>
            <a:r>
              <a:rPr lang="it-IT" sz="5500" dirty="0" err="1"/>
              <a:t>presentation</a:t>
            </a:r>
            <a:r>
              <a:rPr lang="it-IT" sz="5500" dirty="0"/>
              <a:t> on 26/27 </a:t>
            </a:r>
            <a:r>
              <a:rPr lang="it-IT" sz="5500" dirty="0" err="1"/>
              <a:t>september</a:t>
            </a:r>
            <a:endParaRPr lang="it-IT" sz="5500" dirty="0"/>
          </a:p>
          <a:p>
            <a:pPr marL="1131570" lvl="1" indent="-857250">
              <a:buFontTx/>
              <a:buChar char="-"/>
            </a:pPr>
            <a:endParaRPr lang="it-IT" sz="6400" b="1" dirty="0">
              <a:solidFill>
                <a:srgbClr val="C00000"/>
              </a:solidFill>
            </a:endParaRPr>
          </a:p>
          <a:p>
            <a:pPr marL="274320" lvl="1" indent="0">
              <a:buNone/>
            </a:pPr>
            <a:endParaRPr lang="it-IT" sz="6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3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93DB00-7FC2-49F5-ADDD-F19B8881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11647" y="4719039"/>
            <a:ext cx="1700876" cy="88430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A805EF1-CB15-4EB2-9827-08538E4953F7}"/>
              </a:ext>
            </a:extLst>
          </p:cNvPr>
          <p:cNvSpPr txBox="1">
            <a:spLocks/>
          </p:cNvSpPr>
          <p:nvPr/>
        </p:nvSpPr>
        <p:spPr>
          <a:xfrm>
            <a:off x="371863" y="63702"/>
            <a:ext cx="8249854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rgbClr val="990000"/>
                </a:solidFill>
              </a:rPr>
              <a:t>Richieste di missioni (coordinate sulle sezioni):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EF70CA5-7F9A-87DA-FFFC-9E1023B92F65}"/>
              </a:ext>
            </a:extLst>
          </p:cNvPr>
          <p:cNvCxnSpPr/>
          <p:nvPr/>
        </p:nvCxnSpPr>
        <p:spPr>
          <a:xfrm>
            <a:off x="123878" y="704471"/>
            <a:ext cx="84978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54BB395-F5A2-2183-D668-975E11536F79}"/>
              </a:ext>
            </a:extLst>
          </p:cNvPr>
          <p:cNvSpPr txBox="1"/>
          <p:nvPr/>
        </p:nvSpPr>
        <p:spPr>
          <a:xfrm>
            <a:off x="5050402" y="5871925"/>
            <a:ext cx="2655663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Assembly to be </a:t>
            </a:r>
            <a:r>
              <a:rPr lang="it-IT" dirty="0" err="1"/>
              <a:t>developed</a:t>
            </a:r>
            <a:endParaRPr lang="it-IT" dirty="0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56C6DBFB-4EB4-9F8C-DC31-755D89D386C1}"/>
              </a:ext>
            </a:extLst>
          </p:cNvPr>
          <p:cNvSpPr txBox="1"/>
          <p:nvPr/>
        </p:nvSpPr>
        <p:spPr>
          <a:xfrm>
            <a:off x="5050402" y="5871925"/>
            <a:ext cx="2655663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Assembly to be </a:t>
            </a:r>
            <a:r>
              <a:rPr lang="it-IT" dirty="0" err="1"/>
              <a:t>developed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5DF6D0-9B31-D26A-62BE-8350CB38A0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71" y="828651"/>
            <a:ext cx="8891238" cy="4251147"/>
          </a:xfrm>
        </p:spPr>
        <p:txBody>
          <a:bodyPr>
            <a:normAutofit lnSpcReduction="10000"/>
          </a:bodyPr>
          <a:lstStyle/>
          <a:p>
            <a:pPr marL="274320" lvl="1" indent="0">
              <a:buNone/>
            </a:pPr>
            <a:r>
              <a:rPr lang="it-IT" b="1" dirty="0"/>
              <a:t>Cifre standard: </a:t>
            </a:r>
            <a:r>
              <a:rPr lang="it-IT" dirty="0"/>
              <a:t>200€ viaggio Ita, 400€ estero; 150€ giorno ITA &amp; estero</a:t>
            </a:r>
          </a:p>
          <a:p>
            <a:pPr marL="274320" lvl="1" indent="0">
              <a:buNone/>
            </a:pPr>
            <a:r>
              <a:rPr lang="it-IT" b="1" dirty="0"/>
              <a:t>GSI</a:t>
            </a:r>
            <a:r>
              <a:rPr lang="it-IT" dirty="0"/>
              <a:t>: considerati 14 gg di misure (7ele+7emu); valori «standard»; 38 k€ SJ</a:t>
            </a:r>
          </a:p>
          <a:p>
            <a:pPr marL="274320" lvl="1" indent="0">
              <a:buNone/>
            </a:pPr>
            <a:r>
              <a:rPr lang="it-IT" dirty="0"/>
              <a:t>	Trasporti al GSI: 9.5 k€ SJ alle approvazioni delle misure</a:t>
            </a:r>
          </a:p>
          <a:p>
            <a:pPr marL="274320" lvl="1" indent="0">
              <a:buNone/>
            </a:pPr>
            <a:r>
              <a:rPr lang="it-IT" b="1" dirty="0"/>
              <a:t>CNAO</a:t>
            </a:r>
            <a:r>
              <a:rPr lang="it-IT" dirty="0"/>
              <a:t>: sede in cui FOOT verrà installato in modalità semi-permanente</a:t>
            </a:r>
          </a:p>
          <a:p>
            <a:pPr marL="274320" lvl="1" indent="0">
              <a:buNone/>
            </a:pPr>
            <a:r>
              <a:rPr lang="it-IT" dirty="0"/>
              <a:t>	Abbiamo considerato 14 gg di misure di fisica </a:t>
            </a:r>
          </a:p>
          <a:p>
            <a:pPr marL="274320" lvl="1" indent="0">
              <a:buNone/>
            </a:pPr>
            <a:r>
              <a:rPr lang="it-IT" dirty="0"/>
              <a:t>	e la possibilità di altre ore di presa dati per calibrazioni o altro.</a:t>
            </a:r>
          </a:p>
          <a:p>
            <a:pPr marL="274320" lvl="1" indent="0">
              <a:buNone/>
            </a:pPr>
            <a:r>
              <a:rPr lang="it-IT" dirty="0"/>
              <a:t>	Solo misure di fisica: 67 k€</a:t>
            </a:r>
          </a:p>
          <a:p>
            <a:pPr marL="274320" lvl="1" indent="0">
              <a:buNone/>
            </a:pPr>
            <a:r>
              <a:rPr lang="it-IT" dirty="0"/>
              <a:t>	«Tasca» su RN per altre misure CNAO (</a:t>
            </a:r>
            <a:r>
              <a:rPr lang="it-IT" dirty="0">
                <a:solidFill>
                  <a:srgbClr val="0070C0"/>
                </a:solidFill>
              </a:rPr>
              <a:t>16 turni x 3 gg</a:t>
            </a:r>
            <a:r>
              <a:rPr lang="it-IT" dirty="0"/>
              <a:t>x3p): 31 k€</a:t>
            </a:r>
          </a:p>
          <a:p>
            <a:pPr marL="274320" lvl="1" indent="0">
              <a:buNone/>
            </a:pPr>
            <a:r>
              <a:rPr lang="it-IT" dirty="0"/>
              <a:t>	Trasporti al CNAO: 7 k€  		</a:t>
            </a:r>
            <a:r>
              <a:rPr lang="it-IT" dirty="0">
                <a:sym typeface="Wingdings" panose="05000000000000000000" pitchFamily="2" charset="2"/>
              </a:rPr>
              <a:t> problemi ed opportunità</a:t>
            </a:r>
          </a:p>
          <a:p>
            <a:pPr marL="274320" lvl="1" indent="0">
              <a:buNone/>
            </a:pPr>
            <a:endParaRPr lang="it-IT" dirty="0"/>
          </a:p>
          <a:p>
            <a:pPr marL="274320" lvl="1" indent="0">
              <a:buNone/>
            </a:pPr>
            <a:r>
              <a:rPr lang="it-IT" dirty="0"/>
              <a:t>2 meeting di collaborazione ITALIA; spostamenti tra sezioni per integrazione; conferenze; responsabilità; altre specifiche, calibrazioni/montaggi CNAO previsti:  85,5 k€ </a:t>
            </a:r>
          </a:p>
          <a:p>
            <a:pPr marL="274320" lvl="1" indent="0">
              <a:buNone/>
            </a:pPr>
            <a:r>
              <a:rPr lang="it-IT" dirty="0"/>
              <a:t> </a:t>
            </a:r>
            <a:endParaRPr lang="it-IT" sz="6400" dirty="0"/>
          </a:p>
          <a:p>
            <a:pPr marL="274320" lvl="1" indent="0">
              <a:buNone/>
            </a:pPr>
            <a:endParaRPr lang="it-IT" sz="6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62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93DB00-7FC2-49F5-ADDD-F19B8881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681" y="4785498"/>
            <a:ext cx="2056946" cy="273597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13</a:t>
            </a:fld>
            <a:endParaRPr lang="en-US" dirty="0"/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2A12226A-96EB-4C61-8E71-80BF40634FB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4214094"/>
              </p:ext>
            </p:extLst>
          </p:nvPr>
        </p:nvGraphicFramePr>
        <p:xfrm>
          <a:off x="407963" y="839470"/>
          <a:ext cx="8485871" cy="301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905">
                  <a:extLst>
                    <a:ext uri="{9D8B030D-6E8A-4147-A177-3AD203B41FA5}">
                      <a16:colId xmlns:a16="http://schemas.microsoft.com/office/drawing/2014/main" val="4109397634"/>
                    </a:ext>
                  </a:extLst>
                </a:gridCol>
                <a:gridCol w="1603717">
                  <a:extLst>
                    <a:ext uri="{9D8B030D-6E8A-4147-A177-3AD203B41FA5}">
                      <a16:colId xmlns:a16="http://schemas.microsoft.com/office/drawing/2014/main" val="1691343506"/>
                    </a:ext>
                  </a:extLst>
                </a:gridCol>
                <a:gridCol w="5447249">
                  <a:extLst>
                    <a:ext uri="{9D8B030D-6E8A-4147-A177-3AD203B41FA5}">
                      <a16:colId xmlns:a16="http://schemas.microsoft.com/office/drawing/2014/main" val="908368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Capitolo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Richieste (k€)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Voci principali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17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Inventariabile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 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BO: alimentatore per </a:t>
                      </a:r>
                      <a:r>
                        <a:rPr lang="it-IT"/>
                        <a:t>SiPM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152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Consumo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NA: </a:t>
                      </a:r>
                      <a:r>
                        <a:rPr lang="it-IT" dirty="0" err="1"/>
                        <a:t>chim</a:t>
                      </a:r>
                      <a:r>
                        <a:rPr lang="it-IT" dirty="0"/>
                        <a:t> x emulsioni, PG: PCB, </a:t>
                      </a:r>
                    </a:p>
                    <a:p>
                      <a:r>
                        <a:rPr lang="it-IT" dirty="0"/>
                        <a:t>BO, LNF, PI, RM1, TO: </a:t>
                      </a:r>
                      <a:r>
                        <a:rPr lang="it-IT" dirty="0" err="1"/>
                        <a:t>lab+manutenzioni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38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Apparati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LNF, PG: completamento meccanica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079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Trasporti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BO, LNF, PI, PG, TO, TIFPA: trasporto rivelatori  (50% SJ)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552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Missioni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221,5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Tutti: prese dati a GSI (7gg, SJ), CNAO (15gg), meeting di collaborazione, test e calibrazioni CNAO (3p x 3gg x16 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103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dirty="0"/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319,0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 cui 68 SJ   -  (28 FTE,   11,4 k€/FTE)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268496"/>
                  </a:ext>
                </a:extLst>
              </a:tr>
            </a:tbl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3A805EF1-CB15-4EB2-9827-08538E4953F7}"/>
              </a:ext>
            </a:extLst>
          </p:cNvPr>
          <p:cNvSpPr txBox="1">
            <a:spLocks/>
          </p:cNvSpPr>
          <p:nvPr/>
        </p:nvSpPr>
        <p:spPr>
          <a:xfrm>
            <a:off x="371863" y="63702"/>
            <a:ext cx="8652559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rgbClr val="990000"/>
                </a:solidFill>
              </a:rPr>
              <a:t>2023 </a:t>
            </a:r>
            <a:r>
              <a:rPr lang="it-IT" sz="2700" dirty="0" err="1">
                <a:solidFill>
                  <a:srgbClr val="990000"/>
                </a:solidFill>
              </a:rPr>
              <a:t>financial</a:t>
            </a:r>
            <a:r>
              <a:rPr lang="it-IT" sz="2700" dirty="0">
                <a:solidFill>
                  <a:srgbClr val="990000"/>
                </a:solidFill>
              </a:rPr>
              <a:t> </a:t>
            </a:r>
            <a:r>
              <a:rPr lang="it-IT" sz="2700" dirty="0" err="1">
                <a:solidFill>
                  <a:srgbClr val="990000"/>
                </a:solidFill>
              </a:rPr>
              <a:t>requests</a:t>
            </a:r>
            <a:r>
              <a:rPr lang="it-IT" sz="2700" dirty="0">
                <a:solidFill>
                  <a:srgbClr val="990000"/>
                </a:solidFill>
              </a:rPr>
              <a:t>  (</a:t>
            </a:r>
            <a:r>
              <a:rPr lang="it-IT" sz="2700" dirty="0" err="1">
                <a:solidFill>
                  <a:srgbClr val="990000"/>
                </a:solidFill>
              </a:rPr>
              <a:t>actual</a:t>
            </a:r>
            <a:r>
              <a:rPr lang="it-IT" sz="2700" dirty="0">
                <a:solidFill>
                  <a:srgbClr val="990000"/>
                </a:solidFill>
              </a:rPr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26FEC0-5B33-44AC-A959-7D584CDCAF73}"/>
              </a:ext>
            </a:extLst>
          </p:cNvPr>
          <p:cNvSpPr txBox="1"/>
          <p:nvPr/>
        </p:nvSpPr>
        <p:spPr>
          <a:xfrm>
            <a:off x="414068" y="4304030"/>
            <a:ext cx="7369325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Storico richieste:  2017: 274 k€,  2018: 815k€,   2019: 868 k€,   2020: 545 k€,   </a:t>
            </a:r>
          </a:p>
          <a:p>
            <a:r>
              <a:rPr lang="it-IT" dirty="0"/>
              <a:t>		2021: 389 k€, 2022: 321k€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B67BE31-93B6-4318-875D-B011F8AE257E}"/>
              </a:ext>
            </a:extLst>
          </p:cNvPr>
          <p:cNvCxnSpPr/>
          <p:nvPr/>
        </p:nvCxnSpPr>
        <p:spPr>
          <a:xfrm>
            <a:off x="407963" y="3477471"/>
            <a:ext cx="84978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0ABEA9A-371D-F2FC-3A84-361F816D6DBD}"/>
              </a:ext>
            </a:extLst>
          </p:cNvPr>
          <p:cNvSpPr txBox="1"/>
          <p:nvPr/>
        </p:nvSpPr>
        <p:spPr>
          <a:xfrm>
            <a:off x="5715245" y="3829849"/>
            <a:ext cx="3213829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+ 200 HS06 + 20 TB per calcolo</a:t>
            </a:r>
          </a:p>
        </p:txBody>
      </p:sp>
    </p:spTree>
    <p:extLst>
      <p:ext uri="{BB962C8B-B14F-4D97-AF65-F5344CB8AC3E}">
        <p14:creationId xmlns:p14="http://schemas.microsoft.com/office/powerpoint/2010/main" val="3808719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93DB00-7FC2-49F5-ADDD-F19B8881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681" y="4785498"/>
            <a:ext cx="2056946" cy="273597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A805EF1-CB15-4EB2-9827-08538E4953F7}"/>
              </a:ext>
            </a:extLst>
          </p:cNvPr>
          <p:cNvSpPr txBox="1">
            <a:spLocks/>
          </p:cNvSpPr>
          <p:nvPr/>
        </p:nvSpPr>
        <p:spPr>
          <a:xfrm>
            <a:off x="371863" y="63702"/>
            <a:ext cx="8652559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rgbClr val="990000"/>
                </a:solidFill>
              </a:rPr>
              <a:t>Richieste finanziarie 2022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26FEC0-5B33-44AC-A959-7D584CDCAF73}"/>
              </a:ext>
            </a:extLst>
          </p:cNvPr>
          <p:cNvSpPr txBox="1"/>
          <p:nvPr/>
        </p:nvSpPr>
        <p:spPr>
          <a:xfrm>
            <a:off x="463305" y="593265"/>
            <a:ext cx="6837513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Abbiamo ottenuto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53 h</a:t>
            </a:r>
            <a:r>
              <a:rPr lang="it-IT" dirty="0"/>
              <a:t> (!) di fascio ad Heidelberg (</a:t>
            </a:r>
            <a:r>
              <a:rPr lang="it-IT" dirty="0" err="1"/>
              <a:t>Transnational</a:t>
            </a:r>
            <a:r>
              <a:rPr lang="it-IT" dirty="0"/>
              <a:t> access). </a:t>
            </a:r>
          </a:p>
          <a:p>
            <a:r>
              <a:rPr lang="it-IT" dirty="0"/>
              <a:t>	17-25 luglio fascio; missioni dal 15 al 25 luglio</a:t>
            </a:r>
          </a:p>
          <a:p>
            <a:r>
              <a:rPr lang="it-IT" dirty="0">
                <a:sym typeface="Wingdings" panose="05000000000000000000" pitchFamily="2" charset="2"/>
              </a:rPr>
              <a:t>	Richiediamo lo sblocco di tutti i SJ per questa attività</a:t>
            </a:r>
          </a:p>
          <a:p>
            <a:r>
              <a:rPr lang="it-IT" dirty="0">
                <a:sym typeface="Wingdings" panose="05000000000000000000" pitchFamily="2" charset="2"/>
              </a:rPr>
              <a:t>	 9,5 k€ per i trasporti</a:t>
            </a:r>
          </a:p>
          <a:p>
            <a:r>
              <a:rPr lang="it-IT" dirty="0">
                <a:sym typeface="Wingdings" panose="05000000000000000000" pitchFamily="2" charset="2"/>
              </a:rPr>
              <a:t>	 22 k€ per le missioni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FD53115-D912-2F27-80E3-9A5A8A2A7B23}"/>
              </a:ext>
            </a:extLst>
          </p:cNvPr>
          <p:cNvSpPr txBox="1"/>
          <p:nvPr/>
        </p:nvSpPr>
        <p:spPr>
          <a:xfrm>
            <a:off x="463305" y="1988303"/>
            <a:ext cx="8160190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La presa dati di Heidelberg era prevista su 7 gg (viaggi compresi), in realtà sarà di 11 gg (viaggi compresi). Tra risparmi (primavera CNAO), spese sottostimate (Strasburgo) e spese prima assegnate SJ e poi tagliate (tasca dei SJ su Bologna [15k€], in seguito riassorbita dalla commissione) abbiamo bisogno di un rabbocco:</a:t>
            </a:r>
          </a:p>
          <a:p>
            <a:pPr marL="285750" indent="-285750">
              <a:buFontTx/>
              <a:buChar char="-"/>
            </a:pPr>
            <a:r>
              <a:rPr lang="it-IT" dirty="0"/>
              <a:t>3 k€ missioni su Bologna</a:t>
            </a:r>
          </a:p>
          <a:p>
            <a:pPr marL="285750" indent="-285750">
              <a:buFontTx/>
              <a:buChar char="-"/>
            </a:pPr>
            <a:r>
              <a:rPr lang="it-IT" dirty="0"/>
              <a:t>5 k€ missioni su Roma 1</a:t>
            </a:r>
          </a:p>
          <a:p>
            <a:pPr marL="285750" indent="-285750">
              <a:buFontTx/>
              <a:buChar char="-"/>
            </a:pPr>
            <a:r>
              <a:rPr lang="it-IT" dirty="0"/>
              <a:t>4 k€ missioni su Pisa</a:t>
            </a:r>
          </a:p>
          <a:p>
            <a:pPr marL="285750" indent="-285750">
              <a:buFontTx/>
              <a:buChar char="-"/>
            </a:pPr>
            <a:r>
              <a:rPr lang="it-IT" dirty="0"/>
              <a:t>4 k€ missioni su Torino					</a:t>
            </a:r>
            <a:r>
              <a:rPr lang="it-IT" dirty="0">
                <a:sym typeface="Wingdings" panose="05000000000000000000" pitchFamily="2" charset="2"/>
              </a:rPr>
              <a:t> totale 16 k€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08B5320-6D92-F4B2-D4F7-F3788EE3DB2C}"/>
              </a:ext>
            </a:extLst>
          </p:cNvPr>
          <p:cNvSpPr txBox="1"/>
          <p:nvPr/>
        </p:nvSpPr>
        <p:spPr>
          <a:xfrm>
            <a:off x="463305" y="4122005"/>
            <a:ext cx="816019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Rimane un SJ da 5 k€ per la meccanica delle MSD su Perugia, che abbiamo deciso di </a:t>
            </a:r>
            <a:r>
              <a:rPr lang="it-IT" b="1" dirty="0">
                <a:solidFill>
                  <a:srgbClr val="C00000"/>
                </a:solidFill>
              </a:rPr>
              <a:t>NON</a:t>
            </a:r>
            <a:r>
              <a:rPr lang="it-IT" dirty="0"/>
              <a:t> chiedere nel 2022, ma vorremmo i fondi disponibili all’inizio del 2023 (ora SJ)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E388D4B-70AE-070C-77EC-FBE69D27FE06}"/>
              </a:ext>
            </a:extLst>
          </p:cNvPr>
          <p:cNvSpPr txBox="1"/>
          <p:nvPr/>
        </p:nvSpPr>
        <p:spPr>
          <a:xfrm rot="21027506">
            <a:off x="6517591" y="1004234"/>
            <a:ext cx="1152880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Concesso!</a:t>
            </a:r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B02A413-65F1-9C6F-B118-86C8577242E4}"/>
              </a:ext>
            </a:extLst>
          </p:cNvPr>
          <p:cNvSpPr txBox="1"/>
          <p:nvPr/>
        </p:nvSpPr>
        <p:spPr>
          <a:xfrm rot="21027506">
            <a:off x="7718011" y="3398638"/>
            <a:ext cx="1266693" cy="33855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Necessario!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44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538303C9-A733-8673-5798-949A87809083}"/>
              </a:ext>
            </a:extLst>
          </p:cNvPr>
          <p:cNvCxnSpPr/>
          <p:nvPr/>
        </p:nvCxnSpPr>
        <p:spPr>
          <a:xfrm>
            <a:off x="123878" y="704471"/>
            <a:ext cx="84978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93DB00-7FC2-49F5-ADDD-F19B8881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681" y="4785498"/>
            <a:ext cx="2056946" cy="273597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A805EF1-CB15-4EB2-9827-08538E4953F7}"/>
              </a:ext>
            </a:extLst>
          </p:cNvPr>
          <p:cNvSpPr txBox="1">
            <a:spLocks/>
          </p:cNvSpPr>
          <p:nvPr/>
        </p:nvSpPr>
        <p:spPr>
          <a:xfrm>
            <a:off x="371863" y="63702"/>
            <a:ext cx="8652559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rgbClr val="990000"/>
                </a:solidFill>
              </a:rPr>
              <a:t>Richiesta Sigma-</a:t>
            </a:r>
            <a:r>
              <a:rPr lang="it-IT" sz="2700" dirty="0" err="1">
                <a:solidFill>
                  <a:srgbClr val="990000"/>
                </a:solidFill>
              </a:rPr>
              <a:t>Phi</a:t>
            </a:r>
            <a:r>
              <a:rPr lang="it-IT" sz="2700" dirty="0">
                <a:solidFill>
                  <a:srgbClr val="990000"/>
                </a:solidFill>
              </a:rPr>
              <a:t> :  Magnete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26FEC0-5B33-44AC-A959-7D584CDCAF73}"/>
              </a:ext>
            </a:extLst>
          </p:cNvPr>
          <p:cNvSpPr txBox="1"/>
          <p:nvPr/>
        </p:nvSpPr>
        <p:spPr>
          <a:xfrm>
            <a:off x="371863" y="807782"/>
            <a:ext cx="491512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Magnete realizzato con Samario cobalto non idoneo</a:t>
            </a:r>
          </a:p>
          <a:p>
            <a:r>
              <a:rPr lang="it-IT" dirty="0"/>
              <a:t>Terminata la progettazione con elementi in Nb-Fe-B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FD53115-D912-2F27-80E3-9A5A8A2A7B23}"/>
              </a:ext>
            </a:extLst>
          </p:cNvPr>
          <p:cNvSpPr txBox="1"/>
          <p:nvPr/>
        </p:nvSpPr>
        <p:spPr>
          <a:xfrm>
            <a:off x="371863" y="1642674"/>
            <a:ext cx="5522910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Extra costi dichiarati:</a:t>
            </a:r>
          </a:p>
          <a:p>
            <a:r>
              <a:rPr lang="it-IT" dirty="0"/>
              <a:t>Scenario 1: realizzazione presso la Sigma-</a:t>
            </a:r>
            <a:r>
              <a:rPr lang="it-IT" dirty="0" err="1"/>
              <a:t>Phi</a:t>
            </a:r>
            <a:r>
              <a:rPr lang="it-IT" dirty="0"/>
              <a:t>:  +60 k€</a:t>
            </a:r>
          </a:p>
          <a:p>
            <a:r>
              <a:rPr lang="it-IT" dirty="0"/>
              <a:t>Scenario 2: realizzazione presso ditta esterna:  +120 k€</a:t>
            </a:r>
          </a:p>
          <a:p>
            <a:r>
              <a:rPr lang="it-IT" dirty="0"/>
              <a:t>Scenario 3: rescissione del contratto … </a:t>
            </a:r>
          </a:p>
          <a:p>
            <a:r>
              <a:rPr lang="it-IT" dirty="0"/>
              <a:t>	     ma i magneti ci servono:                 + </a:t>
            </a:r>
            <a:r>
              <a:rPr lang="it-IT" b="1" dirty="0">
                <a:solidFill>
                  <a:srgbClr val="C00000"/>
                </a:solidFill>
              </a:rPr>
              <a:t>X</a:t>
            </a:r>
            <a:r>
              <a:rPr lang="it-IT" dirty="0"/>
              <a:t> k€</a:t>
            </a:r>
          </a:p>
          <a:p>
            <a:endParaRPr lang="it-IT" dirty="0"/>
          </a:p>
          <a:p>
            <a:r>
              <a:rPr lang="it-IT" dirty="0"/>
              <a:t>Tempi di consegna (1&amp;2): </a:t>
            </a:r>
            <a:r>
              <a:rPr lang="it-IT" b="1" dirty="0">
                <a:solidFill>
                  <a:srgbClr val="C00000"/>
                </a:solidFill>
              </a:rPr>
              <a:t>aprile 2023</a:t>
            </a:r>
          </a:p>
        </p:txBody>
      </p:sp>
      <p:pic>
        <p:nvPicPr>
          <p:cNvPr id="4" name="Immagine 3" descr="Immagine che contiene persona, interni&#10;&#10;Descrizione generata automaticamente">
            <a:extLst>
              <a:ext uri="{FF2B5EF4-FFF2-40B4-BE49-F238E27FC236}">
                <a16:creationId xmlns:a16="http://schemas.microsoft.com/office/drawing/2014/main" id="{A5620C1A-E7A0-CAFF-6880-5EAC7CE23C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9"/>
          <a:stretch/>
        </p:blipFill>
        <p:spPr>
          <a:xfrm rot="5400000">
            <a:off x="5796613" y="967998"/>
            <a:ext cx="3809372" cy="195879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5124C4-C837-1925-3B20-F4A5DC353A42}"/>
              </a:ext>
            </a:extLst>
          </p:cNvPr>
          <p:cNvSpPr txBox="1"/>
          <p:nvPr/>
        </p:nvSpPr>
        <p:spPr>
          <a:xfrm>
            <a:off x="371863" y="3854254"/>
            <a:ext cx="849783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Osservazione: </a:t>
            </a:r>
            <a:r>
              <a:rPr lang="it-IT" dirty="0"/>
              <a:t>il magnete è fondamentale nelle misure ad alta energia (&gt;350 MeV/n)</a:t>
            </a:r>
          </a:p>
          <a:p>
            <a:r>
              <a:rPr lang="it-IT" dirty="0"/>
              <a:t>In assenza rimaniamo nella regione delle basse energie (&lt;350 MeV/n)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659FFC2-6BE0-26F1-8358-D61C3FE609C3}"/>
              </a:ext>
            </a:extLst>
          </p:cNvPr>
          <p:cNvSpPr txBox="1"/>
          <p:nvPr/>
        </p:nvSpPr>
        <p:spPr>
          <a:xfrm>
            <a:off x="371863" y="4472896"/>
            <a:ext cx="849783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Proposta: </a:t>
            </a:r>
            <a:r>
              <a:rPr lang="it-IT" i="1" dirty="0" err="1"/>
              <a:t>ob</a:t>
            </a:r>
            <a:r>
              <a:rPr lang="it-IT" i="1" dirty="0"/>
              <a:t> torto collo </a:t>
            </a:r>
            <a:r>
              <a:rPr lang="it-IT" dirty="0"/>
              <a:t>acconsentiamo ad un extra costo; da determinare nello </a:t>
            </a:r>
            <a:r>
              <a:rPr lang="it-IT" b="1" dirty="0"/>
              <a:t>scenario 1</a:t>
            </a:r>
          </a:p>
        </p:txBody>
      </p:sp>
    </p:spTree>
    <p:extLst>
      <p:ext uri="{BB962C8B-B14F-4D97-AF65-F5344CB8AC3E}">
        <p14:creationId xmlns:p14="http://schemas.microsoft.com/office/powerpoint/2010/main" val="191117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93DB00-7FC2-49F5-ADDD-F19B8881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681" y="4785498"/>
            <a:ext cx="2056946" cy="273597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16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A805EF1-CB15-4EB2-9827-08538E4953F7}"/>
              </a:ext>
            </a:extLst>
          </p:cNvPr>
          <p:cNvSpPr txBox="1">
            <a:spLocks/>
          </p:cNvSpPr>
          <p:nvPr/>
        </p:nvSpPr>
        <p:spPr>
          <a:xfrm>
            <a:off x="371863" y="225120"/>
            <a:ext cx="8652559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rgbClr val="990000"/>
                </a:solidFill>
              </a:rPr>
              <a:t>Milestones for 2022</a:t>
            </a:r>
          </a:p>
        </p:txBody>
      </p:sp>
      <p:graphicFrame>
        <p:nvGraphicFramePr>
          <p:cNvPr id="7" name="Tabella 9">
            <a:extLst>
              <a:ext uri="{FF2B5EF4-FFF2-40B4-BE49-F238E27FC236}">
                <a16:creationId xmlns:a16="http://schemas.microsoft.com/office/drawing/2014/main" id="{453C57AD-3F07-9C5B-917C-0BDE851EF2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08284216"/>
              </p:ext>
            </p:extLst>
          </p:nvPr>
        </p:nvGraphicFramePr>
        <p:xfrm>
          <a:off x="371863" y="861651"/>
          <a:ext cx="8324556" cy="316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572">
                  <a:extLst>
                    <a:ext uri="{9D8B030D-6E8A-4147-A177-3AD203B41FA5}">
                      <a16:colId xmlns:a16="http://schemas.microsoft.com/office/drawing/2014/main" val="3602218318"/>
                    </a:ext>
                  </a:extLst>
                </a:gridCol>
                <a:gridCol w="1586132">
                  <a:extLst>
                    <a:ext uri="{9D8B030D-6E8A-4147-A177-3AD203B41FA5}">
                      <a16:colId xmlns:a16="http://schemas.microsoft.com/office/drawing/2014/main" val="3527835911"/>
                    </a:ext>
                  </a:extLst>
                </a:gridCol>
                <a:gridCol w="2774852">
                  <a:extLst>
                    <a:ext uri="{9D8B030D-6E8A-4147-A177-3AD203B41FA5}">
                      <a16:colId xmlns:a16="http://schemas.microsoft.com/office/drawing/2014/main" val="267758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Descrizione</a:t>
                      </a:r>
                      <a:endParaRPr lang="it-IT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Data completamento </a:t>
                      </a:r>
                      <a:endParaRPr lang="it-IT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Commento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749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/>
                        <a:t>Test su fascio del sistema tracciante IT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30-06-2022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In ritardo di 3-6 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945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Moduli calorimetrici pronti e almeno in parte testati su fascio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30-06-2022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50%, mancante la presa dati al CNAO; sostituita con HIT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25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/>
                        <a:t>Apparato completo con magnete, calorimetro e IT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30-09-2022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Senza magnete; a fine anno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3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/>
                        <a:t>Presa dati al CNAO con apparato completo.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31-12-2022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Nei piani, ma senza magnete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652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/>
                        <a:t>Completamento analisi su dati 2021.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/>
                        <a:t>31-12-2022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Risultati in arrivo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698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Pubblicazione della misura della sezione d'urto relative alle prese dati del 2019 e 2020 con il rivelatore a emulsioni.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31-07-2022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Risultati in arrivo; problema nel campione </a:t>
                      </a:r>
                      <a:r>
                        <a:rPr lang="it-IT" sz="1400" baseline="30000" dirty="0"/>
                        <a:t>16</a:t>
                      </a:r>
                      <a:r>
                        <a:rPr lang="it-IT" sz="1400" dirty="0"/>
                        <a:t>O, 400 MeV/u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448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544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93DB00-7FC2-49F5-ADDD-F19B8881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681" y="4785498"/>
            <a:ext cx="2056946" cy="273597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17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A805EF1-CB15-4EB2-9827-08538E4953F7}"/>
              </a:ext>
            </a:extLst>
          </p:cNvPr>
          <p:cNvSpPr txBox="1">
            <a:spLocks/>
          </p:cNvSpPr>
          <p:nvPr/>
        </p:nvSpPr>
        <p:spPr>
          <a:xfrm>
            <a:off x="371863" y="225120"/>
            <a:ext cx="8652559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rgbClr val="990000"/>
                </a:solidFill>
              </a:rPr>
              <a:t>Milestones for 2023</a:t>
            </a:r>
          </a:p>
        </p:txBody>
      </p:sp>
      <p:graphicFrame>
        <p:nvGraphicFramePr>
          <p:cNvPr id="7" name="Tabella 9">
            <a:extLst>
              <a:ext uri="{FF2B5EF4-FFF2-40B4-BE49-F238E27FC236}">
                <a16:creationId xmlns:a16="http://schemas.microsoft.com/office/drawing/2014/main" id="{453C57AD-3F07-9C5B-917C-0BDE851EF2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0917802"/>
              </p:ext>
            </p:extLst>
          </p:nvPr>
        </p:nvGraphicFramePr>
        <p:xfrm>
          <a:off x="371862" y="766658"/>
          <a:ext cx="8323557" cy="3197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95">
                  <a:extLst>
                    <a:ext uri="{9D8B030D-6E8A-4147-A177-3AD203B41FA5}">
                      <a16:colId xmlns:a16="http://schemas.microsoft.com/office/drawing/2014/main" val="3602218318"/>
                    </a:ext>
                  </a:extLst>
                </a:gridCol>
                <a:gridCol w="4969601">
                  <a:extLst>
                    <a:ext uri="{9D8B030D-6E8A-4147-A177-3AD203B41FA5}">
                      <a16:colId xmlns:a16="http://schemas.microsoft.com/office/drawing/2014/main" val="4239845246"/>
                    </a:ext>
                  </a:extLst>
                </a:gridCol>
                <a:gridCol w="1074566">
                  <a:extLst>
                    <a:ext uri="{9D8B030D-6E8A-4147-A177-3AD203B41FA5}">
                      <a16:colId xmlns:a16="http://schemas.microsoft.com/office/drawing/2014/main" val="3527835911"/>
                    </a:ext>
                  </a:extLst>
                </a:gridCol>
                <a:gridCol w="1879895">
                  <a:extLst>
                    <a:ext uri="{9D8B030D-6E8A-4147-A177-3AD203B41FA5}">
                      <a16:colId xmlns:a16="http://schemas.microsoft.com/office/drawing/2014/main" val="267758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Descrizione</a:t>
                      </a:r>
                      <a:endParaRPr lang="it-IT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/>
                        <a:t>Data completamento </a:t>
                      </a:r>
                      <a:endParaRPr lang="it-IT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Commento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749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Test su fascio del sistema tracciante IT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31-12-2023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945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Risultati preliminari di sezione d'urto </a:t>
                      </a:r>
                      <a:r>
                        <a:rPr lang="it-IT" sz="1400" dirty="0" err="1"/>
                        <a:t>He+C</a:t>
                      </a:r>
                      <a:r>
                        <a:rPr lang="it-IT" sz="1400" dirty="0"/>
                        <a:t>, presa dati Heidelberg 2022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31-12-2023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25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Sottomissione articolo sezioni d'urto su dati 2021 (16O+C).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31-12-2023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3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4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Presa dati al CNAO con apparato completo.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31-12-2023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Comprensivo di magnete!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652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Test su fascio con emulsioni NIT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31-12-2023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698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Elettronica del primo prototipo RIPTIDE pronta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31-12-2023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448595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3AD553DC-7424-38BE-C776-F720195F1F8D}"/>
              </a:ext>
            </a:extLst>
          </p:cNvPr>
          <p:cNvSpPr txBox="1"/>
          <p:nvPr/>
        </p:nvSpPr>
        <p:spPr>
          <a:xfrm>
            <a:off x="371862" y="3989461"/>
            <a:ext cx="8323557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Scottati dai troppi problemi incontrati (gara magneti, covid, altro) le scadenze proposte sono tutte a dicembre 2023; 1,2 attesi entro fine giugno; 4,5 entro ottobre</a:t>
            </a:r>
          </a:p>
        </p:txBody>
      </p:sp>
    </p:spTree>
    <p:extLst>
      <p:ext uri="{BB962C8B-B14F-4D97-AF65-F5344CB8AC3E}">
        <p14:creationId xmlns:p14="http://schemas.microsoft.com/office/powerpoint/2010/main" val="3839234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538303C9-A733-8673-5798-949A87809083}"/>
              </a:ext>
            </a:extLst>
          </p:cNvPr>
          <p:cNvCxnSpPr/>
          <p:nvPr/>
        </p:nvCxnSpPr>
        <p:spPr>
          <a:xfrm>
            <a:off x="123878" y="704471"/>
            <a:ext cx="84978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93DB00-7FC2-49F5-ADDD-F19B8881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681" y="4785498"/>
            <a:ext cx="2056946" cy="273597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18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A805EF1-CB15-4EB2-9827-08538E4953F7}"/>
              </a:ext>
            </a:extLst>
          </p:cNvPr>
          <p:cNvSpPr txBox="1">
            <a:spLocks/>
          </p:cNvSpPr>
          <p:nvPr/>
        </p:nvSpPr>
        <p:spPr>
          <a:xfrm>
            <a:off x="371863" y="63702"/>
            <a:ext cx="8652559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rgbClr val="990000"/>
                </a:solidFill>
              </a:rPr>
              <a:t>Analisi consuntivi 2021 (A. Fantoni &amp;C, CSN3, Jul 22)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26FEC0-5B33-44AC-A959-7D584CDCAF73}"/>
              </a:ext>
            </a:extLst>
          </p:cNvPr>
          <p:cNvSpPr txBox="1"/>
          <p:nvPr/>
        </p:nvSpPr>
        <p:spPr>
          <a:xfrm>
            <a:off x="371862" y="807782"/>
            <a:ext cx="815957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FOOT nella categoria «Applications and society benefits»  (Con Torio_229, 1.9 FTE)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D5DF90C-368B-0EAA-F60C-B4E7B5E24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78" r="6237"/>
          <a:stretch/>
        </p:blipFill>
        <p:spPr>
          <a:xfrm>
            <a:off x="244954" y="1180451"/>
            <a:ext cx="3959441" cy="255148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3A51D72-421D-30BE-A701-DE14618198C2}"/>
              </a:ext>
            </a:extLst>
          </p:cNvPr>
          <p:cNvSpPr txBox="1"/>
          <p:nvPr/>
        </p:nvSpPr>
        <p:spPr>
          <a:xfrm>
            <a:off x="3468256" y="1271306"/>
            <a:ext cx="6527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7,7%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D8D3C22-2585-0644-661C-40EE19CD2EAD}"/>
              </a:ext>
            </a:extLst>
          </p:cNvPr>
          <p:cNvSpPr txBox="1"/>
          <p:nvPr/>
        </p:nvSpPr>
        <p:spPr>
          <a:xfrm>
            <a:off x="560930" y="3793863"/>
            <a:ext cx="7658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Numeri di </a:t>
            </a:r>
            <a:r>
              <a:rPr lang="it-IT" b="1" dirty="0"/>
              <a:t>FOOT  </a:t>
            </a:r>
            <a:r>
              <a:rPr lang="it-IT" dirty="0"/>
              <a:t>      FTE 35,5/487 = 7,3% (3°),     </a:t>
            </a:r>
            <a:r>
              <a:rPr lang="it-IT" dirty="0" err="1"/>
              <a:t>Ric+Tec</a:t>
            </a:r>
            <a:r>
              <a:rPr lang="it-IT" dirty="0"/>
              <a:t>   83/888 = 9,3% (2°) </a:t>
            </a:r>
          </a:p>
          <a:p>
            <a:r>
              <a:rPr lang="it-IT"/>
              <a:t>     vs CSN3               </a:t>
            </a:r>
            <a:r>
              <a:rPr lang="it-IT" dirty="0"/>
              <a:t>Thesis 17/111 = 15%  (3°),     Talks 19/322 = 6%     (4° </a:t>
            </a:r>
            <a:r>
              <a:rPr lang="it-IT" dirty="0" err="1"/>
              <a:t>pm</a:t>
            </a:r>
            <a:r>
              <a:rPr lang="it-IT" dirty="0"/>
              <a:t>)</a:t>
            </a:r>
          </a:p>
          <a:p>
            <a:r>
              <a:rPr lang="it-IT" dirty="0"/>
              <a:t>		</a:t>
            </a:r>
            <a:endParaRPr lang="en-US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C46619B-853B-7D53-254C-EB13F110EAF2}"/>
              </a:ext>
            </a:extLst>
          </p:cNvPr>
          <p:cNvSpPr txBox="1"/>
          <p:nvPr/>
        </p:nvSpPr>
        <p:spPr>
          <a:xfrm>
            <a:off x="633431" y="4502484"/>
            <a:ext cx="7945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rgbClr val="C00000"/>
                </a:solidFill>
              </a:rPr>
              <a:t>Anno 2023</a:t>
            </a:r>
            <a:r>
              <a:rPr lang="it-IT" i="1" dirty="0"/>
              <a:t>:        FTE/</a:t>
            </a:r>
            <a:r>
              <a:rPr lang="it-IT" i="1" dirty="0" err="1"/>
              <a:t>Ric+Tec</a:t>
            </a:r>
            <a:r>
              <a:rPr lang="it-IT" i="1" dirty="0"/>
              <a:t>    28,2/75 = 38%   </a:t>
            </a:r>
            <a:r>
              <a:rPr lang="it-IT" i="1" dirty="0">
                <a:sym typeface="Wingdings" panose="05000000000000000000" pitchFamily="2" charset="2"/>
              </a:rPr>
              <a:t> miglioreremo per il prossimo anno</a:t>
            </a:r>
            <a:endParaRPr lang="en-US" i="1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B832A610-BE32-9F7E-0C08-A75182484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86" r="52239"/>
          <a:stretch/>
        </p:blipFill>
        <p:spPr>
          <a:xfrm>
            <a:off x="4097640" y="1182948"/>
            <a:ext cx="4329879" cy="255148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A3A8CFA-4A92-3B67-04CF-CB746BA9DE53}"/>
              </a:ext>
            </a:extLst>
          </p:cNvPr>
          <p:cNvSpPr txBox="1"/>
          <p:nvPr/>
        </p:nvSpPr>
        <p:spPr>
          <a:xfrm>
            <a:off x="7055432" y="1762165"/>
            <a:ext cx="6527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2,9%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51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7E976D-714C-44D7-B8D7-1385A19329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6283" y="675712"/>
            <a:ext cx="8571434" cy="4182874"/>
          </a:xfrm>
        </p:spPr>
        <p:txBody>
          <a:bodyPr>
            <a:normAutofit/>
          </a:bodyPr>
          <a:lstStyle/>
          <a:p>
            <a:r>
              <a:rPr lang="it-IT" sz="1600" b="1" dirty="0">
                <a:solidFill>
                  <a:srgbClr val="0070C0"/>
                </a:solidFill>
              </a:rPr>
              <a:t>TOFPRAD – Prin Giovani (PI)</a:t>
            </a:r>
          </a:p>
          <a:p>
            <a:pPr lvl="1"/>
            <a:r>
              <a:rPr lang="it-IT" sz="1600" dirty="0"/>
              <a:t>Proton </a:t>
            </a:r>
            <a:r>
              <a:rPr lang="it-IT" sz="1600" dirty="0" err="1"/>
              <a:t>radiography</a:t>
            </a:r>
            <a:r>
              <a:rPr lang="it-IT" sz="1600" dirty="0"/>
              <a:t> with time of </a:t>
            </a:r>
            <a:r>
              <a:rPr lang="it-IT" sz="1600" dirty="0" err="1"/>
              <a:t>flight</a:t>
            </a:r>
            <a:r>
              <a:rPr lang="it-IT" sz="1600" dirty="0"/>
              <a:t>. </a:t>
            </a:r>
            <a:endParaRPr lang="it-IT" sz="1600" b="1" dirty="0">
              <a:solidFill>
                <a:srgbClr val="0070C0"/>
              </a:solidFill>
            </a:endParaRPr>
          </a:p>
          <a:p>
            <a:r>
              <a:rPr lang="it-IT" altLang="it-IT" sz="1600" b="1" dirty="0">
                <a:solidFill>
                  <a:srgbClr val="0070C0"/>
                </a:solidFill>
              </a:rPr>
              <a:t>DAMON: Direct </a:t>
            </a:r>
            <a:r>
              <a:rPr lang="it-IT" altLang="it-IT" sz="1600" b="1" dirty="0" err="1">
                <a:solidFill>
                  <a:srgbClr val="0070C0"/>
                </a:solidFill>
              </a:rPr>
              <a:t>meAsureMent</a:t>
            </a:r>
            <a:r>
              <a:rPr lang="it-IT" altLang="it-IT" sz="1600" b="1" dirty="0">
                <a:solidFill>
                  <a:srgbClr val="0070C0"/>
                </a:solidFill>
              </a:rPr>
              <a:t> of target </a:t>
            </a:r>
            <a:r>
              <a:rPr lang="it-IT" altLang="it-IT" sz="1600" b="1" dirty="0" err="1">
                <a:solidFill>
                  <a:srgbClr val="0070C0"/>
                </a:solidFill>
              </a:rPr>
              <a:t>fragmentatiON</a:t>
            </a:r>
            <a:r>
              <a:rPr lang="it-IT" altLang="it-IT" sz="1600" b="1" dirty="0">
                <a:solidFill>
                  <a:srgbClr val="0070C0"/>
                </a:solidFill>
              </a:rPr>
              <a:t>  </a:t>
            </a:r>
            <a:r>
              <a:rPr lang="en-US" sz="1600" b="1" dirty="0">
                <a:solidFill>
                  <a:srgbClr val="0070C0"/>
                </a:solidFill>
              </a:rPr>
              <a:t>- </a:t>
            </a:r>
            <a:r>
              <a:rPr lang="en-US" sz="1600" b="1" dirty="0" err="1">
                <a:solidFill>
                  <a:srgbClr val="0070C0"/>
                </a:solidFill>
              </a:rPr>
              <a:t>Prin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giovani</a:t>
            </a:r>
            <a:r>
              <a:rPr lang="en-US" sz="1600" b="1" dirty="0">
                <a:solidFill>
                  <a:srgbClr val="0070C0"/>
                </a:solidFill>
              </a:rPr>
              <a:t> (NA, BA)</a:t>
            </a:r>
          </a:p>
          <a:p>
            <a:pPr lvl="1"/>
            <a:r>
              <a:rPr lang="en-US" sz="1600" dirty="0"/>
              <a:t>Target fragmentation with protons 200-250 MeV with Nano Imaging Tracking (NIT) emulsions</a:t>
            </a:r>
          </a:p>
          <a:p>
            <a:r>
              <a:rPr lang="it-IT" sz="1600" b="1" dirty="0">
                <a:solidFill>
                  <a:srgbClr val="0070C0"/>
                </a:solidFill>
              </a:rPr>
              <a:t>Prin giovani (PG)</a:t>
            </a:r>
          </a:p>
          <a:p>
            <a:pPr lvl="1"/>
            <a:r>
              <a:rPr lang="it-IT" sz="1400" dirty="0" err="1">
                <a:latin typeface="Arial" panose="020B0604020202020204" pitchFamily="34" charset="0"/>
                <a:ea typeface="Arial" panose="020B0604020202020204" pitchFamily="34" charset="0"/>
              </a:rPr>
              <a:t>Microstrip</a:t>
            </a:r>
            <a:r>
              <a:rPr lang="it-IT" sz="1400" dirty="0">
                <a:latin typeface="Arial" panose="020B0604020202020204" pitchFamily="34" charset="0"/>
                <a:ea typeface="Arial" panose="020B0604020202020204" pitchFamily="34" charset="0"/>
              </a:rPr>
              <a:t> upgrade</a:t>
            </a:r>
          </a:p>
          <a:p>
            <a:r>
              <a:rPr lang="it-IT" sz="1600" b="1" dirty="0">
                <a:solidFill>
                  <a:srgbClr val="0070C0"/>
                </a:solidFill>
              </a:rPr>
              <a:t>High Performance DMAPS for </a:t>
            </a:r>
            <a:r>
              <a:rPr lang="it-IT" sz="1600" b="1" dirty="0" err="1">
                <a:solidFill>
                  <a:srgbClr val="0070C0"/>
                </a:solidFill>
              </a:rPr>
              <a:t>Hadrontherapy</a:t>
            </a:r>
            <a:r>
              <a:rPr lang="it-IT" sz="1600" b="1" dirty="0">
                <a:solidFill>
                  <a:srgbClr val="0070C0"/>
                </a:solidFill>
              </a:rPr>
              <a:t> – PRIN (BO, LNF)</a:t>
            </a:r>
          </a:p>
          <a:p>
            <a:pPr lvl="1"/>
            <a:r>
              <a:rPr lang="it-IT" sz="1400" dirty="0">
                <a:latin typeface="Arial" panose="020B0604020202020204" pitchFamily="34" charset="0"/>
                <a:ea typeface="Arial" panose="020B0604020202020204" pitchFamily="34" charset="0"/>
              </a:rPr>
              <a:t>VTX upgrade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it-IT" sz="16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RIPTIDE Prin (BO, CT, LNS)</a:t>
            </a:r>
          </a:p>
          <a:p>
            <a:pPr lvl="1"/>
            <a:r>
              <a:rPr lang="it-IT" sz="1400" dirty="0">
                <a:latin typeface="Arial" panose="020B0604020202020204" pitchFamily="34" charset="0"/>
                <a:ea typeface="Arial" panose="020B0604020202020204" pitchFamily="34" charset="0"/>
              </a:rPr>
              <a:t>Development of an imaging detector technique for </a:t>
            </a:r>
            <a:r>
              <a:rPr lang="it-IT" sz="1400" dirty="0" err="1">
                <a:latin typeface="Arial" panose="020B0604020202020204" pitchFamily="34" charset="0"/>
                <a:ea typeface="Arial" panose="020B0604020202020204" pitchFamily="34" charset="0"/>
              </a:rPr>
              <a:t>neutron</a:t>
            </a:r>
            <a:r>
              <a:rPr lang="it-IT" sz="1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ea typeface="Arial" panose="020B0604020202020204" pitchFamily="34" charset="0"/>
              </a:rPr>
              <a:t>measurement</a:t>
            </a:r>
            <a:r>
              <a:rPr lang="it-IT" sz="1400" dirty="0">
                <a:latin typeface="Arial" panose="020B0604020202020204" pitchFamily="34" charset="0"/>
                <a:ea typeface="Arial" panose="020B0604020202020204" pitchFamily="34" charset="0"/>
              </a:rPr>
              <a:t> via double </a:t>
            </a:r>
            <a:r>
              <a:rPr lang="it-IT" sz="1400" dirty="0" err="1">
                <a:latin typeface="Arial" panose="020B0604020202020204" pitchFamily="34" charset="0"/>
                <a:ea typeface="Arial" panose="020B0604020202020204" pitchFamily="34" charset="0"/>
              </a:rPr>
              <a:t>np</a:t>
            </a:r>
            <a:r>
              <a:rPr lang="it-IT" sz="1400" dirty="0">
                <a:latin typeface="Arial" panose="020B0604020202020204" pitchFamily="34" charset="0"/>
                <a:ea typeface="Arial" panose="020B0604020202020204" pitchFamily="34" charset="0"/>
              </a:rPr>
              <a:t> scattering.</a:t>
            </a:r>
          </a:p>
          <a:p>
            <a:endParaRPr lang="it-IT" sz="1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it-IT" sz="1600" dirty="0"/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2A4ADDF7-218E-2943-BE4D-6FA29530676A}"/>
              </a:ext>
            </a:extLst>
          </p:cNvPr>
          <p:cNvSpPr txBox="1">
            <a:spLocks/>
          </p:cNvSpPr>
          <p:nvPr/>
        </p:nvSpPr>
        <p:spPr>
          <a:xfrm>
            <a:off x="414068" y="159117"/>
            <a:ext cx="8479766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rgbClr val="990000"/>
                </a:solidFill>
              </a:rPr>
              <a:t>FOOT Spin-offs: 5 PRINS … and </a:t>
            </a:r>
            <a:r>
              <a:rPr lang="it-IT" sz="2700" dirty="0" err="1">
                <a:solidFill>
                  <a:srgbClr val="990000"/>
                </a:solidFill>
              </a:rPr>
              <a:t>counting</a:t>
            </a:r>
            <a:endParaRPr lang="it-IT" sz="2700" dirty="0">
              <a:solidFill>
                <a:srgbClr val="99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0D4203-757C-0A8E-A396-5780CF19151F}"/>
              </a:ext>
            </a:extLst>
          </p:cNvPr>
          <p:cNvSpPr txBox="1"/>
          <p:nvPr/>
        </p:nvSpPr>
        <p:spPr>
          <a:xfrm>
            <a:off x="410221" y="4052289"/>
            <a:ext cx="8323557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Partecipiamo a molte occasioni di finanziamenti esterni </a:t>
            </a:r>
            <a:r>
              <a:rPr lang="it-IT" dirty="0">
                <a:sym typeface="Wingdings" panose="05000000000000000000" pitchFamily="2" charset="2"/>
              </a:rPr>
              <a:t> per sviluppi rivelatori e per poter finanziare i ns giovani   flessibilità tra diverse sigle/progetti (FTE non rendicontati su FOOT)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425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6DBF6D3-83A6-48C6-B67D-5C78A8C3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3DC875-55E6-4DA3-8428-D8CF1EBD5C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9058" y="816965"/>
            <a:ext cx="7666464" cy="4052940"/>
          </a:xfrm>
        </p:spPr>
        <p:txBody>
          <a:bodyPr>
            <a:normAutofit/>
          </a:bodyPr>
          <a:lstStyle/>
          <a:p>
            <a:pPr marL="327" indent="0">
              <a:buNone/>
            </a:pPr>
            <a:r>
              <a:rPr lang="it-IT" dirty="0"/>
              <a:t>Attività previste 2023</a:t>
            </a:r>
          </a:p>
          <a:p>
            <a:r>
              <a:rPr lang="it-IT" dirty="0"/>
              <a:t>per costruzione</a:t>
            </a:r>
          </a:p>
          <a:p>
            <a:r>
              <a:rPr lang="it-IT" dirty="0"/>
              <a:t>per misure</a:t>
            </a:r>
          </a:p>
          <a:p>
            <a:endParaRPr lang="it-IT" dirty="0"/>
          </a:p>
          <a:p>
            <a:pPr marL="327" indent="0">
              <a:buNone/>
            </a:pPr>
            <a:r>
              <a:rPr lang="it-IT" dirty="0"/>
              <a:t>Richieste aggiuntive 2022</a:t>
            </a:r>
          </a:p>
          <a:p>
            <a:pPr>
              <a:buFontTx/>
              <a:buChar char="-"/>
            </a:pPr>
            <a:r>
              <a:rPr lang="it-IT" dirty="0"/>
              <a:t>Missioni per il CNAO</a:t>
            </a:r>
          </a:p>
          <a:p>
            <a:pPr>
              <a:buFontTx/>
              <a:buChar char="-"/>
            </a:pPr>
            <a:r>
              <a:rPr lang="it-IT" dirty="0"/>
              <a:t>Extra costi magnete</a:t>
            </a:r>
          </a:p>
          <a:p>
            <a:pPr>
              <a:buFontTx/>
              <a:buChar char="-"/>
            </a:pPr>
            <a:endParaRPr lang="it-IT" dirty="0"/>
          </a:p>
          <a:p>
            <a:pPr marL="327" indent="0">
              <a:buNone/>
            </a:pPr>
            <a:r>
              <a:rPr lang="it-IT" dirty="0"/>
              <a:t>Milestones, statistiche e richieste di finanziamento</a:t>
            </a:r>
          </a:p>
          <a:p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DC2D267-00F6-1F4D-A815-3C5590B6FE40}"/>
              </a:ext>
            </a:extLst>
          </p:cNvPr>
          <p:cNvSpPr txBox="1">
            <a:spLocks/>
          </p:cNvSpPr>
          <p:nvPr/>
        </p:nvSpPr>
        <p:spPr>
          <a:xfrm>
            <a:off x="643873" y="186899"/>
            <a:ext cx="4514724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 err="1">
                <a:solidFill>
                  <a:srgbClr val="993300"/>
                </a:solidFill>
              </a:rPr>
              <a:t>Outline</a:t>
            </a:r>
            <a:endParaRPr lang="it-IT" sz="2700" dirty="0">
              <a:solidFill>
                <a:srgbClr val="993300"/>
              </a:solidFill>
            </a:endParaRPr>
          </a:p>
        </p:txBody>
      </p:sp>
      <p:pic>
        <p:nvPicPr>
          <p:cNvPr id="6" name="Picture 5" descr="FOOT_logo.gif">
            <a:extLst>
              <a:ext uri="{FF2B5EF4-FFF2-40B4-BE49-F238E27FC236}">
                <a16:creationId xmlns:a16="http://schemas.microsoft.com/office/drawing/2014/main" id="{E2C5FC99-3D4C-FAAF-0F79-C187CCA6D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3" y="2"/>
            <a:ext cx="1026369" cy="10264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91792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6DBF6D3-83A6-48C6-B67D-5C78A8C3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20</a:t>
            </a:fld>
            <a:endParaRPr lang="en-US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3DC875-55E6-4DA3-8428-D8CF1EBD5C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9058" y="816965"/>
            <a:ext cx="7666464" cy="4052940"/>
          </a:xfrm>
        </p:spPr>
        <p:txBody>
          <a:bodyPr>
            <a:normAutofit/>
          </a:bodyPr>
          <a:lstStyle/>
          <a:p>
            <a:pPr marL="327" indent="0">
              <a:buNone/>
            </a:pPr>
            <a:endParaRPr lang="it-IT" dirty="0"/>
          </a:p>
          <a:p>
            <a:pPr marL="327" indent="0">
              <a:buNone/>
            </a:pPr>
            <a:endParaRPr lang="it-IT" dirty="0"/>
          </a:p>
          <a:p>
            <a:pPr marL="327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DC2D267-00F6-1F4D-A815-3C5590B6FE40}"/>
              </a:ext>
            </a:extLst>
          </p:cNvPr>
          <p:cNvSpPr txBox="1">
            <a:spLocks/>
          </p:cNvSpPr>
          <p:nvPr/>
        </p:nvSpPr>
        <p:spPr>
          <a:xfrm>
            <a:off x="821427" y="300370"/>
            <a:ext cx="4514724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rgbClr val="993300"/>
                </a:solidFill>
              </a:rPr>
              <a:t>Discussione</a:t>
            </a:r>
          </a:p>
        </p:txBody>
      </p:sp>
      <p:pic>
        <p:nvPicPr>
          <p:cNvPr id="6" name="Picture 5" descr="FOOT_logo.gif">
            <a:extLst>
              <a:ext uri="{FF2B5EF4-FFF2-40B4-BE49-F238E27FC236}">
                <a16:creationId xmlns:a16="http://schemas.microsoft.com/office/drawing/2014/main" id="{E2C5FC99-3D4C-FAAF-0F79-C187CCA6D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3" y="2"/>
            <a:ext cx="1026369" cy="10264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3683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93DB00-7FC2-49F5-ADDD-F19B8881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681" y="4785498"/>
            <a:ext cx="2056946" cy="273597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A805EF1-CB15-4EB2-9827-08538E4953F7}"/>
              </a:ext>
            </a:extLst>
          </p:cNvPr>
          <p:cNvSpPr txBox="1">
            <a:spLocks/>
          </p:cNvSpPr>
          <p:nvPr/>
        </p:nvSpPr>
        <p:spPr>
          <a:xfrm>
            <a:off x="371863" y="63702"/>
            <a:ext cx="8159578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rgbClr val="990000"/>
                </a:solidFill>
              </a:rPr>
              <a:t>Principali attività strumentali previste 2023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B67BE31-93B6-4318-875D-B011F8AE257E}"/>
              </a:ext>
            </a:extLst>
          </p:cNvPr>
          <p:cNvCxnSpPr/>
          <p:nvPr/>
        </p:nvCxnSpPr>
        <p:spPr>
          <a:xfrm>
            <a:off x="123878" y="704471"/>
            <a:ext cx="84978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B8EDE8E-DCF3-6ECB-C9EF-38A4610A2A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917" y="715924"/>
            <a:ext cx="7369325" cy="3570135"/>
          </a:xfrm>
        </p:spPr>
        <p:txBody>
          <a:bodyPr/>
          <a:lstStyle/>
          <a:p>
            <a:pPr marL="327" indent="0">
              <a:buNone/>
            </a:pPr>
            <a:r>
              <a:rPr lang="it-IT" dirty="0"/>
              <a:t>Completamento apparati FOOT:</a:t>
            </a:r>
          </a:p>
          <a:p>
            <a:pPr>
              <a:buFontTx/>
              <a:buChar char="-"/>
            </a:pPr>
            <a:r>
              <a:rPr lang="it-IT" b="1" dirty="0"/>
              <a:t>Calorimetro</a:t>
            </a:r>
            <a:r>
              <a:rPr lang="it-IT" dirty="0"/>
              <a:t>: Completamento elettronica e meccanica</a:t>
            </a:r>
          </a:p>
          <a:p>
            <a:pPr>
              <a:buFontTx/>
              <a:buChar char="-"/>
            </a:pPr>
            <a:r>
              <a:rPr lang="it-IT" b="1" dirty="0"/>
              <a:t>MSD</a:t>
            </a:r>
            <a:r>
              <a:rPr lang="it-IT" dirty="0"/>
              <a:t>: meccanica di completamento</a:t>
            </a:r>
          </a:p>
          <a:p>
            <a:pPr>
              <a:buFontTx/>
              <a:buChar char="-"/>
            </a:pPr>
            <a:r>
              <a:rPr lang="en-US" b="1" dirty="0" err="1"/>
              <a:t>Emulsioni</a:t>
            </a:r>
            <a:r>
              <a:rPr lang="en-US" b="1" dirty="0"/>
              <a:t> NIT</a:t>
            </a:r>
            <a:r>
              <a:rPr lang="en-US" dirty="0"/>
              <a:t>: </a:t>
            </a:r>
            <a:r>
              <a:rPr lang="en-US" dirty="0" err="1"/>
              <a:t>produzione</a:t>
            </a:r>
            <a:r>
              <a:rPr lang="en-US" dirty="0"/>
              <a:t> di 7 m</a:t>
            </a:r>
            <a:r>
              <a:rPr lang="en-US" baseline="30000" dirty="0"/>
              <a:t>2</a:t>
            </a:r>
            <a:r>
              <a:rPr lang="en-US" dirty="0"/>
              <a:t> di </a:t>
            </a:r>
            <a:r>
              <a:rPr lang="en-US" dirty="0" err="1"/>
              <a:t>emulsioni</a:t>
            </a:r>
            <a:r>
              <a:rPr lang="en-US" dirty="0"/>
              <a:t> NIT</a:t>
            </a:r>
          </a:p>
          <a:p>
            <a:pPr>
              <a:buFontTx/>
              <a:buChar char="-"/>
            </a:pPr>
            <a:r>
              <a:rPr lang="en-US" dirty="0" err="1"/>
              <a:t>Completamento</a:t>
            </a:r>
            <a:r>
              <a:rPr lang="en-US" dirty="0"/>
              <a:t> </a:t>
            </a:r>
            <a:r>
              <a:rPr lang="en-US" dirty="0" err="1"/>
              <a:t>meccanica</a:t>
            </a:r>
            <a:r>
              <a:rPr lang="en-US" dirty="0"/>
              <a:t> </a:t>
            </a:r>
            <a:r>
              <a:rPr lang="en-US" b="1" dirty="0" err="1"/>
              <a:t>Magnete</a:t>
            </a:r>
            <a:r>
              <a:rPr lang="en-US" dirty="0"/>
              <a:t> ed </a:t>
            </a:r>
            <a:r>
              <a:rPr lang="en-US" b="1" dirty="0" err="1"/>
              <a:t>elettronica</a:t>
            </a:r>
            <a:r>
              <a:rPr lang="en-US" b="1" dirty="0"/>
              <a:t> IT</a:t>
            </a:r>
          </a:p>
          <a:p>
            <a:pPr>
              <a:buFontTx/>
              <a:buChar char="-"/>
            </a:pPr>
            <a:endParaRPr lang="en-US" b="1" dirty="0"/>
          </a:p>
          <a:p>
            <a:pPr>
              <a:buFontTx/>
              <a:buChar char="-"/>
            </a:pPr>
            <a:r>
              <a:rPr lang="en-US" b="1" dirty="0"/>
              <a:t>Start Counter</a:t>
            </a:r>
            <a:r>
              <a:rPr lang="en-US" dirty="0"/>
              <a:t>: </a:t>
            </a:r>
            <a:r>
              <a:rPr lang="en-US" dirty="0" err="1"/>
              <a:t>sviluppo</a:t>
            </a:r>
            <a:r>
              <a:rPr lang="en-US" dirty="0"/>
              <a:t> Start counter “</a:t>
            </a:r>
            <a:r>
              <a:rPr lang="en-US" dirty="0" err="1"/>
              <a:t>Battistero</a:t>
            </a:r>
            <a:r>
              <a:rPr lang="en-US" dirty="0"/>
              <a:t>”</a:t>
            </a:r>
            <a:endParaRPr lang="en-US" b="1" dirty="0"/>
          </a:p>
          <a:p>
            <a:pPr>
              <a:buFontTx/>
              <a:buChar char="-"/>
            </a:pPr>
            <a:r>
              <a:rPr lang="en-US" b="1" dirty="0" err="1"/>
              <a:t>Rivelatori</a:t>
            </a:r>
            <a:r>
              <a:rPr lang="en-US" b="1" dirty="0"/>
              <a:t> per </a:t>
            </a:r>
            <a:r>
              <a:rPr lang="en-US" b="1" dirty="0" err="1"/>
              <a:t>neutroni</a:t>
            </a:r>
            <a:r>
              <a:rPr lang="en-US" dirty="0"/>
              <a:t>: continua lo </a:t>
            </a:r>
            <a:r>
              <a:rPr lang="en-US" dirty="0" err="1"/>
              <a:t>sviluppo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5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93DB00-7FC2-49F5-ADDD-F19B8881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681" y="4785498"/>
            <a:ext cx="2056946" cy="273597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A805EF1-CB15-4EB2-9827-08538E4953F7}"/>
              </a:ext>
            </a:extLst>
          </p:cNvPr>
          <p:cNvSpPr txBox="1">
            <a:spLocks/>
          </p:cNvSpPr>
          <p:nvPr/>
        </p:nvSpPr>
        <p:spPr>
          <a:xfrm>
            <a:off x="371863" y="63702"/>
            <a:ext cx="8249854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rgbClr val="990000"/>
                </a:solidFill>
              </a:rPr>
              <a:t>Calorimetro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B67BE31-93B6-4318-875D-B011F8AE257E}"/>
              </a:ext>
            </a:extLst>
          </p:cNvPr>
          <p:cNvCxnSpPr/>
          <p:nvPr/>
        </p:nvCxnSpPr>
        <p:spPr>
          <a:xfrm>
            <a:off x="123878" y="704471"/>
            <a:ext cx="84978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B8EDE8E-DCF3-6ECB-C9EF-38A4610A2A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3879" y="828646"/>
            <a:ext cx="7844120" cy="4230448"/>
          </a:xfrm>
        </p:spPr>
        <p:txBody>
          <a:bodyPr/>
          <a:lstStyle/>
          <a:p>
            <a:pPr>
              <a:buFontTx/>
              <a:buChar char="-"/>
            </a:pPr>
            <a:r>
              <a:rPr lang="it-IT" dirty="0"/>
              <a:t>Sono stati osservati problemi di debolezza dei connettori delle FEB del calorimetro </a:t>
            </a:r>
            <a:r>
              <a:rPr lang="it-IT" dirty="0">
                <a:sym typeface="Wingdings" panose="05000000000000000000" pitchFamily="2" charset="2"/>
              </a:rPr>
              <a:t> board da riparare/sostituire</a:t>
            </a:r>
          </a:p>
          <a:p>
            <a:pPr>
              <a:buFontTx/>
              <a:buChar char="-"/>
            </a:pPr>
            <a:r>
              <a:rPr lang="it-IT" dirty="0">
                <a:sym typeface="Wingdings" panose="05000000000000000000" pitchFamily="2" charset="2"/>
              </a:rPr>
              <a:t> consideriamo un po’ di </a:t>
            </a:r>
            <a:r>
              <a:rPr lang="it-IT" dirty="0" err="1">
                <a:sym typeface="Wingdings" panose="05000000000000000000" pitchFamily="2" charset="2"/>
              </a:rPr>
              <a:t>spare</a:t>
            </a:r>
            <a:r>
              <a:rPr lang="it-IT" dirty="0">
                <a:sym typeface="Wingdings" panose="05000000000000000000" pitchFamily="2" charset="2"/>
              </a:rPr>
              <a:t> (10%), </a:t>
            </a:r>
          </a:p>
          <a:p>
            <a:pPr marL="327" indent="0">
              <a:buNone/>
            </a:pPr>
            <a:r>
              <a:rPr lang="it-IT" dirty="0">
                <a:sym typeface="Wingdings" panose="05000000000000000000" pitchFamily="2" charset="2"/>
              </a:rPr>
              <a:t>     visti i ripetuti montaggi/smontaggi</a:t>
            </a:r>
            <a:endParaRPr lang="it-IT" dirty="0"/>
          </a:p>
          <a:p>
            <a:pPr>
              <a:buFontTx/>
              <a:buChar char="-"/>
            </a:pPr>
            <a:endParaRPr lang="it-IT" b="1" dirty="0"/>
          </a:p>
          <a:p>
            <a:pPr marL="327" indent="0">
              <a:buNone/>
            </a:pPr>
            <a:endParaRPr lang="it-IT" b="1" dirty="0"/>
          </a:p>
          <a:p>
            <a:pPr>
              <a:buFontTx/>
              <a:buChar char="-"/>
            </a:pPr>
            <a:endParaRPr lang="it-IT" b="1" dirty="0"/>
          </a:p>
          <a:p>
            <a:pPr>
              <a:buFontTx/>
              <a:buChar char="-"/>
            </a:pPr>
            <a:endParaRPr lang="it-IT" b="1" dirty="0"/>
          </a:p>
          <a:p>
            <a:pPr>
              <a:buFontTx/>
              <a:buChar char="-"/>
            </a:pPr>
            <a:r>
              <a:rPr lang="it-IT" dirty="0"/>
              <a:t>Principalmente elettronica </a:t>
            </a:r>
            <a:r>
              <a:rPr lang="it-IT" dirty="0" err="1"/>
              <a:t>spare</a:t>
            </a:r>
            <a:r>
              <a:rPr lang="it-IT" dirty="0"/>
              <a:t> (debolezza FEB) + </a:t>
            </a:r>
            <a:r>
              <a:rPr lang="it-IT" dirty="0" err="1"/>
              <a:t>SiPM</a:t>
            </a:r>
            <a:r>
              <a:rPr lang="it-IT" dirty="0"/>
              <a:t> </a:t>
            </a:r>
            <a:r>
              <a:rPr lang="it-IT" dirty="0" err="1"/>
              <a:t>tiles</a:t>
            </a:r>
            <a:r>
              <a:rPr lang="it-IT" dirty="0"/>
              <a:t> per 14 k€, eventuale modifiche meccaniche (5.5k€ SJ) + metabolismo lab (2.5 k€)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767A8F9-D156-7455-71C9-FD3A53CAC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002" y="2423371"/>
            <a:ext cx="1581231" cy="1238314"/>
          </a:xfrm>
          <a:prstGeom prst="rect">
            <a:avLst/>
          </a:prstGeom>
        </p:spPr>
      </p:pic>
      <p:pic>
        <p:nvPicPr>
          <p:cNvPr id="8" name="Immagine 7" descr="Immagine che contiene testo, persona, donna, interni&#10;&#10;Descrizione generata automaticamente">
            <a:extLst>
              <a:ext uri="{FF2B5EF4-FFF2-40B4-BE49-F238E27FC236}">
                <a16:creationId xmlns:a16="http://schemas.microsoft.com/office/drawing/2014/main" id="{89FDFEB0-16A1-541A-2B56-AE66944BCA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b="18657"/>
          <a:stretch/>
        </p:blipFill>
        <p:spPr>
          <a:xfrm>
            <a:off x="4871907" y="1574519"/>
            <a:ext cx="3801568" cy="243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9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93DB00-7FC2-49F5-ADDD-F19B8881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681" y="4785498"/>
            <a:ext cx="2056946" cy="273597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A805EF1-CB15-4EB2-9827-08538E4953F7}"/>
              </a:ext>
            </a:extLst>
          </p:cNvPr>
          <p:cNvSpPr txBox="1">
            <a:spLocks/>
          </p:cNvSpPr>
          <p:nvPr/>
        </p:nvSpPr>
        <p:spPr>
          <a:xfrm>
            <a:off x="371863" y="63702"/>
            <a:ext cx="8249854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rgbClr val="990000"/>
                </a:solidFill>
              </a:rPr>
              <a:t>Emulsioni Nano Imaging Tracker (NIT)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B67BE31-93B6-4318-875D-B011F8AE257E}"/>
              </a:ext>
            </a:extLst>
          </p:cNvPr>
          <p:cNvCxnSpPr/>
          <p:nvPr/>
        </p:nvCxnSpPr>
        <p:spPr>
          <a:xfrm>
            <a:off x="123878" y="704471"/>
            <a:ext cx="84978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B8EDE8E-DCF3-6ECB-C9EF-38A4610A2A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917" y="715924"/>
            <a:ext cx="7369325" cy="3570135"/>
          </a:xfrm>
        </p:spPr>
        <p:txBody>
          <a:bodyPr/>
          <a:lstStyle/>
          <a:p>
            <a:r>
              <a:rPr lang="it-IT" dirty="0"/>
              <a:t>NIT: possibilità di rivelare tracce più corte di 100 </a:t>
            </a:r>
            <a:r>
              <a:rPr lang="it-IT" dirty="0" err="1"/>
              <a:t>um</a:t>
            </a:r>
            <a:endParaRPr lang="it-IT" dirty="0"/>
          </a:p>
          <a:p>
            <a:pPr marL="414726" lvl="1" indent="0">
              <a:buNone/>
            </a:pPr>
            <a:r>
              <a:rPr lang="it-IT" dirty="0">
                <a:sym typeface="Wingdings" panose="05000000000000000000" pitchFamily="2" charset="2"/>
              </a:rPr>
              <a:t> Diventa accessibile la misura diretta delle frammentazioni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944B691-1445-4AAA-2213-0C451EEC5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3" y="1556060"/>
            <a:ext cx="4588312" cy="235011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7673896-13DB-F6FC-F90C-0E408B184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776" y="1700631"/>
            <a:ext cx="3974771" cy="253601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A3E9619-F430-6594-DB80-40FFE47E48C8}"/>
              </a:ext>
            </a:extLst>
          </p:cNvPr>
          <p:cNvSpPr txBox="1"/>
          <p:nvPr/>
        </p:nvSpPr>
        <p:spPr>
          <a:xfrm>
            <a:off x="5414464" y="1407179"/>
            <a:ext cx="3148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Production facility in Gran Sasso</a:t>
            </a:r>
            <a:endParaRPr lang="en-US" dirty="0"/>
          </a:p>
        </p:txBody>
      </p:sp>
      <p:sp>
        <p:nvSpPr>
          <p:cNvPr id="10" name="Segnaposto contenuto 5">
            <a:extLst>
              <a:ext uri="{FF2B5EF4-FFF2-40B4-BE49-F238E27FC236}">
                <a16:creationId xmlns:a16="http://schemas.microsoft.com/office/drawing/2014/main" id="{B219B137-9305-E9D5-2E74-1EAFA4676C6F}"/>
              </a:ext>
            </a:extLst>
          </p:cNvPr>
          <p:cNvSpPr txBox="1">
            <a:spLocks/>
          </p:cNvSpPr>
          <p:nvPr/>
        </p:nvSpPr>
        <p:spPr>
          <a:xfrm>
            <a:off x="371863" y="4255839"/>
            <a:ext cx="8694764" cy="535949"/>
          </a:xfrm>
          <a:prstGeom prst="rect">
            <a:avLst/>
          </a:prstGeom>
        </p:spPr>
        <p:txBody>
          <a:bodyPr lIns="82945" tIns="41473" rIns="82945" bIns="41473"/>
          <a:lstStyle>
            <a:lvl1pPr marL="171442" indent="-171115" algn="l" defTabSz="829452" rtl="0" eaLnBrk="1" latinLnBrk="0" hangingPunct="1">
              <a:lnSpc>
                <a:spcPct val="100000"/>
              </a:lnSpc>
              <a:spcBef>
                <a:spcPts val="907"/>
              </a:spcBef>
              <a:buClr>
                <a:srgbClr val="000000"/>
              </a:buClr>
              <a:buSzPct val="4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089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815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541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268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94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720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446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172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b="1" dirty="0" err="1"/>
              <a:t>Emulsioni</a:t>
            </a:r>
            <a:r>
              <a:rPr lang="en-US" b="1" dirty="0"/>
              <a:t> (standard)</a:t>
            </a:r>
            <a:r>
              <a:rPr lang="en-US" dirty="0"/>
              <a:t>: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necessita</a:t>
            </a:r>
            <a:r>
              <a:rPr lang="en-US" dirty="0"/>
              <a:t> per 7 m</a:t>
            </a:r>
            <a:r>
              <a:rPr lang="en-US" baseline="30000" dirty="0"/>
              <a:t>2</a:t>
            </a:r>
            <a:r>
              <a:rPr lang="en-US" dirty="0"/>
              <a:t>   (7k€)+</a:t>
            </a:r>
            <a:r>
              <a:rPr lang="en-US" dirty="0" err="1"/>
              <a:t>sviluppi</a:t>
            </a:r>
            <a:r>
              <a:rPr lang="en-US" dirty="0"/>
              <a:t> (10k€)</a:t>
            </a:r>
          </a:p>
          <a:p>
            <a:pPr>
              <a:buFontTx/>
              <a:buChar char="-"/>
            </a:pPr>
            <a:r>
              <a:rPr lang="en-US" b="1" dirty="0" err="1"/>
              <a:t>Emulsioni</a:t>
            </a:r>
            <a:r>
              <a:rPr lang="en-US" b="1" dirty="0"/>
              <a:t> NIT</a:t>
            </a:r>
            <a:r>
              <a:rPr lang="en-US" dirty="0"/>
              <a:t>: </a:t>
            </a:r>
            <a:r>
              <a:rPr lang="en-US"/>
              <a:t>1.2 m</a:t>
            </a:r>
            <a:r>
              <a:rPr lang="en-US" baseline="30000"/>
              <a:t>2</a:t>
            </a:r>
            <a:r>
              <a:rPr lang="en-US"/>
              <a:t>;    </a:t>
            </a:r>
            <a:r>
              <a:rPr lang="en-US" dirty="0"/>
              <a:t>solo </a:t>
            </a:r>
            <a:r>
              <a:rPr lang="en-US" dirty="0" err="1"/>
              <a:t>missioni</a:t>
            </a:r>
            <a:r>
              <a:rPr lang="en-US" dirty="0"/>
              <a:t>   - gel da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fondi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3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93DB00-7FC2-49F5-ADDD-F19B8881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681" y="4785498"/>
            <a:ext cx="2056946" cy="273597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A805EF1-CB15-4EB2-9827-08538E4953F7}"/>
              </a:ext>
            </a:extLst>
          </p:cNvPr>
          <p:cNvSpPr txBox="1">
            <a:spLocks/>
          </p:cNvSpPr>
          <p:nvPr/>
        </p:nvSpPr>
        <p:spPr>
          <a:xfrm>
            <a:off x="371863" y="63702"/>
            <a:ext cx="8249854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rgbClr val="990000"/>
                </a:solidFill>
              </a:rPr>
              <a:t>MSD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B67BE31-93B6-4318-875D-B011F8AE257E}"/>
              </a:ext>
            </a:extLst>
          </p:cNvPr>
          <p:cNvCxnSpPr/>
          <p:nvPr/>
        </p:nvCxnSpPr>
        <p:spPr>
          <a:xfrm>
            <a:off x="123878" y="704471"/>
            <a:ext cx="84978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446263EA-E861-DE5A-FB7F-140C68767A2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4874" y="1702868"/>
            <a:ext cx="4188621" cy="2356099"/>
          </a:xfrm>
        </p:spPr>
      </p:pic>
      <p:sp>
        <p:nvSpPr>
          <p:cNvPr id="10" name="Segnaposto contenuto 5">
            <a:extLst>
              <a:ext uri="{FF2B5EF4-FFF2-40B4-BE49-F238E27FC236}">
                <a16:creationId xmlns:a16="http://schemas.microsoft.com/office/drawing/2014/main" id="{B219B137-9305-E9D5-2E74-1EAFA4676C6F}"/>
              </a:ext>
            </a:extLst>
          </p:cNvPr>
          <p:cNvSpPr txBox="1">
            <a:spLocks/>
          </p:cNvSpPr>
          <p:nvPr/>
        </p:nvSpPr>
        <p:spPr>
          <a:xfrm>
            <a:off x="2947384" y="3764132"/>
            <a:ext cx="5903651" cy="1145537"/>
          </a:xfrm>
          <a:prstGeom prst="rect">
            <a:avLst/>
          </a:prstGeom>
        </p:spPr>
        <p:txBody>
          <a:bodyPr lIns="82945" tIns="41473" rIns="82945" bIns="41473"/>
          <a:lstStyle>
            <a:lvl1pPr marL="171442" indent="-171115" algn="l" defTabSz="829452" rtl="0" eaLnBrk="1" latinLnBrk="0" hangingPunct="1">
              <a:lnSpc>
                <a:spcPct val="100000"/>
              </a:lnSpc>
              <a:spcBef>
                <a:spcPts val="907"/>
              </a:spcBef>
              <a:buClr>
                <a:srgbClr val="000000"/>
              </a:buClr>
              <a:buSzPct val="4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089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815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541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268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94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720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446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172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sz="1800" dirty="0"/>
              <a:t>meccanica di completamento (5 k€, SJ nel 2022 o SJ nel 2023); eventuale aggiornamento elettronica (parte analogica) per evitare saturazioni ioni alto Z e basso impulso (SJ 10k€).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EFF9C65-B50D-AA68-2DFF-038E5D1A6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624" y="1439522"/>
            <a:ext cx="4703989" cy="2324610"/>
          </a:xfrm>
          <a:prstGeom prst="rect">
            <a:avLst/>
          </a:prstGeom>
        </p:spPr>
      </p:pic>
      <p:sp>
        <p:nvSpPr>
          <p:cNvPr id="14" name="Segnaposto contenuto 5">
            <a:extLst>
              <a:ext uri="{FF2B5EF4-FFF2-40B4-BE49-F238E27FC236}">
                <a16:creationId xmlns:a16="http://schemas.microsoft.com/office/drawing/2014/main" id="{D4F3BA64-65F2-F9A9-F1D5-19F4CCE28C7D}"/>
              </a:ext>
            </a:extLst>
          </p:cNvPr>
          <p:cNvSpPr txBox="1">
            <a:spLocks/>
          </p:cNvSpPr>
          <p:nvPr/>
        </p:nvSpPr>
        <p:spPr>
          <a:xfrm>
            <a:off x="2871922" y="852073"/>
            <a:ext cx="6054573" cy="1145537"/>
          </a:xfrm>
          <a:prstGeom prst="rect">
            <a:avLst/>
          </a:prstGeom>
        </p:spPr>
        <p:txBody>
          <a:bodyPr lIns="82945" tIns="41473" rIns="82945" bIns="41473"/>
          <a:lstStyle>
            <a:lvl1pPr marL="171442" indent="-171115" algn="l" defTabSz="829452" rtl="0" eaLnBrk="1" latinLnBrk="0" hangingPunct="1">
              <a:lnSpc>
                <a:spcPct val="100000"/>
              </a:lnSpc>
              <a:spcBef>
                <a:spcPts val="907"/>
              </a:spcBef>
              <a:buClr>
                <a:srgbClr val="000000"/>
              </a:buClr>
              <a:buSzPct val="4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089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815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541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268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94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720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446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172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sz="1800" dirty="0"/>
              <a:t>CNAO dati di </a:t>
            </a:r>
            <a:r>
              <a:rPr lang="it-IT" sz="1800" baseline="30000" dirty="0"/>
              <a:t>12</a:t>
            </a:r>
            <a:r>
              <a:rPr lang="it-IT" sz="1800" dirty="0"/>
              <a:t>C: punto a bassa energia (100 MeV/u) vicino al fondo scala (4096 </a:t>
            </a:r>
            <a:r>
              <a:rPr lang="it-IT" sz="1800" dirty="0" err="1"/>
              <a:t>adc</a:t>
            </a:r>
            <a:r>
              <a:rPr lang="it-IT" sz="1800" dirty="0"/>
              <a:t>) </a:t>
            </a:r>
            <a:r>
              <a:rPr lang="it-IT" sz="1800" dirty="0">
                <a:sym typeface="Wingdings" panose="05000000000000000000" pitchFamily="2" charset="2"/>
              </a:rPr>
              <a:t> </a:t>
            </a:r>
            <a:r>
              <a:rPr lang="it-IT" sz="1800" baseline="30000" dirty="0"/>
              <a:t>16</a:t>
            </a:r>
            <a:r>
              <a:rPr lang="it-IT" sz="1800" dirty="0">
                <a:sym typeface="Wingdings" panose="05000000000000000000" pitchFamily="2" charset="2"/>
              </a:rPr>
              <a:t>O a 100 MeV/u oltre il FS</a:t>
            </a:r>
            <a:endParaRPr lang="it-IT" sz="1800" dirty="0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FFE63DDE-D75C-9E28-ED75-036521F85967}"/>
              </a:ext>
            </a:extLst>
          </p:cNvPr>
          <p:cNvCxnSpPr/>
          <p:nvPr/>
        </p:nvCxnSpPr>
        <p:spPr>
          <a:xfrm flipV="1">
            <a:off x="7159265" y="3915052"/>
            <a:ext cx="878889" cy="15979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91EE9500-6CA6-5E50-E613-AED2CCFC867A}"/>
              </a:ext>
            </a:extLst>
          </p:cNvPr>
          <p:cNvCxnSpPr>
            <a:cxnSpLocks/>
          </p:cNvCxnSpPr>
          <p:nvPr/>
        </p:nvCxnSpPr>
        <p:spPr>
          <a:xfrm flipV="1">
            <a:off x="8269426" y="3915052"/>
            <a:ext cx="363187" cy="7989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53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93DB00-7FC2-49F5-ADDD-F19B8881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681" y="4785498"/>
            <a:ext cx="2056946" cy="273597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A805EF1-CB15-4EB2-9827-08538E4953F7}"/>
              </a:ext>
            </a:extLst>
          </p:cNvPr>
          <p:cNvSpPr txBox="1">
            <a:spLocks/>
          </p:cNvSpPr>
          <p:nvPr/>
        </p:nvSpPr>
        <p:spPr>
          <a:xfrm>
            <a:off x="371863" y="63702"/>
            <a:ext cx="8249854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rgbClr val="990000"/>
                </a:solidFill>
              </a:rPr>
              <a:t>LNF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B67BE31-93B6-4318-875D-B011F8AE257E}"/>
              </a:ext>
            </a:extLst>
          </p:cNvPr>
          <p:cNvCxnSpPr/>
          <p:nvPr/>
        </p:nvCxnSpPr>
        <p:spPr>
          <a:xfrm>
            <a:off x="123878" y="704471"/>
            <a:ext cx="84978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contenuto 5">
            <a:extLst>
              <a:ext uri="{FF2B5EF4-FFF2-40B4-BE49-F238E27FC236}">
                <a16:creationId xmlns:a16="http://schemas.microsoft.com/office/drawing/2014/main" id="{B219B137-9305-E9D5-2E74-1EAFA4676C6F}"/>
              </a:ext>
            </a:extLst>
          </p:cNvPr>
          <p:cNvSpPr txBox="1">
            <a:spLocks/>
          </p:cNvSpPr>
          <p:nvPr/>
        </p:nvSpPr>
        <p:spPr>
          <a:xfrm>
            <a:off x="212655" y="828646"/>
            <a:ext cx="5433543" cy="1145537"/>
          </a:xfrm>
          <a:prstGeom prst="rect">
            <a:avLst/>
          </a:prstGeom>
        </p:spPr>
        <p:txBody>
          <a:bodyPr lIns="82945" tIns="41473" rIns="82945" bIns="41473"/>
          <a:lstStyle>
            <a:lvl1pPr marL="171442" indent="-171115" algn="l" defTabSz="829452" rtl="0" eaLnBrk="1" latinLnBrk="0" hangingPunct="1">
              <a:lnSpc>
                <a:spcPct val="100000"/>
              </a:lnSpc>
              <a:spcBef>
                <a:spcPts val="907"/>
              </a:spcBef>
              <a:buClr>
                <a:srgbClr val="000000"/>
              </a:buClr>
              <a:buSzPct val="45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089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815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541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268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94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720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446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172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sz="1800" dirty="0"/>
              <a:t>Mappatura campo magnetico M1 e M2 a Frascati: meccanica di supporto dedicata (2k€+2k€)</a:t>
            </a:r>
          </a:p>
          <a:p>
            <a:pPr>
              <a:buFontTx/>
              <a:buChar char="-"/>
            </a:pPr>
            <a:endParaRPr lang="it-IT" sz="1800" dirty="0"/>
          </a:p>
          <a:p>
            <a:pPr>
              <a:buFontTx/>
              <a:buChar char="-"/>
            </a:pPr>
            <a:r>
              <a:rPr lang="it-IT" sz="1800" dirty="0"/>
              <a:t>Inner Tracker: DAQ costituita da 8 schede DE10 nano. Cruciale la corretta distribuzione dei segnali di trigger/</a:t>
            </a:r>
            <a:r>
              <a:rPr lang="it-IT" sz="1800" dirty="0" err="1"/>
              <a:t>busy</a:t>
            </a:r>
            <a:r>
              <a:rPr lang="it-IT" sz="1800" dirty="0"/>
              <a:t>/</a:t>
            </a:r>
            <a:r>
              <a:rPr lang="it-IT" sz="1800" dirty="0" err="1"/>
              <a:t>timestamp</a:t>
            </a:r>
            <a:r>
              <a:rPr lang="it-IT" sz="1800" dirty="0"/>
              <a:t> </a:t>
            </a:r>
            <a:r>
              <a:rPr lang="it-IT" sz="1800" dirty="0">
                <a:sym typeface="Wingdings" panose="05000000000000000000" pitchFamily="2" charset="2"/>
              </a:rPr>
              <a:t> necessaria schedina di interfaccia verso la DAQ centrale (2k€ + 1k€ cavi; stessa richiesta del 2022; fondi non ancora spesi  da mettere SJ per il 2023)</a:t>
            </a:r>
            <a:endParaRPr lang="it-IT" sz="18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60941AF-F747-B1B6-379B-57C4BFB6A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198" y="850532"/>
            <a:ext cx="3053672" cy="344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8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93DB00-7FC2-49F5-ADDD-F19B8881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681" y="4785498"/>
            <a:ext cx="2056946" cy="273597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A805EF1-CB15-4EB2-9827-08538E4953F7}"/>
              </a:ext>
            </a:extLst>
          </p:cNvPr>
          <p:cNvSpPr txBox="1">
            <a:spLocks/>
          </p:cNvSpPr>
          <p:nvPr/>
        </p:nvSpPr>
        <p:spPr>
          <a:xfrm>
            <a:off x="371863" y="63702"/>
            <a:ext cx="8249854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rgbClr val="990000"/>
                </a:solidFill>
              </a:rPr>
              <a:t>Roma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B67BE31-93B6-4318-875D-B011F8AE257E}"/>
              </a:ext>
            </a:extLst>
          </p:cNvPr>
          <p:cNvCxnSpPr/>
          <p:nvPr/>
        </p:nvCxnSpPr>
        <p:spPr>
          <a:xfrm>
            <a:off x="123878" y="704471"/>
            <a:ext cx="84978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creenshot 2021-09-02 at 14.12.09.png" descr="Screenshot 2021-09-02 at 14.12.09.png">
            <a:extLst>
              <a:ext uri="{FF2B5EF4-FFF2-40B4-BE49-F238E27FC236}">
                <a16:creationId xmlns:a16="http://schemas.microsoft.com/office/drawing/2014/main" id="{4E50615F-B795-3301-652C-97C14C9803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896" t="7441" r="14624" b="6907"/>
          <a:stretch>
            <a:fillRect/>
          </a:stretch>
        </p:blipFill>
        <p:spPr>
          <a:xfrm>
            <a:off x="6708569" y="778872"/>
            <a:ext cx="1187542" cy="1633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563" extrusionOk="0">
                <a:moveTo>
                  <a:pt x="4310" y="4"/>
                </a:moveTo>
                <a:cubicBezTo>
                  <a:pt x="4199" y="13"/>
                  <a:pt x="4133" y="39"/>
                  <a:pt x="4111" y="80"/>
                </a:cubicBezTo>
                <a:cubicBezTo>
                  <a:pt x="4077" y="145"/>
                  <a:pt x="3900" y="874"/>
                  <a:pt x="3719" y="1700"/>
                </a:cubicBezTo>
                <a:cubicBezTo>
                  <a:pt x="3538" y="2526"/>
                  <a:pt x="3349" y="3360"/>
                  <a:pt x="3301" y="3555"/>
                </a:cubicBezTo>
                <a:cubicBezTo>
                  <a:pt x="3253" y="3749"/>
                  <a:pt x="3040" y="4670"/>
                  <a:pt x="2826" y="5600"/>
                </a:cubicBezTo>
                <a:cubicBezTo>
                  <a:pt x="2612" y="6530"/>
                  <a:pt x="2410" y="7398"/>
                  <a:pt x="2375" y="7528"/>
                </a:cubicBezTo>
                <a:cubicBezTo>
                  <a:pt x="2288" y="7856"/>
                  <a:pt x="776" y="14398"/>
                  <a:pt x="305" y="16480"/>
                </a:cubicBezTo>
                <a:cubicBezTo>
                  <a:pt x="79" y="17482"/>
                  <a:pt x="-43" y="18222"/>
                  <a:pt x="14" y="18259"/>
                </a:cubicBezTo>
                <a:cubicBezTo>
                  <a:pt x="67" y="18293"/>
                  <a:pt x="2227" y="18809"/>
                  <a:pt x="4812" y="19404"/>
                </a:cubicBezTo>
                <a:cubicBezTo>
                  <a:pt x="7397" y="20000"/>
                  <a:pt x="10096" y="20621"/>
                  <a:pt x="10809" y="20786"/>
                </a:cubicBezTo>
                <a:cubicBezTo>
                  <a:pt x="11522" y="20951"/>
                  <a:pt x="12330" y="21103"/>
                  <a:pt x="12606" y="21122"/>
                </a:cubicBezTo>
                <a:cubicBezTo>
                  <a:pt x="13051" y="21153"/>
                  <a:pt x="13123" y="21136"/>
                  <a:pt x="13224" y="20974"/>
                </a:cubicBezTo>
                <a:cubicBezTo>
                  <a:pt x="13338" y="20793"/>
                  <a:pt x="13343" y="20791"/>
                  <a:pt x="13910" y="20912"/>
                </a:cubicBezTo>
                <a:cubicBezTo>
                  <a:pt x="14224" y="20978"/>
                  <a:pt x="14845" y="21123"/>
                  <a:pt x="15289" y="21234"/>
                </a:cubicBezTo>
                <a:cubicBezTo>
                  <a:pt x="15733" y="21344"/>
                  <a:pt x="16339" y="21461"/>
                  <a:pt x="16638" y="21493"/>
                </a:cubicBezTo>
                <a:cubicBezTo>
                  <a:pt x="16937" y="21525"/>
                  <a:pt x="17214" y="21557"/>
                  <a:pt x="17254" y="21562"/>
                </a:cubicBezTo>
                <a:cubicBezTo>
                  <a:pt x="17357" y="21576"/>
                  <a:pt x="17366" y="21546"/>
                  <a:pt x="19075" y="14136"/>
                </a:cubicBezTo>
                <a:cubicBezTo>
                  <a:pt x="19667" y="11572"/>
                  <a:pt x="21078" y="5506"/>
                  <a:pt x="21350" y="4360"/>
                </a:cubicBezTo>
                <a:cubicBezTo>
                  <a:pt x="21476" y="3829"/>
                  <a:pt x="21557" y="3350"/>
                  <a:pt x="21528" y="3297"/>
                </a:cubicBezTo>
                <a:cubicBezTo>
                  <a:pt x="21474" y="3195"/>
                  <a:pt x="20981" y="3071"/>
                  <a:pt x="17561" y="2295"/>
                </a:cubicBezTo>
                <a:cubicBezTo>
                  <a:pt x="16402" y="2032"/>
                  <a:pt x="15259" y="1767"/>
                  <a:pt x="15022" y="1707"/>
                </a:cubicBezTo>
                <a:cubicBezTo>
                  <a:pt x="14784" y="1648"/>
                  <a:pt x="13544" y="1361"/>
                  <a:pt x="12266" y="1071"/>
                </a:cubicBezTo>
                <a:cubicBezTo>
                  <a:pt x="10989" y="780"/>
                  <a:pt x="9894" y="515"/>
                  <a:pt x="9835" y="481"/>
                </a:cubicBezTo>
                <a:cubicBezTo>
                  <a:pt x="9775" y="448"/>
                  <a:pt x="9414" y="412"/>
                  <a:pt x="9033" y="401"/>
                </a:cubicBezTo>
                <a:cubicBezTo>
                  <a:pt x="8401" y="382"/>
                  <a:pt x="8335" y="394"/>
                  <a:pt x="8253" y="556"/>
                </a:cubicBezTo>
                <a:cubicBezTo>
                  <a:pt x="8192" y="677"/>
                  <a:pt x="8103" y="719"/>
                  <a:pt x="7973" y="690"/>
                </a:cubicBezTo>
                <a:cubicBezTo>
                  <a:pt x="7868" y="666"/>
                  <a:pt x="7223" y="519"/>
                  <a:pt x="6540" y="361"/>
                </a:cubicBezTo>
                <a:cubicBezTo>
                  <a:pt x="5383" y="95"/>
                  <a:pt x="4645" y="-24"/>
                  <a:pt x="4310" y="4"/>
                </a:cubicBezTo>
                <a:close/>
              </a:path>
            </a:pathLst>
          </a:custGeom>
          <a:ln w="12700">
            <a:miter lim="400000"/>
          </a:ln>
          <a:effectLst>
            <a:outerShdw blurRad="101600" dist="85450" dir="3600000" rotWithShape="0">
              <a:srgbClr val="000000">
                <a:alpha val="75000"/>
              </a:srgbClr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45994B2-5B2A-6927-6659-7952534C0580}"/>
              </a:ext>
            </a:extLst>
          </p:cNvPr>
          <p:cNvSpPr txBox="1"/>
          <p:nvPr/>
        </p:nvSpPr>
        <p:spPr>
          <a:xfrm>
            <a:off x="371863" y="828646"/>
            <a:ext cx="60452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Sviluppo Start Counter margherita «Battistero»</a:t>
            </a:r>
          </a:p>
          <a:p>
            <a:r>
              <a:rPr lang="it-IT" dirty="0"/>
              <a:t>Miglioramenti:</a:t>
            </a:r>
          </a:p>
          <a:p>
            <a:pPr marL="285750" indent="-285750">
              <a:buFontTx/>
              <a:buChar char="-"/>
            </a:pPr>
            <a:r>
              <a:rPr lang="it-IT" dirty="0"/>
              <a:t>Riduzione del Jitter per la forma (8x6 </a:t>
            </a:r>
            <a:r>
              <a:rPr lang="it-IT" dirty="0" err="1"/>
              <a:t>SiPM</a:t>
            </a:r>
            <a:r>
              <a:rPr lang="it-IT" dirty="0"/>
              <a:t> sul bordo)</a:t>
            </a:r>
          </a:p>
          <a:p>
            <a:pPr marL="285750" indent="-285750">
              <a:buFontTx/>
              <a:buChar char="-"/>
            </a:pPr>
            <a:r>
              <a:rPr lang="it-IT" dirty="0"/>
              <a:t>Nuovo scintillatore «2N» in corso di sviluppo (</a:t>
            </a:r>
            <a:r>
              <a:rPr lang="it-IT" dirty="0" err="1"/>
              <a:t>patent</a:t>
            </a:r>
            <a:r>
              <a:rPr lang="it-IT" dirty="0"/>
              <a:t> </a:t>
            </a:r>
            <a:r>
              <a:rPr lang="it-IT" dirty="0" err="1"/>
              <a:t>pending</a:t>
            </a:r>
            <a:r>
              <a:rPr lang="it-IT" dirty="0"/>
              <a:t>)</a:t>
            </a:r>
            <a:endParaRPr lang="en-US" dirty="0"/>
          </a:p>
        </p:txBody>
      </p:sp>
      <p:sp>
        <p:nvSpPr>
          <p:cNvPr id="8" name="New (june 2022) test beam with electrons (mip) at BTF with 5 mm samples and PMTs:…">
            <a:extLst>
              <a:ext uri="{FF2B5EF4-FFF2-40B4-BE49-F238E27FC236}">
                <a16:creationId xmlns:a16="http://schemas.microsoft.com/office/drawing/2014/main" id="{9B12545C-8890-013E-240F-C6D625F743FF}"/>
              </a:ext>
            </a:extLst>
          </p:cNvPr>
          <p:cNvSpPr txBox="1"/>
          <p:nvPr/>
        </p:nvSpPr>
        <p:spPr>
          <a:xfrm>
            <a:off x="934023" y="2235200"/>
            <a:ext cx="4075587" cy="1031308"/>
          </a:xfrm>
          <a:prstGeom prst="rect">
            <a:avLst/>
          </a:prstGeom>
          <a:solidFill>
            <a:srgbClr val="FFFFFF"/>
          </a:solidFill>
          <a:ln w="25400">
            <a:solidFill>
              <a:srgbClr val="235764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914377" hangingPunct="0">
              <a:defRPr sz="4300">
                <a:solidFill>
                  <a:srgbClr val="51808A"/>
                </a:solidFill>
              </a:defRPr>
            </a:pPr>
            <a:r>
              <a:rPr sz="1613" kern="0" dirty="0"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latin typeface="Helvetica Neue"/>
                <a:sym typeface="Helvetica Neue"/>
              </a:rPr>
              <a:t>New (</a:t>
            </a:r>
            <a:r>
              <a:rPr sz="1613" kern="0" dirty="0" err="1"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latin typeface="Helvetica Neue"/>
                <a:sym typeface="Helvetica Neue"/>
              </a:rPr>
              <a:t>june</a:t>
            </a:r>
            <a:r>
              <a:rPr sz="1613" kern="0" dirty="0"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latin typeface="Helvetica Neue"/>
                <a:sym typeface="Helvetica Neue"/>
              </a:rPr>
              <a:t> 2022)</a:t>
            </a:r>
            <a:r>
              <a:rPr sz="1613" kern="0" dirty="0">
                <a:solidFill>
                  <a:srgbClr val="51808A"/>
                </a:solidFill>
                <a:latin typeface="Helvetica Neue"/>
                <a:sym typeface="Helvetica Neue"/>
              </a:rPr>
              <a:t> test beam with electrons (</a:t>
            </a:r>
            <a:r>
              <a:rPr sz="1613" kern="0" dirty="0" err="1">
                <a:solidFill>
                  <a:srgbClr val="51808A"/>
                </a:solidFill>
                <a:latin typeface="Helvetica Neue"/>
                <a:sym typeface="Helvetica Neue"/>
              </a:rPr>
              <a:t>mip</a:t>
            </a:r>
            <a:r>
              <a:rPr sz="1613" kern="0" dirty="0">
                <a:solidFill>
                  <a:srgbClr val="51808A"/>
                </a:solidFill>
                <a:latin typeface="Helvetica Neue"/>
                <a:sym typeface="Helvetica Neue"/>
              </a:rPr>
              <a:t>) at BTF with 5 mm samples and PMTs:</a:t>
            </a:r>
          </a:p>
          <a:p>
            <a:pPr marL="85725" indent="-85725" defTabSz="914377" hangingPunct="0">
              <a:buSzPct val="100000"/>
              <a:buFontTx/>
              <a:buChar char="•"/>
              <a:defRPr sz="4300">
                <a:solidFill>
                  <a:srgbClr val="51808A"/>
                </a:solidFill>
              </a:defRPr>
            </a:pPr>
            <a:r>
              <a:rPr sz="1613" kern="0" dirty="0">
                <a:solidFill>
                  <a:srgbClr val="51808A"/>
                </a:solidFill>
                <a:latin typeface="Helvetica Neue"/>
                <a:sym typeface="Helvetica Neue"/>
              </a:rPr>
              <a:t>2N =&gt; 110 </a:t>
            </a:r>
            <a:r>
              <a:rPr lang="it-IT" sz="1613" b="1" kern="0" dirty="0">
                <a:solidFill>
                  <a:srgbClr val="51808A"/>
                </a:solidFill>
                <a:latin typeface="Helvetica Neue"/>
                <a:sym typeface="Symbol" panose="05050102010706020507" pitchFamily="18" charset="2"/>
              </a:rPr>
              <a:t></a:t>
            </a:r>
            <a:r>
              <a:rPr sz="1613" kern="0" dirty="0">
                <a:solidFill>
                  <a:srgbClr val="51808A"/>
                </a:solidFill>
                <a:latin typeface="Helvetica Neue"/>
                <a:sym typeface="Helvetica Neue"/>
              </a:rPr>
              <a:t> 10 </a:t>
            </a:r>
            <a:r>
              <a:rPr sz="1613" kern="0" dirty="0" err="1">
                <a:solidFill>
                  <a:srgbClr val="51808A"/>
                </a:solidFill>
                <a:latin typeface="Helvetica Neue"/>
                <a:sym typeface="Helvetica Neue"/>
              </a:rPr>
              <a:t>ps</a:t>
            </a:r>
            <a:endParaRPr sz="1613" kern="0" dirty="0">
              <a:solidFill>
                <a:srgbClr val="51808A"/>
              </a:solidFill>
              <a:latin typeface="Helvetica Neue"/>
              <a:sym typeface="Helvetica Neue"/>
            </a:endParaRPr>
          </a:p>
          <a:p>
            <a:pPr marL="85725" indent="-85725" defTabSz="914377" hangingPunct="0">
              <a:buSzPct val="100000"/>
              <a:buFontTx/>
              <a:buChar char="•"/>
              <a:defRPr sz="4300">
                <a:solidFill>
                  <a:srgbClr val="51808A"/>
                </a:solidFill>
              </a:defRPr>
            </a:pPr>
            <a:r>
              <a:rPr sz="1613" kern="0" dirty="0">
                <a:solidFill>
                  <a:srgbClr val="51808A"/>
                </a:solidFill>
                <a:latin typeface="Helvetica Neue"/>
                <a:sym typeface="Helvetica Neue"/>
              </a:rPr>
              <a:t>EJ-232 =&gt; 160 </a:t>
            </a:r>
            <a:r>
              <a:rPr lang="it-IT" sz="1613" b="1" kern="0" dirty="0">
                <a:solidFill>
                  <a:srgbClr val="51808A"/>
                </a:solidFill>
                <a:latin typeface="Helvetica Neue"/>
                <a:sym typeface="Symbol" panose="05050102010706020507" pitchFamily="18" charset="2"/>
              </a:rPr>
              <a:t></a:t>
            </a:r>
            <a:r>
              <a:rPr sz="1613" kern="0" dirty="0">
                <a:solidFill>
                  <a:srgbClr val="51808A"/>
                </a:solidFill>
                <a:latin typeface="Helvetica Neue"/>
                <a:sym typeface="Helvetica Neue"/>
              </a:rPr>
              <a:t> 10 </a:t>
            </a:r>
            <a:r>
              <a:rPr sz="1613" kern="0" dirty="0" err="1">
                <a:solidFill>
                  <a:srgbClr val="51808A"/>
                </a:solidFill>
                <a:latin typeface="Helvetica Neue"/>
                <a:sym typeface="Helvetica Neue"/>
              </a:rPr>
              <a:t>ps</a:t>
            </a:r>
            <a:endParaRPr sz="1613" kern="0" dirty="0">
              <a:solidFill>
                <a:srgbClr val="51808A"/>
              </a:solidFill>
              <a:latin typeface="Helvetica Neue"/>
              <a:sym typeface="Helvetica Neue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3496659-027B-41E1-A062-0EB2A9E8F4B5}"/>
              </a:ext>
            </a:extLst>
          </p:cNvPr>
          <p:cNvSpPr txBox="1"/>
          <p:nvPr/>
        </p:nvSpPr>
        <p:spPr>
          <a:xfrm>
            <a:off x="448246" y="4119612"/>
            <a:ext cx="8097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Sviluppo fatto in FOOT</a:t>
            </a:r>
          </a:p>
          <a:p>
            <a:r>
              <a:rPr lang="it-IT" dirty="0"/>
              <a:t>Richieste: 2k€ per meccanica; 2k€ per metabolismo di laboratorio (include SC standard)</a:t>
            </a:r>
            <a:endParaRPr lang="en-US" dirty="0"/>
          </a:p>
        </p:txBody>
      </p:sp>
      <p:pic>
        <p:nvPicPr>
          <p:cNvPr id="10" name="IMG-20210604-WA0047.jpg" descr="IMG-20210604-WA0047.jpg">
            <a:extLst>
              <a:ext uri="{FF2B5EF4-FFF2-40B4-BE49-F238E27FC236}">
                <a16:creationId xmlns:a16="http://schemas.microsoft.com/office/drawing/2014/main" id="{023C10DE-FD22-DC83-5F46-BF2D028D9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194" y="2508422"/>
            <a:ext cx="1732960" cy="1650958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7D105E0B-4F47-8E86-F585-172B9F279E22}"/>
              </a:ext>
            </a:extLst>
          </p:cNvPr>
          <p:cNvCxnSpPr>
            <a:cxnSpLocks/>
          </p:cNvCxnSpPr>
          <p:nvPr/>
        </p:nvCxnSpPr>
        <p:spPr>
          <a:xfrm>
            <a:off x="2838807" y="2887184"/>
            <a:ext cx="3295663" cy="282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6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93DB00-7FC2-49F5-ADDD-F19B8881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681" y="4785498"/>
            <a:ext cx="2056946" cy="273597"/>
          </a:xfrm>
        </p:spPr>
        <p:txBody>
          <a:bodyPr/>
          <a:lstStyle/>
          <a:p>
            <a:pPr algn="r"/>
            <a:fld id="{D7E63A33-8271-4DD0-9C48-789913D7C115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A805EF1-CB15-4EB2-9827-08538E4953F7}"/>
              </a:ext>
            </a:extLst>
          </p:cNvPr>
          <p:cNvSpPr txBox="1">
            <a:spLocks/>
          </p:cNvSpPr>
          <p:nvPr/>
        </p:nvSpPr>
        <p:spPr>
          <a:xfrm>
            <a:off x="371863" y="63702"/>
            <a:ext cx="8249854" cy="516595"/>
          </a:xfrm>
          <a:prstGeom prst="rect">
            <a:avLst/>
          </a:prstGeom>
        </p:spPr>
        <p:txBody>
          <a:bodyPr lIns="82945" tIns="41473" rIns="82945" bIns="41473" anchor="ctr">
            <a:noAutofit/>
          </a:bodyPr>
          <a:lstStyle>
            <a:lvl1pPr algn="l" defTabSz="8294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700" dirty="0">
                <a:solidFill>
                  <a:srgbClr val="990000"/>
                </a:solidFill>
              </a:rPr>
              <a:t>Bologna  -  Estensione ai neutroni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6B67BE31-93B6-4318-875D-B011F8AE257E}"/>
              </a:ext>
            </a:extLst>
          </p:cNvPr>
          <p:cNvCxnSpPr/>
          <p:nvPr/>
        </p:nvCxnSpPr>
        <p:spPr>
          <a:xfrm>
            <a:off x="123878" y="704471"/>
            <a:ext cx="84978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DFE6A9-F82A-C555-6F66-EC6F62887868}"/>
              </a:ext>
            </a:extLst>
          </p:cNvPr>
          <p:cNvSpPr txBox="1"/>
          <p:nvPr/>
        </p:nvSpPr>
        <p:spPr>
          <a:xfrm>
            <a:off x="371864" y="828646"/>
            <a:ext cx="3255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Studi in </a:t>
            </a:r>
            <a:r>
              <a:rPr lang="it-IT" dirty="0" err="1"/>
              <a:t>parassitaggio</a:t>
            </a:r>
            <a:r>
              <a:rPr lang="it-IT" dirty="0"/>
              <a:t> di neutroni prodotti da frammentazione</a:t>
            </a:r>
          </a:p>
          <a:p>
            <a:r>
              <a:rPr lang="it-IT" b="1" dirty="0"/>
              <a:t>1 – Rivelatori BC-501A</a:t>
            </a:r>
          </a:p>
          <a:p>
            <a:r>
              <a:rPr lang="it-IT" b="1" dirty="0"/>
              <a:t>2 – Progetto RIPTIDE</a:t>
            </a:r>
            <a:endParaRPr lang="en-US" b="1" dirty="0"/>
          </a:p>
        </p:txBody>
      </p:sp>
      <p:pic>
        <p:nvPicPr>
          <p:cNvPr id="11" name="Segnaposto contenuto 4">
            <a:extLst>
              <a:ext uri="{FF2B5EF4-FFF2-40B4-BE49-F238E27FC236}">
                <a16:creationId xmlns:a16="http://schemas.microsoft.com/office/drawing/2014/main" id="{6F013612-649E-E0E0-4CD9-D9B832E4F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556" y="761962"/>
            <a:ext cx="2480126" cy="2156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C9149E0-36B0-4D83-4C8D-D6C14CFF973A}"/>
              </a:ext>
            </a:extLst>
          </p:cNvPr>
          <p:cNvSpPr txBox="1"/>
          <p:nvPr/>
        </p:nvSpPr>
        <p:spPr>
          <a:xfrm>
            <a:off x="6436556" y="2579774"/>
            <a:ext cx="6520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Veto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A048FFB-73F2-2FFC-E813-49A63AA4746F}"/>
              </a:ext>
            </a:extLst>
          </p:cNvPr>
          <p:cNvSpPr txBox="1"/>
          <p:nvPr/>
        </p:nvSpPr>
        <p:spPr>
          <a:xfrm>
            <a:off x="7424699" y="2495258"/>
            <a:ext cx="11745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9900"/>
                </a:solidFill>
              </a:rPr>
              <a:t>BC-501A</a:t>
            </a:r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D14EDB5F-E0CE-63AB-1B79-0B2129754F39}"/>
              </a:ext>
            </a:extLst>
          </p:cNvPr>
          <p:cNvSpPr/>
          <p:nvPr/>
        </p:nvSpPr>
        <p:spPr>
          <a:xfrm rot="12128632">
            <a:off x="6774274" y="1754524"/>
            <a:ext cx="181725" cy="925276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0DCEAAAC-1A73-A561-AB89-DAD6A7137C88}"/>
              </a:ext>
            </a:extLst>
          </p:cNvPr>
          <p:cNvSpPr/>
          <p:nvPr/>
        </p:nvSpPr>
        <p:spPr>
          <a:xfrm rot="11082233">
            <a:off x="7845227" y="1536578"/>
            <a:ext cx="127000" cy="974244"/>
          </a:xfrm>
          <a:prstGeom prst="down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9D43D66-748C-1488-3459-567369B359A9}"/>
              </a:ext>
            </a:extLst>
          </p:cNvPr>
          <p:cNvSpPr txBox="1"/>
          <p:nvPr/>
        </p:nvSpPr>
        <p:spPr>
          <a:xfrm>
            <a:off x="3907584" y="975083"/>
            <a:ext cx="2338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Neutral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particles</a:t>
            </a:r>
            <a:r>
              <a:rPr lang="it-IT" dirty="0"/>
              <a:t>:  </a:t>
            </a:r>
          </a:p>
          <a:p>
            <a:r>
              <a:rPr lang="it-IT" dirty="0" err="1"/>
              <a:t>anticoincidence</a:t>
            </a:r>
            <a:r>
              <a:rPr lang="it-IT" dirty="0"/>
              <a:t> event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FC3A6ADF-BAEA-86CB-1FE7-1CCFAA085A89}"/>
              </a:ext>
            </a:extLst>
          </p:cNvPr>
          <p:cNvCxnSpPr>
            <a:cxnSpLocks/>
          </p:cNvCxnSpPr>
          <p:nvPr/>
        </p:nvCxnSpPr>
        <p:spPr>
          <a:xfrm>
            <a:off x="4190595" y="1278557"/>
            <a:ext cx="315454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Esplosione: 8 punte 18">
            <a:extLst>
              <a:ext uri="{FF2B5EF4-FFF2-40B4-BE49-F238E27FC236}">
                <a16:creationId xmlns:a16="http://schemas.microsoft.com/office/drawing/2014/main" id="{390575D2-C18A-0E0B-B50A-0BD7276BA771}"/>
              </a:ext>
            </a:extLst>
          </p:cNvPr>
          <p:cNvSpPr/>
          <p:nvPr/>
        </p:nvSpPr>
        <p:spPr>
          <a:xfrm>
            <a:off x="7424699" y="1098861"/>
            <a:ext cx="359608" cy="35939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C7E3637-37EC-4F44-8164-59C85C18E74C}"/>
              </a:ext>
            </a:extLst>
          </p:cNvPr>
          <p:cNvSpPr txBox="1"/>
          <p:nvPr/>
        </p:nvSpPr>
        <p:spPr>
          <a:xfrm>
            <a:off x="3898675" y="1637226"/>
            <a:ext cx="2082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0070C0"/>
                </a:solidFill>
              </a:rPr>
              <a:t>Charged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 err="1">
                <a:solidFill>
                  <a:srgbClr val="0070C0"/>
                </a:solidFill>
              </a:rPr>
              <a:t>particles</a:t>
            </a:r>
            <a:r>
              <a:rPr lang="it-IT" dirty="0"/>
              <a:t>:  </a:t>
            </a:r>
          </a:p>
          <a:p>
            <a:r>
              <a:rPr lang="it-IT" dirty="0" err="1"/>
              <a:t>coincidence</a:t>
            </a:r>
            <a:r>
              <a:rPr lang="it-IT" dirty="0"/>
              <a:t> event  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E31215C6-396A-6B6C-B0FE-829D58A4BFAB}"/>
              </a:ext>
            </a:extLst>
          </p:cNvPr>
          <p:cNvCxnSpPr>
            <a:cxnSpLocks/>
          </p:cNvCxnSpPr>
          <p:nvPr/>
        </p:nvCxnSpPr>
        <p:spPr>
          <a:xfrm flipV="1">
            <a:off x="5522846" y="1725829"/>
            <a:ext cx="1342290" cy="216696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C6CB18C4-8458-BB3D-DD77-D7FFD32840E0}"/>
              </a:ext>
            </a:extLst>
          </p:cNvPr>
          <p:cNvCxnSpPr>
            <a:cxnSpLocks/>
          </p:cNvCxnSpPr>
          <p:nvPr/>
        </p:nvCxnSpPr>
        <p:spPr>
          <a:xfrm flipV="1">
            <a:off x="7197711" y="1546133"/>
            <a:ext cx="425558" cy="68228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Esplosione: 8 punte 22">
            <a:extLst>
              <a:ext uri="{FF2B5EF4-FFF2-40B4-BE49-F238E27FC236}">
                <a16:creationId xmlns:a16="http://schemas.microsoft.com/office/drawing/2014/main" id="{8E39EFE8-AF29-603F-4E3F-E33D04A1BCE3}"/>
              </a:ext>
            </a:extLst>
          </p:cNvPr>
          <p:cNvSpPr/>
          <p:nvPr/>
        </p:nvSpPr>
        <p:spPr>
          <a:xfrm>
            <a:off x="6882867" y="1458254"/>
            <a:ext cx="359608" cy="359393"/>
          </a:xfrm>
          <a:prstGeom prst="irregularSeal1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Esplosione: 8 punte 23">
            <a:extLst>
              <a:ext uri="{FF2B5EF4-FFF2-40B4-BE49-F238E27FC236}">
                <a16:creationId xmlns:a16="http://schemas.microsoft.com/office/drawing/2014/main" id="{D800382F-D55F-F329-D98F-FA98008C5421}"/>
              </a:ext>
            </a:extLst>
          </p:cNvPr>
          <p:cNvSpPr/>
          <p:nvPr/>
        </p:nvSpPr>
        <p:spPr>
          <a:xfrm>
            <a:off x="7578505" y="1366436"/>
            <a:ext cx="359608" cy="359393"/>
          </a:xfrm>
          <a:prstGeom prst="irregularSeal1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923E65A-A8B7-40AD-1B39-7A679E118423}"/>
              </a:ext>
            </a:extLst>
          </p:cNvPr>
          <p:cNvSpPr txBox="1"/>
          <p:nvPr/>
        </p:nvSpPr>
        <p:spPr>
          <a:xfrm>
            <a:off x="362954" y="2368861"/>
            <a:ext cx="5561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1 - Rivelatori BC-501A  </a:t>
            </a:r>
            <a:r>
              <a:rPr lang="it-IT" dirty="0"/>
              <a:t>+ Scintillatori per veto carichi   </a:t>
            </a:r>
          </a:p>
          <a:p>
            <a:r>
              <a:rPr lang="it-IT" dirty="0"/>
              <a:t>(materiale già disponibile in casa)</a:t>
            </a:r>
          </a:p>
          <a:p>
            <a:r>
              <a:rPr lang="it-IT" dirty="0"/>
              <a:t>Problema spessore scintillatori (1cm): sorgenti di protoni secondari </a:t>
            </a:r>
            <a:r>
              <a:rPr lang="it-IT" dirty="0">
                <a:sym typeface="Wingdings" panose="05000000000000000000" pitchFamily="2" charset="2"/>
              </a:rPr>
              <a:t> fondi</a:t>
            </a:r>
            <a:endParaRPr lang="en-US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2691D8A-44F9-849E-6253-2622D10AB9C3}"/>
              </a:ext>
            </a:extLst>
          </p:cNvPr>
          <p:cNvSpPr txBox="1"/>
          <p:nvPr/>
        </p:nvSpPr>
        <p:spPr>
          <a:xfrm>
            <a:off x="376313" y="3708280"/>
            <a:ext cx="824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Richiesta rivelatori sottili (3mm) e veloci (EJ-204) in sostituzione da accoppiare a </a:t>
            </a:r>
            <a:r>
              <a:rPr lang="it-IT" dirty="0" err="1"/>
              <a:t>SiPM</a:t>
            </a:r>
            <a:r>
              <a:rPr lang="it-IT" dirty="0"/>
              <a:t> (già disponibili) e da alimentare con nuova scheda dedicata + cavi HV lunghi per BC501 (l’alimentatore è disponibile – ma ne abbiamo solo uno!): 0.5+2.0+0.5 = 3.0 k€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3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19708</TotalTime>
  <Words>1893</Words>
  <Application>Microsoft Office PowerPoint</Application>
  <PresentationFormat>Presentazione su schermo (16:9)</PresentationFormat>
  <Paragraphs>250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Arial</vt:lpstr>
      <vt:lpstr>Calibri</vt:lpstr>
      <vt:lpstr>Helvetica Neue</vt:lpstr>
      <vt:lpstr>Symbol</vt:lpstr>
      <vt:lpstr>Times New Roman</vt:lpstr>
      <vt:lpstr>Trebuchet MS</vt:lpstr>
      <vt:lpstr>Wingdings</vt:lpstr>
      <vt:lpstr>Office Theme</vt:lpstr>
      <vt:lpstr>Richieste finanziarie anno 2023 (e 2022)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>INFN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 sim &amp; reco</dc:title>
  <dc:subject/>
  <dc:creator>G.Battistoni Lup. Mann.</dc:creator>
  <cp:keywords/>
  <dc:description/>
  <cp:lastModifiedBy>Mauro Villa</cp:lastModifiedBy>
  <cp:revision>500</cp:revision>
  <cp:lastPrinted>2018-12-05T08:37:09Z</cp:lastPrinted>
  <dcterms:created xsi:type="dcterms:W3CDTF">2016-06-13T10:41:17Z</dcterms:created>
  <dcterms:modified xsi:type="dcterms:W3CDTF">2022-08-31T10:38:55Z</dcterms:modified>
  <cp:category/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Personalizzato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