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47" r:id="rId3"/>
    <p:sldId id="349" r:id="rId4"/>
    <p:sldId id="257" r:id="rId5"/>
    <p:sldId id="343" r:id="rId6"/>
    <p:sldId id="344" r:id="rId7"/>
    <p:sldId id="345" r:id="rId8"/>
    <p:sldId id="346" r:id="rId9"/>
    <p:sldId id="34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DFC7-0B03-423E-B7A0-13E7B2461F57}" type="datetimeFigureOut">
              <a:rPr lang="it-IT" smtClean="0"/>
              <a:t>30/08/22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2CC4F-66E3-47D3-928F-BE6C7FBDB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97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2E1A5-9C3B-4BF5-90EB-0CC64C9A5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68190E-AD85-4AE8-80C1-673D553E0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3C1467-B23B-47B1-91B8-3F0ACC8F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9120-E1E3-4E38-9CAB-11ABD6496E83}" type="datetime1">
              <a:rPr lang="it-IT" smtClean="0"/>
              <a:t>30/08/22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190D13-7477-45DD-A5A6-EF10D64E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24E3D9-4AB7-42B7-BF3C-81F9820D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55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720DE2-5959-4505-B9D4-51BAD7F2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516FF4-2C65-4BE8-B5E5-ABB149C79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05A8D2-4601-44DF-97F2-36CB39A7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2F2D-5F29-4672-91E0-FA54CF2AB459}" type="datetime1">
              <a:rPr lang="it-IT" smtClean="0"/>
              <a:t>30/08/22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E8037D-E03D-4969-A727-C1E4ADD1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3CC69-8E68-4F14-9E23-D2FC112F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7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D685FC-41E2-4343-89E5-E568200CE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7B214-1B31-4F9E-8DBF-C3D4A069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F80A38-3A5A-4B5D-BF5D-D55FE594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3D5C-D3DE-404A-9DB1-CE1D8865FD2F}" type="datetime1">
              <a:rPr lang="it-IT" smtClean="0"/>
              <a:t>30/08/22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CA22C0-DE46-4888-8721-BE1FE82B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FE1101-50FE-4183-9D74-F8999FC5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0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494A55-289F-48D7-A49B-46B1FB20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36979F-8762-46D0-89B1-DA5EBF1A0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F6A7C6-6B83-4FE7-8689-84270FBB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7CAA-0E21-41B2-85F6-33599C8870A1}" type="datetime1">
              <a:rPr lang="it-IT" smtClean="0"/>
              <a:t>30/08/22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9D95A3-F2DF-42F5-B270-DBF0405E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F16D0-F633-4B24-A397-C42C3453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68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76C20-43B5-44F9-9130-EB524A5F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0FED5A-D40B-40A8-A1A8-305701124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B26FA8-99D6-4AC8-B1B7-9F8273DD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17D4-3E92-41F8-820B-30F29570281F}" type="datetime1">
              <a:rPr lang="it-IT" smtClean="0"/>
              <a:t>30/08/22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7EF8EE-8F15-43C2-8E56-2BF5E44A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ADE35-CF01-47AA-9992-504FC153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11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3A084-701A-430E-92C2-F183FB7F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41F6F-66EE-4670-9CF4-AA73AF874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6ABAA0-4D5B-41B6-839D-97816D484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6E2FBE-B0FB-4E4C-80AC-6348AE22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698E-863D-4ECB-A6B4-6A7B6C901AF8}" type="datetime1">
              <a:rPr lang="it-IT" smtClean="0"/>
              <a:t>30/08/22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6347AF-851E-4DE8-88AA-416C0729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D4155C-4F69-4303-ADDE-8F86FAF7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02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DD843-A405-43DF-920E-C6A45634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323952-B4BA-4903-A0D1-00537C97E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0B56C7-0CAA-482D-9721-CC395E707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E7A833D-680C-4855-AD97-2D782FB70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F1A8A72-C85D-4757-969B-0C961C9D9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54A748-2D24-4AF9-B7A0-4B11E3F0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683-1D06-43AE-90A8-CFC942144868}" type="datetime1">
              <a:rPr lang="it-IT" smtClean="0"/>
              <a:t>30/08/22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6CB3314-FDAC-467A-B9E9-317877A3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7689EA-3070-44C2-9EBE-19A006BE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38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1FC5A-E01A-4691-8FE1-94B17036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BE5408-45A3-4366-9FB4-C2C6275F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65B4-802A-4468-A69F-1FEF369C5FA9}" type="datetime1">
              <a:rPr lang="it-IT" smtClean="0"/>
              <a:t>30/08/22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131858-2906-431D-AFB1-686946F5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51893F-A999-4A7F-9F80-775CD90D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3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227E3D-D2A8-4E8A-816B-D698C6FA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29DB-BCDE-41E6-B756-89DF37F5BA28}" type="datetime1">
              <a:rPr lang="it-IT" smtClean="0"/>
              <a:t>30/08/22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DEF1FB-8565-4C5A-8005-00B122B2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CB32CF-2E3E-434C-940A-4D092EA3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9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516E9-0255-412E-B5B8-DB484EC4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A4B59D-4C0A-4C2D-992D-08C6C97F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F819F3-3DF0-4031-BB28-90A62E440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783EF8-ADDA-4AFC-9F83-9B0C4C56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D81-E129-4F19-8D2E-97238E3AB574}" type="datetime1">
              <a:rPr lang="it-IT" smtClean="0"/>
              <a:t>30/08/22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244419-B1BC-48A1-9EE0-87E4E469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63B0C7-BB6B-49D2-AB82-5AF2D828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36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8B176-C4E7-49F2-8EFB-52D876D1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EEC63F-F2F1-472F-9420-32BEA5F3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F32B36-55F0-4A03-81AB-4170EAAA7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DEEBE7-03FD-4AC5-887B-EEF0A253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AB2-0B46-41C1-AB9B-C4B65A810983}" type="datetime1">
              <a:rPr lang="it-IT" smtClean="0"/>
              <a:t>30/08/22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02CC12-5946-428C-9EF8-9D149CE4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F35FF3-2D8C-430E-AE86-25AC995E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16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9842BF-C3B2-4116-BEA0-B31A4452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E30F4C-99F3-4332-A06F-6BBC138AE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3636C5-7E09-4383-8BB0-B40F872A7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5F85-43E2-4382-8E5A-4A4F61986BDC}" type="datetime1">
              <a:rPr lang="it-IT" smtClean="0"/>
              <a:t>30/08/22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E892BA-2E93-428F-9E1F-304C43212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F. Noto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A2A06D-E08E-4AB6-80BF-4158FC456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9C9B-B01A-469D-AFA1-9CAE2DD76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58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7449/contributions/35912/attachments/27095/41303/DallaTorre_RICH_high-p_March2020_Templ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5342/timetable/#20220727.detail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C4F68E7-BF2D-4C05-A968-3F12F7D29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35774"/>
            <a:ext cx="12192000" cy="2387600"/>
          </a:xfrm>
        </p:spPr>
        <p:txBody>
          <a:bodyPr>
            <a:normAutofit/>
          </a:bodyPr>
          <a:lstStyle/>
          <a:p>
            <a:r>
              <a:rPr lang="it-IT" b="1" i="0" dirty="0" err="1">
                <a:solidFill>
                  <a:srgbClr val="1A63A0"/>
                </a:solidFill>
                <a:effectLst/>
                <a:latin typeface="Roboto"/>
              </a:rPr>
              <a:t>dRICH</a:t>
            </a:r>
            <a:r>
              <a:rPr lang="it-IT" b="1" i="0" dirty="0">
                <a:solidFill>
                  <a:srgbClr val="1A63A0"/>
                </a:solidFill>
                <a:effectLst/>
                <a:latin typeface="Roboto"/>
              </a:rPr>
              <a:t>: </a:t>
            </a:r>
            <a:r>
              <a:rPr lang="it-IT" b="1" i="0" dirty="0" err="1">
                <a:solidFill>
                  <a:srgbClr val="1A63A0"/>
                </a:solidFill>
                <a:effectLst/>
                <a:latin typeface="Roboto"/>
              </a:rPr>
              <a:t>pressurized</a:t>
            </a:r>
            <a:r>
              <a:rPr lang="it-IT" b="1" i="0" dirty="0">
                <a:solidFill>
                  <a:srgbClr val="1A63A0"/>
                </a:solidFill>
                <a:effectLst/>
                <a:latin typeface="Roboto"/>
              </a:rPr>
              <a:t>-Argon vessel</a:t>
            </a:r>
            <a:endParaRPr lang="it-IT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1C6903D5-03A0-4EAE-B46B-572048E7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909" y="5380817"/>
            <a:ext cx="8174182" cy="354820"/>
          </a:xfrm>
        </p:spPr>
        <p:txBody>
          <a:bodyPr/>
          <a:lstStyle/>
          <a:p>
            <a:r>
              <a:rPr lang="it-IT" sz="1800" b="0" i="0" dirty="0">
                <a:effectLst/>
                <a:latin typeface="Roboto"/>
              </a:rPr>
              <a:t>Francesco Noto - LNS</a:t>
            </a:r>
          </a:p>
          <a:p>
            <a:endParaRPr lang="it-IT" dirty="0"/>
          </a:p>
        </p:txBody>
      </p:sp>
      <p:pic>
        <p:nvPicPr>
          <p:cNvPr id="3074" name="Picture 2" descr="Grazie @Francesca Cuicchio - Ufficio... - INFN - Laboratori Nazionali del  Sud | Facebook">
            <a:extLst>
              <a:ext uri="{FF2B5EF4-FFF2-40B4-BE49-F238E27FC236}">
                <a16:creationId xmlns:a16="http://schemas.microsoft.com/office/drawing/2014/main" id="{CC990E13-A94C-495F-80EE-2491CF3E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67" y="902798"/>
            <a:ext cx="3416266" cy="22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D26400-D9AD-46E3-A764-961C8009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incontro EIC_NET con i referee INFN - F. Noto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5A48FA-EF87-4752-A289-5DEB5092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56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CB79-C57A-D472-5EC9-8069505F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748" y="18255"/>
            <a:ext cx="7861852" cy="1325563"/>
          </a:xfrm>
        </p:spPr>
        <p:txBody>
          <a:bodyPr/>
          <a:lstStyle/>
          <a:p>
            <a:pPr algn="ctr"/>
            <a:r>
              <a:rPr lang="en-IT" b="1" dirty="0"/>
              <a:t>Motivazioni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110C8-0715-2E18-FBEB-86CCD26D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764" y="1040434"/>
            <a:ext cx="979824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Build an e</a:t>
            </a:r>
            <a:r>
              <a:rPr lang="en-IT" dirty="0"/>
              <a:t>co-friendly dRICH: replace C</a:t>
            </a:r>
            <a:r>
              <a:rPr lang="en-IT" baseline="-25000" dirty="0"/>
              <a:t>2</a:t>
            </a:r>
            <a:r>
              <a:rPr lang="en-IT" dirty="0"/>
              <a:t>F</a:t>
            </a:r>
            <a:r>
              <a:rPr lang="en-IT" baseline="-25000" dirty="0"/>
              <a:t>6</a:t>
            </a:r>
            <a:r>
              <a:rPr lang="en-IT" dirty="0"/>
              <a:t> with pressurized Argon</a:t>
            </a:r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F2CB7-6BF9-4E02-02FD-372C1F98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59075-8A40-57F4-2577-0E7298A8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2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69B4F-4E05-B750-67F9-2855B370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" y="1466228"/>
            <a:ext cx="6929313" cy="4686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503D2-DB7A-EA8A-D752-4192892CB8EB}"/>
              </a:ext>
            </a:extLst>
          </p:cNvPr>
          <p:cNvSpPr txBox="1"/>
          <p:nvPr/>
        </p:nvSpPr>
        <p:spPr>
          <a:xfrm>
            <a:off x="7096539" y="1777975"/>
            <a:ext cx="49695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Original idea discussed by S. Dalla Torre at first YR meeting (March 2020)</a:t>
            </a:r>
            <a:br>
              <a:rPr lang="en-IT" dirty="0"/>
            </a:br>
            <a:r>
              <a:rPr lang="en-GB" sz="1400" dirty="0">
                <a:hlinkClick r:id="rId3"/>
              </a:rPr>
              <a:t>https://</a:t>
            </a:r>
            <a:r>
              <a:rPr lang="en-GB" sz="1400" dirty="0" err="1">
                <a:hlinkClick r:id="rId3"/>
              </a:rPr>
              <a:t>indico.bnl.gov</a:t>
            </a:r>
            <a:r>
              <a:rPr lang="en-GB" sz="1400" dirty="0">
                <a:hlinkClick r:id="rId3"/>
              </a:rPr>
              <a:t>/event/7449/contributions/35912/attachments/27095/41303/DallaTorre_RICH_high-p_March2020_Temple.pdf</a:t>
            </a:r>
            <a:endParaRPr lang="en-IT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BF20B-5477-8CE6-EE98-E538700B48A2}"/>
              </a:ext>
            </a:extLst>
          </p:cNvPr>
          <p:cNvSpPr txBox="1"/>
          <p:nvPr/>
        </p:nvSpPr>
        <p:spPr>
          <a:xfrm>
            <a:off x="7055886" y="3642286"/>
            <a:ext cx="505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Increase Ar pressure to increase number of photons</a:t>
            </a: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F71A9379-976C-8CC0-4F31-2D85CFFA971B}"/>
              </a:ext>
            </a:extLst>
          </p:cNvPr>
          <p:cNvSpPr/>
          <p:nvPr/>
        </p:nvSpPr>
        <p:spPr>
          <a:xfrm rot="5400000">
            <a:off x="3130825" y="4537213"/>
            <a:ext cx="402533" cy="869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0F6B53ED-E7A4-EC4F-B520-408CE1AB04A1}"/>
              </a:ext>
            </a:extLst>
          </p:cNvPr>
          <p:cNvSpPr/>
          <p:nvPr/>
        </p:nvSpPr>
        <p:spPr>
          <a:xfrm>
            <a:off x="377686" y="1777975"/>
            <a:ext cx="402533" cy="570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 descr="Grazie @Francesca Cuicchio - Ufficio... - INFN - Laboratori Nazionali del  Sud | Facebook">
            <a:extLst>
              <a:ext uri="{FF2B5EF4-FFF2-40B4-BE49-F238E27FC236}">
                <a16:creationId xmlns:a16="http://schemas.microsoft.com/office/drawing/2014/main" id="{1CF0F9CA-836C-165F-C676-9512DB1A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8869" cy="1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6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17EFF-8453-9034-73B3-BA0B6DFB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868" y="365125"/>
            <a:ext cx="8964931" cy="1325563"/>
          </a:xfrm>
        </p:spPr>
        <p:txBody>
          <a:bodyPr/>
          <a:lstStyle/>
          <a:p>
            <a:pPr algn="ctr"/>
            <a:r>
              <a:rPr lang="it-IT" b="1" dirty="0"/>
              <a:t>Richiesta…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406A250-F29F-332E-1C3D-9268FA57C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8" y="1392666"/>
            <a:ext cx="6775980" cy="4963684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F37C94-3FAC-210C-A4B1-1ADF5E8E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5B3F26-F654-9B90-3EBB-3D06156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3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1363A3-2880-40F4-8EA2-6EB77AC55958}"/>
              </a:ext>
            </a:extLst>
          </p:cNvPr>
          <p:cNvSpPr txBox="1"/>
          <p:nvPr/>
        </p:nvSpPr>
        <p:spPr>
          <a:xfrm>
            <a:off x="6897908" y="1690688"/>
            <a:ext cx="5040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Dalla </a:t>
            </a:r>
            <a:r>
              <a:rPr lang="en-US" dirty="0" err="1"/>
              <a:t>presentazione</a:t>
            </a:r>
            <a:r>
              <a:rPr lang="en-US" dirty="0"/>
              <a:t> di Elke </a:t>
            </a:r>
            <a:r>
              <a:rPr lang="en-US" dirty="0" err="1"/>
              <a:t>Aschenauer</a:t>
            </a:r>
            <a:r>
              <a:rPr lang="en-US" dirty="0"/>
              <a:t> and Rolf Ent at EICUG Meeting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indico.bnl.gov</a:t>
            </a:r>
            <a:r>
              <a:rPr lang="en-US" dirty="0">
                <a:hlinkClick r:id="rId3"/>
              </a:rPr>
              <a:t>/event/15342/timetable/#20220727.detailed</a:t>
            </a:r>
            <a:endParaRPr lang="en-US" dirty="0"/>
          </a:p>
          <a:p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68D8017-4A38-176D-123A-D408DB8D5A46}"/>
              </a:ext>
            </a:extLst>
          </p:cNvPr>
          <p:cNvSpPr/>
          <p:nvPr/>
        </p:nvSpPr>
        <p:spPr>
          <a:xfrm>
            <a:off x="198783" y="2534478"/>
            <a:ext cx="6291469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Grazie @Francesca Cuicchio - Ufficio... - INFN - Laboratori Nazionali del  Sud | Facebook">
            <a:extLst>
              <a:ext uri="{FF2B5EF4-FFF2-40B4-BE49-F238E27FC236}">
                <a16:creationId xmlns:a16="http://schemas.microsoft.com/office/drawing/2014/main" id="{20F8C21B-8E88-8AE6-0636-21F07202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8869" cy="1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8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razie @Francesca Cuicchio - Ufficio... - INFN - Laboratori Nazionali del  Sud | Facebook">
            <a:extLst>
              <a:ext uri="{FF2B5EF4-FFF2-40B4-BE49-F238E27FC236}">
                <a16:creationId xmlns:a16="http://schemas.microsoft.com/office/drawing/2014/main" id="{BB13CC91-37B5-4B24-8D46-3F4F2B78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8869" cy="1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DB5933D-FF44-405F-B5B1-87DBD9DE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EBC1BB3-04A4-4990-846C-F23CF70F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4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447C7-7683-862D-BC26-C35D600EC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0"/>
          <a:stretch/>
        </p:blipFill>
        <p:spPr>
          <a:xfrm>
            <a:off x="76200" y="1696454"/>
            <a:ext cx="9415670" cy="502502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36B832-09D8-464A-FCBC-AE0142AAC25A}"/>
              </a:ext>
            </a:extLst>
          </p:cNvPr>
          <p:cNvSpPr/>
          <p:nvPr/>
        </p:nvSpPr>
        <p:spPr>
          <a:xfrm>
            <a:off x="715617" y="4694093"/>
            <a:ext cx="8776253" cy="8765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4E6204-3E3A-F84B-7C67-AB5D3FDC7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4" t="4749" b="2135"/>
          <a:stretch/>
        </p:blipFill>
        <p:spPr>
          <a:xfrm>
            <a:off x="6509084" y="98091"/>
            <a:ext cx="5606716" cy="43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D1B888-5D0E-FF7D-D3DC-71549257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6404BE-FD61-E168-83F0-3463FCD3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56B6BB-69D4-4A29-6F34-155265E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5</a:t>
            </a:fld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030487-2A0E-853B-DDFC-3636316C81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5" y="1541206"/>
            <a:ext cx="6001615" cy="46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DDDE651-5129-AD16-31B7-45BD957D1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2" t="29787" r="16622" b="17021"/>
          <a:stretch/>
        </p:blipFill>
        <p:spPr>
          <a:xfrm>
            <a:off x="4778286" y="2179333"/>
            <a:ext cx="7298719" cy="4678667"/>
          </a:xfrm>
          <a:prstGeom prst="rect">
            <a:avLst/>
          </a:prstGeom>
        </p:spPr>
      </p:pic>
      <p:pic>
        <p:nvPicPr>
          <p:cNvPr id="8" name="Picture 2" descr="Grazie @Francesca Cuicchio - Ufficio... - INFN - Laboratori Nazionali del  Sud | Facebook">
            <a:extLst>
              <a:ext uri="{FF2B5EF4-FFF2-40B4-BE49-F238E27FC236}">
                <a16:creationId xmlns:a16="http://schemas.microsoft.com/office/drawing/2014/main" id="{E18C672F-5D16-8AD8-7BA7-910A9492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8869" cy="1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A8D7637-E38A-FA13-BB2D-E2ECF0CAF3AD}"/>
              </a:ext>
            </a:extLst>
          </p:cNvPr>
          <p:cNvSpPr/>
          <p:nvPr/>
        </p:nvSpPr>
        <p:spPr>
          <a:xfrm>
            <a:off x="7050505" y="2512750"/>
            <a:ext cx="517358" cy="3707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A0D9469-3B8A-A460-5F55-6540233E6C1D}"/>
              </a:ext>
            </a:extLst>
          </p:cNvPr>
          <p:cNvSpPr txBox="1"/>
          <p:nvPr/>
        </p:nvSpPr>
        <p:spPr>
          <a:xfrm>
            <a:off x="6447877" y="1714090"/>
            <a:ext cx="538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Materiale scelto, che garantisce le prestazioni richieste</a:t>
            </a:r>
          </a:p>
        </p:txBody>
      </p:sp>
    </p:spTree>
    <p:extLst>
      <p:ext uri="{BB962C8B-B14F-4D97-AF65-F5344CB8AC3E}">
        <p14:creationId xmlns:p14="http://schemas.microsoft.com/office/powerpoint/2010/main" val="65889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4401B32-2096-B1B3-7AED-8B0CCAAE4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85"/>
          <a:stretch/>
        </p:blipFill>
        <p:spPr>
          <a:xfrm>
            <a:off x="133968" y="1847850"/>
            <a:ext cx="6667288" cy="4351338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55969B-3208-797C-3ED2-FCF3B368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C59FD-B04B-1FE8-D643-FE015409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6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CD7294-9883-ECC5-8F97-3276AC8AE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2" t="6975" r="25558" b="1857"/>
          <a:stretch/>
        </p:blipFill>
        <p:spPr>
          <a:xfrm>
            <a:off x="6801256" y="1367877"/>
            <a:ext cx="4771331" cy="5428391"/>
          </a:xfrm>
          <a:prstGeom prst="rect">
            <a:avLst/>
          </a:prstGeom>
        </p:spPr>
      </p:pic>
      <p:pic>
        <p:nvPicPr>
          <p:cNvPr id="10" name="Picture 2" descr="Grazie @Francesca Cuicchio - Ufficio... - INFN - Laboratori Nazionali del  Sud | Facebook">
            <a:extLst>
              <a:ext uri="{FF2B5EF4-FFF2-40B4-BE49-F238E27FC236}">
                <a16:creationId xmlns:a16="http://schemas.microsoft.com/office/drawing/2014/main" id="{9054D131-C4B2-AA62-67F7-AB0AB2DC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8869" cy="1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36581A-4419-F9F6-1580-C5353F2C1F6E}"/>
              </a:ext>
            </a:extLst>
          </p:cNvPr>
          <p:cNvSpPr txBox="1"/>
          <p:nvPr/>
        </p:nvSpPr>
        <p:spPr>
          <a:xfrm>
            <a:off x="3717758" y="649705"/>
            <a:ext cx="370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Diametro minore 		220 cm</a:t>
            </a:r>
          </a:p>
          <a:p>
            <a:r>
              <a:rPr lang="it-IT" dirty="0"/>
              <a:t>Diametro maggiore		390 cm</a:t>
            </a:r>
          </a:p>
          <a:p>
            <a:r>
              <a:rPr lang="it-IT" dirty="0"/>
              <a:t>(vedi slide 2)</a:t>
            </a:r>
          </a:p>
        </p:txBody>
      </p:sp>
    </p:spTree>
    <p:extLst>
      <p:ext uri="{BB962C8B-B14F-4D97-AF65-F5344CB8AC3E}">
        <p14:creationId xmlns:p14="http://schemas.microsoft.com/office/powerpoint/2010/main" val="169238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39A1A9-496A-6BA8-F21D-94D5FC40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CB54D7-1909-2C06-C30E-F29047BA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7</a:t>
            </a:fld>
            <a:endParaRPr lang="it-IT"/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5B90C7E4-084C-6784-AFF3-F75D60BC5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84" y="1653745"/>
            <a:ext cx="2705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terra, esterni, marciapiede, cordolo&#10;&#10;Descrizione generata automaticamente">
            <a:extLst>
              <a:ext uri="{FF2B5EF4-FFF2-40B4-BE49-F238E27FC236}">
                <a16:creationId xmlns:a16="http://schemas.microsoft.com/office/drawing/2014/main" id="{138D944E-4BB5-2562-A0CB-6F9EA009E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84" y="2474051"/>
            <a:ext cx="4593303" cy="3430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61836AB-2EE1-BD27-AE37-3AD141F659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" t="7659" r="8724" b="12057"/>
          <a:stretch/>
        </p:blipFill>
        <p:spPr>
          <a:xfrm>
            <a:off x="26408" y="2632506"/>
            <a:ext cx="6876176" cy="3429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38C8A0-579D-A761-B894-28A5A5AD5088}"/>
              </a:ext>
            </a:extLst>
          </p:cNvPr>
          <p:cNvSpPr txBox="1"/>
          <p:nvPr/>
        </p:nvSpPr>
        <p:spPr>
          <a:xfrm>
            <a:off x="7476688" y="6173768"/>
            <a:ext cx="354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Offerta di 6.75 k€ per il prototipo</a:t>
            </a:r>
          </a:p>
        </p:txBody>
      </p:sp>
      <p:pic>
        <p:nvPicPr>
          <p:cNvPr id="11" name="Picture 2" descr="Grazie @Francesca Cuicchio - Ufficio... - INFN - Laboratori Nazionali del  Sud | Facebook">
            <a:extLst>
              <a:ext uri="{FF2B5EF4-FFF2-40B4-BE49-F238E27FC236}">
                <a16:creationId xmlns:a16="http://schemas.microsoft.com/office/drawing/2014/main" id="{19E7BC6B-664E-67A3-7C1A-4BB89322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8869" cy="1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5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38A6FC-379A-A55B-BDD6-4A537A85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6074EC-4016-6A4E-EEA7-BC44F3D6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4C35C80-094E-73B2-4DA7-C93174A8E5A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781479"/>
              </p:ext>
            </p:extLst>
          </p:nvPr>
        </p:nvGraphicFramePr>
        <p:xfrm>
          <a:off x="0" y="62219"/>
          <a:ext cx="6279838" cy="67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834" imgH="6415904" progId="AcroExch.Document.DC">
                  <p:embed/>
                </p:oleObj>
              </mc:Choice>
              <mc:Fallback>
                <p:oleObj name="Acrobat Document" r:id="rId2" imgW="4533834" imgH="64159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62219"/>
                        <a:ext cx="6279838" cy="67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5C9A8F-D871-AAC1-4250-44ECE8212B85}"/>
              </a:ext>
            </a:extLst>
          </p:cNvPr>
          <p:cNvSpPr txBox="1"/>
          <p:nvPr/>
        </p:nvSpPr>
        <p:spPr>
          <a:xfrm>
            <a:off x="6279839" y="2995863"/>
            <a:ext cx="507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Validità offerta 30 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Materie prime variano molto a causa della situazione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153697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ABC2-2544-2C93-C4A5-C1D379BC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8839199" cy="801937"/>
          </a:xfrm>
        </p:spPr>
        <p:txBody>
          <a:bodyPr>
            <a:normAutofit/>
          </a:bodyPr>
          <a:lstStyle/>
          <a:p>
            <a:pPr algn="ctr"/>
            <a:r>
              <a:rPr lang="en-IT" b="1" dirty="0"/>
              <a:t>Approccio R&amp;D e richieste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FD1D-7D5A-C119-2946-9C436AD6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46" y="2005012"/>
            <a:ext cx="10515600" cy="4351338"/>
          </a:xfrm>
        </p:spPr>
        <p:txBody>
          <a:bodyPr/>
          <a:lstStyle/>
          <a:p>
            <a:pPr algn="just"/>
            <a:r>
              <a:rPr lang="en-GB" dirty="0"/>
              <a:t>V</a:t>
            </a:r>
            <a:r>
              <a:rPr lang="en-IT"/>
              <a:t>alutare material</a:t>
            </a:r>
            <a:r>
              <a:rPr lang="it-IT"/>
              <a:t>e individuato</a:t>
            </a:r>
            <a:r>
              <a:rPr lang="en-IT"/>
              <a:t> </a:t>
            </a:r>
            <a:r>
              <a:rPr lang="en-IT" dirty="0"/>
              <a:t>con prototipo di forma “base</a:t>
            </a:r>
            <a:r>
              <a:rPr lang="en-IT"/>
              <a:t>” (tronco </a:t>
            </a:r>
            <a:r>
              <a:rPr lang="en-IT" dirty="0"/>
              <a:t>di cono) per valutare deformazioni e validare modello FEM </a:t>
            </a:r>
            <a:r>
              <a:rPr lang="en-IT" dirty="0">
                <a:sym typeface="Wingdings" pitchFamily="2" charset="2"/>
              </a:rPr>
              <a:t> richiesta sblocco s.j. 7 KEU per Settembre 2022</a:t>
            </a:r>
          </a:p>
          <a:p>
            <a:pPr algn="just"/>
            <a:r>
              <a:rPr lang="en-IT" dirty="0">
                <a:sym typeface="Wingdings" pitchFamily="2" charset="2"/>
              </a:rPr>
              <a:t>Continuare contatti con BNL/JLAB per definire safety guidelines (US) e rilevante normativa + sviluppo geometria “definitiva” in EPIC</a:t>
            </a:r>
          </a:p>
          <a:p>
            <a:pPr algn="just"/>
            <a:r>
              <a:rPr lang="en-IT" dirty="0">
                <a:sym typeface="Wingdings" pitchFamily="2" charset="2"/>
              </a:rPr>
              <a:t>Sviluppo prototipo (scala 1:1)  richieste 2023 (s.j.) 20 kEU</a:t>
            </a:r>
          </a:p>
          <a:p>
            <a:pPr marL="457200" lvl="1" indent="0">
              <a:buNone/>
            </a:pPr>
            <a:r>
              <a:rPr lang="en-IT">
                <a:sym typeface="Wingdings" pitchFamily="2" charset="2"/>
              </a:rPr>
              <a:t> pi</a:t>
            </a:r>
            <a:r>
              <a:rPr lang="it-IT" dirty="0" err="1">
                <a:sym typeface="Wingdings" pitchFamily="2" charset="2"/>
              </a:rPr>
              <a:t>ù</a:t>
            </a:r>
            <a:r>
              <a:rPr lang="en-IT">
                <a:sym typeface="Wingdings" pitchFamily="2" charset="2"/>
              </a:rPr>
              <a:t> </a:t>
            </a:r>
            <a:r>
              <a:rPr lang="en-IT" dirty="0">
                <a:sym typeface="Wingdings" pitchFamily="2" charset="2"/>
              </a:rPr>
              <a:t>vicino possibile a dimensioni finali, ma senza servizi, agganci ecc.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 err="1">
                <a:sym typeface="Wingdings" pitchFamily="2" charset="2"/>
              </a:rPr>
              <a:t>Richiesta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sblocco</a:t>
            </a:r>
            <a:r>
              <a:rPr lang="en-GB" dirty="0">
                <a:sym typeface="Wingdings" pitchFamily="2" charset="2"/>
              </a:rPr>
              <a:t> in </a:t>
            </a:r>
            <a:r>
              <a:rPr lang="en-GB" dirty="0" err="1">
                <a:sym typeface="Wingdings" pitchFamily="2" charset="2"/>
              </a:rPr>
              <a:t>Marzo</a:t>
            </a:r>
            <a:r>
              <a:rPr lang="en-GB" dirty="0">
                <a:sym typeface="Wingdings" pitchFamily="2" charset="2"/>
              </a:rPr>
              <a:t> 2023 (o se </a:t>
            </a:r>
            <a:r>
              <a:rPr lang="en-GB" dirty="0" err="1">
                <a:sym typeface="Wingdings" pitchFamily="2" charset="2"/>
              </a:rPr>
              <a:t>possibile</a:t>
            </a:r>
            <a:r>
              <a:rPr lang="en-GB" dirty="0">
                <a:sym typeface="Wingdings" pitchFamily="2" charset="2"/>
              </a:rPr>
              <a:t> prima) 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 err="1">
                <a:sym typeface="Wingdings" pitchFamily="2" charset="2"/>
              </a:rPr>
              <a:t>Risultati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validazione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prototipo</a:t>
            </a:r>
            <a:r>
              <a:rPr lang="en-GB" dirty="0">
                <a:sym typeface="Wingdings" pitchFamily="2" charset="2"/>
              </a:rPr>
              <a:t> per pre-TDR (</a:t>
            </a:r>
            <a:r>
              <a:rPr lang="en-GB" dirty="0" err="1">
                <a:sym typeface="Wingdings" pitchFamily="2" charset="2"/>
              </a:rPr>
              <a:t>Ottobre</a:t>
            </a:r>
            <a:r>
              <a:rPr lang="en-GB" dirty="0">
                <a:sym typeface="Wingdings" pitchFamily="2" charset="2"/>
              </a:rPr>
              <a:t> 2023)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Test </a:t>
            </a:r>
            <a:r>
              <a:rPr lang="en-GB" dirty="0" err="1">
                <a:sym typeface="Wingdings" pitchFamily="2" charset="2"/>
              </a:rPr>
              <a:t>effettuati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presso</a:t>
            </a:r>
            <a:r>
              <a:rPr lang="en-GB" dirty="0">
                <a:sym typeface="Wingdings" pitchFamily="2" charset="2"/>
              </a:rPr>
              <a:t> LNS</a:t>
            </a:r>
            <a:endParaRPr lang="en-IT" dirty="0"/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15084-893B-79B4-5704-DE048E0B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F. Noto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8E3E5-3C86-9FCF-FC34-7BA316D3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C9B-B01A-469D-AFA1-9CAE2DD76AF6}" type="slidenum">
              <a:rPr lang="it-IT" smtClean="0"/>
              <a:t>9</a:t>
            </a:fld>
            <a:endParaRPr lang="it-IT"/>
          </a:p>
        </p:txBody>
      </p:sp>
      <p:pic>
        <p:nvPicPr>
          <p:cNvPr id="6" name="Picture 2" descr="Grazie @Francesca Cuicchio - Ufficio... - INFN - Laboratori Nazionali del  Sud | Facebook">
            <a:extLst>
              <a:ext uri="{FF2B5EF4-FFF2-40B4-BE49-F238E27FC236}">
                <a16:creationId xmlns:a16="http://schemas.microsoft.com/office/drawing/2014/main" id="{7521D48E-E46C-932C-BA7E-D1310D49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8869" cy="1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29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322</Words>
  <Application>Microsoft Macintosh PowerPoint</Application>
  <PresentationFormat>Widescreen</PresentationFormat>
  <Paragraphs>43</Paragraphs>
  <Slides>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Wingdings</vt:lpstr>
      <vt:lpstr>Tema di Office</vt:lpstr>
      <vt:lpstr>Acrobat Document</vt:lpstr>
      <vt:lpstr>dRICH: pressurized-Argon vessel</vt:lpstr>
      <vt:lpstr>Motivazioni</vt:lpstr>
      <vt:lpstr>Richiesta…</vt:lpstr>
      <vt:lpstr>Presentazione standard di PowerPoint</vt:lpstr>
      <vt:lpstr>Materiale</vt:lpstr>
      <vt:lpstr>Presentazione standard di PowerPoint</vt:lpstr>
      <vt:lpstr>Presentazione standard di PowerPoint</vt:lpstr>
      <vt:lpstr>Presentazione standard di PowerPoint</vt:lpstr>
      <vt:lpstr>Approccio R&amp;D e richieste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Noto</dc:creator>
  <cp:lastModifiedBy>Francesco Noto</cp:lastModifiedBy>
  <cp:revision>24</cp:revision>
  <dcterms:created xsi:type="dcterms:W3CDTF">2020-09-01T10:09:04Z</dcterms:created>
  <dcterms:modified xsi:type="dcterms:W3CDTF">2022-08-30T14:22:22Z</dcterms:modified>
</cp:coreProperties>
</file>